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54"/>
  </p:notesMasterIdLst>
  <p:sldIdLst>
    <p:sldId id="256" r:id="rId2"/>
    <p:sldId id="379" r:id="rId3"/>
    <p:sldId id="319" r:id="rId4"/>
    <p:sldId id="325" r:id="rId5"/>
    <p:sldId id="324" r:id="rId6"/>
    <p:sldId id="448" r:id="rId7"/>
    <p:sldId id="455" r:id="rId8"/>
    <p:sldId id="457" r:id="rId9"/>
    <p:sldId id="449" r:id="rId10"/>
    <p:sldId id="444" r:id="rId11"/>
    <p:sldId id="439" r:id="rId12"/>
    <p:sldId id="465" r:id="rId13"/>
    <p:sldId id="467" r:id="rId14"/>
    <p:sldId id="506" r:id="rId15"/>
    <p:sldId id="507" r:id="rId16"/>
    <p:sldId id="513" r:id="rId17"/>
    <p:sldId id="512" r:id="rId18"/>
    <p:sldId id="511" r:id="rId19"/>
    <p:sldId id="508" r:id="rId20"/>
    <p:sldId id="509" r:id="rId21"/>
    <p:sldId id="510" r:id="rId22"/>
    <p:sldId id="522" r:id="rId23"/>
    <p:sldId id="503" r:id="rId24"/>
    <p:sldId id="504" r:id="rId25"/>
    <p:sldId id="505" r:id="rId26"/>
    <p:sldId id="476" r:id="rId27"/>
    <p:sldId id="517" r:id="rId28"/>
    <p:sldId id="516" r:id="rId29"/>
    <p:sldId id="518" r:id="rId30"/>
    <p:sldId id="519" r:id="rId31"/>
    <p:sldId id="520" r:id="rId32"/>
    <p:sldId id="521" r:id="rId33"/>
    <p:sldId id="477" r:id="rId34"/>
    <p:sldId id="478" r:id="rId35"/>
    <p:sldId id="479" r:id="rId36"/>
    <p:sldId id="480" r:id="rId37"/>
    <p:sldId id="481" r:id="rId38"/>
    <p:sldId id="482" r:id="rId39"/>
    <p:sldId id="483" r:id="rId40"/>
    <p:sldId id="484" r:id="rId41"/>
    <p:sldId id="485" r:id="rId42"/>
    <p:sldId id="486" r:id="rId43"/>
    <p:sldId id="487" r:id="rId44"/>
    <p:sldId id="488" r:id="rId45"/>
    <p:sldId id="489" r:id="rId46"/>
    <p:sldId id="490" r:id="rId47"/>
    <p:sldId id="491" r:id="rId48"/>
    <p:sldId id="492" r:id="rId49"/>
    <p:sldId id="493" r:id="rId50"/>
    <p:sldId id="500" r:id="rId51"/>
    <p:sldId id="501" r:id="rId52"/>
    <p:sldId id="502" r:id="rId53"/>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EAE"/>
    <a:srgbClr val="FFFF99"/>
    <a:srgbClr val="FFFFCC"/>
    <a:srgbClr val="FFACAC"/>
    <a:srgbClr val="FFBCBC"/>
    <a:srgbClr val="FFCCCC"/>
    <a:srgbClr val="FF9999"/>
    <a:srgbClr val="3333FF"/>
    <a:srgbClr val="CCFF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74" autoAdjust="0"/>
  </p:normalViewPr>
  <p:slideViewPr>
    <p:cSldViewPr snapToGrid="0">
      <p:cViewPr>
        <p:scale>
          <a:sx n="66" d="100"/>
          <a:sy n="66" d="100"/>
        </p:scale>
        <p:origin x="-408" y="-108"/>
      </p:cViewPr>
      <p:guideLst>
        <p:guide orient="horz" pos="3748"/>
        <p:guide pos="2880"/>
      </p:guideLst>
    </p:cSldViewPr>
  </p:slideViewPr>
  <p:notesTextViewPr>
    <p:cViewPr>
      <p:scale>
        <a:sx n="1" d="1"/>
        <a:sy n="1" d="1"/>
      </p:scale>
      <p:origin x="0" y="0"/>
    </p:cViewPr>
  </p:notesTextViewPr>
  <p:sorterViewPr>
    <p:cViewPr>
      <p:scale>
        <a:sx n="66" d="100"/>
        <a:sy n="66" d="100"/>
      </p:scale>
      <p:origin x="0" y="23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557B527F-387B-4575-990B-30C2852FFD6A}" type="datetimeFigureOut">
              <a:rPr kumimoji="1" lang="ja-JP" altLang="en-US" smtClean="0"/>
              <a:t>2013/4/5</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C0A251FF-7018-45E5-AD5A-4E55FF8FCCD5}" type="slidenum">
              <a:rPr kumimoji="1" lang="ja-JP" altLang="en-US" smtClean="0"/>
              <a:t>‹#›</a:t>
            </a:fld>
            <a:endParaRPr kumimoji="1" lang="ja-JP" altLang="en-US"/>
          </a:p>
        </p:txBody>
      </p:sp>
    </p:spTree>
    <p:extLst>
      <p:ext uri="{BB962C8B-B14F-4D97-AF65-F5344CB8AC3E}">
        <p14:creationId xmlns:p14="http://schemas.microsoft.com/office/powerpoint/2010/main" val="545651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2</a:t>
            </a:fld>
            <a:endParaRPr kumimoji="1" lang="ja-JP" altLang="en-US"/>
          </a:p>
        </p:txBody>
      </p:sp>
    </p:spTree>
    <p:extLst>
      <p:ext uri="{BB962C8B-B14F-4D97-AF65-F5344CB8AC3E}">
        <p14:creationId xmlns:p14="http://schemas.microsoft.com/office/powerpoint/2010/main" val="803848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20</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21</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491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35E04753-1747-4D14-A249-6AA2CAA0D0B0}" type="slidenum">
              <a:rPr lang="ja-JP" altLang="en-US" smtClean="0"/>
              <a:pPr eaLnBrk="1" fontAlgn="base" hangingPunct="1">
                <a:spcBef>
                  <a:spcPct val="0"/>
                </a:spcBef>
                <a:spcAft>
                  <a:spcPct val="0"/>
                </a:spcAft>
              </a:pPr>
              <a:t>33</a:t>
            </a:fld>
            <a:endParaRPr lang="ja-JP"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018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66C91355-3D0A-4959-B636-9CE342755B67}" type="slidenum">
              <a:rPr lang="ja-JP" altLang="en-US" smtClean="0"/>
              <a:pPr eaLnBrk="1" fontAlgn="base" hangingPunct="1">
                <a:spcBef>
                  <a:spcPct val="0"/>
                </a:spcBef>
                <a:spcAft>
                  <a:spcPct val="0"/>
                </a:spcAft>
              </a:pPr>
              <a:t>34</a:t>
            </a:fld>
            <a:endParaRPr lang="ja-JP"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120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464B0E1D-12C8-4307-9893-A48827B75123}" type="slidenum">
              <a:rPr lang="ja-JP" altLang="en-US" smtClean="0"/>
              <a:pPr eaLnBrk="1" fontAlgn="base" hangingPunct="1">
                <a:spcBef>
                  <a:spcPct val="0"/>
                </a:spcBef>
                <a:spcAft>
                  <a:spcPct val="0"/>
                </a:spcAft>
              </a:pPr>
              <a:t>35</a:t>
            </a:fld>
            <a:endParaRPr lang="ja-JP"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222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C787E8CF-91DF-4E63-9918-D15D41D16082}" type="slidenum">
              <a:rPr lang="ja-JP" altLang="en-US" smtClean="0"/>
              <a:pPr eaLnBrk="1" fontAlgn="base" hangingPunct="1">
                <a:spcBef>
                  <a:spcPct val="0"/>
                </a:spcBef>
                <a:spcAft>
                  <a:spcPct val="0"/>
                </a:spcAft>
              </a:pPr>
              <a:t>36</a:t>
            </a:fld>
            <a:endParaRPr lang="ja-JP"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325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619E5CAB-5AE5-4DDA-804E-3309BDA063A7}" type="slidenum">
              <a:rPr lang="ja-JP" altLang="en-US" smtClean="0"/>
              <a:pPr eaLnBrk="1" fontAlgn="base" hangingPunct="1">
                <a:spcBef>
                  <a:spcPct val="0"/>
                </a:spcBef>
                <a:spcAft>
                  <a:spcPct val="0"/>
                </a:spcAft>
              </a:pPr>
              <a:t>37</a:t>
            </a:fld>
            <a:endParaRPr lang="ja-JP"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42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EE1642AF-BBC4-4462-AB21-9BB7EF6C21F7}" type="slidenum">
              <a:rPr lang="ja-JP" altLang="en-US" smtClean="0"/>
              <a:pPr eaLnBrk="1" fontAlgn="base" hangingPunct="1">
                <a:spcBef>
                  <a:spcPct val="0"/>
                </a:spcBef>
                <a:spcAft>
                  <a:spcPct val="0"/>
                </a:spcAft>
              </a:pPr>
              <a:t>38</a:t>
            </a:fld>
            <a:endParaRPr lang="ja-JP"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530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27C10A72-16F7-4C29-B381-8B5428420CD4}" type="slidenum">
              <a:rPr lang="ja-JP" altLang="en-US" smtClean="0"/>
              <a:pPr eaLnBrk="1" fontAlgn="base" hangingPunct="1">
                <a:spcBef>
                  <a:spcPct val="0"/>
                </a:spcBef>
                <a:spcAft>
                  <a:spcPct val="0"/>
                </a:spcAft>
              </a:pPr>
              <a:t>39</a:t>
            </a:fld>
            <a:endParaRPr lang="ja-JP"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63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F7B66FDD-31C8-480E-B6E9-E1A2B76A6CD2}" type="slidenum">
              <a:rPr lang="ja-JP" altLang="en-US" smtClean="0"/>
              <a:pPr eaLnBrk="1" fontAlgn="base" hangingPunct="1">
                <a:spcBef>
                  <a:spcPct val="0"/>
                </a:spcBef>
                <a:spcAft>
                  <a:spcPct val="0"/>
                </a:spcAft>
              </a:pPr>
              <a:t>40</a:t>
            </a:fld>
            <a:endParaRPr lang="ja-JP"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4</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73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D83B454F-71ED-4621-80D5-B98725074B6F}" type="slidenum">
              <a:rPr lang="ja-JP" altLang="en-US" smtClean="0"/>
              <a:pPr eaLnBrk="1" fontAlgn="base" hangingPunct="1">
                <a:spcBef>
                  <a:spcPct val="0"/>
                </a:spcBef>
                <a:spcAft>
                  <a:spcPct val="0"/>
                </a:spcAft>
              </a:pPr>
              <a:t>41</a:t>
            </a:fld>
            <a:endParaRPr lang="ja-JP"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837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D5AB80E0-DDEF-4EDC-82A8-A506E72CEF1F}" type="slidenum">
              <a:rPr lang="ja-JP" altLang="en-US" smtClean="0"/>
              <a:pPr eaLnBrk="1" fontAlgn="base" hangingPunct="1">
                <a:spcBef>
                  <a:spcPct val="0"/>
                </a:spcBef>
                <a:spcAft>
                  <a:spcPct val="0"/>
                </a:spcAft>
              </a:pPr>
              <a:t>42</a:t>
            </a:fld>
            <a:endParaRPr lang="ja-JP"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939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D334C083-5774-45A6-B7EB-09BA9962EC2B}" type="slidenum">
              <a:rPr lang="ja-JP" altLang="en-US" smtClean="0"/>
              <a:pPr eaLnBrk="1" fontAlgn="base" hangingPunct="1">
                <a:spcBef>
                  <a:spcPct val="0"/>
                </a:spcBef>
                <a:spcAft>
                  <a:spcPct val="0"/>
                </a:spcAft>
              </a:pPr>
              <a:t>43</a:t>
            </a:fld>
            <a:endParaRPr lang="ja-JP"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04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A63BB9E9-08E2-4487-AC6F-4C221DB7DDC6}" type="slidenum">
              <a:rPr lang="ja-JP" altLang="en-US" smtClean="0"/>
              <a:pPr eaLnBrk="1" fontAlgn="base" hangingPunct="1">
                <a:spcBef>
                  <a:spcPct val="0"/>
                </a:spcBef>
                <a:spcAft>
                  <a:spcPct val="0"/>
                </a:spcAft>
              </a:pPr>
              <a:t>44</a:t>
            </a:fld>
            <a:endParaRPr lang="ja-JP"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144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B346A44D-3E40-4B2D-9AEB-183495A4D901}" type="slidenum">
              <a:rPr lang="ja-JP" altLang="en-US" smtClean="0"/>
              <a:pPr eaLnBrk="1" fontAlgn="base" hangingPunct="1">
                <a:spcBef>
                  <a:spcPct val="0"/>
                </a:spcBef>
                <a:spcAft>
                  <a:spcPct val="0"/>
                </a:spcAft>
              </a:pPr>
              <a:t>45</a:t>
            </a:fld>
            <a:endParaRPr lang="ja-JP"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24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7C27366D-829F-4AC1-B4E0-4BDE29F4B32E}" type="slidenum">
              <a:rPr lang="ja-JP" altLang="en-US" smtClean="0"/>
              <a:pPr eaLnBrk="1" fontAlgn="base" hangingPunct="1">
                <a:spcBef>
                  <a:spcPct val="0"/>
                </a:spcBef>
                <a:spcAft>
                  <a:spcPct val="0"/>
                </a:spcAft>
              </a:pPr>
              <a:t>46</a:t>
            </a:fld>
            <a:endParaRPr lang="ja-JP"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349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69AF9024-8BF8-4D09-A943-1687B3E2C147}" type="slidenum">
              <a:rPr lang="ja-JP" altLang="en-US" smtClean="0"/>
              <a:pPr eaLnBrk="1" fontAlgn="base" hangingPunct="1">
                <a:spcBef>
                  <a:spcPct val="0"/>
                </a:spcBef>
                <a:spcAft>
                  <a:spcPct val="0"/>
                </a:spcAft>
              </a:pPr>
              <a:t>47</a:t>
            </a:fld>
            <a:endParaRPr lang="ja-JP"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45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DCE33548-A45F-47FB-9EE8-4D26B2ADFE05}" type="slidenum">
              <a:rPr lang="ja-JP" altLang="en-US" smtClean="0"/>
              <a:pPr eaLnBrk="1" fontAlgn="base" hangingPunct="1">
                <a:spcBef>
                  <a:spcPct val="0"/>
                </a:spcBef>
                <a:spcAft>
                  <a:spcPct val="0"/>
                </a:spcAft>
              </a:pPr>
              <a:t>48</a:t>
            </a:fld>
            <a:endParaRPr lang="ja-JP"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554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A41924C0-8942-45F8-815F-0360DD053D29}" type="slidenum">
              <a:rPr lang="ja-JP" altLang="en-US" smtClean="0"/>
              <a:pPr eaLnBrk="1" fontAlgn="base" hangingPunct="1">
                <a:spcBef>
                  <a:spcPct val="0"/>
                </a:spcBef>
                <a:spcAft>
                  <a:spcPct val="0"/>
                </a:spcAft>
              </a:pPr>
              <a:t>49</a:t>
            </a:fld>
            <a:endParaRPr lang="ja-JP"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727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13590102-0924-45E5-8E05-D396DF6E8A98}" type="slidenum">
              <a:rPr lang="ja-JP" altLang="en-US" smtClean="0"/>
              <a:pPr eaLnBrk="1" fontAlgn="base" hangingPunct="1">
                <a:spcBef>
                  <a:spcPct val="0"/>
                </a:spcBef>
                <a:spcAft>
                  <a:spcPct val="0"/>
                </a:spcAft>
              </a:pPr>
              <a:t>50</a:t>
            </a:fld>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4813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1F81AD8F-33E0-4B98-A75E-A4D49AF1F6AA}" type="slidenum">
              <a:rPr lang="ja-JP" altLang="en-US" smtClean="0"/>
              <a:pPr eaLnBrk="1" fontAlgn="base" hangingPunct="1">
                <a:spcBef>
                  <a:spcPct val="0"/>
                </a:spcBef>
                <a:spcAft>
                  <a:spcPct val="0"/>
                </a:spcAft>
              </a:pPr>
              <a:t>13</a:t>
            </a:fld>
            <a:endParaRPr lang="ja-JP"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7373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F0224476-0DDE-43DE-B202-23538E47E0C6}" type="slidenum">
              <a:rPr lang="ja-JP" altLang="en-US" smtClean="0"/>
              <a:pPr eaLnBrk="1" fontAlgn="base" hangingPunct="1">
                <a:spcBef>
                  <a:spcPct val="0"/>
                </a:spcBef>
                <a:spcAft>
                  <a:spcPct val="0"/>
                </a:spcAft>
              </a:pPr>
              <a:t>51</a:t>
            </a:fld>
            <a:endParaRPr lang="ja-JP"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747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fontAlgn="base" hangingPunct="1">
              <a:spcBef>
                <a:spcPct val="0"/>
              </a:spcBef>
              <a:spcAft>
                <a:spcPct val="0"/>
              </a:spcAft>
            </a:pPr>
            <a:fld id="{7DFCBC71-D4A1-4F0B-AE6F-C7BE9FD00CD9}" type="slidenum">
              <a:rPr lang="ja-JP" altLang="en-US" smtClean="0"/>
              <a:pPr eaLnBrk="1" fontAlgn="base" hangingPunct="1">
                <a:spcBef>
                  <a:spcPct val="0"/>
                </a:spcBef>
                <a:spcAft>
                  <a:spcPct val="0"/>
                </a:spcAft>
              </a:pPr>
              <a:t>52</a:t>
            </a:fld>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14</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15</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16</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17</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18</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19</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56792"/>
            <a:ext cx="7772400" cy="1470025"/>
          </a:xfrm>
        </p:spPr>
        <p:txBody>
          <a:bodyPr tIns="72000" bIns="72000" anchor="b" anchorCtr="0"/>
          <a:lstStyle>
            <a:lvl1pPr algn="r">
              <a:defRPr sz="3600" u="none" baseline="0">
                <a:latin typeface="(日本語用のフォントを使用)"/>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051720" y="4509120"/>
            <a:ext cx="6400800" cy="1392560"/>
          </a:xfrm>
        </p:spPr>
        <p:txBody>
          <a:bodyPr>
            <a:normAutofit/>
          </a:bodyPr>
          <a:lstStyle>
            <a:lvl1pPr marL="0" indent="0" algn="r">
              <a:buNone/>
              <a:defRPr sz="1600" baseline="0">
                <a:solidFill>
                  <a:schemeClr val="tx1"/>
                </a:solidFill>
                <a:latin typeface="(日本語用のフォントを使用)"/>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14" name="正方形/長方形 13"/>
          <p:cNvSpPr/>
          <p:nvPr userDrawn="1"/>
        </p:nvSpPr>
        <p:spPr>
          <a:xfrm>
            <a:off x="0" y="-27384"/>
            <a:ext cx="9144000" cy="504056"/>
          </a:xfrm>
          <a:prstGeom prst="rect">
            <a:avLst/>
          </a:prstGeom>
          <a:gradFill flip="none" rotWithShape="1">
            <a:gsLst>
              <a:gs pos="0">
                <a:schemeClr val="accent1">
                  <a:lumMod val="60000"/>
                  <a:lumOff val="40000"/>
                </a:schemeClr>
              </a:gs>
              <a:gs pos="50000">
                <a:schemeClr val="accent1">
                  <a:lumMod val="75000"/>
                </a:schemeClr>
              </a:gs>
              <a:gs pos="100000">
                <a:schemeClr val="accent1">
                  <a:lumMod val="7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userDrawn="1"/>
        </p:nvSpPr>
        <p:spPr>
          <a:xfrm>
            <a:off x="179512" y="6625927"/>
            <a:ext cx="3888432" cy="234286"/>
          </a:xfrm>
          <a:prstGeom prst="rect">
            <a:avLst/>
          </a:prstGeom>
          <a:noFill/>
        </p:spPr>
        <p:txBody>
          <a:bodyPr wrap="square" tIns="36000" bIns="36000" rtlCol="0" anchor="ctr" anchorCtr="0">
            <a:spAutoFit/>
          </a:bodyPr>
          <a:lstStyle/>
          <a:p>
            <a:r>
              <a:rPr kumimoji="1" lang="ja-JP" altLang="en-US" sz="1050" dirty="0" smtClean="0">
                <a:solidFill>
                  <a:schemeClr val="bg1"/>
                </a:solidFill>
                <a:latin typeface="メイリオ" pitchFamily="50" charset="-128"/>
                <a:ea typeface="メイリオ" pitchFamily="50" charset="-128"/>
                <a:cs typeface="メイリオ" pitchFamily="50" charset="-128"/>
              </a:rPr>
              <a:t>著作権法により無断の複製、転載等は禁止されております。</a:t>
            </a:r>
            <a:endParaRPr kumimoji="1" lang="ja-JP" altLang="en-US" sz="1050" dirty="0">
              <a:solidFill>
                <a:schemeClr val="bg1"/>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4355976" y="6625927"/>
            <a:ext cx="504056" cy="234286"/>
          </a:xfrm>
          <a:prstGeom prst="rect">
            <a:avLst/>
          </a:prstGeom>
          <a:noFill/>
        </p:spPr>
        <p:txBody>
          <a:bodyPr wrap="square" tIns="36000" bIns="36000" rtlCol="0" anchor="ctr" anchorCtr="0">
            <a:spAutoFit/>
          </a:bodyPr>
          <a:lstStyle/>
          <a:p>
            <a:pPr algn="ctr"/>
            <a:fld id="{27877A29-EFA2-4774-BC92-6259E1DB0403}" type="slidenum">
              <a:rPr kumimoji="1" lang="ja-JP" altLang="en-US" sz="1050" smtClean="0">
                <a:solidFill>
                  <a:schemeClr val="bg1"/>
                </a:solidFill>
                <a:latin typeface="メイリオ" pitchFamily="50" charset="-128"/>
                <a:ea typeface="メイリオ" pitchFamily="50" charset="-128"/>
                <a:cs typeface="メイリオ" pitchFamily="50" charset="-128"/>
              </a:rPr>
              <a:pPr algn="ctr"/>
              <a:t>‹#›</a:t>
            </a:fld>
            <a:endParaRPr kumimoji="1" lang="ja-JP" altLang="en-US" sz="1050" dirty="0">
              <a:solidFill>
                <a:schemeClr val="bg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22329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8964488" cy="490066"/>
          </a:xfrm>
        </p:spPr>
        <p:txBody>
          <a:bodyPr/>
          <a:lstStyle>
            <a:lvl1pPr>
              <a:defRPr sz="2400" b="1" baseline="0">
                <a:latin typeface="(日本語用のフォントを使用)"/>
              </a:defRPr>
            </a:lvl1pPr>
          </a:lstStyle>
          <a:p>
            <a:r>
              <a:rPr kumimoji="1" lang="ja-JP" altLang="en-US" smtClean="0"/>
              <a:t>マスター タイトルの書式設定</a:t>
            </a:r>
            <a:endParaRPr kumimoji="1" lang="ja-JP" altLang="en-US"/>
          </a:p>
        </p:txBody>
      </p:sp>
      <p:sp>
        <p:nvSpPr>
          <p:cNvPr id="7" name="正方形/長方形 6"/>
          <p:cNvSpPr/>
          <p:nvPr userDrawn="1"/>
        </p:nvSpPr>
        <p:spPr>
          <a:xfrm>
            <a:off x="180488" y="620688"/>
            <a:ext cx="8784000" cy="72000"/>
          </a:xfrm>
          <a:prstGeom prst="rect">
            <a:avLst/>
          </a:prstGeom>
          <a:gradFill flip="none" rotWithShape="1">
            <a:gsLst>
              <a:gs pos="0">
                <a:schemeClr val="accent1">
                  <a:lumMod val="75000"/>
                </a:schemeClr>
              </a:gs>
              <a:gs pos="50000">
                <a:schemeClr val="accent1">
                  <a:lumMod val="75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userDrawn="1"/>
        </p:nvSpPr>
        <p:spPr>
          <a:xfrm>
            <a:off x="179512" y="6625927"/>
            <a:ext cx="3888432" cy="234286"/>
          </a:xfrm>
          <a:prstGeom prst="rect">
            <a:avLst/>
          </a:prstGeom>
          <a:noFill/>
        </p:spPr>
        <p:txBody>
          <a:bodyPr wrap="square" tIns="36000" bIns="36000" rtlCol="0" anchor="ctr" anchorCtr="0">
            <a:spAutoFit/>
          </a:bodyPr>
          <a:lstStyle/>
          <a:p>
            <a:r>
              <a:rPr kumimoji="1" lang="ja-JP" altLang="en-US" sz="1050" dirty="0" smtClean="0">
                <a:solidFill>
                  <a:schemeClr val="bg1"/>
                </a:solidFill>
                <a:latin typeface="メイリオ" pitchFamily="50" charset="-128"/>
                <a:ea typeface="メイリオ" pitchFamily="50" charset="-128"/>
                <a:cs typeface="メイリオ" pitchFamily="50" charset="-128"/>
              </a:rPr>
              <a:t>著作権法により無断の複製、転載等は禁止されております。</a:t>
            </a:r>
            <a:endParaRPr kumimoji="1" lang="ja-JP" altLang="en-US" sz="1050" dirty="0">
              <a:solidFill>
                <a:schemeClr val="bg1"/>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4355976" y="6625927"/>
            <a:ext cx="504056" cy="234286"/>
          </a:xfrm>
          <a:prstGeom prst="rect">
            <a:avLst/>
          </a:prstGeom>
          <a:noFill/>
        </p:spPr>
        <p:txBody>
          <a:bodyPr wrap="square" tIns="36000" bIns="36000" rtlCol="0" anchor="ctr" anchorCtr="0">
            <a:spAutoFit/>
          </a:bodyPr>
          <a:lstStyle/>
          <a:p>
            <a:pPr algn="ctr"/>
            <a:fld id="{27877A29-EFA2-4774-BC92-6259E1DB0403}" type="slidenum">
              <a:rPr kumimoji="1" lang="ja-JP" altLang="en-US" sz="1050" smtClean="0">
                <a:solidFill>
                  <a:schemeClr val="bg1"/>
                </a:solidFill>
                <a:latin typeface="メイリオ" pitchFamily="50" charset="-128"/>
                <a:ea typeface="メイリオ" pitchFamily="50" charset="-128"/>
                <a:cs typeface="メイリオ" pitchFamily="50" charset="-128"/>
              </a:rPr>
              <a:pPr algn="ctr"/>
              <a:t>‹#›</a:t>
            </a:fld>
            <a:endParaRPr kumimoji="1" lang="ja-JP" altLang="en-US" sz="1050" dirty="0">
              <a:solidFill>
                <a:schemeClr val="bg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83945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正方形/長方形 11"/>
          <p:cNvSpPr/>
          <p:nvPr userDrawn="1"/>
        </p:nvSpPr>
        <p:spPr>
          <a:xfrm>
            <a:off x="0" y="6597352"/>
            <a:ext cx="9144000" cy="288032"/>
          </a:xfrm>
          <a:prstGeom prst="rect">
            <a:avLst/>
          </a:prstGeom>
          <a:gradFill flip="none" rotWithShape="1">
            <a:gsLst>
              <a:gs pos="0">
                <a:schemeClr val="accent1">
                  <a:lumMod val="75000"/>
                </a:schemeClr>
              </a:gs>
              <a:gs pos="50000">
                <a:schemeClr val="accent1">
                  <a:lumMod val="75000"/>
                </a:schemeClr>
              </a:gs>
              <a:gs pos="100000">
                <a:schemeClr val="accent1">
                  <a:lumMod val="60000"/>
                  <a:lumOff val="4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457200" y="202630"/>
            <a:ext cx="8229600" cy="490066"/>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3468480122"/>
      </p:ext>
    </p:extLst>
  </p:cSld>
  <p:clrMap bg1="lt1" tx1="dk1" bg2="lt2" tx2="dk2" accent1="accent1" accent2="accent2" accent3="accent3" accent4="accent4" accent5="accent5" accent6="accent6" hlink="hlink" folHlink="folHlink"/>
  <p:sldLayoutIdLst>
    <p:sldLayoutId id="2147483781" r:id="rId1"/>
    <p:sldLayoutId id="2147483782"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8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businessmodelgeneration.com/downloads/businessmodelgeneration_preview.pdf" TargetMode="External"/><Relationship Id="rId7" Type="http://schemas.openxmlformats.org/officeDocument/2006/relationships/hyperlink" Target="http://www.nsspirit-cashf.com/manage/strategy.html" TargetMode="External"/><Relationship Id="rId2" Type="http://schemas.openxmlformats.org/officeDocument/2006/relationships/hyperlink" Target="http://web.mit.edu/6.933/www/Fall2000/teradyne/clay.html" TargetMode="External"/><Relationship Id="rId1" Type="http://schemas.openxmlformats.org/officeDocument/2006/relationships/slideLayout" Target="../slideLayouts/slideLayout1.xml"/><Relationship Id="rId6" Type="http://schemas.openxmlformats.org/officeDocument/2006/relationships/hyperlink" Target="http://business.nikkeibp.co.jp/article/report/20121225/241527/?mlt&amp;rt=nocnt" TargetMode="External"/><Relationship Id="rId5" Type="http://schemas.openxmlformats.org/officeDocument/2006/relationships/hyperlink" Target="http://business.nikkeibp.co.jp/article/report/20121203/240480/" TargetMode="External"/><Relationship Id="rId4" Type="http://schemas.openxmlformats.org/officeDocument/2006/relationships/hyperlink" Target="http://vermeiretim.com/tag/business-model-canva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2322286"/>
            <a:ext cx="9144000" cy="1915871"/>
          </a:xfrm>
        </p:spPr>
        <p:txBody>
          <a:bodyPr/>
          <a:lstStyle/>
          <a:p>
            <a:pPr algn="ctr"/>
            <a:r>
              <a:rPr kumimoji="1" lang="ja-JP" altLang="en-US" sz="5400" b="1" dirty="0" smtClean="0">
                <a:latin typeface="メイリオ" pitchFamily="50" charset="-128"/>
              </a:rPr>
              <a:t>情報システム構想・企画</a:t>
            </a:r>
            <a:r>
              <a:rPr kumimoji="1" lang="en-US" altLang="ja-JP" sz="5400" b="1" dirty="0" smtClean="0">
                <a:latin typeface="メイリオ" pitchFamily="50" charset="-128"/>
              </a:rPr>
              <a:t/>
            </a:r>
            <a:br>
              <a:rPr kumimoji="1" lang="en-US" altLang="ja-JP" sz="5400" b="1" dirty="0" smtClean="0">
                <a:latin typeface="メイリオ" pitchFamily="50" charset="-128"/>
              </a:rPr>
            </a:br>
            <a:r>
              <a:rPr lang="ja-JP" altLang="en-US" b="1" dirty="0" smtClean="0">
                <a:latin typeface="メイリオ" pitchFamily="50" charset="-128"/>
              </a:rPr>
              <a:t>～要求定義の重要性～</a:t>
            </a:r>
            <a:endParaRPr kumimoji="1" lang="ja-JP" altLang="en-US" b="1" dirty="0">
              <a:latin typeface="メイリオ" pitchFamily="50" charset="-128"/>
            </a:endParaRPr>
          </a:p>
        </p:txBody>
      </p:sp>
      <p:sp>
        <p:nvSpPr>
          <p:cNvPr id="3" name="テキスト ボックス 2"/>
          <p:cNvSpPr txBox="1"/>
          <p:nvPr/>
        </p:nvSpPr>
        <p:spPr>
          <a:xfrm>
            <a:off x="348343" y="827314"/>
            <a:ext cx="2685143" cy="830997"/>
          </a:xfrm>
          <a:prstGeom prst="rect">
            <a:avLst/>
          </a:prstGeom>
          <a:noFill/>
        </p:spPr>
        <p:txBody>
          <a:bodyPr wrap="square" rtlCol="0">
            <a:spAutoFit/>
          </a:bodyPr>
          <a:lstStyle/>
          <a:p>
            <a:r>
              <a:rPr kumimoji="1" lang="ja-JP" altLang="en-US" sz="2400" dirty="0" smtClean="0">
                <a:latin typeface="メイリオ" pitchFamily="50" charset="-128"/>
                <a:ea typeface="メイリオ" pitchFamily="50" charset="-128"/>
                <a:cs typeface="メイリオ" pitchFamily="50" charset="-128"/>
              </a:rPr>
              <a:t>日立製作所</a:t>
            </a:r>
            <a:endParaRPr kumimoji="1"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デザイン本部殿</a:t>
            </a:r>
            <a:endParaRPr kumimoji="1" lang="ja-JP" altLang="en-US" sz="2400" dirty="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0" y="5134743"/>
            <a:ext cx="9144000" cy="707886"/>
          </a:xfrm>
          <a:prstGeom prst="rect">
            <a:avLst/>
          </a:prstGeom>
          <a:noFill/>
        </p:spPr>
        <p:txBody>
          <a:bodyPr wrap="square" rtlCol="0">
            <a:spAutoFit/>
          </a:bodyPr>
          <a:lstStyle/>
          <a:p>
            <a:pPr algn="ctr"/>
            <a:r>
              <a:rPr kumimoji="1" lang="ja-JP" altLang="en-US" sz="2000" dirty="0" smtClean="0">
                <a:latin typeface="メイリオ" pitchFamily="50" charset="-128"/>
                <a:ea typeface="メイリオ" pitchFamily="50" charset="-128"/>
                <a:cs typeface="メイリオ" pitchFamily="50" charset="-128"/>
              </a:rPr>
              <a:t>２０１３年４月４日（木）</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１０：００～１１：３０</a:t>
            </a:r>
            <a:endParaRPr kumimoji="1" lang="ja-JP" altLang="en-US"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34386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251520" y="1232975"/>
            <a:ext cx="7056784" cy="5220361"/>
          </a:xfrm>
          <a:prstGeom prst="roundRect">
            <a:avLst>
              <a:gd name="adj" fmla="val 5078"/>
            </a:avLst>
          </a:prstGeom>
          <a:noFill/>
          <a:ln>
            <a:solidFill>
              <a:schemeClr val="tx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2" name="タイトル 1"/>
          <p:cNvSpPr>
            <a:spLocks noGrp="1"/>
          </p:cNvSpPr>
          <p:nvPr>
            <p:ph type="title"/>
          </p:nvPr>
        </p:nvSpPr>
        <p:spPr/>
        <p:txBody>
          <a:bodyPr/>
          <a:lstStyle/>
          <a:p>
            <a:r>
              <a:rPr lang="en-US" altLang="ja-JP" dirty="0" smtClean="0"/>
              <a:t>9</a:t>
            </a:r>
            <a:r>
              <a:rPr lang="ja-JP" altLang="en-US" dirty="0" err="1" smtClean="0"/>
              <a:t>．</a:t>
            </a:r>
            <a:r>
              <a:rPr lang="ja-JP" altLang="en-US" dirty="0" smtClean="0"/>
              <a:t>実現シナリオの</a:t>
            </a:r>
            <a:r>
              <a:rPr lang="ja-JP" altLang="en-US" dirty="0" smtClean="0"/>
              <a:t>策定</a:t>
            </a:r>
            <a:endParaRPr kumimoji="1" lang="ja-JP" altLang="en-US" dirty="0"/>
          </a:p>
        </p:txBody>
      </p:sp>
      <p:sp>
        <p:nvSpPr>
          <p:cNvPr id="3" name="テキスト ボックス 2"/>
          <p:cNvSpPr txBox="1"/>
          <p:nvPr/>
        </p:nvSpPr>
        <p:spPr>
          <a:xfrm>
            <a:off x="251520" y="828001"/>
            <a:ext cx="8763517" cy="338554"/>
          </a:xfrm>
          <a:prstGeom prst="rect">
            <a:avLst/>
          </a:prstGeom>
          <a:noFill/>
        </p:spPr>
        <p:txBody>
          <a:bodyPr wrap="square" rtlCol="0">
            <a:spAutoFit/>
          </a:bodyPr>
          <a:lstStyle/>
          <a:p>
            <a:r>
              <a:rPr lang="ja-JP" altLang="en-US" sz="1600" dirty="0" smtClean="0">
                <a:latin typeface="メイリオ" pitchFamily="50" charset="-128"/>
                <a:ea typeface="メイリオ" pitchFamily="50" charset="-128"/>
                <a:cs typeface="メイリオ" pitchFamily="50" charset="-128"/>
              </a:rPr>
              <a:t>新業務・システムを実現するシナリオを策定し、システム企画の承認を得る。</a:t>
            </a:r>
            <a:endParaRPr lang="en-US" altLang="ja-JP" sz="1600" dirty="0" smtClean="0">
              <a:latin typeface="メイリオ" pitchFamily="50" charset="-128"/>
              <a:ea typeface="メイリオ" pitchFamily="50" charset="-128"/>
              <a:cs typeface="メイリオ" pitchFamily="50" charset="-128"/>
            </a:endParaRPr>
          </a:p>
        </p:txBody>
      </p:sp>
      <p:pic>
        <p:nvPicPr>
          <p:cNvPr id="7171" name="Picture 3" descr="C:\Users\iidam\AppData\Local\Microsoft\Windows\Temporary Internet Files\Content.IE5\TB7NCZU6\MC90005504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417768" y="5112170"/>
            <a:ext cx="1496686" cy="1413174"/>
          </a:xfrm>
          <a:prstGeom prst="rect">
            <a:avLst/>
          </a:prstGeom>
          <a:noFill/>
          <a:extLst>
            <a:ext uri="{909E8E84-426E-40DD-AFC4-6F175D3DCCD1}">
              <a14:hiddenFill xmlns:a14="http://schemas.microsoft.com/office/drawing/2010/main">
                <a:solidFill>
                  <a:srgbClr val="FFFFFF"/>
                </a:solidFill>
              </a14:hiddenFill>
            </a:ext>
          </a:extLst>
        </p:spPr>
      </p:pic>
      <p:sp>
        <p:nvSpPr>
          <p:cNvPr id="9" name="二等辺三角形 8"/>
          <p:cNvSpPr/>
          <p:nvPr/>
        </p:nvSpPr>
        <p:spPr bwMode="auto">
          <a:xfrm rot="16200000" flipV="1">
            <a:off x="7179075" y="3349157"/>
            <a:ext cx="682136" cy="152386"/>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雲形吹き出し 10"/>
          <p:cNvSpPr/>
          <p:nvPr/>
        </p:nvSpPr>
        <p:spPr bwMode="auto">
          <a:xfrm>
            <a:off x="8166111" y="4956488"/>
            <a:ext cx="848925" cy="493531"/>
          </a:xfrm>
          <a:prstGeom prst="cloudCallout">
            <a:avLst>
              <a:gd name="adj1" fmla="val -57766"/>
              <a:gd name="adj2" fmla="val 53253"/>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000" rIns="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承認</a:t>
            </a:r>
            <a:endParaRPr kumimoji="1" lang="en-US" altLang="ja-JP"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8" name="円/楕円 7"/>
          <p:cNvSpPr/>
          <p:nvPr/>
        </p:nvSpPr>
        <p:spPr bwMode="auto">
          <a:xfrm>
            <a:off x="647564" y="4882845"/>
            <a:ext cx="6084676" cy="1354467"/>
          </a:xfrm>
          <a:prstGeom prst="ellipse">
            <a:avLst/>
          </a:prstGeom>
          <a:solidFill>
            <a:schemeClr val="bg1">
              <a:lumMod val="95000"/>
            </a:schemeClr>
          </a:solidFill>
          <a:ln>
            <a:solidFill>
              <a:schemeClr val="bg1">
                <a:lumMod val="50000"/>
              </a:schemeClr>
            </a:solidFill>
            <a:prstDash val="dash"/>
          </a:ln>
          <a:effectLst/>
          <a:extLst/>
        </p:spPr>
        <p:txBody>
          <a:bodyPr wrap="none" lIns="72000" tIns="0" rIns="72000" bIns="0" rtlCol="0" anchor="ctr" anchorCtr="0"/>
          <a:lstStyle/>
          <a:p>
            <a:pPr algn="ctr">
              <a:spcBef>
                <a:spcPts val="600"/>
              </a:spcBef>
            </a:pPr>
            <a:r>
              <a:rPr lang="ja-JP" altLang="en-US" sz="1400" b="1" dirty="0">
                <a:solidFill>
                  <a:schemeClr val="bg1">
                    <a:lumMod val="50000"/>
                  </a:schemeClr>
                </a:solidFill>
                <a:latin typeface="メイリオ" pitchFamily="50" charset="-128"/>
                <a:ea typeface="メイリオ" pitchFamily="50" charset="-128"/>
                <a:cs typeface="メイリオ" pitchFamily="50" charset="-128"/>
              </a:rPr>
              <a:t>要求</a:t>
            </a:r>
            <a:r>
              <a:rPr lang="ja-JP" altLang="en-US" sz="1400" b="1" dirty="0" smtClean="0">
                <a:solidFill>
                  <a:schemeClr val="bg1">
                    <a:lumMod val="50000"/>
                  </a:schemeClr>
                </a:solidFill>
                <a:latin typeface="メイリオ" pitchFamily="50" charset="-128"/>
                <a:ea typeface="メイリオ" pitchFamily="50" charset="-128"/>
                <a:cs typeface="メイリオ" pitchFamily="50" charset="-128"/>
              </a:rPr>
              <a:t>の取りまとめ（</a:t>
            </a:r>
            <a:r>
              <a:rPr lang="en-US" altLang="ja-JP" sz="1400" b="1" dirty="0" smtClean="0">
                <a:solidFill>
                  <a:schemeClr val="bg1">
                    <a:lumMod val="50000"/>
                  </a:schemeClr>
                </a:solidFill>
                <a:latin typeface="メイリオ" pitchFamily="50" charset="-128"/>
                <a:ea typeface="メイリオ" pitchFamily="50" charset="-128"/>
                <a:cs typeface="メイリオ" pitchFamily="50" charset="-128"/>
              </a:rPr>
              <a:t>Why</a:t>
            </a:r>
            <a:r>
              <a:rPr lang="ja-JP" altLang="en-US" sz="1400" b="1" dirty="0" smtClean="0">
                <a:solidFill>
                  <a:schemeClr val="bg1">
                    <a:lumMod val="50000"/>
                  </a:schemeClr>
                </a:solidFill>
                <a:latin typeface="メイリオ" pitchFamily="50" charset="-128"/>
                <a:ea typeface="メイリオ" pitchFamily="50" charset="-128"/>
                <a:cs typeface="メイリオ" pitchFamily="50" charset="-128"/>
              </a:rPr>
              <a:t>）</a:t>
            </a:r>
            <a:endParaRPr lang="en-US" altLang="ja-JP" sz="1400" b="1" dirty="0" smtClean="0">
              <a:solidFill>
                <a:schemeClr val="bg1">
                  <a:lumMod val="50000"/>
                </a:schemeClr>
              </a:solidFill>
              <a:latin typeface="メイリオ" pitchFamily="50" charset="-128"/>
              <a:ea typeface="メイリオ" pitchFamily="50" charset="-128"/>
              <a:cs typeface="メイリオ" pitchFamily="50" charset="-128"/>
            </a:endParaRPr>
          </a:p>
          <a:p>
            <a:pPr algn="ctr">
              <a:spcBef>
                <a:spcPts val="600"/>
              </a:spcBef>
            </a:pPr>
            <a:r>
              <a:rPr lang="ja-JP" altLang="en-US" sz="1400" b="1" dirty="0" smtClean="0">
                <a:solidFill>
                  <a:schemeClr val="bg1">
                    <a:lumMod val="50000"/>
                  </a:schemeClr>
                </a:solidFill>
                <a:latin typeface="メイリオ" pitchFamily="50" charset="-128"/>
                <a:ea typeface="メイリオ" pitchFamily="50" charset="-128"/>
                <a:cs typeface="メイリオ" pitchFamily="50" charset="-128"/>
              </a:rPr>
              <a:t>業務・システムの概要定義（</a:t>
            </a:r>
            <a:r>
              <a:rPr lang="en-US" altLang="ja-JP" sz="1400" b="1" dirty="0" smtClean="0">
                <a:solidFill>
                  <a:schemeClr val="bg1">
                    <a:lumMod val="50000"/>
                  </a:schemeClr>
                </a:solidFill>
                <a:latin typeface="メイリオ" pitchFamily="50" charset="-128"/>
                <a:ea typeface="メイリオ" pitchFamily="50" charset="-128"/>
                <a:cs typeface="メイリオ" pitchFamily="50" charset="-128"/>
              </a:rPr>
              <a:t>What</a:t>
            </a:r>
            <a:r>
              <a:rPr lang="ja-JP" altLang="en-US" sz="1400" b="1" dirty="0" smtClean="0">
                <a:solidFill>
                  <a:schemeClr val="bg1">
                    <a:lumMod val="50000"/>
                  </a:schemeClr>
                </a:solidFill>
                <a:latin typeface="メイリオ" pitchFamily="50" charset="-128"/>
                <a:ea typeface="メイリオ" pitchFamily="50" charset="-128"/>
                <a:cs typeface="メイリオ" pitchFamily="50" charset="-128"/>
              </a:rPr>
              <a:t>）</a:t>
            </a:r>
            <a:endParaRPr lang="en-US" altLang="ja-JP" sz="1400" b="1" dirty="0" smtClean="0">
              <a:solidFill>
                <a:schemeClr val="bg1">
                  <a:lumMod val="50000"/>
                </a:schemeClr>
              </a:solidFill>
              <a:latin typeface="メイリオ" pitchFamily="50" charset="-128"/>
              <a:ea typeface="メイリオ" pitchFamily="50" charset="-128"/>
              <a:cs typeface="メイリオ" pitchFamily="50" charset="-128"/>
            </a:endParaRPr>
          </a:p>
          <a:p>
            <a:pPr algn="ctr">
              <a:spcBef>
                <a:spcPts val="600"/>
              </a:spcBef>
            </a:pPr>
            <a:r>
              <a:rPr kumimoji="1" lang="ja-JP" altLang="en-US" sz="1400" b="1" dirty="0" smtClean="0">
                <a:solidFill>
                  <a:schemeClr val="bg1">
                    <a:lumMod val="50000"/>
                  </a:schemeClr>
                </a:solidFill>
                <a:latin typeface="メイリオ" pitchFamily="50" charset="-128"/>
                <a:ea typeface="メイリオ" pitchFamily="50" charset="-128"/>
                <a:cs typeface="メイリオ" pitchFamily="50" charset="-128"/>
              </a:rPr>
              <a:t>で作成した資料</a:t>
            </a:r>
          </a:p>
        </p:txBody>
      </p:sp>
      <p:sp>
        <p:nvSpPr>
          <p:cNvPr id="14" name="円/楕円 13"/>
          <p:cNvSpPr/>
          <p:nvPr/>
        </p:nvSpPr>
        <p:spPr bwMode="auto">
          <a:xfrm>
            <a:off x="899592" y="2067474"/>
            <a:ext cx="5688632" cy="1768583"/>
          </a:xfrm>
          <a:prstGeom prst="ellipse">
            <a:avLst/>
          </a:prstGeom>
          <a:solidFill>
            <a:srgbClr val="FFFFCC"/>
          </a:solidFill>
          <a:ln>
            <a:solidFill>
              <a:schemeClr val="bg1">
                <a:lumMod val="75000"/>
              </a:schemeClr>
            </a:solidFill>
          </a:ln>
          <a:effectLst/>
          <a:extLst/>
        </p:spPr>
        <p:txBody>
          <a:bodyPr wrap="none" lIns="72000" tIns="0" rIns="72000" bIns="0" rtlCol="0" anchor="ctr" anchorCtr="0"/>
          <a:lstStyle/>
          <a:p>
            <a:pPr algn="ctr">
              <a:spcBef>
                <a:spcPct val="50000"/>
              </a:spcBef>
            </a:pPr>
            <a:r>
              <a:rPr kumimoji="1" lang="ja-JP" altLang="en-US" sz="1400" b="1" dirty="0" smtClean="0">
                <a:solidFill>
                  <a:srgbClr val="FF0000"/>
                </a:solidFill>
                <a:latin typeface="メイリオ" pitchFamily="50" charset="-128"/>
                <a:ea typeface="メイリオ" pitchFamily="50" charset="-128"/>
                <a:cs typeface="メイリオ" pitchFamily="50" charset="-128"/>
              </a:rPr>
              <a:t>実現シナリオ</a:t>
            </a:r>
            <a:r>
              <a:rPr kumimoji="1" lang="ja-JP" altLang="en-US" sz="1400" b="1" dirty="0" smtClean="0">
                <a:latin typeface="メイリオ" pitchFamily="50" charset="-128"/>
                <a:ea typeface="メイリオ" pitchFamily="50" charset="-128"/>
                <a:cs typeface="メイリオ" pitchFamily="50" charset="-128"/>
              </a:rPr>
              <a:t>（</a:t>
            </a:r>
            <a:r>
              <a:rPr kumimoji="1" lang="en-US" altLang="ja-JP" sz="1400" b="1" dirty="0" smtClean="0">
                <a:latin typeface="メイリオ" pitchFamily="50" charset="-128"/>
                <a:ea typeface="メイリオ" pitchFamily="50" charset="-128"/>
                <a:cs typeface="メイリオ" pitchFamily="50" charset="-128"/>
              </a:rPr>
              <a:t>How</a:t>
            </a:r>
            <a:r>
              <a:rPr kumimoji="1" lang="ja-JP" altLang="en-US" sz="1400" b="1" dirty="0" smtClean="0">
                <a:latin typeface="メイリオ" pitchFamily="50" charset="-128"/>
                <a:ea typeface="メイリオ" pitchFamily="50" charset="-128"/>
                <a:cs typeface="メイリオ" pitchFamily="50" charset="-128"/>
              </a:rPr>
              <a:t>）</a:t>
            </a:r>
          </a:p>
        </p:txBody>
      </p:sp>
      <p:graphicFrame>
        <p:nvGraphicFramePr>
          <p:cNvPr id="17" name="Group 294"/>
          <p:cNvGraphicFramePr>
            <a:graphicFrameLocks noGrp="1"/>
          </p:cNvGraphicFramePr>
          <p:nvPr>
            <p:extLst>
              <p:ext uri="{D42A27DB-BD31-4B8C-83A1-F6EECF244321}">
                <p14:modId xmlns:p14="http://schemas.microsoft.com/office/powerpoint/2010/main" val="5672561"/>
              </p:ext>
            </p:extLst>
          </p:nvPr>
        </p:nvGraphicFramePr>
        <p:xfrm>
          <a:off x="505527" y="5114602"/>
          <a:ext cx="1440160" cy="993006"/>
        </p:xfrm>
        <a:graphic>
          <a:graphicData uri="http://schemas.openxmlformats.org/drawingml/2006/table">
            <a:tbl>
              <a:tblPr/>
              <a:tblGrid>
                <a:gridCol w="180975"/>
                <a:gridCol w="539105"/>
                <a:gridCol w="288032"/>
                <a:gridCol w="432048"/>
              </a:tblGrid>
              <a:tr h="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要求レベル</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ビジネス要求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FF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131476">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ｽﾃｰｸﾎﾙﾀﾞｰ要求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FF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2537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ｿﾘｭｰｼｮﾝ要求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81811">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10257">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非機能要求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移行要求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18" name="正方形/長方形 17"/>
          <p:cNvSpPr/>
          <p:nvPr/>
        </p:nvSpPr>
        <p:spPr bwMode="auto">
          <a:xfrm>
            <a:off x="5256256" y="5560078"/>
            <a:ext cx="1620000" cy="680326"/>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情報システム</a:t>
            </a:r>
          </a:p>
        </p:txBody>
      </p:sp>
      <p:sp>
        <p:nvSpPr>
          <p:cNvPr id="19" name="直角三角形 18"/>
          <p:cNvSpPr/>
          <p:nvPr/>
        </p:nvSpPr>
        <p:spPr bwMode="auto">
          <a:xfrm rot="10800000">
            <a:off x="5346257" y="5707684"/>
            <a:ext cx="1440000" cy="180000"/>
          </a:xfrm>
          <a:prstGeom prst="rtTriangle">
            <a:avLst/>
          </a:prstGeom>
          <a:solidFill>
            <a:srgbClr val="FFFF00"/>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20" name="正方形/長方形 19"/>
          <p:cNvSpPr/>
          <p:nvPr/>
        </p:nvSpPr>
        <p:spPr bwMode="auto">
          <a:xfrm>
            <a:off x="5346256" y="5962009"/>
            <a:ext cx="1440000" cy="216000"/>
          </a:xfrm>
          <a:prstGeom prst="rect">
            <a:avLst/>
          </a:prstGeom>
          <a:solidFill>
            <a:srgbClr val="FFCCFF"/>
          </a:solidFill>
          <a:ln w="9525" algn="ctr">
            <a:solidFill>
              <a:srgbClr val="000000"/>
            </a:solidFill>
            <a:prstDash val="solid"/>
            <a:round/>
            <a:headEnd/>
            <a:tailEnd/>
          </a:ln>
          <a:effectLst/>
          <a:extLst/>
        </p:spPr>
        <p:txBody>
          <a:bodyPr lIns="90000" tIns="46800" rIns="90000" bIns="46800" rtlCol="0" anchor="ctr"/>
          <a:lstStyle/>
          <a:p>
            <a:pPr marL="354013" indent="-354013" algn="ctr"/>
            <a:r>
              <a:rPr lang="ja-JP" altLang="en-US" sz="600" dirty="0" smtClean="0">
                <a:solidFill>
                  <a:srgbClr val="000000"/>
                </a:solidFill>
                <a:latin typeface="メイリオ" pitchFamily="50" charset="-128"/>
                <a:ea typeface="メイリオ" pitchFamily="50" charset="-128"/>
                <a:cs typeface="メイリオ" pitchFamily="50" charset="-128"/>
              </a:rPr>
              <a:t>アーキテクチャ</a:t>
            </a:r>
            <a:endParaRPr lang="en-US" altLang="ja-JP" sz="600" dirty="0" smtClean="0">
              <a:solidFill>
                <a:srgbClr val="000000"/>
              </a:solidFill>
              <a:latin typeface="メイリオ" pitchFamily="50" charset="-128"/>
              <a:ea typeface="メイリオ" pitchFamily="50" charset="-128"/>
              <a:cs typeface="メイリオ" pitchFamily="50" charset="-128"/>
            </a:endParaRPr>
          </a:p>
          <a:p>
            <a:pPr marL="354013" indent="-354013" algn="ctr"/>
            <a:r>
              <a:rPr kumimoji="1" lang="ja-JP" altLang="en-US" sz="600" dirty="0" smtClean="0">
                <a:solidFill>
                  <a:srgbClr val="000000"/>
                </a:solidFill>
                <a:latin typeface="メイリオ" pitchFamily="50" charset="-128"/>
                <a:ea typeface="メイリオ" pitchFamily="50" charset="-128"/>
                <a:cs typeface="メイリオ" pitchFamily="50" charset="-128"/>
              </a:rPr>
              <a:t>（</a:t>
            </a:r>
            <a:r>
              <a:rPr lang="ja-JP" altLang="en-US" sz="600" dirty="0" smtClean="0">
                <a:solidFill>
                  <a:srgbClr val="000000"/>
                </a:solidFill>
                <a:latin typeface="メイリオ" pitchFamily="50" charset="-128"/>
                <a:ea typeface="メイリオ" pitchFamily="50" charset="-128"/>
                <a:cs typeface="メイリオ" pitchFamily="50" charset="-128"/>
              </a:rPr>
              <a:t>ＩＴ基盤）</a:t>
            </a:r>
            <a:endParaRPr kumimoji="1" lang="ja-JP" altLang="en-US" sz="600" dirty="0">
              <a:solidFill>
                <a:srgbClr val="000000"/>
              </a:solidFill>
              <a:latin typeface="メイリオ" pitchFamily="50" charset="-128"/>
              <a:ea typeface="メイリオ" pitchFamily="50" charset="-128"/>
              <a:cs typeface="メイリオ" pitchFamily="50" charset="-128"/>
            </a:endParaRPr>
          </a:p>
        </p:txBody>
      </p:sp>
      <p:sp>
        <p:nvSpPr>
          <p:cNvPr id="21" name="直角三角形 20"/>
          <p:cNvSpPr/>
          <p:nvPr/>
        </p:nvSpPr>
        <p:spPr bwMode="auto">
          <a:xfrm>
            <a:off x="5346256" y="5743239"/>
            <a:ext cx="1440000" cy="180000"/>
          </a:xfrm>
          <a:prstGeom prst="rtTriangle">
            <a:avLst/>
          </a:prstGeom>
          <a:solidFill>
            <a:srgbClr val="CCFFCC"/>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13" name="円/楕円 12"/>
          <p:cNvSpPr/>
          <p:nvPr/>
        </p:nvSpPr>
        <p:spPr bwMode="auto">
          <a:xfrm>
            <a:off x="1475655" y="2060848"/>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プロジェクト</a:t>
            </a:r>
            <a:endParaRPr lang="en-US" altLang="ja-JP" sz="1200" dirty="0" smtClean="0">
              <a:solidFill>
                <a:schemeClr val="tx1"/>
              </a:solidFill>
              <a:latin typeface="メイリオ" pitchFamily="50" charset="-128"/>
              <a:ea typeface="メイリオ" pitchFamily="50" charset="-128"/>
              <a:cs typeface="メイリオ" pitchFamily="50" charset="-128"/>
            </a:endParaRPr>
          </a:p>
          <a:p>
            <a:pPr algn="ctr"/>
            <a:r>
              <a:rPr lang="ja-JP" altLang="en-US" sz="1200" dirty="0" smtClean="0">
                <a:solidFill>
                  <a:schemeClr val="tx1"/>
                </a:solidFill>
                <a:latin typeface="メイリオ" pitchFamily="50" charset="-128"/>
                <a:ea typeface="メイリオ" pitchFamily="50" charset="-128"/>
                <a:cs typeface="メイリオ" pitchFamily="50" charset="-128"/>
              </a:rPr>
              <a:t>の定義</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p:txBody>
      </p:sp>
      <p:sp>
        <p:nvSpPr>
          <p:cNvPr id="25" name="円/楕円 24"/>
          <p:cNvSpPr/>
          <p:nvPr/>
        </p:nvSpPr>
        <p:spPr bwMode="auto">
          <a:xfrm>
            <a:off x="3077908" y="1916878"/>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プロジェクト</a:t>
            </a:r>
            <a:endParaRPr lang="en-US" altLang="ja-JP" sz="1200" dirty="0" smtClean="0">
              <a:solidFill>
                <a:schemeClr val="tx1"/>
              </a:solidFill>
              <a:latin typeface="メイリオ" pitchFamily="50" charset="-128"/>
              <a:ea typeface="メイリオ" pitchFamily="50" charset="-128"/>
              <a:cs typeface="メイリオ" pitchFamily="50" charset="-128"/>
            </a:endParaRPr>
          </a:p>
          <a:p>
            <a:pPr algn="ctr"/>
            <a:r>
              <a:rPr lang="ja-JP" altLang="en-US" sz="1200" dirty="0" smtClean="0">
                <a:solidFill>
                  <a:schemeClr val="tx1"/>
                </a:solidFill>
                <a:latin typeface="メイリオ" pitchFamily="50" charset="-128"/>
                <a:ea typeface="メイリオ" pitchFamily="50" charset="-128"/>
                <a:cs typeface="メイリオ" pitchFamily="50" charset="-128"/>
              </a:rPr>
              <a:t>の方針</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p:txBody>
      </p:sp>
      <p:sp>
        <p:nvSpPr>
          <p:cNvPr id="26" name="円/楕円 25"/>
          <p:cNvSpPr/>
          <p:nvPr/>
        </p:nvSpPr>
        <p:spPr bwMode="auto">
          <a:xfrm>
            <a:off x="4643517" y="2060848"/>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リスク</a:t>
            </a:r>
            <a:endParaRPr lang="en-US" altLang="ja-JP" sz="1200" dirty="0" smtClean="0">
              <a:solidFill>
                <a:schemeClr val="tx1"/>
              </a:solidFill>
              <a:latin typeface="メイリオ" pitchFamily="50" charset="-128"/>
              <a:ea typeface="メイリオ" pitchFamily="50" charset="-128"/>
              <a:cs typeface="メイリオ" pitchFamily="50" charset="-128"/>
            </a:endParaRPr>
          </a:p>
        </p:txBody>
      </p:sp>
      <p:sp>
        <p:nvSpPr>
          <p:cNvPr id="27" name="円/楕円 26"/>
          <p:cNvSpPr/>
          <p:nvPr/>
        </p:nvSpPr>
        <p:spPr bwMode="auto">
          <a:xfrm>
            <a:off x="5811501" y="2636984"/>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スケジュール</a:t>
            </a:r>
            <a:endParaRPr lang="en-US" altLang="ja-JP" sz="1200" dirty="0" smtClean="0">
              <a:solidFill>
                <a:schemeClr val="tx1"/>
              </a:solidFill>
              <a:latin typeface="メイリオ" pitchFamily="50" charset="-128"/>
              <a:ea typeface="メイリオ" pitchFamily="50" charset="-128"/>
              <a:cs typeface="メイリオ" pitchFamily="50" charset="-128"/>
            </a:endParaRPr>
          </a:p>
        </p:txBody>
      </p:sp>
      <p:sp>
        <p:nvSpPr>
          <p:cNvPr id="28" name="円/楕円 27"/>
          <p:cNvSpPr/>
          <p:nvPr/>
        </p:nvSpPr>
        <p:spPr bwMode="auto">
          <a:xfrm>
            <a:off x="4643517" y="3212976"/>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体制</a:t>
            </a:r>
          </a:p>
        </p:txBody>
      </p:sp>
      <p:sp>
        <p:nvSpPr>
          <p:cNvPr id="29" name="円/楕円 28"/>
          <p:cNvSpPr/>
          <p:nvPr/>
        </p:nvSpPr>
        <p:spPr bwMode="auto">
          <a:xfrm>
            <a:off x="3077908" y="3356992"/>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調達先</a:t>
            </a:r>
          </a:p>
        </p:txBody>
      </p:sp>
      <p:sp>
        <p:nvSpPr>
          <p:cNvPr id="31" name="円/楕円 30"/>
          <p:cNvSpPr/>
          <p:nvPr/>
        </p:nvSpPr>
        <p:spPr bwMode="auto">
          <a:xfrm>
            <a:off x="1475655" y="3212976"/>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投資対効果</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p:txBody>
      </p:sp>
      <p:sp>
        <p:nvSpPr>
          <p:cNvPr id="30" name="フローチャート : 複数書類 29"/>
          <p:cNvSpPr/>
          <p:nvPr/>
        </p:nvSpPr>
        <p:spPr bwMode="auto">
          <a:xfrm>
            <a:off x="7724739" y="3113578"/>
            <a:ext cx="1078928" cy="626666"/>
          </a:xfrm>
          <a:prstGeom prst="flowChartMultidocumen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100" dirty="0">
                <a:solidFill>
                  <a:schemeClr val="tx1"/>
                </a:solidFill>
                <a:latin typeface="メイリオ" pitchFamily="50" charset="-128"/>
                <a:ea typeface="メイリオ" pitchFamily="50" charset="-128"/>
                <a:cs typeface="メイリオ" pitchFamily="50" charset="-128"/>
              </a:rPr>
              <a:t>システム</a:t>
            </a:r>
            <a:endParaRPr lang="en-US" altLang="ja-JP" sz="1100" dirty="0">
              <a:solidFill>
                <a:schemeClr val="tx1"/>
              </a:solidFill>
              <a:latin typeface="メイリオ" pitchFamily="50" charset="-128"/>
              <a:ea typeface="メイリオ" pitchFamily="50" charset="-128"/>
              <a:cs typeface="メイリオ" pitchFamily="50" charset="-128"/>
            </a:endParaRPr>
          </a:p>
          <a:p>
            <a:pPr algn="ctr">
              <a:defRPr/>
            </a:pPr>
            <a:r>
              <a:rPr lang="ja-JP" altLang="en-US" sz="1100" dirty="0" smtClean="0">
                <a:solidFill>
                  <a:schemeClr val="tx1"/>
                </a:solidFill>
                <a:latin typeface="メイリオ" pitchFamily="50" charset="-128"/>
                <a:ea typeface="メイリオ" pitchFamily="50" charset="-128"/>
                <a:cs typeface="メイリオ" pitchFamily="50" charset="-128"/>
              </a:rPr>
              <a:t>企画書</a:t>
            </a:r>
            <a:endParaRPr lang="en-US" altLang="ja-JP" sz="1100" dirty="0" smtClean="0">
              <a:solidFill>
                <a:schemeClr val="tx1"/>
              </a:solidFill>
              <a:latin typeface="メイリオ" pitchFamily="50" charset="-128"/>
              <a:ea typeface="メイリオ" pitchFamily="50" charset="-128"/>
              <a:cs typeface="メイリオ" pitchFamily="50" charset="-128"/>
            </a:endParaRPr>
          </a:p>
        </p:txBody>
      </p:sp>
      <p:sp>
        <p:nvSpPr>
          <p:cNvPr id="32" name="フローチャート : 複数書類 31"/>
          <p:cNvSpPr/>
          <p:nvPr/>
        </p:nvSpPr>
        <p:spPr bwMode="auto">
          <a:xfrm>
            <a:off x="7724168" y="4092393"/>
            <a:ext cx="1078928" cy="553227"/>
          </a:xfrm>
          <a:prstGeom prst="flowChartMultidocumen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r>
              <a:rPr lang="ja-JP" altLang="en-US" sz="1100" dirty="0">
                <a:solidFill>
                  <a:schemeClr val="tx1"/>
                </a:solidFill>
                <a:latin typeface="メイリオ" pitchFamily="50" charset="-128"/>
                <a:ea typeface="メイリオ" pitchFamily="50" charset="-128"/>
                <a:cs typeface="メイリオ" pitchFamily="50" charset="-128"/>
              </a:rPr>
              <a:t>稟議書</a:t>
            </a:r>
            <a:endParaRPr lang="en-US" altLang="ja-JP" sz="1100" dirty="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（方針稟議）</a:t>
            </a:r>
          </a:p>
        </p:txBody>
      </p:sp>
      <p:sp>
        <p:nvSpPr>
          <p:cNvPr id="33" name="二等辺三角形 32"/>
          <p:cNvSpPr/>
          <p:nvPr/>
        </p:nvSpPr>
        <p:spPr bwMode="auto">
          <a:xfrm flipV="1">
            <a:off x="7959439" y="3876369"/>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4" name="二等辺三角形 33"/>
          <p:cNvSpPr/>
          <p:nvPr/>
        </p:nvSpPr>
        <p:spPr bwMode="auto">
          <a:xfrm flipV="1">
            <a:off x="7956376" y="4782676"/>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5" name="正方形/長方形 34"/>
          <p:cNvSpPr/>
          <p:nvPr/>
        </p:nvSpPr>
        <p:spPr bwMode="auto">
          <a:xfrm>
            <a:off x="5256256" y="5114925"/>
            <a:ext cx="1620000" cy="361861"/>
          </a:xfrm>
          <a:prstGeom prst="rect">
            <a:avLst/>
          </a:prstGeom>
          <a:solidFill>
            <a:srgbClr val="CCFFCC"/>
          </a:solidFill>
          <a:ln w="28575" cap="flat" cmpd="sng" algn="ctr">
            <a:solidFill>
              <a:schemeClr val="tx1"/>
            </a:solidFill>
            <a:prstDash val="solid"/>
            <a:round/>
            <a:headEnd type="none" w="med" len="med"/>
            <a:tailEnd type="none" w="med" len="med"/>
          </a:ln>
          <a:effectLst/>
          <a:extLst/>
        </p:spPr>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業務プロセス</a:t>
            </a:r>
          </a:p>
        </p:txBody>
      </p:sp>
      <p:sp>
        <p:nvSpPr>
          <p:cNvPr id="36" name="正方形/長方形 35"/>
          <p:cNvSpPr/>
          <p:nvPr/>
        </p:nvSpPr>
        <p:spPr bwMode="auto">
          <a:xfrm>
            <a:off x="5305406" y="5264570"/>
            <a:ext cx="1512000" cy="162000"/>
          </a:xfrm>
          <a:prstGeom prst="rect">
            <a:avLst/>
          </a:prstGeom>
          <a:solidFill>
            <a:schemeClr val="bg1"/>
          </a:solidFill>
          <a:ln w="9525" algn="ctr">
            <a:solidFill>
              <a:srgbClr val="000000"/>
            </a:solidFill>
            <a:prstDash val="solid"/>
            <a:round/>
            <a:headEnd/>
            <a:tailEnd/>
          </a:ln>
          <a:effectLst/>
          <a:extLst/>
        </p:spPr>
        <p:txBody>
          <a:bodyPr lIns="90000" tIns="46800" rIns="90000" bIns="46800" rtlCol="0" anchor="ctr"/>
          <a:lstStyle/>
          <a:p>
            <a:pPr marL="354013" indent="-354013" algn="ctr"/>
            <a:r>
              <a:rPr lang="ja-JP" altLang="en-US" sz="600" dirty="0" smtClean="0">
                <a:solidFill>
                  <a:srgbClr val="000000"/>
                </a:solidFill>
                <a:latin typeface="メイリオ" pitchFamily="50" charset="-128"/>
                <a:ea typeface="メイリオ" pitchFamily="50" charset="-128"/>
                <a:cs typeface="メイリオ" pitchFamily="50" charset="-128"/>
              </a:rPr>
              <a:t>組織・役割</a:t>
            </a:r>
            <a:endParaRPr lang="ja-JP" altLang="en-US" sz="600" dirty="0">
              <a:solidFill>
                <a:srgbClr val="000000"/>
              </a:solidFill>
              <a:latin typeface="メイリオ" pitchFamily="50" charset="-128"/>
              <a:ea typeface="メイリオ" pitchFamily="50" charset="-128"/>
              <a:cs typeface="メイリオ" pitchFamily="50" charset="-128"/>
            </a:endParaRPr>
          </a:p>
        </p:txBody>
      </p:sp>
      <p:sp>
        <p:nvSpPr>
          <p:cNvPr id="37" name="線吹き出し 2 (枠付き) 36"/>
          <p:cNvSpPr/>
          <p:nvPr/>
        </p:nvSpPr>
        <p:spPr bwMode="auto">
          <a:xfrm>
            <a:off x="547158" y="1458617"/>
            <a:ext cx="1909295" cy="504000"/>
          </a:xfrm>
          <a:prstGeom prst="borderCallout2">
            <a:avLst>
              <a:gd name="adj1" fmla="val 111834"/>
              <a:gd name="adj2" fmla="val 18962"/>
              <a:gd name="adj3" fmla="val 144520"/>
              <a:gd name="adj4" fmla="val 19216"/>
              <a:gd name="adj5" fmla="val 184647"/>
              <a:gd name="adj6" fmla="val 54791"/>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プロジェクト範囲・目的の</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明確化</a:t>
            </a:r>
            <a:r>
              <a:rPr lang="ja-JP" altLang="en-US" sz="1100" dirty="0">
                <a:solidFill>
                  <a:schemeClr val="tx1"/>
                </a:solidFill>
                <a:latin typeface="メイリオ" pitchFamily="50" charset="-128"/>
                <a:ea typeface="メイリオ" pitchFamily="50" charset="-128"/>
                <a:cs typeface="メイリオ" pitchFamily="50" charset="-128"/>
              </a:rPr>
              <a:t>と</a:t>
            </a:r>
            <a:r>
              <a:rPr lang="ja-JP" altLang="en-US" sz="1100" dirty="0" smtClean="0">
                <a:solidFill>
                  <a:schemeClr val="tx1"/>
                </a:solidFill>
                <a:latin typeface="メイリオ" pitchFamily="50" charset="-128"/>
                <a:ea typeface="メイリオ" pitchFamily="50" charset="-128"/>
                <a:cs typeface="メイリオ" pitchFamily="50" charset="-128"/>
              </a:rPr>
              <a:t>優先</a:t>
            </a:r>
            <a:r>
              <a:rPr lang="ja-JP" altLang="en-US" sz="1100" dirty="0">
                <a:solidFill>
                  <a:schemeClr val="tx1"/>
                </a:solidFill>
                <a:latin typeface="メイリオ" pitchFamily="50" charset="-128"/>
                <a:ea typeface="メイリオ" pitchFamily="50" charset="-128"/>
                <a:cs typeface="メイリオ" pitchFamily="50" charset="-128"/>
              </a:rPr>
              <a:t>順位</a:t>
            </a:r>
            <a:r>
              <a:rPr lang="ja-JP" altLang="en-US" sz="1100" dirty="0" smtClean="0">
                <a:solidFill>
                  <a:schemeClr val="tx1"/>
                </a:solidFill>
                <a:latin typeface="メイリオ" pitchFamily="50" charset="-128"/>
                <a:ea typeface="メイリオ" pitchFamily="50" charset="-128"/>
                <a:cs typeface="メイリオ" pitchFamily="50" charset="-128"/>
              </a:rPr>
              <a:t>の</a:t>
            </a:r>
            <a:r>
              <a:rPr lang="ja-JP" altLang="en-US" sz="1100" dirty="0">
                <a:solidFill>
                  <a:schemeClr val="tx1"/>
                </a:solidFill>
                <a:latin typeface="メイリオ" pitchFamily="50" charset="-128"/>
                <a:ea typeface="メイリオ" pitchFamily="50" charset="-128"/>
                <a:cs typeface="メイリオ" pitchFamily="50" charset="-128"/>
              </a:rPr>
              <a:t>決定</a:t>
            </a:r>
          </a:p>
        </p:txBody>
      </p:sp>
      <p:sp>
        <p:nvSpPr>
          <p:cNvPr id="38" name="線吹き出し 2 (枠付き) 37"/>
          <p:cNvSpPr/>
          <p:nvPr/>
        </p:nvSpPr>
        <p:spPr bwMode="auto">
          <a:xfrm>
            <a:off x="2640083" y="1340768"/>
            <a:ext cx="1909295" cy="504000"/>
          </a:xfrm>
          <a:prstGeom prst="borderCallout2">
            <a:avLst>
              <a:gd name="adj1" fmla="val 111834"/>
              <a:gd name="adj2" fmla="val 10806"/>
              <a:gd name="adj3" fmla="val 144673"/>
              <a:gd name="adj4" fmla="val 11216"/>
              <a:gd name="adj5" fmla="val 175155"/>
              <a:gd name="adj6" fmla="val 2874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開発方針、調達方針、</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移行方針、運用方針の策定</a:t>
            </a:r>
            <a:endParaRPr lang="ja-JP" altLang="en-US" sz="1100" dirty="0">
              <a:solidFill>
                <a:schemeClr val="tx1"/>
              </a:solidFill>
              <a:latin typeface="メイリオ" pitchFamily="50" charset="-128"/>
              <a:ea typeface="メイリオ" pitchFamily="50" charset="-128"/>
              <a:cs typeface="メイリオ" pitchFamily="50" charset="-128"/>
            </a:endParaRPr>
          </a:p>
        </p:txBody>
      </p:sp>
      <p:sp>
        <p:nvSpPr>
          <p:cNvPr id="39" name="線吹き出し 2 (枠付き) 38"/>
          <p:cNvSpPr/>
          <p:nvPr/>
        </p:nvSpPr>
        <p:spPr bwMode="auto">
          <a:xfrm>
            <a:off x="4716016" y="1458617"/>
            <a:ext cx="1529217" cy="504000"/>
          </a:xfrm>
          <a:prstGeom prst="borderCallout2">
            <a:avLst>
              <a:gd name="adj1" fmla="val 109691"/>
              <a:gd name="adj2" fmla="val 12580"/>
              <a:gd name="adj3" fmla="val 140233"/>
              <a:gd name="adj4" fmla="val 12545"/>
              <a:gd name="adj5" fmla="val 173777"/>
              <a:gd name="adj6" fmla="val 18111"/>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リスクの洗い出し、</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対応策の検討</a:t>
            </a:r>
            <a:endParaRPr lang="ja-JP" altLang="en-US" sz="1100" dirty="0">
              <a:solidFill>
                <a:schemeClr val="tx1"/>
              </a:solidFill>
              <a:latin typeface="メイリオ" pitchFamily="50" charset="-128"/>
              <a:ea typeface="メイリオ" pitchFamily="50" charset="-128"/>
              <a:cs typeface="メイリオ" pitchFamily="50" charset="-128"/>
            </a:endParaRPr>
          </a:p>
        </p:txBody>
      </p:sp>
      <p:sp>
        <p:nvSpPr>
          <p:cNvPr id="40" name="線吹き出し 2 (枠付き) 39"/>
          <p:cNvSpPr/>
          <p:nvPr/>
        </p:nvSpPr>
        <p:spPr bwMode="auto">
          <a:xfrm>
            <a:off x="6516336" y="1710617"/>
            <a:ext cx="2160000" cy="504000"/>
          </a:xfrm>
          <a:prstGeom prst="borderCallout2">
            <a:avLst>
              <a:gd name="adj1" fmla="val 109690"/>
              <a:gd name="adj2" fmla="val 17891"/>
              <a:gd name="adj3" fmla="val 140233"/>
              <a:gd name="adj4" fmla="val 17608"/>
              <a:gd name="adj5" fmla="val 200263"/>
              <a:gd name="adj6" fmla="val 1491"/>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方針やリスク対応策を踏まえた</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マスタスケジュール</a:t>
            </a:r>
            <a:r>
              <a:rPr lang="ja-JP" altLang="en-US" sz="1100" dirty="0" smtClean="0">
                <a:solidFill>
                  <a:schemeClr val="tx1"/>
                </a:solidFill>
                <a:latin typeface="メイリオ" pitchFamily="50" charset="-128"/>
                <a:ea typeface="メイリオ" pitchFamily="50" charset="-128"/>
                <a:cs typeface="メイリオ" pitchFamily="50" charset="-128"/>
              </a:rPr>
              <a:t>の</a:t>
            </a:r>
            <a:r>
              <a:rPr lang="ja-JP" altLang="en-US" sz="1100" dirty="0">
                <a:solidFill>
                  <a:schemeClr val="tx1"/>
                </a:solidFill>
                <a:latin typeface="メイリオ" pitchFamily="50" charset="-128"/>
                <a:ea typeface="メイリオ" pitchFamily="50" charset="-128"/>
                <a:cs typeface="メイリオ" pitchFamily="50" charset="-128"/>
              </a:rPr>
              <a:t>作成</a:t>
            </a:r>
          </a:p>
        </p:txBody>
      </p:sp>
      <p:sp>
        <p:nvSpPr>
          <p:cNvPr id="41" name="線吹き出し 2 (枠付き) 40"/>
          <p:cNvSpPr/>
          <p:nvPr/>
        </p:nvSpPr>
        <p:spPr bwMode="auto">
          <a:xfrm>
            <a:off x="4499992" y="4012421"/>
            <a:ext cx="1228896" cy="504000"/>
          </a:xfrm>
          <a:prstGeom prst="borderCallout2">
            <a:avLst>
              <a:gd name="adj1" fmla="val 51817"/>
              <a:gd name="adj2" fmla="val 104165"/>
              <a:gd name="adj3" fmla="val 52351"/>
              <a:gd name="adj4" fmla="val 112456"/>
              <a:gd name="adj5" fmla="val -75478"/>
              <a:gd name="adj6" fmla="val 10150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必要なスキルや</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人数の明確化</a:t>
            </a:r>
            <a:endParaRPr lang="ja-JP" altLang="en-US" sz="1100" dirty="0">
              <a:solidFill>
                <a:schemeClr val="tx1"/>
              </a:solidFill>
              <a:latin typeface="メイリオ" pitchFamily="50" charset="-128"/>
              <a:ea typeface="メイリオ" pitchFamily="50" charset="-128"/>
              <a:cs typeface="メイリオ" pitchFamily="50" charset="-128"/>
            </a:endParaRPr>
          </a:p>
        </p:txBody>
      </p:sp>
      <p:sp>
        <p:nvSpPr>
          <p:cNvPr id="42" name="線吹き出し 2 (枠付き) 41"/>
          <p:cNvSpPr/>
          <p:nvPr/>
        </p:nvSpPr>
        <p:spPr bwMode="auto">
          <a:xfrm>
            <a:off x="2595968" y="4117006"/>
            <a:ext cx="1399968" cy="504000"/>
          </a:xfrm>
          <a:prstGeom prst="borderCallout2">
            <a:avLst>
              <a:gd name="adj1" fmla="val 51817"/>
              <a:gd name="adj2" fmla="val 104165"/>
              <a:gd name="adj3" fmla="val 52351"/>
              <a:gd name="adj4" fmla="val 112456"/>
              <a:gd name="adj5" fmla="val -66291"/>
              <a:gd name="adj6" fmla="val 105031"/>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評価基準の明確化</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調達先</a:t>
            </a:r>
            <a:r>
              <a:rPr lang="ja-JP" altLang="en-US" sz="1100" dirty="0" smtClean="0">
                <a:solidFill>
                  <a:schemeClr val="tx1"/>
                </a:solidFill>
                <a:latin typeface="メイリオ" pitchFamily="50" charset="-128"/>
                <a:ea typeface="メイリオ" pitchFamily="50" charset="-128"/>
                <a:cs typeface="メイリオ" pitchFamily="50" charset="-128"/>
              </a:rPr>
              <a:t>の</a:t>
            </a:r>
            <a:r>
              <a:rPr lang="ja-JP" altLang="en-US" sz="1100" dirty="0">
                <a:solidFill>
                  <a:schemeClr val="tx1"/>
                </a:solidFill>
                <a:latin typeface="メイリオ" pitchFamily="50" charset="-128"/>
                <a:ea typeface="メイリオ" pitchFamily="50" charset="-128"/>
                <a:cs typeface="メイリオ" pitchFamily="50" charset="-128"/>
              </a:rPr>
              <a:t>検討</a:t>
            </a:r>
            <a:endParaRPr lang="en-US" altLang="ja-JP" sz="1100" dirty="0" smtClean="0">
              <a:solidFill>
                <a:schemeClr val="tx1"/>
              </a:solidFill>
              <a:latin typeface="メイリオ" pitchFamily="50" charset="-128"/>
              <a:ea typeface="メイリオ" pitchFamily="50" charset="-128"/>
              <a:cs typeface="メイリオ" pitchFamily="50" charset="-128"/>
            </a:endParaRPr>
          </a:p>
        </p:txBody>
      </p:sp>
      <p:sp>
        <p:nvSpPr>
          <p:cNvPr id="43" name="線吹き出し 2 (枠付き) 42"/>
          <p:cNvSpPr/>
          <p:nvPr/>
        </p:nvSpPr>
        <p:spPr bwMode="auto">
          <a:xfrm>
            <a:off x="421283" y="4007775"/>
            <a:ext cx="1720372" cy="504000"/>
          </a:xfrm>
          <a:prstGeom prst="borderCallout2">
            <a:avLst>
              <a:gd name="adj1" fmla="val 51817"/>
              <a:gd name="adj2" fmla="val 104165"/>
              <a:gd name="adj3" fmla="val 52351"/>
              <a:gd name="adj4" fmla="val 112456"/>
              <a:gd name="adj5" fmla="val -58023"/>
              <a:gd name="adj6" fmla="val 116929"/>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概算コストの見積もり</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投資対効果</a:t>
            </a:r>
            <a:r>
              <a:rPr lang="ja-JP" altLang="en-US" sz="1100" dirty="0" smtClean="0">
                <a:solidFill>
                  <a:schemeClr val="tx1"/>
                </a:solidFill>
                <a:latin typeface="メイリオ" pitchFamily="50" charset="-128"/>
                <a:ea typeface="メイリオ" pitchFamily="50" charset="-128"/>
                <a:cs typeface="メイリオ" pitchFamily="50" charset="-128"/>
              </a:rPr>
              <a:t>の</a:t>
            </a:r>
            <a:r>
              <a:rPr lang="ja-JP" altLang="en-US" sz="1100" dirty="0">
                <a:solidFill>
                  <a:schemeClr val="tx1"/>
                </a:solidFill>
                <a:latin typeface="メイリオ" pitchFamily="50" charset="-128"/>
                <a:ea typeface="メイリオ" pitchFamily="50" charset="-128"/>
                <a:cs typeface="メイリオ" pitchFamily="50" charset="-128"/>
              </a:rPr>
              <a:t>算出</a:t>
            </a:r>
          </a:p>
        </p:txBody>
      </p:sp>
      <p:sp>
        <p:nvSpPr>
          <p:cNvPr id="44" name="線吹き出し 2 (枠付き) 43"/>
          <p:cNvSpPr/>
          <p:nvPr/>
        </p:nvSpPr>
        <p:spPr bwMode="auto">
          <a:xfrm>
            <a:off x="395536" y="2699765"/>
            <a:ext cx="1087602" cy="504000"/>
          </a:xfrm>
          <a:prstGeom prst="borderCallout2">
            <a:avLst>
              <a:gd name="adj1" fmla="val 51817"/>
              <a:gd name="adj2" fmla="val 104165"/>
              <a:gd name="adj3" fmla="val 52351"/>
              <a:gd name="adj4" fmla="val 115649"/>
              <a:gd name="adj5" fmla="val 66910"/>
              <a:gd name="adj6" fmla="val 13805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シナリオの</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妥当性の確認</a:t>
            </a:r>
            <a:endParaRPr lang="ja-JP" altLang="en-US" sz="1100" dirty="0">
              <a:solidFill>
                <a:schemeClr val="tx1"/>
              </a:solidFill>
              <a:latin typeface="メイリオ" pitchFamily="50" charset="-128"/>
              <a:ea typeface="メイリオ" pitchFamily="50" charset="-128"/>
              <a:cs typeface="メイリオ" pitchFamily="50" charset="-128"/>
            </a:endParaRPr>
          </a:p>
        </p:txBody>
      </p:sp>
      <p:sp>
        <p:nvSpPr>
          <p:cNvPr id="46" name="テキスト ボックス 70"/>
          <p:cNvSpPr txBox="1">
            <a:spLocks noChangeArrowheads="1"/>
          </p:cNvSpPr>
          <p:nvPr/>
        </p:nvSpPr>
        <p:spPr bwMode="auto">
          <a:xfrm>
            <a:off x="5994567" y="5680298"/>
            <a:ext cx="81915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r" eaLnBrk="1" hangingPunct="1"/>
            <a:r>
              <a:rPr lang="ja-JP" altLang="en-US" sz="600" b="1" dirty="0" smtClean="0">
                <a:latin typeface="メイリオ" pitchFamily="50" charset="-128"/>
                <a:ea typeface="メイリオ" pitchFamily="50" charset="-128"/>
                <a:cs typeface="メイリオ" pitchFamily="50" charset="-128"/>
              </a:rPr>
              <a:t>アプリケーション</a:t>
            </a:r>
            <a:endParaRPr lang="en-US" altLang="ja-JP" sz="600" b="1" dirty="0" smtClean="0">
              <a:latin typeface="メイリオ" pitchFamily="50" charset="-128"/>
              <a:ea typeface="メイリオ" pitchFamily="50" charset="-128"/>
              <a:cs typeface="メイリオ" pitchFamily="50" charset="-128"/>
            </a:endParaRPr>
          </a:p>
        </p:txBody>
      </p:sp>
      <p:sp>
        <p:nvSpPr>
          <p:cNvPr id="47" name="テキスト ボックス 70"/>
          <p:cNvSpPr txBox="1">
            <a:spLocks noChangeArrowheads="1"/>
          </p:cNvSpPr>
          <p:nvPr/>
        </p:nvSpPr>
        <p:spPr bwMode="auto">
          <a:xfrm>
            <a:off x="5297837" y="5769590"/>
            <a:ext cx="81915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600" b="1" dirty="0" smtClean="0">
                <a:latin typeface="メイリオ" pitchFamily="50" charset="-128"/>
                <a:ea typeface="メイリオ" pitchFamily="50" charset="-128"/>
                <a:cs typeface="メイリオ" pitchFamily="50" charset="-128"/>
              </a:rPr>
              <a:t>データベース</a:t>
            </a:r>
            <a:endParaRPr lang="en-US" altLang="ja-JP" sz="600"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550178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１</a:t>
            </a:r>
            <a:r>
              <a:rPr lang="en-US" altLang="ja-JP" dirty="0" smtClean="0"/>
              <a:t>0</a:t>
            </a:r>
            <a:r>
              <a:rPr lang="ja-JP" altLang="en-US" dirty="0" err="1" smtClean="0"/>
              <a:t>．</a:t>
            </a:r>
            <a:r>
              <a:rPr lang="ja-JP" altLang="en-US" dirty="0" smtClean="0"/>
              <a:t>実現シナリオの</a:t>
            </a:r>
            <a:r>
              <a:rPr lang="ja-JP" altLang="en-US" dirty="0" smtClean="0"/>
              <a:t>策定</a:t>
            </a:r>
            <a:endParaRPr kumimoji="1" lang="ja-JP" altLang="en-US" dirty="0"/>
          </a:p>
        </p:txBody>
      </p:sp>
      <p:sp>
        <p:nvSpPr>
          <p:cNvPr id="4" name="テキスト ボックス 3"/>
          <p:cNvSpPr txBox="1"/>
          <p:nvPr/>
        </p:nvSpPr>
        <p:spPr>
          <a:xfrm>
            <a:off x="251520" y="796642"/>
            <a:ext cx="8568952" cy="338554"/>
          </a:xfrm>
          <a:prstGeom prst="rect">
            <a:avLst/>
          </a:prstGeom>
          <a:noFill/>
        </p:spPr>
        <p:txBody>
          <a:bodyPr wrap="square" rtlCol="0">
            <a:spAutoFit/>
          </a:bodyPr>
          <a:lstStyle/>
          <a:p>
            <a:r>
              <a:rPr lang="ja-JP" altLang="en-US" sz="1600" b="1" dirty="0">
                <a:latin typeface="メイリオ" pitchFamily="50" charset="-128"/>
                <a:ea typeface="メイリオ" pitchFamily="50" charset="-128"/>
                <a:cs typeface="メイリオ" pitchFamily="50" charset="-128"/>
              </a:rPr>
              <a:t>「実現シナリオの策定」の</a:t>
            </a:r>
            <a:r>
              <a:rPr lang="ja-JP" altLang="en-US" sz="1600" b="1" dirty="0" smtClean="0">
                <a:latin typeface="メイリオ" pitchFamily="50" charset="-128"/>
                <a:ea typeface="メイリオ" pitchFamily="50" charset="-128"/>
                <a:cs typeface="メイリオ" pitchFamily="50" charset="-128"/>
              </a:rPr>
              <a:t>ヒント（</a:t>
            </a:r>
            <a:r>
              <a:rPr lang="en-US" altLang="ja-JP" sz="1600" b="1" dirty="0" smtClean="0">
                <a:latin typeface="メイリオ" pitchFamily="50" charset="-128"/>
                <a:ea typeface="メイリオ" pitchFamily="50" charset="-128"/>
                <a:cs typeface="メイリオ" pitchFamily="50" charset="-128"/>
              </a:rPr>
              <a:t>Tips</a:t>
            </a:r>
            <a:r>
              <a:rPr lang="ja-JP" altLang="en-US" sz="1600" b="1" dirty="0" smtClean="0">
                <a:latin typeface="メイリオ" pitchFamily="50" charset="-128"/>
                <a:ea typeface="メイリオ" pitchFamily="50" charset="-128"/>
                <a:cs typeface="メイリオ" pitchFamily="50" charset="-128"/>
              </a:rPr>
              <a:t>）</a:t>
            </a:r>
            <a:endParaRPr lang="ja-JP" altLang="en-US" sz="1600" b="1" dirty="0">
              <a:latin typeface="メイリオ" pitchFamily="50" charset="-128"/>
              <a:ea typeface="メイリオ" pitchFamily="50" charset="-128"/>
              <a:cs typeface="メイリオ" pitchFamily="50" charset="-128"/>
            </a:endParaRPr>
          </a:p>
        </p:txBody>
      </p:sp>
      <p:sp>
        <p:nvSpPr>
          <p:cNvPr id="5" name="テキスト ボックス 4"/>
          <p:cNvSpPr txBox="1"/>
          <p:nvPr/>
        </p:nvSpPr>
        <p:spPr>
          <a:xfrm>
            <a:off x="539553" y="1093707"/>
            <a:ext cx="7686628" cy="523220"/>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システム構築範囲やプロジェクトの定義により、スケジュール・体制の組み方が変わるため、よく検討する。</a:t>
            </a:r>
          </a:p>
        </p:txBody>
      </p:sp>
      <p:sp>
        <p:nvSpPr>
          <p:cNvPr id="6" name="正方形/長方形 5"/>
          <p:cNvSpPr/>
          <p:nvPr/>
        </p:nvSpPr>
        <p:spPr bwMode="auto">
          <a:xfrm>
            <a:off x="482599" y="4095276"/>
            <a:ext cx="8532438" cy="2448000"/>
          </a:xfrm>
          <a:prstGeom prst="rect">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7" name="正方形/長方形 6"/>
          <p:cNvSpPr/>
          <p:nvPr/>
        </p:nvSpPr>
        <p:spPr bwMode="auto">
          <a:xfrm>
            <a:off x="482599" y="1614919"/>
            <a:ext cx="8532438" cy="2415099"/>
          </a:xfrm>
          <a:prstGeom prst="rect">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chemeClr val="tx2"/>
              </a:solidFill>
              <a:latin typeface="メイリオ" pitchFamily="50" charset="-128"/>
              <a:ea typeface="メイリオ" pitchFamily="50" charset="-128"/>
              <a:cs typeface="メイリオ" pitchFamily="50" charset="-128"/>
            </a:endParaRPr>
          </a:p>
        </p:txBody>
      </p:sp>
      <p:sp>
        <p:nvSpPr>
          <p:cNvPr id="8" name="正方形/長方形 7"/>
          <p:cNvSpPr/>
          <p:nvPr/>
        </p:nvSpPr>
        <p:spPr bwMode="auto">
          <a:xfrm>
            <a:off x="649967" y="2233063"/>
            <a:ext cx="1268059" cy="1248848"/>
          </a:xfrm>
          <a:prstGeom prst="rect">
            <a:avLst/>
          </a:prstGeom>
          <a:solidFill>
            <a:schemeClr val="tx2">
              <a:lumMod val="60000"/>
              <a:lumOff val="40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b="1" dirty="0" smtClean="0">
                <a:latin typeface="メイリオ" pitchFamily="50" charset="-128"/>
                <a:ea typeface="メイリオ" pitchFamily="50" charset="-128"/>
                <a:cs typeface="メイリオ" pitchFamily="50" charset="-128"/>
              </a:rPr>
              <a:t>システム全体</a:t>
            </a:r>
          </a:p>
        </p:txBody>
      </p:sp>
      <p:sp>
        <p:nvSpPr>
          <p:cNvPr id="9" name="正方形/長方形 8"/>
          <p:cNvSpPr/>
          <p:nvPr/>
        </p:nvSpPr>
        <p:spPr bwMode="auto">
          <a:xfrm>
            <a:off x="681717" y="4988253"/>
            <a:ext cx="1268059" cy="1248848"/>
          </a:xfrm>
          <a:prstGeom prst="rect">
            <a:avLst/>
          </a:prstGeom>
          <a:solidFill>
            <a:srgbClr val="FFFFCC"/>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10" name="正方形/長方形 9"/>
          <p:cNvSpPr/>
          <p:nvPr/>
        </p:nvSpPr>
        <p:spPr bwMode="auto">
          <a:xfrm>
            <a:off x="945895" y="5295970"/>
            <a:ext cx="766119" cy="624424"/>
          </a:xfrm>
          <a:prstGeom prst="rect">
            <a:avLst/>
          </a:prstGeom>
          <a:solidFill>
            <a:srgbClr val="FFCCCC"/>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11" name="正方形/長方形 10"/>
          <p:cNvSpPr/>
          <p:nvPr/>
        </p:nvSpPr>
        <p:spPr bwMode="auto">
          <a:xfrm>
            <a:off x="599683" y="4988253"/>
            <a:ext cx="346214" cy="1248848"/>
          </a:xfrm>
          <a:prstGeom prst="rect">
            <a:avLst/>
          </a:prstGeom>
          <a:solidFill>
            <a:srgbClr val="CCFFCC"/>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12" name="正方形/長方形 11"/>
          <p:cNvSpPr/>
          <p:nvPr/>
        </p:nvSpPr>
        <p:spPr bwMode="auto">
          <a:xfrm rot="5400000">
            <a:off x="1291730" y="4642419"/>
            <a:ext cx="312212" cy="1003881"/>
          </a:xfrm>
          <a:prstGeom prst="rect">
            <a:avLst/>
          </a:prstGeom>
          <a:solidFill>
            <a:schemeClr val="tx2">
              <a:lumMod val="20000"/>
              <a:lumOff val="80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935755" y="5409851"/>
            <a:ext cx="800219" cy="461665"/>
          </a:xfrm>
          <a:prstGeom prst="rect">
            <a:avLst/>
          </a:prstGeom>
          <a:noFill/>
        </p:spPr>
        <p:txBody>
          <a:bodyPr wrap="none" rtlCol="0">
            <a:spAutoFit/>
          </a:bodyPr>
          <a:lstStyle/>
          <a:p>
            <a:pPr algn="ctr"/>
            <a:r>
              <a:rPr kumimoji="1" lang="ja-JP" altLang="en-US" sz="1200" b="1" dirty="0" smtClean="0">
                <a:latin typeface="メイリオ" pitchFamily="50" charset="-128"/>
                <a:ea typeface="メイリオ" pitchFamily="50" charset="-128"/>
                <a:cs typeface="メイリオ" pitchFamily="50" charset="-128"/>
              </a:rPr>
              <a:t>システム</a:t>
            </a:r>
            <a:endParaRPr kumimoji="1" lang="en-US" altLang="ja-JP" sz="1200" b="1" dirty="0" smtClean="0">
              <a:latin typeface="メイリオ" pitchFamily="50" charset="-128"/>
              <a:ea typeface="メイリオ" pitchFamily="50" charset="-128"/>
              <a:cs typeface="メイリオ" pitchFamily="50" charset="-128"/>
            </a:endParaRPr>
          </a:p>
          <a:p>
            <a:pPr algn="ctr"/>
            <a:r>
              <a:rPr kumimoji="1" lang="en-US" altLang="ja-JP" sz="1200" b="1" dirty="0" smtClean="0">
                <a:latin typeface="メイリオ" pitchFamily="50" charset="-128"/>
                <a:ea typeface="メイリオ" pitchFamily="50" charset="-128"/>
                <a:cs typeface="メイリオ" pitchFamily="50" charset="-128"/>
              </a:rPr>
              <a:t>A</a:t>
            </a:r>
            <a:endParaRPr kumimoji="1" lang="ja-JP" altLang="en-US" sz="1200" b="1"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990631" y="5046210"/>
            <a:ext cx="922047" cy="276999"/>
          </a:xfrm>
          <a:prstGeom prst="rect">
            <a:avLst/>
          </a:prstGeom>
          <a:noFill/>
        </p:spPr>
        <p:txBody>
          <a:bodyPr wrap="none" rtlCol="0">
            <a:spAutoFit/>
          </a:bodyPr>
          <a:lstStyle/>
          <a:p>
            <a:r>
              <a:rPr kumimoji="1" lang="ja-JP" altLang="en-US" sz="1200" b="1" dirty="0" smtClean="0">
                <a:latin typeface="メイリオ" pitchFamily="50" charset="-128"/>
                <a:ea typeface="メイリオ" pitchFamily="50" charset="-128"/>
                <a:cs typeface="メイリオ" pitchFamily="50" charset="-128"/>
              </a:rPr>
              <a:t>システム</a:t>
            </a:r>
            <a:r>
              <a:rPr kumimoji="1" lang="en-US" altLang="ja-JP" sz="1200" b="1" dirty="0" smtClean="0">
                <a:latin typeface="メイリオ" pitchFamily="50" charset="-128"/>
                <a:ea typeface="メイリオ" pitchFamily="50" charset="-128"/>
                <a:cs typeface="メイリオ" pitchFamily="50" charset="-128"/>
              </a:rPr>
              <a:t>D</a:t>
            </a:r>
            <a:endParaRPr kumimoji="1" lang="ja-JP" altLang="en-US" sz="12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585827" y="5193880"/>
            <a:ext cx="369332" cy="989338"/>
          </a:xfrm>
          <a:prstGeom prst="rect">
            <a:avLst/>
          </a:prstGeom>
          <a:noFill/>
        </p:spPr>
        <p:txBody>
          <a:bodyPr vert="eaVert" wrap="square" rtlCol="0">
            <a:spAutoFit/>
          </a:bodyPr>
          <a:lstStyle/>
          <a:p>
            <a:r>
              <a:rPr kumimoji="1" lang="ja-JP" altLang="en-US" sz="1200" b="1" smtClean="0">
                <a:latin typeface="メイリオ" pitchFamily="50" charset="-128"/>
                <a:ea typeface="メイリオ" pitchFamily="50" charset="-128"/>
                <a:cs typeface="メイリオ" pitchFamily="50" charset="-128"/>
              </a:rPr>
              <a:t>システムＣ</a:t>
            </a:r>
            <a:endParaRPr kumimoji="1" lang="ja-JP" altLang="en-US" sz="1200" b="1" dirty="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1023974" y="5955334"/>
            <a:ext cx="912429" cy="276999"/>
          </a:xfrm>
          <a:prstGeom prst="rect">
            <a:avLst/>
          </a:prstGeom>
          <a:noFill/>
        </p:spPr>
        <p:txBody>
          <a:bodyPr wrap="none" rtlCol="0">
            <a:spAutoFit/>
          </a:bodyPr>
          <a:lstStyle/>
          <a:p>
            <a:r>
              <a:rPr kumimoji="1" lang="ja-JP" altLang="en-US" sz="1200" b="1" dirty="0" smtClean="0">
                <a:latin typeface="メイリオ" pitchFamily="50" charset="-128"/>
                <a:ea typeface="メイリオ" pitchFamily="50" charset="-128"/>
                <a:cs typeface="メイリオ" pitchFamily="50" charset="-128"/>
              </a:rPr>
              <a:t>システム</a:t>
            </a:r>
            <a:r>
              <a:rPr kumimoji="1" lang="en-US" altLang="ja-JP" sz="1200" b="1" dirty="0" smtClean="0">
                <a:latin typeface="メイリオ" pitchFamily="50" charset="-128"/>
                <a:ea typeface="メイリオ" pitchFamily="50" charset="-128"/>
                <a:cs typeface="メイリオ" pitchFamily="50" charset="-128"/>
              </a:rPr>
              <a:t>B</a:t>
            </a:r>
            <a:endParaRPr kumimoji="1" lang="ja-JP" altLang="en-US" sz="1200" b="1" dirty="0">
              <a:latin typeface="メイリオ" pitchFamily="50" charset="-128"/>
              <a:ea typeface="メイリオ" pitchFamily="50" charset="-128"/>
              <a:cs typeface="メイリオ" pitchFamily="50" charset="-128"/>
            </a:endParaRPr>
          </a:p>
        </p:txBody>
      </p:sp>
      <p:sp>
        <p:nvSpPr>
          <p:cNvPr id="18" name="正方形/長方形 17"/>
          <p:cNvSpPr/>
          <p:nvPr/>
        </p:nvSpPr>
        <p:spPr bwMode="auto">
          <a:xfrm>
            <a:off x="3587996" y="4542811"/>
            <a:ext cx="3978040" cy="1933566"/>
          </a:xfrm>
          <a:prstGeom prst="rect">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lang="ja-JP" altLang="en-US" sz="1100" dirty="0">
              <a:latin typeface="メイリオ" pitchFamily="50" charset="-128"/>
              <a:ea typeface="メイリオ" pitchFamily="50" charset="-128"/>
              <a:cs typeface="メイリオ" pitchFamily="50" charset="-128"/>
            </a:endParaRPr>
          </a:p>
        </p:txBody>
      </p:sp>
      <p:grpSp>
        <p:nvGrpSpPr>
          <p:cNvPr id="19" name="グループ化 18"/>
          <p:cNvGrpSpPr/>
          <p:nvPr/>
        </p:nvGrpSpPr>
        <p:grpSpPr>
          <a:xfrm>
            <a:off x="3694510" y="4743213"/>
            <a:ext cx="3142000" cy="1292119"/>
            <a:chOff x="3851920" y="4060815"/>
            <a:chExt cx="4972618" cy="2129125"/>
          </a:xfrm>
        </p:grpSpPr>
        <p:grpSp>
          <p:nvGrpSpPr>
            <p:cNvPr id="20" name="グループ化 19"/>
            <p:cNvGrpSpPr/>
            <p:nvPr/>
          </p:nvGrpSpPr>
          <p:grpSpPr>
            <a:xfrm>
              <a:off x="5401390" y="4607376"/>
              <a:ext cx="1538006" cy="520313"/>
              <a:chOff x="5003386" y="4805030"/>
              <a:chExt cx="1177966" cy="520313"/>
            </a:xfrm>
          </p:grpSpPr>
          <p:sp>
            <p:nvSpPr>
              <p:cNvPr id="42" name="正方形/長方形 41"/>
              <p:cNvSpPr/>
              <p:nvPr/>
            </p:nvSpPr>
            <p:spPr bwMode="auto">
              <a:xfrm>
                <a:off x="5003386" y="4805030"/>
                <a:ext cx="1177966" cy="520313"/>
              </a:xfrm>
              <a:prstGeom prst="rect">
                <a:avLst/>
              </a:prstGeom>
              <a:solidFill>
                <a:srgbClr val="FFFFCC"/>
              </a:solidFill>
              <a:ln>
                <a:solidFill>
                  <a:schemeClr val="accent1"/>
                </a:solidFill>
              </a:ln>
              <a:effectLst/>
              <a:extLst/>
            </p:spPr>
            <p:txBody>
              <a:bodyPr wrap="none" lIns="72000" tIns="0" rIns="72000" bIns="0" rtlCol="0" anchor="ctr" anchorCtr="0"/>
              <a:lstStyle/>
              <a:p>
                <a:pPr algn="ctr">
                  <a:spcBef>
                    <a:spcPct val="50000"/>
                  </a:spcBef>
                </a:pPr>
                <a:endParaRPr lang="ja-JP" altLang="en-US" sz="1000" dirty="0">
                  <a:solidFill>
                    <a:srgbClr val="FFFFFF"/>
                  </a:solidFill>
                  <a:latin typeface="メイリオ" pitchFamily="50" charset="-128"/>
                  <a:ea typeface="メイリオ" pitchFamily="50" charset="-128"/>
                  <a:cs typeface="メイリオ" pitchFamily="50" charset="-128"/>
                </a:endParaRPr>
              </a:p>
            </p:txBody>
          </p:sp>
          <p:cxnSp>
            <p:nvCxnSpPr>
              <p:cNvPr id="43" name="直線コネクタ 42"/>
              <p:cNvCxnSpPr/>
              <p:nvPr/>
            </p:nvCxnSpPr>
            <p:spPr>
              <a:xfrm>
                <a:off x="5036706" y="4923785"/>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30958" y="5013176"/>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446982" y="5085184"/>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735014" y="5157192"/>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951038" y="5229200"/>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p:nvGrpSpPr>
          <p:grpSpPr>
            <a:xfrm>
              <a:off x="6948264" y="5140934"/>
              <a:ext cx="940170" cy="520314"/>
              <a:chOff x="6300192" y="4805030"/>
              <a:chExt cx="1177966" cy="520314"/>
            </a:xfrm>
          </p:grpSpPr>
          <p:sp>
            <p:nvSpPr>
              <p:cNvPr id="36" name="正方形/長方形 35"/>
              <p:cNvSpPr/>
              <p:nvPr/>
            </p:nvSpPr>
            <p:spPr bwMode="auto">
              <a:xfrm>
                <a:off x="6300192" y="4805030"/>
                <a:ext cx="1177966" cy="520314"/>
              </a:xfrm>
              <a:prstGeom prst="rect">
                <a:avLst/>
              </a:prstGeom>
              <a:solidFill>
                <a:srgbClr val="CCFFCC"/>
              </a:solidFill>
              <a:ln>
                <a:solidFill>
                  <a:schemeClr val="accent1"/>
                </a:solidFill>
              </a:ln>
              <a:effectLst/>
              <a:extLst/>
            </p:spPr>
            <p:txBody>
              <a:bodyPr wrap="none" lIns="72000" tIns="0" rIns="72000" bIns="0" rtlCol="0" anchor="ctr" anchorCtr="0"/>
              <a:lstStyle/>
              <a:p>
                <a:pPr algn="ctr">
                  <a:spcBef>
                    <a:spcPct val="50000"/>
                  </a:spcBef>
                </a:pPr>
                <a:endParaRPr lang="ja-JP" altLang="en-US" sz="1000" dirty="0">
                  <a:solidFill>
                    <a:srgbClr val="FFFFFF"/>
                  </a:solidFill>
                  <a:latin typeface="メイリオ" pitchFamily="50" charset="-128"/>
                  <a:ea typeface="メイリオ" pitchFamily="50" charset="-128"/>
                  <a:cs typeface="メイリオ" pitchFamily="50" charset="-128"/>
                </a:endParaRPr>
              </a:p>
            </p:txBody>
          </p:sp>
          <p:cxnSp>
            <p:nvCxnSpPr>
              <p:cNvPr id="37" name="直線コネクタ 36"/>
              <p:cNvCxnSpPr/>
              <p:nvPr/>
            </p:nvCxnSpPr>
            <p:spPr>
              <a:xfrm>
                <a:off x="6300192" y="4941168"/>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6494444" y="5030559"/>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6710468" y="5102567"/>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6998500" y="5174575"/>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7214524" y="5246583"/>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グループ化 21"/>
            <p:cNvGrpSpPr/>
            <p:nvPr/>
          </p:nvGrpSpPr>
          <p:grpSpPr>
            <a:xfrm>
              <a:off x="7884368" y="5661248"/>
              <a:ext cx="940170" cy="528692"/>
              <a:chOff x="7570498" y="4805030"/>
              <a:chExt cx="1177966" cy="528692"/>
            </a:xfrm>
          </p:grpSpPr>
          <p:sp>
            <p:nvSpPr>
              <p:cNvPr id="30" name="正方形/長方形 29"/>
              <p:cNvSpPr/>
              <p:nvPr/>
            </p:nvSpPr>
            <p:spPr bwMode="auto">
              <a:xfrm>
                <a:off x="7570498" y="4805030"/>
                <a:ext cx="1177966" cy="528692"/>
              </a:xfrm>
              <a:prstGeom prst="rect">
                <a:avLst/>
              </a:prstGeom>
              <a:solidFill>
                <a:schemeClr val="tx2">
                  <a:lumMod val="20000"/>
                  <a:lumOff val="80000"/>
                </a:schemeClr>
              </a:solidFill>
              <a:ln>
                <a:solidFill>
                  <a:schemeClr val="accent1"/>
                </a:solidFill>
              </a:ln>
              <a:effectLst/>
              <a:extLst/>
            </p:spPr>
            <p:txBody>
              <a:bodyPr wrap="none" lIns="72000" tIns="0" rIns="72000" bIns="0" rtlCol="0" anchor="ctr" anchorCtr="0"/>
              <a:lstStyle/>
              <a:p>
                <a:pPr algn="ctr">
                  <a:spcBef>
                    <a:spcPct val="50000"/>
                  </a:spcBef>
                </a:pPr>
                <a:endParaRPr lang="ja-JP" altLang="en-US" sz="1000" dirty="0">
                  <a:solidFill>
                    <a:srgbClr val="FFFFFF"/>
                  </a:solidFill>
                  <a:latin typeface="メイリオ" pitchFamily="50" charset="-128"/>
                  <a:ea typeface="メイリオ" pitchFamily="50" charset="-128"/>
                  <a:cs typeface="メイリオ" pitchFamily="50" charset="-128"/>
                </a:endParaRPr>
              </a:p>
            </p:txBody>
          </p:sp>
          <p:cxnSp>
            <p:nvCxnSpPr>
              <p:cNvPr id="31" name="直線コネクタ 30"/>
              <p:cNvCxnSpPr/>
              <p:nvPr/>
            </p:nvCxnSpPr>
            <p:spPr>
              <a:xfrm>
                <a:off x="7596336" y="4941168"/>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7790588" y="5030559"/>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8006612" y="5102567"/>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8294644" y="5174575"/>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8510668" y="5246583"/>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3851920" y="4060815"/>
              <a:ext cx="1538006" cy="520313"/>
              <a:chOff x="3682066" y="4797152"/>
              <a:chExt cx="1177966" cy="520313"/>
            </a:xfrm>
          </p:grpSpPr>
          <p:sp>
            <p:nvSpPr>
              <p:cNvPr id="24" name="正方形/長方形 23"/>
              <p:cNvSpPr/>
              <p:nvPr/>
            </p:nvSpPr>
            <p:spPr bwMode="auto">
              <a:xfrm>
                <a:off x="3682066" y="4797152"/>
                <a:ext cx="1177966" cy="520313"/>
              </a:xfrm>
              <a:prstGeom prst="rect">
                <a:avLst/>
              </a:prstGeom>
              <a:solidFill>
                <a:srgbClr val="FFCCCC"/>
              </a:solidFill>
              <a:ln>
                <a:solidFill>
                  <a:schemeClr val="accent1"/>
                </a:solidFill>
              </a:ln>
              <a:effectLst/>
              <a:extLst/>
            </p:spPr>
            <p:txBody>
              <a:bodyPr wrap="none" lIns="72000" tIns="0" rIns="72000" bIns="0" rtlCol="0" anchor="ctr" anchorCtr="0"/>
              <a:lstStyle/>
              <a:p>
                <a:pPr algn="ctr">
                  <a:spcBef>
                    <a:spcPct val="50000"/>
                  </a:spcBef>
                </a:pPr>
                <a:endParaRPr lang="ja-JP" altLang="en-US" sz="1000" dirty="0">
                  <a:solidFill>
                    <a:srgbClr val="FFFFFF"/>
                  </a:solidFill>
                  <a:latin typeface="メイリオ" pitchFamily="50" charset="-128"/>
                  <a:ea typeface="メイリオ" pitchFamily="50" charset="-128"/>
                  <a:cs typeface="メイリオ" pitchFamily="50" charset="-128"/>
                </a:endParaRPr>
              </a:p>
            </p:txBody>
          </p:sp>
          <p:cxnSp>
            <p:nvCxnSpPr>
              <p:cNvPr id="25" name="直線コネクタ 24"/>
              <p:cNvCxnSpPr/>
              <p:nvPr/>
            </p:nvCxnSpPr>
            <p:spPr>
              <a:xfrm>
                <a:off x="3715386" y="4915907"/>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3909638" y="5005298"/>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4125662" y="5077306"/>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4413694" y="5149314"/>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629718" y="5221322"/>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sp>
        <p:nvSpPr>
          <p:cNvPr id="48" name="テキスト ボックス 47"/>
          <p:cNvSpPr txBox="1"/>
          <p:nvPr/>
        </p:nvSpPr>
        <p:spPr>
          <a:xfrm>
            <a:off x="5633284" y="5202603"/>
            <a:ext cx="1683474" cy="246221"/>
          </a:xfrm>
          <a:prstGeom prst="rect">
            <a:avLst/>
          </a:prstGeom>
          <a:noFill/>
        </p:spPr>
        <p:txBody>
          <a:bodyPr wrap="none" rtlCol="0">
            <a:spAutoFit/>
          </a:bodyPr>
          <a:lstStyle/>
          <a:p>
            <a:r>
              <a:rPr kumimoji="1" lang="ja-JP" altLang="en-US" sz="1000" b="1" dirty="0" smtClean="0">
                <a:latin typeface="メイリオ" pitchFamily="50" charset="-128"/>
                <a:ea typeface="メイリオ" pitchFamily="50" charset="-128"/>
                <a:cs typeface="メイリオ" pitchFamily="50" charset="-128"/>
              </a:rPr>
              <a:t>フェーズ３（システム</a:t>
            </a:r>
            <a:r>
              <a:rPr kumimoji="1" lang="en-US" altLang="ja-JP" sz="1000" b="1" dirty="0" smtClean="0">
                <a:latin typeface="メイリオ" pitchFamily="50" charset="-128"/>
                <a:ea typeface="メイリオ" pitchFamily="50" charset="-128"/>
                <a:cs typeface="メイリオ" pitchFamily="50" charset="-128"/>
              </a:rPr>
              <a:t>C</a:t>
            </a:r>
            <a:r>
              <a:rPr kumimoji="1" lang="ja-JP" altLang="en-US"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49" name="テキスト ボックス 48"/>
          <p:cNvSpPr txBox="1"/>
          <p:nvPr/>
        </p:nvSpPr>
        <p:spPr>
          <a:xfrm>
            <a:off x="6191801" y="5516780"/>
            <a:ext cx="1696298" cy="246221"/>
          </a:xfrm>
          <a:prstGeom prst="rect">
            <a:avLst/>
          </a:prstGeom>
          <a:noFill/>
        </p:spPr>
        <p:txBody>
          <a:bodyPr wrap="none" rtlCol="0">
            <a:spAutoFit/>
          </a:bodyPr>
          <a:lstStyle/>
          <a:p>
            <a:r>
              <a:rPr kumimoji="1" lang="ja-JP" altLang="en-US" sz="1000" b="1" dirty="0" smtClean="0">
                <a:latin typeface="メイリオ" pitchFamily="50" charset="-128"/>
                <a:ea typeface="メイリオ" pitchFamily="50" charset="-128"/>
                <a:cs typeface="メイリオ" pitchFamily="50" charset="-128"/>
              </a:rPr>
              <a:t>フェーズ</a:t>
            </a:r>
            <a:r>
              <a:rPr lang="ja-JP" altLang="en-US" sz="1000" b="1" dirty="0" smtClean="0">
                <a:latin typeface="メイリオ" pitchFamily="50" charset="-128"/>
                <a:ea typeface="メイリオ" pitchFamily="50" charset="-128"/>
                <a:cs typeface="メイリオ" pitchFamily="50" charset="-128"/>
              </a:rPr>
              <a:t>４</a:t>
            </a:r>
            <a:r>
              <a:rPr kumimoji="1" lang="ja-JP" altLang="en-US" sz="1000" b="1" dirty="0" smtClean="0">
                <a:latin typeface="メイリオ" pitchFamily="50" charset="-128"/>
                <a:ea typeface="メイリオ" pitchFamily="50" charset="-128"/>
                <a:cs typeface="メイリオ" pitchFamily="50" charset="-128"/>
              </a:rPr>
              <a:t>（システム</a:t>
            </a:r>
            <a:r>
              <a:rPr kumimoji="1" lang="en-US" altLang="ja-JP" sz="1000" b="1" dirty="0" smtClean="0">
                <a:latin typeface="メイリオ" pitchFamily="50" charset="-128"/>
                <a:ea typeface="メイリオ" pitchFamily="50" charset="-128"/>
                <a:cs typeface="メイリオ" pitchFamily="50" charset="-128"/>
              </a:rPr>
              <a:t>D</a:t>
            </a:r>
            <a:r>
              <a:rPr kumimoji="1" lang="ja-JP" altLang="en-US"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50" name="テキスト ボックス 49"/>
          <p:cNvSpPr txBox="1"/>
          <p:nvPr/>
        </p:nvSpPr>
        <p:spPr>
          <a:xfrm>
            <a:off x="4618294" y="4870550"/>
            <a:ext cx="1689886" cy="246221"/>
          </a:xfrm>
          <a:prstGeom prst="rect">
            <a:avLst/>
          </a:prstGeom>
          <a:noFill/>
        </p:spPr>
        <p:txBody>
          <a:bodyPr wrap="none" rtlCol="0">
            <a:spAutoFit/>
          </a:bodyPr>
          <a:lstStyle/>
          <a:p>
            <a:r>
              <a:rPr kumimoji="1" lang="ja-JP" altLang="en-US" sz="1000" b="1" dirty="0" smtClean="0">
                <a:latin typeface="メイリオ" pitchFamily="50" charset="-128"/>
                <a:ea typeface="メイリオ" pitchFamily="50" charset="-128"/>
                <a:cs typeface="メイリオ" pitchFamily="50" charset="-128"/>
              </a:rPr>
              <a:t>フェーズ</a:t>
            </a:r>
            <a:r>
              <a:rPr lang="ja-JP" altLang="en-US" sz="1000" b="1" dirty="0" smtClean="0">
                <a:latin typeface="メイリオ" pitchFamily="50" charset="-128"/>
                <a:ea typeface="メイリオ" pitchFamily="50" charset="-128"/>
                <a:cs typeface="メイリオ" pitchFamily="50" charset="-128"/>
              </a:rPr>
              <a:t>２</a:t>
            </a:r>
            <a:r>
              <a:rPr kumimoji="1" lang="ja-JP" altLang="en-US" sz="1000" b="1" dirty="0" smtClean="0">
                <a:latin typeface="メイリオ" pitchFamily="50" charset="-128"/>
                <a:ea typeface="メイリオ" pitchFamily="50" charset="-128"/>
                <a:cs typeface="メイリオ" pitchFamily="50" charset="-128"/>
              </a:rPr>
              <a:t>（システム</a:t>
            </a:r>
            <a:r>
              <a:rPr kumimoji="1" lang="en-US" altLang="ja-JP" sz="1000" b="1" dirty="0" smtClean="0">
                <a:latin typeface="メイリオ" pitchFamily="50" charset="-128"/>
                <a:ea typeface="メイリオ" pitchFamily="50" charset="-128"/>
                <a:cs typeface="メイリオ" pitchFamily="50" charset="-128"/>
              </a:rPr>
              <a:t>B</a:t>
            </a:r>
            <a:r>
              <a:rPr kumimoji="1" lang="ja-JP" altLang="en-US"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3617083" y="4537689"/>
            <a:ext cx="1689886" cy="246221"/>
          </a:xfrm>
          <a:prstGeom prst="rect">
            <a:avLst/>
          </a:prstGeom>
          <a:noFill/>
        </p:spPr>
        <p:txBody>
          <a:bodyPr wrap="none" rtlCol="0">
            <a:spAutoFit/>
          </a:bodyPr>
          <a:lstStyle/>
          <a:p>
            <a:r>
              <a:rPr kumimoji="1" lang="ja-JP" altLang="en-US" sz="1000" b="1" dirty="0" smtClean="0">
                <a:latin typeface="メイリオ" pitchFamily="50" charset="-128"/>
                <a:ea typeface="メイリオ" pitchFamily="50" charset="-128"/>
                <a:cs typeface="メイリオ" pitchFamily="50" charset="-128"/>
              </a:rPr>
              <a:t>フェーズ１（システム</a:t>
            </a:r>
            <a:r>
              <a:rPr kumimoji="1" lang="en-US" altLang="ja-JP" sz="1000" b="1" dirty="0" smtClean="0">
                <a:latin typeface="メイリオ" pitchFamily="50" charset="-128"/>
                <a:ea typeface="メイリオ" pitchFamily="50" charset="-128"/>
                <a:cs typeface="メイリオ" pitchFamily="50" charset="-128"/>
              </a:rPr>
              <a:t>A</a:t>
            </a:r>
            <a:r>
              <a:rPr kumimoji="1" lang="ja-JP" altLang="en-US"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52" name="二等辺三角形 51"/>
          <p:cNvSpPr/>
          <p:nvPr/>
        </p:nvSpPr>
        <p:spPr bwMode="auto">
          <a:xfrm>
            <a:off x="4602299" y="6073445"/>
            <a:ext cx="132749" cy="86390"/>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53" name="二等辺三角形 52"/>
          <p:cNvSpPr/>
          <p:nvPr/>
        </p:nvSpPr>
        <p:spPr bwMode="auto">
          <a:xfrm>
            <a:off x="5590810" y="6073445"/>
            <a:ext cx="132749" cy="86390"/>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54" name="二等辺三角形 53"/>
          <p:cNvSpPr/>
          <p:nvPr/>
        </p:nvSpPr>
        <p:spPr bwMode="auto">
          <a:xfrm>
            <a:off x="6163106" y="6073445"/>
            <a:ext cx="132749" cy="86390"/>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55" name="二等辺三角形 54"/>
          <p:cNvSpPr/>
          <p:nvPr/>
        </p:nvSpPr>
        <p:spPr bwMode="auto">
          <a:xfrm>
            <a:off x="6764097" y="6073445"/>
            <a:ext cx="132749" cy="86390"/>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4330338" y="6131744"/>
            <a:ext cx="724878" cy="369332"/>
          </a:xfrm>
          <a:prstGeom prst="rect">
            <a:avLst/>
          </a:prstGeom>
          <a:noFill/>
        </p:spPr>
        <p:txBody>
          <a:bodyPr wrap="none" rtlCol="0">
            <a:spAutoFit/>
          </a:bodyPr>
          <a:lstStyle/>
          <a:p>
            <a:pPr algn="ctr"/>
            <a:r>
              <a:rPr lang="ja-JP" altLang="en-US" sz="900" dirty="0" smtClean="0">
                <a:latin typeface="メイリオ" pitchFamily="50" charset="-128"/>
                <a:ea typeface="メイリオ" pitchFamily="50" charset="-128"/>
                <a:cs typeface="メイリオ" pitchFamily="50" charset="-128"/>
              </a:rPr>
              <a:t>システム</a:t>
            </a:r>
            <a:r>
              <a:rPr lang="en-US" altLang="ja-JP" sz="900" dirty="0" smtClean="0">
                <a:latin typeface="メイリオ" pitchFamily="50" charset="-128"/>
                <a:ea typeface="メイリオ" pitchFamily="50" charset="-128"/>
                <a:cs typeface="メイリオ" pitchFamily="50" charset="-128"/>
              </a:rPr>
              <a:t>A</a:t>
            </a:r>
          </a:p>
          <a:p>
            <a:pPr algn="ctr"/>
            <a:r>
              <a:rPr lang="ja-JP" altLang="en-US" sz="900" dirty="0" smtClean="0">
                <a:latin typeface="メイリオ" pitchFamily="50" charset="-128"/>
                <a:ea typeface="メイリオ" pitchFamily="50" charset="-128"/>
                <a:cs typeface="メイリオ" pitchFamily="50" charset="-128"/>
              </a:rPr>
              <a:t>稼働</a:t>
            </a:r>
            <a:endParaRPr kumimoji="1" lang="ja-JP" altLang="en-US" sz="900" dirty="0">
              <a:latin typeface="メイリオ" pitchFamily="50" charset="-128"/>
              <a:ea typeface="メイリオ" pitchFamily="50" charset="-128"/>
              <a:cs typeface="メイリオ" pitchFamily="50" charset="-128"/>
            </a:endParaRPr>
          </a:p>
        </p:txBody>
      </p:sp>
      <p:sp>
        <p:nvSpPr>
          <p:cNvPr id="57" name="テキスト ボックス 56"/>
          <p:cNvSpPr txBox="1"/>
          <p:nvPr/>
        </p:nvSpPr>
        <p:spPr>
          <a:xfrm>
            <a:off x="5305845" y="6130816"/>
            <a:ext cx="723275" cy="369332"/>
          </a:xfrm>
          <a:prstGeom prst="rect">
            <a:avLst/>
          </a:prstGeom>
          <a:noFill/>
        </p:spPr>
        <p:txBody>
          <a:bodyPr wrap="none" rtlCol="0">
            <a:spAutoFit/>
          </a:bodyPr>
          <a:lstStyle/>
          <a:p>
            <a:pPr algn="ctr"/>
            <a:r>
              <a:rPr lang="ja-JP" altLang="en-US" sz="900" dirty="0" smtClean="0">
                <a:latin typeface="メイリオ" pitchFamily="50" charset="-128"/>
                <a:ea typeface="メイリオ" pitchFamily="50" charset="-128"/>
                <a:cs typeface="メイリオ" pitchFamily="50" charset="-128"/>
              </a:rPr>
              <a:t>システム</a:t>
            </a:r>
            <a:r>
              <a:rPr lang="en-US" altLang="ja-JP" sz="900" dirty="0">
                <a:latin typeface="メイリオ" pitchFamily="50" charset="-128"/>
                <a:ea typeface="メイリオ" pitchFamily="50" charset="-128"/>
                <a:cs typeface="メイリオ" pitchFamily="50" charset="-128"/>
              </a:rPr>
              <a:t>B</a:t>
            </a:r>
            <a:endParaRPr lang="en-US" altLang="ja-JP" sz="900" dirty="0" smtClean="0">
              <a:latin typeface="メイリオ" pitchFamily="50" charset="-128"/>
              <a:ea typeface="メイリオ" pitchFamily="50" charset="-128"/>
              <a:cs typeface="メイリオ" pitchFamily="50" charset="-128"/>
            </a:endParaRPr>
          </a:p>
          <a:p>
            <a:pPr algn="ctr"/>
            <a:r>
              <a:rPr lang="ja-JP" altLang="en-US" sz="900" dirty="0" smtClean="0">
                <a:latin typeface="メイリオ" pitchFamily="50" charset="-128"/>
                <a:ea typeface="メイリオ" pitchFamily="50" charset="-128"/>
                <a:cs typeface="メイリオ" pitchFamily="50" charset="-128"/>
              </a:rPr>
              <a:t>稼働</a:t>
            </a:r>
            <a:endParaRPr kumimoji="1" lang="ja-JP" altLang="en-US" sz="900" dirty="0">
              <a:latin typeface="メイリオ" pitchFamily="50" charset="-128"/>
              <a:ea typeface="メイリオ" pitchFamily="50" charset="-128"/>
              <a:cs typeface="メイリオ" pitchFamily="50" charset="-128"/>
            </a:endParaRPr>
          </a:p>
        </p:txBody>
      </p:sp>
      <p:sp>
        <p:nvSpPr>
          <p:cNvPr id="58" name="テキスト ボックス 57"/>
          <p:cNvSpPr txBox="1"/>
          <p:nvPr/>
        </p:nvSpPr>
        <p:spPr>
          <a:xfrm>
            <a:off x="5883345" y="6130816"/>
            <a:ext cx="723275" cy="369332"/>
          </a:xfrm>
          <a:prstGeom prst="rect">
            <a:avLst/>
          </a:prstGeom>
          <a:noFill/>
        </p:spPr>
        <p:txBody>
          <a:bodyPr wrap="none" rtlCol="0">
            <a:spAutoFit/>
          </a:bodyPr>
          <a:lstStyle/>
          <a:p>
            <a:pPr algn="ctr"/>
            <a:r>
              <a:rPr lang="ja-JP" altLang="en-US" sz="900" dirty="0" smtClean="0">
                <a:latin typeface="メイリオ" pitchFamily="50" charset="-128"/>
                <a:ea typeface="メイリオ" pitchFamily="50" charset="-128"/>
                <a:cs typeface="メイリオ" pitchFamily="50" charset="-128"/>
              </a:rPr>
              <a:t>システム</a:t>
            </a:r>
            <a:r>
              <a:rPr lang="en-US" altLang="ja-JP" sz="900" dirty="0" smtClean="0">
                <a:latin typeface="メイリオ" pitchFamily="50" charset="-128"/>
                <a:ea typeface="メイリオ" pitchFamily="50" charset="-128"/>
                <a:cs typeface="メイリオ" pitchFamily="50" charset="-128"/>
              </a:rPr>
              <a:t>C</a:t>
            </a:r>
          </a:p>
          <a:p>
            <a:pPr algn="ctr"/>
            <a:r>
              <a:rPr lang="ja-JP" altLang="en-US" sz="900" dirty="0" smtClean="0">
                <a:latin typeface="メイリオ" pitchFamily="50" charset="-128"/>
                <a:ea typeface="メイリオ" pitchFamily="50" charset="-128"/>
                <a:cs typeface="メイリオ" pitchFamily="50" charset="-128"/>
              </a:rPr>
              <a:t>稼働</a:t>
            </a:r>
            <a:endParaRPr kumimoji="1" lang="ja-JP" altLang="en-US" sz="900" dirty="0">
              <a:latin typeface="メイリオ" pitchFamily="50" charset="-128"/>
              <a:ea typeface="メイリオ" pitchFamily="50" charset="-128"/>
              <a:cs typeface="メイリオ" pitchFamily="50" charset="-128"/>
            </a:endParaRPr>
          </a:p>
        </p:txBody>
      </p:sp>
      <p:sp>
        <p:nvSpPr>
          <p:cNvPr id="59" name="テキスト ボックス 58"/>
          <p:cNvSpPr txBox="1"/>
          <p:nvPr/>
        </p:nvSpPr>
        <p:spPr>
          <a:xfrm>
            <a:off x="6454306" y="6130816"/>
            <a:ext cx="732894" cy="369332"/>
          </a:xfrm>
          <a:prstGeom prst="rect">
            <a:avLst/>
          </a:prstGeom>
          <a:noFill/>
        </p:spPr>
        <p:txBody>
          <a:bodyPr wrap="none" rtlCol="0">
            <a:spAutoFit/>
          </a:bodyPr>
          <a:lstStyle/>
          <a:p>
            <a:pPr algn="ctr"/>
            <a:r>
              <a:rPr lang="ja-JP" altLang="en-US" sz="900" dirty="0" smtClean="0">
                <a:latin typeface="メイリオ" pitchFamily="50" charset="-128"/>
                <a:ea typeface="メイリオ" pitchFamily="50" charset="-128"/>
                <a:cs typeface="メイリオ" pitchFamily="50" charset="-128"/>
              </a:rPr>
              <a:t>システム</a:t>
            </a:r>
            <a:r>
              <a:rPr lang="en-US" altLang="ja-JP" sz="900" dirty="0" smtClean="0">
                <a:latin typeface="メイリオ" pitchFamily="50" charset="-128"/>
                <a:ea typeface="メイリオ" pitchFamily="50" charset="-128"/>
                <a:cs typeface="メイリオ" pitchFamily="50" charset="-128"/>
              </a:rPr>
              <a:t>D</a:t>
            </a:r>
          </a:p>
          <a:p>
            <a:pPr algn="ctr"/>
            <a:r>
              <a:rPr lang="ja-JP" altLang="en-US" sz="900" dirty="0" smtClean="0">
                <a:latin typeface="メイリオ" pitchFamily="50" charset="-128"/>
                <a:ea typeface="メイリオ" pitchFamily="50" charset="-128"/>
                <a:cs typeface="メイリオ" pitchFamily="50" charset="-128"/>
              </a:rPr>
              <a:t>稼働</a:t>
            </a:r>
            <a:endParaRPr kumimoji="1" lang="ja-JP" altLang="en-US" sz="900" dirty="0">
              <a:latin typeface="メイリオ" pitchFamily="50" charset="-128"/>
              <a:ea typeface="メイリオ" pitchFamily="50" charset="-128"/>
              <a:cs typeface="メイリオ" pitchFamily="50" charset="-128"/>
            </a:endParaRPr>
          </a:p>
        </p:txBody>
      </p:sp>
      <p:sp>
        <p:nvSpPr>
          <p:cNvPr id="60" name="正方形/長方形 59"/>
          <p:cNvSpPr/>
          <p:nvPr/>
        </p:nvSpPr>
        <p:spPr>
          <a:xfrm>
            <a:off x="3550148" y="4109133"/>
            <a:ext cx="1723549" cy="276999"/>
          </a:xfrm>
          <a:prstGeom prst="rect">
            <a:avLst/>
          </a:prstGeom>
          <a:noFill/>
        </p:spPr>
        <p:txBody>
          <a:bodyPr wrap="none" rtlCol="0">
            <a:spAutoFit/>
          </a:bodyPr>
          <a:lstStyle/>
          <a:p>
            <a:r>
              <a:rPr lang="ja-JP" altLang="en-US" sz="1200" b="1" dirty="0" smtClean="0">
                <a:latin typeface="メイリオ" pitchFamily="50" charset="-128"/>
                <a:ea typeface="メイリオ" pitchFamily="50" charset="-128"/>
                <a:cs typeface="メイリオ" pitchFamily="50" charset="-128"/>
              </a:rPr>
              <a:t>スケジュール　</a:t>
            </a:r>
            <a:r>
              <a:rPr lang="ja-JP" altLang="en-US" sz="1200" dirty="0" smtClean="0">
                <a:latin typeface="メイリオ" pitchFamily="50" charset="-128"/>
                <a:ea typeface="メイリオ" pitchFamily="50" charset="-128"/>
                <a:cs typeface="メイリオ" pitchFamily="50" charset="-128"/>
              </a:rPr>
              <a:t>（長）</a:t>
            </a:r>
            <a:endParaRPr lang="ja-JP" altLang="en-US" sz="1200" dirty="0">
              <a:latin typeface="メイリオ" pitchFamily="50" charset="-128"/>
              <a:ea typeface="メイリオ" pitchFamily="50" charset="-128"/>
              <a:cs typeface="メイリオ" pitchFamily="50" charset="-128"/>
            </a:endParaRPr>
          </a:p>
        </p:txBody>
      </p:sp>
      <p:sp>
        <p:nvSpPr>
          <p:cNvPr id="61" name="正方形/長方形 60"/>
          <p:cNvSpPr/>
          <p:nvPr/>
        </p:nvSpPr>
        <p:spPr bwMode="auto">
          <a:xfrm>
            <a:off x="3587995" y="4336589"/>
            <a:ext cx="1078318" cy="181606"/>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kumimoji="1" lang="ja-JP" altLang="en-US" sz="1000" dirty="0" smtClean="0">
                <a:solidFill>
                  <a:srgbClr val="FFFFFF"/>
                </a:solidFill>
                <a:latin typeface="メイリオ" pitchFamily="50" charset="-128"/>
                <a:ea typeface="メイリオ" pitchFamily="50" charset="-128"/>
                <a:cs typeface="メイリオ" pitchFamily="50" charset="-128"/>
              </a:rPr>
              <a:t>１年目</a:t>
            </a:r>
          </a:p>
        </p:txBody>
      </p:sp>
      <p:sp>
        <p:nvSpPr>
          <p:cNvPr id="62" name="正方形/長方形 61"/>
          <p:cNvSpPr/>
          <p:nvPr/>
        </p:nvSpPr>
        <p:spPr bwMode="auto">
          <a:xfrm>
            <a:off x="4677732" y="4336589"/>
            <a:ext cx="1002819" cy="181606"/>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kumimoji="1" lang="ja-JP" altLang="en-US" sz="1000" dirty="0" smtClean="0">
                <a:solidFill>
                  <a:srgbClr val="FFFFFF"/>
                </a:solidFill>
                <a:latin typeface="メイリオ" pitchFamily="50" charset="-128"/>
                <a:ea typeface="メイリオ" pitchFamily="50" charset="-128"/>
                <a:cs typeface="メイリオ" pitchFamily="50" charset="-128"/>
              </a:rPr>
              <a:t>２年目</a:t>
            </a:r>
          </a:p>
        </p:txBody>
      </p:sp>
      <p:sp>
        <p:nvSpPr>
          <p:cNvPr id="63" name="正方形/長方形 62"/>
          <p:cNvSpPr/>
          <p:nvPr/>
        </p:nvSpPr>
        <p:spPr bwMode="auto">
          <a:xfrm>
            <a:off x="5697741" y="4336589"/>
            <a:ext cx="1138768" cy="181606"/>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lang="ja-JP" altLang="en-US" sz="1000" dirty="0">
                <a:solidFill>
                  <a:srgbClr val="FFFFFF"/>
                </a:solidFill>
                <a:latin typeface="メイリオ" pitchFamily="50" charset="-128"/>
                <a:ea typeface="メイリオ" pitchFamily="50" charset="-128"/>
                <a:cs typeface="メイリオ" pitchFamily="50" charset="-128"/>
              </a:rPr>
              <a:t>３</a:t>
            </a:r>
            <a:r>
              <a:rPr kumimoji="1" lang="ja-JP" altLang="en-US" sz="1000" dirty="0" smtClean="0">
                <a:solidFill>
                  <a:srgbClr val="FFFFFF"/>
                </a:solidFill>
                <a:latin typeface="メイリオ" pitchFamily="50" charset="-128"/>
                <a:ea typeface="メイリオ" pitchFamily="50" charset="-128"/>
                <a:cs typeface="メイリオ" pitchFamily="50" charset="-128"/>
              </a:rPr>
              <a:t>年目</a:t>
            </a:r>
          </a:p>
        </p:txBody>
      </p:sp>
      <p:grpSp>
        <p:nvGrpSpPr>
          <p:cNvPr id="64" name="グループ化 63"/>
          <p:cNvGrpSpPr/>
          <p:nvPr/>
        </p:nvGrpSpPr>
        <p:grpSpPr>
          <a:xfrm>
            <a:off x="3533509" y="2131961"/>
            <a:ext cx="3263752" cy="1741078"/>
            <a:chOff x="3851920" y="1124744"/>
            <a:chExt cx="4313271" cy="2176833"/>
          </a:xfrm>
        </p:grpSpPr>
        <p:grpSp>
          <p:nvGrpSpPr>
            <p:cNvPr id="65" name="グループ化 64"/>
            <p:cNvGrpSpPr/>
            <p:nvPr/>
          </p:nvGrpSpPr>
          <p:grpSpPr>
            <a:xfrm>
              <a:off x="3923928" y="1628801"/>
              <a:ext cx="3143859" cy="979938"/>
              <a:chOff x="3874411" y="1844824"/>
              <a:chExt cx="4660131" cy="1599401"/>
            </a:xfrm>
          </p:grpSpPr>
          <p:sp>
            <p:nvSpPr>
              <p:cNvPr id="72" name="正方形/長方形 71"/>
              <p:cNvSpPr/>
              <p:nvPr/>
            </p:nvSpPr>
            <p:spPr bwMode="auto">
              <a:xfrm>
                <a:off x="3874411" y="1844824"/>
                <a:ext cx="4658029" cy="1599401"/>
              </a:xfrm>
              <a:prstGeom prst="rect">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100" dirty="0" smtClean="0">
                  <a:latin typeface="メイリオ" pitchFamily="50" charset="-128"/>
                  <a:ea typeface="メイリオ" pitchFamily="50" charset="-128"/>
                  <a:cs typeface="メイリオ" pitchFamily="50" charset="-128"/>
                </a:endParaRPr>
              </a:p>
            </p:txBody>
          </p:sp>
          <p:cxnSp>
            <p:nvCxnSpPr>
              <p:cNvPr id="73" name="直線コネクタ 72"/>
              <p:cNvCxnSpPr/>
              <p:nvPr/>
            </p:nvCxnSpPr>
            <p:spPr>
              <a:xfrm>
                <a:off x="3902571" y="2220089"/>
                <a:ext cx="72218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4644008" y="2372489"/>
                <a:ext cx="72218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433994" y="2524889"/>
                <a:ext cx="16423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7092280" y="2868161"/>
                <a:ext cx="1008112" cy="131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8100392" y="3228201"/>
                <a:ext cx="434150"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6" name="テキスト ボックス 65"/>
            <p:cNvSpPr txBox="1"/>
            <p:nvPr/>
          </p:nvSpPr>
          <p:spPr>
            <a:xfrm>
              <a:off x="3851920" y="1124744"/>
              <a:ext cx="2277788" cy="346326"/>
            </a:xfrm>
            <a:prstGeom prst="rect">
              <a:avLst/>
            </a:prstGeom>
            <a:noFill/>
          </p:spPr>
          <p:txBody>
            <a:bodyPr wrap="none" rtlCol="0">
              <a:spAutoFit/>
            </a:bodyPr>
            <a:lstStyle/>
            <a:p>
              <a:r>
                <a:rPr lang="ja-JP" altLang="en-US" sz="1200" b="1" dirty="0" smtClean="0">
                  <a:latin typeface="メイリオ" pitchFamily="50" charset="-128"/>
                  <a:ea typeface="メイリオ" pitchFamily="50" charset="-128"/>
                  <a:cs typeface="メイリオ" pitchFamily="50" charset="-128"/>
                </a:rPr>
                <a:t>スケジュール　</a:t>
              </a:r>
              <a:r>
                <a:rPr lang="ja-JP" altLang="en-US" sz="1200" dirty="0" smtClean="0">
                  <a:latin typeface="メイリオ" pitchFamily="50" charset="-128"/>
                  <a:ea typeface="メイリオ" pitchFamily="50" charset="-128"/>
                  <a:cs typeface="メイリオ" pitchFamily="50" charset="-128"/>
                </a:rPr>
                <a:t>（短）</a:t>
              </a:r>
              <a:endParaRPr kumimoji="1" lang="ja-JP" altLang="en-US" sz="1200" dirty="0">
                <a:latin typeface="メイリオ" pitchFamily="50" charset="-128"/>
                <a:ea typeface="メイリオ" pitchFamily="50" charset="-128"/>
                <a:cs typeface="メイリオ" pitchFamily="50" charset="-128"/>
              </a:endParaRPr>
            </a:p>
          </p:txBody>
        </p:sp>
        <p:sp>
          <p:nvSpPr>
            <p:cNvPr id="67" name="二等辺三角形 66"/>
            <p:cNvSpPr/>
            <p:nvPr/>
          </p:nvSpPr>
          <p:spPr bwMode="auto">
            <a:xfrm>
              <a:off x="6980556" y="2674078"/>
              <a:ext cx="216564" cy="108011"/>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68" name="テキスト ボックス 67"/>
            <p:cNvSpPr txBox="1"/>
            <p:nvPr/>
          </p:nvSpPr>
          <p:spPr>
            <a:xfrm>
              <a:off x="6275477" y="2782089"/>
              <a:ext cx="1311762" cy="519488"/>
            </a:xfrm>
            <a:prstGeom prst="rect">
              <a:avLst/>
            </a:prstGeom>
            <a:noFill/>
          </p:spPr>
          <p:txBody>
            <a:bodyPr wrap="none" rtlCol="0">
              <a:spAutoFit/>
            </a:bodyPr>
            <a:lstStyle/>
            <a:p>
              <a:pPr algn="ctr"/>
              <a:r>
                <a:rPr lang="ja-JP" altLang="en-US" sz="1050" dirty="0" smtClean="0">
                  <a:latin typeface="メイリオ" pitchFamily="50" charset="-128"/>
                  <a:ea typeface="メイリオ" pitchFamily="50" charset="-128"/>
                  <a:cs typeface="メイリオ" pitchFamily="50" charset="-128"/>
                </a:rPr>
                <a:t>システム全体</a:t>
              </a:r>
              <a:endParaRPr lang="en-US" altLang="ja-JP" sz="1050" dirty="0" smtClean="0">
                <a:latin typeface="メイリオ" pitchFamily="50" charset="-128"/>
                <a:ea typeface="メイリオ" pitchFamily="50" charset="-128"/>
                <a:cs typeface="メイリオ" pitchFamily="50" charset="-128"/>
              </a:endParaRPr>
            </a:p>
            <a:p>
              <a:pPr algn="ctr"/>
              <a:r>
                <a:rPr kumimoji="1" lang="ja-JP" altLang="en-US" sz="1050" dirty="0" smtClean="0">
                  <a:latin typeface="メイリオ" pitchFamily="50" charset="-128"/>
                  <a:ea typeface="メイリオ" pitchFamily="50" charset="-128"/>
                  <a:cs typeface="メイリオ" pitchFamily="50" charset="-128"/>
                </a:rPr>
                <a:t>稼働</a:t>
              </a:r>
              <a:endParaRPr kumimoji="1" lang="ja-JP" altLang="en-US" sz="1050" dirty="0">
                <a:latin typeface="メイリオ" pitchFamily="50" charset="-128"/>
                <a:ea typeface="メイリオ" pitchFamily="50" charset="-128"/>
                <a:cs typeface="メイリオ" pitchFamily="50" charset="-128"/>
              </a:endParaRPr>
            </a:p>
          </p:txBody>
        </p:sp>
        <p:sp>
          <p:nvSpPr>
            <p:cNvPr id="69" name="正方形/長方形 68"/>
            <p:cNvSpPr/>
            <p:nvPr/>
          </p:nvSpPr>
          <p:spPr bwMode="auto">
            <a:xfrm>
              <a:off x="3923928" y="1401742"/>
              <a:ext cx="1425071" cy="227058"/>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kumimoji="1" lang="ja-JP" altLang="en-US" sz="1000" dirty="0" smtClean="0">
                  <a:solidFill>
                    <a:srgbClr val="FFFFFF"/>
                  </a:solidFill>
                  <a:latin typeface="メイリオ" pitchFamily="50" charset="-128"/>
                  <a:ea typeface="メイリオ" pitchFamily="50" charset="-128"/>
                  <a:cs typeface="メイリオ" pitchFamily="50" charset="-128"/>
                </a:rPr>
                <a:t>１年目</a:t>
              </a:r>
            </a:p>
          </p:txBody>
        </p:sp>
        <p:sp>
          <p:nvSpPr>
            <p:cNvPr id="70" name="正方形/長方形 69"/>
            <p:cNvSpPr/>
            <p:nvPr/>
          </p:nvSpPr>
          <p:spPr bwMode="auto">
            <a:xfrm>
              <a:off x="5364089" y="1401742"/>
              <a:ext cx="1325293" cy="227058"/>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kumimoji="1" lang="ja-JP" altLang="en-US" sz="1000" dirty="0" smtClean="0">
                  <a:solidFill>
                    <a:srgbClr val="FFFFFF"/>
                  </a:solidFill>
                  <a:latin typeface="メイリオ" pitchFamily="50" charset="-128"/>
                  <a:ea typeface="メイリオ" pitchFamily="50" charset="-128"/>
                  <a:cs typeface="メイリオ" pitchFamily="50" charset="-128"/>
                </a:rPr>
                <a:t>２年目</a:t>
              </a:r>
            </a:p>
          </p:txBody>
        </p:sp>
        <p:sp>
          <p:nvSpPr>
            <p:cNvPr id="71" name="正方形/長方形 70"/>
            <p:cNvSpPr/>
            <p:nvPr/>
          </p:nvSpPr>
          <p:spPr bwMode="auto">
            <a:xfrm>
              <a:off x="6660232" y="1401742"/>
              <a:ext cx="1504959" cy="227058"/>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lang="ja-JP" altLang="en-US" sz="1000" dirty="0">
                  <a:solidFill>
                    <a:srgbClr val="FFFFFF"/>
                  </a:solidFill>
                  <a:latin typeface="メイリオ" pitchFamily="50" charset="-128"/>
                  <a:ea typeface="メイリオ" pitchFamily="50" charset="-128"/>
                  <a:cs typeface="メイリオ" pitchFamily="50" charset="-128"/>
                </a:rPr>
                <a:t>３</a:t>
              </a:r>
              <a:r>
                <a:rPr kumimoji="1" lang="ja-JP" altLang="en-US" sz="1000" dirty="0" smtClean="0">
                  <a:solidFill>
                    <a:srgbClr val="FFFFFF"/>
                  </a:solidFill>
                  <a:latin typeface="メイリオ" pitchFamily="50" charset="-128"/>
                  <a:ea typeface="メイリオ" pitchFamily="50" charset="-128"/>
                  <a:cs typeface="メイリオ" pitchFamily="50" charset="-128"/>
                </a:rPr>
                <a:t>年目</a:t>
              </a:r>
            </a:p>
          </p:txBody>
        </p:sp>
      </p:grpSp>
      <p:grpSp>
        <p:nvGrpSpPr>
          <p:cNvPr id="78" name="グループ化 77"/>
          <p:cNvGrpSpPr/>
          <p:nvPr/>
        </p:nvGrpSpPr>
        <p:grpSpPr>
          <a:xfrm>
            <a:off x="2389286" y="2683952"/>
            <a:ext cx="773107" cy="599880"/>
            <a:chOff x="2555776" y="1404577"/>
            <a:chExt cx="1206356" cy="988138"/>
          </a:xfrm>
        </p:grpSpPr>
        <p:grpSp>
          <p:nvGrpSpPr>
            <p:cNvPr id="79" name="グループ化 78"/>
            <p:cNvGrpSpPr/>
            <p:nvPr/>
          </p:nvGrpSpPr>
          <p:grpSpPr>
            <a:xfrm>
              <a:off x="2989096" y="1786339"/>
              <a:ext cx="205356" cy="195176"/>
              <a:chOff x="2771800" y="6165304"/>
              <a:chExt cx="264362" cy="254609"/>
            </a:xfrm>
          </p:grpSpPr>
          <p:sp>
            <p:nvSpPr>
              <p:cNvPr id="140" name="円/楕円 13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41" name="二等辺三角形 14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0" name="グループ化 79"/>
            <p:cNvGrpSpPr/>
            <p:nvPr/>
          </p:nvGrpSpPr>
          <p:grpSpPr>
            <a:xfrm>
              <a:off x="3126000" y="1786339"/>
              <a:ext cx="205356" cy="195176"/>
              <a:chOff x="2771800" y="6165304"/>
              <a:chExt cx="264362" cy="254609"/>
            </a:xfrm>
          </p:grpSpPr>
          <p:sp>
            <p:nvSpPr>
              <p:cNvPr id="138" name="円/楕円 13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9" name="二等辺三角形 13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1" name="グループ化 80"/>
            <p:cNvGrpSpPr/>
            <p:nvPr/>
          </p:nvGrpSpPr>
          <p:grpSpPr>
            <a:xfrm>
              <a:off x="3262904" y="1786339"/>
              <a:ext cx="205356" cy="195176"/>
              <a:chOff x="2771800" y="6165304"/>
              <a:chExt cx="264362" cy="254609"/>
            </a:xfrm>
          </p:grpSpPr>
          <p:sp>
            <p:nvSpPr>
              <p:cNvPr id="136" name="円/楕円 13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7" name="二等辺三角形 13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2" name="グループ化 81"/>
            <p:cNvGrpSpPr/>
            <p:nvPr/>
          </p:nvGrpSpPr>
          <p:grpSpPr>
            <a:xfrm>
              <a:off x="2852192" y="1786339"/>
              <a:ext cx="205356" cy="195176"/>
              <a:chOff x="2771800" y="6165304"/>
              <a:chExt cx="264362" cy="254609"/>
            </a:xfrm>
          </p:grpSpPr>
          <p:sp>
            <p:nvSpPr>
              <p:cNvPr id="134" name="円/楕円 13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5" name="二等辺三角形 13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3" name="グループ化 82"/>
            <p:cNvGrpSpPr/>
            <p:nvPr/>
          </p:nvGrpSpPr>
          <p:grpSpPr>
            <a:xfrm>
              <a:off x="2997066" y="1599753"/>
              <a:ext cx="205356" cy="195176"/>
              <a:chOff x="2771800" y="6165304"/>
              <a:chExt cx="264362" cy="254609"/>
            </a:xfrm>
          </p:grpSpPr>
          <p:sp>
            <p:nvSpPr>
              <p:cNvPr id="132" name="円/楕円 13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3" name="二等辺三角形 13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4" name="グループ化 83"/>
            <p:cNvGrpSpPr/>
            <p:nvPr/>
          </p:nvGrpSpPr>
          <p:grpSpPr>
            <a:xfrm>
              <a:off x="3141940" y="1599753"/>
              <a:ext cx="205356" cy="195176"/>
              <a:chOff x="2771800" y="6165304"/>
              <a:chExt cx="264362" cy="254609"/>
            </a:xfrm>
          </p:grpSpPr>
          <p:sp>
            <p:nvSpPr>
              <p:cNvPr id="130" name="円/楕円 12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1" name="二等辺三角形 13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5" name="グループ化 84"/>
            <p:cNvGrpSpPr/>
            <p:nvPr/>
          </p:nvGrpSpPr>
          <p:grpSpPr>
            <a:xfrm>
              <a:off x="3057548" y="1404577"/>
              <a:ext cx="205356" cy="195176"/>
              <a:chOff x="2771800" y="6165304"/>
              <a:chExt cx="264362" cy="254609"/>
            </a:xfrm>
          </p:grpSpPr>
          <p:sp>
            <p:nvSpPr>
              <p:cNvPr id="128" name="円/楕円 12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9" name="二等辺三角形 12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6" name="グループ化 85"/>
            <p:cNvGrpSpPr/>
            <p:nvPr/>
          </p:nvGrpSpPr>
          <p:grpSpPr>
            <a:xfrm>
              <a:off x="2836696" y="1981515"/>
              <a:ext cx="205356" cy="195176"/>
              <a:chOff x="2771800" y="6165304"/>
              <a:chExt cx="264362" cy="254609"/>
            </a:xfrm>
          </p:grpSpPr>
          <p:sp>
            <p:nvSpPr>
              <p:cNvPr id="126" name="円/楕円 12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7" name="二等辺三角形 12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7" name="グループ化 86"/>
            <p:cNvGrpSpPr/>
            <p:nvPr/>
          </p:nvGrpSpPr>
          <p:grpSpPr>
            <a:xfrm>
              <a:off x="2973600" y="1981515"/>
              <a:ext cx="205356" cy="195176"/>
              <a:chOff x="2771800" y="6165304"/>
              <a:chExt cx="264362" cy="254609"/>
            </a:xfrm>
          </p:grpSpPr>
          <p:sp>
            <p:nvSpPr>
              <p:cNvPr id="124" name="円/楕円 12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5" name="二等辺三角形 12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8" name="グループ化 87"/>
            <p:cNvGrpSpPr/>
            <p:nvPr/>
          </p:nvGrpSpPr>
          <p:grpSpPr>
            <a:xfrm>
              <a:off x="3110504" y="1981515"/>
              <a:ext cx="205356" cy="195176"/>
              <a:chOff x="2771800" y="6165304"/>
              <a:chExt cx="264362" cy="254609"/>
            </a:xfrm>
          </p:grpSpPr>
          <p:sp>
            <p:nvSpPr>
              <p:cNvPr id="122" name="円/楕円 12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3" name="二等辺三角形 12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9" name="グループ化 88"/>
            <p:cNvGrpSpPr/>
            <p:nvPr/>
          </p:nvGrpSpPr>
          <p:grpSpPr>
            <a:xfrm>
              <a:off x="2699792" y="1981515"/>
              <a:ext cx="205356" cy="195176"/>
              <a:chOff x="2771800" y="6165304"/>
              <a:chExt cx="264362" cy="254609"/>
            </a:xfrm>
          </p:grpSpPr>
          <p:sp>
            <p:nvSpPr>
              <p:cNvPr id="120" name="円/楕円 11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1" name="二等辺三角形 12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0" name="グループ化 89"/>
            <p:cNvGrpSpPr/>
            <p:nvPr/>
          </p:nvGrpSpPr>
          <p:grpSpPr>
            <a:xfrm>
              <a:off x="3275856" y="1981515"/>
              <a:ext cx="205356" cy="195176"/>
              <a:chOff x="2771800" y="6165304"/>
              <a:chExt cx="264362" cy="254609"/>
            </a:xfrm>
          </p:grpSpPr>
          <p:sp>
            <p:nvSpPr>
              <p:cNvPr id="118" name="円/楕円 11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9" name="二等辺三角形 11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1" name="グループ化 90"/>
            <p:cNvGrpSpPr/>
            <p:nvPr/>
          </p:nvGrpSpPr>
          <p:grpSpPr>
            <a:xfrm>
              <a:off x="3412760" y="1981515"/>
              <a:ext cx="205356" cy="195176"/>
              <a:chOff x="2771800" y="6165304"/>
              <a:chExt cx="264362" cy="254609"/>
            </a:xfrm>
          </p:grpSpPr>
          <p:sp>
            <p:nvSpPr>
              <p:cNvPr id="116" name="円/楕円 11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7" name="二等辺三角形 11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2" name="グループ化 91"/>
            <p:cNvGrpSpPr/>
            <p:nvPr/>
          </p:nvGrpSpPr>
          <p:grpSpPr>
            <a:xfrm>
              <a:off x="2692680" y="2197539"/>
              <a:ext cx="205356" cy="195176"/>
              <a:chOff x="2771800" y="6165304"/>
              <a:chExt cx="264362" cy="254609"/>
            </a:xfrm>
          </p:grpSpPr>
          <p:sp>
            <p:nvSpPr>
              <p:cNvPr id="114" name="円/楕円 11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5" name="二等辺三角形 11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3" name="グループ化 92"/>
            <p:cNvGrpSpPr/>
            <p:nvPr/>
          </p:nvGrpSpPr>
          <p:grpSpPr>
            <a:xfrm>
              <a:off x="2829584" y="2197539"/>
              <a:ext cx="205356" cy="195176"/>
              <a:chOff x="2771800" y="6165304"/>
              <a:chExt cx="264362" cy="254609"/>
            </a:xfrm>
          </p:grpSpPr>
          <p:sp>
            <p:nvSpPr>
              <p:cNvPr id="112" name="円/楕円 11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3" name="二等辺三角形 11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4" name="グループ化 93"/>
            <p:cNvGrpSpPr/>
            <p:nvPr/>
          </p:nvGrpSpPr>
          <p:grpSpPr>
            <a:xfrm>
              <a:off x="2966488" y="2197539"/>
              <a:ext cx="205356" cy="195176"/>
              <a:chOff x="2771800" y="6165304"/>
              <a:chExt cx="264362" cy="254609"/>
            </a:xfrm>
          </p:grpSpPr>
          <p:sp>
            <p:nvSpPr>
              <p:cNvPr id="110" name="円/楕円 10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1" name="二等辺三角形 11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5" name="グループ化 94"/>
            <p:cNvGrpSpPr/>
            <p:nvPr/>
          </p:nvGrpSpPr>
          <p:grpSpPr>
            <a:xfrm>
              <a:off x="2555776" y="2197539"/>
              <a:ext cx="205356" cy="195176"/>
              <a:chOff x="2771800" y="6165304"/>
              <a:chExt cx="264362" cy="254609"/>
            </a:xfrm>
          </p:grpSpPr>
          <p:sp>
            <p:nvSpPr>
              <p:cNvPr id="108" name="円/楕円 10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9" name="二等辺三角形 10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6" name="グループ化 95"/>
            <p:cNvGrpSpPr/>
            <p:nvPr/>
          </p:nvGrpSpPr>
          <p:grpSpPr>
            <a:xfrm>
              <a:off x="3131840" y="2197539"/>
              <a:ext cx="205356" cy="195176"/>
              <a:chOff x="2771800" y="6165304"/>
              <a:chExt cx="264362" cy="254609"/>
            </a:xfrm>
          </p:grpSpPr>
          <p:sp>
            <p:nvSpPr>
              <p:cNvPr id="106" name="円/楕円 10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7" name="二等辺三角形 10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7" name="グループ化 96"/>
            <p:cNvGrpSpPr/>
            <p:nvPr/>
          </p:nvGrpSpPr>
          <p:grpSpPr>
            <a:xfrm>
              <a:off x="3268744" y="2197539"/>
              <a:ext cx="205356" cy="195176"/>
              <a:chOff x="2771800" y="6165304"/>
              <a:chExt cx="264362" cy="254609"/>
            </a:xfrm>
          </p:grpSpPr>
          <p:sp>
            <p:nvSpPr>
              <p:cNvPr id="104" name="円/楕円 10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5" name="二等辺三角形 10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8" name="グループ化 97"/>
            <p:cNvGrpSpPr/>
            <p:nvPr/>
          </p:nvGrpSpPr>
          <p:grpSpPr>
            <a:xfrm>
              <a:off x="3419872" y="2197539"/>
              <a:ext cx="205356" cy="195176"/>
              <a:chOff x="2771800" y="6165304"/>
              <a:chExt cx="264362" cy="254609"/>
            </a:xfrm>
          </p:grpSpPr>
          <p:sp>
            <p:nvSpPr>
              <p:cNvPr id="102" name="円/楕円 10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3" name="二等辺三角形 10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9" name="グループ化 98"/>
            <p:cNvGrpSpPr/>
            <p:nvPr/>
          </p:nvGrpSpPr>
          <p:grpSpPr>
            <a:xfrm>
              <a:off x="3556776" y="2197539"/>
              <a:ext cx="205356" cy="195176"/>
              <a:chOff x="2771800" y="6165304"/>
              <a:chExt cx="264362" cy="254609"/>
            </a:xfrm>
          </p:grpSpPr>
          <p:sp>
            <p:nvSpPr>
              <p:cNvPr id="100" name="円/楕円 9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1" name="二等辺三角形 10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nvGrpSpPr>
          <p:cNvPr id="142" name="グループ化 141"/>
          <p:cNvGrpSpPr/>
          <p:nvPr/>
        </p:nvGrpSpPr>
        <p:grpSpPr>
          <a:xfrm>
            <a:off x="2607233" y="4704873"/>
            <a:ext cx="394815" cy="1411526"/>
            <a:chOff x="3104726" y="4149080"/>
            <a:chExt cx="616068" cy="2520280"/>
          </a:xfrm>
        </p:grpSpPr>
        <p:grpSp>
          <p:nvGrpSpPr>
            <p:cNvPr id="143" name="グループ化 142"/>
            <p:cNvGrpSpPr/>
            <p:nvPr/>
          </p:nvGrpSpPr>
          <p:grpSpPr>
            <a:xfrm>
              <a:off x="3104726" y="4149080"/>
              <a:ext cx="616068" cy="576938"/>
              <a:chOff x="2627784" y="5475557"/>
              <a:chExt cx="648072" cy="761755"/>
            </a:xfrm>
          </p:grpSpPr>
          <p:grpSp>
            <p:nvGrpSpPr>
              <p:cNvPr id="210" name="グループ化 209"/>
              <p:cNvGrpSpPr/>
              <p:nvPr/>
            </p:nvGrpSpPr>
            <p:grpSpPr>
              <a:xfrm>
                <a:off x="2771800" y="5979613"/>
                <a:ext cx="216024" cy="257699"/>
                <a:chOff x="2771800" y="6165304"/>
                <a:chExt cx="264362" cy="254609"/>
              </a:xfrm>
            </p:grpSpPr>
            <p:sp>
              <p:nvSpPr>
                <p:cNvPr id="229" name="円/楕円 228"/>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30" name="二等辺三角形 229"/>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1" name="グループ化 210"/>
              <p:cNvGrpSpPr/>
              <p:nvPr/>
            </p:nvGrpSpPr>
            <p:grpSpPr>
              <a:xfrm>
                <a:off x="2915816" y="5979613"/>
                <a:ext cx="216024" cy="257699"/>
                <a:chOff x="2771800" y="6165304"/>
                <a:chExt cx="264362" cy="254609"/>
              </a:xfrm>
            </p:grpSpPr>
            <p:sp>
              <p:nvSpPr>
                <p:cNvPr id="227" name="円/楕円 226"/>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8" name="二等辺三角形 227"/>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2" name="グループ化 211"/>
              <p:cNvGrpSpPr/>
              <p:nvPr/>
            </p:nvGrpSpPr>
            <p:grpSpPr>
              <a:xfrm>
                <a:off x="3059832" y="5979613"/>
                <a:ext cx="216024" cy="257699"/>
                <a:chOff x="2771800" y="6165304"/>
                <a:chExt cx="264362" cy="254609"/>
              </a:xfrm>
            </p:grpSpPr>
            <p:sp>
              <p:nvSpPr>
                <p:cNvPr id="225" name="円/楕円 224"/>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6" name="二等辺三角形 225"/>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3" name="グループ化 212"/>
              <p:cNvGrpSpPr/>
              <p:nvPr/>
            </p:nvGrpSpPr>
            <p:grpSpPr>
              <a:xfrm>
                <a:off x="2627784" y="5979613"/>
                <a:ext cx="216024" cy="257699"/>
                <a:chOff x="2771800" y="6165304"/>
                <a:chExt cx="264362" cy="254609"/>
              </a:xfrm>
            </p:grpSpPr>
            <p:sp>
              <p:nvSpPr>
                <p:cNvPr id="223" name="円/楕円 222"/>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4" name="二等辺三角形 223"/>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4" name="グループ化 213"/>
              <p:cNvGrpSpPr/>
              <p:nvPr/>
            </p:nvGrpSpPr>
            <p:grpSpPr>
              <a:xfrm>
                <a:off x="2780184" y="5733256"/>
                <a:ext cx="216024" cy="257699"/>
                <a:chOff x="2771800" y="6165304"/>
                <a:chExt cx="264362" cy="254609"/>
              </a:xfrm>
            </p:grpSpPr>
            <p:sp>
              <p:nvSpPr>
                <p:cNvPr id="221" name="円/楕円 220"/>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2" name="二等辺三角形 221"/>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5" name="グループ化 214"/>
              <p:cNvGrpSpPr/>
              <p:nvPr/>
            </p:nvGrpSpPr>
            <p:grpSpPr>
              <a:xfrm>
                <a:off x="2932584" y="5733256"/>
                <a:ext cx="216024" cy="257699"/>
                <a:chOff x="2771800" y="6165304"/>
                <a:chExt cx="264362" cy="254609"/>
              </a:xfrm>
            </p:grpSpPr>
            <p:sp>
              <p:nvSpPr>
                <p:cNvPr id="219" name="円/楕円 218"/>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0" name="二等辺三角形 219"/>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6" name="グループ化 215"/>
              <p:cNvGrpSpPr/>
              <p:nvPr/>
            </p:nvGrpSpPr>
            <p:grpSpPr>
              <a:xfrm>
                <a:off x="2843808" y="5475557"/>
                <a:ext cx="216024" cy="257699"/>
                <a:chOff x="2771800" y="6165304"/>
                <a:chExt cx="264362" cy="254609"/>
              </a:xfrm>
            </p:grpSpPr>
            <p:sp>
              <p:nvSpPr>
                <p:cNvPr id="217" name="円/楕円 216"/>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18" name="二等辺三角形 217"/>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nvGrpSpPr>
            <p:cNvPr id="144" name="グループ化 143"/>
            <p:cNvGrpSpPr/>
            <p:nvPr/>
          </p:nvGrpSpPr>
          <p:grpSpPr>
            <a:xfrm>
              <a:off x="3104726" y="4796569"/>
              <a:ext cx="616068" cy="576938"/>
              <a:chOff x="2627784" y="5475557"/>
              <a:chExt cx="648072" cy="761755"/>
            </a:xfrm>
          </p:grpSpPr>
          <p:grpSp>
            <p:nvGrpSpPr>
              <p:cNvPr id="189" name="グループ化 188"/>
              <p:cNvGrpSpPr/>
              <p:nvPr/>
            </p:nvGrpSpPr>
            <p:grpSpPr>
              <a:xfrm>
                <a:off x="2771800" y="5979613"/>
                <a:ext cx="216024" cy="257699"/>
                <a:chOff x="2771800" y="6165304"/>
                <a:chExt cx="264362" cy="254609"/>
              </a:xfrm>
            </p:grpSpPr>
            <p:sp>
              <p:nvSpPr>
                <p:cNvPr id="208" name="円/楕円 20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9" name="二等辺三角形 20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0" name="グループ化 189"/>
              <p:cNvGrpSpPr/>
              <p:nvPr/>
            </p:nvGrpSpPr>
            <p:grpSpPr>
              <a:xfrm>
                <a:off x="2915816" y="5979613"/>
                <a:ext cx="216024" cy="257699"/>
                <a:chOff x="2771800" y="6165304"/>
                <a:chExt cx="264362" cy="254609"/>
              </a:xfrm>
            </p:grpSpPr>
            <p:sp>
              <p:nvSpPr>
                <p:cNvPr id="206" name="円/楕円 20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7" name="二等辺三角形 20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1" name="グループ化 190"/>
              <p:cNvGrpSpPr/>
              <p:nvPr/>
            </p:nvGrpSpPr>
            <p:grpSpPr>
              <a:xfrm>
                <a:off x="3059832" y="5979613"/>
                <a:ext cx="216024" cy="257699"/>
                <a:chOff x="2771800" y="6165304"/>
                <a:chExt cx="264362" cy="254609"/>
              </a:xfrm>
            </p:grpSpPr>
            <p:sp>
              <p:nvSpPr>
                <p:cNvPr id="204" name="円/楕円 20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5" name="二等辺三角形 20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2" name="グループ化 191"/>
              <p:cNvGrpSpPr/>
              <p:nvPr/>
            </p:nvGrpSpPr>
            <p:grpSpPr>
              <a:xfrm>
                <a:off x="2627784" y="5979613"/>
                <a:ext cx="216024" cy="257699"/>
                <a:chOff x="2771800" y="6165304"/>
                <a:chExt cx="264362" cy="254609"/>
              </a:xfrm>
            </p:grpSpPr>
            <p:sp>
              <p:nvSpPr>
                <p:cNvPr id="202" name="円/楕円 20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3" name="二等辺三角形 20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3" name="グループ化 192"/>
              <p:cNvGrpSpPr/>
              <p:nvPr/>
            </p:nvGrpSpPr>
            <p:grpSpPr>
              <a:xfrm>
                <a:off x="2780184" y="5733256"/>
                <a:ext cx="216024" cy="257699"/>
                <a:chOff x="2771800" y="6165304"/>
                <a:chExt cx="264362" cy="254609"/>
              </a:xfrm>
            </p:grpSpPr>
            <p:sp>
              <p:nvSpPr>
                <p:cNvPr id="200" name="円/楕円 19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1" name="二等辺三角形 20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4" name="グループ化 193"/>
              <p:cNvGrpSpPr/>
              <p:nvPr/>
            </p:nvGrpSpPr>
            <p:grpSpPr>
              <a:xfrm>
                <a:off x="2932584" y="5733256"/>
                <a:ext cx="216024" cy="257699"/>
                <a:chOff x="2771800" y="6165304"/>
                <a:chExt cx="264362" cy="254609"/>
              </a:xfrm>
            </p:grpSpPr>
            <p:sp>
              <p:nvSpPr>
                <p:cNvPr id="198" name="円/楕円 19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99" name="二等辺三角形 19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5" name="グループ化 194"/>
              <p:cNvGrpSpPr/>
              <p:nvPr/>
            </p:nvGrpSpPr>
            <p:grpSpPr>
              <a:xfrm>
                <a:off x="2843808" y="5475557"/>
                <a:ext cx="216024" cy="257699"/>
                <a:chOff x="2771800" y="6165304"/>
                <a:chExt cx="264362" cy="254609"/>
              </a:xfrm>
            </p:grpSpPr>
            <p:sp>
              <p:nvSpPr>
                <p:cNvPr id="196" name="円/楕円 19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97" name="二等辺三角形 19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nvGrpSpPr>
            <p:cNvPr id="145" name="グループ化 144"/>
            <p:cNvGrpSpPr/>
            <p:nvPr/>
          </p:nvGrpSpPr>
          <p:grpSpPr>
            <a:xfrm>
              <a:off x="3104726" y="5444350"/>
              <a:ext cx="616068" cy="576938"/>
              <a:chOff x="2627784" y="5475557"/>
              <a:chExt cx="648072" cy="761755"/>
            </a:xfrm>
          </p:grpSpPr>
          <p:grpSp>
            <p:nvGrpSpPr>
              <p:cNvPr id="168" name="グループ化 167"/>
              <p:cNvGrpSpPr/>
              <p:nvPr/>
            </p:nvGrpSpPr>
            <p:grpSpPr>
              <a:xfrm>
                <a:off x="2771800" y="5979613"/>
                <a:ext cx="216024" cy="257699"/>
                <a:chOff x="2771800" y="6165304"/>
                <a:chExt cx="264362" cy="254609"/>
              </a:xfrm>
            </p:grpSpPr>
            <p:sp>
              <p:nvSpPr>
                <p:cNvPr id="187" name="円/楕円 186"/>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8" name="二等辺三角形 187"/>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69" name="グループ化 168"/>
              <p:cNvGrpSpPr/>
              <p:nvPr/>
            </p:nvGrpSpPr>
            <p:grpSpPr>
              <a:xfrm>
                <a:off x="2915816" y="5979613"/>
                <a:ext cx="216024" cy="257699"/>
                <a:chOff x="2771800" y="6165304"/>
                <a:chExt cx="264362" cy="254609"/>
              </a:xfrm>
            </p:grpSpPr>
            <p:sp>
              <p:nvSpPr>
                <p:cNvPr id="185" name="円/楕円 184"/>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6" name="二等辺三角形 185"/>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0" name="グループ化 169"/>
              <p:cNvGrpSpPr/>
              <p:nvPr/>
            </p:nvGrpSpPr>
            <p:grpSpPr>
              <a:xfrm>
                <a:off x="3059832" y="5979613"/>
                <a:ext cx="216024" cy="257699"/>
                <a:chOff x="2771800" y="6165304"/>
                <a:chExt cx="264362" cy="254609"/>
              </a:xfrm>
            </p:grpSpPr>
            <p:sp>
              <p:nvSpPr>
                <p:cNvPr id="183" name="円/楕円 182"/>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4" name="二等辺三角形 183"/>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1" name="グループ化 170"/>
              <p:cNvGrpSpPr/>
              <p:nvPr/>
            </p:nvGrpSpPr>
            <p:grpSpPr>
              <a:xfrm>
                <a:off x="2627784" y="5979613"/>
                <a:ext cx="216024" cy="257699"/>
                <a:chOff x="2771800" y="6165304"/>
                <a:chExt cx="264362" cy="254609"/>
              </a:xfrm>
            </p:grpSpPr>
            <p:sp>
              <p:nvSpPr>
                <p:cNvPr id="181" name="円/楕円 180"/>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2" name="二等辺三角形 181"/>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2" name="グループ化 171"/>
              <p:cNvGrpSpPr/>
              <p:nvPr/>
            </p:nvGrpSpPr>
            <p:grpSpPr>
              <a:xfrm>
                <a:off x="2780184" y="5733256"/>
                <a:ext cx="216024" cy="257699"/>
                <a:chOff x="2771800" y="6165304"/>
                <a:chExt cx="264362" cy="254609"/>
              </a:xfrm>
            </p:grpSpPr>
            <p:sp>
              <p:nvSpPr>
                <p:cNvPr id="179" name="円/楕円 178"/>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0" name="二等辺三角形 179"/>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3" name="グループ化 172"/>
              <p:cNvGrpSpPr/>
              <p:nvPr/>
            </p:nvGrpSpPr>
            <p:grpSpPr>
              <a:xfrm>
                <a:off x="2932584" y="5733256"/>
                <a:ext cx="216024" cy="257699"/>
                <a:chOff x="2771800" y="6165304"/>
                <a:chExt cx="264362" cy="254609"/>
              </a:xfrm>
            </p:grpSpPr>
            <p:sp>
              <p:nvSpPr>
                <p:cNvPr id="177" name="円/楕円 176"/>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78" name="二等辺三角形 177"/>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4" name="グループ化 173"/>
              <p:cNvGrpSpPr/>
              <p:nvPr/>
            </p:nvGrpSpPr>
            <p:grpSpPr>
              <a:xfrm>
                <a:off x="2843808" y="5475557"/>
                <a:ext cx="216024" cy="257699"/>
                <a:chOff x="2771800" y="6165304"/>
                <a:chExt cx="264362" cy="254609"/>
              </a:xfrm>
            </p:grpSpPr>
            <p:sp>
              <p:nvSpPr>
                <p:cNvPr id="175" name="円/楕円 174"/>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76" name="二等辺三角形 175"/>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nvGrpSpPr>
            <p:cNvPr id="146" name="グループ化 145"/>
            <p:cNvGrpSpPr/>
            <p:nvPr/>
          </p:nvGrpSpPr>
          <p:grpSpPr>
            <a:xfrm>
              <a:off x="3104726" y="6092422"/>
              <a:ext cx="616068" cy="576938"/>
              <a:chOff x="2627784" y="5475557"/>
              <a:chExt cx="648072" cy="761755"/>
            </a:xfrm>
          </p:grpSpPr>
          <p:grpSp>
            <p:nvGrpSpPr>
              <p:cNvPr id="147" name="グループ化 146"/>
              <p:cNvGrpSpPr/>
              <p:nvPr/>
            </p:nvGrpSpPr>
            <p:grpSpPr>
              <a:xfrm>
                <a:off x="2771800" y="5979613"/>
                <a:ext cx="216024" cy="257699"/>
                <a:chOff x="2771800" y="6165304"/>
                <a:chExt cx="264362" cy="254609"/>
              </a:xfrm>
            </p:grpSpPr>
            <p:sp>
              <p:nvSpPr>
                <p:cNvPr id="166" name="円/楕円 16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7" name="二等辺三角形 16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48" name="グループ化 147"/>
              <p:cNvGrpSpPr/>
              <p:nvPr/>
            </p:nvGrpSpPr>
            <p:grpSpPr>
              <a:xfrm>
                <a:off x="2915816" y="5979613"/>
                <a:ext cx="216024" cy="257699"/>
                <a:chOff x="2771800" y="6165304"/>
                <a:chExt cx="264362" cy="254609"/>
              </a:xfrm>
            </p:grpSpPr>
            <p:sp>
              <p:nvSpPr>
                <p:cNvPr id="164" name="円/楕円 16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5" name="二等辺三角形 16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49" name="グループ化 148"/>
              <p:cNvGrpSpPr/>
              <p:nvPr/>
            </p:nvGrpSpPr>
            <p:grpSpPr>
              <a:xfrm>
                <a:off x="3059832" y="5979613"/>
                <a:ext cx="216024" cy="257699"/>
                <a:chOff x="2771800" y="6165304"/>
                <a:chExt cx="264362" cy="254609"/>
              </a:xfrm>
            </p:grpSpPr>
            <p:sp>
              <p:nvSpPr>
                <p:cNvPr id="162" name="円/楕円 16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3" name="二等辺三角形 16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50" name="グループ化 149"/>
              <p:cNvGrpSpPr/>
              <p:nvPr/>
            </p:nvGrpSpPr>
            <p:grpSpPr>
              <a:xfrm>
                <a:off x="2627784" y="5979613"/>
                <a:ext cx="216024" cy="257699"/>
                <a:chOff x="2771800" y="6165304"/>
                <a:chExt cx="264362" cy="254609"/>
              </a:xfrm>
            </p:grpSpPr>
            <p:sp>
              <p:nvSpPr>
                <p:cNvPr id="160" name="円/楕円 15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1" name="二等辺三角形 16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51" name="グループ化 150"/>
              <p:cNvGrpSpPr/>
              <p:nvPr/>
            </p:nvGrpSpPr>
            <p:grpSpPr>
              <a:xfrm>
                <a:off x="2780184" y="5733256"/>
                <a:ext cx="216024" cy="257699"/>
                <a:chOff x="2771800" y="6165304"/>
                <a:chExt cx="264362" cy="254609"/>
              </a:xfrm>
            </p:grpSpPr>
            <p:sp>
              <p:nvSpPr>
                <p:cNvPr id="158" name="円/楕円 15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59" name="二等辺三角形 15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52" name="グループ化 151"/>
              <p:cNvGrpSpPr/>
              <p:nvPr/>
            </p:nvGrpSpPr>
            <p:grpSpPr>
              <a:xfrm>
                <a:off x="2932584" y="5733256"/>
                <a:ext cx="216024" cy="257699"/>
                <a:chOff x="2771800" y="6165304"/>
                <a:chExt cx="264362" cy="254609"/>
              </a:xfrm>
            </p:grpSpPr>
            <p:sp>
              <p:nvSpPr>
                <p:cNvPr id="156" name="円/楕円 15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57" name="二等辺三角形 15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53" name="グループ化 152"/>
              <p:cNvGrpSpPr/>
              <p:nvPr/>
            </p:nvGrpSpPr>
            <p:grpSpPr>
              <a:xfrm>
                <a:off x="2843808" y="5475557"/>
                <a:ext cx="216024" cy="257699"/>
                <a:chOff x="2771800" y="6165304"/>
                <a:chExt cx="264362" cy="254609"/>
              </a:xfrm>
            </p:grpSpPr>
            <p:sp>
              <p:nvSpPr>
                <p:cNvPr id="154" name="円/楕円 15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55" name="二等辺三角形 15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sp>
        <p:nvSpPr>
          <p:cNvPr id="231" name="テキスト ボックス 230"/>
          <p:cNvSpPr txBox="1"/>
          <p:nvPr/>
        </p:nvSpPr>
        <p:spPr>
          <a:xfrm>
            <a:off x="2284572" y="2114138"/>
            <a:ext cx="1008609" cy="461665"/>
          </a:xfrm>
          <a:prstGeom prst="rect">
            <a:avLst/>
          </a:prstGeom>
          <a:noFill/>
        </p:spPr>
        <p:txBody>
          <a:bodyPr wrap="none" rtlCol="0">
            <a:spAutoFit/>
          </a:bodyPr>
          <a:lstStyle/>
          <a:p>
            <a:pPr algn="ctr"/>
            <a:r>
              <a:rPr kumimoji="1" lang="ja-JP" altLang="en-US" sz="1200" b="1" dirty="0" smtClean="0">
                <a:latin typeface="メイリオ" pitchFamily="50" charset="-128"/>
                <a:ea typeface="メイリオ" pitchFamily="50" charset="-128"/>
                <a:cs typeface="メイリオ" pitchFamily="50" charset="-128"/>
              </a:rPr>
              <a:t>体制</a:t>
            </a:r>
            <a:endParaRPr kumimoji="1" lang="en-US" altLang="ja-JP" sz="1200" b="1"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（大 </a:t>
            </a:r>
            <a:r>
              <a:rPr lang="en-US" altLang="ja-JP" sz="1200" dirty="0" smtClean="0">
                <a:latin typeface="メイリオ" pitchFamily="50" charset="-128"/>
                <a:ea typeface="メイリオ" pitchFamily="50" charset="-128"/>
                <a:cs typeface="メイリオ" pitchFamily="50" charset="-128"/>
              </a:rPr>
              <a:t>X</a:t>
            </a:r>
            <a:r>
              <a:rPr lang="ja-JP" altLang="en-US" sz="1200" dirty="0" smtClean="0">
                <a:latin typeface="メイリオ" pitchFamily="50" charset="-128"/>
                <a:ea typeface="メイリオ" pitchFamily="50" charset="-128"/>
                <a:cs typeface="メイリオ" pitchFamily="50" charset="-128"/>
              </a:rPr>
              <a:t> 短）</a:t>
            </a:r>
            <a:endParaRPr kumimoji="1" lang="en-US" altLang="ja-JP" sz="1200" dirty="0" smtClean="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287478" y="4128621"/>
            <a:ext cx="1059907" cy="461665"/>
          </a:xfrm>
          <a:prstGeom prst="rect">
            <a:avLst/>
          </a:prstGeom>
          <a:noFill/>
        </p:spPr>
        <p:txBody>
          <a:bodyPr wrap="none" rtlCol="0">
            <a:spAutoFit/>
          </a:bodyPr>
          <a:lstStyle/>
          <a:p>
            <a:pPr algn="ctr"/>
            <a:r>
              <a:rPr kumimoji="1" lang="ja-JP" altLang="en-US" sz="1200" b="1" dirty="0" smtClean="0">
                <a:latin typeface="メイリオ" pitchFamily="50" charset="-128"/>
                <a:ea typeface="メイリオ" pitchFamily="50" charset="-128"/>
                <a:cs typeface="メイリオ" pitchFamily="50" charset="-128"/>
              </a:rPr>
              <a:t>体制</a:t>
            </a:r>
            <a:endParaRPr kumimoji="1" lang="en-US" altLang="ja-JP" sz="1200" b="1"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（小 ｘ 長）</a:t>
            </a:r>
            <a:endParaRPr kumimoji="1" lang="en-US" altLang="ja-JP" sz="1200" dirty="0" smtClean="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3162395" y="2692092"/>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4" name="テキスト ボックス 233"/>
          <p:cNvSpPr txBox="1"/>
          <p:nvPr/>
        </p:nvSpPr>
        <p:spPr>
          <a:xfrm>
            <a:off x="3156164" y="4710470"/>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5" name="テキスト ボックス 234"/>
          <p:cNvSpPr txBox="1"/>
          <p:nvPr/>
        </p:nvSpPr>
        <p:spPr>
          <a:xfrm>
            <a:off x="3152101" y="5056031"/>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6" name="テキスト ボックス 235"/>
          <p:cNvSpPr txBox="1"/>
          <p:nvPr/>
        </p:nvSpPr>
        <p:spPr>
          <a:xfrm>
            <a:off x="3152101" y="5451754"/>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7" name="テキスト ボックス 236"/>
          <p:cNvSpPr txBox="1"/>
          <p:nvPr/>
        </p:nvSpPr>
        <p:spPr>
          <a:xfrm>
            <a:off x="3152101" y="5804747"/>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8" name="テキスト ボックス 237"/>
          <p:cNvSpPr txBox="1"/>
          <p:nvPr/>
        </p:nvSpPr>
        <p:spPr>
          <a:xfrm>
            <a:off x="7489836" y="2639676"/>
            <a:ext cx="268370"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9" name="テキスト ボックス 238"/>
          <p:cNvSpPr txBox="1"/>
          <p:nvPr/>
        </p:nvSpPr>
        <p:spPr>
          <a:xfrm>
            <a:off x="7511239" y="5079580"/>
            <a:ext cx="268370"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40" name="ホームベース 239"/>
          <p:cNvSpPr/>
          <p:nvPr/>
        </p:nvSpPr>
        <p:spPr bwMode="auto">
          <a:xfrm>
            <a:off x="76200" y="1614919"/>
            <a:ext cx="393700" cy="2415100"/>
          </a:xfrm>
          <a:prstGeom prst="homePlate">
            <a:avLst>
              <a:gd name="adj" fmla="val 33333"/>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241" name="ホームベース 240"/>
          <p:cNvSpPr/>
          <p:nvPr/>
        </p:nvSpPr>
        <p:spPr bwMode="auto">
          <a:xfrm>
            <a:off x="76200" y="4095276"/>
            <a:ext cx="381000" cy="2448000"/>
          </a:xfrm>
          <a:prstGeom prst="homePlate">
            <a:avLst>
              <a:gd name="adj" fmla="val 32500"/>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242" name="テキスト ボックス 241"/>
          <p:cNvSpPr txBox="1"/>
          <p:nvPr/>
        </p:nvSpPr>
        <p:spPr>
          <a:xfrm>
            <a:off x="23831" y="1992333"/>
            <a:ext cx="369332" cy="1631216"/>
          </a:xfrm>
          <a:prstGeom prst="rect">
            <a:avLst/>
          </a:prstGeom>
          <a:noFill/>
        </p:spPr>
        <p:txBody>
          <a:bodyPr vert="eaVert" wrap="none" rtlCol="0">
            <a:spAutoFit/>
          </a:bodyPr>
          <a:lstStyle/>
          <a:p>
            <a:r>
              <a:rPr kumimoji="1" lang="ja-JP" altLang="en-US" sz="1200" b="1" dirty="0" smtClean="0">
                <a:solidFill>
                  <a:schemeClr val="bg1"/>
                </a:solidFill>
                <a:latin typeface="メイリオ" pitchFamily="50" charset="-128"/>
                <a:ea typeface="メイリオ" pitchFamily="50" charset="-128"/>
                <a:cs typeface="メイリオ" pitchFamily="50" charset="-128"/>
              </a:rPr>
              <a:t>ビッグバン</a:t>
            </a:r>
            <a:r>
              <a:rPr lang="ja-JP" altLang="en-US" sz="1200" b="1" dirty="0">
                <a:solidFill>
                  <a:schemeClr val="bg1"/>
                </a:solidFill>
                <a:latin typeface="メイリオ" pitchFamily="50" charset="-128"/>
                <a:ea typeface="メイリオ" pitchFamily="50" charset="-128"/>
                <a:cs typeface="メイリオ" pitchFamily="50" charset="-128"/>
              </a:rPr>
              <a:t>アプローチ</a:t>
            </a:r>
            <a:endParaRPr kumimoji="1" lang="ja-JP" altLang="en-US" sz="1200" b="1" dirty="0">
              <a:solidFill>
                <a:schemeClr val="bg1"/>
              </a:solidFill>
              <a:latin typeface="メイリオ" pitchFamily="50" charset="-128"/>
              <a:ea typeface="メイリオ" pitchFamily="50" charset="-128"/>
              <a:cs typeface="メイリオ" pitchFamily="50" charset="-128"/>
            </a:endParaRPr>
          </a:p>
        </p:txBody>
      </p:sp>
      <p:sp>
        <p:nvSpPr>
          <p:cNvPr id="243" name="テキスト ボックス 242"/>
          <p:cNvSpPr txBox="1"/>
          <p:nvPr/>
        </p:nvSpPr>
        <p:spPr>
          <a:xfrm>
            <a:off x="24779" y="4500583"/>
            <a:ext cx="369332" cy="1631216"/>
          </a:xfrm>
          <a:prstGeom prst="rect">
            <a:avLst/>
          </a:prstGeom>
          <a:noFill/>
        </p:spPr>
        <p:txBody>
          <a:bodyPr vert="eaVert" wrap="none" rtlCol="0">
            <a:spAutoFit/>
          </a:bodyPr>
          <a:lstStyle/>
          <a:p>
            <a:r>
              <a:rPr lang="ja-JP" altLang="en-US" sz="1200" b="1" dirty="0" smtClean="0">
                <a:solidFill>
                  <a:schemeClr val="bg1"/>
                </a:solidFill>
                <a:latin typeface="メイリオ" pitchFamily="50" charset="-128"/>
                <a:ea typeface="メイリオ" pitchFamily="50" charset="-128"/>
                <a:cs typeface="メイリオ" pitchFamily="50" charset="-128"/>
              </a:rPr>
              <a:t>フェーズドアプローチ</a:t>
            </a:r>
            <a:endParaRPr kumimoji="1" lang="ja-JP" altLang="en-US" sz="1200" b="1" dirty="0">
              <a:solidFill>
                <a:schemeClr val="bg1"/>
              </a:solidFill>
              <a:latin typeface="メイリオ" pitchFamily="50" charset="-128"/>
              <a:ea typeface="メイリオ" pitchFamily="50" charset="-128"/>
              <a:cs typeface="メイリオ" pitchFamily="50" charset="-128"/>
            </a:endParaRPr>
          </a:p>
        </p:txBody>
      </p:sp>
      <p:sp>
        <p:nvSpPr>
          <p:cNvPr id="244" name="テキスト ボックス 243"/>
          <p:cNvSpPr txBox="1"/>
          <p:nvPr/>
        </p:nvSpPr>
        <p:spPr>
          <a:xfrm>
            <a:off x="515293" y="1736925"/>
            <a:ext cx="1556493" cy="523220"/>
          </a:xfrm>
          <a:prstGeom prst="rect">
            <a:avLst/>
          </a:prstGeom>
          <a:noFill/>
        </p:spPr>
        <p:txBody>
          <a:bodyPr wrap="square" rtlCol="0">
            <a:spAutoFit/>
          </a:bodyPr>
          <a:lstStyle/>
          <a:p>
            <a:r>
              <a:rPr lang="ja-JP" altLang="en-US" sz="1400" b="1" dirty="0" smtClean="0">
                <a:solidFill>
                  <a:srgbClr val="FF0000"/>
                </a:solidFill>
                <a:latin typeface="メイリオ" pitchFamily="50" charset="-128"/>
                <a:ea typeface="メイリオ" pitchFamily="50" charset="-128"/>
                <a:cs typeface="メイリオ" pitchFamily="50" charset="-128"/>
              </a:rPr>
              <a:t>全部</a:t>
            </a:r>
            <a:endParaRPr lang="en-US" altLang="ja-JP" sz="1400" b="1" dirty="0" smtClean="0">
              <a:solidFill>
                <a:srgbClr val="FF0000"/>
              </a:solidFill>
              <a:latin typeface="メイリオ" pitchFamily="50" charset="-128"/>
              <a:ea typeface="メイリオ" pitchFamily="50" charset="-128"/>
              <a:cs typeface="メイリオ" pitchFamily="50" charset="-128"/>
            </a:endParaRPr>
          </a:p>
          <a:p>
            <a:r>
              <a:rPr lang="ja-JP" altLang="en-US" sz="1400" b="1" dirty="0" smtClean="0">
                <a:solidFill>
                  <a:srgbClr val="FF0000"/>
                </a:solidFill>
                <a:latin typeface="メイリオ" pitchFamily="50" charset="-128"/>
                <a:ea typeface="メイリオ" pitchFamily="50" charset="-128"/>
                <a:cs typeface="メイリオ" pitchFamily="50" charset="-128"/>
              </a:rPr>
              <a:t>まとめて</a:t>
            </a:r>
            <a:r>
              <a:rPr kumimoji="1" lang="ja-JP" altLang="en-US" sz="1400" b="1" dirty="0" smtClean="0">
                <a:solidFill>
                  <a:srgbClr val="FF0000"/>
                </a:solidFill>
                <a:latin typeface="メイリオ" pitchFamily="50" charset="-128"/>
                <a:ea typeface="メイリオ" pitchFamily="50" charset="-128"/>
                <a:cs typeface="メイリオ" pitchFamily="50" charset="-128"/>
              </a:rPr>
              <a:t>構築</a:t>
            </a:r>
            <a:endParaRPr kumimoji="1"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245" name="テキスト ボックス 244"/>
          <p:cNvSpPr txBox="1"/>
          <p:nvPr/>
        </p:nvSpPr>
        <p:spPr>
          <a:xfrm>
            <a:off x="488951" y="4261426"/>
            <a:ext cx="1652686" cy="738664"/>
          </a:xfrm>
          <a:prstGeom prst="rect">
            <a:avLst/>
          </a:prstGeom>
          <a:noFill/>
        </p:spPr>
        <p:txBody>
          <a:bodyPr wrap="square" rtlCol="0">
            <a:spAutoFit/>
          </a:bodyPr>
          <a:lstStyle/>
          <a:p>
            <a:r>
              <a:rPr lang="ja-JP" altLang="en-US" sz="1400" b="1" dirty="0" smtClean="0">
                <a:solidFill>
                  <a:srgbClr val="FF0000"/>
                </a:solidFill>
                <a:latin typeface="メイリオ" pitchFamily="50" charset="-128"/>
                <a:ea typeface="メイリオ" pitchFamily="50" charset="-128"/>
                <a:cs typeface="メイリオ" pitchFamily="50" charset="-128"/>
              </a:rPr>
              <a:t>システムを分割し</a:t>
            </a:r>
            <a:endParaRPr lang="en-US" altLang="ja-JP" sz="1400" b="1" dirty="0" smtClean="0">
              <a:solidFill>
                <a:srgbClr val="FF0000"/>
              </a:solidFill>
              <a:latin typeface="メイリオ" pitchFamily="50" charset="-128"/>
              <a:ea typeface="メイリオ" pitchFamily="50" charset="-128"/>
              <a:cs typeface="メイリオ" pitchFamily="50" charset="-128"/>
            </a:endParaRPr>
          </a:p>
          <a:p>
            <a:r>
              <a:rPr lang="ja-JP" altLang="en-US" sz="1400" b="1" dirty="0" smtClean="0">
                <a:solidFill>
                  <a:srgbClr val="FF0000"/>
                </a:solidFill>
                <a:latin typeface="メイリオ" pitchFamily="50" charset="-128"/>
                <a:ea typeface="メイリオ" pitchFamily="50" charset="-128"/>
                <a:cs typeface="メイリオ" pitchFamily="50" charset="-128"/>
              </a:rPr>
              <a:t>複数プロジェクト</a:t>
            </a:r>
            <a:endParaRPr lang="en-US" altLang="ja-JP" sz="1400" b="1" dirty="0" smtClean="0">
              <a:solidFill>
                <a:srgbClr val="FF0000"/>
              </a:solidFill>
              <a:latin typeface="メイリオ" pitchFamily="50" charset="-128"/>
              <a:ea typeface="メイリオ" pitchFamily="50" charset="-128"/>
              <a:cs typeface="メイリオ" pitchFamily="50" charset="-128"/>
            </a:endParaRPr>
          </a:p>
          <a:p>
            <a:r>
              <a:rPr kumimoji="1" lang="ja-JP" altLang="en-US" sz="1400" b="1" dirty="0" smtClean="0">
                <a:solidFill>
                  <a:srgbClr val="FF0000"/>
                </a:solidFill>
                <a:latin typeface="メイリオ" pitchFamily="50" charset="-128"/>
                <a:ea typeface="メイリオ" pitchFamily="50" charset="-128"/>
                <a:cs typeface="メイリオ" pitchFamily="50" charset="-128"/>
              </a:rPr>
              <a:t>で順次構築</a:t>
            </a:r>
            <a:endParaRPr kumimoji="1"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246" name="右矢印 245"/>
          <p:cNvSpPr/>
          <p:nvPr/>
        </p:nvSpPr>
        <p:spPr bwMode="auto">
          <a:xfrm>
            <a:off x="2059086" y="1712933"/>
            <a:ext cx="228600" cy="2075786"/>
          </a:xfrm>
          <a:prstGeom prst="rightArrow">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47" name="右矢印 246"/>
          <p:cNvSpPr/>
          <p:nvPr/>
        </p:nvSpPr>
        <p:spPr bwMode="auto">
          <a:xfrm>
            <a:off x="2059086" y="4323686"/>
            <a:ext cx="228600" cy="2075786"/>
          </a:xfrm>
          <a:prstGeom prst="rightArrow">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48" name="円/楕円 247"/>
          <p:cNvSpPr/>
          <p:nvPr/>
        </p:nvSpPr>
        <p:spPr bwMode="auto">
          <a:xfrm>
            <a:off x="7917961" y="3185101"/>
            <a:ext cx="1002318" cy="663504"/>
          </a:xfrm>
          <a:prstGeom prst="ellipse">
            <a:avLst/>
          </a:prstGeom>
          <a:solidFill>
            <a:srgbClr val="FFFF00"/>
          </a:solidFill>
          <a:ln>
            <a:solidFill>
              <a:schemeClr val="accent1"/>
            </a:solidFill>
          </a:ln>
          <a:effectLst/>
          <a:extLst/>
        </p:spPr>
        <p:txBody>
          <a:bodyPr wrap="none" lIns="72000" tIns="0" rIns="72000" bIns="0" rtlCol="0" anchor="ctr" anchorCtr="0"/>
          <a:lstStyle/>
          <a:p>
            <a:pPr algn="ctr">
              <a:spcBef>
                <a:spcPct val="50000"/>
              </a:spcBef>
            </a:pPr>
            <a:r>
              <a:rPr lang="ja-JP" altLang="en-US" sz="1400" b="1" dirty="0" smtClean="0">
                <a:solidFill>
                  <a:srgbClr val="FF0000"/>
                </a:solidFill>
                <a:latin typeface="メイリオ" pitchFamily="50" charset="-128"/>
                <a:ea typeface="メイリオ" pitchFamily="50" charset="-128"/>
                <a:cs typeface="メイリオ" pitchFamily="50" charset="-128"/>
              </a:rPr>
              <a:t>リスク</a:t>
            </a:r>
            <a:endParaRPr kumimoji="1" lang="ja-JP" altLang="en-US" sz="1400" b="1" dirty="0" smtClean="0">
              <a:solidFill>
                <a:srgbClr val="FF0000"/>
              </a:solidFill>
              <a:latin typeface="メイリオ" pitchFamily="50" charset="-128"/>
              <a:ea typeface="メイリオ" pitchFamily="50" charset="-128"/>
              <a:cs typeface="メイリオ" pitchFamily="50" charset="-128"/>
            </a:endParaRPr>
          </a:p>
        </p:txBody>
      </p:sp>
      <p:sp>
        <p:nvSpPr>
          <p:cNvPr id="249" name="円/楕円 248"/>
          <p:cNvSpPr/>
          <p:nvPr/>
        </p:nvSpPr>
        <p:spPr bwMode="auto">
          <a:xfrm>
            <a:off x="8121161" y="2535115"/>
            <a:ext cx="591039" cy="589589"/>
          </a:xfrm>
          <a:prstGeom prst="ellipse">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400" b="1" dirty="0" smtClean="0">
                <a:solidFill>
                  <a:srgbClr val="FF0000"/>
                </a:solidFill>
                <a:latin typeface="メイリオ" pitchFamily="50" charset="-128"/>
                <a:ea typeface="メイリオ" pitchFamily="50" charset="-128"/>
                <a:cs typeface="メイリオ" pitchFamily="50" charset="-128"/>
              </a:rPr>
              <a:t>コスト</a:t>
            </a:r>
            <a:endParaRPr kumimoji="1" lang="ja-JP" altLang="en-US" sz="1400" b="1" dirty="0" smtClean="0">
              <a:solidFill>
                <a:srgbClr val="FF0000"/>
              </a:solidFill>
              <a:latin typeface="メイリオ" pitchFamily="50" charset="-128"/>
              <a:ea typeface="メイリオ" pitchFamily="50" charset="-128"/>
              <a:cs typeface="メイリオ" pitchFamily="50" charset="-128"/>
            </a:endParaRPr>
          </a:p>
        </p:txBody>
      </p:sp>
      <p:sp>
        <p:nvSpPr>
          <p:cNvPr id="250" name="円/楕円 249"/>
          <p:cNvSpPr/>
          <p:nvPr/>
        </p:nvSpPr>
        <p:spPr bwMode="auto">
          <a:xfrm>
            <a:off x="7892561" y="5188526"/>
            <a:ext cx="1002318" cy="663504"/>
          </a:xfrm>
          <a:prstGeom prst="ellipse">
            <a:avLst/>
          </a:prstGeom>
          <a:solidFill>
            <a:srgbClr val="FFFF00"/>
          </a:solidFill>
          <a:ln>
            <a:solidFill>
              <a:schemeClr val="accent1"/>
            </a:solidFill>
          </a:ln>
          <a:effectLst/>
          <a:extLst/>
        </p:spPr>
        <p:txBody>
          <a:bodyPr wrap="none" lIns="72000" tIns="0" rIns="72000" bIns="0" rtlCol="0" anchor="ctr" anchorCtr="0"/>
          <a:lstStyle/>
          <a:p>
            <a:pPr algn="ctr">
              <a:spcBef>
                <a:spcPct val="50000"/>
              </a:spcBef>
            </a:pPr>
            <a:r>
              <a:rPr lang="ja-JP" altLang="en-US" sz="1400" b="1" dirty="0" smtClean="0">
                <a:solidFill>
                  <a:srgbClr val="FF0000"/>
                </a:solidFill>
                <a:latin typeface="メイリオ" pitchFamily="50" charset="-128"/>
                <a:ea typeface="メイリオ" pitchFamily="50" charset="-128"/>
                <a:cs typeface="メイリオ" pitchFamily="50" charset="-128"/>
              </a:rPr>
              <a:t>コスト</a:t>
            </a:r>
            <a:endParaRPr kumimoji="1" lang="ja-JP" altLang="en-US" sz="1400" b="1" dirty="0" smtClean="0">
              <a:solidFill>
                <a:srgbClr val="FF0000"/>
              </a:solidFill>
              <a:latin typeface="メイリオ" pitchFamily="50" charset="-128"/>
              <a:ea typeface="メイリオ" pitchFamily="50" charset="-128"/>
              <a:cs typeface="メイリオ" pitchFamily="50" charset="-128"/>
            </a:endParaRPr>
          </a:p>
        </p:txBody>
      </p:sp>
      <p:sp>
        <p:nvSpPr>
          <p:cNvPr id="251" name="右矢印 250"/>
          <p:cNvSpPr/>
          <p:nvPr/>
        </p:nvSpPr>
        <p:spPr bwMode="auto">
          <a:xfrm>
            <a:off x="7930661" y="1684096"/>
            <a:ext cx="591039" cy="765437"/>
          </a:xfrm>
          <a:prstGeom prst="rightArrow">
            <a:avLst>
              <a:gd name="adj1" fmla="val 73229"/>
              <a:gd name="adj2" fmla="val 50000"/>
            </a:avLst>
          </a:prstGeom>
          <a:solidFill>
            <a:schemeClr val="bg1"/>
          </a:solidFill>
          <a:ln>
            <a:solidFill>
              <a:schemeClr val="accent1"/>
            </a:solidFill>
          </a:ln>
          <a:effectLst/>
          <a:extLst/>
        </p:spPr>
        <p:txBody>
          <a:bodyPr wrap="none" lIns="72000" tIns="0" rIns="72000" bIns="0" rtlCol="0" anchor="ctr" anchorCtr="0"/>
          <a:lstStyle/>
          <a:p>
            <a:pPr algn="ctr"/>
            <a:r>
              <a:rPr lang="ja-JP" altLang="en-US" sz="1400" b="1" dirty="0">
                <a:solidFill>
                  <a:srgbClr val="FF0000"/>
                </a:solidFill>
                <a:latin typeface="メイリオ" pitchFamily="50" charset="-128"/>
                <a:ea typeface="メイリオ" pitchFamily="50" charset="-128"/>
                <a:cs typeface="メイリオ" pitchFamily="50" charset="-128"/>
              </a:rPr>
              <a:t>稼働</a:t>
            </a:r>
            <a:endParaRPr lang="en-US" altLang="ja-JP" sz="1400" b="1" dirty="0">
              <a:solidFill>
                <a:srgbClr val="FF0000"/>
              </a:solidFill>
              <a:latin typeface="メイリオ" pitchFamily="50" charset="-128"/>
              <a:ea typeface="メイリオ" pitchFamily="50" charset="-128"/>
              <a:cs typeface="メイリオ" pitchFamily="50" charset="-128"/>
            </a:endParaRPr>
          </a:p>
          <a:p>
            <a:pPr algn="ctr"/>
            <a:r>
              <a:rPr lang="ja-JP" altLang="en-US" sz="1400" b="1" dirty="0">
                <a:solidFill>
                  <a:srgbClr val="FF0000"/>
                </a:solidFill>
                <a:latin typeface="メイリオ" pitchFamily="50" charset="-128"/>
                <a:ea typeface="メイリオ" pitchFamily="50" charset="-128"/>
                <a:cs typeface="メイリオ" pitchFamily="50" charset="-128"/>
              </a:rPr>
              <a:t>時期</a:t>
            </a:r>
          </a:p>
        </p:txBody>
      </p:sp>
      <p:sp>
        <p:nvSpPr>
          <p:cNvPr id="252" name="右矢印 251"/>
          <p:cNvSpPr/>
          <p:nvPr/>
        </p:nvSpPr>
        <p:spPr bwMode="auto">
          <a:xfrm>
            <a:off x="7917961" y="4425839"/>
            <a:ext cx="1097076" cy="765437"/>
          </a:xfrm>
          <a:prstGeom prst="rightArrow">
            <a:avLst>
              <a:gd name="adj1" fmla="val 73229"/>
              <a:gd name="adj2" fmla="val 50000"/>
            </a:avLst>
          </a:prstGeom>
          <a:solidFill>
            <a:srgbClr val="FFFF00"/>
          </a:solidFill>
          <a:ln>
            <a:solidFill>
              <a:schemeClr val="accent1"/>
            </a:solidFill>
          </a:ln>
          <a:effectLst/>
          <a:extLst/>
        </p:spPr>
        <p:txBody>
          <a:bodyPr wrap="none" lIns="72000" tIns="0" rIns="72000" bIns="0" rtlCol="0" anchor="ctr" anchorCtr="0"/>
          <a:lstStyle/>
          <a:p>
            <a:pPr algn="ctr"/>
            <a:r>
              <a:rPr lang="ja-JP" altLang="en-US" sz="1400" b="1" dirty="0">
                <a:solidFill>
                  <a:srgbClr val="FF0000"/>
                </a:solidFill>
                <a:latin typeface="メイリオ" pitchFamily="50" charset="-128"/>
                <a:ea typeface="メイリオ" pitchFamily="50" charset="-128"/>
                <a:cs typeface="メイリオ" pitchFamily="50" charset="-128"/>
              </a:rPr>
              <a:t>稼働</a:t>
            </a:r>
            <a:endParaRPr lang="en-US" altLang="ja-JP" sz="1400" b="1" dirty="0">
              <a:solidFill>
                <a:srgbClr val="FF0000"/>
              </a:solidFill>
              <a:latin typeface="メイリオ" pitchFamily="50" charset="-128"/>
              <a:ea typeface="メイリオ" pitchFamily="50" charset="-128"/>
              <a:cs typeface="メイリオ" pitchFamily="50" charset="-128"/>
            </a:endParaRPr>
          </a:p>
          <a:p>
            <a:pPr algn="ctr"/>
            <a:r>
              <a:rPr lang="ja-JP" altLang="en-US" sz="1400" b="1" dirty="0">
                <a:solidFill>
                  <a:srgbClr val="FF0000"/>
                </a:solidFill>
                <a:latin typeface="メイリオ" pitchFamily="50" charset="-128"/>
                <a:ea typeface="メイリオ" pitchFamily="50" charset="-128"/>
                <a:cs typeface="メイリオ" pitchFamily="50" charset="-128"/>
              </a:rPr>
              <a:t>時期</a:t>
            </a:r>
          </a:p>
        </p:txBody>
      </p:sp>
      <p:sp>
        <p:nvSpPr>
          <p:cNvPr id="253" name="円/楕円 252"/>
          <p:cNvSpPr/>
          <p:nvPr/>
        </p:nvSpPr>
        <p:spPr bwMode="auto">
          <a:xfrm>
            <a:off x="8121161" y="5905637"/>
            <a:ext cx="591039" cy="589589"/>
          </a:xfrm>
          <a:prstGeom prst="ellipse">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400" b="1" dirty="0" smtClean="0">
                <a:solidFill>
                  <a:srgbClr val="FF0000"/>
                </a:solidFill>
                <a:latin typeface="メイリオ" pitchFamily="50" charset="-128"/>
                <a:ea typeface="メイリオ" pitchFamily="50" charset="-128"/>
                <a:cs typeface="メイリオ" pitchFamily="50" charset="-128"/>
              </a:rPr>
              <a:t>リスク</a:t>
            </a:r>
          </a:p>
        </p:txBody>
      </p:sp>
      <p:pic>
        <p:nvPicPr>
          <p:cNvPr id="254" name="Picture 2" descr="C:\Documents and Settings\hamaguchik\Local Settings\Temporary Internet Files\Content.IE5\JYE2AFWR\MC90037102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7888" y="6192936"/>
            <a:ext cx="239576" cy="334991"/>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2" descr="C:\Documents and Settings\hamaguchik\Local Settings\Temporary Internet Files\Content.IE5\JYE2AFWR\MC90037102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287" y="3516853"/>
            <a:ext cx="357335" cy="499649"/>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2" descr="C:\Documents and Settings\hamaguchik\Local Settings\Temporary Internet Files\Content.IE5\JYE2AFWR\MC90043252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1859" y="2982734"/>
            <a:ext cx="210292" cy="210292"/>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2" descr="C:\Documents and Settings\hamaguchik\Local Settings\Temporary Internet Files\Content.IE5\JYE2AFWR\MC90043252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3191" y="5516780"/>
            <a:ext cx="365135" cy="365135"/>
          </a:xfrm>
          <a:prstGeom prst="rect">
            <a:avLst/>
          </a:prstGeom>
          <a:noFill/>
          <a:extLst>
            <a:ext uri="{909E8E84-426E-40DD-AFC4-6F175D3DCCD1}">
              <a14:hiddenFill xmlns:a14="http://schemas.microsoft.com/office/drawing/2010/main">
                <a:solidFill>
                  <a:srgbClr val="FFFFFF"/>
                </a:solidFill>
              </a14:hiddenFill>
            </a:ext>
          </a:extLst>
        </p:spPr>
      </p:pic>
      <p:sp>
        <p:nvSpPr>
          <p:cNvPr id="258" name="テキスト ボックス 257"/>
          <p:cNvSpPr txBox="1"/>
          <p:nvPr/>
        </p:nvSpPr>
        <p:spPr>
          <a:xfrm>
            <a:off x="8229600" y="2184535"/>
            <a:ext cx="364202" cy="307777"/>
          </a:xfrm>
          <a:prstGeom prst="rect">
            <a:avLst/>
          </a:prstGeom>
          <a:noFill/>
        </p:spPr>
        <p:txBody>
          <a:bodyPr wrap="none" rtlCol="0">
            <a:spAutoFit/>
          </a:bodyPr>
          <a:lstStyle>
            <a:defPPr>
              <a:defRPr lang="ja-JP"/>
            </a:defPPr>
            <a:lvl1pPr>
              <a:defRPr sz="1400">
                <a:solidFill>
                  <a:srgbClr val="FF0000"/>
                </a:solidFill>
              </a:defRPr>
            </a:lvl1pPr>
          </a:lstStyle>
          <a:p>
            <a:r>
              <a:rPr lang="ja-JP" altLang="en-US" b="1" dirty="0">
                <a:latin typeface="メイリオ" pitchFamily="50" charset="-128"/>
                <a:ea typeface="メイリオ" pitchFamily="50" charset="-128"/>
                <a:cs typeface="メイリオ" pitchFamily="50" charset="-128"/>
              </a:rPr>
              <a:t>早</a:t>
            </a:r>
          </a:p>
        </p:txBody>
      </p:sp>
      <p:sp>
        <p:nvSpPr>
          <p:cNvPr id="259" name="テキスト ボックス 258"/>
          <p:cNvSpPr txBox="1"/>
          <p:nvPr/>
        </p:nvSpPr>
        <p:spPr>
          <a:xfrm>
            <a:off x="8581926" y="4912091"/>
            <a:ext cx="364202" cy="307777"/>
          </a:xfrm>
          <a:prstGeom prst="rect">
            <a:avLst/>
          </a:prstGeom>
          <a:noFill/>
        </p:spPr>
        <p:txBody>
          <a:bodyPr wrap="none" rtlCol="0">
            <a:spAutoFit/>
          </a:bodyPr>
          <a:lstStyle/>
          <a:p>
            <a:r>
              <a:rPr kumimoji="1" lang="ja-JP" altLang="en-US" sz="1400" b="1" dirty="0" smtClean="0">
                <a:solidFill>
                  <a:srgbClr val="FF0000"/>
                </a:solidFill>
                <a:latin typeface="メイリオ" pitchFamily="50" charset="-128"/>
                <a:ea typeface="メイリオ" pitchFamily="50" charset="-128"/>
                <a:cs typeface="メイリオ" pitchFamily="50" charset="-128"/>
              </a:rPr>
              <a:t>遅</a:t>
            </a:r>
            <a:endParaRPr kumimoji="1" lang="ja-JP" altLang="en-US" sz="1400" b="1" dirty="0">
              <a:solidFill>
                <a:srgbClr val="FF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07529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9163" y="2614613"/>
            <a:ext cx="7037387" cy="1462087"/>
          </a:xfrm>
        </p:spPr>
        <p:txBody>
          <a:bodyPr anchor="ctr"/>
          <a:lstStyle/>
          <a:p>
            <a:pPr algn="ctr" eaLnBrk="1" hangingPunct="1">
              <a:tabLst>
                <a:tab pos="3135313" algn="l"/>
              </a:tabLst>
            </a:pPr>
            <a:r>
              <a:rPr lang="en-US" altLang="ja-JP" smtClean="0"/>
              <a:t>Innovation &amp; Business Model Development Process</a:t>
            </a:r>
            <a:br>
              <a:rPr lang="en-US" altLang="ja-JP" smtClean="0"/>
            </a:br>
            <a:r>
              <a:rPr lang="en-US" altLang="ja-JP" smtClean="0"/>
              <a:t/>
            </a:r>
            <a:br>
              <a:rPr lang="en-US" altLang="ja-JP" smtClean="0"/>
            </a:br>
            <a:r>
              <a:rPr lang="ja-JP" altLang="en-US" smtClean="0"/>
              <a:t>情報システム構想企画から</a:t>
            </a:r>
            <a:r>
              <a:rPr lang="en-US" altLang="ja-JP" smtClean="0"/>
              <a:t/>
            </a:r>
            <a:br>
              <a:rPr lang="en-US" altLang="ja-JP" smtClean="0"/>
            </a:br>
            <a:r>
              <a:rPr lang="ja-JP" altLang="en-US" smtClean="0"/>
              <a:t>ビジネス構想企画へ</a:t>
            </a:r>
          </a:p>
        </p:txBody>
      </p:sp>
      <p:cxnSp>
        <p:nvCxnSpPr>
          <p:cNvPr id="6" name="直線コネクタ 5"/>
          <p:cNvCxnSpPr/>
          <p:nvPr/>
        </p:nvCxnSpPr>
        <p:spPr>
          <a:xfrm>
            <a:off x="2052638" y="3141663"/>
            <a:ext cx="64801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102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a:xfrm>
            <a:off x="179388" y="188913"/>
            <a:ext cx="8964612" cy="490537"/>
          </a:xfrm>
        </p:spPr>
        <p:txBody>
          <a:bodyPr/>
          <a:lstStyle/>
          <a:p>
            <a:pPr eaLnBrk="1" hangingPunct="1"/>
            <a:r>
              <a:rPr lang="ja-JP" altLang="en-US" dirty="0" smtClean="0"/>
              <a:t>１．ビジネス構想・企画</a:t>
            </a:r>
            <a:endParaRPr lang="ja-JP" altLang="en-US" dirty="0" smtClean="0">
              <a:latin typeface="メイリオ" pitchFamily="50" charset="-128"/>
            </a:endParaRPr>
          </a:p>
        </p:txBody>
      </p:sp>
      <p:sp>
        <p:nvSpPr>
          <p:cNvPr id="87" name="AutoShape 7"/>
          <p:cNvSpPr>
            <a:spLocks noChangeArrowheads="1"/>
          </p:cNvSpPr>
          <p:nvPr/>
        </p:nvSpPr>
        <p:spPr bwMode="auto">
          <a:xfrm>
            <a:off x="3635375" y="2374900"/>
            <a:ext cx="4249738" cy="1871663"/>
          </a:xfrm>
          <a:prstGeom prst="homePlate">
            <a:avLst>
              <a:gd name="adj" fmla="val 14957"/>
            </a:avLst>
          </a:prstGeom>
          <a:solidFill>
            <a:schemeClr val="accent1">
              <a:lumMod val="20000"/>
              <a:lumOff val="8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wrap="none" tIns="46800"/>
          <a:lstStyle/>
          <a:p>
            <a:pPr algn="ctr" fontAlgn="auto">
              <a:spcBef>
                <a:spcPts val="0"/>
              </a:spcBef>
              <a:spcAft>
                <a:spcPts val="0"/>
              </a:spcAft>
              <a:defRPr/>
            </a:pPr>
            <a:r>
              <a:rPr lang="ja-JP" altLang="en-US" sz="1200" b="1" dirty="0">
                <a:latin typeface="メイリオ" pitchFamily="50" charset="-128"/>
                <a:ea typeface="メイリオ" pitchFamily="50" charset="-128"/>
                <a:cs typeface="メイリオ" pitchFamily="50" charset="-128"/>
              </a:rPr>
              <a:t>情報システム　構築プロジェクト</a:t>
            </a:r>
            <a:endParaRPr lang="ja-JP" altLang="en-US" sz="1100" dirty="0">
              <a:latin typeface="メイリオ" pitchFamily="50" charset="-128"/>
              <a:ea typeface="メイリオ" pitchFamily="50" charset="-128"/>
              <a:cs typeface="メイリオ" pitchFamily="50" charset="-128"/>
            </a:endParaRPr>
          </a:p>
        </p:txBody>
      </p:sp>
      <p:sp>
        <p:nvSpPr>
          <p:cNvPr id="88" name="AutoShape 4"/>
          <p:cNvSpPr>
            <a:spLocks noChangeArrowheads="1"/>
          </p:cNvSpPr>
          <p:nvPr/>
        </p:nvSpPr>
        <p:spPr bwMode="auto">
          <a:xfrm>
            <a:off x="468313" y="2374900"/>
            <a:ext cx="914400" cy="1871663"/>
          </a:xfrm>
          <a:prstGeom prst="homePlate">
            <a:avLst>
              <a:gd name="adj" fmla="val 25000"/>
            </a:avLst>
          </a:prstGeom>
          <a:solidFill>
            <a:schemeClr val="bg1"/>
          </a:solidFill>
          <a:ln w="19050">
            <a:solidFill>
              <a:srgbClr val="002060"/>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経営戦略</a:t>
            </a:r>
            <a:endParaRPr lang="en-US" altLang="ja-JP" sz="11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事業戦略</a:t>
            </a:r>
          </a:p>
        </p:txBody>
      </p:sp>
      <p:sp>
        <p:nvSpPr>
          <p:cNvPr id="89" name="AutoShape 5"/>
          <p:cNvSpPr>
            <a:spLocks noChangeArrowheads="1"/>
          </p:cNvSpPr>
          <p:nvPr/>
        </p:nvSpPr>
        <p:spPr bwMode="auto">
          <a:xfrm>
            <a:off x="1404938" y="3094038"/>
            <a:ext cx="792162" cy="1152525"/>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情報戦略</a:t>
            </a:r>
            <a:endParaRPr lang="en-US" altLang="ja-JP" sz="11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ＩＴ戦略</a:t>
            </a:r>
          </a:p>
        </p:txBody>
      </p:sp>
      <p:sp>
        <p:nvSpPr>
          <p:cNvPr id="90" name="AutoShape 7"/>
          <p:cNvSpPr>
            <a:spLocks noChangeArrowheads="1"/>
          </p:cNvSpPr>
          <p:nvPr/>
        </p:nvSpPr>
        <p:spPr bwMode="auto">
          <a:xfrm>
            <a:off x="1404938" y="2374900"/>
            <a:ext cx="2230437" cy="647700"/>
          </a:xfrm>
          <a:prstGeom prst="homePlate">
            <a:avLst>
              <a:gd name="adj" fmla="val 33762"/>
            </a:avLst>
          </a:prstGeom>
          <a:solidFill>
            <a:schemeClr val="bg1"/>
          </a:solidFill>
          <a:ln w="381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ja-JP" altLang="en-US" sz="1100" b="1" dirty="0">
                <a:solidFill>
                  <a:srgbClr val="FF0000"/>
                </a:solidFill>
                <a:latin typeface="メイリオ" pitchFamily="50" charset="-128"/>
                <a:ea typeface="メイリオ" pitchFamily="50" charset="-128"/>
                <a:cs typeface="メイリオ" pitchFamily="50" charset="-128"/>
              </a:rPr>
              <a:t>ビジネス構想</a:t>
            </a:r>
            <a:endParaRPr lang="en-US" altLang="ja-JP" sz="1100" b="1" dirty="0">
              <a:solidFill>
                <a:srgbClr val="FF0000"/>
              </a:solidFill>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b="1" dirty="0">
                <a:solidFill>
                  <a:srgbClr val="FF0000"/>
                </a:solidFill>
                <a:latin typeface="メイリオ" pitchFamily="50" charset="-128"/>
                <a:ea typeface="メイリオ" pitchFamily="50" charset="-128"/>
                <a:cs typeface="メイリオ" pitchFamily="50" charset="-128"/>
              </a:rPr>
              <a:t>（新規事業創出・機能先鋭化）</a:t>
            </a:r>
            <a:endParaRPr lang="en-US" altLang="ja-JP" sz="1100" b="1" dirty="0">
              <a:solidFill>
                <a:srgbClr val="FF0000"/>
              </a:solidFill>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b="1" dirty="0">
                <a:solidFill>
                  <a:srgbClr val="FF0000"/>
                </a:solidFill>
                <a:latin typeface="メイリオ" pitchFamily="50" charset="-128"/>
                <a:ea typeface="メイリオ" pitchFamily="50" charset="-128"/>
                <a:cs typeface="メイリオ" pitchFamily="50" charset="-128"/>
              </a:rPr>
              <a:t>（業務改革・改善）</a:t>
            </a:r>
          </a:p>
        </p:txBody>
      </p:sp>
      <p:sp>
        <p:nvSpPr>
          <p:cNvPr id="91" name="AutoShape 13"/>
          <p:cNvSpPr>
            <a:spLocks noChangeArrowheads="1"/>
          </p:cNvSpPr>
          <p:nvPr/>
        </p:nvSpPr>
        <p:spPr bwMode="auto">
          <a:xfrm>
            <a:off x="6970713" y="2625725"/>
            <a:ext cx="768350" cy="1558925"/>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ユーザ</a:t>
            </a:r>
            <a:endParaRPr lang="en-US" altLang="ja-JP" sz="11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受入れ</a:t>
            </a:r>
            <a:endParaRPr lang="en-US" altLang="ja-JP" sz="11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テスト</a:t>
            </a:r>
            <a:endParaRPr lang="en-US" altLang="ja-JP" sz="11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a:t>
            </a: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移行</a:t>
            </a:r>
          </a:p>
        </p:txBody>
      </p:sp>
      <p:sp>
        <p:nvSpPr>
          <p:cNvPr id="92" name="AutoShape 19"/>
          <p:cNvSpPr>
            <a:spLocks noChangeArrowheads="1"/>
          </p:cNvSpPr>
          <p:nvPr/>
        </p:nvSpPr>
        <p:spPr bwMode="auto">
          <a:xfrm>
            <a:off x="3706813" y="2625725"/>
            <a:ext cx="577850" cy="1557338"/>
          </a:xfrm>
          <a:prstGeom prst="homePlate">
            <a:avLst>
              <a:gd name="adj" fmla="val 29653"/>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fontAlgn="auto">
              <a:spcBef>
                <a:spcPts val="0"/>
              </a:spcBef>
              <a:spcAft>
                <a:spcPts val="0"/>
              </a:spcAft>
              <a:defRPr/>
            </a:pPr>
            <a:endParaRPr lang="ja-JP" altLang="en-US" sz="1100" dirty="0">
              <a:latin typeface="メイリオ" pitchFamily="50" charset="-128"/>
              <a:ea typeface="メイリオ" pitchFamily="50" charset="-128"/>
              <a:cs typeface="メイリオ" pitchFamily="50" charset="-128"/>
            </a:endParaRPr>
          </a:p>
        </p:txBody>
      </p:sp>
      <p:sp>
        <p:nvSpPr>
          <p:cNvPr id="93" name="AutoShape 8"/>
          <p:cNvSpPr>
            <a:spLocks noChangeArrowheads="1"/>
          </p:cNvSpPr>
          <p:nvPr/>
        </p:nvSpPr>
        <p:spPr bwMode="auto">
          <a:xfrm>
            <a:off x="4285305" y="2626245"/>
            <a:ext cx="503931" cy="1559130"/>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要件定義</a:t>
            </a:r>
          </a:p>
        </p:txBody>
      </p:sp>
      <p:sp>
        <p:nvSpPr>
          <p:cNvPr id="94" name="AutoShape 9"/>
          <p:cNvSpPr>
            <a:spLocks noChangeArrowheads="1"/>
          </p:cNvSpPr>
          <p:nvPr/>
        </p:nvSpPr>
        <p:spPr bwMode="auto">
          <a:xfrm>
            <a:off x="4800101" y="3074848"/>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基本設計</a:t>
            </a:r>
          </a:p>
        </p:txBody>
      </p:sp>
      <p:sp>
        <p:nvSpPr>
          <p:cNvPr id="95" name="AutoShape 10"/>
          <p:cNvSpPr>
            <a:spLocks noChangeArrowheads="1"/>
          </p:cNvSpPr>
          <p:nvPr/>
        </p:nvSpPr>
        <p:spPr bwMode="auto">
          <a:xfrm>
            <a:off x="5883388" y="3074848"/>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anchor="ctr"/>
          <a:lstStyle/>
          <a:p>
            <a:pPr algn="ctr" fontAlgn="auto">
              <a:spcBef>
                <a:spcPts val="0"/>
              </a:spcBef>
              <a:spcAft>
                <a:spcPts val="0"/>
              </a:spcAft>
              <a:defRPr/>
            </a:pPr>
            <a:r>
              <a:rPr lang="ja-JP" altLang="en-US" sz="1000" dirty="0">
                <a:latin typeface="メイリオ" pitchFamily="50" charset="-128"/>
                <a:ea typeface="メイリオ" pitchFamily="50" charset="-128"/>
                <a:cs typeface="メイリオ" pitchFamily="50" charset="-128"/>
              </a:rPr>
              <a:t>プログラミング</a:t>
            </a:r>
            <a:endParaRPr lang="en-US" altLang="ja-JP" sz="1000" dirty="0">
              <a:latin typeface="メイリオ" pitchFamily="50" charset="-128"/>
              <a:ea typeface="メイリオ" pitchFamily="50" charset="-128"/>
              <a:cs typeface="メイリオ" pitchFamily="50" charset="-128"/>
            </a:endParaRPr>
          </a:p>
        </p:txBody>
      </p:sp>
      <p:sp>
        <p:nvSpPr>
          <p:cNvPr id="96" name="AutoShape 12"/>
          <p:cNvSpPr>
            <a:spLocks noChangeArrowheads="1"/>
          </p:cNvSpPr>
          <p:nvPr/>
        </p:nvSpPr>
        <p:spPr bwMode="auto">
          <a:xfrm>
            <a:off x="4789488" y="2625725"/>
            <a:ext cx="2170112" cy="384175"/>
          </a:xfrm>
          <a:prstGeom prst="homePlate">
            <a:avLst>
              <a:gd name="adj" fmla="val 14449"/>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業務プロセス変更実施</a:t>
            </a: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（組織、設備、プロセス・・）</a:t>
            </a:r>
          </a:p>
        </p:txBody>
      </p:sp>
      <p:sp>
        <p:nvSpPr>
          <p:cNvPr id="97" name="AutoShape 14"/>
          <p:cNvSpPr>
            <a:spLocks noChangeArrowheads="1"/>
          </p:cNvSpPr>
          <p:nvPr/>
        </p:nvSpPr>
        <p:spPr bwMode="auto">
          <a:xfrm>
            <a:off x="7885113" y="2374900"/>
            <a:ext cx="792162" cy="1871663"/>
          </a:xfrm>
          <a:prstGeom prst="homePlate">
            <a:avLst>
              <a:gd name="adj" fmla="val 25000"/>
            </a:avLst>
          </a:prstGeom>
          <a:solidFill>
            <a:schemeClr val="bg1"/>
          </a:solidFill>
          <a:ln w="19050">
            <a:solidFill>
              <a:srgbClr val="002060"/>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保守</a:t>
            </a:r>
            <a:endParaRPr lang="en-US" altLang="ja-JP" sz="11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運用</a:t>
            </a:r>
          </a:p>
        </p:txBody>
      </p:sp>
      <p:sp>
        <p:nvSpPr>
          <p:cNvPr id="98" name="AutoShape 9"/>
          <p:cNvSpPr>
            <a:spLocks noChangeArrowheads="1"/>
          </p:cNvSpPr>
          <p:nvPr/>
        </p:nvSpPr>
        <p:spPr bwMode="auto">
          <a:xfrm>
            <a:off x="5336313" y="3074848"/>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fontAlgn="auto">
              <a:spcBef>
                <a:spcPts val="0"/>
              </a:spcBef>
              <a:spcAft>
                <a:spcPts val="0"/>
              </a:spcAft>
              <a:defRPr/>
            </a:pPr>
            <a:r>
              <a:rPr lang="ja-JP" altLang="en-US" sz="1100" dirty="0">
                <a:latin typeface="メイリオ" pitchFamily="50" charset="-128"/>
                <a:ea typeface="メイリオ" pitchFamily="50" charset="-128"/>
                <a:cs typeface="メイリオ" pitchFamily="50" charset="-128"/>
              </a:rPr>
              <a:t>詳細設計</a:t>
            </a:r>
          </a:p>
        </p:txBody>
      </p:sp>
      <p:sp>
        <p:nvSpPr>
          <p:cNvPr id="99" name="AutoShape 9"/>
          <p:cNvSpPr>
            <a:spLocks noChangeArrowheads="1"/>
          </p:cNvSpPr>
          <p:nvPr/>
        </p:nvSpPr>
        <p:spPr bwMode="auto">
          <a:xfrm>
            <a:off x="6430463" y="3074848"/>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anchor="ctr"/>
          <a:lstStyle/>
          <a:p>
            <a:pPr algn="ctr" fontAlgn="auto">
              <a:spcBef>
                <a:spcPts val="0"/>
              </a:spcBef>
              <a:spcAft>
                <a:spcPts val="0"/>
              </a:spcAft>
              <a:defRPr/>
            </a:pPr>
            <a:r>
              <a:rPr lang="ja-JP" altLang="en-US" sz="1000" dirty="0">
                <a:latin typeface="メイリオ" pitchFamily="50" charset="-128"/>
                <a:ea typeface="メイリオ" pitchFamily="50" charset="-128"/>
                <a:cs typeface="メイリオ" pitchFamily="50" charset="-128"/>
              </a:rPr>
              <a:t>システムテスト</a:t>
            </a:r>
          </a:p>
        </p:txBody>
      </p:sp>
      <p:sp>
        <p:nvSpPr>
          <p:cNvPr id="100" name="AutoShape 7"/>
          <p:cNvSpPr>
            <a:spLocks noChangeArrowheads="1"/>
          </p:cNvSpPr>
          <p:nvPr/>
        </p:nvSpPr>
        <p:spPr bwMode="auto">
          <a:xfrm>
            <a:off x="2270125" y="3094038"/>
            <a:ext cx="1365250" cy="1152525"/>
          </a:xfrm>
          <a:prstGeom prst="homePlate">
            <a:avLst>
              <a:gd name="adj" fmla="val 16051"/>
            </a:avLst>
          </a:prstGeom>
          <a:solidFill>
            <a:srgbClr val="CCFFCC"/>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ja-JP" altLang="en-US" sz="1400" dirty="0">
                <a:latin typeface="メイリオ" pitchFamily="50" charset="-128"/>
                <a:ea typeface="メイリオ" pitchFamily="50" charset="-128"/>
                <a:cs typeface="メイリオ" pitchFamily="50" charset="-128"/>
              </a:rPr>
              <a:t>情報システム</a:t>
            </a:r>
            <a:endParaRPr lang="en-US" altLang="ja-JP" sz="1400" dirty="0">
              <a:latin typeface="メイリオ" pitchFamily="50" charset="-128"/>
              <a:ea typeface="メイリオ" pitchFamily="50" charset="-128"/>
              <a:cs typeface="メイリオ" pitchFamily="50" charset="-128"/>
            </a:endParaRPr>
          </a:p>
          <a:p>
            <a:pPr algn="ctr" fontAlgn="auto">
              <a:spcBef>
                <a:spcPts val="0"/>
              </a:spcBef>
              <a:spcAft>
                <a:spcPts val="0"/>
              </a:spcAft>
              <a:defRPr/>
            </a:pPr>
            <a:r>
              <a:rPr lang="ja-JP" altLang="en-US" sz="1400" dirty="0">
                <a:latin typeface="メイリオ" pitchFamily="50" charset="-128"/>
                <a:ea typeface="メイリオ" pitchFamily="50" charset="-128"/>
                <a:cs typeface="メイリオ" pitchFamily="50" charset="-128"/>
              </a:rPr>
              <a:t>構想・企画</a:t>
            </a:r>
          </a:p>
        </p:txBody>
      </p:sp>
      <p:sp>
        <p:nvSpPr>
          <p:cNvPr id="7187" name="テキスト ボックス 2"/>
          <p:cNvSpPr txBox="1">
            <a:spLocks noChangeArrowheads="1"/>
          </p:cNvSpPr>
          <p:nvPr/>
        </p:nvSpPr>
        <p:spPr bwMode="auto">
          <a:xfrm>
            <a:off x="3736975" y="2625725"/>
            <a:ext cx="4318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r>
              <a:rPr lang="ja-JP" altLang="en-US" sz="1100">
                <a:latin typeface="メイリオ" pitchFamily="50" charset="-128"/>
                <a:ea typeface="メイリオ" pitchFamily="50" charset="-128"/>
                <a:cs typeface="メイリオ" pitchFamily="50" charset="-128"/>
              </a:rPr>
              <a:t>プロ</a:t>
            </a:r>
            <a:endParaRPr lang="en-US" altLang="ja-JP" sz="1100">
              <a:latin typeface="メイリオ" pitchFamily="50" charset="-128"/>
              <a:ea typeface="メイリオ" pitchFamily="50" charset="-128"/>
              <a:cs typeface="メイリオ" pitchFamily="50" charset="-128"/>
            </a:endParaRPr>
          </a:p>
          <a:p>
            <a:pPr algn="ctr" eaLnBrk="1" hangingPunct="1"/>
            <a:r>
              <a:rPr lang="ja-JP" altLang="en-US" sz="1100">
                <a:latin typeface="メイリオ" pitchFamily="50" charset="-128"/>
                <a:ea typeface="メイリオ" pitchFamily="50" charset="-128"/>
                <a:cs typeface="メイリオ" pitchFamily="50" charset="-128"/>
              </a:rPr>
              <a:t>ジェクト</a:t>
            </a:r>
            <a:endParaRPr lang="en-US" altLang="ja-JP" sz="1100">
              <a:latin typeface="メイリオ" pitchFamily="50" charset="-128"/>
              <a:ea typeface="メイリオ" pitchFamily="50" charset="-128"/>
              <a:cs typeface="メイリオ" pitchFamily="50" charset="-128"/>
            </a:endParaRPr>
          </a:p>
          <a:p>
            <a:pPr algn="ctr" eaLnBrk="1" hangingPunct="1"/>
            <a:r>
              <a:rPr lang="ja-JP" altLang="en-US" sz="1100">
                <a:latin typeface="メイリオ" pitchFamily="50" charset="-128"/>
                <a:ea typeface="メイリオ" pitchFamily="50" charset="-128"/>
                <a:cs typeface="メイリオ" pitchFamily="50" charset="-128"/>
              </a:rPr>
              <a:t>計画</a:t>
            </a:r>
            <a:endParaRPr lang="en-US" altLang="ja-JP" sz="1100">
              <a:latin typeface="メイリオ" pitchFamily="50" charset="-128"/>
              <a:ea typeface="メイリオ" pitchFamily="50" charset="-128"/>
              <a:cs typeface="メイリオ" pitchFamily="50" charset="-128"/>
            </a:endParaRPr>
          </a:p>
        </p:txBody>
      </p:sp>
      <p:sp>
        <p:nvSpPr>
          <p:cNvPr id="2" name="角丸四角形 1"/>
          <p:cNvSpPr/>
          <p:nvPr/>
        </p:nvSpPr>
        <p:spPr bwMode="auto">
          <a:xfrm>
            <a:off x="1346200" y="2230438"/>
            <a:ext cx="2289175" cy="982662"/>
          </a:xfrm>
          <a:prstGeom prst="roundRect">
            <a:avLst/>
          </a:prstGeom>
          <a:noFill/>
          <a:ln w="38100">
            <a:solidFill>
              <a:srgbClr val="FF0000"/>
            </a:solidFill>
            <a:prstDash val="sysDash"/>
          </a:ln>
          <a:effectLst/>
          <a:extLst/>
        </p:spPr>
        <p:txBody>
          <a:bodyPr wrap="none" lIns="72000" tIns="0" rIns="72000" bIns="0" anchor="ctr"/>
          <a:lstStyle/>
          <a:p>
            <a:pPr algn="ctr">
              <a:spcBef>
                <a:spcPct val="50000"/>
              </a:spcBef>
              <a:defRPr/>
            </a:pPr>
            <a:endParaRPr lang="ja-JP" altLang="en-US" sz="1050" dirty="0">
              <a:solidFill>
                <a:srgbClr val="FFFFFF"/>
              </a:solidFill>
              <a:latin typeface="Arial Black" pitchFamily="34" charset="0"/>
            </a:endParaRPr>
          </a:p>
        </p:txBody>
      </p:sp>
      <p:sp>
        <p:nvSpPr>
          <p:cNvPr id="3" name="テキスト ボックス 2"/>
          <p:cNvSpPr txBox="1"/>
          <p:nvPr/>
        </p:nvSpPr>
        <p:spPr>
          <a:xfrm>
            <a:off x="580571" y="1175657"/>
            <a:ext cx="7866743" cy="646331"/>
          </a:xfrm>
          <a:prstGeom prst="rect">
            <a:avLst/>
          </a:prstGeom>
          <a:noFill/>
        </p:spPr>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情報システム構想・企画の考え方を、既存ビジネス強化、新事業創出に援用できないか？</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81099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２．新ビジネスモデル創出に向けて</a:t>
            </a:r>
            <a:endParaRPr kumimoji="1" lang="ja-JP" altLang="en-US" dirty="0"/>
          </a:p>
        </p:txBody>
      </p:sp>
      <p:pic>
        <p:nvPicPr>
          <p:cNvPr id="1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060848"/>
            <a:ext cx="6418425" cy="450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正方形/長方形 2"/>
          <p:cNvSpPr/>
          <p:nvPr/>
        </p:nvSpPr>
        <p:spPr>
          <a:xfrm>
            <a:off x="216024" y="1045185"/>
            <a:ext cx="8748464" cy="1015663"/>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ビジネスモデルとは、「顧客に価値提供をするため、事業と</a:t>
            </a:r>
            <a:r>
              <a:rPr lang="ja-JP" altLang="en-US" sz="1200" dirty="0" smtClean="0">
                <a:latin typeface="メイリオ" pitchFamily="50" charset="-128"/>
                <a:ea typeface="メイリオ" pitchFamily="50" charset="-128"/>
                <a:cs typeface="メイリオ" pitchFamily="50" charset="-128"/>
              </a:rPr>
              <a:t>して、組織的</a:t>
            </a:r>
            <a:r>
              <a:rPr lang="ja-JP" altLang="en-US" sz="1200" dirty="0">
                <a:latin typeface="メイリオ" pitchFamily="50" charset="-128"/>
                <a:ea typeface="メイリオ" pitchFamily="50" charset="-128"/>
                <a:cs typeface="メイリオ" pitchFamily="50" charset="-128"/>
              </a:rPr>
              <a:t>・継続的に遂行される一連の活動を総称したもの」である。「ビジョン・戦略」、「</a:t>
            </a:r>
            <a:r>
              <a:rPr lang="en-US" altLang="ja-JP" sz="1200" dirty="0">
                <a:latin typeface="メイリオ" pitchFamily="50" charset="-128"/>
                <a:ea typeface="メイリオ" pitchFamily="50" charset="-128"/>
                <a:cs typeface="メイリオ" pitchFamily="50" charset="-128"/>
              </a:rPr>
              <a:t>CSF</a:t>
            </a:r>
            <a:r>
              <a:rPr lang="ja-JP" altLang="en-US" sz="1200" dirty="0">
                <a:latin typeface="メイリオ" pitchFamily="50" charset="-128"/>
                <a:ea typeface="メイリオ" pitchFamily="50" charset="-128"/>
                <a:cs typeface="メイリオ" pitchFamily="50" charset="-128"/>
              </a:rPr>
              <a:t>・</a:t>
            </a:r>
            <a:r>
              <a:rPr lang="en-US" altLang="ja-JP" sz="1200" dirty="0">
                <a:latin typeface="メイリオ" pitchFamily="50" charset="-128"/>
                <a:ea typeface="メイリオ" pitchFamily="50" charset="-128"/>
                <a:cs typeface="メイリオ" pitchFamily="50" charset="-128"/>
              </a:rPr>
              <a:t>KPI</a:t>
            </a:r>
            <a:r>
              <a:rPr lang="ja-JP" altLang="en-US" sz="1200" dirty="0">
                <a:latin typeface="メイリオ" pitchFamily="50" charset="-128"/>
                <a:ea typeface="メイリオ" pitchFamily="50" charset="-128"/>
                <a:cs typeface="メイリオ" pitchFamily="50" charset="-128"/>
              </a:rPr>
              <a:t>」を達成するための、「顧客・市場」、「商品・サービス」、「チャネル・パートナー」、「業務プロセス」、</a:t>
            </a:r>
            <a:r>
              <a:rPr lang="ja-JP" altLang="en-US" sz="1200" dirty="0" smtClean="0">
                <a:latin typeface="メイリオ" pitchFamily="50" charset="-128"/>
                <a:ea typeface="メイリオ" pitchFamily="50" charset="-128"/>
                <a:cs typeface="メイリオ" pitchFamily="50" charset="-128"/>
              </a:rPr>
              <a:t>「リソース」</a:t>
            </a:r>
            <a:r>
              <a:rPr lang="ja-JP" altLang="en-US" sz="1200" dirty="0">
                <a:latin typeface="メイリオ" pitchFamily="50" charset="-128"/>
                <a:ea typeface="メイリオ" pitchFamily="50" charset="-128"/>
                <a:cs typeface="メイリオ" pitchFamily="50" charset="-128"/>
              </a:rPr>
              <a:t>、「組織・役割分担」、「収益・コスト構造」、およびそれらを支援する「情報システム」を包含したしくみ全体を指す</a:t>
            </a:r>
            <a:r>
              <a:rPr lang="ja-JP" altLang="en-US" sz="1200" dirty="0" smtClean="0">
                <a:latin typeface="メイリオ" pitchFamily="50" charset="-128"/>
                <a:ea typeface="メイリオ" pitchFamily="50" charset="-128"/>
                <a:cs typeface="メイリオ" pitchFamily="50" charset="-128"/>
              </a:rPr>
              <a:t>。情報システム再構築と合わせ、これら</a:t>
            </a:r>
            <a:r>
              <a:rPr lang="ja-JP" altLang="en-US" sz="1200" dirty="0">
                <a:latin typeface="メイリオ" pitchFamily="50" charset="-128"/>
                <a:ea typeface="メイリオ" pitchFamily="50" charset="-128"/>
                <a:cs typeface="メイリオ" pitchFamily="50" charset="-128"/>
              </a:rPr>
              <a:t>の要素を１つ、もしくは複合的に変える事によりビジネスモデルは変化、もしくは新たなビジネスモデルの創出につながる。</a:t>
            </a:r>
          </a:p>
        </p:txBody>
      </p:sp>
      <p:sp>
        <p:nvSpPr>
          <p:cNvPr id="102" name="正方形/長方形 101"/>
          <p:cNvSpPr/>
          <p:nvPr/>
        </p:nvSpPr>
        <p:spPr>
          <a:xfrm>
            <a:off x="179512" y="764704"/>
            <a:ext cx="6480051" cy="338554"/>
          </a:xfrm>
          <a:prstGeom prst="rect">
            <a:avLst/>
          </a:prstGeom>
          <a:noFill/>
        </p:spPr>
        <p:txBody>
          <a:bodyPr wrap="square" rtlCol="0">
            <a:spAutoFit/>
          </a:bodyPr>
          <a:lstStyle/>
          <a:p>
            <a:r>
              <a:rPr lang="ja-JP" altLang="en-US" sz="1600" b="1" dirty="0">
                <a:latin typeface="メイリオ" pitchFamily="50" charset="-128"/>
                <a:ea typeface="メイリオ" pitchFamily="50" charset="-128"/>
                <a:cs typeface="メイリオ" pitchFamily="50" charset="-128"/>
              </a:rPr>
              <a:t>ビジネスモデルの構造と情報システムの位置づけ</a:t>
            </a:r>
          </a:p>
        </p:txBody>
      </p:sp>
    </p:spTree>
    <p:extLst>
      <p:ext uri="{BB962C8B-B14F-4D97-AF65-F5344CB8AC3E}">
        <p14:creationId xmlns:p14="http://schemas.microsoft.com/office/powerpoint/2010/main" val="3644875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３．ビジネスモデル創出の類型</a:t>
            </a:r>
            <a:endParaRPr lang="ja-JP" altLang="en-US" dirty="0">
              <a:latin typeface="メイリオ" pitchFamily="50" charset="-128"/>
            </a:endParaRPr>
          </a:p>
        </p:txBody>
      </p:sp>
      <p:sp>
        <p:nvSpPr>
          <p:cNvPr id="92" name="正方形/長方形 1"/>
          <p:cNvSpPr>
            <a:spLocks noChangeArrowheads="1"/>
          </p:cNvSpPr>
          <p:nvPr/>
        </p:nvSpPr>
        <p:spPr bwMode="auto">
          <a:xfrm>
            <a:off x="179512" y="1702420"/>
            <a:ext cx="8784975" cy="1080120"/>
          </a:xfrm>
          <a:prstGeom prst="rect">
            <a:avLst/>
          </a:prstGeom>
          <a:solidFill>
            <a:srgbClr val="CCFFFF"/>
          </a:solidFill>
          <a:ln w="9525" algn="ctr">
            <a:solidFill>
              <a:srgbClr val="000000"/>
            </a:solidFill>
            <a:round/>
            <a:headEnd/>
            <a:tailEnd/>
          </a:ln>
        </p:spPr>
        <p:txBody>
          <a:bodyPr lIns="90000" tIns="46800" rIns="90000" bIns="46800" anchor="ctr"/>
          <a:lstStyle/>
          <a:p>
            <a:r>
              <a:rPr lang="ja-JP" altLang="en-US" sz="1300" b="1" dirty="0">
                <a:latin typeface="メイリオ" pitchFamily="50" charset="-128"/>
                <a:ea typeface="メイリオ" pitchFamily="50" charset="-128"/>
                <a:cs typeface="メイリオ" pitchFamily="50" charset="-128"/>
              </a:rPr>
              <a:t>新情報システム構築が必要となるきっかけの</a:t>
            </a:r>
            <a:r>
              <a:rPr lang="ja-JP" altLang="en-US" sz="1300" b="1" dirty="0" smtClean="0">
                <a:latin typeface="メイリオ" pitchFamily="50" charset="-128"/>
                <a:ea typeface="メイリオ" pitchFamily="50" charset="-128"/>
                <a:cs typeface="メイリオ" pitchFamily="50" charset="-128"/>
              </a:rPr>
              <a:t>例</a:t>
            </a:r>
            <a:endParaRPr lang="en-US" altLang="ja-JP" sz="1300" b="1" dirty="0">
              <a:latin typeface="メイリオ" pitchFamily="50" charset="-128"/>
              <a:ea typeface="メイリオ" pitchFamily="50" charset="-128"/>
              <a:cs typeface="メイリオ" pitchFamily="50" charset="-128"/>
            </a:endParaRPr>
          </a:p>
          <a:p>
            <a:endParaRPr lang="en-US" altLang="ja-JP" b="1" dirty="0">
              <a:latin typeface="メイリオ" pitchFamily="50" charset="-128"/>
              <a:ea typeface="メイリオ" pitchFamily="50" charset="-128"/>
              <a:cs typeface="メイリオ" pitchFamily="50" charset="-128"/>
            </a:endParaRPr>
          </a:p>
          <a:p>
            <a:endParaRPr lang="en-US" altLang="ja-JP" b="1" dirty="0">
              <a:latin typeface="メイリオ" pitchFamily="50" charset="-128"/>
              <a:ea typeface="メイリオ" pitchFamily="50" charset="-128"/>
              <a:cs typeface="メイリオ" pitchFamily="50" charset="-128"/>
            </a:endParaRPr>
          </a:p>
          <a:p>
            <a:endParaRPr lang="ja-JP" altLang="en-US" b="1" dirty="0">
              <a:latin typeface="メイリオ" pitchFamily="50" charset="-128"/>
              <a:ea typeface="メイリオ" pitchFamily="50" charset="-128"/>
              <a:cs typeface="メイリオ" pitchFamily="50" charset="-128"/>
            </a:endParaRPr>
          </a:p>
        </p:txBody>
      </p:sp>
      <p:sp>
        <p:nvSpPr>
          <p:cNvPr id="101" name="角丸四角形 2"/>
          <p:cNvSpPr>
            <a:spLocks noChangeArrowheads="1"/>
          </p:cNvSpPr>
          <p:nvPr/>
        </p:nvSpPr>
        <p:spPr bwMode="auto">
          <a:xfrm>
            <a:off x="323528" y="1944732"/>
            <a:ext cx="4149724" cy="792000"/>
          </a:xfrm>
          <a:prstGeom prst="roundRect">
            <a:avLst>
              <a:gd name="adj"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72000" bIns="46800" anchor="ctr"/>
          <a:lstStyle/>
          <a:p>
            <a:r>
              <a:rPr lang="ja-JP" altLang="en-US" sz="1200" b="1" u="sng" dirty="0">
                <a:solidFill>
                  <a:srgbClr val="FF0000"/>
                </a:solidFill>
                <a:latin typeface="メイリオ" pitchFamily="50" charset="-128"/>
                <a:ea typeface="メイリオ" pitchFamily="50" charset="-128"/>
                <a:cs typeface="メイリオ" pitchFamily="50" charset="-128"/>
              </a:rPr>
              <a:t>新ビジネスモデルへの対応：</a:t>
            </a:r>
            <a:endParaRPr lang="en-US" altLang="ja-JP" sz="1200" b="1" u="sng" dirty="0">
              <a:solidFill>
                <a:srgbClr val="FF0000"/>
              </a:solidFill>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新事業構想があり最新の</a:t>
            </a:r>
            <a:r>
              <a:rPr lang="en-US" altLang="ja-JP" sz="1200" dirty="0">
                <a:latin typeface="メイリオ" pitchFamily="50" charset="-128"/>
                <a:ea typeface="メイリオ" pitchFamily="50" charset="-128"/>
                <a:cs typeface="メイリオ" pitchFamily="50" charset="-128"/>
              </a:rPr>
              <a:t>IT</a:t>
            </a:r>
            <a:r>
              <a:rPr lang="ja-JP" altLang="en-US" sz="1200" dirty="0">
                <a:latin typeface="メイリオ" pitchFamily="50" charset="-128"/>
                <a:ea typeface="メイリオ" pitchFamily="50" charset="-128"/>
                <a:cs typeface="メイリオ" pitchFamily="50" charset="-128"/>
              </a:rPr>
              <a:t>技術を利活用したい　</a:t>
            </a:r>
          </a:p>
          <a:p>
            <a:r>
              <a:rPr lang="ja-JP" altLang="en-US" sz="1200" dirty="0" smtClean="0">
                <a:latin typeface="メイリオ" pitchFamily="50" charset="-128"/>
                <a:ea typeface="メイリオ" pitchFamily="50" charset="-128"/>
                <a:cs typeface="メイリオ" pitchFamily="50" charset="-128"/>
              </a:rPr>
              <a:t> ・</a:t>
            </a:r>
            <a:r>
              <a:rPr lang="en-US" altLang="ja-JP" sz="1200" dirty="0">
                <a:latin typeface="メイリオ" pitchFamily="50" charset="-128"/>
                <a:ea typeface="メイリオ" pitchFamily="50" charset="-128"/>
                <a:cs typeface="メイリオ" pitchFamily="50" charset="-128"/>
              </a:rPr>
              <a:t>M&amp;A</a:t>
            </a:r>
            <a:r>
              <a:rPr lang="ja-JP" altLang="en-US" sz="1200" dirty="0">
                <a:latin typeface="メイリオ" pitchFamily="50" charset="-128"/>
                <a:ea typeface="メイリオ" pitchFamily="50" charset="-128"/>
                <a:cs typeface="メイリオ" pitchFamily="50" charset="-128"/>
              </a:rPr>
              <a:t>や組織変更により新システムが必要となった</a:t>
            </a:r>
            <a:endParaRPr lang="en-US" altLang="ja-JP" sz="1200" dirty="0">
              <a:latin typeface="メイリオ" pitchFamily="50" charset="-128"/>
              <a:ea typeface="メイリオ" pitchFamily="50" charset="-128"/>
              <a:cs typeface="メイリオ" pitchFamily="50" charset="-128"/>
            </a:endParaRPr>
          </a:p>
          <a:p>
            <a:endParaRPr lang="en-US" altLang="ja-JP" sz="1200" dirty="0">
              <a:latin typeface="メイリオ" pitchFamily="50" charset="-128"/>
              <a:ea typeface="メイリオ" pitchFamily="50" charset="-128"/>
              <a:cs typeface="メイリオ" pitchFamily="50" charset="-128"/>
            </a:endParaRPr>
          </a:p>
        </p:txBody>
      </p:sp>
      <p:sp>
        <p:nvSpPr>
          <p:cNvPr id="107" name="角丸四角形 5"/>
          <p:cNvSpPr>
            <a:spLocks noChangeArrowheads="1"/>
          </p:cNvSpPr>
          <p:nvPr/>
        </p:nvSpPr>
        <p:spPr bwMode="auto">
          <a:xfrm>
            <a:off x="4643438" y="1944732"/>
            <a:ext cx="4176712" cy="792000"/>
          </a:xfrm>
          <a:prstGeom prst="roundRect">
            <a:avLst>
              <a:gd name="adj"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72000" bIns="46800" anchor="ctr"/>
          <a:lstStyle/>
          <a:p>
            <a:r>
              <a:rPr lang="ja-JP" altLang="en-US" sz="1200" b="1" u="sng" dirty="0">
                <a:solidFill>
                  <a:srgbClr val="FF0000"/>
                </a:solidFill>
                <a:latin typeface="メイリオ" pitchFamily="50" charset="-128"/>
                <a:ea typeface="メイリオ" pitchFamily="50" charset="-128"/>
                <a:cs typeface="メイリオ" pitchFamily="50" charset="-128"/>
              </a:rPr>
              <a:t>既存ビジネスモデルの強化：</a:t>
            </a:r>
          </a:p>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事業戦略上、重要な機能を強化したい</a:t>
            </a:r>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 ・</a:t>
            </a:r>
            <a:r>
              <a:rPr lang="ja-JP" altLang="en-US" sz="1200" dirty="0">
                <a:latin typeface="メイリオ" pitchFamily="50" charset="-128"/>
                <a:ea typeface="メイリオ" pitchFamily="50" charset="-128"/>
                <a:cs typeface="メイリオ" pitchFamily="50" charset="-128"/>
              </a:rPr>
              <a:t>新たな情報解析が必要となった</a:t>
            </a:r>
          </a:p>
          <a:p>
            <a:r>
              <a:rPr lang="ja-JP" altLang="en-US" sz="1200" dirty="0" smtClean="0">
                <a:latin typeface="メイリオ" pitchFamily="50" charset="-128"/>
                <a:ea typeface="メイリオ" pitchFamily="50" charset="-128"/>
                <a:cs typeface="メイリオ" pitchFamily="50" charset="-128"/>
              </a:rPr>
              <a:t> ・</a:t>
            </a:r>
            <a:r>
              <a:rPr lang="ja-JP" altLang="en-US" sz="1200" dirty="0">
                <a:latin typeface="メイリオ" pitchFamily="50" charset="-128"/>
                <a:ea typeface="メイリオ" pitchFamily="50" charset="-128"/>
                <a:cs typeface="メイリオ" pitchFamily="50" charset="-128"/>
              </a:rPr>
              <a:t>システムの老朽化（業務と合わない・保守が切れる）</a:t>
            </a:r>
          </a:p>
        </p:txBody>
      </p:sp>
      <p:graphicFrame>
        <p:nvGraphicFramePr>
          <p:cNvPr id="6" name="オブジェクト 5"/>
          <p:cNvGraphicFramePr>
            <a:graphicFrameLocks/>
          </p:cNvGraphicFramePr>
          <p:nvPr>
            <p:extLst>
              <p:ext uri="{D42A27DB-BD31-4B8C-83A1-F6EECF244321}">
                <p14:modId xmlns:p14="http://schemas.microsoft.com/office/powerpoint/2010/main" val="3871368525"/>
              </p:ext>
            </p:extLst>
          </p:nvPr>
        </p:nvGraphicFramePr>
        <p:xfrm>
          <a:off x="223838" y="3747945"/>
          <a:ext cx="8763000" cy="2647950"/>
        </p:xfrm>
        <a:graphic>
          <a:graphicData uri="http://schemas.openxmlformats.org/presentationml/2006/ole">
            <mc:AlternateContent xmlns:mc="http://schemas.openxmlformats.org/markup-compatibility/2006">
              <mc:Choice xmlns:v="urn:schemas-microsoft-com:vml" Requires="v">
                <p:oleObj spid="_x0000_s7180" name="ワークシート" r:id="rId5" imgW="8763091" imgH="2648048" progId="Excel.Sheet.12">
                  <p:embed/>
                </p:oleObj>
              </mc:Choice>
              <mc:Fallback>
                <p:oleObj name="ワークシート" r:id="rId5" imgW="8763091" imgH="2648048" progId="Excel.Sheet.12">
                  <p:embed/>
                  <p:pic>
                    <p:nvPicPr>
                      <p:cNvPr id="0" name=""/>
                      <p:cNvPicPr>
                        <a:picLocks noChangeAspect="1" noChangeArrowheads="1"/>
                      </p:cNvPicPr>
                      <p:nvPr/>
                    </p:nvPicPr>
                    <p:blipFill>
                      <a:blip r:embed="rId6"/>
                      <a:srcRect/>
                      <a:stretch>
                        <a:fillRect/>
                      </a:stretch>
                    </p:blipFill>
                    <p:spPr bwMode="auto">
                      <a:xfrm>
                        <a:off x="223838" y="3747945"/>
                        <a:ext cx="8763000" cy="2647950"/>
                      </a:xfrm>
                      <a:prstGeom prst="rect">
                        <a:avLst/>
                      </a:prstGeom>
                      <a:noFill/>
                      <a:ln>
                        <a:noFill/>
                      </a:ln>
                    </p:spPr>
                  </p:pic>
                </p:oleObj>
              </mc:Fallback>
            </mc:AlternateContent>
          </a:graphicData>
        </a:graphic>
      </p:graphicFrame>
      <p:sp>
        <p:nvSpPr>
          <p:cNvPr id="13" name="角丸四角形 12"/>
          <p:cNvSpPr/>
          <p:nvPr/>
        </p:nvSpPr>
        <p:spPr bwMode="auto">
          <a:xfrm>
            <a:off x="250825" y="2926555"/>
            <a:ext cx="8569325" cy="674361"/>
          </a:xfrm>
          <a:prstGeom prst="roundRect">
            <a:avLst/>
          </a:prstGeom>
          <a:solidFill>
            <a:srgbClr val="FFFF00"/>
          </a:solidFill>
          <a:ln w="9525" algn="ctr">
            <a:solidFill>
              <a:srgbClr val="000000"/>
            </a:solidFill>
            <a:round/>
            <a:headEnd/>
            <a:tailEnd/>
          </a:ln>
          <a:extLst/>
        </p:spPr>
        <p:txBody>
          <a:bodyPr lIns="90000" tIns="46800" rIns="90000" bIns="46800" anchor="ctr"/>
          <a:lstStyle/>
          <a:p>
            <a:pPr algn="ctr"/>
            <a:r>
              <a:rPr lang="ja-JP" altLang="en-US" sz="1300" b="1" dirty="0">
                <a:latin typeface="メイリオ" pitchFamily="50" charset="-128"/>
                <a:ea typeface="メイリオ" pitchFamily="50" charset="-128"/>
                <a:cs typeface="メイリオ" pitchFamily="50" charset="-128"/>
              </a:rPr>
              <a:t>「新ビジネスモデルへの対応」、「既存ビジネスの強化」に関係</a:t>
            </a:r>
            <a:r>
              <a:rPr lang="ja-JP" altLang="en-US" sz="1300" b="1" dirty="0" smtClean="0">
                <a:latin typeface="メイリオ" pitchFamily="50" charset="-128"/>
                <a:ea typeface="メイリオ" pitchFamily="50" charset="-128"/>
                <a:cs typeface="メイリオ" pitchFamily="50" charset="-128"/>
              </a:rPr>
              <a:t>なく、</a:t>
            </a:r>
            <a:endParaRPr lang="en-US" altLang="ja-JP" sz="1300" b="1" dirty="0" smtClean="0">
              <a:latin typeface="メイリオ" pitchFamily="50" charset="-128"/>
              <a:ea typeface="メイリオ" pitchFamily="50" charset="-128"/>
              <a:cs typeface="メイリオ" pitchFamily="50" charset="-128"/>
            </a:endParaRPr>
          </a:p>
          <a:p>
            <a:pPr algn="ctr"/>
            <a:r>
              <a:rPr lang="ja-JP" altLang="en-US" sz="1300" b="1" dirty="0" smtClean="0">
                <a:latin typeface="メイリオ" pitchFamily="50" charset="-128"/>
                <a:ea typeface="メイリオ" pitchFamily="50" charset="-128"/>
                <a:cs typeface="メイリオ" pitchFamily="50" charset="-128"/>
              </a:rPr>
              <a:t>情報システム構想・企画では</a:t>
            </a:r>
            <a:r>
              <a:rPr lang="ja-JP" altLang="en-US" sz="1300" b="1" dirty="0" smtClean="0">
                <a:solidFill>
                  <a:srgbClr val="FF0000"/>
                </a:solidFill>
                <a:latin typeface="メイリオ" pitchFamily="50" charset="-128"/>
                <a:ea typeface="メイリオ" pitchFamily="50" charset="-128"/>
                <a:cs typeface="メイリオ" pitchFamily="50" charset="-128"/>
              </a:rPr>
              <a:t>ビジネスモデルのあるべき姿に必要な「要求」を取りまとめるという事自体は</a:t>
            </a:r>
            <a:endParaRPr lang="en-US" altLang="ja-JP" sz="1300" b="1" dirty="0" smtClean="0">
              <a:solidFill>
                <a:srgbClr val="FF0000"/>
              </a:solidFill>
              <a:latin typeface="メイリオ" pitchFamily="50" charset="-128"/>
              <a:ea typeface="メイリオ" pitchFamily="50" charset="-128"/>
              <a:cs typeface="メイリオ" pitchFamily="50" charset="-128"/>
            </a:endParaRPr>
          </a:p>
          <a:p>
            <a:pPr algn="ctr"/>
            <a:r>
              <a:rPr lang="ja-JP" altLang="en-US" sz="1300" b="1" dirty="0" smtClean="0">
                <a:solidFill>
                  <a:srgbClr val="FF0000"/>
                </a:solidFill>
                <a:latin typeface="メイリオ" pitchFamily="50" charset="-128"/>
                <a:ea typeface="メイリオ" pitchFamily="50" charset="-128"/>
                <a:cs typeface="メイリオ" pitchFamily="50" charset="-128"/>
              </a:rPr>
              <a:t>変わりはないが、検討</a:t>
            </a:r>
            <a:r>
              <a:rPr lang="ja-JP" altLang="en-US" sz="1300" b="1" dirty="0">
                <a:solidFill>
                  <a:srgbClr val="FF0000"/>
                </a:solidFill>
                <a:latin typeface="メイリオ" pitchFamily="50" charset="-128"/>
                <a:ea typeface="メイリオ" pitchFamily="50" charset="-128"/>
                <a:cs typeface="メイリオ" pitchFamily="50" charset="-128"/>
              </a:rPr>
              <a:t>の対象範囲は</a:t>
            </a:r>
            <a:r>
              <a:rPr lang="ja-JP" altLang="en-US" sz="1300" b="1" dirty="0">
                <a:latin typeface="メイリオ" pitchFamily="50" charset="-128"/>
                <a:ea typeface="メイリオ" pitchFamily="50" charset="-128"/>
                <a:cs typeface="メイリオ" pitchFamily="50" charset="-128"/>
              </a:rPr>
              <a:t>きっかけや目的により</a:t>
            </a:r>
            <a:r>
              <a:rPr lang="ja-JP" altLang="en-US" sz="1300" b="1" dirty="0" smtClean="0">
                <a:solidFill>
                  <a:srgbClr val="FF0000"/>
                </a:solidFill>
                <a:latin typeface="メイリオ" pitchFamily="50" charset="-128"/>
                <a:ea typeface="メイリオ" pitchFamily="50" charset="-128"/>
                <a:cs typeface="メイリオ" pitchFamily="50" charset="-128"/>
              </a:rPr>
              <a:t>異なる</a:t>
            </a:r>
            <a:endParaRPr lang="en-US" altLang="ja-JP" sz="1300" b="1" dirty="0">
              <a:solidFill>
                <a:srgbClr val="FF0000"/>
              </a:solidFill>
              <a:latin typeface="メイリオ" pitchFamily="50" charset="-128"/>
              <a:ea typeface="メイリオ" pitchFamily="50" charset="-128"/>
              <a:cs typeface="メイリオ" pitchFamily="50" charset="-128"/>
            </a:endParaRPr>
          </a:p>
        </p:txBody>
      </p:sp>
      <p:sp>
        <p:nvSpPr>
          <p:cNvPr id="3" name="二等辺三角形 2"/>
          <p:cNvSpPr/>
          <p:nvPr/>
        </p:nvSpPr>
        <p:spPr bwMode="auto">
          <a:xfrm flipV="1">
            <a:off x="1043608" y="2782540"/>
            <a:ext cx="2592288" cy="144016"/>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 name="二等辺三角形 11"/>
          <p:cNvSpPr/>
          <p:nvPr/>
        </p:nvSpPr>
        <p:spPr bwMode="auto">
          <a:xfrm flipV="1">
            <a:off x="5436096" y="2782540"/>
            <a:ext cx="2592288" cy="144016"/>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 name="二等辺三角形 15"/>
          <p:cNvSpPr/>
          <p:nvPr/>
        </p:nvSpPr>
        <p:spPr bwMode="auto">
          <a:xfrm flipV="1">
            <a:off x="3383360" y="3600916"/>
            <a:ext cx="2592288" cy="144016"/>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179512" y="6374281"/>
            <a:ext cx="8815387" cy="246221"/>
          </a:xfrm>
          <a:prstGeom prst="rect">
            <a:avLst/>
          </a:prstGeom>
          <a:noFill/>
        </p:spPr>
        <p:txBody>
          <a:bodyPr wrap="square" rtlCol="0">
            <a:spAutoFit/>
          </a:bodyPr>
          <a:lstStyle/>
          <a:p>
            <a:r>
              <a:rPr lang="en-US" altLang="ja-JP" sz="1000" dirty="0" smtClean="0">
                <a:latin typeface="メイリオ" pitchFamily="50" charset="-128"/>
                <a:ea typeface="メイリオ" pitchFamily="50" charset="-128"/>
                <a:cs typeface="メイリオ" pitchFamily="50" charset="-128"/>
              </a:rPr>
              <a:t>【</a:t>
            </a:r>
            <a:r>
              <a:rPr lang="ja-JP" altLang="en-US" sz="1000" dirty="0" smtClean="0">
                <a:latin typeface="メイリオ" pitchFamily="50" charset="-128"/>
                <a:ea typeface="メイリオ" pitchFamily="50" charset="-128"/>
                <a:cs typeface="メイリオ" pitchFamily="50" charset="-128"/>
              </a:rPr>
              <a:t>凡例</a:t>
            </a:r>
            <a:r>
              <a:rPr lang="en-US" altLang="ja-JP" sz="1000" dirty="0" smtClean="0">
                <a:latin typeface="メイリオ" pitchFamily="50" charset="-128"/>
                <a:ea typeface="メイリオ" pitchFamily="50" charset="-128"/>
                <a:cs typeface="メイリオ" pitchFamily="50" charset="-128"/>
              </a:rPr>
              <a:t>】</a:t>
            </a:r>
            <a:r>
              <a:rPr lang="ja-JP" altLang="en-US" sz="1000" dirty="0" smtClean="0">
                <a:latin typeface="メイリオ" pitchFamily="50" charset="-128"/>
                <a:ea typeface="メイリオ" pitchFamily="50" charset="-128"/>
                <a:cs typeface="メイリオ" pitchFamily="50" charset="-128"/>
              </a:rPr>
              <a:t>◎：検討が必須、○：状況に応じて検討</a:t>
            </a:r>
            <a:endParaRPr lang="en-US" altLang="ja-JP" sz="1000" dirty="0">
              <a:latin typeface="メイリオ" pitchFamily="50" charset="-128"/>
              <a:ea typeface="メイリオ" pitchFamily="50" charset="-128"/>
              <a:cs typeface="メイリオ" pitchFamily="50" charset="-128"/>
            </a:endParaRPr>
          </a:p>
        </p:txBody>
      </p:sp>
      <p:sp>
        <p:nvSpPr>
          <p:cNvPr id="14" name="正方形/長方形 13"/>
          <p:cNvSpPr/>
          <p:nvPr/>
        </p:nvSpPr>
        <p:spPr>
          <a:xfrm>
            <a:off x="216024" y="1045185"/>
            <a:ext cx="8748464" cy="646331"/>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新ビジネスモデルの創出や既存ビジネスモデルの付加価値向上等、新情報システム構築が必要となるきっかけは様々であるが、きっかけが何であるかにより、検討対象範囲には差異がある</a:t>
            </a:r>
            <a:r>
              <a:rPr lang="ja-JP" altLang="en-US" sz="1200" dirty="0" smtClean="0">
                <a:latin typeface="メイリオ" pitchFamily="50" charset="-128"/>
                <a:ea typeface="メイリオ" pitchFamily="50" charset="-128"/>
                <a:cs typeface="メイリオ" pitchFamily="50" charset="-128"/>
              </a:rPr>
              <a:t>。情報システム構想・企画で</a:t>
            </a:r>
            <a:r>
              <a:rPr lang="ja-JP" altLang="en-US" sz="1200" dirty="0">
                <a:latin typeface="メイリオ" pitchFamily="50" charset="-128"/>
                <a:ea typeface="メイリオ" pitchFamily="50" charset="-128"/>
                <a:cs typeface="メイリオ" pitchFamily="50" charset="-128"/>
              </a:rPr>
              <a:t>はビジネス構成要素全体を事前に検討の上、「業務プロセス」「組織・役割分担」「情報システム」の３つを主に検討する。</a:t>
            </a:r>
          </a:p>
        </p:txBody>
      </p:sp>
      <p:sp>
        <p:nvSpPr>
          <p:cNvPr id="15" name="正方形/長方形 14"/>
          <p:cNvSpPr/>
          <p:nvPr/>
        </p:nvSpPr>
        <p:spPr>
          <a:xfrm>
            <a:off x="179512" y="764704"/>
            <a:ext cx="6480051" cy="338554"/>
          </a:xfrm>
          <a:prstGeom prst="rect">
            <a:avLst/>
          </a:prstGeom>
          <a:noFill/>
        </p:spPr>
        <p:txBody>
          <a:bodyPr wrap="square" rtlCol="0">
            <a:spAutoFit/>
          </a:bodyPr>
          <a:lstStyle/>
          <a:p>
            <a:r>
              <a:rPr lang="ja-JP" altLang="en-US" sz="1600" b="1" dirty="0">
                <a:latin typeface="メイリオ" pitchFamily="50" charset="-128"/>
                <a:ea typeface="メイリオ" pitchFamily="50" charset="-128"/>
                <a:cs typeface="メイリオ" pitchFamily="50" charset="-128"/>
              </a:rPr>
              <a:t>情報システム構築のきっかけと検討範囲</a:t>
            </a:r>
          </a:p>
        </p:txBody>
      </p:sp>
    </p:spTree>
    <p:extLst>
      <p:ext uri="{BB962C8B-B14F-4D97-AF65-F5344CB8AC3E}">
        <p14:creationId xmlns:p14="http://schemas.microsoft.com/office/powerpoint/2010/main" val="602044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Cambria Math" pitchFamily="18" charset="0"/>
              </a:rPr>
              <a:t>４．ビジネスモデル・ジェネレーション</a:t>
            </a:r>
            <a:endParaRPr lang="ja-JP" altLang="en-US" dirty="0">
              <a:latin typeface="Cambria Math" pitchFamily="18" charset="0"/>
            </a:endParaRPr>
          </a:p>
        </p:txBody>
      </p:sp>
      <p:grpSp>
        <p:nvGrpSpPr>
          <p:cNvPr id="3" name="グループ化 9"/>
          <p:cNvGrpSpPr>
            <a:grpSpLocks/>
          </p:cNvGrpSpPr>
          <p:nvPr/>
        </p:nvGrpSpPr>
        <p:grpSpPr bwMode="auto">
          <a:xfrm>
            <a:off x="395288" y="1658938"/>
            <a:ext cx="8497887" cy="4002087"/>
            <a:chOff x="395536" y="1659012"/>
            <a:chExt cx="8496944" cy="4002236"/>
          </a:xfrm>
        </p:grpSpPr>
        <p:sp>
          <p:nvSpPr>
            <p:cNvPr id="4" name="角丸四角形 3"/>
            <p:cNvSpPr/>
            <p:nvPr/>
          </p:nvSpPr>
          <p:spPr>
            <a:xfrm>
              <a:off x="436806" y="1665362"/>
              <a:ext cx="1553990" cy="2808392"/>
            </a:xfrm>
            <a:prstGeom prst="round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lstStyle/>
            <a:p>
              <a:pPr>
                <a:defRPr/>
              </a:pPr>
              <a:r>
                <a:rPr lang="en-US" altLang="ja-JP" sz="1600" b="1" dirty="0">
                  <a:solidFill>
                    <a:srgbClr val="C00000"/>
                  </a:solidFill>
                </a:rPr>
                <a:t>KP</a:t>
              </a:r>
            </a:p>
            <a:p>
              <a:pPr>
                <a:defRPr/>
              </a:pPr>
              <a:r>
                <a:rPr lang="en-US" altLang="ja-JP" sz="1400" dirty="0">
                  <a:solidFill>
                    <a:srgbClr val="C00000"/>
                  </a:solidFill>
                </a:rPr>
                <a:t>Key Partners</a:t>
              </a:r>
            </a:p>
            <a:p>
              <a:pPr>
                <a:defRPr/>
              </a:pPr>
              <a:endParaRPr lang="en-US" altLang="ja-JP" sz="1400" dirty="0">
                <a:solidFill>
                  <a:schemeClr val="tx1"/>
                </a:solidFill>
              </a:endParaRPr>
            </a:p>
            <a:p>
              <a:pPr>
                <a:defRPr/>
              </a:pPr>
              <a:r>
                <a:rPr lang="ja-JP" altLang="en-US" sz="1200" dirty="0">
                  <a:solidFill>
                    <a:schemeClr val="tx1"/>
                  </a:solidFill>
                </a:rPr>
                <a:t>活動の中の重要なパートナーは？</a:t>
              </a:r>
              <a:endParaRPr lang="en-US" altLang="ja-JP" sz="1200" dirty="0">
                <a:solidFill>
                  <a:schemeClr val="tx1"/>
                </a:solidFill>
              </a:endParaRPr>
            </a:p>
            <a:p>
              <a:pPr>
                <a:defRPr/>
              </a:pPr>
              <a:endParaRPr lang="en-US" altLang="ja-JP" sz="1200" dirty="0">
                <a:solidFill>
                  <a:schemeClr val="tx1"/>
                </a:solidFill>
              </a:endParaRPr>
            </a:p>
            <a:p>
              <a:pPr>
                <a:defRPr/>
              </a:pPr>
              <a:r>
                <a:rPr lang="ja-JP" altLang="en-US" sz="1200" dirty="0">
                  <a:solidFill>
                    <a:schemeClr val="tx1"/>
                  </a:solidFill>
                </a:rPr>
                <a:t>パートナーの価値？</a:t>
              </a:r>
              <a:r>
                <a:rPr lang="en-US" altLang="ja-JP" sz="1200" dirty="0">
                  <a:solidFill>
                    <a:schemeClr val="tx1"/>
                  </a:solidFill>
                </a:rPr>
                <a:t/>
              </a:r>
              <a:br>
                <a:rPr lang="en-US" altLang="ja-JP" sz="1200" dirty="0">
                  <a:solidFill>
                    <a:schemeClr val="tx1"/>
                  </a:solidFill>
                </a:rPr>
              </a:br>
              <a:r>
                <a:rPr lang="ja-JP" altLang="en-US" sz="1200" dirty="0">
                  <a:solidFill>
                    <a:schemeClr val="tx1"/>
                  </a:solidFill>
                </a:rPr>
                <a:t>・効果の最大化</a:t>
              </a:r>
              <a:endParaRPr lang="en-US" altLang="ja-JP" sz="1200" dirty="0">
                <a:solidFill>
                  <a:schemeClr val="tx1"/>
                </a:solidFill>
              </a:endParaRPr>
            </a:p>
            <a:p>
              <a:pPr>
                <a:defRPr/>
              </a:pPr>
              <a:r>
                <a:rPr lang="ja-JP" altLang="en-US" sz="1200" dirty="0">
                  <a:solidFill>
                    <a:schemeClr val="tx1"/>
                  </a:solidFill>
                </a:rPr>
                <a:t>・リスク削減</a:t>
              </a:r>
              <a:endParaRPr lang="en-US" altLang="ja-JP" sz="1200" dirty="0">
                <a:solidFill>
                  <a:schemeClr val="tx1"/>
                </a:solidFill>
              </a:endParaRPr>
            </a:p>
            <a:p>
              <a:pPr>
                <a:defRPr/>
              </a:pPr>
              <a:r>
                <a:rPr lang="ja-JP" altLang="en-US" sz="1200" dirty="0">
                  <a:solidFill>
                    <a:schemeClr val="tx1"/>
                  </a:solidFill>
                </a:rPr>
                <a:t>・リソースの確保</a:t>
              </a:r>
              <a:endParaRPr lang="en-US" altLang="ja-JP" sz="1200" dirty="0">
                <a:solidFill>
                  <a:schemeClr val="tx1"/>
                </a:solidFill>
              </a:endParaRPr>
            </a:p>
            <a:p>
              <a:pPr>
                <a:defRPr/>
              </a:pPr>
              <a:r>
                <a:rPr lang="ja-JP" altLang="en-US" sz="1200" dirty="0">
                  <a:solidFill>
                    <a:schemeClr val="tx1"/>
                  </a:solidFill>
                </a:rPr>
                <a:t>・・・・</a:t>
              </a:r>
            </a:p>
          </p:txBody>
        </p:sp>
        <p:sp>
          <p:nvSpPr>
            <p:cNvPr id="5" name="角丸四角形 4"/>
            <p:cNvSpPr/>
            <p:nvPr/>
          </p:nvSpPr>
          <p:spPr>
            <a:xfrm>
              <a:off x="2154291" y="1665362"/>
              <a:ext cx="1553990" cy="1404989"/>
            </a:xfrm>
            <a:prstGeom prst="round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lstStyle/>
            <a:p>
              <a:pPr>
                <a:defRPr/>
              </a:pPr>
              <a:r>
                <a:rPr lang="en-US" altLang="ja-JP" sz="1600" b="1" dirty="0">
                  <a:solidFill>
                    <a:srgbClr val="C00000"/>
                  </a:solidFill>
                </a:rPr>
                <a:t>KA</a:t>
              </a:r>
            </a:p>
            <a:p>
              <a:pPr>
                <a:defRPr/>
              </a:pPr>
              <a:r>
                <a:rPr lang="en-US" altLang="ja-JP" sz="1400" dirty="0">
                  <a:solidFill>
                    <a:srgbClr val="C00000"/>
                  </a:solidFill>
                </a:rPr>
                <a:t>Key Activities</a:t>
              </a:r>
            </a:p>
            <a:p>
              <a:pPr>
                <a:defRPr/>
              </a:pPr>
              <a:r>
                <a:rPr lang="ja-JP" altLang="en-US" sz="1200" dirty="0">
                  <a:solidFill>
                    <a:schemeClr val="tx1"/>
                  </a:solidFill>
                </a:rPr>
                <a:t>ＶＰを高めるための主要な活動</a:t>
              </a:r>
              <a:endParaRPr lang="en-US" altLang="ja-JP" sz="1200" dirty="0">
                <a:solidFill>
                  <a:schemeClr val="tx1"/>
                </a:solidFill>
              </a:endParaRPr>
            </a:p>
            <a:p>
              <a:pPr>
                <a:defRPr/>
              </a:pPr>
              <a:r>
                <a:rPr lang="en-US" altLang="ja-JP" sz="1200" dirty="0">
                  <a:solidFill>
                    <a:schemeClr val="tx1"/>
                  </a:solidFill>
                </a:rPr>
                <a:t>R&amp;D  </a:t>
              </a:r>
              <a:r>
                <a:rPr lang="ja-JP" altLang="en-US" sz="1200" dirty="0">
                  <a:solidFill>
                    <a:schemeClr val="tx1"/>
                  </a:solidFill>
                </a:rPr>
                <a:t>製造　販売　流通　サービス　・・</a:t>
              </a:r>
            </a:p>
          </p:txBody>
        </p:sp>
        <p:sp>
          <p:nvSpPr>
            <p:cNvPr id="6" name="角丸四角形 5"/>
            <p:cNvSpPr/>
            <p:nvPr/>
          </p:nvSpPr>
          <p:spPr>
            <a:xfrm>
              <a:off x="2154291" y="3141792"/>
              <a:ext cx="1553990" cy="1331962"/>
            </a:xfrm>
            <a:prstGeom prst="round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lstStyle/>
            <a:p>
              <a:pPr>
                <a:defRPr/>
              </a:pPr>
              <a:r>
                <a:rPr lang="en-US" altLang="ja-JP" sz="1600" b="1" dirty="0">
                  <a:solidFill>
                    <a:srgbClr val="C00000"/>
                  </a:solidFill>
                </a:rPr>
                <a:t>KR</a:t>
              </a:r>
            </a:p>
            <a:p>
              <a:pPr>
                <a:defRPr/>
              </a:pPr>
              <a:r>
                <a:rPr lang="en-US" altLang="ja-JP" sz="1400" dirty="0">
                  <a:solidFill>
                    <a:srgbClr val="C00000"/>
                  </a:solidFill>
                </a:rPr>
                <a:t>Key Resources</a:t>
              </a:r>
            </a:p>
            <a:p>
              <a:pPr>
                <a:defRPr/>
              </a:pPr>
              <a:r>
                <a:rPr lang="ja-JP" altLang="en-US" sz="1200" dirty="0">
                  <a:solidFill>
                    <a:schemeClr val="tx1"/>
                  </a:solidFill>
                </a:rPr>
                <a:t>有形、無形のリソース</a:t>
              </a:r>
              <a:endParaRPr lang="en-US" altLang="ja-JP" sz="1200" dirty="0">
                <a:solidFill>
                  <a:schemeClr val="tx1"/>
                </a:solidFill>
              </a:endParaRPr>
            </a:p>
            <a:p>
              <a:pPr>
                <a:defRPr/>
              </a:pPr>
              <a:r>
                <a:rPr lang="ja-JP" altLang="en-US" sz="1200" dirty="0">
                  <a:solidFill>
                    <a:schemeClr val="tx1"/>
                  </a:solidFill>
                </a:rPr>
                <a:t>人材、知的財産、物理的財産・・</a:t>
              </a:r>
            </a:p>
          </p:txBody>
        </p:sp>
        <p:sp>
          <p:nvSpPr>
            <p:cNvPr id="7" name="角丸四角形 6"/>
            <p:cNvSpPr/>
            <p:nvPr/>
          </p:nvSpPr>
          <p:spPr>
            <a:xfrm>
              <a:off x="3789234" y="1665362"/>
              <a:ext cx="1553990" cy="2808392"/>
            </a:xfrm>
            <a:prstGeom prst="round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lstStyle/>
            <a:p>
              <a:pPr>
                <a:defRPr/>
              </a:pPr>
              <a:r>
                <a:rPr lang="en-US" altLang="ja-JP" sz="1600" b="1" dirty="0">
                  <a:solidFill>
                    <a:srgbClr val="C00000"/>
                  </a:solidFill>
                </a:rPr>
                <a:t>VP</a:t>
              </a:r>
            </a:p>
            <a:p>
              <a:pPr>
                <a:defRPr/>
              </a:pPr>
              <a:r>
                <a:rPr lang="en-US" altLang="ja-JP" sz="1400" dirty="0">
                  <a:solidFill>
                    <a:srgbClr val="C00000"/>
                  </a:solidFill>
                </a:rPr>
                <a:t>Value Propositions</a:t>
              </a:r>
            </a:p>
            <a:p>
              <a:pPr>
                <a:defRPr/>
              </a:pPr>
              <a:r>
                <a:rPr lang="ja-JP" altLang="en-US" sz="1200" dirty="0">
                  <a:solidFill>
                    <a:schemeClr val="tx1"/>
                  </a:solidFill>
                </a:rPr>
                <a:t>顧客に提供する価値（製品＆サービス）</a:t>
              </a:r>
              <a:endParaRPr lang="en-US" altLang="ja-JP" sz="1200" dirty="0">
                <a:solidFill>
                  <a:schemeClr val="tx1"/>
                </a:solidFill>
              </a:endParaRPr>
            </a:p>
            <a:p>
              <a:pPr>
                <a:defRPr/>
              </a:pPr>
              <a:endParaRPr lang="en-US" altLang="ja-JP" sz="1200" dirty="0">
                <a:solidFill>
                  <a:schemeClr val="tx1"/>
                </a:solidFill>
              </a:endParaRPr>
            </a:p>
            <a:p>
              <a:pPr>
                <a:defRPr/>
              </a:pPr>
              <a:r>
                <a:rPr lang="ja-JP" altLang="en-US" sz="1200" dirty="0">
                  <a:solidFill>
                    <a:schemeClr val="tx1"/>
                  </a:solidFill>
                </a:rPr>
                <a:t>新奇性　　カスタム</a:t>
              </a:r>
              <a:endParaRPr lang="en-US" altLang="ja-JP" sz="1200" dirty="0">
                <a:solidFill>
                  <a:schemeClr val="tx1"/>
                </a:solidFill>
              </a:endParaRPr>
            </a:p>
            <a:p>
              <a:pPr>
                <a:defRPr/>
              </a:pPr>
              <a:r>
                <a:rPr lang="ja-JP" altLang="en-US" sz="1200" dirty="0">
                  <a:solidFill>
                    <a:schemeClr val="tx1"/>
                  </a:solidFill>
                </a:rPr>
                <a:t>性能、機能</a:t>
              </a:r>
              <a:endParaRPr lang="en-US" altLang="ja-JP" sz="1200" dirty="0">
                <a:solidFill>
                  <a:schemeClr val="tx1"/>
                </a:solidFill>
              </a:endParaRPr>
            </a:p>
            <a:p>
              <a:pPr>
                <a:defRPr/>
              </a:pPr>
              <a:r>
                <a:rPr lang="ja-JP" altLang="en-US" sz="1200" dirty="0">
                  <a:solidFill>
                    <a:schemeClr val="tx1"/>
                  </a:solidFill>
                </a:rPr>
                <a:t>ブランド　　デザイン</a:t>
              </a:r>
              <a:endParaRPr lang="en-US" altLang="ja-JP" sz="1200" dirty="0">
                <a:solidFill>
                  <a:schemeClr val="tx1"/>
                </a:solidFill>
              </a:endParaRPr>
            </a:p>
            <a:p>
              <a:pPr>
                <a:defRPr/>
              </a:pPr>
              <a:r>
                <a:rPr lang="ja-JP" altLang="en-US" sz="1200" dirty="0">
                  <a:solidFill>
                    <a:schemeClr val="tx1"/>
                  </a:solidFill>
                </a:rPr>
                <a:t>価格　代行</a:t>
              </a:r>
              <a:endParaRPr lang="en-US" altLang="ja-JP" sz="1200" dirty="0">
                <a:solidFill>
                  <a:schemeClr val="tx1"/>
                </a:solidFill>
              </a:endParaRPr>
            </a:p>
            <a:p>
              <a:pPr>
                <a:defRPr/>
              </a:pPr>
              <a:r>
                <a:rPr lang="ja-JP" altLang="en-US" sz="1200" dirty="0">
                  <a:solidFill>
                    <a:schemeClr val="tx1"/>
                  </a:solidFill>
                </a:rPr>
                <a:t>リスク低減　</a:t>
              </a:r>
              <a:endParaRPr lang="en-US" altLang="ja-JP" sz="1200" dirty="0">
                <a:solidFill>
                  <a:schemeClr val="tx1"/>
                </a:solidFill>
              </a:endParaRPr>
            </a:p>
            <a:p>
              <a:pPr>
                <a:defRPr/>
              </a:pPr>
              <a:r>
                <a:rPr lang="ja-JP" altLang="en-US" sz="1200" dirty="0">
                  <a:solidFill>
                    <a:schemeClr val="tx1"/>
                  </a:solidFill>
                </a:rPr>
                <a:t>コスト削減</a:t>
              </a:r>
              <a:endParaRPr lang="en-US" altLang="ja-JP" sz="1200" dirty="0">
                <a:solidFill>
                  <a:schemeClr val="tx1"/>
                </a:solidFill>
              </a:endParaRPr>
            </a:p>
            <a:p>
              <a:pPr>
                <a:defRPr/>
              </a:pPr>
              <a:r>
                <a:rPr lang="ja-JP" altLang="en-US" sz="1200" dirty="0">
                  <a:solidFill>
                    <a:schemeClr val="tx1"/>
                  </a:solidFill>
                </a:rPr>
                <a:t>アクセス　快適</a:t>
              </a:r>
              <a:endParaRPr lang="en-US" altLang="ja-JP" sz="1200" dirty="0">
                <a:solidFill>
                  <a:schemeClr val="tx1"/>
                </a:solidFill>
              </a:endParaRPr>
            </a:p>
            <a:p>
              <a:pPr>
                <a:defRPr/>
              </a:pPr>
              <a:r>
                <a:rPr lang="ja-JP" altLang="en-US" sz="1200" dirty="0">
                  <a:solidFill>
                    <a:schemeClr val="tx1"/>
                  </a:solidFill>
                </a:rPr>
                <a:t>・・・・</a:t>
              </a:r>
            </a:p>
          </p:txBody>
        </p:sp>
        <p:sp>
          <p:nvSpPr>
            <p:cNvPr id="8" name="角丸四角形 7"/>
            <p:cNvSpPr/>
            <p:nvPr/>
          </p:nvSpPr>
          <p:spPr>
            <a:xfrm>
              <a:off x="5479734" y="1659012"/>
              <a:ext cx="1553991" cy="1403402"/>
            </a:xfrm>
            <a:prstGeom prst="round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lstStyle/>
            <a:p>
              <a:pPr>
                <a:defRPr/>
              </a:pPr>
              <a:r>
                <a:rPr lang="en-US" altLang="ja-JP" sz="1600" b="1" dirty="0">
                  <a:solidFill>
                    <a:srgbClr val="C00000"/>
                  </a:solidFill>
                </a:rPr>
                <a:t>CR</a:t>
              </a:r>
            </a:p>
            <a:p>
              <a:pPr>
                <a:defRPr/>
              </a:pPr>
              <a:r>
                <a:rPr lang="en-US" altLang="ja-JP" sz="1400" dirty="0">
                  <a:solidFill>
                    <a:srgbClr val="C00000"/>
                  </a:solidFill>
                </a:rPr>
                <a:t>Customer Relationship</a:t>
              </a:r>
            </a:p>
            <a:p>
              <a:pPr>
                <a:defRPr/>
              </a:pPr>
              <a:r>
                <a:rPr lang="ja-JP" altLang="en-US" sz="1200" dirty="0">
                  <a:solidFill>
                    <a:schemeClr val="tx1"/>
                  </a:solidFill>
                </a:rPr>
                <a:t>各セグメントの顧客との関係</a:t>
              </a:r>
              <a:endParaRPr lang="en-US" altLang="ja-JP" sz="1200" dirty="0">
                <a:solidFill>
                  <a:schemeClr val="tx1"/>
                </a:solidFill>
              </a:endParaRPr>
            </a:p>
            <a:p>
              <a:pPr>
                <a:defRPr/>
              </a:pPr>
              <a:r>
                <a:rPr lang="ja-JP" altLang="en-US" sz="1200" dirty="0">
                  <a:solidFill>
                    <a:schemeClr val="tx1"/>
                  </a:solidFill>
                </a:rPr>
                <a:t>パーソナル、自動化</a:t>
              </a:r>
              <a:endParaRPr lang="en-US" altLang="ja-JP" sz="1200" dirty="0">
                <a:solidFill>
                  <a:schemeClr val="tx1"/>
                </a:solidFill>
              </a:endParaRPr>
            </a:p>
            <a:p>
              <a:pPr>
                <a:defRPr/>
              </a:pPr>
              <a:endParaRPr lang="en-US" altLang="ja-JP" sz="1400" dirty="0">
                <a:solidFill>
                  <a:schemeClr val="tx1"/>
                </a:solidFill>
              </a:endParaRPr>
            </a:p>
            <a:p>
              <a:pPr>
                <a:defRPr/>
              </a:pPr>
              <a:endParaRPr lang="ja-JP" altLang="en-US" sz="1400" dirty="0">
                <a:solidFill>
                  <a:schemeClr val="tx1"/>
                </a:solidFill>
              </a:endParaRPr>
            </a:p>
          </p:txBody>
        </p:sp>
        <p:sp>
          <p:nvSpPr>
            <p:cNvPr id="9" name="角丸四角形 8"/>
            <p:cNvSpPr/>
            <p:nvPr/>
          </p:nvSpPr>
          <p:spPr>
            <a:xfrm>
              <a:off x="5479734" y="3135442"/>
              <a:ext cx="1553991" cy="1331962"/>
            </a:xfrm>
            <a:prstGeom prst="round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lstStyle/>
            <a:p>
              <a:pPr>
                <a:defRPr/>
              </a:pPr>
              <a:r>
                <a:rPr lang="en-US" altLang="ja-JP" sz="1600" b="1" dirty="0">
                  <a:solidFill>
                    <a:srgbClr val="C00000"/>
                  </a:solidFill>
                </a:rPr>
                <a:t>CH</a:t>
              </a:r>
            </a:p>
            <a:p>
              <a:pPr>
                <a:defRPr/>
              </a:pPr>
              <a:r>
                <a:rPr lang="en-US" altLang="ja-JP" sz="1400" dirty="0">
                  <a:solidFill>
                    <a:srgbClr val="C00000"/>
                  </a:solidFill>
                </a:rPr>
                <a:t>Channels</a:t>
              </a:r>
            </a:p>
            <a:p>
              <a:pPr>
                <a:defRPr/>
              </a:pPr>
              <a:r>
                <a:rPr lang="ja-JP" altLang="en-US" sz="1200" dirty="0">
                  <a:solidFill>
                    <a:schemeClr val="tx1"/>
                  </a:solidFill>
                </a:rPr>
                <a:t>購買サイクルの効果的チャンネル？</a:t>
              </a:r>
              <a:endParaRPr lang="en-US" altLang="ja-JP" sz="1200" dirty="0">
                <a:solidFill>
                  <a:schemeClr val="tx1"/>
                </a:solidFill>
              </a:endParaRPr>
            </a:p>
            <a:p>
              <a:pPr>
                <a:defRPr/>
              </a:pPr>
              <a:r>
                <a:rPr lang="ja-JP" altLang="en-US" sz="1200" dirty="0">
                  <a:solidFill>
                    <a:schemeClr val="tx1"/>
                  </a:solidFill>
                </a:rPr>
                <a:t>直接</a:t>
              </a:r>
              <a:r>
                <a:rPr lang="en-US" altLang="ja-JP" sz="1200" dirty="0">
                  <a:solidFill>
                    <a:schemeClr val="tx1"/>
                  </a:solidFill>
                </a:rPr>
                <a:t>/</a:t>
              </a:r>
              <a:r>
                <a:rPr lang="ja-JP" altLang="en-US" sz="1200" dirty="0">
                  <a:solidFill>
                    <a:schemeClr val="tx1"/>
                  </a:solidFill>
                </a:rPr>
                <a:t>間接販売</a:t>
              </a:r>
              <a:endParaRPr lang="en-US" altLang="ja-JP" sz="1200" dirty="0">
                <a:solidFill>
                  <a:schemeClr val="tx1"/>
                </a:solidFill>
              </a:endParaRPr>
            </a:p>
            <a:p>
              <a:pPr>
                <a:defRPr/>
              </a:pPr>
              <a:r>
                <a:rPr lang="ja-JP" altLang="en-US" sz="1200" dirty="0">
                  <a:solidFill>
                    <a:schemeClr val="tx1"/>
                  </a:solidFill>
                </a:rPr>
                <a:t>ＰＲ、サービス</a:t>
              </a:r>
            </a:p>
          </p:txBody>
        </p:sp>
        <p:sp>
          <p:nvSpPr>
            <p:cNvPr id="10" name="角丸四角形 9"/>
            <p:cNvSpPr/>
            <p:nvPr/>
          </p:nvSpPr>
          <p:spPr>
            <a:xfrm>
              <a:off x="7143249" y="1659012"/>
              <a:ext cx="1553991" cy="2808392"/>
            </a:xfrm>
            <a:prstGeom prst="round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lstStyle/>
            <a:p>
              <a:pPr>
                <a:defRPr/>
              </a:pPr>
              <a:r>
                <a:rPr lang="en-US" altLang="ja-JP" sz="1600" b="1" dirty="0">
                  <a:solidFill>
                    <a:srgbClr val="C00000"/>
                  </a:solidFill>
                </a:rPr>
                <a:t>CS</a:t>
              </a:r>
            </a:p>
            <a:p>
              <a:pPr>
                <a:defRPr/>
              </a:pPr>
              <a:r>
                <a:rPr lang="en-US" altLang="ja-JP" sz="1400" dirty="0">
                  <a:solidFill>
                    <a:srgbClr val="C00000"/>
                  </a:solidFill>
                </a:rPr>
                <a:t>Customer Segments</a:t>
              </a:r>
            </a:p>
            <a:p>
              <a:pPr>
                <a:defRPr/>
              </a:pPr>
              <a:endParaRPr lang="en-US" altLang="ja-JP" sz="1400" dirty="0">
                <a:solidFill>
                  <a:schemeClr val="tx1"/>
                </a:solidFill>
              </a:endParaRPr>
            </a:p>
            <a:p>
              <a:pPr>
                <a:defRPr/>
              </a:pPr>
              <a:r>
                <a:rPr lang="ja-JP" altLang="en-US" sz="1200" dirty="0">
                  <a:solidFill>
                    <a:schemeClr val="tx1"/>
                  </a:solidFill>
                </a:rPr>
                <a:t>誰のために価値を提供するのか。</a:t>
              </a:r>
              <a:endParaRPr lang="en-US" altLang="ja-JP" sz="1200" dirty="0">
                <a:solidFill>
                  <a:schemeClr val="tx1"/>
                </a:solidFill>
              </a:endParaRPr>
            </a:p>
            <a:p>
              <a:pPr>
                <a:defRPr/>
              </a:pPr>
              <a:r>
                <a:rPr lang="ja-JP" altLang="en-US" sz="1200" dirty="0">
                  <a:solidFill>
                    <a:schemeClr val="tx1"/>
                  </a:solidFill>
                </a:rPr>
                <a:t>最も重要な顧客は誰か。</a:t>
              </a:r>
              <a:endParaRPr lang="en-US" altLang="ja-JP" sz="1200" dirty="0">
                <a:solidFill>
                  <a:schemeClr val="tx1"/>
                </a:solidFill>
              </a:endParaRPr>
            </a:p>
            <a:p>
              <a:pPr>
                <a:defRPr/>
              </a:pPr>
              <a:r>
                <a:rPr lang="ja-JP" altLang="en-US" sz="1200" dirty="0">
                  <a:solidFill>
                    <a:schemeClr val="tx1"/>
                  </a:solidFill>
                </a:rPr>
                <a:t>マスマーケット</a:t>
              </a:r>
              <a:endParaRPr lang="en-US" altLang="ja-JP" sz="1200" dirty="0">
                <a:solidFill>
                  <a:schemeClr val="tx1"/>
                </a:solidFill>
              </a:endParaRPr>
            </a:p>
            <a:p>
              <a:pPr>
                <a:defRPr/>
              </a:pPr>
              <a:r>
                <a:rPr lang="ja-JP" altLang="en-US" sz="1200" dirty="0">
                  <a:solidFill>
                    <a:schemeClr val="tx1"/>
                  </a:solidFill>
                </a:rPr>
                <a:t>ニッチマーケット</a:t>
              </a:r>
              <a:endParaRPr lang="en-US" altLang="ja-JP" sz="1200" dirty="0">
                <a:solidFill>
                  <a:schemeClr val="tx1"/>
                </a:solidFill>
              </a:endParaRPr>
            </a:p>
            <a:p>
              <a:pPr>
                <a:defRPr/>
              </a:pPr>
              <a:r>
                <a:rPr lang="ja-JP" altLang="en-US" sz="1200" dirty="0">
                  <a:solidFill>
                    <a:schemeClr val="tx1"/>
                  </a:solidFill>
                </a:rPr>
                <a:t>細分化</a:t>
              </a:r>
              <a:endParaRPr lang="en-US" altLang="ja-JP" sz="1200" dirty="0">
                <a:solidFill>
                  <a:schemeClr val="tx1"/>
                </a:solidFill>
              </a:endParaRPr>
            </a:p>
            <a:p>
              <a:pPr>
                <a:defRPr/>
              </a:pPr>
              <a:r>
                <a:rPr lang="ja-JP" altLang="en-US" sz="1200" dirty="0">
                  <a:solidFill>
                    <a:schemeClr val="tx1"/>
                  </a:solidFill>
                </a:rPr>
                <a:t>多角化</a:t>
              </a:r>
              <a:endParaRPr lang="en-US" altLang="ja-JP" sz="1200" dirty="0">
                <a:solidFill>
                  <a:schemeClr val="tx1"/>
                </a:solidFill>
              </a:endParaRPr>
            </a:p>
            <a:p>
              <a:pPr>
                <a:defRPr/>
              </a:pPr>
              <a:r>
                <a:rPr lang="ja-JP" altLang="en-US" sz="1200" dirty="0">
                  <a:solidFill>
                    <a:schemeClr val="tx1"/>
                  </a:solidFill>
                </a:rPr>
                <a:t>マルチサイド</a:t>
              </a:r>
            </a:p>
          </p:txBody>
        </p:sp>
        <p:grpSp>
          <p:nvGrpSpPr>
            <p:cNvPr id="11" name="グループ化 20"/>
            <p:cNvGrpSpPr>
              <a:grpSpLocks/>
            </p:cNvGrpSpPr>
            <p:nvPr/>
          </p:nvGrpSpPr>
          <p:grpSpPr bwMode="auto">
            <a:xfrm>
              <a:off x="4649529" y="4581128"/>
              <a:ext cx="4242951" cy="1080120"/>
              <a:chOff x="4609120" y="4725144"/>
              <a:chExt cx="3735809" cy="1080120"/>
            </a:xfrm>
          </p:grpSpPr>
          <p:sp>
            <p:nvSpPr>
              <p:cNvPr id="15" name="角丸四角形 14"/>
              <p:cNvSpPr/>
              <p:nvPr/>
            </p:nvSpPr>
            <p:spPr>
              <a:xfrm>
                <a:off x="4609151" y="4725724"/>
                <a:ext cx="3672887" cy="1079540"/>
              </a:xfrm>
              <a:prstGeom prst="round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lstStyle/>
              <a:p>
                <a:pPr>
                  <a:defRPr/>
                </a:pPr>
                <a:r>
                  <a:rPr lang="en-US" altLang="ja-JP" sz="1600" b="1" dirty="0">
                    <a:solidFill>
                      <a:srgbClr val="C00000"/>
                    </a:solidFill>
                  </a:rPr>
                  <a:t>RS</a:t>
                </a:r>
              </a:p>
              <a:p>
                <a:pPr>
                  <a:defRPr/>
                </a:pPr>
                <a:r>
                  <a:rPr lang="en-US" altLang="ja-JP" sz="1400" dirty="0">
                    <a:solidFill>
                      <a:srgbClr val="C00000"/>
                    </a:solidFill>
                  </a:rPr>
                  <a:t>Revenue Streams</a:t>
                </a:r>
                <a:endParaRPr lang="ja-JP" altLang="en-US" sz="1400" dirty="0">
                  <a:solidFill>
                    <a:srgbClr val="C00000"/>
                  </a:solidFill>
                </a:endParaRPr>
              </a:p>
            </p:txBody>
          </p:sp>
          <p:sp>
            <p:nvSpPr>
              <p:cNvPr id="16" name="角丸四角形 15"/>
              <p:cNvSpPr/>
              <p:nvPr/>
            </p:nvSpPr>
            <p:spPr>
              <a:xfrm>
                <a:off x="5808290" y="4819390"/>
                <a:ext cx="2536639" cy="914434"/>
              </a:xfrm>
              <a:prstGeom prst="round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defRPr/>
                </a:pPr>
                <a:r>
                  <a:rPr lang="ja-JP" altLang="en-US" sz="1200" dirty="0">
                    <a:solidFill>
                      <a:schemeClr val="tx1"/>
                    </a:solidFill>
                  </a:rPr>
                  <a:t>どのような価値に対して顧客はお金を払うか？</a:t>
                </a:r>
                <a:endParaRPr lang="en-US" altLang="ja-JP" sz="1200" dirty="0">
                  <a:solidFill>
                    <a:schemeClr val="tx1"/>
                  </a:solidFill>
                </a:endParaRPr>
              </a:p>
              <a:p>
                <a:pPr>
                  <a:defRPr/>
                </a:pPr>
                <a:endParaRPr lang="en-US" altLang="ja-JP" sz="1200" dirty="0">
                  <a:solidFill>
                    <a:schemeClr val="tx1"/>
                  </a:solidFill>
                </a:endParaRPr>
              </a:p>
              <a:p>
                <a:pPr>
                  <a:defRPr/>
                </a:pPr>
                <a:r>
                  <a:rPr lang="ja-JP" altLang="en-US" sz="1200" dirty="0">
                    <a:solidFill>
                      <a:schemeClr val="tx1"/>
                    </a:solidFill>
                  </a:rPr>
                  <a:t>製品購入、サービス料、使用料、仲介料</a:t>
                </a:r>
                <a:endParaRPr lang="en-US" altLang="ja-JP" sz="1200" dirty="0">
                  <a:solidFill>
                    <a:schemeClr val="tx1"/>
                  </a:solidFill>
                </a:endParaRPr>
              </a:p>
              <a:p>
                <a:pPr>
                  <a:defRPr/>
                </a:pPr>
                <a:r>
                  <a:rPr lang="ja-JP" altLang="en-US" sz="1200" dirty="0">
                    <a:solidFill>
                      <a:schemeClr val="tx1"/>
                    </a:solidFill>
                  </a:rPr>
                  <a:t>広告、レンタル、リース・・・</a:t>
                </a:r>
                <a:endParaRPr lang="en-US" altLang="ja-JP" sz="1200" dirty="0">
                  <a:solidFill>
                    <a:schemeClr val="tx1"/>
                  </a:solidFill>
                </a:endParaRPr>
              </a:p>
              <a:p>
                <a:pPr>
                  <a:defRPr/>
                </a:pPr>
                <a:r>
                  <a:rPr lang="ja-JP" altLang="en-US" sz="1200" dirty="0">
                    <a:solidFill>
                      <a:schemeClr val="tx1"/>
                    </a:solidFill>
                  </a:rPr>
                  <a:t>固定、変動価格・・・・</a:t>
                </a:r>
              </a:p>
            </p:txBody>
          </p:sp>
        </p:grpSp>
        <p:grpSp>
          <p:nvGrpSpPr>
            <p:cNvPr id="12" name="グループ化 19"/>
            <p:cNvGrpSpPr>
              <a:grpSpLocks/>
            </p:cNvGrpSpPr>
            <p:nvPr/>
          </p:nvGrpSpPr>
          <p:grpSpPr bwMode="auto">
            <a:xfrm>
              <a:off x="395536" y="4581128"/>
              <a:ext cx="4170943" cy="1080120"/>
              <a:chOff x="863588" y="4725144"/>
              <a:chExt cx="3672408" cy="1080120"/>
            </a:xfrm>
          </p:grpSpPr>
          <p:sp>
            <p:nvSpPr>
              <p:cNvPr id="13" name="角丸四角形 12"/>
              <p:cNvSpPr/>
              <p:nvPr/>
            </p:nvSpPr>
            <p:spPr>
              <a:xfrm>
                <a:off x="863588" y="4725724"/>
                <a:ext cx="3672887" cy="1079540"/>
              </a:xfrm>
              <a:prstGeom prst="round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lstStyle/>
              <a:p>
                <a:pPr>
                  <a:defRPr/>
                </a:pPr>
                <a:r>
                  <a:rPr lang="en-US" altLang="ja-JP" sz="1600" b="1" dirty="0">
                    <a:solidFill>
                      <a:srgbClr val="C00000"/>
                    </a:solidFill>
                  </a:rPr>
                  <a:t>CS</a:t>
                </a:r>
              </a:p>
              <a:p>
                <a:pPr>
                  <a:defRPr/>
                </a:pPr>
                <a:r>
                  <a:rPr lang="en-US" altLang="ja-JP" sz="1400" dirty="0">
                    <a:solidFill>
                      <a:srgbClr val="C00000"/>
                    </a:solidFill>
                  </a:rPr>
                  <a:t>Cost Structure</a:t>
                </a:r>
                <a:endParaRPr lang="ja-JP" altLang="en-US" sz="1400" dirty="0">
                  <a:solidFill>
                    <a:srgbClr val="C00000"/>
                  </a:solidFill>
                </a:endParaRPr>
              </a:p>
            </p:txBody>
          </p:sp>
          <p:sp>
            <p:nvSpPr>
              <p:cNvPr id="14" name="角丸四角形 13"/>
              <p:cNvSpPr/>
              <p:nvPr/>
            </p:nvSpPr>
            <p:spPr>
              <a:xfrm>
                <a:off x="2195498" y="4819390"/>
                <a:ext cx="2340977" cy="914434"/>
              </a:xfrm>
              <a:prstGeom prst="round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ja-JP" altLang="en-US" sz="1200" dirty="0">
                    <a:solidFill>
                      <a:schemeClr val="tx1"/>
                    </a:solidFill>
                  </a:rPr>
                  <a:t>どの活動、リソースのコストが重要か。</a:t>
                </a:r>
                <a:endParaRPr lang="en-US" altLang="ja-JP" sz="1200" dirty="0">
                  <a:solidFill>
                    <a:schemeClr val="tx1"/>
                  </a:solidFill>
                </a:endParaRPr>
              </a:p>
              <a:p>
                <a:pPr>
                  <a:defRPr/>
                </a:pPr>
                <a:endParaRPr lang="en-US" altLang="ja-JP" sz="1200" dirty="0">
                  <a:solidFill>
                    <a:schemeClr val="tx1"/>
                  </a:solidFill>
                </a:endParaRPr>
              </a:p>
              <a:p>
                <a:pPr>
                  <a:defRPr/>
                </a:pPr>
                <a:r>
                  <a:rPr lang="ja-JP" altLang="en-US" sz="1200" dirty="0">
                    <a:solidFill>
                      <a:schemeClr val="tx1"/>
                    </a:solidFill>
                  </a:rPr>
                  <a:t>コストドリブン </a:t>
                </a:r>
                <a:r>
                  <a:rPr lang="en-US" altLang="ja-JP" sz="1200" dirty="0">
                    <a:solidFill>
                      <a:schemeClr val="tx1"/>
                    </a:solidFill>
                  </a:rPr>
                  <a:t>/ </a:t>
                </a:r>
                <a:r>
                  <a:rPr lang="ja-JP" altLang="en-US" sz="1200" dirty="0">
                    <a:solidFill>
                      <a:schemeClr val="tx1"/>
                    </a:solidFill>
                  </a:rPr>
                  <a:t>バリュードリブン　の価格設定のビジネスモデル？</a:t>
                </a:r>
                <a:endParaRPr lang="en-US" altLang="ja-JP" sz="1200" dirty="0">
                  <a:solidFill>
                    <a:schemeClr val="tx1"/>
                  </a:solidFill>
                </a:endParaRPr>
              </a:p>
            </p:txBody>
          </p:sp>
        </p:grpSp>
      </p:grpSp>
      <p:sp>
        <p:nvSpPr>
          <p:cNvPr id="17" name="テキスト ボックス 21"/>
          <p:cNvSpPr txBox="1">
            <a:spLocks noChangeArrowheads="1"/>
          </p:cNvSpPr>
          <p:nvPr/>
        </p:nvSpPr>
        <p:spPr bwMode="auto">
          <a:xfrm>
            <a:off x="436563" y="952500"/>
            <a:ext cx="8548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en-US" altLang="ja-JP" sz="1600">
                <a:latin typeface="HGP創英角ｺﾞｼｯｸUB" pitchFamily="50" charset="-128"/>
                <a:ea typeface="HGP創英角ｺﾞｼｯｸUB" pitchFamily="50" charset="-128"/>
              </a:rPr>
              <a:t>Business Model generation </a:t>
            </a:r>
            <a:r>
              <a:rPr lang="ja-JP" altLang="en-US" sz="1600">
                <a:latin typeface="HGP創英角ｺﾞｼｯｸUB" pitchFamily="50" charset="-128"/>
                <a:ea typeface="HGP創英角ｺﾞｼｯｸUB" pitchFamily="50" charset="-128"/>
              </a:rPr>
              <a:t>の中で紹介されているビジネスモデルを構成する９種類の要素であり、</a:t>
            </a:r>
            <a:endParaRPr lang="en-US" altLang="ja-JP" sz="1600">
              <a:latin typeface="HGP創英角ｺﾞｼｯｸUB" pitchFamily="50" charset="-128"/>
              <a:ea typeface="HGP創英角ｺﾞｼｯｸUB" pitchFamily="50" charset="-128"/>
            </a:endParaRPr>
          </a:p>
          <a:p>
            <a:pPr eaLnBrk="1" hangingPunct="1"/>
            <a:r>
              <a:rPr lang="ja-JP" altLang="en-US" sz="1600">
                <a:latin typeface="HGP創英角ｺﾞｼｯｸUB" pitchFamily="50" charset="-128"/>
                <a:ea typeface="HGP創英角ｺﾞｼｯｸUB" pitchFamily="50" charset="-128"/>
              </a:rPr>
              <a:t>既に各種勉強会やＢＡＢＯＫにも取り入れる計画がある。</a:t>
            </a:r>
          </a:p>
        </p:txBody>
      </p:sp>
      <p:sp>
        <p:nvSpPr>
          <p:cNvPr id="18" name="テキスト ボックス 8"/>
          <p:cNvSpPr txBox="1">
            <a:spLocks noChangeArrowheads="1"/>
          </p:cNvSpPr>
          <p:nvPr/>
        </p:nvSpPr>
        <p:spPr bwMode="auto">
          <a:xfrm>
            <a:off x="523875" y="5980113"/>
            <a:ext cx="6751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1400">
                <a:latin typeface="HGP創英角ｺﾞｼｯｸUB" pitchFamily="50" charset="-128"/>
                <a:ea typeface="HGP創英角ｺﾞｼｯｸUB" pitchFamily="50" charset="-128"/>
              </a:rPr>
              <a:t>ビジネスのアイディアをモデルにする事よって、差別化や課題の議論を深める事が出来る。</a:t>
            </a:r>
          </a:p>
        </p:txBody>
      </p:sp>
    </p:spTree>
    <p:extLst>
      <p:ext uri="{BB962C8B-B14F-4D97-AF65-F5344CB8AC3E}">
        <p14:creationId xmlns:p14="http://schemas.microsoft.com/office/powerpoint/2010/main" val="461543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雲形吹き出し 2"/>
          <p:cNvSpPr/>
          <p:nvPr/>
        </p:nvSpPr>
        <p:spPr>
          <a:xfrm>
            <a:off x="648136" y="1816544"/>
            <a:ext cx="6939660" cy="4204743"/>
          </a:xfrm>
          <a:prstGeom prst="cloudCallout">
            <a:avLst>
              <a:gd name="adj1" fmla="val -18405"/>
              <a:gd name="adj2" fmla="val 30000"/>
            </a:avLst>
          </a:prstGeom>
          <a:gradFill flip="none" rotWithShape="1">
            <a:gsLst>
              <a:gs pos="0">
                <a:srgbClr val="E6D5F3">
                  <a:shade val="30000"/>
                  <a:satMod val="115000"/>
                </a:srgbClr>
              </a:gs>
              <a:gs pos="50000">
                <a:srgbClr val="E6D5F3">
                  <a:shade val="67500"/>
                  <a:satMod val="115000"/>
                </a:srgbClr>
              </a:gs>
              <a:gs pos="100000">
                <a:srgbClr val="E6D5F3">
                  <a:shade val="100000"/>
                  <a:satMod val="115000"/>
                </a:srgbClr>
              </a:gs>
            </a:gsLst>
            <a:path path="circle">
              <a:fillToRect l="50000" t="50000" r="50000" b="50000"/>
            </a:path>
            <a:tileRect/>
          </a:gra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400" dirty="0">
              <a:solidFill>
                <a:schemeClr val="tx1"/>
              </a:solidFill>
            </a:endParaRPr>
          </a:p>
        </p:txBody>
      </p:sp>
      <p:sp>
        <p:nvSpPr>
          <p:cNvPr id="4" name="タイトル 1"/>
          <p:cNvSpPr txBox="1">
            <a:spLocks/>
          </p:cNvSpPr>
          <p:nvPr/>
        </p:nvSpPr>
        <p:spPr>
          <a:xfrm>
            <a:off x="152406" y="231658"/>
            <a:ext cx="8229600" cy="490066"/>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baseline="0">
                <a:solidFill>
                  <a:schemeClr val="tx1"/>
                </a:solidFill>
                <a:latin typeface="(日本語用のフォントを使用)"/>
                <a:ea typeface="メイリオ" pitchFamily="50" charset="-128"/>
                <a:cs typeface="メイリオ" pitchFamily="50" charset="-128"/>
              </a:defRPr>
            </a:lvl1pPr>
          </a:lstStyle>
          <a:p>
            <a:r>
              <a:rPr lang="ja-JP" altLang="en-US" dirty="0" smtClean="0"/>
              <a:t>５．</a:t>
            </a:r>
            <a:r>
              <a:rPr lang="en-US" altLang="ja-JP" dirty="0" smtClean="0"/>
              <a:t>Business Model Evaluation</a:t>
            </a:r>
            <a:endParaRPr lang="ja-JP" altLang="en-US" dirty="0" smtClean="0"/>
          </a:p>
        </p:txBody>
      </p:sp>
      <p:sp>
        <p:nvSpPr>
          <p:cNvPr id="5" name="テキスト ボックス 21"/>
          <p:cNvSpPr txBox="1">
            <a:spLocks noChangeArrowheads="1"/>
          </p:cNvSpPr>
          <p:nvPr/>
        </p:nvSpPr>
        <p:spPr bwMode="auto">
          <a:xfrm>
            <a:off x="468313" y="836613"/>
            <a:ext cx="3022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1600">
                <a:latin typeface="HGP創英角ｺﾞｼｯｸUB" pitchFamily="50" charset="-128"/>
                <a:ea typeface="HGP創英角ｺﾞｼｯｸUB" pitchFamily="50" charset="-128"/>
              </a:rPr>
              <a:t>Ｂｕｓｉｎｅｓｓ　Ｍｏｄｅｌ　を評価する</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238" y="2930525"/>
            <a:ext cx="3930650" cy="1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10"/>
          <p:cNvSpPr txBox="1">
            <a:spLocks noChangeArrowheads="1"/>
          </p:cNvSpPr>
          <p:nvPr/>
        </p:nvSpPr>
        <p:spPr bwMode="auto">
          <a:xfrm>
            <a:off x="2628900" y="2241550"/>
            <a:ext cx="3768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r>
              <a:rPr lang="en-US" altLang="ja-JP" sz="1600" b="1"/>
              <a:t>Global / Local</a:t>
            </a:r>
          </a:p>
          <a:p>
            <a:pPr algn="ctr" eaLnBrk="1" hangingPunct="1"/>
            <a:r>
              <a:rPr lang="ja-JP" altLang="en-US" sz="1600" b="1"/>
              <a:t>経済、社会、政治、文化、生活、各種規制</a:t>
            </a:r>
            <a:endParaRPr lang="en-US" altLang="ja-JP" sz="1600" b="1"/>
          </a:p>
        </p:txBody>
      </p:sp>
      <p:sp>
        <p:nvSpPr>
          <p:cNvPr id="8" name="テキスト ボックス 7"/>
          <p:cNvSpPr txBox="1"/>
          <p:nvPr/>
        </p:nvSpPr>
        <p:spPr>
          <a:xfrm>
            <a:off x="3368675" y="4810125"/>
            <a:ext cx="1501775" cy="738188"/>
          </a:xfrm>
          <a:prstGeom prst="rect">
            <a:avLst/>
          </a:prstGeom>
          <a:noFill/>
        </p:spPr>
        <p:txBody>
          <a:bodyPr wrap="none">
            <a:spAutoFit/>
          </a:bodyPr>
          <a:lstStyle/>
          <a:p>
            <a:pPr algn="ctr">
              <a:defRPr/>
            </a:pPr>
            <a:r>
              <a:rPr lang="ja-JP" altLang="en-US" sz="1400" b="1" dirty="0">
                <a:solidFill>
                  <a:schemeClr val="tx2">
                    <a:lumMod val="75000"/>
                  </a:schemeClr>
                </a:solidFill>
              </a:rPr>
              <a:t>企業</a:t>
            </a:r>
            <a:endParaRPr lang="en-US" altLang="ja-JP" sz="1400" b="1" dirty="0">
              <a:solidFill>
                <a:schemeClr val="tx2">
                  <a:lumMod val="75000"/>
                </a:schemeClr>
              </a:solidFill>
            </a:endParaRPr>
          </a:p>
          <a:p>
            <a:pPr algn="ctr">
              <a:defRPr/>
            </a:pPr>
            <a:r>
              <a:rPr lang="ja-JP" altLang="en-US" sz="1400" b="1" dirty="0">
                <a:solidFill>
                  <a:schemeClr val="tx2">
                    <a:lumMod val="75000"/>
                  </a:schemeClr>
                </a:solidFill>
              </a:rPr>
              <a:t>組織、制度、風土</a:t>
            </a:r>
            <a:endParaRPr lang="en-US" altLang="ja-JP" sz="1400" b="1" dirty="0">
              <a:solidFill>
                <a:schemeClr val="tx2">
                  <a:lumMod val="75000"/>
                </a:schemeClr>
              </a:solidFill>
            </a:endParaRPr>
          </a:p>
          <a:p>
            <a:pPr algn="ctr">
              <a:defRPr/>
            </a:pPr>
            <a:r>
              <a:rPr lang="ja-JP" altLang="en-US" sz="1400" b="1" dirty="0">
                <a:solidFill>
                  <a:schemeClr val="tx2">
                    <a:lumMod val="75000"/>
                  </a:schemeClr>
                </a:solidFill>
              </a:rPr>
              <a:t>意思決定プロセス</a:t>
            </a:r>
          </a:p>
        </p:txBody>
      </p:sp>
      <p:sp>
        <p:nvSpPr>
          <p:cNvPr id="9" name="テキスト ボックス 8"/>
          <p:cNvSpPr txBox="1"/>
          <p:nvPr/>
        </p:nvSpPr>
        <p:spPr>
          <a:xfrm>
            <a:off x="6065838" y="3313113"/>
            <a:ext cx="949325" cy="1011237"/>
          </a:xfrm>
          <a:prstGeom prst="rect">
            <a:avLst/>
          </a:prstGeom>
          <a:noFill/>
        </p:spPr>
        <p:txBody>
          <a:bodyPr>
            <a:spAutoFit/>
          </a:bodyPr>
          <a:lstStyle/>
          <a:p>
            <a:pPr algn="ctr">
              <a:lnSpc>
                <a:spcPct val="150000"/>
              </a:lnSpc>
              <a:defRPr/>
            </a:pPr>
            <a:r>
              <a:rPr lang="ja-JP" altLang="en-US" sz="1400" b="1" dirty="0">
                <a:solidFill>
                  <a:schemeClr val="tx2">
                    <a:lumMod val="75000"/>
                  </a:schemeClr>
                </a:solidFill>
              </a:rPr>
              <a:t>産業</a:t>
            </a:r>
            <a:endParaRPr lang="en-US" altLang="ja-JP" sz="1400" b="1" dirty="0">
              <a:solidFill>
                <a:schemeClr val="tx2">
                  <a:lumMod val="75000"/>
                </a:schemeClr>
              </a:solidFill>
            </a:endParaRPr>
          </a:p>
          <a:p>
            <a:pPr algn="ctr">
              <a:lnSpc>
                <a:spcPct val="150000"/>
              </a:lnSpc>
              <a:defRPr/>
            </a:pPr>
            <a:r>
              <a:rPr lang="ja-JP" altLang="en-US" sz="1400" b="1" dirty="0">
                <a:solidFill>
                  <a:schemeClr val="tx2">
                    <a:lumMod val="75000"/>
                  </a:schemeClr>
                </a:solidFill>
              </a:rPr>
              <a:t>市場</a:t>
            </a:r>
            <a:endParaRPr lang="en-US" altLang="ja-JP" sz="1400" b="1" dirty="0">
              <a:solidFill>
                <a:schemeClr val="tx2">
                  <a:lumMod val="75000"/>
                </a:schemeClr>
              </a:solidFill>
            </a:endParaRPr>
          </a:p>
          <a:p>
            <a:pPr algn="ctr">
              <a:lnSpc>
                <a:spcPct val="150000"/>
              </a:lnSpc>
              <a:defRPr/>
            </a:pPr>
            <a:r>
              <a:rPr lang="ja-JP" altLang="en-US" sz="1400" b="1" dirty="0">
                <a:solidFill>
                  <a:schemeClr val="tx2">
                    <a:lumMod val="75000"/>
                  </a:schemeClr>
                </a:solidFill>
              </a:rPr>
              <a:t>競合</a:t>
            </a:r>
            <a:endParaRPr lang="en-US" altLang="ja-JP" sz="1400" b="1" dirty="0">
              <a:solidFill>
                <a:schemeClr val="tx2">
                  <a:lumMod val="75000"/>
                </a:schemeClr>
              </a:solidFill>
            </a:endParaRPr>
          </a:p>
        </p:txBody>
      </p:sp>
      <p:sp>
        <p:nvSpPr>
          <p:cNvPr id="10" name="テキスト ボックス 9"/>
          <p:cNvSpPr txBox="1"/>
          <p:nvPr/>
        </p:nvSpPr>
        <p:spPr>
          <a:xfrm>
            <a:off x="1071563" y="3208338"/>
            <a:ext cx="993775" cy="1011237"/>
          </a:xfrm>
          <a:prstGeom prst="rect">
            <a:avLst/>
          </a:prstGeom>
          <a:noFill/>
        </p:spPr>
        <p:txBody>
          <a:bodyPr wrap="none">
            <a:spAutoFit/>
          </a:bodyPr>
          <a:lstStyle/>
          <a:p>
            <a:pPr algn="ctr">
              <a:lnSpc>
                <a:spcPct val="150000"/>
              </a:lnSpc>
              <a:defRPr/>
            </a:pPr>
            <a:r>
              <a:rPr lang="ja-JP" altLang="en-US" sz="1400" b="1" dirty="0">
                <a:solidFill>
                  <a:schemeClr val="tx2">
                    <a:lumMod val="75000"/>
                  </a:schemeClr>
                </a:solidFill>
              </a:rPr>
              <a:t>テクノロジー</a:t>
            </a:r>
            <a:endParaRPr lang="en-US" altLang="ja-JP" sz="1400" b="1" dirty="0">
              <a:solidFill>
                <a:schemeClr val="tx2">
                  <a:lumMod val="75000"/>
                </a:schemeClr>
              </a:solidFill>
            </a:endParaRPr>
          </a:p>
          <a:p>
            <a:pPr algn="ctr">
              <a:lnSpc>
                <a:spcPct val="150000"/>
              </a:lnSpc>
              <a:defRPr/>
            </a:pPr>
            <a:r>
              <a:rPr lang="ja-JP" altLang="en-US" sz="1400" b="1" dirty="0">
                <a:solidFill>
                  <a:schemeClr val="tx2">
                    <a:lumMod val="75000"/>
                  </a:schemeClr>
                </a:solidFill>
              </a:rPr>
              <a:t>製品</a:t>
            </a:r>
            <a:endParaRPr lang="en-US" altLang="ja-JP" sz="1400" b="1" dirty="0">
              <a:solidFill>
                <a:schemeClr val="tx2">
                  <a:lumMod val="75000"/>
                </a:schemeClr>
              </a:solidFill>
            </a:endParaRPr>
          </a:p>
          <a:p>
            <a:pPr algn="ctr">
              <a:lnSpc>
                <a:spcPct val="150000"/>
              </a:lnSpc>
              <a:defRPr/>
            </a:pPr>
            <a:r>
              <a:rPr lang="ja-JP" altLang="en-US" sz="1400" b="1" dirty="0">
                <a:solidFill>
                  <a:schemeClr val="tx2">
                    <a:lumMod val="75000"/>
                  </a:schemeClr>
                </a:solidFill>
              </a:rPr>
              <a:t>サービス</a:t>
            </a:r>
            <a:endParaRPr lang="en-US" altLang="ja-JP" sz="1400" b="1" dirty="0">
              <a:solidFill>
                <a:schemeClr val="tx2">
                  <a:lumMod val="75000"/>
                </a:schemeClr>
              </a:solidFill>
            </a:endParaRPr>
          </a:p>
        </p:txBody>
      </p:sp>
      <p:pic>
        <p:nvPicPr>
          <p:cNvPr id="11" name="Picture 2"/>
          <p:cNvPicPr>
            <a:picLocks noChangeAspect="1" noChangeArrowheads="1"/>
          </p:cNvPicPr>
          <p:nvPr/>
        </p:nvPicPr>
        <p:blipFill>
          <a:blip r:embed="rId4"/>
          <a:srcRect/>
          <a:stretch>
            <a:fillRect/>
          </a:stretch>
        </p:blipFill>
        <p:spPr bwMode="auto">
          <a:xfrm>
            <a:off x="7453313" y="3716338"/>
            <a:ext cx="900112" cy="433387"/>
          </a:xfrm>
          <a:prstGeom prst="rect">
            <a:avLst/>
          </a:prstGeom>
          <a:solidFill>
            <a:schemeClr val="accent4">
              <a:lumMod val="50000"/>
              <a:lumOff val="50000"/>
            </a:schemeClr>
          </a:solidFill>
          <a:ln>
            <a:noFill/>
          </a:ln>
          <a:effectLst/>
        </p:spPr>
      </p:pic>
      <p:pic>
        <p:nvPicPr>
          <p:cNvPr id="12" name="Picture 2"/>
          <p:cNvPicPr>
            <a:picLocks noChangeAspect="1" noChangeArrowheads="1"/>
          </p:cNvPicPr>
          <p:nvPr/>
        </p:nvPicPr>
        <p:blipFill>
          <a:blip r:embed="rId4"/>
          <a:srcRect/>
          <a:stretch>
            <a:fillRect/>
          </a:stretch>
        </p:blipFill>
        <p:spPr bwMode="auto">
          <a:xfrm>
            <a:off x="7194550" y="3870325"/>
            <a:ext cx="900113" cy="433388"/>
          </a:xfrm>
          <a:prstGeom prst="rect">
            <a:avLst/>
          </a:prstGeom>
          <a:solidFill>
            <a:schemeClr val="accent4">
              <a:lumMod val="50000"/>
              <a:lumOff val="50000"/>
            </a:schemeClr>
          </a:solidFill>
          <a:ln>
            <a:noFill/>
          </a:ln>
          <a:effectLst/>
        </p:spPr>
      </p:pic>
      <p:pic>
        <p:nvPicPr>
          <p:cNvPr id="13" name="Picture 2"/>
          <p:cNvPicPr>
            <a:picLocks noChangeAspect="1" noChangeArrowheads="1"/>
          </p:cNvPicPr>
          <p:nvPr/>
        </p:nvPicPr>
        <p:blipFill>
          <a:blip r:embed="rId4"/>
          <a:srcRect/>
          <a:stretch>
            <a:fillRect/>
          </a:stretch>
        </p:blipFill>
        <p:spPr bwMode="auto">
          <a:xfrm>
            <a:off x="6948488" y="4060825"/>
            <a:ext cx="900112" cy="433388"/>
          </a:xfrm>
          <a:prstGeom prst="rect">
            <a:avLst/>
          </a:prstGeom>
          <a:solidFill>
            <a:schemeClr val="accent4">
              <a:lumMod val="50000"/>
              <a:lumOff val="50000"/>
            </a:schemeClr>
          </a:solidFill>
          <a:ln>
            <a:noFill/>
          </a:ln>
          <a:effectLst/>
        </p:spPr>
      </p:pic>
      <p:sp>
        <p:nvSpPr>
          <p:cNvPr id="14" name="強調線吹き出し 2 (枠付き) 13"/>
          <p:cNvSpPr/>
          <p:nvPr/>
        </p:nvSpPr>
        <p:spPr>
          <a:xfrm>
            <a:off x="7189788" y="2128838"/>
            <a:ext cx="1846262" cy="1371600"/>
          </a:xfrm>
          <a:prstGeom prst="accentBorderCallout2">
            <a:avLst>
              <a:gd name="adj1" fmla="val 18750"/>
              <a:gd name="adj2" fmla="val -8333"/>
              <a:gd name="adj3" fmla="val 18750"/>
              <a:gd name="adj4" fmla="val -16667"/>
              <a:gd name="adj5" fmla="val 67637"/>
              <a:gd name="adj6" fmla="val -35176"/>
            </a:avLst>
          </a:prstGeom>
          <a:solidFill>
            <a:schemeClr val="accent1">
              <a:lumMod val="20000"/>
              <a:lumOff val="80000"/>
            </a:schemeClr>
          </a:solid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ja-JP" altLang="en-US" sz="1200" b="1" dirty="0">
                <a:solidFill>
                  <a:schemeClr val="tx1"/>
                </a:solidFill>
              </a:rPr>
              <a:t>ＳＷＯＴ分析　３Ｃ分析</a:t>
            </a:r>
            <a:endParaRPr lang="en-US" altLang="ja-JP" sz="1200" b="1" dirty="0">
              <a:solidFill>
                <a:schemeClr val="tx1"/>
              </a:solidFill>
            </a:endParaRPr>
          </a:p>
          <a:p>
            <a:pPr>
              <a:defRPr/>
            </a:pPr>
            <a:r>
              <a:rPr lang="ja-JP" altLang="en-US" sz="1200" dirty="0">
                <a:solidFill>
                  <a:schemeClr val="tx1"/>
                </a:solidFill>
              </a:rPr>
              <a:t>自社、競合の</a:t>
            </a:r>
            <a:r>
              <a:rPr lang="en-US" altLang="ja-JP" sz="1200" dirty="0">
                <a:solidFill>
                  <a:schemeClr val="tx1"/>
                </a:solidFill>
              </a:rPr>
              <a:t>Biz Model </a:t>
            </a:r>
            <a:r>
              <a:rPr lang="ja-JP" altLang="en-US" sz="1200" dirty="0">
                <a:solidFill>
                  <a:schemeClr val="tx1"/>
                </a:solidFill>
              </a:rPr>
              <a:t>　及び市場を分析し、機会と脅威を評価する。</a:t>
            </a:r>
            <a:endParaRPr lang="en-US" altLang="ja-JP" sz="1200" dirty="0">
              <a:solidFill>
                <a:schemeClr val="tx1"/>
              </a:solidFill>
            </a:endParaRPr>
          </a:p>
          <a:p>
            <a:pPr>
              <a:defRPr/>
            </a:pPr>
            <a:r>
              <a:rPr lang="en-US" altLang="ja-JP" sz="1200" dirty="0">
                <a:solidFill>
                  <a:schemeClr val="tx1"/>
                </a:solidFill>
              </a:rPr>
              <a:t>3C ( Company, Competitor, Customer)</a:t>
            </a:r>
            <a:endParaRPr lang="ja-JP" altLang="en-US" sz="1200" dirty="0">
              <a:solidFill>
                <a:schemeClr val="tx1"/>
              </a:solidFill>
            </a:endParaRPr>
          </a:p>
        </p:txBody>
      </p:sp>
      <p:sp>
        <p:nvSpPr>
          <p:cNvPr id="15" name="強調線吹き出し 2 (枠付き) 14"/>
          <p:cNvSpPr/>
          <p:nvPr/>
        </p:nvSpPr>
        <p:spPr>
          <a:xfrm>
            <a:off x="7092950" y="4652963"/>
            <a:ext cx="1655763" cy="1052512"/>
          </a:xfrm>
          <a:prstGeom prst="accentBorderCallout2">
            <a:avLst>
              <a:gd name="adj1" fmla="val 18750"/>
              <a:gd name="adj2" fmla="val -8333"/>
              <a:gd name="adj3" fmla="val 18750"/>
              <a:gd name="adj4" fmla="val -16667"/>
              <a:gd name="adj5" fmla="val -6015"/>
              <a:gd name="adj6" fmla="val -58948"/>
            </a:avLst>
          </a:prstGeom>
          <a:solidFill>
            <a:schemeClr val="accent1">
              <a:lumMod val="20000"/>
              <a:lumOff val="80000"/>
            </a:schemeClr>
          </a:solid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en-US" altLang="ja-JP" sz="1200" b="1" dirty="0" err="1">
                <a:solidFill>
                  <a:schemeClr val="tx1"/>
                </a:solidFill>
              </a:rPr>
              <a:t>Ansoff</a:t>
            </a:r>
            <a:r>
              <a:rPr lang="en-US" altLang="ja-JP" sz="1200" b="1" dirty="0">
                <a:solidFill>
                  <a:schemeClr val="tx1"/>
                </a:solidFill>
              </a:rPr>
              <a:t> </a:t>
            </a:r>
            <a:r>
              <a:rPr lang="ja-JP" altLang="en-US" sz="1200" b="1" dirty="0">
                <a:solidFill>
                  <a:schemeClr val="tx1"/>
                </a:solidFill>
              </a:rPr>
              <a:t>戦略ボード</a:t>
            </a:r>
            <a:endParaRPr lang="en-US" altLang="ja-JP" sz="1200" b="1" dirty="0">
              <a:solidFill>
                <a:schemeClr val="tx1"/>
              </a:solidFill>
            </a:endParaRPr>
          </a:p>
          <a:p>
            <a:pPr>
              <a:defRPr/>
            </a:pPr>
            <a:r>
              <a:rPr lang="ja-JP" altLang="en-US" sz="1200" dirty="0">
                <a:solidFill>
                  <a:schemeClr val="tx1"/>
                </a:solidFill>
              </a:rPr>
              <a:t>市場への展開の戦略</a:t>
            </a:r>
            <a:endParaRPr lang="en-US" altLang="ja-JP" sz="1200" dirty="0">
              <a:solidFill>
                <a:schemeClr val="tx1"/>
              </a:solidFill>
            </a:endParaRPr>
          </a:p>
          <a:p>
            <a:pPr>
              <a:defRPr/>
            </a:pPr>
            <a:r>
              <a:rPr lang="ja-JP" altLang="en-US" sz="1200" dirty="0">
                <a:solidFill>
                  <a:schemeClr val="tx1"/>
                </a:solidFill>
              </a:rPr>
              <a:t>新市場・現状の拡張・現在の市場　に対する対応</a:t>
            </a:r>
          </a:p>
        </p:txBody>
      </p:sp>
      <p:sp>
        <p:nvSpPr>
          <p:cNvPr id="16" name="強調線吹き出し 2 (枠付き) 15"/>
          <p:cNvSpPr/>
          <p:nvPr/>
        </p:nvSpPr>
        <p:spPr>
          <a:xfrm flipH="1">
            <a:off x="315913" y="1331913"/>
            <a:ext cx="1655762" cy="1050925"/>
          </a:xfrm>
          <a:prstGeom prst="accentBorderCallout2">
            <a:avLst>
              <a:gd name="adj1" fmla="val 18750"/>
              <a:gd name="adj2" fmla="val -8333"/>
              <a:gd name="adj3" fmla="val 18750"/>
              <a:gd name="adj4" fmla="val -16667"/>
              <a:gd name="adj5" fmla="val 72466"/>
              <a:gd name="adj6" fmla="val -76585"/>
            </a:avLst>
          </a:prstGeom>
          <a:solidFill>
            <a:schemeClr val="accent1">
              <a:lumMod val="20000"/>
              <a:lumOff val="80000"/>
            </a:schemeClr>
          </a:solid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ja-JP" altLang="en-US" sz="1200" b="1" dirty="0">
                <a:solidFill>
                  <a:schemeClr val="tx1"/>
                </a:solidFill>
              </a:rPr>
              <a:t>ＰＰＭ</a:t>
            </a:r>
            <a:endParaRPr lang="en-US" altLang="ja-JP" sz="1200" b="1" dirty="0">
              <a:solidFill>
                <a:schemeClr val="tx1"/>
              </a:solidFill>
            </a:endParaRPr>
          </a:p>
          <a:p>
            <a:pPr>
              <a:defRPr/>
            </a:pPr>
            <a:r>
              <a:rPr lang="ja-JP" altLang="en-US" sz="1200" dirty="0">
                <a:solidFill>
                  <a:schemeClr val="tx1"/>
                </a:solidFill>
              </a:rPr>
              <a:t>製品、サービスの市場での位置づけと同行により事業の拡大、撤退方針を決める</a:t>
            </a:r>
          </a:p>
        </p:txBody>
      </p:sp>
      <p:sp>
        <p:nvSpPr>
          <p:cNvPr id="17" name="強調線吹き出し 2 (枠付き) 16"/>
          <p:cNvSpPr/>
          <p:nvPr/>
        </p:nvSpPr>
        <p:spPr>
          <a:xfrm>
            <a:off x="6642100" y="692150"/>
            <a:ext cx="2205038" cy="1274763"/>
          </a:xfrm>
          <a:prstGeom prst="accentBorderCallout2">
            <a:avLst>
              <a:gd name="adj1" fmla="val 18750"/>
              <a:gd name="adj2" fmla="val -8333"/>
              <a:gd name="adj3" fmla="val 18750"/>
              <a:gd name="adj4" fmla="val -16667"/>
              <a:gd name="adj5" fmla="val 112425"/>
              <a:gd name="adj6" fmla="val -32979"/>
            </a:avLst>
          </a:prstGeom>
          <a:solidFill>
            <a:schemeClr val="accent1">
              <a:lumMod val="20000"/>
              <a:lumOff val="80000"/>
            </a:schemeClr>
          </a:solid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ja-JP" altLang="en-US" sz="1200" b="1" dirty="0">
                <a:solidFill>
                  <a:schemeClr val="tx1"/>
                </a:solidFill>
              </a:rPr>
              <a:t>Ｍ </a:t>
            </a:r>
            <a:r>
              <a:rPr lang="en-US" altLang="ja-JP" sz="1200" b="1" dirty="0">
                <a:solidFill>
                  <a:schemeClr val="tx1"/>
                </a:solidFill>
              </a:rPr>
              <a:t>Porter </a:t>
            </a:r>
            <a:r>
              <a:rPr lang="ja-JP" altLang="en-US" sz="1200" b="1" dirty="0">
                <a:solidFill>
                  <a:schemeClr val="tx1"/>
                </a:solidFill>
              </a:rPr>
              <a:t>事業戦略類型</a:t>
            </a:r>
            <a:endParaRPr lang="en-US" altLang="ja-JP" sz="1200" b="1" dirty="0">
              <a:solidFill>
                <a:schemeClr val="tx1"/>
              </a:solidFill>
            </a:endParaRPr>
          </a:p>
          <a:p>
            <a:pPr>
              <a:defRPr/>
            </a:pPr>
            <a:r>
              <a:rPr lang="ja-JP" altLang="en-US" sz="1200" dirty="0">
                <a:solidFill>
                  <a:schemeClr val="tx1"/>
                </a:solidFill>
              </a:rPr>
              <a:t>５ </a:t>
            </a:r>
            <a:r>
              <a:rPr lang="en-US" altLang="ja-JP" sz="1200" dirty="0">
                <a:solidFill>
                  <a:schemeClr val="tx1"/>
                </a:solidFill>
              </a:rPr>
              <a:t>Force (</a:t>
            </a:r>
            <a:r>
              <a:rPr lang="ja-JP" altLang="en-US" sz="1200" dirty="0">
                <a:solidFill>
                  <a:schemeClr val="tx1"/>
                </a:solidFill>
              </a:rPr>
              <a:t>新規参入、代替え品、売り手、買い手、競合）を分析し</a:t>
            </a:r>
            <a:endParaRPr lang="en-US" altLang="ja-JP" sz="1200" dirty="0">
              <a:solidFill>
                <a:schemeClr val="tx1"/>
              </a:solidFill>
            </a:endParaRPr>
          </a:p>
          <a:p>
            <a:pPr>
              <a:defRPr/>
            </a:pPr>
            <a:r>
              <a:rPr lang="ja-JP" altLang="en-US" sz="1200" dirty="0">
                <a:solidFill>
                  <a:schemeClr val="tx1"/>
                </a:solidFill>
              </a:rPr>
              <a:t>コストリーダシップ</a:t>
            </a:r>
            <a:r>
              <a:rPr lang="en-US" altLang="ja-JP" sz="1200" dirty="0">
                <a:solidFill>
                  <a:schemeClr val="tx1"/>
                </a:solidFill>
              </a:rPr>
              <a:t>/</a:t>
            </a:r>
            <a:r>
              <a:rPr lang="ja-JP" altLang="en-US" sz="1200" dirty="0">
                <a:solidFill>
                  <a:schemeClr val="tx1"/>
                </a:solidFill>
              </a:rPr>
              <a:t>差別化戦略</a:t>
            </a:r>
            <a:r>
              <a:rPr lang="en-US" altLang="ja-JP" sz="1200" dirty="0">
                <a:solidFill>
                  <a:schemeClr val="tx1"/>
                </a:solidFill>
              </a:rPr>
              <a:t>/</a:t>
            </a:r>
          </a:p>
          <a:p>
            <a:pPr>
              <a:defRPr/>
            </a:pPr>
            <a:r>
              <a:rPr lang="ja-JP" altLang="en-US" sz="1200" dirty="0">
                <a:solidFill>
                  <a:schemeClr val="tx1"/>
                </a:solidFill>
              </a:rPr>
              <a:t>集中戦略　及び　業界地位の選択</a:t>
            </a:r>
          </a:p>
        </p:txBody>
      </p:sp>
      <p:sp>
        <p:nvSpPr>
          <p:cNvPr id="18" name="強調線吹き出し 2 (枠付き) 17"/>
          <p:cNvSpPr/>
          <p:nvPr/>
        </p:nvSpPr>
        <p:spPr>
          <a:xfrm>
            <a:off x="5237163" y="5495925"/>
            <a:ext cx="1655762" cy="1050925"/>
          </a:xfrm>
          <a:prstGeom prst="accentBorderCallout2">
            <a:avLst>
              <a:gd name="adj1" fmla="val 18750"/>
              <a:gd name="adj2" fmla="val -8333"/>
              <a:gd name="adj3" fmla="val 18750"/>
              <a:gd name="adj4" fmla="val -16667"/>
              <a:gd name="adj5" fmla="val 16926"/>
              <a:gd name="adj6" fmla="val -26741"/>
            </a:avLst>
          </a:prstGeom>
          <a:solidFill>
            <a:schemeClr val="accent1">
              <a:lumMod val="20000"/>
              <a:lumOff val="80000"/>
            </a:schemeClr>
          </a:solid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ja-JP" altLang="en-US" sz="1200" b="1" dirty="0">
                <a:solidFill>
                  <a:schemeClr val="tx1"/>
                </a:solidFill>
              </a:rPr>
              <a:t>価値基準による戦略整理</a:t>
            </a:r>
            <a:endParaRPr lang="en-US" altLang="ja-JP" sz="1200" b="1" dirty="0">
              <a:solidFill>
                <a:schemeClr val="tx1"/>
              </a:solidFill>
            </a:endParaRPr>
          </a:p>
          <a:p>
            <a:pPr marL="171450" indent="-171450">
              <a:buFont typeface="Arial" pitchFamily="34" charset="0"/>
              <a:buChar char="•"/>
              <a:defRPr/>
            </a:pPr>
            <a:r>
              <a:rPr lang="en-US" altLang="ja-JP" sz="1200" dirty="0">
                <a:solidFill>
                  <a:schemeClr val="tx1"/>
                </a:solidFill>
              </a:rPr>
              <a:t>Product leadership</a:t>
            </a:r>
          </a:p>
          <a:p>
            <a:pPr marL="171450" indent="-171450">
              <a:buFont typeface="Arial" pitchFamily="34" charset="0"/>
              <a:buChar char="•"/>
              <a:defRPr/>
            </a:pPr>
            <a:r>
              <a:rPr lang="en-US" altLang="ja-JP" sz="1200" dirty="0">
                <a:solidFill>
                  <a:schemeClr val="tx1"/>
                </a:solidFill>
              </a:rPr>
              <a:t>Excellent Operation</a:t>
            </a:r>
          </a:p>
          <a:p>
            <a:pPr marL="171450" indent="-171450">
              <a:buFont typeface="Arial" pitchFamily="34" charset="0"/>
              <a:buChar char="•"/>
              <a:defRPr/>
            </a:pPr>
            <a:r>
              <a:rPr lang="en-US" altLang="ja-JP" sz="1200" dirty="0">
                <a:solidFill>
                  <a:schemeClr val="tx1"/>
                </a:solidFill>
              </a:rPr>
              <a:t>Customer Intimacy</a:t>
            </a:r>
          </a:p>
          <a:p>
            <a:pPr>
              <a:defRPr/>
            </a:pPr>
            <a:r>
              <a:rPr lang="ja-JP" altLang="en-US" sz="1200" dirty="0">
                <a:solidFill>
                  <a:schemeClr val="tx1"/>
                </a:solidFill>
              </a:rPr>
              <a:t>どれに重点を置くか</a:t>
            </a:r>
            <a:endParaRPr lang="en-US" altLang="ja-JP" sz="1200" dirty="0">
              <a:solidFill>
                <a:schemeClr val="tx1"/>
              </a:solidFill>
            </a:endParaRPr>
          </a:p>
        </p:txBody>
      </p:sp>
      <p:pic>
        <p:nvPicPr>
          <p:cNvPr id="19" name="Picture 2"/>
          <p:cNvPicPr>
            <a:picLocks noChangeAspect="1" noChangeArrowheads="1"/>
          </p:cNvPicPr>
          <p:nvPr/>
        </p:nvPicPr>
        <p:blipFill>
          <a:blip r:embed="rId5"/>
          <a:srcRect/>
          <a:stretch>
            <a:fillRect/>
          </a:stretch>
        </p:blipFill>
        <p:spPr bwMode="auto">
          <a:xfrm>
            <a:off x="1993900" y="3933825"/>
            <a:ext cx="849313" cy="407988"/>
          </a:xfrm>
          <a:prstGeom prst="rect">
            <a:avLst/>
          </a:prstGeom>
          <a:solidFill>
            <a:schemeClr val="accent4">
              <a:lumMod val="50000"/>
              <a:lumOff val="50000"/>
            </a:schemeClr>
          </a:solidFill>
          <a:ln>
            <a:noFill/>
          </a:ln>
          <a:effectLst/>
        </p:spPr>
      </p:pic>
      <p:pic>
        <p:nvPicPr>
          <p:cNvPr id="20" name="Picture 2"/>
          <p:cNvPicPr>
            <a:picLocks noChangeAspect="1" noChangeArrowheads="1"/>
          </p:cNvPicPr>
          <p:nvPr/>
        </p:nvPicPr>
        <p:blipFill>
          <a:blip r:embed="rId5"/>
          <a:srcRect/>
          <a:stretch>
            <a:fillRect/>
          </a:stretch>
        </p:blipFill>
        <p:spPr bwMode="auto">
          <a:xfrm>
            <a:off x="1735138" y="4086225"/>
            <a:ext cx="849312" cy="407988"/>
          </a:xfrm>
          <a:prstGeom prst="rect">
            <a:avLst/>
          </a:prstGeom>
          <a:solidFill>
            <a:schemeClr val="accent4">
              <a:lumMod val="50000"/>
              <a:lumOff val="50000"/>
            </a:schemeClr>
          </a:solidFill>
          <a:ln>
            <a:noFill/>
          </a:ln>
          <a:effectLst/>
        </p:spPr>
      </p:pic>
      <p:sp>
        <p:nvSpPr>
          <p:cNvPr id="21" name="テキスト ボックス 8"/>
          <p:cNvSpPr txBox="1">
            <a:spLocks noChangeArrowheads="1"/>
          </p:cNvSpPr>
          <p:nvPr/>
        </p:nvSpPr>
        <p:spPr bwMode="auto">
          <a:xfrm>
            <a:off x="142875" y="6362700"/>
            <a:ext cx="4756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1200"/>
              <a:t>競合やパートナの評価とはそれらの戦略と環境を含めたビジネスモデルの評価</a:t>
            </a:r>
          </a:p>
        </p:txBody>
      </p:sp>
      <p:sp>
        <p:nvSpPr>
          <p:cNvPr id="22" name="正方形/長方形 21"/>
          <p:cNvSpPr/>
          <p:nvPr/>
        </p:nvSpPr>
        <p:spPr>
          <a:xfrm>
            <a:off x="3581400" y="914400"/>
            <a:ext cx="1998663" cy="1254125"/>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en-US" altLang="ja-JP" sz="1200" b="1" dirty="0">
                <a:solidFill>
                  <a:schemeClr val="tx1"/>
                </a:solidFill>
              </a:rPr>
              <a:t>Seven S</a:t>
            </a:r>
          </a:p>
          <a:p>
            <a:pPr>
              <a:defRPr/>
            </a:pPr>
            <a:r>
              <a:rPr lang="en-US" altLang="ja-JP" sz="1200" dirty="0">
                <a:solidFill>
                  <a:schemeClr val="tx1"/>
                </a:solidFill>
              </a:rPr>
              <a:t>McKinsey </a:t>
            </a:r>
            <a:r>
              <a:rPr lang="ja-JP" altLang="en-US" sz="1200" dirty="0">
                <a:solidFill>
                  <a:schemeClr val="tx1"/>
                </a:solidFill>
              </a:rPr>
              <a:t>により提唱された全体の戦略のバランスを評価。</a:t>
            </a:r>
            <a:endParaRPr lang="en-US" altLang="ja-JP" sz="1200" dirty="0">
              <a:solidFill>
                <a:schemeClr val="tx1"/>
              </a:solidFill>
            </a:endParaRPr>
          </a:p>
          <a:p>
            <a:pPr>
              <a:defRPr/>
            </a:pPr>
            <a:r>
              <a:rPr lang="en-US" altLang="ja-JP" sz="1200" dirty="0">
                <a:solidFill>
                  <a:schemeClr val="tx1"/>
                </a:solidFill>
              </a:rPr>
              <a:t>Strategy / Structure/ System / Shared Value/ Staff/S kill / Style</a:t>
            </a:r>
            <a:endParaRPr lang="ja-JP" altLang="en-US" sz="1200" dirty="0">
              <a:solidFill>
                <a:schemeClr val="tx1"/>
              </a:solidFill>
            </a:endParaRPr>
          </a:p>
        </p:txBody>
      </p:sp>
      <p:sp>
        <p:nvSpPr>
          <p:cNvPr id="23" name="強調線吹き出し 2 (枠付き) 22"/>
          <p:cNvSpPr/>
          <p:nvPr/>
        </p:nvSpPr>
        <p:spPr>
          <a:xfrm flipH="1">
            <a:off x="198438" y="2535238"/>
            <a:ext cx="1655762" cy="1052512"/>
          </a:xfrm>
          <a:prstGeom prst="accentBorderCallout2">
            <a:avLst>
              <a:gd name="adj1" fmla="val 18750"/>
              <a:gd name="adj2" fmla="val -8333"/>
              <a:gd name="adj3" fmla="val 18750"/>
              <a:gd name="adj4" fmla="val -16667"/>
              <a:gd name="adj5" fmla="val 30207"/>
              <a:gd name="adj6" fmla="val -32109"/>
            </a:avLst>
          </a:prstGeom>
          <a:no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en-US" altLang="ja-JP" sz="1200" b="1" dirty="0">
                <a:solidFill>
                  <a:schemeClr val="tx1"/>
                </a:solidFill>
              </a:rPr>
              <a:t>Product / Technology Life Cycle</a:t>
            </a:r>
          </a:p>
          <a:p>
            <a:pPr>
              <a:defRPr/>
            </a:pPr>
            <a:r>
              <a:rPr lang="ja-JP" altLang="en-US" sz="1200" dirty="0">
                <a:solidFill>
                  <a:schemeClr val="tx1"/>
                </a:solidFill>
              </a:rPr>
              <a:t>サイクルに応じた投資、価格、チャンネル戦略</a:t>
            </a:r>
            <a:endParaRPr lang="en-US" altLang="ja-JP" sz="1200" dirty="0">
              <a:solidFill>
                <a:schemeClr val="tx1"/>
              </a:solidFill>
            </a:endParaRPr>
          </a:p>
          <a:p>
            <a:pPr>
              <a:defRPr/>
            </a:pPr>
            <a:endParaRPr lang="ja-JP" altLang="en-US" sz="1200" dirty="0">
              <a:solidFill>
                <a:schemeClr val="tx1"/>
              </a:solidFill>
            </a:endParaRPr>
          </a:p>
        </p:txBody>
      </p:sp>
      <p:sp>
        <p:nvSpPr>
          <p:cNvPr id="24" name="強調線吹き出し 2 (枠付き) 23"/>
          <p:cNvSpPr/>
          <p:nvPr/>
        </p:nvSpPr>
        <p:spPr>
          <a:xfrm flipH="1">
            <a:off x="142875" y="3995738"/>
            <a:ext cx="1571625" cy="998537"/>
          </a:xfrm>
          <a:prstGeom prst="accentBorderCallout2">
            <a:avLst>
              <a:gd name="adj1" fmla="val 18750"/>
              <a:gd name="adj2" fmla="val -8333"/>
              <a:gd name="adj3" fmla="val 18750"/>
              <a:gd name="adj4" fmla="val -16667"/>
              <a:gd name="adj5" fmla="val 21399"/>
              <a:gd name="adj6" fmla="val -16025"/>
            </a:avLst>
          </a:prstGeom>
          <a:no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ja-JP" altLang="en-US" sz="1200" b="1" dirty="0">
                <a:solidFill>
                  <a:schemeClr val="tx1"/>
                </a:solidFill>
              </a:rPr>
              <a:t>Ｖａｌｕｅ　Ｃｈａｉｎ</a:t>
            </a:r>
            <a:r>
              <a:rPr lang="en-US" altLang="ja-JP" sz="1200" b="1" dirty="0">
                <a:solidFill>
                  <a:schemeClr val="tx1"/>
                </a:solidFill>
              </a:rPr>
              <a:t>/</a:t>
            </a:r>
            <a:r>
              <a:rPr lang="ja-JP" altLang="en-US" sz="1200" b="1" dirty="0">
                <a:solidFill>
                  <a:schemeClr val="tx1"/>
                </a:solidFill>
              </a:rPr>
              <a:t>ＫＳＦ</a:t>
            </a:r>
            <a:endParaRPr lang="en-US" altLang="ja-JP" sz="1200" b="1" dirty="0">
              <a:solidFill>
                <a:schemeClr val="tx1"/>
              </a:solidFill>
            </a:endParaRPr>
          </a:p>
          <a:p>
            <a:pPr>
              <a:defRPr/>
            </a:pPr>
            <a:r>
              <a:rPr lang="ja-JP" altLang="en-US" sz="1200" dirty="0">
                <a:solidFill>
                  <a:schemeClr val="tx1"/>
                </a:solidFill>
              </a:rPr>
              <a:t>リソース及びコアコンピタンスを評価しし、ＫＳＦを見つける。　必要に応じてＶＣの再構成も実施。</a:t>
            </a:r>
          </a:p>
        </p:txBody>
      </p:sp>
      <p:sp>
        <p:nvSpPr>
          <p:cNvPr id="25" name="強調線吹き出し 2 (枠付き) 24"/>
          <p:cNvSpPr/>
          <p:nvPr/>
        </p:nvSpPr>
        <p:spPr>
          <a:xfrm flipH="1">
            <a:off x="647700" y="5037138"/>
            <a:ext cx="1949450" cy="1325562"/>
          </a:xfrm>
          <a:prstGeom prst="accentBorderCallout2">
            <a:avLst>
              <a:gd name="adj1" fmla="val 18750"/>
              <a:gd name="adj2" fmla="val -8333"/>
              <a:gd name="adj3" fmla="val 18750"/>
              <a:gd name="adj4" fmla="val -16667"/>
              <a:gd name="adj5" fmla="val -15483"/>
              <a:gd name="adj6" fmla="val -23734"/>
            </a:avLst>
          </a:prstGeom>
          <a:no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en-US" altLang="ja-JP" sz="1200" b="1" dirty="0">
                <a:solidFill>
                  <a:schemeClr val="tx1"/>
                </a:solidFill>
              </a:rPr>
              <a:t>Delta Model</a:t>
            </a:r>
          </a:p>
          <a:p>
            <a:pPr>
              <a:defRPr/>
            </a:pPr>
            <a:r>
              <a:rPr lang="ja-JP" altLang="en-US" sz="1200" dirty="0">
                <a:solidFill>
                  <a:schemeClr val="tx1"/>
                </a:solidFill>
              </a:rPr>
              <a:t>戦略ポジションを決定し、ミッション、投資分野、組織構造、実行計画を決める。</a:t>
            </a:r>
            <a:endParaRPr lang="en-US" altLang="ja-JP" sz="1200" dirty="0">
              <a:solidFill>
                <a:schemeClr val="tx1"/>
              </a:solidFill>
            </a:endParaRPr>
          </a:p>
          <a:p>
            <a:pPr marL="171450" indent="-171450">
              <a:buFont typeface="Arial" pitchFamily="34" charset="0"/>
              <a:buChar char="•"/>
              <a:defRPr/>
            </a:pPr>
            <a:r>
              <a:rPr lang="en-US" altLang="ja-JP" sz="1200" dirty="0">
                <a:solidFill>
                  <a:schemeClr val="tx1"/>
                </a:solidFill>
              </a:rPr>
              <a:t>Best Product</a:t>
            </a:r>
          </a:p>
          <a:p>
            <a:pPr marL="171450" indent="-171450">
              <a:buFont typeface="Arial" pitchFamily="34" charset="0"/>
              <a:buChar char="•"/>
              <a:defRPr/>
            </a:pPr>
            <a:r>
              <a:rPr lang="en-US" altLang="ja-JP" sz="1200" dirty="0">
                <a:solidFill>
                  <a:schemeClr val="tx1"/>
                </a:solidFill>
              </a:rPr>
              <a:t>Total Customer Solution</a:t>
            </a:r>
          </a:p>
          <a:p>
            <a:pPr marL="171450" indent="-171450">
              <a:buFont typeface="Arial" pitchFamily="34" charset="0"/>
              <a:buChar char="•"/>
              <a:defRPr/>
            </a:pPr>
            <a:r>
              <a:rPr lang="en-US" altLang="ja-JP" sz="1200" dirty="0">
                <a:solidFill>
                  <a:schemeClr val="tx1"/>
                </a:solidFill>
              </a:rPr>
              <a:t>System Lock in</a:t>
            </a:r>
            <a:endParaRPr lang="ja-JP" altLang="en-US" sz="1200" dirty="0">
              <a:solidFill>
                <a:schemeClr val="tx1"/>
              </a:solidFill>
            </a:endParaRPr>
          </a:p>
        </p:txBody>
      </p:sp>
    </p:spTree>
    <p:extLst>
      <p:ext uri="{BB962C8B-B14F-4D97-AF65-F5344CB8AC3E}">
        <p14:creationId xmlns:p14="http://schemas.microsoft.com/office/powerpoint/2010/main" val="326258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６．ビジネスモデル・キャンバス</a:t>
            </a:r>
            <a:endParaRPr lang="ja-JP" altLang="en-US" dirty="0">
              <a:latin typeface="メイリオ" pitchFamily="50" charset="-128"/>
            </a:endParaRPr>
          </a:p>
        </p:txBody>
      </p:sp>
      <p:sp>
        <p:nvSpPr>
          <p:cNvPr id="3" name="雲形吹き出し 2"/>
          <p:cNvSpPr/>
          <p:nvPr/>
        </p:nvSpPr>
        <p:spPr>
          <a:xfrm>
            <a:off x="647700" y="1125538"/>
            <a:ext cx="7648575" cy="4895850"/>
          </a:xfrm>
          <a:prstGeom prst="cloudCallout">
            <a:avLst>
              <a:gd name="adj1" fmla="val -18405"/>
              <a:gd name="adj2" fmla="val 30000"/>
            </a:avLst>
          </a:prstGeom>
          <a:solidFill>
            <a:srgbClr val="FFCC66"/>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400" dirty="0">
              <a:solidFill>
                <a:schemeClr val="tx1"/>
              </a:solidFill>
            </a:endParaRPr>
          </a:p>
        </p:txBody>
      </p:sp>
      <p:sp>
        <p:nvSpPr>
          <p:cNvPr id="4" name="テキスト ボックス 21"/>
          <p:cNvSpPr txBox="1">
            <a:spLocks noChangeArrowheads="1"/>
          </p:cNvSpPr>
          <p:nvPr/>
        </p:nvSpPr>
        <p:spPr bwMode="auto">
          <a:xfrm>
            <a:off x="523875" y="836613"/>
            <a:ext cx="35734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en-US" altLang="ja-JP" sz="1600">
                <a:latin typeface="HGP創英角ｺﾞｼｯｸUB" pitchFamily="50" charset="-128"/>
                <a:ea typeface="HGP創英角ｺﾞｼｯｸUB" pitchFamily="50" charset="-128"/>
              </a:rPr>
              <a:t>Biz Model Canvas </a:t>
            </a:r>
            <a:r>
              <a:rPr lang="ja-JP" altLang="en-US" sz="1600">
                <a:latin typeface="HGP創英角ｺﾞｼｯｸUB" pitchFamily="50" charset="-128"/>
                <a:ea typeface="HGP創英角ｺﾞｼｯｸUB" pitchFamily="50" charset="-128"/>
              </a:rPr>
              <a:t>に影響を与える環境</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238" y="2520950"/>
            <a:ext cx="4781550"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2468563" y="1728788"/>
            <a:ext cx="4206875" cy="646112"/>
          </a:xfrm>
          <a:prstGeom prst="rect">
            <a:avLst/>
          </a:prstGeom>
          <a:noFill/>
        </p:spPr>
        <p:txBody>
          <a:bodyPr wrap="none">
            <a:spAutoFit/>
          </a:bodyPr>
          <a:lstStyle/>
          <a:p>
            <a:pPr algn="ctr">
              <a:defRPr/>
            </a:pPr>
            <a:r>
              <a:rPr lang="en-US" altLang="ja-JP" dirty="0">
                <a:solidFill>
                  <a:schemeClr val="tx2">
                    <a:lumMod val="75000"/>
                  </a:schemeClr>
                </a:solidFill>
                <a:latin typeface="HGP創英角ｺﾞｼｯｸUB" pitchFamily="50" charset="-128"/>
                <a:ea typeface="HGP創英角ｺﾞｼｯｸUB" pitchFamily="50" charset="-128"/>
              </a:rPr>
              <a:t>Global / Local</a:t>
            </a:r>
          </a:p>
          <a:p>
            <a:pPr algn="ctr">
              <a:defRPr/>
            </a:pPr>
            <a:r>
              <a:rPr lang="ja-JP" altLang="en-US" dirty="0">
                <a:solidFill>
                  <a:schemeClr val="tx2">
                    <a:lumMod val="75000"/>
                  </a:schemeClr>
                </a:solidFill>
                <a:latin typeface="HGP創英角ｺﾞｼｯｸUB" pitchFamily="50" charset="-128"/>
                <a:ea typeface="HGP創英角ｺﾞｼｯｸUB" pitchFamily="50" charset="-128"/>
              </a:rPr>
              <a:t>経済、社会、政治、文化、生活、各種規制</a:t>
            </a:r>
            <a:endParaRPr lang="en-US" altLang="ja-JP" dirty="0">
              <a:solidFill>
                <a:schemeClr val="tx2">
                  <a:lumMod val="75000"/>
                </a:schemeClr>
              </a:solidFill>
              <a:latin typeface="HGP創英角ｺﾞｼｯｸUB" pitchFamily="50" charset="-128"/>
              <a:ea typeface="HGP創英角ｺﾞｼｯｸUB" pitchFamily="50" charset="-128"/>
            </a:endParaRPr>
          </a:p>
        </p:txBody>
      </p:sp>
      <p:sp>
        <p:nvSpPr>
          <p:cNvPr id="7" name="テキスト ボックス 6"/>
          <p:cNvSpPr txBox="1"/>
          <p:nvPr/>
        </p:nvSpPr>
        <p:spPr>
          <a:xfrm>
            <a:off x="3589338" y="4810125"/>
            <a:ext cx="1909762" cy="923925"/>
          </a:xfrm>
          <a:prstGeom prst="rect">
            <a:avLst/>
          </a:prstGeom>
          <a:noFill/>
        </p:spPr>
        <p:txBody>
          <a:bodyPr wrap="none">
            <a:spAutoFit/>
          </a:bodyPr>
          <a:lstStyle/>
          <a:p>
            <a:pPr algn="ctr">
              <a:defRPr/>
            </a:pPr>
            <a:r>
              <a:rPr lang="ja-JP" altLang="en-US" dirty="0">
                <a:solidFill>
                  <a:schemeClr val="tx2">
                    <a:lumMod val="75000"/>
                  </a:schemeClr>
                </a:solidFill>
                <a:latin typeface="HGP創英角ｺﾞｼｯｸUB" pitchFamily="50" charset="-128"/>
                <a:ea typeface="HGP創英角ｺﾞｼｯｸUB" pitchFamily="50" charset="-128"/>
              </a:rPr>
              <a:t>企業</a:t>
            </a:r>
            <a:endParaRPr lang="en-US" altLang="ja-JP" dirty="0">
              <a:solidFill>
                <a:schemeClr val="tx2">
                  <a:lumMod val="75000"/>
                </a:schemeClr>
              </a:solidFill>
              <a:latin typeface="HGP創英角ｺﾞｼｯｸUB" pitchFamily="50" charset="-128"/>
              <a:ea typeface="HGP創英角ｺﾞｼｯｸUB" pitchFamily="50" charset="-128"/>
            </a:endParaRPr>
          </a:p>
          <a:p>
            <a:pPr algn="ctr">
              <a:defRPr/>
            </a:pPr>
            <a:r>
              <a:rPr lang="ja-JP" altLang="en-US" dirty="0">
                <a:solidFill>
                  <a:schemeClr val="tx2">
                    <a:lumMod val="75000"/>
                  </a:schemeClr>
                </a:solidFill>
                <a:latin typeface="HGP創英角ｺﾞｼｯｸUB" pitchFamily="50" charset="-128"/>
                <a:ea typeface="HGP創英角ｺﾞｼｯｸUB" pitchFamily="50" charset="-128"/>
              </a:rPr>
              <a:t>組織、制度、風土</a:t>
            </a:r>
            <a:endParaRPr lang="en-US" altLang="ja-JP" dirty="0">
              <a:solidFill>
                <a:schemeClr val="tx2">
                  <a:lumMod val="75000"/>
                </a:schemeClr>
              </a:solidFill>
              <a:latin typeface="HGP創英角ｺﾞｼｯｸUB" pitchFamily="50" charset="-128"/>
              <a:ea typeface="HGP創英角ｺﾞｼｯｸUB" pitchFamily="50" charset="-128"/>
            </a:endParaRPr>
          </a:p>
          <a:p>
            <a:pPr algn="ctr">
              <a:defRPr/>
            </a:pPr>
            <a:r>
              <a:rPr lang="ja-JP" altLang="en-US" dirty="0">
                <a:solidFill>
                  <a:schemeClr val="tx2">
                    <a:lumMod val="75000"/>
                  </a:schemeClr>
                </a:solidFill>
                <a:latin typeface="HGP創英角ｺﾞｼｯｸUB" pitchFamily="50" charset="-128"/>
                <a:ea typeface="HGP創英角ｺﾞｼｯｸUB" pitchFamily="50" charset="-128"/>
              </a:rPr>
              <a:t>意思決定プロセス</a:t>
            </a:r>
          </a:p>
        </p:txBody>
      </p:sp>
      <p:sp>
        <p:nvSpPr>
          <p:cNvPr id="8" name="星 10 7"/>
          <p:cNvSpPr/>
          <p:nvPr/>
        </p:nvSpPr>
        <p:spPr>
          <a:xfrm>
            <a:off x="539750" y="1414463"/>
            <a:ext cx="1239838" cy="1150937"/>
          </a:xfrm>
          <a:prstGeom prst="star10">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b"/>
          <a:lstStyle/>
          <a:p>
            <a:pPr algn="ctr">
              <a:defRPr/>
            </a:pPr>
            <a:r>
              <a:rPr lang="ja-JP" altLang="en-US" sz="1400" dirty="0">
                <a:solidFill>
                  <a:schemeClr val="tx1"/>
                </a:solidFill>
                <a:latin typeface="HGP創英角ｺﾞｼｯｸUB" pitchFamily="50" charset="-128"/>
                <a:ea typeface="HGP創英角ｺﾞｼｯｸUB" pitchFamily="50" charset="-128"/>
              </a:rPr>
              <a:t>Ｖｉｓｉｏｎ</a:t>
            </a:r>
            <a:endParaRPr lang="en-US" altLang="ja-JP" sz="1400" dirty="0">
              <a:solidFill>
                <a:schemeClr val="tx1"/>
              </a:solidFill>
              <a:latin typeface="HGP創英角ｺﾞｼｯｸUB" pitchFamily="50" charset="-128"/>
              <a:ea typeface="HGP創英角ｺﾞｼｯｸUB" pitchFamily="50" charset="-128"/>
            </a:endParaRPr>
          </a:p>
          <a:p>
            <a:pPr algn="ctr">
              <a:defRPr/>
            </a:pPr>
            <a:r>
              <a:rPr lang="ja-JP" altLang="en-US" sz="1400" dirty="0">
                <a:solidFill>
                  <a:schemeClr val="tx1"/>
                </a:solidFill>
                <a:latin typeface="HGP創英角ｺﾞｼｯｸUB" pitchFamily="50" charset="-128"/>
                <a:ea typeface="HGP創英角ｺﾞｼｯｸUB" pitchFamily="50" charset="-128"/>
              </a:rPr>
              <a:t>事業の</a:t>
            </a:r>
            <a:endParaRPr lang="en-US" altLang="ja-JP" sz="1400" dirty="0">
              <a:solidFill>
                <a:schemeClr val="tx1"/>
              </a:solidFill>
              <a:latin typeface="HGP創英角ｺﾞｼｯｸUB" pitchFamily="50" charset="-128"/>
              <a:ea typeface="HGP創英角ｺﾞｼｯｸUB" pitchFamily="50" charset="-128"/>
            </a:endParaRPr>
          </a:p>
          <a:p>
            <a:pPr algn="ctr">
              <a:defRPr/>
            </a:pPr>
            <a:r>
              <a:rPr lang="ja-JP" altLang="en-US" sz="1400" dirty="0">
                <a:solidFill>
                  <a:schemeClr val="tx1"/>
                </a:solidFill>
                <a:latin typeface="HGP創英角ｺﾞｼｯｸUB" pitchFamily="50" charset="-128"/>
                <a:ea typeface="HGP創英角ｺﾞｼｯｸUB" pitchFamily="50" charset="-128"/>
              </a:rPr>
              <a:t>アイディア</a:t>
            </a:r>
          </a:p>
        </p:txBody>
      </p:sp>
      <p:sp>
        <p:nvSpPr>
          <p:cNvPr id="9" name="テキスト ボックス 8"/>
          <p:cNvSpPr txBox="1"/>
          <p:nvPr/>
        </p:nvSpPr>
        <p:spPr>
          <a:xfrm>
            <a:off x="6935788" y="2708275"/>
            <a:ext cx="949325" cy="1274763"/>
          </a:xfrm>
          <a:prstGeom prst="rect">
            <a:avLst/>
          </a:prstGeom>
          <a:noFill/>
        </p:spPr>
        <p:txBody>
          <a:bodyPr>
            <a:spAutoFit/>
          </a:bodyPr>
          <a:lstStyle/>
          <a:p>
            <a:pPr algn="ctr">
              <a:lnSpc>
                <a:spcPct val="150000"/>
              </a:lnSpc>
              <a:defRPr/>
            </a:pPr>
            <a:r>
              <a:rPr lang="ja-JP" altLang="en-US" dirty="0">
                <a:solidFill>
                  <a:schemeClr val="tx2">
                    <a:lumMod val="75000"/>
                  </a:schemeClr>
                </a:solidFill>
                <a:latin typeface="HGP創英角ｺﾞｼｯｸUB" pitchFamily="50" charset="-128"/>
                <a:ea typeface="HGP創英角ｺﾞｼｯｸUB" pitchFamily="50" charset="-128"/>
              </a:rPr>
              <a:t>産業</a:t>
            </a:r>
            <a:endParaRPr lang="en-US" altLang="ja-JP" dirty="0">
              <a:solidFill>
                <a:schemeClr val="tx2">
                  <a:lumMod val="75000"/>
                </a:schemeClr>
              </a:solidFill>
              <a:latin typeface="HGP創英角ｺﾞｼｯｸUB" pitchFamily="50" charset="-128"/>
              <a:ea typeface="HGP創英角ｺﾞｼｯｸUB" pitchFamily="50" charset="-128"/>
            </a:endParaRPr>
          </a:p>
          <a:p>
            <a:pPr algn="ctr">
              <a:lnSpc>
                <a:spcPct val="150000"/>
              </a:lnSpc>
              <a:defRPr/>
            </a:pPr>
            <a:r>
              <a:rPr lang="ja-JP" altLang="en-US" dirty="0">
                <a:solidFill>
                  <a:schemeClr val="tx2">
                    <a:lumMod val="75000"/>
                  </a:schemeClr>
                </a:solidFill>
                <a:latin typeface="HGP創英角ｺﾞｼｯｸUB" pitchFamily="50" charset="-128"/>
                <a:ea typeface="HGP創英角ｺﾞｼｯｸUB" pitchFamily="50" charset="-128"/>
              </a:rPr>
              <a:t>市場</a:t>
            </a:r>
            <a:endParaRPr lang="en-US" altLang="ja-JP" dirty="0">
              <a:solidFill>
                <a:schemeClr val="tx2">
                  <a:lumMod val="75000"/>
                </a:schemeClr>
              </a:solidFill>
              <a:latin typeface="HGP創英角ｺﾞｼｯｸUB" pitchFamily="50" charset="-128"/>
              <a:ea typeface="HGP創英角ｺﾞｼｯｸUB" pitchFamily="50" charset="-128"/>
            </a:endParaRPr>
          </a:p>
          <a:p>
            <a:pPr algn="ctr">
              <a:lnSpc>
                <a:spcPct val="150000"/>
              </a:lnSpc>
              <a:defRPr/>
            </a:pPr>
            <a:r>
              <a:rPr lang="ja-JP" altLang="en-US" dirty="0">
                <a:solidFill>
                  <a:schemeClr val="tx2">
                    <a:lumMod val="75000"/>
                  </a:schemeClr>
                </a:solidFill>
                <a:latin typeface="HGP創英角ｺﾞｼｯｸUB" pitchFamily="50" charset="-128"/>
                <a:ea typeface="HGP創英角ｺﾞｼｯｸUB" pitchFamily="50" charset="-128"/>
              </a:rPr>
              <a:t>競合</a:t>
            </a:r>
            <a:endParaRPr lang="en-US" altLang="ja-JP" dirty="0">
              <a:solidFill>
                <a:schemeClr val="tx2">
                  <a:lumMod val="75000"/>
                </a:schemeClr>
              </a:solidFill>
              <a:latin typeface="HGP創英角ｺﾞｼｯｸUB" pitchFamily="50" charset="-128"/>
              <a:ea typeface="HGP創英角ｺﾞｼｯｸUB" pitchFamily="50" charset="-128"/>
            </a:endParaRPr>
          </a:p>
        </p:txBody>
      </p:sp>
      <p:sp>
        <p:nvSpPr>
          <p:cNvPr id="10" name="テキスト ボックス 9"/>
          <p:cNvSpPr txBox="1"/>
          <p:nvPr/>
        </p:nvSpPr>
        <p:spPr>
          <a:xfrm>
            <a:off x="901700" y="2928938"/>
            <a:ext cx="1312863" cy="1273175"/>
          </a:xfrm>
          <a:prstGeom prst="rect">
            <a:avLst/>
          </a:prstGeom>
          <a:noFill/>
        </p:spPr>
        <p:txBody>
          <a:bodyPr wrap="none">
            <a:spAutoFit/>
          </a:bodyPr>
          <a:lstStyle/>
          <a:p>
            <a:pPr algn="ctr">
              <a:lnSpc>
                <a:spcPct val="150000"/>
              </a:lnSpc>
              <a:defRPr/>
            </a:pPr>
            <a:r>
              <a:rPr lang="ja-JP" altLang="en-US" dirty="0">
                <a:solidFill>
                  <a:schemeClr val="tx2">
                    <a:lumMod val="75000"/>
                  </a:schemeClr>
                </a:solidFill>
                <a:latin typeface="HGP創英角ｺﾞｼｯｸUB" pitchFamily="50" charset="-128"/>
                <a:ea typeface="HGP創英角ｺﾞｼｯｸUB" pitchFamily="50" charset="-128"/>
              </a:rPr>
              <a:t>テクノロジー</a:t>
            </a:r>
            <a:endParaRPr lang="en-US" altLang="ja-JP" dirty="0">
              <a:solidFill>
                <a:schemeClr val="tx2">
                  <a:lumMod val="75000"/>
                </a:schemeClr>
              </a:solidFill>
              <a:latin typeface="HGP創英角ｺﾞｼｯｸUB" pitchFamily="50" charset="-128"/>
              <a:ea typeface="HGP創英角ｺﾞｼｯｸUB" pitchFamily="50" charset="-128"/>
            </a:endParaRPr>
          </a:p>
          <a:p>
            <a:pPr algn="ctr">
              <a:lnSpc>
                <a:spcPct val="150000"/>
              </a:lnSpc>
              <a:defRPr/>
            </a:pPr>
            <a:r>
              <a:rPr lang="ja-JP" altLang="en-US" dirty="0">
                <a:solidFill>
                  <a:schemeClr val="tx2">
                    <a:lumMod val="75000"/>
                  </a:schemeClr>
                </a:solidFill>
                <a:latin typeface="HGP創英角ｺﾞｼｯｸUB" pitchFamily="50" charset="-128"/>
                <a:ea typeface="HGP創英角ｺﾞｼｯｸUB" pitchFamily="50" charset="-128"/>
              </a:rPr>
              <a:t>製品</a:t>
            </a:r>
            <a:endParaRPr lang="en-US" altLang="ja-JP" dirty="0">
              <a:solidFill>
                <a:schemeClr val="tx2">
                  <a:lumMod val="75000"/>
                </a:schemeClr>
              </a:solidFill>
              <a:latin typeface="HGP創英角ｺﾞｼｯｸUB" pitchFamily="50" charset="-128"/>
              <a:ea typeface="HGP創英角ｺﾞｼｯｸUB" pitchFamily="50" charset="-128"/>
            </a:endParaRPr>
          </a:p>
          <a:p>
            <a:pPr algn="ctr">
              <a:lnSpc>
                <a:spcPct val="150000"/>
              </a:lnSpc>
              <a:defRPr/>
            </a:pPr>
            <a:r>
              <a:rPr lang="ja-JP" altLang="en-US" dirty="0">
                <a:solidFill>
                  <a:schemeClr val="tx2">
                    <a:lumMod val="75000"/>
                  </a:schemeClr>
                </a:solidFill>
                <a:latin typeface="HGP創英角ｺﾞｼｯｸUB" pitchFamily="50" charset="-128"/>
                <a:ea typeface="HGP創英角ｺﾞｼｯｸUB" pitchFamily="50" charset="-128"/>
              </a:rPr>
              <a:t>サービス</a:t>
            </a:r>
            <a:endParaRPr lang="en-US" altLang="ja-JP" dirty="0">
              <a:solidFill>
                <a:schemeClr val="tx2">
                  <a:lumMod val="75000"/>
                </a:schemeClr>
              </a:solidFill>
              <a:latin typeface="HGP創英角ｺﾞｼｯｸUB" pitchFamily="50" charset="-128"/>
              <a:ea typeface="HGP創英角ｺﾞｼｯｸUB" pitchFamily="50" charset="-128"/>
            </a:endParaRPr>
          </a:p>
        </p:txBody>
      </p:sp>
      <p:sp>
        <p:nvSpPr>
          <p:cNvPr id="11" name="縦巻き 10"/>
          <p:cNvSpPr/>
          <p:nvPr/>
        </p:nvSpPr>
        <p:spPr>
          <a:xfrm>
            <a:off x="7342188" y="4949825"/>
            <a:ext cx="1560512" cy="1287463"/>
          </a:xfrm>
          <a:prstGeom prst="verticalScroll">
            <a:avLst/>
          </a:prstGeom>
          <a:solidFill>
            <a:schemeClr val="accent6">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ja-JP" altLang="en-US" sz="1400" dirty="0">
                <a:solidFill>
                  <a:schemeClr val="tx1"/>
                </a:solidFill>
                <a:latin typeface="HGP創英角ｺﾞｼｯｸUB" pitchFamily="50" charset="-128"/>
                <a:ea typeface="HGP創英角ｺﾞｼｯｸUB" pitchFamily="50" charset="-128"/>
              </a:rPr>
              <a:t>事業の企画の </a:t>
            </a:r>
            <a:r>
              <a:rPr lang="en-US" altLang="ja-JP" sz="1400" dirty="0">
                <a:solidFill>
                  <a:schemeClr val="tx1"/>
                </a:solidFill>
                <a:latin typeface="HGP創英角ｺﾞｼｯｸUB" pitchFamily="50" charset="-128"/>
                <a:ea typeface="HGP創英角ｺﾞｼｯｸUB" pitchFamily="50" charset="-128"/>
              </a:rPr>
              <a:t>Input </a:t>
            </a:r>
            <a:r>
              <a:rPr lang="ja-JP" altLang="en-US" sz="1400" dirty="0">
                <a:solidFill>
                  <a:schemeClr val="tx1"/>
                </a:solidFill>
                <a:latin typeface="HGP創英角ｺﾞｼｯｸUB" pitchFamily="50" charset="-128"/>
                <a:ea typeface="HGP創英角ｺﾞｼｯｸUB" pitchFamily="50" charset="-128"/>
              </a:rPr>
              <a:t>としての戦略となる。</a:t>
            </a:r>
          </a:p>
        </p:txBody>
      </p:sp>
      <p:sp>
        <p:nvSpPr>
          <p:cNvPr id="12" name="下矢印 11"/>
          <p:cNvSpPr/>
          <p:nvPr/>
        </p:nvSpPr>
        <p:spPr>
          <a:xfrm rot="18971072">
            <a:off x="1706563" y="2182813"/>
            <a:ext cx="584200" cy="528637"/>
          </a:xfrm>
          <a:prstGeom prst="downArrow">
            <a:avLst/>
          </a:prstGeom>
          <a:solidFill>
            <a:srgbClr val="A3A3E0">
              <a:alpha val="52157"/>
            </a:srgb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400" dirty="0">
              <a:solidFill>
                <a:schemeClr val="tx1"/>
              </a:solidFill>
            </a:endParaRPr>
          </a:p>
        </p:txBody>
      </p:sp>
      <p:sp>
        <p:nvSpPr>
          <p:cNvPr id="13" name="下矢印 12"/>
          <p:cNvSpPr/>
          <p:nvPr/>
        </p:nvSpPr>
        <p:spPr>
          <a:xfrm rot="18554018">
            <a:off x="6906419" y="4675981"/>
            <a:ext cx="584200" cy="528638"/>
          </a:xfrm>
          <a:prstGeom prst="downArrow">
            <a:avLst/>
          </a:prstGeom>
          <a:solidFill>
            <a:srgbClr val="D1D1F0">
              <a:alpha val="56078"/>
            </a:srgb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400" dirty="0">
              <a:solidFill>
                <a:schemeClr val="tx1"/>
              </a:solidFill>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588" y="1263650"/>
            <a:ext cx="436562"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テキスト ボックス 5"/>
          <p:cNvSpPr txBox="1">
            <a:spLocks noChangeArrowheads="1"/>
          </p:cNvSpPr>
          <p:nvPr/>
        </p:nvSpPr>
        <p:spPr bwMode="auto">
          <a:xfrm>
            <a:off x="395288" y="6092825"/>
            <a:ext cx="5408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1400">
                <a:latin typeface="HGP創英角ｺﾞｼｯｸUB" pitchFamily="50" charset="-128"/>
                <a:ea typeface="HGP創英角ｺﾞｼｯｸUB" pitchFamily="50" charset="-128"/>
              </a:rPr>
              <a:t>新規事業立ち上げのケースでは個々の構成要素の内容は仮説となる。</a:t>
            </a:r>
            <a:endParaRPr lang="en-US" altLang="ja-JP" sz="1400">
              <a:latin typeface="HGP創英角ｺﾞｼｯｸUB" pitchFamily="50" charset="-128"/>
              <a:ea typeface="HGP創英角ｺﾞｼｯｸUB" pitchFamily="50" charset="-128"/>
            </a:endParaRPr>
          </a:p>
          <a:p>
            <a:pPr eaLnBrk="1" hangingPunct="1"/>
            <a:r>
              <a:rPr lang="ja-JP" altLang="en-US" sz="1400">
                <a:latin typeface="HGP創英角ｺﾞｼｯｸUB" pitchFamily="50" charset="-128"/>
                <a:ea typeface="HGP創英角ｺﾞｼｯｸUB" pitchFamily="50" charset="-128"/>
              </a:rPr>
              <a:t>検証によって軌道修正し、現実化してゆく。</a:t>
            </a:r>
          </a:p>
        </p:txBody>
      </p:sp>
    </p:spTree>
    <p:extLst>
      <p:ext uri="{BB962C8B-B14F-4D97-AF65-F5344CB8AC3E}">
        <p14:creationId xmlns:p14="http://schemas.microsoft.com/office/powerpoint/2010/main" val="3114648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７．ビジネス構想企画への援用</a:t>
            </a:r>
            <a:endParaRPr lang="ja-JP" altLang="en-US" dirty="0">
              <a:latin typeface="メイリオ" pitchFamily="50" charset="-128"/>
            </a:endParaRPr>
          </a:p>
        </p:txBody>
      </p:sp>
      <p:sp>
        <p:nvSpPr>
          <p:cNvPr id="3" name="ホームベース 2"/>
          <p:cNvSpPr/>
          <p:nvPr/>
        </p:nvSpPr>
        <p:spPr>
          <a:xfrm>
            <a:off x="2987824" y="4507996"/>
            <a:ext cx="2769210" cy="1334096"/>
          </a:xfrm>
          <a:prstGeom prst="homePlate">
            <a:avLst>
              <a:gd name="adj" fmla="val 25698"/>
            </a:avLst>
          </a:prstGeom>
          <a:solidFill>
            <a:schemeClr val="bg1">
              <a:lumMod val="95000"/>
            </a:schemeClr>
          </a:solidFill>
          <a:ln w="38100">
            <a:solidFill>
              <a:srgbClr val="FF0000"/>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kumimoji="1" lang="ja-JP" altLang="en-US" sz="1400" dirty="0" smtClean="0"/>
              <a:t>情報システム構想・企画</a:t>
            </a:r>
            <a:endParaRPr kumimoji="1" lang="en-US" altLang="ja-JP" sz="1400" dirty="0" smtClean="0"/>
          </a:p>
          <a:p>
            <a:pPr algn="ctr"/>
            <a:r>
              <a:rPr lang="en-US" altLang="ja-JP" sz="1400" dirty="0" smtClean="0"/>
              <a:t>Why  What How</a:t>
            </a:r>
            <a:endParaRPr kumimoji="1" lang="ja-JP" altLang="en-US" sz="1400"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6753" y="3188352"/>
            <a:ext cx="1959665" cy="1069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0346" y="3188352"/>
            <a:ext cx="2011740" cy="1098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6" name="テキスト ボックス 5"/>
          <p:cNvSpPr txBox="1"/>
          <p:nvPr/>
        </p:nvSpPr>
        <p:spPr>
          <a:xfrm>
            <a:off x="587629" y="924057"/>
            <a:ext cx="8213738" cy="1569660"/>
          </a:xfrm>
          <a:prstGeom prst="rect">
            <a:avLst/>
          </a:prstGeom>
          <a:noFill/>
        </p:spPr>
        <p:txBody>
          <a:bodyPr wrap="square" rtlCol="0">
            <a:spAutoFit/>
          </a:bodyPr>
          <a:lstStyle/>
          <a:p>
            <a:r>
              <a:rPr kumimoji="1" lang="ja-JP" altLang="en-US" sz="1600" dirty="0" smtClean="0">
                <a:latin typeface="メイリオ" pitchFamily="50" charset="-128"/>
                <a:ea typeface="メイリオ" pitchFamily="50" charset="-128"/>
                <a:cs typeface="メイリオ" pitchFamily="50" charset="-128"/>
              </a:rPr>
              <a:t>下記実施項目によって </a:t>
            </a:r>
            <a:r>
              <a:rPr kumimoji="1" lang="en-US" altLang="ja-JP" sz="1600" dirty="0" smtClean="0">
                <a:latin typeface="メイリオ" pitchFamily="50" charset="-128"/>
                <a:ea typeface="メイリオ" pitchFamily="50" charset="-128"/>
                <a:cs typeface="メイリオ" pitchFamily="50" charset="-128"/>
              </a:rPr>
              <a:t>To Be Business model,</a:t>
            </a:r>
            <a:r>
              <a:rPr kumimoji="1" lang="ja-JP" altLang="en-US" sz="1600" dirty="0" smtClean="0">
                <a:latin typeface="メイリオ" pitchFamily="50" charset="-128"/>
                <a:ea typeface="メイリオ" pitchFamily="50" charset="-128"/>
                <a:cs typeface="メイリオ" pitchFamily="50" charset="-128"/>
              </a:rPr>
              <a:t>の詳細化</a:t>
            </a:r>
            <a:r>
              <a:rPr kumimoji="1" lang="en-US" altLang="ja-JP" sz="1600" dirty="0" smtClean="0">
                <a:latin typeface="メイリオ" pitchFamily="50" charset="-128"/>
                <a:ea typeface="メイリオ" pitchFamily="50" charset="-128"/>
                <a:cs typeface="メイリオ" pitchFamily="50" charset="-128"/>
              </a:rPr>
              <a:t> </a:t>
            </a:r>
            <a:r>
              <a:rPr kumimoji="1" lang="ja-JP" altLang="en-US" sz="1600" dirty="0" smtClean="0">
                <a:latin typeface="メイリオ" pitchFamily="50" charset="-128"/>
                <a:ea typeface="メイリオ" pitchFamily="50" charset="-128"/>
                <a:cs typeface="メイリオ" pitchFamily="50" charset="-128"/>
              </a:rPr>
              <a:t>要求、ソリューションを導く。</a:t>
            </a:r>
            <a:endParaRPr kumimoji="1" lang="en-US" altLang="ja-JP" sz="16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a:p>
            <a:pPr marL="285750" indent="-285750">
              <a:buFont typeface="Arial" pitchFamily="34" charset="0"/>
              <a:buChar char="•"/>
            </a:pPr>
            <a:r>
              <a:rPr lang="ja-JP" altLang="en-US" sz="1600" dirty="0" smtClean="0">
                <a:latin typeface="メイリオ" pitchFamily="50" charset="-128"/>
                <a:ea typeface="メイリオ" pitchFamily="50" charset="-128"/>
                <a:cs typeface="メイリオ" pitchFamily="50" charset="-128"/>
              </a:rPr>
              <a:t>ビジネスモデルの影響する各構成要素の中を </a:t>
            </a:r>
            <a:r>
              <a:rPr lang="en-US" altLang="ja-JP" sz="1600" dirty="0" smtClean="0">
                <a:latin typeface="メイリオ" pitchFamily="50" charset="-128"/>
                <a:ea typeface="メイリオ" pitchFamily="50" charset="-128"/>
                <a:cs typeface="メイリオ" pitchFamily="50" charset="-128"/>
              </a:rPr>
              <a:t>IT</a:t>
            </a:r>
            <a:r>
              <a:rPr lang="ja-JP" altLang="en-US" sz="1600" dirty="0" smtClean="0">
                <a:latin typeface="メイリオ" pitchFamily="50" charset="-128"/>
                <a:ea typeface="メイリオ" pitchFamily="50" charset="-128"/>
                <a:cs typeface="メイリオ" pitchFamily="50" charset="-128"/>
              </a:rPr>
              <a:t>構想・企画のプロセスにて具体化と詳細化を図る</a:t>
            </a:r>
            <a:endParaRPr lang="en-US" altLang="ja-JP" sz="1600" dirty="0" smtClean="0">
              <a:latin typeface="メイリオ" pitchFamily="50" charset="-128"/>
              <a:ea typeface="メイリオ" pitchFamily="50" charset="-128"/>
              <a:cs typeface="メイリオ" pitchFamily="50" charset="-128"/>
            </a:endParaRPr>
          </a:p>
          <a:p>
            <a:pPr marL="285750" indent="-285750">
              <a:buFont typeface="Arial" pitchFamily="34" charset="0"/>
              <a:buChar char="•"/>
            </a:pPr>
            <a:r>
              <a:rPr lang="ja-JP" altLang="en-US" sz="1600" dirty="0">
                <a:latin typeface="メイリオ" pitchFamily="50" charset="-128"/>
                <a:ea typeface="メイリオ" pitchFamily="50" charset="-128"/>
                <a:cs typeface="メイリオ" pitchFamily="50" charset="-128"/>
              </a:rPr>
              <a:t>企画</a:t>
            </a:r>
            <a:r>
              <a:rPr lang="ja-JP" altLang="en-US" sz="1600" dirty="0" smtClean="0">
                <a:latin typeface="メイリオ" pitchFamily="50" charset="-128"/>
                <a:ea typeface="メイリオ" pitchFamily="50" charset="-128"/>
                <a:cs typeface="メイリオ" pitchFamily="50" charset="-128"/>
              </a:rPr>
              <a:t>の確定には財務指標も必要　（ＲＯＩ）</a:t>
            </a:r>
            <a:endParaRPr lang="en-US" altLang="ja-JP" sz="1600" dirty="0" smtClean="0">
              <a:latin typeface="メイリオ" pitchFamily="50" charset="-128"/>
              <a:ea typeface="メイリオ" pitchFamily="50" charset="-128"/>
              <a:cs typeface="メイリオ" pitchFamily="50" charset="-128"/>
            </a:endParaRPr>
          </a:p>
          <a:p>
            <a:pPr marL="285750" indent="-285750">
              <a:buFont typeface="Arial" pitchFamily="34" charset="0"/>
              <a:buChar char="•"/>
            </a:pPr>
            <a:r>
              <a:rPr lang="ja-JP" altLang="en-US" sz="1600" dirty="0" smtClean="0">
                <a:latin typeface="メイリオ" pitchFamily="50" charset="-128"/>
                <a:ea typeface="メイリオ" pitchFamily="50" charset="-128"/>
                <a:cs typeface="メイリオ" pitchFamily="50" charset="-128"/>
              </a:rPr>
              <a:t>ビジネスモデルの</a:t>
            </a:r>
            <a:r>
              <a:rPr lang="en-US" altLang="ja-JP" sz="1600" dirty="0" smtClean="0">
                <a:latin typeface="メイリオ" pitchFamily="50" charset="-128"/>
                <a:ea typeface="メイリオ" pitchFamily="50" charset="-128"/>
                <a:cs typeface="メイリオ" pitchFamily="50" charset="-128"/>
              </a:rPr>
              <a:t>As is </a:t>
            </a:r>
            <a:r>
              <a:rPr lang="ja-JP" altLang="en-US" sz="1600" dirty="0" smtClean="0">
                <a:latin typeface="メイリオ" pitchFamily="50" charset="-128"/>
                <a:ea typeface="メイリオ" pitchFamily="50" charset="-128"/>
                <a:cs typeface="メイリオ" pitchFamily="50" charset="-128"/>
              </a:rPr>
              <a:t>から　</a:t>
            </a:r>
            <a:r>
              <a:rPr lang="en-US" altLang="ja-JP" sz="1600" dirty="0" smtClean="0">
                <a:latin typeface="メイリオ" pitchFamily="50" charset="-128"/>
                <a:ea typeface="メイリオ" pitchFamily="50" charset="-128"/>
                <a:cs typeface="メイリオ" pitchFamily="50" charset="-128"/>
              </a:rPr>
              <a:t>To be </a:t>
            </a:r>
            <a:r>
              <a:rPr lang="ja-JP" altLang="en-US" sz="1600" dirty="0" smtClean="0">
                <a:latin typeface="メイリオ" pitchFamily="50" charset="-128"/>
                <a:ea typeface="メイリオ" pitchFamily="50" charset="-128"/>
                <a:cs typeface="メイリオ" pitchFamily="50" charset="-128"/>
              </a:rPr>
              <a:t>に至る必須の活動が移行の要求となる</a:t>
            </a:r>
            <a:endParaRPr lang="en-US" altLang="ja-JP" sz="1600" dirty="0" smtClean="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1334797" y="2623219"/>
            <a:ext cx="1518364" cy="584775"/>
          </a:xfrm>
          <a:prstGeom prst="rect">
            <a:avLst/>
          </a:prstGeom>
          <a:noFill/>
        </p:spPr>
        <p:txBody>
          <a:bodyPr wrap="none" rtlCol="0">
            <a:spAutoFit/>
          </a:bodyPr>
          <a:lstStyle/>
          <a:p>
            <a:pPr algn="ctr"/>
            <a:r>
              <a:rPr kumimoji="1" lang="en-US" altLang="ja-JP" sz="1600" dirty="0" smtClean="0"/>
              <a:t> As Is </a:t>
            </a:r>
          </a:p>
          <a:p>
            <a:pPr algn="ctr"/>
            <a:r>
              <a:rPr kumimoji="1" lang="en-US" altLang="ja-JP" sz="1600" dirty="0" smtClean="0"/>
              <a:t>Business Model</a:t>
            </a:r>
            <a:endParaRPr kumimoji="1" lang="ja-JP" altLang="en-US" sz="1600" dirty="0"/>
          </a:p>
        </p:txBody>
      </p:sp>
      <p:sp>
        <p:nvSpPr>
          <p:cNvPr id="8" name="テキスト ボックス 7"/>
          <p:cNvSpPr txBox="1"/>
          <p:nvPr/>
        </p:nvSpPr>
        <p:spPr>
          <a:xfrm>
            <a:off x="5757034" y="2637474"/>
            <a:ext cx="1518364" cy="584775"/>
          </a:xfrm>
          <a:prstGeom prst="rect">
            <a:avLst/>
          </a:prstGeom>
          <a:noFill/>
        </p:spPr>
        <p:txBody>
          <a:bodyPr wrap="none" rtlCol="0">
            <a:spAutoFit/>
          </a:bodyPr>
          <a:lstStyle/>
          <a:p>
            <a:pPr algn="ctr"/>
            <a:r>
              <a:rPr kumimoji="1" lang="en-US" altLang="ja-JP" sz="1600" dirty="0" smtClean="0"/>
              <a:t> To Be </a:t>
            </a:r>
          </a:p>
          <a:p>
            <a:pPr algn="ctr"/>
            <a:r>
              <a:rPr kumimoji="1" lang="en-US" altLang="ja-JP" sz="1600" dirty="0" smtClean="0"/>
              <a:t>Business Model</a:t>
            </a:r>
            <a:endParaRPr kumimoji="1" lang="ja-JP" altLang="en-US" sz="1600" dirty="0"/>
          </a:p>
        </p:txBody>
      </p:sp>
      <p:sp>
        <p:nvSpPr>
          <p:cNvPr id="9" name="ホームベース 8"/>
          <p:cNvSpPr/>
          <p:nvPr/>
        </p:nvSpPr>
        <p:spPr>
          <a:xfrm>
            <a:off x="3268075" y="5037297"/>
            <a:ext cx="936104" cy="694835"/>
          </a:xfrm>
          <a:prstGeom prst="homePlate">
            <a:avLst>
              <a:gd name="adj" fmla="val 28836"/>
            </a:avLst>
          </a:prstGeom>
          <a:solidFill>
            <a:schemeClr val="bg1"/>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400" dirty="0"/>
              <a:t>要求</a:t>
            </a:r>
            <a:endParaRPr kumimoji="1" lang="ja-JP" altLang="en-US" sz="1400" dirty="0"/>
          </a:p>
        </p:txBody>
      </p:sp>
      <p:sp>
        <p:nvSpPr>
          <p:cNvPr id="10" name="ホームベース 9"/>
          <p:cNvSpPr/>
          <p:nvPr/>
        </p:nvSpPr>
        <p:spPr>
          <a:xfrm>
            <a:off x="4260072" y="5012051"/>
            <a:ext cx="1250274" cy="720081"/>
          </a:xfrm>
          <a:prstGeom prst="homePlate">
            <a:avLst>
              <a:gd name="adj" fmla="val 28836"/>
            </a:avLst>
          </a:prstGeom>
          <a:solidFill>
            <a:schemeClr val="bg1"/>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36000" rIns="0" rtlCol="0" anchor="ctr"/>
          <a:lstStyle/>
          <a:p>
            <a:pPr algn="ctr"/>
            <a:r>
              <a:rPr kumimoji="1" lang="ja-JP" altLang="en-US" sz="1200" dirty="0" smtClean="0"/>
              <a:t>ソリューション</a:t>
            </a:r>
            <a:endParaRPr kumimoji="1" lang="ja-JP" altLang="en-US" sz="1200" dirty="0"/>
          </a:p>
        </p:txBody>
      </p:sp>
      <p:sp>
        <p:nvSpPr>
          <p:cNvPr id="11" name="右矢印 10"/>
          <p:cNvSpPr/>
          <p:nvPr/>
        </p:nvSpPr>
        <p:spPr>
          <a:xfrm>
            <a:off x="3556000" y="3371740"/>
            <a:ext cx="1640114" cy="648072"/>
          </a:xfrm>
          <a:prstGeom prst="rightArrow">
            <a:avLst/>
          </a:prstGeom>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587629" y="5974285"/>
            <a:ext cx="8228546" cy="523220"/>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情報システム構想・企画では企業の業務プロセス及びそれを支える情報システムの変革に対する要求やソリューションが主たる対象</a:t>
            </a:r>
            <a:endParaRPr kumimoji="1" lang="ja-JP" altLang="en-US" sz="1400" dirty="0">
              <a:latin typeface="メイリオ" pitchFamily="50" charset="-128"/>
              <a:ea typeface="メイリオ" pitchFamily="50" charset="-128"/>
              <a:cs typeface="メイリオ" pitchFamily="50" charset="-128"/>
            </a:endParaRPr>
          </a:p>
        </p:txBody>
      </p:sp>
      <p:sp>
        <p:nvSpPr>
          <p:cNvPr id="13" name="角丸四角形 12"/>
          <p:cNvSpPr/>
          <p:nvPr/>
        </p:nvSpPr>
        <p:spPr>
          <a:xfrm>
            <a:off x="6655935" y="4652012"/>
            <a:ext cx="2160240" cy="1046064"/>
          </a:xfrm>
          <a:prstGeom prst="roundRect">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36000" rIns="36000" rtlCol="0" anchor="ctr"/>
          <a:lstStyle/>
          <a:p>
            <a:r>
              <a:rPr kumimoji="1" lang="ja-JP" altLang="en-US" sz="1200" dirty="0" smtClean="0"/>
              <a:t>ビジネスモデルの各構成要素の</a:t>
            </a:r>
            <a:r>
              <a:rPr kumimoji="1" lang="en-US" altLang="ja-JP" sz="1200" dirty="0" smtClean="0"/>
              <a:t>To Be </a:t>
            </a:r>
            <a:r>
              <a:rPr lang="ja-JP" altLang="en-US" sz="1200" dirty="0"/>
              <a:t>を実現するため</a:t>
            </a:r>
            <a:r>
              <a:rPr lang="ja-JP" altLang="en-US" sz="1200" dirty="0" smtClean="0"/>
              <a:t>の </a:t>
            </a:r>
            <a:r>
              <a:rPr lang="en-US" altLang="ja-JP" sz="1200" dirty="0" smtClean="0"/>
              <a:t>Capability &amp; Condition </a:t>
            </a:r>
            <a:r>
              <a:rPr lang="ja-JP" altLang="en-US" sz="1200" dirty="0" smtClean="0"/>
              <a:t>が要求となる。</a:t>
            </a:r>
            <a:endParaRPr kumimoji="1" lang="ja-JP" altLang="en-US" sz="1200" dirty="0"/>
          </a:p>
        </p:txBody>
      </p:sp>
    </p:spTree>
    <p:extLst>
      <p:ext uri="{BB962C8B-B14F-4D97-AF65-F5344CB8AC3E}">
        <p14:creationId xmlns:p14="http://schemas.microsoft.com/office/powerpoint/2010/main" val="1192214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１．情報システム構想・企画</a:t>
            </a:r>
            <a:r>
              <a:rPr lang="ja-JP" altLang="en-US" dirty="0" smtClean="0">
                <a:latin typeface="メイリオ" pitchFamily="50" charset="-128"/>
              </a:rPr>
              <a:t>の位置づけ</a:t>
            </a:r>
            <a:endParaRPr lang="ja-JP" altLang="en-US" dirty="0">
              <a:latin typeface="メイリオ" pitchFamily="50" charset="-128"/>
            </a:endParaRPr>
          </a:p>
        </p:txBody>
      </p:sp>
      <p:sp>
        <p:nvSpPr>
          <p:cNvPr id="35" name="四角形吹き出し 3"/>
          <p:cNvSpPr>
            <a:spLocks noChangeArrowheads="1"/>
          </p:cNvSpPr>
          <p:nvPr/>
        </p:nvSpPr>
        <p:spPr bwMode="auto">
          <a:xfrm>
            <a:off x="179263" y="3851523"/>
            <a:ext cx="8785225" cy="2736304"/>
          </a:xfrm>
          <a:prstGeom prst="wedgeRectCallout">
            <a:avLst>
              <a:gd name="adj1" fmla="val -20308"/>
              <a:gd name="adj2" fmla="val -49329"/>
            </a:avLst>
          </a:prstGeom>
          <a:solidFill>
            <a:srgbClr val="CCFFCC"/>
          </a:solidFill>
          <a:ln w="28575">
            <a:solidFill>
              <a:srgbClr val="FF0000"/>
            </a:solidFill>
            <a:miter lim="800000"/>
            <a:headEnd/>
            <a:tailEnd/>
          </a:ln>
          <a:effectLst>
            <a:outerShdw blurRad="50800" dist="38100" dir="2700000" algn="tl" rotWithShape="0">
              <a:prstClr val="black">
                <a:alpha val="40000"/>
              </a:prstClr>
            </a:outerShdw>
          </a:effectLst>
        </p:spPr>
        <p:txBody>
          <a:bodyPr wrap="none" tIns="36000" bIns="36000" anchor="t" anchorCtr="0"/>
          <a:lstStyle/>
          <a:p>
            <a:pPr algn="ctr"/>
            <a:r>
              <a:rPr lang="ja-JP" altLang="en-US" sz="1400" b="1" dirty="0" smtClean="0">
                <a:solidFill>
                  <a:srgbClr val="FF0000"/>
                </a:solidFill>
                <a:latin typeface="メイリオ" pitchFamily="50" charset="-128"/>
                <a:ea typeface="メイリオ" pitchFamily="50" charset="-128"/>
                <a:cs typeface="メイリオ" pitchFamily="50" charset="-128"/>
              </a:rPr>
              <a:t>情報システム構想・企画</a:t>
            </a:r>
            <a:r>
              <a:rPr lang="ja-JP" altLang="en-US" sz="1400" b="1" dirty="0">
                <a:solidFill>
                  <a:srgbClr val="FF0000"/>
                </a:solidFill>
                <a:latin typeface="メイリオ" pitchFamily="50" charset="-128"/>
                <a:ea typeface="メイリオ" pitchFamily="50" charset="-128"/>
                <a:cs typeface="メイリオ" pitchFamily="50" charset="-128"/>
              </a:rPr>
              <a:t>　実施</a:t>
            </a:r>
            <a:r>
              <a:rPr lang="ja-JP" altLang="en-US" sz="1400" b="1" dirty="0" smtClean="0">
                <a:solidFill>
                  <a:srgbClr val="FF0000"/>
                </a:solidFill>
                <a:latin typeface="メイリオ" pitchFamily="50" charset="-128"/>
                <a:ea typeface="メイリオ" pitchFamily="50" charset="-128"/>
                <a:cs typeface="メイリオ" pitchFamily="50" charset="-128"/>
              </a:rPr>
              <a:t>概要</a:t>
            </a:r>
            <a:endParaRPr lang="en-US" altLang="ja-JP" sz="1400" b="1" dirty="0">
              <a:solidFill>
                <a:srgbClr val="FF0000"/>
              </a:solidFill>
              <a:latin typeface="メイリオ" pitchFamily="50" charset="-128"/>
              <a:ea typeface="メイリオ" pitchFamily="50" charset="-128"/>
              <a:cs typeface="メイリオ" pitchFamily="50" charset="-128"/>
            </a:endParaRPr>
          </a:p>
        </p:txBody>
      </p:sp>
      <p:sp>
        <p:nvSpPr>
          <p:cNvPr id="48" name="フローチャート : 複数書類 47"/>
          <p:cNvSpPr/>
          <p:nvPr/>
        </p:nvSpPr>
        <p:spPr bwMode="auto">
          <a:xfrm>
            <a:off x="7813552" y="5084415"/>
            <a:ext cx="1078928" cy="626666"/>
          </a:xfrm>
          <a:prstGeom prst="flowChartMultidocumen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100" dirty="0">
                <a:solidFill>
                  <a:schemeClr val="tx1"/>
                </a:solidFill>
                <a:latin typeface="メイリオ" pitchFamily="50" charset="-128"/>
                <a:ea typeface="メイリオ" pitchFamily="50" charset="-128"/>
                <a:cs typeface="メイリオ" pitchFamily="50" charset="-128"/>
              </a:rPr>
              <a:t>システム</a:t>
            </a:r>
            <a:endParaRPr lang="en-US" altLang="ja-JP" sz="1100" dirty="0">
              <a:solidFill>
                <a:schemeClr val="tx1"/>
              </a:solidFill>
              <a:latin typeface="メイリオ" pitchFamily="50" charset="-128"/>
              <a:ea typeface="メイリオ" pitchFamily="50" charset="-128"/>
              <a:cs typeface="メイリオ" pitchFamily="50" charset="-128"/>
            </a:endParaRPr>
          </a:p>
          <a:p>
            <a:pPr algn="ctr">
              <a:defRPr/>
            </a:pPr>
            <a:r>
              <a:rPr lang="ja-JP" altLang="en-US" sz="1100" dirty="0" smtClean="0">
                <a:solidFill>
                  <a:schemeClr val="tx1"/>
                </a:solidFill>
                <a:latin typeface="メイリオ" pitchFamily="50" charset="-128"/>
                <a:ea typeface="メイリオ" pitchFamily="50" charset="-128"/>
                <a:cs typeface="メイリオ" pitchFamily="50" charset="-128"/>
              </a:rPr>
              <a:t>企画書</a:t>
            </a:r>
            <a:endParaRPr lang="en-US" altLang="ja-JP" sz="1100" dirty="0" smtClean="0">
              <a:solidFill>
                <a:schemeClr val="tx1"/>
              </a:solidFill>
              <a:latin typeface="メイリオ" pitchFamily="50" charset="-128"/>
              <a:ea typeface="メイリオ" pitchFamily="50" charset="-128"/>
              <a:cs typeface="メイリオ" pitchFamily="50" charset="-128"/>
            </a:endParaRPr>
          </a:p>
        </p:txBody>
      </p:sp>
      <p:sp>
        <p:nvSpPr>
          <p:cNvPr id="267" name="正方形/長方形 3"/>
          <p:cNvSpPr>
            <a:spLocks noChangeArrowheads="1"/>
          </p:cNvSpPr>
          <p:nvPr/>
        </p:nvSpPr>
        <p:spPr bwMode="auto">
          <a:xfrm>
            <a:off x="282451" y="4816202"/>
            <a:ext cx="2162171" cy="1080000"/>
          </a:xfrm>
          <a:prstGeom prst="rect">
            <a:avLst/>
          </a:prstGeom>
          <a:solidFill>
            <a:srgbClr val="FFFFCC"/>
          </a:solidFill>
          <a:ln w="9525" algn="ctr">
            <a:solidFill>
              <a:srgbClr val="000000"/>
            </a:solidFill>
            <a:round/>
            <a:headEnd/>
            <a:tailEnd/>
          </a:ln>
          <a:effectLst/>
          <a:extLst/>
        </p:spPr>
        <p:txBody>
          <a:bodyPr lIns="90000" tIns="46800" rIns="90000" bIns="46800" anchor="t"/>
          <a:lstStyle/>
          <a:p>
            <a:r>
              <a:rPr lang="ja-JP" altLang="en-US" sz="1100" dirty="0" smtClean="0">
                <a:latin typeface="メイリオ" pitchFamily="50" charset="-128"/>
                <a:ea typeface="メイリオ" pitchFamily="50" charset="-128"/>
                <a:cs typeface="メイリオ" pitchFamily="50" charset="-128"/>
              </a:rPr>
              <a:t>顧客ニーズ</a:t>
            </a:r>
            <a:r>
              <a:rPr lang="ja-JP" altLang="en-US" sz="1100" dirty="0">
                <a:latin typeface="メイリオ" pitchFamily="50" charset="-128"/>
                <a:ea typeface="メイリオ" pitchFamily="50" charset="-128"/>
                <a:cs typeface="メイリオ" pitchFamily="50" charset="-128"/>
              </a:rPr>
              <a:t>やビジネスの方向性から見えるあるべき姿と、業務・システムの現状から、必要な要求を洗い出し、要求を実現するソリューション候補を明確にする。</a:t>
            </a:r>
            <a:endParaRPr lang="en-US" altLang="ja-JP" sz="1100" dirty="0">
              <a:latin typeface="メイリオ" pitchFamily="50" charset="-128"/>
              <a:ea typeface="メイリオ" pitchFamily="50" charset="-128"/>
              <a:cs typeface="メイリオ" pitchFamily="50" charset="-128"/>
            </a:endParaRPr>
          </a:p>
        </p:txBody>
      </p:sp>
      <p:sp>
        <p:nvSpPr>
          <p:cNvPr id="268" name="正方形/長方形 240"/>
          <p:cNvSpPr>
            <a:spLocks noChangeArrowheads="1"/>
          </p:cNvSpPr>
          <p:nvPr/>
        </p:nvSpPr>
        <p:spPr bwMode="auto">
          <a:xfrm>
            <a:off x="2700984" y="4816202"/>
            <a:ext cx="2447079" cy="1080000"/>
          </a:xfrm>
          <a:prstGeom prst="rect">
            <a:avLst/>
          </a:prstGeom>
          <a:solidFill>
            <a:srgbClr val="FFFFCC"/>
          </a:solidFill>
          <a:ln w="9525" algn="ctr">
            <a:solidFill>
              <a:srgbClr val="000000"/>
            </a:solidFill>
            <a:round/>
            <a:headEnd/>
            <a:tailEnd/>
          </a:ln>
          <a:effectLst/>
          <a:extLst/>
        </p:spPr>
        <p:txBody>
          <a:bodyPr lIns="90000" tIns="46800" rIns="90000" bIns="46800" anchor="t"/>
          <a:lstStyle/>
          <a:p>
            <a:r>
              <a:rPr lang="ja-JP" altLang="en-US" sz="1100" dirty="0">
                <a:latin typeface="メイリオ" pitchFamily="50" charset="-128"/>
                <a:ea typeface="メイリオ" pitchFamily="50" charset="-128"/>
                <a:cs typeface="メイリオ" pitchFamily="50" charset="-128"/>
              </a:rPr>
              <a:t>今後の業務の概要、必要となる役割や組織、情報システムの構造、現状からの移行性を検討し、その実現性や効果を確認し、評価する。</a:t>
            </a:r>
            <a:endParaRPr lang="en-US" altLang="ja-JP" sz="1400" b="1" dirty="0">
              <a:latin typeface="メイリオ" pitchFamily="50" charset="-128"/>
              <a:ea typeface="メイリオ" pitchFamily="50" charset="-128"/>
              <a:cs typeface="メイリオ" pitchFamily="50" charset="-128"/>
            </a:endParaRPr>
          </a:p>
        </p:txBody>
      </p:sp>
      <p:sp>
        <p:nvSpPr>
          <p:cNvPr id="269" name="正方形/長方形 241"/>
          <p:cNvSpPr>
            <a:spLocks noChangeArrowheads="1"/>
          </p:cNvSpPr>
          <p:nvPr/>
        </p:nvSpPr>
        <p:spPr bwMode="auto">
          <a:xfrm>
            <a:off x="5407958" y="4816202"/>
            <a:ext cx="2181186" cy="1080000"/>
          </a:xfrm>
          <a:prstGeom prst="rect">
            <a:avLst/>
          </a:prstGeom>
          <a:solidFill>
            <a:srgbClr val="FFFFCC"/>
          </a:solidFill>
          <a:ln w="9525" algn="ctr">
            <a:solidFill>
              <a:srgbClr val="000000"/>
            </a:solidFill>
            <a:round/>
            <a:headEnd/>
            <a:tailEnd/>
          </a:ln>
          <a:effectLst/>
          <a:extLst/>
        </p:spPr>
        <p:txBody>
          <a:bodyPr lIns="90000" tIns="46800" rIns="90000" bIns="46800" anchor="t"/>
          <a:lstStyle/>
          <a:p>
            <a:r>
              <a:rPr lang="ja-JP" altLang="en-US" sz="1100" dirty="0">
                <a:latin typeface="メイリオ" pitchFamily="50" charset="-128"/>
                <a:ea typeface="メイリオ" pitchFamily="50" charset="-128"/>
                <a:cs typeface="メイリオ" pitchFamily="50" charset="-128"/>
              </a:rPr>
              <a:t>新業務・システムを実現するシナリオ（プロジェクト定義、リスク、マスタスケジュール、体制、投資対効果等）を策定し、システム企画の承認を得る。</a:t>
            </a:r>
          </a:p>
        </p:txBody>
      </p:sp>
      <p:sp>
        <p:nvSpPr>
          <p:cNvPr id="275" name="フローチャート : 複数書類 274"/>
          <p:cNvSpPr/>
          <p:nvPr/>
        </p:nvSpPr>
        <p:spPr bwMode="auto">
          <a:xfrm>
            <a:off x="7812981" y="5948511"/>
            <a:ext cx="1078928" cy="553227"/>
          </a:xfrm>
          <a:prstGeom prst="flowChartMultidocumen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r>
              <a:rPr lang="ja-JP" altLang="en-US" sz="1100" dirty="0">
                <a:solidFill>
                  <a:schemeClr val="tx1"/>
                </a:solidFill>
                <a:latin typeface="メイリオ" pitchFamily="50" charset="-128"/>
                <a:ea typeface="メイリオ" pitchFamily="50" charset="-128"/>
                <a:cs typeface="メイリオ" pitchFamily="50" charset="-128"/>
              </a:rPr>
              <a:t>稟議書</a:t>
            </a:r>
            <a:endParaRPr lang="en-US" altLang="ja-JP" sz="1100" dirty="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（方針稟議）</a:t>
            </a:r>
          </a:p>
        </p:txBody>
      </p:sp>
      <p:sp>
        <p:nvSpPr>
          <p:cNvPr id="257" name="AutoShape 275"/>
          <p:cNvSpPr>
            <a:spLocks noChangeArrowheads="1"/>
          </p:cNvSpPr>
          <p:nvPr/>
        </p:nvSpPr>
        <p:spPr bwMode="auto">
          <a:xfrm>
            <a:off x="282451" y="4094085"/>
            <a:ext cx="2162171" cy="467992"/>
          </a:xfrm>
          <a:prstGeom prst="roundRect">
            <a:avLst>
              <a:gd name="adj" fmla="val 27612"/>
            </a:avLst>
          </a:prstGeom>
          <a:solidFill>
            <a:schemeClr val="accent1">
              <a:lumMod val="75000"/>
            </a:schemeClr>
          </a:solidFill>
          <a:ln>
            <a:noFill/>
          </a:ln>
          <a:effectLst/>
          <a:extLst/>
        </p:spPr>
        <p:txBody>
          <a:bodyPr wrap="none" lIns="72000" tIns="0" rIns="72000" bIns="0"/>
          <a:lstStyle/>
          <a:p>
            <a:pPr>
              <a:spcBef>
                <a:spcPct val="50000"/>
              </a:spcBef>
            </a:pPr>
            <a:r>
              <a:rPr lang="ja-JP" altLang="en-US" sz="1600" dirty="0" smtClean="0">
                <a:solidFill>
                  <a:srgbClr val="FFFFFF"/>
                </a:solidFill>
                <a:latin typeface="メイリオ" pitchFamily="50" charset="-128"/>
                <a:ea typeface="メイリオ" pitchFamily="50" charset="-128"/>
                <a:cs typeface="メイリオ" pitchFamily="50" charset="-128"/>
              </a:rPr>
              <a:t>①</a:t>
            </a:r>
            <a:r>
              <a:rPr lang="en-US" altLang="ja-JP" sz="1600" dirty="0" smtClean="0">
                <a:solidFill>
                  <a:srgbClr val="FFFFFF"/>
                </a:solidFill>
                <a:latin typeface="Arial Black" pitchFamily="34" charset="0"/>
              </a:rPr>
              <a:t>Why</a:t>
            </a:r>
          </a:p>
          <a:p>
            <a:r>
              <a:rPr lang="ja-JP" altLang="en-US" sz="1050" dirty="0" smtClean="0">
                <a:solidFill>
                  <a:srgbClr val="FFFFFF"/>
                </a:solidFill>
                <a:latin typeface="メイリオ" pitchFamily="50" charset="-128"/>
                <a:ea typeface="メイリオ" pitchFamily="50" charset="-128"/>
                <a:cs typeface="メイリオ" pitchFamily="50" charset="-128"/>
              </a:rPr>
              <a:t>何のために？</a:t>
            </a:r>
            <a:endParaRPr lang="en-US" altLang="ja-JP" sz="1050" dirty="0" smtClean="0">
              <a:solidFill>
                <a:srgbClr val="FFFFFF"/>
              </a:solidFill>
              <a:latin typeface="メイリオ" pitchFamily="50" charset="-128"/>
              <a:ea typeface="メイリオ" pitchFamily="50" charset="-128"/>
              <a:cs typeface="メイリオ" pitchFamily="50" charset="-128"/>
            </a:endParaRPr>
          </a:p>
        </p:txBody>
      </p:sp>
      <p:sp>
        <p:nvSpPr>
          <p:cNvPr id="259" name="AutoShape 275"/>
          <p:cNvSpPr>
            <a:spLocks noChangeArrowheads="1"/>
          </p:cNvSpPr>
          <p:nvPr/>
        </p:nvSpPr>
        <p:spPr bwMode="auto">
          <a:xfrm>
            <a:off x="2700984" y="4094085"/>
            <a:ext cx="2447080" cy="467992"/>
          </a:xfrm>
          <a:prstGeom prst="roundRect">
            <a:avLst>
              <a:gd name="adj" fmla="val 33718"/>
            </a:avLst>
          </a:prstGeom>
          <a:solidFill>
            <a:schemeClr val="accent1">
              <a:lumMod val="75000"/>
            </a:schemeClr>
          </a:solidFill>
          <a:ln>
            <a:noFill/>
          </a:ln>
          <a:effectLst/>
          <a:extLst/>
        </p:spPr>
        <p:txBody>
          <a:bodyPr wrap="none" lIns="72000" tIns="0" rIns="72000" bIns="0"/>
          <a:lstStyle/>
          <a:p>
            <a:pPr>
              <a:spcBef>
                <a:spcPct val="50000"/>
              </a:spcBef>
            </a:pPr>
            <a:r>
              <a:rPr lang="ja-JP" altLang="en-US" sz="1600" dirty="0" smtClean="0">
                <a:solidFill>
                  <a:srgbClr val="FFFFFF"/>
                </a:solidFill>
                <a:latin typeface="メイリオ" pitchFamily="50" charset="-128"/>
                <a:ea typeface="メイリオ" pitchFamily="50" charset="-128"/>
                <a:cs typeface="メイリオ" pitchFamily="50" charset="-128"/>
              </a:rPr>
              <a:t>②</a:t>
            </a:r>
            <a:r>
              <a:rPr lang="en-US" altLang="ja-JP" sz="1600" dirty="0" smtClean="0">
                <a:solidFill>
                  <a:srgbClr val="FFFFFF"/>
                </a:solidFill>
                <a:latin typeface="Arial Black" pitchFamily="34" charset="0"/>
              </a:rPr>
              <a:t>What</a:t>
            </a:r>
          </a:p>
          <a:p>
            <a:r>
              <a:rPr lang="ja-JP" altLang="en-US" sz="1050" dirty="0" smtClean="0">
                <a:solidFill>
                  <a:srgbClr val="FFFFFF"/>
                </a:solidFill>
                <a:latin typeface="メイリオ" pitchFamily="50" charset="-128"/>
                <a:ea typeface="メイリオ" pitchFamily="50" charset="-128"/>
                <a:cs typeface="メイリオ" pitchFamily="50" charset="-128"/>
              </a:rPr>
              <a:t>どのようなしくみを？</a:t>
            </a:r>
            <a:endParaRPr lang="en-US" altLang="ja-JP" sz="1050" dirty="0" smtClean="0">
              <a:solidFill>
                <a:srgbClr val="FFFFFF"/>
              </a:solidFill>
              <a:latin typeface="メイリオ" pitchFamily="50" charset="-128"/>
              <a:ea typeface="メイリオ" pitchFamily="50" charset="-128"/>
              <a:cs typeface="メイリオ" pitchFamily="50" charset="-128"/>
            </a:endParaRPr>
          </a:p>
        </p:txBody>
      </p:sp>
      <p:sp>
        <p:nvSpPr>
          <p:cNvPr id="260" name="AutoShape 275"/>
          <p:cNvSpPr>
            <a:spLocks noChangeArrowheads="1"/>
          </p:cNvSpPr>
          <p:nvPr/>
        </p:nvSpPr>
        <p:spPr bwMode="auto">
          <a:xfrm>
            <a:off x="5408785" y="4094085"/>
            <a:ext cx="2180359" cy="467992"/>
          </a:xfrm>
          <a:prstGeom prst="roundRect">
            <a:avLst>
              <a:gd name="adj" fmla="val 31682"/>
            </a:avLst>
          </a:prstGeom>
          <a:solidFill>
            <a:schemeClr val="accent1">
              <a:lumMod val="75000"/>
            </a:schemeClr>
          </a:solidFill>
          <a:ln>
            <a:noFill/>
          </a:ln>
          <a:effectLst/>
          <a:extLst/>
        </p:spPr>
        <p:txBody>
          <a:bodyPr wrap="none" lIns="72000" tIns="0" rIns="72000" bIns="0"/>
          <a:lstStyle/>
          <a:p>
            <a:pPr>
              <a:spcBef>
                <a:spcPct val="50000"/>
              </a:spcBef>
            </a:pPr>
            <a:r>
              <a:rPr lang="ja-JP" altLang="en-US" sz="1600" dirty="0" smtClean="0">
                <a:solidFill>
                  <a:srgbClr val="FFFFFF"/>
                </a:solidFill>
                <a:latin typeface="メイリオ" pitchFamily="50" charset="-128"/>
                <a:ea typeface="メイリオ" pitchFamily="50" charset="-128"/>
                <a:cs typeface="メイリオ" pitchFamily="50" charset="-128"/>
              </a:rPr>
              <a:t>③</a:t>
            </a:r>
            <a:r>
              <a:rPr lang="en-US" altLang="ja-JP" sz="1600" dirty="0" smtClean="0">
                <a:solidFill>
                  <a:srgbClr val="FFFFFF"/>
                </a:solidFill>
                <a:latin typeface="Arial Black" pitchFamily="34" charset="0"/>
              </a:rPr>
              <a:t>How</a:t>
            </a:r>
          </a:p>
          <a:p>
            <a:r>
              <a:rPr lang="ja-JP" altLang="en-US" sz="1050" dirty="0" smtClean="0">
                <a:solidFill>
                  <a:srgbClr val="FFFFFF"/>
                </a:solidFill>
                <a:latin typeface="メイリオ" pitchFamily="50" charset="-128"/>
                <a:ea typeface="メイリオ" pitchFamily="50" charset="-128"/>
                <a:cs typeface="メイリオ" pitchFamily="50" charset="-128"/>
              </a:rPr>
              <a:t>どのように実現するか？</a:t>
            </a:r>
            <a:endParaRPr lang="en-US" altLang="ja-JP" sz="1050" dirty="0" smtClean="0">
              <a:solidFill>
                <a:srgbClr val="FFFFFF"/>
              </a:solidFill>
              <a:latin typeface="メイリオ" pitchFamily="50" charset="-128"/>
              <a:ea typeface="メイリオ" pitchFamily="50" charset="-128"/>
              <a:cs typeface="メイリオ" pitchFamily="50" charset="-128"/>
            </a:endParaRPr>
          </a:p>
        </p:txBody>
      </p:sp>
      <p:sp>
        <p:nvSpPr>
          <p:cNvPr id="256" name="ホームベース 1"/>
          <p:cNvSpPr>
            <a:spLocks noChangeArrowheads="1"/>
          </p:cNvSpPr>
          <p:nvPr/>
        </p:nvSpPr>
        <p:spPr bwMode="auto">
          <a:xfrm>
            <a:off x="282451" y="4581128"/>
            <a:ext cx="2162171" cy="216000"/>
          </a:xfrm>
          <a:prstGeom prst="homePlate">
            <a:avLst>
              <a:gd name="adj" fmla="val 50050"/>
            </a:avLst>
          </a:prstGeom>
          <a:solidFill>
            <a:schemeClr val="bg1"/>
          </a:solidFill>
          <a:ln w="9525" algn="ctr">
            <a:solidFill>
              <a:srgbClr val="000000"/>
            </a:solidFill>
            <a:round/>
            <a:headEnd/>
            <a:tailEnd/>
          </a:ln>
        </p:spPr>
        <p:txBody>
          <a:bodyPr lIns="90000" tIns="36000" rIns="90000" bIns="36000" anchor="ctr"/>
          <a:lstStyle/>
          <a:p>
            <a:pPr marL="354013" indent="-354013" algn="ctr"/>
            <a:r>
              <a:rPr lang="en-US" altLang="ja-JP" sz="1200" b="1" dirty="0" smtClean="0">
                <a:solidFill>
                  <a:srgbClr val="000000"/>
                </a:solidFill>
                <a:latin typeface="メイリオ" pitchFamily="50" charset="-128"/>
                <a:ea typeface="メイリオ" pitchFamily="50" charset="-128"/>
                <a:cs typeface="メイリオ" pitchFamily="50" charset="-128"/>
              </a:rPr>
              <a:t>A. </a:t>
            </a:r>
            <a:r>
              <a:rPr lang="ja-JP" altLang="en-US" sz="1200" b="1" dirty="0" smtClean="0">
                <a:latin typeface="メイリオ" pitchFamily="50" charset="-128"/>
                <a:ea typeface="メイリオ" pitchFamily="50" charset="-128"/>
                <a:cs typeface="メイリオ" pitchFamily="50" charset="-128"/>
              </a:rPr>
              <a:t>要求の取りまとめ</a:t>
            </a:r>
            <a:endParaRPr lang="ja-JP" altLang="en-US" sz="1200" b="1" dirty="0">
              <a:latin typeface="メイリオ" pitchFamily="50" charset="-128"/>
              <a:ea typeface="メイリオ" pitchFamily="50" charset="-128"/>
              <a:cs typeface="メイリオ" pitchFamily="50" charset="-128"/>
            </a:endParaRPr>
          </a:p>
        </p:txBody>
      </p:sp>
      <p:sp>
        <p:nvSpPr>
          <p:cNvPr id="258" name="ホームベース 233"/>
          <p:cNvSpPr>
            <a:spLocks noChangeArrowheads="1"/>
          </p:cNvSpPr>
          <p:nvPr/>
        </p:nvSpPr>
        <p:spPr bwMode="auto">
          <a:xfrm>
            <a:off x="2700984" y="4581128"/>
            <a:ext cx="2447079" cy="216000"/>
          </a:xfrm>
          <a:prstGeom prst="homePlate">
            <a:avLst>
              <a:gd name="adj" fmla="val 50050"/>
            </a:avLst>
          </a:prstGeom>
          <a:solidFill>
            <a:schemeClr val="bg1"/>
          </a:solidFill>
          <a:ln w="9525" algn="ctr">
            <a:solidFill>
              <a:srgbClr val="000000"/>
            </a:solidFill>
            <a:round/>
            <a:headEnd/>
            <a:tailEnd/>
          </a:ln>
        </p:spPr>
        <p:txBody>
          <a:bodyPr lIns="90000" tIns="36000" rIns="90000" bIns="36000" anchor="ctr"/>
          <a:lstStyle/>
          <a:p>
            <a:pPr marL="354013" indent="-354013" algn="ctr"/>
            <a:r>
              <a:rPr lang="en-US" altLang="ja-JP" sz="1200" b="1" dirty="0" smtClean="0">
                <a:solidFill>
                  <a:srgbClr val="000000"/>
                </a:solidFill>
                <a:latin typeface="メイリオ" pitchFamily="50" charset="-128"/>
                <a:ea typeface="メイリオ" pitchFamily="50" charset="-128"/>
                <a:cs typeface="メイリオ" pitchFamily="50" charset="-128"/>
              </a:rPr>
              <a:t>B. </a:t>
            </a:r>
            <a:r>
              <a:rPr lang="ja-JP" altLang="en-US" sz="1200" b="1" dirty="0">
                <a:solidFill>
                  <a:srgbClr val="000000"/>
                </a:solidFill>
                <a:latin typeface="メイリオ" pitchFamily="50" charset="-128"/>
                <a:ea typeface="メイリオ" pitchFamily="50" charset="-128"/>
                <a:cs typeface="メイリオ" pitchFamily="50" charset="-128"/>
              </a:rPr>
              <a:t>業務・システムの</a:t>
            </a:r>
            <a:r>
              <a:rPr lang="ja-JP" altLang="en-US" sz="1200" b="1" dirty="0" smtClean="0">
                <a:solidFill>
                  <a:srgbClr val="000000"/>
                </a:solidFill>
                <a:latin typeface="メイリオ" pitchFamily="50" charset="-128"/>
                <a:ea typeface="メイリオ" pitchFamily="50" charset="-128"/>
                <a:cs typeface="メイリオ" pitchFamily="50" charset="-128"/>
              </a:rPr>
              <a:t>概要定義</a:t>
            </a:r>
            <a:endParaRPr lang="ja-JP" altLang="en-US" sz="1200" b="1" dirty="0">
              <a:solidFill>
                <a:srgbClr val="000000"/>
              </a:solidFill>
              <a:latin typeface="メイリオ" pitchFamily="50" charset="-128"/>
              <a:ea typeface="メイリオ" pitchFamily="50" charset="-128"/>
              <a:cs typeface="メイリオ" pitchFamily="50" charset="-128"/>
            </a:endParaRPr>
          </a:p>
        </p:txBody>
      </p:sp>
      <p:sp>
        <p:nvSpPr>
          <p:cNvPr id="263" name="ホームベース 234"/>
          <p:cNvSpPr>
            <a:spLocks noChangeArrowheads="1"/>
          </p:cNvSpPr>
          <p:nvPr/>
        </p:nvSpPr>
        <p:spPr bwMode="auto">
          <a:xfrm>
            <a:off x="5408785" y="4581128"/>
            <a:ext cx="2180360" cy="216000"/>
          </a:xfrm>
          <a:prstGeom prst="homePlate">
            <a:avLst>
              <a:gd name="adj" fmla="val 50050"/>
            </a:avLst>
          </a:prstGeom>
          <a:solidFill>
            <a:schemeClr val="bg1"/>
          </a:solidFill>
          <a:ln w="9525" algn="ctr">
            <a:solidFill>
              <a:srgbClr val="000000"/>
            </a:solidFill>
            <a:round/>
            <a:headEnd/>
            <a:tailEnd/>
          </a:ln>
        </p:spPr>
        <p:txBody>
          <a:bodyPr lIns="90000" tIns="36000" rIns="90000" bIns="36000" anchor="ctr"/>
          <a:lstStyle/>
          <a:p>
            <a:pPr marL="354013" indent="-354013" algn="ctr"/>
            <a:r>
              <a:rPr lang="en-US" altLang="ja-JP" sz="1200" b="1" dirty="0" smtClean="0">
                <a:solidFill>
                  <a:srgbClr val="000000"/>
                </a:solidFill>
                <a:latin typeface="メイリオ" pitchFamily="50" charset="-128"/>
                <a:ea typeface="メイリオ" pitchFamily="50" charset="-128"/>
                <a:cs typeface="メイリオ" pitchFamily="50" charset="-128"/>
              </a:rPr>
              <a:t>C. </a:t>
            </a:r>
            <a:r>
              <a:rPr lang="ja-JP" altLang="en-US" sz="1200" b="1" dirty="0">
                <a:solidFill>
                  <a:srgbClr val="000000"/>
                </a:solidFill>
                <a:latin typeface="メイリオ" pitchFamily="50" charset="-128"/>
                <a:ea typeface="メイリオ" pitchFamily="50" charset="-128"/>
                <a:cs typeface="メイリオ" pitchFamily="50" charset="-128"/>
              </a:rPr>
              <a:t>実現</a:t>
            </a:r>
            <a:r>
              <a:rPr lang="ja-JP" altLang="en-US" sz="1200" b="1" dirty="0" smtClean="0">
                <a:solidFill>
                  <a:srgbClr val="000000"/>
                </a:solidFill>
                <a:latin typeface="メイリオ" pitchFamily="50" charset="-128"/>
                <a:ea typeface="メイリオ" pitchFamily="50" charset="-128"/>
                <a:cs typeface="メイリオ" pitchFamily="50" charset="-128"/>
              </a:rPr>
              <a:t>シナリオの策定</a:t>
            </a:r>
            <a:endParaRPr lang="ja-JP" altLang="en-US" sz="1200" b="1" dirty="0">
              <a:solidFill>
                <a:srgbClr val="00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51520" y="5889466"/>
            <a:ext cx="2159566" cy="553998"/>
          </a:xfrm>
          <a:prstGeom prst="rect">
            <a:avLst/>
          </a:prstGeom>
          <a:noFill/>
        </p:spPr>
        <p:txBody>
          <a:bodyPr wrap="none" rtlCol="0">
            <a:spAutoFit/>
          </a:bodyPr>
          <a:lstStyle/>
          <a:p>
            <a:pPr algn="ctr"/>
            <a:r>
              <a:rPr kumimoji="1" lang="ja-JP" altLang="en-US" sz="1400" b="1" dirty="0" smtClean="0">
                <a:latin typeface="メイリオ" pitchFamily="50" charset="-128"/>
                <a:ea typeface="メイリオ" pitchFamily="50" charset="-128"/>
                <a:cs typeface="メイリオ" pitchFamily="50" charset="-128"/>
              </a:rPr>
              <a:t>あるべき姿実現のための</a:t>
            </a:r>
            <a:endParaRPr kumimoji="1" lang="en-US" altLang="ja-JP" sz="1400" b="1" dirty="0" smtClean="0">
              <a:latin typeface="メイリオ" pitchFamily="50" charset="-128"/>
              <a:ea typeface="メイリオ" pitchFamily="50" charset="-128"/>
              <a:cs typeface="メイリオ" pitchFamily="50" charset="-128"/>
            </a:endParaRPr>
          </a:p>
          <a:p>
            <a:pPr algn="ctr"/>
            <a:r>
              <a:rPr kumimoji="1" lang="ja-JP" altLang="en-US" sz="1600" b="1" dirty="0" smtClean="0">
                <a:solidFill>
                  <a:srgbClr val="FF0000"/>
                </a:solidFill>
                <a:latin typeface="メイリオ" pitchFamily="50" charset="-128"/>
                <a:ea typeface="メイリオ" pitchFamily="50" charset="-128"/>
                <a:cs typeface="メイリオ" pitchFamily="50" charset="-128"/>
              </a:rPr>
              <a:t>「要求」</a:t>
            </a:r>
            <a:r>
              <a:rPr kumimoji="1" lang="ja-JP" altLang="en-US" sz="1400" b="1" dirty="0" smtClean="0">
                <a:latin typeface="メイリオ" pitchFamily="50" charset="-128"/>
                <a:ea typeface="メイリオ" pitchFamily="50" charset="-128"/>
                <a:cs typeface="メイリオ" pitchFamily="50" charset="-128"/>
              </a:rPr>
              <a:t>のとりまとめ</a:t>
            </a:r>
            <a:endParaRPr kumimoji="1" lang="ja-JP" altLang="en-US" sz="14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2299414" y="5889466"/>
            <a:ext cx="3108543" cy="738664"/>
          </a:xfrm>
          <a:prstGeom prst="rect">
            <a:avLst/>
          </a:prstGeom>
          <a:noFill/>
        </p:spPr>
        <p:txBody>
          <a:bodyPr wrap="none" rtlCol="0">
            <a:spAutoFit/>
          </a:bodyPr>
          <a:lstStyle/>
          <a:p>
            <a:pPr algn="ctr"/>
            <a:r>
              <a:rPr lang="ja-JP" altLang="en-US" sz="1400" b="1" dirty="0" smtClean="0">
                <a:latin typeface="メイリオ" pitchFamily="50" charset="-128"/>
                <a:ea typeface="メイリオ" pitchFamily="50" charset="-128"/>
                <a:cs typeface="メイリオ" pitchFamily="50" charset="-128"/>
              </a:rPr>
              <a:t>要求を満たすための</a:t>
            </a:r>
            <a:endParaRPr lang="en-US" altLang="ja-JP" sz="1400" b="1" dirty="0" smtClean="0">
              <a:latin typeface="メイリオ" pitchFamily="50" charset="-128"/>
              <a:ea typeface="メイリオ" pitchFamily="50" charset="-128"/>
              <a:cs typeface="メイリオ" pitchFamily="50" charset="-128"/>
            </a:endParaRPr>
          </a:p>
          <a:p>
            <a:pPr algn="ctr"/>
            <a:r>
              <a:rPr lang="ja-JP" altLang="en-US" sz="1600" b="1" dirty="0" smtClean="0">
                <a:solidFill>
                  <a:srgbClr val="FF0000"/>
                </a:solidFill>
                <a:latin typeface="メイリオ" pitchFamily="50" charset="-128"/>
                <a:ea typeface="メイリオ" pitchFamily="50" charset="-128"/>
                <a:cs typeface="メイリオ" pitchFamily="50" charset="-128"/>
              </a:rPr>
              <a:t>「ソリューション」</a:t>
            </a:r>
            <a:r>
              <a:rPr lang="ja-JP" altLang="en-US" sz="1400" b="1" dirty="0" smtClean="0">
                <a:latin typeface="メイリオ" pitchFamily="50" charset="-128"/>
                <a:ea typeface="メイリオ" pitchFamily="50" charset="-128"/>
                <a:cs typeface="メイリオ" pitchFamily="50" charset="-128"/>
              </a:rPr>
              <a:t>のとりまとめ</a:t>
            </a:r>
            <a:endParaRPr lang="en-US" altLang="ja-JP" sz="1400" b="1"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（業務・システムを含めた施策）</a:t>
            </a:r>
            <a:endParaRPr lang="ja-JP" altLang="en-US" sz="1400" dirty="0">
              <a:latin typeface="メイリオ" pitchFamily="50" charset="-128"/>
              <a:ea typeface="メイリオ" pitchFamily="50" charset="-128"/>
              <a:cs typeface="メイリオ" pitchFamily="50" charset="-128"/>
            </a:endParaRPr>
          </a:p>
        </p:txBody>
      </p:sp>
      <p:sp>
        <p:nvSpPr>
          <p:cNvPr id="261" name="正方形/長方形 260"/>
          <p:cNvSpPr/>
          <p:nvPr/>
        </p:nvSpPr>
        <p:spPr>
          <a:xfrm>
            <a:off x="5247361" y="5889466"/>
            <a:ext cx="2492991" cy="738664"/>
          </a:xfrm>
          <a:prstGeom prst="rect">
            <a:avLst/>
          </a:prstGeom>
          <a:noFill/>
        </p:spPr>
        <p:txBody>
          <a:bodyPr wrap="none" rtlCol="0">
            <a:spAutoFit/>
          </a:bodyPr>
          <a:lstStyle/>
          <a:p>
            <a:pPr algn="ctr"/>
            <a:r>
              <a:rPr lang="ja-JP" altLang="en-US" sz="1400" b="1" dirty="0" smtClean="0">
                <a:latin typeface="メイリオ" pitchFamily="50" charset="-128"/>
                <a:ea typeface="メイリオ" pitchFamily="50" charset="-128"/>
                <a:cs typeface="メイリオ" pitchFamily="50" charset="-128"/>
              </a:rPr>
              <a:t>実現に向けた</a:t>
            </a:r>
            <a:endParaRPr lang="en-US" altLang="ja-JP" sz="1400" b="1" dirty="0" smtClean="0">
              <a:latin typeface="メイリオ" pitchFamily="50" charset="-128"/>
              <a:ea typeface="メイリオ" pitchFamily="50" charset="-128"/>
              <a:cs typeface="メイリオ" pitchFamily="50" charset="-128"/>
            </a:endParaRPr>
          </a:p>
          <a:p>
            <a:pPr algn="ctr"/>
            <a:r>
              <a:rPr lang="ja-JP" altLang="en-US" sz="1600" b="1" dirty="0" smtClean="0">
                <a:solidFill>
                  <a:srgbClr val="FF0000"/>
                </a:solidFill>
                <a:latin typeface="メイリオ" pitchFamily="50" charset="-128"/>
                <a:ea typeface="メイリオ" pitchFamily="50" charset="-128"/>
                <a:cs typeface="メイリオ" pitchFamily="50" charset="-128"/>
              </a:rPr>
              <a:t>「シナリオ」</a:t>
            </a:r>
            <a:r>
              <a:rPr lang="ja-JP" altLang="en-US" sz="1400" b="1" dirty="0" smtClean="0">
                <a:latin typeface="メイリオ" pitchFamily="50" charset="-128"/>
                <a:ea typeface="メイリオ" pitchFamily="50" charset="-128"/>
                <a:cs typeface="メイリオ" pitchFamily="50" charset="-128"/>
              </a:rPr>
              <a:t>のとりまとめ</a:t>
            </a:r>
            <a:endParaRPr lang="en-US" altLang="ja-JP" sz="1400" b="1"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（ベンダー</a:t>
            </a:r>
            <a:r>
              <a:rPr lang="ja-JP" altLang="en-US" sz="1200" dirty="0">
                <a:latin typeface="メイリオ" pitchFamily="50" charset="-128"/>
                <a:ea typeface="メイリオ" pitchFamily="50" charset="-128"/>
                <a:cs typeface="メイリオ" pitchFamily="50" charset="-128"/>
              </a:rPr>
              <a:t>への提案</a:t>
            </a:r>
            <a:r>
              <a:rPr lang="ja-JP" altLang="en-US" sz="1200" dirty="0" smtClean="0">
                <a:latin typeface="メイリオ" pitchFamily="50" charset="-128"/>
                <a:ea typeface="メイリオ" pitchFamily="50" charset="-128"/>
                <a:cs typeface="メイリオ" pitchFamily="50" charset="-128"/>
              </a:rPr>
              <a:t>依頼含む）</a:t>
            </a:r>
            <a:endParaRPr lang="ja-JP" altLang="en-US" sz="1400" b="1" dirty="0">
              <a:latin typeface="メイリオ" pitchFamily="50" charset="-128"/>
              <a:ea typeface="メイリオ" pitchFamily="50" charset="-128"/>
              <a:cs typeface="メイリオ" pitchFamily="50" charset="-128"/>
            </a:endParaRPr>
          </a:p>
        </p:txBody>
      </p:sp>
      <p:sp>
        <p:nvSpPr>
          <p:cNvPr id="86" name="正方形/長方形 2"/>
          <p:cNvSpPr>
            <a:spLocks noChangeArrowheads="1"/>
          </p:cNvSpPr>
          <p:nvPr/>
        </p:nvSpPr>
        <p:spPr bwMode="auto">
          <a:xfrm>
            <a:off x="252288" y="1269107"/>
            <a:ext cx="8640763" cy="2520000"/>
          </a:xfrm>
          <a:prstGeom prst="rect">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t"/>
          <a:lstStyle/>
          <a:p>
            <a:pPr algn="ctr"/>
            <a:r>
              <a:rPr lang="ja-JP" altLang="en-US" sz="1400" b="1" dirty="0" smtClean="0">
                <a:latin typeface="メイリオ" pitchFamily="50" charset="-128"/>
                <a:ea typeface="メイリオ" pitchFamily="50" charset="-128"/>
                <a:cs typeface="メイリオ" pitchFamily="50" charset="-128"/>
              </a:rPr>
              <a:t>情報システムライフサイクル</a:t>
            </a:r>
            <a:r>
              <a:rPr lang="ja-JP" altLang="en-US" sz="1400" b="1" dirty="0">
                <a:latin typeface="メイリオ" pitchFamily="50" charset="-128"/>
                <a:ea typeface="メイリオ" pitchFamily="50" charset="-128"/>
                <a:cs typeface="メイリオ" pitchFamily="50" charset="-128"/>
              </a:rPr>
              <a:t>関連の全体</a:t>
            </a:r>
            <a:r>
              <a:rPr lang="ja-JP" altLang="en-US" sz="1400" b="1" dirty="0" smtClean="0">
                <a:latin typeface="メイリオ" pitchFamily="50" charset="-128"/>
                <a:ea typeface="メイリオ" pitchFamily="50" charset="-128"/>
                <a:cs typeface="メイリオ" pitchFamily="50" charset="-128"/>
              </a:rPr>
              <a:t>プロセス</a:t>
            </a:r>
            <a:endParaRPr lang="en-US" altLang="ja-JP" sz="1400" b="1" dirty="0" smtClean="0">
              <a:latin typeface="メイリオ" pitchFamily="50" charset="-128"/>
              <a:ea typeface="メイリオ" pitchFamily="50" charset="-128"/>
              <a:cs typeface="メイリオ" pitchFamily="50" charset="-128"/>
            </a:endParaRPr>
          </a:p>
        </p:txBody>
      </p:sp>
      <p:sp>
        <p:nvSpPr>
          <p:cNvPr id="87" name="AutoShape 7"/>
          <p:cNvSpPr>
            <a:spLocks noChangeArrowheads="1"/>
          </p:cNvSpPr>
          <p:nvPr/>
        </p:nvSpPr>
        <p:spPr bwMode="auto">
          <a:xfrm>
            <a:off x="3635895" y="1557140"/>
            <a:ext cx="4249093" cy="1871414"/>
          </a:xfrm>
          <a:prstGeom prst="homePlate">
            <a:avLst>
              <a:gd name="adj" fmla="val 14957"/>
            </a:avLst>
          </a:prstGeom>
          <a:solidFill>
            <a:schemeClr val="accent1">
              <a:lumMod val="20000"/>
              <a:lumOff val="8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wrap="none" tIns="46800" anchor="t" anchorCtr="0"/>
          <a:lstStyle/>
          <a:p>
            <a:pPr algn="ctr">
              <a:defRPr/>
            </a:pPr>
            <a:r>
              <a:rPr lang="ja-JP" altLang="en-US" sz="1200" b="1" dirty="0">
                <a:latin typeface="メイリオ" pitchFamily="50" charset="-128"/>
                <a:ea typeface="メイリオ" pitchFamily="50" charset="-128"/>
                <a:cs typeface="メイリオ" pitchFamily="50" charset="-128"/>
              </a:rPr>
              <a:t>情報システム　構築</a:t>
            </a:r>
            <a:r>
              <a:rPr lang="ja-JP" altLang="en-US" sz="1200" b="1" dirty="0" smtClean="0">
                <a:latin typeface="メイリオ" pitchFamily="50" charset="-128"/>
                <a:ea typeface="メイリオ" pitchFamily="50" charset="-128"/>
                <a:cs typeface="メイリオ" pitchFamily="50" charset="-128"/>
              </a:rPr>
              <a:t>プロジェクト</a:t>
            </a:r>
            <a:endParaRPr lang="ja-JP" altLang="en-US" sz="1100" dirty="0">
              <a:latin typeface="メイリオ" pitchFamily="50" charset="-128"/>
              <a:ea typeface="メイリオ" pitchFamily="50" charset="-128"/>
              <a:cs typeface="メイリオ" pitchFamily="50" charset="-128"/>
            </a:endParaRPr>
          </a:p>
        </p:txBody>
      </p:sp>
      <p:sp>
        <p:nvSpPr>
          <p:cNvPr id="88" name="AutoShape 4"/>
          <p:cNvSpPr>
            <a:spLocks noChangeArrowheads="1"/>
          </p:cNvSpPr>
          <p:nvPr/>
        </p:nvSpPr>
        <p:spPr bwMode="auto">
          <a:xfrm>
            <a:off x="467544" y="1557140"/>
            <a:ext cx="914400" cy="1871413"/>
          </a:xfrm>
          <a:prstGeom prst="homePlate">
            <a:avLst>
              <a:gd name="adj" fmla="val 25000"/>
            </a:avLst>
          </a:prstGeom>
          <a:solidFill>
            <a:schemeClr val="bg1"/>
          </a:solidFill>
          <a:ln w="19050">
            <a:solidFill>
              <a:srgbClr val="002060"/>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経営戦略</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事業戦略</a:t>
            </a:r>
          </a:p>
        </p:txBody>
      </p:sp>
      <p:sp>
        <p:nvSpPr>
          <p:cNvPr id="89" name="AutoShape 5"/>
          <p:cNvSpPr>
            <a:spLocks noChangeArrowheads="1"/>
          </p:cNvSpPr>
          <p:nvPr/>
        </p:nvSpPr>
        <p:spPr bwMode="auto">
          <a:xfrm>
            <a:off x="1404813" y="2276028"/>
            <a:ext cx="792163" cy="1152525"/>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情報戦略</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ＩＴ戦略</a:t>
            </a:r>
          </a:p>
        </p:txBody>
      </p:sp>
      <p:sp>
        <p:nvSpPr>
          <p:cNvPr id="90" name="AutoShape 7"/>
          <p:cNvSpPr>
            <a:spLocks noChangeArrowheads="1"/>
          </p:cNvSpPr>
          <p:nvPr/>
        </p:nvSpPr>
        <p:spPr bwMode="auto">
          <a:xfrm>
            <a:off x="1404812" y="1557140"/>
            <a:ext cx="2231083" cy="647451"/>
          </a:xfrm>
          <a:prstGeom prst="homePlate">
            <a:avLst>
              <a:gd name="adj" fmla="val 33762"/>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ビジネス構想</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（新規事業創出・機能先鋭化）</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（業務改革・改善）</a:t>
            </a:r>
          </a:p>
        </p:txBody>
      </p:sp>
      <p:sp>
        <p:nvSpPr>
          <p:cNvPr id="91" name="AutoShape 13"/>
          <p:cNvSpPr>
            <a:spLocks noChangeArrowheads="1"/>
          </p:cNvSpPr>
          <p:nvPr/>
        </p:nvSpPr>
        <p:spPr bwMode="auto">
          <a:xfrm>
            <a:off x="6970588" y="1808509"/>
            <a:ext cx="768350" cy="1558132"/>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ユーザ</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受入れ</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テスト</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p>
          <a:p>
            <a:pPr algn="ctr">
              <a:defRPr/>
            </a:pPr>
            <a:r>
              <a:rPr lang="ja-JP" altLang="en-US" sz="1100" dirty="0">
                <a:latin typeface="メイリオ" pitchFamily="50" charset="-128"/>
                <a:ea typeface="メイリオ" pitchFamily="50" charset="-128"/>
                <a:cs typeface="メイリオ" pitchFamily="50" charset="-128"/>
              </a:rPr>
              <a:t>移行</a:t>
            </a:r>
          </a:p>
        </p:txBody>
      </p:sp>
      <p:sp>
        <p:nvSpPr>
          <p:cNvPr id="92" name="AutoShape 19"/>
          <p:cNvSpPr>
            <a:spLocks noChangeArrowheads="1"/>
          </p:cNvSpPr>
          <p:nvPr/>
        </p:nvSpPr>
        <p:spPr bwMode="auto">
          <a:xfrm>
            <a:off x="3706568" y="1808509"/>
            <a:ext cx="577400" cy="1556368"/>
          </a:xfrm>
          <a:prstGeom prst="homePlate">
            <a:avLst>
              <a:gd name="adj" fmla="val 29653"/>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endParaRPr lang="ja-JP" altLang="en-US" sz="1100" dirty="0">
              <a:latin typeface="メイリオ" pitchFamily="50" charset="-128"/>
              <a:ea typeface="メイリオ" pitchFamily="50" charset="-128"/>
              <a:cs typeface="メイリオ" pitchFamily="50" charset="-128"/>
            </a:endParaRPr>
          </a:p>
        </p:txBody>
      </p:sp>
      <p:sp>
        <p:nvSpPr>
          <p:cNvPr id="93" name="AutoShape 8"/>
          <p:cNvSpPr>
            <a:spLocks noChangeArrowheads="1"/>
          </p:cNvSpPr>
          <p:nvPr/>
        </p:nvSpPr>
        <p:spPr bwMode="auto">
          <a:xfrm>
            <a:off x="4285305" y="1808509"/>
            <a:ext cx="503931" cy="1559130"/>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r>
              <a:rPr lang="ja-JP" altLang="en-US" sz="1100" dirty="0">
                <a:latin typeface="メイリオ" pitchFamily="50" charset="-128"/>
                <a:ea typeface="メイリオ" pitchFamily="50" charset="-128"/>
                <a:cs typeface="メイリオ" pitchFamily="50" charset="-128"/>
              </a:rPr>
              <a:t>要件定義</a:t>
            </a:r>
          </a:p>
        </p:txBody>
      </p:sp>
      <p:sp>
        <p:nvSpPr>
          <p:cNvPr id="94" name="AutoShape 9"/>
          <p:cNvSpPr>
            <a:spLocks noChangeArrowheads="1"/>
          </p:cNvSpPr>
          <p:nvPr/>
        </p:nvSpPr>
        <p:spPr bwMode="auto">
          <a:xfrm>
            <a:off x="4800101" y="22571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r>
              <a:rPr lang="ja-JP" altLang="en-US" sz="1100" dirty="0">
                <a:latin typeface="メイリオ" pitchFamily="50" charset="-128"/>
                <a:ea typeface="メイリオ" pitchFamily="50" charset="-128"/>
                <a:cs typeface="メイリオ" pitchFamily="50" charset="-128"/>
              </a:rPr>
              <a:t>基本設計</a:t>
            </a:r>
          </a:p>
        </p:txBody>
      </p:sp>
      <p:sp>
        <p:nvSpPr>
          <p:cNvPr id="95" name="AutoShape 10"/>
          <p:cNvSpPr>
            <a:spLocks noChangeArrowheads="1"/>
          </p:cNvSpPr>
          <p:nvPr/>
        </p:nvSpPr>
        <p:spPr bwMode="auto">
          <a:xfrm>
            <a:off x="5883388" y="22571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square" anchor="ctr"/>
          <a:lstStyle/>
          <a:p>
            <a:pPr algn="ctr">
              <a:defRPr/>
            </a:pPr>
            <a:r>
              <a:rPr lang="ja-JP" altLang="en-US" sz="1000" dirty="0">
                <a:latin typeface="メイリオ" pitchFamily="50" charset="-128"/>
                <a:ea typeface="メイリオ" pitchFamily="50" charset="-128"/>
                <a:cs typeface="メイリオ" pitchFamily="50" charset="-128"/>
              </a:rPr>
              <a:t>プログラミング</a:t>
            </a:r>
            <a:endParaRPr lang="en-US" altLang="ja-JP" sz="1000" dirty="0">
              <a:latin typeface="メイリオ" pitchFamily="50" charset="-128"/>
              <a:ea typeface="メイリオ" pitchFamily="50" charset="-128"/>
              <a:cs typeface="メイリオ" pitchFamily="50" charset="-128"/>
            </a:endParaRPr>
          </a:p>
        </p:txBody>
      </p:sp>
      <p:sp>
        <p:nvSpPr>
          <p:cNvPr id="96" name="AutoShape 12"/>
          <p:cNvSpPr>
            <a:spLocks noChangeArrowheads="1"/>
          </p:cNvSpPr>
          <p:nvPr/>
        </p:nvSpPr>
        <p:spPr bwMode="auto">
          <a:xfrm>
            <a:off x="4789363" y="1808509"/>
            <a:ext cx="2170113" cy="383382"/>
          </a:xfrm>
          <a:prstGeom prst="homePlate">
            <a:avLst>
              <a:gd name="adj" fmla="val 14449"/>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業務プロセス変更実施</a:t>
            </a:r>
          </a:p>
          <a:p>
            <a:pPr algn="ctr">
              <a:defRPr/>
            </a:pPr>
            <a:r>
              <a:rPr lang="ja-JP" altLang="en-US" sz="1100" dirty="0">
                <a:latin typeface="メイリオ" pitchFamily="50" charset="-128"/>
                <a:ea typeface="メイリオ" pitchFamily="50" charset="-128"/>
                <a:cs typeface="メイリオ" pitchFamily="50" charset="-128"/>
              </a:rPr>
              <a:t>（組織、設備、プロセス・・）</a:t>
            </a:r>
          </a:p>
        </p:txBody>
      </p:sp>
      <p:sp>
        <p:nvSpPr>
          <p:cNvPr id="97" name="AutoShape 14"/>
          <p:cNvSpPr>
            <a:spLocks noChangeArrowheads="1"/>
          </p:cNvSpPr>
          <p:nvPr/>
        </p:nvSpPr>
        <p:spPr bwMode="auto">
          <a:xfrm>
            <a:off x="7884988" y="1557140"/>
            <a:ext cx="792163" cy="1871413"/>
          </a:xfrm>
          <a:prstGeom prst="homePlate">
            <a:avLst>
              <a:gd name="adj" fmla="val 25000"/>
            </a:avLst>
          </a:prstGeom>
          <a:solidFill>
            <a:schemeClr val="bg1"/>
          </a:solidFill>
          <a:ln w="19050">
            <a:solidFill>
              <a:srgbClr val="002060"/>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保守</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運用</a:t>
            </a:r>
          </a:p>
        </p:txBody>
      </p:sp>
      <p:sp>
        <p:nvSpPr>
          <p:cNvPr id="98" name="AutoShape 9"/>
          <p:cNvSpPr>
            <a:spLocks noChangeArrowheads="1"/>
          </p:cNvSpPr>
          <p:nvPr/>
        </p:nvSpPr>
        <p:spPr bwMode="auto">
          <a:xfrm>
            <a:off x="5336313" y="22571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r>
              <a:rPr lang="ja-JP" altLang="en-US" sz="1100" dirty="0">
                <a:latin typeface="メイリオ" pitchFamily="50" charset="-128"/>
                <a:ea typeface="メイリオ" pitchFamily="50" charset="-128"/>
                <a:cs typeface="メイリオ" pitchFamily="50" charset="-128"/>
              </a:rPr>
              <a:t>詳細設計</a:t>
            </a:r>
          </a:p>
        </p:txBody>
      </p:sp>
      <p:sp>
        <p:nvSpPr>
          <p:cNvPr id="99" name="AutoShape 9"/>
          <p:cNvSpPr>
            <a:spLocks noChangeArrowheads="1"/>
          </p:cNvSpPr>
          <p:nvPr/>
        </p:nvSpPr>
        <p:spPr bwMode="auto">
          <a:xfrm>
            <a:off x="6430463" y="22571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square" anchor="ctr"/>
          <a:lstStyle/>
          <a:p>
            <a:pPr algn="ctr">
              <a:defRPr/>
            </a:pPr>
            <a:r>
              <a:rPr lang="ja-JP" altLang="en-US" sz="1000" dirty="0">
                <a:latin typeface="メイリオ" pitchFamily="50" charset="-128"/>
                <a:ea typeface="メイリオ" pitchFamily="50" charset="-128"/>
                <a:cs typeface="メイリオ" pitchFamily="50" charset="-128"/>
              </a:rPr>
              <a:t>システムテスト</a:t>
            </a:r>
          </a:p>
        </p:txBody>
      </p:sp>
      <p:sp>
        <p:nvSpPr>
          <p:cNvPr id="100" name="AutoShape 7"/>
          <p:cNvSpPr>
            <a:spLocks noChangeArrowheads="1"/>
          </p:cNvSpPr>
          <p:nvPr/>
        </p:nvSpPr>
        <p:spPr bwMode="auto">
          <a:xfrm>
            <a:off x="2270001" y="2276028"/>
            <a:ext cx="1365895" cy="1152525"/>
          </a:xfrm>
          <a:prstGeom prst="homePlate">
            <a:avLst>
              <a:gd name="adj" fmla="val 16051"/>
            </a:avLst>
          </a:prstGeom>
          <a:solidFill>
            <a:srgbClr val="CCFFCC"/>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400" b="1" dirty="0" smtClean="0">
                <a:solidFill>
                  <a:srgbClr val="FF0000"/>
                </a:solidFill>
                <a:latin typeface="メイリオ" pitchFamily="50" charset="-128"/>
                <a:ea typeface="メイリオ" pitchFamily="50" charset="-128"/>
                <a:cs typeface="メイリオ" pitchFamily="50" charset="-128"/>
              </a:rPr>
              <a:t>情報システム</a:t>
            </a:r>
            <a:endParaRPr lang="en-US" altLang="ja-JP" sz="1400" b="1" dirty="0" smtClean="0">
              <a:solidFill>
                <a:srgbClr val="FF0000"/>
              </a:solidFill>
              <a:latin typeface="メイリオ" pitchFamily="50" charset="-128"/>
              <a:ea typeface="メイリオ" pitchFamily="50" charset="-128"/>
              <a:cs typeface="メイリオ" pitchFamily="50" charset="-128"/>
            </a:endParaRPr>
          </a:p>
          <a:p>
            <a:pPr algn="ctr">
              <a:defRPr/>
            </a:pPr>
            <a:r>
              <a:rPr lang="ja-JP" altLang="en-US" sz="1400" b="1" dirty="0" smtClean="0">
                <a:solidFill>
                  <a:srgbClr val="FF0000"/>
                </a:solidFill>
                <a:latin typeface="メイリオ" pitchFamily="50" charset="-128"/>
                <a:ea typeface="メイリオ" pitchFamily="50" charset="-128"/>
                <a:cs typeface="メイリオ" pitchFamily="50" charset="-128"/>
              </a:rPr>
              <a:t>構想・企画</a:t>
            </a:r>
            <a:endParaRPr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101" name="テキスト ボックス 100"/>
          <p:cNvSpPr txBox="1"/>
          <p:nvPr/>
        </p:nvSpPr>
        <p:spPr>
          <a:xfrm>
            <a:off x="252288" y="764704"/>
            <a:ext cx="8712200" cy="523220"/>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「情報システム構想・企画」</a:t>
            </a:r>
            <a:r>
              <a:rPr lang="ja-JP" altLang="en-US" sz="1400" dirty="0" smtClean="0">
                <a:latin typeface="メイリオ" pitchFamily="50" charset="-128"/>
                <a:ea typeface="メイリオ" pitchFamily="50" charset="-128"/>
                <a:cs typeface="メイリオ" pitchFamily="50" charset="-128"/>
              </a:rPr>
              <a:t>は、情報システム</a:t>
            </a:r>
            <a:r>
              <a:rPr lang="ja-JP" altLang="en-US" sz="1400" dirty="0">
                <a:latin typeface="メイリオ" pitchFamily="50" charset="-128"/>
                <a:ea typeface="メイリオ" pitchFamily="50" charset="-128"/>
                <a:cs typeface="メイリオ" pitchFamily="50" charset="-128"/>
              </a:rPr>
              <a:t>構築</a:t>
            </a:r>
            <a:r>
              <a:rPr lang="ja-JP" altLang="en-US" sz="1400" dirty="0" smtClean="0">
                <a:latin typeface="メイリオ" pitchFamily="50" charset="-128"/>
                <a:ea typeface="メイリオ" pitchFamily="50" charset="-128"/>
                <a:cs typeface="メイリオ" pitchFamily="50" charset="-128"/>
              </a:rPr>
              <a:t>開始前に実施する。この</a:t>
            </a:r>
            <a:r>
              <a:rPr lang="ja-JP" altLang="en-US" sz="1400" dirty="0">
                <a:latin typeface="メイリオ" pitchFamily="50" charset="-128"/>
                <a:ea typeface="メイリオ" pitchFamily="50" charset="-128"/>
                <a:cs typeface="メイリオ" pitchFamily="50" charset="-128"/>
              </a:rPr>
              <a:t>段階</a:t>
            </a:r>
            <a:r>
              <a:rPr lang="ja-JP" altLang="en-US" sz="1400" dirty="0" smtClean="0">
                <a:latin typeface="メイリオ" pitchFamily="50" charset="-128"/>
                <a:ea typeface="メイリオ" pitchFamily="50" charset="-128"/>
                <a:cs typeface="メイリオ" pitchFamily="50" charset="-128"/>
              </a:rPr>
              <a:t>で “ビジネス</a:t>
            </a:r>
            <a:r>
              <a:rPr lang="ja-JP" altLang="en-US" sz="1400" dirty="0">
                <a:latin typeface="メイリオ" pitchFamily="50" charset="-128"/>
                <a:ea typeface="メイリオ" pitchFamily="50" charset="-128"/>
                <a:cs typeface="メイリオ" pitchFamily="50" charset="-128"/>
              </a:rPr>
              <a:t>戦略の</a:t>
            </a:r>
            <a:r>
              <a:rPr lang="ja-JP" altLang="en-US" sz="1400" dirty="0" smtClean="0">
                <a:latin typeface="メイリオ" pitchFamily="50" charset="-128"/>
                <a:ea typeface="メイリオ" pitchFamily="50" charset="-128"/>
                <a:cs typeface="メイリオ" pitchFamily="50" charset="-128"/>
              </a:rPr>
              <a:t>達成”および“事業や組織</a:t>
            </a:r>
            <a:r>
              <a:rPr lang="ja-JP" altLang="en-US" sz="1400" dirty="0">
                <a:latin typeface="メイリオ" pitchFamily="50" charset="-128"/>
                <a:ea typeface="メイリオ" pitchFamily="50" charset="-128"/>
                <a:cs typeface="メイリオ" pitchFamily="50" charset="-128"/>
              </a:rPr>
              <a:t>の価値</a:t>
            </a:r>
            <a:r>
              <a:rPr lang="ja-JP" altLang="en-US" sz="1400" dirty="0" smtClean="0">
                <a:latin typeface="メイリオ" pitchFamily="50" charset="-128"/>
                <a:ea typeface="メイリオ" pitchFamily="50" charset="-128"/>
                <a:cs typeface="メイリオ" pitchFamily="50" charset="-128"/>
              </a:rPr>
              <a:t>向上”に</a:t>
            </a:r>
            <a:r>
              <a:rPr lang="ja-JP" altLang="en-US" sz="1400" dirty="0">
                <a:latin typeface="メイリオ" pitchFamily="50" charset="-128"/>
                <a:ea typeface="メイリオ" pitchFamily="50" charset="-128"/>
                <a:cs typeface="メイリオ" pitchFamily="50" charset="-128"/>
              </a:rPr>
              <a:t>貢献する業務と情報システムの要求をしっかり描いておくことが</a:t>
            </a:r>
            <a:r>
              <a:rPr lang="ja-JP" altLang="en-US" sz="1400" dirty="0" smtClean="0">
                <a:latin typeface="メイリオ" pitchFamily="50" charset="-128"/>
                <a:ea typeface="メイリオ" pitchFamily="50" charset="-128"/>
                <a:cs typeface="メイリオ" pitchFamily="50" charset="-128"/>
              </a:rPr>
              <a:t>重要。</a:t>
            </a:r>
            <a:endParaRPr lang="ja-JP" altLang="en-US" sz="1400" dirty="0">
              <a:latin typeface="メイリオ" pitchFamily="50" charset="-128"/>
              <a:ea typeface="メイリオ" pitchFamily="50" charset="-128"/>
              <a:cs typeface="メイリオ" pitchFamily="50" charset="-128"/>
            </a:endParaRPr>
          </a:p>
        </p:txBody>
      </p:sp>
      <p:sp>
        <p:nvSpPr>
          <p:cNvPr id="50" name="円/楕円 1"/>
          <p:cNvSpPr>
            <a:spLocks noChangeArrowheads="1"/>
          </p:cNvSpPr>
          <p:nvPr/>
        </p:nvSpPr>
        <p:spPr bwMode="auto">
          <a:xfrm>
            <a:off x="2195736" y="2191891"/>
            <a:ext cx="1475111" cy="1374238"/>
          </a:xfrm>
          <a:prstGeom prst="ellipse">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marL="354013" indent="-354013" algn="ctr"/>
            <a:endParaRPr lang="ja-JP" altLang="en-US" sz="1200">
              <a:solidFill>
                <a:srgbClr val="000000"/>
              </a:solidFill>
              <a:latin typeface="メイリオ" pitchFamily="50" charset="-128"/>
              <a:ea typeface="メイリオ" pitchFamily="50" charset="-128"/>
              <a:cs typeface="メイリオ" pitchFamily="50" charset="-128"/>
            </a:endParaRPr>
          </a:p>
        </p:txBody>
      </p:sp>
      <p:cxnSp>
        <p:nvCxnSpPr>
          <p:cNvPr id="250" name="直線コネクタ 249"/>
          <p:cNvCxnSpPr>
            <a:stCxn id="50" idx="3"/>
          </p:cNvCxnSpPr>
          <p:nvPr/>
        </p:nvCxnSpPr>
        <p:spPr>
          <a:xfrm flipH="1">
            <a:off x="179263" y="3364877"/>
            <a:ext cx="2232498" cy="48664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a:stCxn id="50" idx="5"/>
          </p:cNvCxnSpPr>
          <p:nvPr/>
        </p:nvCxnSpPr>
        <p:spPr>
          <a:xfrm>
            <a:off x="3454822" y="3364877"/>
            <a:ext cx="5509666" cy="48664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1" name="二等辺三角形 40"/>
          <p:cNvSpPr/>
          <p:nvPr/>
        </p:nvSpPr>
        <p:spPr bwMode="auto">
          <a:xfrm rot="16200000" flipV="1">
            <a:off x="2331288" y="5292744"/>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2" name="二等辺三角形 41"/>
          <p:cNvSpPr/>
          <p:nvPr/>
        </p:nvSpPr>
        <p:spPr bwMode="auto">
          <a:xfrm rot="16200000" flipV="1">
            <a:off x="5025382" y="5292744"/>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3" name="二等辺三角形 42"/>
          <p:cNvSpPr/>
          <p:nvPr/>
        </p:nvSpPr>
        <p:spPr bwMode="auto">
          <a:xfrm rot="16200000" flipV="1">
            <a:off x="7443856" y="5292744"/>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4" name="二等辺三角形 43"/>
          <p:cNvSpPr/>
          <p:nvPr/>
        </p:nvSpPr>
        <p:spPr bwMode="auto">
          <a:xfrm flipV="1">
            <a:off x="8048252" y="5775467"/>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 name="テキスト ボックス 2"/>
          <p:cNvSpPr txBox="1"/>
          <p:nvPr/>
        </p:nvSpPr>
        <p:spPr>
          <a:xfrm>
            <a:off x="3736479" y="1808509"/>
            <a:ext cx="432000" cy="1556368"/>
          </a:xfrm>
          <a:prstGeom prst="rect">
            <a:avLst/>
          </a:prstGeom>
          <a:noFill/>
        </p:spPr>
        <p:txBody>
          <a:bodyPr wrap="square" rtlCol="0" anchor="ctr">
            <a:noAutofit/>
          </a:bodyPr>
          <a:lstStyle/>
          <a:p>
            <a:pPr algn="ctr"/>
            <a:r>
              <a:rPr kumimoji="1" lang="ja-JP" altLang="en-US" sz="1100" dirty="0" smtClean="0">
                <a:latin typeface="メイリオ" pitchFamily="50" charset="-128"/>
                <a:ea typeface="メイリオ" pitchFamily="50" charset="-128"/>
                <a:cs typeface="メイリオ" pitchFamily="50" charset="-128"/>
              </a:rPr>
              <a:t>プロ</a:t>
            </a:r>
            <a:endParaRPr kumimoji="1" lang="en-US" altLang="ja-JP" sz="1100" dirty="0" smtClean="0">
              <a:latin typeface="メイリオ" pitchFamily="50" charset="-128"/>
              <a:ea typeface="メイリオ" pitchFamily="50" charset="-128"/>
              <a:cs typeface="メイリオ" pitchFamily="50" charset="-128"/>
            </a:endParaRPr>
          </a:p>
          <a:p>
            <a:pPr algn="ctr"/>
            <a:r>
              <a:rPr kumimoji="1" lang="ja-JP" altLang="en-US" sz="1100" dirty="0" smtClean="0">
                <a:latin typeface="メイリオ" pitchFamily="50" charset="-128"/>
                <a:ea typeface="メイリオ" pitchFamily="50" charset="-128"/>
                <a:cs typeface="メイリオ" pitchFamily="50" charset="-128"/>
              </a:rPr>
              <a:t>ジェクト</a:t>
            </a:r>
            <a:endParaRPr kumimoji="1" lang="en-US" altLang="ja-JP" sz="1100" dirty="0" smtClean="0">
              <a:latin typeface="メイリオ" pitchFamily="50" charset="-128"/>
              <a:ea typeface="メイリオ" pitchFamily="50" charset="-128"/>
              <a:cs typeface="メイリオ" pitchFamily="50" charset="-128"/>
            </a:endParaRPr>
          </a:p>
          <a:p>
            <a:pPr algn="ctr"/>
            <a:r>
              <a:rPr kumimoji="1" lang="ja-JP" altLang="en-US" sz="1100" dirty="0" smtClean="0">
                <a:latin typeface="メイリオ" pitchFamily="50" charset="-128"/>
                <a:ea typeface="メイリオ" pitchFamily="50" charset="-128"/>
                <a:cs typeface="メイリオ" pitchFamily="50" charset="-128"/>
              </a:rPr>
              <a:t>計画</a:t>
            </a:r>
            <a:endParaRPr kumimoji="1" lang="en-US" altLang="ja-JP" sz="1100" dirty="0" smtClean="0">
              <a:latin typeface="メイリオ" pitchFamily="50" charset="-128"/>
              <a:ea typeface="メイリオ" pitchFamily="50" charset="-128"/>
              <a:cs typeface="メイリオ" pitchFamily="50" charset="-128"/>
            </a:endParaRPr>
          </a:p>
        </p:txBody>
      </p:sp>
      <p:sp>
        <p:nvSpPr>
          <p:cNvPr id="4" name="二等辺三角形 3"/>
          <p:cNvSpPr/>
          <p:nvPr/>
        </p:nvSpPr>
        <p:spPr bwMode="auto">
          <a:xfrm>
            <a:off x="3441924" y="3429000"/>
            <a:ext cx="215084" cy="176078"/>
          </a:xfrm>
          <a:prstGeom prst="triangle">
            <a:avLst/>
          </a:prstGeom>
          <a:solidFill>
            <a:srgbClr val="FF0000"/>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45" name="二等辺三角形 44"/>
          <p:cNvSpPr/>
          <p:nvPr/>
        </p:nvSpPr>
        <p:spPr bwMode="auto">
          <a:xfrm>
            <a:off x="4068884" y="3429000"/>
            <a:ext cx="215084" cy="176078"/>
          </a:xfrm>
          <a:prstGeom prst="triangle">
            <a:avLst/>
          </a:prstGeom>
          <a:solidFill>
            <a:srgbClr val="3333CC"/>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6" name="正方形/長方形 5"/>
          <p:cNvSpPr/>
          <p:nvPr/>
        </p:nvSpPr>
        <p:spPr>
          <a:xfrm>
            <a:off x="3175005" y="3573016"/>
            <a:ext cx="748923" cy="261610"/>
          </a:xfrm>
          <a:prstGeom prst="rect">
            <a:avLst/>
          </a:prstGeom>
        </p:spPr>
        <p:txBody>
          <a:bodyPr wrap="none">
            <a:spAutoFit/>
          </a:bodyPr>
          <a:lstStyle/>
          <a:p>
            <a:r>
              <a:rPr lang="ja-JP" altLang="en-US" sz="1100" dirty="0">
                <a:latin typeface="メイリオ" pitchFamily="50" charset="-128"/>
                <a:ea typeface="メイリオ" pitchFamily="50" charset="-128"/>
                <a:cs typeface="メイリオ" pitchFamily="50" charset="-128"/>
              </a:rPr>
              <a:t>方針稟議</a:t>
            </a:r>
            <a:endParaRPr lang="en-US" altLang="ja-JP" sz="1100" dirty="0">
              <a:latin typeface="メイリオ" pitchFamily="50" charset="-128"/>
              <a:ea typeface="メイリオ" pitchFamily="50" charset="-128"/>
              <a:cs typeface="メイリオ" pitchFamily="50" charset="-128"/>
            </a:endParaRPr>
          </a:p>
        </p:txBody>
      </p:sp>
      <p:sp>
        <p:nvSpPr>
          <p:cNvPr id="9" name="正方形/長方形 8"/>
          <p:cNvSpPr/>
          <p:nvPr/>
        </p:nvSpPr>
        <p:spPr>
          <a:xfrm>
            <a:off x="3995936" y="3573016"/>
            <a:ext cx="748923" cy="261610"/>
          </a:xfrm>
          <a:prstGeom prst="rect">
            <a:avLst/>
          </a:prstGeom>
        </p:spPr>
        <p:txBody>
          <a:bodyPr wrap="none">
            <a:spAutoFit/>
          </a:bodyPr>
          <a:lstStyle/>
          <a:p>
            <a:r>
              <a:rPr lang="ja-JP" altLang="en-US" sz="1100" dirty="0">
                <a:latin typeface="メイリオ" pitchFamily="50" charset="-128"/>
                <a:ea typeface="メイリオ" pitchFamily="50" charset="-128"/>
                <a:cs typeface="メイリオ" pitchFamily="50" charset="-128"/>
              </a:rPr>
              <a:t>実行稟議</a:t>
            </a:r>
          </a:p>
        </p:txBody>
      </p:sp>
    </p:spTree>
    <p:extLst>
      <p:ext uri="{BB962C8B-B14F-4D97-AF65-F5344CB8AC3E}">
        <p14:creationId xmlns:p14="http://schemas.microsoft.com/office/powerpoint/2010/main" val="253180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８．ビジネスモデル概観</a:t>
            </a:r>
            <a:endParaRPr lang="ja-JP" altLang="en-US" dirty="0">
              <a:latin typeface="メイリオ" pitchFamily="50" charset="-128"/>
            </a:endParaRPr>
          </a:p>
        </p:txBody>
      </p:sp>
      <p:sp>
        <p:nvSpPr>
          <p:cNvPr id="3" name="雲形吹き出し 2"/>
          <p:cNvSpPr/>
          <p:nvPr/>
        </p:nvSpPr>
        <p:spPr>
          <a:xfrm>
            <a:off x="1190875" y="1061232"/>
            <a:ext cx="2052539" cy="972688"/>
          </a:xfrm>
          <a:prstGeom prst="cloudCallout">
            <a:avLst>
              <a:gd name="adj1" fmla="val -17582"/>
              <a:gd name="adj2" fmla="val 46832"/>
            </a:avLst>
          </a:prstGeom>
          <a:solidFill>
            <a:schemeClr val="accent6">
              <a:lumMod val="20000"/>
              <a:lumOff val="80000"/>
            </a:schemeClr>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400" dirty="0" smtClean="0"/>
              <a:t>新事業の</a:t>
            </a:r>
            <a:endParaRPr lang="en-US" altLang="ja-JP" sz="1400" dirty="0" smtClean="0"/>
          </a:p>
          <a:p>
            <a:pPr algn="ctr"/>
            <a:r>
              <a:rPr lang="ja-JP" altLang="en-US" sz="1400" dirty="0" smtClean="0"/>
              <a:t>アイディア</a:t>
            </a:r>
            <a:endParaRPr kumimoji="1" lang="ja-JP" altLang="en-US" sz="1400" dirty="0"/>
          </a:p>
        </p:txBody>
      </p:sp>
      <p:pic>
        <p:nvPicPr>
          <p:cNvPr id="4" name="Picture 2" descr="C:\Documents and Settings\okimotos\Local Settings\Temporary Internet Files\Content.IE5\VYLPDFW3\MC90035191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6108" y="1079088"/>
            <a:ext cx="349148" cy="441264"/>
          </a:xfrm>
          <a:prstGeom prst="rect">
            <a:avLst/>
          </a:prstGeom>
          <a:noFill/>
          <a:ln>
            <a:noFill/>
          </a:ln>
        </p:spPr>
      </p:pic>
      <p:sp>
        <p:nvSpPr>
          <p:cNvPr id="5" name="角丸四角形 4"/>
          <p:cNvSpPr/>
          <p:nvPr/>
        </p:nvSpPr>
        <p:spPr>
          <a:xfrm>
            <a:off x="1269589" y="2718612"/>
            <a:ext cx="1589622" cy="914400"/>
          </a:xfrm>
          <a:prstGeom prst="roundRect">
            <a:avLst/>
          </a:prstGeom>
          <a:solidFill>
            <a:schemeClr val="accent6">
              <a:lumMod val="20000"/>
              <a:lumOff val="80000"/>
            </a:schemeClr>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lnSpc>
                <a:spcPct val="150000"/>
              </a:lnSpc>
            </a:pPr>
            <a:r>
              <a:rPr kumimoji="1" lang="en-US" altLang="ja-JP" b="1" dirty="0" smtClean="0"/>
              <a:t>Vision</a:t>
            </a:r>
            <a:endParaRPr lang="en-US" altLang="ja-JP" b="1" dirty="0"/>
          </a:p>
          <a:p>
            <a:pPr algn="ctr">
              <a:lnSpc>
                <a:spcPct val="150000"/>
              </a:lnSpc>
            </a:pPr>
            <a:r>
              <a:rPr lang="ja-JP" altLang="en-US" sz="1400" dirty="0" smtClean="0"/>
              <a:t>熱意と動機</a:t>
            </a:r>
            <a:endParaRPr kumimoji="1" lang="en-US" altLang="ja-JP" sz="1400" dirty="0" smtClean="0"/>
          </a:p>
        </p:txBody>
      </p:sp>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19" y="4845875"/>
            <a:ext cx="1479796" cy="10062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025772" y="5900013"/>
            <a:ext cx="2675385" cy="584775"/>
          </a:xfrm>
          <a:prstGeom prst="rect">
            <a:avLst/>
          </a:prstGeom>
          <a:noFill/>
        </p:spPr>
        <p:txBody>
          <a:bodyPr wrap="square" rtlCol="0">
            <a:spAutoFit/>
          </a:bodyPr>
          <a:lstStyle/>
          <a:p>
            <a:r>
              <a:rPr lang="en-US" altLang="ja-JP" sz="1600" dirty="0"/>
              <a:t>The Innovator's Dilemma </a:t>
            </a:r>
            <a:r>
              <a:rPr lang="en-US" altLang="ja-JP" sz="1600" dirty="0" smtClean="0"/>
              <a:t> </a:t>
            </a:r>
            <a:r>
              <a:rPr lang="en-US" altLang="ja-JP" sz="1600" dirty="0"/>
              <a:t>The  Innovator's Solution </a:t>
            </a:r>
            <a:endParaRPr kumimoji="1" lang="ja-JP" altLang="en-US" sz="1600" dirty="0"/>
          </a:p>
        </p:txBody>
      </p:sp>
      <p:sp>
        <p:nvSpPr>
          <p:cNvPr id="8" name="角丸四角形 7"/>
          <p:cNvSpPr/>
          <p:nvPr/>
        </p:nvSpPr>
        <p:spPr>
          <a:xfrm>
            <a:off x="3645853" y="2530572"/>
            <a:ext cx="3096344" cy="1102440"/>
          </a:xfrm>
          <a:prstGeom prst="roundRect">
            <a:avLst/>
          </a:prstGeom>
          <a:solidFill>
            <a:srgbClr val="C9DFFF"/>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lnSpc>
                <a:spcPct val="150000"/>
              </a:lnSpc>
            </a:pPr>
            <a:r>
              <a:rPr kumimoji="1" lang="ja-JP" altLang="en-US" b="1" dirty="0" smtClean="0"/>
              <a:t>戦略：</a:t>
            </a:r>
            <a:r>
              <a:rPr kumimoji="1" lang="en-US" altLang="ja-JP" b="1" dirty="0" smtClean="0"/>
              <a:t>Vision </a:t>
            </a:r>
            <a:r>
              <a:rPr lang="ja-JP" altLang="en-US" b="1" dirty="0" smtClean="0"/>
              <a:t>の具体化ﾌﾟﾛｾｽ</a:t>
            </a:r>
            <a:endParaRPr kumimoji="1" lang="en-US" altLang="ja-JP" b="1" dirty="0" smtClean="0"/>
          </a:p>
          <a:p>
            <a:pPr algn="ctr">
              <a:lnSpc>
                <a:spcPct val="150000"/>
              </a:lnSpc>
            </a:pPr>
            <a:r>
              <a:rPr lang="ja-JP" altLang="en-US" sz="1400" dirty="0" smtClean="0"/>
              <a:t>ビジネスモデル</a:t>
            </a:r>
            <a:endParaRPr lang="en-US" altLang="ja-JP" sz="1400" dirty="0" smtClean="0"/>
          </a:p>
          <a:p>
            <a:pPr algn="ctr">
              <a:lnSpc>
                <a:spcPct val="150000"/>
              </a:lnSpc>
            </a:pPr>
            <a:r>
              <a:rPr lang="ja-JP" altLang="en-US" sz="1400" dirty="0" smtClean="0"/>
              <a:t>評価、重要</a:t>
            </a:r>
            <a:r>
              <a:rPr lang="ja-JP" altLang="en-US" sz="1400" dirty="0"/>
              <a:t>課題</a:t>
            </a:r>
            <a:r>
              <a:rPr lang="ja-JP" altLang="en-US" sz="1400" dirty="0" smtClean="0"/>
              <a:t>、障害、仮説と検証</a:t>
            </a:r>
            <a:endParaRPr lang="en-US" altLang="ja-JP" sz="1400" dirty="0" smtClean="0"/>
          </a:p>
        </p:txBody>
      </p:sp>
      <p:pic>
        <p:nvPicPr>
          <p:cNvPr id="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3206" y="4405128"/>
            <a:ext cx="2706067" cy="14772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テキスト ボックス 9"/>
          <p:cNvSpPr txBox="1"/>
          <p:nvPr/>
        </p:nvSpPr>
        <p:spPr>
          <a:xfrm>
            <a:off x="4005893" y="5900014"/>
            <a:ext cx="2645276" cy="584775"/>
          </a:xfrm>
          <a:prstGeom prst="rect">
            <a:avLst/>
          </a:prstGeom>
          <a:noFill/>
        </p:spPr>
        <p:txBody>
          <a:bodyPr wrap="none" rtlCol="0">
            <a:spAutoFit/>
          </a:bodyPr>
          <a:lstStyle/>
          <a:p>
            <a:r>
              <a:rPr kumimoji="1" lang="en-US" altLang="ja-JP" sz="1600" dirty="0" smtClean="0"/>
              <a:t>Business </a:t>
            </a:r>
            <a:r>
              <a:rPr lang="en-US" altLang="ja-JP" sz="1600" dirty="0"/>
              <a:t>M</a:t>
            </a:r>
            <a:r>
              <a:rPr kumimoji="1" lang="en-US" altLang="ja-JP" sz="1600" dirty="0" smtClean="0"/>
              <a:t>odel </a:t>
            </a:r>
            <a:r>
              <a:rPr lang="en-US" altLang="ja-JP" sz="1600" dirty="0" smtClean="0"/>
              <a:t>Canvas</a:t>
            </a:r>
          </a:p>
          <a:p>
            <a:r>
              <a:rPr kumimoji="1" lang="en-US" altLang="ja-JP" sz="1600" dirty="0" smtClean="0"/>
              <a:t>(Business Model </a:t>
            </a:r>
            <a:r>
              <a:rPr lang="en-US" altLang="ja-JP" sz="1600" dirty="0" smtClean="0"/>
              <a:t>G</a:t>
            </a:r>
            <a:r>
              <a:rPr kumimoji="1" lang="en-US" altLang="ja-JP" sz="1600" dirty="0" smtClean="0"/>
              <a:t>eneration)</a:t>
            </a:r>
            <a:endParaRPr kumimoji="1" lang="ja-JP" altLang="en-US" sz="1600" dirty="0"/>
          </a:p>
        </p:txBody>
      </p:sp>
      <p:sp>
        <p:nvSpPr>
          <p:cNvPr id="11" name="上下矢印 10"/>
          <p:cNvSpPr/>
          <p:nvPr/>
        </p:nvSpPr>
        <p:spPr>
          <a:xfrm>
            <a:off x="2004345" y="3723654"/>
            <a:ext cx="359120" cy="608076"/>
          </a:xfrm>
          <a:prstGeom prst="upDown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上下矢印 11"/>
          <p:cNvSpPr/>
          <p:nvPr/>
        </p:nvSpPr>
        <p:spPr>
          <a:xfrm>
            <a:off x="4402397" y="3721286"/>
            <a:ext cx="359120" cy="608076"/>
          </a:xfrm>
          <a:prstGeom prst="upDown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上下矢印 12"/>
          <p:cNvSpPr/>
          <p:nvPr/>
        </p:nvSpPr>
        <p:spPr>
          <a:xfrm>
            <a:off x="1979456" y="2110536"/>
            <a:ext cx="359120" cy="608076"/>
          </a:xfrm>
          <a:prstGeom prst="upDown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上下矢印 13"/>
          <p:cNvSpPr/>
          <p:nvPr/>
        </p:nvSpPr>
        <p:spPr>
          <a:xfrm>
            <a:off x="5878101" y="3713878"/>
            <a:ext cx="359120" cy="608076"/>
          </a:xfrm>
          <a:prstGeom prst="upDown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左右矢印 14"/>
          <p:cNvSpPr/>
          <p:nvPr/>
        </p:nvSpPr>
        <p:spPr>
          <a:xfrm>
            <a:off x="3315852" y="4901172"/>
            <a:ext cx="536068" cy="484632"/>
          </a:xfrm>
          <a:prstGeom prst="leftRightArrow">
            <a:avLst>
              <a:gd name="adj1" fmla="val 44759"/>
              <a:gd name="adj2" fmla="val 34277"/>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右矢印 15"/>
          <p:cNvSpPr/>
          <p:nvPr/>
        </p:nvSpPr>
        <p:spPr>
          <a:xfrm>
            <a:off x="2995256" y="2884948"/>
            <a:ext cx="562545" cy="536540"/>
          </a:xfrm>
          <a:prstGeom prst="right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矢印 16"/>
          <p:cNvSpPr/>
          <p:nvPr/>
        </p:nvSpPr>
        <p:spPr>
          <a:xfrm>
            <a:off x="6876256" y="2872360"/>
            <a:ext cx="357494" cy="484632"/>
          </a:xfrm>
          <a:prstGeom prst="right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角丸四角形 17"/>
          <p:cNvSpPr/>
          <p:nvPr/>
        </p:nvSpPr>
        <p:spPr>
          <a:xfrm>
            <a:off x="7308304" y="2260504"/>
            <a:ext cx="1368152" cy="2032230"/>
          </a:xfrm>
          <a:prstGeom prst="roundRect">
            <a:avLst/>
          </a:prstGeom>
          <a:solidFill>
            <a:schemeClr val="bg1">
              <a:lumMod val="95000"/>
            </a:schemeClr>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r>
              <a:rPr kumimoji="1" lang="ja-JP" altLang="en-US" sz="1600" dirty="0" smtClean="0"/>
              <a:t>新事業</a:t>
            </a:r>
            <a:endParaRPr kumimoji="1" lang="en-US" altLang="ja-JP" sz="1600" dirty="0" smtClean="0"/>
          </a:p>
          <a:p>
            <a:pPr algn="ctr">
              <a:lnSpc>
                <a:spcPct val="150000"/>
              </a:lnSpc>
            </a:pPr>
            <a:r>
              <a:rPr kumimoji="1" lang="ja-JP" altLang="en-US" sz="1600" dirty="0" smtClean="0"/>
              <a:t>構想・企画</a:t>
            </a:r>
            <a:endParaRPr kumimoji="1" lang="en-US" altLang="ja-JP" sz="1600" dirty="0" smtClean="0"/>
          </a:p>
          <a:p>
            <a:pPr algn="ctr">
              <a:lnSpc>
                <a:spcPct val="150000"/>
              </a:lnSpc>
            </a:pPr>
            <a:r>
              <a:rPr lang="ja-JP" altLang="en-US" sz="1600" dirty="0"/>
              <a:t>（</a:t>
            </a:r>
            <a:r>
              <a:rPr lang="ja-JP" altLang="en-US" sz="1600" dirty="0" smtClean="0"/>
              <a:t>含むＩＴ）</a:t>
            </a:r>
            <a:endParaRPr kumimoji="1" lang="en-US" altLang="ja-JP" sz="1600" dirty="0" smtClean="0"/>
          </a:p>
        </p:txBody>
      </p:sp>
      <p:sp>
        <p:nvSpPr>
          <p:cNvPr id="19" name="強調線吹き出し 1 (枠付き) 18"/>
          <p:cNvSpPr/>
          <p:nvPr/>
        </p:nvSpPr>
        <p:spPr>
          <a:xfrm>
            <a:off x="7036582" y="5058689"/>
            <a:ext cx="1743224" cy="1133712"/>
          </a:xfrm>
          <a:prstGeom prst="accentBorderCallout1">
            <a:avLst>
              <a:gd name="adj1" fmla="val 18750"/>
              <a:gd name="adj2" fmla="val -8333"/>
              <a:gd name="adj3" fmla="val -9872"/>
              <a:gd name="adj4" fmla="val -3207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72000" rIns="36000" rtlCol="0" anchor="ctr"/>
          <a:lstStyle/>
          <a:p>
            <a:r>
              <a:rPr kumimoji="1" lang="ja-JP" altLang="en-US" sz="1200" dirty="0" smtClean="0"/>
              <a:t>ビジネスモデルの</a:t>
            </a:r>
            <a:endParaRPr kumimoji="1" lang="en-US" altLang="ja-JP" sz="1200" dirty="0" smtClean="0"/>
          </a:p>
          <a:p>
            <a:pPr marL="177800" indent="-177800">
              <a:buFont typeface="Arial" pitchFamily="34" charset="0"/>
              <a:buChar char="•"/>
            </a:pPr>
            <a:r>
              <a:rPr kumimoji="1" lang="ja-JP" altLang="en-US" sz="1200" dirty="0" smtClean="0"/>
              <a:t>構成要素</a:t>
            </a:r>
            <a:endParaRPr kumimoji="1" lang="en-US" altLang="ja-JP" sz="1200" dirty="0" smtClean="0"/>
          </a:p>
          <a:p>
            <a:pPr marL="177800" indent="-177800">
              <a:buFont typeface="Arial" pitchFamily="34" charset="0"/>
              <a:buChar char="•"/>
            </a:pPr>
            <a:r>
              <a:rPr kumimoji="1" lang="ja-JP" altLang="en-US" sz="1200" dirty="0" smtClean="0"/>
              <a:t>パターン</a:t>
            </a:r>
            <a:endParaRPr kumimoji="1" lang="en-US" altLang="ja-JP" sz="1200" dirty="0" smtClean="0"/>
          </a:p>
          <a:p>
            <a:r>
              <a:rPr lang="ja-JP" altLang="en-US" sz="1200" dirty="0" smtClean="0"/>
              <a:t>の理解が</a:t>
            </a:r>
            <a:r>
              <a:rPr lang="en-US" altLang="ja-JP" sz="1200" dirty="0" smtClean="0"/>
              <a:t>Vision </a:t>
            </a:r>
            <a:r>
              <a:rPr lang="ja-JP" altLang="en-US" sz="1200" dirty="0" smtClean="0"/>
              <a:t>や</a:t>
            </a:r>
            <a:r>
              <a:rPr lang="ja-JP" altLang="en-US" sz="1200" dirty="0"/>
              <a:t>具体化</a:t>
            </a:r>
            <a:r>
              <a:rPr lang="ja-JP" altLang="en-US" sz="1200" dirty="0" smtClean="0"/>
              <a:t>プロセスの施行の</a:t>
            </a:r>
            <a:r>
              <a:rPr lang="ja-JP" altLang="en-US" sz="1200" dirty="0"/>
              <a:t>基本</a:t>
            </a:r>
            <a:r>
              <a:rPr lang="ja-JP" altLang="en-US" sz="1200" dirty="0" smtClean="0"/>
              <a:t>となる</a:t>
            </a:r>
            <a:endParaRPr kumimoji="1" lang="ja-JP" altLang="en-US" sz="1200" dirty="0"/>
          </a:p>
        </p:txBody>
      </p:sp>
      <p:sp>
        <p:nvSpPr>
          <p:cNvPr id="20" name="テキスト ボックス 19"/>
          <p:cNvSpPr txBox="1"/>
          <p:nvPr/>
        </p:nvSpPr>
        <p:spPr>
          <a:xfrm>
            <a:off x="3643268" y="957185"/>
            <a:ext cx="5141729" cy="830997"/>
          </a:xfrm>
          <a:prstGeom prst="rect">
            <a:avLst/>
          </a:prstGeom>
          <a:noFill/>
        </p:spPr>
        <p:txBody>
          <a:bodyPr wrap="square" rtlCol="0">
            <a:spAutoFit/>
          </a:bodyPr>
          <a:lstStyle/>
          <a:p>
            <a:r>
              <a:rPr kumimoji="1" lang="ja-JP" altLang="en-US" sz="1600" dirty="0" smtClean="0"/>
              <a:t>Ｉｎｎｏｖａｔｉｏｎのアイディアとその実現に関しての定型的な手順はありませんが、様々なリサーチや経験によって培われた</a:t>
            </a:r>
            <a:r>
              <a:rPr lang="ja-JP" altLang="en-US" sz="1600" dirty="0"/>
              <a:t>知識</a:t>
            </a:r>
            <a:r>
              <a:rPr kumimoji="1" lang="ja-JP" altLang="en-US" sz="1600" dirty="0" smtClean="0"/>
              <a:t>や実践によって、より効果的に進める事が出来ます。</a:t>
            </a:r>
            <a:endParaRPr kumimoji="1" lang="ja-JP" altLang="en-US" sz="1600" dirty="0"/>
          </a:p>
        </p:txBody>
      </p:sp>
      <p:sp>
        <p:nvSpPr>
          <p:cNvPr id="21" name="左右矢印 20"/>
          <p:cNvSpPr/>
          <p:nvPr/>
        </p:nvSpPr>
        <p:spPr>
          <a:xfrm rot="2318309">
            <a:off x="2914605" y="3795708"/>
            <a:ext cx="1007158" cy="410752"/>
          </a:xfrm>
          <a:prstGeom prst="leftRight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強調線吹き出し 1 (枠付き) 21"/>
          <p:cNvSpPr/>
          <p:nvPr/>
        </p:nvSpPr>
        <p:spPr>
          <a:xfrm flipH="1">
            <a:off x="136204" y="3526227"/>
            <a:ext cx="1085080" cy="1440160"/>
          </a:xfrm>
          <a:prstGeom prst="accentBorderCallout1">
            <a:avLst>
              <a:gd name="adj1" fmla="val 18750"/>
              <a:gd name="adj2" fmla="val -8333"/>
              <a:gd name="adj3" fmla="val 52520"/>
              <a:gd name="adj4" fmla="val -51972"/>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72000" rIns="36000" rtlCol="0" anchor="ctr"/>
          <a:lstStyle/>
          <a:p>
            <a:r>
              <a:rPr kumimoji="1" lang="ja-JP" altLang="en-US" sz="1200" dirty="0" smtClean="0"/>
              <a:t>イノベーション：</a:t>
            </a:r>
            <a:endParaRPr kumimoji="1" lang="en-US" altLang="ja-JP" sz="1200" dirty="0" smtClean="0"/>
          </a:p>
          <a:p>
            <a:r>
              <a:rPr lang="ja-JP" altLang="en-US" sz="1200" dirty="0" smtClean="0"/>
              <a:t>製品</a:t>
            </a:r>
            <a:r>
              <a:rPr lang="en-US" altLang="ja-JP" sz="1200" dirty="0" smtClean="0"/>
              <a:t>/</a:t>
            </a:r>
            <a:r>
              <a:rPr lang="ja-JP" altLang="en-US" sz="1200" dirty="0" smtClean="0"/>
              <a:t>ｻｰﾋﾞｽ</a:t>
            </a:r>
            <a:r>
              <a:rPr lang="en-US" altLang="ja-JP" sz="1200" dirty="0" smtClean="0"/>
              <a:t>/</a:t>
            </a:r>
            <a:endParaRPr kumimoji="1" lang="en-US" altLang="ja-JP" sz="1200" dirty="0" smtClean="0"/>
          </a:p>
          <a:p>
            <a:r>
              <a:rPr lang="ja-JP" altLang="en-US" sz="1200" dirty="0" smtClean="0"/>
              <a:t>顧客 等を含む新たなビジネスモデルの発想及びその実現</a:t>
            </a:r>
            <a:endParaRPr kumimoji="1" lang="ja-JP" altLang="en-US" sz="1200" dirty="0"/>
          </a:p>
        </p:txBody>
      </p:sp>
      <p:sp>
        <p:nvSpPr>
          <p:cNvPr id="23" name="左右矢印 22"/>
          <p:cNvSpPr/>
          <p:nvPr/>
        </p:nvSpPr>
        <p:spPr>
          <a:xfrm rot="19499906">
            <a:off x="6600946" y="3946849"/>
            <a:ext cx="726450" cy="410752"/>
          </a:xfrm>
          <a:prstGeom prst="leftRight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正方形/長方形 23"/>
          <p:cNvSpPr/>
          <p:nvPr/>
        </p:nvSpPr>
        <p:spPr>
          <a:xfrm>
            <a:off x="1333190" y="4403510"/>
            <a:ext cx="1172589" cy="820188"/>
          </a:xfrm>
          <a:prstGeom prst="rect">
            <a:avLst/>
          </a:prstGeom>
          <a:solidFill>
            <a:srgbClr val="FFFFFF">
              <a:alpha val="70980"/>
            </a:srgbClr>
          </a:solidFill>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dirty="0"/>
          </a:p>
        </p:txBody>
      </p:sp>
      <p:sp>
        <p:nvSpPr>
          <p:cNvPr id="25" name="テキスト ボックス 24"/>
          <p:cNvSpPr txBox="1"/>
          <p:nvPr/>
        </p:nvSpPr>
        <p:spPr>
          <a:xfrm>
            <a:off x="56042" y="5223698"/>
            <a:ext cx="1779654" cy="307777"/>
          </a:xfrm>
          <a:prstGeom prst="rect">
            <a:avLst/>
          </a:prstGeom>
          <a:noFill/>
        </p:spPr>
        <p:txBody>
          <a:bodyPr wrap="none" rtlCol="0">
            <a:spAutoFit/>
          </a:bodyPr>
          <a:lstStyle/>
          <a:p>
            <a:r>
              <a:rPr kumimoji="1" lang="ja-JP" altLang="en-US" sz="1400" dirty="0" smtClean="0"/>
              <a:t>イノベーションの方程式</a:t>
            </a:r>
            <a:endParaRPr kumimoji="1" lang="ja-JP" altLang="en-US" sz="1400" dirty="0"/>
          </a:p>
        </p:txBody>
      </p:sp>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53443" y="4665855"/>
            <a:ext cx="958317"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0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９．ビジネスモデル成熟度を上げていく</a:t>
            </a:r>
            <a:endParaRPr lang="ja-JP" altLang="en-US" dirty="0">
              <a:latin typeface="メイリオ" pitchFamily="50" charset="-128"/>
            </a:endParaRPr>
          </a:p>
        </p:txBody>
      </p:sp>
      <p:pic>
        <p:nvPicPr>
          <p:cNvPr id="1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689" y="4521144"/>
            <a:ext cx="1728192" cy="943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9980" y="3933056"/>
            <a:ext cx="1728192" cy="943440"/>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線矢印コネクタ 18"/>
          <p:cNvCxnSpPr/>
          <p:nvPr/>
        </p:nvCxnSpPr>
        <p:spPr>
          <a:xfrm>
            <a:off x="1907704" y="5704036"/>
            <a:ext cx="5904656" cy="0"/>
          </a:xfrm>
          <a:prstGeom prst="straightConnector1">
            <a:avLst/>
          </a:prstGeom>
          <a:ln w="571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1907704" y="2708920"/>
            <a:ext cx="0" cy="3024336"/>
          </a:xfrm>
          <a:prstGeom prst="straightConnector1">
            <a:avLst/>
          </a:prstGeom>
          <a:ln w="571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6967497" y="5279918"/>
            <a:ext cx="543739" cy="307777"/>
          </a:xfrm>
          <a:prstGeom prst="rect">
            <a:avLst/>
          </a:prstGeom>
          <a:noFill/>
        </p:spPr>
        <p:txBody>
          <a:bodyPr wrap="none" rtlCol="0">
            <a:spAutoFit/>
          </a:bodyPr>
          <a:lstStyle/>
          <a:p>
            <a:r>
              <a:rPr kumimoji="1" lang="ja-JP" altLang="en-US" sz="1400" dirty="0" smtClean="0"/>
              <a:t>時間</a:t>
            </a:r>
            <a:endParaRPr kumimoji="1" lang="ja-JP" altLang="en-US" sz="1400" dirty="0"/>
          </a:p>
        </p:txBody>
      </p:sp>
      <p:sp>
        <p:nvSpPr>
          <p:cNvPr id="23" name="テキスト ボックス 22"/>
          <p:cNvSpPr txBox="1"/>
          <p:nvPr/>
        </p:nvSpPr>
        <p:spPr>
          <a:xfrm>
            <a:off x="816901" y="3055144"/>
            <a:ext cx="923330" cy="2501647"/>
          </a:xfrm>
          <a:prstGeom prst="rect">
            <a:avLst/>
          </a:prstGeom>
          <a:noFill/>
        </p:spPr>
        <p:txBody>
          <a:bodyPr vert="eaVert" wrap="none" rtlCol="0">
            <a:spAutoFit/>
          </a:bodyPr>
          <a:lstStyle/>
          <a:p>
            <a:pPr>
              <a:lnSpc>
                <a:spcPct val="150000"/>
              </a:lnSpc>
            </a:pPr>
            <a:r>
              <a:rPr kumimoji="1" lang="ja-JP" altLang="en-US" sz="1600" dirty="0" smtClean="0"/>
              <a:t>定量化　（財務指標、ＫＰＩ）</a:t>
            </a:r>
            <a:endParaRPr kumimoji="1" lang="en-US" altLang="ja-JP" sz="1600" dirty="0" smtClean="0"/>
          </a:p>
          <a:p>
            <a:pPr>
              <a:lnSpc>
                <a:spcPct val="150000"/>
              </a:lnSpc>
            </a:pPr>
            <a:r>
              <a:rPr lang="ja-JP" altLang="en-US" sz="1600" dirty="0" smtClean="0"/>
              <a:t>現実化　（仮説→現実）</a:t>
            </a:r>
            <a:endParaRPr lang="en-US" altLang="ja-JP" sz="1600" dirty="0" smtClean="0"/>
          </a:p>
        </p:txBody>
      </p:sp>
      <p:sp>
        <p:nvSpPr>
          <p:cNvPr id="24" name="テキスト ボックス 23"/>
          <p:cNvSpPr txBox="1"/>
          <p:nvPr/>
        </p:nvSpPr>
        <p:spPr>
          <a:xfrm>
            <a:off x="539553" y="963598"/>
            <a:ext cx="8352928" cy="1569660"/>
          </a:xfrm>
          <a:prstGeom prst="rect">
            <a:avLst/>
          </a:prstGeom>
          <a:noFill/>
        </p:spPr>
        <p:txBody>
          <a:bodyPr wrap="square" rtlCol="0">
            <a:spAutoFit/>
          </a:bodyPr>
          <a:lstStyle/>
          <a:p>
            <a:r>
              <a:rPr lang="ja-JP" altLang="en-US" sz="1600" dirty="0">
                <a:latin typeface="メイリオ" pitchFamily="50" charset="-128"/>
                <a:ea typeface="メイリオ" pitchFamily="50" charset="-128"/>
                <a:cs typeface="メイリオ" pitchFamily="50" charset="-128"/>
              </a:rPr>
              <a:t>新規の</a:t>
            </a:r>
            <a:r>
              <a:rPr lang="ja-JP" altLang="en-US" sz="1600" dirty="0" smtClean="0">
                <a:latin typeface="メイリオ" pitchFamily="50" charset="-128"/>
                <a:ea typeface="メイリオ" pitchFamily="50" charset="-128"/>
                <a:cs typeface="メイリオ" pitchFamily="50" charset="-128"/>
              </a:rPr>
              <a:t>事業立ち上げの場合は、最初のモデルは仮説となり、検証する事により軌道修正 </a:t>
            </a:r>
            <a:r>
              <a:rPr lang="en-US" altLang="ja-JP" sz="1600" dirty="0" smtClean="0">
                <a:latin typeface="メイリオ" pitchFamily="50" charset="-128"/>
                <a:ea typeface="メイリオ" pitchFamily="50" charset="-128"/>
                <a:cs typeface="メイリオ" pitchFamily="50" charset="-128"/>
              </a:rPr>
              <a:t>(Pivot)</a:t>
            </a:r>
            <a:r>
              <a:rPr lang="ja-JP" altLang="en-US" sz="1600" dirty="0" smtClean="0">
                <a:latin typeface="メイリオ" pitchFamily="50" charset="-128"/>
                <a:ea typeface="メイリオ" pitchFamily="50" charset="-128"/>
                <a:cs typeface="メイリオ" pitchFamily="50" charset="-128"/>
              </a:rPr>
              <a:t>により現実的な物にしていく</a:t>
            </a:r>
            <a:endParaRPr kumimoji="1" lang="en-US" altLang="ja-JP" sz="1600" dirty="0" smtClean="0">
              <a:latin typeface="メイリオ" pitchFamily="50" charset="-128"/>
              <a:ea typeface="メイリオ" pitchFamily="50" charset="-128"/>
              <a:cs typeface="メイリオ" pitchFamily="50" charset="-128"/>
            </a:endParaRPr>
          </a:p>
          <a:p>
            <a:pPr marL="285750" indent="-285750">
              <a:buFont typeface="Arial" pitchFamily="34" charset="0"/>
              <a:buChar char="•"/>
            </a:pPr>
            <a:r>
              <a:rPr lang="ja-JP" altLang="en-US" sz="1600" dirty="0">
                <a:latin typeface="メイリオ" pitchFamily="50" charset="-128"/>
                <a:ea typeface="メイリオ" pitchFamily="50" charset="-128"/>
                <a:cs typeface="メイリオ" pitchFamily="50" charset="-128"/>
              </a:rPr>
              <a:t>仮説の</a:t>
            </a:r>
            <a:r>
              <a:rPr lang="ja-JP" altLang="en-US" sz="1600" dirty="0" smtClean="0">
                <a:latin typeface="メイリオ" pitchFamily="50" charset="-128"/>
                <a:ea typeface="メイリオ" pitchFamily="50" charset="-128"/>
                <a:cs typeface="メイリオ" pitchFamily="50" charset="-128"/>
              </a:rPr>
              <a:t>ビジネスモデル </a:t>
            </a:r>
            <a:r>
              <a:rPr lang="en-US" altLang="ja-JP" sz="1600" dirty="0" smtClean="0">
                <a:latin typeface="メイリオ" pitchFamily="50" charset="-128"/>
                <a:ea typeface="メイリオ" pitchFamily="50" charset="-128"/>
                <a:cs typeface="メイリオ" pitchFamily="50" charset="-128"/>
              </a:rPr>
              <a:t>(VP</a:t>
            </a:r>
            <a:r>
              <a:rPr lang="ja-JP" altLang="en-US" sz="1600" dirty="0" smtClean="0">
                <a:latin typeface="メイリオ" pitchFamily="50" charset="-128"/>
                <a:ea typeface="メイリオ" pitchFamily="50" charset="-128"/>
                <a:cs typeface="メイリオ" pitchFamily="50" charset="-128"/>
              </a:rPr>
              <a:t>　が中心となるケースが多い）</a:t>
            </a:r>
            <a:endParaRPr kumimoji="1" lang="en-US" altLang="ja-JP" sz="1600" dirty="0" smtClean="0">
              <a:latin typeface="メイリオ" pitchFamily="50" charset="-128"/>
              <a:ea typeface="メイリオ" pitchFamily="50" charset="-128"/>
              <a:cs typeface="メイリオ" pitchFamily="50" charset="-128"/>
            </a:endParaRPr>
          </a:p>
          <a:p>
            <a:pPr marL="285750" indent="-285750">
              <a:buFont typeface="Arial" pitchFamily="34" charset="0"/>
              <a:buChar char="•"/>
            </a:pPr>
            <a:r>
              <a:rPr lang="ja-JP" altLang="en-US" sz="1600" dirty="0" smtClean="0">
                <a:latin typeface="メイリオ" pitchFamily="50" charset="-128"/>
                <a:ea typeface="メイリオ" pitchFamily="50" charset="-128"/>
                <a:cs typeface="メイリオ" pitchFamily="50" charset="-128"/>
              </a:rPr>
              <a:t>テストマーケティングによる検証</a:t>
            </a:r>
            <a:endParaRPr lang="en-US" altLang="ja-JP" sz="1600" dirty="0" smtClean="0">
              <a:latin typeface="メイリオ" pitchFamily="50" charset="-128"/>
              <a:ea typeface="メイリオ" pitchFamily="50" charset="-128"/>
              <a:cs typeface="メイリオ" pitchFamily="50" charset="-128"/>
            </a:endParaRPr>
          </a:p>
          <a:p>
            <a:pPr marL="285750" indent="-285750">
              <a:buFont typeface="Arial" pitchFamily="34" charset="0"/>
              <a:buChar char="•"/>
            </a:pPr>
            <a:r>
              <a:rPr lang="ja-JP" altLang="en-US" sz="1600" dirty="0" smtClean="0">
                <a:latin typeface="メイリオ" pitchFamily="50" charset="-128"/>
                <a:ea typeface="メイリオ" pitchFamily="50" charset="-128"/>
                <a:cs typeface="メイリオ" pitchFamily="50" charset="-128"/>
              </a:rPr>
              <a:t>組織、業務プロセス及びその他の構成要素の決定</a:t>
            </a:r>
            <a:endParaRPr lang="en-US" altLang="ja-JP" sz="1600" dirty="0" smtClean="0">
              <a:latin typeface="メイリオ" pitchFamily="50" charset="-128"/>
              <a:ea typeface="メイリオ" pitchFamily="50" charset="-128"/>
              <a:cs typeface="メイリオ" pitchFamily="50" charset="-128"/>
            </a:endParaRPr>
          </a:p>
          <a:p>
            <a:pPr marL="285750" indent="-285750">
              <a:buFont typeface="Arial" pitchFamily="34" charset="0"/>
              <a:buChar char="•"/>
            </a:pPr>
            <a:r>
              <a:rPr lang="ja-JP" altLang="en-US" sz="1600" dirty="0">
                <a:latin typeface="メイリオ" pitchFamily="50" charset="-128"/>
                <a:ea typeface="メイリオ" pitchFamily="50" charset="-128"/>
                <a:cs typeface="メイリオ" pitchFamily="50" charset="-128"/>
              </a:rPr>
              <a:t>定量化</a:t>
            </a:r>
            <a:endParaRPr lang="en-US" altLang="ja-JP" sz="1600" dirty="0" smtClean="0">
              <a:latin typeface="メイリオ" pitchFamily="50" charset="-128"/>
              <a:ea typeface="メイリオ" pitchFamily="50" charset="-128"/>
              <a:cs typeface="メイリオ" pitchFamily="50" charset="-128"/>
            </a:endParaRPr>
          </a:p>
        </p:txBody>
      </p:sp>
      <p:sp>
        <p:nvSpPr>
          <p:cNvPr id="25" name="右カーブ矢印 24"/>
          <p:cNvSpPr/>
          <p:nvPr/>
        </p:nvSpPr>
        <p:spPr>
          <a:xfrm rot="14775630">
            <a:off x="3857432" y="4288188"/>
            <a:ext cx="524301" cy="1407688"/>
          </a:xfrm>
          <a:prstGeom prst="curvedRightArrow">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2607181" y="4784562"/>
            <a:ext cx="646331" cy="369332"/>
          </a:xfrm>
          <a:prstGeom prst="rect">
            <a:avLst/>
          </a:prstGeom>
          <a:noFill/>
        </p:spPr>
        <p:txBody>
          <a:bodyPr wrap="none" rtlCol="0">
            <a:spAutoFit/>
          </a:bodyPr>
          <a:lstStyle/>
          <a:p>
            <a:r>
              <a:rPr kumimoji="1" lang="ja-JP" altLang="en-US" dirty="0" smtClean="0"/>
              <a:t>仮説</a:t>
            </a:r>
            <a:endParaRPr kumimoji="1" lang="ja-JP" altLang="en-US" dirty="0"/>
          </a:p>
        </p:txBody>
      </p:sp>
      <p:sp>
        <p:nvSpPr>
          <p:cNvPr id="27" name="テキスト ボックス 26"/>
          <p:cNvSpPr txBox="1"/>
          <p:nvPr/>
        </p:nvSpPr>
        <p:spPr>
          <a:xfrm>
            <a:off x="4191714" y="5095252"/>
            <a:ext cx="646331" cy="369332"/>
          </a:xfrm>
          <a:prstGeom prst="rect">
            <a:avLst/>
          </a:prstGeom>
          <a:noFill/>
        </p:spPr>
        <p:txBody>
          <a:bodyPr wrap="none" rtlCol="0">
            <a:spAutoFit/>
          </a:bodyPr>
          <a:lstStyle/>
          <a:p>
            <a:r>
              <a:rPr kumimoji="1" lang="ja-JP" altLang="en-US" dirty="0" smtClean="0"/>
              <a:t>検証</a:t>
            </a:r>
            <a:endParaRPr kumimoji="1" lang="ja-JP" altLang="en-US" dirty="0"/>
          </a:p>
        </p:txBody>
      </p:sp>
      <p:sp>
        <p:nvSpPr>
          <p:cNvPr id="28" name="テキスト ボックス 27"/>
          <p:cNvSpPr txBox="1"/>
          <p:nvPr/>
        </p:nvSpPr>
        <p:spPr>
          <a:xfrm>
            <a:off x="3144792" y="3392887"/>
            <a:ext cx="2093843" cy="461665"/>
          </a:xfrm>
          <a:prstGeom prst="rect">
            <a:avLst/>
          </a:prstGeom>
          <a:noFill/>
        </p:spPr>
        <p:txBody>
          <a:bodyPr wrap="none" rtlCol="0">
            <a:spAutoFit/>
          </a:bodyPr>
          <a:lstStyle/>
          <a:p>
            <a:r>
              <a:rPr kumimoji="1" lang="ja-JP" altLang="en-US" sz="1200" dirty="0" smtClean="0"/>
              <a:t>定量化による具体化。</a:t>
            </a:r>
            <a:endParaRPr kumimoji="1" lang="en-US" altLang="ja-JP" sz="1200" dirty="0" smtClean="0"/>
          </a:p>
          <a:p>
            <a:r>
              <a:rPr lang="ja-JP" altLang="en-US" sz="1200" dirty="0" smtClean="0"/>
              <a:t>テストマーケティングによる検証</a:t>
            </a:r>
            <a:r>
              <a:rPr lang="ja-JP" altLang="en-US" sz="1200" dirty="0"/>
              <a:t>。</a:t>
            </a:r>
            <a:endParaRPr kumimoji="1" lang="ja-JP" altLang="en-US" sz="1200" dirty="0"/>
          </a:p>
        </p:txBody>
      </p:sp>
      <p:sp>
        <p:nvSpPr>
          <p:cNvPr id="29" name="テキスト ボックス 28"/>
          <p:cNvSpPr txBox="1"/>
          <p:nvPr/>
        </p:nvSpPr>
        <p:spPr>
          <a:xfrm>
            <a:off x="5325414" y="2533258"/>
            <a:ext cx="2153154" cy="461665"/>
          </a:xfrm>
          <a:prstGeom prst="rect">
            <a:avLst/>
          </a:prstGeom>
          <a:noFill/>
        </p:spPr>
        <p:txBody>
          <a:bodyPr wrap="none" rtlCol="0">
            <a:spAutoFit/>
          </a:bodyPr>
          <a:lstStyle/>
          <a:p>
            <a:r>
              <a:rPr lang="ja-JP" altLang="en-US" sz="1200" dirty="0" smtClean="0"/>
              <a:t>時系列での実現範囲と規模。</a:t>
            </a:r>
            <a:endParaRPr lang="en-US" altLang="ja-JP" sz="1200" dirty="0" smtClean="0"/>
          </a:p>
          <a:p>
            <a:r>
              <a:rPr kumimoji="1" lang="ja-JP" altLang="en-US" sz="1200" dirty="0" smtClean="0"/>
              <a:t>Ｖｉｓｉｏｎ，戦略との整合性確認。</a:t>
            </a:r>
            <a:endParaRPr kumimoji="1" lang="ja-JP" altLang="en-US" sz="1200" dirty="0"/>
          </a:p>
        </p:txBody>
      </p:sp>
      <p:sp>
        <p:nvSpPr>
          <p:cNvPr id="30" name="テキスト ボックス 29"/>
          <p:cNvSpPr txBox="1"/>
          <p:nvPr/>
        </p:nvSpPr>
        <p:spPr>
          <a:xfrm>
            <a:off x="2071689" y="4201343"/>
            <a:ext cx="1189749" cy="307777"/>
          </a:xfrm>
          <a:prstGeom prst="rect">
            <a:avLst/>
          </a:prstGeom>
          <a:noFill/>
        </p:spPr>
        <p:txBody>
          <a:bodyPr wrap="none" rtlCol="0">
            <a:spAutoFit/>
          </a:bodyPr>
          <a:lstStyle/>
          <a:p>
            <a:r>
              <a:rPr kumimoji="1" lang="ja-JP" altLang="en-US" sz="1400" dirty="0" smtClean="0"/>
              <a:t>アイディア段階</a:t>
            </a:r>
            <a:endParaRPr kumimoji="1" lang="ja-JP" altLang="en-US" sz="1400" dirty="0"/>
          </a:p>
        </p:txBody>
      </p:sp>
      <p:pic>
        <p:nvPicPr>
          <p:cNvPr id="3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8635" y="3126123"/>
            <a:ext cx="2070124" cy="995192"/>
          </a:xfrm>
          <a:prstGeom prst="rect">
            <a:avLst/>
          </a:prstGeom>
          <a:solidFill>
            <a:schemeClr val="accent4">
              <a:lumMod val="50000"/>
              <a:lumOff val="50000"/>
            </a:schemeClr>
          </a:solidFill>
          <a:ln>
            <a:noFill/>
          </a:ln>
          <a:effectLst/>
        </p:spPr>
      </p:pic>
    </p:spTree>
    <p:extLst>
      <p:ext uri="{BB962C8B-B14F-4D97-AF65-F5344CB8AC3E}">
        <p14:creationId xmlns:p14="http://schemas.microsoft.com/office/powerpoint/2010/main" val="360099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1200150" y="4739828"/>
            <a:ext cx="6870700" cy="1697038"/>
          </a:xfrm>
          <a:prstGeom prst="ellipse">
            <a:avLst/>
          </a:prstGeom>
          <a:solidFill>
            <a:schemeClr val="accent2">
              <a:lumMod val="60000"/>
              <a:lumOff val="40000"/>
            </a:schemeClr>
          </a:solidFill>
          <a:ln w="9525">
            <a:solidFill>
              <a:schemeClr val="tx1"/>
            </a:solidFill>
            <a:round/>
            <a:headEnd/>
            <a:tailEnd/>
          </a:ln>
        </p:spPr>
        <p:txBody>
          <a:bodyPr wrap="none" anchor="ctr"/>
          <a:lstStyle/>
          <a:p>
            <a:pPr eaLnBrk="0" hangingPunct="0">
              <a:defRPr/>
            </a:pPr>
            <a:endParaRPr lang="ja-JP" altLang="en-US" b="0">
              <a:solidFill>
                <a:schemeClr val="accent1"/>
              </a:solidFill>
              <a:latin typeface="HGP創英角ｺﾞｼｯｸUB" pitchFamily="50" charset="-128"/>
              <a:ea typeface="HGP創英角ｺﾞｼｯｸUB" pitchFamily="50" charset="-128"/>
            </a:endParaRPr>
          </a:p>
        </p:txBody>
      </p:sp>
      <p:sp>
        <p:nvSpPr>
          <p:cNvPr id="5" name="Oval 4"/>
          <p:cNvSpPr>
            <a:spLocks noChangeArrowheads="1"/>
          </p:cNvSpPr>
          <p:nvPr/>
        </p:nvSpPr>
        <p:spPr bwMode="auto">
          <a:xfrm>
            <a:off x="620988" y="2500146"/>
            <a:ext cx="7791450" cy="24003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9525">
            <a:noFill/>
            <a:round/>
            <a:headEnd/>
            <a:tailEnd/>
          </a:ln>
        </p:spPr>
        <p:txBody>
          <a:bodyPr wrap="none" anchor="ctr"/>
          <a:lstStyle/>
          <a:p>
            <a:pPr eaLnBrk="0" hangingPunct="0">
              <a:defRPr/>
            </a:pPr>
            <a:endParaRPr lang="ja-JP" altLang="en-US" b="0">
              <a:latin typeface="HGP創英角ｺﾞｼｯｸUB" pitchFamily="50" charset="-128"/>
              <a:ea typeface="HGP創英角ｺﾞｼｯｸUB" pitchFamily="50" charset="-128"/>
            </a:endParaRPr>
          </a:p>
        </p:txBody>
      </p:sp>
      <p:sp>
        <p:nvSpPr>
          <p:cNvPr id="6" name="Oval 5"/>
          <p:cNvSpPr>
            <a:spLocks noChangeArrowheads="1"/>
          </p:cNvSpPr>
          <p:nvPr/>
        </p:nvSpPr>
        <p:spPr bwMode="auto">
          <a:xfrm>
            <a:off x="841829" y="861568"/>
            <a:ext cx="6994071" cy="1657350"/>
          </a:xfrm>
          <a:prstGeom prst="ellipse">
            <a:avLst/>
          </a:prstGeom>
          <a:solidFill>
            <a:schemeClr val="bg2">
              <a:lumMod val="40000"/>
              <a:lumOff val="60000"/>
            </a:schemeClr>
          </a:solidFill>
          <a:ln w="9525">
            <a:solidFill>
              <a:schemeClr val="tx1"/>
            </a:solidFill>
            <a:round/>
            <a:headEnd/>
            <a:tailEnd/>
          </a:ln>
        </p:spPr>
        <p:txBody>
          <a:bodyPr wrap="none" anchor="ctr"/>
          <a:lstStyle/>
          <a:p>
            <a:pPr eaLnBrk="0" hangingPunct="0">
              <a:defRPr/>
            </a:pPr>
            <a:endParaRPr lang="ja-JP" altLang="en-US" b="0">
              <a:latin typeface="HGP創英角ｺﾞｼｯｸUB" pitchFamily="50" charset="-128"/>
              <a:ea typeface="HGP創英角ｺﾞｼｯｸUB" pitchFamily="50" charset="-128"/>
            </a:endParaRPr>
          </a:p>
        </p:txBody>
      </p:sp>
      <p:sp>
        <p:nvSpPr>
          <p:cNvPr id="7" name="Oval 6"/>
          <p:cNvSpPr>
            <a:spLocks noChangeArrowheads="1"/>
          </p:cNvSpPr>
          <p:nvPr/>
        </p:nvSpPr>
        <p:spPr bwMode="auto">
          <a:xfrm>
            <a:off x="2497366" y="861341"/>
            <a:ext cx="3975100" cy="563563"/>
          </a:xfrm>
          <a:prstGeom prst="ellipse">
            <a:avLst/>
          </a:prstGeom>
          <a:solidFill>
            <a:srgbClr val="FFC000">
              <a:alpha val="50195"/>
            </a:srgbClr>
          </a:solidFill>
          <a:ln>
            <a:noFill/>
          </a:ln>
        </p:spPr>
        <p:txBody>
          <a:bodyPr>
            <a:spAutoFit/>
          </a:bodyPr>
          <a:lstStyle/>
          <a:p>
            <a:pPr eaLnBrk="0" hangingPunct="0">
              <a:spcBef>
                <a:spcPct val="50000"/>
              </a:spcBef>
              <a:defRPr/>
            </a:pPr>
            <a:r>
              <a:rPr lang="ja-JP" altLang="en-US" sz="2000" b="0" dirty="0">
                <a:latin typeface="HGP創英角ｺﾞｼｯｸUB" pitchFamily="50" charset="-128"/>
                <a:ea typeface="HGP創英角ｺﾞｼｯｸUB" pitchFamily="50" charset="-128"/>
              </a:rPr>
              <a:t>地球社会</a:t>
            </a:r>
            <a:r>
              <a:rPr lang="ja-JP" altLang="en-US" sz="1800" b="0" dirty="0">
                <a:latin typeface="HGP創英角ｺﾞｼｯｸUB" pitchFamily="50" charset="-128"/>
                <a:ea typeface="HGP創英角ｺﾞｼｯｸUB" pitchFamily="50" charset="-128"/>
              </a:rPr>
              <a:t>（リアルワールド）</a:t>
            </a:r>
            <a:endParaRPr lang="ja-JP" altLang="en-US" sz="2000" b="0" dirty="0">
              <a:latin typeface="HGP創英角ｺﾞｼｯｸUB" pitchFamily="50" charset="-128"/>
              <a:ea typeface="HGP創英角ｺﾞｼｯｸUB" pitchFamily="50" charset="-128"/>
            </a:endParaRPr>
          </a:p>
        </p:txBody>
      </p:sp>
      <p:sp>
        <p:nvSpPr>
          <p:cNvPr id="8" name="Text Box 7"/>
          <p:cNvSpPr txBox="1">
            <a:spLocks noChangeArrowheads="1"/>
          </p:cNvSpPr>
          <p:nvPr/>
        </p:nvSpPr>
        <p:spPr bwMode="auto">
          <a:xfrm>
            <a:off x="1117604" y="1455293"/>
            <a:ext cx="6515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GE Inspira Pitch"/>
                <a:ea typeface="ＭＳ Ｐゴシック" pitchFamily="50" charset="-128"/>
              </a:defRPr>
            </a:lvl1pPr>
            <a:lvl2pPr marL="742950" indent="-285750" eaLnBrk="0" hangingPunct="0">
              <a:defRPr kumimoji="1" sz="3200">
                <a:solidFill>
                  <a:schemeClr val="tx1"/>
                </a:solidFill>
                <a:latin typeface="GE Inspira Pitch"/>
                <a:ea typeface="ＭＳ Ｐゴシック" pitchFamily="50" charset="-128"/>
              </a:defRPr>
            </a:lvl2pPr>
            <a:lvl3pPr marL="1143000" indent="-228600" eaLnBrk="0" hangingPunct="0">
              <a:defRPr kumimoji="1" sz="3200">
                <a:solidFill>
                  <a:schemeClr val="tx1"/>
                </a:solidFill>
                <a:latin typeface="GE Inspira Pitch"/>
                <a:ea typeface="ＭＳ Ｐゴシック" pitchFamily="50" charset="-128"/>
              </a:defRPr>
            </a:lvl3pPr>
            <a:lvl4pPr marL="1600200" indent="-228600" eaLnBrk="0" hangingPunct="0">
              <a:defRPr kumimoji="1" sz="3200">
                <a:solidFill>
                  <a:schemeClr val="tx1"/>
                </a:solidFill>
                <a:latin typeface="GE Inspira Pitch"/>
                <a:ea typeface="ＭＳ Ｐゴシック" pitchFamily="50" charset="-128"/>
              </a:defRPr>
            </a:lvl4pPr>
            <a:lvl5pPr marL="2057400" indent="-228600" eaLnBrk="0" hangingPunct="0">
              <a:defRPr kumimoji="1" sz="3200">
                <a:solidFill>
                  <a:schemeClr val="tx1"/>
                </a:solidFill>
                <a:latin typeface="GE Inspira Pitch"/>
                <a:ea typeface="ＭＳ Ｐゴシック" pitchFamily="50" charset="-128"/>
              </a:defRPr>
            </a:lvl5pPr>
            <a:lvl6pPr marL="2514600" indent="-228600" eaLnBrk="0" fontAlgn="base" hangingPunct="0">
              <a:spcBef>
                <a:spcPct val="0"/>
              </a:spcBef>
              <a:spcAft>
                <a:spcPct val="0"/>
              </a:spcAft>
              <a:defRPr kumimoji="1" sz="3200">
                <a:solidFill>
                  <a:schemeClr val="tx1"/>
                </a:solidFill>
                <a:latin typeface="GE Inspira Pitch"/>
                <a:ea typeface="ＭＳ Ｐゴシック" pitchFamily="50" charset="-128"/>
              </a:defRPr>
            </a:lvl6pPr>
            <a:lvl7pPr marL="2971800" indent="-228600" eaLnBrk="0" fontAlgn="base" hangingPunct="0">
              <a:spcBef>
                <a:spcPct val="0"/>
              </a:spcBef>
              <a:spcAft>
                <a:spcPct val="0"/>
              </a:spcAft>
              <a:defRPr kumimoji="1" sz="3200">
                <a:solidFill>
                  <a:schemeClr val="tx1"/>
                </a:solidFill>
                <a:latin typeface="GE Inspira Pitch"/>
                <a:ea typeface="ＭＳ Ｐゴシック" pitchFamily="50" charset="-128"/>
              </a:defRPr>
            </a:lvl7pPr>
            <a:lvl8pPr marL="3429000" indent="-228600" eaLnBrk="0" fontAlgn="base" hangingPunct="0">
              <a:spcBef>
                <a:spcPct val="0"/>
              </a:spcBef>
              <a:spcAft>
                <a:spcPct val="0"/>
              </a:spcAft>
              <a:defRPr kumimoji="1" sz="3200">
                <a:solidFill>
                  <a:schemeClr val="tx1"/>
                </a:solidFill>
                <a:latin typeface="GE Inspira Pitch"/>
                <a:ea typeface="ＭＳ Ｐゴシック" pitchFamily="50" charset="-128"/>
              </a:defRPr>
            </a:lvl8pPr>
            <a:lvl9pPr marL="3886200" indent="-228600" eaLnBrk="0" fontAlgn="base" hangingPunct="0">
              <a:spcBef>
                <a:spcPct val="0"/>
              </a:spcBef>
              <a:spcAft>
                <a:spcPct val="0"/>
              </a:spcAft>
              <a:defRPr kumimoji="1" sz="3200">
                <a:solidFill>
                  <a:schemeClr val="tx1"/>
                </a:solidFill>
                <a:latin typeface="GE Inspira Pitch"/>
                <a:ea typeface="ＭＳ Ｐゴシック" pitchFamily="50" charset="-128"/>
              </a:defRPr>
            </a:lvl9pPr>
          </a:lstStyle>
          <a:p>
            <a:pPr algn="ctr" eaLnBrk="1" hangingPunct="1">
              <a:spcBef>
                <a:spcPct val="50000"/>
              </a:spcBef>
              <a:defRPr/>
            </a:pPr>
            <a:r>
              <a:rPr lang="ja-JP" altLang="en-US" sz="2400" dirty="0" smtClean="0">
                <a:solidFill>
                  <a:schemeClr val="tx1">
                    <a:lumMod val="50000"/>
                  </a:schemeClr>
                </a:solidFill>
                <a:latin typeface="HGP創英角ｺﾞｼｯｸUB" pitchFamily="50" charset="-128"/>
                <a:ea typeface="HGP創英角ｺﾞｼｯｸUB" pitchFamily="50" charset="-128"/>
              </a:rPr>
              <a:t>持続可能性、環境、人口、食料、高齢化、資源</a:t>
            </a:r>
            <a:br>
              <a:rPr lang="ja-JP" altLang="en-US" sz="2400" dirty="0" smtClean="0">
                <a:solidFill>
                  <a:schemeClr val="tx1">
                    <a:lumMod val="50000"/>
                  </a:schemeClr>
                </a:solidFill>
                <a:latin typeface="HGP創英角ｺﾞｼｯｸUB" pitchFamily="50" charset="-128"/>
                <a:ea typeface="HGP創英角ｺﾞｼｯｸUB" pitchFamily="50" charset="-128"/>
              </a:rPr>
            </a:br>
            <a:r>
              <a:rPr lang="ja-JP" altLang="en-US" sz="2400" dirty="0" smtClean="0">
                <a:solidFill>
                  <a:schemeClr val="tx1">
                    <a:lumMod val="50000"/>
                  </a:schemeClr>
                </a:solidFill>
                <a:latin typeface="HGP創英角ｺﾞｼｯｸUB" pitchFamily="50" charset="-128"/>
                <a:ea typeface="HGP創英角ｺﾞｼｯｸUB" pitchFamily="50" charset="-128"/>
              </a:rPr>
              <a:t>エネルギー、感染症、テロなどの諸課題</a:t>
            </a:r>
          </a:p>
        </p:txBody>
      </p:sp>
      <p:grpSp>
        <p:nvGrpSpPr>
          <p:cNvPr id="9" name="Group 13"/>
          <p:cNvGrpSpPr>
            <a:grpSpLocks/>
          </p:cNvGrpSpPr>
          <p:nvPr/>
        </p:nvGrpSpPr>
        <p:grpSpPr bwMode="auto">
          <a:xfrm>
            <a:off x="1200150" y="2404616"/>
            <a:ext cx="6564313" cy="2735262"/>
            <a:chOff x="741" y="1480"/>
            <a:chExt cx="4135" cy="1723"/>
          </a:xfrm>
        </p:grpSpPr>
        <p:sp>
          <p:nvSpPr>
            <p:cNvPr id="10" name="AutoShape 14"/>
            <p:cNvSpPr>
              <a:spLocks noChangeArrowheads="1"/>
            </p:cNvSpPr>
            <p:nvPr/>
          </p:nvSpPr>
          <p:spPr bwMode="auto">
            <a:xfrm>
              <a:off x="3591" y="2047"/>
              <a:ext cx="1285" cy="476"/>
            </a:xfrm>
            <a:prstGeom prst="roundRect">
              <a:avLst>
                <a:gd name="adj" fmla="val 16667"/>
              </a:avLst>
            </a:prstGeom>
            <a:solidFill>
              <a:schemeClr val="accent2">
                <a:lumMod val="20000"/>
                <a:lumOff val="80000"/>
              </a:schemeClr>
            </a:solidFill>
            <a:ln w="9525">
              <a:solidFill>
                <a:srgbClr val="48487E"/>
              </a:solidFill>
              <a:round/>
              <a:headEnd/>
              <a:tailEnd/>
            </a:ln>
            <a:effectLst>
              <a:outerShdw dist="45791" dir="2021404" algn="ctr" rotWithShape="0">
                <a:srgbClr val="48487E">
                  <a:alpha val="50000"/>
                </a:srgbClr>
              </a:outerShdw>
            </a:effectLst>
          </p:spPr>
          <p:txBody>
            <a:bodyPr tIns="18000" bIns="18000">
              <a:spAutoFit/>
            </a:bodyPr>
            <a:lstStyle/>
            <a:p>
              <a:pPr algn="ctr" eaLnBrk="0" hangingPunct="0">
                <a:spcBef>
                  <a:spcPct val="50000"/>
                </a:spcBef>
                <a:defRPr/>
              </a:pPr>
              <a:r>
                <a:rPr lang="ja-JP" altLang="en-US" sz="2100" b="0" dirty="0">
                  <a:latin typeface="HGP創英角ｺﾞｼｯｸUB" pitchFamily="50" charset="-128"/>
                  <a:ea typeface="HGP創英角ｺﾞｼｯｸUB" pitchFamily="50" charset="-128"/>
                </a:rPr>
                <a:t>必要領域の</a:t>
              </a:r>
              <a:br>
                <a:rPr lang="ja-JP" altLang="en-US" sz="2100" b="0" dirty="0">
                  <a:latin typeface="HGP創英角ｺﾞｼｯｸUB" pitchFamily="50" charset="-128"/>
                  <a:ea typeface="HGP創英角ｺﾞｼｯｸUB" pitchFamily="50" charset="-128"/>
                </a:rPr>
              </a:br>
              <a:r>
                <a:rPr lang="ja-JP" altLang="en-US" sz="2100" b="0" dirty="0">
                  <a:latin typeface="HGP創英角ｺﾞｼｯｸUB" pitchFamily="50" charset="-128"/>
                  <a:ea typeface="HGP創英角ｺﾞｼｯｸUB" pitchFamily="50" charset="-128"/>
                </a:rPr>
                <a:t>特定・分析</a:t>
              </a:r>
            </a:p>
          </p:txBody>
        </p:sp>
        <p:sp>
          <p:nvSpPr>
            <p:cNvPr id="11" name="AutoShape 15"/>
            <p:cNvSpPr>
              <a:spLocks noChangeArrowheads="1"/>
            </p:cNvSpPr>
            <p:nvPr/>
          </p:nvSpPr>
          <p:spPr bwMode="auto">
            <a:xfrm>
              <a:off x="2171" y="2749"/>
              <a:ext cx="1406" cy="454"/>
            </a:xfrm>
            <a:prstGeom prst="roundRect">
              <a:avLst>
                <a:gd name="adj" fmla="val 16667"/>
              </a:avLst>
            </a:prstGeom>
            <a:solidFill>
              <a:schemeClr val="accent2">
                <a:lumMod val="20000"/>
                <a:lumOff val="80000"/>
              </a:schemeClr>
            </a:solidFill>
            <a:ln w="9525">
              <a:solidFill>
                <a:srgbClr val="48487E"/>
              </a:solidFill>
              <a:round/>
              <a:headEnd/>
              <a:tailEnd/>
            </a:ln>
            <a:effectLst>
              <a:outerShdw dist="45791" dir="2021404" algn="ctr" rotWithShape="0">
                <a:srgbClr val="48487E">
                  <a:alpha val="50000"/>
                </a:srgbClr>
              </a:outerShdw>
            </a:effectLst>
          </p:spPr>
          <p:txBody>
            <a:bodyPr tIns="18000" bIns="18000">
              <a:spAutoFit/>
            </a:bodyPr>
            <a:lstStyle/>
            <a:p>
              <a:pPr algn="ctr" eaLnBrk="0" hangingPunct="0">
                <a:spcBef>
                  <a:spcPct val="50000"/>
                </a:spcBef>
                <a:defRPr/>
              </a:pPr>
              <a:r>
                <a:rPr lang="ja-JP" altLang="en-US" sz="2000" b="0" dirty="0">
                  <a:latin typeface="HGP創英角ｺﾞｼｯｸUB" pitchFamily="50" charset="-128"/>
                  <a:ea typeface="HGP創英角ｺﾞｼｯｸUB" pitchFamily="50" charset="-128"/>
                </a:rPr>
                <a:t>領域の統合・融合</a:t>
              </a:r>
              <a:r>
                <a:rPr lang="en-US" altLang="ja-JP" sz="2000" b="0" dirty="0">
                  <a:latin typeface="HGP創英角ｺﾞｼｯｸUB" pitchFamily="50" charset="-128"/>
                  <a:ea typeface="HGP創英角ｺﾞｼｯｸUB" pitchFamily="50" charset="-128"/>
                </a:rPr>
                <a:t/>
              </a:r>
              <a:br>
                <a:rPr lang="en-US" altLang="ja-JP" sz="2000" b="0" dirty="0">
                  <a:latin typeface="HGP創英角ｺﾞｼｯｸUB" pitchFamily="50" charset="-128"/>
                  <a:ea typeface="HGP創英角ｺﾞｼｯｸUB" pitchFamily="50" charset="-128"/>
                </a:rPr>
              </a:br>
              <a:r>
                <a:rPr lang="ja-JP" altLang="en-US" sz="2000" b="0" dirty="0">
                  <a:latin typeface="HGP創英角ｺﾞｼｯｸUB" pitchFamily="50" charset="-128"/>
                  <a:ea typeface="HGP創英角ｺﾞｼｯｸUB" pitchFamily="50" charset="-128"/>
                </a:rPr>
                <a:t>シュミレーション</a:t>
              </a:r>
            </a:p>
          </p:txBody>
        </p:sp>
        <p:sp>
          <p:nvSpPr>
            <p:cNvPr id="12" name="AutoShape 16"/>
            <p:cNvSpPr>
              <a:spLocks noChangeArrowheads="1"/>
            </p:cNvSpPr>
            <p:nvPr/>
          </p:nvSpPr>
          <p:spPr bwMode="auto">
            <a:xfrm>
              <a:off x="741" y="2115"/>
              <a:ext cx="1430" cy="476"/>
            </a:xfrm>
            <a:prstGeom prst="roundRect">
              <a:avLst>
                <a:gd name="adj" fmla="val 16667"/>
              </a:avLst>
            </a:prstGeom>
            <a:solidFill>
              <a:schemeClr val="accent2">
                <a:lumMod val="20000"/>
                <a:lumOff val="80000"/>
              </a:schemeClr>
            </a:solidFill>
            <a:ln w="9525">
              <a:solidFill>
                <a:srgbClr val="48487E"/>
              </a:solidFill>
              <a:round/>
              <a:headEnd/>
              <a:tailEnd/>
            </a:ln>
            <a:effectLst>
              <a:outerShdw dist="45791" dir="2021404" algn="ctr" rotWithShape="0">
                <a:srgbClr val="48487E">
                  <a:alpha val="50000"/>
                </a:srgbClr>
              </a:outerShdw>
            </a:effectLst>
          </p:spPr>
          <p:txBody>
            <a:bodyPr tIns="18000" bIns="18000">
              <a:spAutoFit/>
            </a:bodyPr>
            <a:lstStyle/>
            <a:p>
              <a:pPr algn="ctr" eaLnBrk="0" hangingPunct="0">
                <a:spcBef>
                  <a:spcPct val="50000"/>
                </a:spcBef>
                <a:defRPr/>
              </a:pPr>
              <a:r>
                <a:rPr lang="ja-JP" altLang="en-US" sz="2100" b="0" dirty="0">
                  <a:latin typeface="HGP創英角ｺﾞｼｯｸUB" pitchFamily="50" charset="-128"/>
                  <a:ea typeface="HGP創英角ｺﾞｼｯｸUB" pitchFamily="50" charset="-128"/>
                </a:rPr>
                <a:t>課題解決策の</a:t>
              </a:r>
              <a:br>
                <a:rPr lang="ja-JP" altLang="en-US" sz="2100" b="0" dirty="0">
                  <a:latin typeface="HGP創英角ｺﾞｼｯｸUB" pitchFamily="50" charset="-128"/>
                  <a:ea typeface="HGP創英角ｺﾞｼｯｸUB" pitchFamily="50" charset="-128"/>
                </a:rPr>
              </a:br>
              <a:r>
                <a:rPr lang="ja-JP" altLang="en-US" sz="2100" b="0" dirty="0">
                  <a:latin typeface="HGP創英角ｺﾞｼｯｸUB" pitchFamily="50" charset="-128"/>
                  <a:ea typeface="HGP創英角ｺﾞｼｯｸUB" pitchFamily="50" charset="-128"/>
                </a:rPr>
                <a:t>創出と実装</a:t>
              </a:r>
            </a:p>
          </p:txBody>
        </p:sp>
        <p:sp>
          <p:nvSpPr>
            <p:cNvPr id="13" name="AutoShape 17"/>
            <p:cNvSpPr>
              <a:spLocks noChangeArrowheads="1"/>
            </p:cNvSpPr>
            <p:nvPr/>
          </p:nvSpPr>
          <p:spPr bwMode="auto">
            <a:xfrm>
              <a:off x="2261" y="1480"/>
              <a:ext cx="1286" cy="476"/>
            </a:xfrm>
            <a:prstGeom prst="roundRect">
              <a:avLst>
                <a:gd name="adj" fmla="val 16667"/>
              </a:avLst>
            </a:prstGeom>
            <a:solidFill>
              <a:schemeClr val="accent2">
                <a:lumMod val="20000"/>
                <a:lumOff val="80000"/>
              </a:schemeClr>
            </a:solidFill>
            <a:ln w="9525">
              <a:solidFill>
                <a:srgbClr val="48487E"/>
              </a:solidFill>
              <a:round/>
              <a:headEnd/>
              <a:tailEnd/>
            </a:ln>
            <a:effectLst>
              <a:outerShdw dist="45791" dir="2021404" algn="ctr" rotWithShape="0">
                <a:srgbClr val="48487E">
                  <a:alpha val="50000"/>
                </a:srgbClr>
              </a:outerShdw>
            </a:effectLst>
          </p:spPr>
          <p:txBody>
            <a:bodyPr tIns="18000" bIns="18000">
              <a:spAutoFit/>
            </a:bodyPr>
            <a:lstStyle/>
            <a:p>
              <a:pPr algn="ctr" eaLnBrk="0" hangingPunct="0">
                <a:spcBef>
                  <a:spcPct val="50000"/>
                </a:spcBef>
                <a:defRPr/>
              </a:pPr>
              <a:r>
                <a:rPr lang="ja-JP" altLang="en-US" sz="2100" dirty="0">
                  <a:latin typeface="HGP創英角ｺﾞｼｯｸUB" pitchFamily="50" charset="-128"/>
                  <a:ea typeface="HGP創英角ｺﾞｼｯｸUB" pitchFamily="50" charset="-128"/>
                </a:rPr>
                <a:t>潜在する</a:t>
              </a:r>
              <a:br>
                <a:rPr lang="ja-JP" altLang="en-US" sz="2100" dirty="0">
                  <a:latin typeface="HGP創英角ｺﾞｼｯｸUB" pitchFamily="50" charset="-128"/>
                  <a:ea typeface="HGP創英角ｺﾞｼｯｸUB" pitchFamily="50" charset="-128"/>
                </a:rPr>
              </a:br>
              <a:r>
                <a:rPr lang="ja-JP" altLang="en-US" sz="2100" dirty="0">
                  <a:latin typeface="HGP創英角ｺﾞｼｯｸUB" pitchFamily="50" charset="-128"/>
                  <a:ea typeface="HGP創英角ｺﾞｼｯｸUB" pitchFamily="50" charset="-128"/>
                </a:rPr>
                <a:t>課題の発見</a:t>
              </a:r>
            </a:p>
          </p:txBody>
        </p:sp>
        <p:sp>
          <p:nvSpPr>
            <p:cNvPr id="14" name="AutoShape 18"/>
            <p:cNvSpPr>
              <a:spLocks noChangeArrowheads="1"/>
            </p:cNvSpPr>
            <p:nvPr/>
          </p:nvSpPr>
          <p:spPr bwMode="auto">
            <a:xfrm>
              <a:off x="1565" y="1480"/>
              <a:ext cx="680" cy="66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928 h 21600"/>
                <a:gd name="T14" fmla="*/ 18233 w 21600"/>
                <a:gd name="T15" fmla="*/ 923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6600"/>
            </a:solidFill>
            <a:ln w="9525">
              <a:solidFill>
                <a:schemeClr val="tx1"/>
              </a:solidFill>
              <a:miter lim="800000"/>
              <a:headEnd/>
              <a:tailEnd/>
            </a:ln>
          </p:spPr>
          <p:txBody>
            <a:bodyPr wrap="none" anchor="ctr"/>
            <a:lstStyle/>
            <a:p>
              <a:endParaRPr lang="ja-JP" altLang="en-US"/>
            </a:p>
          </p:txBody>
        </p:sp>
        <p:sp>
          <p:nvSpPr>
            <p:cNvPr id="15" name="AutoShape 19"/>
            <p:cNvSpPr>
              <a:spLocks noChangeArrowheads="1"/>
            </p:cNvSpPr>
            <p:nvPr/>
          </p:nvSpPr>
          <p:spPr bwMode="auto">
            <a:xfrm rot="5400000">
              <a:off x="3715" y="1400"/>
              <a:ext cx="453" cy="91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45 w 21600"/>
                <a:gd name="T13" fmla="*/ 2904 h 21600"/>
                <a:gd name="T14" fmla="*/ 18215 w 21600"/>
                <a:gd name="T15" fmla="*/ 9254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6600"/>
            </a:solidFill>
            <a:ln w="9525">
              <a:solidFill>
                <a:schemeClr val="tx1"/>
              </a:solidFill>
              <a:miter lim="800000"/>
              <a:headEnd/>
              <a:tailEnd/>
            </a:ln>
          </p:spPr>
          <p:txBody>
            <a:bodyPr wrap="none" anchor="ctr"/>
            <a:lstStyle/>
            <a:p>
              <a:endParaRPr lang="ja-JP" altLang="en-US"/>
            </a:p>
          </p:txBody>
        </p:sp>
        <p:sp>
          <p:nvSpPr>
            <p:cNvPr id="16" name="AutoShape 20"/>
            <p:cNvSpPr>
              <a:spLocks noChangeArrowheads="1"/>
            </p:cNvSpPr>
            <p:nvPr/>
          </p:nvSpPr>
          <p:spPr bwMode="auto">
            <a:xfrm rot="10800000">
              <a:off x="3443" y="2508"/>
              <a:ext cx="767" cy="65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19 w 21600"/>
                <a:gd name="T13" fmla="*/ 2924 h 21600"/>
                <a:gd name="T14" fmla="*/ 18221 w 21600"/>
                <a:gd name="T15" fmla="*/ 9238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6600"/>
            </a:solidFill>
            <a:ln w="9525">
              <a:solidFill>
                <a:schemeClr val="tx1"/>
              </a:solidFill>
              <a:miter lim="800000"/>
              <a:headEnd/>
              <a:tailEnd/>
            </a:ln>
          </p:spPr>
          <p:txBody>
            <a:bodyPr wrap="none" anchor="ctr"/>
            <a:lstStyle/>
            <a:p>
              <a:endParaRPr lang="ja-JP" altLang="en-US"/>
            </a:p>
          </p:txBody>
        </p:sp>
        <p:sp>
          <p:nvSpPr>
            <p:cNvPr id="17" name="AutoShape 21"/>
            <p:cNvSpPr>
              <a:spLocks noChangeArrowheads="1"/>
            </p:cNvSpPr>
            <p:nvPr/>
          </p:nvSpPr>
          <p:spPr bwMode="auto">
            <a:xfrm rot="-5400000">
              <a:off x="1528" y="2395"/>
              <a:ext cx="521" cy="82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38 w 21600"/>
                <a:gd name="T13" fmla="*/ 2913 h 21600"/>
                <a:gd name="T14" fmla="*/ 18242 w 21600"/>
                <a:gd name="T15" fmla="*/ 9238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6600"/>
            </a:solidFill>
            <a:ln w="9525">
              <a:solidFill>
                <a:schemeClr val="tx1"/>
              </a:solidFill>
              <a:miter lim="800000"/>
              <a:headEnd/>
              <a:tailEnd/>
            </a:ln>
          </p:spPr>
          <p:txBody>
            <a:bodyPr wrap="none" anchor="ctr"/>
            <a:lstStyle/>
            <a:p>
              <a:endParaRPr lang="ja-JP" altLang="en-US"/>
            </a:p>
          </p:txBody>
        </p:sp>
        <p:sp>
          <p:nvSpPr>
            <p:cNvPr id="18" name="Text Box 22"/>
            <p:cNvSpPr txBox="1">
              <a:spLocks noChangeArrowheads="1"/>
            </p:cNvSpPr>
            <p:nvPr/>
          </p:nvSpPr>
          <p:spPr bwMode="auto">
            <a:xfrm>
              <a:off x="3885" y="1736"/>
              <a:ext cx="5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spcBef>
                  <a:spcPct val="50000"/>
                </a:spcBef>
              </a:pPr>
              <a:r>
                <a:rPr kumimoji="1" lang="en-US" altLang="ja-JP" sz="2400" b="0">
                  <a:solidFill>
                    <a:schemeClr val="bg1"/>
                  </a:solidFill>
                  <a:latin typeface="HGP創英角ｺﾞｼｯｸUB" pitchFamily="50" charset="-128"/>
                  <a:ea typeface="HGP創英角ｺﾞｼｯｸUB" pitchFamily="50" charset="-128"/>
                </a:rPr>
                <a:t>①</a:t>
              </a:r>
            </a:p>
          </p:txBody>
        </p:sp>
        <p:sp>
          <p:nvSpPr>
            <p:cNvPr id="19" name="Text Box 23"/>
            <p:cNvSpPr txBox="1">
              <a:spLocks noChangeArrowheads="1"/>
            </p:cNvSpPr>
            <p:nvPr/>
          </p:nvSpPr>
          <p:spPr bwMode="auto">
            <a:xfrm>
              <a:off x="3515" y="2824"/>
              <a:ext cx="5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spcBef>
                  <a:spcPct val="50000"/>
                </a:spcBef>
              </a:pPr>
              <a:r>
                <a:rPr kumimoji="1" lang="en-US" altLang="ja-JP" sz="2400" b="0">
                  <a:solidFill>
                    <a:schemeClr val="bg1"/>
                  </a:solidFill>
                  <a:latin typeface="HGP創英角ｺﾞｼｯｸUB" pitchFamily="50" charset="-128"/>
                  <a:ea typeface="HGP創英角ｺﾞｼｯｸUB" pitchFamily="50" charset="-128"/>
                </a:rPr>
                <a:t>②</a:t>
              </a:r>
            </a:p>
          </p:txBody>
        </p:sp>
        <p:sp>
          <p:nvSpPr>
            <p:cNvPr id="20" name="Text Box 24"/>
            <p:cNvSpPr txBox="1">
              <a:spLocks noChangeArrowheads="1"/>
            </p:cNvSpPr>
            <p:nvPr/>
          </p:nvSpPr>
          <p:spPr bwMode="auto">
            <a:xfrm>
              <a:off x="1383" y="2598"/>
              <a:ext cx="5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spcBef>
                  <a:spcPct val="50000"/>
                </a:spcBef>
              </a:pPr>
              <a:r>
                <a:rPr kumimoji="1" lang="en-US" altLang="ja-JP" sz="2400" b="0">
                  <a:solidFill>
                    <a:schemeClr val="bg1"/>
                  </a:solidFill>
                  <a:latin typeface="HGP創英角ｺﾞｼｯｸUB" pitchFamily="50" charset="-128"/>
                  <a:ea typeface="HGP創英角ｺﾞｼｯｸUB" pitchFamily="50" charset="-128"/>
                </a:rPr>
                <a:t>③</a:t>
              </a:r>
            </a:p>
          </p:txBody>
        </p:sp>
        <p:sp>
          <p:nvSpPr>
            <p:cNvPr id="21" name="Text Box 25"/>
            <p:cNvSpPr txBox="1">
              <a:spLocks noChangeArrowheads="1"/>
            </p:cNvSpPr>
            <p:nvPr/>
          </p:nvSpPr>
          <p:spPr bwMode="auto">
            <a:xfrm>
              <a:off x="1770" y="1525"/>
              <a:ext cx="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spcBef>
                  <a:spcPct val="50000"/>
                </a:spcBef>
              </a:pPr>
              <a:r>
                <a:rPr kumimoji="1" lang="en-US" altLang="ja-JP" sz="2400" b="0">
                  <a:solidFill>
                    <a:schemeClr val="bg1"/>
                  </a:solidFill>
                  <a:latin typeface="HGP創英角ｺﾞｼｯｸUB" pitchFamily="50" charset="-128"/>
                  <a:ea typeface="HGP創英角ｺﾞｼｯｸUB" pitchFamily="50" charset="-128"/>
                </a:rPr>
                <a:t>④</a:t>
              </a:r>
            </a:p>
          </p:txBody>
        </p:sp>
      </p:grpSp>
      <p:sp>
        <p:nvSpPr>
          <p:cNvPr id="22" name="Text Box 26"/>
          <p:cNvSpPr txBox="1">
            <a:spLocks noChangeArrowheads="1"/>
          </p:cNvSpPr>
          <p:nvPr/>
        </p:nvSpPr>
        <p:spPr bwMode="auto">
          <a:xfrm>
            <a:off x="6765925" y="2741166"/>
            <a:ext cx="11525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lnSpc>
                <a:spcPct val="85000"/>
              </a:lnSpc>
              <a:spcBef>
                <a:spcPct val="50000"/>
              </a:spcBef>
            </a:pPr>
            <a:r>
              <a:rPr kumimoji="1" lang="en-US" altLang="ja-JP" sz="2000">
                <a:solidFill>
                  <a:srgbClr val="FF0000"/>
                </a:solidFill>
              </a:rPr>
              <a:t>Mining </a:t>
            </a:r>
          </a:p>
        </p:txBody>
      </p:sp>
      <p:sp>
        <p:nvSpPr>
          <p:cNvPr id="23" name="Text Box 28"/>
          <p:cNvSpPr txBox="1">
            <a:spLocks noChangeArrowheads="1"/>
          </p:cNvSpPr>
          <p:nvPr/>
        </p:nvSpPr>
        <p:spPr bwMode="auto">
          <a:xfrm>
            <a:off x="460375" y="2569716"/>
            <a:ext cx="21240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algn="r" eaLnBrk="1" hangingPunct="1">
              <a:lnSpc>
                <a:spcPct val="85000"/>
              </a:lnSpc>
              <a:spcBef>
                <a:spcPct val="50000"/>
              </a:spcBef>
            </a:pPr>
            <a:r>
              <a:rPr kumimoji="1" lang="en-US" altLang="ja-JP" sz="2000">
                <a:solidFill>
                  <a:srgbClr val="FF0000"/>
                </a:solidFill>
              </a:rPr>
              <a:t>Implementing</a:t>
            </a:r>
          </a:p>
        </p:txBody>
      </p:sp>
      <p:sp>
        <p:nvSpPr>
          <p:cNvPr id="24" name="Text Box 27"/>
          <p:cNvSpPr txBox="1">
            <a:spLocks noChangeArrowheads="1"/>
          </p:cNvSpPr>
          <p:nvPr/>
        </p:nvSpPr>
        <p:spPr bwMode="auto">
          <a:xfrm>
            <a:off x="6559550" y="4581078"/>
            <a:ext cx="15113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lnSpc>
                <a:spcPct val="85000"/>
              </a:lnSpc>
              <a:spcBef>
                <a:spcPct val="50000"/>
              </a:spcBef>
            </a:pPr>
            <a:r>
              <a:rPr kumimoji="1" lang="en-US" altLang="ja-JP" sz="2000">
                <a:solidFill>
                  <a:srgbClr val="FF0000"/>
                </a:solidFill>
              </a:rPr>
              <a:t>Exploring</a:t>
            </a:r>
          </a:p>
        </p:txBody>
      </p:sp>
      <p:sp>
        <p:nvSpPr>
          <p:cNvPr id="25" name="Text Box 29"/>
          <p:cNvSpPr txBox="1">
            <a:spLocks noChangeArrowheads="1"/>
          </p:cNvSpPr>
          <p:nvPr/>
        </p:nvSpPr>
        <p:spPr bwMode="auto">
          <a:xfrm>
            <a:off x="566738" y="4387403"/>
            <a:ext cx="18351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algn="r" eaLnBrk="1" hangingPunct="1">
              <a:lnSpc>
                <a:spcPct val="85000"/>
              </a:lnSpc>
              <a:spcBef>
                <a:spcPct val="50000"/>
              </a:spcBef>
            </a:pPr>
            <a:r>
              <a:rPr kumimoji="1" lang="en-US" altLang="ja-JP" sz="2000">
                <a:solidFill>
                  <a:srgbClr val="FF0000"/>
                </a:solidFill>
              </a:rPr>
              <a:t>Converging</a:t>
            </a:r>
          </a:p>
        </p:txBody>
      </p:sp>
      <p:sp>
        <p:nvSpPr>
          <p:cNvPr id="26" name="Text Box 4"/>
          <p:cNvSpPr txBox="1">
            <a:spLocks noChangeArrowheads="1"/>
          </p:cNvSpPr>
          <p:nvPr/>
        </p:nvSpPr>
        <p:spPr bwMode="auto">
          <a:xfrm>
            <a:off x="3579813" y="3084066"/>
            <a:ext cx="2008187" cy="1200150"/>
          </a:xfrm>
          <a:prstGeom prst="rect">
            <a:avLst/>
          </a:prstGeom>
          <a:noFill/>
          <a:ln>
            <a:noFill/>
          </a:ln>
          <a:effectLst>
            <a:outerShdw dist="35921" dir="2700000" algn="ctr" rotWithShape="0">
              <a:srgbClr val="969696"/>
            </a:outerShdw>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r>
              <a:rPr lang="en-US" altLang="ja-JP" sz="3600" u="sng" dirty="0">
                <a:solidFill>
                  <a:srgbClr val="CC0000"/>
                </a:solidFill>
                <a:latin typeface="HGP創英角ｺﾞｼｯｸUB" pitchFamily="50" charset="-128"/>
                <a:ea typeface="HGP創英角ｺﾞｼｯｸUB" pitchFamily="50" charset="-128"/>
              </a:rPr>
              <a:t>Semantic</a:t>
            </a:r>
          </a:p>
          <a:p>
            <a:pPr algn="ctr" eaLnBrk="1" hangingPunct="1"/>
            <a:r>
              <a:rPr lang="en-US" altLang="ja-JP" sz="3600" u="sng" dirty="0">
                <a:solidFill>
                  <a:srgbClr val="CC0000"/>
                </a:solidFill>
                <a:latin typeface="HGP創英角ｺﾞｼｯｸUB" pitchFamily="50" charset="-128"/>
                <a:ea typeface="HGP創英角ｺﾞｼｯｸUB" pitchFamily="50" charset="-128"/>
              </a:rPr>
              <a:t>World</a:t>
            </a:r>
          </a:p>
        </p:txBody>
      </p:sp>
      <p:sp>
        <p:nvSpPr>
          <p:cNvPr id="27" name="角丸四角形 298"/>
          <p:cNvSpPr>
            <a:spLocks noChangeArrowheads="1"/>
          </p:cNvSpPr>
          <p:nvPr/>
        </p:nvSpPr>
        <p:spPr bwMode="auto">
          <a:xfrm>
            <a:off x="1662113" y="5222428"/>
            <a:ext cx="547687"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環境</a:t>
            </a:r>
          </a:p>
        </p:txBody>
      </p:sp>
      <p:sp>
        <p:nvSpPr>
          <p:cNvPr id="28" name="角丸四角形 300"/>
          <p:cNvSpPr>
            <a:spLocks noChangeArrowheads="1"/>
          </p:cNvSpPr>
          <p:nvPr/>
        </p:nvSpPr>
        <p:spPr bwMode="auto">
          <a:xfrm>
            <a:off x="2386013" y="5217666"/>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en-US" altLang="ja-JP" sz="1100"/>
              <a:t>IT</a:t>
            </a:r>
            <a:endParaRPr lang="ja-JP" altLang="en-US" sz="1100"/>
          </a:p>
        </p:txBody>
      </p:sp>
      <p:sp>
        <p:nvSpPr>
          <p:cNvPr id="29" name="角丸四角形 301"/>
          <p:cNvSpPr>
            <a:spLocks noChangeArrowheads="1"/>
          </p:cNvSpPr>
          <p:nvPr/>
        </p:nvSpPr>
        <p:spPr bwMode="auto">
          <a:xfrm>
            <a:off x="3111500" y="5216078"/>
            <a:ext cx="547688"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ﾛﾎﾞｯﾄ</a:t>
            </a:r>
          </a:p>
        </p:txBody>
      </p:sp>
      <p:sp>
        <p:nvSpPr>
          <p:cNvPr id="30" name="角丸四角形 302"/>
          <p:cNvSpPr>
            <a:spLocks noChangeArrowheads="1"/>
          </p:cNvSpPr>
          <p:nvPr/>
        </p:nvSpPr>
        <p:spPr bwMode="auto">
          <a:xfrm>
            <a:off x="1662113" y="5578028"/>
            <a:ext cx="547687"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物理</a:t>
            </a:r>
          </a:p>
        </p:txBody>
      </p:sp>
      <p:sp>
        <p:nvSpPr>
          <p:cNvPr id="31" name="角丸四角形 303"/>
          <p:cNvSpPr>
            <a:spLocks noChangeArrowheads="1"/>
          </p:cNvSpPr>
          <p:nvPr/>
        </p:nvSpPr>
        <p:spPr bwMode="auto">
          <a:xfrm>
            <a:off x="2401888" y="5578028"/>
            <a:ext cx="547687"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化学</a:t>
            </a:r>
          </a:p>
        </p:txBody>
      </p:sp>
      <p:sp>
        <p:nvSpPr>
          <p:cNvPr id="32" name="角丸四角形 304"/>
          <p:cNvSpPr>
            <a:spLocks noChangeArrowheads="1"/>
          </p:cNvSpPr>
          <p:nvPr/>
        </p:nvSpPr>
        <p:spPr bwMode="auto">
          <a:xfrm>
            <a:off x="3111500" y="5589141"/>
            <a:ext cx="547688"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数学</a:t>
            </a:r>
          </a:p>
        </p:txBody>
      </p:sp>
      <p:sp>
        <p:nvSpPr>
          <p:cNvPr id="33" name="角丸四角形 305"/>
          <p:cNvSpPr>
            <a:spLocks noChangeArrowheads="1"/>
          </p:cNvSpPr>
          <p:nvPr/>
        </p:nvSpPr>
        <p:spPr bwMode="auto">
          <a:xfrm>
            <a:off x="3840163" y="5578028"/>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ナノ</a:t>
            </a:r>
          </a:p>
        </p:txBody>
      </p:sp>
      <p:sp>
        <p:nvSpPr>
          <p:cNvPr id="34" name="角丸四角形 306"/>
          <p:cNvSpPr>
            <a:spLocks noChangeArrowheads="1"/>
          </p:cNvSpPr>
          <p:nvPr/>
        </p:nvSpPr>
        <p:spPr bwMode="auto">
          <a:xfrm>
            <a:off x="4578350" y="5589141"/>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ﾊﾞｲｵ</a:t>
            </a:r>
          </a:p>
        </p:txBody>
      </p:sp>
      <p:sp>
        <p:nvSpPr>
          <p:cNvPr id="35" name="角丸四角形 307"/>
          <p:cNvSpPr>
            <a:spLocks noChangeArrowheads="1"/>
          </p:cNvSpPr>
          <p:nvPr/>
        </p:nvSpPr>
        <p:spPr bwMode="auto">
          <a:xfrm>
            <a:off x="5280025" y="5587553"/>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医学</a:t>
            </a:r>
          </a:p>
        </p:txBody>
      </p:sp>
      <p:sp>
        <p:nvSpPr>
          <p:cNvPr id="36" name="角丸四角形 308"/>
          <p:cNvSpPr>
            <a:spLocks noChangeArrowheads="1"/>
          </p:cNvSpPr>
          <p:nvPr/>
        </p:nvSpPr>
        <p:spPr bwMode="auto">
          <a:xfrm>
            <a:off x="5916613" y="5589141"/>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天文</a:t>
            </a:r>
          </a:p>
        </p:txBody>
      </p:sp>
      <p:sp>
        <p:nvSpPr>
          <p:cNvPr id="37" name="角丸四角形 309"/>
          <p:cNvSpPr>
            <a:spLocks noChangeArrowheads="1"/>
          </p:cNvSpPr>
          <p:nvPr/>
        </p:nvSpPr>
        <p:spPr bwMode="auto">
          <a:xfrm>
            <a:off x="6583363" y="5589141"/>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心理</a:t>
            </a:r>
          </a:p>
        </p:txBody>
      </p:sp>
      <p:sp>
        <p:nvSpPr>
          <p:cNvPr id="38" name="角丸四角形 310"/>
          <p:cNvSpPr>
            <a:spLocks noChangeArrowheads="1"/>
          </p:cNvSpPr>
          <p:nvPr/>
        </p:nvSpPr>
        <p:spPr bwMode="auto">
          <a:xfrm>
            <a:off x="3840163" y="5222428"/>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通信</a:t>
            </a:r>
          </a:p>
        </p:txBody>
      </p:sp>
      <p:sp>
        <p:nvSpPr>
          <p:cNvPr id="39" name="テキスト ボックス 299"/>
          <p:cNvSpPr txBox="1">
            <a:spLocks noChangeArrowheads="1"/>
          </p:cNvSpPr>
          <p:nvPr/>
        </p:nvSpPr>
        <p:spPr bwMode="auto">
          <a:xfrm>
            <a:off x="5474494" y="6000303"/>
            <a:ext cx="11168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r>
              <a:rPr kumimoji="1" lang="ja-JP" altLang="en-US" sz="1400" b="0" dirty="0" smtClean="0">
                <a:latin typeface="HGP創英角ｺﾞｼｯｸUB" pitchFamily="50" charset="-128"/>
                <a:ea typeface="HGP創英角ｺﾞｼｯｸUB" pitchFamily="50" charset="-128"/>
              </a:rPr>
              <a:t>人文＆芸術</a:t>
            </a:r>
            <a:endParaRPr kumimoji="1" lang="ja-JP" altLang="en-US" sz="1400" b="0" dirty="0">
              <a:latin typeface="HGP創英角ｺﾞｼｯｸUB" pitchFamily="50" charset="-128"/>
              <a:ea typeface="HGP創英角ｺﾞｼｯｸUB" pitchFamily="50" charset="-128"/>
            </a:endParaRPr>
          </a:p>
        </p:txBody>
      </p:sp>
      <p:sp>
        <p:nvSpPr>
          <p:cNvPr id="40" name="テキスト ボックス 312"/>
          <p:cNvSpPr txBox="1">
            <a:spLocks noChangeArrowheads="1"/>
          </p:cNvSpPr>
          <p:nvPr/>
        </p:nvSpPr>
        <p:spPr bwMode="auto">
          <a:xfrm>
            <a:off x="2743199" y="6020941"/>
            <a:ext cx="10969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r>
              <a:rPr kumimoji="1" lang="ja-JP" altLang="en-US" sz="1400" b="0" dirty="0" smtClean="0">
                <a:latin typeface="HGP創英角ｺﾞｼｯｸUB" pitchFamily="50" charset="-128"/>
                <a:ea typeface="HGP創英角ｺﾞｼｯｸUB" pitchFamily="50" charset="-128"/>
              </a:rPr>
              <a:t>社会＆科学</a:t>
            </a:r>
            <a:endParaRPr kumimoji="1" lang="ja-JP" altLang="en-US" sz="1400" b="0" dirty="0">
              <a:latin typeface="HGP創英角ｺﾞｼｯｸUB" pitchFamily="50" charset="-128"/>
              <a:ea typeface="HGP創英角ｺﾞｼｯｸUB" pitchFamily="50" charset="-128"/>
            </a:endParaRPr>
          </a:p>
        </p:txBody>
      </p:sp>
      <p:sp>
        <p:nvSpPr>
          <p:cNvPr id="41" name="角丸四角形 313"/>
          <p:cNvSpPr>
            <a:spLocks noChangeArrowheads="1"/>
          </p:cNvSpPr>
          <p:nvPr/>
        </p:nvSpPr>
        <p:spPr bwMode="auto">
          <a:xfrm>
            <a:off x="4573588" y="5236716"/>
            <a:ext cx="547687"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教育</a:t>
            </a:r>
          </a:p>
        </p:txBody>
      </p:sp>
      <p:sp>
        <p:nvSpPr>
          <p:cNvPr id="42" name="角丸四角形 314"/>
          <p:cNvSpPr>
            <a:spLocks noChangeArrowheads="1"/>
          </p:cNvSpPr>
          <p:nvPr/>
        </p:nvSpPr>
        <p:spPr bwMode="auto">
          <a:xfrm>
            <a:off x="7235825" y="5587553"/>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歴史</a:t>
            </a:r>
          </a:p>
        </p:txBody>
      </p:sp>
      <p:sp>
        <p:nvSpPr>
          <p:cNvPr id="43" name="角丸四角形 315"/>
          <p:cNvSpPr>
            <a:spLocks noChangeArrowheads="1"/>
          </p:cNvSpPr>
          <p:nvPr/>
        </p:nvSpPr>
        <p:spPr bwMode="auto">
          <a:xfrm>
            <a:off x="5283200" y="5236716"/>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軍事</a:t>
            </a:r>
          </a:p>
        </p:txBody>
      </p:sp>
      <p:sp>
        <p:nvSpPr>
          <p:cNvPr id="44" name="角丸四角形 316"/>
          <p:cNvSpPr>
            <a:spLocks noChangeArrowheads="1"/>
          </p:cNvSpPr>
          <p:nvPr/>
        </p:nvSpPr>
        <p:spPr bwMode="auto">
          <a:xfrm>
            <a:off x="5916613" y="5236716"/>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社会</a:t>
            </a:r>
          </a:p>
        </p:txBody>
      </p:sp>
      <p:sp>
        <p:nvSpPr>
          <p:cNvPr id="45" name="角丸四角形 317"/>
          <p:cNvSpPr>
            <a:spLocks noChangeArrowheads="1"/>
          </p:cNvSpPr>
          <p:nvPr/>
        </p:nvSpPr>
        <p:spPr bwMode="auto">
          <a:xfrm>
            <a:off x="6570663" y="5236716"/>
            <a:ext cx="547687"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経済</a:t>
            </a:r>
          </a:p>
        </p:txBody>
      </p:sp>
      <p:sp>
        <p:nvSpPr>
          <p:cNvPr id="46" name="角丸四角形 318"/>
          <p:cNvSpPr>
            <a:spLocks noChangeArrowheads="1"/>
          </p:cNvSpPr>
          <p:nvPr/>
        </p:nvSpPr>
        <p:spPr bwMode="auto">
          <a:xfrm>
            <a:off x="7192963" y="5236716"/>
            <a:ext cx="549275" cy="250825"/>
          </a:xfrm>
          <a:prstGeom prst="roundRect">
            <a:avLst>
              <a:gd name="adj" fmla="val 16667"/>
            </a:avLst>
          </a:prstGeom>
          <a:solidFill>
            <a:schemeClr val="bg1"/>
          </a:solidFill>
          <a:ln w="9525" algn="ctr">
            <a:solidFill>
              <a:srgbClr val="969696"/>
            </a:solidFill>
            <a:round/>
            <a:headEnd/>
            <a:tailEnd/>
          </a:ln>
        </p:spPr>
        <p:txBody>
          <a:bodyPr lIns="45720" rIns="45720"/>
          <a:lstStyle/>
          <a:p>
            <a:pPr algn="ctr"/>
            <a:r>
              <a:rPr lang="ja-JP" altLang="en-US" sz="1100"/>
              <a:t>農業</a:t>
            </a:r>
          </a:p>
        </p:txBody>
      </p:sp>
      <p:sp>
        <p:nvSpPr>
          <p:cNvPr id="48" name="テキスト ボックス 49162"/>
          <p:cNvSpPr txBox="1">
            <a:spLocks noChangeArrowheads="1"/>
          </p:cNvSpPr>
          <p:nvPr/>
        </p:nvSpPr>
        <p:spPr bwMode="auto">
          <a:xfrm>
            <a:off x="3417888" y="4192141"/>
            <a:ext cx="708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r>
              <a:rPr kumimoji="1" lang="ja-JP" altLang="en-US" sz="1400" b="0">
                <a:latin typeface="HGP創英角ｺﾞｼｯｸUB" pitchFamily="50" charset="-128"/>
                <a:ea typeface="HGP創英角ｺﾞｼｯｸUB" pitchFamily="50" charset="-128"/>
              </a:rPr>
              <a:t>検証</a:t>
            </a:r>
          </a:p>
        </p:txBody>
      </p:sp>
      <p:sp>
        <p:nvSpPr>
          <p:cNvPr id="49" name="テキスト ボックス 332"/>
          <p:cNvSpPr txBox="1">
            <a:spLocks noChangeArrowheads="1"/>
          </p:cNvSpPr>
          <p:nvPr/>
        </p:nvSpPr>
        <p:spPr bwMode="auto">
          <a:xfrm>
            <a:off x="5121275" y="4192141"/>
            <a:ext cx="706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ea typeface="ＭＳ Ｐゴシック" pitchFamily="50" charset="-128"/>
              </a:defRPr>
            </a:lvl1pPr>
            <a:lvl2pPr marL="742950" indent="-285750" eaLnBrk="0" hangingPunct="0">
              <a:defRPr sz="1600" b="1">
                <a:solidFill>
                  <a:schemeClr val="tx1"/>
                </a:solidFill>
                <a:latin typeface="Arial" pitchFamily="34" charset="0"/>
                <a:ea typeface="ＭＳ Ｐゴシック" pitchFamily="50" charset="-128"/>
              </a:defRPr>
            </a:lvl2pPr>
            <a:lvl3pPr marL="1143000" indent="-228600" eaLnBrk="0" hangingPunct="0">
              <a:defRPr sz="1600" b="1">
                <a:solidFill>
                  <a:schemeClr val="tx1"/>
                </a:solidFill>
                <a:latin typeface="Arial" pitchFamily="34" charset="0"/>
                <a:ea typeface="ＭＳ Ｐゴシック" pitchFamily="50" charset="-128"/>
              </a:defRPr>
            </a:lvl3pPr>
            <a:lvl4pPr marL="1600200" indent="-228600" eaLnBrk="0" hangingPunct="0">
              <a:defRPr sz="1600" b="1">
                <a:solidFill>
                  <a:schemeClr val="tx1"/>
                </a:solidFill>
                <a:latin typeface="Arial" pitchFamily="34" charset="0"/>
                <a:ea typeface="ＭＳ Ｐゴシック" pitchFamily="50" charset="-128"/>
              </a:defRPr>
            </a:lvl4pPr>
            <a:lvl5pPr marL="2057400" indent="-228600" eaLnBrk="0" hangingPunct="0">
              <a:defRPr sz="1600" b="1">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pitchFamily="34" charset="0"/>
                <a:ea typeface="ＭＳ Ｐゴシック" pitchFamily="50" charset="-128"/>
              </a:defRPr>
            </a:lvl9pPr>
          </a:lstStyle>
          <a:p>
            <a:pPr eaLnBrk="1" hangingPunct="1"/>
            <a:r>
              <a:rPr kumimoji="1" lang="ja-JP" altLang="en-US" sz="1400" b="0">
                <a:latin typeface="HGP創英角ｺﾞｼｯｸUB" pitchFamily="50" charset="-128"/>
                <a:ea typeface="HGP創英角ｺﾞｼｯｸUB" pitchFamily="50" charset="-128"/>
              </a:rPr>
              <a:t>仮説</a:t>
            </a:r>
          </a:p>
        </p:txBody>
      </p:sp>
      <p:cxnSp>
        <p:nvCxnSpPr>
          <p:cNvPr id="50" name="直線矢印コネクタ 49"/>
          <p:cNvCxnSpPr/>
          <p:nvPr/>
        </p:nvCxnSpPr>
        <p:spPr bwMode="auto">
          <a:xfrm>
            <a:off x="4016375" y="4349303"/>
            <a:ext cx="1195388" cy="0"/>
          </a:xfrm>
          <a:prstGeom prst="straightConnector1">
            <a:avLst/>
          </a:prstGeom>
          <a:noFill/>
          <a:ln w="9525" cap="flat" cmpd="sng" algn="ctr">
            <a:solidFill>
              <a:schemeClr val="accent4"/>
            </a:solidFill>
            <a:prstDash val="solid"/>
            <a:round/>
            <a:headEnd type="arrow"/>
            <a:tailEnd type="arrow"/>
          </a:ln>
          <a:effectLst/>
        </p:spPr>
      </p:cxnSp>
      <p:sp>
        <p:nvSpPr>
          <p:cNvPr id="53" name="タイトル 1"/>
          <p:cNvSpPr>
            <a:spLocks noGrp="1"/>
          </p:cNvSpPr>
          <p:nvPr>
            <p:ph type="title"/>
          </p:nvPr>
        </p:nvSpPr>
        <p:spPr>
          <a:xfrm>
            <a:off x="179388" y="201613"/>
            <a:ext cx="8964612" cy="490537"/>
          </a:xfrm>
        </p:spPr>
        <p:txBody>
          <a:bodyPr/>
          <a:lstStyle/>
          <a:p>
            <a:pPr eaLnBrk="1" hangingPunct="1"/>
            <a:r>
              <a:rPr lang="ja-JP" altLang="en-US" dirty="0" smtClean="0"/>
              <a:t>１</a:t>
            </a:r>
            <a:r>
              <a:rPr lang="en-US" altLang="ja-JP" dirty="0" smtClean="0"/>
              <a:t>0</a:t>
            </a:r>
            <a:r>
              <a:rPr lang="ja-JP" altLang="en-US" dirty="0" err="1" smtClean="0"/>
              <a:t>．</a:t>
            </a:r>
            <a:r>
              <a:rPr lang="ja-JP" altLang="en-US" dirty="0" smtClean="0"/>
              <a:t>イノベーションの先にあるもの</a:t>
            </a:r>
            <a:endParaRPr lang="ja-JP" altLang="en-US" sz="2000" dirty="0" smtClean="0"/>
          </a:p>
        </p:txBody>
      </p:sp>
    </p:spTree>
    <p:extLst>
      <p:ext uri="{BB962C8B-B14F-4D97-AF65-F5344CB8AC3E}">
        <p14:creationId xmlns:p14="http://schemas.microsoft.com/office/powerpoint/2010/main" val="218813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4)">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2" grpId="0"/>
      <p:bldP spid="23" grpId="0"/>
      <p:bldP spid="24"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テキスト ボックス 24"/>
          <p:cNvSpPr txBox="1">
            <a:spLocks noChangeArrowheads="1"/>
          </p:cNvSpPr>
          <p:nvPr/>
        </p:nvSpPr>
        <p:spPr bwMode="auto">
          <a:xfrm>
            <a:off x="703263" y="44450"/>
            <a:ext cx="7494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2400">
                <a:solidFill>
                  <a:schemeClr val="bg1"/>
                </a:solidFill>
                <a:latin typeface="HGP創英角ｺﾞｼｯｸUB" pitchFamily="50" charset="-128"/>
                <a:ea typeface="HGP創英角ｺﾞｼｯｸUB" pitchFamily="50" charset="-128"/>
              </a:rPr>
              <a:t>「もう終わっている会社」　アマゾンの書評・コメントから①</a:t>
            </a:r>
            <a:r>
              <a:rPr lang="en-US" altLang="ja-JP" sz="2400">
                <a:solidFill>
                  <a:schemeClr val="bg1"/>
                </a:solidFill>
                <a:latin typeface="HGP創英角ｺﾞｼｯｸUB" pitchFamily="50" charset="-128"/>
                <a:ea typeface="HGP創英角ｺﾞｼｯｸUB" pitchFamily="50" charset="-128"/>
              </a:rPr>
              <a:t> </a:t>
            </a:r>
            <a:endParaRPr lang="ja-JP" altLang="en-US" sz="2400">
              <a:solidFill>
                <a:schemeClr val="bg1"/>
              </a:solidFill>
              <a:latin typeface="HGP創英角ｺﾞｼｯｸUB" pitchFamily="50" charset="-128"/>
              <a:ea typeface="HGP創英角ｺﾞｼｯｸUB" pitchFamily="50" charset="-128"/>
            </a:endParaRPr>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81075"/>
            <a:ext cx="14287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6" name="正方形/長方形 1"/>
          <p:cNvSpPr>
            <a:spLocks noChangeArrowheads="1"/>
          </p:cNvSpPr>
          <p:nvPr/>
        </p:nvSpPr>
        <p:spPr bwMode="auto">
          <a:xfrm>
            <a:off x="1752600" y="908050"/>
            <a:ext cx="6851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dirty="0">
                <a:latin typeface="HGP創英角ｺﾞｼｯｸUB" pitchFamily="50" charset="-128"/>
                <a:ea typeface="HGP創英角ｺﾞｼｯｸUB" pitchFamily="50" charset="-128"/>
              </a:rPr>
              <a:t>著者はマッキンゼーのコンサルタントだったにもかかわらず、ぬけぬけと言い放つ。「問題解決は得意ではない。私が得意なのは</a:t>
            </a:r>
            <a:r>
              <a:rPr lang="en-US" altLang="ja-JP" dirty="0">
                <a:latin typeface="HGP創英角ｺﾞｼｯｸUB" pitchFamily="50" charset="-128"/>
                <a:ea typeface="HGP創英角ｺﾞｼｯｸUB" pitchFamily="50" charset="-128"/>
              </a:rPr>
              <a:t>『</a:t>
            </a:r>
            <a:r>
              <a:rPr lang="ja-JP" altLang="en-US" dirty="0">
                <a:solidFill>
                  <a:srgbClr val="FF0000"/>
                </a:solidFill>
                <a:latin typeface="HGP創英角ｺﾞｼｯｸUB" pitchFamily="50" charset="-128"/>
                <a:ea typeface="HGP創英角ｺﾞｼｯｸUB" pitchFamily="50" charset="-128"/>
              </a:rPr>
              <a:t>課題創造</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である。」</a:t>
            </a:r>
          </a:p>
        </p:txBody>
      </p:sp>
      <p:sp>
        <p:nvSpPr>
          <p:cNvPr id="44037" name="正方形/長方形 3"/>
          <p:cNvSpPr>
            <a:spLocks noChangeArrowheads="1"/>
          </p:cNvSpPr>
          <p:nvPr/>
        </p:nvSpPr>
        <p:spPr bwMode="auto">
          <a:xfrm>
            <a:off x="1692275" y="1916113"/>
            <a:ext cx="7056438"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dirty="0">
                <a:latin typeface="HGP創英角ｺﾞｼｯｸUB" pitchFamily="50" charset="-128"/>
                <a:ea typeface="HGP創英角ｺﾞｼｯｸUB" pitchFamily="50" charset="-128"/>
              </a:rPr>
              <a:t>「もう終わっている会社」とは次のような会社。</a:t>
            </a:r>
            <a:br>
              <a:rPr lang="ja-JP" altLang="en-US"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　１．コア事業にすべての経営資源を投下している。</a:t>
            </a:r>
            <a:br>
              <a:rPr lang="ja-JP" altLang="en-US"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　２．中期経営計画をしっかりつくる。</a:t>
            </a:r>
            <a:br>
              <a:rPr lang="ja-JP" altLang="en-US"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　３．「お客様の声を聞け！」と必死になる。</a:t>
            </a:r>
            <a:br>
              <a:rPr lang="ja-JP" altLang="en-US"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　４．新規事業などを大まじめに検討する。</a:t>
            </a:r>
            <a:br>
              <a:rPr lang="ja-JP" altLang="en-US"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　５．あいまいさを許さない内部統制とコンプライナンスに一生懸命になる。</a:t>
            </a:r>
          </a:p>
        </p:txBody>
      </p:sp>
      <p:sp>
        <p:nvSpPr>
          <p:cNvPr id="44038" name="正方形/長方形 4"/>
          <p:cNvSpPr>
            <a:spLocks noChangeArrowheads="1"/>
          </p:cNvSpPr>
          <p:nvPr/>
        </p:nvSpPr>
        <p:spPr bwMode="auto">
          <a:xfrm>
            <a:off x="179388" y="3789363"/>
            <a:ext cx="8856662"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a:latin typeface="HGP創英角ｺﾞｼｯｸUB" pitchFamily="50" charset="-128"/>
                <a:ea typeface="HGP創英角ｺﾞｼｯｸUB" pitchFamily="50" charset="-128"/>
              </a:rPr>
              <a:t>一番の問題点は、</a:t>
            </a: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集中と選択</a:t>
            </a: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
            </a:r>
            <a:br>
              <a:rPr lang="ja-JP" altLang="en-US">
                <a:latin typeface="HGP創英角ｺﾞｼｯｸUB" pitchFamily="50" charset="-128"/>
                <a:ea typeface="HGP創英角ｺﾞｼｯｸUB" pitchFamily="50" charset="-128"/>
              </a:rPr>
            </a:br>
            <a:r>
              <a:rPr lang="ja-JP" altLang="en-US">
                <a:latin typeface="HGP創英角ｺﾞｼｯｸUB" pitchFamily="50" charset="-128"/>
                <a:ea typeface="HGP創英角ｺﾞｼｯｸUB" pitchFamily="50" charset="-128"/>
              </a:rPr>
              <a:t>米国では結果的に不確実で不連続な未来に賭けるような集中と選択が行なわれたが、日本では「従前の国内の成熟事業や変革のない安定した市場にやみくもに押し戻すこと」が「集中と選択」と言う美名の下に行なわれてきた。</a:t>
            </a:r>
            <a:br>
              <a:rPr lang="ja-JP" altLang="en-US">
                <a:latin typeface="HGP創英角ｺﾞｼｯｸUB" pitchFamily="50" charset="-128"/>
                <a:ea typeface="HGP創英角ｺﾞｼｯｸUB" pitchFamily="50" charset="-128"/>
              </a:rPr>
            </a:br>
            <a:r>
              <a:rPr lang="ja-JP" altLang="en-US">
                <a:latin typeface="HGP創英角ｺﾞｼｯｸUB" pitchFamily="50" charset="-128"/>
                <a:ea typeface="HGP創英角ｺﾞｼｯｸUB" pitchFamily="50" charset="-128"/>
              </a:rPr>
              <a:t>その結果は、</a:t>
            </a:r>
            <a:r>
              <a:rPr lang="ja-JP" altLang="en-US">
                <a:solidFill>
                  <a:srgbClr val="FF0000"/>
                </a:solidFill>
                <a:latin typeface="HGP創英角ｺﾞｼｯｸUB" pitchFamily="50" charset="-128"/>
                <a:ea typeface="HGP創英角ｺﾞｼｯｸUB" pitchFamily="50" charset="-128"/>
              </a:rPr>
              <a:t>イノベーションの枯渇</a:t>
            </a:r>
            <a:r>
              <a:rPr lang="ja-JP" altLang="en-US">
                <a:latin typeface="HGP創英角ｺﾞｼｯｸUB" pitchFamily="50" charset="-128"/>
                <a:ea typeface="HGP創英角ｺﾞｼｯｸUB" pitchFamily="50" charset="-128"/>
              </a:rPr>
              <a:t>だ。</a:t>
            </a:r>
            <a:br>
              <a:rPr lang="ja-JP" altLang="en-US">
                <a:latin typeface="HGP創英角ｺﾞｼｯｸUB" pitchFamily="50" charset="-128"/>
                <a:ea typeface="HGP創英角ｺﾞｼｯｸUB" pitchFamily="50" charset="-128"/>
              </a:rPr>
            </a:br>
            <a:r>
              <a:rPr lang="ja-JP" altLang="en-US">
                <a:solidFill>
                  <a:srgbClr val="FF0000"/>
                </a:solidFill>
                <a:latin typeface="HGP創英角ｺﾞｼｯｸUB" pitchFamily="50" charset="-128"/>
                <a:ea typeface="HGP創英角ｺﾞｼｯｸUB" pitchFamily="50" charset="-128"/>
              </a:rPr>
              <a:t>だいたい世の中のイノベーションの芽は、早期の段階では誰もその可能性信じていないようなものだ。ところが組織の中の異端児が（場合によっては社長が）、クレジーな情熱を注いで実現したようなことばかりじゃないのかという。</a:t>
            </a:r>
            <a:r>
              <a:rPr lang="ja-JP" altLang="en-US">
                <a:latin typeface="HGP創英角ｺﾞｼｯｸUB" pitchFamily="50" charset="-128"/>
                <a:ea typeface="HGP創英角ｺﾞｼｯｸUB" pitchFamily="50" charset="-128"/>
              </a:rPr>
              <a:t>成功した後でそれをふり返ると、過去が美化されて狙いすました「英断」となって語られるのだろう。　（次ページに続く）</a:t>
            </a:r>
          </a:p>
        </p:txBody>
      </p:sp>
    </p:spTree>
    <p:extLst>
      <p:ext uri="{BB962C8B-B14F-4D97-AF65-F5344CB8AC3E}">
        <p14:creationId xmlns:p14="http://schemas.microsoft.com/office/powerpoint/2010/main" val="2715859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テキスト ボックス 24"/>
          <p:cNvSpPr txBox="1">
            <a:spLocks noChangeArrowheads="1"/>
          </p:cNvSpPr>
          <p:nvPr/>
        </p:nvSpPr>
        <p:spPr bwMode="auto">
          <a:xfrm>
            <a:off x="703263" y="44450"/>
            <a:ext cx="7470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2400">
                <a:solidFill>
                  <a:schemeClr val="bg1"/>
                </a:solidFill>
                <a:latin typeface="HGP創英角ｺﾞｼｯｸUB" pitchFamily="50" charset="-128"/>
                <a:ea typeface="HGP創英角ｺﾞｼｯｸUB" pitchFamily="50" charset="-128"/>
              </a:rPr>
              <a:t>「もう終わっている会社」　アマゾンの書評・コメントから②</a:t>
            </a:r>
            <a:r>
              <a:rPr lang="en-US" altLang="ja-JP" sz="2400">
                <a:solidFill>
                  <a:schemeClr val="bg1"/>
                </a:solidFill>
                <a:latin typeface="HGP創英角ｺﾞｼｯｸUB" pitchFamily="50" charset="-128"/>
                <a:ea typeface="HGP創英角ｺﾞｼｯｸUB" pitchFamily="50" charset="-128"/>
              </a:rPr>
              <a:t> </a:t>
            </a:r>
            <a:endParaRPr lang="ja-JP" altLang="en-US" sz="2400">
              <a:solidFill>
                <a:schemeClr val="bg1"/>
              </a:solidFill>
              <a:latin typeface="HGP創英角ｺﾞｼｯｸUB" pitchFamily="50" charset="-128"/>
              <a:ea typeface="HGP創英角ｺﾞｼｯｸUB" pitchFamily="50" charset="-128"/>
            </a:endParaRPr>
          </a:p>
        </p:txBody>
      </p:sp>
      <p:sp>
        <p:nvSpPr>
          <p:cNvPr id="45059" name="正方形/長方形 4"/>
          <p:cNvSpPr>
            <a:spLocks noChangeArrowheads="1"/>
          </p:cNvSpPr>
          <p:nvPr/>
        </p:nvSpPr>
        <p:spPr bwMode="auto">
          <a:xfrm>
            <a:off x="158750" y="765175"/>
            <a:ext cx="8856663"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dirty="0">
                <a:latin typeface="HGP創英角ｺﾞｼｯｸUB" pitchFamily="50" charset="-128"/>
                <a:ea typeface="HGP創英角ｺﾞｼｯｸUB" pitchFamily="50" charset="-128"/>
              </a:rPr>
              <a:t>そうした芽を「集中と選択」で摘んでしまっては、イノベーションは枯渇し、会社は面白くも楽しくもなくなる。</a:t>
            </a:r>
            <a:endParaRPr lang="en-US" altLang="ja-JP" dirty="0">
              <a:latin typeface="HGP創英角ｺﾞｼｯｸUB" pitchFamily="50" charset="-128"/>
              <a:ea typeface="HGP創英角ｺﾞｼｯｸUB" pitchFamily="50" charset="-128"/>
            </a:endParaRPr>
          </a:p>
          <a:p>
            <a:endParaRPr lang="en-US" altLang="ja-JP" dirty="0">
              <a:latin typeface="HGP創英角ｺﾞｼｯｸUB" pitchFamily="50" charset="-128"/>
              <a:ea typeface="HGP創英角ｺﾞｼｯｸUB" pitchFamily="50" charset="-128"/>
            </a:endParaRPr>
          </a:p>
          <a:p>
            <a:r>
              <a:rPr lang="ja-JP" altLang="en-US" dirty="0">
                <a:latin typeface="HGP創英角ｺﾞｼｯｸUB" pitchFamily="50" charset="-128"/>
                <a:ea typeface="HGP創英角ｺﾞｼｯｸUB" pitchFamily="50" charset="-128"/>
              </a:rPr>
              <a:t>「</a:t>
            </a:r>
            <a:r>
              <a:rPr lang="ja-JP" altLang="en-US" dirty="0">
                <a:solidFill>
                  <a:srgbClr val="FF0000"/>
                </a:solidFill>
                <a:latin typeface="HGP創英角ｺﾞｼｯｸUB" pitchFamily="50" charset="-128"/>
                <a:ea typeface="HGP創英角ｺﾞｼｯｸUB" pitchFamily="50" charset="-128"/>
              </a:rPr>
              <a:t>未来の不確実性に挑戦する人間の原始的能力こそ会社の利益の源泉</a:t>
            </a:r>
            <a:r>
              <a:rPr lang="ja-JP" altLang="en-US" dirty="0">
                <a:latin typeface="HGP創英角ｺﾞｼｯｸUB" pitchFamily="50" charset="-128"/>
                <a:ea typeface="HGP創英角ｺﾞｼｯｸUB" pitchFamily="50" charset="-128"/>
              </a:rPr>
              <a:t>」なのに、それが枯れる。</a:t>
            </a:r>
            <a:endParaRPr lang="en-US" altLang="ja-JP" dirty="0">
              <a:latin typeface="HGP創英角ｺﾞｼｯｸUB" pitchFamily="50" charset="-128"/>
              <a:ea typeface="HGP創英角ｺﾞｼｯｸUB" pitchFamily="50" charset="-128"/>
            </a:endParaRPr>
          </a:p>
          <a:p>
            <a:r>
              <a:rPr lang="ja-JP" altLang="en-US" dirty="0">
                <a:latin typeface="HGP創英角ｺﾞｼｯｸUB" pitchFamily="50" charset="-128"/>
                <a:ea typeface="HGP創英角ｺﾞｼｯｸUB" pitchFamily="50" charset="-128"/>
              </a:rPr>
              <a:t>キャノンの御手洗社長は、「</a:t>
            </a:r>
            <a:r>
              <a:rPr lang="ja-JP" altLang="en-US" u="sng" dirty="0">
                <a:solidFill>
                  <a:srgbClr val="FF0000"/>
                </a:solidFill>
                <a:latin typeface="HGP創英角ｺﾞｼｯｸUB" pitchFamily="50" charset="-128"/>
                <a:ea typeface="HGP創英角ｺﾞｼｯｸUB" pitchFamily="50" charset="-128"/>
              </a:rPr>
              <a:t>その事業はいかがわしいか？いかがわしいなら、やれ！」</a:t>
            </a:r>
            <a:r>
              <a:rPr lang="ja-JP" altLang="en-US" dirty="0">
                <a:latin typeface="HGP創英角ｺﾞｼｯｸUB" pitchFamily="50" charset="-128"/>
                <a:ea typeface="HGP創英角ｺﾞｼｯｸUB" pitchFamily="50" charset="-128"/>
              </a:rPr>
              <a:t>と言ったそうだ。なんて非論理的で直感的な名言じゃあないか、と著者は共感する。</a:t>
            </a:r>
            <a:endParaRPr lang="en-US" altLang="ja-JP" dirty="0">
              <a:latin typeface="HGP創英角ｺﾞｼｯｸUB" pitchFamily="50" charset="-128"/>
              <a:ea typeface="HGP創英角ｺﾞｼｯｸUB" pitchFamily="50" charset="-128"/>
            </a:endParaRPr>
          </a:p>
          <a:p>
            <a:endParaRPr lang="en-US" altLang="ja-JP" dirty="0">
              <a:latin typeface="HGP創英角ｺﾞｼｯｸUB" pitchFamily="50" charset="-128"/>
              <a:ea typeface="HGP創英角ｺﾞｼｯｸUB" pitchFamily="50" charset="-128"/>
            </a:endParaRPr>
          </a:p>
          <a:p>
            <a:r>
              <a:rPr lang="ja-JP" altLang="en-US" dirty="0">
                <a:solidFill>
                  <a:srgbClr val="FF0000"/>
                </a:solidFill>
                <a:latin typeface="HGP創英角ｺﾞｼｯｸUB" pitchFamily="50" charset="-128"/>
                <a:ea typeface="HGP創英角ｺﾞｼｯｸUB" pitchFamily="50" charset="-128"/>
              </a:rPr>
              <a:t>イノベーションはそのマグニチュードが大きいほど、既存事業や産業に対して破壊的なものになる。そんなものが、組織や産業のメインストリームから生まれるはずがないだろう。</a:t>
            </a:r>
            <a:endParaRPr lang="en-US" altLang="ja-JP" dirty="0">
              <a:solidFill>
                <a:srgbClr val="FF0000"/>
              </a:solidFill>
              <a:latin typeface="HGP創英角ｺﾞｼｯｸUB" pitchFamily="50" charset="-128"/>
              <a:ea typeface="HGP創英角ｺﾞｼｯｸUB" pitchFamily="50" charset="-128"/>
            </a:endParaRPr>
          </a:p>
          <a:p>
            <a:endParaRPr lang="en-US" altLang="ja-JP" dirty="0">
              <a:latin typeface="HGP創英角ｺﾞｼｯｸUB" pitchFamily="50" charset="-128"/>
              <a:ea typeface="HGP創英角ｺﾞｼｯｸUB" pitchFamily="50" charset="-128"/>
            </a:endParaRPr>
          </a:p>
          <a:p>
            <a:r>
              <a:rPr lang="ja-JP" altLang="en-US" dirty="0">
                <a:latin typeface="HGP創英角ｺﾞｼｯｸUB" pitchFamily="50" charset="-128"/>
                <a:ea typeface="HGP創英角ｺﾞｼｯｸUB" pitchFamily="50" charset="-128"/>
              </a:rPr>
              <a:t>「すてるものがない、守るものがないベンチャーや、誰にも侵されることのない辺境や周辺から」イノベーションは生まれるのだという。だからベンチャーを育てよう。</a:t>
            </a:r>
            <a:r>
              <a:rPr lang="ja-JP" altLang="en-US" dirty="0">
                <a:solidFill>
                  <a:srgbClr val="FF0000"/>
                </a:solidFill>
                <a:latin typeface="HGP創英角ｺﾞｼｯｸUB" pitchFamily="50" charset="-128"/>
                <a:ea typeface="HGP創英角ｺﾞｼｯｸUB" pitchFamily="50" charset="-128"/>
              </a:rPr>
              <a:t>組織の中にベンチャー的な挑戦を許す多様性を大事にしよう</a:t>
            </a:r>
            <a:r>
              <a:rPr lang="ja-JP" altLang="en-US" dirty="0">
                <a:latin typeface="HGP創英角ｺﾞｼｯｸUB" pitchFamily="50" charset="-128"/>
                <a:ea typeface="HGP創英角ｺﾞｼｯｸUB" pitchFamily="50" charset="-128"/>
              </a:rPr>
              <a:t>と語る。</a:t>
            </a:r>
            <a:br>
              <a:rPr lang="ja-JP" altLang="en-US"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
            </a:r>
            <a:br>
              <a:rPr lang="ja-JP" altLang="en-US"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そのためには覚醒した（あるいは、</a:t>
            </a:r>
            <a:r>
              <a:rPr lang="ja-JP" altLang="en-US" dirty="0">
                <a:solidFill>
                  <a:srgbClr val="FF0000"/>
                </a:solidFill>
                <a:latin typeface="HGP創英角ｺﾞｼｯｸUB" pitchFamily="50" charset="-128"/>
                <a:ea typeface="HGP創英角ｺﾞｼｯｸUB" pitchFamily="50" charset="-128"/>
              </a:rPr>
              <a:t>気のふれた？）個人が横、縦、斜めに連携して、ゲリラ的に創造的な破壊活動を展開しよう</a:t>
            </a:r>
            <a:r>
              <a:rPr lang="ja-JP" altLang="en-US" dirty="0">
                <a:latin typeface="HGP創英角ｺﾞｼｯｸUB" pitchFamily="50" charset="-128"/>
                <a:ea typeface="HGP創英角ｺﾞｼｯｸUB" pitchFamily="50" charset="-128"/>
              </a:rPr>
              <a:t>というのが著者の遠吠えメッセージのようだ。</a:t>
            </a:r>
            <a:br>
              <a:rPr lang="ja-JP" altLang="en-US"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
            </a:r>
            <a:br>
              <a:rPr lang="ja-JP" altLang="en-US"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もう一度言う。とんでもない本だ・・・・読みながらこんなワクワクしたビジネス書ははじめてだ。 </a:t>
            </a:r>
          </a:p>
        </p:txBody>
      </p:sp>
    </p:spTree>
    <p:extLst>
      <p:ext uri="{BB962C8B-B14F-4D97-AF65-F5344CB8AC3E}">
        <p14:creationId xmlns:p14="http://schemas.microsoft.com/office/powerpoint/2010/main" val="3517732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テキスト ボックス 5"/>
          <p:cNvSpPr txBox="1">
            <a:spLocks noChangeArrowheads="1"/>
          </p:cNvSpPr>
          <p:nvPr/>
        </p:nvSpPr>
        <p:spPr bwMode="auto">
          <a:xfrm>
            <a:off x="920750" y="457200"/>
            <a:ext cx="2578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2800"/>
              <a:t>参考資料、文献</a:t>
            </a:r>
          </a:p>
        </p:txBody>
      </p:sp>
      <p:sp>
        <p:nvSpPr>
          <p:cNvPr id="46083" name="テキスト ボックス 6"/>
          <p:cNvSpPr txBox="1">
            <a:spLocks noChangeArrowheads="1"/>
          </p:cNvSpPr>
          <p:nvPr/>
        </p:nvSpPr>
        <p:spPr bwMode="auto">
          <a:xfrm>
            <a:off x="468313" y="908050"/>
            <a:ext cx="82073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en-US" altLang="ja-JP" sz="1600">
                <a:latin typeface="HGP創英角ｺﾞｼｯｸUB" pitchFamily="50" charset="-128"/>
                <a:ea typeface="HGP創英角ｺﾞｼｯｸUB" pitchFamily="50" charset="-128"/>
              </a:rPr>
              <a:t>Modus Vision : IT innovation</a:t>
            </a:r>
          </a:p>
          <a:p>
            <a:pPr eaLnBrk="1" hangingPunct="1"/>
            <a:endParaRPr lang="en-US" altLang="ja-JP" sz="1600">
              <a:latin typeface="HGP創英角ｺﾞｼｯｸUB" pitchFamily="50" charset="-128"/>
              <a:ea typeface="HGP創英角ｺﾞｼｯｸUB" pitchFamily="50" charset="-128"/>
            </a:endParaRPr>
          </a:p>
          <a:p>
            <a:pPr eaLnBrk="1" hangingPunct="1"/>
            <a:r>
              <a:rPr lang="en-US" altLang="ja-JP" sz="1600">
                <a:latin typeface="HGP創英角ｺﾞｼｯｸUB" pitchFamily="50" charset="-128"/>
                <a:ea typeface="HGP創英角ｺﾞｼｯｸUB" pitchFamily="50" charset="-128"/>
              </a:rPr>
              <a:t>The Innovator's Dilemma:  Professor Clayton Christensen of Harvard Business School </a:t>
            </a:r>
          </a:p>
          <a:p>
            <a:pPr eaLnBrk="1" hangingPunct="1"/>
            <a:r>
              <a:rPr lang="en-US" altLang="ja-JP" sz="1600">
                <a:latin typeface="HGP創英角ｺﾞｼｯｸUB" pitchFamily="50" charset="-128"/>
                <a:ea typeface="HGP創英角ｺﾞｼｯｸUB" pitchFamily="50" charset="-128"/>
                <a:hlinkClick r:id="rId2"/>
              </a:rPr>
              <a:t>http://web.mit.edu/6.933/www/Fall2000/teradyne/clay.html</a:t>
            </a:r>
            <a:endParaRPr lang="en-US" altLang="ja-JP" sz="1600">
              <a:latin typeface="HGP創英角ｺﾞｼｯｸUB" pitchFamily="50" charset="-128"/>
              <a:ea typeface="HGP創英角ｺﾞｼｯｸUB" pitchFamily="50" charset="-128"/>
            </a:endParaRPr>
          </a:p>
          <a:p>
            <a:pPr eaLnBrk="1" hangingPunct="1"/>
            <a:endParaRPr lang="en-US" altLang="ja-JP" sz="1600">
              <a:latin typeface="HGP創英角ｺﾞｼｯｸUB" pitchFamily="50" charset="-128"/>
              <a:ea typeface="HGP創英角ｺﾞｼｯｸUB" pitchFamily="50" charset="-128"/>
            </a:endParaRPr>
          </a:p>
          <a:p>
            <a:pPr eaLnBrk="1" hangingPunct="1"/>
            <a:r>
              <a:rPr lang="ja-JP" altLang="en-US" sz="1600">
                <a:latin typeface="HGP創英角ｺﾞｼｯｸUB" pitchFamily="50" charset="-128"/>
                <a:ea typeface="HGP創英角ｺﾞｼｯｸUB" pitchFamily="50" charset="-128"/>
              </a:rPr>
              <a:t>イノベーションへの解：　クレイトン・クリステンセン／マイケル・レイナ</a:t>
            </a:r>
            <a:r>
              <a:rPr lang="en-US" altLang="ja-JP" sz="1600">
                <a:latin typeface="HGP創英角ｺﾞｼｯｸUB" pitchFamily="50" charset="-128"/>
                <a:ea typeface="HGP創英角ｺﾞｼｯｸUB" pitchFamily="50" charset="-128"/>
              </a:rPr>
              <a:t>―</a:t>
            </a:r>
          </a:p>
          <a:p>
            <a:pPr eaLnBrk="1" hangingPunct="1"/>
            <a:r>
              <a:rPr lang="en-US" altLang="ja-JP" sz="1600">
                <a:latin typeface="HGP創英角ｺﾞｼｯｸUB" pitchFamily="50" charset="-128"/>
                <a:ea typeface="HGP創英角ｺﾞｼｯｸUB" pitchFamily="50" charset="-128"/>
              </a:rPr>
              <a:t>Harvard Business School Press: The Innovator’s Solution</a:t>
            </a:r>
          </a:p>
          <a:p>
            <a:pPr eaLnBrk="1" hangingPunct="1"/>
            <a:endParaRPr lang="en-US" altLang="ja-JP" sz="1600">
              <a:latin typeface="HGP創英角ｺﾞｼｯｸUB" pitchFamily="50" charset="-128"/>
              <a:ea typeface="HGP創英角ｺﾞｼｯｸUB" pitchFamily="50" charset="-128"/>
            </a:endParaRPr>
          </a:p>
          <a:p>
            <a:pPr eaLnBrk="1" hangingPunct="1"/>
            <a:r>
              <a:rPr lang="ja-JP" altLang="en-US" sz="1600">
                <a:latin typeface="HGP創英角ｺﾞｼｯｸUB" pitchFamily="50" charset="-128"/>
                <a:ea typeface="HGP創英角ｺﾞｼｯｸUB" pitchFamily="50" charset="-128"/>
              </a:rPr>
              <a:t>ビジネスモデル・ジェネレーション　株式会社翔泳社　</a:t>
            </a:r>
            <a:endParaRPr lang="en-US" altLang="ja-JP" sz="1600">
              <a:latin typeface="HGP創英角ｺﾞｼｯｸUB" pitchFamily="50" charset="-128"/>
              <a:ea typeface="HGP創英角ｺﾞｼｯｸUB" pitchFamily="50" charset="-128"/>
            </a:endParaRPr>
          </a:p>
          <a:p>
            <a:pPr eaLnBrk="1" hangingPunct="1"/>
            <a:r>
              <a:rPr lang="ja-JP" altLang="en-US" sz="1600">
                <a:latin typeface="HGP創英角ｺﾞｼｯｸUB" pitchFamily="50" charset="-128"/>
                <a:ea typeface="HGP創英角ｺﾞｼｯｸUB" pitchFamily="50" charset="-128"/>
              </a:rPr>
              <a:t>　</a:t>
            </a:r>
            <a:endParaRPr lang="en-US" altLang="ja-JP" sz="1600">
              <a:latin typeface="HGP創英角ｺﾞｼｯｸUB" pitchFamily="50" charset="-128"/>
              <a:ea typeface="HGP創英角ｺﾞｼｯｸUB" pitchFamily="50" charset="-128"/>
            </a:endParaRPr>
          </a:p>
          <a:p>
            <a:pPr eaLnBrk="1" hangingPunct="1"/>
            <a:r>
              <a:rPr lang="en-US" altLang="ja-JP" sz="1600">
                <a:latin typeface="HGP創英角ｺﾞｼｯｸUB" pitchFamily="50" charset="-128"/>
                <a:ea typeface="HGP創英角ｺﾞｼｯｸUB" pitchFamily="50" charset="-128"/>
              </a:rPr>
              <a:t>Business Model Generation by Alexander Osterwalder &amp; Yves Pigneur</a:t>
            </a:r>
          </a:p>
          <a:p>
            <a:pPr eaLnBrk="1" hangingPunct="1"/>
            <a:r>
              <a:rPr lang="en-US" altLang="ja-JP" sz="1600">
                <a:latin typeface="HGP創英角ｺﾞｼｯｸUB" pitchFamily="50" charset="-128"/>
                <a:ea typeface="HGP創英角ｺﾞｼｯｸUB" pitchFamily="50" charset="-128"/>
                <a:hlinkClick r:id="rId3"/>
              </a:rPr>
              <a:t>http://www.businessmodelgeneration.com/downloads/businessmodelgeneration_preview.pdf</a:t>
            </a:r>
            <a:endParaRPr lang="en-US" altLang="ja-JP" sz="1600">
              <a:latin typeface="HGP創英角ｺﾞｼｯｸUB" pitchFamily="50" charset="-128"/>
              <a:ea typeface="HGP創英角ｺﾞｼｯｸUB" pitchFamily="50" charset="-128"/>
            </a:endParaRPr>
          </a:p>
          <a:p>
            <a:pPr eaLnBrk="1" hangingPunct="1"/>
            <a:r>
              <a:rPr lang="en-US" altLang="ja-JP" sz="1600">
                <a:latin typeface="HGP創英角ｺﾞｼｯｸUB" pitchFamily="50" charset="-128"/>
                <a:ea typeface="HGP創英角ｺﾞｼｯｸUB" pitchFamily="50" charset="-128"/>
                <a:hlinkClick r:id="rId4"/>
              </a:rPr>
              <a:t>http://vermeiretim.com/tag/business-model-canvas/</a:t>
            </a:r>
            <a:endParaRPr lang="en-US" altLang="ja-JP" sz="1600">
              <a:latin typeface="HGP創英角ｺﾞｼｯｸUB" pitchFamily="50" charset="-128"/>
              <a:ea typeface="HGP創英角ｺﾞｼｯｸUB" pitchFamily="50" charset="-128"/>
            </a:endParaRPr>
          </a:p>
          <a:p>
            <a:pPr eaLnBrk="1" hangingPunct="1"/>
            <a:endParaRPr lang="en-US" altLang="ja-JP" sz="1600">
              <a:latin typeface="HGP創英角ｺﾞｼｯｸUB" pitchFamily="50" charset="-128"/>
              <a:ea typeface="HGP創英角ｺﾞｼｯｸUB" pitchFamily="50" charset="-128"/>
            </a:endParaRPr>
          </a:p>
          <a:p>
            <a:pPr eaLnBrk="1" hangingPunct="1"/>
            <a:r>
              <a:rPr lang="ja-JP" altLang="en-US" sz="1600">
                <a:latin typeface="HGP創英角ｺﾞｼｯｸUB" pitchFamily="50" charset="-128"/>
                <a:ea typeface="HGP創英角ｺﾞｼｯｸUB" pitchFamily="50" charset="-128"/>
              </a:rPr>
              <a:t>イノベーションの方程式　山口 高弘</a:t>
            </a:r>
            <a:endParaRPr lang="en-US" altLang="ja-JP" sz="1600">
              <a:latin typeface="HGP創英角ｺﾞｼｯｸUB" pitchFamily="50" charset="-128"/>
              <a:ea typeface="HGP創英角ｺﾞｼｯｸUB" pitchFamily="50" charset="-128"/>
            </a:endParaRPr>
          </a:p>
          <a:p>
            <a:pPr eaLnBrk="1" hangingPunct="1"/>
            <a:r>
              <a:rPr lang="en-US" altLang="ja-JP" sz="1400">
                <a:latin typeface="HGP創英角ｺﾞｼｯｸUB" pitchFamily="50" charset="-128"/>
                <a:ea typeface="HGP創英角ｺﾞｼｯｸUB" pitchFamily="50" charset="-128"/>
                <a:hlinkClick r:id="rId5"/>
              </a:rPr>
              <a:t>http://business.nikkeibp.co.jp/article/report/20121203/240480/</a:t>
            </a:r>
            <a:endParaRPr lang="en-US" altLang="ja-JP" sz="1400">
              <a:latin typeface="HGP創英角ｺﾞｼｯｸUB" pitchFamily="50" charset="-128"/>
              <a:ea typeface="HGP創英角ｺﾞｼｯｸUB" pitchFamily="50" charset="-128"/>
            </a:endParaRPr>
          </a:p>
          <a:p>
            <a:pPr eaLnBrk="1" hangingPunct="1"/>
            <a:r>
              <a:rPr lang="en-US" altLang="ja-JP" sz="1400">
                <a:latin typeface="HGP創英角ｺﾞｼｯｸUB" pitchFamily="50" charset="-128"/>
                <a:ea typeface="HGP創英角ｺﾞｼｯｸUB" pitchFamily="50" charset="-128"/>
                <a:hlinkClick r:id="rId6"/>
              </a:rPr>
              <a:t>http://business.nikkeibp.co.jp/article/report/20121225/241527/?mlt&amp;rt=nocnt</a:t>
            </a:r>
            <a:endParaRPr lang="en-US" altLang="ja-JP" sz="1400">
              <a:latin typeface="HGP創英角ｺﾞｼｯｸUB" pitchFamily="50" charset="-128"/>
              <a:ea typeface="HGP創英角ｺﾞｼｯｸUB" pitchFamily="50" charset="-128"/>
            </a:endParaRPr>
          </a:p>
          <a:p>
            <a:pPr eaLnBrk="1" hangingPunct="1"/>
            <a:endParaRPr lang="en-US" altLang="ja-JP" sz="1600">
              <a:latin typeface="HGP創英角ｺﾞｼｯｸUB" pitchFamily="50" charset="-128"/>
              <a:ea typeface="HGP創英角ｺﾞｼｯｸUB" pitchFamily="50" charset="-128"/>
            </a:endParaRPr>
          </a:p>
          <a:p>
            <a:pPr eaLnBrk="1" hangingPunct="1"/>
            <a:r>
              <a:rPr lang="en-US" altLang="ja-JP" sz="1600">
                <a:latin typeface="HGP創英角ｺﾞｼｯｸUB" pitchFamily="50" charset="-128"/>
                <a:ea typeface="HGP創英角ｺﾞｼｯｸUB" pitchFamily="50" charset="-128"/>
              </a:rPr>
              <a:t>N`s sprit</a:t>
            </a:r>
            <a:r>
              <a:rPr lang="ja-JP" altLang="en-US" sz="1600">
                <a:latin typeface="HGP創英角ｺﾞｼｯｸUB" pitchFamily="50" charset="-128"/>
                <a:ea typeface="HGP創英角ｺﾞｼｯｸUB" pitchFamily="50" charset="-128"/>
              </a:rPr>
              <a:t>　投資学研究室　経営戦略の基礎</a:t>
            </a:r>
            <a:endParaRPr lang="en-US" altLang="ja-JP" sz="1600">
              <a:latin typeface="HGP創英角ｺﾞｼｯｸUB" pitchFamily="50" charset="-128"/>
              <a:ea typeface="HGP創英角ｺﾞｼｯｸUB" pitchFamily="50" charset="-128"/>
            </a:endParaRPr>
          </a:p>
          <a:p>
            <a:pPr eaLnBrk="1" hangingPunct="1"/>
            <a:r>
              <a:rPr lang="en-US" altLang="ja-JP" sz="1600">
                <a:latin typeface="HGP創英角ｺﾞｼｯｸUB" pitchFamily="50" charset="-128"/>
                <a:ea typeface="HGP創英角ｺﾞｼｯｸUB" pitchFamily="50" charset="-128"/>
                <a:hlinkClick r:id="rId7"/>
              </a:rPr>
              <a:t>http://www.nsspirit-cashf.com/manage/strategy.html</a:t>
            </a:r>
            <a:endParaRPr lang="en-US" altLang="ja-JP" sz="1600">
              <a:latin typeface="HGP創英角ｺﾞｼｯｸUB" pitchFamily="50" charset="-128"/>
              <a:ea typeface="HGP創英角ｺﾞｼｯｸUB" pitchFamily="50" charset="-128"/>
            </a:endParaRPr>
          </a:p>
          <a:p>
            <a:pPr eaLnBrk="1" hangingPunct="1"/>
            <a:endParaRPr lang="en-US" altLang="ja-JP" sz="1600">
              <a:latin typeface="HGP創英角ｺﾞｼｯｸUB" pitchFamily="50" charset="-128"/>
              <a:ea typeface="HGP創英角ｺﾞｼｯｸUB" pitchFamily="50" charset="-128"/>
            </a:endParaRPr>
          </a:p>
          <a:p>
            <a:pPr eaLnBrk="1" hangingPunct="1"/>
            <a:r>
              <a:rPr lang="ja-JP" altLang="en-US" sz="1600">
                <a:latin typeface="HGP創英角ｺﾞｼｯｸUB" pitchFamily="50" charset="-128"/>
                <a:ea typeface="HGP創英角ｺﾞｼｯｸUB" pitchFamily="50" charset="-128"/>
              </a:rPr>
              <a:t>Ｗｉｋｉｐｅｄｉａ</a:t>
            </a:r>
            <a:endParaRPr lang="en-US" altLang="ja-JP" sz="160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502768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
          <p:cNvSpPr txBox="1">
            <a:spLocks/>
          </p:cNvSpPr>
          <p:nvPr/>
        </p:nvSpPr>
        <p:spPr bwMode="auto">
          <a:xfrm>
            <a:off x="0" y="2565400"/>
            <a:ext cx="91440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r>
              <a:rPr lang="ja-JP" altLang="en-US" sz="3600" b="1" dirty="0" smtClean="0">
                <a:latin typeface="(日本語用のフォントを使用)"/>
                <a:ea typeface="メイリオ" pitchFamily="50" charset="-128"/>
                <a:cs typeface="メイリオ" pitchFamily="50" charset="-128"/>
              </a:rPr>
              <a:t>環境変化に対応する要求開発</a:t>
            </a:r>
            <a:endParaRPr lang="ja-JP" altLang="en-US" sz="3600" b="1" dirty="0">
              <a:latin typeface="(日本語用のフォントを使用)"/>
              <a:ea typeface="メイリオ" pitchFamily="50" charset="-128"/>
              <a:cs typeface="メイリオ" pitchFamily="50" charset="-128"/>
            </a:endParaRPr>
          </a:p>
        </p:txBody>
      </p:sp>
    </p:spTree>
    <p:extLst>
      <p:ext uri="{BB962C8B-B14F-4D97-AF65-F5344CB8AC3E}">
        <p14:creationId xmlns:p14="http://schemas.microsoft.com/office/powerpoint/2010/main" val="88845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a:xfrm>
            <a:off x="179388" y="201613"/>
            <a:ext cx="8964612" cy="490537"/>
          </a:xfrm>
        </p:spPr>
        <p:txBody>
          <a:bodyPr/>
          <a:lstStyle/>
          <a:p>
            <a:pPr eaLnBrk="1" hangingPunct="1"/>
            <a:r>
              <a:rPr lang="ja-JP" altLang="en-US" dirty="0" smtClean="0"/>
              <a:t>１．環境変化モデル</a:t>
            </a:r>
            <a:endParaRPr lang="ja-JP" altLang="en-US" sz="20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46" y="1347788"/>
            <a:ext cx="7570131" cy="471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4747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a:xfrm>
            <a:off x="179388" y="201613"/>
            <a:ext cx="8964612" cy="490537"/>
          </a:xfrm>
        </p:spPr>
        <p:txBody>
          <a:bodyPr/>
          <a:lstStyle/>
          <a:p>
            <a:pPr eaLnBrk="1" hangingPunct="1"/>
            <a:r>
              <a:rPr lang="ja-JP" altLang="en-US" dirty="0"/>
              <a:t>２</a:t>
            </a:r>
            <a:r>
              <a:rPr lang="ja-JP" altLang="en-US" dirty="0" smtClean="0"/>
              <a:t>．情報システムの環境変化モデル</a:t>
            </a:r>
            <a:endParaRPr lang="ja-JP" altLang="en-US" sz="20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0" y="1443038"/>
            <a:ext cx="8687357" cy="463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375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a:xfrm>
            <a:off x="179388" y="201613"/>
            <a:ext cx="8964612" cy="490537"/>
          </a:xfrm>
        </p:spPr>
        <p:txBody>
          <a:bodyPr/>
          <a:lstStyle/>
          <a:p>
            <a:pPr eaLnBrk="1" hangingPunct="1"/>
            <a:r>
              <a:rPr lang="ja-JP" altLang="en-US" dirty="0" smtClean="0"/>
              <a:t>３．環境変化要素</a:t>
            </a:r>
            <a:endParaRPr lang="ja-JP" altLang="en-US" sz="20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67" y="1343025"/>
            <a:ext cx="8320091" cy="4898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411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lang="ja-JP" altLang="en-US" dirty="0" err="1" smtClean="0"/>
              <a:t>．</a:t>
            </a:r>
            <a:r>
              <a:rPr lang="ja-JP" altLang="en-US" dirty="0" smtClean="0"/>
              <a:t>ビジョン・戦略と業務、情報システムの整合性</a:t>
            </a:r>
            <a:endParaRPr kumimoji="1" lang="ja-JP" altLang="en-US" dirty="0"/>
          </a:p>
        </p:txBody>
      </p:sp>
      <p:sp>
        <p:nvSpPr>
          <p:cNvPr id="79" name="正方形/長方形 49"/>
          <p:cNvSpPr>
            <a:spLocks noChangeArrowheads="1"/>
          </p:cNvSpPr>
          <p:nvPr/>
        </p:nvSpPr>
        <p:spPr bwMode="auto">
          <a:xfrm>
            <a:off x="107504" y="795768"/>
            <a:ext cx="8937216" cy="4404358"/>
          </a:xfrm>
          <a:prstGeom prst="rect">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US" altLang="ja-JP" sz="1400" b="1">
              <a:latin typeface="メイリオ" pitchFamily="50" charset="-128"/>
              <a:ea typeface="メイリオ" pitchFamily="50" charset="-128"/>
              <a:cs typeface="メイリオ" pitchFamily="50" charset="-128"/>
            </a:endParaRPr>
          </a:p>
          <a:p>
            <a:endParaRPr lang="en-US" altLang="ja-JP" sz="1400" b="1">
              <a:latin typeface="メイリオ" pitchFamily="50" charset="-128"/>
              <a:ea typeface="メイリオ" pitchFamily="50" charset="-128"/>
              <a:cs typeface="メイリオ" pitchFamily="50" charset="-128"/>
            </a:endParaRPr>
          </a:p>
          <a:p>
            <a:endParaRPr lang="en-US" altLang="ja-JP" sz="1400" b="1">
              <a:latin typeface="メイリオ" pitchFamily="50" charset="-128"/>
              <a:ea typeface="メイリオ" pitchFamily="50" charset="-128"/>
              <a:cs typeface="メイリオ" pitchFamily="50" charset="-128"/>
            </a:endParaRPr>
          </a:p>
          <a:p>
            <a:endParaRPr lang="ja-JP" altLang="en-US" sz="1400" b="1">
              <a:latin typeface="メイリオ" pitchFamily="50" charset="-128"/>
              <a:ea typeface="メイリオ" pitchFamily="50" charset="-128"/>
              <a:cs typeface="メイリオ" pitchFamily="50" charset="-128"/>
            </a:endParaRPr>
          </a:p>
        </p:txBody>
      </p:sp>
      <p:sp>
        <p:nvSpPr>
          <p:cNvPr id="81" name="Text Box 4"/>
          <p:cNvSpPr txBox="1">
            <a:spLocks noChangeArrowheads="1"/>
          </p:cNvSpPr>
          <p:nvPr/>
        </p:nvSpPr>
        <p:spPr bwMode="auto">
          <a:xfrm>
            <a:off x="6307822" y="4682328"/>
            <a:ext cx="162095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buFont typeface="Wingdings" pitchFamily="2" charset="2"/>
              <a:buNone/>
            </a:pPr>
            <a:r>
              <a:rPr kumimoji="0" lang="ja-JP" altLang="en-US" sz="1400" b="1" dirty="0" smtClean="0">
                <a:solidFill>
                  <a:srgbClr val="FF0000"/>
                </a:solidFill>
                <a:latin typeface="メイリオ" pitchFamily="50" charset="-128"/>
                <a:ea typeface="メイリオ" pitchFamily="50" charset="-128"/>
                <a:cs typeface="メイリオ" pitchFamily="50" charset="-128"/>
              </a:rPr>
              <a:t>経営の課題</a:t>
            </a:r>
            <a:r>
              <a:rPr kumimoji="0" lang="ja-JP" altLang="en-US" sz="1400" b="1" dirty="0">
                <a:solidFill>
                  <a:srgbClr val="FF0000"/>
                </a:solidFill>
                <a:latin typeface="メイリオ" pitchFamily="50" charset="-128"/>
                <a:ea typeface="メイリオ" pitchFamily="50" charset="-128"/>
                <a:cs typeface="メイリオ" pitchFamily="50" charset="-128"/>
              </a:rPr>
              <a:t>対応型</a:t>
            </a:r>
          </a:p>
          <a:p>
            <a:pPr algn="ctr" eaLnBrk="1" hangingPunct="1">
              <a:buFont typeface="Wingdings" pitchFamily="2" charset="2"/>
              <a:buNone/>
            </a:pPr>
            <a:r>
              <a:rPr kumimoji="0" lang="ja-JP" altLang="en-US" sz="1400" b="1" dirty="0" smtClean="0">
                <a:solidFill>
                  <a:srgbClr val="FF0000"/>
                </a:solidFill>
                <a:latin typeface="メイリオ" pitchFamily="50" charset="-128"/>
                <a:ea typeface="メイリオ" pitchFamily="50" charset="-128"/>
                <a:cs typeface="メイリオ" pitchFamily="50" charset="-128"/>
              </a:rPr>
              <a:t>（全体最適）</a:t>
            </a:r>
            <a:endParaRPr kumimoji="0"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82" name="Line 5"/>
          <p:cNvSpPr>
            <a:spLocks noChangeShapeType="1"/>
          </p:cNvSpPr>
          <p:nvPr/>
        </p:nvSpPr>
        <p:spPr bwMode="auto">
          <a:xfrm>
            <a:off x="4572000" y="795768"/>
            <a:ext cx="6032" cy="439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square">
            <a:spAutoFit/>
          </a:bodyPr>
          <a:lstStyle/>
          <a:p>
            <a:endParaRPr lang="ja-JP" altLang="en-US">
              <a:latin typeface="メイリオ" pitchFamily="50" charset="-128"/>
              <a:ea typeface="メイリオ" pitchFamily="50" charset="-128"/>
              <a:cs typeface="メイリオ" pitchFamily="50" charset="-128"/>
            </a:endParaRPr>
          </a:p>
        </p:txBody>
      </p:sp>
      <p:sp>
        <p:nvSpPr>
          <p:cNvPr id="84" name="Freeform 7"/>
          <p:cNvSpPr>
            <a:spLocks noChangeAspect="1"/>
          </p:cNvSpPr>
          <p:nvPr/>
        </p:nvSpPr>
        <p:spPr bwMode="auto">
          <a:xfrm>
            <a:off x="611560" y="2316156"/>
            <a:ext cx="423863" cy="2366171"/>
          </a:xfrm>
          <a:custGeom>
            <a:avLst/>
            <a:gdLst>
              <a:gd name="T0" fmla="*/ 2147483647 w 385"/>
              <a:gd name="T1" fmla="*/ 0 h 2625"/>
              <a:gd name="T2" fmla="*/ 2147483647 w 385"/>
              <a:gd name="T3" fmla="*/ 2147483647 h 2625"/>
              <a:gd name="T4" fmla="*/ 2147483647 w 385"/>
              <a:gd name="T5" fmla="*/ 2147483647 h 2625"/>
              <a:gd name="T6" fmla="*/ 2147483647 w 385"/>
              <a:gd name="T7" fmla="*/ 2147483647 h 2625"/>
              <a:gd name="T8" fmla="*/ 2147483647 w 385"/>
              <a:gd name="T9" fmla="*/ 2147483647 h 2625"/>
              <a:gd name="T10" fmla="*/ 0 w 385"/>
              <a:gd name="T11" fmla="*/ 2147483647 h 2625"/>
              <a:gd name="T12" fmla="*/ 2147483647 w 385"/>
              <a:gd name="T13" fmla="*/ 2147483647 h 2625"/>
              <a:gd name="T14" fmla="*/ 2147483647 w 385"/>
              <a:gd name="T15" fmla="*/ 2147483647 h 26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5" h="2625">
                <a:moveTo>
                  <a:pt x="192" y="0"/>
                </a:moveTo>
                <a:lnTo>
                  <a:pt x="192" y="1128"/>
                </a:lnTo>
                <a:lnTo>
                  <a:pt x="320" y="1208"/>
                </a:lnTo>
                <a:lnTo>
                  <a:pt x="64" y="1320"/>
                </a:lnTo>
                <a:lnTo>
                  <a:pt x="384" y="1392"/>
                </a:lnTo>
                <a:lnTo>
                  <a:pt x="0" y="1568"/>
                </a:lnTo>
                <a:lnTo>
                  <a:pt x="280" y="1680"/>
                </a:lnTo>
                <a:lnTo>
                  <a:pt x="280" y="2624"/>
                </a:lnTo>
              </a:path>
            </a:pathLst>
          </a:custGeom>
          <a:noFill/>
          <a:ln w="101600" cap="rnd" cmpd="sng">
            <a:solidFill>
              <a:srgbClr val="009900"/>
            </a:solidFill>
            <a:prstDash val="solid"/>
            <a:round/>
            <a:headEnd type="stealth" w="med" len="lg"/>
            <a:tailEnd type="stealth" w="med" len="lg"/>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itchFamily="50" charset="-128"/>
              <a:ea typeface="メイリオ" pitchFamily="50" charset="-128"/>
              <a:cs typeface="メイリオ" pitchFamily="50" charset="-128"/>
            </a:endParaRPr>
          </a:p>
        </p:txBody>
      </p:sp>
      <p:sp>
        <p:nvSpPr>
          <p:cNvPr id="85" name="AutoShape 8"/>
          <p:cNvSpPr>
            <a:spLocks noChangeArrowheads="1"/>
          </p:cNvSpPr>
          <p:nvPr/>
        </p:nvSpPr>
        <p:spPr bwMode="auto">
          <a:xfrm flipV="1">
            <a:off x="1169343" y="3577634"/>
            <a:ext cx="1995488" cy="5226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427 w 21600"/>
              <a:gd name="T13" fmla="*/ 3427 h 21600"/>
              <a:gd name="T14" fmla="*/ 18173 w 21600"/>
              <a:gd name="T15" fmla="*/ 18173 h 21600"/>
            </a:gdLst>
            <a:ahLst/>
            <a:cxnLst>
              <a:cxn ang="T8">
                <a:pos x="T0" y="T1"/>
              </a:cxn>
              <a:cxn ang="T9">
                <a:pos x="T2" y="T3"/>
              </a:cxn>
              <a:cxn ang="T10">
                <a:pos x="T4" y="T5"/>
              </a:cxn>
              <a:cxn ang="T11">
                <a:pos x="T6" y="T7"/>
              </a:cxn>
            </a:cxnLst>
            <a:rect l="T12" t="T13" r="T14" b="T15"/>
            <a:pathLst>
              <a:path w="21600" h="21600">
                <a:moveTo>
                  <a:pt x="0" y="0"/>
                </a:moveTo>
                <a:lnTo>
                  <a:pt x="3253" y="21600"/>
                </a:lnTo>
                <a:lnTo>
                  <a:pt x="18347" y="21600"/>
                </a:lnTo>
                <a:lnTo>
                  <a:pt x="21600" y="0"/>
                </a:lnTo>
                <a:lnTo>
                  <a:pt x="0" y="0"/>
                </a:lnTo>
                <a:close/>
              </a:path>
            </a:pathLst>
          </a:custGeom>
          <a:solidFill>
            <a:srgbClr val="FFCC99"/>
          </a:solidFill>
          <a:ln w="9525" algn="ctr">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86" name="AutoShape 9"/>
          <p:cNvSpPr>
            <a:spLocks noChangeArrowheads="1"/>
          </p:cNvSpPr>
          <p:nvPr/>
        </p:nvSpPr>
        <p:spPr bwMode="auto">
          <a:xfrm flipV="1">
            <a:off x="1405136" y="4156112"/>
            <a:ext cx="2590800" cy="52441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027 w 21600"/>
              <a:gd name="T13" fmla="*/ 3027 h 21600"/>
              <a:gd name="T14" fmla="*/ 18573 w 21600"/>
              <a:gd name="T15" fmla="*/ 18573 h 21600"/>
            </a:gdLst>
            <a:ahLst/>
            <a:cxnLst>
              <a:cxn ang="T8">
                <a:pos x="T0" y="T1"/>
              </a:cxn>
              <a:cxn ang="T9">
                <a:pos x="T2" y="T3"/>
              </a:cxn>
              <a:cxn ang="T10">
                <a:pos x="T4" y="T5"/>
              </a:cxn>
              <a:cxn ang="T11">
                <a:pos x="T6" y="T7"/>
              </a:cxn>
            </a:cxnLst>
            <a:rect l="T12" t="T13" r="T14" b="T15"/>
            <a:pathLst>
              <a:path w="21600" h="21600">
                <a:moveTo>
                  <a:pt x="0" y="0"/>
                </a:moveTo>
                <a:lnTo>
                  <a:pt x="2453" y="21600"/>
                </a:lnTo>
                <a:lnTo>
                  <a:pt x="19147" y="21600"/>
                </a:lnTo>
                <a:lnTo>
                  <a:pt x="21600" y="0"/>
                </a:lnTo>
                <a:lnTo>
                  <a:pt x="0" y="0"/>
                </a:lnTo>
                <a:close/>
              </a:path>
            </a:pathLst>
          </a:custGeom>
          <a:solidFill>
            <a:srgbClr val="FFCC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87" name="Rectangle 10"/>
          <p:cNvSpPr>
            <a:spLocks noChangeArrowheads="1"/>
          </p:cNvSpPr>
          <p:nvPr/>
        </p:nvSpPr>
        <p:spPr bwMode="auto">
          <a:xfrm>
            <a:off x="2089349" y="4311093"/>
            <a:ext cx="1222375" cy="209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情報システム</a:t>
            </a:r>
          </a:p>
        </p:txBody>
      </p:sp>
      <p:sp>
        <p:nvSpPr>
          <p:cNvPr id="88" name="Freeform 11"/>
          <p:cNvSpPr>
            <a:spLocks/>
          </p:cNvSpPr>
          <p:nvPr/>
        </p:nvSpPr>
        <p:spPr bwMode="auto">
          <a:xfrm>
            <a:off x="1758306" y="2319761"/>
            <a:ext cx="1344612" cy="1187591"/>
          </a:xfrm>
          <a:custGeom>
            <a:avLst/>
            <a:gdLst>
              <a:gd name="T0" fmla="*/ 0 w 942"/>
              <a:gd name="T1" fmla="*/ 2147483647 h 836"/>
              <a:gd name="T2" fmla="*/ 2147483647 w 942"/>
              <a:gd name="T3" fmla="*/ 2147483647 h 836"/>
              <a:gd name="T4" fmla="*/ 2147483647 w 942"/>
              <a:gd name="T5" fmla="*/ 0 h 836"/>
              <a:gd name="T6" fmla="*/ 0 w 942"/>
              <a:gd name="T7" fmla="*/ 2147483647 h 836"/>
              <a:gd name="T8" fmla="*/ 0 w 942"/>
              <a:gd name="T9" fmla="*/ 2147483647 h 8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2" h="836">
                <a:moveTo>
                  <a:pt x="0" y="835"/>
                </a:moveTo>
                <a:lnTo>
                  <a:pt x="941" y="835"/>
                </a:lnTo>
                <a:lnTo>
                  <a:pt x="472" y="0"/>
                </a:lnTo>
                <a:lnTo>
                  <a:pt x="0" y="835"/>
                </a:lnTo>
              </a:path>
            </a:pathLst>
          </a:custGeom>
          <a:solidFill>
            <a:srgbClr val="FFFFFF"/>
          </a:solidFill>
          <a:ln w="9525" cap="flat" cmpd="sng">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latin typeface="メイリオ" pitchFamily="50" charset="-128"/>
              <a:ea typeface="メイリオ" pitchFamily="50" charset="-128"/>
              <a:cs typeface="メイリオ" pitchFamily="50" charset="-128"/>
            </a:endParaRPr>
          </a:p>
        </p:txBody>
      </p:sp>
      <p:sp>
        <p:nvSpPr>
          <p:cNvPr id="89" name="Rectangle 12"/>
          <p:cNvSpPr>
            <a:spLocks noChangeArrowheads="1"/>
          </p:cNvSpPr>
          <p:nvPr/>
        </p:nvSpPr>
        <p:spPr bwMode="auto">
          <a:xfrm>
            <a:off x="2002781" y="3008167"/>
            <a:ext cx="849312" cy="232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ビジネス</a:t>
            </a:r>
          </a:p>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戦略</a:t>
            </a:r>
          </a:p>
        </p:txBody>
      </p:sp>
      <p:sp>
        <p:nvSpPr>
          <p:cNvPr id="90" name="Text Box 14"/>
          <p:cNvSpPr txBox="1">
            <a:spLocks noChangeArrowheads="1"/>
          </p:cNvSpPr>
          <p:nvPr/>
        </p:nvSpPr>
        <p:spPr bwMode="auto">
          <a:xfrm>
            <a:off x="1582216" y="4680525"/>
            <a:ext cx="162095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buFont typeface="Wingdings" pitchFamily="2" charset="2"/>
              <a:buNone/>
            </a:pPr>
            <a:r>
              <a:rPr kumimoji="0" lang="ja-JP" altLang="en-US" sz="1400" b="1" dirty="0" smtClean="0">
                <a:solidFill>
                  <a:srgbClr val="FF0000"/>
                </a:solidFill>
                <a:latin typeface="メイリオ" pitchFamily="50" charset="-128"/>
                <a:ea typeface="メイリオ" pitchFamily="50" charset="-128"/>
                <a:cs typeface="メイリオ" pitchFamily="50" charset="-128"/>
              </a:rPr>
              <a:t>現場の課題解決型</a:t>
            </a:r>
            <a:endParaRPr kumimoji="0" lang="ja-JP" altLang="en-US" sz="1400" b="1" dirty="0">
              <a:solidFill>
                <a:srgbClr val="FF0000"/>
              </a:solidFill>
              <a:latin typeface="メイリオ" pitchFamily="50" charset="-128"/>
              <a:ea typeface="メイリオ" pitchFamily="50" charset="-128"/>
              <a:cs typeface="メイリオ" pitchFamily="50" charset="-128"/>
            </a:endParaRPr>
          </a:p>
          <a:p>
            <a:pPr algn="ctr" eaLnBrk="1" hangingPunct="1">
              <a:buFont typeface="Wingdings" pitchFamily="2" charset="2"/>
              <a:buNone/>
            </a:pPr>
            <a:r>
              <a:rPr kumimoji="0" lang="ja-JP" altLang="en-US" sz="1400" b="1" dirty="0" smtClean="0">
                <a:solidFill>
                  <a:srgbClr val="FF0000"/>
                </a:solidFill>
                <a:latin typeface="メイリオ" pitchFamily="50" charset="-128"/>
                <a:ea typeface="メイリオ" pitchFamily="50" charset="-128"/>
                <a:cs typeface="メイリオ" pitchFamily="50" charset="-128"/>
              </a:rPr>
              <a:t>（個別最適）</a:t>
            </a:r>
            <a:endParaRPr kumimoji="0"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91" name="Text Box 15"/>
          <p:cNvSpPr txBox="1">
            <a:spLocks noChangeArrowheads="1"/>
          </p:cNvSpPr>
          <p:nvPr/>
        </p:nvSpPr>
        <p:spPr bwMode="auto">
          <a:xfrm>
            <a:off x="1899593" y="3260462"/>
            <a:ext cx="1028700" cy="3460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387350" eaLnBrk="0" hangingPunct="0">
              <a:defRPr kumimoji="1">
                <a:solidFill>
                  <a:schemeClr val="tx1"/>
                </a:solidFill>
                <a:latin typeface="MS UI Gothic" pitchFamily="50" charset="-128"/>
                <a:ea typeface="MS UI Gothic" pitchFamily="50" charset="-128"/>
              </a:defRPr>
            </a:lvl1pPr>
            <a:lvl2pPr marL="742950" indent="-285750" defTabSz="387350" eaLnBrk="0" hangingPunct="0">
              <a:defRPr kumimoji="1">
                <a:solidFill>
                  <a:schemeClr val="tx1"/>
                </a:solidFill>
                <a:latin typeface="MS UI Gothic" pitchFamily="50" charset="-128"/>
                <a:ea typeface="MS UI Gothic" pitchFamily="50" charset="-128"/>
              </a:defRPr>
            </a:lvl2pPr>
            <a:lvl3pPr marL="1143000" indent="-228600" defTabSz="387350" eaLnBrk="0" hangingPunct="0">
              <a:defRPr kumimoji="1">
                <a:solidFill>
                  <a:schemeClr val="tx1"/>
                </a:solidFill>
                <a:latin typeface="MS UI Gothic" pitchFamily="50" charset="-128"/>
                <a:ea typeface="MS UI Gothic" pitchFamily="50" charset="-128"/>
              </a:defRPr>
            </a:lvl3pPr>
            <a:lvl4pPr marL="1600200" indent="-228600" defTabSz="387350" eaLnBrk="0" hangingPunct="0">
              <a:defRPr kumimoji="1">
                <a:solidFill>
                  <a:schemeClr val="tx1"/>
                </a:solidFill>
                <a:latin typeface="MS UI Gothic" pitchFamily="50" charset="-128"/>
                <a:ea typeface="MS UI Gothic" pitchFamily="50" charset="-128"/>
              </a:defRPr>
            </a:lvl4pPr>
            <a:lvl5pPr marL="2057400" indent="-228600" defTabSz="387350" eaLnBrk="0" hangingPunct="0">
              <a:defRPr kumimoji="1">
                <a:solidFill>
                  <a:schemeClr val="tx1"/>
                </a:solidFill>
                <a:latin typeface="MS UI Gothic" pitchFamily="50" charset="-128"/>
                <a:ea typeface="MS UI Gothic" pitchFamily="50" charset="-128"/>
              </a:defRPr>
            </a:lvl5pPr>
            <a:lvl6pPr marL="25146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lnSpc>
                <a:spcPct val="104000"/>
              </a:lnSpc>
              <a:buClr>
                <a:srgbClr val="FFFFFF"/>
              </a:buClr>
              <a:buSzPct val="90000"/>
              <a:buFont typeface="Monotype Sorts" pitchFamily="2" charset="2"/>
              <a:buNone/>
            </a:pPr>
            <a:r>
              <a:rPr kumimoji="0" lang="en-US" altLang="ja-JP" sz="1200" b="1" dirty="0">
                <a:solidFill>
                  <a:srgbClr val="000000"/>
                </a:solidFill>
                <a:latin typeface="メイリオ" pitchFamily="50" charset="-128"/>
                <a:ea typeface="メイリオ" pitchFamily="50" charset="-128"/>
                <a:cs typeface="メイリオ" pitchFamily="50" charset="-128"/>
              </a:rPr>
              <a:t>IT</a:t>
            </a:r>
            <a:r>
              <a:rPr kumimoji="0" lang="ja-JP" altLang="en-US" sz="1200" b="1" dirty="0">
                <a:solidFill>
                  <a:srgbClr val="000000"/>
                </a:solidFill>
                <a:latin typeface="メイリオ" pitchFamily="50" charset="-128"/>
                <a:ea typeface="メイリオ" pitchFamily="50" charset="-128"/>
                <a:cs typeface="メイリオ" pitchFamily="50" charset="-128"/>
              </a:rPr>
              <a:t>戦略</a:t>
            </a:r>
          </a:p>
        </p:txBody>
      </p:sp>
      <p:sp>
        <p:nvSpPr>
          <p:cNvPr id="92" name="AutoShape 16"/>
          <p:cNvSpPr>
            <a:spLocks noChangeAspect="1" noChangeArrowheads="1"/>
          </p:cNvSpPr>
          <p:nvPr/>
        </p:nvSpPr>
        <p:spPr bwMode="auto">
          <a:xfrm>
            <a:off x="1907704" y="1565751"/>
            <a:ext cx="1010127" cy="814193"/>
          </a:xfrm>
          <a:prstGeom prst="sun">
            <a:avLst>
              <a:gd name="adj" fmla="val 25000"/>
            </a:avLst>
          </a:prstGeom>
          <a:solidFill>
            <a:srgbClr val="FFFFFF"/>
          </a:solidFill>
          <a:ln w="9525" algn="ctr">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ja-JP" sz="1100">
              <a:solidFill>
                <a:schemeClr val="bg2"/>
              </a:solidFill>
              <a:latin typeface="メイリオ" pitchFamily="50" charset="-128"/>
              <a:ea typeface="メイリオ" pitchFamily="50" charset="-128"/>
              <a:cs typeface="メイリオ" pitchFamily="50" charset="-128"/>
            </a:endParaRPr>
          </a:p>
        </p:txBody>
      </p:sp>
      <p:sp>
        <p:nvSpPr>
          <p:cNvPr id="93" name="Text Box 17"/>
          <p:cNvSpPr txBox="1">
            <a:spLocks noChangeArrowheads="1"/>
          </p:cNvSpPr>
          <p:nvPr/>
        </p:nvSpPr>
        <p:spPr bwMode="auto">
          <a:xfrm>
            <a:off x="1928340" y="1854086"/>
            <a:ext cx="1030287" cy="3460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387350" eaLnBrk="0" hangingPunct="0">
              <a:defRPr kumimoji="1">
                <a:solidFill>
                  <a:schemeClr val="tx1"/>
                </a:solidFill>
                <a:latin typeface="MS UI Gothic" pitchFamily="50" charset="-128"/>
                <a:ea typeface="MS UI Gothic" pitchFamily="50" charset="-128"/>
              </a:defRPr>
            </a:lvl1pPr>
            <a:lvl2pPr marL="742950" indent="-285750" defTabSz="387350" eaLnBrk="0" hangingPunct="0">
              <a:defRPr kumimoji="1">
                <a:solidFill>
                  <a:schemeClr val="tx1"/>
                </a:solidFill>
                <a:latin typeface="MS UI Gothic" pitchFamily="50" charset="-128"/>
                <a:ea typeface="MS UI Gothic" pitchFamily="50" charset="-128"/>
              </a:defRPr>
            </a:lvl2pPr>
            <a:lvl3pPr marL="1143000" indent="-228600" defTabSz="387350" eaLnBrk="0" hangingPunct="0">
              <a:defRPr kumimoji="1">
                <a:solidFill>
                  <a:schemeClr val="tx1"/>
                </a:solidFill>
                <a:latin typeface="MS UI Gothic" pitchFamily="50" charset="-128"/>
                <a:ea typeface="MS UI Gothic" pitchFamily="50" charset="-128"/>
              </a:defRPr>
            </a:lvl3pPr>
            <a:lvl4pPr marL="1600200" indent="-228600" defTabSz="387350" eaLnBrk="0" hangingPunct="0">
              <a:defRPr kumimoji="1">
                <a:solidFill>
                  <a:schemeClr val="tx1"/>
                </a:solidFill>
                <a:latin typeface="MS UI Gothic" pitchFamily="50" charset="-128"/>
                <a:ea typeface="MS UI Gothic" pitchFamily="50" charset="-128"/>
              </a:defRPr>
            </a:lvl4pPr>
            <a:lvl5pPr marL="2057400" indent="-228600" defTabSz="387350" eaLnBrk="0" hangingPunct="0">
              <a:defRPr kumimoji="1">
                <a:solidFill>
                  <a:schemeClr val="tx1"/>
                </a:solidFill>
                <a:latin typeface="MS UI Gothic" pitchFamily="50" charset="-128"/>
                <a:ea typeface="MS UI Gothic" pitchFamily="50" charset="-128"/>
              </a:defRPr>
            </a:lvl5pPr>
            <a:lvl6pPr marL="25146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lnSpc>
                <a:spcPct val="104000"/>
              </a:lnSpc>
              <a:buClr>
                <a:srgbClr val="FFFFFF"/>
              </a:buClr>
              <a:buSzPct val="90000"/>
              <a:buFont typeface="Monotype Sorts" pitchFamily="2" charset="2"/>
              <a:buNone/>
            </a:pPr>
            <a:r>
              <a:rPr kumimoji="0" lang="ja-JP" altLang="en-US" sz="1200" b="1">
                <a:solidFill>
                  <a:srgbClr val="000000"/>
                </a:solidFill>
                <a:latin typeface="メイリオ" pitchFamily="50" charset="-128"/>
                <a:ea typeface="メイリオ" pitchFamily="50" charset="-128"/>
                <a:cs typeface="メイリオ" pitchFamily="50" charset="-128"/>
              </a:rPr>
              <a:t>ビジョン</a:t>
            </a:r>
          </a:p>
        </p:txBody>
      </p:sp>
      <p:sp>
        <p:nvSpPr>
          <p:cNvPr id="97" name="Line 25"/>
          <p:cNvSpPr>
            <a:spLocks noChangeAspect="1" noChangeShapeType="1"/>
          </p:cNvSpPr>
          <p:nvPr/>
        </p:nvSpPr>
        <p:spPr bwMode="auto">
          <a:xfrm>
            <a:off x="4781421" y="2422482"/>
            <a:ext cx="0" cy="2182355"/>
          </a:xfrm>
          <a:prstGeom prst="line">
            <a:avLst/>
          </a:prstGeom>
          <a:noFill/>
          <a:ln w="101600">
            <a:solidFill>
              <a:srgbClr val="009900"/>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98" name="Freeform 26"/>
          <p:cNvSpPr>
            <a:spLocks/>
          </p:cNvSpPr>
          <p:nvPr/>
        </p:nvSpPr>
        <p:spPr bwMode="auto">
          <a:xfrm>
            <a:off x="6387257" y="2436898"/>
            <a:ext cx="1555750" cy="1326353"/>
          </a:xfrm>
          <a:custGeom>
            <a:avLst/>
            <a:gdLst>
              <a:gd name="T0" fmla="*/ 0 w 942"/>
              <a:gd name="T1" fmla="*/ 2147483647 h 836"/>
              <a:gd name="T2" fmla="*/ 2147483647 w 942"/>
              <a:gd name="T3" fmla="*/ 2147483647 h 836"/>
              <a:gd name="T4" fmla="*/ 2147483647 w 942"/>
              <a:gd name="T5" fmla="*/ 0 h 836"/>
              <a:gd name="T6" fmla="*/ 0 w 942"/>
              <a:gd name="T7" fmla="*/ 2147483647 h 836"/>
              <a:gd name="T8" fmla="*/ 0 w 942"/>
              <a:gd name="T9" fmla="*/ 2147483647 h 8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2" h="836">
                <a:moveTo>
                  <a:pt x="0" y="835"/>
                </a:moveTo>
                <a:lnTo>
                  <a:pt x="941" y="835"/>
                </a:lnTo>
                <a:lnTo>
                  <a:pt x="472" y="0"/>
                </a:lnTo>
                <a:lnTo>
                  <a:pt x="0" y="835"/>
                </a:lnTo>
              </a:path>
            </a:pathLst>
          </a:custGeom>
          <a:solidFill>
            <a:srgbClr val="CCFF99"/>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latin typeface="メイリオ" pitchFamily="50" charset="-128"/>
              <a:ea typeface="メイリオ" pitchFamily="50" charset="-128"/>
              <a:cs typeface="メイリオ" pitchFamily="50" charset="-128"/>
            </a:endParaRPr>
          </a:p>
        </p:txBody>
      </p:sp>
      <p:sp>
        <p:nvSpPr>
          <p:cNvPr id="99" name="AutoShape 27"/>
          <p:cNvSpPr>
            <a:spLocks noChangeArrowheads="1"/>
          </p:cNvSpPr>
          <p:nvPr/>
        </p:nvSpPr>
        <p:spPr bwMode="auto">
          <a:xfrm flipV="1">
            <a:off x="6165007" y="3626291"/>
            <a:ext cx="1993900" cy="5208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34 w 21600"/>
              <a:gd name="T13" fmla="*/ 3405 h 21600"/>
              <a:gd name="T14" fmla="*/ 18166 w 21600"/>
              <a:gd name="T15" fmla="*/ 18195 h 21600"/>
            </a:gdLst>
            <a:ahLst/>
            <a:cxnLst>
              <a:cxn ang="T8">
                <a:pos x="T0" y="T1"/>
              </a:cxn>
              <a:cxn ang="T9">
                <a:pos x="T2" y="T3"/>
              </a:cxn>
              <a:cxn ang="T10">
                <a:pos x="T4" y="T5"/>
              </a:cxn>
              <a:cxn ang="T11">
                <a:pos x="T6" y="T7"/>
              </a:cxn>
            </a:cxnLst>
            <a:rect l="T12" t="T13" r="T14" b="T15"/>
            <a:pathLst>
              <a:path w="21600" h="21600">
                <a:moveTo>
                  <a:pt x="0" y="0"/>
                </a:moveTo>
                <a:lnTo>
                  <a:pt x="3253" y="21600"/>
                </a:lnTo>
                <a:lnTo>
                  <a:pt x="18347" y="21600"/>
                </a:lnTo>
                <a:lnTo>
                  <a:pt x="21600" y="0"/>
                </a:lnTo>
                <a:lnTo>
                  <a:pt x="0" y="0"/>
                </a:lnTo>
                <a:close/>
              </a:path>
            </a:pathLst>
          </a:custGeom>
          <a:solidFill>
            <a:srgbClr val="CC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100" name="AutoShape 29"/>
          <p:cNvSpPr>
            <a:spLocks noChangeArrowheads="1"/>
          </p:cNvSpPr>
          <p:nvPr/>
        </p:nvSpPr>
        <p:spPr bwMode="auto">
          <a:xfrm flipV="1">
            <a:off x="5868144" y="4147101"/>
            <a:ext cx="2590800" cy="5226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028 w 21600"/>
              <a:gd name="T13" fmla="*/ 3016 h 21600"/>
              <a:gd name="T14" fmla="*/ 18572 w 21600"/>
              <a:gd name="T15" fmla="*/ 18584 h 21600"/>
            </a:gdLst>
            <a:ahLst/>
            <a:cxnLst>
              <a:cxn ang="T8">
                <a:pos x="T0" y="T1"/>
              </a:cxn>
              <a:cxn ang="T9">
                <a:pos x="T2" y="T3"/>
              </a:cxn>
              <a:cxn ang="T10">
                <a:pos x="T4" y="T5"/>
              </a:cxn>
              <a:cxn ang="T11">
                <a:pos x="T6" y="T7"/>
              </a:cxn>
            </a:cxnLst>
            <a:rect l="T12" t="T13" r="T14" b="T15"/>
            <a:pathLst>
              <a:path w="21600" h="21600">
                <a:moveTo>
                  <a:pt x="0" y="0"/>
                </a:moveTo>
                <a:lnTo>
                  <a:pt x="2453" y="21600"/>
                </a:lnTo>
                <a:lnTo>
                  <a:pt x="19147" y="21600"/>
                </a:lnTo>
                <a:lnTo>
                  <a:pt x="21600" y="0"/>
                </a:lnTo>
                <a:lnTo>
                  <a:pt x="0" y="0"/>
                </a:lnTo>
                <a:close/>
              </a:path>
            </a:pathLst>
          </a:custGeom>
          <a:solidFill>
            <a:srgbClr val="CC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101" name="Rectangle 30"/>
          <p:cNvSpPr>
            <a:spLocks noChangeArrowheads="1"/>
          </p:cNvSpPr>
          <p:nvPr/>
        </p:nvSpPr>
        <p:spPr bwMode="auto">
          <a:xfrm>
            <a:off x="6503144" y="4320103"/>
            <a:ext cx="1320800" cy="284733"/>
          </a:xfrm>
          <a:prstGeom prst="rect">
            <a:avLst/>
          </a:prstGeom>
          <a:solidFill>
            <a:srgbClr val="CCFF99"/>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情報</a:t>
            </a:r>
            <a:r>
              <a:rPr kumimoji="0" lang="ja-JP" altLang="en-US" sz="1400" b="1" dirty="0" smtClean="0">
                <a:latin typeface="メイリオ" pitchFamily="50" charset="-128"/>
                <a:ea typeface="メイリオ" pitchFamily="50" charset="-128"/>
                <a:cs typeface="メイリオ" pitchFamily="50" charset="-128"/>
              </a:rPr>
              <a:t>システム</a:t>
            </a:r>
            <a:endParaRPr kumimoji="0" lang="ja-JP" altLang="en-US" sz="1400" b="1" dirty="0">
              <a:latin typeface="メイリオ" pitchFamily="50" charset="-128"/>
              <a:ea typeface="メイリオ" pitchFamily="50" charset="-128"/>
              <a:cs typeface="メイリオ" pitchFamily="50" charset="-128"/>
            </a:endParaRPr>
          </a:p>
        </p:txBody>
      </p:sp>
      <p:sp>
        <p:nvSpPr>
          <p:cNvPr id="102" name="Text Box 31"/>
          <p:cNvSpPr txBox="1">
            <a:spLocks noChangeArrowheads="1"/>
          </p:cNvSpPr>
          <p:nvPr/>
        </p:nvSpPr>
        <p:spPr bwMode="auto">
          <a:xfrm>
            <a:off x="6676182" y="3341558"/>
            <a:ext cx="1028700" cy="3460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387350" eaLnBrk="0" hangingPunct="0">
              <a:defRPr kumimoji="1">
                <a:solidFill>
                  <a:schemeClr val="tx1"/>
                </a:solidFill>
                <a:latin typeface="MS UI Gothic" pitchFamily="50" charset="-128"/>
                <a:ea typeface="MS UI Gothic" pitchFamily="50" charset="-128"/>
              </a:defRPr>
            </a:lvl1pPr>
            <a:lvl2pPr marL="742950" indent="-285750" defTabSz="387350" eaLnBrk="0" hangingPunct="0">
              <a:defRPr kumimoji="1">
                <a:solidFill>
                  <a:schemeClr val="tx1"/>
                </a:solidFill>
                <a:latin typeface="MS UI Gothic" pitchFamily="50" charset="-128"/>
                <a:ea typeface="MS UI Gothic" pitchFamily="50" charset="-128"/>
              </a:defRPr>
            </a:lvl2pPr>
            <a:lvl3pPr marL="1143000" indent="-228600" defTabSz="387350" eaLnBrk="0" hangingPunct="0">
              <a:defRPr kumimoji="1">
                <a:solidFill>
                  <a:schemeClr val="tx1"/>
                </a:solidFill>
                <a:latin typeface="MS UI Gothic" pitchFamily="50" charset="-128"/>
                <a:ea typeface="MS UI Gothic" pitchFamily="50" charset="-128"/>
              </a:defRPr>
            </a:lvl3pPr>
            <a:lvl4pPr marL="1600200" indent="-228600" defTabSz="387350" eaLnBrk="0" hangingPunct="0">
              <a:defRPr kumimoji="1">
                <a:solidFill>
                  <a:schemeClr val="tx1"/>
                </a:solidFill>
                <a:latin typeface="MS UI Gothic" pitchFamily="50" charset="-128"/>
                <a:ea typeface="MS UI Gothic" pitchFamily="50" charset="-128"/>
              </a:defRPr>
            </a:lvl4pPr>
            <a:lvl5pPr marL="2057400" indent="-228600" defTabSz="387350" eaLnBrk="0" hangingPunct="0">
              <a:defRPr kumimoji="1">
                <a:solidFill>
                  <a:schemeClr val="tx1"/>
                </a:solidFill>
                <a:latin typeface="MS UI Gothic" pitchFamily="50" charset="-128"/>
                <a:ea typeface="MS UI Gothic" pitchFamily="50" charset="-128"/>
              </a:defRPr>
            </a:lvl5pPr>
            <a:lvl6pPr marL="25146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lnSpc>
                <a:spcPct val="104000"/>
              </a:lnSpc>
              <a:buClr>
                <a:srgbClr val="FFFFFF"/>
              </a:buClr>
              <a:buSzPct val="90000"/>
              <a:buFont typeface="Monotype Sorts" pitchFamily="2" charset="2"/>
              <a:buNone/>
            </a:pPr>
            <a:r>
              <a:rPr kumimoji="0" lang="en-US" altLang="ja-JP" sz="1200" b="1" dirty="0">
                <a:solidFill>
                  <a:srgbClr val="000000"/>
                </a:solidFill>
                <a:latin typeface="メイリオ" pitchFamily="50" charset="-128"/>
                <a:ea typeface="メイリオ" pitchFamily="50" charset="-128"/>
                <a:cs typeface="メイリオ" pitchFamily="50" charset="-128"/>
              </a:rPr>
              <a:t>IT</a:t>
            </a:r>
            <a:r>
              <a:rPr kumimoji="0" lang="ja-JP" altLang="en-US" sz="1200" b="1" dirty="0">
                <a:solidFill>
                  <a:srgbClr val="000000"/>
                </a:solidFill>
                <a:latin typeface="メイリオ" pitchFamily="50" charset="-128"/>
                <a:ea typeface="メイリオ" pitchFamily="50" charset="-128"/>
                <a:cs typeface="メイリオ" pitchFamily="50" charset="-128"/>
              </a:rPr>
              <a:t>戦略</a:t>
            </a:r>
          </a:p>
        </p:txBody>
      </p:sp>
      <p:sp>
        <p:nvSpPr>
          <p:cNvPr id="103" name="Rectangle 32"/>
          <p:cNvSpPr>
            <a:spLocks noChangeArrowheads="1"/>
          </p:cNvSpPr>
          <p:nvPr/>
        </p:nvSpPr>
        <p:spPr bwMode="auto">
          <a:xfrm>
            <a:off x="6746032" y="3100024"/>
            <a:ext cx="849312" cy="23247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ビジネス</a:t>
            </a:r>
          </a:p>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戦略</a:t>
            </a:r>
          </a:p>
        </p:txBody>
      </p:sp>
      <p:sp>
        <p:nvSpPr>
          <p:cNvPr id="107" name="AutoShape 39"/>
          <p:cNvSpPr>
            <a:spLocks noChangeArrowheads="1"/>
          </p:cNvSpPr>
          <p:nvPr/>
        </p:nvSpPr>
        <p:spPr bwMode="auto">
          <a:xfrm>
            <a:off x="6650782" y="1481780"/>
            <a:ext cx="1033462" cy="904659"/>
          </a:xfrm>
          <a:prstGeom prst="sun">
            <a:avLst>
              <a:gd name="adj" fmla="val 25000"/>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ja-JP" sz="1600">
              <a:latin typeface="メイリオ" pitchFamily="50" charset="-128"/>
              <a:ea typeface="メイリオ" pitchFamily="50" charset="-128"/>
              <a:cs typeface="メイリオ" pitchFamily="50" charset="-128"/>
            </a:endParaRPr>
          </a:p>
        </p:txBody>
      </p:sp>
      <p:sp>
        <p:nvSpPr>
          <p:cNvPr id="108" name="Text Box 40"/>
          <p:cNvSpPr txBox="1">
            <a:spLocks noChangeArrowheads="1"/>
          </p:cNvSpPr>
          <p:nvPr/>
        </p:nvSpPr>
        <p:spPr bwMode="auto">
          <a:xfrm>
            <a:off x="6676182" y="1779128"/>
            <a:ext cx="1028700" cy="3460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387350" eaLnBrk="0" hangingPunct="0">
              <a:defRPr kumimoji="1">
                <a:solidFill>
                  <a:schemeClr val="tx1"/>
                </a:solidFill>
                <a:latin typeface="MS UI Gothic" pitchFamily="50" charset="-128"/>
                <a:ea typeface="MS UI Gothic" pitchFamily="50" charset="-128"/>
              </a:defRPr>
            </a:lvl1pPr>
            <a:lvl2pPr marL="742950" indent="-285750" defTabSz="387350" eaLnBrk="0" hangingPunct="0">
              <a:defRPr kumimoji="1">
                <a:solidFill>
                  <a:schemeClr val="tx1"/>
                </a:solidFill>
                <a:latin typeface="MS UI Gothic" pitchFamily="50" charset="-128"/>
                <a:ea typeface="MS UI Gothic" pitchFamily="50" charset="-128"/>
              </a:defRPr>
            </a:lvl2pPr>
            <a:lvl3pPr marL="1143000" indent="-228600" defTabSz="387350" eaLnBrk="0" hangingPunct="0">
              <a:defRPr kumimoji="1">
                <a:solidFill>
                  <a:schemeClr val="tx1"/>
                </a:solidFill>
                <a:latin typeface="MS UI Gothic" pitchFamily="50" charset="-128"/>
                <a:ea typeface="MS UI Gothic" pitchFamily="50" charset="-128"/>
              </a:defRPr>
            </a:lvl3pPr>
            <a:lvl4pPr marL="1600200" indent="-228600" defTabSz="387350" eaLnBrk="0" hangingPunct="0">
              <a:defRPr kumimoji="1">
                <a:solidFill>
                  <a:schemeClr val="tx1"/>
                </a:solidFill>
                <a:latin typeface="MS UI Gothic" pitchFamily="50" charset="-128"/>
                <a:ea typeface="MS UI Gothic" pitchFamily="50" charset="-128"/>
              </a:defRPr>
            </a:lvl4pPr>
            <a:lvl5pPr marL="2057400" indent="-228600" defTabSz="387350" eaLnBrk="0" hangingPunct="0">
              <a:defRPr kumimoji="1">
                <a:solidFill>
                  <a:schemeClr val="tx1"/>
                </a:solidFill>
                <a:latin typeface="MS UI Gothic" pitchFamily="50" charset="-128"/>
                <a:ea typeface="MS UI Gothic" pitchFamily="50" charset="-128"/>
              </a:defRPr>
            </a:lvl5pPr>
            <a:lvl6pPr marL="25146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lnSpc>
                <a:spcPct val="104000"/>
              </a:lnSpc>
              <a:buClr>
                <a:srgbClr val="FFFFFF"/>
              </a:buClr>
              <a:buSzPct val="90000"/>
              <a:buFont typeface="Monotype Sorts" pitchFamily="2" charset="2"/>
              <a:buNone/>
            </a:pPr>
            <a:r>
              <a:rPr kumimoji="0" lang="ja-JP" altLang="en-US" sz="1200" b="1" dirty="0">
                <a:solidFill>
                  <a:srgbClr val="000000"/>
                </a:solidFill>
                <a:latin typeface="メイリオ" pitchFamily="50" charset="-128"/>
                <a:ea typeface="メイリオ" pitchFamily="50" charset="-128"/>
                <a:cs typeface="メイリオ" pitchFamily="50" charset="-128"/>
              </a:rPr>
              <a:t>ビジョン</a:t>
            </a:r>
          </a:p>
        </p:txBody>
      </p:sp>
      <p:sp>
        <p:nvSpPr>
          <p:cNvPr id="109" name="Text Box 41"/>
          <p:cNvSpPr txBox="1">
            <a:spLocks noChangeArrowheads="1"/>
          </p:cNvSpPr>
          <p:nvPr/>
        </p:nvSpPr>
        <p:spPr bwMode="auto">
          <a:xfrm>
            <a:off x="6413946" y="900875"/>
            <a:ext cx="2622550" cy="46166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rIns="72000">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1200" b="1" dirty="0">
                <a:solidFill>
                  <a:srgbClr val="000000"/>
                </a:solidFill>
                <a:latin typeface="メイリオ" pitchFamily="50" charset="-128"/>
                <a:ea typeface="メイリオ" pitchFamily="50" charset="-128"/>
                <a:cs typeface="メイリオ" pitchFamily="50" charset="-128"/>
              </a:rPr>
              <a:t>ビジョン・戦略達成に向けて一貫性があり</a:t>
            </a:r>
            <a:r>
              <a:rPr lang="ja-JP" altLang="en-US" sz="1200" b="1" dirty="0" smtClean="0">
                <a:solidFill>
                  <a:srgbClr val="000000"/>
                </a:solidFill>
                <a:latin typeface="メイリオ" pitchFamily="50" charset="-128"/>
                <a:ea typeface="メイリオ" pitchFamily="50" charset="-128"/>
                <a:cs typeface="メイリオ" pitchFamily="50" charset="-128"/>
              </a:rPr>
              <a:t>、</a:t>
            </a:r>
            <a:r>
              <a:rPr lang="ja-JP" altLang="en-US" sz="1200" b="1" dirty="0">
                <a:solidFill>
                  <a:srgbClr val="000000"/>
                </a:solidFill>
                <a:latin typeface="メイリオ" pitchFamily="50" charset="-128"/>
                <a:ea typeface="メイリオ" pitchFamily="50" charset="-128"/>
                <a:cs typeface="メイリオ" pitchFamily="50" charset="-128"/>
              </a:rPr>
              <a:t>整合</a:t>
            </a:r>
            <a:r>
              <a:rPr lang="ja-JP" altLang="en-US" sz="1200" b="1" dirty="0" smtClean="0">
                <a:solidFill>
                  <a:srgbClr val="000000"/>
                </a:solidFill>
                <a:latin typeface="メイリオ" pitchFamily="50" charset="-128"/>
                <a:ea typeface="メイリオ" pitchFamily="50" charset="-128"/>
                <a:cs typeface="メイリオ" pitchFamily="50" charset="-128"/>
              </a:rPr>
              <a:t>が</a:t>
            </a:r>
            <a:r>
              <a:rPr lang="ja-JP" altLang="en-US" sz="1200" b="1" dirty="0">
                <a:solidFill>
                  <a:srgbClr val="000000"/>
                </a:solidFill>
                <a:latin typeface="メイリオ" pitchFamily="50" charset="-128"/>
                <a:ea typeface="メイリオ" pitchFamily="50" charset="-128"/>
                <a:cs typeface="メイリオ" pitchFamily="50" charset="-128"/>
              </a:rPr>
              <a:t>とれている</a:t>
            </a:r>
          </a:p>
        </p:txBody>
      </p:sp>
      <p:sp>
        <p:nvSpPr>
          <p:cNvPr id="110" name="Text Box 42"/>
          <p:cNvSpPr txBox="1">
            <a:spLocks noChangeArrowheads="1"/>
          </p:cNvSpPr>
          <p:nvPr/>
        </p:nvSpPr>
        <p:spPr bwMode="auto">
          <a:xfrm>
            <a:off x="1917056" y="900875"/>
            <a:ext cx="2726952" cy="6463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1200" b="1" dirty="0">
                <a:solidFill>
                  <a:srgbClr val="000000"/>
                </a:solidFill>
                <a:latin typeface="メイリオ" pitchFamily="50" charset="-128"/>
                <a:ea typeface="メイリオ" pitchFamily="50" charset="-128"/>
                <a:cs typeface="メイリオ" pitchFamily="50" charset="-128"/>
              </a:rPr>
              <a:t>ビジョン・戦略と業務、情報システム等のしくみがかみ合っておらず</a:t>
            </a:r>
            <a:r>
              <a:rPr lang="ja-JP" altLang="en-US" sz="1200" b="1" dirty="0" smtClean="0">
                <a:solidFill>
                  <a:srgbClr val="000000"/>
                </a:solidFill>
                <a:latin typeface="メイリオ" pitchFamily="50" charset="-128"/>
                <a:ea typeface="メイリオ" pitchFamily="50" charset="-128"/>
                <a:cs typeface="メイリオ" pitchFamily="50" charset="-128"/>
              </a:rPr>
              <a:t>、不整合がおきている</a:t>
            </a:r>
            <a:endParaRPr lang="ja-JP" altLang="en-US" sz="1200" b="1" dirty="0">
              <a:solidFill>
                <a:srgbClr val="000000"/>
              </a:solidFill>
              <a:latin typeface="メイリオ" pitchFamily="50" charset="-128"/>
              <a:ea typeface="メイリオ" pitchFamily="50" charset="-128"/>
              <a:cs typeface="メイリオ" pitchFamily="50" charset="-128"/>
            </a:endParaRPr>
          </a:p>
        </p:txBody>
      </p:sp>
      <p:cxnSp>
        <p:nvCxnSpPr>
          <p:cNvPr id="111" name="AutoShape 72"/>
          <p:cNvCxnSpPr>
            <a:cxnSpLocks noChangeShapeType="1"/>
          </p:cNvCxnSpPr>
          <p:nvPr/>
        </p:nvCxnSpPr>
        <p:spPr bwMode="auto">
          <a:xfrm flipH="1" flipV="1">
            <a:off x="7596336" y="2945094"/>
            <a:ext cx="523875" cy="1074058"/>
          </a:xfrm>
          <a:prstGeom prst="curvedConnector3">
            <a:avLst>
              <a:gd name="adj1" fmla="val -39176"/>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73"/>
          <p:cNvCxnSpPr>
            <a:cxnSpLocks noChangeShapeType="1"/>
          </p:cNvCxnSpPr>
          <p:nvPr/>
        </p:nvCxnSpPr>
        <p:spPr bwMode="auto">
          <a:xfrm flipH="1" flipV="1">
            <a:off x="7596336" y="2945094"/>
            <a:ext cx="866775" cy="1575044"/>
          </a:xfrm>
          <a:prstGeom prst="curvedConnector3">
            <a:avLst>
              <a:gd name="adj1" fmla="val -23676"/>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Text Box 80"/>
          <p:cNvSpPr txBox="1">
            <a:spLocks noChangeArrowheads="1"/>
          </p:cNvSpPr>
          <p:nvPr/>
        </p:nvSpPr>
        <p:spPr bwMode="auto">
          <a:xfrm>
            <a:off x="7452320" y="2595968"/>
            <a:ext cx="1592400" cy="4330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1100" dirty="0">
                <a:latin typeface="メイリオ" pitchFamily="50" charset="-128"/>
                <a:ea typeface="メイリオ" pitchFamily="50" charset="-128"/>
                <a:cs typeface="メイリオ" pitchFamily="50" charset="-128"/>
              </a:rPr>
              <a:t>ベクトル</a:t>
            </a:r>
            <a:r>
              <a:rPr lang="ja-JP" altLang="en-US" sz="1100" dirty="0" smtClean="0">
                <a:latin typeface="メイリオ" pitchFamily="50" charset="-128"/>
                <a:ea typeface="メイリオ" pitchFamily="50" charset="-128"/>
                <a:cs typeface="メイリオ" pitchFamily="50" charset="-128"/>
              </a:rPr>
              <a:t>をビジョン・</a:t>
            </a:r>
            <a:endParaRPr lang="en-US" altLang="ja-JP" sz="1100" dirty="0" smtClean="0">
              <a:latin typeface="メイリオ" pitchFamily="50" charset="-128"/>
              <a:ea typeface="メイリオ" pitchFamily="50" charset="-128"/>
              <a:cs typeface="メイリオ" pitchFamily="50" charset="-128"/>
            </a:endParaRPr>
          </a:p>
          <a:p>
            <a:pPr eaLnBrk="1" hangingPunct="1"/>
            <a:r>
              <a:rPr lang="ja-JP" altLang="en-US" sz="1100" dirty="0" smtClean="0">
                <a:latin typeface="メイリオ" pitchFamily="50" charset="-128"/>
                <a:ea typeface="メイリオ" pitchFamily="50" charset="-128"/>
                <a:cs typeface="メイリオ" pitchFamily="50" charset="-128"/>
              </a:rPr>
              <a:t>戦略に合わせる</a:t>
            </a:r>
            <a:endParaRPr lang="ja-JP" altLang="en-US" sz="1100" dirty="0">
              <a:latin typeface="メイリオ" pitchFamily="50" charset="-128"/>
              <a:ea typeface="メイリオ" pitchFamily="50" charset="-128"/>
              <a:cs typeface="メイリオ" pitchFamily="50" charset="-128"/>
            </a:endParaRPr>
          </a:p>
        </p:txBody>
      </p:sp>
      <p:sp>
        <p:nvSpPr>
          <p:cNvPr id="114" name="Rectangle 13"/>
          <p:cNvSpPr>
            <a:spLocks noChangeArrowheads="1"/>
          </p:cNvSpPr>
          <p:nvPr/>
        </p:nvSpPr>
        <p:spPr bwMode="auto">
          <a:xfrm>
            <a:off x="6252121" y="3759647"/>
            <a:ext cx="1816100" cy="336994"/>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ビジネスモデル</a:t>
            </a:r>
            <a:endParaRPr kumimoji="0" lang="en-US" altLang="ja-JP" sz="1400" b="1" dirty="0">
              <a:latin typeface="メイリオ" pitchFamily="50" charset="-128"/>
              <a:ea typeface="メイリオ" pitchFamily="50" charset="-128"/>
              <a:cs typeface="メイリオ" pitchFamily="50" charset="-128"/>
            </a:endParaRPr>
          </a:p>
          <a:p>
            <a:pPr algn="ctr" defTabSz="387350">
              <a:lnSpc>
                <a:spcPct val="104000"/>
              </a:lnSpc>
              <a:buClr>
                <a:srgbClr val="FFFFFF"/>
              </a:buClr>
              <a:buSzPct val="90000"/>
              <a:buFont typeface="Monotype Sorts" pitchFamily="2" charset="2"/>
              <a:buNone/>
            </a:pPr>
            <a:r>
              <a:rPr kumimoji="0" lang="en-US" altLang="ja-JP" sz="1200" b="1" dirty="0" smtClean="0">
                <a:latin typeface="メイリオ" pitchFamily="50" charset="-128"/>
                <a:ea typeface="メイリオ" pitchFamily="50" charset="-128"/>
                <a:cs typeface="メイリオ" pitchFamily="50" charset="-128"/>
              </a:rPr>
              <a:t>(</a:t>
            </a:r>
            <a:r>
              <a:rPr kumimoji="0" lang="ja-JP" altLang="en-US" sz="1200" b="1" dirty="0" smtClean="0">
                <a:latin typeface="メイリオ" pitchFamily="50" charset="-128"/>
                <a:ea typeface="メイリオ" pitchFamily="50" charset="-128"/>
                <a:cs typeface="メイリオ" pitchFamily="50" charset="-128"/>
              </a:rPr>
              <a:t>組織</a:t>
            </a:r>
            <a:r>
              <a:rPr kumimoji="0" lang="ja-JP" altLang="en-US" sz="1200" b="1" dirty="0">
                <a:latin typeface="メイリオ" pitchFamily="50" charset="-128"/>
                <a:ea typeface="メイリオ" pitchFamily="50" charset="-128"/>
                <a:cs typeface="メイリオ" pitchFamily="50" charset="-128"/>
              </a:rPr>
              <a:t>・業務プロセス</a:t>
            </a:r>
            <a:r>
              <a:rPr kumimoji="0" lang="ja-JP" altLang="en-US" sz="1200" b="1" dirty="0" smtClean="0">
                <a:latin typeface="メイリオ" pitchFamily="50" charset="-128"/>
                <a:ea typeface="メイリオ" pitchFamily="50" charset="-128"/>
                <a:cs typeface="メイリオ" pitchFamily="50" charset="-128"/>
              </a:rPr>
              <a:t>他</a:t>
            </a:r>
            <a:r>
              <a:rPr kumimoji="0" lang="en-US" altLang="ja-JP" sz="1200" b="1" dirty="0" smtClean="0">
                <a:latin typeface="メイリオ" pitchFamily="50" charset="-128"/>
                <a:ea typeface="メイリオ" pitchFamily="50" charset="-128"/>
                <a:cs typeface="メイリオ" pitchFamily="50" charset="-128"/>
              </a:rPr>
              <a:t>)</a:t>
            </a:r>
            <a:endParaRPr kumimoji="0" lang="ja-JP" altLang="en-US" sz="1200" b="1" dirty="0">
              <a:latin typeface="メイリオ" pitchFamily="50" charset="-128"/>
              <a:ea typeface="メイリオ" pitchFamily="50" charset="-128"/>
              <a:cs typeface="メイリオ" pitchFamily="50" charset="-128"/>
            </a:endParaRPr>
          </a:p>
        </p:txBody>
      </p:sp>
      <p:sp>
        <p:nvSpPr>
          <p:cNvPr id="115" name="Rectangle 13"/>
          <p:cNvSpPr>
            <a:spLocks noChangeArrowheads="1"/>
          </p:cNvSpPr>
          <p:nvPr/>
        </p:nvSpPr>
        <p:spPr bwMode="auto">
          <a:xfrm>
            <a:off x="1259632" y="3687563"/>
            <a:ext cx="1816099" cy="336994"/>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ビジネスモデル</a:t>
            </a:r>
            <a:endParaRPr kumimoji="0" lang="en-US" altLang="ja-JP" sz="1400" b="1" dirty="0">
              <a:latin typeface="メイリオ" pitchFamily="50" charset="-128"/>
              <a:ea typeface="メイリオ" pitchFamily="50" charset="-128"/>
              <a:cs typeface="メイリオ" pitchFamily="50" charset="-128"/>
            </a:endParaRPr>
          </a:p>
          <a:p>
            <a:pPr algn="ctr" defTabSz="387350">
              <a:lnSpc>
                <a:spcPct val="104000"/>
              </a:lnSpc>
              <a:buClr>
                <a:srgbClr val="FFFFFF"/>
              </a:buClr>
              <a:buSzPct val="90000"/>
              <a:buFont typeface="Monotype Sorts" pitchFamily="2" charset="2"/>
              <a:buNone/>
            </a:pPr>
            <a:r>
              <a:rPr kumimoji="0" lang="en-US" altLang="ja-JP" sz="1200" b="1" dirty="0" smtClean="0">
                <a:latin typeface="メイリオ" pitchFamily="50" charset="-128"/>
                <a:ea typeface="メイリオ" pitchFamily="50" charset="-128"/>
                <a:cs typeface="メイリオ" pitchFamily="50" charset="-128"/>
              </a:rPr>
              <a:t>(</a:t>
            </a:r>
            <a:r>
              <a:rPr kumimoji="0" lang="ja-JP" altLang="en-US" sz="1200" b="1" dirty="0" smtClean="0">
                <a:latin typeface="メイリオ" pitchFamily="50" charset="-128"/>
                <a:ea typeface="メイリオ" pitchFamily="50" charset="-128"/>
                <a:cs typeface="メイリオ" pitchFamily="50" charset="-128"/>
              </a:rPr>
              <a:t>組織</a:t>
            </a:r>
            <a:r>
              <a:rPr kumimoji="0" lang="ja-JP" altLang="en-US" sz="1200" b="1" dirty="0">
                <a:latin typeface="メイリオ" pitchFamily="50" charset="-128"/>
                <a:ea typeface="メイリオ" pitchFamily="50" charset="-128"/>
                <a:cs typeface="メイリオ" pitchFamily="50" charset="-128"/>
              </a:rPr>
              <a:t>・業務プロセス</a:t>
            </a:r>
            <a:r>
              <a:rPr kumimoji="0" lang="ja-JP" altLang="en-US" sz="1200" b="1" dirty="0" smtClean="0">
                <a:latin typeface="メイリオ" pitchFamily="50" charset="-128"/>
                <a:ea typeface="メイリオ" pitchFamily="50" charset="-128"/>
                <a:cs typeface="メイリオ" pitchFamily="50" charset="-128"/>
              </a:rPr>
              <a:t>他</a:t>
            </a:r>
            <a:r>
              <a:rPr kumimoji="0" lang="en-US" altLang="ja-JP" sz="1200" b="1" dirty="0" smtClean="0">
                <a:latin typeface="メイリオ" pitchFamily="50" charset="-128"/>
                <a:ea typeface="メイリオ" pitchFamily="50" charset="-128"/>
                <a:cs typeface="メイリオ" pitchFamily="50" charset="-128"/>
              </a:rPr>
              <a:t>)</a:t>
            </a:r>
            <a:endParaRPr kumimoji="0" lang="ja-JP" altLang="en-US" sz="1200" b="1" dirty="0">
              <a:latin typeface="メイリオ" pitchFamily="50" charset="-128"/>
              <a:ea typeface="メイリオ" pitchFamily="50" charset="-128"/>
              <a:cs typeface="メイリオ" pitchFamily="50" charset="-128"/>
            </a:endParaRPr>
          </a:p>
        </p:txBody>
      </p:sp>
      <p:sp>
        <p:nvSpPr>
          <p:cNvPr id="116" name="角丸四角形吹き出し 52"/>
          <p:cNvSpPr>
            <a:spLocks noChangeArrowheads="1"/>
          </p:cNvSpPr>
          <p:nvPr/>
        </p:nvSpPr>
        <p:spPr bwMode="auto">
          <a:xfrm>
            <a:off x="3191817" y="2913229"/>
            <a:ext cx="1236167" cy="925711"/>
          </a:xfrm>
          <a:prstGeom prst="wedgeRoundRectCallout">
            <a:avLst>
              <a:gd name="adj1" fmla="val -79727"/>
              <a:gd name="adj2" fmla="val -12343"/>
              <a:gd name="adj3"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altLang="ja-JP" sz="1200" b="1">
                <a:latin typeface="メイリオ" pitchFamily="50" charset="-128"/>
                <a:ea typeface="メイリオ" pitchFamily="50" charset="-128"/>
                <a:cs typeface="メイリオ" pitchFamily="50" charset="-128"/>
              </a:rPr>
              <a:t>IT</a:t>
            </a:r>
            <a:r>
              <a:rPr lang="ja-JP" altLang="en-US" sz="1200" b="1">
                <a:latin typeface="メイリオ" pitchFamily="50" charset="-128"/>
                <a:ea typeface="メイリオ" pitchFamily="50" charset="-128"/>
                <a:cs typeface="メイリオ" pitchFamily="50" charset="-128"/>
              </a:rPr>
              <a:t>支援組織・ベンダーは詳しく</a:t>
            </a:r>
            <a:endParaRPr lang="en-US" altLang="ja-JP" sz="1200" b="1">
              <a:latin typeface="メイリオ" pitchFamily="50" charset="-128"/>
              <a:ea typeface="メイリオ" pitchFamily="50" charset="-128"/>
              <a:cs typeface="メイリオ" pitchFamily="50" charset="-128"/>
            </a:endParaRPr>
          </a:p>
          <a:p>
            <a:r>
              <a:rPr lang="ja-JP" altLang="en-US" sz="1200" b="1">
                <a:latin typeface="メイリオ" pitchFamily="50" charset="-128"/>
                <a:ea typeface="メイリオ" pitchFamily="50" charset="-128"/>
                <a:cs typeface="メイリオ" pitchFamily="50" charset="-128"/>
              </a:rPr>
              <a:t>知らない</a:t>
            </a:r>
            <a:endParaRPr lang="en-US" altLang="ja-JP" sz="1200" b="1">
              <a:latin typeface="メイリオ" pitchFamily="50" charset="-128"/>
              <a:ea typeface="メイリオ" pitchFamily="50" charset="-128"/>
              <a:cs typeface="メイリオ" pitchFamily="50" charset="-128"/>
            </a:endParaRPr>
          </a:p>
          <a:p>
            <a:r>
              <a:rPr lang="ja-JP" altLang="en-US" sz="1200" b="1">
                <a:latin typeface="メイリオ" pitchFamily="50" charset="-128"/>
                <a:ea typeface="メイリオ" pitchFamily="50" charset="-128"/>
                <a:cs typeface="メイリオ" pitchFamily="50" charset="-128"/>
              </a:rPr>
              <a:t>部分</a:t>
            </a:r>
            <a:endParaRPr lang="en-US" altLang="ja-JP" sz="1200" b="1">
              <a:latin typeface="メイリオ" pitchFamily="50" charset="-128"/>
              <a:ea typeface="メイリオ" pitchFamily="50" charset="-128"/>
              <a:cs typeface="メイリオ" pitchFamily="50" charset="-128"/>
            </a:endParaRPr>
          </a:p>
        </p:txBody>
      </p:sp>
      <p:sp>
        <p:nvSpPr>
          <p:cNvPr id="117" name="角丸四角形吹き出し 53"/>
          <p:cNvSpPr>
            <a:spLocks noChangeArrowheads="1"/>
          </p:cNvSpPr>
          <p:nvPr/>
        </p:nvSpPr>
        <p:spPr bwMode="auto">
          <a:xfrm>
            <a:off x="3191817" y="2913556"/>
            <a:ext cx="1236167" cy="937998"/>
          </a:xfrm>
          <a:prstGeom prst="wedgeRoundRectCallout">
            <a:avLst>
              <a:gd name="adj1" fmla="val -67296"/>
              <a:gd name="adj2" fmla="val 44690"/>
              <a:gd name="adj3"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ja-JP" altLang="en-US" sz="1200" b="1" dirty="0" smtClean="0">
                <a:latin typeface="メイリオ" pitchFamily="50" charset="-128"/>
                <a:ea typeface="メイリオ" pitchFamily="50" charset="-128"/>
                <a:cs typeface="メイリオ" pitchFamily="50" charset="-128"/>
              </a:rPr>
              <a:t>導入側で</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latin typeface="メイリオ" pitchFamily="50" charset="-128"/>
                <a:ea typeface="メイリオ" pitchFamily="50" charset="-128"/>
                <a:cs typeface="メイリオ" pitchFamily="50" charset="-128"/>
              </a:rPr>
              <a:t>決めた上で</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latin typeface="メイリオ" pitchFamily="50" charset="-128"/>
                <a:ea typeface="メイリオ" pitchFamily="50" charset="-128"/>
                <a:cs typeface="メイリオ" pitchFamily="50" charset="-128"/>
              </a:rPr>
              <a:t>ベンダーに</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solidFill>
                  <a:srgbClr val="FF0000"/>
                </a:solidFill>
                <a:latin typeface="メイリオ" pitchFamily="50" charset="-128"/>
                <a:ea typeface="メイリオ" pitchFamily="50" charset="-128"/>
                <a:cs typeface="メイリオ" pitchFamily="50" charset="-128"/>
              </a:rPr>
              <a:t>要求</a:t>
            </a:r>
            <a:r>
              <a:rPr lang="ja-JP" altLang="en-US" sz="1200" b="1" dirty="0" smtClean="0">
                <a:latin typeface="メイリオ" pitchFamily="50" charset="-128"/>
                <a:ea typeface="メイリオ" pitchFamily="50" charset="-128"/>
                <a:cs typeface="メイリオ" pitchFamily="50" charset="-128"/>
              </a:rPr>
              <a:t>すべき事</a:t>
            </a:r>
            <a:endParaRPr lang="en-US" altLang="ja-JP" sz="1200" b="1" dirty="0">
              <a:latin typeface="メイリオ" pitchFamily="50" charset="-128"/>
              <a:ea typeface="メイリオ" pitchFamily="50" charset="-128"/>
              <a:cs typeface="メイリオ" pitchFamily="50" charset="-128"/>
            </a:endParaRPr>
          </a:p>
        </p:txBody>
      </p:sp>
      <p:sp>
        <p:nvSpPr>
          <p:cNvPr id="118" name="角丸四角形吹き出し 53"/>
          <p:cNvSpPr>
            <a:spLocks noChangeArrowheads="1"/>
          </p:cNvSpPr>
          <p:nvPr/>
        </p:nvSpPr>
        <p:spPr bwMode="auto">
          <a:xfrm>
            <a:off x="4983206" y="2581320"/>
            <a:ext cx="1181801" cy="1565780"/>
          </a:xfrm>
          <a:prstGeom prst="wedgeRoundRectCallout">
            <a:avLst>
              <a:gd name="adj1" fmla="val 74142"/>
              <a:gd name="adj2" fmla="val 29245"/>
              <a:gd name="adj3" fmla="val 16667"/>
            </a:avLst>
          </a:prstGeom>
          <a:solidFill>
            <a:srgbClr val="FFFFCC"/>
          </a:solidFill>
          <a:ln w="9525" algn="ctr">
            <a:solidFill>
              <a:srgbClr val="FF0000"/>
            </a:solidFill>
            <a:round/>
            <a:headEnd/>
            <a:tailEnd/>
          </a:ln>
        </p:spPr>
        <p:txBody>
          <a:bodyPr lIns="90000" tIns="46800" rIns="90000" bIns="46800" anchor="ctr"/>
          <a:lstStyle/>
          <a:p>
            <a:r>
              <a:rPr lang="ja-JP" altLang="en-US" sz="1200" b="1">
                <a:solidFill>
                  <a:srgbClr val="FF0000"/>
                </a:solidFill>
                <a:latin typeface="メイリオ" pitchFamily="50" charset="-128"/>
                <a:ea typeface="メイリオ" pitchFamily="50" charset="-128"/>
                <a:cs typeface="メイリオ" pitchFamily="50" charset="-128"/>
              </a:rPr>
              <a:t>ありたい姿</a:t>
            </a:r>
            <a:endParaRPr lang="en-US" altLang="ja-JP" sz="1200" b="1">
              <a:solidFill>
                <a:srgbClr val="FF0000"/>
              </a:solidFill>
              <a:latin typeface="メイリオ" pitchFamily="50" charset="-128"/>
              <a:ea typeface="メイリオ" pitchFamily="50" charset="-128"/>
              <a:cs typeface="メイリオ" pitchFamily="50" charset="-128"/>
            </a:endParaRPr>
          </a:p>
          <a:p>
            <a:r>
              <a:rPr lang="ja-JP" altLang="en-US" sz="1200" b="1">
                <a:solidFill>
                  <a:srgbClr val="FF0000"/>
                </a:solidFill>
                <a:latin typeface="メイリオ" pitchFamily="50" charset="-128"/>
                <a:ea typeface="メイリオ" pitchFamily="50" charset="-128"/>
                <a:cs typeface="メイリオ" pitchFamily="50" charset="-128"/>
              </a:rPr>
              <a:t>なりたい姿実現に必要な「要求」をまとめる事が成功のカギ</a:t>
            </a:r>
            <a:endParaRPr lang="en-US" altLang="ja-JP" sz="1200" b="1">
              <a:solidFill>
                <a:srgbClr val="FF0000"/>
              </a:solidFill>
              <a:latin typeface="メイリオ" pitchFamily="50" charset="-128"/>
              <a:ea typeface="メイリオ" pitchFamily="50" charset="-128"/>
              <a:cs typeface="メイリオ" pitchFamily="50" charset="-128"/>
            </a:endParaRPr>
          </a:p>
        </p:txBody>
      </p:sp>
      <p:sp>
        <p:nvSpPr>
          <p:cNvPr id="119" name="角丸四角形吹き出し 53"/>
          <p:cNvSpPr>
            <a:spLocks noChangeArrowheads="1"/>
          </p:cNvSpPr>
          <p:nvPr/>
        </p:nvSpPr>
        <p:spPr bwMode="auto">
          <a:xfrm>
            <a:off x="4951069" y="2560639"/>
            <a:ext cx="1213938" cy="1585858"/>
          </a:xfrm>
          <a:prstGeom prst="wedgeRoundRectCallout">
            <a:avLst>
              <a:gd name="adj1" fmla="val 90590"/>
              <a:gd name="adj2" fmla="val -774"/>
              <a:gd name="adj3" fmla="val 16667"/>
            </a:avLst>
          </a:prstGeom>
          <a:solidFill>
            <a:srgbClr val="FFFFCC"/>
          </a:solidFill>
          <a:ln w="9525" algn="ctr">
            <a:solidFill>
              <a:srgbClr val="FF0000"/>
            </a:solidFill>
            <a:round/>
            <a:headEnd/>
            <a:tailEnd/>
          </a:ln>
        </p:spPr>
        <p:txBody>
          <a:bodyPr lIns="72000" tIns="46800" rIns="72000" bIns="46800" anchor="ctr"/>
          <a:lstStyle/>
          <a:p>
            <a:r>
              <a:rPr lang="ja-JP" altLang="en-US" sz="1200" b="1" dirty="0" smtClean="0">
                <a:latin typeface="メイリオ" pitchFamily="50" charset="-128"/>
                <a:ea typeface="メイリオ" pitchFamily="50" charset="-128"/>
                <a:cs typeface="メイリオ" pitchFamily="50" charset="-128"/>
              </a:rPr>
              <a:t>なりたい</a:t>
            </a:r>
            <a:r>
              <a:rPr lang="ja-JP" altLang="en-US" sz="1200" b="1" dirty="0">
                <a:latin typeface="メイリオ" pitchFamily="50" charset="-128"/>
                <a:ea typeface="メイリオ" pitchFamily="50" charset="-128"/>
                <a:cs typeface="メイリオ" pitchFamily="50" charset="-128"/>
              </a:rPr>
              <a:t>姿</a:t>
            </a:r>
            <a:endParaRPr lang="en-US" altLang="ja-JP" sz="1200" b="1" dirty="0">
              <a:latin typeface="メイリオ" pitchFamily="50" charset="-128"/>
              <a:ea typeface="メイリオ" pitchFamily="50" charset="-128"/>
              <a:cs typeface="メイリオ" pitchFamily="50" charset="-128"/>
            </a:endParaRPr>
          </a:p>
          <a:p>
            <a:r>
              <a:rPr lang="ja-JP" altLang="en-US" sz="1200" b="1" dirty="0" smtClean="0">
                <a:latin typeface="メイリオ" pitchFamily="50" charset="-128"/>
                <a:ea typeface="メイリオ" pitchFamily="50" charset="-128"/>
                <a:cs typeface="メイリオ" pitchFamily="50" charset="-128"/>
              </a:rPr>
              <a:t>ありたい姿、およびその実現</a:t>
            </a:r>
            <a:r>
              <a:rPr lang="ja-JP" altLang="en-US" sz="1200" b="1" dirty="0">
                <a:latin typeface="メイリオ" pitchFamily="50" charset="-128"/>
                <a:ea typeface="メイリオ" pitchFamily="50" charset="-128"/>
                <a:cs typeface="メイリオ" pitchFamily="50" charset="-128"/>
              </a:rPr>
              <a:t>に必要</a:t>
            </a:r>
            <a:r>
              <a:rPr lang="ja-JP" altLang="en-US" sz="1200" b="1" dirty="0" smtClean="0">
                <a:latin typeface="メイリオ" pitchFamily="50" charset="-128"/>
                <a:ea typeface="メイリオ" pitchFamily="50" charset="-128"/>
                <a:cs typeface="メイリオ" pitchFamily="50" charset="-128"/>
              </a:rPr>
              <a:t>な</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solidFill>
                  <a:srgbClr val="FF0000"/>
                </a:solidFill>
                <a:latin typeface="メイリオ" pitchFamily="50" charset="-128"/>
                <a:ea typeface="メイリオ" pitchFamily="50" charset="-128"/>
                <a:cs typeface="メイリオ" pitchFamily="50" charset="-128"/>
              </a:rPr>
              <a:t>要求</a:t>
            </a:r>
            <a:r>
              <a:rPr lang="ja-JP" altLang="en-US" sz="1200" b="1" dirty="0" smtClean="0">
                <a:latin typeface="メイリオ" pitchFamily="50" charset="-128"/>
                <a:ea typeface="メイリオ" pitchFamily="50" charset="-128"/>
                <a:cs typeface="メイリオ" pitchFamily="50" charset="-128"/>
              </a:rPr>
              <a:t>を</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solidFill>
                  <a:srgbClr val="FF0000"/>
                </a:solidFill>
                <a:latin typeface="メイリオ" pitchFamily="50" charset="-128"/>
                <a:ea typeface="メイリオ" pitchFamily="50" charset="-128"/>
                <a:cs typeface="メイリオ" pitchFamily="50" charset="-128"/>
              </a:rPr>
              <a:t>情報システム構想・企画</a:t>
            </a:r>
            <a:endParaRPr lang="en-US" altLang="ja-JP" sz="1200" b="1" dirty="0" smtClean="0">
              <a:solidFill>
                <a:srgbClr val="FF0000"/>
              </a:solidFill>
              <a:latin typeface="メイリオ" pitchFamily="50" charset="-128"/>
              <a:ea typeface="メイリオ" pitchFamily="50" charset="-128"/>
              <a:cs typeface="メイリオ" pitchFamily="50" charset="-128"/>
            </a:endParaRPr>
          </a:p>
          <a:p>
            <a:r>
              <a:rPr lang="ja-JP" altLang="en-US" sz="1200" b="1" dirty="0" smtClean="0">
                <a:latin typeface="メイリオ" pitchFamily="50" charset="-128"/>
                <a:ea typeface="メイリオ" pitchFamily="50" charset="-128"/>
                <a:cs typeface="メイリオ" pitchFamily="50" charset="-128"/>
              </a:rPr>
              <a:t>で明確にする</a:t>
            </a:r>
            <a:endParaRPr lang="en-US" altLang="ja-JP" sz="1200" b="1" dirty="0">
              <a:latin typeface="メイリオ" pitchFamily="50" charset="-128"/>
              <a:ea typeface="メイリオ" pitchFamily="50" charset="-128"/>
              <a:cs typeface="メイリオ" pitchFamily="50" charset="-128"/>
            </a:endParaRPr>
          </a:p>
        </p:txBody>
      </p:sp>
      <p:sp>
        <p:nvSpPr>
          <p:cNvPr id="121" name="テキスト ボックス 120"/>
          <p:cNvSpPr txBox="1"/>
          <p:nvPr/>
        </p:nvSpPr>
        <p:spPr>
          <a:xfrm>
            <a:off x="107504" y="5476121"/>
            <a:ext cx="8928992" cy="360000"/>
          </a:xfrm>
          <a:prstGeom prst="rect">
            <a:avLst/>
          </a:prstGeom>
          <a:solidFill>
            <a:srgbClr val="FFFF00"/>
          </a:solidFill>
          <a:ln w="19050">
            <a:solidFill>
              <a:schemeClr val="tx1"/>
            </a:solidFill>
          </a:ln>
        </p:spPr>
        <p:txBody>
          <a:bodyPr wrap="square" lIns="36000" tIns="36000" rIns="36000" bIns="36000" rtlCol="0" anchor="ctr">
            <a:noAutofit/>
          </a:bodyPr>
          <a:lstStyle/>
          <a:p>
            <a:pPr algn="ctr"/>
            <a:r>
              <a:rPr lang="ja-JP" altLang="en-US" sz="1400" b="1" dirty="0" smtClean="0">
                <a:latin typeface="メイリオ" pitchFamily="50" charset="-128"/>
                <a:ea typeface="メイリオ" pitchFamily="50" charset="-128"/>
                <a:cs typeface="メイリオ" pitchFamily="50" charset="-128"/>
              </a:rPr>
              <a:t>事業としてのなりたい姿、ありたい姿の実現に必要となる</a:t>
            </a:r>
            <a:r>
              <a:rPr kumimoji="1" lang="ja-JP" altLang="en-US" sz="1400" b="1" u="sng" dirty="0" smtClean="0">
                <a:solidFill>
                  <a:srgbClr val="FF0000"/>
                </a:solidFill>
                <a:latin typeface="メイリオ" pitchFamily="50" charset="-128"/>
                <a:ea typeface="メイリオ" pitchFamily="50" charset="-128"/>
                <a:cs typeface="メイリオ" pitchFamily="50" charset="-128"/>
              </a:rPr>
              <a:t>「要求」は</a:t>
            </a:r>
            <a:r>
              <a:rPr lang="ja-JP" altLang="en-US" sz="1400" b="1" u="sng" dirty="0" smtClean="0">
                <a:solidFill>
                  <a:srgbClr val="FF0000"/>
                </a:solidFill>
                <a:latin typeface="メイリオ" pitchFamily="50" charset="-128"/>
                <a:ea typeface="メイリオ" pitchFamily="50" charset="-128"/>
                <a:cs typeface="メイリオ" pitchFamily="50" charset="-128"/>
              </a:rPr>
              <a:t>三井物産（導入側）にしか定義できない</a:t>
            </a:r>
            <a:endParaRPr kumimoji="1" lang="ja-JP" altLang="en-US" sz="1400" b="1" u="sng" dirty="0">
              <a:solidFill>
                <a:srgbClr val="FF0000"/>
              </a:solidFill>
              <a:latin typeface="メイリオ" pitchFamily="50" charset="-128"/>
              <a:ea typeface="メイリオ" pitchFamily="50" charset="-128"/>
              <a:cs typeface="メイリオ" pitchFamily="50" charset="-128"/>
            </a:endParaRPr>
          </a:p>
        </p:txBody>
      </p:sp>
      <p:sp>
        <p:nvSpPr>
          <p:cNvPr id="132" name="テキスト ボックス 131"/>
          <p:cNvSpPr txBox="1"/>
          <p:nvPr/>
        </p:nvSpPr>
        <p:spPr>
          <a:xfrm>
            <a:off x="107504" y="6099826"/>
            <a:ext cx="8928000" cy="504000"/>
          </a:xfrm>
          <a:prstGeom prst="rect">
            <a:avLst/>
          </a:prstGeom>
          <a:solidFill>
            <a:srgbClr val="FFFF00"/>
          </a:solidFill>
          <a:ln w="19050">
            <a:solidFill>
              <a:schemeClr val="tx1"/>
            </a:solidFill>
          </a:ln>
        </p:spPr>
        <p:txBody>
          <a:bodyPr wrap="square" lIns="36000" tIns="36000" rIns="36000" bIns="36000" rtlCol="0" anchor="ctr">
            <a:noAutofit/>
          </a:bodyPr>
          <a:lstStyle/>
          <a:p>
            <a:pPr algn="ctr"/>
            <a:r>
              <a:rPr kumimoji="1" lang="ja-JP" altLang="en-US" sz="1400" b="1" u="sng" dirty="0" smtClean="0">
                <a:solidFill>
                  <a:srgbClr val="FF0000"/>
                </a:solidFill>
                <a:latin typeface="メイリオ" pitchFamily="50" charset="-128"/>
                <a:ea typeface="メイリオ" pitchFamily="50" charset="-128"/>
                <a:cs typeface="メイリオ" pitchFamily="50" charset="-128"/>
              </a:rPr>
              <a:t>「要求」を明確化し、</a:t>
            </a:r>
            <a:r>
              <a:rPr lang="ja-JP" altLang="en-US" sz="1400" b="1" u="sng" dirty="0">
                <a:solidFill>
                  <a:srgbClr val="FF0000"/>
                </a:solidFill>
                <a:latin typeface="メイリオ" pitchFamily="50" charset="-128"/>
                <a:ea typeface="メイリオ" pitchFamily="50" charset="-128"/>
                <a:cs typeface="メイリオ" pitchFamily="50" charset="-128"/>
              </a:rPr>
              <a:t>目的</a:t>
            </a:r>
            <a:r>
              <a:rPr lang="ja-JP" altLang="en-US" sz="1400" b="1" u="sng" dirty="0" smtClean="0">
                <a:solidFill>
                  <a:srgbClr val="FF0000"/>
                </a:solidFill>
                <a:latin typeface="メイリオ" pitchFamily="50" charset="-128"/>
                <a:ea typeface="メイリオ" pitchFamily="50" charset="-128"/>
                <a:cs typeface="メイリオ" pitchFamily="50" charset="-128"/>
              </a:rPr>
              <a:t>に合った情報システムを構築する</a:t>
            </a:r>
            <a:r>
              <a:rPr kumimoji="1" lang="ja-JP" altLang="en-US" sz="1400" b="1" u="sng" dirty="0" smtClean="0">
                <a:solidFill>
                  <a:srgbClr val="FF0000"/>
                </a:solidFill>
                <a:latin typeface="メイリオ" pitchFamily="50" charset="-128"/>
                <a:ea typeface="メイリオ" pitchFamily="50" charset="-128"/>
                <a:cs typeface="メイリオ" pitchFamily="50" charset="-128"/>
              </a:rPr>
              <a:t>ためには、</a:t>
            </a:r>
            <a:endParaRPr kumimoji="1" lang="en-US" altLang="ja-JP" sz="1400" b="1" u="sng" dirty="0" smtClean="0">
              <a:solidFill>
                <a:srgbClr val="FF0000"/>
              </a:solidFill>
              <a:latin typeface="メイリオ" pitchFamily="50" charset="-128"/>
              <a:ea typeface="メイリオ" pitchFamily="50" charset="-128"/>
              <a:cs typeface="メイリオ" pitchFamily="50" charset="-128"/>
            </a:endParaRPr>
          </a:p>
          <a:p>
            <a:pPr algn="ctr"/>
            <a:r>
              <a:rPr kumimoji="1" lang="ja-JP" altLang="en-US" sz="1400" b="1" u="sng" dirty="0" smtClean="0">
                <a:solidFill>
                  <a:srgbClr val="FF0000"/>
                </a:solidFill>
                <a:latin typeface="メイリオ" pitchFamily="50" charset="-128"/>
                <a:ea typeface="メイリオ" pitchFamily="50" charset="-128"/>
                <a:cs typeface="メイリオ" pitchFamily="50" charset="-128"/>
              </a:rPr>
              <a:t>「情報システム構想・企画」の実施が必要</a:t>
            </a:r>
            <a:endParaRPr kumimoji="1" lang="ja-JP" altLang="en-US" sz="1400" b="1" u="sng" dirty="0">
              <a:solidFill>
                <a:srgbClr val="FF0000"/>
              </a:solidFill>
              <a:latin typeface="メイリオ" pitchFamily="50" charset="-128"/>
              <a:ea typeface="メイリオ" pitchFamily="50" charset="-128"/>
              <a:cs typeface="メイリオ" pitchFamily="50" charset="-128"/>
            </a:endParaRPr>
          </a:p>
        </p:txBody>
      </p:sp>
      <p:sp>
        <p:nvSpPr>
          <p:cNvPr id="56" name="二等辺三角形 55"/>
          <p:cNvSpPr/>
          <p:nvPr/>
        </p:nvSpPr>
        <p:spPr bwMode="auto">
          <a:xfrm flipV="1">
            <a:off x="3491880" y="5260264"/>
            <a:ext cx="2160000" cy="162000"/>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7" name="二等辺三角形 56"/>
          <p:cNvSpPr/>
          <p:nvPr/>
        </p:nvSpPr>
        <p:spPr bwMode="auto">
          <a:xfrm flipV="1">
            <a:off x="3491880" y="5890352"/>
            <a:ext cx="2160000" cy="162000"/>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8" name="Rectangle 3"/>
          <p:cNvSpPr>
            <a:spLocks noChangeArrowheads="1"/>
          </p:cNvSpPr>
          <p:nvPr/>
        </p:nvSpPr>
        <p:spPr bwMode="auto">
          <a:xfrm>
            <a:off x="4644007" y="871062"/>
            <a:ext cx="1656000" cy="12600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72000" bIns="72000" anchor="t"/>
          <a:lstStyle/>
          <a:p>
            <a:pPr>
              <a:buFont typeface="Wingdings" pitchFamily="2" charset="2"/>
              <a:buNone/>
            </a:pPr>
            <a:r>
              <a:rPr kumimoji="0" lang="ja-JP" altLang="en-US" sz="1600" b="1" dirty="0" smtClean="0">
                <a:latin typeface="メイリオ" pitchFamily="50" charset="-128"/>
                <a:ea typeface="メイリオ" pitchFamily="50" charset="-128"/>
                <a:cs typeface="メイリオ" pitchFamily="50" charset="-128"/>
              </a:rPr>
              <a:t>整合がとれて</a:t>
            </a:r>
            <a:endParaRPr kumimoji="0" lang="en-US" altLang="ja-JP" sz="1600" b="1" dirty="0" smtClean="0">
              <a:latin typeface="メイリオ" pitchFamily="50" charset="-128"/>
              <a:ea typeface="メイリオ" pitchFamily="50" charset="-128"/>
              <a:cs typeface="メイリオ" pitchFamily="50" charset="-128"/>
            </a:endParaRPr>
          </a:p>
          <a:p>
            <a:pPr>
              <a:buFont typeface="Wingdings" pitchFamily="2" charset="2"/>
              <a:buNone/>
            </a:pPr>
            <a:r>
              <a:rPr kumimoji="0" lang="ja-JP" altLang="en-US" sz="1600" b="1" dirty="0" smtClean="0">
                <a:latin typeface="メイリオ" pitchFamily="50" charset="-128"/>
                <a:ea typeface="メイリオ" pitchFamily="50" charset="-128"/>
                <a:cs typeface="メイリオ" pitchFamily="50" charset="-128"/>
              </a:rPr>
              <a:t>いるシステム</a:t>
            </a:r>
            <a:endParaRPr kumimoji="0" lang="en-US" altLang="ja-JP" sz="1600" b="1" dirty="0" smtClean="0">
              <a:latin typeface="メイリオ" pitchFamily="50" charset="-128"/>
              <a:ea typeface="メイリオ" pitchFamily="50" charset="-128"/>
              <a:cs typeface="メイリオ" pitchFamily="50" charset="-128"/>
            </a:endParaRPr>
          </a:p>
          <a:p>
            <a:pPr>
              <a:buFont typeface="Wingdings" pitchFamily="2" charset="2"/>
              <a:buNone/>
            </a:pPr>
            <a:r>
              <a:rPr kumimoji="0" lang="en-US" altLang="ja-JP" sz="1200" dirty="0">
                <a:latin typeface="メイリオ" pitchFamily="50" charset="-128"/>
                <a:ea typeface="メイリオ" pitchFamily="50" charset="-128"/>
                <a:cs typeface="メイリオ" pitchFamily="50" charset="-128"/>
              </a:rPr>
              <a:t>(</a:t>
            </a:r>
            <a:r>
              <a:rPr kumimoji="0" lang="ja-JP" altLang="en-US" sz="1200" dirty="0" smtClean="0">
                <a:latin typeface="メイリオ" pitchFamily="50" charset="-128"/>
                <a:ea typeface="メイリオ" pitchFamily="50" charset="-128"/>
                <a:cs typeface="メイリオ" pitchFamily="50" charset="-128"/>
              </a:rPr>
              <a:t>導入側が「要求」を</a:t>
            </a:r>
            <a:endParaRPr kumimoji="0" lang="en-US" altLang="ja-JP" sz="1200" dirty="0" smtClean="0">
              <a:latin typeface="メイリオ" pitchFamily="50" charset="-128"/>
              <a:ea typeface="メイリオ" pitchFamily="50" charset="-128"/>
              <a:cs typeface="メイリオ" pitchFamily="50" charset="-128"/>
            </a:endParaRPr>
          </a:p>
          <a:p>
            <a:pPr>
              <a:buFont typeface="Wingdings" pitchFamily="2" charset="2"/>
              <a:buNone/>
            </a:pPr>
            <a:r>
              <a:rPr kumimoji="0" lang="ja-JP" altLang="en-US" sz="1200" dirty="0" smtClean="0">
                <a:latin typeface="メイリオ" pitchFamily="50" charset="-128"/>
                <a:ea typeface="メイリオ" pitchFamily="50" charset="-128"/>
                <a:cs typeface="メイリオ" pitchFamily="50" charset="-128"/>
              </a:rPr>
              <a:t> まとめてから構築</a:t>
            </a:r>
            <a:endParaRPr kumimoji="0" lang="en-US" altLang="ja-JP" sz="1200" dirty="0" smtClean="0">
              <a:latin typeface="メイリオ" pitchFamily="50" charset="-128"/>
              <a:ea typeface="メイリオ" pitchFamily="50" charset="-128"/>
              <a:cs typeface="メイリオ" pitchFamily="50" charset="-128"/>
            </a:endParaRPr>
          </a:p>
          <a:p>
            <a:pPr>
              <a:buFont typeface="Wingdings" pitchFamily="2" charset="2"/>
              <a:buNone/>
            </a:pPr>
            <a:r>
              <a:rPr kumimoji="0" lang="ja-JP" altLang="en-US" sz="1200" dirty="0" smtClean="0">
                <a:latin typeface="メイリオ" pitchFamily="50" charset="-128"/>
                <a:ea typeface="メイリオ" pitchFamily="50" charset="-128"/>
                <a:cs typeface="メイリオ" pitchFamily="50" charset="-128"/>
              </a:rPr>
              <a:t> プロジェクト開始</a:t>
            </a:r>
            <a:r>
              <a:rPr kumimoji="0" lang="en-US" altLang="ja-JP" sz="1200" dirty="0" smtClean="0">
                <a:latin typeface="メイリオ" pitchFamily="50" charset="-128"/>
                <a:ea typeface="メイリオ" pitchFamily="50" charset="-128"/>
                <a:cs typeface="メイリオ" pitchFamily="50" charset="-128"/>
              </a:rPr>
              <a:t>)</a:t>
            </a:r>
            <a:endParaRPr kumimoji="0" lang="ja-JP" altLang="en-US" sz="1200" dirty="0">
              <a:latin typeface="メイリオ" pitchFamily="50" charset="-128"/>
              <a:ea typeface="メイリオ" pitchFamily="50" charset="-128"/>
              <a:cs typeface="メイリオ" pitchFamily="50" charset="-128"/>
            </a:endParaRPr>
          </a:p>
        </p:txBody>
      </p:sp>
      <p:sp>
        <p:nvSpPr>
          <p:cNvPr id="59" name="Rectangle 6"/>
          <p:cNvSpPr>
            <a:spLocks noChangeArrowheads="1"/>
          </p:cNvSpPr>
          <p:nvPr/>
        </p:nvSpPr>
        <p:spPr bwMode="auto">
          <a:xfrm>
            <a:off x="179511" y="871062"/>
            <a:ext cx="1656000" cy="1260000"/>
          </a:xfrm>
          <a:prstGeom prst="rect">
            <a:avLst/>
          </a:prstGeom>
          <a:solidFill>
            <a:srgbClr val="FFCCFF"/>
          </a:solidFill>
          <a:ln>
            <a:noFill/>
          </a:ln>
          <a:extLst/>
        </p:spPr>
        <p:txBody>
          <a:bodyPr wrap="square" tIns="72000" bIns="72000" anchor="t"/>
          <a:lstStyle/>
          <a:p>
            <a:pPr>
              <a:buFont typeface="Wingdings" pitchFamily="2" charset="2"/>
              <a:buNone/>
            </a:pPr>
            <a:r>
              <a:rPr kumimoji="0" lang="ja-JP" altLang="en-US" sz="1600" b="1" dirty="0" smtClean="0">
                <a:latin typeface="メイリオ" pitchFamily="50" charset="-128"/>
                <a:ea typeface="メイリオ" pitchFamily="50" charset="-128"/>
                <a:cs typeface="メイリオ" pitchFamily="50" charset="-128"/>
              </a:rPr>
              <a:t>不整合のある</a:t>
            </a:r>
            <a:endParaRPr kumimoji="0" lang="en-US" altLang="ja-JP" sz="1600" b="1" dirty="0" smtClean="0">
              <a:latin typeface="メイリオ" pitchFamily="50" charset="-128"/>
              <a:ea typeface="メイリオ" pitchFamily="50" charset="-128"/>
              <a:cs typeface="メイリオ" pitchFamily="50" charset="-128"/>
            </a:endParaRPr>
          </a:p>
          <a:p>
            <a:pPr>
              <a:buFont typeface="Wingdings" pitchFamily="2" charset="2"/>
              <a:buNone/>
            </a:pPr>
            <a:r>
              <a:rPr kumimoji="0" lang="ja-JP" altLang="en-US" sz="1600" b="1" dirty="0" smtClean="0">
                <a:latin typeface="メイリオ" pitchFamily="50" charset="-128"/>
                <a:ea typeface="メイリオ" pitchFamily="50" charset="-128"/>
                <a:cs typeface="メイリオ" pitchFamily="50" charset="-128"/>
              </a:rPr>
              <a:t>システム</a:t>
            </a:r>
            <a:endParaRPr kumimoji="0" lang="en-US" altLang="ja-JP" sz="1600" b="1" dirty="0" smtClean="0">
              <a:latin typeface="メイリオ" pitchFamily="50" charset="-128"/>
              <a:ea typeface="メイリオ" pitchFamily="50" charset="-128"/>
              <a:cs typeface="メイリオ" pitchFamily="50" charset="-128"/>
            </a:endParaRPr>
          </a:p>
          <a:p>
            <a:pPr>
              <a:buFont typeface="Wingdings" pitchFamily="2" charset="2"/>
              <a:buNone/>
            </a:pPr>
            <a:r>
              <a:rPr kumimoji="0" lang="en-US" altLang="ja-JP" sz="1200" dirty="0" smtClean="0">
                <a:latin typeface="メイリオ" pitchFamily="50" charset="-128"/>
                <a:ea typeface="メイリオ" pitchFamily="50" charset="-128"/>
                <a:cs typeface="メイリオ" pitchFamily="50" charset="-128"/>
              </a:rPr>
              <a:t>(</a:t>
            </a:r>
            <a:r>
              <a:rPr kumimoji="0" lang="ja-JP" altLang="en-US" sz="1200" dirty="0" smtClean="0">
                <a:latin typeface="メイリオ" pitchFamily="50" charset="-128"/>
                <a:ea typeface="メイリオ" pitchFamily="50" charset="-128"/>
                <a:cs typeface="メイリオ" pitchFamily="50" charset="-128"/>
              </a:rPr>
              <a:t>ベンダーまかせ</a:t>
            </a:r>
            <a:r>
              <a:rPr kumimoji="0" lang="en-US" altLang="ja-JP" sz="1200" dirty="0" smtClean="0">
                <a:latin typeface="メイリオ" pitchFamily="50" charset="-128"/>
                <a:ea typeface="メイリオ" pitchFamily="50" charset="-128"/>
                <a:cs typeface="メイリオ" pitchFamily="50" charset="-128"/>
              </a:rPr>
              <a:t>)</a:t>
            </a:r>
            <a:endParaRPr kumimoji="0" lang="en-US" altLang="ja-JP" dirty="0">
              <a:latin typeface="メイリオ" pitchFamily="50" charset="-128"/>
              <a:ea typeface="メイリオ" pitchFamily="50" charset="-128"/>
              <a:cs typeface="メイリオ" pitchFamily="50" charset="-128"/>
            </a:endParaRPr>
          </a:p>
          <a:p>
            <a:pPr>
              <a:buFont typeface="Wingdings" pitchFamily="2" charset="2"/>
              <a:buNone/>
            </a:pPr>
            <a:endParaRPr kumimoji="0" lang="ja-JP" altLang="en-US" sz="1600" b="1" dirty="0">
              <a:latin typeface="メイリオ" pitchFamily="50" charset="-128"/>
              <a:ea typeface="メイリオ" pitchFamily="50" charset="-128"/>
              <a:cs typeface="メイリオ" pitchFamily="50" charset="-128"/>
            </a:endParaRPr>
          </a:p>
        </p:txBody>
      </p:sp>
      <p:sp>
        <p:nvSpPr>
          <p:cNvPr id="61" name="角丸四角形吹き出し 53"/>
          <p:cNvSpPr>
            <a:spLocks noChangeArrowheads="1"/>
          </p:cNvSpPr>
          <p:nvPr/>
        </p:nvSpPr>
        <p:spPr bwMode="auto">
          <a:xfrm>
            <a:off x="3075731" y="2057554"/>
            <a:ext cx="1224000" cy="657769"/>
          </a:xfrm>
          <a:prstGeom prst="wedgeRoundRectCallout">
            <a:avLst>
              <a:gd name="adj1" fmla="val -75268"/>
              <a:gd name="adj2" fmla="val -42711"/>
              <a:gd name="adj3"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ja-JP" altLang="en-US" sz="1100" dirty="0">
              <a:latin typeface="メイリオ" pitchFamily="50" charset="-128"/>
              <a:ea typeface="メイリオ" pitchFamily="50" charset="-128"/>
              <a:cs typeface="メイリオ" pitchFamily="50" charset="-128"/>
            </a:endParaRPr>
          </a:p>
        </p:txBody>
      </p:sp>
      <p:sp>
        <p:nvSpPr>
          <p:cNvPr id="60" name="角丸四角形吹き出し 53"/>
          <p:cNvSpPr>
            <a:spLocks noChangeArrowheads="1"/>
          </p:cNvSpPr>
          <p:nvPr/>
        </p:nvSpPr>
        <p:spPr bwMode="auto">
          <a:xfrm>
            <a:off x="3075731" y="2057554"/>
            <a:ext cx="1224000" cy="657769"/>
          </a:xfrm>
          <a:prstGeom prst="wedgeRoundRectCallout">
            <a:avLst>
              <a:gd name="adj1" fmla="val -89763"/>
              <a:gd name="adj2" fmla="val 38208"/>
              <a:gd name="adj3"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ja-JP" altLang="en-US" sz="1100" dirty="0">
                <a:latin typeface="メイリオ" pitchFamily="50" charset="-128"/>
                <a:ea typeface="メイリオ" pitchFamily="50" charset="-128"/>
                <a:cs typeface="メイリオ" pitchFamily="50" charset="-128"/>
              </a:rPr>
              <a:t>何のための</a:t>
            </a:r>
            <a:r>
              <a:rPr lang="ja-JP" altLang="en-US" sz="1100" dirty="0" smtClean="0">
                <a:latin typeface="メイリオ" pitchFamily="50" charset="-128"/>
                <a:ea typeface="メイリオ" pitchFamily="50" charset="-128"/>
                <a:cs typeface="メイリオ" pitchFamily="50" charset="-128"/>
              </a:rPr>
              <a:t>システム化？と</a:t>
            </a:r>
            <a:r>
              <a:rPr lang="ja-JP" altLang="en-US" sz="1100" dirty="0">
                <a:latin typeface="メイリオ" pitchFamily="50" charset="-128"/>
                <a:ea typeface="メイリオ" pitchFamily="50" charset="-128"/>
                <a:cs typeface="メイリオ" pitchFamily="50" charset="-128"/>
              </a:rPr>
              <a:t>いう目的が不明確</a:t>
            </a:r>
          </a:p>
        </p:txBody>
      </p:sp>
    </p:spTree>
    <p:extLst>
      <p:ext uri="{BB962C8B-B14F-4D97-AF65-F5344CB8AC3E}">
        <p14:creationId xmlns:p14="http://schemas.microsoft.com/office/powerpoint/2010/main" val="3387455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a:xfrm>
            <a:off x="179388" y="201613"/>
            <a:ext cx="8964612" cy="490537"/>
          </a:xfrm>
        </p:spPr>
        <p:txBody>
          <a:bodyPr/>
          <a:lstStyle/>
          <a:p>
            <a:pPr eaLnBrk="1" hangingPunct="1"/>
            <a:r>
              <a:rPr lang="ja-JP" altLang="en-US" dirty="0" smtClean="0"/>
              <a:t>４．環境変化の観測対象（例）</a:t>
            </a:r>
            <a:endParaRPr lang="ja-JP" altLang="en-US" sz="2000"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4342"/>
            <a:ext cx="9042670" cy="422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900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a:xfrm>
            <a:off x="179388" y="201613"/>
            <a:ext cx="8964612" cy="490537"/>
          </a:xfrm>
        </p:spPr>
        <p:txBody>
          <a:bodyPr/>
          <a:lstStyle/>
          <a:p>
            <a:pPr eaLnBrk="1" hangingPunct="1"/>
            <a:r>
              <a:rPr lang="ja-JP" altLang="en-US" dirty="0" smtClean="0"/>
              <a:t>５．情報システムの環境変化モデルの拡大</a:t>
            </a:r>
            <a:endParaRPr lang="ja-JP" altLang="en-US" sz="2000"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8" y="726395"/>
            <a:ext cx="6265182" cy="576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745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
          <p:cNvSpPr txBox="1">
            <a:spLocks/>
          </p:cNvSpPr>
          <p:nvPr/>
        </p:nvSpPr>
        <p:spPr bwMode="auto">
          <a:xfrm>
            <a:off x="0" y="2565400"/>
            <a:ext cx="91440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r>
              <a:rPr lang="ja-JP" altLang="en-US" sz="2400" b="1" dirty="0">
                <a:latin typeface="(日本語用のフォントを使用)"/>
                <a:ea typeface="メイリオ" pitchFamily="50" charset="-128"/>
                <a:cs typeface="メイリオ" pitchFamily="50" charset="-128"/>
              </a:rPr>
              <a:t>ビジネス構想</a:t>
            </a:r>
            <a:r>
              <a:rPr lang="ja-JP" altLang="en-US" sz="2400" b="1" dirty="0" smtClean="0">
                <a:latin typeface="(日本語用のフォントを使用)"/>
                <a:ea typeface="メイリオ" pitchFamily="50" charset="-128"/>
                <a:cs typeface="メイリオ" pitchFamily="50" charset="-128"/>
              </a:rPr>
              <a:t>企画</a:t>
            </a:r>
            <a:endParaRPr lang="en-US" altLang="ja-JP" sz="2400" b="1" dirty="0" smtClean="0">
              <a:latin typeface="(日本語用のフォントを使用)"/>
              <a:ea typeface="メイリオ" pitchFamily="50" charset="-128"/>
              <a:cs typeface="メイリオ" pitchFamily="50" charset="-128"/>
            </a:endParaRPr>
          </a:p>
          <a:p>
            <a:pPr algn="ctr" eaLnBrk="1" hangingPunct="1"/>
            <a:r>
              <a:rPr lang="ja-JP" altLang="en-US" sz="2400" b="1" dirty="0" smtClean="0">
                <a:latin typeface="メイリオ" pitchFamily="50" charset="-128"/>
                <a:ea typeface="メイリオ" pitchFamily="50" charset="-128"/>
                <a:cs typeface="メイリオ" pitchFamily="50" charset="-128"/>
              </a:rPr>
              <a:t>参考資料</a:t>
            </a:r>
            <a:endParaRPr lang="ja-JP" altLang="en-US" sz="2400" b="1" dirty="0">
              <a:latin typeface="(日本語用のフォントを使用)"/>
              <a:ea typeface="メイリオ" pitchFamily="50" charset="-128"/>
              <a:cs typeface="メイリオ" pitchFamily="50" charset="-128"/>
            </a:endParaRPr>
          </a:p>
        </p:txBody>
      </p:sp>
    </p:spTree>
    <p:extLst>
      <p:ext uri="{BB962C8B-B14F-4D97-AF65-F5344CB8AC3E}">
        <p14:creationId xmlns:p14="http://schemas.microsoft.com/office/powerpoint/2010/main" val="2824605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タイトル 1"/>
          <p:cNvSpPr>
            <a:spLocks noGrp="1"/>
          </p:cNvSpPr>
          <p:nvPr>
            <p:ph type="title"/>
          </p:nvPr>
        </p:nvSpPr>
        <p:spPr>
          <a:xfrm>
            <a:off x="179388" y="188913"/>
            <a:ext cx="8964612" cy="490537"/>
          </a:xfrm>
        </p:spPr>
        <p:txBody>
          <a:bodyPr/>
          <a:lstStyle/>
          <a:p>
            <a:pPr eaLnBrk="1" hangingPunct="1"/>
            <a:r>
              <a:rPr lang="ja-JP" altLang="en-US" dirty="0" smtClean="0"/>
              <a:t>イノベーター</a:t>
            </a:r>
          </a:p>
        </p:txBody>
      </p:sp>
      <p:grpSp>
        <p:nvGrpSpPr>
          <p:cNvPr id="17411" name="Group 20"/>
          <p:cNvGrpSpPr>
            <a:grpSpLocks/>
          </p:cNvGrpSpPr>
          <p:nvPr/>
        </p:nvGrpSpPr>
        <p:grpSpPr bwMode="auto">
          <a:xfrm>
            <a:off x="106363" y="1533525"/>
            <a:ext cx="4103687" cy="3600450"/>
            <a:chOff x="308" y="1207"/>
            <a:chExt cx="2585" cy="2268"/>
          </a:xfrm>
        </p:grpSpPr>
        <p:sp>
          <p:nvSpPr>
            <p:cNvPr id="17422" name="AutoShape 9"/>
            <p:cNvSpPr>
              <a:spLocks noChangeArrowheads="1"/>
            </p:cNvSpPr>
            <p:nvPr/>
          </p:nvSpPr>
          <p:spPr bwMode="auto">
            <a:xfrm>
              <a:off x="827" y="1752"/>
              <a:ext cx="1536" cy="1160"/>
            </a:xfrm>
            <a:prstGeom prst="triangle">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10800" rIns="90000" bIns="46800" anchor="ctr"/>
            <a:lstStyle/>
            <a:p>
              <a:pPr algn="ctr">
                <a:lnSpc>
                  <a:spcPct val="110000"/>
                </a:lnSpc>
                <a:spcBef>
                  <a:spcPct val="25000"/>
                </a:spcBef>
                <a:buFont typeface="Wingdings" pitchFamily="2" charset="2"/>
                <a:buNone/>
              </a:pPr>
              <a:r>
                <a:rPr lang="ja-JP" altLang="en-US" sz="2400">
                  <a:latin typeface="メイリオ" pitchFamily="50" charset="-128"/>
                  <a:ea typeface="メイリオ" pitchFamily="50" charset="-128"/>
                  <a:cs typeface="メイリオ" pitchFamily="50" charset="-128"/>
                </a:rPr>
                <a:t>ｲﾉﾍﾞｰﾀｰ</a:t>
              </a:r>
            </a:p>
          </p:txBody>
        </p:sp>
        <p:sp>
          <p:nvSpPr>
            <p:cNvPr id="17423" name="Oval 10"/>
            <p:cNvSpPr>
              <a:spLocks noChangeAspect="1" noChangeArrowheads="1"/>
            </p:cNvSpPr>
            <p:nvPr/>
          </p:nvSpPr>
          <p:spPr bwMode="auto">
            <a:xfrm>
              <a:off x="1083" y="1207"/>
              <a:ext cx="1020" cy="1004"/>
            </a:xfrm>
            <a:prstGeom prst="ellipse">
              <a:avLst/>
            </a:prstGeom>
            <a:gradFill rotWithShape="0">
              <a:gsLst>
                <a:gs pos="0">
                  <a:srgbClr val="FFFFFF"/>
                </a:gs>
                <a:gs pos="100000">
                  <a:srgbClr val="FF3399"/>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18000" tIns="46800" rIns="18000" bIns="46800" anchor="ctr"/>
            <a:lstStyle/>
            <a:p>
              <a:pPr algn="ctr">
                <a:lnSpc>
                  <a:spcPct val="95000"/>
                </a:lnSpc>
                <a:spcBef>
                  <a:spcPct val="5000"/>
                </a:spcBef>
                <a:spcAft>
                  <a:spcPct val="10000"/>
                </a:spcAft>
              </a:pPr>
              <a:r>
                <a:rPr lang="ja-JP" altLang="en-US" sz="1600">
                  <a:latin typeface="メイリオ" pitchFamily="50" charset="-128"/>
                  <a:ea typeface="メイリオ" pitchFamily="50" charset="-128"/>
                  <a:cs typeface="メイリオ" pitchFamily="50" charset="-128"/>
                </a:rPr>
                <a:t>強い</a:t>
              </a:r>
              <a:br>
                <a:rPr lang="ja-JP" altLang="en-US" sz="1600">
                  <a:latin typeface="メイリオ" pitchFamily="50" charset="-128"/>
                  <a:ea typeface="メイリオ" pitchFamily="50" charset="-128"/>
                  <a:cs typeface="メイリオ" pitchFamily="50" charset="-128"/>
                </a:rPr>
              </a:br>
              <a:r>
                <a:rPr lang="ja-JP" altLang="en-US" sz="1600">
                  <a:latin typeface="メイリオ" pitchFamily="50" charset="-128"/>
                  <a:ea typeface="メイリオ" pitchFamily="50" charset="-128"/>
                  <a:cs typeface="メイリオ" pitchFamily="50" charset="-128"/>
                </a:rPr>
                <a:t>貢献意欲</a:t>
              </a:r>
            </a:p>
            <a:p>
              <a:pPr algn="ctr">
                <a:lnSpc>
                  <a:spcPct val="95000"/>
                </a:lnSpc>
                <a:spcBef>
                  <a:spcPct val="5000"/>
                </a:spcBef>
                <a:spcAft>
                  <a:spcPct val="10000"/>
                </a:spcAft>
              </a:pPr>
              <a:r>
                <a:rPr lang="ja-JP" altLang="en-US" sz="1600">
                  <a:latin typeface="メイリオ" pitchFamily="50" charset="-128"/>
                  <a:ea typeface="メイリオ" pitchFamily="50" charset="-128"/>
                  <a:cs typeface="メイリオ" pitchFamily="50" charset="-128"/>
                </a:rPr>
                <a:t>↓</a:t>
              </a:r>
            </a:p>
            <a:p>
              <a:pPr algn="ctr">
                <a:lnSpc>
                  <a:spcPct val="95000"/>
                </a:lnSpc>
                <a:spcBef>
                  <a:spcPct val="5000"/>
                </a:spcBef>
                <a:spcAft>
                  <a:spcPct val="10000"/>
                </a:spcAft>
              </a:pPr>
              <a:r>
                <a:rPr lang="ja-JP" altLang="en-US" sz="1600">
                  <a:latin typeface="メイリオ" pitchFamily="50" charset="-128"/>
                  <a:ea typeface="メイリオ" pitchFamily="50" charset="-128"/>
                  <a:cs typeface="メイリオ" pitchFamily="50" charset="-128"/>
                </a:rPr>
                <a:t>役割定義</a:t>
              </a:r>
              <a:br>
                <a:rPr lang="ja-JP" altLang="en-US" sz="1600">
                  <a:latin typeface="メイリオ" pitchFamily="50" charset="-128"/>
                  <a:ea typeface="メイリオ" pitchFamily="50" charset="-128"/>
                  <a:cs typeface="メイリオ" pitchFamily="50" charset="-128"/>
                </a:rPr>
              </a:br>
              <a:r>
                <a:rPr lang="ja-JP" altLang="en-US" sz="1600">
                  <a:latin typeface="メイリオ" pitchFamily="50" charset="-128"/>
                  <a:ea typeface="メイリオ" pitchFamily="50" charset="-128"/>
                  <a:cs typeface="メイリオ" pitchFamily="50" charset="-128"/>
                </a:rPr>
                <a:t>能力</a:t>
              </a:r>
            </a:p>
          </p:txBody>
        </p:sp>
        <p:sp>
          <p:nvSpPr>
            <p:cNvPr id="17424" name="Oval 11"/>
            <p:cNvSpPr>
              <a:spLocks noChangeAspect="1" noChangeArrowheads="1"/>
            </p:cNvSpPr>
            <p:nvPr/>
          </p:nvSpPr>
          <p:spPr bwMode="auto">
            <a:xfrm>
              <a:off x="1873" y="2471"/>
              <a:ext cx="1020" cy="1004"/>
            </a:xfrm>
            <a:prstGeom prst="ellipse">
              <a:avLst/>
            </a:prstGeom>
            <a:gradFill rotWithShape="0">
              <a:gsLst>
                <a:gs pos="0">
                  <a:srgbClr val="FFFFFF"/>
                </a:gs>
                <a:gs pos="100000">
                  <a:srgbClr val="9999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18000" tIns="46800" rIns="18000" bIns="46800" anchor="ctr"/>
            <a:lstStyle/>
            <a:p>
              <a:pPr algn="ctr">
                <a:lnSpc>
                  <a:spcPct val="95000"/>
                </a:lnSpc>
                <a:spcBef>
                  <a:spcPct val="5000"/>
                </a:spcBef>
                <a:spcAft>
                  <a:spcPct val="10000"/>
                </a:spcAft>
              </a:pPr>
              <a:r>
                <a:rPr lang="ja-JP" altLang="en-US" sz="1600">
                  <a:latin typeface="メイリオ" pitchFamily="50" charset="-128"/>
                  <a:ea typeface="メイリオ" pitchFamily="50" charset="-128"/>
                  <a:cs typeface="メイリオ" pitchFamily="50" charset="-128"/>
                </a:rPr>
                <a:t>強い</a:t>
              </a:r>
              <a:br>
                <a:rPr lang="ja-JP" altLang="en-US" sz="1600">
                  <a:latin typeface="メイリオ" pitchFamily="50" charset="-128"/>
                  <a:ea typeface="メイリオ" pitchFamily="50" charset="-128"/>
                  <a:cs typeface="メイリオ" pitchFamily="50" charset="-128"/>
                </a:rPr>
              </a:br>
              <a:r>
                <a:rPr lang="ja-JP" altLang="en-US" sz="1600">
                  <a:latin typeface="メイリオ" pitchFamily="50" charset="-128"/>
                  <a:ea typeface="メイリオ" pitchFamily="50" charset="-128"/>
                  <a:cs typeface="メイリオ" pitchFamily="50" charset="-128"/>
                </a:rPr>
                <a:t>目標指向性とプロセス</a:t>
              </a:r>
              <a:br>
                <a:rPr lang="ja-JP" altLang="en-US" sz="1600">
                  <a:latin typeface="メイリオ" pitchFamily="50" charset="-128"/>
                  <a:ea typeface="メイリオ" pitchFamily="50" charset="-128"/>
                  <a:cs typeface="メイリオ" pitchFamily="50" charset="-128"/>
                </a:rPr>
              </a:br>
              <a:r>
                <a:rPr lang="ja-JP" altLang="en-US" sz="1600">
                  <a:latin typeface="メイリオ" pitchFamily="50" charset="-128"/>
                  <a:ea typeface="メイリオ" pitchFamily="50" charset="-128"/>
                  <a:cs typeface="メイリオ" pitchFamily="50" charset="-128"/>
                </a:rPr>
                <a:t>構築能力</a:t>
              </a:r>
            </a:p>
          </p:txBody>
        </p:sp>
        <p:sp>
          <p:nvSpPr>
            <p:cNvPr id="17425" name="Oval 12"/>
            <p:cNvSpPr>
              <a:spLocks noChangeAspect="1" noChangeArrowheads="1"/>
            </p:cNvSpPr>
            <p:nvPr/>
          </p:nvSpPr>
          <p:spPr bwMode="auto">
            <a:xfrm>
              <a:off x="308" y="2471"/>
              <a:ext cx="1020" cy="1004"/>
            </a:xfrm>
            <a:prstGeom prst="ellipse">
              <a:avLst/>
            </a:prstGeom>
            <a:gradFill rotWithShape="1">
              <a:gsLst>
                <a:gs pos="0">
                  <a:srgbClr val="FFFFFF"/>
                </a:gs>
                <a:gs pos="100000">
                  <a:srgbClr val="33CC33"/>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lIns="18000" tIns="46800" rIns="18000" bIns="46800" anchor="ctr"/>
            <a:lstStyle/>
            <a:p>
              <a:pPr algn="ctr">
                <a:lnSpc>
                  <a:spcPct val="95000"/>
                </a:lnSpc>
                <a:spcBef>
                  <a:spcPct val="5000"/>
                </a:spcBef>
                <a:spcAft>
                  <a:spcPct val="10000"/>
                </a:spcAft>
              </a:pPr>
              <a:r>
                <a:rPr lang="ja-JP" altLang="en-US" sz="1600">
                  <a:latin typeface="メイリオ" pitchFamily="50" charset="-128"/>
                  <a:ea typeface="メイリオ" pitchFamily="50" charset="-128"/>
                  <a:cs typeface="メイリオ" pitchFamily="50" charset="-128"/>
                </a:rPr>
                <a:t>成功の本質を把握する能力</a:t>
              </a:r>
            </a:p>
          </p:txBody>
        </p:sp>
      </p:grpSp>
      <p:grpSp>
        <p:nvGrpSpPr>
          <p:cNvPr id="17412" name="Group 23"/>
          <p:cNvGrpSpPr>
            <a:grpSpLocks/>
          </p:cNvGrpSpPr>
          <p:nvPr/>
        </p:nvGrpSpPr>
        <p:grpSpPr bwMode="auto">
          <a:xfrm>
            <a:off x="4356100" y="1052513"/>
            <a:ext cx="4608513" cy="4957762"/>
            <a:chOff x="3120" y="935"/>
            <a:chExt cx="2903" cy="3045"/>
          </a:xfrm>
        </p:grpSpPr>
        <p:sp>
          <p:nvSpPr>
            <p:cNvPr id="17414" name="Rectangle 3"/>
            <p:cNvSpPr>
              <a:spLocks noChangeArrowheads="1"/>
            </p:cNvSpPr>
            <p:nvPr/>
          </p:nvSpPr>
          <p:spPr bwMode="auto">
            <a:xfrm>
              <a:off x="3120" y="935"/>
              <a:ext cx="726" cy="998"/>
            </a:xfrm>
            <a:prstGeom prst="rect">
              <a:avLst/>
            </a:prstGeom>
            <a:gradFill rotWithShape="0">
              <a:gsLst>
                <a:gs pos="0">
                  <a:srgbClr val="FFFFFF"/>
                </a:gs>
                <a:gs pos="100000">
                  <a:srgbClr val="FF3399"/>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 tIns="46800" rIns="18000" bIns="46800" anchor="ctr"/>
            <a:lstStyle/>
            <a:p>
              <a:pPr algn="ctr">
                <a:lnSpc>
                  <a:spcPct val="95000"/>
                </a:lnSpc>
                <a:spcBef>
                  <a:spcPct val="5000"/>
                </a:spcBef>
                <a:spcAft>
                  <a:spcPct val="10000"/>
                </a:spcAft>
              </a:pPr>
              <a:r>
                <a:rPr lang="ja-JP" altLang="en-US" sz="1200">
                  <a:latin typeface="メイリオ" pitchFamily="50" charset="-128"/>
                  <a:ea typeface="メイリオ" pitchFamily="50" charset="-128"/>
                  <a:cs typeface="メイリオ" pitchFamily="50" charset="-128"/>
                </a:rPr>
                <a:t>強い貢献意欲</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自らの</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役割定義能力</a:t>
              </a:r>
            </a:p>
          </p:txBody>
        </p:sp>
        <p:sp>
          <p:nvSpPr>
            <p:cNvPr id="17415" name="Rectangle 4"/>
            <p:cNvSpPr>
              <a:spLocks noChangeArrowheads="1"/>
            </p:cNvSpPr>
            <p:nvPr/>
          </p:nvSpPr>
          <p:spPr bwMode="auto">
            <a:xfrm>
              <a:off x="3120" y="1955"/>
              <a:ext cx="726" cy="998"/>
            </a:xfrm>
            <a:prstGeom prst="rect">
              <a:avLst/>
            </a:prstGeom>
            <a:gradFill rotWithShape="1">
              <a:gsLst>
                <a:gs pos="0">
                  <a:srgbClr val="FFFFFF"/>
                </a:gs>
                <a:gs pos="100000">
                  <a:srgbClr val="33CC33"/>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 tIns="46800" rIns="18000" bIns="46800" anchor="ctr"/>
            <a:lstStyle/>
            <a:p>
              <a:pPr algn="ctr">
                <a:lnSpc>
                  <a:spcPct val="95000"/>
                </a:lnSpc>
                <a:spcBef>
                  <a:spcPct val="5000"/>
                </a:spcBef>
                <a:spcAft>
                  <a:spcPct val="10000"/>
                </a:spcAft>
              </a:pPr>
              <a:r>
                <a:rPr lang="ja-JP" altLang="en-US" sz="1200">
                  <a:latin typeface="メイリオ" pitchFamily="50" charset="-128"/>
                  <a:ea typeface="メイリオ" pitchFamily="50" charset="-128"/>
                  <a:cs typeface="メイリオ" pitchFamily="50" charset="-128"/>
                </a:rPr>
                <a:t>成功の本質を</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把握する能力</a:t>
              </a:r>
            </a:p>
          </p:txBody>
        </p:sp>
        <p:sp>
          <p:nvSpPr>
            <p:cNvPr id="17416" name="Rectangle 5"/>
            <p:cNvSpPr>
              <a:spLocks noChangeArrowheads="1"/>
            </p:cNvSpPr>
            <p:nvPr/>
          </p:nvSpPr>
          <p:spPr bwMode="auto">
            <a:xfrm>
              <a:off x="3120" y="2982"/>
              <a:ext cx="726" cy="998"/>
            </a:xfrm>
            <a:prstGeom prst="rect">
              <a:avLst/>
            </a:prstGeom>
            <a:gradFill rotWithShape="0">
              <a:gsLst>
                <a:gs pos="0">
                  <a:srgbClr val="FFFFFF"/>
                </a:gs>
                <a:gs pos="100000">
                  <a:srgbClr val="9999FF"/>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 tIns="46800" rIns="18000" bIns="46800" anchor="ctr"/>
            <a:lstStyle/>
            <a:p>
              <a:pPr algn="ctr">
                <a:lnSpc>
                  <a:spcPct val="95000"/>
                </a:lnSpc>
                <a:spcBef>
                  <a:spcPct val="5000"/>
                </a:spcBef>
                <a:spcAft>
                  <a:spcPct val="10000"/>
                </a:spcAft>
              </a:pPr>
              <a:r>
                <a:rPr lang="ja-JP" altLang="en-US" sz="1200">
                  <a:latin typeface="メイリオ" pitchFamily="50" charset="-128"/>
                  <a:ea typeface="メイリオ" pitchFamily="50" charset="-128"/>
                  <a:cs typeface="メイリオ" pitchFamily="50" charset="-128"/>
                </a:rPr>
                <a:t>強い</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目標指向性</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とプロセス</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構築能力</a:t>
              </a:r>
            </a:p>
          </p:txBody>
        </p:sp>
        <p:sp>
          <p:nvSpPr>
            <p:cNvPr id="17417" name="Text Box 6"/>
            <p:cNvSpPr txBox="1">
              <a:spLocks noChangeArrowheads="1"/>
            </p:cNvSpPr>
            <p:nvPr/>
          </p:nvSpPr>
          <p:spPr bwMode="auto">
            <a:xfrm>
              <a:off x="3851" y="1106"/>
              <a:ext cx="2126"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社会や市場、顧客への強い貢献意欲を持ち、社会やマーケットにおける課題解決を自らの役割として定義する態度と能力</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社会や市場の状況をよく把握した上で、自分の果たすべき役割を具体的に定義する能力</a:t>
              </a:r>
            </a:p>
          </p:txBody>
        </p:sp>
        <p:sp>
          <p:nvSpPr>
            <p:cNvPr id="17418" name="Text Box 7"/>
            <p:cNvSpPr txBox="1">
              <a:spLocks noChangeArrowheads="1"/>
            </p:cNvSpPr>
            <p:nvPr/>
          </p:nvSpPr>
          <p:spPr bwMode="auto">
            <a:xfrm>
              <a:off x="3863" y="2113"/>
              <a:ext cx="2126"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「成功の本質をつかむ」能力</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自らの「役割」を達成するための本質を踏まえた基本構想を組み立てる能力</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「何を確保すれば成功できるのか」「それは何故なのか？」を突き詰めて考えることのできる能力</a:t>
              </a:r>
            </a:p>
          </p:txBody>
        </p:sp>
        <p:sp>
          <p:nvSpPr>
            <p:cNvPr id="17419" name="Text Box 8"/>
            <p:cNvSpPr txBox="1">
              <a:spLocks noChangeArrowheads="1"/>
            </p:cNvSpPr>
            <p:nvPr/>
          </p:nvSpPr>
          <p:spPr bwMode="auto">
            <a:xfrm>
              <a:off x="3863" y="2969"/>
              <a:ext cx="2126"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「目標に向かってプロセスを構築し、実行し続ける」能力</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自らの「役割」を達成するために、実現過程の様々な制約を乗り越えるためのプロセスをつくっていく能力</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実行体制、実行方法を計画し、現実と向かい合い、試行錯誤を繰り返しながら、粘り強く現実に働きかけ、結果を出す能力</a:t>
              </a:r>
            </a:p>
          </p:txBody>
        </p:sp>
        <p:sp>
          <p:nvSpPr>
            <p:cNvPr id="17420" name="Line 15"/>
            <p:cNvSpPr>
              <a:spLocks noChangeShapeType="1"/>
            </p:cNvSpPr>
            <p:nvPr/>
          </p:nvSpPr>
          <p:spPr bwMode="auto">
            <a:xfrm>
              <a:off x="3863" y="1933"/>
              <a:ext cx="2160" cy="0"/>
            </a:xfrm>
            <a:prstGeom prst="line">
              <a:avLst/>
            </a:prstGeom>
            <a:noFill/>
            <a:ln w="9525">
              <a:solidFill>
                <a:srgbClr val="808080"/>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7421" name="Line 16"/>
            <p:cNvSpPr>
              <a:spLocks noChangeShapeType="1"/>
            </p:cNvSpPr>
            <p:nvPr/>
          </p:nvSpPr>
          <p:spPr bwMode="auto">
            <a:xfrm>
              <a:off x="3863" y="2953"/>
              <a:ext cx="2160" cy="0"/>
            </a:xfrm>
            <a:prstGeom prst="line">
              <a:avLst/>
            </a:prstGeom>
            <a:noFill/>
            <a:ln w="9525">
              <a:solidFill>
                <a:srgbClr val="808080"/>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grpSp>
      <p:sp>
        <p:nvSpPr>
          <p:cNvPr id="17413" name="Text Box 18"/>
          <p:cNvSpPr txBox="1">
            <a:spLocks noChangeArrowheads="1"/>
          </p:cNvSpPr>
          <p:nvPr/>
        </p:nvSpPr>
        <p:spPr bwMode="auto">
          <a:xfrm>
            <a:off x="49213" y="6343650"/>
            <a:ext cx="50847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 typeface="Wingdings" pitchFamily="2" charset="2"/>
              <a:buNone/>
            </a:pPr>
            <a:r>
              <a:rPr lang="ja-JP" altLang="en-US" sz="800">
                <a:latin typeface="HGPｺﾞｼｯｸE" pitchFamily="50" charset="-128"/>
                <a:ea typeface="HGPｺﾞｼｯｸE" pitchFamily="50" charset="-128"/>
              </a:rPr>
              <a:t>出所：権　奇哲「地域プロデューサーの育成を目指す」（産学官連携ジャーナル </a:t>
            </a:r>
            <a:r>
              <a:rPr lang="en-US" altLang="ja-JP" sz="800">
                <a:latin typeface="HGPｺﾞｼｯｸE" pitchFamily="50" charset="-128"/>
                <a:ea typeface="HGPｺﾞｼｯｸE" pitchFamily="50" charset="-128"/>
              </a:rPr>
              <a:t>Vol.3 NO.2 2007</a:t>
            </a:r>
            <a:r>
              <a:rPr lang="ja-JP" altLang="en-US" sz="800">
                <a:latin typeface="HGPｺﾞｼｯｸE" pitchFamily="50" charset="-128"/>
                <a:ea typeface="HGPｺﾞｼｯｸE" pitchFamily="50" charset="-128"/>
              </a:rPr>
              <a:t>に掲載）を元に作成</a:t>
            </a:r>
          </a:p>
        </p:txBody>
      </p:sp>
    </p:spTree>
    <p:extLst>
      <p:ext uri="{BB962C8B-B14F-4D97-AF65-F5344CB8AC3E}">
        <p14:creationId xmlns:p14="http://schemas.microsoft.com/office/powerpoint/2010/main" val="30577912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p:nvPr>
        </p:nvSpPr>
        <p:spPr>
          <a:xfrm>
            <a:off x="179388" y="188913"/>
            <a:ext cx="8964612" cy="490537"/>
          </a:xfrm>
        </p:spPr>
        <p:txBody>
          <a:bodyPr/>
          <a:lstStyle/>
          <a:p>
            <a:pPr eaLnBrk="1" hangingPunct="1"/>
            <a:r>
              <a:rPr lang="ja-JP" altLang="en-US" dirty="0" smtClean="0"/>
              <a:t>ひらめき～ビジネスプランへ</a:t>
            </a:r>
          </a:p>
        </p:txBody>
      </p:sp>
      <p:sp>
        <p:nvSpPr>
          <p:cNvPr id="18435" name="AutoShape 4"/>
          <p:cNvSpPr>
            <a:spLocks noChangeArrowheads="1"/>
          </p:cNvSpPr>
          <p:nvPr/>
        </p:nvSpPr>
        <p:spPr bwMode="auto">
          <a:xfrm>
            <a:off x="1187450" y="1052513"/>
            <a:ext cx="2016125" cy="1079500"/>
          </a:xfrm>
          <a:prstGeom prst="homePlate">
            <a:avLst>
              <a:gd name="adj" fmla="val 26026"/>
            </a:avLst>
          </a:prstGeom>
          <a:solidFill>
            <a:srgbClr val="FFFFCC"/>
          </a:solidFill>
          <a:ln w="25400">
            <a:solidFill>
              <a:srgbClr val="FFCC00"/>
            </a:solidFill>
            <a:miter lim="800000"/>
            <a:headEnd/>
            <a:tailEnd/>
          </a:ln>
        </p:spPr>
        <p:txBody>
          <a:bodyPr wrap="none" anchor="ctr"/>
          <a:lstStyle/>
          <a:p>
            <a:r>
              <a:rPr lang="ja-JP" altLang="en-US">
                <a:latin typeface="メイリオ" pitchFamily="50" charset="-128"/>
                <a:ea typeface="メイリオ" pitchFamily="50" charset="-128"/>
                <a:cs typeface="メイリオ" pitchFamily="50" charset="-128"/>
              </a:rPr>
              <a:t>事業アイデア</a:t>
            </a:r>
          </a:p>
          <a:p>
            <a:r>
              <a:rPr lang="ja-JP" altLang="en-US">
                <a:latin typeface="メイリオ" pitchFamily="50" charset="-128"/>
                <a:ea typeface="メイリオ" pitchFamily="50" charset="-128"/>
                <a:cs typeface="メイリオ" pitchFamily="50" charset="-128"/>
              </a:rPr>
              <a:t>のひらめき</a:t>
            </a:r>
          </a:p>
        </p:txBody>
      </p:sp>
      <p:sp>
        <p:nvSpPr>
          <p:cNvPr id="18436" name="AutoShape 5"/>
          <p:cNvSpPr>
            <a:spLocks noChangeArrowheads="1"/>
          </p:cNvSpPr>
          <p:nvPr/>
        </p:nvSpPr>
        <p:spPr bwMode="auto">
          <a:xfrm>
            <a:off x="3203575" y="1052513"/>
            <a:ext cx="2016125" cy="1079500"/>
          </a:xfrm>
          <a:prstGeom prst="homePlate">
            <a:avLst>
              <a:gd name="adj" fmla="val 22792"/>
            </a:avLst>
          </a:prstGeom>
          <a:solidFill>
            <a:srgbClr val="FFFFCC"/>
          </a:solidFill>
          <a:ln w="25400">
            <a:solidFill>
              <a:srgbClr val="FFCC00"/>
            </a:solidFill>
            <a:miter lim="800000"/>
            <a:headEnd/>
            <a:tailEnd/>
          </a:ln>
        </p:spPr>
        <p:txBody>
          <a:bodyPr wrap="none" anchor="ctr"/>
          <a:lstStyle/>
          <a:p>
            <a:r>
              <a:rPr lang="ja-JP" altLang="en-US">
                <a:latin typeface="メイリオ" pitchFamily="50" charset="-128"/>
                <a:ea typeface="メイリオ" pitchFamily="50" charset="-128"/>
                <a:cs typeface="メイリオ" pitchFamily="50" charset="-128"/>
              </a:rPr>
              <a:t>事業機会</a:t>
            </a:r>
          </a:p>
          <a:p>
            <a:r>
              <a:rPr lang="ja-JP" altLang="en-US">
                <a:latin typeface="メイリオ" pitchFamily="50" charset="-128"/>
                <a:ea typeface="メイリオ" pitchFamily="50" charset="-128"/>
                <a:cs typeface="メイリオ" pitchFamily="50" charset="-128"/>
              </a:rPr>
              <a:t>の認識と評価</a:t>
            </a:r>
          </a:p>
        </p:txBody>
      </p:sp>
      <p:sp>
        <p:nvSpPr>
          <p:cNvPr id="18437" name="AutoShape 6"/>
          <p:cNvSpPr>
            <a:spLocks noChangeArrowheads="1"/>
          </p:cNvSpPr>
          <p:nvPr/>
        </p:nvSpPr>
        <p:spPr bwMode="auto">
          <a:xfrm>
            <a:off x="5219700" y="1052513"/>
            <a:ext cx="2016125" cy="1079500"/>
          </a:xfrm>
          <a:prstGeom prst="homePlate">
            <a:avLst>
              <a:gd name="adj" fmla="val 24850"/>
            </a:avLst>
          </a:prstGeom>
          <a:solidFill>
            <a:srgbClr val="FFFFCC"/>
          </a:solidFill>
          <a:ln w="25400">
            <a:solidFill>
              <a:srgbClr val="FFCC00"/>
            </a:solidFill>
            <a:miter lim="800000"/>
            <a:headEnd/>
            <a:tailEnd/>
          </a:ln>
        </p:spPr>
        <p:txBody>
          <a:bodyPr wrap="none" anchor="ctr"/>
          <a:lstStyle/>
          <a:p>
            <a:pPr algn="ctr"/>
            <a:r>
              <a:rPr lang="ja-JP" altLang="en-US">
                <a:latin typeface="メイリオ" pitchFamily="50" charset="-128"/>
                <a:ea typeface="メイリオ" pitchFamily="50" charset="-128"/>
                <a:cs typeface="メイリオ" pitchFamily="50" charset="-128"/>
              </a:rPr>
              <a:t>事業コンセプト</a:t>
            </a:r>
            <a:endParaRPr lang="en-US" altLang="ja-JP">
              <a:latin typeface="メイリオ" pitchFamily="50" charset="-128"/>
              <a:ea typeface="メイリオ" pitchFamily="50" charset="-128"/>
              <a:cs typeface="メイリオ" pitchFamily="50" charset="-128"/>
            </a:endParaRPr>
          </a:p>
          <a:p>
            <a:pPr algn="ctr"/>
            <a:r>
              <a:rPr lang="ja-JP" altLang="en-US">
                <a:latin typeface="メイリオ" pitchFamily="50" charset="-128"/>
                <a:ea typeface="メイリオ" pitchFamily="50" charset="-128"/>
                <a:cs typeface="メイリオ" pitchFamily="50" charset="-128"/>
              </a:rPr>
              <a:t>固め</a:t>
            </a:r>
          </a:p>
        </p:txBody>
      </p:sp>
      <p:sp>
        <p:nvSpPr>
          <p:cNvPr id="18438" name="AutoShape 7"/>
          <p:cNvSpPr>
            <a:spLocks noChangeArrowheads="1"/>
          </p:cNvSpPr>
          <p:nvPr/>
        </p:nvSpPr>
        <p:spPr bwMode="auto">
          <a:xfrm>
            <a:off x="7235825" y="1052513"/>
            <a:ext cx="2016125" cy="1079500"/>
          </a:xfrm>
          <a:prstGeom prst="homePlate">
            <a:avLst>
              <a:gd name="adj" fmla="val 22939"/>
            </a:avLst>
          </a:prstGeom>
          <a:solidFill>
            <a:srgbClr val="FFFFCC"/>
          </a:solidFill>
          <a:ln w="25400">
            <a:solidFill>
              <a:srgbClr val="FFCC00"/>
            </a:solidFill>
            <a:miter lim="800000"/>
            <a:headEnd/>
            <a:tailEnd/>
          </a:ln>
        </p:spPr>
        <p:txBody>
          <a:bodyPr wrap="none" anchor="ctr"/>
          <a:lstStyle/>
          <a:p>
            <a:r>
              <a:rPr lang="ja-JP" altLang="en-US">
                <a:latin typeface="メイリオ" pitchFamily="50" charset="-128"/>
                <a:ea typeface="メイリオ" pitchFamily="50" charset="-128"/>
                <a:cs typeface="メイリオ" pitchFamily="50" charset="-128"/>
              </a:rPr>
              <a:t>ビジネスプラン</a:t>
            </a:r>
          </a:p>
          <a:p>
            <a:r>
              <a:rPr lang="ja-JP" altLang="en-US">
                <a:latin typeface="メイリオ" pitchFamily="50" charset="-128"/>
                <a:ea typeface="メイリオ" pitchFamily="50" charset="-128"/>
                <a:cs typeface="メイリオ" pitchFamily="50" charset="-128"/>
              </a:rPr>
              <a:t>の策定</a:t>
            </a:r>
          </a:p>
        </p:txBody>
      </p:sp>
      <p:sp>
        <p:nvSpPr>
          <p:cNvPr id="18439" name="AutoShape 8"/>
          <p:cNvSpPr>
            <a:spLocks noChangeArrowheads="1"/>
          </p:cNvSpPr>
          <p:nvPr/>
        </p:nvSpPr>
        <p:spPr bwMode="auto">
          <a:xfrm>
            <a:off x="7586663" y="2752725"/>
            <a:ext cx="1319212" cy="576263"/>
          </a:xfrm>
          <a:prstGeom prst="foldedCorner">
            <a:avLst>
              <a:gd name="adj" fmla="val 12500"/>
            </a:avLst>
          </a:prstGeom>
          <a:solidFill>
            <a:schemeClr val="bg1"/>
          </a:solidFill>
          <a:ln w="9525">
            <a:solidFill>
              <a:schemeClr val="tx1"/>
            </a:solidFill>
            <a:round/>
            <a:headEnd/>
            <a:tailEnd/>
          </a:ln>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18440" name="AutoShape 9"/>
          <p:cNvSpPr>
            <a:spLocks noChangeArrowheads="1"/>
          </p:cNvSpPr>
          <p:nvPr/>
        </p:nvSpPr>
        <p:spPr bwMode="auto">
          <a:xfrm>
            <a:off x="7516813" y="2700338"/>
            <a:ext cx="1317625" cy="576262"/>
          </a:xfrm>
          <a:prstGeom prst="foldedCorner">
            <a:avLst>
              <a:gd name="adj" fmla="val 12500"/>
            </a:avLst>
          </a:prstGeom>
          <a:solidFill>
            <a:schemeClr val="bg1"/>
          </a:solidFill>
          <a:ln w="9525">
            <a:solidFill>
              <a:schemeClr val="tx1"/>
            </a:solidFill>
            <a:round/>
            <a:headEnd/>
            <a:tailEnd/>
          </a:ln>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18441" name="AutoShape 10"/>
          <p:cNvSpPr>
            <a:spLocks noChangeArrowheads="1"/>
          </p:cNvSpPr>
          <p:nvPr/>
        </p:nvSpPr>
        <p:spPr bwMode="auto">
          <a:xfrm>
            <a:off x="7448550" y="2647950"/>
            <a:ext cx="1316038" cy="576263"/>
          </a:xfrm>
          <a:prstGeom prst="foldedCorner">
            <a:avLst>
              <a:gd name="adj" fmla="val 12500"/>
            </a:avLst>
          </a:prstGeom>
          <a:solidFill>
            <a:schemeClr val="bg1"/>
          </a:solidFill>
          <a:ln w="9525">
            <a:solidFill>
              <a:schemeClr val="tx1"/>
            </a:solidFill>
            <a:round/>
            <a:headEnd/>
            <a:tailEnd/>
          </a:ln>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18442" name="Oval 11"/>
          <p:cNvSpPr>
            <a:spLocks noChangeArrowheads="1"/>
          </p:cNvSpPr>
          <p:nvPr/>
        </p:nvSpPr>
        <p:spPr bwMode="auto">
          <a:xfrm>
            <a:off x="1258888" y="2281238"/>
            <a:ext cx="1801812" cy="1152525"/>
          </a:xfrm>
          <a:prstGeom prst="ellipse">
            <a:avLst/>
          </a:pr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r>
              <a:rPr lang="ja-JP" altLang="en-US" sz="1100">
                <a:latin typeface="メイリオ" pitchFamily="50" charset="-128"/>
                <a:ea typeface="メイリオ" pitchFamily="50" charset="-128"/>
                <a:cs typeface="メイリオ" pitchFamily="50" charset="-128"/>
              </a:rPr>
              <a:t>多数の事業アイデア</a:t>
            </a:r>
            <a:br>
              <a:rPr lang="ja-JP" altLang="en-US" sz="1100">
                <a:latin typeface="メイリオ" pitchFamily="50" charset="-128"/>
                <a:ea typeface="メイリオ" pitchFamily="50" charset="-128"/>
                <a:cs typeface="メイリオ" pitchFamily="50" charset="-128"/>
              </a:rPr>
            </a:br>
            <a:r>
              <a:rPr lang="ja-JP" altLang="en-US" sz="1100">
                <a:latin typeface="メイリオ" pitchFamily="50" charset="-128"/>
                <a:ea typeface="メイリオ" pitchFamily="50" charset="-128"/>
                <a:cs typeface="メイリオ" pitchFamily="50" charset="-128"/>
              </a:rPr>
              <a:t>（思いつきレベル）</a:t>
            </a:r>
          </a:p>
        </p:txBody>
      </p:sp>
      <p:sp>
        <p:nvSpPr>
          <p:cNvPr id="18443" name="Oval 12"/>
          <p:cNvSpPr>
            <a:spLocks noChangeArrowheads="1"/>
          </p:cNvSpPr>
          <p:nvPr/>
        </p:nvSpPr>
        <p:spPr bwMode="auto">
          <a:xfrm>
            <a:off x="3198813" y="2281238"/>
            <a:ext cx="1801812" cy="1152525"/>
          </a:xfrm>
          <a:prstGeom prst="ellipse">
            <a:avLst/>
          </a:prstGeom>
          <a:solidFill>
            <a:schemeClr val="bg1"/>
          </a:solidFill>
          <a:ln w="9525">
            <a:solidFill>
              <a:srgbClr val="FF0066"/>
            </a:solidFill>
            <a:prstDash val="dash"/>
            <a:round/>
            <a:headEnd/>
            <a:tailEnd/>
          </a:ln>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18444" name="Oval 13"/>
          <p:cNvSpPr>
            <a:spLocks noChangeArrowheads="1"/>
          </p:cNvSpPr>
          <p:nvPr/>
        </p:nvSpPr>
        <p:spPr bwMode="auto">
          <a:xfrm>
            <a:off x="4211638" y="2593975"/>
            <a:ext cx="788987" cy="550863"/>
          </a:xfrm>
          <a:prstGeom prst="ellipse">
            <a:avLst/>
          </a:prstGeom>
          <a:gradFill rotWithShape="1">
            <a:gsLst>
              <a:gs pos="0">
                <a:schemeClr val="bg1"/>
              </a:gs>
              <a:gs pos="100000">
                <a:srgbClr val="FF006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r>
              <a:rPr lang="ja-JP" altLang="en-US" sz="1200">
                <a:latin typeface="メイリオ" pitchFamily="50" charset="-128"/>
                <a:ea typeface="メイリオ" pitchFamily="50" charset="-128"/>
                <a:cs typeface="メイリオ" pitchFamily="50" charset="-128"/>
              </a:rPr>
              <a:t>事業機会</a:t>
            </a:r>
          </a:p>
        </p:txBody>
      </p:sp>
      <p:sp>
        <p:nvSpPr>
          <p:cNvPr id="18445" name="AutoShape 14"/>
          <p:cNvSpPr>
            <a:spLocks noChangeArrowheads="1"/>
          </p:cNvSpPr>
          <p:nvPr/>
        </p:nvSpPr>
        <p:spPr bwMode="auto">
          <a:xfrm>
            <a:off x="5418138" y="2595563"/>
            <a:ext cx="1316037" cy="576262"/>
          </a:xfrm>
          <a:prstGeom prst="foldedCorner">
            <a:avLst>
              <a:gd name="adj" fmla="val 12500"/>
            </a:avLst>
          </a:prstGeom>
          <a:solidFill>
            <a:schemeClr val="bg1"/>
          </a:solidFill>
          <a:ln w="9525">
            <a:solidFill>
              <a:schemeClr val="tx1"/>
            </a:solidFill>
            <a:round/>
            <a:headEnd/>
            <a:tailEnd/>
          </a:ln>
        </p:spPr>
        <p:txBody>
          <a:bodyPr wrap="none" anchor="ctr"/>
          <a:lstStyle/>
          <a:p>
            <a:pPr algn="ctr"/>
            <a:r>
              <a:rPr lang="ja-JP" altLang="en-US" sz="1400">
                <a:latin typeface="メイリオ" pitchFamily="50" charset="-128"/>
                <a:ea typeface="メイリオ" pitchFamily="50" charset="-128"/>
                <a:cs typeface="メイリオ" pitchFamily="50" charset="-128"/>
              </a:rPr>
              <a:t>事業</a:t>
            </a:r>
            <a:endParaRPr lang="en-US" altLang="ja-JP" sz="1400">
              <a:latin typeface="メイリオ" pitchFamily="50" charset="-128"/>
              <a:ea typeface="メイリオ" pitchFamily="50" charset="-128"/>
              <a:cs typeface="メイリオ" pitchFamily="50" charset="-128"/>
            </a:endParaRPr>
          </a:p>
          <a:p>
            <a:pPr algn="ctr"/>
            <a:r>
              <a:rPr lang="ja-JP" altLang="en-US" sz="1400">
                <a:latin typeface="メイリオ" pitchFamily="50" charset="-128"/>
                <a:ea typeface="メイリオ" pitchFamily="50" charset="-128"/>
                <a:cs typeface="メイリオ" pitchFamily="50" charset="-128"/>
              </a:rPr>
              <a:t>コンセプト</a:t>
            </a:r>
          </a:p>
        </p:txBody>
      </p:sp>
      <p:sp>
        <p:nvSpPr>
          <p:cNvPr id="18446" name="AutoShape 15"/>
          <p:cNvSpPr>
            <a:spLocks noChangeArrowheads="1"/>
          </p:cNvSpPr>
          <p:nvPr/>
        </p:nvSpPr>
        <p:spPr bwMode="auto">
          <a:xfrm>
            <a:off x="7380288" y="2595563"/>
            <a:ext cx="1316037" cy="576262"/>
          </a:xfrm>
          <a:prstGeom prst="foldedCorner">
            <a:avLst>
              <a:gd name="adj" fmla="val 12500"/>
            </a:avLst>
          </a:prstGeom>
          <a:solidFill>
            <a:schemeClr val="bg1"/>
          </a:solidFill>
          <a:ln w="9525">
            <a:solidFill>
              <a:schemeClr val="tx1"/>
            </a:solidFill>
            <a:round/>
            <a:headEnd/>
            <a:tailEnd/>
          </a:ln>
        </p:spPr>
        <p:txBody>
          <a:bodyPr wrap="none" anchor="ctr"/>
          <a:lstStyle/>
          <a:p>
            <a:pPr algn="ctr"/>
            <a:r>
              <a:rPr lang="ja-JP" altLang="en-US" sz="1400">
                <a:latin typeface="メイリオ" pitchFamily="50" charset="-128"/>
                <a:ea typeface="メイリオ" pitchFamily="50" charset="-128"/>
                <a:cs typeface="メイリオ" pitchFamily="50" charset="-128"/>
              </a:rPr>
              <a:t>ビジネス</a:t>
            </a:r>
            <a:endParaRPr lang="en-US" altLang="ja-JP" sz="1400">
              <a:latin typeface="メイリオ" pitchFamily="50" charset="-128"/>
              <a:ea typeface="メイリオ" pitchFamily="50" charset="-128"/>
              <a:cs typeface="メイリオ" pitchFamily="50" charset="-128"/>
            </a:endParaRPr>
          </a:p>
          <a:p>
            <a:pPr algn="ctr"/>
            <a:r>
              <a:rPr lang="ja-JP" altLang="en-US" sz="1400">
                <a:latin typeface="メイリオ" pitchFamily="50" charset="-128"/>
                <a:ea typeface="メイリオ" pitchFamily="50" charset="-128"/>
                <a:cs typeface="メイリオ" pitchFamily="50" charset="-128"/>
              </a:rPr>
              <a:t>プラン</a:t>
            </a:r>
          </a:p>
        </p:txBody>
      </p:sp>
      <p:sp>
        <p:nvSpPr>
          <p:cNvPr id="18447" name="Text Box 16"/>
          <p:cNvSpPr txBox="1">
            <a:spLocks noChangeArrowheads="1"/>
          </p:cNvSpPr>
          <p:nvPr/>
        </p:nvSpPr>
        <p:spPr bwMode="auto">
          <a:xfrm>
            <a:off x="1187450" y="3605213"/>
            <a:ext cx="196532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85725" indent="-85725"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現状への不満</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現状への疑問</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こうであったらいいのに</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こうしたい！</a:t>
            </a:r>
          </a:p>
        </p:txBody>
      </p:sp>
      <p:sp>
        <p:nvSpPr>
          <p:cNvPr id="18448" name="Text Box 17"/>
          <p:cNvSpPr txBox="1">
            <a:spLocks noChangeArrowheads="1"/>
          </p:cNvSpPr>
          <p:nvPr/>
        </p:nvSpPr>
        <p:spPr bwMode="auto">
          <a:xfrm>
            <a:off x="3203575" y="3578225"/>
            <a:ext cx="1884363"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 indent="-85725"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自分がお金を出してでも買うか？</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他の人がお金を出してでも買ってくれるか？</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今までの製品やサービスと較べて新しいか？</a:t>
            </a:r>
          </a:p>
          <a:p>
            <a:pPr eaLnBrk="1" hangingPunct="1">
              <a:spcBef>
                <a:spcPct val="10000"/>
              </a:spcBef>
              <a:spcAft>
                <a:spcPct val="10000"/>
              </a:spcAft>
              <a:buFontTx/>
              <a:buChar char="•"/>
            </a:pPr>
            <a:endParaRPr lang="en-US" altLang="ja-JP" sz="1200">
              <a:latin typeface="メイリオ" pitchFamily="50" charset="-128"/>
              <a:ea typeface="メイリオ" pitchFamily="50" charset="-128"/>
              <a:cs typeface="メイリオ" pitchFamily="50" charset="-128"/>
            </a:endParaRPr>
          </a:p>
        </p:txBody>
      </p:sp>
      <p:sp>
        <p:nvSpPr>
          <p:cNvPr id="18449" name="Text Box 18"/>
          <p:cNvSpPr txBox="1">
            <a:spLocks noChangeArrowheads="1"/>
          </p:cNvSpPr>
          <p:nvPr/>
        </p:nvSpPr>
        <p:spPr bwMode="auto">
          <a:xfrm>
            <a:off x="5219700" y="3578225"/>
            <a:ext cx="2087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 indent="-85725"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「どのような顧客」の</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「どのようなニーズ（価値）」を「いかなる方法（能力）」</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で満たすのか？</a:t>
            </a:r>
          </a:p>
        </p:txBody>
      </p:sp>
      <p:sp>
        <p:nvSpPr>
          <p:cNvPr id="18450" name="Text Box 19"/>
          <p:cNvSpPr txBox="1">
            <a:spLocks noChangeArrowheads="1"/>
          </p:cNvSpPr>
          <p:nvPr/>
        </p:nvSpPr>
        <p:spPr bwMode="auto">
          <a:xfrm>
            <a:off x="7235825" y="3578225"/>
            <a:ext cx="208915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 indent="-85725"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顧客は誰か？</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どのような市場に参入するのか？</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商品・サービスの概要は？</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競争相手は誰か？</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自分の強みは？</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ビジネスモデルは？</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業務モデルは？</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必要資金は？</a:t>
            </a:r>
          </a:p>
          <a:p>
            <a:pPr eaLnBrk="1" hangingPunct="1">
              <a:spcBef>
                <a:spcPct val="10000"/>
              </a:spcBef>
              <a:spcAft>
                <a:spcPct val="10000"/>
              </a:spcAft>
              <a:buFontTx/>
              <a:buChar char="•"/>
            </a:pPr>
            <a:r>
              <a:rPr lang="ja-JP" altLang="en-US" sz="1200">
                <a:latin typeface="メイリオ" pitchFamily="50" charset="-128"/>
                <a:ea typeface="メイリオ" pitchFamily="50" charset="-128"/>
                <a:cs typeface="メイリオ" pitchFamily="50" charset="-128"/>
              </a:rPr>
              <a:t>リスクは？</a:t>
            </a:r>
          </a:p>
          <a:p>
            <a:pPr eaLnBrk="1" hangingPunct="1">
              <a:spcBef>
                <a:spcPct val="10000"/>
              </a:spcBef>
              <a:spcAft>
                <a:spcPct val="10000"/>
              </a:spcAft>
              <a:buFontTx/>
              <a:buChar char="•"/>
            </a:pPr>
            <a:r>
              <a:rPr lang="en-US" altLang="ja-JP" sz="1200">
                <a:latin typeface="メイリオ" pitchFamily="50" charset="-128"/>
                <a:ea typeface="メイリオ" pitchFamily="50" charset="-128"/>
                <a:cs typeface="メイリオ" pitchFamily="50" charset="-128"/>
              </a:rPr>
              <a:t>3</a:t>
            </a:r>
            <a:r>
              <a:rPr lang="ja-JP" altLang="en-US" sz="1200">
                <a:latin typeface="メイリオ" pitchFamily="50" charset="-128"/>
                <a:ea typeface="メイリオ" pitchFamily="50" charset="-128"/>
                <a:cs typeface="メイリオ" pitchFamily="50" charset="-128"/>
              </a:rPr>
              <a:t>年後、</a:t>
            </a:r>
            <a:r>
              <a:rPr lang="en-US" altLang="ja-JP" sz="1200">
                <a:latin typeface="メイリオ" pitchFamily="50" charset="-128"/>
                <a:ea typeface="メイリオ" pitchFamily="50" charset="-128"/>
                <a:cs typeface="メイリオ" pitchFamily="50" charset="-128"/>
              </a:rPr>
              <a:t>5</a:t>
            </a:r>
            <a:r>
              <a:rPr lang="ja-JP" altLang="en-US" sz="1200">
                <a:latin typeface="メイリオ" pitchFamily="50" charset="-128"/>
                <a:ea typeface="メイリオ" pitchFamily="50" charset="-128"/>
                <a:cs typeface="メイリオ" pitchFamily="50" charset="-128"/>
              </a:rPr>
              <a:t>年後ではどのように成長するのか？</a:t>
            </a:r>
          </a:p>
        </p:txBody>
      </p:sp>
      <p:sp>
        <p:nvSpPr>
          <p:cNvPr id="18451" name="Rectangle 20"/>
          <p:cNvSpPr>
            <a:spLocks noChangeArrowheads="1"/>
          </p:cNvSpPr>
          <p:nvPr/>
        </p:nvSpPr>
        <p:spPr bwMode="auto">
          <a:xfrm>
            <a:off x="34925" y="1052513"/>
            <a:ext cx="1008063" cy="1081087"/>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none" anchor="ctr"/>
          <a:lstStyle/>
          <a:p>
            <a:r>
              <a:rPr lang="ja-JP" altLang="en-US" sz="1200">
                <a:latin typeface="メイリオ" pitchFamily="50" charset="-128"/>
                <a:ea typeface="メイリオ" pitchFamily="50" charset="-128"/>
                <a:cs typeface="メイリオ" pitchFamily="50" charset="-128"/>
              </a:rPr>
              <a:t>起業前</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のプロセス</a:t>
            </a:r>
          </a:p>
        </p:txBody>
      </p:sp>
      <p:sp>
        <p:nvSpPr>
          <p:cNvPr id="18452" name="Rectangle 21"/>
          <p:cNvSpPr>
            <a:spLocks noChangeArrowheads="1"/>
          </p:cNvSpPr>
          <p:nvPr/>
        </p:nvSpPr>
        <p:spPr bwMode="auto">
          <a:xfrm>
            <a:off x="34925" y="2220913"/>
            <a:ext cx="1008063" cy="1223962"/>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none" anchor="ctr"/>
          <a:lstStyle/>
          <a:p>
            <a:r>
              <a:rPr lang="ja-JP" altLang="en-US" sz="1100">
                <a:latin typeface="メイリオ" pitchFamily="50" charset="-128"/>
                <a:ea typeface="メイリオ" pitchFamily="50" charset="-128"/>
                <a:cs typeface="メイリオ" pitchFamily="50" charset="-128"/>
              </a:rPr>
              <a:t>アウトプット</a:t>
            </a:r>
            <a:br>
              <a:rPr lang="ja-JP" altLang="en-US" sz="1100">
                <a:latin typeface="メイリオ" pitchFamily="50" charset="-128"/>
                <a:ea typeface="メイリオ" pitchFamily="50" charset="-128"/>
                <a:cs typeface="メイリオ" pitchFamily="50" charset="-128"/>
              </a:rPr>
            </a:br>
            <a:r>
              <a:rPr lang="ja-JP" altLang="en-US" sz="1100">
                <a:latin typeface="メイリオ" pitchFamily="50" charset="-128"/>
                <a:ea typeface="メイリオ" pitchFamily="50" charset="-128"/>
                <a:cs typeface="メイリオ" pitchFamily="50" charset="-128"/>
              </a:rPr>
              <a:t>（考えること）</a:t>
            </a:r>
          </a:p>
        </p:txBody>
      </p:sp>
      <p:sp>
        <p:nvSpPr>
          <p:cNvPr id="18453" name="Rectangle 22"/>
          <p:cNvSpPr>
            <a:spLocks noChangeArrowheads="1"/>
          </p:cNvSpPr>
          <p:nvPr/>
        </p:nvSpPr>
        <p:spPr bwMode="auto">
          <a:xfrm>
            <a:off x="34925" y="3538538"/>
            <a:ext cx="1008063" cy="2774950"/>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none" anchor="ctr"/>
          <a:lstStyle/>
          <a:p>
            <a:r>
              <a:rPr lang="ja-JP" altLang="en-US" sz="1400">
                <a:latin typeface="メイリオ" pitchFamily="50" charset="-128"/>
                <a:ea typeface="メイリオ" pitchFamily="50" charset="-128"/>
                <a:cs typeface="メイリオ" pitchFamily="50" charset="-128"/>
              </a:rPr>
              <a:t>考える</a:t>
            </a:r>
          </a:p>
          <a:p>
            <a:r>
              <a:rPr lang="ja-JP" altLang="en-US" sz="1400">
                <a:latin typeface="メイリオ" pitchFamily="50" charset="-128"/>
                <a:ea typeface="メイリオ" pitchFamily="50" charset="-128"/>
                <a:cs typeface="メイリオ" pitchFamily="50" charset="-128"/>
              </a:rPr>
              <a:t>ための問い</a:t>
            </a:r>
          </a:p>
        </p:txBody>
      </p:sp>
      <p:sp>
        <p:nvSpPr>
          <p:cNvPr id="18454" name="Line 24"/>
          <p:cNvSpPr>
            <a:spLocks noChangeShapeType="1"/>
          </p:cNvSpPr>
          <p:nvPr/>
        </p:nvSpPr>
        <p:spPr bwMode="auto">
          <a:xfrm>
            <a:off x="1114425" y="3505200"/>
            <a:ext cx="799306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ja-JP" altLang="en-US"/>
          </a:p>
        </p:txBody>
      </p:sp>
    </p:spTree>
    <p:extLst>
      <p:ext uri="{BB962C8B-B14F-4D97-AF65-F5344CB8AC3E}">
        <p14:creationId xmlns:p14="http://schemas.microsoft.com/office/powerpoint/2010/main" val="34010254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タイトル 1"/>
          <p:cNvSpPr>
            <a:spLocks noGrp="1"/>
          </p:cNvSpPr>
          <p:nvPr>
            <p:ph type="title"/>
          </p:nvPr>
        </p:nvSpPr>
        <p:spPr>
          <a:xfrm>
            <a:off x="179388" y="188913"/>
            <a:ext cx="8964612" cy="490537"/>
          </a:xfrm>
        </p:spPr>
        <p:txBody>
          <a:bodyPr/>
          <a:lstStyle/>
          <a:p>
            <a:pPr eaLnBrk="1" hangingPunct="1"/>
            <a:r>
              <a:rPr lang="ja-JP" altLang="en-US" dirty="0" smtClean="0"/>
              <a:t>アイディア創出のパターン</a:t>
            </a:r>
          </a:p>
        </p:txBody>
      </p:sp>
      <p:grpSp>
        <p:nvGrpSpPr>
          <p:cNvPr id="19459" name="Group 38"/>
          <p:cNvGrpSpPr>
            <a:grpSpLocks/>
          </p:cNvGrpSpPr>
          <p:nvPr/>
        </p:nvGrpSpPr>
        <p:grpSpPr bwMode="auto">
          <a:xfrm>
            <a:off x="179388" y="1354138"/>
            <a:ext cx="8856662" cy="4881562"/>
            <a:chOff x="308" y="853"/>
            <a:chExt cx="5579" cy="3075"/>
          </a:xfrm>
        </p:grpSpPr>
        <p:sp>
          <p:nvSpPr>
            <p:cNvPr id="19460" name="Rectangle 2"/>
            <p:cNvSpPr>
              <a:spLocks noChangeArrowheads="1"/>
            </p:cNvSpPr>
            <p:nvPr/>
          </p:nvSpPr>
          <p:spPr bwMode="auto">
            <a:xfrm>
              <a:off x="1351" y="1034"/>
              <a:ext cx="1044" cy="725"/>
            </a:xfrm>
            <a:prstGeom prst="rect">
              <a:avLst/>
            </a:prstGeom>
            <a:solidFill>
              <a:srgbClr val="FFCC99">
                <a:alpha val="7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ja-JP" altLang="en-US"/>
            </a:p>
          </p:txBody>
        </p:sp>
        <p:sp>
          <p:nvSpPr>
            <p:cNvPr id="19461" name="Rectangle 3"/>
            <p:cNvSpPr>
              <a:spLocks noChangeArrowheads="1"/>
            </p:cNvSpPr>
            <p:nvPr/>
          </p:nvSpPr>
          <p:spPr bwMode="auto">
            <a:xfrm>
              <a:off x="1351" y="2386"/>
              <a:ext cx="1044" cy="998"/>
            </a:xfrm>
            <a:prstGeom prst="rect">
              <a:avLst/>
            </a:prstGeom>
            <a:solidFill>
              <a:srgbClr val="FFCC99">
                <a:alpha val="7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ja-JP" altLang="en-US"/>
            </a:p>
          </p:txBody>
        </p:sp>
        <p:sp>
          <p:nvSpPr>
            <p:cNvPr id="19462" name="Rectangle 7"/>
            <p:cNvSpPr>
              <a:spLocks noChangeArrowheads="1"/>
            </p:cNvSpPr>
            <p:nvPr/>
          </p:nvSpPr>
          <p:spPr bwMode="auto">
            <a:xfrm>
              <a:off x="308" y="1842"/>
              <a:ext cx="861" cy="6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新しい</a:t>
              </a:r>
              <a:br>
                <a:rPr lang="ja-JP" altLang="en-US" sz="1400"/>
              </a:br>
              <a:r>
                <a:rPr lang="ja-JP" altLang="en-US" sz="1400"/>
                <a:t>事業アイデア</a:t>
              </a:r>
              <a:br>
                <a:rPr lang="ja-JP" altLang="en-US" sz="1400"/>
              </a:br>
              <a:r>
                <a:rPr lang="ja-JP" altLang="en-US" sz="1400"/>
                <a:t>創出のパターン</a:t>
              </a:r>
            </a:p>
          </p:txBody>
        </p:sp>
        <p:sp>
          <p:nvSpPr>
            <p:cNvPr id="19463" name="Rectangle 8"/>
            <p:cNvSpPr>
              <a:spLocks noChangeArrowheads="1"/>
            </p:cNvSpPr>
            <p:nvPr/>
          </p:nvSpPr>
          <p:spPr bwMode="auto">
            <a:xfrm>
              <a:off x="1398" y="1169"/>
              <a:ext cx="952"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これまでにない</a:t>
              </a:r>
              <a:br>
                <a:rPr lang="ja-JP" altLang="en-US" sz="1400"/>
              </a:br>
              <a:r>
                <a:rPr lang="ja-JP" altLang="en-US" sz="1400"/>
                <a:t>全く新しい製品</a:t>
              </a:r>
              <a:br>
                <a:rPr lang="ja-JP" altLang="en-US" sz="1400"/>
              </a:br>
              <a:r>
                <a:rPr lang="ja-JP" altLang="en-US" sz="1400"/>
                <a:t>サービスの創出</a:t>
              </a:r>
            </a:p>
          </p:txBody>
        </p:sp>
        <p:sp>
          <p:nvSpPr>
            <p:cNvPr id="19464" name="Rectangle 9"/>
            <p:cNvSpPr>
              <a:spLocks noChangeArrowheads="1"/>
            </p:cNvSpPr>
            <p:nvPr/>
          </p:nvSpPr>
          <p:spPr bwMode="auto">
            <a:xfrm>
              <a:off x="1398" y="2966"/>
              <a:ext cx="951" cy="31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新しい</a:t>
              </a:r>
              <a:br>
                <a:rPr lang="ja-JP" altLang="en-US" sz="1400"/>
              </a:br>
              <a:r>
                <a:rPr lang="ja-JP" altLang="en-US" sz="1400"/>
                <a:t>付加価値の創出</a:t>
              </a:r>
            </a:p>
          </p:txBody>
        </p:sp>
        <p:sp>
          <p:nvSpPr>
            <p:cNvPr id="19465" name="Rectangle 10"/>
            <p:cNvSpPr>
              <a:spLocks noChangeArrowheads="1"/>
            </p:cNvSpPr>
            <p:nvPr/>
          </p:nvSpPr>
          <p:spPr bwMode="auto">
            <a:xfrm>
              <a:off x="2531" y="897"/>
              <a:ext cx="1542"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これまでにない素材</a:t>
              </a:r>
            </a:p>
          </p:txBody>
        </p:sp>
        <p:sp>
          <p:nvSpPr>
            <p:cNvPr id="19466" name="Rectangle 11"/>
            <p:cNvSpPr>
              <a:spLocks noChangeArrowheads="1"/>
            </p:cNvSpPr>
            <p:nvPr/>
          </p:nvSpPr>
          <p:spPr bwMode="auto">
            <a:xfrm>
              <a:off x="2531" y="1169"/>
              <a:ext cx="1542"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これまでにない原材料</a:t>
              </a:r>
            </a:p>
          </p:txBody>
        </p:sp>
        <p:sp>
          <p:nvSpPr>
            <p:cNvPr id="19467" name="Rectangle 12"/>
            <p:cNvSpPr>
              <a:spLocks noChangeArrowheads="1"/>
            </p:cNvSpPr>
            <p:nvPr/>
          </p:nvSpPr>
          <p:spPr bwMode="auto">
            <a:xfrm>
              <a:off x="2531" y="1441"/>
              <a:ext cx="1542"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これまでにない情報</a:t>
              </a:r>
            </a:p>
          </p:txBody>
        </p:sp>
        <p:sp>
          <p:nvSpPr>
            <p:cNvPr id="19468" name="Rectangle 13"/>
            <p:cNvSpPr>
              <a:spLocks noChangeArrowheads="1"/>
            </p:cNvSpPr>
            <p:nvPr/>
          </p:nvSpPr>
          <p:spPr bwMode="auto">
            <a:xfrm>
              <a:off x="2531" y="1713"/>
              <a:ext cx="1542"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これまでにない科学技術</a:t>
              </a:r>
            </a:p>
          </p:txBody>
        </p:sp>
        <p:cxnSp>
          <p:nvCxnSpPr>
            <p:cNvPr id="19469" name="AutoShape 14"/>
            <p:cNvCxnSpPr>
              <a:cxnSpLocks noChangeShapeType="1"/>
              <a:stCxn id="19462" idx="3"/>
              <a:endCxn id="19460" idx="1"/>
            </p:cNvCxnSpPr>
            <p:nvPr/>
          </p:nvCxnSpPr>
          <p:spPr bwMode="auto">
            <a:xfrm flipV="1">
              <a:off x="1169" y="1397"/>
              <a:ext cx="182" cy="76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0" name="AutoShape 15"/>
            <p:cNvCxnSpPr>
              <a:cxnSpLocks noChangeShapeType="1"/>
              <a:stCxn id="19463" idx="3"/>
              <a:endCxn id="19465" idx="1"/>
            </p:cNvCxnSpPr>
            <p:nvPr/>
          </p:nvCxnSpPr>
          <p:spPr bwMode="auto">
            <a:xfrm flipV="1">
              <a:off x="2350" y="1011"/>
              <a:ext cx="181" cy="385"/>
            </a:xfrm>
            <a:prstGeom prst="bentConnector3">
              <a:avLst>
                <a:gd name="adj1" fmla="val 4972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1" name="AutoShape 16"/>
            <p:cNvCxnSpPr>
              <a:cxnSpLocks noChangeShapeType="1"/>
              <a:stCxn id="19463" idx="3"/>
              <a:endCxn id="19466" idx="1"/>
            </p:cNvCxnSpPr>
            <p:nvPr/>
          </p:nvCxnSpPr>
          <p:spPr bwMode="auto">
            <a:xfrm flipV="1">
              <a:off x="2350" y="1283"/>
              <a:ext cx="181" cy="113"/>
            </a:xfrm>
            <a:prstGeom prst="bentConnector3">
              <a:avLst>
                <a:gd name="adj1" fmla="val 4972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2" name="AutoShape 17"/>
            <p:cNvCxnSpPr>
              <a:cxnSpLocks noChangeShapeType="1"/>
              <a:stCxn id="19463" idx="3"/>
              <a:endCxn id="19467" idx="1"/>
            </p:cNvCxnSpPr>
            <p:nvPr/>
          </p:nvCxnSpPr>
          <p:spPr bwMode="auto">
            <a:xfrm>
              <a:off x="2350" y="1396"/>
              <a:ext cx="181" cy="159"/>
            </a:xfrm>
            <a:prstGeom prst="bentConnector3">
              <a:avLst>
                <a:gd name="adj1" fmla="val 4972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3" name="AutoShape 18"/>
            <p:cNvCxnSpPr>
              <a:cxnSpLocks noChangeShapeType="1"/>
              <a:stCxn id="19463" idx="3"/>
              <a:endCxn id="19468" idx="1"/>
            </p:cNvCxnSpPr>
            <p:nvPr/>
          </p:nvCxnSpPr>
          <p:spPr bwMode="auto">
            <a:xfrm>
              <a:off x="2350" y="1396"/>
              <a:ext cx="181" cy="431"/>
            </a:xfrm>
            <a:prstGeom prst="bentConnector3">
              <a:avLst>
                <a:gd name="adj1" fmla="val 4972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74" name="Text Box 19"/>
            <p:cNvSpPr txBox="1">
              <a:spLocks noChangeArrowheads="1"/>
            </p:cNvSpPr>
            <p:nvPr/>
          </p:nvSpPr>
          <p:spPr bwMode="auto">
            <a:xfrm>
              <a:off x="3177" y="1976"/>
              <a:ext cx="2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 typeface="Wingdings" pitchFamily="2" charset="2"/>
                <a:buNone/>
              </a:pPr>
              <a:r>
                <a:rPr lang="ja-JP" altLang="en-US" sz="1400">
                  <a:latin typeface="HGPｺﾞｼｯｸE" pitchFamily="50" charset="-128"/>
                  <a:ea typeface="HGPｺﾞｼｯｸE" pitchFamily="50" charset="-128"/>
                </a:rPr>
                <a:t>・・・・</a:t>
              </a:r>
            </a:p>
          </p:txBody>
        </p:sp>
        <p:sp>
          <p:nvSpPr>
            <p:cNvPr id="19475" name="Rectangle 20"/>
            <p:cNvSpPr>
              <a:spLocks noChangeArrowheads="1"/>
            </p:cNvSpPr>
            <p:nvPr/>
          </p:nvSpPr>
          <p:spPr bwMode="auto">
            <a:xfrm>
              <a:off x="2531" y="2829"/>
              <a:ext cx="1542"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これまでにない低コスト</a:t>
              </a:r>
            </a:p>
          </p:txBody>
        </p:sp>
        <p:sp>
          <p:nvSpPr>
            <p:cNvPr id="19476" name="Rectangle 21"/>
            <p:cNvSpPr>
              <a:spLocks noChangeArrowheads="1"/>
            </p:cNvSpPr>
            <p:nvPr/>
          </p:nvSpPr>
          <p:spPr bwMode="auto">
            <a:xfrm>
              <a:off x="2531" y="2557"/>
              <a:ext cx="1542"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これまでにない事業の仕組み</a:t>
              </a:r>
            </a:p>
          </p:txBody>
        </p:sp>
        <p:sp>
          <p:nvSpPr>
            <p:cNvPr id="19477" name="Rectangle 22"/>
            <p:cNvSpPr>
              <a:spLocks noChangeArrowheads="1"/>
            </p:cNvSpPr>
            <p:nvPr/>
          </p:nvSpPr>
          <p:spPr bwMode="auto">
            <a:xfrm>
              <a:off x="2531" y="3102"/>
              <a:ext cx="1542"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これまでにないスピード</a:t>
              </a:r>
            </a:p>
          </p:txBody>
        </p:sp>
        <p:sp>
          <p:nvSpPr>
            <p:cNvPr id="19478" name="Rectangle 23"/>
            <p:cNvSpPr>
              <a:spLocks noChangeArrowheads="1"/>
            </p:cNvSpPr>
            <p:nvPr/>
          </p:nvSpPr>
          <p:spPr bwMode="auto">
            <a:xfrm>
              <a:off x="2531" y="3374"/>
              <a:ext cx="1542"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t>これまでにない多様性</a:t>
              </a:r>
            </a:p>
          </p:txBody>
        </p:sp>
        <p:cxnSp>
          <p:nvCxnSpPr>
            <p:cNvPr id="19479" name="AutoShape 24"/>
            <p:cNvCxnSpPr>
              <a:cxnSpLocks noChangeShapeType="1"/>
              <a:stCxn id="19464" idx="3"/>
              <a:endCxn id="19476" idx="1"/>
            </p:cNvCxnSpPr>
            <p:nvPr/>
          </p:nvCxnSpPr>
          <p:spPr bwMode="auto">
            <a:xfrm flipV="1">
              <a:off x="2349" y="2671"/>
              <a:ext cx="182" cy="454"/>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80" name="AutoShape 25"/>
            <p:cNvCxnSpPr>
              <a:cxnSpLocks noChangeShapeType="1"/>
              <a:stCxn id="19464" idx="3"/>
              <a:endCxn id="19475" idx="1"/>
            </p:cNvCxnSpPr>
            <p:nvPr/>
          </p:nvCxnSpPr>
          <p:spPr bwMode="auto">
            <a:xfrm flipV="1">
              <a:off x="2349" y="2943"/>
              <a:ext cx="182" cy="18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81" name="AutoShape 26"/>
            <p:cNvCxnSpPr>
              <a:cxnSpLocks noChangeShapeType="1"/>
              <a:stCxn id="19464" idx="3"/>
              <a:endCxn id="19477" idx="1"/>
            </p:cNvCxnSpPr>
            <p:nvPr/>
          </p:nvCxnSpPr>
          <p:spPr bwMode="auto">
            <a:xfrm>
              <a:off x="2349" y="3125"/>
              <a:ext cx="182" cy="91"/>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82" name="AutoShape 27"/>
            <p:cNvCxnSpPr>
              <a:cxnSpLocks noChangeShapeType="1"/>
              <a:stCxn id="19464" idx="3"/>
              <a:endCxn id="19478" idx="1"/>
            </p:cNvCxnSpPr>
            <p:nvPr/>
          </p:nvCxnSpPr>
          <p:spPr bwMode="auto">
            <a:xfrm>
              <a:off x="2349" y="3125"/>
              <a:ext cx="182" cy="36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83" name="Text Box 28"/>
            <p:cNvSpPr txBox="1">
              <a:spLocks noChangeArrowheads="1"/>
            </p:cNvSpPr>
            <p:nvPr/>
          </p:nvSpPr>
          <p:spPr bwMode="auto">
            <a:xfrm>
              <a:off x="3177" y="3646"/>
              <a:ext cx="2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 typeface="Wingdings" pitchFamily="2" charset="2"/>
                <a:buNone/>
              </a:pPr>
              <a:r>
                <a:rPr lang="ja-JP" altLang="en-US" sz="1400">
                  <a:latin typeface="HGPｺﾞｼｯｸE" pitchFamily="50" charset="-128"/>
                  <a:ea typeface="HGPｺﾞｼｯｸE" pitchFamily="50" charset="-128"/>
                </a:rPr>
                <a:t>・・・・</a:t>
              </a:r>
            </a:p>
          </p:txBody>
        </p:sp>
        <p:sp>
          <p:nvSpPr>
            <p:cNvPr id="19484" name="Rectangle 29"/>
            <p:cNvSpPr>
              <a:spLocks noChangeArrowheads="1"/>
            </p:cNvSpPr>
            <p:nvPr/>
          </p:nvSpPr>
          <p:spPr bwMode="auto">
            <a:xfrm>
              <a:off x="1398" y="2467"/>
              <a:ext cx="951" cy="31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a:t>既存サービス</a:t>
              </a:r>
            </a:p>
          </p:txBody>
        </p:sp>
        <p:sp>
          <p:nvSpPr>
            <p:cNvPr id="19485" name="Text Box 30"/>
            <p:cNvSpPr txBox="1">
              <a:spLocks noChangeArrowheads="1"/>
            </p:cNvSpPr>
            <p:nvPr/>
          </p:nvSpPr>
          <p:spPr bwMode="auto">
            <a:xfrm>
              <a:off x="1758" y="277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 typeface="Wingdings" pitchFamily="2" charset="2"/>
                <a:buNone/>
              </a:pPr>
              <a:r>
                <a:rPr lang="en-US" altLang="ja-JP" sz="1400">
                  <a:latin typeface="HGPｺﾞｼｯｸE" pitchFamily="50" charset="-128"/>
                  <a:ea typeface="HGPｺﾞｼｯｸE" pitchFamily="50" charset="-128"/>
                </a:rPr>
                <a:t>×</a:t>
              </a:r>
            </a:p>
          </p:txBody>
        </p:sp>
        <p:cxnSp>
          <p:nvCxnSpPr>
            <p:cNvPr id="19486" name="AutoShape 31"/>
            <p:cNvCxnSpPr>
              <a:cxnSpLocks noChangeShapeType="1"/>
              <a:stCxn id="19462" idx="3"/>
              <a:endCxn id="19461" idx="1"/>
            </p:cNvCxnSpPr>
            <p:nvPr/>
          </p:nvCxnSpPr>
          <p:spPr bwMode="auto">
            <a:xfrm>
              <a:off x="1169" y="2160"/>
              <a:ext cx="182" cy="72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87" name="AutoShape 32"/>
            <p:cNvSpPr>
              <a:spLocks/>
            </p:cNvSpPr>
            <p:nvPr/>
          </p:nvSpPr>
          <p:spPr bwMode="auto">
            <a:xfrm>
              <a:off x="4118" y="853"/>
              <a:ext cx="136" cy="1360"/>
            </a:xfrm>
            <a:prstGeom prst="righ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9488" name="AutoShape 33"/>
            <p:cNvSpPr>
              <a:spLocks/>
            </p:cNvSpPr>
            <p:nvPr/>
          </p:nvSpPr>
          <p:spPr bwMode="auto">
            <a:xfrm>
              <a:off x="4118" y="2388"/>
              <a:ext cx="136" cy="1496"/>
            </a:xfrm>
            <a:prstGeom prst="righ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9489" name="Text Box 34"/>
            <p:cNvSpPr txBox="1">
              <a:spLocks noChangeArrowheads="1"/>
            </p:cNvSpPr>
            <p:nvPr/>
          </p:nvSpPr>
          <p:spPr bwMode="auto">
            <a:xfrm>
              <a:off x="4275" y="1236"/>
              <a:ext cx="1611"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 typeface="Wingdings" pitchFamily="2" charset="2"/>
                <a:buNone/>
              </a:pPr>
              <a:r>
                <a:rPr lang="ja-JP" altLang="en-US" sz="1400">
                  <a:latin typeface="HGPｺﾞｼｯｸE" pitchFamily="50" charset="-128"/>
                  <a:ea typeface="HGPｺﾞｼｯｸE" pitchFamily="50" charset="-128"/>
                </a:rPr>
                <a:t>全く新しい「発明」をもとに、</a:t>
              </a:r>
              <a:br>
                <a:rPr lang="ja-JP" altLang="en-US" sz="1400">
                  <a:latin typeface="HGPｺﾞｼｯｸE" pitchFamily="50" charset="-128"/>
                  <a:ea typeface="HGPｺﾞｼｯｸE" pitchFamily="50" charset="-128"/>
                </a:rPr>
              </a:br>
              <a:r>
                <a:rPr lang="ja-JP" altLang="en-US" sz="1400">
                  <a:latin typeface="HGPｺﾞｼｯｸE" pitchFamily="50" charset="-128"/>
                  <a:ea typeface="HGPｺﾞｼｯｸE" pitchFamily="50" charset="-128"/>
                </a:rPr>
                <a:t>類似の製品やサービスが存在しない全く新しい製品・サービスを創出する</a:t>
              </a:r>
            </a:p>
          </p:txBody>
        </p:sp>
        <p:sp>
          <p:nvSpPr>
            <p:cNvPr id="19490" name="Text Box 35"/>
            <p:cNvSpPr txBox="1">
              <a:spLocks noChangeArrowheads="1"/>
            </p:cNvSpPr>
            <p:nvPr/>
          </p:nvSpPr>
          <p:spPr bwMode="auto">
            <a:xfrm>
              <a:off x="4276" y="2839"/>
              <a:ext cx="1611"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 typeface="Wingdings" pitchFamily="2" charset="2"/>
                <a:buNone/>
              </a:pPr>
              <a:r>
                <a:rPr lang="ja-JP" altLang="en-US" sz="1400">
                  <a:latin typeface="HGPｺﾞｼｯｸE" pitchFamily="50" charset="-128"/>
                  <a:ea typeface="HGPｺﾞｼｯｸE" pitchFamily="50" charset="-128"/>
                </a:rPr>
                <a:t>既存のサービスに何らかの応用を加え、新しい価値を付け加えることで、新しい製品・サービスを創出する</a:t>
              </a:r>
            </a:p>
          </p:txBody>
        </p:sp>
      </p:grpSp>
    </p:spTree>
    <p:extLst>
      <p:ext uri="{BB962C8B-B14F-4D97-AF65-F5344CB8AC3E}">
        <p14:creationId xmlns:p14="http://schemas.microsoft.com/office/powerpoint/2010/main" val="3413149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a:xfrm>
            <a:off x="179388" y="188913"/>
            <a:ext cx="8964612" cy="490537"/>
          </a:xfrm>
        </p:spPr>
        <p:txBody>
          <a:bodyPr/>
          <a:lstStyle/>
          <a:p>
            <a:pPr eaLnBrk="1" hangingPunct="1"/>
            <a:r>
              <a:rPr lang="ja-JP" altLang="en-US" dirty="0" smtClean="0"/>
              <a:t>オズボーンリスト</a:t>
            </a:r>
          </a:p>
        </p:txBody>
      </p:sp>
      <p:sp>
        <p:nvSpPr>
          <p:cNvPr id="20483" name="Rectangle 3"/>
          <p:cNvSpPr txBox="1">
            <a:spLocks noChangeArrowheads="1"/>
          </p:cNvSpPr>
          <p:nvPr/>
        </p:nvSpPr>
        <p:spPr bwMode="auto">
          <a:xfrm>
            <a:off x="34925" y="704850"/>
            <a:ext cx="910907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None/>
            </a:pPr>
            <a:r>
              <a:rPr lang="ja-JP" altLang="en-US" sz="1400">
                <a:latin typeface="メイリオ" pitchFamily="50" charset="-128"/>
                <a:ea typeface="メイリオ" pitchFamily="50" charset="-128"/>
                <a:cs typeface="メイリオ" pitchFamily="50" charset="-128"/>
              </a:rPr>
              <a:t>ブレーンストーミングを開発したアレックス・</a:t>
            </a:r>
            <a:r>
              <a:rPr lang="en-US" altLang="ja-JP" sz="1400">
                <a:latin typeface="メイリオ" pitchFamily="50" charset="-128"/>
                <a:ea typeface="メイリオ" pitchFamily="50" charset="-128"/>
                <a:cs typeface="メイリオ" pitchFamily="50" charset="-128"/>
              </a:rPr>
              <a:t>F</a:t>
            </a:r>
            <a:r>
              <a:rPr lang="ja-JP" altLang="en-US" sz="1400">
                <a:latin typeface="メイリオ" pitchFamily="50" charset="-128"/>
                <a:ea typeface="メイリオ" pitchFamily="50" charset="-128"/>
                <a:cs typeface="メイリオ" pitchFamily="50" charset="-128"/>
              </a:rPr>
              <a:t>・オズボーンが作った著名な発想法。特に製品・サービスの</a:t>
            </a:r>
            <a:r>
              <a:rPr lang="en-US" altLang="ja-JP" sz="1400">
                <a:latin typeface="メイリオ" pitchFamily="50" charset="-128"/>
                <a:ea typeface="メイリオ" pitchFamily="50" charset="-128"/>
                <a:cs typeface="メイリオ" pitchFamily="50" charset="-128"/>
              </a:rPr>
              <a:t/>
            </a:r>
            <a:br>
              <a:rPr lang="en-US" altLang="ja-JP" sz="1400">
                <a:latin typeface="メイリオ" pitchFamily="50" charset="-128"/>
                <a:ea typeface="メイリオ" pitchFamily="50" charset="-128"/>
                <a:cs typeface="メイリオ" pitchFamily="50" charset="-128"/>
              </a:rPr>
            </a:br>
            <a:r>
              <a:rPr lang="ja-JP" altLang="en-US" sz="1400">
                <a:latin typeface="メイリオ" pitchFamily="50" charset="-128"/>
                <a:ea typeface="メイリオ" pitchFamily="50" charset="-128"/>
                <a:cs typeface="メイリオ" pitchFamily="50" charset="-128"/>
              </a:rPr>
              <a:t>開発に偏った目的のリストではありませんが、既存のものから新しいものを生み出す場合に有効です。</a:t>
            </a:r>
          </a:p>
        </p:txBody>
      </p:sp>
      <p:sp>
        <p:nvSpPr>
          <p:cNvPr id="20484" name="Rectangle 5"/>
          <p:cNvSpPr>
            <a:spLocks noChangeArrowheads="1"/>
          </p:cNvSpPr>
          <p:nvPr/>
        </p:nvSpPr>
        <p:spPr bwMode="auto">
          <a:xfrm>
            <a:off x="1982788" y="1154113"/>
            <a:ext cx="1149350" cy="546100"/>
          </a:xfrm>
          <a:prstGeom prst="rect">
            <a:avLst/>
          </a:prstGeom>
          <a:solidFill>
            <a:schemeClr val="bg1"/>
          </a:solidFill>
          <a:ln w="12700" algn="ctr">
            <a:solidFill>
              <a:srgbClr val="FF6600"/>
            </a:solidFill>
            <a:miter lim="800000"/>
            <a:headEnd/>
            <a:tailEnd/>
          </a:ln>
        </p:spPr>
        <p:txBody>
          <a:bodyPr wrap="none" anchor="ctr"/>
          <a:lstStyle/>
          <a:p>
            <a:pPr>
              <a:buFont typeface="Wingdings" pitchFamily="2" charset="2"/>
              <a:buNone/>
            </a:pPr>
            <a:r>
              <a:rPr lang="en-US" altLang="ja-JP" sz="1600">
                <a:latin typeface="メイリオ" pitchFamily="50" charset="-128"/>
                <a:ea typeface="メイリオ" pitchFamily="50" charset="-128"/>
                <a:cs typeface="メイリオ" pitchFamily="50" charset="-128"/>
              </a:rPr>
              <a:t>①</a:t>
            </a:r>
            <a:r>
              <a:rPr lang="ja-JP" altLang="en-US" sz="1600">
                <a:latin typeface="メイリオ" pitchFamily="50" charset="-128"/>
                <a:ea typeface="メイリオ" pitchFamily="50" charset="-128"/>
                <a:cs typeface="メイリオ" pitchFamily="50" charset="-128"/>
              </a:rPr>
              <a:t>転用</a:t>
            </a:r>
          </a:p>
        </p:txBody>
      </p:sp>
      <p:sp>
        <p:nvSpPr>
          <p:cNvPr id="20485" name="Rectangle 6"/>
          <p:cNvSpPr>
            <a:spLocks noChangeArrowheads="1"/>
          </p:cNvSpPr>
          <p:nvPr/>
        </p:nvSpPr>
        <p:spPr bwMode="auto">
          <a:xfrm>
            <a:off x="1979613" y="1774825"/>
            <a:ext cx="1150937" cy="546100"/>
          </a:xfrm>
          <a:prstGeom prst="rect">
            <a:avLst/>
          </a:prstGeom>
          <a:solidFill>
            <a:schemeClr val="bg1"/>
          </a:solidFill>
          <a:ln w="12700" algn="ctr">
            <a:solidFill>
              <a:srgbClr val="FF6600"/>
            </a:solidFill>
            <a:miter lim="800000"/>
            <a:headEnd/>
            <a:tailEnd/>
          </a:ln>
        </p:spPr>
        <p:txBody>
          <a:bodyPr wrap="none" anchor="ctr"/>
          <a:lstStyle/>
          <a:p>
            <a:pPr>
              <a:buFont typeface="Wingdings" pitchFamily="2" charset="2"/>
              <a:buNone/>
            </a:pPr>
            <a:r>
              <a:rPr lang="en-US" altLang="ja-JP" sz="1600">
                <a:latin typeface="メイリオ" pitchFamily="50" charset="-128"/>
                <a:ea typeface="メイリオ" pitchFamily="50" charset="-128"/>
                <a:cs typeface="メイリオ" pitchFamily="50" charset="-128"/>
              </a:rPr>
              <a:t>②</a:t>
            </a:r>
            <a:r>
              <a:rPr lang="ja-JP" altLang="en-US" sz="1600">
                <a:latin typeface="メイリオ" pitchFamily="50" charset="-128"/>
                <a:ea typeface="メイリオ" pitchFamily="50" charset="-128"/>
                <a:cs typeface="メイリオ" pitchFamily="50" charset="-128"/>
              </a:rPr>
              <a:t>応用</a:t>
            </a:r>
          </a:p>
        </p:txBody>
      </p:sp>
      <p:sp>
        <p:nvSpPr>
          <p:cNvPr id="20486" name="Rectangle 7"/>
          <p:cNvSpPr>
            <a:spLocks noChangeArrowheads="1"/>
          </p:cNvSpPr>
          <p:nvPr/>
        </p:nvSpPr>
        <p:spPr bwMode="auto">
          <a:xfrm>
            <a:off x="1979613" y="2395538"/>
            <a:ext cx="1150937" cy="547687"/>
          </a:xfrm>
          <a:prstGeom prst="rect">
            <a:avLst/>
          </a:prstGeom>
          <a:solidFill>
            <a:schemeClr val="bg1"/>
          </a:solidFill>
          <a:ln w="12700" algn="ctr">
            <a:solidFill>
              <a:srgbClr val="FF6600"/>
            </a:solidFill>
            <a:miter lim="800000"/>
            <a:headEnd/>
            <a:tailEnd/>
          </a:ln>
        </p:spPr>
        <p:txBody>
          <a:bodyPr wrap="none" anchor="ctr"/>
          <a:lstStyle/>
          <a:p>
            <a:pPr>
              <a:buFont typeface="Wingdings" pitchFamily="2" charset="2"/>
              <a:buNone/>
            </a:pPr>
            <a:r>
              <a:rPr lang="en-US" altLang="ja-JP" sz="1600">
                <a:latin typeface="メイリオ" pitchFamily="50" charset="-128"/>
                <a:ea typeface="メイリオ" pitchFamily="50" charset="-128"/>
                <a:cs typeface="メイリオ" pitchFamily="50" charset="-128"/>
              </a:rPr>
              <a:t>③</a:t>
            </a:r>
            <a:r>
              <a:rPr lang="ja-JP" altLang="en-US" sz="1600">
                <a:latin typeface="メイリオ" pitchFamily="50" charset="-128"/>
                <a:ea typeface="メイリオ" pitchFamily="50" charset="-128"/>
                <a:cs typeface="メイリオ" pitchFamily="50" charset="-128"/>
              </a:rPr>
              <a:t>変更</a:t>
            </a:r>
          </a:p>
        </p:txBody>
      </p:sp>
      <p:sp>
        <p:nvSpPr>
          <p:cNvPr id="20487" name="Rectangle 8"/>
          <p:cNvSpPr>
            <a:spLocks noChangeArrowheads="1"/>
          </p:cNvSpPr>
          <p:nvPr/>
        </p:nvSpPr>
        <p:spPr bwMode="auto">
          <a:xfrm>
            <a:off x="1979613" y="3017838"/>
            <a:ext cx="1150937" cy="546100"/>
          </a:xfrm>
          <a:prstGeom prst="rect">
            <a:avLst/>
          </a:prstGeom>
          <a:solidFill>
            <a:schemeClr val="bg1"/>
          </a:solidFill>
          <a:ln w="12700" algn="ctr">
            <a:solidFill>
              <a:srgbClr val="FF6600"/>
            </a:solidFill>
            <a:miter lim="800000"/>
            <a:headEnd/>
            <a:tailEnd/>
          </a:ln>
        </p:spPr>
        <p:txBody>
          <a:bodyPr wrap="none" anchor="ctr"/>
          <a:lstStyle/>
          <a:p>
            <a:pPr>
              <a:buFont typeface="Wingdings" pitchFamily="2" charset="2"/>
              <a:buNone/>
            </a:pPr>
            <a:r>
              <a:rPr lang="en-US" altLang="ja-JP" sz="1600">
                <a:latin typeface="メイリオ" pitchFamily="50" charset="-128"/>
                <a:ea typeface="メイリオ" pitchFamily="50" charset="-128"/>
                <a:cs typeface="メイリオ" pitchFamily="50" charset="-128"/>
              </a:rPr>
              <a:t>④</a:t>
            </a:r>
            <a:r>
              <a:rPr lang="ja-JP" altLang="en-US" sz="1600">
                <a:latin typeface="メイリオ" pitchFamily="50" charset="-128"/>
                <a:ea typeface="メイリオ" pitchFamily="50" charset="-128"/>
                <a:cs typeface="メイリオ" pitchFamily="50" charset="-128"/>
              </a:rPr>
              <a:t>拡大</a:t>
            </a:r>
          </a:p>
        </p:txBody>
      </p:sp>
      <p:sp>
        <p:nvSpPr>
          <p:cNvPr id="20488" name="Rectangle 9"/>
          <p:cNvSpPr>
            <a:spLocks noChangeArrowheads="1"/>
          </p:cNvSpPr>
          <p:nvPr/>
        </p:nvSpPr>
        <p:spPr bwMode="auto">
          <a:xfrm>
            <a:off x="1979613" y="3638550"/>
            <a:ext cx="1150937" cy="546100"/>
          </a:xfrm>
          <a:prstGeom prst="rect">
            <a:avLst/>
          </a:prstGeom>
          <a:solidFill>
            <a:schemeClr val="bg1"/>
          </a:solidFill>
          <a:ln w="12700" algn="ctr">
            <a:solidFill>
              <a:srgbClr val="FF6600"/>
            </a:solidFill>
            <a:miter lim="800000"/>
            <a:headEnd/>
            <a:tailEnd/>
          </a:ln>
        </p:spPr>
        <p:txBody>
          <a:bodyPr wrap="none" anchor="ctr"/>
          <a:lstStyle/>
          <a:p>
            <a:pPr>
              <a:buFont typeface="Wingdings" pitchFamily="2" charset="2"/>
              <a:buNone/>
            </a:pPr>
            <a:r>
              <a:rPr lang="en-US" altLang="ja-JP" sz="1600">
                <a:latin typeface="メイリオ" pitchFamily="50" charset="-128"/>
                <a:ea typeface="メイリオ" pitchFamily="50" charset="-128"/>
                <a:cs typeface="メイリオ" pitchFamily="50" charset="-128"/>
              </a:rPr>
              <a:t>⑤</a:t>
            </a:r>
            <a:r>
              <a:rPr lang="ja-JP" altLang="en-US" sz="1600">
                <a:latin typeface="メイリオ" pitchFamily="50" charset="-128"/>
                <a:ea typeface="メイリオ" pitchFamily="50" charset="-128"/>
                <a:cs typeface="メイリオ" pitchFamily="50" charset="-128"/>
              </a:rPr>
              <a:t>縮小</a:t>
            </a:r>
          </a:p>
        </p:txBody>
      </p:sp>
      <p:sp>
        <p:nvSpPr>
          <p:cNvPr id="20489" name="Rectangle 10"/>
          <p:cNvSpPr>
            <a:spLocks noChangeArrowheads="1"/>
          </p:cNvSpPr>
          <p:nvPr/>
        </p:nvSpPr>
        <p:spPr bwMode="auto">
          <a:xfrm>
            <a:off x="1979613" y="4259263"/>
            <a:ext cx="1150937" cy="546100"/>
          </a:xfrm>
          <a:prstGeom prst="rect">
            <a:avLst/>
          </a:prstGeom>
          <a:solidFill>
            <a:schemeClr val="bg1"/>
          </a:solidFill>
          <a:ln w="12700" algn="ctr">
            <a:solidFill>
              <a:srgbClr val="FF6600"/>
            </a:solidFill>
            <a:miter lim="800000"/>
            <a:headEnd/>
            <a:tailEnd/>
          </a:ln>
        </p:spPr>
        <p:txBody>
          <a:bodyPr wrap="none" anchor="ctr"/>
          <a:lstStyle/>
          <a:p>
            <a:pPr>
              <a:buFont typeface="Wingdings" pitchFamily="2" charset="2"/>
              <a:buNone/>
            </a:pPr>
            <a:r>
              <a:rPr lang="en-US" altLang="ja-JP" sz="1600">
                <a:latin typeface="メイリオ" pitchFamily="50" charset="-128"/>
                <a:ea typeface="メイリオ" pitchFamily="50" charset="-128"/>
                <a:cs typeface="メイリオ" pitchFamily="50" charset="-128"/>
              </a:rPr>
              <a:t>⑥</a:t>
            </a:r>
            <a:r>
              <a:rPr lang="ja-JP" altLang="en-US" sz="1600">
                <a:latin typeface="メイリオ" pitchFamily="50" charset="-128"/>
                <a:ea typeface="メイリオ" pitchFamily="50" charset="-128"/>
                <a:cs typeface="メイリオ" pitchFamily="50" charset="-128"/>
              </a:rPr>
              <a:t>代用</a:t>
            </a:r>
          </a:p>
        </p:txBody>
      </p:sp>
      <p:sp>
        <p:nvSpPr>
          <p:cNvPr id="20490" name="Rectangle 11"/>
          <p:cNvSpPr>
            <a:spLocks noChangeArrowheads="1"/>
          </p:cNvSpPr>
          <p:nvPr/>
        </p:nvSpPr>
        <p:spPr bwMode="auto">
          <a:xfrm>
            <a:off x="1979613" y="4879975"/>
            <a:ext cx="1150937" cy="547688"/>
          </a:xfrm>
          <a:prstGeom prst="rect">
            <a:avLst/>
          </a:prstGeom>
          <a:solidFill>
            <a:schemeClr val="bg1"/>
          </a:solidFill>
          <a:ln w="12700" algn="ctr">
            <a:solidFill>
              <a:srgbClr val="FF6600"/>
            </a:solidFill>
            <a:miter lim="800000"/>
            <a:headEnd/>
            <a:tailEnd/>
          </a:ln>
        </p:spPr>
        <p:txBody>
          <a:bodyPr wrap="none" anchor="ctr"/>
          <a:lstStyle/>
          <a:p>
            <a:pPr>
              <a:buFont typeface="Wingdings" pitchFamily="2" charset="2"/>
              <a:buNone/>
            </a:pPr>
            <a:r>
              <a:rPr lang="en-US" altLang="ja-JP" sz="1600">
                <a:latin typeface="メイリオ" pitchFamily="50" charset="-128"/>
                <a:ea typeface="メイリオ" pitchFamily="50" charset="-128"/>
                <a:cs typeface="メイリオ" pitchFamily="50" charset="-128"/>
              </a:rPr>
              <a:t>⑦</a:t>
            </a:r>
            <a:r>
              <a:rPr lang="ja-JP" altLang="en-US" sz="1600">
                <a:latin typeface="メイリオ" pitchFamily="50" charset="-128"/>
                <a:ea typeface="メイリオ" pitchFamily="50" charset="-128"/>
                <a:cs typeface="メイリオ" pitchFamily="50" charset="-128"/>
              </a:rPr>
              <a:t>再利用</a:t>
            </a:r>
          </a:p>
        </p:txBody>
      </p:sp>
      <p:sp>
        <p:nvSpPr>
          <p:cNvPr id="20491" name="Rectangle 12"/>
          <p:cNvSpPr>
            <a:spLocks noChangeArrowheads="1"/>
          </p:cNvSpPr>
          <p:nvPr/>
        </p:nvSpPr>
        <p:spPr bwMode="auto">
          <a:xfrm>
            <a:off x="1979613" y="5502275"/>
            <a:ext cx="1150937" cy="546100"/>
          </a:xfrm>
          <a:prstGeom prst="rect">
            <a:avLst/>
          </a:prstGeom>
          <a:solidFill>
            <a:schemeClr val="bg1"/>
          </a:solidFill>
          <a:ln w="12700" algn="ctr">
            <a:solidFill>
              <a:srgbClr val="FF6600"/>
            </a:solidFill>
            <a:miter lim="800000"/>
            <a:headEnd/>
            <a:tailEnd/>
          </a:ln>
        </p:spPr>
        <p:txBody>
          <a:bodyPr wrap="none" anchor="ctr"/>
          <a:lstStyle/>
          <a:p>
            <a:pPr>
              <a:buFont typeface="Wingdings" pitchFamily="2" charset="2"/>
              <a:buNone/>
            </a:pPr>
            <a:r>
              <a:rPr lang="en-US" altLang="ja-JP" sz="1600">
                <a:latin typeface="メイリオ" pitchFamily="50" charset="-128"/>
                <a:ea typeface="メイリオ" pitchFamily="50" charset="-128"/>
                <a:cs typeface="メイリオ" pitchFamily="50" charset="-128"/>
              </a:rPr>
              <a:t>⑧</a:t>
            </a:r>
            <a:r>
              <a:rPr lang="ja-JP" altLang="en-US" sz="1600">
                <a:latin typeface="メイリオ" pitchFamily="50" charset="-128"/>
                <a:ea typeface="メイリオ" pitchFamily="50" charset="-128"/>
                <a:cs typeface="メイリオ" pitchFamily="50" charset="-128"/>
              </a:rPr>
              <a:t>逆転</a:t>
            </a:r>
          </a:p>
        </p:txBody>
      </p:sp>
      <p:sp>
        <p:nvSpPr>
          <p:cNvPr id="20492" name="Rectangle 13"/>
          <p:cNvSpPr>
            <a:spLocks noChangeArrowheads="1"/>
          </p:cNvSpPr>
          <p:nvPr/>
        </p:nvSpPr>
        <p:spPr bwMode="auto">
          <a:xfrm>
            <a:off x="1979613" y="6122988"/>
            <a:ext cx="1150937" cy="546100"/>
          </a:xfrm>
          <a:prstGeom prst="rect">
            <a:avLst/>
          </a:prstGeom>
          <a:solidFill>
            <a:schemeClr val="bg1"/>
          </a:solidFill>
          <a:ln w="12700" algn="ctr">
            <a:solidFill>
              <a:srgbClr val="FF6600"/>
            </a:solidFill>
            <a:miter lim="800000"/>
            <a:headEnd/>
            <a:tailEnd/>
          </a:ln>
        </p:spPr>
        <p:txBody>
          <a:bodyPr wrap="none" anchor="ctr"/>
          <a:lstStyle/>
          <a:p>
            <a:pPr>
              <a:buFont typeface="Wingdings" pitchFamily="2" charset="2"/>
              <a:buNone/>
            </a:pPr>
            <a:r>
              <a:rPr lang="en-US" altLang="ja-JP" sz="1600">
                <a:latin typeface="メイリオ" pitchFamily="50" charset="-128"/>
                <a:ea typeface="メイリオ" pitchFamily="50" charset="-128"/>
                <a:cs typeface="メイリオ" pitchFamily="50" charset="-128"/>
              </a:rPr>
              <a:t>⑨</a:t>
            </a:r>
            <a:r>
              <a:rPr lang="ja-JP" altLang="en-US" sz="1600">
                <a:latin typeface="メイリオ" pitchFamily="50" charset="-128"/>
                <a:ea typeface="メイリオ" pitchFamily="50" charset="-128"/>
                <a:cs typeface="メイリオ" pitchFamily="50" charset="-128"/>
              </a:rPr>
              <a:t>結合</a:t>
            </a:r>
          </a:p>
        </p:txBody>
      </p:sp>
      <p:sp>
        <p:nvSpPr>
          <p:cNvPr id="20493" name="Rectangle 14"/>
          <p:cNvSpPr>
            <a:spLocks noChangeArrowheads="1"/>
          </p:cNvSpPr>
          <p:nvPr/>
        </p:nvSpPr>
        <p:spPr bwMode="auto">
          <a:xfrm>
            <a:off x="3203575" y="1154113"/>
            <a:ext cx="4321175" cy="54610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buFont typeface="Wingdings" pitchFamily="2" charset="2"/>
              <a:buNone/>
            </a:pPr>
            <a:r>
              <a:rPr lang="ja-JP" altLang="en-US" sz="1200">
                <a:latin typeface="メイリオ" pitchFamily="50" charset="-128"/>
                <a:ea typeface="メイリオ" pitchFamily="50" charset="-128"/>
                <a:cs typeface="メイリオ" pitchFamily="50" charset="-128"/>
              </a:rPr>
              <a:t>新しい使い道は？他分野へ適応はできないか？</a:t>
            </a:r>
          </a:p>
        </p:txBody>
      </p:sp>
      <p:sp>
        <p:nvSpPr>
          <p:cNvPr id="20494" name="Rectangle 15"/>
          <p:cNvSpPr>
            <a:spLocks noChangeArrowheads="1"/>
          </p:cNvSpPr>
          <p:nvPr/>
        </p:nvSpPr>
        <p:spPr bwMode="auto">
          <a:xfrm>
            <a:off x="3203575" y="1774825"/>
            <a:ext cx="4321175" cy="54610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buFont typeface="Wingdings" pitchFamily="2" charset="2"/>
              <a:buNone/>
            </a:pPr>
            <a:r>
              <a:rPr lang="ja-JP" altLang="en-US" sz="1200">
                <a:latin typeface="メイリオ" pitchFamily="50" charset="-128"/>
                <a:ea typeface="メイリオ" pitchFamily="50" charset="-128"/>
                <a:cs typeface="メイリオ" pitchFamily="50" charset="-128"/>
              </a:rPr>
              <a:t>似たものはないか？何かの真似はできないか？</a:t>
            </a:r>
          </a:p>
        </p:txBody>
      </p:sp>
      <p:sp>
        <p:nvSpPr>
          <p:cNvPr id="20495" name="Rectangle 16"/>
          <p:cNvSpPr>
            <a:spLocks noChangeArrowheads="1"/>
          </p:cNvSpPr>
          <p:nvPr/>
        </p:nvSpPr>
        <p:spPr bwMode="auto">
          <a:xfrm>
            <a:off x="3203575" y="2395538"/>
            <a:ext cx="4321175" cy="54610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buFont typeface="Wingdings" pitchFamily="2" charset="2"/>
              <a:buNone/>
            </a:pPr>
            <a:r>
              <a:rPr lang="ja-JP" altLang="en-US" sz="1200">
                <a:latin typeface="メイリオ" pitchFamily="50" charset="-128"/>
                <a:ea typeface="メイリオ" pitchFamily="50" charset="-128"/>
                <a:cs typeface="メイリオ" pitchFamily="50" charset="-128"/>
              </a:rPr>
              <a:t>意味、色、働き、音、匂い、様式、型を変えられないか？</a:t>
            </a:r>
          </a:p>
        </p:txBody>
      </p:sp>
      <p:sp>
        <p:nvSpPr>
          <p:cNvPr id="20496" name="Rectangle 17"/>
          <p:cNvSpPr>
            <a:spLocks noChangeArrowheads="1"/>
          </p:cNvSpPr>
          <p:nvPr/>
        </p:nvSpPr>
        <p:spPr bwMode="auto">
          <a:xfrm>
            <a:off x="3203575" y="3016250"/>
            <a:ext cx="4321175" cy="54610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buFont typeface="Wingdings" pitchFamily="2" charset="2"/>
              <a:buNone/>
            </a:pPr>
            <a:r>
              <a:rPr lang="ja-JP" altLang="en-US" sz="1200">
                <a:latin typeface="メイリオ" pitchFamily="50" charset="-128"/>
                <a:ea typeface="メイリオ" pitchFamily="50" charset="-128"/>
                <a:cs typeface="メイリオ" pitchFamily="50" charset="-128"/>
              </a:rPr>
              <a:t>より大きく、強く、高く、長く、厚くできないか？</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時間を大きくできないか？頻度を多くできないか？</a:t>
            </a:r>
          </a:p>
        </p:txBody>
      </p:sp>
      <p:sp>
        <p:nvSpPr>
          <p:cNvPr id="20497" name="Rectangle 18"/>
          <p:cNvSpPr>
            <a:spLocks noChangeArrowheads="1"/>
          </p:cNvSpPr>
          <p:nvPr/>
        </p:nvSpPr>
        <p:spPr bwMode="auto">
          <a:xfrm>
            <a:off x="3203575" y="3638550"/>
            <a:ext cx="4321175" cy="54610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Ins="18000" anchor="ctr"/>
          <a:lstStyle/>
          <a:p>
            <a:pPr>
              <a:buFont typeface="Wingdings" pitchFamily="2" charset="2"/>
              <a:buNone/>
            </a:pPr>
            <a:r>
              <a:rPr lang="ja-JP" altLang="en-US" sz="1200">
                <a:latin typeface="メイリオ" pitchFamily="50" charset="-128"/>
                <a:ea typeface="メイリオ" pitchFamily="50" charset="-128"/>
                <a:cs typeface="メイリオ" pitchFamily="50" charset="-128"/>
              </a:rPr>
              <a:t>より小さく、軽く、弱く、短くできないか？</a:t>
            </a:r>
          </a:p>
          <a:p>
            <a:pPr>
              <a:buFont typeface="Wingdings" pitchFamily="2" charset="2"/>
              <a:buNone/>
            </a:pPr>
            <a:r>
              <a:rPr lang="ja-JP" altLang="en-US" sz="1200">
                <a:latin typeface="メイリオ" pitchFamily="50" charset="-128"/>
                <a:ea typeface="メイリオ" pitchFamily="50" charset="-128"/>
                <a:cs typeface="メイリオ" pitchFamily="50" charset="-128"/>
              </a:rPr>
              <a:t>省略や分割できないか？何か減らすことができないか？</a:t>
            </a:r>
          </a:p>
        </p:txBody>
      </p:sp>
      <p:sp>
        <p:nvSpPr>
          <p:cNvPr id="20498" name="Rectangle 19"/>
          <p:cNvSpPr>
            <a:spLocks noChangeArrowheads="1"/>
          </p:cNvSpPr>
          <p:nvPr/>
        </p:nvSpPr>
        <p:spPr bwMode="auto">
          <a:xfrm>
            <a:off x="3203575" y="4259263"/>
            <a:ext cx="4321175" cy="54610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buFont typeface="Wingdings" pitchFamily="2" charset="2"/>
              <a:buNone/>
            </a:pPr>
            <a:r>
              <a:rPr lang="ja-JP" altLang="en-US" sz="1200">
                <a:latin typeface="メイリオ" pitchFamily="50" charset="-128"/>
                <a:ea typeface="メイリオ" pitchFamily="50" charset="-128"/>
                <a:cs typeface="メイリオ" pitchFamily="50" charset="-128"/>
              </a:rPr>
              <a:t>人を、物を、材料を、素材を、製法を、動力を、場所を、代用できないか？</a:t>
            </a:r>
          </a:p>
        </p:txBody>
      </p:sp>
      <p:sp>
        <p:nvSpPr>
          <p:cNvPr id="20499" name="Rectangle 20"/>
          <p:cNvSpPr>
            <a:spLocks noChangeArrowheads="1"/>
          </p:cNvSpPr>
          <p:nvPr/>
        </p:nvSpPr>
        <p:spPr bwMode="auto">
          <a:xfrm>
            <a:off x="3203575" y="4879975"/>
            <a:ext cx="4321175" cy="54610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buFont typeface="Wingdings" pitchFamily="2" charset="2"/>
              <a:buNone/>
            </a:pPr>
            <a:r>
              <a:rPr lang="ja-JP" altLang="en-US" sz="1200">
                <a:latin typeface="メイリオ" pitchFamily="50" charset="-128"/>
                <a:ea typeface="メイリオ" pitchFamily="50" charset="-128"/>
                <a:cs typeface="メイリオ" pitchFamily="50" charset="-128"/>
              </a:rPr>
              <a:t>要素を、型を、配置を、順序を、因果を、ベースを変えたりできないか？</a:t>
            </a:r>
          </a:p>
        </p:txBody>
      </p:sp>
      <p:sp>
        <p:nvSpPr>
          <p:cNvPr id="20500" name="Rectangle 21"/>
          <p:cNvSpPr>
            <a:spLocks noChangeArrowheads="1"/>
          </p:cNvSpPr>
          <p:nvPr/>
        </p:nvSpPr>
        <p:spPr bwMode="auto">
          <a:xfrm>
            <a:off x="3203575" y="5500688"/>
            <a:ext cx="4321175" cy="54610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buFont typeface="Wingdings" pitchFamily="2" charset="2"/>
              <a:buNone/>
            </a:pPr>
            <a:r>
              <a:rPr lang="ja-JP" altLang="en-US" sz="1200">
                <a:latin typeface="メイリオ" pitchFamily="50" charset="-128"/>
                <a:ea typeface="メイリオ" pitchFamily="50" charset="-128"/>
                <a:cs typeface="メイリオ" pitchFamily="50" charset="-128"/>
              </a:rPr>
              <a:t>反転、前後転、左右転、上下転、順番転、役割などを転換してみたらどうか？</a:t>
            </a:r>
          </a:p>
        </p:txBody>
      </p:sp>
      <p:sp>
        <p:nvSpPr>
          <p:cNvPr id="20501" name="Rectangle 22"/>
          <p:cNvSpPr>
            <a:spLocks noChangeArrowheads="1"/>
          </p:cNvSpPr>
          <p:nvPr/>
        </p:nvSpPr>
        <p:spPr bwMode="auto">
          <a:xfrm>
            <a:off x="3203575" y="6122988"/>
            <a:ext cx="4321175" cy="54610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buFont typeface="Wingdings" pitchFamily="2" charset="2"/>
              <a:buNone/>
            </a:pPr>
            <a:r>
              <a:rPr lang="ja-JP" altLang="en-US" sz="1200">
                <a:latin typeface="メイリオ" pitchFamily="50" charset="-128"/>
                <a:ea typeface="メイリオ" pitchFamily="50" charset="-128"/>
                <a:cs typeface="メイリオ" pitchFamily="50" charset="-128"/>
              </a:rPr>
              <a:t>合体したら？混ぜ合わせたら？組み合わせてみたら？</a:t>
            </a:r>
          </a:p>
        </p:txBody>
      </p:sp>
      <p:sp>
        <p:nvSpPr>
          <p:cNvPr id="20502" name="Oval 23"/>
          <p:cNvSpPr>
            <a:spLocks noChangeArrowheads="1"/>
          </p:cNvSpPr>
          <p:nvPr/>
        </p:nvSpPr>
        <p:spPr bwMode="auto">
          <a:xfrm>
            <a:off x="7885113" y="2852738"/>
            <a:ext cx="1258887" cy="1584325"/>
          </a:xfrm>
          <a:prstGeom prst="ellipse">
            <a:avLst/>
          </a:prstGeom>
          <a:noFill/>
          <a:ln w="38100"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100">
                <a:latin typeface="メイリオ" pitchFamily="50" charset="-128"/>
                <a:ea typeface="メイリオ" pitchFamily="50" charset="-128"/>
                <a:cs typeface="メイリオ" pitchFamily="50" charset="-128"/>
              </a:rPr>
              <a:t>新しい製品</a:t>
            </a:r>
            <a:br>
              <a:rPr lang="ja-JP" altLang="en-US" sz="1100">
                <a:latin typeface="メイリオ" pitchFamily="50" charset="-128"/>
                <a:ea typeface="メイリオ" pitchFamily="50" charset="-128"/>
                <a:cs typeface="メイリオ" pitchFamily="50" charset="-128"/>
              </a:rPr>
            </a:br>
            <a:r>
              <a:rPr lang="ja-JP" altLang="en-US" sz="1100">
                <a:latin typeface="メイリオ" pitchFamily="50" charset="-128"/>
                <a:ea typeface="メイリオ" pitchFamily="50" charset="-128"/>
                <a:cs typeface="メイリオ" pitchFamily="50" charset="-128"/>
              </a:rPr>
              <a:t>新しいサービス</a:t>
            </a:r>
          </a:p>
        </p:txBody>
      </p:sp>
      <p:sp>
        <p:nvSpPr>
          <p:cNvPr id="20503" name="Rectangle 24"/>
          <p:cNvSpPr>
            <a:spLocks noChangeArrowheads="1"/>
          </p:cNvSpPr>
          <p:nvPr/>
        </p:nvSpPr>
        <p:spPr bwMode="auto">
          <a:xfrm>
            <a:off x="107950" y="2997200"/>
            <a:ext cx="1441450" cy="1295400"/>
          </a:xfrm>
          <a:prstGeom prst="rect">
            <a:avLst/>
          </a:prstGeom>
          <a:noFill/>
          <a:ln w="38100"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Wingdings" pitchFamily="2" charset="2"/>
              <a:buNone/>
            </a:pPr>
            <a:r>
              <a:rPr lang="ja-JP" altLang="en-US" sz="1400">
                <a:latin typeface="メイリオ" pitchFamily="50" charset="-128"/>
                <a:ea typeface="メイリオ" pitchFamily="50" charset="-128"/>
                <a:cs typeface="メイリオ" pitchFamily="50" charset="-128"/>
              </a:rPr>
              <a:t>既存の製品</a:t>
            </a:r>
            <a:br>
              <a:rPr lang="ja-JP" altLang="en-US" sz="1400">
                <a:latin typeface="メイリオ" pitchFamily="50" charset="-128"/>
                <a:ea typeface="メイリオ" pitchFamily="50" charset="-128"/>
                <a:cs typeface="メイリオ" pitchFamily="50" charset="-128"/>
              </a:rPr>
            </a:br>
            <a:r>
              <a:rPr lang="ja-JP" altLang="en-US" sz="1400">
                <a:latin typeface="メイリオ" pitchFamily="50" charset="-128"/>
                <a:ea typeface="メイリオ" pitchFamily="50" charset="-128"/>
                <a:cs typeface="メイリオ" pitchFamily="50" charset="-128"/>
              </a:rPr>
              <a:t>既存のサービス</a:t>
            </a:r>
          </a:p>
        </p:txBody>
      </p:sp>
      <p:sp>
        <p:nvSpPr>
          <p:cNvPr id="20504" name="AutoShape 25"/>
          <p:cNvSpPr>
            <a:spLocks noChangeArrowheads="1"/>
          </p:cNvSpPr>
          <p:nvPr/>
        </p:nvSpPr>
        <p:spPr bwMode="auto">
          <a:xfrm rot="5400000">
            <a:off x="1117600" y="3500438"/>
            <a:ext cx="1223963" cy="217487"/>
          </a:xfrm>
          <a:prstGeom prst="triangle">
            <a:avLst>
              <a:gd name="adj" fmla="val 50000"/>
            </a:avLst>
          </a:prstGeom>
          <a:solidFill>
            <a:srgbClr val="FFCC00"/>
          </a:solidFill>
          <a:ln w="9525" algn="ctr">
            <a:solidFill>
              <a:srgbClr val="FFCC99"/>
            </a:solidFill>
            <a:miter lim="800000"/>
            <a:headEnd/>
            <a:tailEnd/>
          </a:ln>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20505" name="AutoShape 26"/>
          <p:cNvSpPr>
            <a:spLocks noChangeArrowheads="1"/>
          </p:cNvSpPr>
          <p:nvPr/>
        </p:nvSpPr>
        <p:spPr bwMode="auto">
          <a:xfrm rot="5400000">
            <a:off x="7092157" y="3572669"/>
            <a:ext cx="1223962" cy="215900"/>
          </a:xfrm>
          <a:prstGeom prst="triangle">
            <a:avLst>
              <a:gd name="adj" fmla="val 50000"/>
            </a:avLst>
          </a:prstGeom>
          <a:solidFill>
            <a:srgbClr val="FFCC00"/>
          </a:solidFill>
          <a:ln w="9525" algn="ctr">
            <a:solidFill>
              <a:srgbClr val="FFCC99"/>
            </a:solidFill>
            <a:miter lim="800000"/>
            <a:headEnd/>
            <a:tailEnd/>
          </a:ln>
        </p:spPr>
        <p:txBody>
          <a:bodyPr wrap="none" anchor="ctr"/>
          <a:lstStyle/>
          <a:p>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34595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タイトル 1"/>
          <p:cNvSpPr>
            <a:spLocks noGrp="1"/>
          </p:cNvSpPr>
          <p:nvPr>
            <p:ph type="title"/>
          </p:nvPr>
        </p:nvSpPr>
        <p:spPr>
          <a:xfrm>
            <a:off x="179388" y="188913"/>
            <a:ext cx="8964612" cy="490537"/>
          </a:xfrm>
        </p:spPr>
        <p:txBody>
          <a:bodyPr/>
          <a:lstStyle/>
          <a:p>
            <a:pPr eaLnBrk="1" hangingPunct="1"/>
            <a:r>
              <a:rPr lang="ja-JP" altLang="en-US" dirty="0" smtClean="0"/>
              <a:t>クイックスクリーンシート</a:t>
            </a:r>
          </a:p>
        </p:txBody>
      </p:sp>
      <p:sp>
        <p:nvSpPr>
          <p:cNvPr id="4" name="Text Box 5"/>
          <p:cNvSpPr txBox="1">
            <a:spLocks noChangeArrowheads="1"/>
          </p:cNvSpPr>
          <p:nvPr/>
        </p:nvSpPr>
        <p:spPr bwMode="auto">
          <a:xfrm>
            <a:off x="739775" y="1779588"/>
            <a:ext cx="7632700" cy="4176712"/>
          </a:xfrm>
          <a:prstGeom prst="rect">
            <a:avLst/>
          </a:prstGeom>
          <a:solidFill>
            <a:schemeClr val="bg1"/>
          </a:solidFill>
          <a:ln w="15875" algn="ctr">
            <a:solidFill>
              <a:srgbClr val="FF6600"/>
            </a:solidFill>
            <a:miter lim="800000"/>
            <a:headEnd/>
            <a:tailEnd/>
          </a:ln>
        </p:spPr>
        <p:txBody>
          <a:bodyPr tIns="82800"/>
          <a:lstStyle>
            <a:lvl1pPr marL="342900" indent="-342900" eaLnBrk="0" hangingPunct="0">
              <a:defRPr kumimoji="1" sz="1400">
                <a:solidFill>
                  <a:schemeClr val="tx1"/>
                </a:solidFill>
                <a:latin typeface="HGPｺﾞｼｯｸE" pitchFamily="50" charset="-128"/>
                <a:ea typeface="HGPｺﾞｼｯｸE" pitchFamily="50" charset="-128"/>
              </a:defRPr>
            </a:lvl1pPr>
            <a:lvl2pPr marL="742950" indent="-285750" eaLnBrk="0" hangingPunct="0">
              <a:defRPr kumimoji="1" sz="1400">
                <a:solidFill>
                  <a:schemeClr val="tx1"/>
                </a:solidFill>
                <a:latin typeface="HGPｺﾞｼｯｸE" pitchFamily="50" charset="-128"/>
                <a:ea typeface="HGPｺﾞｼｯｸE" pitchFamily="50" charset="-128"/>
              </a:defRPr>
            </a:lvl2pPr>
            <a:lvl3pPr marL="1143000" indent="-228600" eaLnBrk="0" hangingPunct="0">
              <a:defRPr kumimoji="1" sz="1400">
                <a:solidFill>
                  <a:schemeClr val="tx1"/>
                </a:solidFill>
                <a:latin typeface="HGPｺﾞｼｯｸE" pitchFamily="50" charset="-128"/>
                <a:ea typeface="HGPｺﾞｼｯｸE" pitchFamily="50" charset="-128"/>
              </a:defRPr>
            </a:lvl3pPr>
            <a:lvl4pPr marL="1600200" indent="-228600" eaLnBrk="0" hangingPunct="0">
              <a:defRPr kumimoji="1" sz="1400">
                <a:solidFill>
                  <a:schemeClr val="tx1"/>
                </a:solidFill>
                <a:latin typeface="HGPｺﾞｼｯｸE" pitchFamily="50" charset="-128"/>
                <a:ea typeface="HGPｺﾞｼｯｸE" pitchFamily="50" charset="-128"/>
              </a:defRPr>
            </a:lvl4pPr>
            <a:lvl5pPr marL="2057400" indent="-228600" eaLnBrk="0" hangingPunct="0">
              <a:defRPr kumimoji="1" sz="1400">
                <a:solidFill>
                  <a:schemeClr val="tx1"/>
                </a:solidFill>
                <a:latin typeface="HGPｺﾞｼｯｸE" pitchFamily="50" charset="-128"/>
                <a:ea typeface="HGPｺﾞｼｯｸE" pitchFamily="50" charset="-128"/>
              </a:defRPr>
            </a:lvl5pPr>
            <a:lvl6pPr marL="25146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6pPr>
            <a:lvl7pPr marL="29718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7pPr>
            <a:lvl8pPr marL="34290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8pPr>
            <a:lvl9pPr marL="38862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9pPr>
          </a:lstStyle>
          <a:p>
            <a:pPr eaLnBrk="1" fontAlgn="auto" hangingPunct="1">
              <a:spcBef>
                <a:spcPct val="50000"/>
              </a:spcBef>
              <a:spcAft>
                <a:spcPct val="10000"/>
              </a:spcAft>
              <a:buFontTx/>
              <a:buAutoNum type="circleNumDbPlain"/>
              <a:defRPr/>
            </a:pPr>
            <a:r>
              <a:rPr lang="ja-JP" altLang="en-US" sz="1600" dirty="0">
                <a:latin typeface="メイリオ" pitchFamily="50" charset="-128"/>
                <a:ea typeface="メイリオ" pitchFamily="50" charset="-128"/>
                <a:cs typeface="メイリオ" pitchFamily="50" charset="-128"/>
              </a:rPr>
              <a:t>（その事業アイデアは）顧客やエンドユーザにとって、重要な価値を創造するか</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重要な価値を加えることができるか？</a:t>
            </a:r>
          </a:p>
          <a:p>
            <a:pPr eaLnBrk="1" fontAlgn="auto" hangingPunct="1">
              <a:spcBef>
                <a:spcPct val="50000"/>
              </a:spcBef>
              <a:spcAft>
                <a:spcPct val="10000"/>
              </a:spcAft>
              <a:buFontTx/>
              <a:buAutoNum type="circleNumDbPlain"/>
              <a:defRPr/>
            </a:pPr>
            <a:r>
              <a:rPr lang="ja-JP" altLang="en-US" sz="1600" dirty="0">
                <a:latin typeface="メイリオ" pitchFamily="50" charset="-128"/>
                <a:ea typeface="メイリオ" pitchFamily="50" charset="-128"/>
                <a:cs typeface="メイリオ" pitchFamily="50" charset="-128"/>
              </a:rPr>
              <a:t>（その事業アイデアは）重要な問題を解決するものか？もしくは顧客が喜んでお金を払うようなニーズに合致したものか？</a:t>
            </a:r>
          </a:p>
          <a:p>
            <a:pPr eaLnBrk="1" fontAlgn="auto" hangingPunct="1">
              <a:spcBef>
                <a:spcPct val="50000"/>
              </a:spcBef>
              <a:spcAft>
                <a:spcPct val="10000"/>
              </a:spcAft>
              <a:buFontTx/>
              <a:buAutoNum type="circleNumDbPlain"/>
              <a:defRPr/>
            </a:pPr>
            <a:r>
              <a:rPr lang="ja-JP" altLang="en-US" sz="1600" dirty="0">
                <a:latin typeface="メイリオ" pitchFamily="50" charset="-128"/>
                <a:ea typeface="メイリオ" pitchFamily="50" charset="-128"/>
                <a:cs typeface="メイリオ" pitchFamily="50" charset="-128"/>
              </a:rPr>
              <a:t>（その事業アイデア）は儲かるか？</a:t>
            </a:r>
            <a:br>
              <a:rPr lang="ja-JP" altLang="en-US" sz="1600" dirty="0">
                <a:latin typeface="メイリオ" pitchFamily="50" charset="-128"/>
                <a:ea typeface="メイリオ" pitchFamily="50" charset="-128"/>
                <a:cs typeface="メイリオ" pitchFamily="50" charset="-128"/>
              </a:rPr>
            </a:br>
            <a:r>
              <a:rPr lang="ja-JP" altLang="en-US" sz="1600" dirty="0">
                <a:latin typeface="メイリオ" pitchFamily="50" charset="-128"/>
                <a:ea typeface="メイリオ" pitchFamily="50" charset="-128"/>
                <a:cs typeface="メイリオ" pitchFamily="50" charset="-128"/>
              </a:rPr>
              <a:t>	十分なマーケットがあるか（</a:t>
            </a:r>
            <a:r>
              <a:rPr lang="en-US" altLang="ja-JP" sz="1600" dirty="0">
                <a:latin typeface="メイリオ" pitchFamily="50" charset="-128"/>
                <a:ea typeface="メイリオ" pitchFamily="50" charset="-128"/>
                <a:cs typeface="メイリオ" pitchFamily="50" charset="-128"/>
              </a:rPr>
              <a:t>50</a:t>
            </a:r>
            <a:r>
              <a:rPr lang="ja-JP" altLang="en-US" sz="1600" dirty="0">
                <a:latin typeface="メイリオ" pitchFamily="50" charset="-128"/>
                <a:ea typeface="メイリオ" pitchFamily="50" charset="-128"/>
                <a:cs typeface="メイリオ" pitchFamily="50" charset="-128"/>
              </a:rPr>
              <a:t>億円以上の市場規模）</a:t>
            </a:r>
            <a:br>
              <a:rPr lang="ja-JP" altLang="en-US" sz="1600" dirty="0">
                <a:latin typeface="メイリオ" pitchFamily="50" charset="-128"/>
                <a:ea typeface="メイリオ" pitchFamily="50" charset="-128"/>
                <a:cs typeface="メイリオ" pitchFamily="50" charset="-128"/>
              </a:rPr>
            </a:br>
            <a:r>
              <a:rPr lang="ja-JP" altLang="en-US" sz="1600" dirty="0">
                <a:latin typeface="メイリオ" pitchFamily="50" charset="-128"/>
                <a:ea typeface="メイリオ" pitchFamily="50" charset="-128"/>
                <a:cs typeface="メイリオ" pitchFamily="50" charset="-128"/>
              </a:rPr>
              <a:t>	高成長マーケットか？（</a:t>
            </a:r>
            <a:r>
              <a:rPr lang="en-US" altLang="ja-JP" sz="1600" dirty="0">
                <a:latin typeface="メイリオ" pitchFamily="50" charset="-128"/>
                <a:ea typeface="メイリオ" pitchFamily="50" charset="-128"/>
                <a:cs typeface="メイリオ" pitchFamily="50" charset="-128"/>
              </a:rPr>
              <a:t>20</a:t>
            </a:r>
            <a:r>
              <a:rPr lang="ja-JP" altLang="en-US" sz="1600" dirty="0">
                <a:latin typeface="メイリオ" pitchFamily="50" charset="-128"/>
                <a:ea typeface="メイリオ" pitchFamily="50" charset="-128"/>
                <a:cs typeface="メイリオ" pitchFamily="50" charset="-128"/>
              </a:rPr>
              <a:t>％以上の成長率）</a:t>
            </a:r>
            <a:br>
              <a:rPr lang="ja-JP" altLang="en-US" sz="1600" dirty="0">
                <a:latin typeface="メイリオ" pitchFamily="50" charset="-128"/>
                <a:ea typeface="メイリオ" pitchFamily="50" charset="-128"/>
                <a:cs typeface="メイリオ" pitchFamily="50" charset="-128"/>
              </a:rPr>
            </a:br>
            <a:r>
              <a:rPr lang="ja-JP" altLang="en-US" sz="1600" dirty="0">
                <a:latin typeface="メイリオ" pitchFamily="50" charset="-128"/>
                <a:ea typeface="メイリオ" pitchFamily="50" charset="-128"/>
                <a:cs typeface="メイリオ" pitchFamily="50" charset="-128"/>
              </a:rPr>
              <a:t>	高い利幅が見込めるか？（</a:t>
            </a:r>
            <a:r>
              <a:rPr lang="en-US" altLang="ja-JP" sz="1600" dirty="0">
                <a:latin typeface="メイリオ" pitchFamily="50" charset="-128"/>
                <a:ea typeface="メイリオ" pitchFamily="50" charset="-128"/>
                <a:cs typeface="メイリオ" pitchFamily="50" charset="-128"/>
              </a:rPr>
              <a:t>40</a:t>
            </a:r>
            <a:r>
              <a:rPr lang="ja-JP" altLang="en-US" sz="1600" dirty="0">
                <a:latin typeface="メイリオ" pitchFamily="50" charset="-128"/>
                <a:ea typeface="メイリオ" pitchFamily="50" charset="-128"/>
                <a:cs typeface="メイリオ" pitchFamily="50" charset="-128"/>
              </a:rPr>
              <a:t>％以上の利益率）</a:t>
            </a:r>
            <a:br>
              <a:rPr lang="ja-JP" altLang="en-US" sz="1600" dirty="0">
                <a:latin typeface="メイリオ" pitchFamily="50" charset="-128"/>
                <a:ea typeface="メイリオ" pitchFamily="50" charset="-128"/>
                <a:cs typeface="メイリオ" pitchFamily="50" charset="-128"/>
              </a:rPr>
            </a:br>
            <a:r>
              <a:rPr lang="ja-JP" altLang="en-US" sz="1600" dirty="0">
                <a:latin typeface="メイリオ" pitchFamily="50" charset="-128"/>
                <a:ea typeface="メイリオ" pitchFamily="50" charset="-128"/>
                <a:cs typeface="メイリオ" pitchFamily="50" charset="-128"/>
              </a:rPr>
              <a:t>	高い潜在利益が見込めるか？（税引き後で</a:t>
            </a:r>
            <a:r>
              <a:rPr lang="en-US" altLang="ja-JP" sz="1600" dirty="0">
                <a:latin typeface="メイリオ" pitchFamily="50" charset="-128"/>
                <a:ea typeface="メイリオ" pitchFamily="50" charset="-128"/>
                <a:cs typeface="メイリオ" pitchFamily="50" charset="-128"/>
              </a:rPr>
              <a:t>10</a:t>
            </a:r>
            <a:r>
              <a:rPr lang="ja-JP" altLang="en-US" sz="1600" dirty="0">
                <a:latin typeface="メイリオ" pitchFamily="50" charset="-128"/>
                <a:ea typeface="メイリオ" pitchFamily="50" charset="-128"/>
                <a:cs typeface="メイリオ" pitchFamily="50" charset="-128"/>
              </a:rPr>
              <a:t>％～</a:t>
            </a:r>
            <a:r>
              <a:rPr lang="en-US" altLang="ja-JP" sz="1600" dirty="0">
                <a:latin typeface="メイリオ" pitchFamily="50" charset="-128"/>
                <a:ea typeface="メイリオ" pitchFamily="50" charset="-128"/>
                <a:cs typeface="メイリオ" pitchFamily="50" charset="-128"/>
              </a:rPr>
              <a:t>15</a:t>
            </a:r>
            <a:r>
              <a:rPr lang="ja-JP" altLang="en-US" sz="1600" dirty="0">
                <a:latin typeface="メイリオ" pitchFamily="50" charset="-128"/>
                <a:ea typeface="メイリオ" pitchFamily="50" charset="-128"/>
                <a:cs typeface="メイリオ" pitchFamily="50" charset="-128"/>
              </a:rPr>
              <a:t>％以上の利益率）</a:t>
            </a:r>
            <a:br>
              <a:rPr lang="ja-JP" altLang="en-US" sz="1600" dirty="0">
                <a:latin typeface="メイリオ" pitchFamily="50" charset="-128"/>
                <a:ea typeface="メイリオ" pitchFamily="50" charset="-128"/>
                <a:cs typeface="メイリオ" pitchFamily="50" charset="-128"/>
              </a:rPr>
            </a:br>
            <a:r>
              <a:rPr lang="ja-JP" altLang="en-US" sz="1600" dirty="0">
                <a:latin typeface="メイリオ" pitchFamily="50" charset="-128"/>
                <a:ea typeface="メイリオ" pitchFamily="50" charset="-128"/>
                <a:cs typeface="メイリオ" pitchFamily="50" charset="-128"/>
              </a:rPr>
              <a:t>	早期に潤沢なキャッシュフローが見込めるか？	</a:t>
            </a:r>
            <a:br>
              <a:rPr lang="ja-JP" altLang="en-US" sz="1600" dirty="0">
                <a:latin typeface="メイリオ" pitchFamily="50" charset="-128"/>
                <a:ea typeface="メイリオ" pitchFamily="50" charset="-128"/>
                <a:cs typeface="メイリオ" pitchFamily="50" charset="-128"/>
              </a:rPr>
            </a:br>
            <a:r>
              <a:rPr lang="ja-JP" altLang="en-US" sz="1600" dirty="0">
                <a:latin typeface="メイリオ" pitchFamily="50" charset="-128"/>
                <a:ea typeface="メイリオ" pitchFamily="50" charset="-128"/>
                <a:cs typeface="メイリオ" pitchFamily="50" charset="-128"/>
              </a:rPr>
              <a:t>	投資家に魅力的なリターンが見込めるか</a:t>
            </a:r>
            <a:r>
              <a:rPr lang="ja-JP" altLang="en-US" sz="1600" dirty="0" smtClean="0">
                <a:latin typeface="メイリオ" pitchFamily="50" charset="-128"/>
                <a:ea typeface="メイリオ" pitchFamily="50" charset="-128"/>
                <a:cs typeface="メイリオ" pitchFamily="50" charset="-128"/>
              </a:rPr>
              <a:t>？</a:t>
            </a:r>
            <a:endParaRPr lang="en-US" altLang="ja-JP" sz="1600" dirty="0" smtClean="0">
              <a:latin typeface="メイリオ" pitchFamily="50" charset="-128"/>
              <a:ea typeface="メイリオ" pitchFamily="50" charset="-128"/>
              <a:cs typeface="メイリオ" pitchFamily="50" charset="-128"/>
            </a:endParaRPr>
          </a:p>
          <a:p>
            <a:pPr marL="0" indent="0" eaLnBrk="1" fontAlgn="auto" hangingPunct="1">
              <a:spcBef>
                <a:spcPct val="50000"/>
              </a:spcBef>
              <a:spcAft>
                <a:spcPct val="10000"/>
              </a:spcAft>
              <a:defRPr/>
            </a:pPr>
            <a:r>
              <a:rPr lang="ja-JP" altLang="en-US" sz="1600" dirty="0">
                <a:latin typeface="メイリオ" pitchFamily="50" charset="-128"/>
                <a:ea typeface="メイリオ" pitchFamily="50" charset="-128"/>
                <a:cs typeface="メイリオ" pitchFamily="50" charset="-128"/>
              </a:rPr>
              <a:t>　</a:t>
            </a:r>
            <a:r>
              <a:rPr lang="ja-JP" altLang="en-US" sz="1600" dirty="0" smtClean="0">
                <a:latin typeface="メイリオ" pitchFamily="50" charset="-128"/>
                <a:ea typeface="メイリオ" pitchFamily="50" charset="-128"/>
                <a:cs typeface="メイリオ" pitchFamily="50" charset="-128"/>
              </a:rPr>
              <a:t>　　　（</a:t>
            </a:r>
            <a:r>
              <a:rPr lang="en-US" altLang="ja-JP" sz="1600" dirty="0">
                <a:latin typeface="メイリオ" pitchFamily="50" charset="-128"/>
                <a:ea typeface="メイリオ" pitchFamily="50" charset="-128"/>
                <a:cs typeface="メイリオ" pitchFamily="50" charset="-128"/>
              </a:rPr>
              <a:t>IRR</a:t>
            </a:r>
            <a:r>
              <a:rPr lang="ja-JP" altLang="en-US" sz="1600" dirty="0">
                <a:latin typeface="メイリオ" pitchFamily="50" charset="-128"/>
                <a:ea typeface="メイリオ" pitchFamily="50" charset="-128"/>
                <a:cs typeface="メイリオ" pitchFamily="50" charset="-128"/>
              </a:rPr>
              <a:t>（内部収益率）で</a:t>
            </a:r>
            <a:r>
              <a:rPr lang="en-US" altLang="ja-JP" sz="1600" dirty="0">
                <a:latin typeface="メイリオ" pitchFamily="50" charset="-128"/>
                <a:ea typeface="メイリオ" pitchFamily="50" charset="-128"/>
                <a:cs typeface="メイリオ" pitchFamily="50" charset="-128"/>
              </a:rPr>
              <a:t>25</a:t>
            </a:r>
            <a:r>
              <a:rPr lang="ja-JP" altLang="en-US" sz="1600" dirty="0">
                <a:latin typeface="メイリオ" pitchFamily="50" charset="-128"/>
                <a:ea typeface="メイリオ" pitchFamily="50" charset="-128"/>
                <a:cs typeface="メイリオ" pitchFamily="50" charset="-128"/>
              </a:rPr>
              <a:t>％～</a:t>
            </a:r>
            <a:r>
              <a:rPr lang="en-US" altLang="ja-JP" sz="1600" dirty="0">
                <a:latin typeface="メイリオ" pitchFamily="50" charset="-128"/>
                <a:ea typeface="メイリオ" pitchFamily="50" charset="-128"/>
                <a:cs typeface="メイリオ" pitchFamily="50" charset="-128"/>
              </a:rPr>
              <a:t>30</a:t>
            </a:r>
            <a:r>
              <a:rPr lang="ja-JP" altLang="en-US" sz="1600" dirty="0">
                <a:latin typeface="メイリオ" pitchFamily="50" charset="-128"/>
                <a:ea typeface="メイリオ" pitchFamily="50" charset="-128"/>
                <a:cs typeface="メイリオ" pitchFamily="50" charset="-128"/>
              </a:rPr>
              <a:t>％）</a:t>
            </a:r>
          </a:p>
          <a:p>
            <a:pPr eaLnBrk="1" fontAlgn="auto" hangingPunct="1">
              <a:spcBef>
                <a:spcPct val="50000"/>
              </a:spcBef>
              <a:spcAft>
                <a:spcPct val="10000"/>
              </a:spcAft>
              <a:buFontTx/>
              <a:buAutoNum type="circleNumDbPlain"/>
              <a:defRPr/>
            </a:pPr>
            <a:r>
              <a:rPr lang="ja-JP" altLang="en-US" sz="1600" dirty="0">
                <a:latin typeface="メイリオ" pitchFamily="50" charset="-128"/>
                <a:ea typeface="メイリオ" pitchFamily="50" charset="-128"/>
                <a:cs typeface="メイリオ" pitchFamily="50" charset="-128"/>
              </a:rPr>
              <a:t>そのマーケットに、「現時点」で参入することは、本当に適切か？</a:t>
            </a:r>
            <a:br>
              <a:rPr lang="ja-JP" altLang="en-US" sz="1600" dirty="0">
                <a:latin typeface="メイリオ" pitchFamily="50" charset="-128"/>
                <a:ea typeface="メイリオ" pitchFamily="50" charset="-128"/>
                <a:cs typeface="メイリオ" pitchFamily="50" charset="-128"/>
              </a:rPr>
            </a:br>
            <a:r>
              <a:rPr lang="ja-JP" altLang="en-US" sz="1600" dirty="0">
                <a:latin typeface="メイリオ" pitchFamily="50" charset="-128"/>
                <a:ea typeface="メイリオ" pitchFamily="50" charset="-128"/>
                <a:cs typeface="メイリオ" pitchFamily="50" charset="-128"/>
              </a:rPr>
              <a:t>リスクに見合ったリターンが得られるか？</a:t>
            </a:r>
          </a:p>
        </p:txBody>
      </p:sp>
      <p:sp>
        <p:nvSpPr>
          <p:cNvPr id="21508" name="Text Box 6"/>
          <p:cNvSpPr txBox="1">
            <a:spLocks noChangeArrowheads="1"/>
          </p:cNvSpPr>
          <p:nvPr/>
        </p:nvSpPr>
        <p:spPr bwMode="auto">
          <a:xfrm>
            <a:off x="739775" y="1341438"/>
            <a:ext cx="7640638" cy="431800"/>
          </a:xfrm>
          <a:prstGeom prst="rect">
            <a:avLst/>
          </a:prstGeom>
          <a:solidFill>
            <a:srgbClr val="FFCC99"/>
          </a:solidFill>
          <a:ln w="15875" algn="ctr">
            <a:solidFill>
              <a:srgbClr val="FF6600"/>
            </a:solidFill>
            <a:miter lim="800000"/>
            <a:headEnd/>
            <a:tailEnd/>
          </a:ln>
        </p:spPr>
        <p:txBody>
          <a:bodyPr wrap="none"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0000"/>
              </a:spcBef>
              <a:spcAft>
                <a:spcPct val="10000"/>
              </a:spcAft>
            </a:pPr>
            <a:r>
              <a:rPr lang="ja-JP" altLang="en-US" sz="1600">
                <a:latin typeface="メイリオ" pitchFamily="50" charset="-128"/>
                <a:ea typeface="メイリオ" pitchFamily="50" charset="-128"/>
                <a:cs typeface="メイリオ" pitchFamily="50" charset="-128"/>
              </a:rPr>
              <a:t>「投資家の視点」で「アイデア」を選別するための問いかけ</a:t>
            </a:r>
          </a:p>
        </p:txBody>
      </p:sp>
      <p:sp>
        <p:nvSpPr>
          <p:cNvPr id="21509" name="Text Box 7"/>
          <p:cNvSpPr txBox="1">
            <a:spLocks noChangeArrowheads="1"/>
          </p:cNvSpPr>
          <p:nvPr/>
        </p:nvSpPr>
        <p:spPr bwMode="auto">
          <a:xfrm>
            <a:off x="771525" y="6254750"/>
            <a:ext cx="68246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46800" rIns="0" bIns="468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buFont typeface="Wingdings" pitchFamily="2" charset="2"/>
              <a:buNone/>
            </a:pPr>
            <a:r>
              <a:rPr lang="ja-JP" altLang="en-US" sz="800">
                <a:latin typeface="HGPｺﾞｼｯｸE" pitchFamily="50" charset="-128"/>
                <a:ea typeface="HGPｺﾞｼｯｸE" pitchFamily="50" charset="-128"/>
              </a:rPr>
              <a:t>出所：</a:t>
            </a:r>
            <a:r>
              <a:rPr lang="en-US" altLang="ja-JP" sz="800">
                <a:latin typeface="HGPｺﾞｼｯｸE" pitchFamily="50" charset="-128"/>
                <a:ea typeface="HGPｺﾞｼｯｸE" pitchFamily="50" charset="-128"/>
              </a:rPr>
              <a:t>『Jeffry A. Timmons et al』(2004), Business Plans that Work, Mcgraw-Hill</a:t>
            </a:r>
            <a:r>
              <a:rPr lang="ja-JP" altLang="en-US" sz="800">
                <a:latin typeface="HGPｺﾞｼｯｸE" pitchFamily="50" charset="-128"/>
                <a:ea typeface="HGPｺﾞｼｯｸE" pitchFamily="50" charset="-128"/>
              </a:rPr>
              <a:t>より作成</a:t>
            </a:r>
          </a:p>
        </p:txBody>
      </p:sp>
      <p:sp>
        <p:nvSpPr>
          <p:cNvPr id="21510" name="Rectangle 3"/>
          <p:cNvSpPr txBox="1">
            <a:spLocks noChangeArrowheads="1"/>
          </p:cNvSpPr>
          <p:nvPr/>
        </p:nvSpPr>
        <p:spPr bwMode="auto">
          <a:xfrm>
            <a:off x="88900" y="715963"/>
            <a:ext cx="90551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None/>
            </a:pPr>
            <a:r>
              <a:rPr lang="ja-JP" altLang="en-US" sz="1600">
                <a:latin typeface="メイリオ" pitchFamily="50" charset="-128"/>
                <a:ea typeface="メイリオ" pitchFamily="50" charset="-128"/>
                <a:cs typeface="メイリオ" pitchFamily="50" charset="-128"/>
              </a:rPr>
              <a:t>「思いつき」のアイデアが「事業機会」となりうるか否かを考えるために「投資家の視点」から次のような簡単な問いかけをしてみる。</a:t>
            </a:r>
          </a:p>
        </p:txBody>
      </p:sp>
    </p:spTree>
    <p:extLst>
      <p:ext uri="{BB962C8B-B14F-4D97-AF65-F5344CB8AC3E}">
        <p14:creationId xmlns:p14="http://schemas.microsoft.com/office/powerpoint/2010/main" val="23768062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a:xfrm>
            <a:off x="179388" y="188913"/>
            <a:ext cx="8964612" cy="490537"/>
          </a:xfrm>
        </p:spPr>
        <p:txBody>
          <a:bodyPr/>
          <a:lstStyle/>
          <a:p>
            <a:pPr eaLnBrk="1" hangingPunct="1"/>
            <a:r>
              <a:rPr lang="ja-JP" altLang="en-US" dirty="0" smtClean="0"/>
              <a:t>ブルーオーシャン戦略</a:t>
            </a:r>
          </a:p>
        </p:txBody>
      </p:sp>
      <p:sp>
        <p:nvSpPr>
          <p:cNvPr id="22531" name="Rectangle 3"/>
          <p:cNvSpPr txBox="1">
            <a:spLocks noChangeArrowheads="1"/>
          </p:cNvSpPr>
          <p:nvPr/>
        </p:nvSpPr>
        <p:spPr bwMode="auto">
          <a:xfrm>
            <a:off x="88900" y="776288"/>
            <a:ext cx="90551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None/>
            </a:pPr>
            <a:r>
              <a:rPr lang="ja-JP" altLang="en-US" sz="1400">
                <a:latin typeface="メイリオ" pitchFamily="50" charset="-128"/>
                <a:ea typeface="メイリオ" pitchFamily="50" charset="-128"/>
                <a:cs typeface="メイリオ" pitchFamily="50" charset="-128"/>
              </a:rPr>
              <a:t>近年、既存市場における熾烈な競争を回避する戦略として、全く新しいビジネスモデルを導入し、競争のない新たな市場を創り出すという「ブルー・オーシャン戦略」が注目されています。</a:t>
            </a:r>
          </a:p>
        </p:txBody>
      </p:sp>
      <p:sp>
        <p:nvSpPr>
          <p:cNvPr id="22532" name="Rectangle 4"/>
          <p:cNvSpPr>
            <a:spLocks noChangeArrowheads="1"/>
          </p:cNvSpPr>
          <p:nvPr/>
        </p:nvSpPr>
        <p:spPr bwMode="auto">
          <a:xfrm>
            <a:off x="323850" y="6237288"/>
            <a:ext cx="7704138"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nchor="ctr">
            <a:spAutoFit/>
          </a:bodyPr>
          <a:lstStyle/>
          <a:p>
            <a:pPr marL="147638" indent="-147638">
              <a:lnSpc>
                <a:spcPct val="90000"/>
              </a:lnSpc>
              <a:spcBef>
                <a:spcPct val="10000"/>
              </a:spcBef>
              <a:spcAft>
                <a:spcPct val="10000"/>
              </a:spcAft>
            </a:pPr>
            <a:r>
              <a:rPr lang="ja-JP" altLang="en-US" sz="800">
                <a:latin typeface="Arial" pitchFamily="34" charset="0"/>
              </a:rPr>
              <a:t>出所：</a:t>
            </a:r>
            <a:r>
              <a:rPr lang="en-US" altLang="ja-JP" sz="800"/>
              <a:t>W</a:t>
            </a:r>
            <a:r>
              <a:rPr lang="ja-JP" altLang="en-US" sz="800"/>
              <a:t>・チャン・キム</a:t>
            </a:r>
            <a:r>
              <a:rPr lang="en-US" altLang="ja-JP" sz="800"/>
              <a:t>/</a:t>
            </a:r>
            <a:r>
              <a:rPr lang="ja-JP" altLang="en-US" sz="800"/>
              <a:t>レネ・出所：</a:t>
            </a:r>
            <a:r>
              <a:rPr lang="en-US" altLang="ja-JP" sz="800"/>
              <a:t>W</a:t>
            </a:r>
            <a:r>
              <a:rPr lang="ja-JP" altLang="en-US" sz="800"/>
              <a:t>・チャン・キム／レネ・モボルニュ</a:t>
            </a:r>
            <a:r>
              <a:rPr lang="en-US" altLang="ja-JP" sz="800"/>
              <a:t>『</a:t>
            </a:r>
            <a:r>
              <a:rPr lang="ja-JP" altLang="en-US" sz="800"/>
              <a:t>ブルー・オーシャン戦略</a:t>
            </a:r>
            <a:r>
              <a:rPr lang="en-US" altLang="ja-JP" sz="800"/>
              <a:t>―</a:t>
            </a:r>
            <a:r>
              <a:rPr lang="ja-JP" altLang="en-US" sz="800"/>
              <a:t>競争のない世界を創造する</a:t>
            </a:r>
            <a:r>
              <a:rPr lang="en-US" altLang="ja-JP" sz="800"/>
              <a:t>』</a:t>
            </a:r>
            <a:r>
              <a:rPr lang="ja-JP" altLang="en-US" sz="800"/>
              <a:t>（</a:t>
            </a:r>
            <a:r>
              <a:rPr lang="en-US" altLang="ja-JP" sz="800"/>
              <a:t>2005</a:t>
            </a:r>
            <a:r>
              <a:rPr lang="ja-JP" altLang="en-US" sz="800"/>
              <a:t>年、株式会社ランダムハウス講談社）より作成</a:t>
            </a:r>
            <a:endParaRPr lang="ja-JP" altLang="en-US" sz="800">
              <a:latin typeface="Arial" pitchFamily="34" charset="0"/>
            </a:endParaRPr>
          </a:p>
        </p:txBody>
      </p:sp>
      <p:sp>
        <p:nvSpPr>
          <p:cNvPr id="22533" name="Line 5"/>
          <p:cNvSpPr>
            <a:spLocks noChangeShapeType="1"/>
          </p:cNvSpPr>
          <p:nvPr/>
        </p:nvSpPr>
        <p:spPr bwMode="auto">
          <a:xfrm>
            <a:off x="1588" y="6583363"/>
            <a:ext cx="1439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54000" rIns="54000" anchor="ctr"/>
          <a:lstStyle/>
          <a:p>
            <a:endParaRPr lang="ja-JP" altLang="en-US"/>
          </a:p>
        </p:txBody>
      </p:sp>
      <p:sp>
        <p:nvSpPr>
          <p:cNvPr id="22534" name="Oval 6"/>
          <p:cNvSpPr>
            <a:spLocks noChangeArrowheads="1"/>
          </p:cNvSpPr>
          <p:nvPr/>
        </p:nvSpPr>
        <p:spPr bwMode="auto">
          <a:xfrm>
            <a:off x="2384425" y="2687638"/>
            <a:ext cx="2232025" cy="1727200"/>
          </a:xfrm>
          <a:prstGeom prst="ellipse">
            <a:avLst/>
          </a:prstGeom>
          <a:gradFill rotWithShape="1">
            <a:gsLst>
              <a:gs pos="0">
                <a:srgbClr val="CCECFF"/>
              </a:gs>
              <a:gs pos="100000">
                <a:srgbClr val="FFFFFF"/>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0" tIns="0" rIns="0" bIns="0"/>
          <a:lstStyle/>
          <a:p>
            <a:pPr>
              <a:spcBef>
                <a:spcPct val="10000"/>
              </a:spcBef>
              <a:spcAft>
                <a:spcPct val="30000"/>
              </a:spcAft>
              <a:buFont typeface="Wingdings" pitchFamily="2" charset="2"/>
              <a:buNone/>
            </a:pPr>
            <a:endParaRPr lang="ja-JP" altLang="ja-JP"/>
          </a:p>
        </p:txBody>
      </p:sp>
      <p:grpSp>
        <p:nvGrpSpPr>
          <p:cNvPr id="22535" name="Group 7"/>
          <p:cNvGrpSpPr>
            <a:grpSpLocks/>
          </p:cNvGrpSpPr>
          <p:nvPr/>
        </p:nvGrpSpPr>
        <p:grpSpPr bwMode="auto">
          <a:xfrm>
            <a:off x="152400" y="1557338"/>
            <a:ext cx="4391025" cy="325437"/>
            <a:chOff x="373" y="904"/>
            <a:chExt cx="2702" cy="205"/>
          </a:xfrm>
        </p:grpSpPr>
        <p:sp>
          <p:nvSpPr>
            <p:cNvPr id="22560" name="Line 8"/>
            <p:cNvSpPr>
              <a:spLocks noChangeShapeType="1"/>
            </p:cNvSpPr>
            <p:nvPr/>
          </p:nvSpPr>
          <p:spPr bwMode="auto">
            <a:xfrm>
              <a:off x="373" y="1092"/>
              <a:ext cx="27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ja-JP" altLang="en-US"/>
            </a:p>
          </p:txBody>
        </p:sp>
        <p:sp>
          <p:nvSpPr>
            <p:cNvPr id="22561" name="Text Box 9"/>
            <p:cNvSpPr txBox="1">
              <a:spLocks noChangeArrowheads="1"/>
            </p:cNvSpPr>
            <p:nvPr/>
          </p:nvSpPr>
          <p:spPr bwMode="auto">
            <a:xfrm>
              <a:off x="373" y="904"/>
              <a:ext cx="270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400">
                  <a:latin typeface="HGPｺﾞｼｯｸE" pitchFamily="50" charset="-128"/>
                  <a:ea typeface="HGPｺﾞｼｯｸE" pitchFamily="50" charset="-128"/>
                </a:rPr>
                <a:t>ブルー・オーシャン戦略とは？　</a:t>
              </a:r>
            </a:p>
          </p:txBody>
        </p:sp>
      </p:grpSp>
      <p:sp>
        <p:nvSpPr>
          <p:cNvPr id="22536" name="Text Box 10"/>
          <p:cNvSpPr txBox="1">
            <a:spLocks noChangeArrowheads="1"/>
          </p:cNvSpPr>
          <p:nvPr/>
        </p:nvSpPr>
        <p:spPr bwMode="auto">
          <a:xfrm>
            <a:off x="90488" y="1939925"/>
            <a:ext cx="447357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180975" indent="-180975"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Clr>
                <a:srgbClr val="333333"/>
              </a:buClr>
              <a:buFont typeface="Wingdings" pitchFamily="2" charset="2"/>
              <a:buChar char="u"/>
            </a:pPr>
            <a:r>
              <a:rPr lang="ja-JP" altLang="en-US" sz="1200">
                <a:latin typeface="HGPｺﾞｼｯｸE" pitchFamily="50" charset="-128"/>
                <a:ea typeface="HGPｺﾞｼｯｸE" pitchFamily="50" charset="-128"/>
              </a:rPr>
              <a:t>フランスの欧州経営大学院教授のＷ・チャン・キムとレネ・モボルニュにより、</a:t>
            </a:r>
            <a:r>
              <a:rPr lang="en-US" altLang="ja-JP" sz="1200">
                <a:latin typeface="HGPｺﾞｼｯｸE" pitchFamily="50" charset="-128"/>
                <a:ea typeface="HGPｺﾞｼｯｸE" pitchFamily="50" charset="-128"/>
              </a:rPr>
              <a:t>2005</a:t>
            </a:r>
            <a:r>
              <a:rPr lang="ja-JP" altLang="en-US" sz="1200">
                <a:latin typeface="HGPｺﾞｼｯｸE" pitchFamily="50" charset="-128"/>
                <a:ea typeface="HGPｺﾞｼｯｸE" pitchFamily="50" charset="-128"/>
              </a:rPr>
              <a:t>年</a:t>
            </a:r>
            <a:r>
              <a:rPr lang="en-US" altLang="ja-JP" sz="1200">
                <a:latin typeface="HGPｺﾞｼｯｸE" pitchFamily="50" charset="-128"/>
                <a:ea typeface="HGPｺﾞｼｯｸE" pitchFamily="50" charset="-128"/>
              </a:rPr>
              <a:t>2</a:t>
            </a:r>
            <a:r>
              <a:rPr lang="ja-JP" altLang="en-US" sz="1200">
                <a:latin typeface="HGPｺﾞｼｯｸE" pitchFamily="50" charset="-128"/>
                <a:ea typeface="HGPｺﾞｼｯｸE" pitchFamily="50" charset="-128"/>
              </a:rPr>
              <a:t>月に発表された著書</a:t>
            </a:r>
            <a:r>
              <a:rPr lang="en-US" altLang="ja-JP" sz="1200">
                <a:latin typeface="HGPｺﾞｼｯｸE" pitchFamily="50" charset="-128"/>
                <a:ea typeface="HGPｺﾞｼｯｸE" pitchFamily="50" charset="-128"/>
              </a:rPr>
              <a:t>『</a:t>
            </a:r>
            <a:r>
              <a:rPr lang="ja-JP" altLang="en-US" sz="1200">
                <a:latin typeface="HGPｺﾞｼｯｸE" pitchFamily="50" charset="-128"/>
                <a:ea typeface="HGPｺﾞｼｯｸE" pitchFamily="50" charset="-128"/>
              </a:rPr>
              <a:t>ブルー・オーシャン戦略</a:t>
            </a:r>
            <a:r>
              <a:rPr lang="en-US" altLang="ja-JP" sz="1200">
                <a:latin typeface="HGPｺﾞｼｯｸE" pitchFamily="50" charset="-128"/>
                <a:ea typeface="HGPｺﾞｼｯｸE" pitchFamily="50" charset="-128"/>
              </a:rPr>
              <a:t>』</a:t>
            </a:r>
            <a:r>
              <a:rPr lang="ja-JP" altLang="en-US" sz="1200">
                <a:latin typeface="HGPｺﾞｼｯｸE" pitchFamily="50" charset="-128"/>
                <a:ea typeface="HGPｺﾞｼｯｸE" pitchFamily="50" charset="-128"/>
              </a:rPr>
              <a:t>により提唱された</a:t>
            </a:r>
          </a:p>
        </p:txBody>
      </p:sp>
      <p:sp>
        <p:nvSpPr>
          <p:cNvPr id="22537" name="Text Box 11"/>
          <p:cNvSpPr txBox="1">
            <a:spLocks noChangeArrowheads="1"/>
          </p:cNvSpPr>
          <p:nvPr/>
        </p:nvSpPr>
        <p:spPr bwMode="auto">
          <a:xfrm>
            <a:off x="2576513" y="2889250"/>
            <a:ext cx="2017712"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spcAft>
                <a:spcPct val="40000"/>
              </a:spcAft>
              <a:buFont typeface="Wingdings" pitchFamily="2" charset="2"/>
              <a:buNone/>
            </a:pPr>
            <a:r>
              <a:rPr lang="ja-JP" altLang="en-US" sz="1400">
                <a:latin typeface="HGPｺﾞｼｯｸE" pitchFamily="50" charset="-128"/>
                <a:ea typeface="HGPｺﾞｼｯｸE" pitchFamily="50" charset="-128"/>
              </a:rPr>
              <a:t>ブルー・オーシャン</a:t>
            </a:r>
          </a:p>
          <a:p>
            <a:pPr eaLnBrk="1" hangingPunct="1">
              <a:spcBef>
                <a:spcPct val="5000"/>
              </a:spcBef>
              <a:buFont typeface="Wingdings" pitchFamily="2" charset="2"/>
              <a:buNone/>
            </a:pPr>
            <a:r>
              <a:rPr lang="ja-JP" altLang="en-US" sz="1200">
                <a:latin typeface="HGPｺﾞｼｯｸE" pitchFamily="50" charset="-128"/>
                <a:ea typeface="HGPｺﾞｼｯｸE" pitchFamily="50" charset="-128"/>
              </a:rPr>
              <a:t>＝競争自体を無意味にする、</a:t>
            </a:r>
          </a:p>
          <a:p>
            <a:pPr eaLnBrk="1" hangingPunct="1">
              <a:spcBef>
                <a:spcPct val="5000"/>
              </a:spcBef>
              <a:buFont typeface="Wingdings" pitchFamily="2" charset="2"/>
              <a:buNone/>
            </a:pPr>
            <a:r>
              <a:rPr lang="ja-JP" altLang="en-US" sz="1200">
                <a:latin typeface="HGPｺﾞｼｯｸE" pitchFamily="50" charset="-128"/>
                <a:ea typeface="HGPｺﾞｼｯｸE" pitchFamily="50" charset="-128"/>
              </a:rPr>
              <a:t> 　無限に広がる可能性</a:t>
            </a:r>
          </a:p>
          <a:p>
            <a:pPr eaLnBrk="1" hangingPunct="1">
              <a:spcBef>
                <a:spcPct val="5000"/>
              </a:spcBef>
              <a:buFont typeface="Wingdings" pitchFamily="2" charset="2"/>
              <a:buNone/>
            </a:pPr>
            <a:r>
              <a:rPr lang="ja-JP" altLang="en-US" sz="1200">
                <a:latin typeface="HGPｺﾞｼｯｸE" pitchFamily="50" charset="-128"/>
                <a:ea typeface="HGPｺﾞｼｯｸE" pitchFamily="50" charset="-128"/>
              </a:rPr>
              <a:t>　 を秘めた未知の市場</a:t>
            </a:r>
          </a:p>
        </p:txBody>
      </p:sp>
      <p:sp>
        <p:nvSpPr>
          <p:cNvPr id="22538" name="Oval 12"/>
          <p:cNvSpPr>
            <a:spLocks noChangeArrowheads="1"/>
          </p:cNvSpPr>
          <p:nvPr/>
        </p:nvSpPr>
        <p:spPr bwMode="auto">
          <a:xfrm>
            <a:off x="-36513" y="2687638"/>
            <a:ext cx="2232026" cy="1727200"/>
          </a:xfrm>
          <a:prstGeom prst="ellipse">
            <a:avLst/>
          </a:prstGeom>
          <a:gradFill rotWithShape="1">
            <a:gsLst>
              <a:gs pos="0">
                <a:srgbClr val="FF0000">
                  <a:alpha val="29999"/>
                </a:srgbClr>
              </a:gs>
              <a:gs pos="100000">
                <a:srgbClr val="FFFFFF"/>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0" tIns="0" rIns="0" bIns="0"/>
          <a:lstStyle/>
          <a:p>
            <a:pPr>
              <a:spcBef>
                <a:spcPct val="10000"/>
              </a:spcBef>
              <a:spcAft>
                <a:spcPct val="30000"/>
              </a:spcAft>
              <a:buFont typeface="Wingdings" pitchFamily="2" charset="2"/>
              <a:buNone/>
            </a:pPr>
            <a:endParaRPr lang="ja-JP" altLang="ja-JP"/>
          </a:p>
        </p:txBody>
      </p:sp>
      <p:sp>
        <p:nvSpPr>
          <p:cNvPr id="22539" name="Text Box 13"/>
          <p:cNvSpPr txBox="1">
            <a:spLocks noChangeArrowheads="1"/>
          </p:cNvSpPr>
          <p:nvPr/>
        </p:nvSpPr>
        <p:spPr bwMode="auto">
          <a:xfrm>
            <a:off x="79375" y="2889250"/>
            <a:ext cx="213201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spcAft>
                <a:spcPct val="40000"/>
              </a:spcAft>
              <a:buFont typeface="Wingdings" pitchFamily="2" charset="2"/>
              <a:buNone/>
            </a:pPr>
            <a:r>
              <a:rPr lang="ja-JP" altLang="en-US" sz="1400">
                <a:latin typeface="HGPｺﾞｼｯｸE" pitchFamily="50" charset="-128"/>
                <a:ea typeface="HGPｺﾞｼｯｸE" pitchFamily="50" charset="-128"/>
              </a:rPr>
              <a:t>レッド・オーシャン</a:t>
            </a:r>
          </a:p>
          <a:p>
            <a:pPr eaLnBrk="1" hangingPunct="1">
              <a:spcBef>
                <a:spcPct val="5000"/>
              </a:spcBef>
              <a:buFont typeface="Wingdings" pitchFamily="2" charset="2"/>
              <a:buNone/>
            </a:pPr>
            <a:r>
              <a:rPr lang="ja-JP" altLang="en-US" sz="1200">
                <a:latin typeface="HGPｺﾞｼｯｸE" pitchFamily="50" charset="-128"/>
                <a:ea typeface="HGPｺﾞｼｯｸE" pitchFamily="50" charset="-128"/>
              </a:rPr>
              <a:t>＝商品・サービスの価格や機</a:t>
            </a:r>
            <a:br>
              <a:rPr lang="ja-JP" altLang="en-US" sz="1200">
                <a:latin typeface="HGPｺﾞｼｯｸE" pitchFamily="50" charset="-128"/>
                <a:ea typeface="HGPｺﾞｼｯｸE" pitchFamily="50" charset="-128"/>
              </a:rPr>
            </a:br>
            <a:r>
              <a:rPr lang="ja-JP" altLang="en-US" sz="1200">
                <a:latin typeface="HGPｺﾞｼｯｸE" pitchFamily="50" charset="-128"/>
                <a:ea typeface="HGPｺﾞｼｯｸE" pitchFamily="50" charset="-128"/>
              </a:rPr>
              <a:t> 　能などで、激しい「血みどろ」</a:t>
            </a:r>
            <a:br>
              <a:rPr lang="ja-JP" altLang="en-US" sz="1200">
                <a:latin typeface="HGPｺﾞｼｯｸE" pitchFamily="50" charset="-128"/>
                <a:ea typeface="HGPｺﾞｼｯｸE" pitchFamily="50" charset="-128"/>
              </a:rPr>
            </a:br>
            <a:r>
              <a:rPr lang="ja-JP" altLang="en-US" sz="1200">
                <a:latin typeface="HGPｺﾞｼｯｸE" pitchFamily="50" charset="-128"/>
                <a:ea typeface="HGPｺﾞｼｯｸE" pitchFamily="50" charset="-128"/>
              </a:rPr>
              <a:t>　 の競争が繰り広げる既存の</a:t>
            </a:r>
            <a:br>
              <a:rPr lang="ja-JP" altLang="en-US" sz="1200">
                <a:latin typeface="HGPｺﾞｼｯｸE" pitchFamily="50" charset="-128"/>
                <a:ea typeface="HGPｺﾞｼｯｸE" pitchFamily="50" charset="-128"/>
              </a:rPr>
            </a:br>
            <a:r>
              <a:rPr lang="ja-JP" altLang="en-US" sz="1200">
                <a:latin typeface="HGPｺﾞｼｯｸE" pitchFamily="50" charset="-128"/>
                <a:ea typeface="HGPｺﾞｼｯｸE" pitchFamily="50" charset="-128"/>
              </a:rPr>
              <a:t>　 市場</a:t>
            </a:r>
            <a:r>
              <a:rPr lang="ja-JP" altLang="en-US" sz="1400">
                <a:latin typeface="HGPｺﾞｼｯｸE" pitchFamily="50" charset="-128"/>
                <a:ea typeface="HGPｺﾞｼｯｸE" pitchFamily="50" charset="-128"/>
              </a:rPr>
              <a:t> </a:t>
            </a:r>
          </a:p>
        </p:txBody>
      </p:sp>
      <p:sp>
        <p:nvSpPr>
          <p:cNvPr id="22540" name="AutoShape 14"/>
          <p:cNvSpPr>
            <a:spLocks noChangeArrowheads="1"/>
          </p:cNvSpPr>
          <p:nvPr/>
        </p:nvSpPr>
        <p:spPr bwMode="auto">
          <a:xfrm>
            <a:off x="2190750" y="3368675"/>
            <a:ext cx="358775" cy="360363"/>
          </a:xfrm>
          <a:prstGeom prst="leftRightArrow">
            <a:avLst>
              <a:gd name="adj1" fmla="val 50000"/>
              <a:gd name="adj2" fmla="val 2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ja-JP" altLang="en-US"/>
          </a:p>
        </p:txBody>
      </p:sp>
      <p:sp>
        <p:nvSpPr>
          <p:cNvPr id="22541" name="AutoShape 15"/>
          <p:cNvSpPr>
            <a:spLocks noChangeArrowheads="1"/>
          </p:cNvSpPr>
          <p:nvPr/>
        </p:nvSpPr>
        <p:spPr bwMode="auto">
          <a:xfrm rot="10800000">
            <a:off x="1079500" y="4005263"/>
            <a:ext cx="2700338" cy="776287"/>
          </a:xfrm>
          <a:prstGeom prst="triangle">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ja-JP" altLang="en-US"/>
          </a:p>
        </p:txBody>
      </p:sp>
      <p:sp>
        <p:nvSpPr>
          <p:cNvPr id="17" name="AutoShape 16"/>
          <p:cNvSpPr>
            <a:spLocks noChangeArrowheads="1"/>
          </p:cNvSpPr>
          <p:nvPr/>
        </p:nvSpPr>
        <p:spPr bwMode="auto">
          <a:xfrm>
            <a:off x="242888" y="4846638"/>
            <a:ext cx="4211637" cy="1223962"/>
          </a:xfrm>
          <a:prstGeom prst="roundRect">
            <a:avLst>
              <a:gd name="adj" fmla="val 10194"/>
            </a:avLst>
          </a:prstGeom>
          <a:solidFill>
            <a:schemeClr val="bg1"/>
          </a:solidFill>
          <a:ln w="25400" algn="ctr">
            <a:solidFill>
              <a:srgbClr val="3333FF"/>
            </a:solidFill>
            <a:round/>
            <a:headEnd/>
            <a:tailEnd/>
          </a:ln>
          <a:effectLst/>
        </p:spPr>
        <p:txBody>
          <a:bodyPr lIns="90000" tIns="46800" rIns="90000" bIns="46800"/>
          <a:lstStyle/>
          <a:p>
            <a:pPr fontAlgn="auto">
              <a:lnSpc>
                <a:spcPct val="110000"/>
              </a:lnSpc>
              <a:spcBef>
                <a:spcPct val="25000"/>
              </a:spcBef>
              <a:spcAft>
                <a:spcPts val="0"/>
              </a:spcAft>
              <a:buFont typeface="Wingdings" pitchFamily="2" charset="2"/>
              <a:buNone/>
              <a:defRPr/>
            </a:pPr>
            <a:r>
              <a:rPr lang="ja-JP" altLang="en-US" sz="1300" dirty="0">
                <a:effectLst>
                  <a:outerShdw blurRad="38100" dist="38100" dir="2700000" algn="tl">
                    <a:srgbClr val="C0C0C0"/>
                  </a:outerShdw>
                </a:effectLst>
                <a:latin typeface="メイリオ" pitchFamily="50" charset="-128"/>
                <a:ea typeface="メイリオ" pitchFamily="50" charset="-128"/>
                <a:cs typeface="メイリオ" pitchFamily="50" charset="-128"/>
              </a:rPr>
              <a:t>ブルー・オーシャン戦略</a:t>
            </a:r>
          </a:p>
          <a:p>
            <a:pPr marL="179388" lvl="1" fontAlgn="auto">
              <a:lnSpc>
                <a:spcPct val="110000"/>
              </a:lnSpc>
              <a:spcBef>
                <a:spcPct val="25000"/>
              </a:spcBef>
              <a:spcAft>
                <a:spcPts val="0"/>
              </a:spcAft>
              <a:buFont typeface="Wingdings" pitchFamily="2" charset="2"/>
              <a:buNone/>
              <a:defRPr/>
            </a:pPr>
            <a:r>
              <a:rPr lang="ja-JP" altLang="en-US" sz="1300" dirty="0">
                <a:latin typeface="メイリオ" pitchFamily="50" charset="-128"/>
                <a:ea typeface="メイリオ" pitchFamily="50" charset="-128"/>
                <a:cs typeface="メイリオ" pitchFamily="50" charset="-128"/>
              </a:rPr>
              <a:t>「競争」とは無縁のブルー・オーシャンという新しい価値市場を創造し、ユーザーに高付加価値を低コストで提供することで、利潤の最大化を実現する </a:t>
            </a:r>
          </a:p>
        </p:txBody>
      </p:sp>
      <p:sp>
        <p:nvSpPr>
          <p:cNvPr id="22543" name="AutoShape 17"/>
          <p:cNvSpPr>
            <a:spLocks noChangeArrowheads="1"/>
          </p:cNvSpPr>
          <p:nvPr/>
        </p:nvSpPr>
        <p:spPr bwMode="auto">
          <a:xfrm rot="16200000" flipH="1">
            <a:off x="3466307" y="4055269"/>
            <a:ext cx="2951162" cy="215900"/>
          </a:xfrm>
          <a:prstGeom prst="triangle">
            <a:avLst>
              <a:gd name="adj" fmla="val 50000"/>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wrap="none" anchor="ctr"/>
          <a:lstStyle/>
          <a:p>
            <a:pPr>
              <a:lnSpc>
                <a:spcPct val="110000"/>
              </a:lnSpc>
              <a:spcBef>
                <a:spcPct val="25000"/>
              </a:spcBef>
              <a:buFont typeface="Wingdings" pitchFamily="2" charset="2"/>
              <a:buNone/>
            </a:pPr>
            <a:endParaRPr lang="ja-JP" altLang="ja-JP"/>
          </a:p>
        </p:txBody>
      </p:sp>
      <p:grpSp>
        <p:nvGrpSpPr>
          <p:cNvPr id="22544" name="Group 18"/>
          <p:cNvGrpSpPr>
            <a:grpSpLocks/>
          </p:cNvGrpSpPr>
          <p:nvPr/>
        </p:nvGrpSpPr>
        <p:grpSpPr bwMode="auto">
          <a:xfrm>
            <a:off x="5291138" y="1557338"/>
            <a:ext cx="3738562" cy="325437"/>
            <a:chOff x="373" y="904"/>
            <a:chExt cx="2702" cy="205"/>
          </a:xfrm>
        </p:grpSpPr>
        <p:sp>
          <p:nvSpPr>
            <p:cNvPr id="22558" name="Line 19"/>
            <p:cNvSpPr>
              <a:spLocks noChangeShapeType="1"/>
            </p:cNvSpPr>
            <p:nvPr/>
          </p:nvSpPr>
          <p:spPr bwMode="auto">
            <a:xfrm>
              <a:off x="373" y="1092"/>
              <a:ext cx="27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ja-JP" altLang="en-US"/>
            </a:p>
          </p:txBody>
        </p:sp>
        <p:sp>
          <p:nvSpPr>
            <p:cNvPr id="22559" name="Text Box 20"/>
            <p:cNvSpPr txBox="1">
              <a:spLocks noChangeArrowheads="1"/>
            </p:cNvSpPr>
            <p:nvPr/>
          </p:nvSpPr>
          <p:spPr bwMode="auto">
            <a:xfrm>
              <a:off x="373" y="904"/>
              <a:ext cx="270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400">
                  <a:latin typeface="HGPｺﾞｼｯｸE" pitchFamily="50" charset="-128"/>
                  <a:ea typeface="HGPｺﾞｼｯｸE" pitchFamily="50" charset="-128"/>
                </a:rPr>
                <a:t>ブルー・オーシャン戦略の土台　</a:t>
              </a:r>
            </a:p>
          </p:txBody>
        </p:sp>
      </p:grpSp>
      <p:sp>
        <p:nvSpPr>
          <p:cNvPr id="22545" name="AutoShape 21"/>
          <p:cNvSpPr>
            <a:spLocks noChangeArrowheads="1"/>
          </p:cNvSpPr>
          <p:nvPr/>
        </p:nvSpPr>
        <p:spPr bwMode="auto">
          <a:xfrm>
            <a:off x="5432425" y="2620963"/>
            <a:ext cx="2087563" cy="2298700"/>
          </a:xfrm>
          <a:prstGeom prst="triangle">
            <a:avLst>
              <a:gd name="adj" fmla="val 50000"/>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pPr>
              <a:lnSpc>
                <a:spcPct val="110000"/>
              </a:lnSpc>
              <a:spcBef>
                <a:spcPct val="25000"/>
              </a:spcBef>
              <a:buFont typeface="Wingdings" pitchFamily="2" charset="2"/>
              <a:buNone/>
            </a:pPr>
            <a:endParaRPr lang="ja-JP" altLang="ja-JP">
              <a:latin typeface="Arial" pitchFamily="34" charset="0"/>
            </a:endParaRPr>
          </a:p>
        </p:txBody>
      </p:sp>
      <p:sp>
        <p:nvSpPr>
          <p:cNvPr id="22546" name="AutoShape 22"/>
          <p:cNvSpPr>
            <a:spLocks noChangeArrowheads="1"/>
          </p:cNvSpPr>
          <p:nvPr/>
        </p:nvSpPr>
        <p:spPr bwMode="auto">
          <a:xfrm flipV="1">
            <a:off x="5432425" y="2136775"/>
            <a:ext cx="2087563" cy="2298700"/>
          </a:xfrm>
          <a:prstGeom prst="triangle">
            <a:avLst>
              <a:gd name="adj" fmla="val 50000"/>
            </a:avLst>
          </a:prstGeom>
          <a:solidFill>
            <a:srgbClr val="FFCC66">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90000" tIns="46800" rIns="90000" bIns="46800"/>
          <a:lstStyle/>
          <a:p>
            <a:pPr>
              <a:lnSpc>
                <a:spcPct val="110000"/>
              </a:lnSpc>
              <a:spcBef>
                <a:spcPct val="25000"/>
              </a:spcBef>
              <a:buFont typeface="Wingdings" pitchFamily="2" charset="2"/>
              <a:buNone/>
            </a:pPr>
            <a:endParaRPr lang="ja-JP" altLang="ja-JP">
              <a:latin typeface="Arial" pitchFamily="34" charset="0"/>
            </a:endParaRPr>
          </a:p>
        </p:txBody>
      </p:sp>
      <p:sp>
        <p:nvSpPr>
          <p:cNvPr id="22547" name="Text Box 23"/>
          <p:cNvSpPr txBox="1">
            <a:spLocks noChangeArrowheads="1"/>
          </p:cNvSpPr>
          <p:nvPr/>
        </p:nvSpPr>
        <p:spPr bwMode="auto">
          <a:xfrm>
            <a:off x="5926138" y="2111375"/>
            <a:ext cx="11017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200">
                <a:latin typeface="HGPｺﾞｼｯｸE" pitchFamily="50" charset="-128"/>
                <a:ea typeface="HGPｺﾞｼｯｸE" pitchFamily="50" charset="-128"/>
              </a:rPr>
              <a:t>コスト</a:t>
            </a:r>
          </a:p>
        </p:txBody>
      </p:sp>
      <p:sp>
        <p:nvSpPr>
          <p:cNvPr id="22548" name="Text Box 24"/>
          <p:cNvSpPr txBox="1">
            <a:spLocks noChangeArrowheads="1"/>
          </p:cNvSpPr>
          <p:nvPr/>
        </p:nvSpPr>
        <p:spPr bwMode="auto">
          <a:xfrm>
            <a:off x="5711825" y="4598988"/>
            <a:ext cx="187007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200">
                <a:latin typeface="HGPｺﾞｼｯｸE" pitchFamily="50" charset="-128"/>
                <a:ea typeface="HGPｺﾞｼｯｸE" pitchFamily="50" charset="-128"/>
              </a:rPr>
              <a:t>買い手にとっての価値</a:t>
            </a:r>
          </a:p>
        </p:txBody>
      </p:sp>
      <p:sp>
        <p:nvSpPr>
          <p:cNvPr id="22549" name="Text Box 25"/>
          <p:cNvSpPr txBox="1">
            <a:spLocks noChangeArrowheads="1"/>
          </p:cNvSpPr>
          <p:nvPr/>
        </p:nvSpPr>
        <p:spPr bwMode="auto">
          <a:xfrm>
            <a:off x="5883275" y="3200400"/>
            <a:ext cx="11922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Bef>
                <a:spcPct val="50000"/>
              </a:spcBef>
              <a:buFont typeface="Wingdings" pitchFamily="2" charset="2"/>
              <a:buNone/>
            </a:pPr>
            <a:r>
              <a:rPr lang="ja-JP" altLang="en-US" sz="1200">
                <a:latin typeface="HGPｺﾞｼｯｸE" pitchFamily="50" charset="-128"/>
                <a:ea typeface="HGPｺﾞｼｯｸE" pitchFamily="50" charset="-128"/>
              </a:rPr>
              <a:t>バリュー・</a:t>
            </a:r>
            <a:br>
              <a:rPr lang="ja-JP" altLang="en-US" sz="1200">
                <a:latin typeface="HGPｺﾞｼｯｸE" pitchFamily="50" charset="-128"/>
                <a:ea typeface="HGPｺﾞｼｯｸE" pitchFamily="50" charset="-128"/>
              </a:rPr>
            </a:br>
            <a:r>
              <a:rPr lang="ja-JP" altLang="en-US" sz="1200">
                <a:latin typeface="HGPｺﾞｼｯｸE" pitchFamily="50" charset="-128"/>
                <a:ea typeface="HGPｺﾞｼｯｸE" pitchFamily="50" charset="-128"/>
              </a:rPr>
              <a:t>イノベーション</a:t>
            </a:r>
            <a:br>
              <a:rPr lang="ja-JP" altLang="en-US" sz="1200">
                <a:latin typeface="HGPｺﾞｼｯｸE" pitchFamily="50" charset="-128"/>
                <a:ea typeface="HGPｺﾞｼｯｸE" pitchFamily="50" charset="-128"/>
              </a:rPr>
            </a:br>
            <a:r>
              <a:rPr lang="ja-JP" altLang="en-US" sz="1200">
                <a:latin typeface="HGPｺﾞｼｯｸE" pitchFamily="50" charset="-128"/>
                <a:ea typeface="HGPｺﾞｼｯｸE" pitchFamily="50" charset="-128"/>
              </a:rPr>
              <a:t>（価値革新）</a:t>
            </a:r>
          </a:p>
        </p:txBody>
      </p:sp>
      <p:sp>
        <p:nvSpPr>
          <p:cNvPr id="22550" name="AutoShape 26"/>
          <p:cNvSpPr>
            <a:spLocks noChangeArrowheads="1"/>
          </p:cNvSpPr>
          <p:nvPr/>
        </p:nvSpPr>
        <p:spPr bwMode="auto">
          <a:xfrm>
            <a:off x="5649913" y="4497388"/>
            <a:ext cx="266700" cy="346075"/>
          </a:xfrm>
          <a:prstGeom prst="upArrow">
            <a:avLst>
              <a:gd name="adj1" fmla="val 50000"/>
              <a:gd name="adj2" fmla="val 32440"/>
            </a:avLst>
          </a:prstGeom>
          <a:solidFill>
            <a:srgbClr val="FFFF00"/>
          </a:solidFill>
          <a:ln w="19050" algn="ctr">
            <a:solidFill>
              <a:srgbClr val="FF9900"/>
            </a:solidFill>
            <a:miter lim="800000"/>
            <a:headEnd/>
            <a:tailEnd/>
          </a:ln>
        </p:spPr>
        <p:txBody>
          <a:bodyPr wrap="none" lIns="90000" tIns="46800" rIns="90000" bIns="46800" anchor="ctr"/>
          <a:lstStyle/>
          <a:p>
            <a:pPr>
              <a:lnSpc>
                <a:spcPct val="110000"/>
              </a:lnSpc>
              <a:spcBef>
                <a:spcPct val="25000"/>
              </a:spcBef>
              <a:buFont typeface="Wingdings" pitchFamily="2" charset="2"/>
              <a:buNone/>
            </a:pPr>
            <a:endParaRPr lang="ja-JP" altLang="ja-JP">
              <a:latin typeface="Arial" pitchFamily="34" charset="0"/>
            </a:endParaRPr>
          </a:p>
        </p:txBody>
      </p:sp>
      <p:sp>
        <p:nvSpPr>
          <p:cNvPr id="22551" name="AutoShape 27"/>
          <p:cNvSpPr>
            <a:spLocks noChangeArrowheads="1"/>
          </p:cNvSpPr>
          <p:nvPr/>
        </p:nvSpPr>
        <p:spPr bwMode="auto">
          <a:xfrm flipV="1">
            <a:off x="6700838" y="2205038"/>
            <a:ext cx="266700" cy="344487"/>
          </a:xfrm>
          <a:prstGeom prst="upArrow">
            <a:avLst>
              <a:gd name="adj1" fmla="val 50000"/>
              <a:gd name="adj2" fmla="val 32292"/>
            </a:avLst>
          </a:prstGeom>
          <a:solidFill>
            <a:srgbClr val="FFCC66"/>
          </a:solidFill>
          <a:ln w="19050" algn="ctr">
            <a:solidFill>
              <a:srgbClr val="CC3300"/>
            </a:solidFill>
            <a:miter lim="800000"/>
            <a:headEnd/>
            <a:tailEnd/>
          </a:ln>
        </p:spPr>
        <p:txBody>
          <a:bodyPr rot="10800000" wrap="none" lIns="90000" tIns="46800" rIns="90000" bIns="46800" anchor="ctr"/>
          <a:lstStyle/>
          <a:p>
            <a:pPr>
              <a:lnSpc>
                <a:spcPct val="110000"/>
              </a:lnSpc>
              <a:spcBef>
                <a:spcPct val="25000"/>
              </a:spcBef>
              <a:buFont typeface="Wingdings" pitchFamily="2" charset="2"/>
              <a:buNone/>
            </a:pPr>
            <a:endParaRPr lang="ja-JP" altLang="ja-JP">
              <a:latin typeface="Arial" pitchFamily="34" charset="0"/>
            </a:endParaRPr>
          </a:p>
        </p:txBody>
      </p:sp>
      <p:sp>
        <p:nvSpPr>
          <p:cNvPr id="22552" name="AutoShape 28"/>
          <p:cNvSpPr>
            <a:spLocks noChangeArrowheads="1"/>
          </p:cNvSpPr>
          <p:nvPr/>
        </p:nvSpPr>
        <p:spPr bwMode="auto">
          <a:xfrm>
            <a:off x="7664450" y="2252663"/>
            <a:ext cx="1223963" cy="914400"/>
          </a:xfrm>
          <a:prstGeom prst="roundRect">
            <a:avLst>
              <a:gd name="adj" fmla="val 13542"/>
            </a:avLst>
          </a:prstGeom>
          <a:solidFill>
            <a:schemeClr val="bg1"/>
          </a:solidFill>
          <a:ln w="9525" algn="ctr">
            <a:solidFill>
              <a:schemeClr val="bg2"/>
            </a:solidFill>
            <a:round/>
            <a:headEnd/>
            <a:tailEnd/>
          </a:ln>
        </p:spPr>
        <p:txBody>
          <a:bodyPr lIns="54000" tIns="46800" rIns="54000" bIns="46800" anchor="ctr"/>
          <a:lstStyle/>
          <a:p>
            <a:pPr>
              <a:lnSpc>
                <a:spcPct val="95000"/>
              </a:lnSpc>
              <a:spcBef>
                <a:spcPct val="25000"/>
              </a:spcBef>
              <a:buFont typeface="Wingdings" pitchFamily="2" charset="2"/>
              <a:buNone/>
            </a:pPr>
            <a:r>
              <a:rPr lang="ja-JP" altLang="en-US" sz="1200"/>
              <a:t>業界で常識とされている競争のための要素をそぎ落とす</a:t>
            </a:r>
          </a:p>
        </p:txBody>
      </p:sp>
      <p:sp>
        <p:nvSpPr>
          <p:cNvPr id="22553" name="AutoShape 29"/>
          <p:cNvSpPr>
            <a:spLocks noChangeArrowheads="1"/>
          </p:cNvSpPr>
          <p:nvPr/>
        </p:nvSpPr>
        <p:spPr bwMode="auto">
          <a:xfrm>
            <a:off x="7664450" y="3852863"/>
            <a:ext cx="1223963" cy="914400"/>
          </a:xfrm>
          <a:prstGeom prst="roundRect">
            <a:avLst>
              <a:gd name="adj" fmla="val 13542"/>
            </a:avLst>
          </a:prstGeom>
          <a:solidFill>
            <a:schemeClr val="bg1"/>
          </a:solidFill>
          <a:ln w="9525" algn="ctr">
            <a:solidFill>
              <a:schemeClr val="bg2"/>
            </a:solidFill>
            <a:round/>
            <a:headEnd/>
            <a:tailEnd/>
          </a:ln>
        </p:spPr>
        <p:txBody>
          <a:bodyPr lIns="54000" tIns="46800" rIns="54000" bIns="46800" anchor="ctr"/>
          <a:lstStyle/>
          <a:p>
            <a:pPr>
              <a:lnSpc>
                <a:spcPct val="95000"/>
              </a:lnSpc>
              <a:spcBef>
                <a:spcPct val="25000"/>
              </a:spcBef>
              <a:buFont typeface="Wingdings" pitchFamily="2" charset="2"/>
              <a:buNone/>
            </a:pPr>
            <a:r>
              <a:rPr lang="ja-JP" altLang="en-US" sz="1200"/>
              <a:t>業界にとって未知の要素を取り入れる</a:t>
            </a:r>
          </a:p>
        </p:txBody>
      </p:sp>
      <p:sp>
        <p:nvSpPr>
          <p:cNvPr id="22554" name="Freeform 30"/>
          <p:cNvSpPr>
            <a:spLocks/>
          </p:cNvSpPr>
          <p:nvPr/>
        </p:nvSpPr>
        <p:spPr bwMode="auto">
          <a:xfrm>
            <a:off x="7100888" y="2405063"/>
            <a:ext cx="574675" cy="304800"/>
          </a:xfrm>
          <a:custGeom>
            <a:avLst/>
            <a:gdLst>
              <a:gd name="T0" fmla="*/ 2147483647 w 363"/>
              <a:gd name="T1" fmla="*/ 2147483647 h 181"/>
              <a:gd name="T2" fmla="*/ 0 w 363"/>
              <a:gd name="T3" fmla="*/ 0 h 181"/>
              <a:gd name="T4" fmla="*/ 2147483647 w 363"/>
              <a:gd name="T5" fmla="*/ 2147483647 h 181"/>
              <a:gd name="T6" fmla="*/ 0 60000 65536"/>
              <a:gd name="T7" fmla="*/ 0 60000 65536"/>
              <a:gd name="T8" fmla="*/ 0 60000 65536"/>
              <a:gd name="T9" fmla="*/ 0 w 363"/>
              <a:gd name="T10" fmla="*/ 0 h 181"/>
              <a:gd name="T11" fmla="*/ 363 w 363"/>
              <a:gd name="T12" fmla="*/ 181 h 181"/>
            </a:gdLst>
            <a:ahLst/>
            <a:cxnLst>
              <a:cxn ang="T6">
                <a:pos x="T0" y="T1"/>
              </a:cxn>
              <a:cxn ang="T7">
                <a:pos x="T2" y="T3"/>
              </a:cxn>
              <a:cxn ang="T8">
                <a:pos x="T4" y="T5"/>
              </a:cxn>
            </a:cxnLst>
            <a:rect l="T9" t="T10" r="T11" b="T12"/>
            <a:pathLst>
              <a:path w="363" h="181">
                <a:moveTo>
                  <a:pt x="363" y="90"/>
                </a:moveTo>
                <a:lnTo>
                  <a:pt x="0" y="0"/>
                </a:lnTo>
                <a:lnTo>
                  <a:pt x="363" y="181"/>
                </a:lnTo>
              </a:path>
            </a:pathLst>
          </a:custGeom>
          <a:solidFill>
            <a:schemeClr val="bg1"/>
          </a:solidFill>
          <a:ln w="9525">
            <a:solidFill>
              <a:schemeClr val="bg2"/>
            </a:solidFill>
            <a:round/>
            <a:headEnd/>
            <a:tailEnd/>
          </a:ln>
        </p:spPr>
        <p:txBody>
          <a:bodyPr lIns="54000" tIns="46800" rIns="54000" bIns="46800" anchor="ctr"/>
          <a:lstStyle/>
          <a:p>
            <a:endParaRPr lang="ja-JP" altLang="en-US"/>
          </a:p>
        </p:txBody>
      </p:sp>
      <p:sp>
        <p:nvSpPr>
          <p:cNvPr id="22555" name="Freeform 31"/>
          <p:cNvSpPr>
            <a:spLocks/>
          </p:cNvSpPr>
          <p:nvPr/>
        </p:nvSpPr>
        <p:spPr bwMode="auto">
          <a:xfrm>
            <a:off x="7088188" y="4233863"/>
            <a:ext cx="587375" cy="331787"/>
          </a:xfrm>
          <a:custGeom>
            <a:avLst/>
            <a:gdLst>
              <a:gd name="T0" fmla="*/ 2147483647 w 370"/>
              <a:gd name="T1" fmla="*/ 0 h 197"/>
              <a:gd name="T2" fmla="*/ 0 w 370"/>
              <a:gd name="T3" fmla="*/ 2147483647 h 197"/>
              <a:gd name="T4" fmla="*/ 2147483647 w 370"/>
              <a:gd name="T5" fmla="*/ 2147483647 h 197"/>
              <a:gd name="T6" fmla="*/ 0 60000 65536"/>
              <a:gd name="T7" fmla="*/ 0 60000 65536"/>
              <a:gd name="T8" fmla="*/ 0 60000 65536"/>
              <a:gd name="T9" fmla="*/ 0 w 370"/>
              <a:gd name="T10" fmla="*/ 0 h 197"/>
              <a:gd name="T11" fmla="*/ 370 w 370"/>
              <a:gd name="T12" fmla="*/ 197 h 197"/>
            </a:gdLst>
            <a:ahLst/>
            <a:cxnLst>
              <a:cxn ang="T6">
                <a:pos x="T0" y="T1"/>
              </a:cxn>
              <a:cxn ang="T7">
                <a:pos x="T2" y="T3"/>
              </a:cxn>
              <a:cxn ang="T8">
                <a:pos x="T4" y="T5"/>
              </a:cxn>
            </a:cxnLst>
            <a:rect l="T9" t="T10" r="T11" b="T12"/>
            <a:pathLst>
              <a:path w="370" h="197">
                <a:moveTo>
                  <a:pt x="370" y="0"/>
                </a:moveTo>
                <a:lnTo>
                  <a:pt x="0" y="197"/>
                </a:lnTo>
                <a:lnTo>
                  <a:pt x="370" y="91"/>
                </a:lnTo>
              </a:path>
            </a:pathLst>
          </a:custGeom>
          <a:solidFill>
            <a:schemeClr val="bg1"/>
          </a:solidFill>
          <a:ln w="9525">
            <a:solidFill>
              <a:schemeClr val="bg2"/>
            </a:solidFill>
            <a:round/>
            <a:headEnd/>
            <a:tailEnd/>
          </a:ln>
        </p:spPr>
        <p:txBody>
          <a:bodyPr lIns="54000" tIns="46800" rIns="54000" bIns="46800" anchor="ctr"/>
          <a:lstStyle/>
          <a:p>
            <a:endParaRPr lang="ja-JP" altLang="en-US"/>
          </a:p>
        </p:txBody>
      </p:sp>
      <p:sp>
        <p:nvSpPr>
          <p:cNvPr id="22556" name="AutoShape 32"/>
          <p:cNvSpPr>
            <a:spLocks noChangeArrowheads="1"/>
          </p:cNvSpPr>
          <p:nvPr/>
        </p:nvSpPr>
        <p:spPr bwMode="auto">
          <a:xfrm rot="10800000">
            <a:off x="6194425" y="5257800"/>
            <a:ext cx="1943100" cy="144463"/>
          </a:xfrm>
          <a:prstGeom prst="triangle">
            <a:avLst>
              <a:gd name="adj" fmla="val 50000"/>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ja-JP" altLang="en-US"/>
          </a:p>
        </p:txBody>
      </p:sp>
      <p:sp>
        <p:nvSpPr>
          <p:cNvPr id="22557" name="Text Box 33"/>
          <p:cNvSpPr txBox="1">
            <a:spLocks noChangeArrowheads="1"/>
          </p:cNvSpPr>
          <p:nvPr/>
        </p:nvSpPr>
        <p:spPr bwMode="auto">
          <a:xfrm>
            <a:off x="5473700" y="5530850"/>
            <a:ext cx="33845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400">
                <a:latin typeface="HGPｺﾞｼｯｸE" pitchFamily="50" charset="-128"/>
                <a:ea typeface="HGPｺﾞｼｯｸE" pitchFamily="50" charset="-128"/>
              </a:rPr>
              <a:t>差別化と低コストを同時に実現</a:t>
            </a:r>
          </a:p>
        </p:txBody>
      </p:sp>
    </p:spTree>
    <p:extLst>
      <p:ext uri="{BB962C8B-B14F-4D97-AF65-F5344CB8AC3E}">
        <p14:creationId xmlns:p14="http://schemas.microsoft.com/office/powerpoint/2010/main" val="4020955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タイトル 1"/>
          <p:cNvSpPr>
            <a:spLocks noGrp="1"/>
          </p:cNvSpPr>
          <p:nvPr>
            <p:ph type="title"/>
          </p:nvPr>
        </p:nvSpPr>
        <p:spPr>
          <a:xfrm>
            <a:off x="179388" y="188913"/>
            <a:ext cx="8964612" cy="490537"/>
          </a:xfrm>
        </p:spPr>
        <p:txBody>
          <a:bodyPr/>
          <a:lstStyle/>
          <a:p>
            <a:pPr eaLnBrk="1" hangingPunct="1"/>
            <a:r>
              <a:rPr lang="ja-JP" altLang="en-US" dirty="0" smtClean="0"/>
              <a:t>レッド</a:t>
            </a:r>
            <a:r>
              <a:rPr lang="en-US" altLang="ja-JP" dirty="0" smtClean="0"/>
              <a:t>―</a:t>
            </a:r>
            <a:r>
              <a:rPr lang="ja-JP" altLang="en-US" dirty="0" smtClean="0"/>
              <a:t>シャンとブルーオーシャン</a:t>
            </a:r>
          </a:p>
        </p:txBody>
      </p:sp>
      <p:sp>
        <p:nvSpPr>
          <p:cNvPr id="23555" name="Rectangle 3"/>
          <p:cNvSpPr txBox="1">
            <a:spLocks noChangeArrowheads="1"/>
          </p:cNvSpPr>
          <p:nvPr/>
        </p:nvSpPr>
        <p:spPr bwMode="auto">
          <a:xfrm>
            <a:off x="88900" y="858838"/>
            <a:ext cx="90551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None/>
            </a:pPr>
            <a:r>
              <a:rPr lang="ja-JP" altLang="en-US" sz="1400">
                <a:latin typeface="メイリオ" pitchFamily="50" charset="-128"/>
                <a:ea typeface="メイリオ" pitchFamily="50" charset="-128"/>
                <a:cs typeface="メイリオ" pitchFamily="50" charset="-128"/>
              </a:rPr>
              <a:t>「既存市場においていかにシェアを獲得するか」という考えに基づいたレッド・オーシャン戦略と異なり、ブルー・オーシャン戦略では、「差別化を突き詰めることで市場を新しく定義し直す」ということに主眼が置かれます。</a:t>
            </a:r>
          </a:p>
        </p:txBody>
      </p:sp>
      <p:sp>
        <p:nvSpPr>
          <p:cNvPr id="23556" name="Rectangle 4"/>
          <p:cNvSpPr>
            <a:spLocks noChangeArrowheads="1"/>
          </p:cNvSpPr>
          <p:nvPr/>
        </p:nvSpPr>
        <p:spPr bwMode="auto">
          <a:xfrm>
            <a:off x="396875" y="6251575"/>
            <a:ext cx="7704138"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nchor="ctr">
            <a:spAutoFit/>
          </a:bodyPr>
          <a:lstStyle/>
          <a:p>
            <a:pPr marL="147638" indent="-147638">
              <a:lnSpc>
                <a:spcPct val="90000"/>
              </a:lnSpc>
              <a:spcBef>
                <a:spcPct val="10000"/>
              </a:spcBef>
              <a:spcAft>
                <a:spcPct val="10000"/>
              </a:spcAft>
            </a:pPr>
            <a:r>
              <a:rPr lang="ja-JP" altLang="en-US" sz="800"/>
              <a:t>出所：</a:t>
            </a:r>
            <a:r>
              <a:rPr lang="en-US" altLang="ja-JP" sz="800"/>
              <a:t>W</a:t>
            </a:r>
            <a:r>
              <a:rPr lang="ja-JP" altLang="en-US" sz="800"/>
              <a:t>・チャン・キム／レネ・モボルニュ</a:t>
            </a:r>
            <a:r>
              <a:rPr lang="en-US" altLang="ja-JP" sz="800"/>
              <a:t>『</a:t>
            </a:r>
            <a:r>
              <a:rPr lang="ja-JP" altLang="en-US" sz="800"/>
              <a:t>ブルー・オーシャン戦略</a:t>
            </a:r>
            <a:r>
              <a:rPr lang="en-US" altLang="ja-JP" sz="800"/>
              <a:t>―</a:t>
            </a:r>
            <a:r>
              <a:rPr lang="ja-JP" altLang="en-US" sz="800"/>
              <a:t>競争のない世界を創造する</a:t>
            </a:r>
            <a:r>
              <a:rPr lang="en-US" altLang="ja-JP" sz="800"/>
              <a:t>』</a:t>
            </a:r>
            <a:r>
              <a:rPr lang="ja-JP" altLang="en-US" sz="800"/>
              <a:t>（</a:t>
            </a:r>
            <a:r>
              <a:rPr lang="en-US" altLang="ja-JP" sz="800"/>
              <a:t>2005</a:t>
            </a:r>
            <a:r>
              <a:rPr lang="ja-JP" altLang="en-US" sz="800"/>
              <a:t>年、株式会社ランダムハウス講談社）より作成</a:t>
            </a:r>
            <a:endParaRPr lang="ja-JP" altLang="en-US" sz="800">
              <a:latin typeface="Arial" pitchFamily="34" charset="0"/>
            </a:endParaRPr>
          </a:p>
        </p:txBody>
      </p:sp>
      <p:grpSp>
        <p:nvGrpSpPr>
          <p:cNvPr id="23557" name="Group 6"/>
          <p:cNvGrpSpPr>
            <a:grpSpLocks/>
          </p:cNvGrpSpPr>
          <p:nvPr/>
        </p:nvGrpSpPr>
        <p:grpSpPr bwMode="auto">
          <a:xfrm>
            <a:off x="1042988" y="1700213"/>
            <a:ext cx="7058025" cy="2881312"/>
            <a:chOff x="897" y="1253"/>
            <a:chExt cx="4446" cy="1996"/>
          </a:xfrm>
        </p:grpSpPr>
        <p:sp>
          <p:nvSpPr>
            <p:cNvPr id="23559" name="Rectangle 7"/>
            <p:cNvSpPr>
              <a:spLocks noChangeArrowheads="1"/>
            </p:cNvSpPr>
            <p:nvPr/>
          </p:nvSpPr>
          <p:spPr bwMode="auto">
            <a:xfrm>
              <a:off x="897" y="1253"/>
              <a:ext cx="2223" cy="323"/>
            </a:xfrm>
            <a:prstGeom prst="rect">
              <a:avLst/>
            </a:prstGeom>
            <a:solidFill>
              <a:srgbClr val="FF0000">
                <a:alpha val="30196"/>
              </a:srgbClr>
            </a:solidFill>
            <a:ln w="9525" algn="ctr">
              <a:solidFill>
                <a:schemeClr val="bg2"/>
              </a:solidFill>
              <a:miter lim="800000"/>
              <a:headEnd/>
              <a:tailEnd/>
            </a:ln>
          </p:spPr>
          <p:txBody>
            <a:bodyPr lIns="90000" tIns="46800" rIns="90000" bIns="46800" anchor="ctr"/>
            <a:lstStyle/>
            <a:p>
              <a:pPr algn="ctr">
                <a:lnSpc>
                  <a:spcPct val="110000"/>
                </a:lnSpc>
                <a:spcBef>
                  <a:spcPct val="25000"/>
                </a:spcBef>
                <a:buFont typeface="Wingdings" pitchFamily="2" charset="2"/>
                <a:buNone/>
              </a:pPr>
              <a:r>
                <a:rPr lang="ja-JP" altLang="en-US" sz="1400">
                  <a:latin typeface="メイリオ" pitchFamily="50" charset="-128"/>
                  <a:ea typeface="メイリオ" pitchFamily="50" charset="-128"/>
                  <a:cs typeface="メイリオ" pitchFamily="50" charset="-128"/>
                </a:rPr>
                <a:t>レッド・オーシャン戦略</a:t>
              </a:r>
            </a:p>
          </p:txBody>
        </p:sp>
        <p:sp>
          <p:nvSpPr>
            <p:cNvPr id="23560" name="Rectangle 8"/>
            <p:cNvSpPr>
              <a:spLocks noChangeArrowheads="1"/>
            </p:cNvSpPr>
            <p:nvPr/>
          </p:nvSpPr>
          <p:spPr bwMode="auto">
            <a:xfrm>
              <a:off x="3120" y="1253"/>
              <a:ext cx="2223" cy="323"/>
            </a:xfrm>
            <a:prstGeom prst="rect">
              <a:avLst/>
            </a:prstGeom>
            <a:solidFill>
              <a:srgbClr val="CCECFF"/>
            </a:solidFill>
            <a:ln w="9525" algn="ctr">
              <a:solidFill>
                <a:schemeClr val="bg2"/>
              </a:solidFill>
              <a:miter lim="800000"/>
              <a:headEnd/>
              <a:tailEnd/>
            </a:ln>
          </p:spPr>
          <p:txBody>
            <a:bodyPr lIns="90000" tIns="46800" rIns="90000" bIns="46800" anchor="ctr"/>
            <a:lstStyle/>
            <a:p>
              <a:pPr algn="ctr">
                <a:lnSpc>
                  <a:spcPct val="110000"/>
                </a:lnSpc>
                <a:spcBef>
                  <a:spcPct val="25000"/>
                </a:spcBef>
                <a:buFont typeface="Wingdings" pitchFamily="2" charset="2"/>
                <a:buNone/>
              </a:pPr>
              <a:r>
                <a:rPr lang="ja-JP" altLang="en-US" sz="1400">
                  <a:latin typeface="メイリオ" pitchFamily="50" charset="-128"/>
                  <a:ea typeface="メイリオ" pitchFamily="50" charset="-128"/>
                  <a:cs typeface="メイリオ" pitchFamily="50" charset="-128"/>
                </a:rPr>
                <a:t>ブルー・オーシャン戦略</a:t>
              </a:r>
            </a:p>
          </p:txBody>
        </p:sp>
        <p:sp>
          <p:nvSpPr>
            <p:cNvPr id="23561" name="Rectangle 9"/>
            <p:cNvSpPr>
              <a:spLocks noChangeArrowheads="1"/>
            </p:cNvSpPr>
            <p:nvPr/>
          </p:nvSpPr>
          <p:spPr bwMode="auto">
            <a:xfrm>
              <a:off x="897" y="1575"/>
              <a:ext cx="2223" cy="292"/>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既存の市場空間で競争する</a:t>
              </a:r>
            </a:p>
          </p:txBody>
        </p:sp>
        <p:sp>
          <p:nvSpPr>
            <p:cNvPr id="23562" name="Rectangle 10"/>
            <p:cNvSpPr>
              <a:spLocks noChangeArrowheads="1"/>
            </p:cNvSpPr>
            <p:nvPr/>
          </p:nvSpPr>
          <p:spPr bwMode="auto">
            <a:xfrm>
              <a:off x="3120" y="1575"/>
              <a:ext cx="2223" cy="292"/>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競争のない市場空間を切り開く</a:t>
              </a:r>
            </a:p>
          </p:txBody>
        </p:sp>
        <p:sp>
          <p:nvSpPr>
            <p:cNvPr id="23563" name="Rectangle 11"/>
            <p:cNvSpPr>
              <a:spLocks noChangeArrowheads="1"/>
            </p:cNvSpPr>
            <p:nvPr/>
          </p:nvSpPr>
          <p:spPr bwMode="auto">
            <a:xfrm>
              <a:off x="897" y="1867"/>
              <a:ext cx="2223" cy="292"/>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競合他社を打ち負かす</a:t>
              </a:r>
            </a:p>
          </p:txBody>
        </p:sp>
        <p:sp>
          <p:nvSpPr>
            <p:cNvPr id="23564" name="Rectangle 12"/>
            <p:cNvSpPr>
              <a:spLocks noChangeArrowheads="1"/>
            </p:cNvSpPr>
            <p:nvPr/>
          </p:nvSpPr>
          <p:spPr bwMode="auto">
            <a:xfrm>
              <a:off x="3120" y="1867"/>
              <a:ext cx="2223" cy="292"/>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競争を無意味なものにする</a:t>
              </a:r>
            </a:p>
          </p:txBody>
        </p:sp>
        <p:sp>
          <p:nvSpPr>
            <p:cNvPr id="23565" name="Rectangle 13"/>
            <p:cNvSpPr>
              <a:spLocks noChangeArrowheads="1"/>
            </p:cNvSpPr>
            <p:nvPr/>
          </p:nvSpPr>
          <p:spPr bwMode="auto">
            <a:xfrm>
              <a:off x="897" y="2157"/>
              <a:ext cx="2223" cy="292"/>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既存の需要を引き寄せる</a:t>
              </a:r>
            </a:p>
          </p:txBody>
        </p:sp>
        <p:sp>
          <p:nvSpPr>
            <p:cNvPr id="23566" name="Rectangle 14"/>
            <p:cNvSpPr>
              <a:spLocks noChangeArrowheads="1"/>
            </p:cNvSpPr>
            <p:nvPr/>
          </p:nvSpPr>
          <p:spPr bwMode="auto">
            <a:xfrm>
              <a:off x="3120" y="2157"/>
              <a:ext cx="2223" cy="292"/>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新しい需要を掘り起こす</a:t>
              </a:r>
            </a:p>
          </p:txBody>
        </p:sp>
        <p:sp>
          <p:nvSpPr>
            <p:cNvPr id="23567" name="Rectangle 15"/>
            <p:cNvSpPr>
              <a:spLocks noChangeArrowheads="1"/>
            </p:cNvSpPr>
            <p:nvPr/>
          </p:nvSpPr>
          <p:spPr bwMode="auto">
            <a:xfrm>
              <a:off x="897" y="2449"/>
              <a:ext cx="2223" cy="408"/>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価値とコストの間にトレードオフ（価値を高めればコストも上がる）関係が生まれる</a:t>
              </a:r>
            </a:p>
          </p:txBody>
        </p:sp>
        <p:sp>
          <p:nvSpPr>
            <p:cNvPr id="23568" name="Rectangle 16"/>
            <p:cNvSpPr>
              <a:spLocks noChangeArrowheads="1"/>
            </p:cNvSpPr>
            <p:nvPr/>
          </p:nvSpPr>
          <p:spPr bwMode="auto">
            <a:xfrm>
              <a:off x="3120" y="2449"/>
              <a:ext cx="2223" cy="408"/>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400">
                  <a:latin typeface="メイリオ" pitchFamily="50" charset="-128"/>
                  <a:ea typeface="メイリオ" pitchFamily="50" charset="-128"/>
                  <a:cs typeface="メイリオ" pitchFamily="50" charset="-128"/>
                </a:rPr>
                <a:t>価値を高めながらコストを押し下げる</a:t>
              </a:r>
            </a:p>
          </p:txBody>
        </p:sp>
        <p:sp>
          <p:nvSpPr>
            <p:cNvPr id="23569" name="Rectangle 17"/>
            <p:cNvSpPr>
              <a:spLocks noChangeArrowheads="1"/>
            </p:cNvSpPr>
            <p:nvPr/>
          </p:nvSpPr>
          <p:spPr bwMode="auto">
            <a:xfrm>
              <a:off x="897" y="2840"/>
              <a:ext cx="2223" cy="409"/>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差別化、低コスト、どちらかの戦略を選んで、企業活動すべてをそれに合わせる</a:t>
              </a:r>
            </a:p>
          </p:txBody>
        </p:sp>
        <p:sp>
          <p:nvSpPr>
            <p:cNvPr id="23570" name="Rectangle 18"/>
            <p:cNvSpPr>
              <a:spLocks noChangeArrowheads="1"/>
            </p:cNvSpPr>
            <p:nvPr/>
          </p:nvSpPr>
          <p:spPr bwMode="auto">
            <a:xfrm>
              <a:off x="3120" y="2840"/>
              <a:ext cx="2223" cy="409"/>
            </a:xfrm>
            <a:prstGeom prst="rect">
              <a:avLst/>
            </a:prstGeom>
            <a:solidFill>
              <a:schemeClr val="bg1"/>
            </a:solidFill>
            <a:ln w="9525" algn="ctr">
              <a:solidFill>
                <a:schemeClr val="bg2"/>
              </a:solidFill>
              <a:miter lim="800000"/>
              <a:headEnd/>
              <a:tailEnd/>
            </a:ln>
          </p:spPr>
          <p:txBody>
            <a:bodyPr lIns="90000" tIns="46800" rIns="90000" bIns="468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差別化と低コストをともに追求し、その目的のためにすべての企業活動を推進する</a:t>
              </a:r>
            </a:p>
          </p:txBody>
        </p:sp>
      </p:grpSp>
      <p:sp>
        <p:nvSpPr>
          <p:cNvPr id="23558" name="Text Box 19"/>
          <p:cNvSpPr txBox="1">
            <a:spLocks noChangeArrowheads="1"/>
          </p:cNvSpPr>
          <p:nvPr/>
        </p:nvSpPr>
        <p:spPr bwMode="auto">
          <a:xfrm>
            <a:off x="4581525" y="4873625"/>
            <a:ext cx="352901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180975" indent="-180975"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buFont typeface="Wingdings" pitchFamily="2" charset="2"/>
              <a:buNone/>
            </a:pPr>
            <a:r>
              <a:rPr lang="en-US" altLang="ja-JP" sz="1200">
                <a:latin typeface="メイリオ" pitchFamily="50" charset="-128"/>
                <a:ea typeface="メイリオ" pitchFamily="50" charset="-128"/>
                <a:cs typeface="メイリオ" pitchFamily="50" charset="-128"/>
              </a:rPr>
              <a:t>【</a:t>
            </a:r>
            <a:r>
              <a:rPr lang="ja-JP" altLang="en-US" sz="1200">
                <a:latin typeface="メイリオ" pitchFamily="50" charset="-128"/>
                <a:ea typeface="メイリオ" pitchFamily="50" charset="-128"/>
                <a:cs typeface="メイリオ" pitchFamily="50" charset="-128"/>
              </a:rPr>
              <a:t>成功した商品・サービスの例</a:t>
            </a:r>
            <a:r>
              <a:rPr lang="en-US" altLang="ja-JP" sz="1200">
                <a:latin typeface="メイリオ" pitchFamily="50" charset="-128"/>
                <a:ea typeface="メイリオ" pitchFamily="50" charset="-128"/>
                <a:cs typeface="メイリオ" pitchFamily="50" charset="-128"/>
              </a:rPr>
              <a:t>】</a:t>
            </a:r>
          </a:p>
          <a:p>
            <a:pPr eaLnBrk="1" hangingPunct="1">
              <a:lnSpc>
                <a:spcPct val="95000"/>
              </a:lnSpc>
              <a:buFont typeface="Wingdings" pitchFamily="2" charset="2"/>
              <a:buChar char="l"/>
            </a:pPr>
            <a:r>
              <a:rPr lang="ja-JP" altLang="en-US" sz="1200">
                <a:latin typeface="メイリオ" pitchFamily="50" charset="-128"/>
                <a:ea typeface="メイリオ" pitchFamily="50" charset="-128"/>
                <a:cs typeface="メイリオ" pitchFamily="50" charset="-128"/>
              </a:rPr>
              <a:t>アップル社「</a:t>
            </a:r>
            <a:r>
              <a:rPr lang="en-US" altLang="ja-JP" sz="1200">
                <a:latin typeface="メイリオ" pitchFamily="50" charset="-128"/>
                <a:ea typeface="メイリオ" pitchFamily="50" charset="-128"/>
                <a:cs typeface="メイリオ" pitchFamily="50" charset="-128"/>
              </a:rPr>
              <a:t>iTunes Store</a:t>
            </a:r>
            <a:r>
              <a:rPr lang="ja-JP" altLang="en-US" sz="1200">
                <a:latin typeface="メイリオ" pitchFamily="50" charset="-128"/>
                <a:ea typeface="メイリオ" pitchFamily="50" charset="-128"/>
                <a:cs typeface="メイリオ" pitchFamily="50" charset="-128"/>
              </a:rPr>
              <a:t>」</a:t>
            </a:r>
          </a:p>
          <a:p>
            <a:pPr eaLnBrk="1" hangingPunct="1">
              <a:lnSpc>
                <a:spcPct val="95000"/>
              </a:lnSpc>
              <a:buFont typeface="Wingdings" pitchFamily="2" charset="2"/>
              <a:buChar char="l"/>
            </a:pPr>
            <a:r>
              <a:rPr lang="ja-JP" altLang="en-US" sz="1200">
                <a:latin typeface="メイリオ" pitchFamily="50" charset="-128"/>
                <a:ea typeface="メイリオ" pitchFamily="50" charset="-128"/>
                <a:cs typeface="メイリオ" pitchFamily="50" charset="-128"/>
              </a:rPr>
              <a:t>シスコシステムズ</a:t>
            </a:r>
          </a:p>
          <a:p>
            <a:pPr eaLnBrk="1" hangingPunct="1">
              <a:lnSpc>
                <a:spcPct val="95000"/>
              </a:lnSpc>
              <a:buFont typeface="Wingdings" pitchFamily="2" charset="2"/>
              <a:buChar char="l"/>
            </a:pPr>
            <a:r>
              <a:rPr lang="en-US" altLang="ja-JP" sz="1200">
                <a:latin typeface="メイリオ" pitchFamily="50" charset="-128"/>
                <a:ea typeface="メイリオ" pitchFamily="50" charset="-128"/>
                <a:cs typeface="メイリオ" pitchFamily="50" charset="-128"/>
              </a:rPr>
              <a:t>CNN</a:t>
            </a:r>
            <a:r>
              <a:rPr lang="ja-JP" altLang="en-US" sz="1200">
                <a:latin typeface="メイリオ" pitchFamily="50" charset="-128"/>
                <a:ea typeface="メイリオ" pitchFamily="50" charset="-128"/>
                <a:cs typeface="メイリオ" pitchFamily="50" charset="-128"/>
              </a:rPr>
              <a:t>ニュース</a:t>
            </a:r>
          </a:p>
          <a:p>
            <a:pPr eaLnBrk="1" hangingPunct="1">
              <a:lnSpc>
                <a:spcPct val="95000"/>
              </a:lnSpc>
              <a:buFont typeface="Wingdings" pitchFamily="2" charset="2"/>
              <a:buChar char="l"/>
            </a:pPr>
            <a:r>
              <a:rPr lang="en-US" altLang="ja-JP" sz="1200">
                <a:latin typeface="メイリオ" pitchFamily="50" charset="-128"/>
                <a:ea typeface="メイリオ" pitchFamily="50" charset="-128"/>
                <a:cs typeface="メイリオ" pitchFamily="50" charset="-128"/>
              </a:rPr>
              <a:t>NTT</a:t>
            </a:r>
            <a:r>
              <a:rPr lang="ja-JP" altLang="en-US" sz="1200">
                <a:latin typeface="メイリオ" pitchFamily="50" charset="-128"/>
                <a:ea typeface="メイリオ" pitchFamily="50" charset="-128"/>
                <a:cs typeface="メイリオ" pitchFamily="50" charset="-128"/>
              </a:rPr>
              <a:t>ドコモ「</a:t>
            </a:r>
            <a:r>
              <a:rPr lang="en-US" altLang="ja-JP" sz="1200">
                <a:latin typeface="メイリオ" pitchFamily="50" charset="-128"/>
                <a:ea typeface="メイリオ" pitchFamily="50" charset="-128"/>
                <a:cs typeface="メイリオ" pitchFamily="50" charset="-128"/>
              </a:rPr>
              <a:t>i</a:t>
            </a:r>
            <a:r>
              <a:rPr lang="ja-JP" altLang="en-US" sz="1200">
                <a:latin typeface="メイリオ" pitchFamily="50" charset="-128"/>
                <a:ea typeface="メイリオ" pitchFamily="50" charset="-128"/>
                <a:cs typeface="メイリオ" pitchFamily="50" charset="-128"/>
              </a:rPr>
              <a:t>モード」</a:t>
            </a:r>
          </a:p>
          <a:p>
            <a:pPr eaLnBrk="1" hangingPunct="1">
              <a:lnSpc>
                <a:spcPct val="95000"/>
              </a:lnSpc>
              <a:buFont typeface="Wingdings" pitchFamily="2" charset="2"/>
              <a:buChar char="l"/>
            </a:pPr>
            <a:r>
              <a:rPr lang="ja-JP" altLang="en-US" sz="1200">
                <a:latin typeface="メイリオ" pitchFamily="50" charset="-128"/>
                <a:ea typeface="メイリオ" pitchFamily="50" charset="-128"/>
                <a:cs typeface="メイリオ" pitchFamily="50" charset="-128"/>
              </a:rPr>
              <a:t>任天堂「</a:t>
            </a:r>
            <a:r>
              <a:rPr lang="en-US" altLang="ja-JP" sz="1200">
                <a:latin typeface="メイリオ" pitchFamily="50" charset="-128"/>
                <a:ea typeface="メイリオ" pitchFamily="50" charset="-128"/>
                <a:cs typeface="メイリオ" pitchFamily="50" charset="-128"/>
              </a:rPr>
              <a:t>Wii</a:t>
            </a:r>
            <a:r>
              <a:rPr lang="ja-JP" altLang="en-US" sz="1200">
                <a:latin typeface="メイリオ" pitchFamily="50" charset="-128"/>
                <a:ea typeface="メイリオ" pitchFamily="50" charset="-128"/>
                <a:cs typeface="メイリオ" pitchFamily="50" charset="-128"/>
              </a:rPr>
              <a:t>」</a:t>
            </a:r>
          </a:p>
        </p:txBody>
      </p:sp>
    </p:spTree>
    <p:extLst>
      <p:ext uri="{BB962C8B-B14F-4D97-AF65-F5344CB8AC3E}">
        <p14:creationId xmlns:p14="http://schemas.microsoft.com/office/powerpoint/2010/main" val="1918452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err="1" smtClean="0"/>
              <a:t>．</a:t>
            </a:r>
            <a:r>
              <a:rPr lang="ja-JP" altLang="en-US" dirty="0" smtClean="0"/>
              <a:t>情報システム構想・企画で着目すべき視点</a:t>
            </a:r>
            <a:endParaRPr kumimoji="1" lang="ja-JP" altLang="en-US" dirty="0"/>
          </a:p>
        </p:txBody>
      </p:sp>
      <p:sp>
        <p:nvSpPr>
          <p:cNvPr id="20" name="AutoShape 4"/>
          <p:cNvSpPr>
            <a:spLocks noChangeArrowheads="1"/>
          </p:cNvSpPr>
          <p:nvPr/>
        </p:nvSpPr>
        <p:spPr bwMode="auto">
          <a:xfrm>
            <a:off x="3748042" y="2467154"/>
            <a:ext cx="2624157" cy="3958836"/>
          </a:xfrm>
          <a:prstGeom prst="homePlate">
            <a:avLst>
              <a:gd name="adj" fmla="val 6942"/>
            </a:avLst>
          </a:prstGeom>
          <a:solidFill>
            <a:srgbClr val="CCFFFF"/>
          </a:solidFill>
          <a:ln w="28575" algn="ctr">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0" bIns="108000"/>
          <a:lstStyle/>
          <a:p>
            <a:pPr algn="ctr">
              <a:lnSpc>
                <a:spcPct val="95000"/>
              </a:lnSpc>
            </a:pPr>
            <a:r>
              <a:rPr lang="ja-JP" altLang="en-US" sz="1600" b="1" u="sng" dirty="0" smtClean="0">
                <a:solidFill>
                  <a:srgbClr val="FF0000"/>
                </a:solidFill>
                <a:latin typeface="メイリオ" pitchFamily="50" charset="-128"/>
                <a:ea typeface="メイリオ" pitchFamily="50" charset="-128"/>
                <a:cs typeface="メイリオ" pitchFamily="50" charset="-128"/>
              </a:rPr>
              <a:t>②ソリューション</a:t>
            </a:r>
            <a:endParaRPr lang="en-US" altLang="ja-JP" sz="1600" b="1" u="sng" dirty="0" smtClean="0">
              <a:solidFill>
                <a:srgbClr val="FF0000"/>
              </a:solidFill>
              <a:latin typeface="メイリオ" pitchFamily="50" charset="-128"/>
              <a:ea typeface="メイリオ" pitchFamily="50" charset="-128"/>
              <a:cs typeface="メイリオ" pitchFamily="50" charset="-128"/>
            </a:endParaRPr>
          </a:p>
          <a:p>
            <a:pPr algn="ctr">
              <a:lnSpc>
                <a:spcPct val="95000"/>
              </a:lnSpc>
              <a:spcBef>
                <a:spcPts val="600"/>
              </a:spcBef>
            </a:pPr>
            <a:r>
              <a:rPr lang="ja-JP" altLang="en-US" sz="1200" dirty="0">
                <a:latin typeface="メイリオ" pitchFamily="50" charset="-128"/>
                <a:ea typeface="メイリオ" pitchFamily="50" charset="-128"/>
                <a:cs typeface="メイリオ" pitchFamily="50" charset="-128"/>
              </a:rPr>
              <a:t>要求</a:t>
            </a:r>
            <a:r>
              <a:rPr lang="ja-JP" altLang="en-US" sz="1200" dirty="0" smtClean="0">
                <a:latin typeface="メイリオ" pitchFamily="50" charset="-128"/>
                <a:ea typeface="メイリオ" pitchFamily="50" charset="-128"/>
                <a:cs typeface="メイリオ" pitchFamily="50" charset="-128"/>
              </a:rPr>
              <a:t>を</a:t>
            </a:r>
            <a:r>
              <a:rPr lang="ja-JP" altLang="en-US" sz="1200" dirty="0">
                <a:latin typeface="メイリオ" pitchFamily="50" charset="-128"/>
                <a:ea typeface="メイリオ" pitchFamily="50" charset="-128"/>
                <a:cs typeface="メイリオ" pitchFamily="50" charset="-128"/>
              </a:rPr>
              <a:t>満たす</a:t>
            </a:r>
            <a:r>
              <a:rPr lang="ja-JP" altLang="en-US" sz="1200" dirty="0" smtClean="0">
                <a:latin typeface="メイリオ" pitchFamily="50" charset="-128"/>
                <a:ea typeface="メイリオ" pitchFamily="50" charset="-128"/>
                <a:cs typeface="メイリオ" pitchFamily="50" charset="-128"/>
              </a:rPr>
              <a:t>ため</a:t>
            </a:r>
            <a:r>
              <a:rPr lang="ja-JP" altLang="en-US" sz="1200" dirty="0">
                <a:latin typeface="メイリオ" pitchFamily="50" charset="-128"/>
                <a:ea typeface="メイリオ" pitchFamily="50" charset="-128"/>
                <a:cs typeface="メイリオ" pitchFamily="50" charset="-128"/>
              </a:rPr>
              <a:t>必要と</a:t>
            </a:r>
            <a:r>
              <a:rPr lang="ja-JP" altLang="en-US" sz="1200" dirty="0" smtClean="0">
                <a:latin typeface="メイリオ" pitchFamily="50" charset="-128"/>
                <a:ea typeface="メイリオ" pitchFamily="50" charset="-128"/>
                <a:cs typeface="メイリオ" pitchFamily="50" charset="-128"/>
              </a:rPr>
              <a:t>なる</a:t>
            </a:r>
            <a:endParaRPr lang="en-US" altLang="ja-JP" sz="1200" dirty="0" smtClean="0">
              <a:latin typeface="メイリオ" pitchFamily="50" charset="-128"/>
              <a:ea typeface="メイリオ" pitchFamily="50" charset="-128"/>
              <a:cs typeface="メイリオ" pitchFamily="50" charset="-128"/>
            </a:endParaRPr>
          </a:p>
          <a:p>
            <a:pPr algn="ctr">
              <a:lnSpc>
                <a:spcPct val="95000"/>
              </a:lnSpc>
            </a:pPr>
            <a:r>
              <a:rPr lang="ja-JP" altLang="en-US" sz="1200" dirty="0">
                <a:latin typeface="メイリオ" pitchFamily="50" charset="-128"/>
                <a:ea typeface="メイリオ" pitchFamily="50" charset="-128"/>
                <a:cs typeface="メイリオ" pitchFamily="50" charset="-128"/>
              </a:rPr>
              <a:t>複合的</a:t>
            </a:r>
            <a:r>
              <a:rPr lang="ja-JP" altLang="en-US" sz="1200" dirty="0" smtClean="0">
                <a:latin typeface="メイリオ" pitchFamily="50" charset="-128"/>
                <a:ea typeface="メイリオ" pitchFamily="50" charset="-128"/>
                <a:cs typeface="メイリオ" pitchFamily="50" charset="-128"/>
              </a:rPr>
              <a:t>な</a:t>
            </a:r>
            <a:r>
              <a:rPr lang="ja-JP" altLang="en-US" sz="1200" dirty="0">
                <a:latin typeface="メイリオ" pitchFamily="50" charset="-128"/>
                <a:ea typeface="メイリオ" pitchFamily="50" charset="-128"/>
                <a:cs typeface="メイリオ" pitchFamily="50" charset="-128"/>
              </a:rPr>
              <a:t>施策</a:t>
            </a:r>
            <a:r>
              <a:rPr lang="ja-JP" altLang="en-US" sz="1200" dirty="0" smtClean="0">
                <a:latin typeface="メイリオ" pitchFamily="50" charset="-128"/>
                <a:ea typeface="メイリオ" pitchFamily="50" charset="-128"/>
                <a:cs typeface="メイリオ" pitchFamily="50" charset="-128"/>
              </a:rPr>
              <a:t>の</a:t>
            </a:r>
            <a:r>
              <a:rPr lang="ja-JP" altLang="en-US" sz="1200" dirty="0">
                <a:latin typeface="メイリオ" pitchFamily="50" charset="-128"/>
                <a:ea typeface="メイリオ" pitchFamily="50" charset="-128"/>
                <a:cs typeface="メイリオ" pitchFamily="50" charset="-128"/>
              </a:rPr>
              <a:t>セット</a:t>
            </a:r>
          </a:p>
          <a:p>
            <a:pPr algn="ctr">
              <a:lnSpc>
                <a:spcPct val="95000"/>
              </a:lnSpc>
            </a:pPr>
            <a:endParaRPr lang="en-US" altLang="ja-JP" sz="1200" b="1" u="sng" dirty="0">
              <a:solidFill>
                <a:srgbClr val="333399"/>
              </a:solidFill>
              <a:latin typeface="メイリオ" pitchFamily="50" charset="-128"/>
              <a:ea typeface="メイリオ" pitchFamily="50" charset="-128"/>
              <a:cs typeface="メイリオ" pitchFamily="50" charset="-128"/>
            </a:endParaRPr>
          </a:p>
          <a:p>
            <a:pPr algn="ctr">
              <a:lnSpc>
                <a:spcPct val="95000"/>
              </a:lnSpc>
            </a:pPr>
            <a:endParaRPr lang="ja-JP" altLang="en-US" sz="1100" b="1" dirty="0">
              <a:solidFill>
                <a:srgbClr val="333399"/>
              </a:solidFill>
              <a:latin typeface="メイリオ" pitchFamily="50" charset="-128"/>
              <a:ea typeface="メイリオ" pitchFamily="50" charset="-128"/>
              <a:cs typeface="メイリオ" pitchFamily="50" charset="-128"/>
            </a:endParaRPr>
          </a:p>
        </p:txBody>
      </p:sp>
      <p:sp>
        <p:nvSpPr>
          <p:cNvPr id="27" name="Text Box 5"/>
          <p:cNvSpPr txBox="1">
            <a:spLocks noChangeArrowheads="1"/>
          </p:cNvSpPr>
          <p:nvPr/>
        </p:nvSpPr>
        <p:spPr bwMode="auto">
          <a:xfrm>
            <a:off x="160961" y="2465548"/>
            <a:ext cx="2556000" cy="3958397"/>
          </a:xfrm>
          <a:prstGeom prst="rect">
            <a:avLst/>
          </a:prstGeom>
          <a:solidFill>
            <a:srgbClr val="FFFF66"/>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0" bIns="108000" anchor="t" anchorCtr="0"/>
          <a:lstStyle>
            <a:lvl1pPr>
              <a:defRPr kumimoji="1" sz="1400">
                <a:solidFill>
                  <a:srgbClr val="000000"/>
                </a:solidFill>
                <a:latin typeface="MS UI Gothic" pitchFamily="50" charset="-128"/>
                <a:ea typeface="MS UI Gothic" pitchFamily="50" charset="-128"/>
              </a:defRPr>
            </a:lvl1pPr>
            <a:lvl2pPr marL="742950" indent="-285750">
              <a:defRPr kumimoji="1" sz="1400">
                <a:solidFill>
                  <a:srgbClr val="000000"/>
                </a:solidFill>
                <a:latin typeface="MS UI Gothic" pitchFamily="50" charset="-128"/>
                <a:ea typeface="MS UI Gothic" pitchFamily="50" charset="-128"/>
              </a:defRPr>
            </a:lvl2pPr>
            <a:lvl3pPr marL="1143000" indent="-228600">
              <a:defRPr kumimoji="1" sz="1400">
                <a:solidFill>
                  <a:srgbClr val="000000"/>
                </a:solidFill>
                <a:latin typeface="MS UI Gothic" pitchFamily="50" charset="-128"/>
                <a:ea typeface="MS UI Gothic" pitchFamily="50" charset="-128"/>
              </a:defRPr>
            </a:lvl3pPr>
            <a:lvl4pPr marL="1600200" indent="-228600">
              <a:defRPr kumimoji="1" sz="1400">
                <a:solidFill>
                  <a:srgbClr val="000000"/>
                </a:solidFill>
                <a:latin typeface="MS UI Gothic" pitchFamily="50" charset="-128"/>
                <a:ea typeface="MS UI Gothic" pitchFamily="50" charset="-128"/>
              </a:defRPr>
            </a:lvl4pPr>
            <a:lvl5pPr marL="2057400" indent="-228600">
              <a:defRPr kumimoji="1" sz="1400">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9pPr>
          </a:lstStyle>
          <a:p>
            <a:pPr algn="ctr"/>
            <a:r>
              <a:rPr lang="ja-JP" altLang="en-US" sz="1600" b="1" dirty="0">
                <a:latin typeface="メイリオ" pitchFamily="50" charset="-128"/>
                <a:ea typeface="メイリオ" pitchFamily="50" charset="-128"/>
                <a:cs typeface="メイリオ" pitchFamily="50" charset="-128"/>
              </a:rPr>
              <a:t>現状の</a:t>
            </a:r>
            <a:r>
              <a:rPr lang="ja-JP" altLang="en-US" sz="1600" b="1" dirty="0" smtClean="0">
                <a:latin typeface="メイリオ" pitchFamily="50" charset="-128"/>
                <a:ea typeface="メイリオ" pitchFamily="50" charset="-128"/>
                <a:cs typeface="メイリオ" pitchFamily="50" charset="-128"/>
              </a:rPr>
              <a:t>姿</a:t>
            </a:r>
            <a:endParaRPr lang="en-US" altLang="ja-JP" sz="1600" b="1" dirty="0" smtClean="0">
              <a:latin typeface="メイリオ" pitchFamily="50" charset="-128"/>
              <a:ea typeface="メイリオ" pitchFamily="50" charset="-128"/>
              <a:cs typeface="メイリオ" pitchFamily="50" charset="-128"/>
            </a:endParaRPr>
          </a:p>
          <a:p>
            <a:pPr algn="ctr"/>
            <a:r>
              <a:rPr lang="en-US" altLang="ja-JP" sz="1600" b="1" dirty="0" smtClean="0">
                <a:latin typeface="メイリオ" pitchFamily="50" charset="-128"/>
                <a:ea typeface="メイリオ" pitchFamily="50" charset="-128"/>
                <a:cs typeface="メイリオ" pitchFamily="50" charset="-128"/>
              </a:rPr>
              <a:t>As Is</a:t>
            </a: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p:txBody>
      </p:sp>
      <p:sp>
        <p:nvSpPr>
          <p:cNvPr id="28" name="Text Box 6"/>
          <p:cNvSpPr txBox="1">
            <a:spLocks noChangeArrowheads="1"/>
          </p:cNvSpPr>
          <p:nvPr/>
        </p:nvSpPr>
        <p:spPr bwMode="auto">
          <a:xfrm>
            <a:off x="6467399" y="2465550"/>
            <a:ext cx="2497090" cy="3958397"/>
          </a:xfrm>
          <a:prstGeom prst="rect">
            <a:avLst/>
          </a:prstGeom>
          <a:solidFill>
            <a:srgbClr val="99FF66"/>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0" bIns="108000" anchor="t" anchorCtr="0"/>
          <a:lstStyle>
            <a:lvl1pPr>
              <a:defRPr kumimoji="1" sz="1400">
                <a:solidFill>
                  <a:srgbClr val="000000"/>
                </a:solidFill>
                <a:latin typeface="MS UI Gothic" pitchFamily="50" charset="-128"/>
                <a:ea typeface="MS UI Gothic" pitchFamily="50" charset="-128"/>
              </a:defRPr>
            </a:lvl1pPr>
            <a:lvl2pPr marL="742950" indent="-285750">
              <a:defRPr kumimoji="1" sz="1400">
                <a:solidFill>
                  <a:srgbClr val="000000"/>
                </a:solidFill>
                <a:latin typeface="MS UI Gothic" pitchFamily="50" charset="-128"/>
                <a:ea typeface="MS UI Gothic" pitchFamily="50" charset="-128"/>
              </a:defRPr>
            </a:lvl2pPr>
            <a:lvl3pPr marL="1143000" indent="-228600">
              <a:defRPr kumimoji="1" sz="1400">
                <a:solidFill>
                  <a:srgbClr val="000000"/>
                </a:solidFill>
                <a:latin typeface="MS UI Gothic" pitchFamily="50" charset="-128"/>
                <a:ea typeface="MS UI Gothic" pitchFamily="50" charset="-128"/>
              </a:defRPr>
            </a:lvl3pPr>
            <a:lvl4pPr marL="1600200" indent="-228600">
              <a:defRPr kumimoji="1" sz="1400">
                <a:solidFill>
                  <a:srgbClr val="000000"/>
                </a:solidFill>
                <a:latin typeface="MS UI Gothic" pitchFamily="50" charset="-128"/>
                <a:ea typeface="MS UI Gothic" pitchFamily="50" charset="-128"/>
              </a:defRPr>
            </a:lvl4pPr>
            <a:lvl5pPr marL="2057400" indent="-228600">
              <a:defRPr kumimoji="1" sz="1400">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9pPr>
          </a:lstStyle>
          <a:p>
            <a:pPr algn="ctr"/>
            <a:r>
              <a:rPr lang="ja-JP" altLang="en-US" sz="1600" b="1" dirty="0">
                <a:latin typeface="メイリオ" pitchFamily="50" charset="-128"/>
                <a:ea typeface="メイリオ" pitchFamily="50" charset="-128"/>
                <a:cs typeface="メイリオ" pitchFamily="50" charset="-128"/>
              </a:rPr>
              <a:t>あるべき</a:t>
            </a:r>
            <a:r>
              <a:rPr lang="ja-JP" altLang="en-US" sz="1600" b="1" dirty="0" smtClean="0">
                <a:latin typeface="メイリオ" pitchFamily="50" charset="-128"/>
                <a:ea typeface="メイリオ" pitchFamily="50" charset="-128"/>
                <a:cs typeface="メイリオ" pitchFamily="50" charset="-128"/>
              </a:rPr>
              <a:t>姿</a:t>
            </a:r>
            <a:endParaRPr lang="en-US" altLang="ja-JP" sz="1600" b="1" dirty="0" smtClean="0">
              <a:latin typeface="メイリオ" pitchFamily="50" charset="-128"/>
              <a:ea typeface="メイリオ" pitchFamily="50" charset="-128"/>
              <a:cs typeface="メイリオ" pitchFamily="50" charset="-128"/>
            </a:endParaRPr>
          </a:p>
          <a:p>
            <a:pPr algn="ctr"/>
            <a:r>
              <a:rPr lang="en-US" altLang="ja-JP" sz="1600" b="1" dirty="0" smtClean="0">
                <a:latin typeface="メイリオ" pitchFamily="50" charset="-128"/>
                <a:ea typeface="メイリオ" pitchFamily="50" charset="-128"/>
                <a:cs typeface="メイリオ" pitchFamily="50" charset="-128"/>
              </a:rPr>
              <a:t>To Be</a:t>
            </a: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p:txBody>
      </p:sp>
      <p:sp>
        <p:nvSpPr>
          <p:cNvPr id="30" name="AutoShape 7"/>
          <p:cNvSpPr>
            <a:spLocks noChangeArrowheads="1"/>
          </p:cNvSpPr>
          <p:nvPr/>
        </p:nvSpPr>
        <p:spPr bwMode="auto">
          <a:xfrm>
            <a:off x="3867206" y="6052538"/>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smtClean="0">
                <a:latin typeface="メイリオ" pitchFamily="50" charset="-128"/>
                <a:ea typeface="メイリオ" pitchFamily="50" charset="-128"/>
                <a:cs typeface="メイリオ" pitchFamily="50" charset="-128"/>
              </a:rPr>
              <a:t>移行のための施策と実行</a:t>
            </a:r>
            <a:endParaRPr lang="ja-JP" altLang="en-US" sz="1100" dirty="0">
              <a:latin typeface="メイリオ" pitchFamily="50" charset="-128"/>
              <a:ea typeface="メイリオ" pitchFamily="50" charset="-128"/>
              <a:cs typeface="メイリオ" pitchFamily="50" charset="-128"/>
            </a:endParaRPr>
          </a:p>
        </p:txBody>
      </p:sp>
      <p:sp>
        <p:nvSpPr>
          <p:cNvPr id="31" name="AutoShape 7"/>
          <p:cNvSpPr>
            <a:spLocks noChangeArrowheads="1"/>
          </p:cNvSpPr>
          <p:nvPr/>
        </p:nvSpPr>
        <p:spPr bwMode="auto">
          <a:xfrm>
            <a:off x="3867206" y="3545703"/>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a:latin typeface="メイリオ" pitchFamily="50" charset="-128"/>
                <a:ea typeface="メイリオ" pitchFamily="50" charset="-128"/>
                <a:cs typeface="メイリオ" pitchFamily="50" charset="-128"/>
              </a:rPr>
              <a:t>ガバナンス</a:t>
            </a:r>
            <a:r>
              <a:rPr lang="ja-JP" altLang="en-US" sz="1100" dirty="0" smtClean="0">
                <a:latin typeface="メイリオ" pitchFamily="50" charset="-128"/>
                <a:ea typeface="メイリオ" pitchFamily="50" charset="-128"/>
                <a:cs typeface="メイリオ" pitchFamily="50" charset="-128"/>
              </a:rPr>
              <a:t>基準の見直し</a:t>
            </a:r>
            <a:endParaRPr lang="ja-JP" altLang="en-US" sz="1100" dirty="0">
              <a:latin typeface="メイリオ" pitchFamily="50" charset="-128"/>
              <a:ea typeface="メイリオ" pitchFamily="50" charset="-128"/>
              <a:cs typeface="メイリオ" pitchFamily="50" charset="-128"/>
            </a:endParaRPr>
          </a:p>
        </p:txBody>
      </p:sp>
      <p:sp>
        <p:nvSpPr>
          <p:cNvPr id="32" name="AutoShape 8"/>
          <p:cNvSpPr>
            <a:spLocks noChangeArrowheads="1"/>
          </p:cNvSpPr>
          <p:nvPr/>
        </p:nvSpPr>
        <p:spPr bwMode="auto">
          <a:xfrm>
            <a:off x="3867205" y="3903822"/>
            <a:ext cx="2216963"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a:latin typeface="メイリオ" pitchFamily="50" charset="-128"/>
                <a:ea typeface="メイリオ" pitchFamily="50" charset="-128"/>
                <a:cs typeface="メイリオ" pitchFamily="50" charset="-128"/>
              </a:rPr>
              <a:t>組織役割</a:t>
            </a:r>
            <a:r>
              <a:rPr lang="ja-JP" altLang="en-US" sz="1100" dirty="0" smtClean="0">
                <a:latin typeface="メイリオ" pitchFamily="50" charset="-128"/>
                <a:ea typeface="メイリオ" pitchFamily="50" charset="-128"/>
                <a:cs typeface="メイリオ" pitchFamily="50" charset="-128"/>
              </a:rPr>
              <a:t>分担の見直し</a:t>
            </a:r>
            <a:endParaRPr lang="ja-JP" altLang="en-US" sz="1100" dirty="0">
              <a:latin typeface="メイリオ" pitchFamily="50" charset="-128"/>
              <a:ea typeface="メイリオ" pitchFamily="50" charset="-128"/>
              <a:cs typeface="メイリオ" pitchFamily="50" charset="-128"/>
            </a:endParaRPr>
          </a:p>
        </p:txBody>
      </p:sp>
      <p:sp>
        <p:nvSpPr>
          <p:cNvPr id="33" name="AutoShape 9"/>
          <p:cNvSpPr>
            <a:spLocks noChangeArrowheads="1"/>
          </p:cNvSpPr>
          <p:nvPr/>
        </p:nvSpPr>
        <p:spPr bwMode="auto">
          <a:xfrm>
            <a:off x="3867205" y="4261941"/>
            <a:ext cx="2216963"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a:latin typeface="メイリオ" pitchFamily="50" charset="-128"/>
                <a:ea typeface="メイリオ" pitchFamily="50" charset="-128"/>
                <a:cs typeface="メイリオ" pitchFamily="50" charset="-128"/>
              </a:rPr>
              <a:t>業務</a:t>
            </a:r>
            <a:r>
              <a:rPr lang="ja-JP" altLang="en-US" sz="1100" dirty="0" smtClean="0">
                <a:latin typeface="メイリオ" pitchFamily="50" charset="-128"/>
                <a:ea typeface="メイリオ" pitchFamily="50" charset="-128"/>
                <a:cs typeface="メイリオ" pitchFamily="50" charset="-128"/>
              </a:rPr>
              <a:t>プロセスの見直し</a:t>
            </a:r>
            <a:endParaRPr lang="ja-JP" altLang="en-US" sz="1100" dirty="0">
              <a:latin typeface="メイリオ" pitchFamily="50" charset="-128"/>
              <a:ea typeface="メイリオ" pitchFamily="50" charset="-128"/>
              <a:cs typeface="メイリオ" pitchFamily="50" charset="-128"/>
            </a:endParaRPr>
          </a:p>
        </p:txBody>
      </p:sp>
      <p:sp>
        <p:nvSpPr>
          <p:cNvPr id="34" name="AutoShape 10"/>
          <p:cNvSpPr>
            <a:spLocks noChangeArrowheads="1"/>
          </p:cNvSpPr>
          <p:nvPr/>
        </p:nvSpPr>
        <p:spPr bwMode="auto">
          <a:xfrm>
            <a:off x="3867206" y="4620060"/>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en-US" altLang="ja-JP" sz="1100" dirty="0" smtClean="0">
                <a:latin typeface="メイリオ" pitchFamily="50" charset="-128"/>
                <a:ea typeface="メイリオ" pitchFamily="50" charset="-128"/>
                <a:cs typeface="メイリオ" pitchFamily="50" charset="-128"/>
              </a:rPr>
              <a:t>xx</a:t>
            </a:r>
            <a:r>
              <a:rPr lang="ja-JP" altLang="en-US" sz="1100" dirty="0" smtClean="0">
                <a:latin typeface="メイリオ" pitchFamily="50" charset="-128"/>
                <a:ea typeface="メイリオ" pitchFamily="50" charset="-128"/>
                <a:cs typeface="メイリオ" pitchFamily="50" charset="-128"/>
              </a:rPr>
              <a:t>システムのアップグレード</a:t>
            </a:r>
            <a:endParaRPr lang="en-US" altLang="ja-JP" sz="1100" dirty="0" smtClean="0">
              <a:latin typeface="メイリオ" pitchFamily="50" charset="-128"/>
              <a:ea typeface="メイリオ" pitchFamily="50" charset="-128"/>
              <a:cs typeface="メイリオ" pitchFamily="50" charset="-128"/>
            </a:endParaRPr>
          </a:p>
        </p:txBody>
      </p:sp>
      <p:sp>
        <p:nvSpPr>
          <p:cNvPr id="35" name="AutoShape 11"/>
          <p:cNvSpPr>
            <a:spLocks noChangeArrowheads="1"/>
          </p:cNvSpPr>
          <p:nvPr/>
        </p:nvSpPr>
        <p:spPr bwMode="auto">
          <a:xfrm>
            <a:off x="3867205" y="4978179"/>
            <a:ext cx="2216963"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en-US" altLang="ja-JP" sz="1100" dirty="0" smtClean="0">
                <a:latin typeface="メイリオ" pitchFamily="50" charset="-128"/>
                <a:ea typeface="メイリオ" pitchFamily="50" charset="-128"/>
                <a:cs typeface="メイリオ" pitchFamily="50" charset="-128"/>
              </a:rPr>
              <a:t>Xx</a:t>
            </a:r>
            <a:r>
              <a:rPr lang="ja-JP" altLang="en-US" sz="1100" dirty="0" smtClean="0">
                <a:latin typeface="メイリオ" pitchFamily="50" charset="-128"/>
                <a:ea typeface="メイリオ" pitchFamily="50" charset="-128"/>
                <a:cs typeface="メイリオ" pitchFamily="50" charset="-128"/>
              </a:rPr>
              <a:t>システムの追加開発</a:t>
            </a:r>
            <a:endParaRPr lang="ja-JP" altLang="en-US" sz="1100" dirty="0">
              <a:latin typeface="メイリオ" pitchFamily="50" charset="-128"/>
              <a:ea typeface="メイリオ" pitchFamily="50" charset="-128"/>
              <a:cs typeface="メイリオ" pitchFamily="50" charset="-128"/>
            </a:endParaRPr>
          </a:p>
        </p:txBody>
      </p:sp>
      <p:sp>
        <p:nvSpPr>
          <p:cNvPr id="42" name="AutoShape 12"/>
          <p:cNvSpPr>
            <a:spLocks noChangeArrowheads="1"/>
          </p:cNvSpPr>
          <p:nvPr/>
        </p:nvSpPr>
        <p:spPr bwMode="auto">
          <a:xfrm>
            <a:off x="3867206" y="5336298"/>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smtClean="0">
                <a:latin typeface="メイリオ" pitchFamily="50" charset="-128"/>
                <a:ea typeface="メイリオ" pitchFamily="50" charset="-128"/>
                <a:cs typeface="メイリオ" pitchFamily="50" charset="-128"/>
              </a:rPr>
              <a:t>アウトソーシングの利用</a:t>
            </a:r>
            <a:endParaRPr lang="ja-JP" altLang="en-US" sz="1100" dirty="0">
              <a:latin typeface="メイリオ" pitchFamily="50" charset="-128"/>
              <a:ea typeface="メイリオ" pitchFamily="50" charset="-128"/>
              <a:cs typeface="メイリオ" pitchFamily="50" charset="-128"/>
            </a:endParaRPr>
          </a:p>
        </p:txBody>
      </p:sp>
      <p:sp>
        <p:nvSpPr>
          <p:cNvPr id="45" name="AutoShape 13"/>
          <p:cNvSpPr>
            <a:spLocks noChangeArrowheads="1"/>
          </p:cNvSpPr>
          <p:nvPr/>
        </p:nvSpPr>
        <p:spPr bwMode="auto">
          <a:xfrm>
            <a:off x="3867206" y="5694417"/>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a:latin typeface="メイリオ" pitchFamily="50" charset="-128"/>
                <a:ea typeface="メイリオ" pitchFamily="50" charset="-128"/>
                <a:cs typeface="メイリオ" pitchFamily="50" charset="-128"/>
              </a:rPr>
              <a:t>運用</a:t>
            </a:r>
            <a:r>
              <a:rPr lang="ja-JP" altLang="en-US" sz="1100" dirty="0" smtClean="0">
                <a:latin typeface="メイリオ" pitchFamily="50" charset="-128"/>
                <a:ea typeface="メイリオ" pitchFamily="50" charset="-128"/>
                <a:cs typeface="メイリオ" pitchFamily="50" charset="-128"/>
              </a:rPr>
              <a:t>教育の実施</a:t>
            </a:r>
            <a:endParaRPr lang="ja-JP" altLang="en-US" sz="1100" dirty="0">
              <a:latin typeface="メイリオ" pitchFamily="50" charset="-128"/>
              <a:ea typeface="メイリオ" pitchFamily="50" charset="-128"/>
              <a:cs typeface="メイリオ" pitchFamily="50" charset="-128"/>
            </a:endParaRPr>
          </a:p>
        </p:txBody>
      </p:sp>
      <p:sp>
        <p:nvSpPr>
          <p:cNvPr id="46" name="AutoShape 17"/>
          <p:cNvSpPr>
            <a:spLocks noChangeArrowheads="1"/>
          </p:cNvSpPr>
          <p:nvPr/>
        </p:nvSpPr>
        <p:spPr bwMode="auto">
          <a:xfrm>
            <a:off x="2807896" y="3545703"/>
            <a:ext cx="828000" cy="288000"/>
          </a:xfrm>
          <a:prstGeom prst="homePlate">
            <a:avLst>
              <a:gd name="adj" fmla="val 31874"/>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47" name="AutoShape 18"/>
          <p:cNvSpPr>
            <a:spLocks noChangeArrowheads="1"/>
          </p:cNvSpPr>
          <p:nvPr/>
        </p:nvSpPr>
        <p:spPr bwMode="auto">
          <a:xfrm>
            <a:off x="2807896" y="3903822"/>
            <a:ext cx="828000" cy="1008000"/>
          </a:xfrm>
          <a:prstGeom prst="homePlate">
            <a:avLst>
              <a:gd name="adj" fmla="val 19276"/>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48" name="AutoShape 19"/>
          <p:cNvSpPr>
            <a:spLocks noChangeArrowheads="1"/>
          </p:cNvSpPr>
          <p:nvPr/>
        </p:nvSpPr>
        <p:spPr bwMode="auto">
          <a:xfrm>
            <a:off x="2807896" y="5336298"/>
            <a:ext cx="828000" cy="648000"/>
          </a:xfrm>
          <a:prstGeom prst="homePlate">
            <a:avLst>
              <a:gd name="adj" fmla="val 15857"/>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49" name="AutoShape 21"/>
          <p:cNvSpPr>
            <a:spLocks noChangeArrowheads="1"/>
          </p:cNvSpPr>
          <p:nvPr/>
        </p:nvSpPr>
        <p:spPr bwMode="auto">
          <a:xfrm>
            <a:off x="2807896" y="4978179"/>
            <a:ext cx="828000" cy="288000"/>
          </a:xfrm>
          <a:prstGeom prst="homePlate">
            <a:avLst>
              <a:gd name="adj" fmla="val 31874"/>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50" name="AutoShape 21"/>
          <p:cNvSpPr>
            <a:spLocks noChangeArrowheads="1"/>
          </p:cNvSpPr>
          <p:nvPr/>
        </p:nvSpPr>
        <p:spPr bwMode="auto">
          <a:xfrm>
            <a:off x="2807896" y="6052538"/>
            <a:ext cx="828000" cy="288000"/>
          </a:xfrm>
          <a:prstGeom prst="homePlate">
            <a:avLst>
              <a:gd name="adj" fmla="val 31874"/>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51" name="円/楕円 50"/>
          <p:cNvSpPr>
            <a:spLocks noChangeAspect="1"/>
          </p:cNvSpPr>
          <p:nvPr/>
        </p:nvSpPr>
        <p:spPr bwMode="auto">
          <a:xfrm>
            <a:off x="6554387" y="2753583"/>
            <a:ext cx="583263" cy="563855"/>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戦略実現</a:t>
            </a:r>
          </a:p>
        </p:txBody>
      </p:sp>
      <p:sp>
        <p:nvSpPr>
          <p:cNvPr id="52" name="円/楕円 51"/>
          <p:cNvSpPr>
            <a:spLocks noChangeAspect="1"/>
          </p:cNvSpPr>
          <p:nvPr/>
        </p:nvSpPr>
        <p:spPr bwMode="auto">
          <a:xfrm>
            <a:off x="8309217" y="2753583"/>
            <a:ext cx="583263" cy="563855"/>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課題</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a:latin typeface="メイリオ" pitchFamily="50" charset="-128"/>
                <a:ea typeface="メイリオ" pitchFamily="50" charset="-128"/>
                <a:cs typeface="メイリオ" pitchFamily="50" charset="-128"/>
              </a:rPr>
              <a:t>解決</a:t>
            </a:r>
            <a:endPar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3" name="フローチャート : 代替処理 52"/>
          <p:cNvSpPr/>
          <p:nvPr/>
        </p:nvSpPr>
        <p:spPr bwMode="auto">
          <a:xfrm>
            <a:off x="251520" y="3411623"/>
            <a:ext cx="2340000" cy="2870352"/>
          </a:xfrm>
          <a:prstGeom prst="flowChartAlternate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4" name="正方形/長方形 53"/>
          <p:cNvSpPr/>
          <p:nvPr/>
        </p:nvSpPr>
        <p:spPr bwMode="auto">
          <a:xfrm>
            <a:off x="731184" y="4935927"/>
            <a:ext cx="1620000" cy="121723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5" name="テキスト ボックス 70"/>
          <p:cNvSpPr txBox="1">
            <a:spLocks noChangeArrowheads="1"/>
          </p:cNvSpPr>
          <p:nvPr/>
        </p:nvSpPr>
        <p:spPr bwMode="auto">
          <a:xfrm>
            <a:off x="827584" y="5003606"/>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dirty="0" smtClean="0">
                <a:latin typeface="メイリオ" pitchFamily="50" charset="-128"/>
                <a:ea typeface="メイリオ" pitchFamily="50" charset="-128"/>
                <a:cs typeface="メイリオ" pitchFamily="50" charset="-128"/>
              </a:rPr>
              <a:t>情報システム</a:t>
            </a:r>
            <a:endParaRPr lang="en-US" altLang="ja-JP" sz="1100" b="1" dirty="0" smtClean="0">
              <a:latin typeface="メイリオ" pitchFamily="50" charset="-128"/>
              <a:ea typeface="メイリオ" pitchFamily="50" charset="-128"/>
              <a:cs typeface="メイリオ" pitchFamily="50" charset="-128"/>
            </a:endParaRPr>
          </a:p>
        </p:txBody>
      </p:sp>
      <p:sp>
        <p:nvSpPr>
          <p:cNvPr id="56" name="直角三角形 55"/>
          <p:cNvSpPr/>
          <p:nvPr/>
        </p:nvSpPr>
        <p:spPr bwMode="auto">
          <a:xfrm rot="10800000">
            <a:off x="791568" y="5253730"/>
            <a:ext cx="1512000" cy="373841"/>
          </a:xfrm>
          <a:prstGeom prst="rtTriangle">
            <a:avLst/>
          </a:prstGeom>
          <a:solidFill>
            <a:srgbClr val="FFFF00"/>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57" name="正方形/長方形 56"/>
          <p:cNvSpPr/>
          <p:nvPr/>
        </p:nvSpPr>
        <p:spPr bwMode="auto">
          <a:xfrm>
            <a:off x="785020" y="5738546"/>
            <a:ext cx="1512000" cy="360000"/>
          </a:xfrm>
          <a:prstGeom prst="rect">
            <a:avLst/>
          </a:prstGeom>
          <a:solidFill>
            <a:srgbClr val="FFCCFF"/>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58" name="正方形/長方形 57"/>
          <p:cNvSpPr/>
          <p:nvPr/>
        </p:nvSpPr>
        <p:spPr>
          <a:xfrm>
            <a:off x="829061" y="5724961"/>
            <a:ext cx="1454244" cy="430887"/>
          </a:xfrm>
          <a:prstGeom prst="rect">
            <a:avLst/>
          </a:prstGeom>
          <a:noFill/>
        </p:spPr>
        <p:txBody>
          <a:bodyPr wrap="none">
            <a:spAutoFit/>
          </a:bodyPr>
          <a:lstStyle/>
          <a:p>
            <a:pPr algn="ctr"/>
            <a:r>
              <a:rPr lang="ja-JP" altLang="en-US" sz="1100" b="1" u="sng" dirty="0" smtClean="0">
                <a:solidFill>
                  <a:srgbClr val="FF0000"/>
                </a:solidFill>
                <a:latin typeface="メイリオ" pitchFamily="50" charset="-128"/>
                <a:ea typeface="メイリオ" pitchFamily="50" charset="-128"/>
                <a:cs typeface="メイリオ" pitchFamily="50" charset="-128"/>
              </a:rPr>
              <a:t>⑦アーキテクチャ　</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a:p>
            <a:pPr algn="ctr"/>
            <a:r>
              <a:rPr lang="ja-JP" altLang="en-US" sz="1100" b="1" dirty="0" smtClean="0">
                <a:latin typeface="メイリオ" pitchFamily="50" charset="-128"/>
                <a:ea typeface="メイリオ" pitchFamily="50" charset="-128"/>
                <a:cs typeface="メイリオ" pitchFamily="50" charset="-128"/>
              </a:rPr>
              <a:t>（ＩＴ基盤）</a:t>
            </a:r>
            <a:endParaRPr lang="ja-JP" altLang="en-US" sz="1100" b="1" dirty="0">
              <a:latin typeface="メイリオ" pitchFamily="50" charset="-128"/>
              <a:ea typeface="メイリオ" pitchFamily="50" charset="-128"/>
              <a:cs typeface="メイリオ" pitchFamily="50" charset="-128"/>
            </a:endParaRPr>
          </a:p>
        </p:txBody>
      </p:sp>
      <p:sp>
        <p:nvSpPr>
          <p:cNvPr id="59" name="直角三角形 58"/>
          <p:cNvSpPr/>
          <p:nvPr/>
        </p:nvSpPr>
        <p:spPr bwMode="auto">
          <a:xfrm>
            <a:off x="785020" y="5321356"/>
            <a:ext cx="1512000" cy="373841"/>
          </a:xfrm>
          <a:prstGeom prst="rtTriangle">
            <a:avLst/>
          </a:prstGeom>
          <a:solidFill>
            <a:srgbClr val="CCFFCC"/>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60" name="正方形/長方形 59"/>
          <p:cNvSpPr/>
          <p:nvPr/>
        </p:nvSpPr>
        <p:spPr>
          <a:xfrm>
            <a:off x="1036682" y="5218309"/>
            <a:ext cx="1454244" cy="261610"/>
          </a:xfrm>
          <a:prstGeom prst="rect">
            <a:avLst/>
          </a:prstGeom>
          <a:noFill/>
        </p:spPr>
        <p:txBody>
          <a:bodyPr wrap="none">
            <a:spAutoFit/>
          </a:bodyPr>
          <a:lstStyle/>
          <a:p>
            <a:r>
              <a:rPr lang="ja-JP" altLang="en-US" sz="1100" b="1" u="sng" dirty="0" smtClean="0">
                <a:solidFill>
                  <a:srgbClr val="FF0000"/>
                </a:solidFill>
                <a:latin typeface="メイリオ" pitchFamily="50" charset="-128"/>
                <a:ea typeface="メイリオ" pitchFamily="50" charset="-128"/>
                <a:cs typeface="メイリオ" pitchFamily="50" charset="-128"/>
              </a:rPr>
              <a:t>⑤アプリケーション</a:t>
            </a:r>
            <a:endParaRPr lang="ja-JP" altLang="en-US" sz="1100" b="1" u="sng" dirty="0">
              <a:latin typeface="メイリオ" pitchFamily="50" charset="-128"/>
              <a:ea typeface="メイリオ" pitchFamily="50" charset="-128"/>
              <a:cs typeface="メイリオ" pitchFamily="50" charset="-128"/>
            </a:endParaRPr>
          </a:p>
        </p:txBody>
      </p:sp>
      <p:sp>
        <p:nvSpPr>
          <p:cNvPr id="61" name="正方形/長方形 60"/>
          <p:cNvSpPr/>
          <p:nvPr/>
        </p:nvSpPr>
        <p:spPr bwMode="auto">
          <a:xfrm>
            <a:off x="899592" y="4056816"/>
            <a:ext cx="1620000" cy="603435"/>
          </a:xfrm>
          <a:prstGeom prst="rect">
            <a:avLst/>
          </a:prstGeom>
          <a:solidFill>
            <a:srgbClr val="CCFFCC"/>
          </a:solidFill>
          <a:ln w="2857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62" name="テキスト ボックス 70"/>
          <p:cNvSpPr txBox="1">
            <a:spLocks noChangeArrowheads="1"/>
          </p:cNvSpPr>
          <p:nvPr/>
        </p:nvSpPr>
        <p:spPr bwMode="auto">
          <a:xfrm>
            <a:off x="999525" y="4067177"/>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u="sng" dirty="0" smtClean="0">
                <a:solidFill>
                  <a:srgbClr val="FF0000"/>
                </a:solidFill>
                <a:latin typeface="メイリオ" pitchFamily="50" charset="-128"/>
                <a:ea typeface="メイリオ" pitchFamily="50" charset="-128"/>
                <a:cs typeface="メイリオ" pitchFamily="50" charset="-128"/>
              </a:rPr>
              <a:t>③業務プロセス</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p:txBody>
      </p:sp>
      <p:sp>
        <p:nvSpPr>
          <p:cNvPr id="63" name="正方形/長方形 62"/>
          <p:cNvSpPr/>
          <p:nvPr/>
        </p:nvSpPr>
        <p:spPr bwMode="auto">
          <a:xfrm>
            <a:off x="953592" y="4327311"/>
            <a:ext cx="1512000" cy="278369"/>
          </a:xfrm>
          <a:prstGeom prst="rect">
            <a:avLst/>
          </a:prstGeom>
          <a:solidFill>
            <a:schemeClr val="bg1"/>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lang="ja-JP" altLang="en-US" sz="1100" dirty="0">
              <a:solidFill>
                <a:srgbClr val="000000"/>
              </a:solidFill>
              <a:latin typeface="メイリオ" pitchFamily="50" charset="-128"/>
              <a:ea typeface="メイリオ" pitchFamily="50" charset="-128"/>
              <a:cs typeface="メイリオ" pitchFamily="50" charset="-128"/>
            </a:endParaRPr>
          </a:p>
        </p:txBody>
      </p:sp>
      <p:sp>
        <p:nvSpPr>
          <p:cNvPr id="64" name="テキスト ボックス 70"/>
          <p:cNvSpPr txBox="1">
            <a:spLocks noChangeArrowheads="1"/>
          </p:cNvSpPr>
          <p:nvPr/>
        </p:nvSpPr>
        <p:spPr bwMode="auto">
          <a:xfrm>
            <a:off x="999525" y="4337673"/>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u="sng" dirty="0" smtClean="0">
                <a:solidFill>
                  <a:srgbClr val="FF0000"/>
                </a:solidFill>
                <a:latin typeface="メイリオ" pitchFamily="50" charset="-128"/>
                <a:ea typeface="メイリオ" pitchFamily="50" charset="-128"/>
                <a:cs typeface="メイリオ" pitchFamily="50" charset="-128"/>
              </a:rPr>
              <a:t>④組織・役割</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p:txBody>
      </p:sp>
      <p:sp>
        <p:nvSpPr>
          <p:cNvPr id="65" name="下リボン 64"/>
          <p:cNvSpPr/>
          <p:nvPr/>
        </p:nvSpPr>
        <p:spPr bwMode="auto">
          <a:xfrm>
            <a:off x="676642" y="3573143"/>
            <a:ext cx="1350436" cy="416049"/>
          </a:xfrm>
          <a:prstGeom prst="ribbon">
            <a:avLst>
              <a:gd name="adj1" fmla="val 16667"/>
              <a:gd name="adj2" fmla="val 58464"/>
            </a:avLst>
          </a:prstGeom>
          <a:solidFill>
            <a:schemeClr val="bg1">
              <a:lumMod val="95000"/>
            </a:schemeClr>
          </a:solidFill>
          <a:ln w="9525" cap="flat" cmpd="sng" algn="ctr">
            <a:solidFill>
              <a:schemeClr val="tx1"/>
            </a:solidFill>
            <a:prstDash val="dash"/>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bg1">
                    <a:lumMod val="50000"/>
                  </a:schemeClr>
                </a:solidFill>
                <a:effectLst/>
                <a:latin typeface="メイリオ" pitchFamily="50" charset="-128"/>
                <a:ea typeface="メイリオ" pitchFamily="50" charset="-128"/>
                <a:cs typeface="メイリオ" pitchFamily="50" charset="-128"/>
              </a:rPr>
              <a:t>ビジョン・</a:t>
            </a:r>
            <a:r>
              <a:rPr lang="ja-JP" altLang="en-US" sz="1100" b="1" dirty="0" smtClean="0">
                <a:solidFill>
                  <a:schemeClr val="bg1">
                    <a:lumMod val="50000"/>
                  </a:schemeClr>
                </a:solidFill>
                <a:latin typeface="メイリオ" pitchFamily="50" charset="-128"/>
                <a:ea typeface="メイリオ" pitchFamily="50" charset="-128"/>
                <a:cs typeface="メイリオ" pitchFamily="50" charset="-128"/>
              </a:rPr>
              <a:t>戦略</a:t>
            </a:r>
            <a:endParaRPr kumimoji="1" lang="ja-JP" altLang="en-US" sz="1100" b="1" i="0" u="none" strike="noStrike" cap="none" normalizeH="0" baseline="0" dirty="0" smtClean="0">
              <a:ln>
                <a:noFill/>
              </a:ln>
              <a:solidFill>
                <a:schemeClr val="bg1">
                  <a:lumMod val="50000"/>
                </a:schemeClr>
              </a:solidFill>
              <a:effectLst/>
              <a:latin typeface="メイリオ" pitchFamily="50" charset="-128"/>
              <a:ea typeface="メイリオ" pitchFamily="50" charset="-128"/>
              <a:cs typeface="メイリオ" pitchFamily="50" charset="-128"/>
            </a:endParaRPr>
          </a:p>
        </p:txBody>
      </p:sp>
      <p:sp>
        <p:nvSpPr>
          <p:cNvPr id="66" name="Freeform 7"/>
          <p:cNvSpPr>
            <a:spLocks noChangeAspect="1"/>
          </p:cNvSpPr>
          <p:nvPr/>
        </p:nvSpPr>
        <p:spPr bwMode="auto">
          <a:xfrm>
            <a:off x="306773" y="3985948"/>
            <a:ext cx="346607" cy="2155852"/>
          </a:xfrm>
          <a:custGeom>
            <a:avLst/>
            <a:gdLst>
              <a:gd name="T0" fmla="*/ 2147483647 w 385"/>
              <a:gd name="T1" fmla="*/ 0 h 2625"/>
              <a:gd name="T2" fmla="*/ 2147483647 w 385"/>
              <a:gd name="T3" fmla="*/ 2147483647 h 2625"/>
              <a:gd name="T4" fmla="*/ 2147483647 w 385"/>
              <a:gd name="T5" fmla="*/ 2147483647 h 2625"/>
              <a:gd name="T6" fmla="*/ 2147483647 w 385"/>
              <a:gd name="T7" fmla="*/ 2147483647 h 2625"/>
              <a:gd name="T8" fmla="*/ 2147483647 w 385"/>
              <a:gd name="T9" fmla="*/ 2147483647 h 2625"/>
              <a:gd name="T10" fmla="*/ 0 w 385"/>
              <a:gd name="T11" fmla="*/ 2147483647 h 2625"/>
              <a:gd name="T12" fmla="*/ 2147483647 w 385"/>
              <a:gd name="T13" fmla="*/ 2147483647 h 2625"/>
              <a:gd name="T14" fmla="*/ 2147483647 w 385"/>
              <a:gd name="T15" fmla="*/ 2147483647 h 26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5" h="2625">
                <a:moveTo>
                  <a:pt x="192" y="0"/>
                </a:moveTo>
                <a:lnTo>
                  <a:pt x="192" y="1128"/>
                </a:lnTo>
                <a:lnTo>
                  <a:pt x="320" y="1208"/>
                </a:lnTo>
                <a:lnTo>
                  <a:pt x="64" y="1320"/>
                </a:lnTo>
                <a:lnTo>
                  <a:pt x="384" y="1392"/>
                </a:lnTo>
                <a:lnTo>
                  <a:pt x="0" y="1568"/>
                </a:lnTo>
                <a:lnTo>
                  <a:pt x="280" y="1680"/>
                </a:lnTo>
                <a:lnTo>
                  <a:pt x="280" y="2624"/>
                </a:lnTo>
              </a:path>
            </a:pathLst>
          </a:custGeom>
          <a:noFill/>
          <a:ln w="101600" cap="rnd" cmpd="sng">
            <a:solidFill>
              <a:srgbClr val="009900"/>
            </a:solidFill>
            <a:prstDash val="solid"/>
            <a:round/>
            <a:headEnd type="stealth" w="med" len="lg"/>
            <a:tailEnd type="stealth" w="med" len="lg"/>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100">
              <a:latin typeface="メイリオ" pitchFamily="50" charset="-128"/>
              <a:ea typeface="メイリオ" pitchFamily="50" charset="-128"/>
              <a:cs typeface="メイリオ" pitchFamily="50" charset="-128"/>
            </a:endParaRPr>
          </a:p>
        </p:txBody>
      </p:sp>
      <p:sp>
        <p:nvSpPr>
          <p:cNvPr id="67" name="フローチャート : 代替処理 66"/>
          <p:cNvSpPr/>
          <p:nvPr/>
        </p:nvSpPr>
        <p:spPr bwMode="auto">
          <a:xfrm>
            <a:off x="6588224" y="3411623"/>
            <a:ext cx="2268000" cy="2870352"/>
          </a:xfrm>
          <a:prstGeom prst="flowChartAlternate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68" name="正方形/長方形 67"/>
          <p:cNvSpPr/>
          <p:nvPr/>
        </p:nvSpPr>
        <p:spPr bwMode="auto">
          <a:xfrm>
            <a:off x="7067888" y="4935927"/>
            <a:ext cx="1620000" cy="121723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69" name="テキスト ボックス 70"/>
          <p:cNvSpPr txBox="1">
            <a:spLocks noChangeArrowheads="1"/>
          </p:cNvSpPr>
          <p:nvPr/>
        </p:nvSpPr>
        <p:spPr bwMode="auto">
          <a:xfrm>
            <a:off x="7164288" y="5003606"/>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dirty="0" smtClean="0">
                <a:latin typeface="メイリオ" pitchFamily="50" charset="-128"/>
                <a:ea typeface="メイリオ" pitchFamily="50" charset="-128"/>
                <a:cs typeface="メイリオ" pitchFamily="50" charset="-128"/>
              </a:rPr>
              <a:t>情報システム</a:t>
            </a:r>
            <a:endParaRPr lang="en-US" altLang="ja-JP" sz="1100" b="1" dirty="0" smtClean="0">
              <a:latin typeface="メイリオ" pitchFamily="50" charset="-128"/>
              <a:ea typeface="メイリオ" pitchFamily="50" charset="-128"/>
              <a:cs typeface="メイリオ" pitchFamily="50" charset="-128"/>
            </a:endParaRPr>
          </a:p>
        </p:txBody>
      </p:sp>
      <p:sp>
        <p:nvSpPr>
          <p:cNvPr id="70" name="直角三角形 69"/>
          <p:cNvSpPr/>
          <p:nvPr/>
        </p:nvSpPr>
        <p:spPr bwMode="auto">
          <a:xfrm rot="10800000">
            <a:off x="7128272" y="5253730"/>
            <a:ext cx="1512000" cy="373841"/>
          </a:xfrm>
          <a:prstGeom prst="rtTriangle">
            <a:avLst/>
          </a:prstGeom>
          <a:solidFill>
            <a:srgbClr val="FFFF00"/>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71" name="正方形/長方形 70"/>
          <p:cNvSpPr/>
          <p:nvPr/>
        </p:nvSpPr>
        <p:spPr bwMode="auto">
          <a:xfrm>
            <a:off x="7121724" y="5755761"/>
            <a:ext cx="1512000" cy="360000"/>
          </a:xfrm>
          <a:prstGeom prst="rect">
            <a:avLst/>
          </a:prstGeom>
          <a:solidFill>
            <a:srgbClr val="FFCCFF"/>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72" name="正方形/長方形 71"/>
          <p:cNvSpPr/>
          <p:nvPr/>
        </p:nvSpPr>
        <p:spPr>
          <a:xfrm>
            <a:off x="7165765" y="5724961"/>
            <a:ext cx="1454244" cy="430887"/>
          </a:xfrm>
          <a:prstGeom prst="rect">
            <a:avLst/>
          </a:prstGeom>
          <a:noFill/>
        </p:spPr>
        <p:txBody>
          <a:bodyPr wrap="none">
            <a:spAutoFit/>
          </a:bodyPr>
          <a:lstStyle/>
          <a:p>
            <a:pPr algn="ctr"/>
            <a:r>
              <a:rPr lang="ja-JP" altLang="en-US" sz="1100" b="1" u="sng" dirty="0" smtClean="0">
                <a:solidFill>
                  <a:srgbClr val="FF0000"/>
                </a:solidFill>
                <a:latin typeface="メイリオ" pitchFamily="50" charset="-128"/>
                <a:ea typeface="メイリオ" pitchFamily="50" charset="-128"/>
                <a:cs typeface="メイリオ" pitchFamily="50" charset="-128"/>
              </a:rPr>
              <a:t>⑦アーキテクチャ</a:t>
            </a:r>
            <a:r>
              <a:rPr lang="ja-JP" altLang="en-US" sz="1100" b="1" dirty="0" smtClean="0">
                <a:solidFill>
                  <a:srgbClr val="FF0000"/>
                </a:solidFill>
                <a:latin typeface="メイリオ" pitchFamily="50" charset="-128"/>
                <a:ea typeface="メイリオ" pitchFamily="50" charset="-128"/>
                <a:cs typeface="メイリオ" pitchFamily="50" charset="-128"/>
              </a:rPr>
              <a:t>　</a:t>
            </a:r>
            <a:endParaRPr lang="en-US" altLang="ja-JP" sz="1100" b="1" dirty="0" smtClean="0">
              <a:solidFill>
                <a:srgbClr val="FF0000"/>
              </a:solidFill>
              <a:latin typeface="メイリオ" pitchFamily="50" charset="-128"/>
              <a:ea typeface="メイリオ" pitchFamily="50" charset="-128"/>
              <a:cs typeface="メイリオ" pitchFamily="50" charset="-128"/>
            </a:endParaRPr>
          </a:p>
          <a:p>
            <a:pPr algn="ctr"/>
            <a:r>
              <a:rPr lang="ja-JP" altLang="en-US" sz="1100" b="1" dirty="0" smtClean="0">
                <a:latin typeface="メイリオ" pitchFamily="50" charset="-128"/>
                <a:ea typeface="メイリオ" pitchFamily="50" charset="-128"/>
                <a:cs typeface="メイリオ" pitchFamily="50" charset="-128"/>
              </a:rPr>
              <a:t>（ＩＴ基盤）</a:t>
            </a:r>
            <a:endParaRPr lang="ja-JP" altLang="en-US" sz="1100" b="1" dirty="0">
              <a:latin typeface="メイリオ" pitchFamily="50" charset="-128"/>
              <a:ea typeface="メイリオ" pitchFamily="50" charset="-128"/>
              <a:cs typeface="メイリオ" pitchFamily="50" charset="-128"/>
            </a:endParaRPr>
          </a:p>
        </p:txBody>
      </p:sp>
      <p:sp>
        <p:nvSpPr>
          <p:cNvPr id="73" name="直角三角形 72"/>
          <p:cNvSpPr/>
          <p:nvPr/>
        </p:nvSpPr>
        <p:spPr bwMode="auto">
          <a:xfrm>
            <a:off x="7121724" y="5321356"/>
            <a:ext cx="1512000" cy="373841"/>
          </a:xfrm>
          <a:prstGeom prst="rtTriangle">
            <a:avLst/>
          </a:prstGeom>
          <a:solidFill>
            <a:srgbClr val="CCFFCC"/>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74" name="正方形/長方形 73"/>
          <p:cNvSpPr/>
          <p:nvPr/>
        </p:nvSpPr>
        <p:spPr>
          <a:xfrm>
            <a:off x="7380312" y="5228277"/>
            <a:ext cx="1454244" cy="261610"/>
          </a:xfrm>
          <a:prstGeom prst="rect">
            <a:avLst/>
          </a:prstGeom>
          <a:noFill/>
        </p:spPr>
        <p:txBody>
          <a:bodyPr wrap="none">
            <a:spAutoFit/>
          </a:bodyPr>
          <a:lstStyle/>
          <a:p>
            <a:r>
              <a:rPr lang="ja-JP" altLang="en-US" sz="1100" b="1" u="sng" dirty="0" smtClean="0">
                <a:solidFill>
                  <a:srgbClr val="FF0000"/>
                </a:solidFill>
                <a:latin typeface="メイリオ" pitchFamily="50" charset="-128"/>
                <a:ea typeface="メイリオ" pitchFamily="50" charset="-128"/>
                <a:cs typeface="メイリオ" pitchFamily="50" charset="-128"/>
              </a:rPr>
              <a:t>⑤アプリケーション</a:t>
            </a:r>
            <a:endParaRPr lang="ja-JP" altLang="en-US" sz="1100" b="1" u="sng" dirty="0">
              <a:latin typeface="メイリオ" pitchFamily="50" charset="-128"/>
              <a:ea typeface="メイリオ" pitchFamily="50" charset="-128"/>
              <a:cs typeface="メイリオ" pitchFamily="50" charset="-128"/>
            </a:endParaRPr>
          </a:p>
        </p:txBody>
      </p:sp>
      <p:sp>
        <p:nvSpPr>
          <p:cNvPr id="75" name="正方形/長方形 74"/>
          <p:cNvSpPr/>
          <p:nvPr/>
        </p:nvSpPr>
        <p:spPr bwMode="auto">
          <a:xfrm>
            <a:off x="7067888" y="4056816"/>
            <a:ext cx="1620000" cy="603435"/>
          </a:xfrm>
          <a:prstGeom prst="rect">
            <a:avLst/>
          </a:prstGeom>
          <a:solidFill>
            <a:srgbClr val="CCFFCC"/>
          </a:solidFill>
          <a:ln w="2857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76" name="テキスト ボックス 70"/>
          <p:cNvSpPr txBox="1">
            <a:spLocks noChangeArrowheads="1"/>
          </p:cNvSpPr>
          <p:nvPr/>
        </p:nvSpPr>
        <p:spPr bwMode="auto">
          <a:xfrm>
            <a:off x="7172780" y="4067177"/>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u="sng" dirty="0" smtClean="0">
                <a:solidFill>
                  <a:srgbClr val="FF0000"/>
                </a:solidFill>
                <a:latin typeface="メイリオ" pitchFamily="50" charset="-128"/>
                <a:ea typeface="メイリオ" pitchFamily="50" charset="-128"/>
                <a:cs typeface="メイリオ" pitchFamily="50" charset="-128"/>
              </a:rPr>
              <a:t>③業務プロセス</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p:txBody>
      </p:sp>
      <p:sp>
        <p:nvSpPr>
          <p:cNvPr id="77" name="正方形/長方形 76"/>
          <p:cNvSpPr/>
          <p:nvPr/>
        </p:nvSpPr>
        <p:spPr bwMode="auto">
          <a:xfrm>
            <a:off x="7117038" y="4327311"/>
            <a:ext cx="1512000" cy="278369"/>
          </a:xfrm>
          <a:prstGeom prst="rect">
            <a:avLst/>
          </a:prstGeom>
          <a:solidFill>
            <a:schemeClr val="bg1"/>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lang="ja-JP" altLang="en-US" sz="1100" dirty="0">
              <a:solidFill>
                <a:srgbClr val="000000"/>
              </a:solidFill>
              <a:latin typeface="メイリオ" pitchFamily="50" charset="-128"/>
              <a:ea typeface="メイリオ" pitchFamily="50" charset="-128"/>
              <a:cs typeface="メイリオ" pitchFamily="50" charset="-128"/>
            </a:endParaRPr>
          </a:p>
        </p:txBody>
      </p:sp>
      <p:sp>
        <p:nvSpPr>
          <p:cNvPr id="78" name="上下矢印 77"/>
          <p:cNvSpPr/>
          <p:nvPr/>
        </p:nvSpPr>
        <p:spPr bwMode="auto">
          <a:xfrm>
            <a:off x="7425694" y="4665432"/>
            <a:ext cx="125432" cy="270496"/>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79" name="テキスト ボックス 70"/>
          <p:cNvSpPr txBox="1">
            <a:spLocks noChangeArrowheads="1"/>
          </p:cNvSpPr>
          <p:nvPr/>
        </p:nvSpPr>
        <p:spPr bwMode="auto">
          <a:xfrm>
            <a:off x="7184313" y="4337673"/>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u="sng" dirty="0" smtClean="0">
                <a:solidFill>
                  <a:srgbClr val="FF0000"/>
                </a:solidFill>
                <a:latin typeface="メイリオ" pitchFamily="50" charset="-128"/>
                <a:ea typeface="メイリオ" pitchFamily="50" charset="-128"/>
                <a:cs typeface="メイリオ" pitchFamily="50" charset="-128"/>
              </a:rPr>
              <a:t>④組織・役割</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p:txBody>
      </p:sp>
      <p:sp>
        <p:nvSpPr>
          <p:cNvPr id="80" name="上下矢印 79"/>
          <p:cNvSpPr/>
          <p:nvPr/>
        </p:nvSpPr>
        <p:spPr bwMode="auto">
          <a:xfrm>
            <a:off x="7669725" y="4665431"/>
            <a:ext cx="125432" cy="270496"/>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81" name="上下矢印 80"/>
          <p:cNvSpPr/>
          <p:nvPr/>
        </p:nvSpPr>
        <p:spPr bwMode="auto">
          <a:xfrm>
            <a:off x="7946822" y="4665431"/>
            <a:ext cx="125432" cy="270496"/>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82" name="下リボン 81"/>
          <p:cNvSpPr/>
          <p:nvPr/>
        </p:nvSpPr>
        <p:spPr bwMode="auto">
          <a:xfrm>
            <a:off x="7056232" y="3573143"/>
            <a:ext cx="1350436" cy="416049"/>
          </a:xfrm>
          <a:prstGeom prst="ribbon">
            <a:avLst>
              <a:gd name="adj1" fmla="val 16667"/>
              <a:gd name="adj2" fmla="val 62696"/>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ビジョン・</a:t>
            </a:r>
            <a:r>
              <a:rPr lang="ja-JP" altLang="en-US" sz="1100" b="1" dirty="0" smtClean="0">
                <a:latin typeface="メイリオ" pitchFamily="50" charset="-128"/>
                <a:ea typeface="メイリオ" pitchFamily="50" charset="-128"/>
                <a:cs typeface="メイリオ" pitchFamily="50" charset="-128"/>
              </a:rPr>
              <a:t>戦略</a:t>
            </a:r>
            <a:endParaRPr kumimoji="1" lang="ja-JP" altLang="en-US" sz="11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83" name="Line 25"/>
          <p:cNvSpPr>
            <a:spLocks noChangeAspect="1" noChangeShapeType="1"/>
          </p:cNvSpPr>
          <p:nvPr/>
        </p:nvSpPr>
        <p:spPr bwMode="auto">
          <a:xfrm>
            <a:off x="6846019" y="3989192"/>
            <a:ext cx="0" cy="2211969"/>
          </a:xfrm>
          <a:prstGeom prst="line">
            <a:avLst/>
          </a:prstGeom>
          <a:noFill/>
          <a:ln w="101600">
            <a:solidFill>
              <a:srgbClr val="009900"/>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itchFamily="50" charset="-128"/>
              <a:ea typeface="メイリオ" pitchFamily="50" charset="-128"/>
              <a:cs typeface="メイリオ" pitchFamily="50" charset="-128"/>
            </a:endParaRPr>
          </a:p>
        </p:txBody>
      </p:sp>
      <p:cxnSp>
        <p:nvCxnSpPr>
          <p:cNvPr id="84" name="直線矢印コネクタ 83"/>
          <p:cNvCxnSpPr>
            <a:stCxn id="46" idx="3"/>
            <a:endCxn id="31" idx="1"/>
          </p:cNvCxnSpPr>
          <p:nvPr/>
        </p:nvCxnSpPr>
        <p:spPr bwMode="auto">
          <a:xfrm>
            <a:off x="3635896" y="3689703"/>
            <a:ext cx="231310" cy="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線矢印コネクタ 84"/>
          <p:cNvCxnSpPr>
            <a:stCxn id="47" idx="3"/>
            <a:endCxn id="32" idx="1"/>
          </p:cNvCxnSpPr>
          <p:nvPr/>
        </p:nvCxnSpPr>
        <p:spPr bwMode="auto">
          <a:xfrm flipV="1">
            <a:off x="3635896" y="4047822"/>
            <a:ext cx="231309" cy="36000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矢印コネクタ 85"/>
          <p:cNvCxnSpPr>
            <a:stCxn id="47" idx="3"/>
            <a:endCxn id="33" idx="1"/>
          </p:cNvCxnSpPr>
          <p:nvPr/>
        </p:nvCxnSpPr>
        <p:spPr bwMode="auto">
          <a:xfrm flipV="1">
            <a:off x="3635896" y="4405941"/>
            <a:ext cx="231309" cy="1881"/>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線矢印コネクタ 86"/>
          <p:cNvCxnSpPr>
            <a:stCxn id="47" idx="3"/>
            <a:endCxn id="34" idx="1"/>
          </p:cNvCxnSpPr>
          <p:nvPr/>
        </p:nvCxnSpPr>
        <p:spPr bwMode="auto">
          <a:xfrm>
            <a:off x="3635896" y="4407822"/>
            <a:ext cx="231310" cy="356238"/>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矢印コネクタ 87"/>
          <p:cNvCxnSpPr>
            <a:stCxn id="49" idx="3"/>
            <a:endCxn id="35" idx="1"/>
          </p:cNvCxnSpPr>
          <p:nvPr/>
        </p:nvCxnSpPr>
        <p:spPr bwMode="auto">
          <a:xfrm>
            <a:off x="3635896" y="5122179"/>
            <a:ext cx="231309" cy="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線矢印コネクタ 88"/>
          <p:cNvCxnSpPr>
            <a:stCxn id="48" idx="3"/>
            <a:endCxn id="42" idx="1"/>
          </p:cNvCxnSpPr>
          <p:nvPr/>
        </p:nvCxnSpPr>
        <p:spPr bwMode="auto">
          <a:xfrm flipV="1">
            <a:off x="3635896" y="5480298"/>
            <a:ext cx="231310" cy="18000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矢印コネクタ 89"/>
          <p:cNvCxnSpPr>
            <a:stCxn id="48" idx="3"/>
            <a:endCxn id="45" idx="1"/>
          </p:cNvCxnSpPr>
          <p:nvPr/>
        </p:nvCxnSpPr>
        <p:spPr bwMode="auto">
          <a:xfrm>
            <a:off x="3635896" y="5660298"/>
            <a:ext cx="231310" cy="178119"/>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矢印コネクタ 90"/>
          <p:cNvCxnSpPr>
            <a:stCxn id="50" idx="3"/>
            <a:endCxn id="30" idx="1"/>
          </p:cNvCxnSpPr>
          <p:nvPr/>
        </p:nvCxnSpPr>
        <p:spPr bwMode="auto">
          <a:xfrm>
            <a:off x="3635896" y="6196538"/>
            <a:ext cx="231310" cy="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コネクタ 92"/>
          <p:cNvCxnSpPr/>
          <p:nvPr/>
        </p:nvCxnSpPr>
        <p:spPr bwMode="auto">
          <a:xfrm>
            <a:off x="3131840" y="6374181"/>
            <a:ext cx="0" cy="180000"/>
          </a:xfrm>
          <a:prstGeom prst="line">
            <a:avLst/>
          </a:prstGeom>
          <a:solidFill>
            <a:schemeClr val="bg1"/>
          </a:solidFill>
          <a:ln w="2857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円/楕円 93"/>
          <p:cNvSpPr/>
          <p:nvPr/>
        </p:nvSpPr>
        <p:spPr bwMode="auto">
          <a:xfrm>
            <a:off x="349154" y="3545687"/>
            <a:ext cx="334414" cy="288016"/>
          </a:xfrm>
          <a:prstGeom prst="ellipse">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現</a:t>
            </a:r>
          </a:p>
        </p:txBody>
      </p:sp>
      <p:sp>
        <p:nvSpPr>
          <p:cNvPr id="95" name="円/楕円 94"/>
          <p:cNvSpPr/>
          <p:nvPr/>
        </p:nvSpPr>
        <p:spPr bwMode="auto">
          <a:xfrm>
            <a:off x="6660232" y="3548931"/>
            <a:ext cx="334414" cy="288016"/>
          </a:xfrm>
          <a:prstGeom prst="ellipse">
            <a:avLst/>
          </a:prstGeom>
          <a:solidFill>
            <a:srgbClr val="99FF66"/>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新</a:t>
            </a:r>
          </a:p>
        </p:txBody>
      </p:sp>
      <p:sp>
        <p:nvSpPr>
          <p:cNvPr id="98" name="円/楕円 97"/>
          <p:cNvSpPr>
            <a:spLocks noChangeAspect="1"/>
          </p:cNvSpPr>
          <p:nvPr/>
        </p:nvSpPr>
        <p:spPr bwMode="auto">
          <a:xfrm>
            <a:off x="1979712" y="2753583"/>
            <a:ext cx="583263" cy="563855"/>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課題</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grpSp>
        <p:nvGrpSpPr>
          <p:cNvPr id="99" name="グループ化 98"/>
          <p:cNvGrpSpPr/>
          <p:nvPr/>
        </p:nvGrpSpPr>
        <p:grpSpPr>
          <a:xfrm>
            <a:off x="1138354" y="4660251"/>
            <a:ext cx="720079" cy="231649"/>
            <a:chOff x="1115616" y="3861049"/>
            <a:chExt cx="720079" cy="276075"/>
          </a:xfrm>
        </p:grpSpPr>
        <p:cxnSp>
          <p:nvCxnSpPr>
            <p:cNvPr id="104" name="カギ線コネクタ 103"/>
            <p:cNvCxnSpPr/>
            <p:nvPr/>
          </p:nvCxnSpPr>
          <p:spPr bwMode="auto">
            <a:xfrm rot="5400000" flipH="1" flipV="1">
              <a:off x="1027747" y="3948918"/>
              <a:ext cx="276074" cy="100335"/>
            </a:xfrm>
            <a:prstGeom prst="bentConnector3">
              <a:avLst/>
            </a:prstGeom>
            <a:solidFill>
              <a:schemeClr val="accent2"/>
            </a:solidFill>
            <a:ln w="28575" cap="flat" cmpd="sng" algn="ctr">
              <a:solidFill>
                <a:schemeClr val="accent2"/>
              </a:solidFill>
              <a:prstDash val="solid"/>
              <a:round/>
              <a:headEnd type="triangle" w="med" len="med"/>
              <a:tailEnd type="triangle" w="med" len="med"/>
            </a:ln>
            <a:effectLst/>
            <a:extLst/>
          </p:spPr>
        </p:cxnSp>
        <p:cxnSp>
          <p:nvCxnSpPr>
            <p:cNvPr id="105" name="カギ線コネクタ 104"/>
            <p:cNvCxnSpPr/>
            <p:nvPr/>
          </p:nvCxnSpPr>
          <p:spPr bwMode="auto">
            <a:xfrm rot="5400000" flipH="1" flipV="1">
              <a:off x="1359459" y="3948919"/>
              <a:ext cx="276074" cy="100335"/>
            </a:xfrm>
            <a:prstGeom prst="bentConnector3">
              <a:avLst/>
            </a:prstGeom>
            <a:solidFill>
              <a:schemeClr val="accent2"/>
            </a:solidFill>
            <a:ln w="28575" cap="flat" cmpd="sng" algn="ctr">
              <a:solidFill>
                <a:schemeClr val="accent2"/>
              </a:solidFill>
              <a:prstDash val="solid"/>
              <a:round/>
              <a:headEnd type="triangle" w="med" len="med"/>
              <a:tailEnd type="triangle" w="med" len="med"/>
            </a:ln>
            <a:effectLst/>
            <a:extLst/>
          </p:spPr>
        </p:cxnSp>
        <p:cxnSp>
          <p:nvCxnSpPr>
            <p:cNvPr id="106" name="カギ線コネクタ 105"/>
            <p:cNvCxnSpPr/>
            <p:nvPr/>
          </p:nvCxnSpPr>
          <p:spPr bwMode="auto">
            <a:xfrm rot="5400000" flipH="1" flipV="1">
              <a:off x="1647491" y="3948919"/>
              <a:ext cx="276074" cy="100335"/>
            </a:xfrm>
            <a:prstGeom prst="bentConnector3">
              <a:avLst/>
            </a:prstGeom>
            <a:solidFill>
              <a:schemeClr val="accent2"/>
            </a:solidFill>
            <a:ln w="28575" cap="flat" cmpd="sng" algn="ctr">
              <a:solidFill>
                <a:schemeClr val="accent2"/>
              </a:solidFill>
              <a:prstDash val="solid"/>
              <a:round/>
              <a:headEnd type="triangle" w="med" len="med"/>
              <a:tailEnd type="triangle" w="med" len="med"/>
            </a:ln>
            <a:effectLst/>
            <a:extLst/>
          </p:spPr>
        </p:cxnSp>
      </p:grpSp>
      <p:sp>
        <p:nvSpPr>
          <p:cNvPr id="100" name="テキスト ボックス 99"/>
          <p:cNvSpPr txBox="1"/>
          <p:nvPr/>
        </p:nvSpPr>
        <p:spPr>
          <a:xfrm>
            <a:off x="3851920" y="3272153"/>
            <a:ext cx="1550424" cy="276999"/>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cs typeface="メイリオ" pitchFamily="50" charset="-128"/>
              </a:rPr>
              <a:t>(</a:t>
            </a:r>
            <a:r>
              <a:rPr kumimoji="1" lang="ja-JP" altLang="en-US" sz="1200" dirty="0" smtClean="0">
                <a:latin typeface="メイリオ" pitchFamily="50" charset="-128"/>
                <a:ea typeface="メイリオ" pitchFamily="50" charset="-128"/>
                <a:cs typeface="メイリオ" pitchFamily="50" charset="-128"/>
              </a:rPr>
              <a:t>ソシューション例</a:t>
            </a:r>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719425" y="5479920"/>
            <a:ext cx="1172116" cy="261610"/>
          </a:xfrm>
          <a:prstGeom prst="rect">
            <a:avLst/>
          </a:prstGeom>
          <a:noFill/>
        </p:spPr>
        <p:txBody>
          <a:bodyPr wrap="none">
            <a:spAutoFit/>
          </a:bodyPr>
          <a:lstStyle/>
          <a:p>
            <a:r>
              <a:rPr lang="ja-JP" altLang="en-US" sz="1100" b="1" u="sng" dirty="0" smtClean="0">
                <a:solidFill>
                  <a:srgbClr val="FF0000"/>
                </a:solidFill>
                <a:latin typeface="メイリオ" pitchFamily="50" charset="-128"/>
                <a:ea typeface="メイリオ" pitchFamily="50" charset="-128"/>
                <a:cs typeface="メイリオ" pitchFamily="50" charset="-128"/>
              </a:rPr>
              <a:t>⑥データベース</a:t>
            </a:r>
            <a:endParaRPr lang="ja-JP" altLang="en-US" sz="1100" b="1" u="sng" dirty="0">
              <a:solidFill>
                <a:srgbClr val="FF0000"/>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7063055" y="5489888"/>
            <a:ext cx="1172116" cy="261610"/>
          </a:xfrm>
          <a:prstGeom prst="rect">
            <a:avLst/>
          </a:prstGeom>
          <a:noFill/>
        </p:spPr>
        <p:txBody>
          <a:bodyPr wrap="none">
            <a:spAutoFit/>
          </a:bodyPr>
          <a:lstStyle/>
          <a:p>
            <a:r>
              <a:rPr lang="ja-JP" altLang="en-US" sz="1100" b="1" u="sng" dirty="0" smtClean="0">
                <a:solidFill>
                  <a:srgbClr val="FF0000"/>
                </a:solidFill>
                <a:latin typeface="メイリオ" pitchFamily="50" charset="-128"/>
                <a:ea typeface="メイリオ" pitchFamily="50" charset="-128"/>
                <a:cs typeface="メイリオ" pitchFamily="50" charset="-128"/>
              </a:rPr>
              <a:t>⑥データベース</a:t>
            </a:r>
            <a:endParaRPr lang="ja-JP" altLang="en-US" sz="1100" b="1" u="sng" dirty="0">
              <a:solidFill>
                <a:srgbClr val="FF0000"/>
              </a:solidFill>
              <a:latin typeface="メイリオ" pitchFamily="50" charset="-128"/>
              <a:ea typeface="メイリオ" pitchFamily="50" charset="-128"/>
              <a:cs typeface="メイリオ" pitchFamily="50" charset="-128"/>
            </a:endParaRPr>
          </a:p>
        </p:txBody>
      </p:sp>
      <p:cxnSp>
        <p:nvCxnSpPr>
          <p:cNvPr id="96" name="直線コネクタ 95"/>
          <p:cNvCxnSpPr/>
          <p:nvPr/>
        </p:nvCxnSpPr>
        <p:spPr bwMode="auto">
          <a:xfrm>
            <a:off x="4572000" y="6374181"/>
            <a:ext cx="0" cy="180000"/>
          </a:xfrm>
          <a:prstGeom prst="line">
            <a:avLst/>
          </a:prstGeom>
          <a:solidFill>
            <a:schemeClr val="bg1"/>
          </a:solidFill>
          <a:ln w="2857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角丸四角形 12"/>
          <p:cNvSpPr/>
          <p:nvPr/>
        </p:nvSpPr>
        <p:spPr bwMode="auto">
          <a:xfrm>
            <a:off x="160961" y="1925543"/>
            <a:ext cx="3474935" cy="468000"/>
          </a:xfrm>
          <a:prstGeom prst="roundRect">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r>
              <a:rPr kumimoji="1" lang="ja-JP" altLang="en-US" sz="1200" dirty="0" smtClean="0">
                <a:solidFill>
                  <a:srgbClr val="FFFFFF"/>
                </a:solidFill>
                <a:latin typeface="メイリオ" pitchFamily="50" charset="-128"/>
                <a:ea typeface="メイリオ" pitchFamily="50" charset="-128"/>
                <a:cs typeface="メイリオ" pitchFamily="50" charset="-128"/>
              </a:rPr>
              <a:t>導入側が検討する</a:t>
            </a:r>
          </a:p>
        </p:txBody>
      </p:sp>
      <p:sp>
        <p:nvSpPr>
          <p:cNvPr id="114" name="角丸四角形 113"/>
          <p:cNvSpPr/>
          <p:nvPr/>
        </p:nvSpPr>
        <p:spPr bwMode="auto">
          <a:xfrm>
            <a:off x="3751551" y="1925543"/>
            <a:ext cx="2620648" cy="468000"/>
          </a:xfrm>
          <a:prstGeom prst="roundRect">
            <a:avLst/>
          </a:prstGeom>
          <a:solidFill>
            <a:schemeClr val="accent1">
              <a:lumMod val="75000"/>
            </a:schemeClr>
          </a:solidFill>
          <a:ln>
            <a:noFill/>
          </a:ln>
          <a:effectLst/>
          <a:extLst/>
        </p:spPr>
        <p:txBody>
          <a:bodyPr wrap="none" lIns="72000" tIns="0" rIns="72000" bIns="0" rtlCol="0" anchor="ctr" anchorCtr="0"/>
          <a:lstStyle/>
          <a:p>
            <a:pPr algn="ctr"/>
            <a:r>
              <a:rPr lang="en-US" altLang="ja-JP" sz="1200" dirty="0">
                <a:solidFill>
                  <a:srgbClr val="FFFFFF"/>
                </a:solidFill>
                <a:latin typeface="メイリオ" pitchFamily="50" charset="-128"/>
                <a:ea typeface="メイリオ" pitchFamily="50" charset="-128"/>
                <a:cs typeface="メイリオ" pitchFamily="50" charset="-128"/>
              </a:rPr>
              <a:t>IT</a:t>
            </a:r>
            <a:r>
              <a:rPr lang="ja-JP" altLang="en-US" sz="1200" dirty="0">
                <a:solidFill>
                  <a:srgbClr val="FFFFFF"/>
                </a:solidFill>
                <a:latin typeface="メイリオ" pitchFamily="50" charset="-128"/>
                <a:ea typeface="メイリオ" pitchFamily="50" charset="-128"/>
                <a:cs typeface="メイリオ" pitchFamily="50" charset="-128"/>
              </a:rPr>
              <a:t>支援組織またはベンダーと</a:t>
            </a:r>
          </a:p>
          <a:p>
            <a:pPr algn="ctr"/>
            <a:r>
              <a:rPr lang="ja-JP" altLang="en-US" sz="1200" dirty="0">
                <a:solidFill>
                  <a:srgbClr val="FFFFFF"/>
                </a:solidFill>
                <a:latin typeface="メイリオ" pitchFamily="50" charset="-128"/>
                <a:ea typeface="メイリオ" pitchFamily="50" charset="-128"/>
                <a:cs typeface="メイリオ" pitchFamily="50" charset="-128"/>
              </a:rPr>
              <a:t>相談しながら検討する</a:t>
            </a:r>
          </a:p>
        </p:txBody>
      </p:sp>
      <p:sp>
        <p:nvSpPr>
          <p:cNvPr id="115" name="角丸四角形 114"/>
          <p:cNvSpPr/>
          <p:nvPr/>
        </p:nvSpPr>
        <p:spPr bwMode="auto">
          <a:xfrm>
            <a:off x="6467398" y="1925543"/>
            <a:ext cx="2497089" cy="468000"/>
          </a:xfrm>
          <a:prstGeom prst="roundRect">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r>
              <a:rPr kumimoji="1" lang="ja-JP" altLang="en-US" sz="1200" dirty="0" smtClean="0">
                <a:solidFill>
                  <a:srgbClr val="FFFFFF"/>
                </a:solidFill>
                <a:latin typeface="メイリオ" pitchFamily="50" charset="-128"/>
                <a:ea typeface="メイリオ" pitchFamily="50" charset="-128"/>
                <a:cs typeface="メイリオ" pitchFamily="50" charset="-128"/>
              </a:rPr>
              <a:t>導入側が検討する</a:t>
            </a:r>
          </a:p>
        </p:txBody>
      </p:sp>
      <p:sp>
        <p:nvSpPr>
          <p:cNvPr id="92" name="テキスト ボックス 91"/>
          <p:cNvSpPr txBox="1"/>
          <p:nvPr/>
        </p:nvSpPr>
        <p:spPr>
          <a:xfrm>
            <a:off x="467544" y="1155930"/>
            <a:ext cx="8208912" cy="616886"/>
          </a:xfrm>
          <a:prstGeom prst="rect">
            <a:avLst/>
          </a:prstGeom>
          <a:solidFill>
            <a:srgbClr val="FFFFCC"/>
          </a:solidFill>
          <a:ln>
            <a:solidFill>
              <a:schemeClr val="tx1"/>
            </a:solidFill>
          </a:ln>
        </p:spPr>
        <p:txBody>
          <a:bodyPr wrap="square" tIns="54000" bIns="54000" rtlCol="0" anchor="ctr" anchorCtr="0">
            <a:spAutoFit/>
          </a:bodyPr>
          <a:lstStyle/>
          <a:p>
            <a:pPr>
              <a:spcBef>
                <a:spcPts val="600"/>
              </a:spcBef>
            </a:pPr>
            <a:r>
              <a:rPr lang="ja-JP" altLang="en-US" sz="1400" dirty="0">
                <a:latin typeface="メイリオ" pitchFamily="50" charset="-128"/>
                <a:ea typeface="メイリオ" pitchFamily="50" charset="-128"/>
                <a:cs typeface="メイリオ" pitchFamily="50" charset="-128"/>
              </a:rPr>
              <a:t>①要求</a:t>
            </a:r>
            <a:r>
              <a:rPr lang="ja-JP" altLang="en-US" sz="1400" dirty="0" smtClean="0">
                <a:latin typeface="メイリオ" pitchFamily="50" charset="-128"/>
                <a:ea typeface="メイリオ" pitchFamily="50" charset="-128"/>
                <a:cs typeface="メイリオ" pitchFamily="50" charset="-128"/>
              </a:rPr>
              <a:t>、②</a:t>
            </a:r>
            <a:r>
              <a:rPr lang="ja-JP" altLang="en-US" sz="1400" dirty="0">
                <a:latin typeface="メイリオ" pitchFamily="50" charset="-128"/>
                <a:ea typeface="メイリオ" pitchFamily="50" charset="-128"/>
                <a:cs typeface="メイリオ" pitchFamily="50" charset="-128"/>
              </a:rPr>
              <a:t>ソリューション、 ③業務プロセス、④組織・役割</a:t>
            </a:r>
            <a:r>
              <a:rPr lang="ja-JP" altLang="en-US" sz="1400" dirty="0" smtClean="0">
                <a:latin typeface="メイリオ" pitchFamily="50" charset="-128"/>
                <a:ea typeface="メイリオ" pitchFamily="50" charset="-128"/>
                <a:cs typeface="メイリオ" pitchFamily="50" charset="-128"/>
              </a:rPr>
              <a:t>、</a:t>
            </a:r>
          </a:p>
          <a:p>
            <a:pPr>
              <a:spcBef>
                <a:spcPts val="600"/>
              </a:spcBef>
            </a:pPr>
            <a:r>
              <a:rPr lang="ja-JP" altLang="en-US" sz="1400" dirty="0" smtClean="0">
                <a:latin typeface="メイリオ" pitchFamily="50" charset="-128"/>
                <a:ea typeface="メイリオ" pitchFamily="50" charset="-128"/>
                <a:cs typeface="メイリオ" pitchFamily="50" charset="-128"/>
              </a:rPr>
              <a:t>⑤アプリケーション、⑥データベース、⑦アーキテクチャ</a:t>
            </a:r>
            <a:endParaRPr lang="ja-JP" altLang="en-US" sz="1400" dirty="0">
              <a:latin typeface="メイリオ" pitchFamily="50" charset="-128"/>
              <a:ea typeface="メイリオ" pitchFamily="50" charset="-128"/>
              <a:cs typeface="メイリオ" pitchFamily="50" charset="-128"/>
            </a:endParaRPr>
          </a:p>
        </p:txBody>
      </p:sp>
      <p:sp>
        <p:nvSpPr>
          <p:cNvPr id="97" name="テキスト ボックス 96"/>
          <p:cNvSpPr txBox="1"/>
          <p:nvPr/>
        </p:nvSpPr>
        <p:spPr>
          <a:xfrm>
            <a:off x="323528" y="828001"/>
            <a:ext cx="8208912" cy="338554"/>
          </a:xfrm>
          <a:prstGeom prst="rect">
            <a:avLst/>
          </a:prstGeom>
          <a:noFill/>
        </p:spPr>
        <p:txBody>
          <a:bodyPr wrap="square" rtlCol="0">
            <a:spAutoFit/>
          </a:bodyPr>
          <a:lstStyle/>
          <a:p>
            <a:r>
              <a:rPr lang="ja-JP" altLang="en-US" sz="1600" dirty="0" smtClean="0">
                <a:latin typeface="メイリオ" pitchFamily="50" charset="-128"/>
                <a:ea typeface="メイリオ" pitchFamily="50" charset="-128"/>
                <a:cs typeface="メイリオ" pitchFamily="50" charset="-128"/>
              </a:rPr>
              <a:t>情報システム構想・企画では、以下の観点で検討を進める。</a:t>
            </a:r>
            <a:endParaRPr lang="ja-JP" altLang="en-US" sz="16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9025696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タイトル 1"/>
          <p:cNvSpPr>
            <a:spLocks noGrp="1"/>
          </p:cNvSpPr>
          <p:nvPr>
            <p:ph type="title"/>
          </p:nvPr>
        </p:nvSpPr>
        <p:spPr>
          <a:xfrm>
            <a:off x="179388" y="188913"/>
            <a:ext cx="8964612" cy="490537"/>
          </a:xfrm>
        </p:spPr>
        <p:txBody>
          <a:bodyPr/>
          <a:lstStyle/>
          <a:p>
            <a:pPr eaLnBrk="1" hangingPunct="1"/>
            <a:r>
              <a:rPr lang="ja-JP" altLang="en-US" dirty="0" smtClean="0"/>
              <a:t>ニーズとシーズ</a:t>
            </a:r>
          </a:p>
        </p:txBody>
      </p:sp>
      <p:sp>
        <p:nvSpPr>
          <p:cNvPr id="24579" name="Rectangle 5"/>
          <p:cNvSpPr>
            <a:spLocks noChangeArrowheads="1"/>
          </p:cNvSpPr>
          <p:nvPr/>
        </p:nvSpPr>
        <p:spPr bwMode="auto">
          <a:xfrm>
            <a:off x="703263" y="1833563"/>
            <a:ext cx="1084262" cy="1944687"/>
          </a:xfrm>
          <a:prstGeom prst="rect">
            <a:avLst/>
          </a:prstGeom>
          <a:solidFill>
            <a:srgbClr val="CC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nSpc>
                <a:spcPct val="110000"/>
              </a:lnSpc>
              <a:spcBef>
                <a:spcPct val="25000"/>
              </a:spcBef>
              <a:buFont typeface="Wingdings" pitchFamily="2" charset="2"/>
              <a:buNone/>
            </a:pPr>
            <a:r>
              <a:rPr lang="ja-JP" altLang="en-US" sz="2000">
                <a:latin typeface="メイリオ" pitchFamily="50" charset="-128"/>
                <a:ea typeface="メイリオ" pitchFamily="50" charset="-128"/>
                <a:cs typeface="メイリオ" pitchFamily="50" charset="-128"/>
              </a:rPr>
              <a:t>ニーズ</a:t>
            </a:r>
          </a:p>
        </p:txBody>
      </p:sp>
      <p:sp>
        <p:nvSpPr>
          <p:cNvPr id="24580" name="Rectangle 6"/>
          <p:cNvSpPr>
            <a:spLocks noChangeArrowheads="1"/>
          </p:cNvSpPr>
          <p:nvPr/>
        </p:nvSpPr>
        <p:spPr bwMode="auto">
          <a:xfrm>
            <a:off x="703263" y="3849688"/>
            <a:ext cx="1084262" cy="1944687"/>
          </a:xfrm>
          <a:prstGeom prst="rect">
            <a:avLst/>
          </a:prstGeom>
          <a:solidFill>
            <a:srgbClr val="CC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nSpc>
                <a:spcPct val="110000"/>
              </a:lnSpc>
              <a:spcBef>
                <a:spcPct val="25000"/>
              </a:spcBef>
              <a:buFont typeface="Wingdings" pitchFamily="2" charset="2"/>
              <a:buNone/>
            </a:pPr>
            <a:r>
              <a:rPr lang="ja-JP" altLang="en-US" sz="2000">
                <a:latin typeface="メイリオ" pitchFamily="50" charset="-128"/>
                <a:ea typeface="メイリオ" pitchFamily="50" charset="-128"/>
                <a:cs typeface="メイリオ" pitchFamily="50" charset="-128"/>
              </a:rPr>
              <a:t>シーズ</a:t>
            </a:r>
          </a:p>
        </p:txBody>
      </p:sp>
      <p:sp>
        <p:nvSpPr>
          <p:cNvPr id="24581" name="Line 7"/>
          <p:cNvSpPr>
            <a:spLocks noChangeShapeType="1"/>
          </p:cNvSpPr>
          <p:nvPr/>
        </p:nvSpPr>
        <p:spPr bwMode="auto">
          <a:xfrm>
            <a:off x="1843088" y="1768475"/>
            <a:ext cx="1365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82" name="Text Box 8"/>
          <p:cNvSpPr txBox="1">
            <a:spLocks noChangeArrowheads="1"/>
          </p:cNvSpPr>
          <p:nvPr/>
        </p:nvSpPr>
        <p:spPr bwMode="auto">
          <a:xfrm>
            <a:off x="1858963" y="1484313"/>
            <a:ext cx="1335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pPr>
            <a:r>
              <a:rPr lang="ja-JP" altLang="en-US" sz="1400">
                <a:latin typeface="メイリオ" pitchFamily="50" charset="-128"/>
                <a:ea typeface="メイリオ" pitchFamily="50" charset="-128"/>
                <a:cs typeface="メイリオ" pitchFamily="50" charset="-128"/>
              </a:rPr>
              <a:t>欲求の特徴</a:t>
            </a:r>
          </a:p>
        </p:txBody>
      </p:sp>
      <p:sp>
        <p:nvSpPr>
          <p:cNvPr id="24583" name="Text Box 9"/>
          <p:cNvSpPr txBox="1">
            <a:spLocks noChangeArrowheads="1"/>
          </p:cNvSpPr>
          <p:nvPr/>
        </p:nvSpPr>
        <p:spPr bwMode="auto">
          <a:xfrm>
            <a:off x="1835150" y="1833563"/>
            <a:ext cx="1223963" cy="1944687"/>
          </a:xfrm>
          <a:prstGeom prst="rect">
            <a:avLst/>
          </a:prstGeom>
          <a:solidFill>
            <a:srgbClr val="F8F8F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400">
                <a:latin typeface="メイリオ" pitchFamily="50" charset="-128"/>
                <a:ea typeface="メイリオ" pitchFamily="50" charset="-128"/>
                <a:cs typeface="メイリオ" pitchFamily="50" charset="-128"/>
              </a:rPr>
              <a:t>消費者の</a:t>
            </a:r>
            <a:br>
              <a:rPr lang="ja-JP" altLang="en-US" sz="1400">
                <a:latin typeface="メイリオ" pitchFamily="50" charset="-128"/>
                <a:ea typeface="メイリオ" pitchFamily="50" charset="-128"/>
                <a:cs typeface="メイリオ" pitchFamily="50" charset="-128"/>
              </a:rPr>
            </a:br>
            <a:r>
              <a:rPr lang="ja-JP" altLang="en-US" sz="1400">
                <a:latin typeface="メイリオ" pitchFamily="50" charset="-128"/>
                <a:ea typeface="メイリオ" pitchFamily="50" charset="-128"/>
                <a:cs typeface="メイリオ" pitchFamily="50" charset="-128"/>
              </a:rPr>
              <a:t>獲得欲求</a:t>
            </a:r>
          </a:p>
        </p:txBody>
      </p:sp>
      <p:sp>
        <p:nvSpPr>
          <p:cNvPr id="24584" name="Text Box 10"/>
          <p:cNvSpPr txBox="1">
            <a:spLocks noChangeArrowheads="1"/>
          </p:cNvSpPr>
          <p:nvPr/>
        </p:nvSpPr>
        <p:spPr bwMode="auto">
          <a:xfrm>
            <a:off x="1835150" y="3849688"/>
            <a:ext cx="1223963" cy="1944687"/>
          </a:xfrm>
          <a:prstGeom prst="rect">
            <a:avLst/>
          </a:prstGeom>
          <a:solidFill>
            <a:srgbClr val="F8F8F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400">
                <a:latin typeface="メイリオ" pitchFamily="50" charset="-128"/>
                <a:ea typeface="メイリオ" pitchFamily="50" charset="-128"/>
                <a:cs typeface="メイリオ" pitchFamily="50" charset="-128"/>
              </a:rPr>
              <a:t>企業の</a:t>
            </a:r>
            <a:br>
              <a:rPr lang="ja-JP" altLang="en-US" sz="1400">
                <a:latin typeface="メイリオ" pitchFamily="50" charset="-128"/>
                <a:ea typeface="メイリオ" pitchFamily="50" charset="-128"/>
                <a:cs typeface="メイリオ" pitchFamily="50" charset="-128"/>
              </a:rPr>
            </a:br>
            <a:r>
              <a:rPr lang="ja-JP" altLang="en-US" sz="1400">
                <a:latin typeface="メイリオ" pitchFamily="50" charset="-128"/>
                <a:ea typeface="メイリオ" pitchFamily="50" charset="-128"/>
                <a:cs typeface="メイリオ" pitchFamily="50" charset="-128"/>
              </a:rPr>
              <a:t>提供欲求</a:t>
            </a:r>
          </a:p>
        </p:txBody>
      </p:sp>
      <p:sp>
        <p:nvSpPr>
          <p:cNvPr id="24585" name="Text Box 11"/>
          <p:cNvSpPr txBox="1">
            <a:spLocks noChangeArrowheads="1"/>
          </p:cNvSpPr>
          <p:nvPr/>
        </p:nvSpPr>
        <p:spPr bwMode="auto">
          <a:xfrm>
            <a:off x="5426075" y="1833563"/>
            <a:ext cx="3249613" cy="954087"/>
          </a:xfrm>
          <a:prstGeom prst="rect">
            <a:avLst/>
          </a:prstGeom>
          <a:solidFill>
            <a:srgbClr val="F8F8F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Tx/>
              <a:buChar char="•"/>
            </a:pPr>
            <a:r>
              <a:rPr lang="ja-JP" altLang="en-US" sz="1400">
                <a:latin typeface="メイリオ" pitchFamily="50" charset="-128"/>
                <a:ea typeface="メイリオ" pitchFamily="50" charset="-128"/>
                <a:cs typeface="メイリオ" pitchFamily="50" charset="-128"/>
              </a:rPr>
              <a:t>「これがないと困る・・・」</a:t>
            </a:r>
          </a:p>
          <a:p>
            <a:pPr eaLnBrk="1" hangingPunct="1">
              <a:buFontTx/>
              <a:buChar char="•"/>
            </a:pPr>
            <a:r>
              <a:rPr lang="ja-JP" altLang="en-US" sz="1400">
                <a:latin typeface="メイリオ" pitchFamily="50" charset="-128"/>
                <a:ea typeface="メイリオ" pitchFamily="50" charset="-128"/>
                <a:cs typeface="メイリオ" pitchFamily="50" charset="-128"/>
              </a:rPr>
              <a:t>「こういうものが欲しいんだけどなぁ・・・」</a:t>
            </a:r>
          </a:p>
        </p:txBody>
      </p:sp>
      <p:sp>
        <p:nvSpPr>
          <p:cNvPr id="24586" name="Text Box 12"/>
          <p:cNvSpPr txBox="1">
            <a:spLocks noChangeArrowheads="1"/>
          </p:cNvSpPr>
          <p:nvPr/>
        </p:nvSpPr>
        <p:spPr bwMode="auto">
          <a:xfrm>
            <a:off x="5426075" y="3849688"/>
            <a:ext cx="3249613" cy="1944687"/>
          </a:xfrm>
          <a:prstGeom prst="rect">
            <a:avLst/>
          </a:prstGeom>
          <a:solidFill>
            <a:srgbClr val="F8F8F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Tx/>
              <a:buChar char="•"/>
            </a:pPr>
            <a:r>
              <a:rPr lang="ja-JP" altLang="en-US" sz="1400">
                <a:latin typeface="メイリオ" pitchFamily="50" charset="-128"/>
                <a:ea typeface="メイリオ" pitchFamily="50" charset="-128"/>
                <a:cs typeface="メイリオ" pitchFamily="50" charset="-128"/>
              </a:rPr>
              <a:t>この技術、何かの役に立たないかな・・・</a:t>
            </a:r>
          </a:p>
          <a:p>
            <a:pPr eaLnBrk="1" hangingPunct="1">
              <a:buFontTx/>
              <a:buChar char="•"/>
            </a:pPr>
            <a:r>
              <a:rPr lang="ja-JP" altLang="en-US" sz="1400">
                <a:latin typeface="メイリオ" pitchFamily="50" charset="-128"/>
                <a:ea typeface="メイリオ" pitchFamily="50" charset="-128"/>
                <a:cs typeface="メイリオ" pitchFamily="50" charset="-128"/>
              </a:rPr>
              <a:t>消費者はこんなものが欲しいはずだ・・・</a:t>
            </a:r>
          </a:p>
        </p:txBody>
      </p:sp>
      <p:grpSp>
        <p:nvGrpSpPr>
          <p:cNvPr id="24587" name="Group 13"/>
          <p:cNvGrpSpPr>
            <a:grpSpLocks/>
          </p:cNvGrpSpPr>
          <p:nvPr/>
        </p:nvGrpSpPr>
        <p:grpSpPr bwMode="auto">
          <a:xfrm>
            <a:off x="5457825" y="1484313"/>
            <a:ext cx="3184525" cy="304800"/>
            <a:chOff x="633" y="1255"/>
            <a:chExt cx="2132" cy="192"/>
          </a:xfrm>
        </p:grpSpPr>
        <p:sp>
          <p:nvSpPr>
            <p:cNvPr id="24596" name="Line 14"/>
            <p:cNvSpPr>
              <a:spLocks noChangeShapeType="1"/>
            </p:cNvSpPr>
            <p:nvPr/>
          </p:nvSpPr>
          <p:spPr bwMode="auto">
            <a:xfrm>
              <a:off x="633" y="1434"/>
              <a:ext cx="21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97" name="Text Box 15"/>
            <p:cNvSpPr txBox="1">
              <a:spLocks noChangeArrowheads="1"/>
            </p:cNvSpPr>
            <p:nvPr/>
          </p:nvSpPr>
          <p:spPr bwMode="auto">
            <a:xfrm>
              <a:off x="655" y="1255"/>
              <a:ext cx="20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spcBef>
                  <a:spcPct val="50000"/>
                </a:spcBef>
              </a:pPr>
              <a:r>
                <a:rPr lang="ja-JP" altLang="en-US" sz="1400">
                  <a:latin typeface="メイリオ" pitchFamily="50" charset="-128"/>
                  <a:ea typeface="メイリオ" pitchFamily="50" charset="-128"/>
                  <a:cs typeface="メイリオ" pitchFamily="50" charset="-128"/>
                </a:rPr>
                <a:t>感情</a:t>
              </a:r>
            </a:p>
          </p:txBody>
        </p:sp>
      </p:grpSp>
      <p:sp>
        <p:nvSpPr>
          <p:cNvPr id="24588" name="Text Box 16"/>
          <p:cNvSpPr txBox="1">
            <a:spLocks noChangeArrowheads="1"/>
          </p:cNvSpPr>
          <p:nvPr/>
        </p:nvSpPr>
        <p:spPr bwMode="auto">
          <a:xfrm>
            <a:off x="3194050" y="1833563"/>
            <a:ext cx="2185988" cy="954087"/>
          </a:xfrm>
          <a:prstGeom prst="rect">
            <a:avLst/>
          </a:prstGeom>
          <a:solidFill>
            <a:srgbClr val="F8F8F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400">
                <a:latin typeface="メイリオ" pitchFamily="50" charset="-128"/>
                <a:ea typeface="メイリオ" pitchFamily="50" charset="-128"/>
                <a:cs typeface="メイリオ" pitchFamily="50" charset="-128"/>
              </a:rPr>
              <a:t>不足・欠乏していることへの欲求</a:t>
            </a:r>
          </a:p>
        </p:txBody>
      </p:sp>
      <p:sp>
        <p:nvSpPr>
          <p:cNvPr id="24589" name="Text Box 17"/>
          <p:cNvSpPr txBox="1">
            <a:spLocks noChangeArrowheads="1"/>
          </p:cNvSpPr>
          <p:nvPr/>
        </p:nvSpPr>
        <p:spPr bwMode="auto">
          <a:xfrm>
            <a:off x="3194050" y="3849688"/>
            <a:ext cx="2178050" cy="1944687"/>
          </a:xfrm>
          <a:prstGeom prst="rect">
            <a:avLst/>
          </a:prstGeom>
          <a:solidFill>
            <a:srgbClr val="F8F8F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kumimoji="1">
                <a:solidFill>
                  <a:schemeClr val="tx1"/>
                </a:solidFill>
                <a:latin typeface="Calibri" pitchFamily="34" charset="0"/>
                <a:ea typeface="ＭＳ Ｐゴシック" pitchFamily="50" charset="-128"/>
              </a:defRPr>
            </a:lvl1pPr>
            <a:lvl2pPr marL="355600" indent="-176213"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400">
                <a:latin typeface="メイリオ" pitchFamily="50" charset="-128"/>
                <a:ea typeface="メイリオ" pitchFamily="50" charset="-128"/>
                <a:cs typeface="メイリオ" pitchFamily="50" charset="-128"/>
              </a:rPr>
              <a:t>企業が保有している資源</a:t>
            </a:r>
          </a:p>
          <a:p>
            <a:pPr lvl="1" eaLnBrk="1" hangingPunct="1">
              <a:lnSpc>
                <a:spcPct val="110000"/>
              </a:lnSpc>
              <a:spcBef>
                <a:spcPct val="10000"/>
              </a:spcBef>
              <a:buFontTx/>
              <a:buChar char="•"/>
            </a:pPr>
            <a:r>
              <a:rPr lang="ja-JP" altLang="en-US" sz="1400">
                <a:latin typeface="メイリオ" pitchFamily="50" charset="-128"/>
                <a:ea typeface="メイリオ" pitchFamily="50" charset="-128"/>
                <a:cs typeface="メイリオ" pitchFamily="50" charset="-128"/>
              </a:rPr>
              <a:t>技術</a:t>
            </a:r>
          </a:p>
          <a:p>
            <a:pPr lvl="1" eaLnBrk="1" hangingPunct="1">
              <a:lnSpc>
                <a:spcPct val="110000"/>
              </a:lnSpc>
              <a:spcBef>
                <a:spcPct val="10000"/>
              </a:spcBef>
              <a:buFontTx/>
              <a:buChar char="•"/>
            </a:pPr>
            <a:r>
              <a:rPr lang="ja-JP" altLang="en-US" sz="1400">
                <a:latin typeface="メイリオ" pitchFamily="50" charset="-128"/>
                <a:ea typeface="メイリオ" pitchFamily="50" charset="-128"/>
                <a:cs typeface="メイリオ" pitchFamily="50" charset="-128"/>
              </a:rPr>
              <a:t>材料</a:t>
            </a:r>
          </a:p>
          <a:p>
            <a:pPr lvl="1" eaLnBrk="1" hangingPunct="1">
              <a:lnSpc>
                <a:spcPct val="110000"/>
              </a:lnSpc>
              <a:spcBef>
                <a:spcPct val="10000"/>
              </a:spcBef>
              <a:buFontTx/>
              <a:buChar char="•"/>
            </a:pPr>
            <a:r>
              <a:rPr lang="ja-JP" altLang="en-US" sz="1400">
                <a:latin typeface="メイリオ" pitchFamily="50" charset="-128"/>
                <a:ea typeface="メイリオ" pitchFamily="50" charset="-128"/>
                <a:cs typeface="メイリオ" pitchFamily="50" charset="-128"/>
              </a:rPr>
              <a:t>アイデア　等</a:t>
            </a:r>
          </a:p>
        </p:txBody>
      </p:sp>
      <p:sp>
        <p:nvSpPr>
          <p:cNvPr id="24590" name="Text Box 18"/>
          <p:cNvSpPr txBox="1">
            <a:spLocks noChangeArrowheads="1"/>
          </p:cNvSpPr>
          <p:nvPr/>
        </p:nvSpPr>
        <p:spPr bwMode="auto">
          <a:xfrm>
            <a:off x="3194050" y="2824163"/>
            <a:ext cx="2185988" cy="954087"/>
          </a:xfrm>
          <a:prstGeom prst="rect">
            <a:avLst/>
          </a:prstGeom>
          <a:solidFill>
            <a:srgbClr val="F8F8F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400">
                <a:latin typeface="メイリオ" pitchFamily="50" charset="-128"/>
                <a:ea typeface="メイリオ" pitchFamily="50" charset="-128"/>
                <a:cs typeface="メイリオ" pitchFamily="50" charset="-128"/>
              </a:rPr>
              <a:t>商品・サービスに対する願望</a:t>
            </a:r>
          </a:p>
        </p:txBody>
      </p:sp>
      <p:sp>
        <p:nvSpPr>
          <p:cNvPr id="24591" name="Text Box 19"/>
          <p:cNvSpPr txBox="1">
            <a:spLocks noChangeArrowheads="1"/>
          </p:cNvSpPr>
          <p:nvPr/>
        </p:nvSpPr>
        <p:spPr bwMode="auto">
          <a:xfrm>
            <a:off x="5426075" y="2824163"/>
            <a:ext cx="3249613" cy="954087"/>
          </a:xfrm>
          <a:prstGeom prst="rect">
            <a:avLst/>
          </a:prstGeom>
          <a:solidFill>
            <a:srgbClr val="F8F8F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Tx/>
              <a:buChar char="•"/>
            </a:pPr>
            <a:r>
              <a:rPr lang="ja-JP" altLang="en-US" sz="1400">
                <a:latin typeface="メイリオ" pitchFamily="50" charset="-128"/>
                <a:ea typeface="メイリオ" pitchFamily="50" charset="-128"/>
                <a:cs typeface="メイリオ" pitchFamily="50" charset="-128"/>
              </a:rPr>
              <a:t>「こんなのあったらいなぁ・・・」</a:t>
            </a:r>
          </a:p>
          <a:p>
            <a:pPr eaLnBrk="1" hangingPunct="1">
              <a:buFontTx/>
              <a:buChar char="•"/>
            </a:pPr>
            <a:r>
              <a:rPr lang="ja-JP" altLang="en-US" sz="1400">
                <a:latin typeface="メイリオ" pitchFamily="50" charset="-128"/>
                <a:ea typeface="メイリオ" pitchFamily="50" charset="-128"/>
                <a:cs typeface="メイリオ" pitchFamily="50" charset="-128"/>
              </a:rPr>
              <a:t>「（提示されて初めて）こういうものが欲しかったんだよね！」</a:t>
            </a:r>
          </a:p>
        </p:txBody>
      </p:sp>
      <p:grpSp>
        <p:nvGrpSpPr>
          <p:cNvPr id="24592" name="Group 20"/>
          <p:cNvGrpSpPr>
            <a:grpSpLocks/>
          </p:cNvGrpSpPr>
          <p:nvPr/>
        </p:nvGrpSpPr>
        <p:grpSpPr bwMode="auto">
          <a:xfrm>
            <a:off x="3297238" y="1484313"/>
            <a:ext cx="2082800" cy="304800"/>
            <a:chOff x="633" y="1255"/>
            <a:chExt cx="2132" cy="192"/>
          </a:xfrm>
        </p:grpSpPr>
        <p:sp>
          <p:nvSpPr>
            <p:cNvPr id="24594" name="Line 21"/>
            <p:cNvSpPr>
              <a:spLocks noChangeShapeType="1"/>
            </p:cNvSpPr>
            <p:nvPr/>
          </p:nvSpPr>
          <p:spPr bwMode="auto">
            <a:xfrm>
              <a:off x="633" y="1434"/>
              <a:ext cx="21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95" name="Text Box 22"/>
            <p:cNvSpPr txBox="1">
              <a:spLocks noChangeArrowheads="1"/>
            </p:cNvSpPr>
            <p:nvPr/>
          </p:nvSpPr>
          <p:spPr bwMode="auto">
            <a:xfrm>
              <a:off x="655" y="1255"/>
              <a:ext cx="20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pPr>
              <a:endParaRPr lang="ja-JP" altLang="ja-JP" sz="1400">
                <a:latin typeface="メイリオ" pitchFamily="50" charset="-128"/>
                <a:ea typeface="メイリオ" pitchFamily="50" charset="-128"/>
                <a:cs typeface="メイリオ" pitchFamily="50" charset="-128"/>
              </a:endParaRPr>
            </a:p>
          </p:txBody>
        </p:sp>
      </p:grpSp>
      <p:sp>
        <p:nvSpPr>
          <p:cNvPr id="24593" name="Text Box 23"/>
          <p:cNvSpPr txBox="1">
            <a:spLocks noChangeArrowheads="1"/>
          </p:cNvSpPr>
          <p:nvPr/>
        </p:nvSpPr>
        <p:spPr bwMode="auto">
          <a:xfrm>
            <a:off x="3297238" y="1484313"/>
            <a:ext cx="208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spcBef>
                <a:spcPct val="50000"/>
              </a:spcBef>
            </a:pPr>
            <a:r>
              <a:rPr lang="ja-JP" altLang="en-US" sz="1400">
                <a:latin typeface="メイリオ" pitchFamily="50" charset="-128"/>
                <a:ea typeface="メイリオ" pitchFamily="50" charset="-128"/>
                <a:cs typeface="メイリオ" pitchFamily="50" charset="-128"/>
              </a:rPr>
              <a:t>着目点</a:t>
            </a:r>
          </a:p>
        </p:txBody>
      </p:sp>
    </p:spTree>
    <p:extLst>
      <p:ext uri="{BB962C8B-B14F-4D97-AF65-F5344CB8AC3E}">
        <p14:creationId xmlns:p14="http://schemas.microsoft.com/office/powerpoint/2010/main" val="35779667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1"/>
          <p:cNvSpPr>
            <a:spLocks noGrp="1"/>
          </p:cNvSpPr>
          <p:nvPr>
            <p:ph type="title"/>
          </p:nvPr>
        </p:nvSpPr>
        <p:spPr>
          <a:xfrm>
            <a:off x="179388" y="188913"/>
            <a:ext cx="8964612" cy="490537"/>
          </a:xfrm>
        </p:spPr>
        <p:txBody>
          <a:bodyPr/>
          <a:lstStyle/>
          <a:p>
            <a:pPr eaLnBrk="1" hangingPunct="1"/>
            <a:r>
              <a:rPr lang="en-US" altLang="ja-JP" dirty="0" smtClean="0"/>
              <a:t>SWOT</a:t>
            </a:r>
            <a:endParaRPr lang="ja-JP" altLang="en-US" dirty="0" smtClean="0"/>
          </a:p>
        </p:txBody>
      </p:sp>
      <p:sp>
        <p:nvSpPr>
          <p:cNvPr id="25603" name="AutoShape 2"/>
          <p:cNvSpPr>
            <a:spLocks noChangeArrowheads="1"/>
          </p:cNvSpPr>
          <p:nvPr/>
        </p:nvSpPr>
        <p:spPr bwMode="auto">
          <a:xfrm rot="16200000" flipV="1">
            <a:off x="3199606" y="4144170"/>
            <a:ext cx="2733675" cy="157162"/>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p>
        </p:txBody>
      </p:sp>
      <p:sp>
        <p:nvSpPr>
          <p:cNvPr id="25604" name="Rectangle 3"/>
          <p:cNvSpPr>
            <a:spLocks noChangeArrowheads="1"/>
          </p:cNvSpPr>
          <p:nvPr/>
        </p:nvSpPr>
        <p:spPr bwMode="auto">
          <a:xfrm>
            <a:off x="5314950" y="2994025"/>
            <a:ext cx="1871663" cy="1479550"/>
          </a:xfrm>
          <a:prstGeom prst="rect">
            <a:avLst/>
          </a:prstGeom>
          <a:solidFill>
            <a:srgbClr val="EAEAE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p>
            <a:pPr>
              <a:spcBef>
                <a:spcPct val="50000"/>
              </a:spcBef>
              <a:spcAft>
                <a:spcPct val="10000"/>
              </a:spcAft>
            </a:pPr>
            <a:r>
              <a:rPr lang="en-US" altLang="ja-JP" sz="1600"/>
              <a:t>①</a:t>
            </a:r>
            <a:r>
              <a:rPr lang="ja-JP" altLang="en-US" sz="1600"/>
              <a:t>ビジネスチャンス</a:t>
            </a:r>
          </a:p>
        </p:txBody>
      </p:sp>
      <p:sp>
        <p:nvSpPr>
          <p:cNvPr id="25605" name="Text Box 4"/>
          <p:cNvSpPr txBox="1">
            <a:spLocks noChangeArrowheads="1"/>
          </p:cNvSpPr>
          <p:nvPr/>
        </p:nvSpPr>
        <p:spPr bwMode="auto">
          <a:xfrm>
            <a:off x="5392738" y="3384550"/>
            <a:ext cx="1725612"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30000"/>
              </a:spcBef>
              <a:spcAft>
                <a:spcPct val="10000"/>
              </a:spcAft>
              <a:buFontTx/>
              <a:buChar char="•"/>
            </a:pPr>
            <a:r>
              <a:rPr lang="ja-JP" altLang="en-US" sz="900">
                <a:latin typeface="HGPｺﾞｼｯｸE" pitchFamily="50" charset="-128"/>
                <a:ea typeface="HGPｺﾞｼｯｸE" pitchFamily="50" charset="-128"/>
              </a:rPr>
              <a:t>チャンスを活かすにはどうしたらよいか？</a:t>
            </a:r>
          </a:p>
          <a:p>
            <a:pPr eaLnBrk="1" hangingPunct="1">
              <a:spcBef>
                <a:spcPct val="30000"/>
              </a:spcBef>
              <a:spcAft>
                <a:spcPct val="10000"/>
              </a:spcAft>
              <a:buFontTx/>
              <a:buChar char="•"/>
            </a:pPr>
            <a:r>
              <a:rPr lang="ja-JP" altLang="en-US" sz="900">
                <a:latin typeface="HGPｺﾞｼｯｸE" pitchFamily="50" charset="-128"/>
                <a:ea typeface="HGPｺﾞｼｯｸE" pitchFamily="50" charset="-128"/>
              </a:rPr>
              <a:t>自社の強みを活かしてどのような事業機会を取り込むことができるか？</a:t>
            </a:r>
          </a:p>
        </p:txBody>
      </p:sp>
      <p:sp>
        <p:nvSpPr>
          <p:cNvPr id="25606" name="Rectangle 5"/>
          <p:cNvSpPr>
            <a:spLocks noChangeArrowheads="1"/>
          </p:cNvSpPr>
          <p:nvPr/>
        </p:nvSpPr>
        <p:spPr bwMode="auto">
          <a:xfrm>
            <a:off x="7234238" y="2994025"/>
            <a:ext cx="1874837" cy="1479550"/>
          </a:xfrm>
          <a:prstGeom prst="rect">
            <a:avLst/>
          </a:prstGeom>
          <a:solidFill>
            <a:srgbClr val="EAEAE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p>
            <a:pPr>
              <a:spcBef>
                <a:spcPct val="50000"/>
              </a:spcBef>
              <a:spcAft>
                <a:spcPct val="10000"/>
              </a:spcAft>
            </a:pPr>
            <a:r>
              <a:rPr lang="en-US" altLang="ja-JP" sz="1600"/>
              <a:t>②</a:t>
            </a:r>
            <a:r>
              <a:rPr lang="ja-JP" altLang="en-US" sz="1600"/>
              <a:t>制約</a:t>
            </a:r>
          </a:p>
        </p:txBody>
      </p:sp>
      <p:sp>
        <p:nvSpPr>
          <p:cNvPr id="25607" name="Rectangle 6"/>
          <p:cNvSpPr>
            <a:spLocks noChangeArrowheads="1"/>
          </p:cNvSpPr>
          <p:nvPr/>
        </p:nvSpPr>
        <p:spPr bwMode="auto">
          <a:xfrm>
            <a:off x="5314950" y="4533900"/>
            <a:ext cx="1871663" cy="1479550"/>
          </a:xfrm>
          <a:prstGeom prst="rect">
            <a:avLst/>
          </a:prstGeom>
          <a:solidFill>
            <a:srgbClr val="EAEAE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p>
            <a:pPr>
              <a:spcBef>
                <a:spcPct val="50000"/>
              </a:spcBef>
              <a:spcAft>
                <a:spcPct val="10000"/>
              </a:spcAft>
            </a:pPr>
            <a:r>
              <a:rPr lang="en-US" altLang="ja-JP" sz="1600"/>
              <a:t>③</a:t>
            </a:r>
            <a:r>
              <a:rPr lang="ja-JP" altLang="en-US" sz="1600"/>
              <a:t>脆弱性</a:t>
            </a:r>
          </a:p>
        </p:txBody>
      </p:sp>
      <p:sp>
        <p:nvSpPr>
          <p:cNvPr id="25608" name="Rectangle 7"/>
          <p:cNvSpPr>
            <a:spLocks noChangeArrowheads="1"/>
          </p:cNvSpPr>
          <p:nvPr/>
        </p:nvSpPr>
        <p:spPr bwMode="auto">
          <a:xfrm>
            <a:off x="7234238" y="4533900"/>
            <a:ext cx="1874837" cy="1479550"/>
          </a:xfrm>
          <a:prstGeom prst="rect">
            <a:avLst/>
          </a:prstGeom>
          <a:solidFill>
            <a:srgbClr val="EAEAE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p>
            <a:pPr>
              <a:spcBef>
                <a:spcPct val="50000"/>
              </a:spcBef>
              <a:spcAft>
                <a:spcPct val="10000"/>
              </a:spcAft>
            </a:pPr>
            <a:r>
              <a:rPr lang="en-US" altLang="ja-JP" sz="1600"/>
              <a:t>④</a:t>
            </a:r>
            <a:r>
              <a:rPr lang="ja-JP" altLang="en-US" sz="1600"/>
              <a:t>危機</a:t>
            </a:r>
          </a:p>
        </p:txBody>
      </p:sp>
      <p:sp>
        <p:nvSpPr>
          <p:cNvPr id="25609" name="Rectangle 8"/>
          <p:cNvSpPr>
            <a:spLocks noChangeArrowheads="1"/>
          </p:cNvSpPr>
          <p:nvPr/>
        </p:nvSpPr>
        <p:spPr bwMode="auto">
          <a:xfrm>
            <a:off x="5060950" y="2994025"/>
            <a:ext cx="211138" cy="1479550"/>
          </a:xfrm>
          <a:prstGeom prst="rect">
            <a:avLst/>
          </a:prstGeom>
          <a:solidFill>
            <a:schemeClr val="bg1"/>
          </a:solidFill>
          <a:ln w="12700" algn="ctr">
            <a:solidFill>
              <a:schemeClr val="bg2"/>
            </a:solidFill>
            <a:miter lim="800000"/>
            <a:headEnd/>
            <a:tailEnd/>
          </a:ln>
        </p:spPr>
        <p:txBody>
          <a:bodyPr vert="eaVert" wrap="none" lIns="36000" tIns="36000" rIns="36000" bIns="36000" anchor="ctr"/>
          <a:lstStyle/>
          <a:p>
            <a:pPr>
              <a:lnSpc>
                <a:spcPct val="80000"/>
              </a:lnSpc>
              <a:spcBef>
                <a:spcPct val="10000"/>
              </a:spcBef>
              <a:spcAft>
                <a:spcPct val="10000"/>
              </a:spcAft>
            </a:pPr>
            <a:r>
              <a:rPr lang="ja-JP" altLang="en-US" sz="1200"/>
              <a:t>強み</a:t>
            </a:r>
          </a:p>
        </p:txBody>
      </p:sp>
      <p:sp>
        <p:nvSpPr>
          <p:cNvPr id="25610" name="Rectangle 9"/>
          <p:cNvSpPr>
            <a:spLocks noChangeArrowheads="1"/>
          </p:cNvSpPr>
          <p:nvPr/>
        </p:nvSpPr>
        <p:spPr bwMode="auto">
          <a:xfrm>
            <a:off x="5060950" y="4533900"/>
            <a:ext cx="211138" cy="1479550"/>
          </a:xfrm>
          <a:prstGeom prst="rect">
            <a:avLst/>
          </a:prstGeom>
          <a:solidFill>
            <a:schemeClr val="bg1"/>
          </a:solidFill>
          <a:ln w="12700" algn="ctr">
            <a:solidFill>
              <a:schemeClr val="bg2"/>
            </a:solidFill>
            <a:miter lim="800000"/>
            <a:headEnd/>
            <a:tailEnd/>
          </a:ln>
        </p:spPr>
        <p:txBody>
          <a:bodyPr vert="eaVert" wrap="none" lIns="36000" tIns="36000" rIns="36000" bIns="36000" anchor="ctr"/>
          <a:lstStyle/>
          <a:p>
            <a:pPr>
              <a:lnSpc>
                <a:spcPct val="80000"/>
              </a:lnSpc>
              <a:spcBef>
                <a:spcPct val="10000"/>
              </a:spcBef>
              <a:spcAft>
                <a:spcPct val="10000"/>
              </a:spcAft>
            </a:pPr>
            <a:r>
              <a:rPr lang="ja-JP" altLang="en-US" sz="1200"/>
              <a:t>弱み</a:t>
            </a:r>
          </a:p>
        </p:txBody>
      </p:sp>
      <p:sp>
        <p:nvSpPr>
          <p:cNvPr id="25611" name="Rectangle 10"/>
          <p:cNvSpPr>
            <a:spLocks noChangeArrowheads="1"/>
          </p:cNvSpPr>
          <p:nvPr/>
        </p:nvSpPr>
        <p:spPr bwMode="auto">
          <a:xfrm>
            <a:off x="5314950" y="2671763"/>
            <a:ext cx="1871663" cy="274637"/>
          </a:xfrm>
          <a:prstGeom prst="rect">
            <a:avLst/>
          </a:prstGeom>
          <a:solidFill>
            <a:schemeClr val="bg1"/>
          </a:solidFill>
          <a:ln w="12700" algn="ctr">
            <a:solidFill>
              <a:schemeClr val="bg2"/>
            </a:solidFill>
            <a:miter lim="800000"/>
            <a:headEnd/>
            <a:tailEnd/>
          </a:ln>
        </p:spPr>
        <p:txBody>
          <a:bodyPr wrap="none" lIns="36000" tIns="36000" rIns="36000" bIns="36000" anchor="ctr"/>
          <a:lstStyle/>
          <a:p>
            <a:pPr>
              <a:lnSpc>
                <a:spcPct val="80000"/>
              </a:lnSpc>
              <a:spcBef>
                <a:spcPct val="10000"/>
              </a:spcBef>
              <a:spcAft>
                <a:spcPct val="10000"/>
              </a:spcAft>
            </a:pPr>
            <a:r>
              <a:rPr lang="ja-JP" altLang="en-US" sz="1200"/>
              <a:t>機会</a:t>
            </a:r>
          </a:p>
        </p:txBody>
      </p:sp>
      <p:sp>
        <p:nvSpPr>
          <p:cNvPr id="25612" name="Rectangle 11"/>
          <p:cNvSpPr>
            <a:spLocks noChangeArrowheads="1"/>
          </p:cNvSpPr>
          <p:nvPr/>
        </p:nvSpPr>
        <p:spPr bwMode="auto">
          <a:xfrm>
            <a:off x="7234238" y="2671763"/>
            <a:ext cx="1874837" cy="274637"/>
          </a:xfrm>
          <a:prstGeom prst="rect">
            <a:avLst/>
          </a:prstGeom>
          <a:solidFill>
            <a:schemeClr val="bg1"/>
          </a:solidFill>
          <a:ln w="12700" algn="ctr">
            <a:solidFill>
              <a:schemeClr val="bg2"/>
            </a:solidFill>
            <a:miter lim="800000"/>
            <a:headEnd/>
            <a:tailEnd/>
          </a:ln>
        </p:spPr>
        <p:txBody>
          <a:bodyPr wrap="none" lIns="36000" tIns="36000" rIns="36000" bIns="36000" anchor="ctr"/>
          <a:lstStyle/>
          <a:p>
            <a:pPr>
              <a:lnSpc>
                <a:spcPct val="80000"/>
              </a:lnSpc>
              <a:spcBef>
                <a:spcPct val="10000"/>
              </a:spcBef>
              <a:spcAft>
                <a:spcPct val="10000"/>
              </a:spcAft>
            </a:pPr>
            <a:r>
              <a:rPr lang="ja-JP" altLang="en-US" sz="1200"/>
              <a:t>脅威</a:t>
            </a:r>
          </a:p>
        </p:txBody>
      </p:sp>
      <p:sp>
        <p:nvSpPr>
          <p:cNvPr id="25613" name="Rectangle 12"/>
          <p:cNvSpPr>
            <a:spLocks noChangeArrowheads="1"/>
          </p:cNvSpPr>
          <p:nvPr/>
        </p:nvSpPr>
        <p:spPr bwMode="auto">
          <a:xfrm>
            <a:off x="5314950" y="2349500"/>
            <a:ext cx="3794125" cy="274638"/>
          </a:xfrm>
          <a:prstGeom prst="rect">
            <a:avLst/>
          </a:prstGeom>
          <a:solidFill>
            <a:schemeClr val="bg1"/>
          </a:solidFill>
          <a:ln w="12700" algn="ctr">
            <a:solidFill>
              <a:schemeClr val="bg2"/>
            </a:solidFill>
            <a:miter lim="800000"/>
            <a:headEnd/>
            <a:tailEnd/>
          </a:ln>
        </p:spPr>
        <p:txBody>
          <a:bodyPr wrap="none" lIns="36000" tIns="36000" rIns="36000" bIns="36000" anchor="ctr"/>
          <a:lstStyle/>
          <a:p>
            <a:pPr>
              <a:lnSpc>
                <a:spcPct val="80000"/>
              </a:lnSpc>
              <a:spcBef>
                <a:spcPct val="10000"/>
              </a:spcBef>
              <a:spcAft>
                <a:spcPct val="10000"/>
              </a:spcAft>
            </a:pPr>
            <a:r>
              <a:rPr lang="ja-JP" altLang="en-US" sz="1200"/>
              <a:t>外部環境</a:t>
            </a:r>
          </a:p>
        </p:txBody>
      </p:sp>
      <p:sp>
        <p:nvSpPr>
          <p:cNvPr id="25614" name="Rectangle 13"/>
          <p:cNvSpPr>
            <a:spLocks noChangeArrowheads="1"/>
          </p:cNvSpPr>
          <p:nvPr/>
        </p:nvSpPr>
        <p:spPr bwMode="auto">
          <a:xfrm>
            <a:off x="4814888" y="2994025"/>
            <a:ext cx="211137" cy="3019425"/>
          </a:xfrm>
          <a:prstGeom prst="rect">
            <a:avLst/>
          </a:prstGeom>
          <a:solidFill>
            <a:schemeClr val="bg1"/>
          </a:solidFill>
          <a:ln w="12700" algn="ctr">
            <a:solidFill>
              <a:schemeClr val="bg2"/>
            </a:solidFill>
            <a:miter lim="800000"/>
            <a:headEnd/>
            <a:tailEnd/>
          </a:ln>
        </p:spPr>
        <p:txBody>
          <a:bodyPr vert="eaVert" wrap="none" lIns="36000" tIns="36000" rIns="36000" bIns="36000" anchor="ctr"/>
          <a:lstStyle/>
          <a:p>
            <a:pPr>
              <a:lnSpc>
                <a:spcPct val="80000"/>
              </a:lnSpc>
              <a:spcBef>
                <a:spcPct val="10000"/>
              </a:spcBef>
              <a:spcAft>
                <a:spcPct val="10000"/>
              </a:spcAft>
            </a:pPr>
            <a:r>
              <a:rPr lang="ja-JP" altLang="en-US" sz="1200"/>
              <a:t>内部環境</a:t>
            </a:r>
          </a:p>
        </p:txBody>
      </p:sp>
      <p:sp>
        <p:nvSpPr>
          <p:cNvPr id="25615" name="Text Box 14"/>
          <p:cNvSpPr txBox="1">
            <a:spLocks noChangeArrowheads="1"/>
          </p:cNvSpPr>
          <p:nvPr/>
        </p:nvSpPr>
        <p:spPr bwMode="auto">
          <a:xfrm>
            <a:off x="7315200" y="3384550"/>
            <a:ext cx="17272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30000"/>
              </a:spcBef>
              <a:spcAft>
                <a:spcPct val="10000"/>
              </a:spcAft>
              <a:buFontTx/>
              <a:buChar char="•"/>
            </a:pPr>
            <a:r>
              <a:rPr lang="ja-JP" altLang="en-US" sz="900">
                <a:latin typeface="HGPｺﾞｼｯｸE" pitchFamily="50" charset="-128"/>
                <a:ea typeface="HGPｺﾞｼｯｸE" pitchFamily="50" charset="-128"/>
              </a:rPr>
              <a:t>制約を取り払うにはどうしたらよいか？</a:t>
            </a:r>
          </a:p>
          <a:p>
            <a:pPr eaLnBrk="1" hangingPunct="1">
              <a:spcBef>
                <a:spcPct val="30000"/>
              </a:spcBef>
              <a:spcAft>
                <a:spcPct val="10000"/>
              </a:spcAft>
              <a:buFontTx/>
              <a:buChar char="•"/>
            </a:pPr>
            <a:r>
              <a:rPr lang="ja-JP" altLang="en-US" sz="900">
                <a:latin typeface="HGPｺﾞｼｯｸE" pitchFamily="50" charset="-128"/>
                <a:ea typeface="HGPｺﾞｼｯｸE" pitchFamily="50" charset="-128"/>
              </a:rPr>
              <a:t>制約を強み・機会によって取り払えないか？</a:t>
            </a:r>
          </a:p>
        </p:txBody>
      </p:sp>
      <p:sp>
        <p:nvSpPr>
          <p:cNvPr id="25616" name="Text Box 15"/>
          <p:cNvSpPr txBox="1">
            <a:spLocks noChangeArrowheads="1"/>
          </p:cNvSpPr>
          <p:nvPr/>
        </p:nvSpPr>
        <p:spPr bwMode="auto">
          <a:xfrm>
            <a:off x="5392738" y="4881563"/>
            <a:ext cx="172561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30000"/>
              </a:spcBef>
              <a:spcAft>
                <a:spcPct val="10000"/>
              </a:spcAft>
              <a:buFontTx/>
              <a:buChar char="•"/>
            </a:pPr>
            <a:r>
              <a:rPr lang="ja-JP" altLang="en-US" sz="900">
                <a:latin typeface="HGPｺﾞｼｯｸE" pitchFamily="50" charset="-128"/>
                <a:ea typeface="HGPｺﾞｼｯｸE" pitchFamily="50" charset="-128"/>
              </a:rPr>
              <a:t>自社の弱みによって機会をつかみそこねないようにするにはどうしたらよいか？</a:t>
            </a:r>
          </a:p>
          <a:p>
            <a:pPr eaLnBrk="1" hangingPunct="1">
              <a:spcBef>
                <a:spcPct val="30000"/>
              </a:spcBef>
              <a:spcAft>
                <a:spcPct val="10000"/>
              </a:spcAft>
              <a:buFontTx/>
              <a:buChar char="•"/>
            </a:pPr>
            <a:r>
              <a:rPr lang="ja-JP" altLang="en-US" sz="900">
                <a:latin typeface="HGPｺﾞｼｯｸE" pitchFamily="50" charset="-128"/>
                <a:ea typeface="HGPｺﾞｼｯｸE" pitchFamily="50" charset="-128"/>
              </a:rPr>
              <a:t>強み・機会を活かして脆弱性を修復できないか？</a:t>
            </a:r>
          </a:p>
        </p:txBody>
      </p:sp>
      <p:sp>
        <p:nvSpPr>
          <p:cNvPr id="25617" name="Text Box 16"/>
          <p:cNvSpPr txBox="1">
            <a:spLocks noChangeArrowheads="1"/>
          </p:cNvSpPr>
          <p:nvPr/>
        </p:nvSpPr>
        <p:spPr bwMode="auto">
          <a:xfrm>
            <a:off x="7315200" y="4881563"/>
            <a:ext cx="17272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30000"/>
              </a:spcBef>
              <a:spcAft>
                <a:spcPct val="10000"/>
              </a:spcAft>
              <a:buFontTx/>
              <a:buChar char="•"/>
            </a:pPr>
            <a:r>
              <a:rPr lang="ja-JP" altLang="en-US" sz="900">
                <a:latin typeface="HGPｺﾞｼｯｸE" pitchFamily="50" charset="-128"/>
                <a:ea typeface="HGPｺﾞｼｯｸE" pitchFamily="50" charset="-128"/>
              </a:rPr>
              <a:t>危機を防ぐためにはどうしたらよいか？</a:t>
            </a:r>
          </a:p>
          <a:p>
            <a:pPr eaLnBrk="1" hangingPunct="1">
              <a:spcBef>
                <a:spcPct val="30000"/>
              </a:spcBef>
              <a:spcAft>
                <a:spcPct val="10000"/>
              </a:spcAft>
              <a:buFontTx/>
              <a:buChar char="•"/>
            </a:pPr>
            <a:r>
              <a:rPr lang="ja-JP" altLang="en-US" sz="900">
                <a:latin typeface="HGPｺﾞｼｯｸE" pitchFamily="50" charset="-128"/>
                <a:ea typeface="HGPｺﾞｼｯｸE" pitchFamily="50" charset="-128"/>
              </a:rPr>
              <a:t>強み・機会を活かして危機を乗り越えられないか？</a:t>
            </a:r>
          </a:p>
        </p:txBody>
      </p:sp>
      <p:sp>
        <p:nvSpPr>
          <p:cNvPr id="25618" name="Rectangle 17"/>
          <p:cNvSpPr txBox="1">
            <a:spLocks noChangeArrowheads="1"/>
          </p:cNvSpPr>
          <p:nvPr/>
        </p:nvSpPr>
        <p:spPr bwMode="auto">
          <a:xfrm>
            <a:off x="100013" y="847725"/>
            <a:ext cx="9043987"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Char char="•"/>
            </a:pPr>
            <a:r>
              <a:rPr lang="en-US" altLang="ja-JP" sz="1200">
                <a:latin typeface="メイリオ" pitchFamily="50" charset="-128"/>
                <a:ea typeface="メイリオ" pitchFamily="50" charset="-128"/>
                <a:cs typeface="メイリオ" pitchFamily="50" charset="-128"/>
              </a:rPr>
              <a:t>SWOT</a:t>
            </a:r>
            <a:r>
              <a:rPr lang="ja-JP" altLang="en-US" sz="1200">
                <a:latin typeface="メイリオ" pitchFamily="50" charset="-128"/>
                <a:ea typeface="メイリオ" pitchFamily="50" charset="-128"/>
                <a:cs typeface="メイリオ" pitchFamily="50" charset="-128"/>
              </a:rPr>
              <a:t>（スウォット）分析は、組織のビジョンや戦略を企画立案する際に利用する、現状を分析する手法の</a:t>
            </a:r>
            <a:r>
              <a:rPr lang="en-US" altLang="ja-JP" sz="1200">
                <a:latin typeface="メイリオ" pitchFamily="50" charset="-128"/>
                <a:ea typeface="メイリオ" pitchFamily="50" charset="-128"/>
                <a:cs typeface="メイリオ" pitchFamily="50" charset="-128"/>
              </a:rPr>
              <a:t>1</a:t>
            </a:r>
            <a:r>
              <a:rPr lang="ja-JP" altLang="en-US" sz="1200">
                <a:latin typeface="メイリオ" pitchFamily="50" charset="-128"/>
                <a:ea typeface="メイリオ" pitchFamily="50" charset="-128"/>
                <a:cs typeface="メイリオ" pitchFamily="50" charset="-128"/>
              </a:rPr>
              <a:t>つです。</a:t>
            </a:r>
          </a:p>
          <a:p>
            <a:pPr eaLnBrk="1" hangingPunct="1">
              <a:spcBef>
                <a:spcPct val="20000"/>
              </a:spcBef>
              <a:buFont typeface="Arial" pitchFamily="34" charset="0"/>
              <a:buChar char="•"/>
            </a:pPr>
            <a:r>
              <a:rPr lang="en-US" altLang="ja-JP" sz="1200">
                <a:latin typeface="メイリオ" pitchFamily="50" charset="-128"/>
                <a:ea typeface="メイリオ" pitchFamily="50" charset="-128"/>
                <a:cs typeface="メイリオ" pitchFamily="50" charset="-128"/>
              </a:rPr>
              <a:t>SWOT</a:t>
            </a:r>
            <a:r>
              <a:rPr lang="ja-JP" altLang="en-US" sz="1200">
                <a:latin typeface="メイリオ" pitchFamily="50" charset="-128"/>
                <a:ea typeface="メイリオ" pitchFamily="50" charset="-128"/>
                <a:cs typeface="メイリオ" pitchFamily="50" charset="-128"/>
              </a:rPr>
              <a:t>分析では、自社の内部環境（経営資源）と外部環境（経営を取り巻く環境）において、それぞれプラス</a:t>
            </a:r>
            <a:r>
              <a:rPr lang="en-US" altLang="ja-JP" sz="1200">
                <a:latin typeface="メイリオ" pitchFamily="50" charset="-128"/>
                <a:ea typeface="メイリオ" pitchFamily="50" charset="-128"/>
                <a:cs typeface="メイリオ" pitchFamily="50" charset="-128"/>
              </a:rPr>
              <a:t>/</a:t>
            </a:r>
            <a:r>
              <a:rPr lang="ja-JP" altLang="en-US" sz="1200">
                <a:latin typeface="メイリオ" pitchFamily="50" charset="-128"/>
                <a:ea typeface="メイリオ" pitchFamily="50" charset="-128"/>
                <a:cs typeface="メイリオ" pitchFamily="50" charset="-128"/>
              </a:rPr>
              <a:t>マイナスを分析します。</a:t>
            </a:r>
          </a:p>
          <a:p>
            <a:pPr eaLnBrk="1" hangingPunct="1">
              <a:spcBef>
                <a:spcPct val="20000"/>
              </a:spcBef>
              <a:buFont typeface="Arial" pitchFamily="34" charset="0"/>
              <a:buChar char="•"/>
            </a:pPr>
            <a:r>
              <a:rPr lang="en-US" altLang="ja-JP" sz="1200">
                <a:latin typeface="メイリオ" pitchFamily="50" charset="-128"/>
                <a:ea typeface="メイリオ" pitchFamily="50" charset="-128"/>
                <a:cs typeface="メイリオ" pitchFamily="50" charset="-128"/>
              </a:rPr>
              <a:t>4</a:t>
            </a:r>
            <a:r>
              <a:rPr lang="ja-JP" altLang="en-US" sz="1200">
                <a:latin typeface="メイリオ" pitchFamily="50" charset="-128"/>
                <a:ea typeface="メイリオ" pitchFamily="50" charset="-128"/>
                <a:cs typeface="メイリオ" pitchFamily="50" charset="-128"/>
              </a:rPr>
              <a:t>つの要素を整理することで、ビジネス上のチャンスや制約・リスク、解消すべき問題などを識別します。</a:t>
            </a:r>
          </a:p>
        </p:txBody>
      </p:sp>
      <p:sp>
        <p:nvSpPr>
          <p:cNvPr id="25619" name="Rectangle 18"/>
          <p:cNvSpPr>
            <a:spLocks noChangeArrowheads="1"/>
          </p:cNvSpPr>
          <p:nvPr/>
        </p:nvSpPr>
        <p:spPr bwMode="auto">
          <a:xfrm>
            <a:off x="328613" y="2874963"/>
            <a:ext cx="1951037" cy="1543050"/>
          </a:xfrm>
          <a:prstGeom prst="rect">
            <a:avLst/>
          </a:prstGeom>
          <a:solidFill>
            <a:srgbClr val="EAEAE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p>
            <a:pPr>
              <a:spcBef>
                <a:spcPct val="50000"/>
              </a:spcBef>
              <a:spcAft>
                <a:spcPct val="10000"/>
              </a:spcAft>
            </a:pPr>
            <a:r>
              <a:rPr lang="ja-JP" altLang="en-US"/>
              <a:t>強み（</a:t>
            </a:r>
            <a:r>
              <a:rPr lang="en-US" altLang="ja-JP" b="1" u="sng"/>
              <a:t>S</a:t>
            </a:r>
            <a:r>
              <a:rPr lang="en-US" altLang="ja-JP"/>
              <a:t>trength</a:t>
            </a:r>
            <a:r>
              <a:rPr lang="ja-JP" altLang="en-US"/>
              <a:t>）</a:t>
            </a:r>
          </a:p>
        </p:txBody>
      </p:sp>
      <p:sp>
        <p:nvSpPr>
          <p:cNvPr id="25620" name="Text Box 19"/>
          <p:cNvSpPr txBox="1">
            <a:spLocks noChangeArrowheads="1"/>
          </p:cNvSpPr>
          <p:nvPr/>
        </p:nvSpPr>
        <p:spPr bwMode="auto">
          <a:xfrm>
            <a:off x="477838" y="3282950"/>
            <a:ext cx="155733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コスト優位性</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拠点数</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ブランドの浸透度</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高度な生産設備</a:t>
            </a:r>
            <a:r>
              <a:rPr lang="en-US" altLang="ja-JP" sz="1000">
                <a:latin typeface="HGPｺﾞｼｯｸE" pitchFamily="50" charset="-128"/>
                <a:ea typeface="HGPｺﾞｼｯｸE" pitchFamily="50" charset="-128"/>
              </a:rPr>
              <a:t>/</a:t>
            </a:r>
            <a:r>
              <a:rPr lang="ja-JP" altLang="en-US" sz="1000">
                <a:latin typeface="HGPｺﾞｼｯｸE" pitchFamily="50" charset="-128"/>
                <a:ea typeface="HGPｺﾞｼｯｸE" pitchFamily="50" charset="-128"/>
              </a:rPr>
              <a:t>技術</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特許　等</a:t>
            </a:r>
          </a:p>
        </p:txBody>
      </p:sp>
      <p:sp>
        <p:nvSpPr>
          <p:cNvPr id="25621" name="Rectangle 20"/>
          <p:cNvSpPr>
            <a:spLocks noChangeArrowheads="1"/>
          </p:cNvSpPr>
          <p:nvPr/>
        </p:nvSpPr>
        <p:spPr bwMode="auto">
          <a:xfrm>
            <a:off x="2327275" y="2874963"/>
            <a:ext cx="1957388" cy="1541462"/>
          </a:xfrm>
          <a:prstGeom prst="rect">
            <a:avLst/>
          </a:prstGeom>
          <a:solidFill>
            <a:srgbClr val="EAEAE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p>
            <a:pPr>
              <a:spcBef>
                <a:spcPct val="50000"/>
              </a:spcBef>
              <a:spcAft>
                <a:spcPct val="10000"/>
              </a:spcAft>
            </a:pPr>
            <a:r>
              <a:rPr lang="ja-JP" altLang="en-US"/>
              <a:t>機会（</a:t>
            </a:r>
            <a:r>
              <a:rPr lang="en-US" altLang="ja-JP" b="1" u="sng"/>
              <a:t>O</a:t>
            </a:r>
            <a:r>
              <a:rPr lang="en-US" altLang="ja-JP"/>
              <a:t>pportunity</a:t>
            </a:r>
            <a:r>
              <a:rPr lang="ja-JP" altLang="en-US"/>
              <a:t>）</a:t>
            </a:r>
          </a:p>
        </p:txBody>
      </p:sp>
      <p:sp>
        <p:nvSpPr>
          <p:cNvPr id="25622" name="Text Box 21"/>
          <p:cNvSpPr txBox="1">
            <a:spLocks noChangeArrowheads="1"/>
          </p:cNvSpPr>
          <p:nvPr/>
        </p:nvSpPr>
        <p:spPr bwMode="auto">
          <a:xfrm>
            <a:off x="2616200" y="3282950"/>
            <a:ext cx="16002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規制の緩和</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競合の撤退</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新たな市場</a:t>
            </a:r>
            <a:r>
              <a:rPr lang="en-US" altLang="ja-JP" sz="1000">
                <a:latin typeface="HGPｺﾞｼｯｸE" pitchFamily="50" charset="-128"/>
                <a:ea typeface="HGPｺﾞｼｯｸE" pitchFamily="50" charset="-128"/>
              </a:rPr>
              <a:t>/</a:t>
            </a:r>
            <a:r>
              <a:rPr lang="ja-JP" altLang="en-US" sz="1000">
                <a:latin typeface="HGPｺﾞｼｯｸE" pitchFamily="50" charset="-128"/>
                <a:ea typeface="HGPｺﾞｼｯｸE" pitchFamily="50" charset="-128"/>
              </a:rPr>
              <a:t>技術の立ち上がり　等</a:t>
            </a:r>
          </a:p>
        </p:txBody>
      </p:sp>
      <p:sp>
        <p:nvSpPr>
          <p:cNvPr id="25623" name="Rectangle 22"/>
          <p:cNvSpPr>
            <a:spLocks noChangeArrowheads="1"/>
          </p:cNvSpPr>
          <p:nvPr/>
        </p:nvSpPr>
        <p:spPr bwMode="auto">
          <a:xfrm>
            <a:off x="328613" y="4481513"/>
            <a:ext cx="1951037" cy="1539875"/>
          </a:xfrm>
          <a:prstGeom prst="rect">
            <a:avLst/>
          </a:prstGeom>
          <a:solidFill>
            <a:srgbClr val="EAEAE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p>
            <a:pPr>
              <a:spcBef>
                <a:spcPct val="50000"/>
              </a:spcBef>
              <a:spcAft>
                <a:spcPct val="10000"/>
              </a:spcAft>
            </a:pPr>
            <a:r>
              <a:rPr lang="ja-JP" altLang="en-US"/>
              <a:t>弱み（</a:t>
            </a:r>
            <a:r>
              <a:rPr lang="en-US" altLang="ja-JP" b="1" u="sng"/>
              <a:t>W</a:t>
            </a:r>
            <a:r>
              <a:rPr lang="en-US" altLang="ja-JP"/>
              <a:t>eakness</a:t>
            </a:r>
            <a:r>
              <a:rPr lang="ja-JP" altLang="en-US"/>
              <a:t>）</a:t>
            </a:r>
          </a:p>
        </p:txBody>
      </p:sp>
      <p:sp>
        <p:nvSpPr>
          <p:cNvPr id="25624" name="Text Box 23"/>
          <p:cNvSpPr txBox="1">
            <a:spLocks noChangeArrowheads="1"/>
          </p:cNvSpPr>
          <p:nvPr/>
        </p:nvSpPr>
        <p:spPr bwMode="auto">
          <a:xfrm>
            <a:off x="477838" y="4875213"/>
            <a:ext cx="155733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財務体質</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営業力</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人件費</a:t>
            </a:r>
            <a:r>
              <a:rPr lang="en-US" altLang="ja-JP" sz="1000">
                <a:latin typeface="HGPｺﾞｼｯｸE" pitchFamily="50" charset="-128"/>
                <a:ea typeface="HGPｺﾞｼｯｸE" pitchFamily="50" charset="-128"/>
              </a:rPr>
              <a:t>/</a:t>
            </a:r>
            <a:r>
              <a:rPr lang="ja-JP" altLang="en-US" sz="1000">
                <a:latin typeface="HGPｺﾞｼｯｸE" pitchFamily="50" charset="-128"/>
                <a:ea typeface="HGPｺﾞｼｯｸE" pitchFamily="50" charset="-128"/>
              </a:rPr>
              <a:t>生産性　等</a:t>
            </a:r>
          </a:p>
        </p:txBody>
      </p:sp>
      <p:sp>
        <p:nvSpPr>
          <p:cNvPr id="25625" name="Rectangle 24"/>
          <p:cNvSpPr>
            <a:spLocks noChangeArrowheads="1"/>
          </p:cNvSpPr>
          <p:nvPr/>
        </p:nvSpPr>
        <p:spPr bwMode="auto">
          <a:xfrm>
            <a:off x="2327275" y="4481513"/>
            <a:ext cx="1957388" cy="1539875"/>
          </a:xfrm>
          <a:prstGeom prst="rect">
            <a:avLst/>
          </a:prstGeom>
          <a:solidFill>
            <a:srgbClr val="EAEAE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p>
            <a:pPr>
              <a:spcBef>
                <a:spcPct val="50000"/>
              </a:spcBef>
              <a:spcAft>
                <a:spcPct val="10000"/>
              </a:spcAft>
            </a:pPr>
            <a:r>
              <a:rPr lang="ja-JP" altLang="en-US"/>
              <a:t>　　脅威（</a:t>
            </a:r>
            <a:r>
              <a:rPr lang="en-US" altLang="ja-JP" b="1" u="sng"/>
              <a:t>T</a:t>
            </a:r>
            <a:r>
              <a:rPr lang="en-US" altLang="ja-JP"/>
              <a:t>hreat</a:t>
            </a:r>
            <a:r>
              <a:rPr lang="ja-JP" altLang="en-US"/>
              <a:t>）</a:t>
            </a:r>
          </a:p>
        </p:txBody>
      </p:sp>
      <p:sp>
        <p:nvSpPr>
          <p:cNvPr id="25626" name="Text Box 25"/>
          <p:cNvSpPr txBox="1">
            <a:spLocks noChangeArrowheads="1"/>
          </p:cNvSpPr>
          <p:nvPr/>
        </p:nvSpPr>
        <p:spPr bwMode="auto">
          <a:xfrm>
            <a:off x="2616200" y="4875213"/>
            <a:ext cx="16002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顧客ニーズの変化</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参入障壁の低下</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法制度の変更（規制強化）</a:t>
            </a:r>
          </a:p>
          <a:p>
            <a:pPr eaLnBrk="1" hangingPunct="1">
              <a:spcBef>
                <a:spcPct val="10000"/>
              </a:spcBef>
              <a:spcAft>
                <a:spcPct val="10000"/>
              </a:spcAft>
              <a:buFontTx/>
              <a:buChar char="•"/>
            </a:pPr>
            <a:r>
              <a:rPr lang="ja-JP" altLang="en-US" sz="1000">
                <a:latin typeface="HGPｺﾞｼｯｸE" pitchFamily="50" charset="-128"/>
                <a:ea typeface="HGPｺﾞｼｯｸE" pitchFamily="50" charset="-128"/>
              </a:rPr>
              <a:t>海外より低コスト製品の流入　等</a:t>
            </a:r>
          </a:p>
        </p:txBody>
      </p:sp>
      <p:sp>
        <p:nvSpPr>
          <p:cNvPr id="25627" name="Rectangle 26"/>
          <p:cNvSpPr>
            <a:spLocks noChangeArrowheads="1"/>
          </p:cNvSpPr>
          <p:nvPr/>
        </p:nvSpPr>
        <p:spPr bwMode="auto">
          <a:xfrm>
            <a:off x="-19050" y="2874963"/>
            <a:ext cx="303213" cy="1541462"/>
          </a:xfrm>
          <a:prstGeom prst="rect">
            <a:avLst/>
          </a:prstGeom>
          <a:solidFill>
            <a:schemeClr val="bg1"/>
          </a:solidFill>
          <a:ln w="12700" algn="ctr">
            <a:solidFill>
              <a:schemeClr val="bg2"/>
            </a:solidFill>
            <a:miter lim="800000"/>
            <a:headEnd/>
            <a:tailEnd/>
          </a:ln>
        </p:spPr>
        <p:txBody>
          <a:bodyPr vert="eaVert" wrap="none" lIns="36000" tIns="36000" rIns="36000" bIns="36000" anchor="ctr"/>
          <a:lstStyle/>
          <a:p>
            <a:pPr>
              <a:lnSpc>
                <a:spcPct val="80000"/>
              </a:lnSpc>
              <a:spcBef>
                <a:spcPct val="10000"/>
              </a:spcBef>
              <a:spcAft>
                <a:spcPct val="10000"/>
              </a:spcAft>
            </a:pPr>
            <a:r>
              <a:rPr lang="ja-JP" altLang="en-US" sz="1200"/>
              <a:t>良い影響</a:t>
            </a:r>
          </a:p>
        </p:txBody>
      </p:sp>
      <p:sp>
        <p:nvSpPr>
          <p:cNvPr id="25628" name="Rectangle 27"/>
          <p:cNvSpPr>
            <a:spLocks noChangeArrowheads="1"/>
          </p:cNvSpPr>
          <p:nvPr/>
        </p:nvSpPr>
        <p:spPr bwMode="auto">
          <a:xfrm>
            <a:off x="-19050" y="4481513"/>
            <a:ext cx="303213" cy="1539875"/>
          </a:xfrm>
          <a:prstGeom prst="rect">
            <a:avLst/>
          </a:prstGeom>
          <a:solidFill>
            <a:schemeClr val="bg1"/>
          </a:solidFill>
          <a:ln w="12700" algn="ctr">
            <a:solidFill>
              <a:schemeClr val="bg2"/>
            </a:solidFill>
            <a:miter lim="800000"/>
            <a:headEnd/>
            <a:tailEnd/>
          </a:ln>
        </p:spPr>
        <p:txBody>
          <a:bodyPr vert="eaVert" wrap="none" lIns="36000" tIns="36000" rIns="36000" bIns="36000" anchor="ctr"/>
          <a:lstStyle/>
          <a:p>
            <a:pPr>
              <a:lnSpc>
                <a:spcPct val="80000"/>
              </a:lnSpc>
              <a:spcBef>
                <a:spcPct val="10000"/>
              </a:spcBef>
              <a:spcAft>
                <a:spcPct val="10000"/>
              </a:spcAft>
            </a:pPr>
            <a:r>
              <a:rPr lang="ja-JP" altLang="en-US" sz="1200"/>
              <a:t>悪い影響</a:t>
            </a:r>
          </a:p>
        </p:txBody>
      </p:sp>
      <p:sp>
        <p:nvSpPr>
          <p:cNvPr id="25629" name="Rectangle 28"/>
          <p:cNvSpPr>
            <a:spLocks noChangeArrowheads="1"/>
          </p:cNvSpPr>
          <p:nvPr/>
        </p:nvSpPr>
        <p:spPr bwMode="auto">
          <a:xfrm>
            <a:off x="328613" y="2425700"/>
            <a:ext cx="1951037" cy="398463"/>
          </a:xfrm>
          <a:prstGeom prst="rect">
            <a:avLst/>
          </a:prstGeom>
          <a:solidFill>
            <a:schemeClr val="bg1"/>
          </a:solidFill>
          <a:ln w="12700" algn="ctr">
            <a:solidFill>
              <a:schemeClr val="bg2"/>
            </a:solidFill>
            <a:miter lim="800000"/>
            <a:headEnd/>
            <a:tailEnd/>
          </a:ln>
        </p:spPr>
        <p:txBody>
          <a:bodyPr wrap="none" lIns="36000" tIns="36000" rIns="36000" bIns="36000" anchor="ctr"/>
          <a:lstStyle/>
          <a:p>
            <a:pPr>
              <a:lnSpc>
                <a:spcPct val="80000"/>
              </a:lnSpc>
              <a:spcBef>
                <a:spcPct val="10000"/>
              </a:spcBef>
              <a:spcAft>
                <a:spcPct val="10000"/>
              </a:spcAft>
            </a:pPr>
            <a:r>
              <a:rPr lang="ja-JP" altLang="en-US" sz="1200"/>
              <a:t>内部環境（自社）</a:t>
            </a:r>
          </a:p>
        </p:txBody>
      </p:sp>
      <p:sp>
        <p:nvSpPr>
          <p:cNvPr id="25630" name="Rectangle 29"/>
          <p:cNvSpPr>
            <a:spLocks noChangeArrowheads="1"/>
          </p:cNvSpPr>
          <p:nvPr/>
        </p:nvSpPr>
        <p:spPr bwMode="auto">
          <a:xfrm>
            <a:off x="2327275" y="2425700"/>
            <a:ext cx="1957388" cy="398463"/>
          </a:xfrm>
          <a:prstGeom prst="rect">
            <a:avLst/>
          </a:prstGeom>
          <a:solidFill>
            <a:schemeClr val="bg1"/>
          </a:solidFill>
          <a:ln w="12700" algn="ctr">
            <a:solidFill>
              <a:schemeClr val="bg2"/>
            </a:solidFill>
            <a:miter lim="800000"/>
            <a:headEnd/>
            <a:tailEnd/>
          </a:ln>
        </p:spPr>
        <p:txBody>
          <a:bodyPr wrap="none" lIns="36000" tIns="36000" rIns="36000" bIns="36000" anchor="ctr"/>
          <a:lstStyle/>
          <a:p>
            <a:pPr>
              <a:lnSpc>
                <a:spcPct val="80000"/>
              </a:lnSpc>
              <a:spcBef>
                <a:spcPct val="10000"/>
              </a:spcBef>
              <a:spcAft>
                <a:spcPct val="10000"/>
              </a:spcAft>
            </a:pPr>
            <a:r>
              <a:rPr lang="ja-JP" altLang="en-US" sz="1200"/>
              <a:t>外部環境（顧客・競合・業界）</a:t>
            </a:r>
          </a:p>
        </p:txBody>
      </p:sp>
      <p:sp>
        <p:nvSpPr>
          <p:cNvPr id="25631" name="AutoShape 30"/>
          <p:cNvSpPr>
            <a:spLocks noChangeArrowheads="1"/>
          </p:cNvSpPr>
          <p:nvPr/>
        </p:nvSpPr>
        <p:spPr bwMode="auto">
          <a:xfrm>
            <a:off x="2035175" y="3386138"/>
            <a:ext cx="520700" cy="506412"/>
          </a:xfrm>
          <a:prstGeom prst="leftRightArrow">
            <a:avLst>
              <a:gd name="adj1" fmla="val 52380"/>
              <a:gd name="adj2" fmla="val 25601"/>
            </a:avLst>
          </a:prstGeom>
          <a:gradFill rotWithShape="1">
            <a:gsLst>
              <a:gs pos="0">
                <a:srgbClr val="FFFFFF"/>
              </a:gs>
              <a:gs pos="100000">
                <a:srgbClr val="FF99CC"/>
              </a:gs>
            </a:gsLst>
            <a:path path="rect">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spcBef>
                <a:spcPct val="50000"/>
              </a:spcBef>
              <a:spcAft>
                <a:spcPct val="10000"/>
              </a:spcAft>
            </a:pPr>
            <a:r>
              <a:rPr lang="en-US" altLang="ja-JP" b="1"/>
              <a:t>①</a:t>
            </a:r>
          </a:p>
        </p:txBody>
      </p:sp>
      <p:sp>
        <p:nvSpPr>
          <p:cNvPr id="32" name="AutoShape 31"/>
          <p:cNvSpPr>
            <a:spLocks noChangeArrowheads="1"/>
          </p:cNvSpPr>
          <p:nvPr/>
        </p:nvSpPr>
        <p:spPr bwMode="auto">
          <a:xfrm>
            <a:off x="2035175" y="4859338"/>
            <a:ext cx="520700" cy="508000"/>
          </a:xfrm>
          <a:prstGeom prst="leftRightArrow">
            <a:avLst>
              <a:gd name="adj1" fmla="val 52380"/>
              <a:gd name="adj2" fmla="val 25521"/>
            </a:avLst>
          </a:prstGeom>
          <a:gradFill rotWithShape="1">
            <a:gsLst>
              <a:gs pos="0">
                <a:schemeClr val="hlink"/>
              </a:gs>
              <a:gs pos="100000">
                <a:schemeClr val="hlink">
                  <a:gamma/>
                  <a:shade val="46275"/>
                  <a:invGamma/>
                </a:schemeClr>
              </a:gs>
            </a:gsLst>
            <a:path path="rect">
              <a:fillToRect l="50000" t="50000" r="50000" b="50000"/>
            </a:path>
          </a:gradFill>
          <a:ln w="12700" algn="ctr">
            <a:noFill/>
            <a:miter lim="800000"/>
            <a:headEnd/>
            <a:tailEnd/>
          </a:ln>
          <a:effectLst/>
        </p:spPr>
        <p:txBody>
          <a:bodyPr wrap="none" lIns="0" tIns="0" rIns="0" bIns="0" anchor="ctr"/>
          <a:lstStyle/>
          <a:p>
            <a:pPr fontAlgn="auto">
              <a:spcBef>
                <a:spcPct val="50000"/>
              </a:spcBef>
              <a:spcAft>
                <a:spcPct val="10000"/>
              </a:spcAft>
              <a:defRPr/>
            </a:pPr>
            <a:r>
              <a:rPr lang="en-US" altLang="ja-JP" b="1">
                <a:latin typeface="+mn-lt"/>
                <a:ea typeface="+mn-ea"/>
              </a:rPr>
              <a:t>④</a:t>
            </a:r>
          </a:p>
        </p:txBody>
      </p:sp>
      <p:grpSp>
        <p:nvGrpSpPr>
          <p:cNvPr id="25633" name="Group 32"/>
          <p:cNvGrpSpPr>
            <a:grpSpLocks/>
          </p:cNvGrpSpPr>
          <p:nvPr/>
        </p:nvGrpSpPr>
        <p:grpSpPr bwMode="auto">
          <a:xfrm>
            <a:off x="1936750" y="4173538"/>
            <a:ext cx="717550" cy="503237"/>
            <a:chOff x="1336" y="3482"/>
            <a:chExt cx="438" cy="288"/>
          </a:xfrm>
        </p:grpSpPr>
        <p:sp>
          <p:nvSpPr>
            <p:cNvPr id="25640" name="AutoShape 33"/>
            <p:cNvSpPr>
              <a:spLocks noChangeArrowheads="1"/>
            </p:cNvSpPr>
            <p:nvPr/>
          </p:nvSpPr>
          <p:spPr bwMode="auto">
            <a:xfrm rot="2564496">
              <a:off x="1336" y="3486"/>
              <a:ext cx="438" cy="252"/>
            </a:xfrm>
            <a:prstGeom prst="leftRightArrow">
              <a:avLst>
                <a:gd name="adj1" fmla="val 52380"/>
                <a:gd name="adj2" fmla="val 43275"/>
              </a:avLst>
            </a:prstGeom>
            <a:gradFill rotWithShape="1">
              <a:gsLst>
                <a:gs pos="0">
                  <a:srgbClr val="FFFFFF"/>
                </a:gs>
                <a:gs pos="100000">
                  <a:srgbClr val="FF99CC"/>
                </a:gs>
              </a:gsLst>
              <a:path path="rect">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spcBef>
                  <a:spcPct val="50000"/>
                </a:spcBef>
                <a:spcAft>
                  <a:spcPct val="10000"/>
                </a:spcAft>
              </a:pPr>
              <a:endParaRPr lang="ja-JP" altLang="ja-JP" b="1"/>
            </a:p>
          </p:txBody>
        </p:sp>
        <p:sp>
          <p:nvSpPr>
            <p:cNvPr id="35" name="AutoShape 34"/>
            <p:cNvSpPr>
              <a:spLocks noChangeArrowheads="1"/>
            </p:cNvSpPr>
            <p:nvPr/>
          </p:nvSpPr>
          <p:spPr bwMode="auto">
            <a:xfrm rot="-24175137">
              <a:off x="1353" y="3482"/>
              <a:ext cx="415" cy="251"/>
            </a:xfrm>
            <a:prstGeom prst="leftRightArrow">
              <a:avLst>
                <a:gd name="adj1" fmla="val 52380"/>
                <a:gd name="adj2" fmla="val 41166"/>
              </a:avLst>
            </a:prstGeom>
            <a:gradFill rotWithShape="1">
              <a:gsLst>
                <a:gs pos="0">
                  <a:schemeClr val="hlink"/>
                </a:gs>
                <a:gs pos="100000">
                  <a:schemeClr val="hlink">
                    <a:gamma/>
                    <a:shade val="46275"/>
                    <a:invGamma/>
                  </a:schemeClr>
                </a:gs>
              </a:gsLst>
              <a:path path="rect">
                <a:fillToRect l="50000" t="50000" r="50000" b="50000"/>
              </a:path>
            </a:gradFill>
            <a:ln w="12700" algn="ctr">
              <a:noFill/>
              <a:miter lim="800000"/>
              <a:headEnd/>
              <a:tailEnd/>
            </a:ln>
            <a:effectLst/>
          </p:spPr>
          <p:txBody>
            <a:bodyPr wrap="none" lIns="0" tIns="0" rIns="0" bIns="0" anchor="ctr"/>
            <a:lstStyle/>
            <a:p>
              <a:pPr fontAlgn="auto">
                <a:spcBef>
                  <a:spcPct val="50000"/>
                </a:spcBef>
                <a:spcAft>
                  <a:spcPct val="10000"/>
                </a:spcAft>
                <a:defRPr/>
              </a:pPr>
              <a:endParaRPr lang="ja-JP" altLang="ja-JP" b="1">
                <a:latin typeface="+mn-lt"/>
                <a:ea typeface="+mn-ea"/>
              </a:endParaRPr>
            </a:p>
          </p:txBody>
        </p:sp>
        <p:sp>
          <p:nvSpPr>
            <p:cNvPr id="25642" name="Text Box 35"/>
            <p:cNvSpPr txBox="1">
              <a:spLocks noChangeArrowheads="1"/>
            </p:cNvSpPr>
            <p:nvPr/>
          </p:nvSpPr>
          <p:spPr bwMode="auto">
            <a:xfrm>
              <a:off x="1492" y="3506"/>
              <a:ext cx="15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en-US" altLang="ja-JP" sz="1400" b="1">
                  <a:latin typeface="HGPｺﾞｼｯｸE" pitchFamily="50" charset="-128"/>
                  <a:ea typeface="HGPｺﾞｼｯｸE" pitchFamily="50" charset="-128"/>
                </a:rPr>
                <a:t>③</a:t>
              </a:r>
            </a:p>
          </p:txBody>
        </p:sp>
        <p:sp>
          <p:nvSpPr>
            <p:cNvPr id="25643" name="Text Box 36"/>
            <p:cNvSpPr txBox="1">
              <a:spLocks noChangeArrowheads="1"/>
            </p:cNvSpPr>
            <p:nvPr/>
          </p:nvSpPr>
          <p:spPr bwMode="auto">
            <a:xfrm>
              <a:off x="1567" y="3606"/>
              <a:ext cx="1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en-US" altLang="ja-JP" sz="1400" b="1">
                  <a:latin typeface="HGPｺﾞｼｯｸE" pitchFamily="50" charset="-128"/>
                  <a:ea typeface="HGPｺﾞｼｯｸE" pitchFamily="50" charset="-128"/>
                </a:rPr>
                <a:t>②</a:t>
              </a:r>
            </a:p>
          </p:txBody>
        </p:sp>
      </p:grpSp>
      <p:grpSp>
        <p:nvGrpSpPr>
          <p:cNvPr id="25634" name="Group 37"/>
          <p:cNvGrpSpPr>
            <a:grpSpLocks/>
          </p:cNvGrpSpPr>
          <p:nvPr/>
        </p:nvGrpSpPr>
        <p:grpSpPr bwMode="auto">
          <a:xfrm>
            <a:off x="-36513" y="1992313"/>
            <a:ext cx="4321176" cy="304800"/>
            <a:chOff x="633" y="1255"/>
            <a:chExt cx="2132" cy="192"/>
          </a:xfrm>
        </p:grpSpPr>
        <p:sp>
          <p:nvSpPr>
            <p:cNvPr id="25638" name="Line 38"/>
            <p:cNvSpPr>
              <a:spLocks noChangeShapeType="1"/>
            </p:cNvSpPr>
            <p:nvPr/>
          </p:nvSpPr>
          <p:spPr bwMode="auto">
            <a:xfrm>
              <a:off x="633" y="1434"/>
              <a:ext cx="21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39" name="Text Box 39"/>
            <p:cNvSpPr txBox="1">
              <a:spLocks noChangeArrowheads="1"/>
            </p:cNvSpPr>
            <p:nvPr/>
          </p:nvSpPr>
          <p:spPr bwMode="auto">
            <a:xfrm>
              <a:off x="655" y="1255"/>
              <a:ext cx="20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pPr>
              <a:r>
                <a:rPr lang="en-US" altLang="ja-JP" sz="1400">
                  <a:latin typeface="HGPｺﾞｼｯｸE" pitchFamily="50" charset="-128"/>
                  <a:ea typeface="HGPｺﾞｼｯｸE" pitchFamily="50" charset="-128"/>
                </a:rPr>
                <a:t>SWOT</a:t>
              </a:r>
              <a:r>
                <a:rPr lang="ja-JP" altLang="en-US" sz="1400">
                  <a:latin typeface="HGPｺﾞｼｯｸE" pitchFamily="50" charset="-128"/>
                  <a:ea typeface="HGPｺﾞｼｯｸE" pitchFamily="50" charset="-128"/>
                </a:rPr>
                <a:t>分析モデル図</a:t>
              </a:r>
            </a:p>
          </p:txBody>
        </p:sp>
      </p:grpSp>
      <p:grpSp>
        <p:nvGrpSpPr>
          <p:cNvPr id="25635" name="Group 40"/>
          <p:cNvGrpSpPr>
            <a:grpSpLocks/>
          </p:cNvGrpSpPr>
          <p:nvPr/>
        </p:nvGrpSpPr>
        <p:grpSpPr bwMode="auto">
          <a:xfrm>
            <a:off x="4859338" y="1992313"/>
            <a:ext cx="4249737" cy="304800"/>
            <a:chOff x="3710" y="1255"/>
            <a:chExt cx="2132" cy="192"/>
          </a:xfrm>
        </p:grpSpPr>
        <p:sp>
          <p:nvSpPr>
            <p:cNvPr id="25636" name="Line 41"/>
            <p:cNvSpPr>
              <a:spLocks noChangeShapeType="1"/>
            </p:cNvSpPr>
            <p:nvPr/>
          </p:nvSpPr>
          <p:spPr bwMode="auto">
            <a:xfrm>
              <a:off x="3710" y="1434"/>
              <a:ext cx="21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37" name="Text Box 42"/>
            <p:cNvSpPr txBox="1">
              <a:spLocks noChangeArrowheads="1"/>
            </p:cNvSpPr>
            <p:nvPr/>
          </p:nvSpPr>
          <p:spPr bwMode="auto">
            <a:xfrm>
              <a:off x="3732" y="1255"/>
              <a:ext cx="20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pPr>
              <a:r>
                <a:rPr lang="en-US" altLang="ja-JP" sz="1400">
                  <a:latin typeface="HGPｺﾞｼｯｸE" pitchFamily="50" charset="-128"/>
                  <a:ea typeface="HGPｺﾞｼｯｸE" pitchFamily="50" charset="-128"/>
                </a:rPr>
                <a:t>SWOT</a:t>
              </a:r>
              <a:r>
                <a:rPr lang="ja-JP" altLang="en-US" sz="1400">
                  <a:latin typeface="HGPｺﾞｼｯｸE" pitchFamily="50" charset="-128"/>
                  <a:ea typeface="HGPｺﾞｼｯｸE" pitchFamily="50" charset="-128"/>
                </a:rPr>
                <a:t>分析による戦略立案</a:t>
              </a:r>
            </a:p>
          </p:txBody>
        </p:sp>
      </p:grpSp>
    </p:spTree>
    <p:extLst>
      <p:ext uri="{BB962C8B-B14F-4D97-AF65-F5344CB8AC3E}">
        <p14:creationId xmlns:p14="http://schemas.microsoft.com/office/powerpoint/2010/main" val="3864405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a:xfrm>
            <a:off x="179388" y="188913"/>
            <a:ext cx="8964612" cy="490537"/>
          </a:xfrm>
        </p:spPr>
        <p:txBody>
          <a:bodyPr/>
          <a:lstStyle/>
          <a:p>
            <a:pPr eaLnBrk="1" hangingPunct="1"/>
            <a:r>
              <a:rPr lang="ja-JP" altLang="en-US" dirty="0" smtClean="0"/>
              <a:t>ターゲティング</a:t>
            </a:r>
          </a:p>
        </p:txBody>
      </p:sp>
      <p:sp>
        <p:nvSpPr>
          <p:cNvPr id="26627" name="Rectangle 2"/>
          <p:cNvSpPr txBox="1">
            <a:spLocks noChangeArrowheads="1"/>
          </p:cNvSpPr>
          <p:nvPr/>
        </p:nvSpPr>
        <p:spPr bwMode="auto">
          <a:xfrm>
            <a:off x="88900" y="908050"/>
            <a:ext cx="90551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None/>
            </a:pPr>
            <a:r>
              <a:rPr lang="ja-JP" altLang="en-US" sz="1200">
                <a:latin typeface="メイリオ" pitchFamily="50" charset="-128"/>
                <a:ea typeface="メイリオ" pitchFamily="50" charset="-128"/>
                <a:cs typeface="メイリオ" pitchFamily="50" charset="-128"/>
              </a:rPr>
              <a:t>細分化した市場セグメントの中で、自社が狙うべき市場を選ぶことをターゲティングといいます。</a:t>
            </a:r>
          </a:p>
          <a:p>
            <a:pPr eaLnBrk="1" hangingPunct="1">
              <a:spcBef>
                <a:spcPct val="20000"/>
              </a:spcBef>
              <a:buFont typeface="Arial" pitchFamily="34" charset="0"/>
              <a:buNone/>
            </a:pPr>
            <a:r>
              <a:rPr lang="ja-JP" altLang="en-US" sz="1200">
                <a:latin typeface="メイリオ" pitchFamily="50" charset="-128"/>
                <a:ea typeface="メイリオ" pitchFamily="50" charset="-128"/>
                <a:cs typeface="メイリオ" pitchFamily="50" charset="-128"/>
              </a:rPr>
              <a:t>大きな需要が見込めるか、顧客ニーズに対応した商品・サービスが受け入れられるか、自社の強みが発揮できる分野かなどの視点で具体的にアプローチする見込み客を絞り込みます。</a:t>
            </a:r>
          </a:p>
        </p:txBody>
      </p:sp>
      <p:grpSp>
        <p:nvGrpSpPr>
          <p:cNvPr id="26628" name="Group 3"/>
          <p:cNvGrpSpPr>
            <a:grpSpLocks/>
          </p:cNvGrpSpPr>
          <p:nvPr/>
        </p:nvGrpSpPr>
        <p:grpSpPr bwMode="auto">
          <a:xfrm>
            <a:off x="107950" y="1700213"/>
            <a:ext cx="8783638" cy="4414837"/>
            <a:chOff x="346" y="1207"/>
            <a:chExt cx="5533" cy="2781"/>
          </a:xfrm>
        </p:grpSpPr>
        <p:grpSp>
          <p:nvGrpSpPr>
            <p:cNvPr id="26629" name="Group 4"/>
            <p:cNvGrpSpPr>
              <a:grpSpLocks/>
            </p:cNvGrpSpPr>
            <p:nvPr/>
          </p:nvGrpSpPr>
          <p:grpSpPr bwMode="auto">
            <a:xfrm>
              <a:off x="346" y="2225"/>
              <a:ext cx="666" cy="774"/>
              <a:chOff x="444" y="1344"/>
              <a:chExt cx="862" cy="756"/>
            </a:xfrm>
          </p:grpSpPr>
          <p:grpSp>
            <p:nvGrpSpPr>
              <p:cNvPr id="26692" name="Group 5"/>
              <p:cNvGrpSpPr>
                <a:grpSpLocks/>
              </p:cNvGrpSpPr>
              <p:nvPr/>
            </p:nvGrpSpPr>
            <p:grpSpPr bwMode="auto">
              <a:xfrm>
                <a:off x="444" y="1552"/>
                <a:ext cx="837" cy="548"/>
                <a:chOff x="255" y="3910"/>
                <a:chExt cx="692" cy="603"/>
              </a:xfrm>
            </p:grpSpPr>
            <p:sp>
              <p:nvSpPr>
                <p:cNvPr id="26694" name="Rectangle 6"/>
                <p:cNvSpPr>
                  <a:spLocks noChangeArrowheads="1"/>
                </p:cNvSpPr>
                <p:nvPr/>
              </p:nvSpPr>
              <p:spPr bwMode="auto">
                <a:xfrm>
                  <a:off x="255" y="4168"/>
                  <a:ext cx="270" cy="345"/>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95" name="Rectangle 7"/>
                <p:cNvSpPr>
                  <a:spLocks noChangeArrowheads="1"/>
                </p:cNvSpPr>
                <p:nvPr/>
              </p:nvSpPr>
              <p:spPr bwMode="auto">
                <a:xfrm>
                  <a:off x="525" y="4370"/>
                  <a:ext cx="270" cy="143"/>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96" name="Rectangle 8"/>
                <p:cNvSpPr>
                  <a:spLocks noChangeArrowheads="1"/>
                </p:cNvSpPr>
                <p:nvPr/>
              </p:nvSpPr>
              <p:spPr bwMode="auto">
                <a:xfrm>
                  <a:off x="795" y="4025"/>
                  <a:ext cx="152" cy="488"/>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97" name="Rectangle 9"/>
                <p:cNvSpPr>
                  <a:spLocks noChangeArrowheads="1"/>
                </p:cNvSpPr>
                <p:nvPr/>
              </p:nvSpPr>
              <p:spPr bwMode="auto">
                <a:xfrm>
                  <a:off x="525" y="4025"/>
                  <a:ext cx="270" cy="345"/>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98" name="Rectangle 10"/>
                <p:cNvSpPr>
                  <a:spLocks noChangeArrowheads="1"/>
                </p:cNvSpPr>
                <p:nvPr/>
              </p:nvSpPr>
              <p:spPr bwMode="auto">
                <a:xfrm>
                  <a:off x="255" y="4025"/>
                  <a:ext cx="270" cy="143"/>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99" name="Rectangle 11"/>
                <p:cNvSpPr>
                  <a:spLocks noChangeArrowheads="1"/>
                </p:cNvSpPr>
                <p:nvPr/>
              </p:nvSpPr>
              <p:spPr bwMode="auto">
                <a:xfrm>
                  <a:off x="255" y="4025"/>
                  <a:ext cx="270" cy="143"/>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700" name="Rectangle 12"/>
                <p:cNvSpPr>
                  <a:spLocks noChangeArrowheads="1"/>
                </p:cNvSpPr>
                <p:nvPr/>
              </p:nvSpPr>
              <p:spPr bwMode="auto">
                <a:xfrm>
                  <a:off x="255" y="3910"/>
                  <a:ext cx="366" cy="115"/>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701" name="Rectangle 13"/>
                <p:cNvSpPr>
                  <a:spLocks noChangeArrowheads="1"/>
                </p:cNvSpPr>
                <p:nvPr/>
              </p:nvSpPr>
              <p:spPr bwMode="auto">
                <a:xfrm>
                  <a:off x="795" y="3910"/>
                  <a:ext cx="152" cy="115"/>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702" name="Rectangle 14"/>
                <p:cNvSpPr>
                  <a:spLocks noChangeArrowheads="1"/>
                </p:cNvSpPr>
                <p:nvPr/>
              </p:nvSpPr>
              <p:spPr bwMode="auto">
                <a:xfrm>
                  <a:off x="621" y="3910"/>
                  <a:ext cx="174" cy="115"/>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grpSp>
          <p:sp>
            <p:nvSpPr>
              <p:cNvPr id="26693" name="Text Box 15"/>
              <p:cNvSpPr txBox="1">
                <a:spLocks noChangeArrowheads="1"/>
              </p:cNvSpPr>
              <p:nvPr/>
            </p:nvSpPr>
            <p:spPr bwMode="auto">
              <a:xfrm>
                <a:off x="444" y="1344"/>
                <a:ext cx="862"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市場セグメント</a:t>
                </a:r>
              </a:p>
            </p:txBody>
          </p:sp>
        </p:grpSp>
        <p:sp>
          <p:nvSpPr>
            <p:cNvPr id="26630" name="AutoShape 16"/>
            <p:cNvSpPr>
              <a:spLocks noChangeArrowheads="1"/>
            </p:cNvSpPr>
            <p:nvPr/>
          </p:nvSpPr>
          <p:spPr bwMode="auto">
            <a:xfrm>
              <a:off x="1124" y="2594"/>
              <a:ext cx="330" cy="138"/>
            </a:xfrm>
            <a:prstGeom prst="rightArrow">
              <a:avLst>
                <a:gd name="adj1" fmla="val 35778"/>
                <a:gd name="adj2" fmla="val 85035"/>
              </a:avLst>
            </a:prstGeom>
            <a:solidFill>
              <a:srgbClr val="333333"/>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ja-JP" altLang="en-US"/>
            </a:p>
          </p:txBody>
        </p:sp>
        <p:sp>
          <p:nvSpPr>
            <p:cNvPr id="26631" name="AutoShape 17"/>
            <p:cNvSpPr>
              <a:spLocks noChangeArrowheads="1"/>
            </p:cNvSpPr>
            <p:nvPr/>
          </p:nvSpPr>
          <p:spPr bwMode="auto">
            <a:xfrm rot="-2551539">
              <a:off x="1118" y="2002"/>
              <a:ext cx="365" cy="138"/>
            </a:xfrm>
            <a:prstGeom prst="rightArrow">
              <a:avLst>
                <a:gd name="adj1" fmla="val 35778"/>
                <a:gd name="adj2" fmla="val 94054"/>
              </a:avLst>
            </a:prstGeom>
            <a:solidFill>
              <a:srgbClr val="333333"/>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ja-JP" altLang="en-US"/>
            </a:p>
          </p:txBody>
        </p:sp>
        <p:sp>
          <p:nvSpPr>
            <p:cNvPr id="26632" name="AutoShape 18"/>
            <p:cNvSpPr>
              <a:spLocks noChangeArrowheads="1"/>
            </p:cNvSpPr>
            <p:nvPr/>
          </p:nvSpPr>
          <p:spPr bwMode="auto">
            <a:xfrm rot="2558454">
              <a:off x="1118" y="3210"/>
              <a:ext cx="365" cy="138"/>
            </a:xfrm>
            <a:prstGeom prst="rightArrow">
              <a:avLst>
                <a:gd name="adj1" fmla="val 35778"/>
                <a:gd name="adj2" fmla="val 94054"/>
              </a:avLst>
            </a:prstGeom>
            <a:solidFill>
              <a:srgbClr val="333333"/>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ja-JP" altLang="en-US"/>
            </a:p>
          </p:txBody>
        </p:sp>
        <p:sp>
          <p:nvSpPr>
            <p:cNvPr id="26633" name="Oval 19"/>
            <p:cNvSpPr>
              <a:spLocks noChangeArrowheads="1"/>
            </p:cNvSpPr>
            <p:nvPr/>
          </p:nvSpPr>
          <p:spPr bwMode="auto">
            <a:xfrm rot="-5400000">
              <a:off x="5194" y="1129"/>
              <a:ext cx="464" cy="907"/>
            </a:xfrm>
            <a:prstGeom prst="ellipse">
              <a:avLst/>
            </a:prstGeom>
            <a:gradFill rotWithShape="0">
              <a:gsLst>
                <a:gs pos="0">
                  <a:srgbClr val="FFFFFF"/>
                </a:gs>
                <a:gs pos="100000">
                  <a:srgbClr val="FF6699"/>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vert="eaVert" lIns="18000" tIns="10800" rIns="18000" bIns="10800" anchor="ctr"/>
            <a:lstStyle/>
            <a:p>
              <a:pPr>
                <a:lnSpc>
                  <a:spcPct val="90000"/>
                </a:lnSpc>
                <a:spcBef>
                  <a:spcPct val="10000"/>
                </a:spcBef>
                <a:spcAft>
                  <a:spcPct val="10000"/>
                </a:spcAft>
              </a:pPr>
              <a:r>
                <a:rPr lang="ja-JP" altLang="en-US" sz="1200"/>
                <a:t>コスト・リーダーシップ戦略</a:t>
              </a:r>
            </a:p>
          </p:txBody>
        </p:sp>
        <p:grpSp>
          <p:nvGrpSpPr>
            <p:cNvPr id="26634" name="Group 20"/>
            <p:cNvGrpSpPr>
              <a:grpSpLocks/>
            </p:cNvGrpSpPr>
            <p:nvPr/>
          </p:nvGrpSpPr>
          <p:grpSpPr bwMode="auto">
            <a:xfrm>
              <a:off x="1472" y="1207"/>
              <a:ext cx="1609" cy="752"/>
              <a:chOff x="1500" y="1281"/>
              <a:chExt cx="1609" cy="735"/>
            </a:xfrm>
          </p:grpSpPr>
          <p:grpSp>
            <p:nvGrpSpPr>
              <p:cNvPr id="26671" name="Group 21"/>
              <p:cNvGrpSpPr>
                <a:grpSpLocks/>
              </p:cNvGrpSpPr>
              <p:nvPr/>
            </p:nvGrpSpPr>
            <p:grpSpPr bwMode="auto">
              <a:xfrm>
                <a:off x="2355" y="1467"/>
                <a:ext cx="645" cy="548"/>
                <a:chOff x="1339" y="4897"/>
                <a:chExt cx="692" cy="603"/>
              </a:xfrm>
            </p:grpSpPr>
            <p:sp>
              <p:nvSpPr>
                <p:cNvPr id="26683" name="Rectangle 22"/>
                <p:cNvSpPr>
                  <a:spLocks noChangeArrowheads="1"/>
                </p:cNvSpPr>
                <p:nvPr/>
              </p:nvSpPr>
              <p:spPr bwMode="auto">
                <a:xfrm>
                  <a:off x="1339" y="5155"/>
                  <a:ext cx="270" cy="345"/>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84" name="Rectangle 23"/>
                <p:cNvSpPr>
                  <a:spLocks noChangeArrowheads="1"/>
                </p:cNvSpPr>
                <p:nvPr/>
              </p:nvSpPr>
              <p:spPr bwMode="auto">
                <a:xfrm>
                  <a:off x="1609" y="5357"/>
                  <a:ext cx="270" cy="143"/>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85" name="Rectangle 24"/>
                <p:cNvSpPr>
                  <a:spLocks noChangeArrowheads="1"/>
                </p:cNvSpPr>
                <p:nvPr/>
              </p:nvSpPr>
              <p:spPr bwMode="auto">
                <a:xfrm>
                  <a:off x="1879" y="5012"/>
                  <a:ext cx="152" cy="488"/>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86" name="Rectangle 25"/>
                <p:cNvSpPr>
                  <a:spLocks noChangeArrowheads="1"/>
                </p:cNvSpPr>
                <p:nvPr/>
              </p:nvSpPr>
              <p:spPr bwMode="auto">
                <a:xfrm>
                  <a:off x="1609" y="5012"/>
                  <a:ext cx="270" cy="345"/>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87" name="Rectangle 26"/>
                <p:cNvSpPr>
                  <a:spLocks noChangeArrowheads="1"/>
                </p:cNvSpPr>
                <p:nvPr/>
              </p:nvSpPr>
              <p:spPr bwMode="auto">
                <a:xfrm>
                  <a:off x="1339" y="5012"/>
                  <a:ext cx="270" cy="143"/>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88" name="Rectangle 27"/>
                <p:cNvSpPr>
                  <a:spLocks noChangeArrowheads="1"/>
                </p:cNvSpPr>
                <p:nvPr/>
              </p:nvSpPr>
              <p:spPr bwMode="auto">
                <a:xfrm>
                  <a:off x="1339" y="5012"/>
                  <a:ext cx="270" cy="143"/>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89" name="Rectangle 28"/>
                <p:cNvSpPr>
                  <a:spLocks noChangeArrowheads="1"/>
                </p:cNvSpPr>
                <p:nvPr/>
              </p:nvSpPr>
              <p:spPr bwMode="auto">
                <a:xfrm>
                  <a:off x="1339" y="4897"/>
                  <a:ext cx="366" cy="115"/>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90" name="Rectangle 29"/>
                <p:cNvSpPr>
                  <a:spLocks noChangeArrowheads="1"/>
                </p:cNvSpPr>
                <p:nvPr/>
              </p:nvSpPr>
              <p:spPr bwMode="auto">
                <a:xfrm>
                  <a:off x="1879" y="4897"/>
                  <a:ext cx="152" cy="115"/>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91" name="Rectangle 30"/>
                <p:cNvSpPr>
                  <a:spLocks noChangeArrowheads="1"/>
                </p:cNvSpPr>
                <p:nvPr/>
              </p:nvSpPr>
              <p:spPr bwMode="auto">
                <a:xfrm>
                  <a:off x="1705" y="4897"/>
                  <a:ext cx="174" cy="115"/>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grpSp>
          <p:sp>
            <p:nvSpPr>
              <p:cNvPr id="26672" name="Text Box 31"/>
              <p:cNvSpPr txBox="1">
                <a:spLocks noChangeArrowheads="1"/>
              </p:cNvSpPr>
              <p:nvPr/>
            </p:nvSpPr>
            <p:spPr bwMode="auto">
              <a:xfrm>
                <a:off x="1500" y="1281"/>
                <a:ext cx="160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無差別型マーケティング</a:t>
                </a:r>
              </a:p>
            </p:txBody>
          </p:sp>
          <p:grpSp>
            <p:nvGrpSpPr>
              <p:cNvPr id="26673" name="Group 32"/>
              <p:cNvGrpSpPr>
                <a:grpSpLocks/>
              </p:cNvGrpSpPr>
              <p:nvPr/>
            </p:nvGrpSpPr>
            <p:grpSpPr bwMode="auto">
              <a:xfrm>
                <a:off x="1591" y="1468"/>
                <a:ext cx="646" cy="548"/>
                <a:chOff x="300" y="2993"/>
                <a:chExt cx="751" cy="503"/>
              </a:xfrm>
            </p:grpSpPr>
            <p:sp>
              <p:nvSpPr>
                <p:cNvPr id="26674" name="Rectangle 33"/>
                <p:cNvSpPr>
                  <a:spLocks noChangeArrowheads="1"/>
                </p:cNvSpPr>
                <p:nvPr/>
              </p:nvSpPr>
              <p:spPr bwMode="auto">
                <a:xfrm>
                  <a:off x="300" y="3208"/>
                  <a:ext cx="293" cy="288"/>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75" name="Rectangle 34"/>
                <p:cNvSpPr>
                  <a:spLocks noChangeArrowheads="1"/>
                </p:cNvSpPr>
                <p:nvPr/>
              </p:nvSpPr>
              <p:spPr bwMode="auto">
                <a:xfrm>
                  <a:off x="593" y="3377"/>
                  <a:ext cx="293" cy="119"/>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76" name="Rectangle 35"/>
                <p:cNvSpPr>
                  <a:spLocks noChangeArrowheads="1"/>
                </p:cNvSpPr>
                <p:nvPr/>
              </p:nvSpPr>
              <p:spPr bwMode="auto">
                <a:xfrm>
                  <a:off x="886" y="3089"/>
                  <a:ext cx="165" cy="407"/>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77" name="Rectangle 36"/>
                <p:cNvSpPr>
                  <a:spLocks noChangeArrowheads="1"/>
                </p:cNvSpPr>
                <p:nvPr/>
              </p:nvSpPr>
              <p:spPr bwMode="auto">
                <a:xfrm>
                  <a:off x="593" y="3089"/>
                  <a:ext cx="293" cy="288"/>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78" name="Rectangle 37"/>
                <p:cNvSpPr>
                  <a:spLocks noChangeArrowheads="1"/>
                </p:cNvSpPr>
                <p:nvPr/>
              </p:nvSpPr>
              <p:spPr bwMode="auto">
                <a:xfrm>
                  <a:off x="300" y="3089"/>
                  <a:ext cx="293" cy="119"/>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79" name="Rectangle 38"/>
                <p:cNvSpPr>
                  <a:spLocks noChangeArrowheads="1"/>
                </p:cNvSpPr>
                <p:nvPr/>
              </p:nvSpPr>
              <p:spPr bwMode="auto">
                <a:xfrm>
                  <a:off x="300" y="3089"/>
                  <a:ext cx="293" cy="119"/>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80" name="Rectangle 39"/>
                <p:cNvSpPr>
                  <a:spLocks noChangeArrowheads="1"/>
                </p:cNvSpPr>
                <p:nvPr/>
              </p:nvSpPr>
              <p:spPr bwMode="auto">
                <a:xfrm>
                  <a:off x="300" y="2993"/>
                  <a:ext cx="397" cy="96"/>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81" name="Rectangle 40"/>
                <p:cNvSpPr>
                  <a:spLocks noChangeArrowheads="1"/>
                </p:cNvSpPr>
                <p:nvPr/>
              </p:nvSpPr>
              <p:spPr bwMode="auto">
                <a:xfrm>
                  <a:off x="886" y="2993"/>
                  <a:ext cx="165" cy="96"/>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82" name="Rectangle 41"/>
                <p:cNvSpPr>
                  <a:spLocks noChangeArrowheads="1"/>
                </p:cNvSpPr>
                <p:nvPr/>
              </p:nvSpPr>
              <p:spPr bwMode="auto">
                <a:xfrm>
                  <a:off x="697" y="2993"/>
                  <a:ext cx="189" cy="96"/>
                </a:xfrm>
                <a:prstGeom prst="rect">
                  <a:avLst/>
                </a:prstGeom>
                <a:pattFill prst="lgGrid">
                  <a:fgClr>
                    <a:schemeClr val="folHlink"/>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grpSp>
        </p:grpSp>
        <p:sp>
          <p:nvSpPr>
            <p:cNvPr id="26635" name="Text Box 42"/>
            <p:cNvSpPr txBox="1">
              <a:spLocks noChangeArrowheads="1"/>
            </p:cNvSpPr>
            <p:nvPr/>
          </p:nvSpPr>
          <p:spPr bwMode="auto">
            <a:xfrm>
              <a:off x="3033" y="1226"/>
              <a:ext cx="167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40000"/>
                </a:spcBef>
                <a:buFont typeface="Wingdings" pitchFamily="2" charset="2"/>
                <a:buChar char="Ø"/>
              </a:pPr>
              <a:r>
                <a:rPr lang="ja-JP" altLang="en-US" sz="1000">
                  <a:latin typeface="HGPｺﾞｼｯｸE" pitchFamily="50" charset="-128"/>
                  <a:ea typeface="HGPｺﾞｼｯｸE" pitchFamily="50" charset="-128"/>
                </a:rPr>
                <a:t>市場全体を対象とし、</a:t>
              </a:r>
              <a:r>
                <a:rPr lang="en-US" altLang="ja-JP" sz="1000">
                  <a:latin typeface="HGPｺﾞｼｯｸE" pitchFamily="50" charset="-128"/>
                  <a:ea typeface="HGPｺﾞｼｯｸE" pitchFamily="50" charset="-128"/>
                </a:rPr>
                <a:t>1</a:t>
              </a:r>
              <a:r>
                <a:rPr lang="ja-JP" altLang="en-US" sz="1000">
                  <a:latin typeface="HGPｺﾞｼｯｸE" pitchFamily="50" charset="-128"/>
                  <a:ea typeface="HGPｺﾞｼｯｸE" pitchFamily="50" charset="-128"/>
                </a:rPr>
                <a:t>つの商品と</a:t>
              </a:r>
              <a:r>
                <a:rPr lang="en-US" altLang="ja-JP" sz="1000">
                  <a:latin typeface="HGPｺﾞｼｯｸE" pitchFamily="50" charset="-128"/>
                  <a:ea typeface="HGPｺﾞｼｯｸE" pitchFamily="50" charset="-128"/>
                </a:rPr>
                <a:t>1</a:t>
              </a:r>
              <a:r>
                <a:rPr lang="ja-JP" altLang="en-US" sz="1000">
                  <a:latin typeface="HGPｺﾞｼｯｸE" pitchFamily="50" charset="-128"/>
                  <a:ea typeface="HGPｺﾞｼｯｸE" pitchFamily="50" charset="-128"/>
                </a:rPr>
                <a:t>つのマーケティング・ミックスで最も広いセグメントをターゲットにする効率性重視のマーケティング方法（例：ユニクロ）</a:t>
              </a:r>
            </a:p>
            <a:p>
              <a:pPr eaLnBrk="1" hangingPunct="1">
                <a:lnSpc>
                  <a:spcPct val="90000"/>
                </a:lnSpc>
                <a:spcBef>
                  <a:spcPct val="40000"/>
                </a:spcBef>
                <a:buFont typeface="Wingdings" pitchFamily="2" charset="2"/>
                <a:buChar char="Ø"/>
              </a:pPr>
              <a:r>
                <a:rPr lang="ja-JP" altLang="en-US" sz="1000">
                  <a:latin typeface="HGPｺﾞｼｯｸE" pitchFamily="50" charset="-128"/>
                  <a:ea typeface="HGPｺﾞｼｯｸE" pitchFamily="50" charset="-128"/>
                </a:rPr>
                <a:t>必ずしも市場全体を相手にするわけではなく、</a:t>
              </a:r>
              <a:r>
                <a:rPr lang="en-US" altLang="ja-JP" sz="1000">
                  <a:latin typeface="HGPｺﾞｼｯｸE" pitchFamily="50" charset="-128"/>
                  <a:ea typeface="HGPｺﾞｼｯｸE" pitchFamily="50" charset="-128"/>
                </a:rPr>
                <a:t>2</a:t>
              </a:r>
              <a:r>
                <a:rPr lang="ja-JP" altLang="en-US" sz="1000">
                  <a:latin typeface="HGPｺﾞｼｯｸE" pitchFamily="50" charset="-128"/>
                  <a:ea typeface="HGPｺﾞｼｯｸE" pitchFamily="50" charset="-128"/>
                </a:rPr>
                <a:t>つや</a:t>
              </a:r>
              <a:r>
                <a:rPr lang="en-US" altLang="ja-JP" sz="1000">
                  <a:latin typeface="HGPｺﾞｼｯｸE" pitchFamily="50" charset="-128"/>
                  <a:ea typeface="HGPｺﾞｼｯｸE" pitchFamily="50" charset="-128"/>
                </a:rPr>
                <a:t>3</a:t>
              </a:r>
              <a:r>
                <a:rPr lang="ja-JP" altLang="en-US" sz="1000">
                  <a:latin typeface="HGPｺﾞｼｯｸE" pitchFamily="50" charset="-128"/>
                  <a:ea typeface="HGPｺﾞｼｯｸE" pitchFamily="50" charset="-128"/>
                </a:rPr>
                <a:t>つのセグメントを対象として個性的な商品を作る場合もある</a:t>
              </a:r>
            </a:p>
          </p:txBody>
        </p:sp>
        <p:sp>
          <p:nvSpPr>
            <p:cNvPr id="26636" name="AutoShape 43"/>
            <p:cNvSpPr>
              <a:spLocks noChangeArrowheads="1"/>
            </p:cNvSpPr>
            <p:nvPr/>
          </p:nvSpPr>
          <p:spPr bwMode="auto">
            <a:xfrm rot="16200000" flipV="1">
              <a:off x="4512" y="1537"/>
              <a:ext cx="650" cy="91"/>
            </a:xfrm>
            <a:prstGeom prst="triangle">
              <a:avLst>
                <a:gd name="adj" fmla="val 50000"/>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p>
          </p:txBody>
        </p:sp>
        <p:grpSp>
          <p:nvGrpSpPr>
            <p:cNvPr id="26637" name="Group 44"/>
            <p:cNvGrpSpPr>
              <a:grpSpLocks/>
            </p:cNvGrpSpPr>
            <p:nvPr/>
          </p:nvGrpSpPr>
          <p:grpSpPr bwMode="auto">
            <a:xfrm>
              <a:off x="1772" y="2252"/>
              <a:ext cx="1009" cy="747"/>
              <a:chOff x="1800" y="2278"/>
              <a:chExt cx="1009" cy="730"/>
            </a:xfrm>
          </p:grpSpPr>
          <p:grpSp>
            <p:nvGrpSpPr>
              <p:cNvPr id="26659" name="Group 45"/>
              <p:cNvGrpSpPr>
                <a:grpSpLocks/>
              </p:cNvGrpSpPr>
              <p:nvPr/>
            </p:nvGrpSpPr>
            <p:grpSpPr bwMode="auto">
              <a:xfrm>
                <a:off x="1982" y="2463"/>
                <a:ext cx="645" cy="545"/>
                <a:chOff x="1982" y="2463"/>
                <a:chExt cx="645" cy="545"/>
              </a:xfrm>
            </p:grpSpPr>
            <p:sp>
              <p:nvSpPr>
                <p:cNvPr id="26661" name="Rectangle 46" descr="右下がり対角線 (太)"/>
                <p:cNvSpPr>
                  <a:spLocks noChangeArrowheads="1"/>
                </p:cNvSpPr>
                <p:nvPr/>
              </p:nvSpPr>
              <p:spPr bwMode="auto">
                <a:xfrm>
                  <a:off x="1982" y="2696"/>
                  <a:ext cx="251" cy="312"/>
                </a:xfrm>
                <a:prstGeom prst="rect">
                  <a:avLst/>
                </a:prstGeom>
                <a:pattFill prst="wdDnDiag">
                  <a:fgClr>
                    <a:srgbClr val="CC99FF"/>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62" name="Rectangle 47"/>
                <p:cNvSpPr>
                  <a:spLocks noChangeArrowheads="1"/>
                </p:cNvSpPr>
                <p:nvPr/>
              </p:nvSpPr>
              <p:spPr bwMode="auto">
                <a:xfrm>
                  <a:off x="1983" y="2696"/>
                  <a:ext cx="251" cy="312"/>
                </a:xfrm>
                <a:prstGeom prst="rect">
                  <a:avLst/>
                </a:prstGeom>
                <a:pattFill prst="lgGrid">
                  <a:fgClr>
                    <a:schemeClr val="folHlink">
                      <a:alpha val="30196"/>
                    </a:schemeClr>
                  </a:fgClr>
                  <a:bgClr>
                    <a:srgbClr val="FFFFFF">
                      <a:alpha val="30196"/>
                    </a:srgbClr>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63" name="Rectangle 48"/>
                <p:cNvSpPr>
                  <a:spLocks noChangeArrowheads="1"/>
                </p:cNvSpPr>
                <p:nvPr/>
              </p:nvSpPr>
              <p:spPr bwMode="auto">
                <a:xfrm>
                  <a:off x="2234" y="2879"/>
                  <a:ext cx="252" cy="129"/>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64" name="Rectangle 49" descr="5%"/>
                <p:cNvSpPr>
                  <a:spLocks noChangeArrowheads="1"/>
                </p:cNvSpPr>
                <p:nvPr/>
              </p:nvSpPr>
              <p:spPr bwMode="auto">
                <a:xfrm>
                  <a:off x="2486" y="2567"/>
                  <a:ext cx="141" cy="441"/>
                </a:xfrm>
                <a:prstGeom prst="rect">
                  <a:avLst/>
                </a:prstGeom>
                <a:pattFill prst="pct5">
                  <a:fgClr>
                    <a:srgbClr val="CC99FF"/>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65" name="Rectangle 50"/>
                <p:cNvSpPr>
                  <a:spLocks noChangeArrowheads="1"/>
                </p:cNvSpPr>
                <p:nvPr/>
              </p:nvSpPr>
              <p:spPr bwMode="auto">
                <a:xfrm>
                  <a:off x="2234" y="2567"/>
                  <a:ext cx="252" cy="312"/>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66" name="Rectangle 51"/>
                <p:cNvSpPr>
                  <a:spLocks noChangeArrowheads="1"/>
                </p:cNvSpPr>
                <p:nvPr/>
              </p:nvSpPr>
              <p:spPr bwMode="auto">
                <a:xfrm>
                  <a:off x="1983" y="2567"/>
                  <a:ext cx="251" cy="129"/>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67" name="Rectangle 52"/>
                <p:cNvSpPr>
                  <a:spLocks noChangeArrowheads="1"/>
                </p:cNvSpPr>
                <p:nvPr/>
              </p:nvSpPr>
              <p:spPr bwMode="auto">
                <a:xfrm>
                  <a:off x="1983" y="2567"/>
                  <a:ext cx="251" cy="129"/>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68" name="Rectangle 53" descr="右下がり対角線"/>
                <p:cNvSpPr>
                  <a:spLocks noChangeArrowheads="1"/>
                </p:cNvSpPr>
                <p:nvPr/>
              </p:nvSpPr>
              <p:spPr bwMode="auto">
                <a:xfrm>
                  <a:off x="1983" y="2463"/>
                  <a:ext cx="341" cy="104"/>
                </a:xfrm>
                <a:prstGeom prst="rect">
                  <a:avLst/>
                </a:prstGeom>
                <a:pattFill prst="ltDnDiag">
                  <a:fgClr>
                    <a:srgbClr val="CC99FF"/>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69" name="Rectangle 54"/>
                <p:cNvSpPr>
                  <a:spLocks noChangeArrowheads="1"/>
                </p:cNvSpPr>
                <p:nvPr/>
              </p:nvSpPr>
              <p:spPr bwMode="auto">
                <a:xfrm>
                  <a:off x="2486" y="2463"/>
                  <a:ext cx="141" cy="104"/>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70" name="Rectangle 55" descr="縦線 (太)"/>
                <p:cNvSpPr>
                  <a:spLocks noChangeArrowheads="1"/>
                </p:cNvSpPr>
                <p:nvPr/>
              </p:nvSpPr>
              <p:spPr bwMode="auto">
                <a:xfrm>
                  <a:off x="2324" y="2463"/>
                  <a:ext cx="162" cy="104"/>
                </a:xfrm>
                <a:prstGeom prst="rect">
                  <a:avLst/>
                </a:prstGeom>
                <a:pattFill prst="dkVert">
                  <a:fgClr>
                    <a:srgbClr val="CC99FF"/>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grpSp>
          <p:sp>
            <p:nvSpPr>
              <p:cNvPr id="26660" name="Text Box 56"/>
              <p:cNvSpPr txBox="1">
                <a:spLocks noChangeArrowheads="1"/>
              </p:cNvSpPr>
              <p:nvPr/>
            </p:nvSpPr>
            <p:spPr bwMode="auto">
              <a:xfrm>
                <a:off x="1800" y="2278"/>
                <a:ext cx="100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差別型マーケティング</a:t>
                </a:r>
              </a:p>
            </p:txBody>
          </p:sp>
        </p:grpSp>
        <p:sp>
          <p:nvSpPr>
            <p:cNvPr id="26638" name="Oval 57"/>
            <p:cNvSpPr>
              <a:spLocks noChangeArrowheads="1"/>
            </p:cNvSpPr>
            <p:nvPr/>
          </p:nvSpPr>
          <p:spPr bwMode="auto">
            <a:xfrm rot="-5400000">
              <a:off x="5194" y="2172"/>
              <a:ext cx="464" cy="905"/>
            </a:xfrm>
            <a:prstGeom prst="ellipse">
              <a:avLst/>
            </a:prstGeom>
            <a:gradFill rotWithShape="0">
              <a:gsLst>
                <a:gs pos="0">
                  <a:srgbClr val="FFFFFF"/>
                </a:gs>
                <a:gs pos="100000">
                  <a:srgbClr val="FF6699"/>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vert="eaVert" anchor="ctr"/>
            <a:lstStyle/>
            <a:p>
              <a:pPr>
                <a:lnSpc>
                  <a:spcPct val="90000"/>
                </a:lnSpc>
                <a:spcBef>
                  <a:spcPct val="10000"/>
                </a:spcBef>
                <a:spcAft>
                  <a:spcPct val="10000"/>
                </a:spcAft>
              </a:pPr>
              <a:r>
                <a:rPr lang="ja-JP" altLang="en-US" sz="1200"/>
                <a:t>リーダー</a:t>
              </a:r>
            </a:p>
          </p:txBody>
        </p:sp>
        <p:sp>
          <p:nvSpPr>
            <p:cNvPr id="26639" name="Text Box 58"/>
            <p:cNvSpPr txBox="1">
              <a:spLocks noChangeArrowheads="1"/>
            </p:cNvSpPr>
            <p:nvPr/>
          </p:nvSpPr>
          <p:spPr bwMode="auto">
            <a:xfrm>
              <a:off x="3033" y="2205"/>
              <a:ext cx="1678"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40000"/>
                </a:spcBef>
                <a:buFont typeface="Wingdings" pitchFamily="2" charset="2"/>
                <a:buChar char="Ø"/>
              </a:pPr>
              <a:r>
                <a:rPr lang="ja-JP" altLang="en-US" sz="1000">
                  <a:latin typeface="HGPｺﾞｼｯｸE" pitchFamily="50" charset="-128"/>
                  <a:ea typeface="HGPｺﾞｼｯｸE" pitchFamily="50" charset="-128"/>
                </a:rPr>
                <a:t>複数のセグメントに対してそれぞれに適した別々のマーケティング活動を行う方法</a:t>
              </a:r>
            </a:p>
            <a:p>
              <a:pPr eaLnBrk="1" hangingPunct="1">
                <a:lnSpc>
                  <a:spcPct val="90000"/>
                </a:lnSpc>
                <a:spcBef>
                  <a:spcPct val="40000"/>
                </a:spcBef>
                <a:buFont typeface="Wingdings" pitchFamily="2" charset="2"/>
                <a:buChar char="Ø"/>
              </a:pPr>
              <a:r>
                <a:rPr lang="ja-JP" altLang="en-US" sz="1000">
                  <a:latin typeface="HGPｺﾞｼｯｸE" pitchFamily="50" charset="-128"/>
                  <a:ea typeface="HGPｺﾞｼｯｸE" pitchFamily="50" charset="-128"/>
                </a:rPr>
                <a:t>各セグメント向けのブランドを開発したり、流通チャネルを設けるなど、無差別型マーケティングに比べてマーケティング・コストがかかる</a:t>
              </a:r>
            </a:p>
            <a:p>
              <a:pPr eaLnBrk="1" hangingPunct="1">
                <a:lnSpc>
                  <a:spcPct val="90000"/>
                </a:lnSpc>
                <a:spcBef>
                  <a:spcPct val="40000"/>
                </a:spcBef>
                <a:buFont typeface="Wingdings" pitchFamily="2" charset="2"/>
                <a:buChar char="Ø"/>
              </a:pPr>
              <a:r>
                <a:rPr lang="ja-JP" altLang="en-US" sz="1000">
                  <a:latin typeface="HGPｺﾞｼｯｸE" pitchFamily="50" charset="-128"/>
                  <a:ea typeface="HGPｺﾞｼｯｸE" pitchFamily="50" charset="-128"/>
                </a:rPr>
                <a:t>すべてのセグメントをカバーする場合を特に「フル・カバレッジ」という（例：トヨタ自動車）</a:t>
              </a:r>
            </a:p>
          </p:txBody>
        </p:sp>
        <p:sp>
          <p:nvSpPr>
            <p:cNvPr id="26640" name="AutoShape 59"/>
            <p:cNvSpPr>
              <a:spLocks noChangeArrowheads="1"/>
            </p:cNvSpPr>
            <p:nvPr/>
          </p:nvSpPr>
          <p:spPr bwMode="auto">
            <a:xfrm rot="16200000" flipV="1">
              <a:off x="4512" y="2579"/>
              <a:ext cx="650" cy="91"/>
            </a:xfrm>
            <a:prstGeom prst="triangle">
              <a:avLst>
                <a:gd name="adj" fmla="val 50000"/>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p>
          </p:txBody>
        </p:sp>
        <p:grpSp>
          <p:nvGrpSpPr>
            <p:cNvPr id="26641" name="Group 60"/>
            <p:cNvGrpSpPr>
              <a:grpSpLocks/>
            </p:cNvGrpSpPr>
            <p:nvPr/>
          </p:nvGrpSpPr>
          <p:grpSpPr bwMode="auto">
            <a:xfrm>
              <a:off x="1774" y="3233"/>
              <a:ext cx="1004" cy="741"/>
              <a:chOff x="1802" y="3297"/>
              <a:chExt cx="1004" cy="724"/>
            </a:xfrm>
          </p:grpSpPr>
          <p:grpSp>
            <p:nvGrpSpPr>
              <p:cNvPr id="26648" name="Group 61"/>
              <p:cNvGrpSpPr>
                <a:grpSpLocks/>
              </p:cNvGrpSpPr>
              <p:nvPr/>
            </p:nvGrpSpPr>
            <p:grpSpPr bwMode="auto">
              <a:xfrm>
                <a:off x="1982" y="3473"/>
                <a:ext cx="644" cy="548"/>
                <a:chOff x="4242" y="2628"/>
                <a:chExt cx="952" cy="520"/>
              </a:xfrm>
            </p:grpSpPr>
            <p:sp>
              <p:nvSpPr>
                <p:cNvPr id="26650" name="Rectangle 62"/>
                <p:cNvSpPr>
                  <a:spLocks noChangeArrowheads="1"/>
                </p:cNvSpPr>
                <p:nvPr/>
              </p:nvSpPr>
              <p:spPr bwMode="auto">
                <a:xfrm>
                  <a:off x="4242" y="2851"/>
                  <a:ext cx="371" cy="297"/>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51" name="Rectangle 63"/>
                <p:cNvSpPr>
                  <a:spLocks noChangeArrowheads="1"/>
                </p:cNvSpPr>
                <p:nvPr/>
              </p:nvSpPr>
              <p:spPr bwMode="auto">
                <a:xfrm>
                  <a:off x="4613" y="3025"/>
                  <a:ext cx="372" cy="123"/>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52" name="Rectangle 64"/>
                <p:cNvSpPr>
                  <a:spLocks noChangeArrowheads="1"/>
                </p:cNvSpPr>
                <p:nvPr/>
              </p:nvSpPr>
              <p:spPr bwMode="auto">
                <a:xfrm>
                  <a:off x="4985" y="2728"/>
                  <a:ext cx="209" cy="420"/>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53" name="Rectangle 65"/>
                <p:cNvSpPr>
                  <a:spLocks noChangeArrowheads="1"/>
                </p:cNvSpPr>
                <p:nvPr/>
              </p:nvSpPr>
              <p:spPr bwMode="auto">
                <a:xfrm>
                  <a:off x="4613" y="2728"/>
                  <a:ext cx="372" cy="297"/>
                </a:xfrm>
                <a:prstGeom prst="rect">
                  <a:avLst/>
                </a:prstGeom>
                <a:pattFill prst="wdUpDiag">
                  <a:fgClr>
                    <a:srgbClr val="DDDDDD"/>
                  </a:fgClr>
                  <a:bgClr>
                    <a:srgbClr val="FFFFFF"/>
                  </a:bgClr>
                </a:pattFill>
                <a:ln w="12700" algn="ctr">
                  <a:solidFill>
                    <a:schemeClr val="tx1"/>
                  </a:solidFill>
                  <a:miter lim="800000"/>
                  <a:headEnd/>
                  <a:tailEnd/>
                </a:ln>
              </p:spPr>
              <p:txBody>
                <a:bodyPr wrap="none" lIns="36000" tIns="36000" rIns="36000" bIns="36000" anchor="ctr"/>
                <a:lstStyle/>
                <a:p>
                  <a:endParaRPr lang="ja-JP" altLang="en-US"/>
                </a:p>
              </p:txBody>
            </p:sp>
            <p:sp>
              <p:nvSpPr>
                <p:cNvPr id="26654" name="Rectangle 66"/>
                <p:cNvSpPr>
                  <a:spLocks noChangeArrowheads="1"/>
                </p:cNvSpPr>
                <p:nvPr/>
              </p:nvSpPr>
              <p:spPr bwMode="auto">
                <a:xfrm>
                  <a:off x="4242" y="2728"/>
                  <a:ext cx="371" cy="123"/>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55" name="Rectangle 67"/>
                <p:cNvSpPr>
                  <a:spLocks noChangeArrowheads="1"/>
                </p:cNvSpPr>
                <p:nvPr/>
              </p:nvSpPr>
              <p:spPr bwMode="auto">
                <a:xfrm>
                  <a:off x="4242" y="2728"/>
                  <a:ext cx="371" cy="123"/>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56" name="Rectangle 68"/>
                <p:cNvSpPr>
                  <a:spLocks noChangeArrowheads="1"/>
                </p:cNvSpPr>
                <p:nvPr/>
              </p:nvSpPr>
              <p:spPr bwMode="auto">
                <a:xfrm>
                  <a:off x="4242" y="2628"/>
                  <a:ext cx="503" cy="100"/>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57" name="Rectangle 69"/>
                <p:cNvSpPr>
                  <a:spLocks noChangeArrowheads="1"/>
                </p:cNvSpPr>
                <p:nvPr/>
              </p:nvSpPr>
              <p:spPr bwMode="auto">
                <a:xfrm>
                  <a:off x="4985" y="2628"/>
                  <a:ext cx="209" cy="100"/>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sp>
              <p:nvSpPr>
                <p:cNvPr id="26658" name="Rectangle 70"/>
                <p:cNvSpPr>
                  <a:spLocks noChangeArrowheads="1"/>
                </p:cNvSpPr>
                <p:nvPr/>
              </p:nvSpPr>
              <p:spPr bwMode="auto">
                <a:xfrm>
                  <a:off x="4745" y="2628"/>
                  <a:ext cx="240" cy="100"/>
                </a:xfrm>
                <a:prstGeom prst="rect">
                  <a:avLst/>
                </a:prstGeom>
                <a:solidFill>
                  <a:schemeClr val="bg1"/>
                </a:solidFill>
                <a:ln w="12700" algn="ctr">
                  <a:solidFill>
                    <a:schemeClr val="tx1"/>
                  </a:solidFill>
                  <a:miter lim="800000"/>
                  <a:headEnd/>
                  <a:tailEnd/>
                </a:ln>
              </p:spPr>
              <p:txBody>
                <a:bodyPr wrap="none" lIns="36000" tIns="36000" rIns="36000" bIns="36000" anchor="ctr"/>
                <a:lstStyle/>
                <a:p>
                  <a:endParaRPr lang="ja-JP" altLang="en-US"/>
                </a:p>
              </p:txBody>
            </p:sp>
          </p:grpSp>
          <p:sp>
            <p:nvSpPr>
              <p:cNvPr id="26649" name="Text Box 71"/>
              <p:cNvSpPr txBox="1">
                <a:spLocks noChangeArrowheads="1"/>
              </p:cNvSpPr>
              <p:nvPr/>
            </p:nvSpPr>
            <p:spPr bwMode="auto">
              <a:xfrm>
                <a:off x="1802" y="3297"/>
                <a:ext cx="100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集中型マーケティング</a:t>
                </a:r>
              </a:p>
            </p:txBody>
          </p:sp>
        </p:grpSp>
        <p:sp>
          <p:nvSpPr>
            <p:cNvPr id="26642" name="Oval 72"/>
            <p:cNvSpPr>
              <a:spLocks noChangeArrowheads="1"/>
            </p:cNvSpPr>
            <p:nvPr/>
          </p:nvSpPr>
          <p:spPr bwMode="auto">
            <a:xfrm rot="-5400000">
              <a:off x="5194" y="3150"/>
              <a:ext cx="464" cy="907"/>
            </a:xfrm>
            <a:prstGeom prst="ellipse">
              <a:avLst/>
            </a:prstGeom>
            <a:gradFill rotWithShape="0">
              <a:gsLst>
                <a:gs pos="0">
                  <a:srgbClr val="FFFFFF"/>
                </a:gs>
                <a:gs pos="100000">
                  <a:srgbClr val="FF6699"/>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vert="eaVert" anchor="ctr"/>
            <a:lstStyle/>
            <a:p>
              <a:pPr>
                <a:lnSpc>
                  <a:spcPct val="90000"/>
                </a:lnSpc>
                <a:spcBef>
                  <a:spcPct val="10000"/>
                </a:spcBef>
                <a:spcAft>
                  <a:spcPct val="10000"/>
                </a:spcAft>
              </a:pPr>
              <a:r>
                <a:rPr lang="ja-JP" altLang="en-US" sz="1200"/>
                <a:t>ニッチャー</a:t>
              </a:r>
            </a:p>
          </p:txBody>
        </p:sp>
        <p:sp>
          <p:nvSpPr>
            <p:cNvPr id="26643" name="Text Box 73"/>
            <p:cNvSpPr txBox="1">
              <a:spLocks noChangeArrowheads="1"/>
            </p:cNvSpPr>
            <p:nvPr/>
          </p:nvSpPr>
          <p:spPr bwMode="auto">
            <a:xfrm>
              <a:off x="3033" y="3290"/>
              <a:ext cx="167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40000"/>
                </a:spcBef>
                <a:buFont typeface="Wingdings" pitchFamily="2" charset="2"/>
                <a:buChar char="Ø"/>
              </a:pPr>
              <a:r>
                <a:rPr lang="ja-JP" altLang="en-US" sz="1000">
                  <a:latin typeface="HGPｺﾞｼｯｸE" pitchFamily="50" charset="-128"/>
                  <a:ea typeface="HGPｺﾞｼｯｸE" pitchFamily="50" charset="-128"/>
                </a:rPr>
                <a:t>特定のセグメントに特化し、そのセグメントに適した別々のマーケティング活動を行う方法</a:t>
              </a:r>
            </a:p>
            <a:p>
              <a:pPr eaLnBrk="1" hangingPunct="1">
                <a:lnSpc>
                  <a:spcPct val="90000"/>
                </a:lnSpc>
                <a:spcBef>
                  <a:spcPct val="40000"/>
                </a:spcBef>
                <a:buFont typeface="Wingdings" pitchFamily="2" charset="2"/>
                <a:buChar char="Ø"/>
              </a:pPr>
              <a:r>
                <a:rPr lang="ja-JP" altLang="en-US" sz="1000">
                  <a:latin typeface="HGPｺﾞｼｯｸE" pitchFamily="50" charset="-128"/>
                  <a:ea typeface="HGPｺﾞｼｯｸE" pitchFamily="50" charset="-128"/>
                </a:rPr>
                <a:t>比較的小規模な企業がそこにすべての経営資源を集中し、絞られた標的市場内で圧倒的な強さを確立する場合に見られる（例：ダイハツ）</a:t>
              </a:r>
            </a:p>
          </p:txBody>
        </p:sp>
        <p:sp>
          <p:nvSpPr>
            <p:cNvPr id="26644" name="AutoShape 74"/>
            <p:cNvSpPr>
              <a:spLocks noChangeArrowheads="1"/>
            </p:cNvSpPr>
            <p:nvPr/>
          </p:nvSpPr>
          <p:spPr bwMode="auto">
            <a:xfrm rot="16200000" flipV="1">
              <a:off x="4512" y="3558"/>
              <a:ext cx="650" cy="91"/>
            </a:xfrm>
            <a:prstGeom prst="triangle">
              <a:avLst>
                <a:gd name="adj" fmla="val 50000"/>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p>
          </p:txBody>
        </p:sp>
        <p:grpSp>
          <p:nvGrpSpPr>
            <p:cNvPr id="26645" name="Group 75"/>
            <p:cNvGrpSpPr>
              <a:grpSpLocks/>
            </p:cNvGrpSpPr>
            <p:nvPr/>
          </p:nvGrpSpPr>
          <p:grpSpPr bwMode="auto">
            <a:xfrm>
              <a:off x="1550" y="2096"/>
              <a:ext cx="3140" cy="1058"/>
              <a:chOff x="1522" y="2207"/>
              <a:chExt cx="3266" cy="1034"/>
            </a:xfrm>
          </p:grpSpPr>
          <p:sp>
            <p:nvSpPr>
              <p:cNvPr id="26646" name="Line 76"/>
              <p:cNvSpPr>
                <a:spLocks noChangeShapeType="1"/>
              </p:cNvSpPr>
              <p:nvPr/>
            </p:nvSpPr>
            <p:spPr bwMode="auto">
              <a:xfrm>
                <a:off x="1522" y="2207"/>
                <a:ext cx="326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6647" name="Line 77"/>
              <p:cNvSpPr>
                <a:spLocks noChangeShapeType="1"/>
              </p:cNvSpPr>
              <p:nvPr/>
            </p:nvSpPr>
            <p:spPr bwMode="auto">
              <a:xfrm>
                <a:off x="1522" y="3241"/>
                <a:ext cx="326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grpSp>
      </p:grpSp>
    </p:spTree>
    <p:extLst>
      <p:ext uri="{BB962C8B-B14F-4D97-AF65-F5344CB8AC3E}">
        <p14:creationId xmlns:p14="http://schemas.microsoft.com/office/powerpoint/2010/main" val="25163640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a:xfrm>
            <a:off x="179388" y="188913"/>
            <a:ext cx="8964612" cy="490537"/>
          </a:xfrm>
        </p:spPr>
        <p:txBody>
          <a:bodyPr/>
          <a:lstStyle/>
          <a:p>
            <a:pPr eaLnBrk="1" hangingPunct="1"/>
            <a:r>
              <a:rPr lang="ja-JP" altLang="en-US" dirty="0" smtClean="0"/>
              <a:t>マーケティング・ミックス</a:t>
            </a:r>
          </a:p>
        </p:txBody>
      </p:sp>
      <p:sp>
        <p:nvSpPr>
          <p:cNvPr id="27651" name="Rectangle 2"/>
          <p:cNvSpPr txBox="1">
            <a:spLocks noChangeArrowheads="1"/>
          </p:cNvSpPr>
          <p:nvPr/>
        </p:nvSpPr>
        <p:spPr bwMode="auto">
          <a:xfrm>
            <a:off x="34925" y="847725"/>
            <a:ext cx="904398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None/>
            </a:pPr>
            <a:r>
              <a:rPr lang="ja-JP" altLang="en-US" sz="1200">
                <a:latin typeface="メイリオ" pitchFamily="50" charset="-128"/>
                <a:ea typeface="メイリオ" pitchFamily="50" charset="-128"/>
                <a:cs typeface="メイリオ" pitchFamily="50" charset="-128"/>
              </a:rPr>
              <a:t>マーケティング・ミックスとは、企業がターゲットとしている市場に働きかけるために、さまざまな手段を組み合わせることをいいます。</a:t>
            </a:r>
          </a:p>
          <a:p>
            <a:pPr eaLnBrk="1" hangingPunct="1">
              <a:spcBef>
                <a:spcPct val="20000"/>
              </a:spcBef>
              <a:buFont typeface="Arial" pitchFamily="34" charset="0"/>
              <a:buNone/>
            </a:pPr>
            <a:r>
              <a:rPr lang="ja-JP" altLang="en-US" sz="1200">
                <a:latin typeface="メイリオ" pitchFamily="50" charset="-128"/>
                <a:ea typeface="メイリオ" pitchFamily="50" charset="-128"/>
                <a:cs typeface="メイリオ" pitchFamily="50" charset="-128"/>
              </a:rPr>
              <a:t>マーケティング・ミックスの基本的な手法として、企業（売り手）視点である「</a:t>
            </a:r>
            <a:r>
              <a:rPr lang="en-US" altLang="ja-JP" sz="1200">
                <a:latin typeface="メイリオ" pitchFamily="50" charset="-128"/>
                <a:ea typeface="メイリオ" pitchFamily="50" charset="-128"/>
                <a:cs typeface="メイリオ" pitchFamily="50" charset="-128"/>
              </a:rPr>
              <a:t>4P</a:t>
            </a:r>
            <a:r>
              <a:rPr lang="ja-JP" altLang="en-US" sz="1200">
                <a:latin typeface="メイリオ" pitchFamily="50" charset="-128"/>
                <a:ea typeface="メイリオ" pitchFamily="50" charset="-128"/>
                <a:cs typeface="メイリオ" pitchFamily="50" charset="-128"/>
              </a:rPr>
              <a:t>」と顧客（買い手）視点である「</a:t>
            </a:r>
            <a:r>
              <a:rPr lang="en-US" altLang="ja-JP" sz="1200">
                <a:latin typeface="メイリオ" pitchFamily="50" charset="-128"/>
                <a:ea typeface="メイリオ" pitchFamily="50" charset="-128"/>
                <a:cs typeface="メイリオ" pitchFamily="50" charset="-128"/>
              </a:rPr>
              <a:t>4C</a:t>
            </a:r>
            <a:r>
              <a:rPr lang="ja-JP" altLang="en-US" sz="1200">
                <a:latin typeface="メイリオ" pitchFamily="50" charset="-128"/>
                <a:ea typeface="メイリオ" pitchFamily="50" charset="-128"/>
                <a:cs typeface="メイリオ" pitchFamily="50" charset="-128"/>
              </a:rPr>
              <a:t>」があります。</a:t>
            </a:r>
          </a:p>
        </p:txBody>
      </p:sp>
      <p:grpSp>
        <p:nvGrpSpPr>
          <p:cNvPr id="27652" name="Group 47"/>
          <p:cNvGrpSpPr>
            <a:grpSpLocks/>
          </p:cNvGrpSpPr>
          <p:nvPr/>
        </p:nvGrpSpPr>
        <p:grpSpPr bwMode="auto">
          <a:xfrm>
            <a:off x="179388" y="1677988"/>
            <a:ext cx="8770937" cy="4640262"/>
            <a:chOff x="348" y="1057"/>
            <a:chExt cx="5525" cy="2923"/>
          </a:xfrm>
        </p:grpSpPr>
        <p:sp>
          <p:nvSpPr>
            <p:cNvPr id="27653" name="Text Box 4"/>
            <p:cNvSpPr txBox="1">
              <a:spLocks noChangeArrowheads="1"/>
            </p:cNvSpPr>
            <p:nvPr/>
          </p:nvSpPr>
          <p:spPr bwMode="auto">
            <a:xfrm>
              <a:off x="348" y="1057"/>
              <a:ext cx="16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en-US" altLang="ja-JP" sz="1400">
                  <a:latin typeface="メイリオ" pitchFamily="50" charset="-128"/>
                  <a:ea typeface="メイリオ" pitchFamily="50" charset="-128"/>
                  <a:cs typeface="メイリオ" pitchFamily="50" charset="-128"/>
                </a:rPr>
                <a:t>4P</a:t>
              </a:r>
              <a:r>
                <a:rPr lang="ja-JP" altLang="en-US" sz="1400">
                  <a:latin typeface="メイリオ" pitchFamily="50" charset="-128"/>
                  <a:ea typeface="メイリオ" pitchFamily="50" charset="-128"/>
                  <a:cs typeface="メイリオ" pitchFamily="50" charset="-128"/>
                </a:rPr>
                <a:t>（売り手視点）</a:t>
              </a:r>
            </a:p>
          </p:txBody>
        </p:sp>
        <p:sp>
          <p:nvSpPr>
            <p:cNvPr id="27654" name="Line 5"/>
            <p:cNvSpPr>
              <a:spLocks noChangeShapeType="1"/>
            </p:cNvSpPr>
            <p:nvPr/>
          </p:nvSpPr>
          <p:spPr bwMode="auto">
            <a:xfrm>
              <a:off x="348" y="1243"/>
              <a:ext cx="168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7655" name="Rectangle 6"/>
            <p:cNvSpPr>
              <a:spLocks noChangeArrowheads="1"/>
            </p:cNvSpPr>
            <p:nvPr/>
          </p:nvSpPr>
          <p:spPr bwMode="auto">
            <a:xfrm>
              <a:off x="348" y="1986"/>
              <a:ext cx="933" cy="635"/>
            </a:xfrm>
            <a:prstGeom prst="rect">
              <a:avLst/>
            </a:prstGeom>
            <a:gradFill rotWithShape="0">
              <a:gsLst>
                <a:gs pos="0">
                  <a:srgbClr val="FFFFFF"/>
                </a:gs>
                <a:gs pos="100000">
                  <a:srgbClr val="FFCCFF"/>
                </a:gs>
              </a:gsLst>
              <a:path path="shape">
                <a:fillToRect l="50000" t="50000" r="50000" b="50000"/>
              </a:path>
            </a:gradFill>
            <a:ln w="9525">
              <a:solidFill>
                <a:srgbClr val="FF66FF"/>
              </a:solidFill>
              <a:miter lim="800000"/>
              <a:headEnd/>
              <a:tailEnd/>
            </a:ln>
          </p:spPr>
          <p:txBody>
            <a:bodyPr wrap="none" anchor="ctr"/>
            <a:lstStyle/>
            <a:p>
              <a:pPr algn="ctr"/>
              <a:r>
                <a:rPr lang="ja-JP" altLang="en-US" sz="1600">
                  <a:latin typeface="メイリオ" pitchFamily="50" charset="-128"/>
                  <a:ea typeface="メイリオ" pitchFamily="50" charset="-128"/>
                  <a:cs typeface="メイリオ" pitchFamily="50" charset="-128"/>
                </a:rPr>
                <a:t>価格</a:t>
              </a:r>
              <a:br>
                <a:rPr lang="ja-JP" altLang="en-US" sz="1600">
                  <a:latin typeface="メイリオ" pitchFamily="50" charset="-128"/>
                  <a:ea typeface="メイリオ" pitchFamily="50" charset="-128"/>
                  <a:cs typeface="メイリオ" pitchFamily="50" charset="-128"/>
                </a:rPr>
              </a:br>
              <a:r>
                <a:rPr lang="ja-JP" altLang="en-US" sz="1600">
                  <a:latin typeface="メイリオ" pitchFamily="50" charset="-128"/>
                  <a:ea typeface="メイリオ" pitchFamily="50" charset="-128"/>
                  <a:cs typeface="メイリオ" pitchFamily="50" charset="-128"/>
                </a:rPr>
                <a:t>（</a:t>
              </a:r>
              <a:r>
                <a:rPr lang="en-US" altLang="ja-JP" sz="1600">
                  <a:latin typeface="メイリオ" pitchFamily="50" charset="-128"/>
                  <a:ea typeface="メイリオ" pitchFamily="50" charset="-128"/>
                  <a:cs typeface="メイリオ" pitchFamily="50" charset="-128"/>
                </a:rPr>
                <a:t>Price</a:t>
              </a:r>
              <a:r>
                <a:rPr lang="ja-JP" altLang="en-US" sz="1600">
                  <a:latin typeface="メイリオ" pitchFamily="50" charset="-128"/>
                  <a:ea typeface="メイリオ" pitchFamily="50" charset="-128"/>
                  <a:cs typeface="メイリオ" pitchFamily="50" charset="-128"/>
                </a:rPr>
                <a:t>）</a:t>
              </a:r>
            </a:p>
          </p:txBody>
        </p:sp>
        <p:sp>
          <p:nvSpPr>
            <p:cNvPr id="27656" name="Rectangle 7"/>
            <p:cNvSpPr>
              <a:spLocks noChangeArrowheads="1"/>
            </p:cNvSpPr>
            <p:nvPr/>
          </p:nvSpPr>
          <p:spPr bwMode="auto">
            <a:xfrm>
              <a:off x="348" y="2665"/>
              <a:ext cx="933" cy="641"/>
            </a:xfrm>
            <a:prstGeom prst="rect">
              <a:avLst/>
            </a:prstGeom>
            <a:gradFill rotWithShape="0">
              <a:gsLst>
                <a:gs pos="0">
                  <a:srgbClr val="FFFFFF"/>
                </a:gs>
                <a:gs pos="100000">
                  <a:srgbClr val="FFCCFF"/>
                </a:gs>
              </a:gsLst>
              <a:path path="shape">
                <a:fillToRect l="50000" t="50000" r="50000" b="50000"/>
              </a:path>
            </a:gradFill>
            <a:ln w="9525">
              <a:solidFill>
                <a:srgbClr val="FF66FF"/>
              </a:solidFill>
              <a:miter lim="800000"/>
              <a:headEnd/>
              <a:tailEnd/>
            </a:ln>
          </p:spPr>
          <p:txBody>
            <a:bodyPr wrap="none" anchor="ctr"/>
            <a:lstStyle/>
            <a:p>
              <a:pPr algn="ctr"/>
              <a:r>
                <a:rPr lang="ja-JP" altLang="en-US" sz="1600">
                  <a:latin typeface="メイリオ" pitchFamily="50" charset="-128"/>
                  <a:ea typeface="メイリオ" pitchFamily="50" charset="-128"/>
                  <a:cs typeface="メイリオ" pitchFamily="50" charset="-128"/>
                </a:rPr>
                <a:t>流通</a:t>
              </a:r>
              <a:br>
                <a:rPr lang="ja-JP" altLang="en-US" sz="1600">
                  <a:latin typeface="メイリオ" pitchFamily="50" charset="-128"/>
                  <a:ea typeface="メイリオ" pitchFamily="50" charset="-128"/>
                  <a:cs typeface="メイリオ" pitchFamily="50" charset="-128"/>
                </a:rPr>
              </a:br>
              <a:r>
                <a:rPr lang="ja-JP" altLang="en-US" sz="1600">
                  <a:latin typeface="メイリオ" pitchFamily="50" charset="-128"/>
                  <a:ea typeface="メイリオ" pitchFamily="50" charset="-128"/>
                  <a:cs typeface="メイリオ" pitchFamily="50" charset="-128"/>
                </a:rPr>
                <a:t>（</a:t>
              </a:r>
              <a:r>
                <a:rPr lang="en-US" altLang="ja-JP" sz="1600">
                  <a:latin typeface="メイリオ" pitchFamily="50" charset="-128"/>
                  <a:ea typeface="メイリオ" pitchFamily="50" charset="-128"/>
                  <a:cs typeface="メイリオ" pitchFamily="50" charset="-128"/>
                </a:rPr>
                <a:t>Place</a:t>
              </a:r>
              <a:r>
                <a:rPr lang="ja-JP" altLang="en-US" sz="1600">
                  <a:latin typeface="メイリオ" pitchFamily="50" charset="-128"/>
                  <a:ea typeface="メイリオ" pitchFamily="50" charset="-128"/>
                  <a:cs typeface="メイリオ" pitchFamily="50" charset="-128"/>
                </a:rPr>
                <a:t>）</a:t>
              </a:r>
            </a:p>
          </p:txBody>
        </p:sp>
        <p:sp>
          <p:nvSpPr>
            <p:cNvPr id="27657" name="Rectangle 8"/>
            <p:cNvSpPr>
              <a:spLocks noChangeArrowheads="1"/>
            </p:cNvSpPr>
            <p:nvPr/>
          </p:nvSpPr>
          <p:spPr bwMode="auto">
            <a:xfrm>
              <a:off x="348" y="3345"/>
              <a:ext cx="933" cy="635"/>
            </a:xfrm>
            <a:prstGeom prst="rect">
              <a:avLst/>
            </a:prstGeom>
            <a:gradFill rotWithShape="0">
              <a:gsLst>
                <a:gs pos="0">
                  <a:srgbClr val="FFFFFF"/>
                </a:gs>
                <a:gs pos="100000">
                  <a:srgbClr val="FFCCFF"/>
                </a:gs>
              </a:gsLst>
              <a:path path="shape">
                <a:fillToRect l="50000" t="50000" r="50000" b="50000"/>
              </a:path>
            </a:gradFill>
            <a:ln w="9525">
              <a:solidFill>
                <a:srgbClr val="FF66FF"/>
              </a:solidFill>
              <a:miter lim="800000"/>
              <a:headEnd/>
              <a:tailEnd/>
            </a:ln>
          </p:spPr>
          <p:txBody>
            <a:bodyPr wrap="none" anchor="ctr"/>
            <a:lstStyle/>
            <a:p>
              <a:pPr algn="ctr"/>
              <a:r>
                <a:rPr lang="ja-JP" altLang="en-US" sz="1600">
                  <a:latin typeface="メイリオ" pitchFamily="50" charset="-128"/>
                  <a:ea typeface="メイリオ" pitchFamily="50" charset="-128"/>
                  <a:cs typeface="メイリオ" pitchFamily="50" charset="-128"/>
                </a:rPr>
                <a:t>プロモーション</a:t>
              </a:r>
            </a:p>
            <a:p>
              <a:pPr algn="ctr"/>
              <a:r>
                <a:rPr lang="ja-JP" altLang="en-US" sz="1600">
                  <a:latin typeface="メイリオ" pitchFamily="50" charset="-128"/>
                  <a:ea typeface="メイリオ" pitchFamily="50" charset="-128"/>
                  <a:cs typeface="メイリオ" pitchFamily="50" charset="-128"/>
                </a:rPr>
                <a:t>（</a:t>
              </a:r>
              <a:r>
                <a:rPr lang="en-US" altLang="ja-JP" sz="1600">
                  <a:latin typeface="メイリオ" pitchFamily="50" charset="-128"/>
                  <a:ea typeface="メイリオ" pitchFamily="50" charset="-128"/>
                  <a:cs typeface="メイリオ" pitchFamily="50" charset="-128"/>
                </a:rPr>
                <a:t>Promotion</a:t>
              </a:r>
              <a:r>
                <a:rPr lang="ja-JP" altLang="en-US" sz="1600">
                  <a:latin typeface="メイリオ" pitchFamily="50" charset="-128"/>
                  <a:ea typeface="メイリオ" pitchFamily="50" charset="-128"/>
                  <a:cs typeface="メイリオ" pitchFamily="50" charset="-128"/>
                </a:rPr>
                <a:t>）</a:t>
              </a:r>
            </a:p>
          </p:txBody>
        </p:sp>
        <p:sp>
          <p:nvSpPr>
            <p:cNvPr id="27658" name="Rectangle 9"/>
            <p:cNvSpPr>
              <a:spLocks noChangeArrowheads="1"/>
            </p:cNvSpPr>
            <p:nvPr/>
          </p:nvSpPr>
          <p:spPr bwMode="auto">
            <a:xfrm>
              <a:off x="2419" y="1288"/>
              <a:ext cx="934" cy="639"/>
            </a:xfrm>
            <a:prstGeom prst="rect">
              <a:avLst/>
            </a:prstGeom>
            <a:gradFill rotWithShape="1">
              <a:gsLst>
                <a:gs pos="0">
                  <a:srgbClr val="FFFFFF"/>
                </a:gs>
                <a:gs pos="100000">
                  <a:srgbClr val="9999FF"/>
                </a:gs>
              </a:gsLst>
              <a:path path="shape">
                <a:fillToRect l="50000" t="50000" r="50000" b="50000"/>
              </a:path>
            </a:gradFill>
            <a:ln w="9525" algn="ctr">
              <a:solidFill>
                <a:srgbClr val="6666FF"/>
              </a:solidFill>
              <a:miter lim="800000"/>
              <a:headEnd/>
              <a:tailEnd/>
            </a:ln>
          </p:spPr>
          <p:txBody>
            <a:bodyPr wrap="none" anchor="ctr"/>
            <a:lstStyle/>
            <a:p>
              <a:pPr algn="ctr"/>
              <a:r>
                <a:rPr lang="ja-JP" altLang="en-US" sz="1100">
                  <a:latin typeface="メイリオ" pitchFamily="50" charset="-128"/>
                  <a:ea typeface="メイリオ" pitchFamily="50" charset="-128"/>
                  <a:cs typeface="メイリオ" pitchFamily="50" charset="-128"/>
                </a:rPr>
                <a:t>価値</a:t>
              </a:r>
              <a:br>
                <a:rPr lang="ja-JP" altLang="en-US" sz="1100">
                  <a:latin typeface="メイリオ" pitchFamily="50" charset="-128"/>
                  <a:ea typeface="メイリオ" pitchFamily="50" charset="-128"/>
                  <a:cs typeface="メイリオ" pitchFamily="50" charset="-128"/>
                </a:rPr>
              </a:br>
              <a:r>
                <a:rPr lang="ja-JP" altLang="en-US" sz="1100">
                  <a:latin typeface="メイリオ" pitchFamily="50" charset="-128"/>
                  <a:ea typeface="メイリオ" pitchFamily="50" charset="-128"/>
                  <a:cs typeface="メイリオ" pitchFamily="50" charset="-128"/>
                </a:rPr>
                <a:t>（</a:t>
              </a:r>
              <a:r>
                <a:rPr lang="en-US" altLang="ja-JP" sz="1100">
                  <a:latin typeface="メイリオ" pitchFamily="50" charset="-128"/>
                  <a:ea typeface="メイリオ" pitchFamily="50" charset="-128"/>
                  <a:cs typeface="メイリオ" pitchFamily="50" charset="-128"/>
                </a:rPr>
                <a:t>Customer Value</a:t>
              </a:r>
              <a:r>
                <a:rPr lang="ja-JP" altLang="en-US" sz="1100">
                  <a:latin typeface="メイリオ" pitchFamily="50" charset="-128"/>
                  <a:ea typeface="メイリオ" pitchFamily="50" charset="-128"/>
                  <a:cs typeface="メイリオ" pitchFamily="50" charset="-128"/>
                </a:rPr>
                <a:t>）</a:t>
              </a:r>
            </a:p>
          </p:txBody>
        </p:sp>
        <p:sp>
          <p:nvSpPr>
            <p:cNvPr id="27659" name="Rectangle 10"/>
            <p:cNvSpPr>
              <a:spLocks noChangeArrowheads="1"/>
            </p:cNvSpPr>
            <p:nvPr/>
          </p:nvSpPr>
          <p:spPr bwMode="auto">
            <a:xfrm>
              <a:off x="2419" y="1975"/>
              <a:ext cx="934" cy="635"/>
            </a:xfrm>
            <a:prstGeom prst="rect">
              <a:avLst/>
            </a:prstGeom>
            <a:gradFill rotWithShape="1">
              <a:gsLst>
                <a:gs pos="0">
                  <a:srgbClr val="FFFFFF"/>
                </a:gs>
                <a:gs pos="100000">
                  <a:srgbClr val="9999FF"/>
                </a:gs>
              </a:gsLst>
              <a:path path="shape">
                <a:fillToRect l="50000" t="50000" r="50000" b="50000"/>
              </a:path>
            </a:gradFill>
            <a:ln w="9525" algn="ctr">
              <a:solidFill>
                <a:srgbClr val="6666FF"/>
              </a:solidFill>
              <a:miter lim="800000"/>
              <a:headEnd/>
              <a:tailEnd/>
            </a:ln>
          </p:spPr>
          <p:txBody>
            <a:bodyPr wrap="none" anchor="ctr"/>
            <a:lstStyle/>
            <a:p>
              <a:pPr algn="ctr"/>
              <a:r>
                <a:rPr lang="ja-JP" altLang="en-US" sz="1100">
                  <a:latin typeface="メイリオ" pitchFamily="50" charset="-128"/>
                  <a:ea typeface="メイリオ" pitchFamily="50" charset="-128"/>
                  <a:cs typeface="メイリオ" pitchFamily="50" charset="-128"/>
                </a:rPr>
                <a:t>コスト（</a:t>
              </a:r>
              <a:r>
                <a:rPr lang="en-US" altLang="ja-JP" sz="1100">
                  <a:latin typeface="メイリオ" pitchFamily="50" charset="-128"/>
                  <a:ea typeface="メイリオ" pitchFamily="50" charset="-128"/>
                  <a:cs typeface="メイリオ" pitchFamily="50" charset="-128"/>
                </a:rPr>
                <a:t>Cost</a:t>
              </a:r>
              <a:r>
                <a:rPr lang="ja-JP" altLang="en-US" sz="1100">
                  <a:latin typeface="メイリオ" pitchFamily="50" charset="-128"/>
                  <a:ea typeface="メイリオ" pitchFamily="50" charset="-128"/>
                  <a:cs typeface="メイリオ" pitchFamily="50" charset="-128"/>
                </a:rPr>
                <a:t>）</a:t>
              </a:r>
            </a:p>
          </p:txBody>
        </p:sp>
        <p:sp>
          <p:nvSpPr>
            <p:cNvPr id="27660" name="Rectangle 11"/>
            <p:cNvSpPr>
              <a:spLocks noChangeArrowheads="1"/>
            </p:cNvSpPr>
            <p:nvPr/>
          </p:nvSpPr>
          <p:spPr bwMode="auto">
            <a:xfrm>
              <a:off x="2419" y="2657"/>
              <a:ext cx="934" cy="639"/>
            </a:xfrm>
            <a:prstGeom prst="rect">
              <a:avLst/>
            </a:prstGeom>
            <a:gradFill rotWithShape="1">
              <a:gsLst>
                <a:gs pos="0">
                  <a:srgbClr val="FFFFFF"/>
                </a:gs>
                <a:gs pos="100000">
                  <a:srgbClr val="9999FF"/>
                </a:gs>
              </a:gsLst>
              <a:path path="shape">
                <a:fillToRect l="50000" t="50000" r="50000" b="50000"/>
              </a:path>
            </a:gradFill>
            <a:ln w="9525" algn="ctr">
              <a:solidFill>
                <a:srgbClr val="6666FF"/>
              </a:solidFill>
              <a:miter lim="800000"/>
              <a:headEnd/>
              <a:tailEnd/>
            </a:ln>
          </p:spPr>
          <p:txBody>
            <a:bodyPr wrap="none" anchor="ctr"/>
            <a:lstStyle/>
            <a:p>
              <a:pPr algn="ctr"/>
              <a:r>
                <a:rPr lang="ja-JP" altLang="en-US" sz="1100">
                  <a:latin typeface="メイリオ" pitchFamily="50" charset="-128"/>
                  <a:ea typeface="メイリオ" pitchFamily="50" charset="-128"/>
                  <a:cs typeface="メイリオ" pitchFamily="50" charset="-128"/>
                </a:rPr>
                <a:t>利便性</a:t>
              </a:r>
              <a:br>
                <a:rPr lang="ja-JP" altLang="en-US" sz="1100">
                  <a:latin typeface="メイリオ" pitchFamily="50" charset="-128"/>
                  <a:ea typeface="メイリオ" pitchFamily="50" charset="-128"/>
                  <a:cs typeface="メイリオ" pitchFamily="50" charset="-128"/>
                </a:rPr>
              </a:br>
              <a:r>
                <a:rPr lang="ja-JP" altLang="en-US" sz="1100">
                  <a:latin typeface="メイリオ" pitchFamily="50" charset="-128"/>
                  <a:ea typeface="メイリオ" pitchFamily="50" charset="-128"/>
                  <a:cs typeface="メイリオ" pitchFamily="50" charset="-128"/>
                </a:rPr>
                <a:t>（</a:t>
              </a:r>
              <a:r>
                <a:rPr lang="en-US" altLang="ja-JP" sz="1100">
                  <a:latin typeface="メイリオ" pitchFamily="50" charset="-128"/>
                  <a:ea typeface="メイリオ" pitchFamily="50" charset="-128"/>
                  <a:cs typeface="メイリオ" pitchFamily="50" charset="-128"/>
                </a:rPr>
                <a:t>Convenience</a:t>
              </a:r>
              <a:r>
                <a:rPr lang="ja-JP" altLang="en-US" sz="1100">
                  <a:latin typeface="メイリオ" pitchFamily="50" charset="-128"/>
                  <a:ea typeface="メイリオ" pitchFamily="50" charset="-128"/>
                  <a:cs typeface="メイリオ" pitchFamily="50" charset="-128"/>
                </a:rPr>
                <a:t>）</a:t>
              </a:r>
            </a:p>
          </p:txBody>
        </p:sp>
        <p:sp>
          <p:nvSpPr>
            <p:cNvPr id="27661" name="Rectangle 12"/>
            <p:cNvSpPr>
              <a:spLocks noChangeArrowheads="1"/>
            </p:cNvSpPr>
            <p:nvPr/>
          </p:nvSpPr>
          <p:spPr bwMode="auto">
            <a:xfrm>
              <a:off x="2419" y="3345"/>
              <a:ext cx="934" cy="635"/>
            </a:xfrm>
            <a:prstGeom prst="rect">
              <a:avLst/>
            </a:prstGeom>
            <a:gradFill rotWithShape="1">
              <a:gsLst>
                <a:gs pos="0">
                  <a:srgbClr val="FFFFFF"/>
                </a:gs>
                <a:gs pos="100000">
                  <a:srgbClr val="9999FF"/>
                </a:gs>
              </a:gsLst>
              <a:path path="shape">
                <a:fillToRect l="50000" t="50000" r="50000" b="50000"/>
              </a:path>
            </a:gradFill>
            <a:ln w="9525" algn="ctr">
              <a:solidFill>
                <a:srgbClr val="6666FF"/>
              </a:solidFill>
              <a:miter lim="800000"/>
              <a:headEnd/>
              <a:tailEnd/>
            </a:ln>
          </p:spPr>
          <p:txBody>
            <a:bodyPr wrap="none" anchor="ctr"/>
            <a:lstStyle/>
            <a:p>
              <a:pPr algn="ctr"/>
              <a:r>
                <a:rPr lang="ja-JP" altLang="en-US" sz="1100">
                  <a:latin typeface="メイリオ" pitchFamily="50" charset="-128"/>
                  <a:ea typeface="メイリオ" pitchFamily="50" charset="-128"/>
                  <a:cs typeface="メイリオ" pitchFamily="50" charset="-128"/>
                </a:rPr>
                <a:t>コミュニケーション</a:t>
              </a:r>
              <a:br>
                <a:rPr lang="ja-JP" altLang="en-US" sz="1100">
                  <a:latin typeface="メイリオ" pitchFamily="50" charset="-128"/>
                  <a:ea typeface="メイリオ" pitchFamily="50" charset="-128"/>
                  <a:cs typeface="メイリオ" pitchFamily="50" charset="-128"/>
                </a:rPr>
              </a:br>
              <a:r>
                <a:rPr lang="ja-JP" altLang="en-US" sz="1100">
                  <a:latin typeface="メイリオ" pitchFamily="50" charset="-128"/>
                  <a:ea typeface="メイリオ" pitchFamily="50" charset="-128"/>
                  <a:cs typeface="メイリオ" pitchFamily="50" charset="-128"/>
                </a:rPr>
                <a:t>（</a:t>
              </a:r>
              <a:r>
                <a:rPr lang="en-US" altLang="ja-JP" sz="1100">
                  <a:latin typeface="メイリオ" pitchFamily="50" charset="-128"/>
                  <a:ea typeface="メイリオ" pitchFamily="50" charset="-128"/>
                  <a:cs typeface="メイリオ" pitchFamily="50" charset="-128"/>
                </a:rPr>
                <a:t>Communication</a:t>
              </a:r>
              <a:r>
                <a:rPr lang="ja-JP" altLang="en-US" sz="1100">
                  <a:latin typeface="メイリオ" pitchFamily="50" charset="-128"/>
                  <a:ea typeface="メイリオ" pitchFamily="50" charset="-128"/>
                  <a:cs typeface="メイリオ" pitchFamily="50" charset="-128"/>
                </a:rPr>
                <a:t>）</a:t>
              </a:r>
            </a:p>
          </p:txBody>
        </p:sp>
        <p:sp>
          <p:nvSpPr>
            <p:cNvPr id="27662" name="AutoShape 13"/>
            <p:cNvSpPr>
              <a:spLocks noChangeArrowheads="1"/>
            </p:cNvSpPr>
            <p:nvPr/>
          </p:nvSpPr>
          <p:spPr bwMode="auto">
            <a:xfrm>
              <a:off x="2082" y="1525"/>
              <a:ext cx="234" cy="164"/>
            </a:xfrm>
            <a:prstGeom prst="leftRightArrow">
              <a:avLst>
                <a:gd name="adj1" fmla="val 52380"/>
                <a:gd name="adj2" fmla="val 35525"/>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spcBef>
                  <a:spcPct val="50000"/>
                </a:spcBef>
                <a:spcAft>
                  <a:spcPct val="10000"/>
                </a:spcAft>
              </a:pPr>
              <a:endParaRPr lang="ja-JP" altLang="ja-JP" sz="1200" b="1">
                <a:latin typeface="メイリオ" pitchFamily="50" charset="-128"/>
                <a:ea typeface="メイリオ" pitchFamily="50" charset="-128"/>
                <a:cs typeface="メイリオ" pitchFamily="50" charset="-128"/>
              </a:endParaRPr>
            </a:p>
          </p:txBody>
        </p:sp>
        <p:sp>
          <p:nvSpPr>
            <p:cNvPr id="27663" name="AutoShape 14"/>
            <p:cNvSpPr>
              <a:spLocks noChangeArrowheads="1"/>
            </p:cNvSpPr>
            <p:nvPr/>
          </p:nvSpPr>
          <p:spPr bwMode="auto">
            <a:xfrm>
              <a:off x="2082" y="2210"/>
              <a:ext cx="234" cy="165"/>
            </a:xfrm>
            <a:prstGeom prst="leftRightArrow">
              <a:avLst>
                <a:gd name="adj1" fmla="val 52380"/>
                <a:gd name="adj2" fmla="val 35310"/>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spcBef>
                  <a:spcPct val="50000"/>
                </a:spcBef>
                <a:spcAft>
                  <a:spcPct val="10000"/>
                </a:spcAft>
              </a:pPr>
              <a:endParaRPr lang="ja-JP" altLang="ja-JP" sz="1200" b="1">
                <a:latin typeface="メイリオ" pitchFamily="50" charset="-128"/>
                <a:ea typeface="メイリオ" pitchFamily="50" charset="-128"/>
                <a:cs typeface="メイリオ" pitchFamily="50" charset="-128"/>
              </a:endParaRPr>
            </a:p>
          </p:txBody>
        </p:sp>
        <p:sp>
          <p:nvSpPr>
            <p:cNvPr id="27664" name="AutoShape 15"/>
            <p:cNvSpPr>
              <a:spLocks noChangeArrowheads="1"/>
            </p:cNvSpPr>
            <p:nvPr/>
          </p:nvSpPr>
          <p:spPr bwMode="auto">
            <a:xfrm>
              <a:off x="2082" y="2893"/>
              <a:ext cx="234" cy="165"/>
            </a:xfrm>
            <a:prstGeom prst="leftRightArrow">
              <a:avLst>
                <a:gd name="adj1" fmla="val 52380"/>
                <a:gd name="adj2" fmla="val 35310"/>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spcBef>
                  <a:spcPct val="50000"/>
                </a:spcBef>
                <a:spcAft>
                  <a:spcPct val="10000"/>
                </a:spcAft>
              </a:pPr>
              <a:endParaRPr lang="ja-JP" altLang="ja-JP" sz="1200" b="1">
                <a:latin typeface="メイリオ" pitchFamily="50" charset="-128"/>
                <a:ea typeface="メイリオ" pitchFamily="50" charset="-128"/>
                <a:cs typeface="メイリオ" pitchFamily="50" charset="-128"/>
              </a:endParaRPr>
            </a:p>
          </p:txBody>
        </p:sp>
        <p:sp>
          <p:nvSpPr>
            <p:cNvPr id="27665" name="AutoShape 16"/>
            <p:cNvSpPr>
              <a:spLocks noChangeArrowheads="1"/>
            </p:cNvSpPr>
            <p:nvPr/>
          </p:nvSpPr>
          <p:spPr bwMode="auto">
            <a:xfrm>
              <a:off x="2082" y="3585"/>
              <a:ext cx="234" cy="167"/>
            </a:xfrm>
            <a:prstGeom prst="leftRightArrow">
              <a:avLst>
                <a:gd name="adj1" fmla="val 52380"/>
                <a:gd name="adj2" fmla="val 34887"/>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spcBef>
                  <a:spcPct val="50000"/>
                </a:spcBef>
                <a:spcAft>
                  <a:spcPct val="10000"/>
                </a:spcAft>
              </a:pPr>
              <a:endParaRPr lang="ja-JP" altLang="ja-JP" sz="1200" b="1">
                <a:latin typeface="メイリオ" pitchFamily="50" charset="-128"/>
                <a:ea typeface="メイリオ" pitchFamily="50" charset="-128"/>
                <a:cs typeface="メイリオ" pitchFamily="50" charset="-128"/>
              </a:endParaRPr>
            </a:p>
          </p:txBody>
        </p:sp>
        <p:sp>
          <p:nvSpPr>
            <p:cNvPr id="27666" name="Text Box 17"/>
            <p:cNvSpPr txBox="1">
              <a:spLocks noChangeArrowheads="1"/>
            </p:cNvSpPr>
            <p:nvPr/>
          </p:nvSpPr>
          <p:spPr bwMode="auto">
            <a:xfrm>
              <a:off x="3183" y="1288"/>
              <a:ext cx="268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endParaRPr lang="ja-JP" altLang="ja-JP" sz="1200">
                <a:latin typeface="メイリオ" pitchFamily="50" charset="-128"/>
                <a:ea typeface="メイリオ" pitchFamily="50" charset="-128"/>
                <a:cs typeface="メイリオ" pitchFamily="50" charset="-128"/>
              </a:endParaRPr>
            </a:p>
          </p:txBody>
        </p:sp>
        <p:sp>
          <p:nvSpPr>
            <p:cNvPr id="27667" name="Line 18"/>
            <p:cNvSpPr>
              <a:spLocks noChangeShapeType="1"/>
            </p:cNvSpPr>
            <p:nvPr/>
          </p:nvSpPr>
          <p:spPr bwMode="auto">
            <a:xfrm>
              <a:off x="3651" y="3332"/>
              <a:ext cx="2219" cy="0"/>
            </a:xfrm>
            <a:prstGeom prst="line">
              <a:avLst/>
            </a:prstGeom>
            <a:noFill/>
            <a:ln w="12700">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7668" name="Line 19"/>
            <p:cNvSpPr>
              <a:spLocks noChangeShapeType="1"/>
            </p:cNvSpPr>
            <p:nvPr/>
          </p:nvSpPr>
          <p:spPr bwMode="auto">
            <a:xfrm>
              <a:off x="3651" y="2638"/>
              <a:ext cx="2219" cy="0"/>
            </a:xfrm>
            <a:prstGeom prst="line">
              <a:avLst/>
            </a:prstGeom>
            <a:noFill/>
            <a:ln w="12700">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7669" name="Line 20"/>
            <p:cNvSpPr>
              <a:spLocks noChangeShapeType="1"/>
            </p:cNvSpPr>
            <p:nvPr/>
          </p:nvSpPr>
          <p:spPr bwMode="auto">
            <a:xfrm>
              <a:off x="3651" y="1957"/>
              <a:ext cx="2219" cy="0"/>
            </a:xfrm>
            <a:prstGeom prst="line">
              <a:avLst/>
            </a:prstGeom>
            <a:noFill/>
            <a:ln w="12700">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7670" name="Text Box 21"/>
            <p:cNvSpPr txBox="1">
              <a:spLocks noChangeArrowheads="1"/>
            </p:cNvSpPr>
            <p:nvPr/>
          </p:nvSpPr>
          <p:spPr bwMode="auto">
            <a:xfrm>
              <a:off x="3651" y="1344"/>
              <a:ext cx="2219"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30000"/>
                </a:spcBef>
                <a:spcAft>
                  <a:spcPct val="10000"/>
                </a:spcAft>
                <a:buFontTx/>
                <a:buChar char="•"/>
              </a:pPr>
              <a:r>
                <a:rPr lang="ja-JP" altLang="en-US" sz="1100">
                  <a:latin typeface="メイリオ" pitchFamily="50" charset="-128"/>
                  <a:ea typeface="メイリオ" pitchFamily="50" charset="-128"/>
                  <a:cs typeface="メイリオ" pitchFamily="50" charset="-128"/>
                </a:rPr>
                <a:t>単なるモノやサービスだけではなく、顧客がそれを購入することによって得られる「価値」のこと</a:t>
              </a:r>
            </a:p>
            <a:p>
              <a:pPr eaLnBrk="1" hangingPunct="1">
                <a:lnSpc>
                  <a:spcPct val="90000"/>
                </a:lnSpc>
                <a:spcBef>
                  <a:spcPct val="30000"/>
                </a:spcBef>
                <a:spcAft>
                  <a:spcPct val="10000"/>
                </a:spcAft>
                <a:buFontTx/>
                <a:buChar char="•"/>
              </a:pPr>
              <a:r>
                <a:rPr lang="ja-JP" altLang="en-US" sz="1100">
                  <a:latin typeface="メイリオ" pitchFamily="50" charset="-128"/>
                  <a:ea typeface="メイリオ" pitchFamily="50" charset="-128"/>
                  <a:cs typeface="メイリオ" pitchFamily="50" charset="-128"/>
                </a:rPr>
                <a:t>例えば、メーカーの提供する「価値」は、製品だけでなく、アフターサービスも含まれる</a:t>
              </a:r>
            </a:p>
          </p:txBody>
        </p:sp>
        <p:sp>
          <p:nvSpPr>
            <p:cNvPr id="27671" name="Text Box 22"/>
            <p:cNvSpPr txBox="1">
              <a:spLocks noChangeArrowheads="1"/>
            </p:cNvSpPr>
            <p:nvPr/>
          </p:nvSpPr>
          <p:spPr bwMode="auto">
            <a:xfrm>
              <a:off x="3651" y="2112"/>
              <a:ext cx="221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30000"/>
                </a:spcBef>
                <a:spcAft>
                  <a:spcPct val="10000"/>
                </a:spcAft>
                <a:buFontTx/>
                <a:buChar char="•"/>
              </a:pPr>
              <a:r>
                <a:rPr lang="ja-JP" altLang="en-US" sz="1100">
                  <a:latin typeface="メイリオ" pitchFamily="50" charset="-128"/>
                  <a:ea typeface="メイリオ" pitchFamily="50" charset="-128"/>
                  <a:cs typeface="メイリオ" pitchFamily="50" charset="-128"/>
                </a:rPr>
                <a:t>製品と引き換えに顧客が支払う金額のこと</a:t>
              </a:r>
            </a:p>
            <a:p>
              <a:pPr eaLnBrk="1" hangingPunct="1">
                <a:lnSpc>
                  <a:spcPct val="90000"/>
                </a:lnSpc>
                <a:spcBef>
                  <a:spcPct val="30000"/>
                </a:spcBef>
                <a:spcAft>
                  <a:spcPct val="10000"/>
                </a:spcAft>
                <a:buFontTx/>
                <a:buChar char="•"/>
              </a:pPr>
              <a:r>
                <a:rPr lang="ja-JP" altLang="en-US" sz="1100">
                  <a:latin typeface="メイリオ" pitchFamily="50" charset="-128"/>
                  <a:ea typeface="メイリオ" pitchFamily="50" charset="-128"/>
                  <a:cs typeface="メイリオ" pitchFamily="50" charset="-128"/>
                </a:rPr>
                <a:t>企業は、値引き額、支払条件などの多様な「価値」を設定し、顧客のニーズに合わせる</a:t>
              </a:r>
            </a:p>
          </p:txBody>
        </p:sp>
        <p:sp>
          <p:nvSpPr>
            <p:cNvPr id="27672" name="Text Box 23"/>
            <p:cNvSpPr txBox="1">
              <a:spLocks noChangeArrowheads="1"/>
            </p:cNvSpPr>
            <p:nvPr/>
          </p:nvSpPr>
          <p:spPr bwMode="auto">
            <a:xfrm>
              <a:off x="3651" y="2801"/>
              <a:ext cx="221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30000"/>
                </a:spcBef>
                <a:spcAft>
                  <a:spcPct val="10000"/>
                </a:spcAft>
                <a:buFontTx/>
                <a:buChar char="•"/>
              </a:pPr>
              <a:r>
                <a:rPr lang="ja-JP" altLang="en-US" sz="1100">
                  <a:latin typeface="メイリオ" pitchFamily="50" charset="-128"/>
                  <a:ea typeface="メイリオ" pitchFamily="50" charset="-128"/>
                  <a:cs typeface="メイリオ" pitchFamily="50" charset="-128"/>
                </a:rPr>
                <a:t>顧客の手元に製品を届けるための販路のこと</a:t>
              </a:r>
            </a:p>
            <a:p>
              <a:pPr eaLnBrk="1" hangingPunct="1">
                <a:lnSpc>
                  <a:spcPct val="90000"/>
                </a:lnSpc>
                <a:spcBef>
                  <a:spcPct val="30000"/>
                </a:spcBef>
                <a:spcAft>
                  <a:spcPct val="10000"/>
                </a:spcAft>
                <a:buFontTx/>
                <a:buChar char="•"/>
              </a:pPr>
              <a:r>
                <a:rPr lang="ja-JP" altLang="en-US" sz="1100">
                  <a:latin typeface="メイリオ" pitchFamily="50" charset="-128"/>
                  <a:ea typeface="メイリオ" pitchFamily="50" charset="-128"/>
                  <a:cs typeface="メイリオ" pitchFamily="50" charset="-128"/>
                </a:rPr>
                <a:t>新しい顧客チャネルであるインターネットの台頭により、大きく向上した</a:t>
              </a:r>
            </a:p>
          </p:txBody>
        </p:sp>
        <p:sp>
          <p:nvSpPr>
            <p:cNvPr id="27673" name="Text Box 24"/>
            <p:cNvSpPr txBox="1">
              <a:spLocks noChangeArrowheads="1"/>
            </p:cNvSpPr>
            <p:nvPr/>
          </p:nvSpPr>
          <p:spPr bwMode="auto">
            <a:xfrm>
              <a:off x="3651" y="3450"/>
              <a:ext cx="2219"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30000"/>
                </a:spcBef>
                <a:spcAft>
                  <a:spcPct val="10000"/>
                </a:spcAft>
                <a:buFontTx/>
                <a:buChar char="•"/>
              </a:pPr>
              <a:r>
                <a:rPr lang="ja-JP" altLang="en-US" sz="1100">
                  <a:latin typeface="メイリオ" pitchFamily="50" charset="-128"/>
                  <a:ea typeface="メイリオ" pitchFamily="50" charset="-128"/>
                  <a:cs typeface="メイリオ" pitchFamily="50" charset="-128"/>
                </a:rPr>
                <a:t>製品の特徴を消費者に伝え、製品を買ってもらおうとする企業活動のこと</a:t>
              </a:r>
            </a:p>
            <a:p>
              <a:pPr eaLnBrk="1" hangingPunct="1">
                <a:lnSpc>
                  <a:spcPct val="90000"/>
                </a:lnSpc>
                <a:spcBef>
                  <a:spcPct val="30000"/>
                </a:spcBef>
                <a:spcAft>
                  <a:spcPct val="10000"/>
                </a:spcAft>
                <a:buFontTx/>
                <a:buChar char="•"/>
              </a:pPr>
              <a:r>
                <a:rPr lang="ja-JP" altLang="en-US" sz="1100">
                  <a:latin typeface="メイリオ" pitchFamily="50" charset="-128"/>
                  <a:ea typeface="メイリオ" pitchFamily="50" charset="-128"/>
                  <a:cs typeface="メイリオ" pitchFamily="50" charset="-128"/>
                </a:rPr>
                <a:t>広告や販促などがこれにあたり、この領域の成否が売上に大きく向上する</a:t>
              </a:r>
            </a:p>
          </p:txBody>
        </p:sp>
        <p:sp>
          <p:nvSpPr>
            <p:cNvPr id="27674" name="Rectangle 25"/>
            <p:cNvSpPr>
              <a:spLocks noChangeArrowheads="1"/>
            </p:cNvSpPr>
            <p:nvPr/>
          </p:nvSpPr>
          <p:spPr bwMode="auto">
            <a:xfrm>
              <a:off x="348" y="1291"/>
              <a:ext cx="933" cy="639"/>
            </a:xfrm>
            <a:prstGeom prst="rect">
              <a:avLst/>
            </a:prstGeom>
            <a:gradFill rotWithShape="0">
              <a:gsLst>
                <a:gs pos="0">
                  <a:srgbClr val="FFFFFF"/>
                </a:gs>
                <a:gs pos="100000">
                  <a:srgbClr val="FFCCFF"/>
                </a:gs>
              </a:gsLst>
              <a:path path="shape">
                <a:fillToRect l="50000" t="50000" r="50000" b="50000"/>
              </a:path>
            </a:gradFill>
            <a:ln w="9525">
              <a:solidFill>
                <a:srgbClr val="FF66FF"/>
              </a:solidFill>
              <a:miter lim="800000"/>
              <a:headEnd/>
              <a:tailEnd/>
            </a:ln>
          </p:spPr>
          <p:txBody>
            <a:bodyPr wrap="none" anchor="ctr"/>
            <a:lstStyle/>
            <a:p>
              <a:pPr algn="ctr"/>
              <a:r>
                <a:rPr lang="ja-JP" altLang="en-US" sz="1600">
                  <a:latin typeface="メイリオ" pitchFamily="50" charset="-128"/>
                  <a:ea typeface="メイリオ" pitchFamily="50" charset="-128"/>
                  <a:cs typeface="メイリオ" pitchFamily="50" charset="-128"/>
                </a:rPr>
                <a:t>製品</a:t>
              </a:r>
              <a:br>
                <a:rPr lang="ja-JP" altLang="en-US" sz="1600">
                  <a:latin typeface="メイリオ" pitchFamily="50" charset="-128"/>
                  <a:ea typeface="メイリオ" pitchFamily="50" charset="-128"/>
                  <a:cs typeface="メイリオ" pitchFamily="50" charset="-128"/>
                </a:rPr>
              </a:br>
              <a:r>
                <a:rPr lang="ja-JP" altLang="en-US" sz="1600">
                  <a:latin typeface="メイリオ" pitchFamily="50" charset="-128"/>
                  <a:ea typeface="メイリオ" pitchFamily="50" charset="-128"/>
                  <a:cs typeface="メイリオ" pitchFamily="50" charset="-128"/>
                </a:rPr>
                <a:t>（</a:t>
              </a:r>
              <a:r>
                <a:rPr lang="en-US" altLang="ja-JP" sz="1600">
                  <a:latin typeface="メイリオ" pitchFamily="50" charset="-128"/>
                  <a:ea typeface="メイリオ" pitchFamily="50" charset="-128"/>
                  <a:cs typeface="メイリオ" pitchFamily="50" charset="-128"/>
                </a:rPr>
                <a:t>Product</a:t>
              </a:r>
              <a:r>
                <a:rPr lang="ja-JP" altLang="en-US" sz="1600">
                  <a:latin typeface="メイリオ" pitchFamily="50" charset="-128"/>
                  <a:ea typeface="メイリオ" pitchFamily="50" charset="-128"/>
                  <a:cs typeface="メイリオ" pitchFamily="50" charset="-128"/>
                </a:rPr>
                <a:t>）</a:t>
              </a:r>
            </a:p>
          </p:txBody>
        </p:sp>
        <p:sp>
          <p:nvSpPr>
            <p:cNvPr id="27675" name="Text Box 26"/>
            <p:cNvSpPr txBox="1">
              <a:spLocks noChangeArrowheads="1"/>
            </p:cNvSpPr>
            <p:nvPr/>
          </p:nvSpPr>
          <p:spPr bwMode="auto">
            <a:xfrm>
              <a:off x="1338" y="1271"/>
              <a:ext cx="824"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品質・機能特性</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ブランド名</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パッケージ</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大きさ</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サービス</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保証・返品　等</a:t>
              </a:r>
            </a:p>
          </p:txBody>
        </p:sp>
        <p:sp>
          <p:nvSpPr>
            <p:cNvPr id="27676" name="Text Box 27"/>
            <p:cNvSpPr txBox="1">
              <a:spLocks noChangeArrowheads="1"/>
            </p:cNvSpPr>
            <p:nvPr/>
          </p:nvSpPr>
          <p:spPr bwMode="auto">
            <a:xfrm>
              <a:off x="1338" y="2013"/>
              <a:ext cx="82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希望価格</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値引き・割引</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優遇条件</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支払期限</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支払条件　等</a:t>
              </a:r>
            </a:p>
          </p:txBody>
        </p:sp>
        <p:sp>
          <p:nvSpPr>
            <p:cNvPr id="27677" name="Text Box 28"/>
            <p:cNvSpPr txBox="1">
              <a:spLocks noChangeArrowheads="1"/>
            </p:cNvSpPr>
            <p:nvPr/>
          </p:nvSpPr>
          <p:spPr bwMode="auto">
            <a:xfrm>
              <a:off x="1338" y="2679"/>
              <a:ext cx="824"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チャネル</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運送</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在庫</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範囲</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場所</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品揃え　等</a:t>
              </a:r>
            </a:p>
          </p:txBody>
        </p:sp>
        <p:sp>
          <p:nvSpPr>
            <p:cNvPr id="27678" name="Text Box 29"/>
            <p:cNvSpPr txBox="1">
              <a:spLocks noChangeArrowheads="1"/>
            </p:cNvSpPr>
            <p:nvPr/>
          </p:nvSpPr>
          <p:spPr bwMode="auto">
            <a:xfrm>
              <a:off x="1338" y="3379"/>
              <a:ext cx="82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広告</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人的販売</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販売促進（</a:t>
              </a:r>
              <a:r>
                <a:rPr lang="en-US" altLang="ja-JP" sz="1000">
                  <a:latin typeface="メイリオ" pitchFamily="50" charset="-128"/>
                  <a:ea typeface="メイリオ" pitchFamily="50" charset="-128"/>
                  <a:cs typeface="メイリオ" pitchFamily="50" charset="-128"/>
                </a:rPr>
                <a:t>SP</a:t>
              </a:r>
              <a:r>
                <a:rPr lang="ja-JP" altLang="en-US" sz="1000">
                  <a:latin typeface="メイリオ" pitchFamily="50" charset="-128"/>
                  <a:ea typeface="メイリオ" pitchFamily="50" charset="-128"/>
                  <a:cs typeface="メイリオ" pitchFamily="50" charset="-128"/>
                </a:rPr>
                <a:t>）</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広報（</a:t>
              </a:r>
              <a:r>
                <a:rPr lang="en-US" altLang="ja-JP" sz="1000">
                  <a:latin typeface="メイリオ" pitchFamily="50" charset="-128"/>
                  <a:ea typeface="メイリオ" pitchFamily="50" charset="-128"/>
                  <a:cs typeface="メイリオ" pitchFamily="50" charset="-128"/>
                </a:rPr>
                <a:t>PR</a:t>
              </a:r>
              <a:r>
                <a:rPr lang="ja-JP" altLang="en-US" sz="1000">
                  <a:latin typeface="メイリオ" pitchFamily="50" charset="-128"/>
                  <a:ea typeface="メイリオ" pitchFamily="50" charset="-128"/>
                  <a:cs typeface="メイリオ" pitchFamily="50" charset="-128"/>
                </a:rPr>
                <a:t>）</a:t>
              </a:r>
            </a:p>
            <a:p>
              <a:pPr eaLnBrk="1" hangingPunct="1">
                <a:lnSpc>
                  <a:spcPct val="90000"/>
                </a:lnSpc>
                <a:spcBef>
                  <a:spcPct val="10000"/>
                </a:spcBef>
                <a:buFontTx/>
                <a:buChar char="•"/>
              </a:pPr>
              <a:r>
                <a:rPr lang="ja-JP" altLang="en-US" sz="1000">
                  <a:latin typeface="メイリオ" pitchFamily="50" charset="-128"/>
                  <a:ea typeface="メイリオ" pitchFamily="50" charset="-128"/>
                  <a:cs typeface="メイリオ" pitchFamily="50" charset="-128"/>
                </a:rPr>
                <a:t>口コミ　等</a:t>
              </a:r>
            </a:p>
          </p:txBody>
        </p:sp>
        <p:sp>
          <p:nvSpPr>
            <p:cNvPr id="27679" name="Line 31"/>
            <p:cNvSpPr>
              <a:spLocks noChangeShapeType="1"/>
            </p:cNvSpPr>
            <p:nvPr/>
          </p:nvSpPr>
          <p:spPr bwMode="auto">
            <a:xfrm>
              <a:off x="1314" y="3332"/>
              <a:ext cx="672" cy="0"/>
            </a:xfrm>
            <a:prstGeom prst="line">
              <a:avLst/>
            </a:prstGeom>
            <a:noFill/>
            <a:ln w="12700">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7680" name="Line 32"/>
            <p:cNvSpPr>
              <a:spLocks noChangeShapeType="1"/>
            </p:cNvSpPr>
            <p:nvPr/>
          </p:nvSpPr>
          <p:spPr bwMode="auto">
            <a:xfrm>
              <a:off x="1314" y="2638"/>
              <a:ext cx="672" cy="0"/>
            </a:xfrm>
            <a:prstGeom prst="line">
              <a:avLst/>
            </a:prstGeom>
            <a:noFill/>
            <a:ln w="12700">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7681" name="Line 33"/>
            <p:cNvSpPr>
              <a:spLocks noChangeShapeType="1"/>
            </p:cNvSpPr>
            <p:nvPr/>
          </p:nvSpPr>
          <p:spPr bwMode="auto">
            <a:xfrm>
              <a:off x="1314" y="1957"/>
              <a:ext cx="672" cy="0"/>
            </a:xfrm>
            <a:prstGeom prst="line">
              <a:avLst/>
            </a:prstGeom>
            <a:noFill/>
            <a:ln w="12700">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7682" name="AutoShape 34"/>
            <p:cNvSpPr>
              <a:spLocks noChangeArrowheads="1"/>
            </p:cNvSpPr>
            <p:nvPr/>
          </p:nvSpPr>
          <p:spPr bwMode="auto">
            <a:xfrm rot="5400000">
              <a:off x="3302" y="1573"/>
              <a:ext cx="409" cy="68"/>
            </a:xfrm>
            <a:prstGeom prst="triangle">
              <a:avLst>
                <a:gd name="adj" fmla="val 50000"/>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latin typeface="メイリオ" pitchFamily="50" charset="-128"/>
                <a:ea typeface="メイリオ" pitchFamily="50" charset="-128"/>
                <a:cs typeface="メイリオ" pitchFamily="50" charset="-128"/>
              </a:endParaRPr>
            </a:p>
          </p:txBody>
        </p:sp>
        <p:sp>
          <p:nvSpPr>
            <p:cNvPr id="27683" name="AutoShape 35"/>
            <p:cNvSpPr>
              <a:spLocks noChangeArrowheads="1"/>
            </p:cNvSpPr>
            <p:nvPr/>
          </p:nvSpPr>
          <p:spPr bwMode="auto">
            <a:xfrm rot="5400000">
              <a:off x="3301" y="2258"/>
              <a:ext cx="411" cy="68"/>
            </a:xfrm>
            <a:prstGeom prst="triangle">
              <a:avLst>
                <a:gd name="adj" fmla="val 50000"/>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latin typeface="メイリオ" pitchFamily="50" charset="-128"/>
                <a:ea typeface="メイリオ" pitchFamily="50" charset="-128"/>
                <a:cs typeface="メイリオ" pitchFamily="50" charset="-128"/>
              </a:endParaRPr>
            </a:p>
          </p:txBody>
        </p:sp>
        <p:sp>
          <p:nvSpPr>
            <p:cNvPr id="27684" name="AutoShape 36"/>
            <p:cNvSpPr>
              <a:spLocks noChangeArrowheads="1"/>
            </p:cNvSpPr>
            <p:nvPr/>
          </p:nvSpPr>
          <p:spPr bwMode="auto">
            <a:xfrm rot="5400000">
              <a:off x="3302" y="2942"/>
              <a:ext cx="410" cy="68"/>
            </a:xfrm>
            <a:prstGeom prst="triangle">
              <a:avLst>
                <a:gd name="adj" fmla="val 50000"/>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latin typeface="メイリオ" pitchFamily="50" charset="-128"/>
                <a:ea typeface="メイリオ" pitchFamily="50" charset="-128"/>
                <a:cs typeface="メイリオ" pitchFamily="50" charset="-128"/>
              </a:endParaRPr>
            </a:p>
          </p:txBody>
        </p:sp>
        <p:sp>
          <p:nvSpPr>
            <p:cNvPr id="27685" name="AutoShape 37"/>
            <p:cNvSpPr>
              <a:spLocks noChangeArrowheads="1"/>
            </p:cNvSpPr>
            <p:nvPr/>
          </p:nvSpPr>
          <p:spPr bwMode="auto">
            <a:xfrm rot="5400000">
              <a:off x="3302" y="3628"/>
              <a:ext cx="409" cy="68"/>
            </a:xfrm>
            <a:prstGeom prst="triangle">
              <a:avLst>
                <a:gd name="adj" fmla="val 50000"/>
              </a:avLst>
            </a:prstGeom>
            <a:solidFill>
              <a:srgbClr val="3333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latin typeface="メイリオ" pitchFamily="50" charset="-128"/>
                <a:ea typeface="メイリオ" pitchFamily="50" charset="-128"/>
                <a:cs typeface="メイリオ" pitchFamily="50" charset="-128"/>
              </a:endParaRPr>
            </a:p>
          </p:txBody>
        </p:sp>
        <p:sp>
          <p:nvSpPr>
            <p:cNvPr id="27686" name="Text Box 38"/>
            <p:cNvSpPr txBox="1">
              <a:spLocks noChangeArrowheads="1"/>
            </p:cNvSpPr>
            <p:nvPr/>
          </p:nvSpPr>
          <p:spPr bwMode="auto">
            <a:xfrm>
              <a:off x="2415" y="1057"/>
              <a:ext cx="112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en-US" altLang="ja-JP" sz="1400">
                  <a:latin typeface="メイリオ" pitchFamily="50" charset="-128"/>
                  <a:ea typeface="メイリオ" pitchFamily="50" charset="-128"/>
                  <a:cs typeface="メイリオ" pitchFamily="50" charset="-128"/>
                </a:rPr>
                <a:t>4C</a:t>
              </a:r>
              <a:r>
                <a:rPr lang="ja-JP" altLang="en-US" sz="1400">
                  <a:latin typeface="メイリオ" pitchFamily="50" charset="-128"/>
                  <a:ea typeface="メイリオ" pitchFamily="50" charset="-128"/>
                  <a:cs typeface="メイリオ" pitchFamily="50" charset="-128"/>
                </a:rPr>
                <a:t>（買い手視点）</a:t>
              </a:r>
            </a:p>
          </p:txBody>
        </p:sp>
        <p:sp>
          <p:nvSpPr>
            <p:cNvPr id="27687" name="Line 39"/>
            <p:cNvSpPr>
              <a:spLocks noChangeShapeType="1"/>
            </p:cNvSpPr>
            <p:nvPr/>
          </p:nvSpPr>
          <p:spPr bwMode="auto">
            <a:xfrm>
              <a:off x="2419" y="1243"/>
              <a:ext cx="93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7688" name="Text Box 40"/>
            <p:cNvSpPr txBox="1">
              <a:spLocks noChangeArrowheads="1"/>
            </p:cNvSpPr>
            <p:nvPr/>
          </p:nvSpPr>
          <p:spPr bwMode="auto">
            <a:xfrm>
              <a:off x="3668" y="1057"/>
              <a:ext cx="2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r>
                <a:rPr lang="ja-JP" altLang="en-US" sz="1400">
                  <a:latin typeface="メイリオ" pitchFamily="50" charset="-128"/>
                  <a:ea typeface="メイリオ" pitchFamily="50" charset="-128"/>
                  <a:cs typeface="メイリオ" pitchFamily="50" charset="-128"/>
                </a:rPr>
                <a:t>説明</a:t>
              </a:r>
            </a:p>
          </p:txBody>
        </p:sp>
        <p:sp>
          <p:nvSpPr>
            <p:cNvPr id="27689" name="Line 41"/>
            <p:cNvSpPr>
              <a:spLocks noChangeShapeType="1"/>
            </p:cNvSpPr>
            <p:nvPr/>
          </p:nvSpPr>
          <p:spPr bwMode="auto">
            <a:xfrm>
              <a:off x="3658" y="1243"/>
              <a:ext cx="22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Tree>
    <p:extLst>
      <p:ext uri="{BB962C8B-B14F-4D97-AF65-F5344CB8AC3E}">
        <p14:creationId xmlns:p14="http://schemas.microsoft.com/office/powerpoint/2010/main" val="29300899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タイトル 1"/>
          <p:cNvSpPr>
            <a:spLocks noGrp="1"/>
          </p:cNvSpPr>
          <p:nvPr>
            <p:ph type="title"/>
          </p:nvPr>
        </p:nvSpPr>
        <p:spPr>
          <a:xfrm>
            <a:off x="179388" y="188913"/>
            <a:ext cx="8964612" cy="490537"/>
          </a:xfrm>
        </p:spPr>
        <p:txBody>
          <a:bodyPr/>
          <a:lstStyle/>
          <a:p>
            <a:pPr eaLnBrk="1" hangingPunct="1"/>
            <a:r>
              <a:rPr lang="en-US" altLang="ja-JP" dirty="0" smtClean="0"/>
              <a:t>AIDMA</a:t>
            </a:r>
            <a:endParaRPr lang="ja-JP" altLang="en-US" dirty="0" smtClean="0"/>
          </a:p>
        </p:txBody>
      </p:sp>
      <p:sp>
        <p:nvSpPr>
          <p:cNvPr id="28675" name="Rectangle 2"/>
          <p:cNvSpPr txBox="1">
            <a:spLocks noChangeArrowheads="1"/>
          </p:cNvSpPr>
          <p:nvPr/>
        </p:nvSpPr>
        <p:spPr bwMode="auto">
          <a:xfrm>
            <a:off x="100013" y="836613"/>
            <a:ext cx="90439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Char char="•"/>
            </a:pPr>
            <a:r>
              <a:rPr lang="ja-JP" altLang="en-US" sz="1600">
                <a:latin typeface="メイリオ" pitchFamily="50" charset="-128"/>
                <a:ea typeface="メイリオ" pitchFamily="50" charset="-128"/>
                <a:cs typeface="メイリオ" pitchFamily="50" charset="-128"/>
              </a:rPr>
              <a:t>顧客へのプロモーション戦略の立案にあたっては、プロモーションの手段とその特性を理解し、製品ごとの消費者の態度変容プロセス（</a:t>
            </a:r>
            <a:r>
              <a:rPr lang="en-US" altLang="ja-JP" sz="1600">
                <a:latin typeface="メイリオ" pitchFamily="50" charset="-128"/>
                <a:ea typeface="メイリオ" pitchFamily="50" charset="-128"/>
                <a:cs typeface="メイリオ" pitchFamily="50" charset="-128"/>
              </a:rPr>
              <a:t>AIDMA</a:t>
            </a:r>
            <a:r>
              <a:rPr lang="ja-JP" altLang="en-US" sz="1600">
                <a:latin typeface="メイリオ" pitchFamily="50" charset="-128"/>
                <a:ea typeface="メイリオ" pitchFamily="50" charset="-128"/>
                <a:cs typeface="メイリオ" pitchFamily="50" charset="-128"/>
              </a:rPr>
              <a:t>）に応じたプロモーション手段を最適化する必要があります。</a:t>
            </a:r>
          </a:p>
        </p:txBody>
      </p:sp>
      <p:sp>
        <p:nvSpPr>
          <p:cNvPr id="28676" name="Rectangle 3"/>
          <p:cNvSpPr>
            <a:spLocks noChangeArrowheads="1"/>
          </p:cNvSpPr>
          <p:nvPr/>
        </p:nvSpPr>
        <p:spPr bwMode="auto">
          <a:xfrm>
            <a:off x="395288" y="2338388"/>
            <a:ext cx="868362" cy="1412875"/>
          </a:xfrm>
          <a:prstGeom prst="rect">
            <a:avLst/>
          </a:prstGeom>
          <a:solidFill>
            <a:schemeClr val="bg1"/>
          </a:solidFill>
          <a:ln w="12700">
            <a:solidFill>
              <a:schemeClr val="tx1"/>
            </a:solidFill>
            <a:miter lim="800000"/>
            <a:headEnd/>
            <a:tailEnd/>
          </a:ln>
        </p:spPr>
        <p:txBody>
          <a:bodyPr wrap="none" anchor="ctr"/>
          <a:lstStyle/>
          <a:p>
            <a:r>
              <a:rPr lang="ja-JP" altLang="en-US" sz="1200">
                <a:latin typeface="メイリオ" pitchFamily="50" charset="-128"/>
                <a:ea typeface="メイリオ" pitchFamily="50" charset="-128"/>
                <a:cs typeface="メイリオ" pitchFamily="50" charset="-128"/>
              </a:rPr>
              <a:t>認知段階</a:t>
            </a:r>
          </a:p>
        </p:txBody>
      </p:sp>
      <p:sp>
        <p:nvSpPr>
          <p:cNvPr id="28677" name="AutoShape 4"/>
          <p:cNvSpPr>
            <a:spLocks noChangeArrowheads="1"/>
          </p:cNvSpPr>
          <p:nvPr/>
        </p:nvSpPr>
        <p:spPr bwMode="auto">
          <a:xfrm rot="5400000">
            <a:off x="1670844" y="2012156"/>
            <a:ext cx="725488" cy="1400175"/>
          </a:xfrm>
          <a:prstGeom prst="homePlate">
            <a:avLst>
              <a:gd name="adj" fmla="val 25000"/>
            </a:avLst>
          </a:prstGeom>
          <a:solidFill>
            <a:srgbClr val="FFCCFF"/>
          </a:solidFill>
          <a:ln w="9525">
            <a:solidFill>
              <a:srgbClr val="FF66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A</a:t>
            </a:r>
            <a:r>
              <a:rPr lang="en-US" altLang="ja-JP" sz="1600">
                <a:latin typeface="メイリオ" pitchFamily="50" charset="-128"/>
                <a:ea typeface="メイリオ" pitchFamily="50" charset="-128"/>
                <a:cs typeface="メイリオ" pitchFamily="50" charset="-128"/>
              </a:rPr>
              <a:t>ttention</a:t>
            </a:r>
          </a:p>
          <a:p>
            <a:pPr algn="ctr"/>
            <a:r>
              <a:rPr lang="ja-JP" altLang="en-US" sz="1600">
                <a:latin typeface="メイリオ" pitchFamily="50" charset="-128"/>
                <a:ea typeface="メイリオ" pitchFamily="50" charset="-128"/>
                <a:cs typeface="メイリオ" pitchFamily="50" charset="-128"/>
              </a:rPr>
              <a:t>（注意）</a:t>
            </a:r>
          </a:p>
        </p:txBody>
      </p:sp>
      <p:sp>
        <p:nvSpPr>
          <p:cNvPr id="28678" name="AutoShape 5"/>
          <p:cNvSpPr>
            <a:spLocks noChangeArrowheads="1"/>
          </p:cNvSpPr>
          <p:nvPr/>
        </p:nvSpPr>
        <p:spPr bwMode="auto">
          <a:xfrm rot="5400000">
            <a:off x="1670050" y="2744788"/>
            <a:ext cx="727075" cy="1400175"/>
          </a:xfrm>
          <a:prstGeom prst="homePlate">
            <a:avLst>
              <a:gd name="adj" fmla="val 25000"/>
            </a:avLst>
          </a:prstGeom>
          <a:solidFill>
            <a:srgbClr val="FFCCFF"/>
          </a:solidFill>
          <a:ln w="9525">
            <a:solidFill>
              <a:srgbClr val="FF66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I</a:t>
            </a:r>
            <a:r>
              <a:rPr lang="en-US" altLang="ja-JP" sz="1600">
                <a:latin typeface="メイリオ" pitchFamily="50" charset="-128"/>
                <a:ea typeface="メイリオ" pitchFamily="50" charset="-128"/>
                <a:cs typeface="メイリオ" pitchFamily="50" charset="-128"/>
              </a:rPr>
              <a:t>nterest</a:t>
            </a:r>
          </a:p>
          <a:p>
            <a:pPr algn="ctr"/>
            <a:r>
              <a:rPr lang="ja-JP" altLang="en-US" sz="1600">
                <a:latin typeface="メイリオ" pitchFamily="50" charset="-128"/>
                <a:ea typeface="メイリオ" pitchFamily="50" charset="-128"/>
                <a:cs typeface="メイリオ" pitchFamily="50" charset="-128"/>
              </a:rPr>
              <a:t>（興味）</a:t>
            </a:r>
          </a:p>
        </p:txBody>
      </p:sp>
      <p:sp>
        <p:nvSpPr>
          <p:cNvPr id="28679" name="Rectangle 6"/>
          <p:cNvSpPr>
            <a:spLocks noChangeArrowheads="1"/>
          </p:cNvSpPr>
          <p:nvPr/>
        </p:nvSpPr>
        <p:spPr bwMode="auto">
          <a:xfrm>
            <a:off x="395288" y="3808413"/>
            <a:ext cx="868362" cy="1428750"/>
          </a:xfrm>
          <a:prstGeom prst="rect">
            <a:avLst/>
          </a:prstGeom>
          <a:solidFill>
            <a:schemeClr val="bg1"/>
          </a:solidFill>
          <a:ln w="12700">
            <a:solidFill>
              <a:schemeClr val="tx1"/>
            </a:solidFill>
            <a:miter lim="800000"/>
            <a:headEnd/>
            <a:tailEnd/>
          </a:ln>
        </p:spPr>
        <p:txBody>
          <a:bodyPr wrap="none" anchor="ctr"/>
          <a:lstStyle/>
          <a:p>
            <a:r>
              <a:rPr lang="ja-JP" altLang="en-US" sz="1200">
                <a:latin typeface="メイリオ" pitchFamily="50" charset="-128"/>
                <a:ea typeface="メイリオ" pitchFamily="50" charset="-128"/>
                <a:cs typeface="メイリオ" pitchFamily="50" charset="-128"/>
              </a:rPr>
              <a:t>感情段階</a:t>
            </a:r>
          </a:p>
        </p:txBody>
      </p:sp>
      <p:sp>
        <p:nvSpPr>
          <p:cNvPr id="28680" name="AutoShape 7"/>
          <p:cNvSpPr>
            <a:spLocks noChangeArrowheads="1"/>
          </p:cNvSpPr>
          <p:nvPr/>
        </p:nvSpPr>
        <p:spPr bwMode="auto">
          <a:xfrm rot="5400000">
            <a:off x="1667669" y="3493294"/>
            <a:ext cx="731837" cy="1400175"/>
          </a:xfrm>
          <a:prstGeom prst="homePlate">
            <a:avLst>
              <a:gd name="adj" fmla="val 25000"/>
            </a:avLst>
          </a:prstGeom>
          <a:solidFill>
            <a:srgbClr val="FFCCFF"/>
          </a:solidFill>
          <a:ln w="9525">
            <a:solidFill>
              <a:srgbClr val="FF66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D</a:t>
            </a:r>
            <a:r>
              <a:rPr lang="en-US" altLang="ja-JP" sz="1600">
                <a:latin typeface="メイリオ" pitchFamily="50" charset="-128"/>
                <a:ea typeface="メイリオ" pitchFamily="50" charset="-128"/>
                <a:cs typeface="メイリオ" pitchFamily="50" charset="-128"/>
              </a:rPr>
              <a:t>esire</a:t>
            </a:r>
          </a:p>
          <a:p>
            <a:pPr algn="ctr"/>
            <a:r>
              <a:rPr lang="ja-JP" altLang="en-US" sz="1600">
                <a:latin typeface="メイリオ" pitchFamily="50" charset="-128"/>
                <a:ea typeface="メイリオ" pitchFamily="50" charset="-128"/>
                <a:cs typeface="メイリオ" pitchFamily="50" charset="-128"/>
              </a:rPr>
              <a:t>（欲求）</a:t>
            </a:r>
          </a:p>
        </p:txBody>
      </p:sp>
      <p:sp>
        <p:nvSpPr>
          <p:cNvPr id="28681" name="Rectangle 8"/>
          <p:cNvSpPr>
            <a:spLocks noChangeArrowheads="1"/>
          </p:cNvSpPr>
          <p:nvPr/>
        </p:nvSpPr>
        <p:spPr bwMode="auto">
          <a:xfrm>
            <a:off x="395288" y="5289550"/>
            <a:ext cx="868362" cy="731838"/>
          </a:xfrm>
          <a:prstGeom prst="rect">
            <a:avLst/>
          </a:prstGeom>
          <a:solidFill>
            <a:schemeClr val="bg1"/>
          </a:solidFill>
          <a:ln w="12700">
            <a:solidFill>
              <a:schemeClr val="tx1"/>
            </a:solidFill>
            <a:miter lim="800000"/>
            <a:headEnd/>
            <a:tailEnd/>
          </a:ln>
        </p:spPr>
        <p:txBody>
          <a:bodyPr wrap="none" anchor="ctr"/>
          <a:lstStyle/>
          <a:p>
            <a:r>
              <a:rPr lang="ja-JP" altLang="en-US" sz="1200">
                <a:latin typeface="メイリオ" pitchFamily="50" charset="-128"/>
                <a:ea typeface="メイリオ" pitchFamily="50" charset="-128"/>
                <a:cs typeface="メイリオ" pitchFamily="50" charset="-128"/>
              </a:rPr>
              <a:t>行動段階</a:t>
            </a:r>
          </a:p>
        </p:txBody>
      </p:sp>
      <p:sp>
        <p:nvSpPr>
          <p:cNvPr id="28682" name="AutoShape 9"/>
          <p:cNvSpPr>
            <a:spLocks noChangeArrowheads="1"/>
          </p:cNvSpPr>
          <p:nvPr/>
        </p:nvSpPr>
        <p:spPr bwMode="auto">
          <a:xfrm rot="5400000">
            <a:off x="1668463" y="4224337"/>
            <a:ext cx="730250" cy="1400175"/>
          </a:xfrm>
          <a:prstGeom prst="homePlate">
            <a:avLst>
              <a:gd name="adj" fmla="val 25000"/>
            </a:avLst>
          </a:prstGeom>
          <a:solidFill>
            <a:srgbClr val="FFCCFF"/>
          </a:solidFill>
          <a:ln w="9525">
            <a:solidFill>
              <a:srgbClr val="FF66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M</a:t>
            </a:r>
            <a:r>
              <a:rPr lang="en-US" altLang="ja-JP" sz="1600">
                <a:latin typeface="メイリオ" pitchFamily="50" charset="-128"/>
                <a:ea typeface="メイリオ" pitchFamily="50" charset="-128"/>
                <a:cs typeface="メイリオ" pitchFamily="50" charset="-128"/>
              </a:rPr>
              <a:t>emory</a:t>
            </a:r>
          </a:p>
          <a:p>
            <a:pPr algn="ctr"/>
            <a:r>
              <a:rPr lang="ja-JP" altLang="en-US" sz="1600">
                <a:latin typeface="メイリオ" pitchFamily="50" charset="-128"/>
                <a:ea typeface="メイリオ" pitchFamily="50" charset="-128"/>
                <a:cs typeface="メイリオ" pitchFamily="50" charset="-128"/>
              </a:rPr>
              <a:t>（記憶）</a:t>
            </a:r>
          </a:p>
        </p:txBody>
      </p:sp>
      <p:sp>
        <p:nvSpPr>
          <p:cNvPr id="28683" name="AutoShape 10"/>
          <p:cNvSpPr>
            <a:spLocks noChangeArrowheads="1"/>
          </p:cNvSpPr>
          <p:nvPr/>
        </p:nvSpPr>
        <p:spPr bwMode="auto">
          <a:xfrm rot="5400000">
            <a:off x="1667669" y="4955381"/>
            <a:ext cx="731838" cy="1400175"/>
          </a:xfrm>
          <a:prstGeom prst="homePlate">
            <a:avLst>
              <a:gd name="adj" fmla="val 25000"/>
            </a:avLst>
          </a:prstGeom>
          <a:solidFill>
            <a:srgbClr val="FFCCFF"/>
          </a:solidFill>
          <a:ln w="9525">
            <a:solidFill>
              <a:srgbClr val="FF66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A</a:t>
            </a:r>
            <a:r>
              <a:rPr lang="en-US" altLang="ja-JP" sz="1600">
                <a:latin typeface="メイリオ" pitchFamily="50" charset="-128"/>
                <a:ea typeface="メイリオ" pitchFamily="50" charset="-128"/>
                <a:cs typeface="メイリオ" pitchFamily="50" charset="-128"/>
              </a:rPr>
              <a:t>ction</a:t>
            </a:r>
          </a:p>
          <a:p>
            <a:pPr algn="ctr"/>
            <a:r>
              <a:rPr lang="ja-JP" altLang="en-US" sz="1600">
                <a:latin typeface="メイリオ" pitchFamily="50" charset="-128"/>
                <a:ea typeface="メイリオ" pitchFamily="50" charset="-128"/>
                <a:cs typeface="メイリオ" pitchFamily="50" charset="-128"/>
              </a:rPr>
              <a:t>（行動）</a:t>
            </a:r>
          </a:p>
        </p:txBody>
      </p:sp>
      <p:grpSp>
        <p:nvGrpSpPr>
          <p:cNvPr id="28684" name="Group 11"/>
          <p:cNvGrpSpPr>
            <a:grpSpLocks/>
          </p:cNvGrpSpPr>
          <p:nvPr/>
        </p:nvGrpSpPr>
        <p:grpSpPr bwMode="auto">
          <a:xfrm>
            <a:off x="4608513" y="1973263"/>
            <a:ext cx="1800225" cy="307975"/>
            <a:chOff x="3121" y="1061"/>
            <a:chExt cx="1134" cy="194"/>
          </a:xfrm>
        </p:grpSpPr>
        <p:sp>
          <p:nvSpPr>
            <p:cNvPr id="28710" name="Text Box 12"/>
            <p:cNvSpPr txBox="1">
              <a:spLocks noChangeArrowheads="1"/>
            </p:cNvSpPr>
            <p:nvPr/>
          </p:nvSpPr>
          <p:spPr bwMode="auto">
            <a:xfrm>
              <a:off x="3121" y="1061"/>
              <a:ext cx="113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1400">
                  <a:latin typeface="メイリオ" pitchFamily="50" charset="-128"/>
                  <a:ea typeface="メイリオ" pitchFamily="50" charset="-128"/>
                  <a:cs typeface="メイリオ" pitchFamily="50" charset="-128"/>
                </a:rPr>
                <a:t>プロモーション目標</a:t>
              </a:r>
            </a:p>
          </p:txBody>
        </p:sp>
        <p:sp>
          <p:nvSpPr>
            <p:cNvPr id="28711" name="Line 13"/>
            <p:cNvSpPr>
              <a:spLocks noChangeShapeType="1"/>
            </p:cNvSpPr>
            <p:nvPr/>
          </p:nvSpPr>
          <p:spPr bwMode="auto">
            <a:xfrm>
              <a:off x="3156" y="1242"/>
              <a:ext cx="9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
        <p:nvSpPr>
          <p:cNvPr id="28685" name="Text Box 14"/>
          <p:cNvSpPr txBox="1">
            <a:spLocks noChangeArrowheads="1"/>
          </p:cNvSpPr>
          <p:nvPr/>
        </p:nvSpPr>
        <p:spPr bwMode="auto">
          <a:xfrm>
            <a:off x="704850" y="196215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1400">
                <a:latin typeface="メイリオ" pitchFamily="50" charset="-128"/>
                <a:ea typeface="メイリオ" pitchFamily="50" charset="-128"/>
                <a:cs typeface="メイリオ" pitchFamily="50" charset="-128"/>
              </a:rPr>
              <a:t>消費者の視点</a:t>
            </a:r>
          </a:p>
        </p:txBody>
      </p:sp>
      <p:sp>
        <p:nvSpPr>
          <p:cNvPr id="28686" name="Line 15"/>
          <p:cNvSpPr>
            <a:spLocks noChangeShapeType="1"/>
          </p:cNvSpPr>
          <p:nvPr/>
        </p:nvSpPr>
        <p:spPr bwMode="auto">
          <a:xfrm>
            <a:off x="395288" y="2260600"/>
            <a:ext cx="3713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8687" name="Text Box 16"/>
          <p:cNvSpPr txBox="1">
            <a:spLocks noChangeArrowheads="1"/>
          </p:cNvSpPr>
          <p:nvPr/>
        </p:nvSpPr>
        <p:spPr bwMode="auto">
          <a:xfrm>
            <a:off x="2801938" y="2501900"/>
            <a:ext cx="130651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「なんだろ？」</a:t>
            </a:r>
          </a:p>
        </p:txBody>
      </p:sp>
      <p:sp>
        <p:nvSpPr>
          <p:cNvPr id="28688" name="Text Box 17"/>
          <p:cNvSpPr txBox="1">
            <a:spLocks noChangeArrowheads="1"/>
          </p:cNvSpPr>
          <p:nvPr/>
        </p:nvSpPr>
        <p:spPr bwMode="auto">
          <a:xfrm>
            <a:off x="2801938" y="3233738"/>
            <a:ext cx="15128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「最近よくみるなぁ」</a:t>
            </a:r>
          </a:p>
        </p:txBody>
      </p:sp>
      <p:sp>
        <p:nvSpPr>
          <p:cNvPr id="28689" name="AutoShape 18"/>
          <p:cNvSpPr>
            <a:spLocks noChangeArrowheads="1"/>
          </p:cNvSpPr>
          <p:nvPr/>
        </p:nvSpPr>
        <p:spPr bwMode="auto">
          <a:xfrm rot="16200000" flipV="1">
            <a:off x="4098131" y="2575719"/>
            <a:ext cx="560388" cy="107950"/>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28690" name="AutoShape 19"/>
          <p:cNvSpPr>
            <a:spLocks noChangeArrowheads="1"/>
          </p:cNvSpPr>
          <p:nvPr/>
        </p:nvSpPr>
        <p:spPr bwMode="auto">
          <a:xfrm rot="16200000" flipV="1">
            <a:off x="4098131" y="3307557"/>
            <a:ext cx="560387" cy="107950"/>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28691" name="Text Box 20"/>
          <p:cNvSpPr txBox="1">
            <a:spLocks noChangeArrowheads="1"/>
          </p:cNvSpPr>
          <p:nvPr/>
        </p:nvSpPr>
        <p:spPr bwMode="auto">
          <a:xfrm>
            <a:off x="2801938" y="3978275"/>
            <a:ext cx="130651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「いいなぁ」</a:t>
            </a:r>
          </a:p>
        </p:txBody>
      </p:sp>
      <p:sp>
        <p:nvSpPr>
          <p:cNvPr id="28692" name="AutoShape 21"/>
          <p:cNvSpPr>
            <a:spLocks noChangeArrowheads="1"/>
          </p:cNvSpPr>
          <p:nvPr/>
        </p:nvSpPr>
        <p:spPr bwMode="auto">
          <a:xfrm rot="16200000" flipV="1">
            <a:off x="4098925" y="4052888"/>
            <a:ext cx="558800" cy="107950"/>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28693" name="Text Box 22"/>
          <p:cNvSpPr txBox="1">
            <a:spLocks noChangeArrowheads="1"/>
          </p:cNvSpPr>
          <p:nvPr/>
        </p:nvSpPr>
        <p:spPr bwMode="auto">
          <a:xfrm>
            <a:off x="2801938" y="4614863"/>
            <a:ext cx="123983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「いい商品だったなぁ」</a:t>
            </a:r>
          </a:p>
        </p:txBody>
      </p:sp>
      <p:sp>
        <p:nvSpPr>
          <p:cNvPr id="28694" name="AutoShape 23"/>
          <p:cNvSpPr>
            <a:spLocks noChangeArrowheads="1"/>
          </p:cNvSpPr>
          <p:nvPr/>
        </p:nvSpPr>
        <p:spPr bwMode="auto">
          <a:xfrm rot="16200000" flipV="1">
            <a:off x="4098925" y="4779963"/>
            <a:ext cx="558800" cy="107950"/>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28695" name="Text Box 24"/>
          <p:cNvSpPr txBox="1">
            <a:spLocks noChangeArrowheads="1"/>
          </p:cNvSpPr>
          <p:nvPr/>
        </p:nvSpPr>
        <p:spPr bwMode="auto">
          <a:xfrm>
            <a:off x="2801938" y="5443538"/>
            <a:ext cx="13065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「買うか！」</a:t>
            </a:r>
          </a:p>
        </p:txBody>
      </p:sp>
      <p:sp>
        <p:nvSpPr>
          <p:cNvPr id="28696" name="AutoShape 25"/>
          <p:cNvSpPr>
            <a:spLocks noChangeArrowheads="1"/>
          </p:cNvSpPr>
          <p:nvPr/>
        </p:nvSpPr>
        <p:spPr bwMode="auto">
          <a:xfrm rot="16200000" flipV="1">
            <a:off x="4096543" y="5517357"/>
            <a:ext cx="563563" cy="107950"/>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28697" name="AutoShape 26"/>
          <p:cNvSpPr>
            <a:spLocks noChangeArrowheads="1"/>
          </p:cNvSpPr>
          <p:nvPr/>
        </p:nvSpPr>
        <p:spPr bwMode="auto">
          <a:xfrm rot="5400000">
            <a:off x="5056188" y="2011362"/>
            <a:ext cx="725488" cy="1401763"/>
          </a:xfrm>
          <a:prstGeom prst="homePlate">
            <a:avLst>
              <a:gd name="adj" fmla="val 25000"/>
            </a:avLst>
          </a:prstGeom>
          <a:solidFill>
            <a:srgbClr val="CCCCFF">
              <a:alpha val="50195"/>
            </a:srgbClr>
          </a:solidFill>
          <a:ln w="9525">
            <a:solidFill>
              <a:srgbClr val="6666FF"/>
            </a:solidFill>
            <a:miter lim="800000"/>
            <a:headEnd/>
            <a:tailEnd/>
          </a:ln>
        </p:spPr>
        <p:txBody>
          <a:bodyPr rot="10800000" vert="eaVert" wrap="none" anchor="ctr"/>
          <a:lstStyle/>
          <a:p>
            <a:pPr algn="ctr"/>
            <a:r>
              <a:rPr lang="ja-JP" altLang="en-US" sz="1200">
                <a:latin typeface="メイリオ" pitchFamily="50" charset="-128"/>
                <a:ea typeface="メイリオ" pitchFamily="50" charset="-128"/>
                <a:cs typeface="メイリオ" pitchFamily="50" charset="-128"/>
              </a:rPr>
              <a:t>認知度向上</a:t>
            </a:r>
          </a:p>
        </p:txBody>
      </p:sp>
      <p:sp>
        <p:nvSpPr>
          <p:cNvPr id="28698" name="AutoShape 27"/>
          <p:cNvSpPr>
            <a:spLocks noChangeArrowheads="1"/>
          </p:cNvSpPr>
          <p:nvPr/>
        </p:nvSpPr>
        <p:spPr bwMode="auto">
          <a:xfrm rot="5400000">
            <a:off x="5055394" y="2743994"/>
            <a:ext cx="727075" cy="1401763"/>
          </a:xfrm>
          <a:prstGeom prst="homePlate">
            <a:avLst>
              <a:gd name="adj" fmla="val 25000"/>
            </a:avLst>
          </a:prstGeom>
          <a:solidFill>
            <a:srgbClr val="CCCCFF">
              <a:alpha val="50195"/>
            </a:srgbClr>
          </a:solidFill>
          <a:ln w="9525">
            <a:solidFill>
              <a:srgbClr val="6666FF"/>
            </a:solidFill>
            <a:miter lim="800000"/>
            <a:headEnd/>
            <a:tailEnd/>
          </a:ln>
        </p:spPr>
        <p:txBody>
          <a:bodyPr rot="10800000" vert="eaVert" wrap="none" anchor="ctr"/>
          <a:lstStyle/>
          <a:p>
            <a:pPr algn="ctr"/>
            <a:r>
              <a:rPr lang="ja-JP" altLang="en-US" sz="1200">
                <a:latin typeface="メイリオ" pitchFamily="50" charset="-128"/>
                <a:ea typeface="メイリオ" pitchFamily="50" charset="-128"/>
                <a:cs typeface="メイリオ" pitchFamily="50" charset="-128"/>
              </a:rPr>
              <a:t>製品に対する</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評価の醸成</a:t>
            </a:r>
          </a:p>
        </p:txBody>
      </p:sp>
      <p:sp>
        <p:nvSpPr>
          <p:cNvPr id="28699" name="AutoShape 28"/>
          <p:cNvSpPr>
            <a:spLocks noChangeArrowheads="1"/>
          </p:cNvSpPr>
          <p:nvPr/>
        </p:nvSpPr>
        <p:spPr bwMode="auto">
          <a:xfrm rot="5400000">
            <a:off x="5053013" y="3492500"/>
            <a:ext cx="731837" cy="1401763"/>
          </a:xfrm>
          <a:prstGeom prst="homePlate">
            <a:avLst>
              <a:gd name="adj" fmla="val 25000"/>
            </a:avLst>
          </a:prstGeom>
          <a:solidFill>
            <a:srgbClr val="CCCCFF">
              <a:alpha val="50195"/>
            </a:srgbClr>
          </a:solidFill>
          <a:ln w="9525">
            <a:solidFill>
              <a:srgbClr val="6666FF"/>
            </a:solidFill>
            <a:miter lim="800000"/>
            <a:headEnd/>
            <a:tailEnd/>
          </a:ln>
        </p:spPr>
        <p:txBody>
          <a:bodyPr rot="10800000" vert="eaVert" wrap="none" anchor="ctr"/>
          <a:lstStyle/>
          <a:p>
            <a:pPr algn="ctr"/>
            <a:r>
              <a:rPr lang="ja-JP" altLang="en-US" sz="1200">
                <a:latin typeface="メイリオ" pitchFamily="50" charset="-128"/>
                <a:ea typeface="メイリオ" pitchFamily="50" charset="-128"/>
                <a:cs typeface="メイリオ" pitchFamily="50" charset="-128"/>
              </a:rPr>
              <a:t>ニーズ喚起</a:t>
            </a:r>
          </a:p>
        </p:txBody>
      </p:sp>
      <p:sp>
        <p:nvSpPr>
          <p:cNvPr id="28700" name="AutoShape 29"/>
          <p:cNvSpPr>
            <a:spLocks noChangeArrowheads="1"/>
          </p:cNvSpPr>
          <p:nvPr/>
        </p:nvSpPr>
        <p:spPr bwMode="auto">
          <a:xfrm rot="5400000">
            <a:off x="5053807" y="4223543"/>
            <a:ext cx="730250" cy="1401763"/>
          </a:xfrm>
          <a:prstGeom prst="homePlate">
            <a:avLst>
              <a:gd name="adj" fmla="val 25000"/>
            </a:avLst>
          </a:prstGeom>
          <a:solidFill>
            <a:srgbClr val="CCCCFF">
              <a:alpha val="50195"/>
            </a:srgbClr>
          </a:solidFill>
          <a:ln w="9525">
            <a:solidFill>
              <a:srgbClr val="6666FF"/>
            </a:solidFill>
            <a:miter lim="800000"/>
            <a:headEnd/>
            <a:tailEnd/>
          </a:ln>
        </p:spPr>
        <p:txBody>
          <a:bodyPr rot="10800000" vert="eaVert" wrap="none" anchor="ctr"/>
          <a:lstStyle/>
          <a:p>
            <a:pPr algn="ctr"/>
            <a:r>
              <a:rPr lang="ja-JP" altLang="en-US" sz="1200">
                <a:latin typeface="メイリオ" pitchFamily="50" charset="-128"/>
                <a:ea typeface="メイリオ" pitchFamily="50" charset="-128"/>
                <a:cs typeface="メイリオ" pitchFamily="50" charset="-128"/>
              </a:rPr>
              <a:t>購入意図形成</a:t>
            </a:r>
          </a:p>
        </p:txBody>
      </p:sp>
      <p:sp>
        <p:nvSpPr>
          <p:cNvPr id="28701" name="AutoShape 30"/>
          <p:cNvSpPr>
            <a:spLocks noChangeArrowheads="1"/>
          </p:cNvSpPr>
          <p:nvPr/>
        </p:nvSpPr>
        <p:spPr bwMode="auto">
          <a:xfrm rot="5400000">
            <a:off x="5053013" y="4954587"/>
            <a:ext cx="731838" cy="1401763"/>
          </a:xfrm>
          <a:prstGeom prst="homePlate">
            <a:avLst>
              <a:gd name="adj" fmla="val 25000"/>
            </a:avLst>
          </a:prstGeom>
          <a:solidFill>
            <a:srgbClr val="CCCCFF">
              <a:alpha val="50195"/>
            </a:srgbClr>
          </a:solidFill>
          <a:ln w="9525">
            <a:solidFill>
              <a:srgbClr val="6666FF"/>
            </a:solidFill>
            <a:miter lim="800000"/>
            <a:headEnd/>
            <a:tailEnd/>
          </a:ln>
        </p:spPr>
        <p:txBody>
          <a:bodyPr rot="10800000" vert="eaVert" wrap="none" anchor="ctr"/>
          <a:lstStyle/>
          <a:p>
            <a:pPr algn="ctr"/>
            <a:r>
              <a:rPr lang="ja-JP" altLang="en-US" sz="1200">
                <a:latin typeface="メイリオ" pitchFamily="50" charset="-128"/>
                <a:ea typeface="メイリオ" pitchFamily="50" charset="-128"/>
                <a:cs typeface="メイリオ" pitchFamily="50" charset="-128"/>
              </a:rPr>
              <a:t>購入意欲喚起</a:t>
            </a:r>
          </a:p>
        </p:txBody>
      </p:sp>
      <p:grpSp>
        <p:nvGrpSpPr>
          <p:cNvPr id="28702" name="Group 31"/>
          <p:cNvGrpSpPr>
            <a:grpSpLocks/>
          </p:cNvGrpSpPr>
          <p:nvPr/>
        </p:nvGrpSpPr>
        <p:grpSpPr bwMode="auto">
          <a:xfrm>
            <a:off x="6310313" y="1962150"/>
            <a:ext cx="2689225" cy="3702050"/>
            <a:chOff x="4148" y="1054"/>
            <a:chExt cx="1603" cy="2332"/>
          </a:xfrm>
        </p:grpSpPr>
        <p:sp>
          <p:nvSpPr>
            <p:cNvPr id="28703" name="Text Box 32"/>
            <p:cNvSpPr txBox="1">
              <a:spLocks noChangeArrowheads="1"/>
            </p:cNvSpPr>
            <p:nvPr/>
          </p:nvSpPr>
          <p:spPr bwMode="auto">
            <a:xfrm>
              <a:off x="4148" y="1054"/>
              <a:ext cx="15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r>
                <a:rPr lang="ja-JP" altLang="en-US" sz="1400">
                  <a:latin typeface="メイリオ" pitchFamily="50" charset="-128"/>
                  <a:ea typeface="メイリオ" pitchFamily="50" charset="-128"/>
                  <a:cs typeface="メイリオ" pitchFamily="50" charset="-128"/>
                </a:rPr>
                <a:t>訴求メッセージの例</a:t>
              </a:r>
            </a:p>
          </p:txBody>
        </p:sp>
        <p:sp>
          <p:nvSpPr>
            <p:cNvPr id="28704" name="Line 33"/>
            <p:cNvSpPr>
              <a:spLocks noChangeShapeType="1"/>
            </p:cNvSpPr>
            <p:nvPr/>
          </p:nvSpPr>
          <p:spPr bwMode="auto">
            <a:xfrm>
              <a:off x="4148" y="1242"/>
              <a:ext cx="1603"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8705" name="Text Box 34"/>
            <p:cNvSpPr txBox="1">
              <a:spLocks noChangeArrowheads="1"/>
            </p:cNvSpPr>
            <p:nvPr/>
          </p:nvSpPr>
          <p:spPr bwMode="auto">
            <a:xfrm>
              <a:off x="4148" y="1394"/>
              <a:ext cx="16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「新商品○○が出た！」</a:t>
              </a:r>
            </a:p>
          </p:txBody>
        </p:sp>
        <p:sp>
          <p:nvSpPr>
            <p:cNvPr id="28706" name="Text Box 35"/>
            <p:cNvSpPr txBox="1">
              <a:spLocks noChangeArrowheads="1"/>
            </p:cNvSpPr>
            <p:nvPr/>
          </p:nvSpPr>
          <p:spPr bwMode="auto">
            <a:xfrm>
              <a:off x="4148" y="1855"/>
              <a:ext cx="16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a:t>
              </a:r>
              <a:r>
                <a:rPr lang="en-US" altLang="ja-JP" sz="1200">
                  <a:latin typeface="メイリオ" pitchFamily="50" charset="-128"/>
                  <a:ea typeface="メイリオ" pitchFamily="50" charset="-128"/>
                  <a:cs typeface="メイリオ" pitchFamily="50" charset="-128"/>
                </a:rPr>
                <a:t>3</a:t>
              </a:r>
              <a:r>
                <a:rPr lang="ja-JP" altLang="en-US" sz="1200">
                  <a:latin typeface="メイリオ" pitchFamily="50" charset="-128"/>
                  <a:ea typeface="メイリオ" pitchFamily="50" charset="-128"/>
                  <a:cs typeface="メイリオ" pitchFamily="50" charset="-128"/>
                </a:rPr>
                <a:t>ヶ月飲むと体脂肪が</a:t>
              </a:r>
              <a:r>
                <a:rPr lang="en-US" altLang="ja-JP" sz="1200">
                  <a:latin typeface="メイリオ" pitchFamily="50" charset="-128"/>
                  <a:ea typeface="メイリオ" pitchFamily="50" charset="-128"/>
                  <a:cs typeface="メイリオ" pitchFamily="50" charset="-128"/>
                </a:rPr>
                <a:t>10%</a:t>
              </a:r>
              <a:r>
                <a:rPr lang="ja-JP" altLang="en-US" sz="1200">
                  <a:latin typeface="メイリオ" pitchFamily="50" charset="-128"/>
                  <a:ea typeface="メイリオ" pitchFamily="50" charset="-128"/>
                  <a:cs typeface="メイリオ" pitchFamily="50" charset="-128"/>
                </a:rPr>
                <a:t>減！」</a:t>
              </a:r>
            </a:p>
          </p:txBody>
        </p:sp>
        <p:sp>
          <p:nvSpPr>
            <p:cNvPr id="28707" name="Text Box 36"/>
            <p:cNvSpPr txBox="1">
              <a:spLocks noChangeArrowheads="1"/>
            </p:cNvSpPr>
            <p:nvPr/>
          </p:nvSpPr>
          <p:spPr bwMode="auto">
            <a:xfrm>
              <a:off x="4148" y="2324"/>
              <a:ext cx="160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「今なら</a:t>
              </a:r>
              <a:r>
                <a:rPr lang="en-US" altLang="ja-JP" sz="1200">
                  <a:latin typeface="メイリオ" pitchFamily="50" charset="-128"/>
                  <a:ea typeface="メイリオ" pitchFamily="50" charset="-128"/>
                  <a:cs typeface="メイリオ" pitchFamily="50" charset="-128"/>
                </a:rPr>
                <a:t>1</a:t>
              </a:r>
              <a:r>
                <a:rPr lang="ja-JP" altLang="en-US" sz="1200">
                  <a:latin typeface="メイリオ" pitchFamily="50" charset="-128"/>
                  <a:ea typeface="メイリオ" pitchFamily="50" charset="-128"/>
                  <a:cs typeface="メイリオ" pitchFamily="50" charset="-128"/>
                </a:rPr>
                <a:t>パックに</a:t>
              </a:r>
              <a:r>
                <a:rPr lang="en-US" altLang="ja-JP" sz="1200">
                  <a:latin typeface="メイリオ" pitchFamily="50" charset="-128"/>
                  <a:ea typeface="メイリオ" pitchFamily="50" charset="-128"/>
                  <a:cs typeface="メイリオ" pitchFamily="50" charset="-128"/>
                </a:rPr>
                <a:t>2</a:t>
              </a:r>
              <a:r>
                <a:rPr lang="ja-JP" altLang="en-US" sz="1200">
                  <a:latin typeface="メイリオ" pitchFamily="50" charset="-128"/>
                  <a:ea typeface="メイリオ" pitchFamily="50" charset="-128"/>
                  <a:cs typeface="メイリオ" pitchFamily="50" charset="-128"/>
                </a:rPr>
                <a:t>本おまけ！」</a:t>
              </a:r>
            </a:p>
          </p:txBody>
        </p:sp>
        <p:sp>
          <p:nvSpPr>
            <p:cNvPr id="28708" name="Text Box 37"/>
            <p:cNvSpPr txBox="1">
              <a:spLocks noChangeArrowheads="1"/>
            </p:cNvSpPr>
            <p:nvPr/>
          </p:nvSpPr>
          <p:spPr bwMode="auto">
            <a:xfrm>
              <a:off x="4148" y="2725"/>
              <a:ext cx="156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特保食品マークやパッケージで印象に残す</a:t>
              </a:r>
            </a:p>
          </p:txBody>
        </p:sp>
        <p:sp>
          <p:nvSpPr>
            <p:cNvPr id="28709" name="Text Box 38"/>
            <p:cNvSpPr txBox="1">
              <a:spLocks noChangeArrowheads="1"/>
            </p:cNvSpPr>
            <p:nvPr/>
          </p:nvSpPr>
          <p:spPr bwMode="auto">
            <a:xfrm>
              <a:off x="4148" y="3224"/>
              <a:ext cx="160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「とにかく試してみよう！」</a:t>
              </a:r>
            </a:p>
          </p:txBody>
        </p:sp>
      </p:grpSp>
    </p:spTree>
    <p:extLst>
      <p:ext uri="{BB962C8B-B14F-4D97-AF65-F5344CB8AC3E}">
        <p14:creationId xmlns:p14="http://schemas.microsoft.com/office/powerpoint/2010/main" val="2165432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a:xfrm>
            <a:off x="179388" y="188913"/>
            <a:ext cx="8964612" cy="490537"/>
          </a:xfrm>
        </p:spPr>
        <p:txBody>
          <a:bodyPr/>
          <a:lstStyle/>
          <a:p>
            <a:pPr eaLnBrk="1" hangingPunct="1"/>
            <a:r>
              <a:rPr lang="ja-JP" altLang="en-US" dirty="0" smtClean="0"/>
              <a:t>市場即応性</a:t>
            </a:r>
          </a:p>
        </p:txBody>
      </p:sp>
      <p:sp>
        <p:nvSpPr>
          <p:cNvPr id="29699" name="Rectangle 2"/>
          <p:cNvSpPr txBox="1">
            <a:spLocks noChangeArrowheads="1"/>
          </p:cNvSpPr>
          <p:nvPr/>
        </p:nvSpPr>
        <p:spPr bwMode="auto">
          <a:xfrm>
            <a:off x="100013" y="857250"/>
            <a:ext cx="9043987"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20000"/>
              </a:spcBef>
              <a:buFont typeface="Arial" pitchFamily="34" charset="0"/>
              <a:buChar char="•"/>
            </a:pPr>
            <a:r>
              <a:rPr lang="ja-JP" altLang="en-US" sz="1200">
                <a:latin typeface="メイリオ" pitchFamily="50" charset="-128"/>
                <a:ea typeface="メイリオ" pitchFamily="50" charset="-128"/>
                <a:cs typeface="メイリオ" pitchFamily="50" charset="-128"/>
              </a:rPr>
              <a:t>プロモーション活動においては、消費者の注意を喚起しながら購買活動に移るまでの時間の長さに着目することが重要です。</a:t>
            </a:r>
          </a:p>
          <a:p>
            <a:pPr eaLnBrk="1" hangingPunct="1">
              <a:lnSpc>
                <a:spcPct val="90000"/>
              </a:lnSpc>
              <a:spcBef>
                <a:spcPct val="20000"/>
              </a:spcBef>
              <a:buFont typeface="Arial" pitchFamily="34" charset="0"/>
              <a:buChar char="•"/>
            </a:pPr>
            <a:r>
              <a:rPr lang="ja-JP" altLang="en-US" sz="1200">
                <a:latin typeface="メイリオ" pitchFamily="50" charset="-128"/>
                <a:ea typeface="メイリオ" pitchFamily="50" charset="-128"/>
                <a:cs typeface="メイリオ" pitchFamily="50" charset="-128"/>
              </a:rPr>
              <a:t>ベンチャー企業の場合、市場の即応性が低い商品・サービスを扱うビジネスを行う場合には、プロモーションのために資金を投入してから、顧客が買ってくれることで資金が回収できるまでの期間が長いため、入念な資金繰りが重要となります。</a:t>
            </a:r>
          </a:p>
        </p:txBody>
      </p:sp>
      <p:grpSp>
        <p:nvGrpSpPr>
          <p:cNvPr id="29700" name="Group 40"/>
          <p:cNvGrpSpPr>
            <a:grpSpLocks/>
          </p:cNvGrpSpPr>
          <p:nvPr/>
        </p:nvGrpSpPr>
        <p:grpSpPr bwMode="auto">
          <a:xfrm>
            <a:off x="468313" y="2405063"/>
            <a:ext cx="8340725" cy="4048125"/>
            <a:chOff x="506" y="1484"/>
            <a:chExt cx="5253" cy="2550"/>
          </a:xfrm>
        </p:grpSpPr>
        <p:sp>
          <p:nvSpPr>
            <p:cNvPr id="29705" name="Rectangle 7"/>
            <p:cNvSpPr>
              <a:spLocks noChangeArrowheads="1"/>
            </p:cNvSpPr>
            <p:nvPr/>
          </p:nvSpPr>
          <p:spPr bwMode="auto">
            <a:xfrm>
              <a:off x="506" y="1714"/>
              <a:ext cx="525" cy="890"/>
            </a:xfrm>
            <a:prstGeom prst="rect">
              <a:avLst/>
            </a:prstGeom>
            <a:solidFill>
              <a:schemeClr val="bg1"/>
            </a:solidFill>
            <a:ln w="12700">
              <a:solidFill>
                <a:schemeClr val="tx1"/>
              </a:solidFill>
              <a:miter lim="800000"/>
              <a:headEnd/>
              <a:tailEnd/>
            </a:ln>
          </p:spPr>
          <p:txBody>
            <a:bodyPr wrap="none" anchor="ctr"/>
            <a:lstStyle/>
            <a:p>
              <a:r>
                <a:rPr lang="ja-JP" altLang="en-US" sz="1200">
                  <a:latin typeface="メイリオ" pitchFamily="50" charset="-128"/>
                  <a:ea typeface="メイリオ" pitchFamily="50" charset="-128"/>
                  <a:cs typeface="メイリオ" pitchFamily="50" charset="-128"/>
                </a:rPr>
                <a:t>認知段階</a:t>
              </a:r>
            </a:p>
          </p:txBody>
        </p:sp>
        <p:sp>
          <p:nvSpPr>
            <p:cNvPr id="29706" name="AutoShape 8"/>
            <p:cNvSpPr>
              <a:spLocks noChangeArrowheads="1"/>
            </p:cNvSpPr>
            <p:nvPr/>
          </p:nvSpPr>
          <p:spPr bwMode="auto">
            <a:xfrm rot="5400000">
              <a:off x="1287" y="1509"/>
              <a:ext cx="457" cy="882"/>
            </a:xfrm>
            <a:prstGeom prst="homePlate">
              <a:avLst>
                <a:gd name="adj" fmla="val 25000"/>
              </a:avLst>
            </a:prstGeom>
            <a:solidFill>
              <a:srgbClr val="FFCCFF"/>
            </a:solidFill>
            <a:ln w="9525">
              <a:solidFill>
                <a:srgbClr val="FF00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A</a:t>
              </a:r>
              <a:r>
                <a:rPr lang="en-US" altLang="ja-JP" sz="1600">
                  <a:latin typeface="メイリオ" pitchFamily="50" charset="-128"/>
                  <a:ea typeface="メイリオ" pitchFamily="50" charset="-128"/>
                  <a:cs typeface="メイリオ" pitchFamily="50" charset="-128"/>
                </a:rPr>
                <a:t>ttention</a:t>
              </a:r>
            </a:p>
            <a:p>
              <a:pPr algn="ctr"/>
              <a:r>
                <a:rPr lang="ja-JP" altLang="en-US" sz="1600">
                  <a:latin typeface="メイリオ" pitchFamily="50" charset="-128"/>
                  <a:ea typeface="メイリオ" pitchFamily="50" charset="-128"/>
                  <a:cs typeface="メイリオ" pitchFamily="50" charset="-128"/>
                </a:rPr>
                <a:t>（注意）</a:t>
              </a:r>
            </a:p>
          </p:txBody>
        </p:sp>
        <p:sp>
          <p:nvSpPr>
            <p:cNvPr id="29707" name="AutoShape 9"/>
            <p:cNvSpPr>
              <a:spLocks noChangeArrowheads="1"/>
            </p:cNvSpPr>
            <p:nvPr/>
          </p:nvSpPr>
          <p:spPr bwMode="auto">
            <a:xfrm rot="5400000">
              <a:off x="1287" y="1970"/>
              <a:ext cx="458" cy="882"/>
            </a:xfrm>
            <a:prstGeom prst="homePlate">
              <a:avLst>
                <a:gd name="adj" fmla="val 25000"/>
              </a:avLst>
            </a:prstGeom>
            <a:solidFill>
              <a:srgbClr val="FFCCFF"/>
            </a:solidFill>
            <a:ln w="9525">
              <a:solidFill>
                <a:srgbClr val="FF00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I</a:t>
              </a:r>
              <a:r>
                <a:rPr lang="en-US" altLang="ja-JP" sz="1600">
                  <a:latin typeface="メイリオ" pitchFamily="50" charset="-128"/>
                  <a:ea typeface="メイリオ" pitchFamily="50" charset="-128"/>
                  <a:cs typeface="メイリオ" pitchFamily="50" charset="-128"/>
                </a:rPr>
                <a:t>nterest</a:t>
              </a:r>
            </a:p>
            <a:p>
              <a:pPr algn="ctr"/>
              <a:r>
                <a:rPr lang="ja-JP" altLang="en-US" sz="1600">
                  <a:latin typeface="メイリオ" pitchFamily="50" charset="-128"/>
                  <a:ea typeface="メイリオ" pitchFamily="50" charset="-128"/>
                  <a:cs typeface="メイリオ" pitchFamily="50" charset="-128"/>
                </a:rPr>
                <a:t>（興味）</a:t>
              </a:r>
            </a:p>
          </p:txBody>
        </p:sp>
        <p:sp>
          <p:nvSpPr>
            <p:cNvPr id="29708" name="Rectangle 10"/>
            <p:cNvSpPr>
              <a:spLocks noChangeArrowheads="1"/>
            </p:cNvSpPr>
            <p:nvPr/>
          </p:nvSpPr>
          <p:spPr bwMode="auto">
            <a:xfrm>
              <a:off x="506" y="2640"/>
              <a:ext cx="525" cy="900"/>
            </a:xfrm>
            <a:prstGeom prst="rect">
              <a:avLst/>
            </a:prstGeom>
            <a:solidFill>
              <a:schemeClr val="bg1"/>
            </a:solidFill>
            <a:ln w="12700">
              <a:solidFill>
                <a:schemeClr val="tx1"/>
              </a:solidFill>
              <a:miter lim="800000"/>
              <a:headEnd/>
              <a:tailEnd/>
            </a:ln>
          </p:spPr>
          <p:txBody>
            <a:bodyPr wrap="none" anchor="ctr"/>
            <a:lstStyle/>
            <a:p>
              <a:r>
                <a:rPr lang="ja-JP" altLang="en-US" sz="1200">
                  <a:latin typeface="メイリオ" pitchFamily="50" charset="-128"/>
                  <a:ea typeface="メイリオ" pitchFamily="50" charset="-128"/>
                  <a:cs typeface="メイリオ" pitchFamily="50" charset="-128"/>
                </a:rPr>
                <a:t>感情段階</a:t>
              </a:r>
            </a:p>
          </p:txBody>
        </p:sp>
        <p:sp>
          <p:nvSpPr>
            <p:cNvPr id="29709" name="AutoShape 11"/>
            <p:cNvSpPr>
              <a:spLocks noChangeArrowheads="1"/>
            </p:cNvSpPr>
            <p:nvPr/>
          </p:nvSpPr>
          <p:spPr bwMode="auto">
            <a:xfrm rot="5400000">
              <a:off x="1285" y="2442"/>
              <a:ext cx="461" cy="882"/>
            </a:xfrm>
            <a:prstGeom prst="homePlate">
              <a:avLst>
                <a:gd name="adj" fmla="val 25000"/>
              </a:avLst>
            </a:prstGeom>
            <a:solidFill>
              <a:srgbClr val="FFCCFF"/>
            </a:solidFill>
            <a:ln w="9525">
              <a:solidFill>
                <a:srgbClr val="FF00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D</a:t>
              </a:r>
              <a:r>
                <a:rPr lang="en-US" altLang="ja-JP" sz="1600">
                  <a:latin typeface="メイリオ" pitchFamily="50" charset="-128"/>
                  <a:ea typeface="メイリオ" pitchFamily="50" charset="-128"/>
                  <a:cs typeface="メイリオ" pitchFamily="50" charset="-128"/>
                </a:rPr>
                <a:t>esire</a:t>
              </a:r>
            </a:p>
            <a:p>
              <a:pPr algn="ctr"/>
              <a:r>
                <a:rPr lang="ja-JP" altLang="en-US" sz="1600">
                  <a:latin typeface="メイリオ" pitchFamily="50" charset="-128"/>
                  <a:ea typeface="メイリオ" pitchFamily="50" charset="-128"/>
                  <a:cs typeface="メイリオ" pitchFamily="50" charset="-128"/>
                </a:rPr>
                <a:t>（欲求）</a:t>
              </a:r>
            </a:p>
          </p:txBody>
        </p:sp>
        <p:sp>
          <p:nvSpPr>
            <p:cNvPr id="29710" name="Rectangle 12"/>
            <p:cNvSpPr>
              <a:spLocks noChangeArrowheads="1"/>
            </p:cNvSpPr>
            <p:nvPr/>
          </p:nvSpPr>
          <p:spPr bwMode="auto">
            <a:xfrm>
              <a:off x="506" y="3573"/>
              <a:ext cx="525" cy="461"/>
            </a:xfrm>
            <a:prstGeom prst="rect">
              <a:avLst/>
            </a:prstGeom>
            <a:solidFill>
              <a:schemeClr val="bg1"/>
            </a:solidFill>
            <a:ln w="12700">
              <a:solidFill>
                <a:schemeClr val="tx1"/>
              </a:solidFill>
              <a:miter lim="800000"/>
              <a:headEnd/>
              <a:tailEnd/>
            </a:ln>
          </p:spPr>
          <p:txBody>
            <a:bodyPr wrap="none" anchor="ctr"/>
            <a:lstStyle/>
            <a:p>
              <a:r>
                <a:rPr lang="ja-JP" altLang="en-US" sz="1200">
                  <a:latin typeface="メイリオ" pitchFamily="50" charset="-128"/>
                  <a:ea typeface="メイリオ" pitchFamily="50" charset="-128"/>
                  <a:cs typeface="メイリオ" pitchFamily="50" charset="-128"/>
                </a:rPr>
                <a:t>行動段階</a:t>
              </a:r>
            </a:p>
          </p:txBody>
        </p:sp>
        <p:sp>
          <p:nvSpPr>
            <p:cNvPr id="29711" name="AutoShape 13"/>
            <p:cNvSpPr>
              <a:spLocks noChangeArrowheads="1"/>
            </p:cNvSpPr>
            <p:nvPr/>
          </p:nvSpPr>
          <p:spPr bwMode="auto">
            <a:xfrm rot="5400000">
              <a:off x="1286" y="2902"/>
              <a:ext cx="460" cy="882"/>
            </a:xfrm>
            <a:prstGeom prst="homePlate">
              <a:avLst>
                <a:gd name="adj" fmla="val 25000"/>
              </a:avLst>
            </a:prstGeom>
            <a:solidFill>
              <a:srgbClr val="FFCCFF"/>
            </a:solidFill>
            <a:ln w="9525">
              <a:solidFill>
                <a:srgbClr val="FF00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M</a:t>
              </a:r>
              <a:r>
                <a:rPr lang="en-US" altLang="ja-JP" sz="1600">
                  <a:latin typeface="メイリオ" pitchFamily="50" charset="-128"/>
                  <a:ea typeface="メイリオ" pitchFamily="50" charset="-128"/>
                  <a:cs typeface="メイリオ" pitchFamily="50" charset="-128"/>
                </a:rPr>
                <a:t>emory</a:t>
              </a:r>
            </a:p>
            <a:p>
              <a:pPr algn="ctr"/>
              <a:r>
                <a:rPr lang="ja-JP" altLang="en-US" sz="1600">
                  <a:latin typeface="メイリオ" pitchFamily="50" charset="-128"/>
                  <a:ea typeface="メイリオ" pitchFamily="50" charset="-128"/>
                  <a:cs typeface="メイリオ" pitchFamily="50" charset="-128"/>
                </a:rPr>
                <a:t>（記憶）</a:t>
              </a:r>
            </a:p>
          </p:txBody>
        </p:sp>
        <p:sp>
          <p:nvSpPr>
            <p:cNvPr id="29712" name="AutoShape 14"/>
            <p:cNvSpPr>
              <a:spLocks noChangeArrowheads="1"/>
            </p:cNvSpPr>
            <p:nvPr/>
          </p:nvSpPr>
          <p:spPr bwMode="auto">
            <a:xfrm rot="5400000">
              <a:off x="1285" y="3363"/>
              <a:ext cx="461" cy="882"/>
            </a:xfrm>
            <a:prstGeom prst="homePlate">
              <a:avLst>
                <a:gd name="adj" fmla="val 25000"/>
              </a:avLst>
            </a:prstGeom>
            <a:solidFill>
              <a:srgbClr val="FFCCFF"/>
            </a:solidFill>
            <a:ln w="9525">
              <a:solidFill>
                <a:srgbClr val="FF00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A</a:t>
              </a:r>
              <a:r>
                <a:rPr lang="en-US" altLang="ja-JP" sz="1600">
                  <a:latin typeface="メイリオ" pitchFamily="50" charset="-128"/>
                  <a:ea typeface="メイリオ" pitchFamily="50" charset="-128"/>
                  <a:cs typeface="メイリオ" pitchFamily="50" charset="-128"/>
                </a:rPr>
                <a:t>ction</a:t>
              </a:r>
            </a:p>
            <a:p>
              <a:pPr algn="ctr"/>
              <a:r>
                <a:rPr lang="ja-JP" altLang="en-US" sz="1600">
                  <a:latin typeface="メイリオ" pitchFamily="50" charset="-128"/>
                  <a:ea typeface="メイリオ" pitchFamily="50" charset="-128"/>
                  <a:cs typeface="メイリオ" pitchFamily="50" charset="-128"/>
                </a:rPr>
                <a:t>（行動）</a:t>
              </a:r>
            </a:p>
          </p:txBody>
        </p:sp>
        <p:sp>
          <p:nvSpPr>
            <p:cNvPr id="29713" name="Text Box 16"/>
            <p:cNvSpPr txBox="1">
              <a:spLocks noChangeArrowheads="1"/>
            </p:cNvSpPr>
            <p:nvPr/>
          </p:nvSpPr>
          <p:spPr bwMode="auto">
            <a:xfrm>
              <a:off x="699" y="1484"/>
              <a:ext cx="1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en-US" altLang="ja-JP" sz="1400">
                  <a:latin typeface="メイリオ" pitchFamily="50" charset="-128"/>
                  <a:ea typeface="メイリオ" pitchFamily="50" charset="-128"/>
                  <a:cs typeface="メイリオ" pitchFamily="50" charset="-128"/>
                </a:rPr>
                <a:t>AIDMA</a:t>
              </a:r>
              <a:r>
                <a:rPr lang="ja-JP" altLang="en-US" sz="1400">
                  <a:latin typeface="メイリオ" pitchFamily="50" charset="-128"/>
                  <a:ea typeface="メイリオ" pitchFamily="50" charset="-128"/>
                  <a:cs typeface="メイリオ" pitchFamily="50" charset="-128"/>
                </a:rPr>
                <a:t>モデル図</a:t>
              </a:r>
            </a:p>
          </p:txBody>
        </p:sp>
        <p:sp>
          <p:nvSpPr>
            <p:cNvPr id="29714" name="Line 17"/>
            <p:cNvSpPr>
              <a:spLocks noChangeShapeType="1"/>
            </p:cNvSpPr>
            <p:nvPr/>
          </p:nvSpPr>
          <p:spPr bwMode="auto">
            <a:xfrm>
              <a:off x="506" y="1665"/>
              <a:ext cx="2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9715" name="Text Box 18"/>
            <p:cNvSpPr txBox="1">
              <a:spLocks noChangeArrowheads="1"/>
            </p:cNvSpPr>
            <p:nvPr/>
          </p:nvSpPr>
          <p:spPr bwMode="auto">
            <a:xfrm>
              <a:off x="2000" y="1817"/>
              <a:ext cx="82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「なんだろ？」</a:t>
              </a:r>
            </a:p>
          </p:txBody>
        </p:sp>
        <p:sp>
          <p:nvSpPr>
            <p:cNvPr id="29716" name="Text Box 19"/>
            <p:cNvSpPr txBox="1">
              <a:spLocks noChangeArrowheads="1"/>
            </p:cNvSpPr>
            <p:nvPr/>
          </p:nvSpPr>
          <p:spPr bwMode="auto">
            <a:xfrm>
              <a:off x="2000" y="2278"/>
              <a:ext cx="86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「最近よくみるなぁ」</a:t>
              </a:r>
            </a:p>
          </p:txBody>
        </p:sp>
        <p:sp>
          <p:nvSpPr>
            <p:cNvPr id="29717" name="Text Box 20"/>
            <p:cNvSpPr txBox="1">
              <a:spLocks noChangeArrowheads="1"/>
            </p:cNvSpPr>
            <p:nvPr/>
          </p:nvSpPr>
          <p:spPr bwMode="auto">
            <a:xfrm>
              <a:off x="2000" y="2747"/>
              <a:ext cx="82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「いいなぁ」</a:t>
              </a:r>
            </a:p>
          </p:txBody>
        </p:sp>
        <p:sp>
          <p:nvSpPr>
            <p:cNvPr id="29718" name="Text Box 21"/>
            <p:cNvSpPr txBox="1">
              <a:spLocks noChangeArrowheads="1"/>
            </p:cNvSpPr>
            <p:nvPr/>
          </p:nvSpPr>
          <p:spPr bwMode="auto">
            <a:xfrm>
              <a:off x="2000" y="3148"/>
              <a:ext cx="78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「いい商品だったなぁ」</a:t>
              </a:r>
            </a:p>
          </p:txBody>
        </p:sp>
        <p:sp>
          <p:nvSpPr>
            <p:cNvPr id="29719" name="Text Box 22"/>
            <p:cNvSpPr txBox="1">
              <a:spLocks noChangeArrowheads="1"/>
            </p:cNvSpPr>
            <p:nvPr/>
          </p:nvSpPr>
          <p:spPr bwMode="auto">
            <a:xfrm>
              <a:off x="2000" y="3670"/>
              <a:ext cx="82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「買うか！」</a:t>
              </a:r>
            </a:p>
          </p:txBody>
        </p:sp>
        <p:sp>
          <p:nvSpPr>
            <p:cNvPr id="29720" name="AutoShape 23"/>
            <p:cNvSpPr>
              <a:spLocks noChangeArrowheads="1"/>
            </p:cNvSpPr>
            <p:nvPr/>
          </p:nvSpPr>
          <p:spPr bwMode="auto">
            <a:xfrm rot="16200000" flipV="1">
              <a:off x="2328" y="2697"/>
              <a:ext cx="1709" cy="117"/>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29721" name="Text Box 25"/>
            <p:cNvSpPr txBox="1">
              <a:spLocks noChangeArrowheads="1"/>
            </p:cNvSpPr>
            <p:nvPr/>
          </p:nvSpPr>
          <p:spPr bwMode="auto">
            <a:xfrm>
              <a:off x="3500" y="1484"/>
              <a:ext cx="2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1400">
                  <a:latin typeface="メイリオ" pitchFamily="50" charset="-128"/>
                  <a:ea typeface="メイリオ" pitchFamily="50" charset="-128"/>
                  <a:cs typeface="メイリオ" pitchFamily="50" charset="-128"/>
                </a:rPr>
                <a:t>市場の即応性が高い場合</a:t>
              </a:r>
            </a:p>
          </p:txBody>
        </p:sp>
        <p:sp>
          <p:nvSpPr>
            <p:cNvPr id="29722" name="Line 26"/>
            <p:cNvSpPr>
              <a:spLocks noChangeShapeType="1"/>
            </p:cNvSpPr>
            <p:nvPr/>
          </p:nvSpPr>
          <p:spPr bwMode="auto">
            <a:xfrm>
              <a:off x="3521" y="1665"/>
              <a:ext cx="2205"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9723" name="Text Box 27"/>
            <p:cNvSpPr txBox="1">
              <a:spLocks noChangeArrowheads="1"/>
            </p:cNvSpPr>
            <p:nvPr/>
          </p:nvSpPr>
          <p:spPr bwMode="auto">
            <a:xfrm>
              <a:off x="4500" y="1752"/>
              <a:ext cx="110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a:t>
              </a:r>
              <a:r>
                <a:rPr lang="en-US" altLang="ja-JP" sz="1200">
                  <a:latin typeface="メイリオ" pitchFamily="50" charset="-128"/>
                  <a:ea typeface="メイリオ" pitchFamily="50" charset="-128"/>
                  <a:cs typeface="メイリオ" pitchFamily="50" charset="-128"/>
                </a:rPr>
                <a:t>24</a:t>
              </a:r>
              <a:r>
                <a:rPr lang="ja-JP" altLang="en-US" sz="1200">
                  <a:latin typeface="メイリオ" pitchFamily="50" charset="-128"/>
                  <a:ea typeface="メイリオ" pitchFamily="50" charset="-128"/>
                  <a:cs typeface="メイリオ" pitchFamily="50" charset="-128"/>
                </a:rPr>
                <a:t>時間保育サービスを開始します！」</a:t>
              </a:r>
            </a:p>
          </p:txBody>
        </p:sp>
        <p:sp>
          <p:nvSpPr>
            <p:cNvPr id="29724" name="Text Box 28"/>
            <p:cNvSpPr txBox="1">
              <a:spLocks noChangeArrowheads="1"/>
            </p:cNvSpPr>
            <p:nvPr/>
          </p:nvSpPr>
          <p:spPr bwMode="auto">
            <a:xfrm>
              <a:off x="4500" y="3647"/>
              <a:ext cx="125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メイリオ" pitchFamily="50" charset="-128"/>
                  <a:ea typeface="メイリオ" pitchFamily="50" charset="-128"/>
                  <a:cs typeface="メイリオ" pitchFamily="50" charset="-128"/>
                </a:rPr>
                <a:t>「こういうの待ってた！！」</a:t>
              </a:r>
            </a:p>
          </p:txBody>
        </p:sp>
        <p:sp>
          <p:nvSpPr>
            <p:cNvPr id="29725" name="AutoShape 29"/>
            <p:cNvSpPr>
              <a:spLocks noChangeArrowheads="1"/>
            </p:cNvSpPr>
            <p:nvPr/>
          </p:nvSpPr>
          <p:spPr bwMode="auto">
            <a:xfrm rot="5400000">
              <a:off x="3730" y="1509"/>
              <a:ext cx="457" cy="882"/>
            </a:xfrm>
            <a:prstGeom prst="homePlate">
              <a:avLst>
                <a:gd name="adj" fmla="val 25000"/>
              </a:avLst>
            </a:prstGeom>
            <a:solidFill>
              <a:srgbClr val="FFCCFF"/>
            </a:solidFill>
            <a:ln w="9525">
              <a:solidFill>
                <a:srgbClr val="FF00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A</a:t>
              </a:r>
              <a:r>
                <a:rPr lang="en-US" altLang="ja-JP" sz="1600">
                  <a:latin typeface="メイリオ" pitchFamily="50" charset="-128"/>
                  <a:ea typeface="メイリオ" pitchFamily="50" charset="-128"/>
                  <a:cs typeface="メイリオ" pitchFamily="50" charset="-128"/>
                </a:rPr>
                <a:t>ttention</a:t>
              </a:r>
            </a:p>
            <a:p>
              <a:pPr algn="ctr"/>
              <a:r>
                <a:rPr lang="ja-JP" altLang="en-US" sz="1600">
                  <a:latin typeface="メイリオ" pitchFamily="50" charset="-128"/>
                  <a:ea typeface="メイリオ" pitchFamily="50" charset="-128"/>
                  <a:cs typeface="メイリオ" pitchFamily="50" charset="-128"/>
                </a:rPr>
                <a:t>（注意）</a:t>
              </a:r>
            </a:p>
          </p:txBody>
        </p:sp>
        <p:sp>
          <p:nvSpPr>
            <p:cNvPr id="29726" name="AutoShape 30"/>
            <p:cNvSpPr>
              <a:spLocks noChangeArrowheads="1"/>
            </p:cNvSpPr>
            <p:nvPr/>
          </p:nvSpPr>
          <p:spPr bwMode="auto">
            <a:xfrm rot="5400000">
              <a:off x="3730" y="1970"/>
              <a:ext cx="458" cy="882"/>
            </a:xfrm>
            <a:prstGeom prst="homePlate">
              <a:avLst>
                <a:gd name="adj" fmla="val 25000"/>
              </a:avLst>
            </a:prstGeom>
            <a:solidFill>
              <a:srgbClr val="FFCCFF">
                <a:alpha val="50195"/>
              </a:srgbClr>
            </a:solidFill>
            <a:ln w="9525">
              <a:solidFill>
                <a:srgbClr val="FF66FF"/>
              </a:solidFill>
              <a:prstDash val="dash"/>
              <a:miter lim="800000"/>
              <a:headEnd/>
              <a:tailEnd/>
            </a:ln>
          </p:spPr>
          <p:txBody>
            <a:bodyPr rot="10800000" vert="eaVert" wrap="none" anchor="ctr"/>
            <a:lstStyle/>
            <a:p>
              <a:r>
                <a:rPr lang="en-US" altLang="ja-JP" b="1" u="sng">
                  <a:solidFill>
                    <a:schemeClr val="bg2"/>
                  </a:solidFill>
                  <a:latin typeface="メイリオ" pitchFamily="50" charset="-128"/>
                  <a:ea typeface="メイリオ" pitchFamily="50" charset="-128"/>
                  <a:cs typeface="メイリオ" pitchFamily="50" charset="-128"/>
                </a:rPr>
                <a:t>I</a:t>
              </a:r>
              <a:r>
                <a:rPr lang="en-US" altLang="ja-JP">
                  <a:solidFill>
                    <a:schemeClr val="bg2"/>
                  </a:solidFill>
                  <a:latin typeface="メイリオ" pitchFamily="50" charset="-128"/>
                  <a:ea typeface="メイリオ" pitchFamily="50" charset="-128"/>
                  <a:cs typeface="メイリオ" pitchFamily="50" charset="-128"/>
                </a:rPr>
                <a:t>nterest</a:t>
              </a:r>
            </a:p>
            <a:p>
              <a:r>
                <a:rPr lang="ja-JP" altLang="en-US">
                  <a:solidFill>
                    <a:schemeClr val="bg2"/>
                  </a:solidFill>
                  <a:latin typeface="メイリオ" pitchFamily="50" charset="-128"/>
                  <a:ea typeface="メイリオ" pitchFamily="50" charset="-128"/>
                  <a:cs typeface="メイリオ" pitchFamily="50" charset="-128"/>
                </a:rPr>
                <a:t>（興味）</a:t>
              </a:r>
            </a:p>
          </p:txBody>
        </p:sp>
        <p:sp>
          <p:nvSpPr>
            <p:cNvPr id="29727" name="AutoShape 31"/>
            <p:cNvSpPr>
              <a:spLocks noChangeArrowheads="1"/>
            </p:cNvSpPr>
            <p:nvPr/>
          </p:nvSpPr>
          <p:spPr bwMode="auto">
            <a:xfrm rot="5400000">
              <a:off x="3728" y="2442"/>
              <a:ext cx="461" cy="882"/>
            </a:xfrm>
            <a:prstGeom prst="homePlate">
              <a:avLst>
                <a:gd name="adj" fmla="val 25000"/>
              </a:avLst>
            </a:prstGeom>
            <a:solidFill>
              <a:srgbClr val="FFCCFF">
                <a:alpha val="50195"/>
              </a:srgbClr>
            </a:solidFill>
            <a:ln w="9525">
              <a:solidFill>
                <a:srgbClr val="FF66FF"/>
              </a:solidFill>
              <a:prstDash val="dash"/>
              <a:miter lim="800000"/>
              <a:headEnd/>
              <a:tailEnd/>
            </a:ln>
          </p:spPr>
          <p:txBody>
            <a:bodyPr rot="10800000" vert="eaVert" wrap="none" anchor="ctr"/>
            <a:lstStyle/>
            <a:p>
              <a:r>
                <a:rPr lang="en-US" altLang="ja-JP" b="1" u="sng">
                  <a:solidFill>
                    <a:schemeClr val="bg2"/>
                  </a:solidFill>
                  <a:latin typeface="メイリオ" pitchFamily="50" charset="-128"/>
                  <a:ea typeface="メイリオ" pitchFamily="50" charset="-128"/>
                  <a:cs typeface="メイリオ" pitchFamily="50" charset="-128"/>
                </a:rPr>
                <a:t>D</a:t>
              </a:r>
              <a:r>
                <a:rPr lang="en-US" altLang="ja-JP">
                  <a:solidFill>
                    <a:schemeClr val="bg2"/>
                  </a:solidFill>
                  <a:latin typeface="メイリオ" pitchFamily="50" charset="-128"/>
                  <a:ea typeface="メイリオ" pitchFamily="50" charset="-128"/>
                  <a:cs typeface="メイリオ" pitchFamily="50" charset="-128"/>
                </a:rPr>
                <a:t>esire</a:t>
              </a:r>
            </a:p>
            <a:p>
              <a:r>
                <a:rPr lang="ja-JP" altLang="en-US">
                  <a:solidFill>
                    <a:schemeClr val="bg2"/>
                  </a:solidFill>
                  <a:latin typeface="メイリオ" pitchFamily="50" charset="-128"/>
                  <a:ea typeface="メイリオ" pitchFamily="50" charset="-128"/>
                  <a:cs typeface="メイリオ" pitchFamily="50" charset="-128"/>
                </a:rPr>
                <a:t>（欲求）</a:t>
              </a:r>
            </a:p>
          </p:txBody>
        </p:sp>
        <p:sp>
          <p:nvSpPr>
            <p:cNvPr id="29728" name="AutoShape 32"/>
            <p:cNvSpPr>
              <a:spLocks noChangeArrowheads="1"/>
            </p:cNvSpPr>
            <p:nvPr/>
          </p:nvSpPr>
          <p:spPr bwMode="auto">
            <a:xfrm rot="5400000">
              <a:off x="3729" y="2902"/>
              <a:ext cx="460" cy="882"/>
            </a:xfrm>
            <a:prstGeom prst="homePlate">
              <a:avLst>
                <a:gd name="adj" fmla="val 25000"/>
              </a:avLst>
            </a:prstGeom>
            <a:solidFill>
              <a:srgbClr val="FFCCFF">
                <a:alpha val="50195"/>
              </a:srgbClr>
            </a:solidFill>
            <a:ln w="9525">
              <a:solidFill>
                <a:srgbClr val="FF66FF"/>
              </a:solidFill>
              <a:prstDash val="dash"/>
              <a:miter lim="800000"/>
              <a:headEnd/>
              <a:tailEnd/>
            </a:ln>
          </p:spPr>
          <p:txBody>
            <a:bodyPr rot="10800000" vert="eaVert" wrap="none" anchor="ctr"/>
            <a:lstStyle/>
            <a:p>
              <a:r>
                <a:rPr lang="en-US" altLang="ja-JP" b="1" u="sng">
                  <a:solidFill>
                    <a:schemeClr val="bg2"/>
                  </a:solidFill>
                  <a:latin typeface="メイリオ" pitchFamily="50" charset="-128"/>
                  <a:ea typeface="メイリオ" pitchFamily="50" charset="-128"/>
                  <a:cs typeface="メイリオ" pitchFamily="50" charset="-128"/>
                </a:rPr>
                <a:t>M</a:t>
              </a:r>
              <a:r>
                <a:rPr lang="en-US" altLang="ja-JP">
                  <a:solidFill>
                    <a:schemeClr val="bg2"/>
                  </a:solidFill>
                  <a:latin typeface="メイリオ" pitchFamily="50" charset="-128"/>
                  <a:ea typeface="メイリオ" pitchFamily="50" charset="-128"/>
                  <a:cs typeface="メイリオ" pitchFamily="50" charset="-128"/>
                </a:rPr>
                <a:t>emory</a:t>
              </a:r>
            </a:p>
            <a:p>
              <a:r>
                <a:rPr lang="ja-JP" altLang="en-US">
                  <a:solidFill>
                    <a:schemeClr val="bg2"/>
                  </a:solidFill>
                  <a:latin typeface="メイリオ" pitchFamily="50" charset="-128"/>
                  <a:ea typeface="メイリオ" pitchFamily="50" charset="-128"/>
                  <a:cs typeface="メイリオ" pitchFamily="50" charset="-128"/>
                </a:rPr>
                <a:t>（記憶）</a:t>
              </a:r>
            </a:p>
          </p:txBody>
        </p:sp>
        <p:sp>
          <p:nvSpPr>
            <p:cNvPr id="29729" name="AutoShape 33"/>
            <p:cNvSpPr>
              <a:spLocks noChangeArrowheads="1"/>
            </p:cNvSpPr>
            <p:nvPr/>
          </p:nvSpPr>
          <p:spPr bwMode="auto">
            <a:xfrm rot="5400000">
              <a:off x="3728" y="3363"/>
              <a:ext cx="461" cy="882"/>
            </a:xfrm>
            <a:prstGeom prst="homePlate">
              <a:avLst>
                <a:gd name="adj" fmla="val 25000"/>
              </a:avLst>
            </a:prstGeom>
            <a:solidFill>
              <a:srgbClr val="FFCCFF"/>
            </a:solidFill>
            <a:ln w="9525">
              <a:solidFill>
                <a:srgbClr val="FF00FF"/>
              </a:solidFill>
              <a:miter lim="800000"/>
              <a:headEnd/>
              <a:tailEnd/>
            </a:ln>
          </p:spPr>
          <p:txBody>
            <a:bodyPr rot="10800000" vert="eaVert" wrap="none" anchor="ctr"/>
            <a:lstStyle/>
            <a:p>
              <a:pPr algn="ctr"/>
              <a:r>
                <a:rPr lang="en-US" altLang="ja-JP" sz="1600" b="1" u="sng">
                  <a:latin typeface="メイリオ" pitchFamily="50" charset="-128"/>
                  <a:ea typeface="メイリオ" pitchFamily="50" charset="-128"/>
                  <a:cs typeface="メイリオ" pitchFamily="50" charset="-128"/>
                </a:rPr>
                <a:t>A</a:t>
              </a:r>
              <a:r>
                <a:rPr lang="en-US" altLang="ja-JP" sz="1600">
                  <a:latin typeface="メイリオ" pitchFamily="50" charset="-128"/>
                  <a:ea typeface="メイリオ" pitchFamily="50" charset="-128"/>
                  <a:cs typeface="メイリオ" pitchFamily="50" charset="-128"/>
                </a:rPr>
                <a:t>ction</a:t>
              </a:r>
            </a:p>
            <a:p>
              <a:pPr algn="ctr"/>
              <a:r>
                <a:rPr lang="ja-JP" altLang="en-US" sz="1600">
                  <a:latin typeface="メイリオ" pitchFamily="50" charset="-128"/>
                  <a:ea typeface="メイリオ" pitchFamily="50" charset="-128"/>
                  <a:cs typeface="メイリオ" pitchFamily="50" charset="-128"/>
                </a:rPr>
                <a:t>（行動）</a:t>
              </a:r>
            </a:p>
          </p:txBody>
        </p:sp>
        <p:sp>
          <p:nvSpPr>
            <p:cNvPr id="29730" name="AutoShape 34"/>
            <p:cNvSpPr>
              <a:spLocks noChangeArrowheads="1"/>
            </p:cNvSpPr>
            <p:nvPr/>
          </p:nvSpPr>
          <p:spPr bwMode="auto">
            <a:xfrm>
              <a:off x="4734" y="2174"/>
              <a:ext cx="635" cy="1361"/>
            </a:xfrm>
            <a:prstGeom prst="downArrow">
              <a:avLst>
                <a:gd name="adj1" fmla="val 49778"/>
                <a:gd name="adj2" fmla="val 19369"/>
              </a:avLst>
            </a:prstGeom>
            <a:gradFill rotWithShape="1">
              <a:gsLst>
                <a:gs pos="0">
                  <a:srgbClr val="FFFFCC"/>
                </a:gs>
                <a:gs pos="100000">
                  <a:srgbClr val="FF9900"/>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latin typeface="メイリオ" pitchFamily="50" charset="-128"/>
                <a:ea typeface="メイリオ" pitchFamily="50" charset="-128"/>
                <a:cs typeface="メイリオ" pitchFamily="50" charset="-128"/>
              </a:endParaRPr>
            </a:p>
          </p:txBody>
        </p:sp>
        <p:sp>
          <p:nvSpPr>
            <p:cNvPr id="29731" name="Text Box 35"/>
            <p:cNvSpPr txBox="1">
              <a:spLocks noChangeArrowheads="1"/>
            </p:cNvSpPr>
            <p:nvPr/>
          </p:nvSpPr>
          <p:spPr bwMode="auto">
            <a:xfrm>
              <a:off x="4618" y="2649"/>
              <a:ext cx="874"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110000"/>
                </a:lnSpc>
                <a:spcBef>
                  <a:spcPct val="50000"/>
                </a:spcBef>
                <a:buFont typeface="Wingdings" pitchFamily="2" charset="2"/>
                <a:buNone/>
              </a:pPr>
              <a:r>
                <a:rPr lang="ja-JP" altLang="en-US" sz="1200">
                  <a:latin typeface="メイリオ" pitchFamily="50" charset="-128"/>
                  <a:ea typeface="メイリオ" pitchFamily="50" charset="-128"/>
                  <a:cs typeface="メイリオ" pitchFamily="50" charset="-128"/>
                </a:rPr>
                <a:t>間のプロセスを経ずに、すぐに購買行動を起こす</a:t>
              </a:r>
            </a:p>
          </p:txBody>
        </p:sp>
      </p:grpSp>
      <p:grpSp>
        <p:nvGrpSpPr>
          <p:cNvPr id="29701" name="Group 39"/>
          <p:cNvGrpSpPr>
            <a:grpSpLocks/>
          </p:cNvGrpSpPr>
          <p:nvPr/>
        </p:nvGrpSpPr>
        <p:grpSpPr bwMode="auto">
          <a:xfrm>
            <a:off x="323850" y="1557338"/>
            <a:ext cx="8353425" cy="792162"/>
            <a:chOff x="482" y="935"/>
            <a:chExt cx="5262" cy="499"/>
          </a:xfrm>
        </p:grpSpPr>
        <p:sp>
          <p:nvSpPr>
            <p:cNvPr id="29702" name="Rectangle 36"/>
            <p:cNvSpPr>
              <a:spLocks noChangeArrowheads="1"/>
            </p:cNvSpPr>
            <p:nvPr/>
          </p:nvSpPr>
          <p:spPr bwMode="auto">
            <a:xfrm>
              <a:off x="482" y="935"/>
              <a:ext cx="5262" cy="499"/>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26000" anchor="ctr"/>
            <a:lstStyle/>
            <a:p>
              <a:pPr>
                <a:lnSpc>
                  <a:spcPct val="110000"/>
                </a:lnSpc>
                <a:spcBef>
                  <a:spcPct val="25000"/>
                </a:spcBef>
                <a:buFont typeface="Wingdings" pitchFamily="2" charset="2"/>
                <a:buNone/>
              </a:pPr>
              <a:r>
                <a:rPr lang="ja-JP" altLang="en-US" sz="1200">
                  <a:latin typeface="メイリオ" pitchFamily="50" charset="-128"/>
                  <a:ea typeface="メイリオ" pitchFamily="50" charset="-128"/>
                  <a:cs typeface="メイリオ" pitchFamily="50" charset="-128"/>
                </a:rPr>
                <a:t>　市場の即応性が高い：消費者が商品・サービスを認知してから購買行動を起こすまでの時間が極めて短い</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　市場の即応性が低い：消費者が商品・サービスを認知してから購買行動を起こすまでに時間がかかる</a:t>
              </a:r>
            </a:p>
          </p:txBody>
        </p:sp>
        <p:sp>
          <p:nvSpPr>
            <p:cNvPr id="29703" name="Line 37"/>
            <p:cNvSpPr>
              <a:spLocks noChangeShapeType="1"/>
            </p:cNvSpPr>
            <p:nvPr/>
          </p:nvSpPr>
          <p:spPr bwMode="auto">
            <a:xfrm flipV="1">
              <a:off x="911" y="1128"/>
              <a:ext cx="0" cy="113"/>
            </a:xfrm>
            <a:prstGeom prst="line">
              <a:avLst/>
            </a:prstGeom>
            <a:noFill/>
            <a:ln w="12700">
              <a:solidFill>
                <a:srgbClr val="333333"/>
              </a:solidFill>
              <a:round/>
              <a:headEnd type="triangle" w="sm" len="sm"/>
              <a:tailEnd type="triangle" w="sm" len="sm"/>
            </a:ln>
            <a:extLst>
              <a:ext uri="{909E8E84-426E-40DD-AFC4-6F175D3DCCD1}">
                <a14:hiddenFill xmlns:a14="http://schemas.microsoft.com/office/drawing/2010/main">
                  <a:noFill/>
                </a14:hiddenFill>
              </a:ext>
            </a:extLst>
          </p:spPr>
          <p:txBody>
            <a:bodyPr anchor="ctr"/>
            <a:lstStyle/>
            <a:p>
              <a:endParaRPr lang="ja-JP" altLang="en-US"/>
            </a:p>
          </p:txBody>
        </p:sp>
        <p:sp>
          <p:nvSpPr>
            <p:cNvPr id="29704" name="AutoShape 38"/>
            <p:cNvSpPr>
              <a:spLocks/>
            </p:cNvSpPr>
            <p:nvPr/>
          </p:nvSpPr>
          <p:spPr bwMode="auto">
            <a:xfrm>
              <a:off x="532" y="1003"/>
              <a:ext cx="45" cy="363"/>
            </a:xfrm>
            <a:prstGeom prst="leftBrace">
              <a:avLst>
                <a:gd name="adj1" fmla="val 67222"/>
                <a:gd name="adj2" fmla="val 50000"/>
              </a:avLst>
            </a:prstGeom>
            <a:noFill/>
            <a:ln w="9525">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1930800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タイトル 1"/>
          <p:cNvSpPr>
            <a:spLocks noGrp="1"/>
          </p:cNvSpPr>
          <p:nvPr>
            <p:ph type="title"/>
          </p:nvPr>
        </p:nvSpPr>
        <p:spPr>
          <a:xfrm>
            <a:off x="179388" y="188913"/>
            <a:ext cx="8964612" cy="490537"/>
          </a:xfrm>
        </p:spPr>
        <p:txBody>
          <a:bodyPr/>
          <a:lstStyle/>
          <a:p>
            <a:pPr eaLnBrk="1" hangingPunct="1"/>
            <a:r>
              <a:rPr lang="ja-JP" altLang="en-US" dirty="0" smtClean="0"/>
              <a:t>プッシュ＆プル</a:t>
            </a:r>
          </a:p>
        </p:txBody>
      </p:sp>
      <p:sp>
        <p:nvSpPr>
          <p:cNvPr id="30723" name="Rectangle 2"/>
          <p:cNvSpPr txBox="1">
            <a:spLocks noChangeArrowheads="1"/>
          </p:cNvSpPr>
          <p:nvPr/>
        </p:nvSpPr>
        <p:spPr bwMode="auto">
          <a:xfrm>
            <a:off x="100013" y="801688"/>
            <a:ext cx="904398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Char char="•"/>
            </a:pPr>
            <a:r>
              <a:rPr lang="ja-JP" altLang="en-US" sz="1200">
                <a:latin typeface="メイリオ" pitchFamily="50" charset="-128"/>
                <a:ea typeface="メイリオ" pitchFamily="50" charset="-128"/>
                <a:cs typeface="メイリオ" pitchFamily="50" charset="-128"/>
              </a:rPr>
              <a:t>販売促進の手段は、「プッシュ戦略」と「プル戦略」の</a:t>
            </a:r>
            <a:r>
              <a:rPr lang="en-US" altLang="ja-JP" sz="1200">
                <a:latin typeface="メイリオ" pitchFamily="50" charset="-128"/>
                <a:ea typeface="メイリオ" pitchFamily="50" charset="-128"/>
                <a:cs typeface="メイリオ" pitchFamily="50" charset="-128"/>
              </a:rPr>
              <a:t>2</a:t>
            </a:r>
            <a:r>
              <a:rPr lang="ja-JP" altLang="en-US" sz="1200">
                <a:latin typeface="メイリオ" pitchFamily="50" charset="-128"/>
                <a:ea typeface="メイリオ" pitchFamily="50" charset="-128"/>
                <a:cs typeface="メイリオ" pitchFamily="50" charset="-128"/>
              </a:rPr>
              <a:t>つがあります。</a:t>
            </a:r>
          </a:p>
          <a:p>
            <a:pPr eaLnBrk="1" hangingPunct="1">
              <a:spcBef>
                <a:spcPct val="20000"/>
              </a:spcBef>
              <a:buFont typeface="Arial" pitchFamily="34" charset="0"/>
              <a:buChar char="•"/>
            </a:pPr>
            <a:r>
              <a:rPr lang="ja-JP" altLang="en-US" sz="1200">
                <a:latin typeface="メイリオ" pitchFamily="50" charset="-128"/>
                <a:ea typeface="メイリオ" pitchFamily="50" charset="-128"/>
                <a:cs typeface="メイリオ" pitchFamily="50" charset="-128"/>
              </a:rPr>
              <a:t>商品・サービスや消費者の特性によって、</a:t>
            </a:r>
            <a:r>
              <a:rPr lang="en-US" altLang="ja-JP" sz="1200">
                <a:latin typeface="メイリオ" pitchFamily="50" charset="-128"/>
                <a:ea typeface="メイリオ" pitchFamily="50" charset="-128"/>
                <a:cs typeface="メイリオ" pitchFamily="50" charset="-128"/>
              </a:rPr>
              <a:t>2</a:t>
            </a:r>
            <a:r>
              <a:rPr lang="ja-JP" altLang="en-US" sz="1200">
                <a:latin typeface="メイリオ" pitchFamily="50" charset="-128"/>
                <a:ea typeface="メイリオ" pitchFamily="50" charset="-128"/>
                <a:cs typeface="メイリオ" pitchFamily="50" charset="-128"/>
              </a:rPr>
              <a:t>つの戦略をうまく使い分けたり、両方を兼ね備えた戦略を立てるというように、</a:t>
            </a:r>
            <a:br>
              <a:rPr lang="ja-JP" altLang="en-US" sz="1200">
                <a:latin typeface="メイリオ" pitchFamily="50" charset="-128"/>
                <a:ea typeface="メイリオ" pitchFamily="50" charset="-128"/>
                <a:cs typeface="メイリオ" pitchFamily="50" charset="-128"/>
              </a:rPr>
            </a:br>
            <a:r>
              <a:rPr lang="ja-JP" altLang="en-US" sz="1200">
                <a:latin typeface="メイリオ" pitchFamily="50" charset="-128"/>
                <a:ea typeface="メイリオ" pitchFamily="50" charset="-128"/>
                <a:cs typeface="メイリオ" pitchFamily="50" charset="-128"/>
              </a:rPr>
              <a:t>効果的に組み合わせることが重要です。</a:t>
            </a:r>
          </a:p>
        </p:txBody>
      </p:sp>
      <p:grpSp>
        <p:nvGrpSpPr>
          <p:cNvPr id="30724" name="Group 63"/>
          <p:cNvGrpSpPr>
            <a:grpSpLocks/>
          </p:cNvGrpSpPr>
          <p:nvPr/>
        </p:nvGrpSpPr>
        <p:grpSpPr bwMode="auto">
          <a:xfrm>
            <a:off x="468313" y="1412875"/>
            <a:ext cx="7888287" cy="4976813"/>
            <a:chOff x="625" y="1021"/>
            <a:chExt cx="4969" cy="3135"/>
          </a:xfrm>
        </p:grpSpPr>
        <p:sp>
          <p:nvSpPr>
            <p:cNvPr id="30725" name="AutoShape 5"/>
            <p:cNvSpPr>
              <a:spLocks noChangeArrowheads="1"/>
            </p:cNvSpPr>
            <p:nvPr/>
          </p:nvSpPr>
          <p:spPr bwMode="auto">
            <a:xfrm>
              <a:off x="3236" y="1662"/>
              <a:ext cx="915" cy="341"/>
            </a:xfrm>
            <a:prstGeom prst="roundRect">
              <a:avLst>
                <a:gd name="adj" fmla="val 16667"/>
              </a:avLst>
            </a:prstGeom>
            <a:solidFill>
              <a:schemeClr val="bg1"/>
            </a:solidFill>
            <a:ln w="12700" algn="ctr">
              <a:solidFill>
                <a:schemeClr val="tx1"/>
              </a:solidFill>
              <a:round/>
              <a:headEnd/>
              <a:tailEnd/>
            </a:ln>
          </p:spPr>
          <p:txBody>
            <a:bodyPr wrap="none" lIns="36000" tIns="36000" rIns="36000" bIns="36000" anchor="ctr"/>
            <a:lstStyle/>
            <a:p>
              <a:pPr algn="ctr">
                <a:spcBef>
                  <a:spcPct val="50000"/>
                </a:spcBef>
                <a:spcAft>
                  <a:spcPct val="10000"/>
                </a:spcAft>
              </a:pPr>
              <a:r>
                <a:rPr lang="ja-JP" altLang="en-US"/>
                <a:t>売り手</a:t>
              </a:r>
            </a:p>
          </p:txBody>
        </p:sp>
        <p:sp>
          <p:nvSpPr>
            <p:cNvPr id="30726" name="AutoShape 6"/>
            <p:cNvSpPr>
              <a:spLocks noChangeArrowheads="1"/>
            </p:cNvSpPr>
            <p:nvPr/>
          </p:nvSpPr>
          <p:spPr bwMode="auto">
            <a:xfrm>
              <a:off x="3236" y="2416"/>
              <a:ext cx="915" cy="345"/>
            </a:xfrm>
            <a:prstGeom prst="roundRect">
              <a:avLst>
                <a:gd name="adj" fmla="val 16667"/>
              </a:avLst>
            </a:prstGeom>
            <a:solidFill>
              <a:schemeClr val="bg1"/>
            </a:solidFill>
            <a:ln w="12700" algn="ctr">
              <a:solidFill>
                <a:schemeClr val="tx1"/>
              </a:solidFill>
              <a:round/>
              <a:headEnd/>
              <a:tailEnd/>
            </a:ln>
          </p:spPr>
          <p:txBody>
            <a:bodyPr wrap="none" lIns="36000" tIns="36000" rIns="36000" bIns="36000" anchor="ctr"/>
            <a:lstStyle/>
            <a:p>
              <a:pPr algn="ctr">
                <a:spcBef>
                  <a:spcPct val="50000"/>
                </a:spcBef>
                <a:spcAft>
                  <a:spcPct val="10000"/>
                </a:spcAft>
              </a:pPr>
              <a:r>
                <a:rPr lang="ja-JP" altLang="en-US"/>
                <a:t>小売業者</a:t>
              </a:r>
            </a:p>
          </p:txBody>
        </p:sp>
        <p:sp>
          <p:nvSpPr>
            <p:cNvPr id="30727" name="AutoShape 7"/>
            <p:cNvSpPr>
              <a:spLocks noChangeArrowheads="1"/>
            </p:cNvSpPr>
            <p:nvPr/>
          </p:nvSpPr>
          <p:spPr bwMode="auto">
            <a:xfrm>
              <a:off x="3543" y="2786"/>
              <a:ext cx="302" cy="343"/>
            </a:xfrm>
            <a:prstGeom prst="upArrow">
              <a:avLst>
                <a:gd name="adj1" fmla="val 50000"/>
                <a:gd name="adj2" fmla="val 39668"/>
              </a:avLst>
            </a:prstGeom>
            <a:gradFill rotWithShape="1">
              <a:gsLst>
                <a:gs pos="0">
                  <a:srgbClr val="FF6600"/>
                </a:gs>
                <a:gs pos="100000">
                  <a:srgbClr val="FFFFFF">
                    <a:alpha val="0"/>
                  </a:srgbClr>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p>
          </p:txBody>
        </p:sp>
        <p:sp>
          <p:nvSpPr>
            <p:cNvPr id="30728" name="AutoShape 8"/>
            <p:cNvSpPr>
              <a:spLocks noChangeArrowheads="1"/>
            </p:cNvSpPr>
            <p:nvPr/>
          </p:nvSpPr>
          <p:spPr bwMode="auto">
            <a:xfrm>
              <a:off x="3543" y="2032"/>
              <a:ext cx="302" cy="344"/>
            </a:xfrm>
            <a:prstGeom prst="upArrow">
              <a:avLst>
                <a:gd name="adj1" fmla="val 50000"/>
                <a:gd name="adj2" fmla="val 39783"/>
              </a:avLst>
            </a:prstGeom>
            <a:gradFill rotWithShape="1">
              <a:gsLst>
                <a:gs pos="0">
                  <a:srgbClr val="FF6600"/>
                </a:gs>
                <a:gs pos="100000">
                  <a:srgbClr val="FFFFFF">
                    <a:alpha val="0"/>
                  </a:srgbClr>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p>
          </p:txBody>
        </p:sp>
        <p:sp>
          <p:nvSpPr>
            <p:cNvPr id="30729" name="Text Box 9"/>
            <p:cNvSpPr txBox="1">
              <a:spLocks noChangeArrowheads="1"/>
            </p:cNvSpPr>
            <p:nvPr/>
          </p:nvSpPr>
          <p:spPr bwMode="auto">
            <a:xfrm>
              <a:off x="3910" y="2134"/>
              <a:ext cx="49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買い求め</a:t>
              </a:r>
            </a:p>
          </p:txBody>
        </p:sp>
        <p:sp>
          <p:nvSpPr>
            <p:cNvPr id="30730" name="Text Box 10"/>
            <p:cNvSpPr txBox="1">
              <a:spLocks noChangeArrowheads="1"/>
            </p:cNvSpPr>
            <p:nvPr/>
          </p:nvSpPr>
          <p:spPr bwMode="auto">
            <a:xfrm>
              <a:off x="3910" y="2896"/>
              <a:ext cx="49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買い求め</a:t>
              </a:r>
            </a:p>
          </p:txBody>
        </p:sp>
        <p:sp>
          <p:nvSpPr>
            <p:cNvPr id="30731" name="AutoShape 11"/>
            <p:cNvSpPr>
              <a:spLocks noChangeArrowheads="1"/>
            </p:cNvSpPr>
            <p:nvPr/>
          </p:nvSpPr>
          <p:spPr bwMode="auto">
            <a:xfrm rot="5400000">
              <a:off x="3635" y="1706"/>
              <a:ext cx="1133" cy="12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5 w 21600"/>
                <a:gd name="T19" fmla="*/ 3167 h 21600"/>
                <a:gd name="T20" fmla="*/ 18435 w 21600"/>
                <a:gd name="T21" fmla="*/ 18433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30" y="3628"/>
                  </a:moveTo>
                  <a:cubicBezTo>
                    <a:pt x="15382" y="2085"/>
                    <a:pt x="13131" y="1234"/>
                    <a:pt x="10800" y="1234"/>
                  </a:cubicBezTo>
                  <a:cubicBezTo>
                    <a:pt x="5609" y="1233"/>
                    <a:pt x="1366" y="5372"/>
                    <a:pt x="1236" y="10561"/>
                  </a:cubicBezTo>
                  <a:lnTo>
                    <a:pt x="3" y="10530"/>
                  </a:lnTo>
                  <a:cubicBezTo>
                    <a:pt x="149" y="4672"/>
                    <a:pt x="4940" y="-1"/>
                    <a:pt x="10800" y="0"/>
                  </a:cubicBezTo>
                  <a:cubicBezTo>
                    <a:pt x="13432" y="0"/>
                    <a:pt x="15973" y="961"/>
                    <a:pt x="17947" y="2703"/>
                  </a:cubicBezTo>
                  <a:lnTo>
                    <a:pt x="19734" y="679"/>
                  </a:lnTo>
                  <a:lnTo>
                    <a:pt x="20025" y="5360"/>
                  </a:lnTo>
                  <a:lnTo>
                    <a:pt x="15343" y="5652"/>
                  </a:lnTo>
                  <a:lnTo>
                    <a:pt x="17130" y="3628"/>
                  </a:lnTo>
                  <a:close/>
                </a:path>
              </a:pathLst>
            </a:cu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p>
          </p:txBody>
        </p:sp>
        <p:sp>
          <p:nvSpPr>
            <p:cNvPr id="30732" name="Text Box 12"/>
            <p:cNvSpPr txBox="1">
              <a:spLocks noChangeArrowheads="1"/>
            </p:cNvSpPr>
            <p:nvPr/>
          </p:nvSpPr>
          <p:spPr bwMode="auto">
            <a:xfrm>
              <a:off x="4476" y="1936"/>
              <a:ext cx="85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需要喚起のためのプロモーション</a:t>
              </a:r>
            </a:p>
          </p:txBody>
        </p:sp>
        <p:sp>
          <p:nvSpPr>
            <p:cNvPr id="30733" name="AutoShape 13"/>
            <p:cNvSpPr>
              <a:spLocks noChangeArrowheads="1"/>
            </p:cNvSpPr>
            <p:nvPr/>
          </p:nvSpPr>
          <p:spPr bwMode="auto">
            <a:xfrm>
              <a:off x="4299" y="2917"/>
              <a:ext cx="1126" cy="649"/>
            </a:xfrm>
            <a:prstGeom prst="cloudCallout">
              <a:avLst>
                <a:gd name="adj1" fmla="val -74333"/>
                <a:gd name="adj2" fmla="val 28273"/>
              </a:avLst>
            </a:prstGeom>
            <a:solidFill>
              <a:schemeClr val="bg1"/>
            </a:solidFill>
            <a:ln w="12700">
              <a:solidFill>
                <a:schemeClr val="tx1"/>
              </a:solidFill>
              <a:round/>
              <a:headEnd/>
              <a:tailEnd/>
            </a:ln>
          </p:spPr>
          <p:txBody>
            <a:bodyPr lIns="36000" tIns="36000" rIns="36000" bIns="36000" anchor="ctr"/>
            <a:lstStyle/>
            <a:p>
              <a:pPr>
                <a:spcBef>
                  <a:spcPct val="50000"/>
                </a:spcBef>
                <a:spcAft>
                  <a:spcPct val="10000"/>
                </a:spcAft>
              </a:pPr>
              <a:r>
                <a:rPr lang="ja-JP" altLang="en-US" sz="1000"/>
                <a:t>このキャラクター</a:t>
              </a:r>
              <a:br>
                <a:rPr lang="ja-JP" altLang="en-US" sz="1000"/>
              </a:br>
              <a:r>
                <a:rPr lang="ja-JP" altLang="en-US" sz="1000"/>
                <a:t>集めたい！</a:t>
              </a:r>
              <a:br>
                <a:rPr lang="ja-JP" altLang="en-US" sz="1000"/>
              </a:br>
              <a:r>
                <a:rPr lang="ja-JP" altLang="en-US" sz="1000"/>
                <a:t>じゃあこのジュースを買おう！</a:t>
              </a:r>
            </a:p>
          </p:txBody>
        </p:sp>
        <p:sp>
          <p:nvSpPr>
            <p:cNvPr id="30734" name="AutoShape 14"/>
            <p:cNvSpPr>
              <a:spLocks noChangeArrowheads="1"/>
            </p:cNvSpPr>
            <p:nvPr/>
          </p:nvSpPr>
          <p:spPr bwMode="auto">
            <a:xfrm>
              <a:off x="4949" y="2387"/>
              <a:ext cx="131" cy="300"/>
            </a:xfrm>
            <a:prstGeom prst="can">
              <a:avLst>
                <a:gd name="adj" fmla="val 57252"/>
              </a:avLst>
            </a:prstGeom>
            <a:solidFill>
              <a:schemeClr val="bg1"/>
            </a:solidFill>
            <a:ln w="12700">
              <a:solidFill>
                <a:schemeClr val="tx1"/>
              </a:solidFill>
              <a:round/>
              <a:headEnd/>
              <a:tailEnd/>
            </a:ln>
          </p:spPr>
          <p:txBody>
            <a:bodyPr vert="eaVert" wrap="none" lIns="36000" tIns="36000" rIns="36000" bIns="36000" anchor="ctr"/>
            <a:lstStyle/>
            <a:p>
              <a:pPr>
                <a:spcBef>
                  <a:spcPct val="50000"/>
                </a:spcBef>
                <a:spcAft>
                  <a:spcPct val="10000"/>
                </a:spcAft>
              </a:pPr>
              <a:endParaRPr lang="ja-JP" altLang="ja-JP" sz="700"/>
            </a:p>
          </p:txBody>
        </p:sp>
        <p:sp>
          <p:nvSpPr>
            <p:cNvPr id="30735" name="Text Box 15"/>
            <p:cNvSpPr txBox="1">
              <a:spLocks noChangeArrowheads="1"/>
            </p:cNvSpPr>
            <p:nvPr/>
          </p:nvSpPr>
          <p:spPr bwMode="auto">
            <a:xfrm>
              <a:off x="5080" y="2419"/>
              <a:ext cx="29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400">
                  <a:latin typeface="HGPｺﾞｼｯｸE" pitchFamily="50" charset="-128"/>
                  <a:ea typeface="HGPｺﾞｼｯｸE" pitchFamily="50" charset="-128"/>
                </a:rPr>
                <a:t>＋</a:t>
              </a:r>
            </a:p>
          </p:txBody>
        </p:sp>
        <p:sp>
          <p:nvSpPr>
            <p:cNvPr id="30736" name="AutoShape 16"/>
            <p:cNvSpPr>
              <a:spLocks noChangeArrowheads="1"/>
            </p:cNvSpPr>
            <p:nvPr/>
          </p:nvSpPr>
          <p:spPr bwMode="auto">
            <a:xfrm>
              <a:off x="5277" y="2445"/>
              <a:ext cx="196" cy="194"/>
            </a:xfrm>
            <a:prstGeom prst="smileyFace">
              <a:avLst>
                <a:gd name="adj" fmla="val 4653"/>
              </a:avLst>
            </a:prstGeom>
            <a:solidFill>
              <a:schemeClr val="bg1"/>
            </a:solidFill>
            <a:ln w="12700">
              <a:solidFill>
                <a:schemeClr val="tx1"/>
              </a:solidFill>
              <a:round/>
              <a:headEnd/>
              <a:tailEnd/>
            </a:ln>
          </p:spPr>
          <p:txBody>
            <a:bodyPr wrap="none" lIns="36000" tIns="36000" rIns="36000" bIns="36000" anchor="ctr"/>
            <a:lstStyle/>
            <a:p>
              <a:endParaRPr lang="ja-JP" altLang="en-US"/>
            </a:p>
          </p:txBody>
        </p:sp>
        <p:sp>
          <p:nvSpPr>
            <p:cNvPr id="30737" name="Text Box 17"/>
            <p:cNvSpPr txBox="1">
              <a:spLocks noChangeArrowheads="1"/>
            </p:cNvSpPr>
            <p:nvPr/>
          </p:nvSpPr>
          <p:spPr bwMode="auto">
            <a:xfrm>
              <a:off x="4823" y="2662"/>
              <a:ext cx="7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900">
                  <a:latin typeface="HGPｺﾞｼｯｸE" pitchFamily="50" charset="-128"/>
                  <a:ea typeface="HGPｺﾞｼｯｸE" pitchFamily="50" charset="-128"/>
                </a:rPr>
                <a:t>ジュース　　おまけ</a:t>
              </a:r>
            </a:p>
          </p:txBody>
        </p:sp>
        <p:sp>
          <p:nvSpPr>
            <p:cNvPr id="30738" name="AutoShape 18"/>
            <p:cNvSpPr>
              <a:spLocks noChangeArrowheads="1"/>
            </p:cNvSpPr>
            <p:nvPr/>
          </p:nvSpPr>
          <p:spPr bwMode="auto">
            <a:xfrm>
              <a:off x="2070" y="1662"/>
              <a:ext cx="913" cy="341"/>
            </a:xfrm>
            <a:prstGeom prst="roundRect">
              <a:avLst>
                <a:gd name="adj" fmla="val 16667"/>
              </a:avLst>
            </a:prstGeom>
            <a:solidFill>
              <a:schemeClr val="bg1"/>
            </a:solidFill>
            <a:ln w="12700" algn="ctr">
              <a:solidFill>
                <a:schemeClr val="tx1"/>
              </a:solidFill>
              <a:round/>
              <a:headEnd/>
              <a:tailEnd/>
            </a:ln>
          </p:spPr>
          <p:txBody>
            <a:bodyPr wrap="none" lIns="36000" tIns="36000" rIns="36000" bIns="36000" anchor="ctr"/>
            <a:lstStyle/>
            <a:p>
              <a:pPr algn="ctr">
                <a:spcBef>
                  <a:spcPct val="50000"/>
                </a:spcBef>
                <a:spcAft>
                  <a:spcPct val="10000"/>
                </a:spcAft>
              </a:pPr>
              <a:r>
                <a:rPr lang="ja-JP" altLang="en-US"/>
                <a:t>売り手</a:t>
              </a:r>
            </a:p>
          </p:txBody>
        </p:sp>
        <p:sp>
          <p:nvSpPr>
            <p:cNvPr id="30739" name="AutoShape 19"/>
            <p:cNvSpPr>
              <a:spLocks noChangeArrowheads="1"/>
            </p:cNvSpPr>
            <p:nvPr/>
          </p:nvSpPr>
          <p:spPr bwMode="auto">
            <a:xfrm>
              <a:off x="2070" y="2416"/>
              <a:ext cx="913" cy="345"/>
            </a:xfrm>
            <a:prstGeom prst="roundRect">
              <a:avLst>
                <a:gd name="adj" fmla="val 16667"/>
              </a:avLst>
            </a:prstGeom>
            <a:solidFill>
              <a:schemeClr val="bg1"/>
            </a:solidFill>
            <a:ln w="12700" algn="ctr">
              <a:solidFill>
                <a:schemeClr val="tx1"/>
              </a:solidFill>
              <a:round/>
              <a:headEnd/>
              <a:tailEnd/>
            </a:ln>
          </p:spPr>
          <p:txBody>
            <a:bodyPr wrap="none" lIns="36000" tIns="36000" rIns="36000" bIns="36000" anchor="ctr"/>
            <a:lstStyle/>
            <a:p>
              <a:pPr algn="ctr">
                <a:spcBef>
                  <a:spcPct val="50000"/>
                </a:spcBef>
                <a:spcAft>
                  <a:spcPct val="10000"/>
                </a:spcAft>
              </a:pPr>
              <a:r>
                <a:rPr lang="ja-JP" altLang="en-US"/>
                <a:t>小売業者</a:t>
              </a:r>
            </a:p>
          </p:txBody>
        </p:sp>
        <p:sp>
          <p:nvSpPr>
            <p:cNvPr id="30740" name="AutoShape 20"/>
            <p:cNvSpPr>
              <a:spLocks noChangeArrowheads="1"/>
            </p:cNvSpPr>
            <p:nvPr/>
          </p:nvSpPr>
          <p:spPr bwMode="auto">
            <a:xfrm flipV="1">
              <a:off x="2377" y="2786"/>
              <a:ext cx="300" cy="343"/>
            </a:xfrm>
            <a:prstGeom prst="upArrow">
              <a:avLst>
                <a:gd name="adj1" fmla="val 50000"/>
                <a:gd name="adj2" fmla="val 39932"/>
              </a:avLst>
            </a:prstGeom>
            <a:gradFill rotWithShape="1">
              <a:gsLst>
                <a:gs pos="0">
                  <a:srgbClr val="FF33CC"/>
                </a:gs>
                <a:gs pos="100000">
                  <a:srgbClr val="FFFFFF"/>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p>
          </p:txBody>
        </p:sp>
        <p:sp>
          <p:nvSpPr>
            <p:cNvPr id="30741" name="AutoShape 21"/>
            <p:cNvSpPr>
              <a:spLocks noChangeArrowheads="1"/>
            </p:cNvSpPr>
            <p:nvPr/>
          </p:nvSpPr>
          <p:spPr bwMode="auto">
            <a:xfrm flipV="1">
              <a:off x="2377" y="2032"/>
              <a:ext cx="300" cy="344"/>
            </a:xfrm>
            <a:prstGeom prst="upArrow">
              <a:avLst>
                <a:gd name="adj1" fmla="val 50000"/>
                <a:gd name="adj2" fmla="val 40048"/>
              </a:avLst>
            </a:prstGeom>
            <a:gradFill rotWithShape="1">
              <a:gsLst>
                <a:gs pos="0">
                  <a:srgbClr val="FF33CC"/>
                </a:gs>
                <a:gs pos="100000">
                  <a:srgbClr val="FFFFFF"/>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36000" tIns="36000" rIns="36000" bIns="36000" anchor="ctr"/>
            <a:lstStyle/>
            <a:p>
              <a:endParaRPr lang="ja-JP" altLang="en-US"/>
            </a:p>
          </p:txBody>
        </p:sp>
        <p:sp>
          <p:nvSpPr>
            <p:cNvPr id="30742" name="Text Box 22"/>
            <p:cNvSpPr txBox="1">
              <a:spLocks noChangeArrowheads="1"/>
            </p:cNvSpPr>
            <p:nvPr/>
          </p:nvSpPr>
          <p:spPr bwMode="auto">
            <a:xfrm>
              <a:off x="1817" y="2896"/>
              <a:ext cx="49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売り込み</a:t>
              </a:r>
            </a:p>
          </p:txBody>
        </p:sp>
        <p:sp>
          <p:nvSpPr>
            <p:cNvPr id="30743" name="Text Box 23"/>
            <p:cNvSpPr txBox="1">
              <a:spLocks noChangeArrowheads="1"/>
            </p:cNvSpPr>
            <p:nvPr/>
          </p:nvSpPr>
          <p:spPr bwMode="auto">
            <a:xfrm>
              <a:off x="1817" y="2134"/>
              <a:ext cx="49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売り込み</a:t>
              </a:r>
            </a:p>
          </p:txBody>
        </p:sp>
        <p:sp>
          <p:nvSpPr>
            <p:cNvPr id="30744" name="AutoShape 24"/>
            <p:cNvSpPr>
              <a:spLocks noChangeArrowheads="1"/>
            </p:cNvSpPr>
            <p:nvPr/>
          </p:nvSpPr>
          <p:spPr bwMode="auto">
            <a:xfrm>
              <a:off x="959" y="2976"/>
              <a:ext cx="801" cy="545"/>
            </a:xfrm>
            <a:prstGeom prst="cloudCallout">
              <a:avLst>
                <a:gd name="adj1" fmla="val 81583"/>
                <a:gd name="adj2" fmla="val 25597"/>
              </a:avLst>
            </a:prstGeom>
            <a:solidFill>
              <a:schemeClr val="bg1"/>
            </a:solidFill>
            <a:ln w="12700">
              <a:solidFill>
                <a:schemeClr val="tx1"/>
              </a:solidFill>
              <a:round/>
              <a:headEnd/>
              <a:tailEnd/>
            </a:ln>
          </p:spPr>
          <p:txBody>
            <a:bodyPr lIns="36000" tIns="36000" rIns="36000" bIns="36000" anchor="ctr"/>
            <a:lstStyle/>
            <a:p>
              <a:pPr>
                <a:spcAft>
                  <a:spcPct val="10000"/>
                </a:spcAft>
              </a:pPr>
              <a:r>
                <a:rPr lang="ja-JP" altLang="en-US" sz="1000"/>
                <a:t>こんな新商品</a:t>
              </a:r>
              <a:br>
                <a:rPr lang="ja-JP" altLang="en-US" sz="1000"/>
              </a:br>
              <a:r>
                <a:rPr lang="ja-JP" altLang="en-US" sz="1000"/>
                <a:t>出たんだ？</a:t>
              </a:r>
            </a:p>
            <a:p>
              <a:pPr>
                <a:spcAft>
                  <a:spcPct val="10000"/>
                </a:spcAft>
              </a:pPr>
              <a:r>
                <a:rPr lang="ja-JP" altLang="en-US" sz="1000"/>
                <a:t>書きやすい！</a:t>
              </a:r>
            </a:p>
          </p:txBody>
        </p:sp>
        <p:sp>
          <p:nvSpPr>
            <p:cNvPr id="30745" name="Oval 25"/>
            <p:cNvSpPr>
              <a:spLocks noChangeArrowheads="1"/>
            </p:cNvSpPr>
            <p:nvPr/>
          </p:nvSpPr>
          <p:spPr bwMode="auto">
            <a:xfrm>
              <a:off x="761" y="2100"/>
              <a:ext cx="897" cy="782"/>
            </a:xfrm>
            <a:prstGeom prst="ellipse">
              <a:avLst/>
            </a:prstGeom>
            <a:solidFill>
              <a:schemeClr val="bg1"/>
            </a:solidFill>
            <a:ln w="12700" algn="ctr">
              <a:solidFill>
                <a:schemeClr val="tx1"/>
              </a:solidFill>
              <a:round/>
              <a:headEnd/>
              <a:tailEnd/>
            </a:ln>
          </p:spPr>
          <p:txBody>
            <a:bodyPr lIns="0" tIns="36000" rIns="0" bIns="36000" anchor="ctr"/>
            <a:lstStyle/>
            <a:p>
              <a:pPr>
                <a:spcBef>
                  <a:spcPct val="50000"/>
                </a:spcBef>
                <a:spcAft>
                  <a:spcPct val="10000"/>
                </a:spcAft>
              </a:pPr>
              <a:r>
                <a:rPr lang="ja-JP" altLang="en-US" sz="1000"/>
                <a:t>こちらの商品は</a:t>
              </a:r>
              <a:br>
                <a:rPr lang="ja-JP" altLang="en-US" sz="1000"/>
              </a:br>
              <a:r>
                <a:rPr lang="ja-JP" altLang="en-US" sz="1000"/>
                <a:t>いかがですか？</a:t>
              </a:r>
            </a:p>
          </p:txBody>
        </p:sp>
        <p:sp>
          <p:nvSpPr>
            <p:cNvPr id="30746" name="Freeform 26"/>
            <p:cNvSpPr>
              <a:spLocks/>
            </p:cNvSpPr>
            <p:nvPr/>
          </p:nvSpPr>
          <p:spPr bwMode="auto">
            <a:xfrm>
              <a:off x="1536" y="2679"/>
              <a:ext cx="315" cy="217"/>
            </a:xfrm>
            <a:custGeom>
              <a:avLst/>
              <a:gdLst>
                <a:gd name="T0" fmla="*/ 187 w 217"/>
                <a:gd name="T1" fmla="*/ 0 h 134"/>
                <a:gd name="T2" fmla="*/ 962 w 217"/>
                <a:gd name="T3" fmla="*/ 920 h 134"/>
                <a:gd name="T4" fmla="*/ 0 w 217"/>
                <a:gd name="T5" fmla="*/ 288 h 134"/>
                <a:gd name="T6" fmla="*/ 0 60000 65536"/>
                <a:gd name="T7" fmla="*/ 0 60000 65536"/>
                <a:gd name="T8" fmla="*/ 0 60000 65536"/>
                <a:gd name="T9" fmla="*/ 0 w 217"/>
                <a:gd name="T10" fmla="*/ 0 h 134"/>
                <a:gd name="T11" fmla="*/ 217 w 217"/>
                <a:gd name="T12" fmla="*/ 134 h 134"/>
              </a:gdLst>
              <a:ahLst/>
              <a:cxnLst>
                <a:cxn ang="T6">
                  <a:pos x="T0" y="T1"/>
                </a:cxn>
                <a:cxn ang="T7">
                  <a:pos x="T2" y="T3"/>
                </a:cxn>
                <a:cxn ang="T8">
                  <a:pos x="T4" y="T5"/>
                </a:cxn>
              </a:cxnLst>
              <a:rect l="T9" t="T10" r="T11" b="T12"/>
              <a:pathLst>
                <a:path w="217" h="134">
                  <a:moveTo>
                    <a:pt x="42" y="0"/>
                  </a:moveTo>
                  <a:lnTo>
                    <a:pt x="217" y="134"/>
                  </a:lnTo>
                  <a:lnTo>
                    <a:pt x="0" y="42"/>
                  </a:lnTo>
                </a:path>
              </a:pathLst>
            </a:custGeom>
            <a:solidFill>
              <a:schemeClr val="bg1"/>
            </a:solidFill>
            <a:ln w="12700">
              <a:solidFill>
                <a:schemeClr val="tx1"/>
              </a:solidFill>
              <a:round/>
              <a:headEnd/>
              <a:tailEnd/>
            </a:ln>
          </p:spPr>
          <p:txBody>
            <a:bodyPr lIns="36000" tIns="36000" rIns="36000" bIns="36000" anchor="ctr"/>
            <a:lstStyle/>
            <a:p>
              <a:endParaRPr lang="ja-JP" altLang="en-US"/>
            </a:p>
          </p:txBody>
        </p:sp>
        <p:sp>
          <p:nvSpPr>
            <p:cNvPr id="30747" name="Freeform 27"/>
            <p:cNvSpPr>
              <a:spLocks/>
            </p:cNvSpPr>
            <p:nvPr/>
          </p:nvSpPr>
          <p:spPr bwMode="auto">
            <a:xfrm>
              <a:off x="1623" y="2267"/>
              <a:ext cx="225" cy="188"/>
            </a:xfrm>
            <a:custGeom>
              <a:avLst/>
              <a:gdLst>
                <a:gd name="T0" fmla="*/ 0 w 156"/>
                <a:gd name="T1" fmla="*/ 490 h 114"/>
                <a:gd name="T2" fmla="*/ 676 w 156"/>
                <a:gd name="T3" fmla="*/ 0 h 114"/>
                <a:gd name="T4" fmla="*/ 79 w 156"/>
                <a:gd name="T5" fmla="*/ 843 h 114"/>
                <a:gd name="T6" fmla="*/ 0 60000 65536"/>
                <a:gd name="T7" fmla="*/ 0 60000 65536"/>
                <a:gd name="T8" fmla="*/ 0 60000 65536"/>
                <a:gd name="T9" fmla="*/ 0 w 156"/>
                <a:gd name="T10" fmla="*/ 0 h 114"/>
                <a:gd name="T11" fmla="*/ 156 w 156"/>
                <a:gd name="T12" fmla="*/ 114 h 114"/>
              </a:gdLst>
              <a:ahLst/>
              <a:cxnLst>
                <a:cxn ang="T6">
                  <a:pos x="T0" y="T1"/>
                </a:cxn>
                <a:cxn ang="T7">
                  <a:pos x="T2" y="T3"/>
                </a:cxn>
                <a:cxn ang="T8">
                  <a:pos x="T4" y="T5"/>
                </a:cxn>
              </a:cxnLst>
              <a:rect l="T9" t="T10" r="T11" b="T12"/>
              <a:pathLst>
                <a:path w="156" h="114">
                  <a:moveTo>
                    <a:pt x="0" y="66"/>
                  </a:moveTo>
                  <a:lnTo>
                    <a:pt x="156" y="0"/>
                  </a:lnTo>
                  <a:lnTo>
                    <a:pt x="18" y="114"/>
                  </a:lnTo>
                </a:path>
              </a:pathLst>
            </a:custGeom>
            <a:solidFill>
              <a:schemeClr val="bg1"/>
            </a:solidFill>
            <a:ln w="12700">
              <a:solidFill>
                <a:schemeClr val="tx1"/>
              </a:solidFill>
              <a:round/>
              <a:headEnd/>
              <a:tailEnd/>
            </a:ln>
          </p:spPr>
          <p:txBody>
            <a:bodyPr lIns="36000" tIns="36000" rIns="36000" bIns="36000" anchor="ctr"/>
            <a:lstStyle/>
            <a:p>
              <a:endParaRPr lang="ja-JP" altLang="en-US"/>
            </a:p>
          </p:txBody>
        </p:sp>
        <p:sp>
          <p:nvSpPr>
            <p:cNvPr id="30748" name="Text Box 28"/>
            <p:cNvSpPr txBox="1">
              <a:spLocks noChangeArrowheads="1"/>
            </p:cNvSpPr>
            <p:nvPr/>
          </p:nvSpPr>
          <p:spPr bwMode="auto">
            <a:xfrm>
              <a:off x="2058" y="3475"/>
              <a:ext cx="33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900">
                  <a:latin typeface="HGPｺﾞｼｯｸE" pitchFamily="50" charset="-128"/>
                  <a:ea typeface="HGPｺﾞｼｯｸE" pitchFamily="50" charset="-128"/>
                </a:rPr>
                <a:t>文房具　</a:t>
              </a:r>
            </a:p>
          </p:txBody>
        </p:sp>
        <p:sp>
          <p:nvSpPr>
            <p:cNvPr id="30749" name="Text Box 30"/>
            <p:cNvSpPr txBox="1">
              <a:spLocks noChangeArrowheads="1"/>
            </p:cNvSpPr>
            <p:nvPr/>
          </p:nvSpPr>
          <p:spPr bwMode="auto">
            <a:xfrm>
              <a:off x="821" y="1021"/>
              <a:ext cx="19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r>
                <a:rPr lang="ja-JP" altLang="en-US" sz="1400">
                  <a:latin typeface="HGPｺﾞｼｯｸE" pitchFamily="50" charset="-128"/>
                  <a:ea typeface="HGPｺﾞｼｯｸE" pitchFamily="50" charset="-128"/>
                </a:rPr>
                <a:t>プッシュ戦略</a:t>
              </a:r>
            </a:p>
          </p:txBody>
        </p:sp>
        <p:sp>
          <p:nvSpPr>
            <p:cNvPr id="30750" name="Line 31"/>
            <p:cNvSpPr>
              <a:spLocks noChangeShapeType="1"/>
            </p:cNvSpPr>
            <p:nvPr/>
          </p:nvSpPr>
          <p:spPr bwMode="auto">
            <a:xfrm>
              <a:off x="625" y="1205"/>
              <a:ext cx="23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0751" name="Text Box 33"/>
            <p:cNvSpPr txBox="1">
              <a:spLocks noChangeArrowheads="1"/>
            </p:cNvSpPr>
            <p:nvPr/>
          </p:nvSpPr>
          <p:spPr bwMode="auto">
            <a:xfrm>
              <a:off x="3434" y="1021"/>
              <a:ext cx="19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r>
                <a:rPr lang="ja-JP" altLang="en-US" sz="1400">
                  <a:latin typeface="HGPｺﾞｼｯｸE" pitchFamily="50" charset="-128"/>
                  <a:ea typeface="HGPｺﾞｼｯｸE" pitchFamily="50" charset="-128"/>
                </a:rPr>
                <a:t>プル戦略</a:t>
              </a:r>
            </a:p>
          </p:txBody>
        </p:sp>
        <p:sp>
          <p:nvSpPr>
            <p:cNvPr id="30752" name="Line 34"/>
            <p:cNvSpPr>
              <a:spLocks noChangeShapeType="1"/>
            </p:cNvSpPr>
            <p:nvPr/>
          </p:nvSpPr>
          <p:spPr bwMode="auto">
            <a:xfrm>
              <a:off x="3236" y="1205"/>
              <a:ext cx="23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0753" name="Rectangle 35"/>
            <p:cNvSpPr>
              <a:spLocks noChangeArrowheads="1"/>
            </p:cNvSpPr>
            <p:nvPr/>
          </p:nvSpPr>
          <p:spPr bwMode="auto">
            <a:xfrm>
              <a:off x="625" y="1254"/>
              <a:ext cx="2358" cy="31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nchor="ctr"/>
            <a:lstStyle/>
            <a:p>
              <a:pPr>
                <a:buFont typeface="Wingdings" pitchFamily="2" charset="2"/>
                <a:buNone/>
              </a:pPr>
              <a:r>
                <a:rPr lang="ja-JP" altLang="en-US" sz="1200"/>
                <a:t>販売員が卸売業者や小売業者などの流通チャネルに</a:t>
              </a:r>
              <a:br>
                <a:rPr lang="ja-JP" altLang="en-US" sz="1200"/>
              </a:br>
              <a:r>
                <a:rPr lang="ja-JP" altLang="en-US" sz="1200"/>
                <a:t>働きかけて、企業側から商品・サービスを押し出す</a:t>
              </a:r>
            </a:p>
          </p:txBody>
        </p:sp>
        <p:sp>
          <p:nvSpPr>
            <p:cNvPr id="30754" name="Rectangle 36"/>
            <p:cNvSpPr>
              <a:spLocks noChangeArrowheads="1"/>
            </p:cNvSpPr>
            <p:nvPr/>
          </p:nvSpPr>
          <p:spPr bwMode="auto">
            <a:xfrm>
              <a:off x="3236" y="1254"/>
              <a:ext cx="2358" cy="317"/>
            </a:xfrm>
            <a:prstGeom prst="rect">
              <a:avLst/>
            </a:prstGeom>
            <a:solidFill>
              <a:srgbClr val="FFCC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nchor="ctr"/>
            <a:lstStyle/>
            <a:p>
              <a:pPr>
                <a:buFont typeface="Wingdings" pitchFamily="2" charset="2"/>
                <a:buNone/>
              </a:pPr>
              <a:r>
                <a:rPr lang="ja-JP" altLang="en-US" sz="1200"/>
                <a:t>消費者が店舗に足を運びたくなるような広告や</a:t>
              </a:r>
              <a:r>
                <a:rPr lang="en-US" altLang="ja-JP" sz="1200"/>
                <a:t>PR</a:t>
              </a:r>
              <a:r>
                <a:rPr lang="ja-JP" altLang="en-US" sz="1200"/>
                <a:t>を積極的に展開し、消費者の注文を誘引する</a:t>
              </a:r>
            </a:p>
          </p:txBody>
        </p:sp>
        <p:sp>
          <p:nvSpPr>
            <p:cNvPr id="30755" name="AutoShape 37"/>
            <p:cNvSpPr>
              <a:spLocks noChangeArrowheads="1"/>
            </p:cNvSpPr>
            <p:nvPr/>
          </p:nvSpPr>
          <p:spPr bwMode="auto">
            <a:xfrm>
              <a:off x="625" y="3657"/>
              <a:ext cx="2358" cy="499"/>
            </a:xfrm>
            <a:prstGeom prst="roundRect">
              <a:avLst>
                <a:gd name="adj" fmla="val 8014"/>
              </a:avLst>
            </a:prstGeom>
            <a:solidFill>
              <a:srgbClr val="FFCCFF">
                <a:alpha val="30196"/>
              </a:srgbClr>
            </a:solidFill>
            <a:ln w="12700" algn="ctr">
              <a:solidFill>
                <a:srgbClr val="FF33CC"/>
              </a:solidFill>
              <a:round/>
              <a:headEnd/>
              <a:tailEnd/>
            </a:ln>
          </p:spPr>
          <p:txBody>
            <a:bodyPr lIns="90000" tIns="46800" rIns="90000" bIns="46800" anchor="ctr"/>
            <a:lstStyle/>
            <a:p>
              <a:pPr>
                <a:buFont typeface="Wingdings" pitchFamily="2" charset="2"/>
                <a:buNone/>
              </a:pPr>
              <a:r>
                <a:rPr lang="ja-JP" altLang="en-US" sz="1200"/>
                <a:t>ブランド選考の高くない・知名度の少ない商品・サービスを市場に浸透させるときに有効</a:t>
              </a:r>
            </a:p>
            <a:p>
              <a:pPr>
                <a:buFont typeface="Wingdings" pitchFamily="2" charset="2"/>
                <a:buNone/>
              </a:pPr>
              <a:r>
                <a:rPr lang="ja-JP" altLang="en-US" sz="1200"/>
                <a:t>⇒着実な売上上昇が期待できる</a:t>
              </a:r>
            </a:p>
          </p:txBody>
        </p:sp>
        <p:sp>
          <p:nvSpPr>
            <p:cNvPr id="30756" name="AutoShape 38"/>
            <p:cNvSpPr>
              <a:spLocks noChangeArrowheads="1"/>
            </p:cNvSpPr>
            <p:nvPr/>
          </p:nvSpPr>
          <p:spPr bwMode="auto">
            <a:xfrm>
              <a:off x="3236" y="3657"/>
              <a:ext cx="2358" cy="499"/>
            </a:xfrm>
            <a:prstGeom prst="roundRect">
              <a:avLst>
                <a:gd name="adj" fmla="val 9417"/>
              </a:avLst>
            </a:prstGeom>
            <a:solidFill>
              <a:srgbClr val="FFCC66">
                <a:alpha val="30196"/>
              </a:srgbClr>
            </a:solidFill>
            <a:ln w="9525" algn="ctr">
              <a:solidFill>
                <a:srgbClr val="FF6600"/>
              </a:solidFill>
              <a:round/>
              <a:headEnd/>
              <a:tailEnd/>
            </a:ln>
          </p:spPr>
          <p:txBody>
            <a:bodyPr lIns="90000" tIns="46800" rIns="90000" bIns="46800" anchor="ctr"/>
            <a:lstStyle/>
            <a:p>
              <a:pPr>
                <a:buFont typeface="Wingdings" pitchFamily="2" charset="2"/>
                <a:buNone/>
              </a:pPr>
              <a:r>
                <a:rPr lang="ja-JP" altLang="en-US" sz="1200"/>
                <a:t>ブランド選考の高い商品・サービスの場合で、消費者が商品・サービスにブランド価値を見出せば有効</a:t>
              </a:r>
            </a:p>
            <a:p>
              <a:pPr>
                <a:buFont typeface="Wingdings" pitchFamily="2" charset="2"/>
                <a:buNone/>
              </a:pPr>
              <a:r>
                <a:rPr lang="ja-JP" altLang="en-US" sz="1200"/>
                <a:t>⇒売上の急上昇が期待できる</a:t>
              </a:r>
            </a:p>
          </p:txBody>
        </p:sp>
        <p:grpSp>
          <p:nvGrpSpPr>
            <p:cNvPr id="30757" name="Group 39"/>
            <p:cNvGrpSpPr>
              <a:grpSpLocks/>
            </p:cNvGrpSpPr>
            <p:nvPr/>
          </p:nvGrpSpPr>
          <p:grpSpPr bwMode="auto">
            <a:xfrm rot="1287830">
              <a:off x="2111" y="3264"/>
              <a:ext cx="195" cy="288"/>
              <a:chOff x="2834" y="1600"/>
              <a:chExt cx="571" cy="1120"/>
            </a:xfrm>
          </p:grpSpPr>
          <p:sp>
            <p:nvSpPr>
              <p:cNvPr id="30766" name="AutoShape 40"/>
              <p:cNvSpPr>
                <a:spLocks noChangeAspect="1" noChangeArrowheads="1" noTextEdit="1"/>
              </p:cNvSpPr>
              <p:nvPr/>
            </p:nvSpPr>
            <p:spPr bwMode="auto">
              <a:xfrm>
                <a:off x="2834" y="1600"/>
                <a:ext cx="571"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30767" name="Freeform 41"/>
              <p:cNvSpPr>
                <a:spLocks/>
              </p:cNvSpPr>
              <p:nvPr/>
            </p:nvSpPr>
            <p:spPr bwMode="auto">
              <a:xfrm>
                <a:off x="3037" y="1658"/>
                <a:ext cx="171" cy="406"/>
              </a:xfrm>
              <a:custGeom>
                <a:avLst/>
                <a:gdLst>
                  <a:gd name="T0" fmla="*/ 17 w 342"/>
                  <a:gd name="T1" fmla="*/ 0 h 812"/>
                  <a:gd name="T2" fmla="*/ 14 w 342"/>
                  <a:gd name="T3" fmla="*/ 9 h 812"/>
                  <a:gd name="T4" fmla="*/ 0 w 342"/>
                  <a:gd name="T5" fmla="*/ 43 h 812"/>
                  <a:gd name="T6" fmla="*/ 3 w 342"/>
                  <a:gd name="T7" fmla="*/ 51 h 812"/>
                  <a:gd name="T8" fmla="*/ 6 w 342"/>
                  <a:gd name="T9" fmla="*/ 47 h 812"/>
                  <a:gd name="T10" fmla="*/ 22 w 342"/>
                  <a:gd name="T11" fmla="*/ 8 h 812"/>
                  <a:gd name="T12" fmla="*/ 17 w 342"/>
                  <a:gd name="T13" fmla="*/ 0 h 812"/>
                  <a:gd name="T14" fmla="*/ 17 w 342"/>
                  <a:gd name="T15" fmla="*/ 0 h 812"/>
                  <a:gd name="T16" fmla="*/ 0 60000 65536"/>
                  <a:gd name="T17" fmla="*/ 0 60000 65536"/>
                  <a:gd name="T18" fmla="*/ 0 60000 65536"/>
                  <a:gd name="T19" fmla="*/ 0 60000 65536"/>
                  <a:gd name="T20" fmla="*/ 0 60000 65536"/>
                  <a:gd name="T21" fmla="*/ 0 60000 65536"/>
                  <a:gd name="T22" fmla="*/ 0 60000 65536"/>
                  <a:gd name="T23" fmla="*/ 0 60000 65536"/>
                  <a:gd name="T24" fmla="*/ 0 w 342"/>
                  <a:gd name="T25" fmla="*/ 0 h 812"/>
                  <a:gd name="T26" fmla="*/ 342 w 342"/>
                  <a:gd name="T27" fmla="*/ 812 h 8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2" h="812">
                    <a:moveTo>
                      <a:pt x="271" y="0"/>
                    </a:moveTo>
                    <a:lnTo>
                      <a:pt x="224" y="131"/>
                    </a:lnTo>
                    <a:lnTo>
                      <a:pt x="0" y="677"/>
                    </a:lnTo>
                    <a:lnTo>
                      <a:pt x="38" y="812"/>
                    </a:lnTo>
                    <a:lnTo>
                      <a:pt x="89" y="751"/>
                    </a:lnTo>
                    <a:lnTo>
                      <a:pt x="342" y="122"/>
                    </a:lnTo>
                    <a:lnTo>
                      <a:pt x="271" y="0"/>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68" name="Freeform 42"/>
              <p:cNvSpPr>
                <a:spLocks/>
              </p:cNvSpPr>
              <p:nvPr/>
            </p:nvSpPr>
            <p:spPr bwMode="auto">
              <a:xfrm>
                <a:off x="2924" y="1618"/>
                <a:ext cx="220" cy="507"/>
              </a:xfrm>
              <a:custGeom>
                <a:avLst/>
                <a:gdLst>
                  <a:gd name="T0" fmla="*/ 7 w 438"/>
                  <a:gd name="T1" fmla="*/ 64 h 1014"/>
                  <a:gd name="T2" fmla="*/ 28 w 438"/>
                  <a:gd name="T3" fmla="*/ 3 h 1014"/>
                  <a:gd name="T4" fmla="*/ 22 w 438"/>
                  <a:gd name="T5" fmla="*/ 0 h 1014"/>
                  <a:gd name="T6" fmla="*/ 0 w 438"/>
                  <a:gd name="T7" fmla="*/ 62 h 1014"/>
                  <a:gd name="T8" fmla="*/ 7 w 438"/>
                  <a:gd name="T9" fmla="*/ 64 h 1014"/>
                  <a:gd name="T10" fmla="*/ 7 w 438"/>
                  <a:gd name="T11" fmla="*/ 64 h 1014"/>
                  <a:gd name="T12" fmla="*/ 0 60000 65536"/>
                  <a:gd name="T13" fmla="*/ 0 60000 65536"/>
                  <a:gd name="T14" fmla="*/ 0 60000 65536"/>
                  <a:gd name="T15" fmla="*/ 0 60000 65536"/>
                  <a:gd name="T16" fmla="*/ 0 60000 65536"/>
                  <a:gd name="T17" fmla="*/ 0 60000 65536"/>
                  <a:gd name="T18" fmla="*/ 0 w 438"/>
                  <a:gd name="T19" fmla="*/ 0 h 1014"/>
                  <a:gd name="T20" fmla="*/ 438 w 438"/>
                  <a:gd name="T21" fmla="*/ 1014 h 1014"/>
                </a:gdLst>
                <a:ahLst/>
                <a:cxnLst>
                  <a:cxn ang="T12">
                    <a:pos x="T0" y="T1"/>
                  </a:cxn>
                  <a:cxn ang="T13">
                    <a:pos x="T2" y="T3"/>
                  </a:cxn>
                  <a:cxn ang="T14">
                    <a:pos x="T4" y="T5"/>
                  </a:cxn>
                  <a:cxn ang="T15">
                    <a:pos x="T6" y="T7"/>
                  </a:cxn>
                  <a:cxn ang="T16">
                    <a:pos x="T8" y="T9"/>
                  </a:cxn>
                  <a:cxn ang="T17">
                    <a:pos x="T10" y="T11"/>
                  </a:cxn>
                </a:cxnLst>
                <a:rect l="T18" t="T19" r="T20" b="T21"/>
                <a:pathLst>
                  <a:path w="438" h="1014">
                    <a:moveTo>
                      <a:pt x="104" y="1014"/>
                    </a:moveTo>
                    <a:lnTo>
                      <a:pt x="438" y="38"/>
                    </a:lnTo>
                    <a:lnTo>
                      <a:pt x="336" y="0"/>
                    </a:lnTo>
                    <a:lnTo>
                      <a:pt x="0" y="978"/>
                    </a:lnTo>
                    <a:lnTo>
                      <a:pt x="104" y="10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69" name="Freeform 43"/>
              <p:cNvSpPr>
                <a:spLocks/>
              </p:cNvSpPr>
              <p:nvPr/>
            </p:nvSpPr>
            <p:spPr bwMode="auto">
              <a:xfrm>
                <a:off x="3137" y="1707"/>
                <a:ext cx="268" cy="504"/>
              </a:xfrm>
              <a:custGeom>
                <a:avLst/>
                <a:gdLst>
                  <a:gd name="T0" fmla="*/ 7 w 536"/>
                  <a:gd name="T1" fmla="*/ 63 h 1008"/>
                  <a:gd name="T2" fmla="*/ 34 w 536"/>
                  <a:gd name="T3" fmla="*/ 3 h 1008"/>
                  <a:gd name="T4" fmla="*/ 28 w 536"/>
                  <a:gd name="T5" fmla="*/ 0 h 1008"/>
                  <a:gd name="T6" fmla="*/ 0 w 536"/>
                  <a:gd name="T7" fmla="*/ 61 h 1008"/>
                  <a:gd name="T8" fmla="*/ 7 w 536"/>
                  <a:gd name="T9" fmla="*/ 63 h 1008"/>
                  <a:gd name="T10" fmla="*/ 7 w 536"/>
                  <a:gd name="T11" fmla="*/ 63 h 1008"/>
                  <a:gd name="T12" fmla="*/ 0 60000 65536"/>
                  <a:gd name="T13" fmla="*/ 0 60000 65536"/>
                  <a:gd name="T14" fmla="*/ 0 60000 65536"/>
                  <a:gd name="T15" fmla="*/ 0 60000 65536"/>
                  <a:gd name="T16" fmla="*/ 0 60000 65536"/>
                  <a:gd name="T17" fmla="*/ 0 60000 65536"/>
                  <a:gd name="T18" fmla="*/ 0 w 536"/>
                  <a:gd name="T19" fmla="*/ 0 h 1008"/>
                  <a:gd name="T20" fmla="*/ 536 w 536"/>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536" h="1008">
                    <a:moveTo>
                      <a:pt x="99" y="1008"/>
                    </a:moveTo>
                    <a:lnTo>
                      <a:pt x="536" y="47"/>
                    </a:lnTo>
                    <a:lnTo>
                      <a:pt x="437" y="0"/>
                    </a:lnTo>
                    <a:lnTo>
                      <a:pt x="0" y="962"/>
                    </a:lnTo>
                    <a:lnTo>
                      <a:pt x="99" y="10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0" name="Freeform 44"/>
              <p:cNvSpPr>
                <a:spLocks/>
              </p:cNvSpPr>
              <p:nvPr/>
            </p:nvSpPr>
            <p:spPr bwMode="auto">
              <a:xfrm>
                <a:off x="2915" y="2254"/>
                <a:ext cx="133" cy="85"/>
              </a:xfrm>
              <a:custGeom>
                <a:avLst/>
                <a:gdLst>
                  <a:gd name="T0" fmla="*/ 13 w 266"/>
                  <a:gd name="T1" fmla="*/ 3 h 169"/>
                  <a:gd name="T2" fmla="*/ 12 w 266"/>
                  <a:gd name="T3" fmla="*/ 3 h 169"/>
                  <a:gd name="T4" fmla="*/ 12 w 266"/>
                  <a:gd name="T5" fmla="*/ 3 h 169"/>
                  <a:gd name="T6" fmla="*/ 11 w 266"/>
                  <a:gd name="T7" fmla="*/ 2 h 169"/>
                  <a:gd name="T8" fmla="*/ 11 w 266"/>
                  <a:gd name="T9" fmla="*/ 2 h 169"/>
                  <a:gd name="T10" fmla="*/ 10 w 266"/>
                  <a:gd name="T11" fmla="*/ 2 h 169"/>
                  <a:gd name="T12" fmla="*/ 9 w 266"/>
                  <a:gd name="T13" fmla="*/ 2 h 169"/>
                  <a:gd name="T14" fmla="*/ 9 w 266"/>
                  <a:gd name="T15" fmla="*/ 1 h 169"/>
                  <a:gd name="T16" fmla="*/ 8 w 266"/>
                  <a:gd name="T17" fmla="*/ 1 h 169"/>
                  <a:gd name="T18" fmla="*/ 8 w 266"/>
                  <a:gd name="T19" fmla="*/ 1 h 169"/>
                  <a:gd name="T20" fmla="*/ 7 w 266"/>
                  <a:gd name="T21" fmla="*/ 1 h 169"/>
                  <a:gd name="T22" fmla="*/ 7 w 266"/>
                  <a:gd name="T23" fmla="*/ 1 h 169"/>
                  <a:gd name="T24" fmla="*/ 6 w 266"/>
                  <a:gd name="T25" fmla="*/ 1 h 169"/>
                  <a:gd name="T26" fmla="*/ 5 w 266"/>
                  <a:gd name="T27" fmla="*/ 1 h 169"/>
                  <a:gd name="T28" fmla="*/ 5 w 266"/>
                  <a:gd name="T29" fmla="*/ 0 h 169"/>
                  <a:gd name="T30" fmla="*/ 4 w 266"/>
                  <a:gd name="T31" fmla="*/ 0 h 169"/>
                  <a:gd name="T32" fmla="*/ 4 w 266"/>
                  <a:gd name="T33" fmla="*/ 0 h 169"/>
                  <a:gd name="T34" fmla="*/ 3 w 266"/>
                  <a:gd name="T35" fmla="*/ 0 h 169"/>
                  <a:gd name="T36" fmla="*/ 2 w 266"/>
                  <a:gd name="T37" fmla="*/ 0 h 169"/>
                  <a:gd name="T38" fmla="*/ 2 w 266"/>
                  <a:gd name="T39" fmla="*/ 1 h 169"/>
                  <a:gd name="T40" fmla="*/ 1 w 266"/>
                  <a:gd name="T41" fmla="*/ 1 h 169"/>
                  <a:gd name="T42" fmla="*/ 2 w 266"/>
                  <a:gd name="T43" fmla="*/ 8 h 169"/>
                  <a:gd name="T44" fmla="*/ 3 w 266"/>
                  <a:gd name="T45" fmla="*/ 7 h 169"/>
                  <a:gd name="T46" fmla="*/ 3 w 266"/>
                  <a:gd name="T47" fmla="*/ 7 h 169"/>
                  <a:gd name="T48" fmla="*/ 4 w 266"/>
                  <a:gd name="T49" fmla="*/ 7 h 169"/>
                  <a:gd name="T50" fmla="*/ 5 w 266"/>
                  <a:gd name="T51" fmla="*/ 8 h 169"/>
                  <a:gd name="T52" fmla="*/ 5 w 266"/>
                  <a:gd name="T53" fmla="*/ 8 h 169"/>
                  <a:gd name="T54" fmla="*/ 6 w 266"/>
                  <a:gd name="T55" fmla="*/ 8 h 169"/>
                  <a:gd name="T56" fmla="*/ 7 w 266"/>
                  <a:gd name="T57" fmla="*/ 8 h 169"/>
                  <a:gd name="T58" fmla="*/ 7 w 266"/>
                  <a:gd name="T59" fmla="*/ 8 h 169"/>
                  <a:gd name="T60" fmla="*/ 8 w 266"/>
                  <a:gd name="T61" fmla="*/ 8 h 169"/>
                  <a:gd name="T62" fmla="*/ 8 w 266"/>
                  <a:gd name="T63" fmla="*/ 8 h 169"/>
                  <a:gd name="T64" fmla="*/ 9 w 266"/>
                  <a:gd name="T65" fmla="*/ 9 h 169"/>
                  <a:gd name="T66" fmla="*/ 9 w 266"/>
                  <a:gd name="T67" fmla="*/ 9 h 169"/>
                  <a:gd name="T68" fmla="*/ 9 w 266"/>
                  <a:gd name="T69" fmla="*/ 9 h 169"/>
                  <a:gd name="T70" fmla="*/ 10 w 266"/>
                  <a:gd name="T71" fmla="*/ 9 h 169"/>
                  <a:gd name="T72" fmla="*/ 10 w 266"/>
                  <a:gd name="T73" fmla="*/ 9 h 169"/>
                  <a:gd name="T74" fmla="*/ 11 w 266"/>
                  <a:gd name="T75" fmla="*/ 9 h 169"/>
                  <a:gd name="T76" fmla="*/ 11 w 266"/>
                  <a:gd name="T77" fmla="*/ 10 h 169"/>
                  <a:gd name="T78" fmla="*/ 12 w 266"/>
                  <a:gd name="T79" fmla="*/ 10 h 169"/>
                  <a:gd name="T80" fmla="*/ 12 w 266"/>
                  <a:gd name="T81" fmla="*/ 10 h 169"/>
                  <a:gd name="T82" fmla="*/ 13 w 266"/>
                  <a:gd name="T83" fmla="*/ 11 h 169"/>
                  <a:gd name="T84" fmla="*/ 17 w 266"/>
                  <a:gd name="T85" fmla="*/ 6 h 169"/>
                  <a:gd name="T86" fmla="*/ 17 w 266"/>
                  <a:gd name="T87" fmla="*/ 5 h 169"/>
                  <a:gd name="T88" fmla="*/ 16 w 266"/>
                  <a:gd name="T89" fmla="*/ 5 h 169"/>
                  <a:gd name="T90" fmla="*/ 16 w 266"/>
                  <a:gd name="T91" fmla="*/ 5 h 169"/>
                  <a:gd name="T92" fmla="*/ 15 w 266"/>
                  <a:gd name="T93" fmla="*/ 4 h 169"/>
                  <a:gd name="T94" fmla="*/ 15 w 266"/>
                  <a:gd name="T95" fmla="*/ 4 h 169"/>
                  <a:gd name="T96" fmla="*/ 14 w 266"/>
                  <a:gd name="T97" fmla="*/ 4 h 169"/>
                  <a:gd name="T98" fmla="*/ 14 w 266"/>
                  <a:gd name="T99" fmla="*/ 4 h 169"/>
                  <a:gd name="T100" fmla="*/ 14 w 266"/>
                  <a:gd name="T101" fmla="*/ 3 h 169"/>
                  <a:gd name="T102" fmla="*/ 13 w 266"/>
                  <a:gd name="T103" fmla="*/ 3 h 1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66"/>
                  <a:gd name="T157" fmla="*/ 0 h 169"/>
                  <a:gd name="T158" fmla="*/ 266 w 266"/>
                  <a:gd name="T159" fmla="*/ 169 h 1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66" h="169">
                    <a:moveTo>
                      <a:pt x="199" y="42"/>
                    </a:moveTo>
                    <a:lnTo>
                      <a:pt x="195" y="40"/>
                    </a:lnTo>
                    <a:lnTo>
                      <a:pt x="191" y="38"/>
                    </a:lnTo>
                    <a:lnTo>
                      <a:pt x="190" y="36"/>
                    </a:lnTo>
                    <a:lnTo>
                      <a:pt x="186" y="36"/>
                    </a:lnTo>
                    <a:lnTo>
                      <a:pt x="184" y="36"/>
                    </a:lnTo>
                    <a:lnTo>
                      <a:pt x="180" y="34"/>
                    </a:lnTo>
                    <a:lnTo>
                      <a:pt x="178" y="33"/>
                    </a:lnTo>
                    <a:lnTo>
                      <a:pt x="176" y="31"/>
                    </a:lnTo>
                    <a:lnTo>
                      <a:pt x="172" y="31"/>
                    </a:lnTo>
                    <a:lnTo>
                      <a:pt x="171" y="29"/>
                    </a:lnTo>
                    <a:lnTo>
                      <a:pt x="167" y="27"/>
                    </a:lnTo>
                    <a:lnTo>
                      <a:pt x="165" y="27"/>
                    </a:lnTo>
                    <a:lnTo>
                      <a:pt x="161" y="25"/>
                    </a:lnTo>
                    <a:lnTo>
                      <a:pt x="159" y="23"/>
                    </a:lnTo>
                    <a:lnTo>
                      <a:pt x="157" y="23"/>
                    </a:lnTo>
                    <a:lnTo>
                      <a:pt x="153" y="21"/>
                    </a:lnTo>
                    <a:lnTo>
                      <a:pt x="150" y="19"/>
                    </a:lnTo>
                    <a:lnTo>
                      <a:pt x="148" y="19"/>
                    </a:lnTo>
                    <a:lnTo>
                      <a:pt x="144" y="19"/>
                    </a:lnTo>
                    <a:lnTo>
                      <a:pt x="142" y="17"/>
                    </a:lnTo>
                    <a:lnTo>
                      <a:pt x="138" y="17"/>
                    </a:lnTo>
                    <a:lnTo>
                      <a:pt x="136" y="15"/>
                    </a:lnTo>
                    <a:lnTo>
                      <a:pt x="133" y="15"/>
                    </a:lnTo>
                    <a:lnTo>
                      <a:pt x="129" y="14"/>
                    </a:lnTo>
                    <a:lnTo>
                      <a:pt x="127" y="12"/>
                    </a:lnTo>
                    <a:lnTo>
                      <a:pt x="123" y="12"/>
                    </a:lnTo>
                    <a:lnTo>
                      <a:pt x="121" y="10"/>
                    </a:lnTo>
                    <a:lnTo>
                      <a:pt x="117" y="10"/>
                    </a:lnTo>
                    <a:lnTo>
                      <a:pt x="114" y="8"/>
                    </a:lnTo>
                    <a:lnTo>
                      <a:pt x="112" y="8"/>
                    </a:lnTo>
                    <a:lnTo>
                      <a:pt x="108" y="6"/>
                    </a:lnTo>
                    <a:lnTo>
                      <a:pt x="104" y="6"/>
                    </a:lnTo>
                    <a:lnTo>
                      <a:pt x="102" y="4"/>
                    </a:lnTo>
                    <a:lnTo>
                      <a:pt x="98" y="4"/>
                    </a:lnTo>
                    <a:lnTo>
                      <a:pt x="95" y="4"/>
                    </a:lnTo>
                    <a:lnTo>
                      <a:pt x="93" y="2"/>
                    </a:lnTo>
                    <a:lnTo>
                      <a:pt x="89" y="2"/>
                    </a:lnTo>
                    <a:lnTo>
                      <a:pt x="85" y="2"/>
                    </a:lnTo>
                    <a:lnTo>
                      <a:pt x="81" y="2"/>
                    </a:lnTo>
                    <a:lnTo>
                      <a:pt x="79" y="2"/>
                    </a:lnTo>
                    <a:lnTo>
                      <a:pt x="76" y="2"/>
                    </a:lnTo>
                    <a:lnTo>
                      <a:pt x="72" y="0"/>
                    </a:lnTo>
                    <a:lnTo>
                      <a:pt x="68" y="0"/>
                    </a:lnTo>
                    <a:lnTo>
                      <a:pt x="64" y="0"/>
                    </a:lnTo>
                    <a:lnTo>
                      <a:pt x="62" y="0"/>
                    </a:lnTo>
                    <a:lnTo>
                      <a:pt x="58" y="0"/>
                    </a:lnTo>
                    <a:lnTo>
                      <a:pt x="57" y="0"/>
                    </a:lnTo>
                    <a:lnTo>
                      <a:pt x="53" y="0"/>
                    </a:lnTo>
                    <a:lnTo>
                      <a:pt x="49" y="0"/>
                    </a:lnTo>
                    <a:lnTo>
                      <a:pt x="45" y="0"/>
                    </a:lnTo>
                    <a:lnTo>
                      <a:pt x="43" y="0"/>
                    </a:lnTo>
                    <a:lnTo>
                      <a:pt x="39" y="0"/>
                    </a:lnTo>
                    <a:lnTo>
                      <a:pt x="34" y="0"/>
                    </a:lnTo>
                    <a:lnTo>
                      <a:pt x="32" y="0"/>
                    </a:lnTo>
                    <a:lnTo>
                      <a:pt x="28" y="0"/>
                    </a:lnTo>
                    <a:lnTo>
                      <a:pt x="24" y="0"/>
                    </a:lnTo>
                    <a:lnTo>
                      <a:pt x="20" y="2"/>
                    </a:lnTo>
                    <a:lnTo>
                      <a:pt x="17" y="2"/>
                    </a:lnTo>
                    <a:lnTo>
                      <a:pt x="13" y="2"/>
                    </a:lnTo>
                    <a:lnTo>
                      <a:pt x="11" y="2"/>
                    </a:lnTo>
                    <a:lnTo>
                      <a:pt x="7" y="2"/>
                    </a:lnTo>
                    <a:lnTo>
                      <a:pt x="3" y="4"/>
                    </a:lnTo>
                    <a:lnTo>
                      <a:pt x="0" y="4"/>
                    </a:lnTo>
                    <a:lnTo>
                      <a:pt x="26" y="116"/>
                    </a:lnTo>
                    <a:lnTo>
                      <a:pt x="28" y="114"/>
                    </a:lnTo>
                    <a:lnTo>
                      <a:pt x="32" y="114"/>
                    </a:lnTo>
                    <a:lnTo>
                      <a:pt x="34" y="112"/>
                    </a:lnTo>
                    <a:lnTo>
                      <a:pt x="39" y="112"/>
                    </a:lnTo>
                    <a:lnTo>
                      <a:pt x="43" y="112"/>
                    </a:lnTo>
                    <a:lnTo>
                      <a:pt x="45" y="112"/>
                    </a:lnTo>
                    <a:lnTo>
                      <a:pt x="49" y="112"/>
                    </a:lnTo>
                    <a:lnTo>
                      <a:pt x="53" y="112"/>
                    </a:lnTo>
                    <a:lnTo>
                      <a:pt x="57" y="112"/>
                    </a:lnTo>
                    <a:lnTo>
                      <a:pt x="60" y="112"/>
                    </a:lnTo>
                    <a:lnTo>
                      <a:pt x="62" y="112"/>
                    </a:lnTo>
                    <a:lnTo>
                      <a:pt x="66" y="114"/>
                    </a:lnTo>
                    <a:lnTo>
                      <a:pt x="70" y="114"/>
                    </a:lnTo>
                    <a:lnTo>
                      <a:pt x="74" y="114"/>
                    </a:lnTo>
                    <a:lnTo>
                      <a:pt x="77" y="116"/>
                    </a:lnTo>
                    <a:lnTo>
                      <a:pt x="81" y="118"/>
                    </a:lnTo>
                    <a:lnTo>
                      <a:pt x="85" y="118"/>
                    </a:lnTo>
                    <a:lnTo>
                      <a:pt x="89" y="118"/>
                    </a:lnTo>
                    <a:lnTo>
                      <a:pt x="93" y="120"/>
                    </a:lnTo>
                    <a:lnTo>
                      <a:pt x="95" y="120"/>
                    </a:lnTo>
                    <a:lnTo>
                      <a:pt x="100" y="120"/>
                    </a:lnTo>
                    <a:lnTo>
                      <a:pt x="104" y="122"/>
                    </a:lnTo>
                    <a:lnTo>
                      <a:pt x="106" y="122"/>
                    </a:lnTo>
                    <a:lnTo>
                      <a:pt x="108" y="124"/>
                    </a:lnTo>
                    <a:lnTo>
                      <a:pt x="112" y="124"/>
                    </a:lnTo>
                    <a:lnTo>
                      <a:pt x="114" y="126"/>
                    </a:lnTo>
                    <a:lnTo>
                      <a:pt x="117" y="126"/>
                    </a:lnTo>
                    <a:lnTo>
                      <a:pt x="119" y="126"/>
                    </a:lnTo>
                    <a:lnTo>
                      <a:pt x="121" y="128"/>
                    </a:lnTo>
                    <a:lnTo>
                      <a:pt x="123" y="128"/>
                    </a:lnTo>
                    <a:lnTo>
                      <a:pt x="127" y="130"/>
                    </a:lnTo>
                    <a:lnTo>
                      <a:pt x="129" y="130"/>
                    </a:lnTo>
                    <a:lnTo>
                      <a:pt x="129" y="131"/>
                    </a:lnTo>
                    <a:lnTo>
                      <a:pt x="133" y="131"/>
                    </a:lnTo>
                    <a:lnTo>
                      <a:pt x="134" y="131"/>
                    </a:lnTo>
                    <a:lnTo>
                      <a:pt x="136" y="133"/>
                    </a:lnTo>
                    <a:lnTo>
                      <a:pt x="140" y="133"/>
                    </a:lnTo>
                    <a:lnTo>
                      <a:pt x="142" y="135"/>
                    </a:lnTo>
                    <a:lnTo>
                      <a:pt x="144" y="135"/>
                    </a:lnTo>
                    <a:lnTo>
                      <a:pt x="146" y="135"/>
                    </a:lnTo>
                    <a:lnTo>
                      <a:pt x="148" y="135"/>
                    </a:lnTo>
                    <a:lnTo>
                      <a:pt x="152" y="137"/>
                    </a:lnTo>
                    <a:lnTo>
                      <a:pt x="153" y="137"/>
                    </a:lnTo>
                    <a:lnTo>
                      <a:pt x="157" y="139"/>
                    </a:lnTo>
                    <a:lnTo>
                      <a:pt x="159" y="139"/>
                    </a:lnTo>
                    <a:lnTo>
                      <a:pt x="161" y="141"/>
                    </a:lnTo>
                    <a:lnTo>
                      <a:pt x="163" y="141"/>
                    </a:lnTo>
                    <a:lnTo>
                      <a:pt x="165" y="143"/>
                    </a:lnTo>
                    <a:lnTo>
                      <a:pt x="167" y="143"/>
                    </a:lnTo>
                    <a:lnTo>
                      <a:pt x="171" y="145"/>
                    </a:lnTo>
                    <a:lnTo>
                      <a:pt x="174" y="147"/>
                    </a:lnTo>
                    <a:lnTo>
                      <a:pt x="176" y="149"/>
                    </a:lnTo>
                    <a:lnTo>
                      <a:pt x="178" y="152"/>
                    </a:lnTo>
                    <a:lnTo>
                      <a:pt x="182" y="152"/>
                    </a:lnTo>
                    <a:lnTo>
                      <a:pt x="184" y="154"/>
                    </a:lnTo>
                    <a:lnTo>
                      <a:pt x="186" y="156"/>
                    </a:lnTo>
                    <a:lnTo>
                      <a:pt x="190" y="158"/>
                    </a:lnTo>
                    <a:lnTo>
                      <a:pt x="191" y="162"/>
                    </a:lnTo>
                    <a:lnTo>
                      <a:pt x="193" y="164"/>
                    </a:lnTo>
                    <a:lnTo>
                      <a:pt x="195" y="166"/>
                    </a:lnTo>
                    <a:lnTo>
                      <a:pt x="197" y="169"/>
                    </a:lnTo>
                    <a:lnTo>
                      <a:pt x="266" y="86"/>
                    </a:lnTo>
                    <a:lnTo>
                      <a:pt x="264" y="82"/>
                    </a:lnTo>
                    <a:lnTo>
                      <a:pt x="262" y="78"/>
                    </a:lnTo>
                    <a:lnTo>
                      <a:pt x="260" y="76"/>
                    </a:lnTo>
                    <a:lnTo>
                      <a:pt x="256" y="73"/>
                    </a:lnTo>
                    <a:lnTo>
                      <a:pt x="254" y="71"/>
                    </a:lnTo>
                    <a:lnTo>
                      <a:pt x="252" y="69"/>
                    </a:lnTo>
                    <a:lnTo>
                      <a:pt x="248" y="69"/>
                    </a:lnTo>
                    <a:lnTo>
                      <a:pt x="247" y="69"/>
                    </a:lnTo>
                    <a:lnTo>
                      <a:pt x="245" y="67"/>
                    </a:lnTo>
                    <a:lnTo>
                      <a:pt x="245" y="65"/>
                    </a:lnTo>
                    <a:lnTo>
                      <a:pt x="241" y="63"/>
                    </a:lnTo>
                    <a:lnTo>
                      <a:pt x="239" y="61"/>
                    </a:lnTo>
                    <a:lnTo>
                      <a:pt x="235" y="59"/>
                    </a:lnTo>
                    <a:lnTo>
                      <a:pt x="233" y="59"/>
                    </a:lnTo>
                    <a:lnTo>
                      <a:pt x="229" y="57"/>
                    </a:lnTo>
                    <a:lnTo>
                      <a:pt x="228" y="55"/>
                    </a:lnTo>
                    <a:lnTo>
                      <a:pt x="226" y="53"/>
                    </a:lnTo>
                    <a:lnTo>
                      <a:pt x="224" y="53"/>
                    </a:lnTo>
                    <a:lnTo>
                      <a:pt x="220" y="53"/>
                    </a:lnTo>
                    <a:lnTo>
                      <a:pt x="218" y="52"/>
                    </a:lnTo>
                    <a:lnTo>
                      <a:pt x="214" y="50"/>
                    </a:lnTo>
                    <a:lnTo>
                      <a:pt x="210" y="50"/>
                    </a:lnTo>
                    <a:lnTo>
                      <a:pt x="210" y="48"/>
                    </a:lnTo>
                    <a:lnTo>
                      <a:pt x="209" y="46"/>
                    </a:lnTo>
                    <a:lnTo>
                      <a:pt x="205" y="44"/>
                    </a:lnTo>
                    <a:lnTo>
                      <a:pt x="203" y="44"/>
                    </a:lnTo>
                    <a:lnTo>
                      <a:pt x="201" y="44"/>
                    </a:lnTo>
                    <a:lnTo>
                      <a:pt x="199"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1" name="Freeform 45"/>
              <p:cNvSpPr>
                <a:spLocks/>
              </p:cNvSpPr>
              <p:nvPr/>
            </p:nvSpPr>
            <p:spPr bwMode="auto">
              <a:xfrm>
                <a:off x="3090" y="1600"/>
                <a:ext cx="314" cy="161"/>
              </a:xfrm>
              <a:custGeom>
                <a:avLst/>
                <a:gdLst>
                  <a:gd name="T0" fmla="*/ 3 w 629"/>
                  <a:gd name="T1" fmla="*/ 10 h 321"/>
                  <a:gd name="T2" fmla="*/ 5 w 629"/>
                  <a:gd name="T3" fmla="*/ 9 h 321"/>
                  <a:gd name="T4" fmla="*/ 6 w 629"/>
                  <a:gd name="T5" fmla="*/ 9 h 321"/>
                  <a:gd name="T6" fmla="*/ 8 w 629"/>
                  <a:gd name="T7" fmla="*/ 8 h 321"/>
                  <a:gd name="T8" fmla="*/ 10 w 629"/>
                  <a:gd name="T9" fmla="*/ 8 h 321"/>
                  <a:gd name="T10" fmla="*/ 11 w 629"/>
                  <a:gd name="T11" fmla="*/ 8 h 321"/>
                  <a:gd name="T12" fmla="*/ 13 w 629"/>
                  <a:gd name="T13" fmla="*/ 8 h 321"/>
                  <a:gd name="T14" fmla="*/ 14 w 629"/>
                  <a:gd name="T15" fmla="*/ 8 h 321"/>
                  <a:gd name="T16" fmla="*/ 16 w 629"/>
                  <a:gd name="T17" fmla="*/ 8 h 321"/>
                  <a:gd name="T18" fmla="*/ 17 w 629"/>
                  <a:gd name="T19" fmla="*/ 9 h 321"/>
                  <a:gd name="T20" fmla="*/ 19 w 629"/>
                  <a:gd name="T21" fmla="*/ 9 h 321"/>
                  <a:gd name="T22" fmla="*/ 20 w 629"/>
                  <a:gd name="T23" fmla="*/ 10 h 321"/>
                  <a:gd name="T24" fmla="*/ 22 w 629"/>
                  <a:gd name="T25" fmla="*/ 10 h 321"/>
                  <a:gd name="T26" fmla="*/ 23 w 629"/>
                  <a:gd name="T27" fmla="*/ 11 h 321"/>
                  <a:gd name="T28" fmla="*/ 25 w 629"/>
                  <a:gd name="T29" fmla="*/ 12 h 321"/>
                  <a:gd name="T30" fmla="*/ 26 w 629"/>
                  <a:gd name="T31" fmla="*/ 13 h 321"/>
                  <a:gd name="T32" fmla="*/ 27 w 629"/>
                  <a:gd name="T33" fmla="*/ 14 h 321"/>
                  <a:gd name="T34" fmla="*/ 28 w 629"/>
                  <a:gd name="T35" fmla="*/ 15 h 321"/>
                  <a:gd name="T36" fmla="*/ 29 w 629"/>
                  <a:gd name="T37" fmla="*/ 16 h 321"/>
                  <a:gd name="T38" fmla="*/ 30 w 629"/>
                  <a:gd name="T39" fmla="*/ 18 h 321"/>
                  <a:gd name="T40" fmla="*/ 31 w 629"/>
                  <a:gd name="T41" fmla="*/ 19 h 321"/>
                  <a:gd name="T42" fmla="*/ 32 w 629"/>
                  <a:gd name="T43" fmla="*/ 21 h 321"/>
                  <a:gd name="T44" fmla="*/ 38 w 629"/>
                  <a:gd name="T45" fmla="*/ 16 h 321"/>
                  <a:gd name="T46" fmla="*/ 37 w 629"/>
                  <a:gd name="T47" fmla="*/ 14 h 321"/>
                  <a:gd name="T48" fmla="*/ 36 w 629"/>
                  <a:gd name="T49" fmla="*/ 12 h 321"/>
                  <a:gd name="T50" fmla="*/ 34 w 629"/>
                  <a:gd name="T51" fmla="*/ 10 h 321"/>
                  <a:gd name="T52" fmla="*/ 33 w 629"/>
                  <a:gd name="T53" fmla="*/ 9 h 321"/>
                  <a:gd name="T54" fmla="*/ 31 w 629"/>
                  <a:gd name="T55" fmla="*/ 7 h 321"/>
                  <a:gd name="T56" fmla="*/ 29 w 629"/>
                  <a:gd name="T57" fmla="*/ 6 h 321"/>
                  <a:gd name="T58" fmla="*/ 27 w 629"/>
                  <a:gd name="T59" fmla="*/ 5 h 321"/>
                  <a:gd name="T60" fmla="*/ 26 w 629"/>
                  <a:gd name="T61" fmla="*/ 4 h 321"/>
                  <a:gd name="T62" fmla="*/ 24 w 629"/>
                  <a:gd name="T63" fmla="*/ 3 h 321"/>
                  <a:gd name="T64" fmla="*/ 22 w 629"/>
                  <a:gd name="T65" fmla="*/ 2 h 321"/>
                  <a:gd name="T66" fmla="*/ 20 w 629"/>
                  <a:gd name="T67" fmla="*/ 2 h 321"/>
                  <a:gd name="T68" fmla="*/ 18 w 629"/>
                  <a:gd name="T69" fmla="*/ 1 h 321"/>
                  <a:gd name="T70" fmla="*/ 16 w 629"/>
                  <a:gd name="T71" fmla="*/ 1 h 321"/>
                  <a:gd name="T72" fmla="*/ 13 w 629"/>
                  <a:gd name="T73" fmla="*/ 0 h 321"/>
                  <a:gd name="T74" fmla="*/ 11 w 629"/>
                  <a:gd name="T75" fmla="*/ 0 h 321"/>
                  <a:gd name="T76" fmla="*/ 9 w 629"/>
                  <a:gd name="T77" fmla="*/ 0 h 321"/>
                  <a:gd name="T78" fmla="*/ 7 w 629"/>
                  <a:gd name="T79" fmla="*/ 1 h 321"/>
                  <a:gd name="T80" fmla="*/ 5 w 629"/>
                  <a:gd name="T81" fmla="*/ 1 h 321"/>
                  <a:gd name="T82" fmla="*/ 3 w 629"/>
                  <a:gd name="T83" fmla="*/ 2 h 321"/>
                  <a:gd name="T84" fmla="*/ 1 w 629"/>
                  <a:gd name="T85" fmla="*/ 3 h 321"/>
                  <a:gd name="T86" fmla="*/ 0 w 629"/>
                  <a:gd name="T87" fmla="*/ 3 h 3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9"/>
                  <a:gd name="T133" fmla="*/ 0 h 321"/>
                  <a:gd name="T134" fmla="*/ 629 w 629"/>
                  <a:gd name="T135" fmla="*/ 321 h 3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9" h="321">
                    <a:moveTo>
                      <a:pt x="0" y="46"/>
                    </a:moveTo>
                    <a:lnTo>
                      <a:pt x="55" y="154"/>
                    </a:lnTo>
                    <a:lnTo>
                      <a:pt x="61" y="150"/>
                    </a:lnTo>
                    <a:lnTo>
                      <a:pt x="70" y="146"/>
                    </a:lnTo>
                    <a:lnTo>
                      <a:pt x="78" y="143"/>
                    </a:lnTo>
                    <a:lnTo>
                      <a:pt x="86" y="139"/>
                    </a:lnTo>
                    <a:lnTo>
                      <a:pt x="95" y="135"/>
                    </a:lnTo>
                    <a:lnTo>
                      <a:pt x="101" y="133"/>
                    </a:lnTo>
                    <a:lnTo>
                      <a:pt x="110" y="133"/>
                    </a:lnTo>
                    <a:lnTo>
                      <a:pt x="118" y="129"/>
                    </a:lnTo>
                    <a:lnTo>
                      <a:pt x="127" y="127"/>
                    </a:lnTo>
                    <a:lnTo>
                      <a:pt x="135" y="126"/>
                    </a:lnTo>
                    <a:lnTo>
                      <a:pt x="145" y="124"/>
                    </a:lnTo>
                    <a:lnTo>
                      <a:pt x="152" y="122"/>
                    </a:lnTo>
                    <a:lnTo>
                      <a:pt x="160" y="122"/>
                    </a:lnTo>
                    <a:lnTo>
                      <a:pt x="167" y="120"/>
                    </a:lnTo>
                    <a:lnTo>
                      <a:pt x="177" y="120"/>
                    </a:lnTo>
                    <a:lnTo>
                      <a:pt x="184" y="120"/>
                    </a:lnTo>
                    <a:lnTo>
                      <a:pt x="194" y="118"/>
                    </a:lnTo>
                    <a:lnTo>
                      <a:pt x="202" y="118"/>
                    </a:lnTo>
                    <a:lnTo>
                      <a:pt x="211" y="118"/>
                    </a:lnTo>
                    <a:lnTo>
                      <a:pt x="219" y="120"/>
                    </a:lnTo>
                    <a:lnTo>
                      <a:pt x="226" y="120"/>
                    </a:lnTo>
                    <a:lnTo>
                      <a:pt x="236" y="120"/>
                    </a:lnTo>
                    <a:lnTo>
                      <a:pt x="243" y="122"/>
                    </a:lnTo>
                    <a:lnTo>
                      <a:pt x="253" y="124"/>
                    </a:lnTo>
                    <a:lnTo>
                      <a:pt x="260" y="124"/>
                    </a:lnTo>
                    <a:lnTo>
                      <a:pt x="268" y="126"/>
                    </a:lnTo>
                    <a:lnTo>
                      <a:pt x="278" y="127"/>
                    </a:lnTo>
                    <a:lnTo>
                      <a:pt x="285" y="131"/>
                    </a:lnTo>
                    <a:lnTo>
                      <a:pt x="293" y="133"/>
                    </a:lnTo>
                    <a:lnTo>
                      <a:pt x="302" y="133"/>
                    </a:lnTo>
                    <a:lnTo>
                      <a:pt x="310" y="137"/>
                    </a:lnTo>
                    <a:lnTo>
                      <a:pt x="317" y="141"/>
                    </a:lnTo>
                    <a:lnTo>
                      <a:pt x="327" y="143"/>
                    </a:lnTo>
                    <a:lnTo>
                      <a:pt x="333" y="146"/>
                    </a:lnTo>
                    <a:lnTo>
                      <a:pt x="342" y="150"/>
                    </a:lnTo>
                    <a:lnTo>
                      <a:pt x="348" y="152"/>
                    </a:lnTo>
                    <a:lnTo>
                      <a:pt x="357" y="156"/>
                    </a:lnTo>
                    <a:lnTo>
                      <a:pt x="363" y="162"/>
                    </a:lnTo>
                    <a:lnTo>
                      <a:pt x="373" y="165"/>
                    </a:lnTo>
                    <a:lnTo>
                      <a:pt x="378" y="167"/>
                    </a:lnTo>
                    <a:lnTo>
                      <a:pt x="386" y="173"/>
                    </a:lnTo>
                    <a:lnTo>
                      <a:pt x="393" y="179"/>
                    </a:lnTo>
                    <a:lnTo>
                      <a:pt x="401" y="183"/>
                    </a:lnTo>
                    <a:lnTo>
                      <a:pt x="409" y="186"/>
                    </a:lnTo>
                    <a:lnTo>
                      <a:pt x="414" y="192"/>
                    </a:lnTo>
                    <a:lnTo>
                      <a:pt x="422" y="198"/>
                    </a:lnTo>
                    <a:lnTo>
                      <a:pt x="428" y="203"/>
                    </a:lnTo>
                    <a:lnTo>
                      <a:pt x="435" y="209"/>
                    </a:lnTo>
                    <a:lnTo>
                      <a:pt x="443" y="215"/>
                    </a:lnTo>
                    <a:lnTo>
                      <a:pt x="447" y="221"/>
                    </a:lnTo>
                    <a:lnTo>
                      <a:pt x="454" y="226"/>
                    </a:lnTo>
                    <a:lnTo>
                      <a:pt x="460" y="232"/>
                    </a:lnTo>
                    <a:lnTo>
                      <a:pt x="466" y="240"/>
                    </a:lnTo>
                    <a:lnTo>
                      <a:pt x="473" y="245"/>
                    </a:lnTo>
                    <a:lnTo>
                      <a:pt x="477" y="251"/>
                    </a:lnTo>
                    <a:lnTo>
                      <a:pt x="483" y="261"/>
                    </a:lnTo>
                    <a:lnTo>
                      <a:pt x="488" y="266"/>
                    </a:lnTo>
                    <a:lnTo>
                      <a:pt x="492" y="274"/>
                    </a:lnTo>
                    <a:lnTo>
                      <a:pt x="498" y="281"/>
                    </a:lnTo>
                    <a:lnTo>
                      <a:pt x="504" y="289"/>
                    </a:lnTo>
                    <a:lnTo>
                      <a:pt x="509" y="297"/>
                    </a:lnTo>
                    <a:lnTo>
                      <a:pt x="513" y="304"/>
                    </a:lnTo>
                    <a:lnTo>
                      <a:pt x="517" y="314"/>
                    </a:lnTo>
                    <a:lnTo>
                      <a:pt x="523" y="321"/>
                    </a:lnTo>
                    <a:lnTo>
                      <a:pt x="629" y="266"/>
                    </a:lnTo>
                    <a:lnTo>
                      <a:pt x="625" y="257"/>
                    </a:lnTo>
                    <a:lnTo>
                      <a:pt x="618" y="245"/>
                    </a:lnTo>
                    <a:lnTo>
                      <a:pt x="610" y="234"/>
                    </a:lnTo>
                    <a:lnTo>
                      <a:pt x="606" y="224"/>
                    </a:lnTo>
                    <a:lnTo>
                      <a:pt x="599" y="215"/>
                    </a:lnTo>
                    <a:lnTo>
                      <a:pt x="591" y="203"/>
                    </a:lnTo>
                    <a:lnTo>
                      <a:pt x="585" y="196"/>
                    </a:lnTo>
                    <a:lnTo>
                      <a:pt x="578" y="186"/>
                    </a:lnTo>
                    <a:lnTo>
                      <a:pt x="570" y="177"/>
                    </a:lnTo>
                    <a:lnTo>
                      <a:pt x="563" y="167"/>
                    </a:lnTo>
                    <a:lnTo>
                      <a:pt x="555" y="158"/>
                    </a:lnTo>
                    <a:lnTo>
                      <a:pt x="547" y="150"/>
                    </a:lnTo>
                    <a:lnTo>
                      <a:pt x="540" y="143"/>
                    </a:lnTo>
                    <a:lnTo>
                      <a:pt x="530" y="133"/>
                    </a:lnTo>
                    <a:lnTo>
                      <a:pt x="523" y="126"/>
                    </a:lnTo>
                    <a:lnTo>
                      <a:pt x="513" y="118"/>
                    </a:lnTo>
                    <a:lnTo>
                      <a:pt x="506" y="110"/>
                    </a:lnTo>
                    <a:lnTo>
                      <a:pt x="494" y="103"/>
                    </a:lnTo>
                    <a:lnTo>
                      <a:pt x="487" y="97"/>
                    </a:lnTo>
                    <a:lnTo>
                      <a:pt x="477" y="89"/>
                    </a:lnTo>
                    <a:lnTo>
                      <a:pt x="468" y="84"/>
                    </a:lnTo>
                    <a:lnTo>
                      <a:pt x="458" y="78"/>
                    </a:lnTo>
                    <a:lnTo>
                      <a:pt x="447" y="70"/>
                    </a:lnTo>
                    <a:lnTo>
                      <a:pt x="439" y="67"/>
                    </a:lnTo>
                    <a:lnTo>
                      <a:pt x="428" y="59"/>
                    </a:lnTo>
                    <a:lnTo>
                      <a:pt x="418" y="53"/>
                    </a:lnTo>
                    <a:lnTo>
                      <a:pt x="409" y="49"/>
                    </a:lnTo>
                    <a:lnTo>
                      <a:pt x="397" y="44"/>
                    </a:lnTo>
                    <a:lnTo>
                      <a:pt x="388" y="38"/>
                    </a:lnTo>
                    <a:lnTo>
                      <a:pt x="376" y="34"/>
                    </a:lnTo>
                    <a:lnTo>
                      <a:pt x="365" y="30"/>
                    </a:lnTo>
                    <a:lnTo>
                      <a:pt x="355" y="27"/>
                    </a:lnTo>
                    <a:lnTo>
                      <a:pt x="344" y="23"/>
                    </a:lnTo>
                    <a:lnTo>
                      <a:pt x="333" y="19"/>
                    </a:lnTo>
                    <a:lnTo>
                      <a:pt x="323" y="17"/>
                    </a:lnTo>
                    <a:lnTo>
                      <a:pt x="310" y="13"/>
                    </a:lnTo>
                    <a:lnTo>
                      <a:pt x="300" y="11"/>
                    </a:lnTo>
                    <a:lnTo>
                      <a:pt x="289" y="8"/>
                    </a:lnTo>
                    <a:lnTo>
                      <a:pt x="278" y="6"/>
                    </a:lnTo>
                    <a:lnTo>
                      <a:pt x="268" y="4"/>
                    </a:lnTo>
                    <a:lnTo>
                      <a:pt x="257" y="2"/>
                    </a:lnTo>
                    <a:lnTo>
                      <a:pt x="243" y="0"/>
                    </a:lnTo>
                    <a:lnTo>
                      <a:pt x="232" y="0"/>
                    </a:lnTo>
                    <a:lnTo>
                      <a:pt x="222" y="0"/>
                    </a:lnTo>
                    <a:lnTo>
                      <a:pt x="211" y="0"/>
                    </a:lnTo>
                    <a:lnTo>
                      <a:pt x="198" y="0"/>
                    </a:lnTo>
                    <a:lnTo>
                      <a:pt x="188" y="0"/>
                    </a:lnTo>
                    <a:lnTo>
                      <a:pt x="177" y="0"/>
                    </a:lnTo>
                    <a:lnTo>
                      <a:pt x="165" y="0"/>
                    </a:lnTo>
                    <a:lnTo>
                      <a:pt x="154" y="0"/>
                    </a:lnTo>
                    <a:lnTo>
                      <a:pt x="143" y="2"/>
                    </a:lnTo>
                    <a:lnTo>
                      <a:pt x="129" y="4"/>
                    </a:lnTo>
                    <a:lnTo>
                      <a:pt x="120" y="4"/>
                    </a:lnTo>
                    <a:lnTo>
                      <a:pt x="108" y="8"/>
                    </a:lnTo>
                    <a:lnTo>
                      <a:pt x="97" y="10"/>
                    </a:lnTo>
                    <a:lnTo>
                      <a:pt x="86" y="13"/>
                    </a:lnTo>
                    <a:lnTo>
                      <a:pt x="76" y="15"/>
                    </a:lnTo>
                    <a:lnTo>
                      <a:pt x="63" y="19"/>
                    </a:lnTo>
                    <a:lnTo>
                      <a:pt x="53" y="21"/>
                    </a:lnTo>
                    <a:lnTo>
                      <a:pt x="42" y="27"/>
                    </a:lnTo>
                    <a:lnTo>
                      <a:pt x="31" y="30"/>
                    </a:lnTo>
                    <a:lnTo>
                      <a:pt x="21" y="34"/>
                    </a:lnTo>
                    <a:lnTo>
                      <a:pt x="12" y="40"/>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2" name="Freeform 46"/>
              <p:cNvSpPr>
                <a:spLocks/>
              </p:cNvSpPr>
              <p:nvPr/>
            </p:nvSpPr>
            <p:spPr bwMode="auto">
              <a:xfrm>
                <a:off x="3074" y="1662"/>
                <a:ext cx="270" cy="504"/>
              </a:xfrm>
              <a:custGeom>
                <a:avLst/>
                <a:gdLst>
                  <a:gd name="T0" fmla="*/ 27 w 539"/>
                  <a:gd name="T1" fmla="*/ 2 h 1007"/>
                  <a:gd name="T2" fmla="*/ 26 w 539"/>
                  <a:gd name="T3" fmla="*/ 5 h 1007"/>
                  <a:gd name="T4" fmla="*/ 25 w 539"/>
                  <a:gd name="T5" fmla="*/ 7 h 1007"/>
                  <a:gd name="T6" fmla="*/ 24 w 539"/>
                  <a:gd name="T7" fmla="*/ 10 h 1007"/>
                  <a:gd name="T8" fmla="*/ 23 w 539"/>
                  <a:gd name="T9" fmla="*/ 12 h 1007"/>
                  <a:gd name="T10" fmla="*/ 21 w 539"/>
                  <a:gd name="T11" fmla="*/ 15 h 1007"/>
                  <a:gd name="T12" fmla="*/ 20 w 539"/>
                  <a:gd name="T13" fmla="*/ 18 h 1007"/>
                  <a:gd name="T14" fmla="*/ 19 w 539"/>
                  <a:gd name="T15" fmla="*/ 20 h 1007"/>
                  <a:gd name="T16" fmla="*/ 18 w 539"/>
                  <a:gd name="T17" fmla="*/ 23 h 1007"/>
                  <a:gd name="T18" fmla="*/ 16 w 539"/>
                  <a:gd name="T19" fmla="*/ 26 h 1007"/>
                  <a:gd name="T20" fmla="*/ 15 w 539"/>
                  <a:gd name="T21" fmla="*/ 28 h 1007"/>
                  <a:gd name="T22" fmla="*/ 14 w 539"/>
                  <a:gd name="T23" fmla="*/ 31 h 1007"/>
                  <a:gd name="T24" fmla="*/ 13 w 539"/>
                  <a:gd name="T25" fmla="*/ 34 h 1007"/>
                  <a:gd name="T26" fmla="*/ 12 w 539"/>
                  <a:gd name="T27" fmla="*/ 36 h 1007"/>
                  <a:gd name="T28" fmla="*/ 11 w 539"/>
                  <a:gd name="T29" fmla="*/ 38 h 1007"/>
                  <a:gd name="T30" fmla="*/ 10 w 539"/>
                  <a:gd name="T31" fmla="*/ 40 h 1007"/>
                  <a:gd name="T32" fmla="*/ 9 w 539"/>
                  <a:gd name="T33" fmla="*/ 43 h 1007"/>
                  <a:gd name="T34" fmla="*/ 8 w 539"/>
                  <a:gd name="T35" fmla="*/ 45 h 1007"/>
                  <a:gd name="T36" fmla="*/ 7 w 539"/>
                  <a:gd name="T37" fmla="*/ 47 h 1007"/>
                  <a:gd name="T38" fmla="*/ 6 w 539"/>
                  <a:gd name="T39" fmla="*/ 49 h 1007"/>
                  <a:gd name="T40" fmla="*/ 5 w 539"/>
                  <a:gd name="T41" fmla="*/ 51 h 1007"/>
                  <a:gd name="T42" fmla="*/ 4 w 539"/>
                  <a:gd name="T43" fmla="*/ 53 h 1007"/>
                  <a:gd name="T44" fmla="*/ 3 w 539"/>
                  <a:gd name="T45" fmla="*/ 55 h 1007"/>
                  <a:gd name="T46" fmla="*/ 2 w 539"/>
                  <a:gd name="T47" fmla="*/ 57 h 1007"/>
                  <a:gd name="T48" fmla="*/ 1 w 539"/>
                  <a:gd name="T49" fmla="*/ 59 h 1007"/>
                  <a:gd name="T50" fmla="*/ 7 w 539"/>
                  <a:gd name="T51" fmla="*/ 63 h 1007"/>
                  <a:gd name="T52" fmla="*/ 8 w 539"/>
                  <a:gd name="T53" fmla="*/ 61 h 1007"/>
                  <a:gd name="T54" fmla="*/ 8 w 539"/>
                  <a:gd name="T55" fmla="*/ 60 h 1007"/>
                  <a:gd name="T56" fmla="*/ 9 w 539"/>
                  <a:gd name="T57" fmla="*/ 57 h 1007"/>
                  <a:gd name="T58" fmla="*/ 10 w 539"/>
                  <a:gd name="T59" fmla="*/ 56 h 1007"/>
                  <a:gd name="T60" fmla="*/ 11 w 539"/>
                  <a:gd name="T61" fmla="*/ 53 h 1007"/>
                  <a:gd name="T62" fmla="*/ 12 w 539"/>
                  <a:gd name="T63" fmla="*/ 51 h 1007"/>
                  <a:gd name="T64" fmla="*/ 13 w 539"/>
                  <a:gd name="T65" fmla="*/ 49 h 1007"/>
                  <a:gd name="T66" fmla="*/ 14 w 539"/>
                  <a:gd name="T67" fmla="*/ 47 h 1007"/>
                  <a:gd name="T68" fmla="*/ 15 w 539"/>
                  <a:gd name="T69" fmla="*/ 45 h 1007"/>
                  <a:gd name="T70" fmla="*/ 16 w 539"/>
                  <a:gd name="T71" fmla="*/ 43 h 1007"/>
                  <a:gd name="T72" fmla="*/ 17 w 539"/>
                  <a:gd name="T73" fmla="*/ 41 h 1007"/>
                  <a:gd name="T74" fmla="*/ 18 w 539"/>
                  <a:gd name="T75" fmla="*/ 38 h 1007"/>
                  <a:gd name="T76" fmla="*/ 19 w 539"/>
                  <a:gd name="T77" fmla="*/ 36 h 1007"/>
                  <a:gd name="T78" fmla="*/ 21 w 539"/>
                  <a:gd name="T79" fmla="*/ 33 h 1007"/>
                  <a:gd name="T80" fmla="*/ 22 w 539"/>
                  <a:gd name="T81" fmla="*/ 31 h 1007"/>
                  <a:gd name="T82" fmla="*/ 23 w 539"/>
                  <a:gd name="T83" fmla="*/ 28 h 1007"/>
                  <a:gd name="T84" fmla="*/ 24 w 539"/>
                  <a:gd name="T85" fmla="*/ 25 h 1007"/>
                  <a:gd name="T86" fmla="*/ 26 w 539"/>
                  <a:gd name="T87" fmla="*/ 22 h 1007"/>
                  <a:gd name="T88" fmla="*/ 27 w 539"/>
                  <a:gd name="T89" fmla="*/ 20 h 1007"/>
                  <a:gd name="T90" fmla="*/ 28 w 539"/>
                  <a:gd name="T91" fmla="*/ 17 h 1007"/>
                  <a:gd name="T92" fmla="*/ 29 w 539"/>
                  <a:gd name="T93" fmla="*/ 14 h 1007"/>
                  <a:gd name="T94" fmla="*/ 30 w 539"/>
                  <a:gd name="T95" fmla="*/ 12 h 1007"/>
                  <a:gd name="T96" fmla="*/ 31 w 539"/>
                  <a:gd name="T97" fmla="*/ 9 h 1007"/>
                  <a:gd name="T98" fmla="*/ 33 w 539"/>
                  <a:gd name="T99" fmla="*/ 7 h 1007"/>
                  <a:gd name="T100" fmla="*/ 33 w 539"/>
                  <a:gd name="T101" fmla="*/ 4 h 1007"/>
                  <a:gd name="T102" fmla="*/ 28 w 539"/>
                  <a:gd name="T103" fmla="*/ 0 h 10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39"/>
                  <a:gd name="T157" fmla="*/ 0 h 1007"/>
                  <a:gd name="T158" fmla="*/ 539 w 539"/>
                  <a:gd name="T159" fmla="*/ 1007 h 10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39" h="1007">
                    <a:moveTo>
                      <a:pt x="437" y="0"/>
                    </a:moveTo>
                    <a:lnTo>
                      <a:pt x="433" y="7"/>
                    </a:lnTo>
                    <a:lnTo>
                      <a:pt x="429" y="13"/>
                    </a:lnTo>
                    <a:lnTo>
                      <a:pt x="427" y="22"/>
                    </a:lnTo>
                    <a:lnTo>
                      <a:pt x="423" y="28"/>
                    </a:lnTo>
                    <a:lnTo>
                      <a:pt x="422" y="38"/>
                    </a:lnTo>
                    <a:lnTo>
                      <a:pt x="418" y="43"/>
                    </a:lnTo>
                    <a:lnTo>
                      <a:pt x="414" y="53"/>
                    </a:lnTo>
                    <a:lnTo>
                      <a:pt x="410" y="59"/>
                    </a:lnTo>
                    <a:lnTo>
                      <a:pt x="406" y="68"/>
                    </a:lnTo>
                    <a:lnTo>
                      <a:pt x="404" y="76"/>
                    </a:lnTo>
                    <a:lnTo>
                      <a:pt x="401" y="83"/>
                    </a:lnTo>
                    <a:lnTo>
                      <a:pt x="397" y="91"/>
                    </a:lnTo>
                    <a:lnTo>
                      <a:pt x="393" y="98"/>
                    </a:lnTo>
                    <a:lnTo>
                      <a:pt x="389" y="108"/>
                    </a:lnTo>
                    <a:lnTo>
                      <a:pt x="387" y="116"/>
                    </a:lnTo>
                    <a:lnTo>
                      <a:pt x="384" y="123"/>
                    </a:lnTo>
                    <a:lnTo>
                      <a:pt x="380" y="131"/>
                    </a:lnTo>
                    <a:lnTo>
                      <a:pt x="376" y="140"/>
                    </a:lnTo>
                    <a:lnTo>
                      <a:pt x="372" y="146"/>
                    </a:lnTo>
                    <a:lnTo>
                      <a:pt x="370" y="156"/>
                    </a:lnTo>
                    <a:lnTo>
                      <a:pt x="366" y="163"/>
                    </a:lnTo>
                    <a:lnTo>
                      <a:pt x="363" y="173"/>
                    </a:lnTo>
                    <a:lnTo>
                      <a:pt x="359" y="180"/>
                    </a:lnTo>
                    <a:lnTo>
                      <a:pt x="355" y="190"/>
                    </a:lnTo>
                    <a:lnTo>
                      <a:pt x="351" y="195"/>
                    </a:lnTo>
                    <a:lnTo>
                      <a:pt x="347" y="205"/>
                    </a:lnTo>
                    <a:lnTo>
                      <a:pt x="344" y="213"/>
                    </a:lnTo>
                    <a:lnTo>
                      <a:pt x="340" y="222"/>
                    </a:lnTo>
                    <a:lnTo>
                      <a:pt x="336" y="230"/>
                    </a:lnTo>
                    <a:lnTo>
                      <a:pt x="332" y="239"/>
                    </a:lnTo>
                    <a:lnTo>
                      <a:pt x="328" y="247"/>
                    </a:lnTo>
                    <a:lnTo>
                      <a:pt x="325" y="256"/>
                    </a:lnTo>
                    <a:lnTo>
                      <a:pt x="323" y="264"/>
                    </a:lnTo>
                    <a:lnTo>
                      <a:pt x="317" y="273"/>
                    </a:lnTo>
                    <a:lnTo>
                      <a:pt x="313" y="281"/>
                    </a:lnTo>
                    <a:lnTo>
                      <a:pt x="309" y="291"/>
                    </a:lnTo>
                    <a:lnTo>
                      <a:pt x="306" y="298"/>
                    </a:lnTo>
                    <a:lnTo>
                      <a:pt x="302" y="308"/>
                    </a:lnTo>
                    <a:lnTo>
                      <a:pt x="298" y="315"/>
                    </a:lnTo>
                    <a:lnTo>
                      <a:pt x="294" y="325"/>
                    </a:lnTo>
                    <a:lnTo>
                      <a:pt x="290" y="332"/>
                    </a:lnTo>
                    <a:lnTo>
                      <a:pt x="287" y="340"/>
                    </a:lnTo>
                    <a:lnTo>
                      <a:pt x="283" y="349"/>
                    </a:lnTo>
                    <a:lnTo>
                      <a:pt x="277" y="357"/>
                    </a:lnTo>
                    <a:lnTo>
                      <a:pt x="273" y="367"/>
                    </a:lnTo>
                    <a:lnTo>
                      <a:pt x="271" y="374"/>
                    </a:lnTo>
                    <a:lnTo>
                      <a:pt x="266" y="384"/>
                    </a:lnTo>
                    <a:lnTo>
                      <a:pt x="262" y="391"/>
                    </a:lnTo>
                    <a:lnTo>
                      <a:pt x="256" y="401"/>
                    </a:lnTo>
                    <a:lnTo>
                      <a:pt x="254" y="408"/>
                    </a:lnTo>
                    <a:lnTo>
                      <a:pt x="251" y="418"/>
                    </a:lnTo>
                    <a:lnTo>
                      <a:pt x="245" y="426"/>
                    </a:lnTo>
                    <a:lnTo>
                      <a:pt x="241" y="435"/>
                    </a:lnTo>
                    <a:lnTo>
                      <a:pt x="239" y="443"/>
                    </a:lnTo>
                    <a:lnTo>
                      <a:pt x="233" y="454"/>
                    </a:lnTo>
                    <a:lnTo>
                      <a:pt x="230" y="462"/>
                    </a:lnTo>
                    <a:lnTo>
                      <a:pt x="226" y="471"/>
                    </a:lnTo>
                    <a:lnTo>
                      <a:pt x="222" y="479"/>
                    </a:lnTo>
                    <a:lnTo>
                      <a:pt x="218" y="488"/>
                    </a:lnTo>
                    <a:lnTo>
                      <a:pt x="214" y="496"/>
                    </a:lnTo>
                    <a:lnTo>
                      <a:pt x="209" y="505"/>
                    </a:lnTo>
                    <a:lnTo>
                      <a:pt x="207" y="513"/>
                    </a:lnTo>
                    <a:lnTo>
                      <a:pt x="203" y="523"/>
                    </a:lnTo>
                    <a:lnTo>
                      <a:pt x="197" y="530"/>
                    </a:lnTo>
                    <a:lnTo>
                      <a:pt x="194" y="538"/>
                    </a:lnTo>
                    <a:lnTo>
                      <a:pt x="190" y="545"/>
                    </a:lnTo>
                    <a:lnTo>
                      <a:pt x="188" y="553"/>
                    </a:lnTo>
                    <a:lnTo>
                      <a:pt x="184" y="559"/>
                    </a:lnTo>
                    <a:lnTo>
                      <a:pt x="180" y="566"/>
                    </a:lnTo>
                    <a:lnTo>
                      <a:pt x="176" y="574"/>
                    </a:lnTo>
                    <a:lnTo>
                      <a:pt x="175" y="581"/>
                    </a:lnTo>
                    <a:lnTo>
                      <a:pt x="171" y="589"/>
                    </a:lnTo>
                    <a:lnTo>
                      <a:pt x="167" y="595"/>
                    </a:lnTo>
                    <a:lnTo>
                      <a:pt x="163" y="602"/>
                    </a:lnTo>
                    <a:lnTo>
                      <a:pt x="159" y="608"/>
                    </a:lnTo>
                    <a:lnTo>
                      <a:pt x="157" y="618"/>
                    </a:lnTo>
                    <a:lnTo>
                      <a:pt x="154" y="623"/>
                    </a:lnTo>
                    <a:lnTo>
                      <a:pt x="150" y="631"/>
                    </a:lnTo>
                    <a:lnTo>
                      <a:pt x="146" y="639"/>
                    </a:lnTo>
                    <a:lnTo>
                      <a:pt x="142" y="644"/>
                    </a:lnTo>
                    <a:lnTo>
                      <a:pt x="140" y="652"/>
                    </a:lnTo>
                    <a:lnTo>
                      <a:pt x="137" y="658"/>
                    </a:lnTo>
                    <a:lnTo>
                      <a:pt x="133" y="665"/>
                    </a:lnTo>
                    <a:lnTo>
                      <a:pt x="131" y="673"/>
                    </a:lnTo>
                    <a:lnTo>
                      <a:pt x="127" y="678"/>
                    </a:lnTo>
                    <a:lnTo>
                      <a:pt x="125" y="688"/>
                    </a:lnTo>
                    <a:lnTo>
                      <a:pt x="121" y="694"/>
                    </a:lnTo>
                    <a:lnTo>
                      <a:pt x="118" y="701"/>
                    </a:lnTo>
                    <a:lnTo>
                      <a:pt x="114" y="707"/>
                    </a:lnTo>
                    <a:lnTo>
                      <a:pt x="110" y="715"/>
                    </a:lnTo>
                    <a:lnTo>
                      <a:pt x="108" y="722"/>
                    </a:lnTo>
                    <a:lnTo>
                      <a:pt x="106" y="728"/>
                    </a:lnTo>
                    <a:lnTo>
                      <a:pt x="102" y="735"/>
                    </a:lnTo>
                    <a:lnTo>
                      <a:pt x="99" y="741"/>
                    </a:lnTo>
                    <a:lnTo>
                      <a:pt x="95" y="749"/>
                    </a:lnTo>
                    <a:lnTo>
                      <a:pt x="91" y="756"/>
                    </a:lnTo>
                    <a:lnTo>
                      <a:pt x="89" y="762"/>
                    </a:lnTo>
                    <a:lnTo>
                      <a:pt x="87" y="770"/>
                    </a:lnTo>
                    <a:lnTo>
                      <a:pt x="83" y="775"/>
                    </a:lnTo>
                    <a:lnTo>
                      <a:pt x="80" y="783"/>
                    </a:lnTo>
                    <a:lnTo>
                      <a:pt x="76" y="789"/>
                    </a:lnTo>
                    <a:lnTo>
                      <a:pt x="74" y="796"/>
                    </a:lnTo>
                    <a:lnTo>
                      <a:pt x="70" y="802"/>
                    </a:lnTo>
                    <a:lnTo>
                      <a:pt x="68" y="808"/>
                    </a:lnTo>
                    <a:lnTo>
                      <a:pt x="64" y="815"/>
                    </a:lnTo>
                    <a:lnTo>
                      <a:pt x="61" y="821"/>
                    </a:lnTo>
                    <a:lnTo>
                      <a:pt x="59" y="829"/>
                    </a:lnTo>
                    <a:lnTo>
                      <a:pt x="57" y="836"/>
                    </a:lnTo>
                    <a:lnTo>
                      <a:pt x="53" y="842"/>
                    </a:lnTo>
                    <a:lnTo>
                      <a:pt x="49" y="848"/>
                    </a:lnTo>
                    <a:lnTo>
                      <a:pt x="47" y="855"/>
                    </a:lnTo>
                    <a:lnTo>
                      <a:pt x="43" y="861"/>
                    </a:lnTo>
                    <a:lnTo>
                      <a:pt x="42" y="869"/>
                    </a:lnTo>
                    <a:lnTo>
                      <a:pt x="38" y="874"/>
                    </a:lnTo>
                    <a:lnTo>
                      <a:pt x="36" y="882"/>
                    </a:lnTo>
                    <a:lnTo>
                      <a:pt x="32" y="888"/>
                    </a:lnTo>
                    <a:lnTo>
                      <a:pt x="28" y="893"/>
                    </a:lnTo>
                    <a:lnTo>
                      <a:pt x="26" y="901"/>
                    </a:lnTo>
                    <a:lnTo>
                      <a:pt x="24" y="905"/>
                    </a:lnTo>
                    <a:lnTo>
                      <a:pt x="23" y="912"/>
                    </a:lnTo>
                    <a:lnTo>
                      <a:pt x="19" y="920"/>
                    </a:lnTo>
                    <a:lnTo>
                      <a:pt x="15" y="926"/>
                    </a:lnTo>
                    <a:lnTo>
                      <a:pt x="13" y="931"/>
                    </a:lnTo>
                    <a:lnTo>
                      <a:pt x="9" y="939"/>
                    </a:lnTo>
                    <a:lnTo>
                      <a:pt x="7" y="945"/>
                    </a:lnTo>
                    <a:lnTo>
                      <a:pt x="5" y="950"/>
                    </a:lnTo>
                    <a:lnTo>
                      <a:pt x="2" y="956"/>
                    </a:lnTo>
                    <a:lnTo>
                      <a:pt x="0" y="964"/>
                    </a:lnTo>
                    <a:lnTo>
                      <a:pt x="102" y="1007"/>
                    </a:lnTo>
                    <a:lnTo>
                      <a:pt x="104" y="1002"/>
                    </a:lnTo>
                    <a:lnTo>
                      <a:pt x="108" y="994"/>
                    </a:lnTo>
                    <a:lnTo>
                      <a:pt x="108" y="988"/>
                    </a:lnTo>
                    <a:lnTo>
                      <a:pt x="112" y="983"/>
                    </a:lnTo>
                    <a:lnTo>
                      <a:pt x="114" y="975"/>
                    </a:lnTo>
                    <a:lnTo>
                      <a:pt x="118" y="971"/>
                    </a:lnTo>
                    <a:lnTo>
                      <a:pt x="119" y="964"/>
                    </a:lnTo>
                    <a:lnTo>
                      <a:pt x="123" y="958"/>
                    </a:lnTo>
                    <a:lnTo>
                      <a:pt x="125" y="952"/>
                    </a:lnTo>
                    <a:lnTo>
                      <a:pt x="127" y="945"/>
                    </a:lnTo>
                    <a:lnTo>
                      <a:pt x="131" y="939"/>
                    </a:lnTo>
                    <a:lnTo>
                      <a:pt x="135" y="931"/>
                    </a:lnTo>
                    <a:lnTo>
                      <a:pt x="137" y="926"/>
                    </a:lnTo>
                    <a:lnTo>
                      <a:pt x="140" y="920"/>
                    </a:lnTo>
                    <a:lnTo>
                      <a:pt x="140" y="912"/>
                    </a:lnTo>
                    <a:lnTo>
                      <a:pt x="144" y="907"/>
                    </a:lnTo>
                    <a:lnTo>
                      <a:pt x="148" y="901"/>
                    </a:lnTo>
                    <a:lnTo>
                      <a:pt x="152" y="893"/>
                    </a:lnTo>
                    <a:lnTo>
                      <a:pt x="154" y="888"/>
                    </a:lnTo>
                    <a:lnTo>
                      <a:pt x="157" y="882"/>
                    </a:lnTo>
                    <a:lnTo>
                      <a:pt x="159" y="872"/>
                    </a:lnTo>
                    <a:lnTo>
                      <a:pt x="161" y="869"/>
                    </a:lnTo>
                    <a:lnTo>
                      <a:pt x="165" y="861"/>
                    </a:lnTo>
                    <a:lnTo>
                      <a:pt x="169" y="855"/>
                    </a:lnTo>
                    <a:lnTo>
                      <a:pt x="171" y="848"/>
                    </a:lnTo>
                    <a:lnTo>
                      <a:pt x="175" y="840"/>
                    </a:lnTo>
                    <a:lnTo>
                      <a:pt x="176" y="834"/>
                    </a:lnTo>
                    <a:lnTo>
                      <a:pt x="180" y="829"/>
                    </a:lnTo>
                    <a:lnTo>
                      <a:pt x="184" y="821"/>
                    </a:lnTo>
                    <a:lnTo>
                      <a:pt x="188" y="815"/>
                    </a:lnTo>
                    <a:lnTo>
                      <a:pt x="190" y="808"/>
                    </a:lnTo>
                    <a:lnTo>
                      <a:pt x="192" y="802"/>
                    </a:lnTo>
                    <a:lnTo>
                      <a:pt x="195" y="794"/>
                    </a:lnTo>
                    <a:lnTo>
                      <a:pt x="199" y="789"/>
                    </a:lnTo>
                    <a:lnTo>
                      <a:pt x="203" y="781"/>
                    </a:lnTo>
                    <a:lnTo>
                      <a:pt x="207" y="774"/>
                    </a:lnTo>
                    <a:lnTo>
                      <a:pt x="207" y="768"/>
                    </a:lnTo>
                    <a:lnTo>
                      <a:pt x="211" y="760"/>
                    </a:lnTo>
                    <a:lnTo>
                      <a:pt x="214" y="755"/>
                    </a:lnTo>
                    <a:lnTo>
                      <a:pt x="218" y="747"/>
                    </a:lnTo>
                    <a:lnTo>
                      <a:pt x="222" y="739"/>
                    </a:lnTo>
                    <a:lnTo>
                      <a:pt x="224" y="734"/>
                    </a:lnTo>
                    <a:lnTo>
                      <a:pt x="226" y="726"/>
                    </a:lnTo>
                    <a:lnTo>
                      <a:pt x="230" y="720"/>
                    </a:lnTo>
                    <a:lnTo>
                      <a:pt x="233" y="713"/>
                    </a:lnTo>
                    <a:lnTo>
                      <a:pt x="237" y="705"/>
                    </a:lnTo>
                    <a:lnTo>
                      <a:pt x="241" y="699"/>
                    </a:lnTo>
                    <a:lnTo>
                      <a:pt x="243" y="692"/>
                    </a:lnTo>
                    <a:lnTo>
                      <a:pt x="247" y="684"/>
                    </a:lnTo>
                    <a:lnTo>
                      <a:pt x="251" y="677"/>
                    </a:lnTo>
                    <a:lnTo>
                      <a:pt x="254" y="671"/>
                    </a:lnTo>
                    <a:lnTo>
                      <a:pt x="256" y="663"/>
                    </a:lnTo>
                    <a:lnTo>
                      <a:pt x="260" y="656"/>
                    </a:lnTo>
                    <a:lnTo>
                      <a:pt x="264" y="650"/>
                    </a:lnTo>
                    <a:lnTo>
                      <a:pt x="268" y="642"/>
                    </a:lnTo>
                    <a:lnTo>
                      <a:pt x="271" y="637"/>
                    </a:lnTo>
                    <a:lnTo>
                      <a:pt x="273" y="627"/>
                    </a:lnTo>
                    <a:lnTo>
                      <a:pt x="277" y="621"/>
                    </a:lnTo>
                    <a:lnTo>
                      <a:pt x="281" y="614"/>
                    </a:lnTo>
                    <a:lnTo>
                      <a:pt x="285" y="606"/>
                    </a:lnTo>
                    <a:lnTo>
                      <a:pt x="289" y="600"/>
                    </a:lnTo>
                    <a:lnTo>
                      <a:pt x="290" y="591"/>
                    </a:lnTo>
                    <a:lnTo>
                      <a:pt x="294" y="585"/>
                    </a:lnTo>
                    <a:lnTo>
                      <a:pt x="298" y="578"/>
                    </a:lnTo>
                    <a:lnTo>
                      <a:pt x="302" y="570"/>
                    </a:lnTo>
                    <a:lnTo>
                      <a:pt x="306" y="561"/>
                    </a:lnTo>
                    <a:lnTo>
                      <a:pt x="309" y="551"/>
                    </a:lnTo>
                    <a:lnTo>
                      <a:pt x="313" y="542"/>
                    </a:lnTo>
                    <a:lnTo>
                      <a:pt x="317" y="534"/>
                    </a:lnTo>
                    <a:lnTo>
                      <a:pt x="323" y="524"/>
                    </a:lnTo>
                    <a:lnTo>
                      <a:pt x="325" y="517"/>
                    </a:lnTo>
                    <a:lnTo>
                      <a:pt x="330" y="507"/>
                    </a:lnTo>
                    <a:lnTo>
                      <a:pt x="334" y="500"/>
                    </a:lnTo>
                    <a:lnTo>
                      <a:pt x="338" y="490"/>
                    </a:lnTo>
                    <a:lnTo>
                      <a:pt x="342" y="481"/>
                    </a:lnTo>
                    <a:lnTo>
                      <a:pt x="346" y="473"/>
                    </a:lnTo>
                    <a:lnTo>
                      <a:pt x="349" y="464"/>
                    </a:lnTo>
                    <a:lnTo>
                      <a:pt x="355" y="456"/>
                    </a:lnTo>
                    <a:lnTo>
                      <a:pt x="357" y="446"/>
                    </a:lnTo>
                    <a:lnTo>
                      <a:pt x="363" y="439"/>
                    </a:lnTo>
                    <a:lnTo>
                      <a:pt x="366" y="429"/>
                    </a:lnTo>
                    <a:lnTo>
                      <a:pt x="370" y="422"/>
                    </a:lnTo>
                    <a:lnTo>
                      <a:pt x="374" y="412"/>
                    </a:lnTo>
                    <a:lnTo>
                      <a:pt x="378" y="405"/>
                    </a:lnTo>
                    <a:lnTo>
                      <a:pt x="382" y="393"/>
                    </a:lnTo>
                    <a:lnTo>
                      <a:pt x="387" y="386"/>
                    </a:lnTo>
                    <a:lnTo>
                      <a:pt x="389" y="376"/>
                    </a:lnTo>
                    <a:lnTo>
                      <a:pt x="393" y="368"/>
                    </a:lnTo>
                    <a:lnTo>
                      <a:pt x="399" y="359"/>
                    </a:lnTo>
                    <a:lnTo>
                      <a:pt x="403" y="351"/>
                    </a:lnTo>
                    <a:lnTo>
                      <a:pt x="406" y="342"/>
                    </a:lnTo>
                    <a:lnTo>
                      <a:pt x="410" y="334"/>
                    </a:lnTo>
                    <a:lnTo>
                      <a:pt x="414" y="325"/>
                    </a:lnTo>
                    <a:lnTo>
                      <a:pt x="418" y="317"/>
                    </a:lnTo>
                    <a:lnTo>
                      <a:pt x="423" y="308"/>
                    </a:lnTo>
                    <a:lnTo>
                      <a:pt x="425" y="300"/>
                    </a:lnTo>
                    <a:lnTo>
                      <a:pt x="429" y="291"/>
                    </a:lnTo>
                    <a:lnTo>
                      <a:pt x="433" y="283"/>
                    </a:lnTo>
                    <a:lnTo>
                      <a:pt x="439" y="273"/>
                    </a:lnTo>
                    <a:lnTo>
                      <a:pt x="441" y="266"/>
                    </a:lnTo>
                    <a:lnTo>
                      <a:pt x="444" y="258"/>
                    </a:lnTo>
                    <a:lnTo>
                      <a:pt x="448" y="249"/>
                    </a:lnTo>
                    <a:lnTo>
                      <a:pt x="452" y="241"/>
                    </a:lnTo>
                    <a:lnTo>
                      <a:pt x="456" y="233"/>
                    </a:lnTo>
                    <a:lnTo>
                      <a:pt x="460" y="224"/>
                    </a:lnTo>
                    <a:lnTo>
                      <a:pt x="463" y="214"/>
                    </a:lnTo>
                    <a:lnTo>
                      <a:pt x="467" y="209"/>
                    </a:lnTo>
                    <a:lnTo>
                      <a:pt x="471" y="199"/>
                    </a:lnTo>
                    <a:lnTo>
                      <a:pt x="473" y="192"/>
                    </a:lnTo>
                    <a:lnTo>
                      <a:pt x="477" y="182"/>
                    </a:lnTo>
                    <a:lnTo>
                      <a:pt x="482" y="175"/>
                    </a:lnTo>
                    <a:lnTo>
                      <a:pt x="486" y="167"/>
                    </a:lnTo>
                    <a:lnTo>
                      <a:pt x="490" y="157"/>
                    </a:lnTo>
                    <a:lnTo>
                      <a:pt x="492" y="150"/>
                    </a:lnTo>
                    <a:lnTo>
                      <a:pt x="496" y="142"/>
                    </a:lnTo>
                    <a:lnTo>
                      <a:pt x="499" y="135"/>
                    </a:lnTo>
                    <a:lnTo>
                      <a:pt x="503" y="125"/>
                    </a:lnTo>
                    <a:lnTo>
                      <a:pt x="505" y="117"/>
                    </a:lnTo>
                    <a:lnTo>
                      <a:pt x="509" y="110"/>
                    </a:lnTo>
                    <a:lnTo>
                      <a:pt x="513" y="102"/>
                    </a:lnTo>
                    <a:lnTo>
                      <a:pt x="517" y="95"/>
                    </a:lnTo>
                    <a:lnTo>
                      <a:pt x="520" y="87"/>
                    </a:lnTo>
                    <a:lnTo>
                      <a:pt x="522" y="78"/>
                    </a:lnTo>
                    <a:lnTo>
                      <a:pt x="524" y="72"/>
                    </a:lnTo>
                    <a:lnTo>
                      <a:pt x="528" y="62"/>
                    </a:lnTo>
                    <a:lnTo>
                      <a:pt x="532" y="57"/>
                    </a:lnTo>
                    <a:lnTo>
                      <a:pt x="536" y="47"/>
                    </a:lnTo>
                    <a:lnTo>
                      <a:pt x="539" y="41"/>
                    </a:lnTo>
                    <a:lnTo>
                      <a:pt x="4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3" name="Freeform 47"/>
              <p:cNvSpPr>
                <a:spLocks/>
              </p:cNvSpPr>
              <p:nvPr/>
            </p:nvSpPr>
            <p:spPr bwMode="auto">
              <a:xfrm>
                <a:off x="2929" y="2084"/>
                <a:ext cx="254" cy="136"/>
              </a:xfrm>
              <a:custGeom>
                <a:avLst/>
                <a:gdLst>
                  <a:gd name="T0" fmla="*/ 3 w 507"/>
                  <a:gd name="T1" fmla="*/ 8 h 272"/>
                  <a:gd name="T2" fmla="*/ 4 w 507"/>
                  <a:gd name="T3" fmla="*/ 8 h 272"/>
                  <a:gd name="T4" fmla="*/ 5 w 507"/>
                  <a:gd name="T5" fmla="*/ 7 h 272"/>
                  <a:gd name="T6" fmla="*/ 7 w 507"/>
                  <a:gd name="T7" fmla="*/ 7 h 272"/>
                  <a:gd name="T8" fmla="*/ 8 w 507"/>
                  <a:gd name="T9" fmla="*/ 7 h 272"/>
                  <a:gd name="T10" fmla="*/ 9 w 507"/>
                  <a:gd name="T11" fmla="*/ 7 h 272"/>
                  <a:gd name="T12" fmla="*/ 10 w 507"/>
                  <a:gd name="T13" fmla="*/ 8 h 272"/>
                  <a:gd name="T14" fmla="*/ 12 w 507"/>
                  <a:gd name="T15" fmla="*/ 8 h 272"/>
                  <a:gd name="T16" fmla="*/ 13 w 507"/>
                  <a:gd name="T17" fmla="*/ 8 h 272"/>
                  <a:gd name="T18" fmla="*/ 14 w 507"/>
                  <a:gd name="T19" fmla="*/ 8 h 272"/>
                  <a:gd name="T20" fmla="*/ 15 w 507"/>
                  <a:gd name="T21" fmla="*/ 9 h 272"/>
                  <a:gd name="T22" fmla="*/ 17 w 507"/>
                  <a:gd name="T23" fmla="*/ 9 h 272"/>
                  <a:gd name="T24" fmla="*/ 18 w 507"/>
                  <a:gd name="T25" fmla="*/ 10 h 272"/>
                  <a:gd name="T26" fmla="*/ 19 w 507"/>
                  <a:gd name="T27" fmla="*/ 10 h 272"/>
                  <a:gd name="T28" fmla="*/ 20 w 507"/>
                  <a:gd name="T29" fmla="*/ 11 h 272"/>
                  <a:gd name="T30" fmla="*/ 21 w 507"/>
                  <a:gd name="T31" fmla="*/ 12 h 272"/>
                  <a:gd name="T32" fmla="*/ 22 w 507"/>
                  <a:gd name="T33" fmla="*/ 13 h 272"/>
                  <a:gd name="T34" fmla="*/ 23 w 507"/>
                  <a:gd name="T35" fmla="*/ 14 h 272"/>
                  <a:gd name="T36" fmla="*/ 24 w 507"/>
                  <a:gd name="T37" fmla="*/ 14 h 272"/>
                  <a:gd name="T38" fmla="*/ 25 w 507"/>
                  <a:gd name="T39" fmla="*/ 15 h 272"/>
                  <a:gd name="T40" fmla="*/ 26 w 507"/>
                  <a:gd name="T41" fmla="*/ 16 h 272"/>
                  <a:gd name="T42" fmla="*/ 26 w 507"/>
                  <a:gd name="T43" fmla="*/ 17 h 272"/>
                  <a:gd name="T44" fmla="*/ 32 w 507"/>
                  <a:gd name="T45" fmla="*/ 13 h 272"/>
                  <a:gd name="T46" fmla="*/ 31 w 507"/>
                  <a:gd name="T47" fmla="*/ 12 h 272"/>
                  <a:gd name="T48" fmla="*/ 29 w 507"/>
                  <a:gd name="T49" fmla="*/ 10 h 272"/>
                  <a:gd name="T50" fmla="*/ 28 w 507"/>
                  <a:gd name="T51" fmla="*/ 9 h 272"/>
                  <a:gd name="T52" fmla="*/ 27 w 507"/>
                  <a:gd name="T53" fmla="*/ 8 h 272"/>
                  <a:gd name="T54" fmla="*/ 26 w 507"/>
                  <a:gd name="T55" fmla="*/ 7 h 272"/>
                  <a:gd name="T56" fmla="*/ 24 w 507"/>
                  <a:gd name="T57" fmla="*/ 6 h 272"/>
                  <a:gd name="T58" fmla="*/ 23 w 507"/>
                  <a:gd name="T59" fmla="*/ 5 h 272"/>
                  <a:gd name="T60" fmla="*/ 21 w 507"/>
                  <a:gd name="T61" fmla="*/ 4 h 272"/>
                  <a:gd name="T62" fmla="*/ 20 w 507"/>
                  <a:gd name="T63" fmla="*/ 3 h 272"/>
                  <a:gd name="T64" fmla="*/ 18 w 507"/>
                  <a:gd name="T65" fmla="*/ 3 h 272"/>
                  <a:gd name="T66" fmla="*/ 16 w 507"/>
                  <a:gd name="T67" fmla="*/ 2 h 272"/>
                  <a:gd name="T68" fmla="*/ 15 w 507"/>
                  <a:gd name="T69" fmla="*/ 1 h 272"/>
                  <a:gd name="T70" fmla="*/ 13 w 507"/>
                  <a:gd name="T71" fmla="*/ 1 h 272"/>
                  <a:gd name="T72" fmla="*/ 11 w 507"/>
                  <a:gd name="T73" fmla="*/ 1 h 272"/>
                  <a:gd name="T74" fmla="*/ 10 w 507"/>
                  <a:gd name="T75" fmla="*/ 1 h 272"/>
                  <a:gd name="T76" fmla="*/ 8 w 507"/>
                  <a:gd name="T77" fmla="*/ 0 h 272"/>
                  <a:gd name="T78" fmla="*/ 6 w 507"/>
                  <a:gd name="T79" fmla="*/ 0 h 272"/>
                  <a:gd name="T80" fmla="*/ 5 w 507"/>
                  <a:gd name="T81" fmla="*/ 1 h 272"/>
                  <a:gd name="T82" fmla="*/ 3 w 507"/>
                  <a:gd name="T83" fmla="*/ 1 h 272"/>
                  <a:gd name="T84" fmla="*/ 2 w 507"/>
                  <a:gd name="T85" fmla="*/ 1 h 272"/>
                  <a:gd name="T86" fmla="*/ 0 w 507"/>
                  <a:gd name="T87" fmla="*/ 2 h 2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07"/>
                  <a:gd name="T133" fmla="*/ 0 h 272"/>
                  <a:gd name="T134" fmla="*/ 507 w 507"/>
                  <a:gd name="T135" fmla="*/ 272 h 2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07" h="272">
                    <a:moveTo>
                      <a:pt x="0" y="17"/>
                    </a:moveTo>
                    <a:lnTo>
                      <a:pt x="34" y="123"/>
                    </a:lnTo>
                    <a:lnTo>
                      <a:pt x="40" y="122"/>
                    </a:lnTo>
                    <a:lnTo>
                      <a:pt x="46" y="120"/>
                    </a:lnTo>
                    <a:lnTo>
                      <a:pt x="51" y="118"/>
                    </a:lnTo>
                    <a:lnTo>
                      <a:pt x="57" y="116"/>
                    </a:lnTo>
                    <a:lnTo>
                      <a:pt x="65" y="116"/>
                    </a:lnTo>
                    <a:lnTo>
                      <a:pt x="70" y="114"/>
                    </a:lnTo>
                    <a:lnTo>
                      <a:pt x="78" y="112"/>
                    </a:lnTo>
                    <a:lnTo>
                      <a:pt x="84" y="112"/>
                    </a:lnTo>
                    <a:lnTo>
                      <a:pt x="89" y="110"/>
                    </a:lnTo>
                    <a:lnTo>
                      <a:pt x="97" y="110"/>
                    </a:lnTo>
                    <a:lnTo>
                      <a:pt x="103" y="110"/>
                    </a:lnTo>
                    <a:lnTo>
                      <a:pt x="110" y="110"/>
                    </a:lnTo>
                    <a:lnTo>
                      <a:pt x="116" y="110"/>
                    </a:lnTo>
                    <a:lnTo>
                      <a:pt x="124" y="110"/>
                    </a:lnTo>
                    <a:lnTo>
                      <a:pt x="131" y="110"/>
                    </a:lnTo>
                    <a:lnTo>
                      <a:pt x="137" y="112"/>
                    </a:lnTo>
                    <a:lnTo>
                      <a:pt x="144" y="112"/>
                    </a:lnTo>
                    <a:lnTo>
                      <a:pt x="150" y="112"/>
                    </a:lnTo>
                    <a:lnTo>
                      <a:pt x="156" y="114"/>
                    </a:lnTo>
                    <a:lnTo>
                      <a:pt x="163" y="114"/>
                    </a:lnTo>
                    <a:lnTo>
                      <a:pt x="169" y="116"/>
                    </a:lnTo>
                    <a:lnTo>
                      <a:pt x="177" y="118"/>
                    </a:lnTo>
                    <a:lnTo>
                      <a:pt x="182" y="118"/>
                    </a:lnTo>
                    <a:lnTo>
                      <a:pt x="190" y="120"/>
                    </a:lnTo>
                    <a:lnTo>
                      <a:pt x="198" y="122"/>
                    </a:lnTo>
                    <a:lnTo>
                      <a:pt x="203" y="123"/>
                    </a:lnTo>
                    <a:lnTo>
                      <a:pt x="211" y="125"/>
                    </a:lnTo>
                    <a:lnTo>
                      <a:pt x="217" y="127"/>
                    </a:lnTo>
                    <a:lnTo>
                      <a:pt x="224" y="129"/>
                    </a:lnTo>
                    <a:lnTo>
                      <a:pt x="232" y="131"/>
                    </a:lnTo>
                    <a:lnTo>
                      <a:pt x="236" y="133"/>
                    </a:lnTo>
                    <a:lnTo>
                      <a:pt x="243" y="137"/>
                    </a:lnTo>
                    <a:lnTo>
                      <a:pt x="249" y="139"/>
                    </a:lnTo>
                    <a:lnTo>
                      <a:pt x="257" y="142"/>
                    </a:lnTo>
                    <a:lnTo>
                      <a:pt x="262" y="144"/>
                    </a:lnTo>
                    <a:lnTo>
                      <a:pt x="268" y="146"/>
                    </a:lnTo>
                    <a:lnTo>
                      <a:pt x="276" y="150"/>
                    </a:lnTo>
                    <a:lnTo>
                      <a:pt x="283" y="154"/>
                    </a:lnTo>
                    <a:lnTo>
                      <a:pt x="287" y="158"/>
                    </a:lnTo>
                    <a:lnTo>
                      <a:pt x="295" y="160"/>
                    </a:lnTo>
                    <a:lnTo>
                      <a:pt x="298" y="163"/>
                    </a:lnTo>
                    <a:lnTo>
                      <a:pt x="306" y="167"/>
                    </a:lnTo>
                    <a:lnTo>
                      <a:pt x="312" y="171"/>
                    </a:lnTo>
                    <a:lnTo>
                      <a:pt x="317" y="175"/>
                    </a:lnTo>
                    <a:lnTo>
                      <a:pt x="323" y="177"/>
                    </a:lnTo>
                    <a:lnTo>
                      <a:pt x="329" y="182"/>
                    </a:lnTo>
                    <a:lnTo>
                      <a:pt x="334" y="186"/>
                    </a:lnTo>
                    <a:lnTo>
                      <a:pt x="340" y="192"/>
                    </a:lnTo>
                    <a:lnTo>
                      <a:pt x="346" y="194"/>
                    </a:lnTo>
                    <a:lnTo>
                      <a:pt x="350" y="200"/>
                    </a:lnTo>
                    <a:lnTo>
                      <a:pt x="355" y="205"/>
                    </a:lnTo>
                    <a:lnTo>
                      <a:pt x="361" y="209"/>
                    </a:lnTo>
                    <a:lnTo>
                      <a:pt x="365" y="213"/>
                    </a:lnTo>
                    <a:lnTo>
                      <a:pt x="371" y="219"/>
                    </a:lnTo>
                    <a:lnTo>
                      <a:pt x="374" y="224"/>
                    </a:lnTo>
                    <a:lnTo>
                      <a:pt x="380" y="228"/>
                    </a:lnTo>
                    <a:lnTo>
                      <a:pt x="384" y="232"/>
                    </a:lnTo>
                    <a:lnTo>
                      <a:pt x="390" y="238"/>
                    </a:lnTo>
                    <a:lnTo>
                      <a:pt x="393" y="243"/>
                    </a:lnTo>
                    <a:lnTo>
                      <a:pt x="397" y="249"/>
                    </a:lnTo>
                    <a:lnTo>
                      <a:pt x="401" y="255"/>
                    </a:lnTo>
                    <a:lnTo>
                      <a:pt x="405" y="260"/>
                    </a:lnTo>
                    <a:lnTo>
                      <a:pt x="409" y="264"/>
                    </a:lnTo>
                    <a:lnTo>
                      <a:pt x="414" y="272"/>
                    </a:lnTo>
                    <a:lnTo>
                      <a:pt x="507" y="213"/>
                    </a:lnTo>
                    <a:lnTo>
                      <a:pt x="500" y="205"/>
                    </a:lnTo>
                    <a:lnTo>
                      <a:pt x="498" y="198"/>
                    </a:lnTo>
                    <a:lnTo>
                      <a:pt x="490" y="190"/>
                    </a:lnTo>
                    <a:lnTo>
                      <a:pt x="485" y="182"/>
                    </a:lnTo>
                    <a:lnTo>
                      <a:pt x="481" y="177"/>
                    </a:lnTo>
                    <a:lnTo>
                      <a:pt x="475" y="169"/>
                    </a:lnTo>
                    <a:lnTo>
                      <a:pt x="467" y="162"/>
                    </a:lnTo>
                    <a:lnTo>
                      <a:pt x="464" y="156"/>
                    </a:lnTo>
                    <a:lnTo>
                      <a:pt x="456" y="148"/>
                    </a:lnTo>
                    <a:lnTo>
                      <a:pt x="448" y="142"/>
                    </a:lnTo>
                    <a:lnTo>
                      <a:pt x="445" y="135"/>
                    </a:lnTo>
                    <a:lnTo>
                      <a:pt x="437" y="129"/>
                    </a:lnTo>
                    <a:lnTo>
                      <a:pt x="431" y="123"/>
                    </a:lnTo>
                    <a:lnTo>
                      <a:pt x="424" y="118"/>
                    </a:lnTo>
                    <a:lnTo>
                      <a:pt x="416" y="110"/>
                    </a:lnTo>
                    <a:lnTo>
                      <a:pt x="410" y="106"/>
                    </a:lnTo>
                    <a:lnTo>
                      <a:pt x="401" y="101"/>
                    </a:lnTo>
                    <a:lnTo>
                      <a:pt x="395" y="95"/>
                    </a:lnTo>
                    <a:lnTo>
                      <a:pt x="386" y="89"/>
                    </a:lnTo>
                    <a:lnTo>
                      <a:pt x="380" y="84"/>
                    </a:lnTo>
                    <a:lnTo>
                      <a:pt x="371" y="78"/>
                    </a:lnTo>
                    <a:lnTo>
                      <a:pt x="365" y="74"/>
                    </a:lnTo>
                    <a:lnTo>
                      <a:pt x="355" y="70"/>
                    </a:lnTo>
                    <a:lnTo>
                      <a:pt x="350" y="65"/>
                    </a:lnTo>
                    <a:lnTo>
                      <a:pt x="340" y="61"/>
                    </a:lnTo>
                    <a:lnTo>
                      <a:pt x="333" y="57"/>
                    </a:lnTo>
                    <a:lnTo>
                      <a:pt x="323" y="51"/>
                    </a:lnTo>
                    <a:lnTo>
                      <a:pt x="315" y="47"/>
                    </a:lnTo>
                    <a:lnTo>
                      <a:pt x="306" y="44"/>
                    </a:lnTo>
                    <a:lnTo>
                      <a:pt x="298" y="40"/>
                    </a:lnTo>
                    <a:lnTo>
                      <a:pt x="291" y="38"/>
                    </a:lnTo>
                    <a:lnTo>
                      <a:pt x="283" y="34"/>
                    </a:lnTo>
                    <a:lnTo>
                      <a:pt x="274" y="30"/>
                    </a:lnTo>
                    <a:lnTo>
                      <a:pt x="264" y="28"/>
                    </a:lnTo>
                    <a:lnTo>
                      <a:pt x="255" y="25"/>
                    </a:lnTo>
                    <a:lnTo>
                      <a:pt x="247" y="21"/>
                    </a:lnTo>
                    <a:lnTo>
                      <a:pt x="238" y="19"/>
                    </a:lnTo>
                    <a:lnTo>
                      <a:pt x="230" y="15"/>
                    </a:lnTo>
                    <a:lnTo>
                      <a:pt x="220" y="13"/>
                    </a:lnTo>
                    <a:lnTo>
                      <a:pt x="211" y="11"/>
                    </a:lnTo>
                    <a:lnTo>
                      <a:pt x="201" y="11"/>
                    </a:lnTo>
                    <a:lnTo>
                      <a:pt x="194" y="9"/>
                    </a:lnTo>
                    <a:lnTo>
                      <a:pt x="182" y="7"/>
                    </a:lnTo>
                    <a:lnTo>
                      <a:pt x="175" y="6"/>
                    </a:lnTo>
                    <a:lnTo>
                      <a:pt x="167" y="4"/>
                    </a:lnTo>
                    <a:lnTo>
                      <a:pt x="158" y="4"/>
                    </a:lnTo>
                    <a:lnTo>
                      <a:pt x="150" y="2"/>
                    </a:lnTo>
                    <a:lnTo>
                      <a:pt x="141" y="2"/>
                    </a:lnTo>
                    <a:lnTo>
                      <a:pt x="131" y="0"/>
                    </a:lnTo>
                    <a:lnTo>
                      <a:pt x="122" y="0"/>
                    </a:lnTo>
                    <a:lnTo>
                      <a:pt x="112" y="0"/>
                    </a:lnTo>
                    <a:lnTo>
                      <a:pt x="103" y="0"/>
                    </a:lnTo>
                    <a:lnTo>
                      <a:pt x="95" y="0"/>
                    </a:lnTo>
                    <a:lnTo>
                      <a:pt x="86" y="2"/>
                    </a:lnTo>
                    <a:lnTo>
                      <a:pt x="78" y="2"/>
                    </a:lnTo>
                    <a:lnTo>
                      <a:pt x="68" y="4"/>
                    </a:lnTo>
                    <a:lnTo>
                      <a:pt x="59" y="4"/>
                    </a:lnTo>
                    <a:lnTo>
                      <a:pt x="51" y="6"/>
                    </a:lnTo>
                    <a:lnTo>
                      <a:pt x="42" y="7"/>
                    </a:lnTo>
                    <a:lnTo>
                      <a:pt x="34" y="9"/>
                    </a:lnTo>
                    <a:lnTo>
                      <a:pt x="25" y="11"/>
                    </a:lnTo>
                    <a:lnTo>
                      <a:pt x="17" y="11"/>
                    </a:lnTo>
                    <a:lnTo>
                      <a:pt x="8" y="15"/>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4" name="Freeform 48"/>
              <p:cNvSpPr>
                <a:spLocks/>
              </p:cNvSpPr>
              <p:nvPr/>
            </p:nvSpPr>
            <p:spPr bwMode="auto">
              <a:xfrm>
                <a:off x="3092" y="1832"/>
                <a:ext cx="31" cy="40"/>
              </a:xfrm>
              <a:custGeom>
                <a:avLst/>
                <a:gdLst>
                  <a:gd name="T0" fmla="*/ 2 w 61"/>
                  <a:gd name="T1" fmla="*/ 0 h 80"/>
                  <a:gd name="T2" fmla="*/ 2 w 61"/>
                  <a:gd name="T3" fmla="*/ 1 h 80"/>
                  <a:gd name="T4" fmla="*/ 2 w 61"/>
                  <a:gd name="T5" fmla="*/ 1 h 80"/>
                  <a:gd name="T6" fmla="*/ 3 w 61"/>
                  <a:gd name="T7" fmla="*/ 1 h 80"/>
                  <a:gd name="T8" fmla="*/ 3 w 61"/>
                  <a:gd name="T9" fmla="*/ 2 h 80"/>
                  <a:gd name="T10" fmla="*/ 3 w 61"/>
                  <a:gd name="T11" fmla="*/ 2 h 80"/>
                  <a:gd name="T12" fmla="*/ 3 w 61"/>
                  <a:gd name="T13" fmla="*/ 2 h 80"/>
                  <a:gd name="T14" fmla="*/ 4 w 61"/>
                  <a:gd name="T15" fmla="*/ 3 h 80"/>
                  <a:gd name="T16" fmla="*/ 4 w 61"/>
                  <a:gd name="T17" fmla="*/ 3 h 80"/>
                  <a:gd name="T18" fmla="*/ 4 w 61"/>
                  <a:gd name="T19" fmla="*/ 3 h 80"/>
                  <a:gd name="T20" fmla="*/ 4 w 61"/>
                  <a:gd name="T21" fmla="*/ 4 h 80"/>
                  <a:gd name="T22" fmla="*/ 4 w 61"/>
                  <a:gd name="T23" fmla="*/ 4 h 80"/>
                  <a:gd name="T24" fmla="*/ 4 w 61"/>
                  <a:gd name="T25" fmla="*/ 4 h 80"/>
                  <a:gd name="T26" fmla="*/ 4 w 61"/>
                  <a:gd name="T27" fmla="*/ 5 h 80"/>
                  <a:gd name="T28" fmla="*/ 4 w 61"/>
                  <a:gd name="T29" fmla="*/ 5 h 80"/>
                  <a:gd name="T30" fmla="*/ 4 w 61"/>
                  <a:gd name="T31" fmla="*/ 5 h 80"/>
                  <a:gd name="T32" fmla="*/ 4 w 61"/>
                  <a:gd name="T33" fmla="*/ 5 h 80"/>
                  <a:gd name="T34" fmla="*/ 4 w 61"/>
                  <a:gd name="T35" fmla="*/ 5 h 80"/>
                  <a:gd name="T36" fmla="*/ 3 w 61"/>
                  <a:gd name="T37" fmla="*/ 5 h 80"/>
                  <a:gd name="T38" fmla="*/ 3 w 61"/>
                  <a:gd name="T39" fmla="*/ 5 h 80"/>
                  <a:gd name="T40" fmla="*/ 3 w 61"/>
                  <a:gd name="T41" fmla="*/ 5 h 80"/>
                  <a:gd name="T42" fmla="*/ 2 w 61"/>
                  <a:gd name="T43" fmla="*/ 5 h 80"/>
                  <a:gd name="T44" fmla="*/ 2 w 61"/>
                  <a:gd name="T45" fmla="*/ 5 h 80"/>
                  <a:gd name="T46" fmla="*/ 2 w 61"/>
                  <a:gd name="T47" fmla="*/ 4 h 80"/>
                  <a:gd name="T48" fmla="*/ 1 w 61"/>
                  <a:gd name="T49" fmla="*/ 4 h 80"/>
                  <a:gd name="T50" fmla="*/ 1 w 61"/>
                  <a:gd name="T51" fmla="*/ 4 h 80"/>
                  <a:gd name="T52" fmla="*/ 1 w 61"/>
                  <a:gd name="T53" fmla="*/ 4 h 80"/>
                  <a:gd name="T54" fmla="*/ 0 w 61"/>
                  <a:gd name="T55" fmla="*/ 4 h 80"/>
                  <a:gd name="T56" fmla="*/ 0 w 61"/>
                  <a:gd name="T57" fmla="*/ 4 h 80"/>
                  <a:gd name="T58" fmla="*/ 1 w 61"/>
                  <a:gd name="T59" fmla="*/ 4 h 80"/>
                  <a:gd name="T60" fmla="*/ 1 w 61"/>
                  <a:gd name="T61" fmla="*/ 3 h 80"/>
                  <a:gd name="T62" fmla="*/ 1 w 61"/>
                  <a:gd name="T63" fmla="*/ 3 h 80"/>
                  <a:gd name="T64" fmla="*/ 1 w 61"/>
                  <a:gd name="T65" fmla="*/ 2 h 80"/>
                  <a:gd name="T66" fmla="*/ 1 w 61"/>
                  <a:gd name="T67" fmla="*/ 2 h 80"/>
                  <a:gd name="T68" fmla="*/ 1 w 61"/>
                  <a:gd name="T69" fmla="*/ 2 h 80"/>
                  <a:gd name="T70" fmla="*/ 2 w 61"/>
                  <a:gd name="T71" fmla="*/ 1 h 80"/>
                  <a:gd name="T72" fmla="*/ 2 w 61"/>
                  <a:gd name="T73" fmla="*/ 1 h 80"/>
                  <a:gd name="T74" fmla="*/ 2 w 61"/>
                  <a:gd name="T75" fmla="*/ 1 h 80"/>
                  <a:gd name="T76" fmla="*/ 2 w 61"/>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80"/>
                  <a:gd name="T119" fmla="*/ 61 w 61"/>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80">
                    <a:moveTo>
                      <a:pt x="23" y="0"/>
                    </a:moveTo>
                    <a:lnTo>
                      <a:pt x="23" y="0"/>
                    </a:lnTo>
                    <a:lnTo>
                      <a:pt x="25" y="4"/>
                    </a:lnTo>
                    <a:lnTo>
                      <a:pt x="26" y="6"/>
                    </a:lnTo>
                    <a:lnTo>
                      <a:pt x="28" y="8"/>
                    </a:lnTo>
                    <a:lnTo>
                      <a:pt x="30" y="11"/>
                    </a:lnTo>
                    <a:lnTo>
                      <a:pt x="32" y="13"/>
                    </a:lnTo>
                    <a:lnTo>
                      <a:pt x="34" y="15"/>
                    </a:lnTo>
                    <a:lnTo>
                      <a:pt x="38" y="17"/>
                    </a:lnTo>
                    <a:lnTo>
                      <a:pt x="38" y="19"/>
                    </a:lnTo>
                    <a:lnTo>
                      <a:pt x="40" y="21"/>
                    </a:lnTo>
                    <a:lnTo>
                      <a:pt x="42" y="25"/>
                    </a:lnTo>
                    <a:lnTo>
                      <a:pt x="44" y="27"/>
                    </a:lnTo>
                    <a:lnTo>
                      <a:pt x="45" y="28"/>
                    </a:lnTo>
                    <a:lnTo>
                      <a:pt x="47" y="32"/>
                    </a:lnTo>
                    <a:lnTo>
                      <a:pt x="49" y="34"/>
                    </a:lnTo>
                    <a:lnTo>
                      <a:pt x="51" y="36"/>
                    </a:lnTo>
                    <a:lnTo>
                      <a:pt x="53" y="38"/>
                    </a:lnTo>
                    <a:lnTo>
                      <a:pt x="55" y="42"/>
                    </a:lnTo>
                    <a:lnTo>
                      <a:pt x="55" y="44"/>
                    </a:lnTo>
                    <a:lnTo>
                      <a:pt x="55" y="48"/>
                    </a:lnTo>
                    <a:lnTo>
                      <a:pt x="57" y="49"/>
                    </a:lnTo>
                    <a:lnTo>
                      <a:pt x="57" y="51"/>
                    </a:lnTo>
                    <a:lnTo>
                      <a:pt x="59" y="53"/>
                    </a:lnTo>
                    <a:lnTo>
                      <a:pt x="59" y="57"/>
                    </a:lnTo>
                    <a:lnTo>
                      <a:pt x="59" y="59"/>
                    </a:lnTo>
                    <a:lnTo>
                      <a:pt x="59" y="63"/>
                    </a:lnTo>
                    <a:lnTo>
                      <a:pt x="59" y="67"/>
                    </a:lnTo>
                    <a:lnTo>
                      <a:pt x="61" y="67"/>
                    </a:lnTo>
                    <a:lnTo>
                      <a:pt x="59" y="70"/>
                    </a:lnTo>
                    <a:lnTo>
                      <a:pt x="59" y="74"/>
                    </a:lnTo>
                    <a:lnTo>
                      <a:pt x="59" y="76"/>
                    </a:lnTo>
                    <a:lnTo>
                      <a:pt x="57" y="80"/>
                    </a:lnTo>
                    <a:lnTo>
                      <a:pt x="55" y="78"/>
                    </a:lnTo>
                    <a:lnTo>
                      <a:pt x="51" y="76"/>
                    </a:lnTo>
                    <a:lnTo>
                      <a:pt x="47" y="74"/>
                    </a:lnTo>
                    <a:lnTo>
                      <a:pt x="44" y="72"/>
                    </a:lnTo>
                    <a:lnTo>
                      <a:pt x="38" y="70"/>
                    </a:lnTo>
                    <a:lnTo>
                      <a:pt x="38" y="68"/>
                    </a:lnTo>
                    <a:lnTo>
                      <a:pt x="36" y="68"/>
                    </a:lnTo>
                    <a:lnTo>
                      <a:pt x="34" y="67"/>
                    </a:lnTo>
                    <a:lnTo>
                      <a:pt x="30" y="67"/>
                    </a:lnTo>
                    <a:lnTo>
                      <a:pt x="28" y="67"/>
                    </a:lnTo>
                    <a:lnTo>
                      <a:pt x="26" y="65"/>
                    </a:lnTo>
                    <a:lnTo>
                      <a:pt x="23" y="65"/>
                    </a:lnTo>
                    <a:lnTo>
                      <a:pt x="23" y="63"/>
                    </a:lnTo>
                    <a:lnTo>
                      <a:pt x="21" y="63"/>
                    </a:lnTo>
                    <a:lnTo>
                      <a:pt x="17" y="61"/>
                    </a:lnTo>
                    <a:lnTo>
                      <a:pt x="15" y="61"/>
                    </a:lnTo>
                    <a:lnTo>
                      <a:pt x="13" y="59"/>
                    </a:lnTo>
                    <a:lnTo>
                      <a:pt x="9" y="57"/>
                    </a:lnTo>
                    <a:lnTo>
                      <a:pt x="6" y="55"/>
                    </a:lnTo>
                    <a:lnTo>
                      <a:pt x="4" y="55"/>
                    </a:lnTo>
                    <a:lnTo>
                      <a:pt x="2" y="53"/>
                    </a:lnTo>
                    <a:lnTo>
                      <a:pt x="0" y="55"/>
                    </a:lnTo>
                    <a:lnTo>
                      <a:pt x="0" y="59"/>
                    </a:lnTo>
                    <a:lnTo>
                      <a:pt x="0" y="55"/>
                    </a:lnTo>
                    <a:lnTo>
                      <a:pt x="2" y="51"/>
                    </a:lnTo>
                    <a:lnTo>
                      <a:pt x="4" y="49"/>
                    </a:lnTo>
                    <a:lnTo>
                      <a:pt x="4" y="46"/>
                    </a:lnTo>
                    <a:lnTo>
                      <a:pt x="6" y="44"/>
                    </a:lnTo>
                    <a:lnTo>
                      <a:pt x="6" y="40"/>
                    </a:lnTo>
                    <a:lnTo>
                      <a:pt x="7" y="36"/>
                    </a:lnTo>
                    <a:lnTo>
                      <a:pt x="7" y="34"/>
                    </a:lnTo>
                    <a:lnTo>
                      <a:pt x="9" y="30"/>
                    </a:lnTo>
                    <a:lnTo>
                      <a:pt x="11" y="28"/>
                    </a:lnTo>
                    <a:lnTo>
                      <a:pt x="11" y="25"/>
                    </a:lnTo>
                    <a:lnTo>
                      <a:pt x="13" y="21"/>
                    </a:lnTo>
                    <a:lnTo>
                      <a:pt x="15" y="19"/>
                    </a:lnTo>
                    <a:lnTo>
                      <a:pt x="17" y="17"/>
                    </a:lnTo>
                    <a:lnTo>
                      <a:pt x="17" y="13"/>
                    </a:lnTo>
                    <a:lnTo>
                      <a:pt x="19" y="9"/>
                    </a:lnTo>
                    <a:lnTo>
                      <a:pt x="21" y="8"/>
                    </a:lnTo>
                    <a:lnTo>
                      <a:pt x="21" y="4"/>
                    </a:lnTo>
                    <a:lnTo>
                      <a:pt x="23"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5" name="Freeform 49"/>
              <p:cNvSpPr>
                <a:spLocks/>
              </p:cNvSpPr>
              <p:nvPr/>
            </p:nvSpPr>
            <p:spPr bwMode="auto">
              <a:xfrm>
                <a:off x="2996" y="1867"/>
                <a:ext cx="122" cy="263"/>
              </a:xfrm>
              <a:custGeom>
                <a:avLst/>
                <a:gdLst>
                  <a:gd name="T0" fmla="*/ 12 w 243"/>
                  <a:gd name="T1" fmla="*/ 1 h 525"/>
                  <a:gd name="T2" fmla="*/ 13 w 243"/>
                  <a:gd name="T3" fmla="*/ 1 h 525"/>
                  <a:gd name="T4" fmla="*/ 14 w 243"/>
                  <a:gd name="T5" fmla="*/ 2 h 525"/>
                  <a:gd name="T6" fmla="*/ 14 w 243"/>
                  <a:gd name="T7" fmla="*/ 2 h 525"/>
                  <a:gd name="T8" fmla="*/ 15 w 243"/>
                  <a:gd name="T9" fmla="*/ 2 h 525"/>
                  <a:gd name="T10" fmla="*/ 16 w 243"/>
                  <a:gd name="T11" fmla="*/ 3 h 525"/>
                  <a:gd name="T12" fmla="*/ 16 w 243"/>
                  <a:gd name="T13" fmla="*/ 4 h 525"/>
                  <a:gd name="T14" fmla="*/ 15 w 243"/>
                  <a:gd name="T15" fmla="*/ 4 h 525"/>
                  <a:gd name="T16" fmla="*/ 14 w 243"/>
                  <a:gd name="T17" fmla="*/ 5 h 525"/>
                  <a:gd name="T18" fmla="*/ 13 w 243"/>
                  <a:gd name="T19" fmla="*/ 5 h 525"/>
                  <a:gd name="T20" fmla="*/ 13 w 243"/>
                  <a:gd name="T21" fmla="*/ 5 h 525"/>
                  <a:gd name="T22" fmla="*/ 12 w 243"/>
                  <a:gd name="T23" fmla="*/ 5 h 525"/>
                  <a:gd name="T24" fmla="*/ 11 w 243"/>
                  <a:gd name="T25" fmla="*/ 6 h 525"/>
                  <a:gd name="T26" fmla="*/ 10 w 243"/>
                  <a:gd name="T27" fmla="*/ 7 h 525"/>
                  <a:gd name="T28" fmla="*/ 10 w 243"/>
                  <a:gd name="T29" fmla="*/ 8 h 525"/>
                  <a:gd name="T30" fmla="*/ 10 w 243"/>
                  <a:gd name="T31" fmla="*/ 8 h 525"/>
                  <a:gd name="T32" fmla="*/ 10 w 243"/>
                  <a:gd name="T33" fmla="*/ 9 h 525"/>
                  <a:gd name="T34" fmla="*/ 10 w 243"/>
                  <a:gd name="T35" fmla="*/ 10 h 525"/>
                  <a:gd name="T36" fmla="*/ 10 w 243"/>
                  <a:gd name="T37" fmla="*/ 11 h 525"/>
                  <a:gd name="T38" fmla="*/ 10 w 243"/>
                  <a:gd name="T39" fmla="*/ 12 h 525"/>
                  <a:gd name="T40" fmla="*/ 10 w 243"/>
                  <a:gd name="T41" fmla="*/ 12 h 525"/>
                  <a:gd name="T42" fmla="*/ 9 w 243"/>
                  <a:gd name="T43" fmla="*/ 13 h 525"/>
                  <a:gd name="T44" fmla="*/ 8 w 243"/>
                  <a:gd name="T45" fmla="*/ 14 h 525"/>
                  <a:gd name="T46" fmla="*/ 8 w 243"/>
                  <a:gd name="T47" fmla="*/ 14 h 525"/>
                  <a:gd name="T48" fmla="*/ 7 w 243"/>
                  <a:gd name="T49" fmla="*/ 15 h 525"/>
                  <a:gd name="T50" fmla="*/ 7 w 243"/>
                  <a:gd name="T51" fmla="*/ 16 h 525"/>
                  <a:gd name="T52" fmla="*/ 7 w 243"/>
                  <a:gd name="T53" fmla="*/ 17 h 525"/>
                  <a:gd name="T54" fmla="*/ 7 w 243"/>
                  <a:gd name="T55" fmla="*/ 18 h 525"/>
                  <a:gd name="T56" fmla="*/ 7 w 243"/>
                  <a:gd name="T57" fmla="*/ 19 h 525"/>
                  <a:gd name="T58" fmla="*/ 8 w 243"/>
                  <a:gd name="T59" fmla="*/ 20 h 525"/>
                  <a:gd name="T60" fmla="*/ 9 w 243"/>
                  <a:gd name="T61" fmla="*/ 20 h 525"/>
                  <a:gd name="T62" fmla="*/ 9 w 243"/>
                  <a:gd name="T63" fmla="*/ 21 h 525"/>
                  <a:gd name="T64" fmla="*/ 10 w 243"/>
                  <a:gd name="T65" fmla="*/ 21 h 525"/>
                  <a:gd name="T66" fmla="*/ 11 w 243"/>
                  <a:gd name="T67" fmla="*/ 21 h 525"/>
                  <a:gd name="T68" fmla="*/ 11 w 243"/>
                  <a:gd name="T69" fmla="*/ 22 h 525"/>
                  <a:gd name="T70" fmla="*/ 11 w 243"/>
                  <a:gd name="T71" fmla="*/ 23 h 525"/>
                  <a:gd name="T72" fmla="*/ 10 w 243"/>
                  <a:gd name="T73" fmla="*/ 24 h 525"/>
                  <a:gd name="T74" fmla="*/ 10 w 243"/>
                  <a:gd name="T75" fmla="*/ 25 h 525"/>
                  <a:gd name="T76" fmla="*/ 9 w 243"/>
                  <a:gd name="T77" fmla="*/ 26 h 525"/>
                  <a:gd name="T78" fmla="*/ 9 w 243"/>
                  <a:gd name="T79" fmla="*/ 27 h 525"/>
                  <a:gd name="T80" fmla="*/ 9 w 243"/>
                  <a:gd name="T81" fmla="*/ 28 h 525"/>
                  <a:gd name="T82" fmla="*/ 9 w 243"/>
                  <a:gd name="T83" fmla="*/ 29 h 525"/>
                  <a:gd name="T84" fmla="*/ 8 w 243"/>
                  <a:gd name="T85" fmla="*/ 30 h 525"/>
                  <a:gd name="T86" fmla="*/ 8 w 243"/>
                  <a:gd name="T87" fmla="*/ 31 h 525"/>
                  <a:gd name="T88" fmla="*/ 8 w 243"/>
                  <a:gd name="T89" fmla="*/ 31 h 525"/>
                  <a:gd name="T90" fmla="*/ 7 w 243"/>
                  <a:gd name="T91" fmla="*/ 32 h 525"/>
                  <a:gd name="T92" fmla="*/ 7 w 243"/>
                  <a:gd name="T93" fmla="*/ 33 h 525"/>
                  <a:gd name="T94" fmla="*/ 1 w 243"/>
                  <a:gd name="T95" fmla="*/ 30 h 525"/>
                  <a:gd name="T96" fmla="*/ 2 w 243"/>
                  <a:gd name="T97" fmla="*/ 28 h 525"/>
                  <a:gd name="T98" fmla="*/ 2 w 243"/>
                  <a:gd name="T99" fmla="*/ 25 h 525"/>
                  <a:gd name="T100" fmla="*/ 3 w 243"/>
                  <a:gd name="T101" fmla="*/ 23 h 525"/>
                  <a:gd name="T102" fmla="*/ 4 w 243"/>
                  <a:gd name="T103" fmla="*/ 21 h 525"/>
                  <a:gd name="T104" fmla="*/ 5 w 243"/>
                  <a:gd name="T105" fmla="*/ 18 h 525"/>
                  <a:gd name="T106" fmla="*/ 6 w 243"/>
                  <a:gd name="T107" fmla="*/ 16 h 525"/>
                  <a:gd name="T108" fmla="*/ 7 w 243"/>
                  <a:gd name="T109" fmla="*/ 13 h 525"/>
                  <a:gd name="T110" fmla="*/ 8 w 243"/>
                  <a:gd name="T111" fmla="*/ 11 h 525"/>
                  <a:gd name="T112" fmla="*/ 9 w 243"/>
                  <a:gd name="T113" fmla="*/ 8 h 525"/>
                  <a:gd name="T114" fmla="*/ 10 w 243"/>
                  <a:gd name="T115" fmla="*/ 6 h 525"/>
                  <a:gd name="T116" fmla="*/ 11 w 243"/>
                  <a:gd name="T117" fmla="*/ 3 h 525"/>
                  <a:gd name="T118" fmla="*/ 12 w 243"/>
                  <a:gd name="T119" fmla="*/ 0 h 5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3"/>
                  <a:gd name="T181" fmla="*/ 0 h 525"/>
                  <a:gd name="T182" fmla="*/ 243 w 243"/>
                  <a:gd name="T183" fmla="*/ 525 h 5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3" h="525">
                    <a:moveTo>
                      <a:pt x="186" y="0"/>
                    </a:moveTo>
                    <a:lnTo>
                      <a:pt x="184" y="4"/>
                    </a:lnTo>
                    <a:lnTo>
                      <a:pt x="184" y="6"/>
                    </a:lnTo>
                    <a:lnTo>
                      <a:pt x="184" y="8"/>
                    </a:lnTo>
                    <a:lnTo>
                      <a:pt x="186" y="10"/>
                    </a:lnTo>
                    <a:lnTo>
                      <a:pt x="186" y="12"/>
                    </a:lnTo>
                    <a:lnTo>
                      <a:pt x="188" y="14"/>
                    </a:lnTo>
                    <a:lnTo>
                      <a:pt x="190" y="14"/>
                    </a:lnTo>
                    <a:lnTo>
                      <a:pt x="194" y="16"/>
                    </a:lnTo>
                    <a:lnTo>
                      <a:pt x="196" y="16"/>
                    </a:lnTo>
                    <a:lnTo>
                      <a:pt x="198" y="17"/>
                    </a:lnTo>
                    <a:lnTo>
                      <a:pt x="199" y="17"/>
                    </a:lnTo>
                    <a:lnTo>
                      <a:pt x="201" y="17"/>
                    </a:lnTo>
                    <a:lnTo>
                      <a:pt x="205" y="19"/>
                    </a:lnTo>
                    <a:lnTo>
                      <a:pt x="209" y="19"/>
                    </a:lnTo>
                    <a:lnTo>
                      <a:pt x="211" y="19"/>
                    </a:lnTo>
                    <a:lnTo>
                      <a:pt x="215" y="21"/>
                    </a:lnTo>
                    <a:lnTo>
                      <a:pt x="217" y="21"/>
                    </a:lnTo>
                    <a:lnTo>
                      <a:pt x="220" y="21"/>
                    </a:lnTo>
                    <a:lnTo>
                      <a:pt x="222" y="23"/>
                    </a:lnTo>
                    <a:lnTo>
                      <a:pt x="226" y="23"/>
                    </a:lnTo>
                    <a:lnTo>
                      <a:pt x="230" y="25"/>
                    </a:lnTo>
                    <a:lnTo>
                      <a:pt x="232" y="27"/>
                    </a:lnTo>
                    <a:lnTo>
                      <a:pt x="236" y="31"/>
                    </a:lnTo>
                    <a:lnTo>
                      <a:pt x="237" y="31"/>
                    </a:lnTo>
                    <a:lnTo>
                      <a:pt x="239" y="33"/>
                    </a:lnTo>
                    <a:lnTo>
                      <a:pt x="241" y="35"/>
                    </a:lnTo>
                    <a:lnTo>
                      <a:pt x="243" y="38"/>
                    </a:lnTo>
                    <a:lnTo>
                      <a:pt x="243" y="40"/>
                    </a:lnTo>
                    <a:lnTo>
                      <a:pt x="243" y="44"/>
                    </a:lnTo>
                    <a:lnTo>
                      <a:pt x="243" y="46"/>
                    </a:lnTo>
                    <a:lnTo>
                      <a:pt x="243" y="48"/>
                    </a:lnTo>
                    <a:lnTo>
                      <a:pt x="243" y="50"/>
                    </a:lnTo>
                    <a:lnTo>
                      <a:pt x="243" y="52"/>
                    </a:lnTo>
                    <a:lnTo>
                      <a:pt x="241" y="52"/>
                    </a:lnTo>
                    <a:lnTo>
                      <a:pt x="239" y="54"/>
                    </a:lnTo>
                    <a:lnTo>
                      <a:pt x="237" y="54"/>
                    </a:lnTo>
                    <a:lnTo>
                      <a:pt x="234" y="55"/>
                    </a:lnTo>
                    <a:lnTo>
                      <a:pt x="232" y="57"/>
                    </a:lnTo>
                    <a:lnTo>
                      <a:pt x="230" y="59"/>
                    </a:lnTo>
                    <a:lnTo>
                      <a:pt x="226" y="63"/>
                    </a:lnTo>
                    <a:lnTo>
                      <a:pt x="224" y="63"/>
                    </a:lnTo>
                    <a:lnTo>
                      <a:pt x="220" y="65"/>
                    </a:lnTo>
                    <a:lnTo>
                      <a:pt x="217" y="69"/>
                    </a:lnTo>
                    <a:lnTo>
                      <a:pt x="215" y="71"/>
                    </a:lnTo>
                    <a:lnTo>
                      <a:pt x="215" y="73"/>
                    </a:lnTo>
                    <a:lnTo>
                      <a:pt x="211" y="76"/>
                    </a:lnTo>
                    <a:lnTo>
                      <a:pt x="209" y="78"/>
                    </a:lnTo>
                    <a:lnTo>
                      <a:pt x="207" y="80"/>
                    </a:lnTo>
                    <a:lnTo>
                      <a:pt x="203" y="80"/>
                    </a:lnTo>
                    <a:lnTo>
                      <a:pt x="199" y="80"/>
                    </a:lnTo>
                    <a:lnTo>
                      <a:pt x="198" y="80"/>
                    </a:lnTo>
                    <a:lnTo>
                      <a:pt x="194" y="80"/>
                    </a:lnTo>
                    <a:lnTo>
                      <a:pt x="190" y="80"/>
                    </a:lnTo>
                    <a:lnTo>
                      <a:pt x="186" y="80"/>
                    </a:lnTo>
                    <a:lnTo>
                      <a:pt x="182" y="80"/>
                    </a:lnTo>
                    <a:lnTo>
                      <a:pt x="180" y="80"/>
                    </a:lnTo>
                    <a:lnTo>
                      <a:pt x="177" y="80"/>
                    </a:lnTo>
                    <a:lnTo>
                      <a:pt x="175" y="80"/>
                    </a:lnTo>
                    <a:lnTo>
                      <a:pt x="173" y="82"/>
                    </a:lnTo>
                    <a:lnTo>
                      <a:pt x="169" y="84"/>
                    </a:lnTo>
                    <a:lnTo>
                      <a:pt x="165" y="88"/>
                    </a:lnTo>
                    <a:lnTo>
                      <a:pt x="163" y="92"/>
                    </a:lnTo>
                    <a:lnTo>
                      <a:pt x="161" y="95"/>
                    </a:lnTo>
                    <a:lnTo>
                      <a:pt x="158" y="97"/>
                    </a:lnTo>
                    <a:lnTo>
                      <a:pt x="158" y="101"/>
                    </a:lnTo>
                    <a:lnTo>
                      <a:pt x="156" y="103"/>
                    </a:lnTo>
                    <a:lnTo>
                      <a:pt x="156" y="105"/>
                    </a:lnTo>
                    <a:lnTo>
                      <a:pt x="154" y="109"/>
                    </a:lnTo>
                    <a:lnTo>
                      <a:pt x="154" y="111"/>
                    </a:lnTo>
                    <a:lnTo>
                      <a:pt x="154" y="113"/>
                    </a:lnTo>
                    <a:lnTo>
                      <a:pt x="154" y="114"/>
                    </a:lnTo>
                    <a:lnTo>
                      <a:pt x="154" y="116"/>
                    </a:lnTo>
                    <a:lnTo>
                      <a:pt x="154" y="120"/>
                    </a:lnTo>
                    <a:lnTo>
                      <a:pt x="154" y="122"/>
                    </a:lnTo>
                    <a:lnTo>
                      <a:pt x="152" y="124"/>
                    </a:lnTo>
                    <a:lnTo>
                      <a:pt x="152" y="128"/>
                    </a:lnTo>
                    <a:lnTo>
                      <a:pt x="152" y="130"/>
                    </a:lnTo>
                    <a:lnTo>
                      <a:pt x="152" y="132"/>
                    </a:lnTo>
                    <a:lnTo>
                      <a:pt x="152" y="133"/>
                    </a:lnTo>
                    <a:lnTo>
                      <a:pt x="152" y="137"/>
                    </a:lnTo>
                    <a:lnTo>
                      <a:pt x="152" y="141"/>
                    </a:lnTo>
                    <a:lnTo>
                      <a:pt x="152" y="143"/>
                    </a:lnTo>
                    <a:lnTo>
                      <a:pt x="152" y="145"/>
                    </a:lnTo>
                    <a:lnTo>
                      <a:pt x="152" y="147"/>
                    </a:lnTo>
                    <a:lnTo>
                      <a:pt x="152" y="151"/>
                    </a:lnTo>
                    <a:lnTo>
                      <a:pt x="152" y="152"/>
                    </a:lnTo>
                    <a:lnTo>
                      <a:pt x="152" y="156"/>
                    </a:lnTo>
                    <a:lnTo>
                      <a:pt x="152" y="158"/>
                    </a:lnTo>
                    <a:lnTo>
                      <a:pt x="152" y="162"/>
                    </a:lnTo>
                    <a:lnTo>
                      <a:pt x="150" y="164"/>
                    </a:lnTo>
                    <a:lnTo>
                      <a:pt x="150" y="166"/>
                    </a:lnTo>
                    <a:lnTo>
                      <a:pt x="150" y="168"/>
                    </a:lnTo>
                    <a:lnTo>
                      <a:pt x="150" y="171"/>
                    </a:lnTo>
                    <a:lnTo>
                      <a:pt x="150" y="173"/>
                    </a:lnTo>
                    <a:lnTo>
                      <a:pt x="148" y="175"/>
                    </a:lnTo>
                    <a:lnTo>
                      <a:pt x="148" y="179"/>
                    </a:lnTo>
                    <a:lnTo>
                      <a:pt x="148" y="181"/>
                    </a:lnTo>
                    <a:lnTo>
                      <a:pt x="148" y="185"/>
                    </a:lnTo>
                    <a:lnTo>
                      <a:pt x="148" y="187"/>
                    </a:lnTo>
                    <a:lnTo>
                      <a:pt x="148" y="189"/>
                    </a:lnTo>
                    <a:lnTo>
                      <a:pt x="144" y="192"/>
                    </a:lnTo>
                    <a:lnTo>
                      <a:pt x="142" y="196"/>
                    </a:lnTo>
                    <a:lnTo>
                      <a:pt x="139" y="196"/>
                    </a:lnTo>
                    <a:lnTo>
                      <a:pt x="135" y="198"/>
                    </a:lnTo>
                    <a:lnTo>
                      <a:pt x="133" y="200"/>
                    </a:lnTo>
                    <a:lnTo>
                      <a:pt x="131" y="202"/>
                    </a:lnTo>
                    <a:lnTo>
                      <a:pt x="129" y="204"/>
                    </a:lnTo>
                    <a:lnTo>
                      <a:pt x="125" y="206"/>
                    </a:lnTo>
                    <a:lnTo>
                      <a:pt x="123" y="208"/>
                    </a:lnTo>
                    <a:lnTo>
                      <a:pt x="122" y="209"/>
                    </a:lnTo>
                    <a:lnTo>
                      <a:pt x="120" y="213"/>
                    </a:lnTo>
                    <a:lnTo>
                      <a:pt x="116" y="213"/>
                    </a:lnTo>
                    <a:lnTo>
                      <a:pt x="114" y="215"/>
                    </a:lnTo>
                    <a:lnTo>
                      <a:pt x="114" y="219"/>
                    </a:lnTo>
                    <a:lnTo>
                      <a:pt x="114" y="221"/>
                    </a:lnTo>
                    <a:lnTo>
                      <a:pt x="112" y="225"/>
                    </a:lnTo>
                    <a:lnTo>
                      <a:pt x="110" y="227"/>
                    </a:lnTo>
                    <a:lnTo>
                      <a:pt x="110" y="229"/>
                    </a:lnTo>
                    <a:lnTo>
                      <a:pt x="108" y="230"/>
                    </a:lnTo>
                    <a:lnTo>
                      <a:pt x="106" y="234"/>
                    </a:lnTo>
                    <a:lnTo>
                      <a:pt x="106" y="238"/>
                    </a:lnTo>
                    <a:lnTo>
                      <a:pt x="104" y="242"/>
                    </a:lnTo>
                    <a:lnTo>
                      <a:pt x="104" y="244"/>
                    </a:lnTo>
                    <a:lnTo>
                      <a:pt x="104" y="246"/>
                    </a:lnTo>
                    <a:lnTo>
                      <a:pt x="104" y="248"/>
                    </a:lnTo>
                    <a:lnTo>
                      <a:pt x="104" y="251"/>
                    </a:lnTo>
                    <a:lnTo>
                      <a:pt x="103" y="255"/>
                    </a:lnTo>
                    <a:lnTo>
                      <a:pt x="103" y="259"/>
                    </a:lnTo>
                    <a:lnTo>
                      <a:pt x="103" y="261"/>
                    </a:lnTo>
                    <a:lnTo>
                      <a:pt x="104" y="263"/>
                    </a:lnTo>
                    <a:lnTo>
                      <a:pt x="104" y="267"/>
                    </a:lnTo>
                    <a:lnTo>
                      <a:pt x="104" y="270"/>
                    </a:lnTo>
                    <a:lnTo>
                      <a:pt x="104" y="272"/>
                    </a:lnTo>
                    <a:lnTo>
                      <a:pt x="106" y="276"/>
                    </a:lnTo>
                    <a:lnTo>
                      <a:pt x="106" y="280"/>
                    </a:lnTo>
                    <a:lnTo>
                      <a:pt x="108" y="280"/>
                    </a:lnTo>
                    <a:lnTo>
                      <a:pt x="108" y="284"/>
                    </a:lnTo>
                    <a:lnTo>
                      <a:pt x="110" y="287"/>
                    </a:lnTo>
                    <a:lnTo>
                      <a:pt x="112" y="289"/>
                    </a:lnTo>
                    <a:lnTo>
                      <a:pt x="112" y="293"/>
                    </a:lnTo>
                    <a:lnTo>
                      <a:pt x="114" y="295"/>
                    </a:lnTo>
                    <a:lnTo>
                      <a:pt x="114" y="297"/>
                    </a:lnTo>
                    <a:lnTo>
                      <a:pt x="116" y="299"/>
                    </a:lnTo>
                    <a:lnTo>
                      <a:pt x="118" y="303"/>
                    </a:lnTo>
                    <a:lnTo>
                      <a:pt x="120" y="305"/>
                    </a:lnTo>
                    <a:lnTo>
                      <a:pt x="122" y="306"/>
                    </a:lnTo>
                    <a:lnTo>
                      <a:pt x="123" y="310"/>
                    </a:lnTo>
                    <a:lnTo>
                      <a:pt x="125" y="312"/>
                    </a:lnTo>
                    <a:lnTo>
                      <a:pt x="127" y="312"/>
                    </a:lnTo>
                    <a:lnTo>
                      <a:pt x="131" y="314"/>
                    </a:lnTo>
                    <a:lnTo>
                      <a:pt x="131" y="316"/>
                    </a:lnTo>
                    <a:lnTo>
                      <a:pt x="133" y="318"/>
                    </a:lnTo>
                    <a:lnTo>
                      <a:pt x="135" y="320"/>
                    </a:lnTo>
                    <a:lnTo>
                      <a:pt x="139" y="322"/>
                    </a:lnTo>
                    <a:lnTo>
                      <a:pt x="141" y="324"/>
                    </a:lnTo>
                    <a:lnTo>
                      <a:pt x="144" y="324"/>
                    </a:lnTo>
                    <a:lnTo>
                      <a:pt x="146" y="325"/>
                    </a:lnTo>
                    <a:lnTo>
                      <a:pt x="148" y="327"/>
                    </a:lnTo>
                    <a:lnTo>
                      <a:pt x="150" y="327"/>
                    </a:lnTo>
                    <a:lnTo>
                      <a:pt x="154" y="327"/>
                    </a:lnTo>
                    <a:lnTo>
                      <a:pt x="158" y="329"/>
                    </a:lnTo>
                    <a:lnTo>
                      <a:pt x="161" y="329"/>
                    </a:lnTo>
                    <a:lnTo>
                      <a:pt x="163" y="329"/>
                    </a:lnTo>
                    <a:lnTo>
                      <a:pt x="165" y="329"/>
                    </a:lnTo>
                    <a:lnTo>
                      <a:pt x="169" y="329"/>
                    </a:lnTo>
                    <a:lnTo>
                      <a:pt x="173" y="329"/>
                    </a:lnTo>
                    <a:lnTo>
                      <a:pt x="171" y="331"/>
                    </a:lnTo>
                    <a:lnTo>
                      <a:pt x="171" y="335"/>
                    </a:lnTo>
                    <a:lnTo>
                      <a:pt x="169" y="337"/>
                    </a:lnTo>
                    <a:lnTo>
                      <a:pt x="167" y="341"/>
                    </a:lnTo>
                    <a:lnTo>
                      <a:pt x="165" y="345"/>
                    </a:lnTo>
                    <a:lnTo>
                      <a:pt x="165" y="346"/>
                    </a:lnTo>
                    <a:lnTo>
                      <a:pt x="163" y="350"/>
                    </a:lnTo>
                    <a:lnTo>
                      <a:pt x="163" y="354"/>
                    </a:lnTo>
                    <a:lnTo>
                      <a:pt x="161" y="358"/>
                    </a:lnTo>
                    <a:lnTo>
                      <a:pt x="161" y="362"/>
                    </a:lnTo>
                    <a:lnTo>
                      <a:pt x="160" y="364"/>
                    </a:lnTo>
                    <a:lnTo>
                      <a:pt x="158" y="367"/>
                    </a:lnTo>
                    <a:lnTo>
                      <a:pt x="158" y="369"/>
                    </a:lnTo>
                    <a:lnTo>
                      <a:pt x="156" y="373"/>
                    </a:lnTo>
                    <a:lnTo>
                      <a:pt x="154" y="377"/>
                    </a:lnTo>
                    <a:lnTo>
                      <a:pt x="154" y="379"/>
                    </a:lnTo>
                    <a:lnTo>
                      <a:pt x="152" y="383"/>
                    </a:lnTo>
                    <a:lnTo>
                      <a:pt x="150" y="386"/>
                    </a:lnTo>
                    <a:lnTo>
                      <a:pt x="150" y="390"/>
                    </a:lnTo>
                    <a:lnTo>
                      <a:pt x="148" y="394"/>
                    </a:lnTo>
                    <a:lnTo>
                      <a:pt x="148" y="396"/>
                    </a:lnTo>
                    <a:lnTo>
                      <a:pt x="148" y="398"/>
                    </a:lnTo>
                    <a:lnTo>
                      <a:pt x="146" y="402"/>
                    </a:lnTo>
                    <a:lnTo>
                      <a:pt x="144" y="405"/>
                    </a:lnTo>
                    <a:lnTo>
                      <a:pt x="144" y="409"/>
                    </a:lnTo>
                    <a:lnTo>
                      <a:pt x="142" y="411"/>
                    </a:lnTo>
                    <a:lnTo>
                      <a:pt x="141" y="415"/>
                    </a:lnTo>
                    <a:lnTo>
                      <a:pt x="141" y="419"/>
                    </a:lnTo>
                    <a:lnTo>
                      <a:pt x="139" y="421"/>
                    </a:lnTo>
                    <a:lnTo>
                      <a:pt x="137" y="424"/>
                    </a:lnTo>
                    <a:lnTo>
                      <a:pt x="137" y="428"/>
                    </a:lnTo>
                    <a:lnTo>
                      <a:pt x="135" y="430"/>
                    </a:lnTo>
                    <a:lnTo>
                      <a:pt x="135" y="434"/>
                    </a:lnTo>
                    <a:lnTo>
                      <a:pt x="133" y="438"/>
                    </a:lnTo>
                    <a:lnTo>
                      <a:pt x="131" y="440"/>
                    </a:lnTo>
                    <a:lnTo>
                      <a:pt x="131" y="443"/>
                    </a:lnTo>
                    <a:lnTo>
                      <a:pt x="131" y="445"/>
                    </a:lnTo>
                    <a:lnTo>
                      <a:pt x="129" y="449"/>
                    </a:lnTo>
                    <a:lnTo>
                      <a:pt x="129" y="451"/>
                    </a:lnTo>
                    <a:lnTo>
                      <a:pt x="127" y="455"/>
                    </a:lnTo>
                    <a:lnTo>
                      <a:pt x="127" y="459"/>
                    </a:lnTo>
                    <a:lnTo>
                      <a:pt x="125" y="462"/>
                    </a:lnTo>
                    <a:lnTo>
                      <a:pt x="123" y="462"/>
                    </a:lnTo>
                    <a:lnTo>
                      <a:pt x="123" y="466"/>
                    </a:lnTo>
                    <a:lnTo>
                      <a:pt x="122" y="470"/>
                    </a:lnTo>
                    <a:lnTo>
                      <a:pt x="122" y="474"/>
                    </a:lnTo>
                    <a:lnTo>
                      <a:pt x="120" y="476"/>
                    </a:lnTo>
                    <a:lnTo>
                      <a:pt x="120" y="478"/>
                    </a:lnTo>
                    <a:lnTo>
                      <a:pt x="118" y="481"/>
                    </a:lnTo>
                    <a:lnTo>
                      <a:pt x="116" y="485"/>
                    </a:lnTo>
                    <a:lnTo>
                      <a:pt x="116" y="487"/>
                    </a:lnTo>
                    <a:lnTo>
                      <a:pt x="116" y="491"/>
                    </a:lnTo>
                    <a:lnTo>
                      <a:pt x="114" y="495"/>
                    </a:lnTo>
                    <a:lnTo>
                      <a:pt x="114" y="499"/>
                    </a:lnTo>
                    <a:lnTo>
                      <a:pt x="114" y="502"/>
                    </a:lnTo>
                    <a:lnTo>
                      <a:pt x="112" y="504"/>
                    </a:lnTo>
                    <a:lnTo>
                      <a:pt x="112" y="508"/>
                    </a:lnTo>
                    <a:lnTo>
                      <a:pt x="110" y="512"/>
                    </a:lnTo>
                    <a:lnTo>
                      <a:pt x="110" y="514"/>
                    </a:lnTo>
                    <a:lnTo>
                      <a:pt x="108" y="516"/>
                    </a:lnTo>
                    <a:lnTo>
                      <a:pt x="108" y="519"/>
                    </a:lnTo>
                    <a:lnTo>
                      <a:pt x="106" y="521"/>
                    </a:lnTo>
                    <a:lnTo>
                      <a:pt x="106" y="525"/>
                    </a:lnTo>
                    <a:lnTo>
                      <a:pt x="0" y="495"/>
                    </a:lnTo>
                    <a:lnTo>
                      <a:pt x="2" y="489"/>
                    </a:lnTo>
                    <a:lnTo>
                      <a:pt x="4" y="481"/>
                    </a:lnTo>
                    <a:lnTo>
                      <a:pt x="6" y="476"/>
                    </a:lnTo>
                    <a:lnTo>
                      <a:pt x="8" y="468"/>
                    </a:lnTo>
                    <a:lnTo>
                      <a:pt x="9" y="462"/>
                    </a:lnTo>
                    <a:lnTo>
                      <a:pt x="11" y="455"/>
                    </a:lnTo>
                    <a:lnTo>
                      <a:pt x="15" y="447"/>
                    </a:lnTo>
                    <a:lnTo>
                      <a:pt x="15" y="441"/>
                    </a:lnTo>
                    <a:lnTo>
                      <a:pt x="17" y="434"/>
                    </a:lnTo>
                    <a:lnTo>
                      <a:pt x="21" y="428"/>
                    </a:lnTo>
                    <a:lnTo>
                      <a:pt x="23" y="419"/>
                    </a:lnTo>
                    <a:lnTo>
                      <a:pt x="25" y="413"/>
                    </a:lnTo>
                    <a:lnTo>
                      <a:pt x="28" y="405"/>
                    </a:lnTo>
                    <a:lnTo>
                      <a:pt x="30" y="398"/>
                    </a:lnTo>
                    <a:lnTo>
                      <a:pt x="32" y="392"/>
                    </a:lnTo>
                    <a:lnTo>
                      <a:pt x="34" y="384"/>
                    </a:lnTo>
                    <a:lnTo>
                      <a:pt x="38" y="377"/>
                    </a:lnTo>
                    <a:lnTo>
                      <a:pt x="40" y="369"/>
                    </a:lnTo>
                    <a:lnTo>
                      <a:pt x="42" y="362"/>
                    </a:lnTo>
                    <a:lnTo>
                      <a:pt x="46" y="354"/>
                    </a:lnTo>
                    <a:lnTo>
                      <a:pt x="47" y="346"/>
                    </a:lnTo>
                    <a:lnTo>
                      <a:pt x="49" y="339"/>
                    </a:lnTo>
                    <a:lnTo>
                      <a:pt x="53" y="331"/>
                    </a:lnTo>
                    <a:lnTo>
                      <a:pt x="55" y="325"/>
                    </a:lnTo>
                    <a:lnTo>
                      <a:pt x="59" y="316"/>
                    </a:lnTo>
                    <a:lnTo>
                      <a:pt x="63" y="308"/>
                    </a:lnTo>
                    <a:lnTo>
                      <a:pt x="65" y="301"/>
                    </a:lnTo>
                    <a:lnTo>
                      <a:pt x="66" y="293"/>
                    </a:lnTo>
                    <a:lnTo>
                      <a:pt x="70" y="286"/>
                    </a:lnTo>
                    <a:lnTo>
                      <a:pt x="74" y="278"/>
                    </a:lnTo>
                    <a:lnTo>
                      <a:pt x="76" y="270"/>
                    </a:lnTo>
                    <a:lnTo>
                      <a:pt x="80" y="263"/>
                    </a:lnTo>
                    <a:lnTo>
                      <a:pt x="82" y="255"/>
                    </a:lnTo>
                    <a:lnTo>
                      <a:pt x="85" y="246"/>
                    </a:lnTo>
                    <a:lnTo>
                      <a:pt x="89" y="238"/>
                    </a:lnTo>
                    <a:lnTo>
                      <a:pt x="91" y="229"/>
                    </a:lnTo>
                    <a:lnTo>
                      <a:pt x="95" y="223"/>
                    </a:lnTo>
                    <a:lnTo>
                      <a:pt x="99" y="213"/>
                    </a:lnTo>
                    <a:lnTo>
                      <a:pt x="101" y="206"/>
                    </a:lnTo>
                    <a:lnTo>
                      <a:pt x="104" y="198"/>
                    </a:lnTo>
                    <a:lnTo>
                      <a:pt x="108" y="190"/>
                    </a:lnTo>
                    <a:lnTo>
                      <a:pt x="112" y="181"/>
                    </a:lnTo>
                    <a:lnTo>
                      <a:pt x="114" y="175"/>
                    </a:lnTo>
                    <a:lnTo>
                      <a:pt x="116" y="166"/>
                    </a:lnTo>
                    <a:lnTo>
                      <a:pt x="120" y="158"/>
                    </a:lnTo>
                    <a:lnTo>
                      <a:pt x="123" y="149"/>
                    </a:lnTo>
                    <a:lnTo>
                      <a:pt x="127" y="143"/>
                    </a:lnTo>
                    <a:lnTo>
                      <a:pt x="131" y="133"/>
                    </a:lnTo>
                    <a:lnTo>
                      <a:pt x="133" y="126"/>
                    </a:lnTo>
                    <a:lnTo>
                      <a:pt x="137" y="116"/>
                    </a:lnTo>
                    <a:lnTo>
                      <a:pt x="141" y="109"/>
                    </a:lnTo>
                    <a:lnTo>
                      <a:pt x="144" y="99"/>
                    </a:lnTo>
                    <a:lnTo>
                      <a:pt x="148" y="92"/>
                    </a:lnTo>
                    <a:lnTo>
                      <a:pt x="150" y="84"/>
                    </a:lnTo>
                    <a:lnTo>
                      <a:pt x="154" y="76"/>
                    </a:lnTo>
                    <a:lnTo>
                      <a:pt x="158" y="67"/>
                    </a:lnTo>
                    <a:lnTo>
                      <a:pt x="161" y="59"/>
                    </a:lnTo>
                    <a:lnTo>
                      <a:pt x="163" y="50"/>
                    </a:lnTo>
                    <a:lnTo>
                      <a:pt x="167" y="42"/>
                    </a:lnTo>
                    <a:lnTo>
                      <a:pt x="171" y="35"/>
                    </a:lnTo>
                    <a:lnTo>
                      <a:pt x="175" y="27"/>
                    </a:lnTo>
                    <a:lnTo>
                      <a:pt x="179" y="17"/>
                    </a:lnTo>
                    <a:lnTo>
                      <a:pt x="180" y="10"/>
                    </a:lnTo>
                    <a:lnTo>
                      <a:pt x="1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6" name="Freeform 50"/>
              <p:cNvSpPr>
                <a:spLocks/>
              </p:cNvSpPr>
              <p:nvPr/>
            </p:nvSpPr>
            <p:spPr bwMode="auto">
              <a:xfrm>
                <a:off x="3091" y="1947"/>
                <a:ext cx="25" cy="55"/>
              </a:xfrm>
              <a:custGeom>
                <a:avLst/>
                <a:gdLst>
                  <a:gd name="T0" fmla="*/ 1 w 49"/>
                  <a:gd name="T1" fmla="*/ 7 h 110"/>
                  <a:gd name="T2" fmla="*/ 1 w 49"/>
                  <a:gd name="T3" fmla="*/ 7 h 110"/>
                  <a:gd name="T4" fmla="*/ 1 w 49"/>
                  <a:gd name="T5" fmla="*/ 6 h 110"/>
                  <a:gd name="T6" fmla="*/ 1 w 49"/>
                  <a:gd name="T7" fmla="*/ 6 h 110"/>
                  <a:gd name="T8" fmla="*/ 1 w 49"/>
                  <a:gd name="T9" fmla="*/ 5 h 110"/>
                  <a:gd name="T10" fmla="*/ 1 w 49"/>
                  <a:gd name="T11" fmla="*/ 5 h 110"/>
                  <a:gd name="T12" fmla="*/ 1 w 49"/>
                  <a:gd name="T13" fmla="*/ 4 h 110"/>
                  <a:gd name="T14" fmla="*/ 0 w 49"/>
                  <a:gd name="T15" fmla="*/ 4 h 110"/>
                  <a:gd name="T16" fmla="*/ 0 w 49"/>
                  <a:gd name="T17" fmla="*/ 3 h 110"/>
                  <a:gd name="T18" fmla="*/ 1 w 49"/>
                  <a:gd name="T19" fmla="*/ 3 h 110"/>
                  <a:gd name="T20" fmla="*/ 1 w 49"/>
                  <a:gd name="T21" fmla="*/ 3 h 110"/>
                  <a:gd name="T22" fmla="*/ 1 w 49"/>
                  <a:gd name="T23" fmla="*/ 2 h 110"/>
                  <a:gd name="T24" fmla="*/ 2 w 49"/>
                  <a:gd name="T25" fmla="*/ 2 h 110"/>
                  <a:gd name="T26" fmla="*/ 2 w 49"/>
                  <a:gd name="T27" fmla="*/ 2 h 110"/>
                  <a:gd name="T28" fmla="*/ 2 w 49"/>
                  <a:gd name="T29" fmla="*/ 1 h 110"/>
                  <a:gd name="T30" fmla="*/ 3 w 49"/>
                  <a:gd name="T31" fmla="*/ 1 h 110"/>
                  <a:gd name="T32" fmla="*/ 3 w 49"/>
                  <a:gd name="T33" fmla="*/ 1 h 110"/>
                  <a:gd name="T34" fmla="*/ 3 w 49"/>
                  <a:gd name="T35" fmla="*/ 1 h 110"/>
                  <a:gd name="T36" fmla="*/ 3 w 49"/>
                  <a:gd name="T37" fmla="*/ 1 h 110"/>
                  <a:gd name="T38" fmla="*/ 3 w 49"/>
                  <a:gd name="T39" fmla="*/ 2 h 110"/>
                  <a:gd name="T40" fmla="*/ 3 w 49"/>
                  <a:gd name="T41" fmla="*/ 2 h 110"/>
                  <a:gd name="T42" fmla="*/ 3 w 49"/>
                  <a:gd name="T43" fmla="*/ 2 h 110"/>
                  <a:gd name="T44" fmla="*/ 3 w 49"/>
                  <a:gd name="T45" fmla="*/ 3 h 110"/>
                  <a:gd name="T46" fmla="*/ 2 w 49"/>
                  <a:gd name="T47" fmla="*/ 3 h 110"/>
                  <a:gd name="T48" fmla="*/ 2 w 49"/>
                  <a:gd name="T49" fmla="*/ 4 h 110"/>
                  <a:gd name="T50" fmla="*/ 2 w 49"/>
                  <a:gd name="T51" fmla="*/ 4 h 110"/>
                  <a:gd name="T52" fmla="*/ 2 w 49"/>
                  <a:gd name="T53" fmla="*/ 5 h 110"/>
                  <a:gd name="T54" fmla="*/ 2 w 49"/>
                  <a:gd name="T55" fmla="*/ 5 h 110"/>
                  <a:gd name="T56" fmla="*/ 2 w 49"/>
                  <a:gd name="T57" fmla="*/ 5 h 110"/>
                  <a:gd name="T58" fmla="*/ 1 w 49"/>
                  <a:gd name="T59" fmla="*/ 6 h 110"/>
                  <a:gd name="T60" fmla="*/ 1 w 49"/>
                  <a:gd name="T61" fmla="*/ 6 h 110"/>
                  <a:gd name="T62" fmla="*/ 1 w 49"/>
                  <a:gd name="T63" fmla="*/ 7 h 110"/>
                  <a:gd name="T64" fmla="*/ 1 w 49"/>
                  <a:gd name="T65" fmla="*/ 7 h 110"/>
                  <a:gd name="T66" fmla="*/ 1 w 49"/>
                  <a:gd name="T67" fmla="*/ 7 h 1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
                  <a:gd name="T103" fmla="*/ 0 h 110"/>
                  <a:gd name="T104" fmla="*/ 49 w 49"/>
                  <a:gd name="T105" fmla="*/ 110 h 11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 h="110">
                    <a:moveTo>
                      <a:pt x="6" y="110"/>
                    </a:moveTo>
                    <a:lnTo>
                      <a:pt x="6" y="105"/>
                    </a:lnTo>
                    <a:lnTo>
                      <a:pt x="6" y="103"/>
                    </a:lnTo>
                    <a:lnTo>
                      <a:pt x="8" y="99"/>
                    </a:lnTo>
                    <a:lnTo>
                      <a:pt x="8" y="93"/>
                    </a:lnTo>
                    <a:lnTo>
                      <a:pt x="8" y="89"/>
                    </a:lnTo>
                    <a:lnTo>
                      <a:pt x="8" y="86"/>
                    </a:lnTo>
                    <a:lnTo>
                      <a:pt x="8" y="82"/>
                    </a:lnTo>
                    <a:lnTo>
                      <a:pt x="8" y="78"/>
                    </a:lnTo>
                    <a:lnTo>
                      <a:pt x="8" y="74"/>
                    </a:lnTo>
                    <a:lnTo>
                      <a:pt x="8" y="69"/>
                    </a:lnTo>
                    <a:lnTo>
                      <a:pt x="6" y="67"/>
                    </a:lnTo>
                    <a:lnTo>
                      <a:pt x="6" y="63"/>
                    </a:lnTo>
                    <a:lnTo>
                      <a:pt x="4" y="57"/>
                    </a:lnTo>
                    <a:lnTo>
                      <a:pt x="2" y="53"/>
                    </a:lnTo>
                    <a:lnTo>
                      <a:pt x="0" y="51"/>
                    </a:lnTo>
                    <a:lnTo>
                      <a:pt x="0" y="48"/>
                    </a:lnTo>
                    <a:lnTo>
                      <a:pt x="0" y="44"/>
                    </a:lnTo>
                    <a:lnTo>
                      <a:pt x="2" y="42"/>
                    </a:lnTo>
                    <a:lnTo>
                      <a:pt x="4" y="40"/>
                    </a:lnTo>
                    <a:lnTo>
                      <a:pt x="6" y="38"/>
                    </a:lnTo>
                    <a:lnTo>
                      <a:pt x="8" y="36"/>
                    </a:lnTo>
                    <a:lnTo>
                      <a:pt x="9" y="32"/>
                    </a:lnTo>
                    <a:lnTo>
                      <a:pt x="13" y="29"/>
                    </a:lnTo>
                    <a:lnTo>
                      <a:pt x="17" y="25"/>
                    </a:lnTo>
                    <a:lnTo>
                      <a:pt x="21" y="21"/>
                    </a:lnTo>
                    <a:lnTo>
                      <a:pt x="25" y="19"/>
                    </a:lnTo>
                    <a:lnTo>
                      <a:pt x="27" y="17"/>
                    </a:lnTo>
                    <a:lnTo>
                      <a:pt x="30" y="15"/>
                    </a:lnTo>
                    <a:lnTo>
                      <a:pt x="32" y="11"/>
                    </a:lnTo>
                    <a:lnTo>
                      <a:pt x="36" y="10"/>
                    </a:lnTo>
                    <a:lnTo>
                      <a:pt x="40" y="6"/>
                    </a:lnTo>
                    <a:lnTo>
                      <a:pt x="42" y="4"/>
                    </a:lnTo>
                    <a:lnTo>
                      <a:pt x="46" y="4"/>
                    </a:lnTo>
                    <a:lnTo>
                      <a:pt x="49" y="0"/>
                    </a:lnTo>
                    <a:lnTo>
                      <a:pt x="47" y="4"/>
                    </a:lnTo>
                    <a:lnTo>
                      <a:pt x="46" y="6"/>
                    </a:lnTo>
                    <a:lnTo>
                      <a:pt x="44" y="10"/>
                    </a:lnTo>
                    <a:lnTo>
                      <a:pt x="42" y="13"/>
                    </a:lnTo>
                    <a:lnTo>
                      <a:pt x="42" y="17"/>
                    </a:lnTo>
                    <a:lnTo>
                      <a:pt x="40" y="19"/>
                    </a:lnTo>
                    <a:lnTo>
                      <a:pt x="40" y="23"/>
                    </a:lnTo>
                    <a:lnTo>
                      <a:pt x="38" y="27"/>
                    </a:lnTo>
                    <a:lnTo>
                      <a:pt x="36" y="30"/>
                    </a:lnTo>
                    <a:lnTo>
                      <a:pt x="34" y="34"/>
                    </a:lnTo>
                    <a:lnTo>
                      <a:pt x="34" y="36"/>
                    </a:lnTo>
                    <a:lnTo>
                      <a:pt x="32" y="40"/>
                    </a:lnTo>
                    <a:lnTo>
                      <a:pt x="30" y="44"/>
                    </a:lnTo>
                    <a:lnTo>
                      <a:pt x="28" y="48"/>
                    </a:lnTo>
                    <a:lnTo>
                      <a:pt x="27" y="51"/>
                    </a:lnTo>
                    <a:lnTo>
                      <a:pt x="27" y="53"/>
                    </a:lnTo>
                    <a:lnTo>
                      <a:pt x="25" y="59"/>
                    </a:lnTo>
                    <a:lnTo>
                      <a:pt x="25" y="63"/>
                    </a:lnTo>
                    <a:lnTo>
                      <a:pt x="23" y="67"/>
                    </a:lnTo>
                    <a:lnTo>
                      <a:pt x="23" y="69"/>
                    </a:lnTo>
                    <a:lnTo>
                      <a:pt x="21" y="72"/>
                    </a:lnTo>
                    <a:lnTo>
                      <a:pt x="19" y="76"/>
                    </a:lnTo>
                    <a:lnTo>
                      <a:pt x="17" y="80"/>
                    </a:lnTo>
                    <a:lnTo>
                      <a:pt x="15" y="84"/>
                    </a:lnTo>
                    <a:lnTo>
                      <a:pt x="13" y="86"/>
                    </a:lnTo>
                    <a:lnTo>
                      <a:pt x="11" y="89"/>
                    </a:lnTo>
                    <a:lnTo>
                      <a:pt x="11" y="93"/>
                    </a:lnTo>
                    <a:lnTo>
                      <a:pt x="9" y="97"/>
                    </a:lnTo>
                    <a:lnTo>
                      <a:pt x="8" y="101"/>
                    </a:lnTo>
                    <a:lnTo>
                      <a:pt x="8" y="103"/>
                    </a:lnTo>
                    <a:lnTo>
                      <a:pt x="8" y="107"/>
                    </a:lnTo>
                    <a:lnTo>
                      <a:pt x="6"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7" name="Freeform 51"/>
              <p:cNvSpPr>
                <a:spLocks/>
              </p:cNvSpPr>
              <p:nvPr/>
            </p:nvSpPr>
            <p:spPr bwMode="auto">
              <a:xfrm>
                <a:off x="3113" y="1631"/>
                <a:ext cx="123" cy="296"/>
              </a:xfrm>
              <a:custGeom>
                <a:avLst/>
                <a:gdLst>
                  <a:gd name="T0" fmla="*/ 15 w 245"/>
                  <a:gd name="T1" fmla="*/ 4 h 591"/>
                  <a:gd name="T2" fmla="*/ 15 w 245"/>
                  <a:gd name="T3" fmla="*/ 6 h 591"/>
                  <a:gd name="T4" fmla="*/ 14 w 245"/>
                  <a:gd name="T5" fmla="*/ 8 h 591"/>
                  <a:gd name="T6" fmla="*/ 13 w 245"/>
                  <a:gd name="T7" fmla="*/ 10 h 591"/>
                  <a:gd name="T8" fmla="*/ 12 w 245"/>
                  <a:gd name="T9" fmla="*/ 12 h 591"/>
                  <a:gd name="T10" fmla="*/ 11 w 245"/>
                  <a:gd name="T11" fmla="*/ 14 h 591"/>
                  <a:gd name="T12" fmla="*/ 10 w 245"/>
                  <a:gd name="T13" fmla="*/ 15 h 591"/>
                  <a:gd name="T14" fmla="*/ 8 w 245"/>
                  <a:gd name="T15" fmla="*/ 13 h 591"/>
                  <a:gd name="T16" fmla="*/ 8 w 245"/>
                  <a:gd name="T17" fmla="*/ 11 h 591"/>
                  <a:gd name="T18" fmla="*/ 9 w 245"/>
                  <a:gd name="T19" fmla="*/ 10 h 591"/>
                  <a:gd name="T20" fmla="*/ 7 w 245"/>
                  <a:gd name="T21" fmla="*/ 10 h 591"/>
                  <a:gd name="T22" fmla="*/ 5 w 245"/>
                  <a:gd name="T23" fmla="*/ 11 h 591"/>
                  <a:gd name="T24" fmla="*/ 6 w 245"/>
                  <a:gd name="T25" fmla="*/ 13 h 591"/>
                  <a:gd name="T26" fmla="*/ 8 w 245"/>
                  <a:gd name="T27" fmla="*/ 14 h 591"/>
                  <a:gd name="T28" fmla="*/ 7 w 245"/>
                  <a:gd name="T29" fmla="*/ 16 h 591"/>
                  <a:gd name="T30" fmla="*/ 6 w 245"/>
                  <a:gd name="T31" fmla="*/ 17 h 591"/>
                  <a:gd name="T32" fmla="*/ 5 w 245"/>
                  <a:gd name="T33" fmla="*/ 19 h 591"/>
                  <a:gd name="T34" fmla="*/ 6 w 245"/>
                  <a:gd name="T35" fmla="*/ 19 h 591"/>
                  <a:gd name="T36" fmla="*/ 8 w 245"/>
                  <a:gd name="T37" fmla="*/ 18 h 591"/>
                  <a:gd name="T38" fmla="*/ 9 w 245"/>
                  <a:gd name="T39" fmla="*/ 17 h 591"/>
                  <a:gd name="T40" fmla="*/ 11 w 245"/>
                  <a:gd name="T41" fmla="*/ 16 h 591"/>
                  <a:gd name="T42" fmla="*/ 10 w 245"/>
                  <a:gd name="T43" fmla="*/ 18 h 591"/>
                  <a:gd name="T44" fmla="*/ 9 w 245"/>
                  <a:gd name="T45" fmla="*/ 20 h 591"/>
                  <a:gd name="T46" fmla="*/ 8 w 245"/>
                  <a:gd name="T47" fmla="*/ 22 h 591"/>
                  <a:gd name="T48" fmla="*/ 7 w 245"/>
                  <a:gd name="T49" fmla="*/ 24 h 591"/>
                  <a:gd name="T50" fmla="*/ 7 w 245"/>
                  <a:gd name="T51" fmla="*/ 26 h 591"/>
                  <a:gd name="T52" fmla="*/ 6 w 245"/>
                  <a:gd name="T53" fmla="*/ 28 h 591"/>
                  <a:gd name="T54" fmla="*/ 5 w 245"/>
                  <a:gd name="T55" fmla="*/ 30 h 591"/>
                  <a:gd name="T56" fmla="*/ 4 w 245"/>
                  <a:gd name="T57" fmla="*/ 31 h 591"/>
                  <a:gd name="T58" fmla="*/ 4 w 245"/>
                  <a:gd name="T59" fmla="*/ 32 h 591"/>
                  <a:gd name="T60" fmla="*/ 3 w 245"/>
                  <a:gd name="T61" fmla="*/ 34 h 591"/>
                  <a:gd name="T62" fmla="*/ 3 w 245"/>
                  <a:gd name="T63" fmla="*/ 35 h 591"/>
                  <a:gd name="T64" fmla="*/ 2 w 245"/>
                  <a:gd name="T65" fmla="*/ 36 h 591"/>
                  <a:gd name="T66" fmla="*/ 2 w 245"/>
                  <a:gd name="T67" fmla="*/ 37 h 591"/>
                  <a:gd name="T68" fmla="*/ 2 w 245"/>
                  <a:gd name="T69" fmla="*/ 36 h 591"/>
                  <a:gd name="T70" fmla="*/ 3 w 245"/>
                  <a:gd name="T71" fmla="*/ 33 h 591"/>
                  <a:gd name="T72" fmla="*/ 3 w 245"/>
                  <a:gd name="T73" fmla="*/ 31 h 591"/>
                  <a:gd name="T74" fmla="*/ 3 w 245"/>
                  <a:gd name="T75" fmla="*/ 28 h 591"/>
                  <a:gd name="T76" fmla="*/ 3 w 245"/>
                  <a:gd name="T77" fmla="*/ 26 h 591"/>
                  <a:gd name="T78" fmla="*/ 4 w 245"/>
                  <a:gd name="T79" fmla="*/ 24 h 591"/>
                  <a:gd name="T80" fmla="*/ 7 w 245"/>
                  <a:gd name="T81" fmla="*/ 24 h 591"/>
                  <a:gd name="T82" fmla="*/ 7 w 245"/>
                  <a:gd name="T83" fmla="*/ 21 h 591"/>
                  <a:gd name="T84" fmla="*/ 4 w 245"/>
                  <a:gd name="T85" fmla="*/ 20 h 591"/>
                  <a:gd name="T86" fmla="*/ 3 w 245"/>
                  <a:gd name="T87" fmla="*/ 20 h 591"/>
                  <a:gd name="T88" fmla="*/ 4 w 245"/>
                  <a:gd name="T89" fmla="*/ 21 h 591"/>
                  <a:gd name="T90" fmla="*/ 4 w 245"/>
                  <a:gd name="T91" fmla="*/ 22 h 591"/>
                  <a:gd name="T92" fmla="*/ 1 w 245"/>
                  <a:gd name="T93" fmla="*/ 23 h 591"/>
                  <a:gd name="T94" fmla="*/ 1 w 245"/>
                  <a:gd name="T95" fmla="*/ 22 h 591"/>
                  <a:gd name="T96" fmla="*/ 1 w 245"/>
                  <a:gd name="T97" fmla="*/ 20 h 591"/>
                  <a:gd name="T98" fmla="*/ 3 w 245"/>
                  <a:gd name="T99" fmla="*/ 20 h 591"/>
                  <a:gd name="T100" fmla="*/ 4 w 245"/>
                  <a:gd name="T101" fmla="*/ 19 h 591"/>
                  <a:gd name="T102" fmla="*/ 3 w 245"/>
                  <a:gd name="T103" fmla="*/ 18 h 591"/>
                  <a:gd name="T104" fmla="*/ 3 w 245"/>
                  <a:gd name="T105" fmla="*/ 15 h 591"/>
                  <a:gd name="T106" fmla="*/ 5 w 245"/>
                  <a:gd name="T107" fmla="*/ 13 h 591"/>
                  <a:gd name="T108" fmla="*/ 6 w 245"/>
                  <a:gd name="T109" fmla="*/ 10 h 591"/>
                  <a:gd name="T110" fmla="*/ 7 w 245"/>
                  <a:gd name="T111" fmla="*/ 7 h 591"/>
                  <a:gd name="T112" fmla="*/ 8 w 245"/>
                  <a:gd name="T113" fmla="*/ 4 h 591"/>
                  <a:gd name="T114" fmla="*/ 9 w 245"/>
                  <a:gd name="T115" fmla="*/ 2 h 5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5"/>
                  <a:gd name="T175" fmla="*/ 0 h 591"/>
                  <a:gd name="T176" fmla="*/ 245 w 245"/>
                  <a:gd name="T177" fmla="*/ 591 h 5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5" h="591">
                    <a:moveTo>
                      <a:pt x="140" y="0"/>
                    </a:moveTo>
                    <a:lnTo>
                      <a:pt x="245" y="34"/>
                    </a:lnTo>
                    <a:lnTo>
                      <a:pt x="243" y="36"/>
                    </a:lnTo>
                    <a:lnTo>
                      <a:pt x="241" y="38"/>
                    </a:lnTo>
                    <a:lnTo>
                      <a:pt x="241" y="42"/>
                    </a:lnTo>
                    <a:lnTo>
                      <a:pt x="239" y="45"/>
                    </a:lnTo>
                    <a:lnTo>
                      <a:pt x="239" y="47"/>
                    </a:lnTo>
                    <a:lnTo>
                      <a:pt x="237" y="51"/>
                    </a:lnTo>
                    <a:lnTo>
                      <a:pt x="235" y="53"/>
                    </a:lnTo>
                    <a:lnTo>
                      <a:pt x="235" y="57"/>
                    </a:lnTo>
                    <a:lnTo>
                      <a:pt x="233" y="61"/>
                    </a:lnTo>
                    <a:lnTo>
                      <a:pt x="233" y="63"/>
                    </a:lnTo>
                    <a:lnTo>
                      <a:pt x="231" y="66"/>
                    </a:lnTo>
                    <a:lnTo>
                      <a:pt x="230" y="70"/>
                    </a:lnTo>
                    <a:lnTo>
                      <a:pt x="230" y="72"/>
                    </a:lnTo>
                    <a:lnTo>
                      <a:pt x="230" y="76"/>
                    </a:lnTo>
                    <a:lnTo>
                      <a:pt x="228" y="78"/>
                    </a:lnTo>
                    <a:lnTo>
                      <a:pt x="228" y="82"/>
                    </a:lnTo>
                    <a:lnTo>
                      <a:pt x="226" y="85"/>
                    </a:lnTo>
                    <a:lnTo>
                      <a:pt x="226" y="87"/>
                    </a:lnTo>
                    <a:lnTo>
                      <a:pt x="224" y="91"/>
                    </a:lnTo>
                    <a:lnTo>
                      <a:pt x="222" y="95"/>
                    </a:lnTo>
                    <a:lnTo>
                      <a:pt x="222" y="99"/>
                    </a:lnTo>
                    <a:lnTo>
                      <a:pt x="220" y="101"/>
                    </a:lnTo>
                    <a:lnTo>
                      <a:pt x="218" y="102"/>
                    </a:lnTo>
                    <a:lnTo>
                      <a:pt x="218" y="106"/>
                    </a:lnTo>
                    <a:lnTo>
                      <a:pt x="216" y="110"/>
                    </a:lnTo>
                    <a:lnTo>
                      <a:pt x="214" y="114"/>
                    </a:lnTo>
                    <a:lnTo>
                      <a:pt x="214" y="116"/>
                    </a:lnTo>
                    <a:lnTo>
                      <a:pt x="212" y="120"/>
                    </a:lnTo>
                    <a:lnTo>
                      <a:pt x="212" y="121"/>
                    </a:lnTo>
                    <a:lnTo>
                      <a:pt x="212" y="125"/>
                    </a:lnTo>
                    <a:lnTo>
                      <a:pt x="211" y="129"/>
                    </a:lnTo>
                    <a:lnTo>
                      <a:pt x="209" y="133"/>
                    </a:lnTo>
                    <a:lnTo>
                      <a:pt x="207" y="137"/>
                    </a:lnTo>
                    <a:lnTo>
                      <a:pt x="207" y="139"/>
                    </a:lnTo>
                    <a:lnTo>
                      <a:pt x="205" y="142"/>
                    </a:lnTo>
                    <a:lnTo>
                      <a:pt x="203" y="146"/>
                    </a:lnTo>
                    <a:lnTo>
                      <a:pt x="201" y="150"/>
                    </a:lnTo>
                    <a:lnTo>
                      <a:pt x="201" y="152"/>
                    </a:lnTo>
                    <a:lnTo>
                      <a:pt x="199" y="156"/>
                    </a:lnTo>
                    <a:lnTo>
                      <a:pt x="197" y="159"/>
                    </a:lnTo>
                    <a:lnTo>
                      <a:pt x="195" y="161"/>
                    </a:lnTo>
                    <a:lnTo>
                      <a:pt x="195" y="165"/>
                    </a:lnTo>
                    <a:lnTo>
                      <a:pt x="195" y="169"/>
                    </a:lnTo>
                    <a:lnTo>
                      <a:pt x="193" y="171"/>
                    </a:lnTo>
                    <a:lnTo>
                      <a:pt x="192" y="175"/>
                    </a:lnTo>
                    <a:lnTo>
                      <a:pt x="190" y="178"/>
                    </a:lnTo>
                    <a:lnTo>
                      <a:pt x="190" y="182"/>
                    </a:lnTo>
                    <a:lnTo>
                      <a:pt x="188" y="186"/>
                    </a:lnTo>
                    <a:lnTo>
                      <a:pt x="186" y="188"/>
                    </a:lnTo>
                    <a:lnTo>
                      <a:pt x="184" y="192"/>
                    </a:lnTo>
                    <a:lnTo>
                      <a:pt x="182" y="196"/>
                    </a:lnTo>
                    <a:lnTo>
                      <a:pt x="182" y="199"/>
                    </a:lnTo>
                    <a:lnTo>
                      <a:pt x="180" y="203"/>
                    </a:lnTo>
                    <a:lnTo>
                      <a:pt x="178" y="205"/>
                    </a:lnTo>
                    <a:lnTo>
                      <a:pt x="178" y="209"/>
                    </a:lnTo>
                    <a:lnTo>
                      <a:pt x="178" y="213"/>
                    </a:lnTo>
                    <a:lnTo>
                      <a:pt x="176" y="217"/>
                    </a:lnTo>
                    <a:lnTo>
                      <a:pt x="174" y="218"/>
                    </a:lnTo>
                    <a:lnTo>
                      <a:pt x="173" y="222"/>
                    </a:lnTo>
                    <a:lnTo>
                      <a:pt x="171" y="226"/>
                    </a:lnTo>
                    <a:lnTo>
                      <a:pt x="169" y="230"/>
                    </a:lnTo>
                    <a:lnTo>
                      <a:pt x="169" y="234"/>
                    </a:lnTo>
                    <a:lnTo>
                      <a:pt x="167" y="236"/>
                    </a:lnTo>
                    <a:lnTo>
                      <a:pt x="165" y="239"/>
                    </a:lnTo>
                    <a:lnTo>
                      <a:pt x="163" y="236"/>
                    </a:lnTo>
                    <a:lnTo>
                      <a:pt x="159" y="234"/>
                    </a:lnTo>
                    <a:lnTo>
                      <a:pt x="155" y="232"/>
                    </a:lnTo>
                    <a:lnTo>
                      <a:pt x="152" y="228"/>
                    </a:lnTo>
                    <a:lnTo>
                      <a:pt x="148" y="224"/>
                    </a:lnTo>
                    <a:lnTo>
                      <a:pt x="146" y="220"/>
                    </a:lnTo>
                    <a:lnTo>
                      <a:pt x="142" y="218"/>
                    </a:lnTo>
                    <a:lnTo>
                      <a:pt x="138" y="215"/>
                    </a:lnTo>
                    <a:lnTo>
                      <a:pt x="135" y="211"/>
                    </a:lnTo>
                    <a:lnTo>
                      <a:pt x="131" y="207"/>
                    </a:lnTo>
                    <a:lnTo>
                      <a:pt x="129" y="203"/>
                    </a:lnTo>
                    <a:lnTo>
                      <a:pt x="125" y="201"/>
                    </a:lnTo>
                    <a:lnTo>
                      <a:pt x="119" y="198"/>
                    </a:lnTo>
                    <a:lnTo>
                      <a:pt x="116" y="194"/>
                    </a:lnTo>
                    <a:lnTo>
                      <a:pt x="112" y="190"/>
                    </a:lnTo>
                    <a:lnTo>
                      <a:pt x="110" y="186"/>
                    </a:lnTo>
                    <a:lnTo>
                      <a:pt x="112" y="186"/>
                    </a:lnTo>
                    <a:lnTo>
                      <a:pt x="112" y="184"/>
                    </a:lnTo>
                    <a:lnTo>
                      <a:pt x="114" y="184"/>
                    </a:lnTo>
                    <a:lnTo>
                      <a:pt x="116" y="182"/>
                    </a:lnTo>
                    <a:lnTo>
                      <a:pt x="119" y="180"/>
                    </a:lnTo>
                    <a:lnTo>
                      <a:pt x="121" y="178"/>
                    </a:lnTo>
                    <a:lnTo>
                      <a:pt x="125" y="177"/>
                    </a:lnTo>
                    <a:lnTo>
                      <a:pt x="127" y="175"/>
                    </a:lnTo>
                    <a:lnTo>
                      <a:pt x="129" y="173"/>
                    </a:lnTo>
                    <a:lnTo>
                      <a:pt x="131" y="171"/>
                    </a:lnTo>
                    <a:lnTo>
                      <a:pt x="133" y="169"/>
                    </a:lnTo>
                    <a:lnTo>
                      <a:pt x="136" y="169"/>
                    </a:lnTo>
                    <a:lnTo>
                      <a:pt x="140" y="167"/>
                    </a:lnTo>
                    <a:lnTo>
                      <a:pt x="142" y="165"/>
                    </a:lnTo>
                    <a:lnTo>
                      <a:pt x="140" y="163"/>
                    </a:lnTo>
                    <a:lnTo>
                      <a:pt x="136" y="161"/>
                    </a:lnTo>
                    <a:lnTo>
                      <a:pt x="133" y="158"/>
                    </a:lnTo>
                    <a:lnTo>
                      <a:pt x="131" y="156"/>
                    </a:lnTo>
                    <a:lnTo>
                      <a:pt x="129" y="154"/>
                    </a:lnTo>
                    <a:lnTo>
                      <a:pt x="127" y="152"/>
                    </a:lnTo>
                    <a:lnTo>
                      <a:pt x="125" y="152"/>
                    </a:lnTo>
                    <a:lnTo>
                      <a:pt x="121" y="152"/>
                    </a:lnTo>
                    <a:lnTo>
                      <a:pt x="116" y="154"/>
                    </a:lnTo>
                    <a:lnTo>
                      <a:pt x="112" y="156"/>
                    </a:lnTo>
                    <a:lnTo>
                      <a:pt x="110" y="158"/>
                    </a:lnTo>
                    <a:lnTo>
                      <a:pt x="106" y="159"/>
                    </a:lnTo>
                    <a:lnTo>
                      <a:pt x="102" y="159"/>
                    </a:lnTo>
                    <a:lnTo>
                      <a:pt x="98" y="161"/>
                    </a:lnTo>
                    <a:lnTo>
                      <a:pt x="97" y="161"/>
                    </a:lnTo>
                    <a:lnTo>
                      <a:pt x="97" y="163"/>
                    </a:lnTo>
                    <a:lnTo>
                      <a:pt x="93" y="163"/>
                    </a:lnTo>
                    <a:lnTo>
                      <a:pt x="91" y="165"/>
                    </a:lnTo>
                    <a:lnTo>
                      <a:pt x="89" y="165"/>
                    </a:lnTo>
                    <a:lnTo>
                      <a:pt x="85" y="167"/>
                    </a:lnTo>
                    <a:lnTo>
                      <a:pt x="83" y="169"/>
                    </a:lnTo>
                    <a:lnTo>
                      <a:pt x="81" y="171"/>
                    </a:lnTo>
                    <a:lnTo>
                      <a:pt x="79" y="175"/>
                    </a:lnTo>
                    <a:lnTo>
                      <a:pt x="79" y="177"/>
                    </a:lnTo>
                    <a:lnTo>
                      <a:pt x="79" y="178"/>
                    </a:lnTo>
                    <a:lnTo>
                      <a:pt x="79" y="182"/>
                    </a:lnTo>
                    <a:lnTo>
                      <a:pt x="79" y="186"/>
                    </a:lnTo>
                    <a:lnTo>
                      <a:pt x="79" y="188"/>
                    </a:lnTo>
                    <a:lnTo>
                      <a:pt x="81" y="192"/>
                    </a:lnTo>
                    <a:lnTo>
                      <a:pt x="83" y="196"/>
                    </a:lnTo>
                    <a:lnTo>
                      <a:pt x="85" y="198"/>
                    </a:lnTo>
                    <a:lnTo>
                      <a:pt x="89" y="201"/>
                    </a:lnTo>
                    <a:lnTo>
                      <a:pt x="91" y="203"/>
                    </a:lnTo>
                    <a:lnTo>
                      <a:pt x="93" y="205"/>
                    </a:lnTo>
                    <a:lnTo>
                      <a:pt x="97" y="207"/>
                    </a:lnTo>
                    <a:lnTo>
                      <a:pt x="98" y="211"/>
                    </a:lnTo>
                    <a:lnTo>
                      <a:pt x="100" y="213"/>
                    </a:lnTo>
                    <a:lnTo>
                      <a:pt x="104" y="217"/>
                    </a:lnTo>
                    <a:lnTo>
                      <a:pt x="108" y="218"/>
                    </a:lnTo>
                    <a:lnTo>
                      <a:pt x="110" y="220"/>
                    </a:lnTo>
                    <a:lnTo>
                      <a:pt x="112" y="222"/>
                    </a:lnTo>
                    <a:lnTo>
                      <a:pt x="114" y="224"/>
                    </a:lnTo>
                    <a:lnTo>
                      <a:pt x="117" y="226"/>
                    </a:lnTo>
                    <a:lnTo>
                      <a:pt x="119" y="230"/>
                    </a:lnTo>
                    <a:lnTo>
                      <a:pt x="121" y="232"/>
                    </a:lnTo>
                    <a:lnTo>
                      <a:pt x="125" y="234"/>
                    </a:lnTo>
                    <a:lnTo>
                      <a:pt x="121" y="236"/>
                    </a:lnTo>
                    <a:lnTo>
                      <a:pt x="119" y="236"/>
                    </a:lnTo>
                    <a:lnTo>
                      <a:pt x="117" y="236"/>
                    </a:lnTo>
                    <a:lnTo>
                      <a:pt x="116" y="237"/>
                    </a:lnTo>
                    <a:lnTo>
                      <a:pt x="114" y="239"/>
                    </a:lnTo>
                    <a:lnTo>
                      <a:pt x="112" y="241"/>
                    </a:lnTo>
                    <a:lnTo>
                      <a:pt x="110" y="243"/>
                    </a:lnTo>
                    <a:lnTo>
                      <a:pt x="108" y="245"/>
                    </a:lnTo>
                    <a:lnTo>
                      <a:pt x="106" y="245"/>
                    </a:lnTo>
                    <a:lnTo>
                      <a:pt x="104" y="247"/>
                    </a:lnTo>
                    <a:lnTo>
                      <a:pt x="100" y="249"/>
                    </a:lnTo>
                    <a:lnTo>
                      <a:pt x="98" y="251"/>
                    </a:lnTo>
                    <a:lnTo>
                      <a:pt x="97" y="253"/>
                    </a:lnTo>
                    <a:lnTo>
                      <a:pt x="93" y="256"/>
                    </a:lnTo>
                    <a:lnTo>
                      <a:pt x="87" y="260"/>
                    </a:lnTo>
                    <a:lnTo>
                      <a:pt x="83" y="264"/>
                    </a:lnTo>
                    <a:lnTo>
                      <a:pt x="79" y="270"/>
                    </a:lnTo>
                    <a:lnTo>
                      <a:pt x="79" y="272"/>
                    </a:lnTo>
                    <a:lnTo>
                      <a:pt x="78" y="274"/>
                    </a:lnTo>
                    <a:lnTo>
                      <a:pt x="76" y="275"/>
                    </a:lnTo>
                    <a:lnTo>
                      <a:pt x="74" y="279"/>
                    </a:lnTo>
                    <a:lnTo>
                      <a:pt x="74" y="281"/>
                    </a:lnTo>
                    <a:lnTo>
                      <a:pt x="72" y="283"/>
                    </a:lnTo>
                    <a:lnTo>
                      <a:pt x="70" y="285"/>
                    </a:lnTo>
                    <a:lnTo>
                      <a:pt x="70" y="287"/>
                    </a:lnTo>
                    <a:lnTo>
                      <a:pt x="70" y="289"/>
                    </a:lnTo>
                    <a:lnTo>
                      <a:pt x="72" y="291"/>
                    </a:lnTo>
                    <a:lnTo>
                      <a:pt x="76" y="293"/>
                    </a:lnTo>
                    <a:lnTo>
                      <a:pt x="78" y="294"/>
                    </a:lnTo>
                    <a:lnTo>
                      <a:pt x="79" y="296"/>
                    </a:lnTo>
                    <a:lnTo>
                      <a:pt x="81" y="298"/>
                    </a:lnTo>
                    <a:lnTo>
                      <a:pt x="85" y="300"/>
                    </a:lnTo>
                    <a:lnTo>
                      <a:pt x="89" y="302"/>
                    </a:lnTo>
                    <a:lnTo>
                      <a:pt x="91" y="298"/>
                    </a:lnTo>
                    <a:lnTo>
                      <a:pt x="93" y="294"/>
                    </a:lnTo>
                    <a:lnTo>
                      <a:pt x="95" y="293"/>
                    </a:lnTo>
                    <a:lnTo>
                      <a:pt x="97" y="289"/>
                    </a:lnTo>
                    <a:lnTo>
                      <a:pt x="98" y="287"/>
                    </a:lnTo>
                    <a:lnTo>
                      <a:pt x="100" y="285"/>
                    </a:lnTo>
                    <a:lnTo>
                      <a:pt x="104" y="285"/>
                    </a:lnTo>
                    <a:lnTo>
                      <a:pt x="106" y="283"/>
                    </a:lnTo>
                    <a:lnTo>
                      <a:pt x="108" y="279"/>
                    </a:lnTo>
                    <a:lnTo>
                      <a:pt x="112" y="277"/>
                    </a:lnTo>
                    <a:lnTo>
                      <a:pt x="112" y="275"/>
                    </a:lnTo>
                    <a:lnTo>
                      <a:pt x="114" y="274"/>
                    </a:lnTo>
                    <a:lnTo>
                      <a:pt x="117" y="274"/>
                    </a:lnTo>
                    <a:lnTo>
                      <a:pt x="119" y="272"/>
                    </a:lnTo>
                    <a:lnTo>
                      <a:pt x="121" y="270"/>
                    </a:lnTo>
                    <a:lnTo>
                      <a:pt x="125" y="270"/>
                    </a:lnTo>
                    <a:lnTo>
                      <a:pt x="127" y="268"/>
                    </a:lnTo>
                    <a:lnTo>
                      <a:pt x="129" y="266"/>
                    </a:lnTo>
                    <a:lnTo>
                      <a:pt x="131" y="264"/>
                    </a:lnTo>
                    <a:lnTo>
                      <a:pt x="133" y="264"/>
                    </a:lnTo>
                    <a:lnTo>
                      <a:pt x="136" y="262"/>
                    </a:lnTo>
                    <a:lnTo>
                      <a:pt x="138" y="260"/>
                    </a:lnTo>
                    <a:lnTo>
                      <a:pt x="142" y="258"/>
                    </a:lnTo>
                    <a:lnTo>
                      <a:pt x="144" y="258"/>
                    </a:lnTo>
                    <a:lnTo>
                      <a:pt x="146" y="256"/>
                    </a:lnTo>
                    <a:lnTo>
                      <a:pt x="148" y="255"/>
                    </a:lnTo>
                    <a:lnTo>
                      <a:pt x="150" y="255"/>
                    </a:lnTo>
                    <a:lnTo>
                      <a:pt x="154" y="253"/>
                    </a:lnTo>
                    <a:lnTo>
                      <a:pt x="155" y="253"/>
                    </a:lnTo>
                    <a:lnTo>
                      <a:pt x="159" y="251"/>
                    </a:lnTo>
                    <a:lnTo>
                      <a:pt x="161" y="251"/>
                    </a:lnTo>
                    <a:lnTo>
                      <a:pt x="163" y="249"/>
                    </a:lnTo>
                    <a:lnTo>
                      <a:pt x="163" y="253"/>
                    </a:lnTo>
                    <a:lnTo>
                      <a:pt x="161" y="253"/>
                    </a:lnTo>
                    <a:lnTo>
                      <a:pt x="159" y="256"/>
                    </a:lnTo>
                    <a:lnTo>
                      <a:pt x="157" y="260"/>
                    </a:lnTo>
                    <a:lnTo>
                      <a:pt x="157" y="264"/>
                    </a:lnTo>
                    <a:lnTo>
                      <a:pt x="155" y="266"/>
                    </a:lnTo>
                    <a:lnTo>
                      <a:pt x="154" y="270"/>
                    </a:lnTo>
                    <a:lnTo>
                      <a:pt x="154" y="272"/>
                    </a:lnTo>
                    <a:lnTo>
                      <a:pt x="152" y="275"/>
                    </a:lnTo>
                    <a:lnTo>
                      <a:pt x="150" y="279"/>
                    </a:lnTo>
                    <a:lnTo>
                      <a:pt x="148" y="283"/>
                    </a:lnTo>
                    <a:lnTo>
                      <a:pt x="146" y="285"/>
                    </a:lnTo>
                    <a:lnTo>
                      <a:pt x="146" y="287"/>
                    </a:lnTo>
                    <a:lnTo>
                      <a:pt x="146" y="291"/>
                    </a:lnTo>
                    <a:lnTo>
                      <a:pt x="144" y="294"/>
                    </a:lnTo>
                    <a:lnTo>
                      <a:pt x="144" y="298"/>
                    </a:lnTo>
                    <a:lnTo>
                      <a:pt x="142" y="302"/>
                    </a:lnTo>
                    <a:lnTo>
                      <a:pt x="140" y="304"/>
                    </a:lnTo>
                    <a:lnTo>
                      <a:pt x="138" y="306"/>
                    </a:lnTo>
                    <a:lnTo>
                      <a:pt x="136" y="310"/>
                    </a:lnTo>
                    <a:lnTo>
                      <a:pt x="136" y="314"/>
                    </a:lnTo>
                    <a:lnTo>
                      <a:pt x="135" y="317"/>
                    </a:lnTo>
                    <a:lnTo>
                      <a:pt x="133" y="319"/>
                    </a:lnTo>
                    <a:lnTo>
                      <a:pt x="131" y="323"/>
                    </a:lnTo>
                    <a:lnTo>
                      <a:pt x="131" y="327"/>
                    </a:lnTo>
                    <a:lnTo>
                      <a:pt x="129" y="329"/>
                    </a:lnTo>
                    <a:lnTo>
                      <a:pt x="129" y="333"/>
                    </a:lnTo>
                    <a:lnTo>
                      <a:pt x="127" y="334"/>
                    </a:lnTo>
                    <a:lnTo>
                      <a:pt x="125" y="338"/>
                    </a:lnTo>
                    <a:lnTo>
                      <a:pt x="125" y="342"/>
                    </a:lnTo>
                    <a:lnTo>
                      <a:pt x="123" y="346"/>
                    </a:lnTo>
                    <a:lnTo>
                      <a:pt x="121" y="350"/>
                    </a:lnTo>
                    <a:lnTo>
                      <a:pt x="121" y="352"/>
                    </a:lnTo>
                    <a:lnTo>
                      <a:pt x="119" y="353"/>
                    </a:lnTo>
                    <a:lnTo>
                      <a:pt x="117" y="357"/>
                    </a:lnTo>
                    <a:lnTo>
                      <a:pt x="116" y="361"/>
                    </a:lnTo>
                    <a:lnTo>
                      <a:pt x="114" y="365"/>
                    </a:lnTo>
                    <a:lnTo>
                      <a:pt x="114" y="369"/>
                    </a:lnTo>
                    <a:lnTo>
                      <a:pt x="112" y="371"/>
                    </a:lnTo>
                    <a:lnTo>
                      <a:pt x="112" y="374"/>
                    </a:lnTo>
                    <a:lnTo>
                      <a:pt x="110" y="378"/>
                    </a:lnTo>
                    <a:lnTo>
                      <a:pt x="108" y="382"/>
                    </a:lnTo>
                    <a:lnTo>
                      <a:pt x="108" y="384"/>
                    </a:lnTo>
                    <a:lnTo>
                      <a:pt x="106" y="386"/>
                    </a:lnTo>
                    <a:lnTo>
                      <a:pt x="104" y="390"/>
                    </a:lnTo>
                    <a:lnTo>
                      <a:pt x="102" y="393"/>
                    </a:lnTo>
                    <a:lnTo>
                      <a:pt x="100" y="397"/>
                    </a:lnTo>
                    <a:lnTo>
                      <a:pt x="100" y="401"/>
                    </a:lnTo>
                    <a:lnTo>
                      <a:pt x="98" y="403"/>
                    </a:lnTo>
                    <a:lnTo>
                      <a:pt x="97" y="407"/>
                    </a:lnTo>
                    <a:lnTo>
                      <a:pt x="97" y="410"/>
                    </a:lnTo>
                    <a:lnTo>
                      <a:pt x="97" y="414"/>
                    </a:lnTo>
                    <a:lnTo>
                      <a:pt x="95" y="418"/>
                    </a:lnTo>
                    <a:lnTo>
                      <a:pt x="93" y="420"/>
                    </a:lnTo>
                    <a:lnTo>
                      <a:pt x="91" y="424"/>
                    </a:lnTo>
                    <a:lnTo>
                      <a:pt x="89" y="428"/>
                    </a:lnTo>
                    <a:lnTo>
                      <a:pt x="89" y="431"/>
                    </a:lnTo>
                    <a:lnTo>
                      <a:pt x="87" y="435"/>
                    </a:lnTo>
                    <a:lnTo>
                      <a:pt x="85" y="435"/>
                    </a:lnTo>
                    <a:lnTo>
                      <a:pt x="83" y="439"/>
                    </a:lnTo>
                    <a:lnTo>
                      <a:pt x="81" y="443"/>
                    </a:lnTo>
                    <a:lnTo>
                      <a:pt x="81" y="447"/>
                    </a:lnTo>
                    <a:lnTo>
                      <a:pt x="79" y="450"/>
                    </a:lnTo>
                    <a:lnTo>
                      <a:pt x="79" y="452"/>
                    </a:lnTo>
                    <a:lnTo>
                      <a:pt x="79" y="456"/>
                    </a:lnTo>
                    <a:lnTo>
                      <a:pt x="78" y="458"/>
                    </a:lnTo>
                    <a:lnTo>
                      <a:pt x="76" y="460"/>
                    </a:lnTo>
                    <a:lnTo>
                      <a:pt x="76" y="462"/>
                    </a:lnTo>
                    <a:lnTo>
                      <a:pt x="74" y="464"/>
                    </a:lnTo>
                    <a:lnTo>
                      <a:pt x="74" y="468"/>
                    </a:lnTo>
                    <a:lnTo>
                      <a:pt x="72" y="468"/>
                    </a:lnTo>
                    <a:lnTo>
                      <a:pt x="72" y="469"/>
                    </a:lnTo>
                    <a:lnTo>
                      <a:pt x="70" y="473"/>
                    </a:lnTo>
                    <a:lnTo>
                      <a:pt x="68" y="475"/>
                    </a:lnTo>
                    <a:lnTo>
                      <a:pt x="68" y="477"/>
                    </a:lnTo>
                    <a:lnTo>
                      <a:pt x="66" y="479"/>
                    </a:lnTo>
                    <a:lnTo>
                      <a:pt x="66" y="481"/>
                    </a:lnTo>
                    <a:lnTo>
                      <a:pt x="64" y="485"/>
                    </a:lnTo>
                    <a:lnTo>
                      <a:pt x="62" y="488"/>
                    </a:lnTo>
                    <a:lnTo>
                      <a:pt x="62" y="490"/>
                    </a:lnTo>
                    <a:lnTo>
                      <a:pt x="62" y="492"/>
                    </a:lnTo>
                    <a:lnTo>
                      <a:pt x="62" y="494"/>
                    </a:lnTo>
                    <a:lnTo>
                      <a:pt x="60" y="496"/>
                    </a:lnTo>
                    <a:lnTo>
                      <a:pt x="59" y="500"/>
                    </a:lnTo>
                    <a:lnTo>
                      <a:pt x="59" y="502"/>
                    </a:lnTo>
                    <a:lnTo>
                      <a:pt x="57" y="502"/>
                    </a:lnTo>
                    <a:lnTo>
                      <a:pt x="57" y="506"/>
                    </a:lnTo>
                    <a:lnTo>
                      <a:pt x="55" y="507"/>
                    </a:lnTo>
                    <a:lnTo>
                      <a:pt x="55" y="509"/>
                    </a:lnTo>
                    <a:lnTo>
                      <a:pt x="53" y="511"/>
                    </a:lnTo>
                    <a:lnTo>
                      <a:pt x="53" y="515"/>
                    </a:lnTo>
                    <a:lnTo>
                      <a:pt x="51" y="517"/>
                    </a:lnTo>
                    <a:lnTo>
                      <a:pt x="49" y="521"/>
                    </a:lnTo>
                    <a:lnTo>
                      <a:pt x="49" y="523"/>
                    </a:lnTo>
                    <a:lnTo>
                      <a:pt x="47" y="525"/>
                    </a:lnTo>
                    <a:lnTo>
                      <a:pt x="47" y="526"/>
                    </a:lnTo>
                    <a:lnTo>
                      <a:pt x="47" y="528"/>
                    </a:lnTo>
                    <a:lnTo>
                      <a:pt x="47" y="532"/>
                    </a:lnTo>
                    <a:lnTo>
                      <a:pt x="45" y="534"/>
                    </a:lnTo>
                    <a:lnTo>
                      <a:pt x="43" y="534"/>
                    </a:lnTo>
                    <a:lnTo>
                      <a:pt x="43" y="538"/>
                    </a:lnTo>
                    <a:lnTo>
                      <a:pt x="41" y="540"/>
                    </a:lnTo>
                    <a:lnTo>
                      <a:pt x="41" y="542"/>
                    </a:lnTo>
                    <a:lnTo>
                      <a:pt x="40" y="544"/>
                    </a:lnTo>
                    <a:lnTo>
                      <a:pt x="40" y="547"/>
                    </a:lnTo>
                    <a:lnTo>
                      <a:pt x="40" y="549"/>
                    </a:lnTo>
                    <a:lnTo>
                      <a:pt x="38" y="551"/>
                    </a:lnTo>
                    <a:lnTo>
                      <a:pt x="36" y="551"/>
                    </a:lnTo>
                    <a:lnTo>
                      <a:pt x="36" y="555"/>
                    </a:lnTo>
                    <a:lnTo>
                      <a:pt x="36" y="557"/>
                    </a:lnTo>
                    <a:lnTo>
                      <a:pt x="34" y="559"/>
                    </a:lnTo>
                    <a:lnTo>
                      <a:pt x="32" y="563"/>
                    </a:lnTo>
                    <a:lnTo>
                      <a:pt x="32" y="565"/>
                    </a:lnTo>
                    <a:lnTo>
                      <a:pt x="30" y="566"/>
                    </a:lnTo>
                    <a:lnTo>
                      <a:pt x="30" y="568"/>
                    </a:lnTo>
                    <a:lnTo>
                      <a:pt x="30" y="572"/>
                    </a:lnTo>
                    <a:lnTo>
                      <a:pt x="28" y="574"/>
                    </a:lnTo>
                    <a:lnTo>
                      <a:pt x="28" y="576"/>
                    </a:lnTo>
                    <a:lnTo>
                      <a:pt x="26" y="580"/>
                    </a:lnTo>
                    <a:lnTo>
                      <a:pt x="26" y="582"/>
                    </a:lnTo>
                    <a:lnTo>
                      <a:pt x="24" y="584"/>
                    </a:lnTo>
                    <a:lnTo>
                      <a:pt x="22" y="587"/>
                    </a:lnTo>
                    <a:lnTo>
                      <a:pt x="22" y="589"/>
                    </a:lnTo>
                    <a:lnTo>
                      <a:pt x="21" y="591"/>
                    </a:lnTo>
                    <a:lnTo>
                      <a:pt x="21" y="589"/>
                    </a:lnTo>
                    <a:lnTo>
                      <a:pt x="21" y="587"/>
                    </a:lnTo>
                    <a:lnTo>
                      <a:pt x="19" y="585"/>
                    </a:lnTo>
                    <a:lnTo>
                      <a:pt x="19" y="584"/>
                    </a:lnTo>
                    <a:lnTo>
                      <a:pt x="17" y="582"/>
                    </a:lnTo>
                    <a:lnTo>
                      <a:pt x="17" y="580"/>
                    </a:lnTo>
                    <a:lnTo>
                      <a:pt x="17" y="576"/>
                    </a:lnTo>
                    <a:lnTo>
                      <a:pt x="15" y="572"/>
                    </a:lnTo>
                    <a:lnTo>
                      <a:pt x="19" y="570"/>
                    </a:lnTo>
                    <a:lnTo>
                      <a:pt x="21" y="568"/>
                    </a:lnTo>
                    <a:lnTo>
                      <a:pt x="24" y="565"/>
                    </a:lnTo>
                    <a:lnTo>
                      <a:pt x="28" y="563"/>
                    </a:lnTo>
                    <a:lnTo>
                      <a:pt x="30" y="559"/>
                    </a:lnTo>
                    <a:lnTo>
                      <a:pt x="30" y="555"/>
                    </a:lnTo>
                    <a:lnTo>
                      <a:pt x="32" y="551"/>
                    </a:lnTo>
                    <a:lnTo>
                      <a:pt x="34" y="549"/>
                    </a:lnTo>
                    <a:lnTo>
                      <a:pt x="36" y="545"/>
                    </a:lnTo>
                    <a:lnTo>
                      <a:pt x="38" y="540"/>
                    </a:lnTo>
                    <a:lnTo>
                      <a:pt x="38" y="536"/>
                    </a:lnTo>
                    <a:lnTo>
                      <a:pt x="40" y="534"/>
                    </a:lnTo>
                    <a:lnTo>
                      <a:pt x="40" y="530"/>
                    </a:lnTo>
                    <a:lnTo>
                      <a:pt x="40" y="525"/>
                    </a:lnTo>
                    <a:lnTo>
                      <a:pt x="41" y="521"/>
                    </a:lnTo>
                    <a:lnTo>
                      <a:pt x="41" y="517"/>
                    </a:lnTo>
                    <a:lnTo>
                      <a:pt x="41" y="513"/>
                    </a:lnTo>
                    <a:lnTo>
                      <a:pt x="41" y="509"/>
                    </a:lnTo>
                    <a:lnTo>
                      <a:pt x="41" y="504"/>
                    </a:lnTo>
                    <a:lnTo>
                      <a:pt x="41" y="502"/>
                    </a:lnTo>
                    <a:lnTo>
                      <a:pt x="41" y="496"/>
                    </a:lnTo>
                    <a:lnTo>
                      <a:pt x="41" y="492"/>
                    </a:lnTo>
                    <a:lnTo>
                      <a:pt x="40" y="487"/>
                    </a:lnTo>
                    <a:lnTo>
                      <a:pt x="40" y="483"/>
                    </a:lnTo>
                    <a:lnTo>
                      <a:pt x="40" y="479"/>
                    </a:lnTo>
                    <a:lnTo>
                      <a:pt x="40" y="473"/>
                    </a:lnTo>
                    <a:lnTo>
                      <a:pt x="40" y="469"/>
                    </a:lnTo>
                    <a:lnTo>
                      <a:pt x="40" y="466"/>
                    </a:lnTo>
                    <a:lnTo>
                      <a:pt x="38" y="460"/>
                    </a:lnTo>
                    <a:lnTo>
                      <a:pt x="38" y="456"/>
                    </a:lnTo>
                    <a:lnTo>
                      <a:pt x="38" y="452"/>
                    </a:lnTo>
                    <a:lnTo>
                      <a:pt x="38" y="449"/>
                    </a:lnTo>
                    <a:lnTo>
                      <a:pt x="36" y="445"/>
                    </a:lnTo>
                    <a:lnTo>
                      <a:pt x="36" y="439"/>
                    </a:lnTo>
                    <a:lnTo>
                      <a:pt x="36" y="435"/>
                    </a:lnTo>
                    <a:lnTo>
                      <a:pt x="36" y="431"/>
                    </a:lnTo>
                    <a:lnTo>
                      <a:pt x="36" y="428"/>
                    </a:lnTo>
                    <a:lnTo>
                      <a:pt x="36" y="424"/>
                    </a:lnTo>
                    <a:lnTo>
                      <a:pt x="36" y="420"/>
                    </a:lnTo>
                    <a:lnTo>
                      <a:pt x="36" y="416"/>
                    </a:lnTo>
                    <a:lnTo>
                      <a:pt x="36" y="412"/>
                    </a:lnTo>
                    <a:lnTo>
                      <a:pt x="36" y="409"/>
                    </a:lnTo>
                    <a:lnTo>
                      <a:pt x="36" y="405"/>
                    </a:lnTo>
                    <a:lnTo>
                      <a:pt x="38" y="401"/>
                    </a:lnTo>
                    <a:lnTo>
                      <a:pt x="40" y="399"/>
                    </a:lnTo>
                    <a:lnTo>
                      <a:pt x="40" y="395"/>
                    </a:lnTo>
                    <a:lnTo>
                      <a:pt x="41" y="393"/>
                    </a:lnTo>
                    <a:lnTo>
                      <a:pt x="43" y="390"/>
                    </a:lnTo>
                    <a:lnTo>
                      <a:pt x="45" y="386"/>
                    </a:lnTo>
                    <a:lnTo>
                      <a:pt x="47" y="386"/>
                    </a:lnTo>
                    <a:lnTo>
                      <a:pt x="47" y="384"/>
                    </a:lnTo>
                    <a:lnTo>
                      <a:pt x="49" y="380"/>
                    </a:lnTo>
                    <a:lnTo>
                      <a:pt x="53" y="378"/>
                    </a:lnTo>
                    <a:lnTo>
                      <a:pt x="55" y="376"/>
                    </a:lnTo>
                    <a:lnTo>
                      <a:pt x="59" y="374"/>
                    </a:lnTo>
                    <a:lnTo>
                      <a:pt x="62" y="372"/>
                    </a:lnTo>
                    <a:lnTo>
                      <a:pt x="64" y="371"/>
                    </a:lnTo>
                    <a:lnTo>
                      <a:pt x="68" y="371"/>
                    </a:lnTo>
                    <a:lnTo>
                      <a:pt x="74" y="369"/>
                    </a:lnTo>
                    <a:lnTo>
                      <a:pt x="78" y="369"/>
                    </a:lnTo>
                    <a:lnTo>
                      <a:pt x="81" y="369"/>
                    </a:lnTo>
                    <a:lnTo>
                      <a:pt x="87" y="369"/>
                    </a:lnTo>
                    <a:lnTo>
                      <a:pt x="93" y="369"/>
                    </a:lnTo>
                    <a:lnTo>
                      <a:pt x="98" y="369"/>
                    </a:lnTo>
                    <a:lnTo>
                      <a:pt x="98" y="365"/>
                    </a:lnTo>
                    <a:lnTo>
                      <a:pt x="98" y="363"/>
                    </a:lnTo>
                    <a:lnTo>
                      <a:pt x="98" y="361"/>
                    </a:lnTo>
                    <a:lnTo>
                      <a:pt x="98" y="357"/>
                    </a:lnTo>
                    <a:lnTo>
                      <a:pt x="98" y="352"/>
                    </a:lnTo>
                    <a:lnTo>
                      <a:pt x="98" y="350"/>
                    </a:lnTo>
                    <a:lnTo>
                      <a:pt x="100" y="346"/>
                    </a:lnTo>
                    <a:lnTo>
                      <a:pt x="100" y="340"/>
                    </a:lnTo>
                    <a:lnTo>
                      <a:pt x="102" y="336"/>
                    </a:lnTo>
                    <a:lnTo>
                      <a:pt x="98" y="334"/>
                    </a:lnTo>
                    <a:lnTo>
                      <a:pt x="97" y="333"/>
                    </a:lnTo>
                    <a:lnTo>
                      <a:pt x="93" y="331"/>
                    </a:lnTo>
                    <a:lnTo>
                      <a:pt x="89" y="329"/>
                    </a:lnTo>
                    <a:lnTo>
                      <a:pt x="85" y="325"/>
                    </a:lnTo>
                    <a:lnTo>
                      <a:pt x="79" y="323"/>
                    </a:lnTo>
                    <a:lnTo>
                      <a:pt x="78" y="319"/>
                    </a:lnTo>
                    <a:lnTo>
                      <a:pt x="74" y="319"/>
                    </a:lnTo>
                    <a:lnTo>
                      <a:pt x="68" y="317"/>
                    </a:lnTo>
                    <a:lnTo>
                      <a:pt x="64" y="315"/>
                    </a:lnTo>
                    <a:lnTo>
                      <a:pt x="62" y="314"/>
                    </a:lnTo>
                    <a:lnTo>
                      <a:pt x="60" y="312"/>
                    </a:lnTo>
                    <a:lnTo>
                      <a:pt x="57" y="310"/>
                    </a:lnTo>
                    <a:lnTo>
                      <a:pt x="55" y="310"/>
                    </a:lnTo>
                    <a:lnTo>
                      <a:pt x="53" y="308"/>
                    </a:lnTo>
                    <a:lnTo>
                      <a:pt x="51" y="308"/>
                    </a:lnTo>
                    <a:lnTo>
                      <a:pt x="49" y="312"/>
                    </a:lnTo>
                    <a:lnTo>
                      <a:pt x="49" y="314"/>
                    </a:lnTo>
                    <a:lnTo>
                      <a:pt x="47" y="317"/>
                    </a:lnTo>
                    <a:lnTo>
                      <a:pt x="47" y="319"/>
                    </a:lnTo>
                    <a:lnTo>
                      <a:pt x="45" y="321"/>
                    </a:lnTo>
                    <a:lnTo>
                      <a:pt x="45" y="323"/>
                    </a:lnTo>
                    <a:lnTo>
                      <a:pt x="43" y="327"/>
                    </a:lnTo>
                    <a:lnTo>
                      <a:pt x="41" y="331"/>
                    </a:lnTo>
                    <a:lnTo>
                      <a:pt x="43" y="331"/>
                    </a:lnTo>
                    <a:lnTo>
                      <a:pt x="47" y="333"/>
                    </a:lnTo>
                    <a:lnTo>
                      <a:pt x="49" y="334"/>
                    </a:lnTo>
                    <a:lnTo>
                      <a:pt x="53" y="334"/>
                    </a:lnTo>
                    <a:lnTo>
                      <a:pt x="57" y="334"/>
                    </a:lnTo>
                    <a:lnTo>
                      <a:pt x="59" y="336"/>
                    </a:lnTo>
                    <a:lnTo>
                      <a:pt x="60" y="338"/>
                    </a:lnTo>
                    <a:lnTo>
                      <a:pt x="60" y="340"/>
                    </a:lnTo>
                    <a:lnTo>
                      <a:pt x="62" y="342"/>
                    </a:lnTo>
                    <a:lnTo>
                      <a:pt x="60" y="344"/>
                    </a:lnTo>
                    <a:lnTo>
                      <a:pt x="59" y="346"/>
                    </a:lnTo>
                    <a:lnTo>
                      <a:pt x="55" y="348"/>
                    </a:lnTo>
                    <a:lnTo>
                      <a:pt x="53" y="350"/>
                    </a:lnTo>
                    <a:lnTo>
                      <a:pt x="51" y="350"/>
                    </a:lnTo>
                    <a:lnTo>
                      <a:pt x="49" y="352"/>
                    </a:lnTo>
                    <a:lnTo>
                      <a:pt x="47" y="352"/>
                    </a:lnTo>
                    <a:lnTo>
                      <a:pt x="43" y="352"/>
                    </a:lnTo>
                    <a:lnTo>
                      <a:pt x="40" y="352"/>
                    </a:lnTo>
                    <a:lnTo>
                      <a:pt x="36" y="353"/>
                    </a:lnTo>
                    <a:lnTo>
                      <a:pt x="32" y="353"/>
                    </a:lnTo>
                    <a:lnTo>
                      <a:pt x="30" y="353"/>
                    </a:lnTo>
                    <a:lnTo>
                      <a:pt x="26" y="355"/>
                    </a:lnTo>
                    <a:lnTo>
                      <a:pt x="22" y="355"/>
                    </a:lnTo>
                    <a:lnTo>
                      <a:pt x="19" y="355"/>
                    </a:lnTo>
                    <a:lnTo>
                      <a:pt x="15" y="355"/>
                    </a:lnTo>
                    <a:lnTo>
                      <a:pt x="13" y="357"/>
                    </a:lnTo>
                    <a:lnTo>
                      <a:pt x="11" y="357"/>
                    </a:lnTo>
                    <a:lnTo>
                      <a:pt x="7" y="357"/>
                    </a:lnTo>
                    <a:lnTo>
                      <a:pt x="3" y="357"/>
                    </a:lnTo>
                    <a:lnTo>
                      <a:pt x="2" y="357"/>
                    </a:lnTo>
                    <a:lnTo>
                      <a:pt x="0" y="357"/>
                    </a:lnTo>
                    <a:lnTo>
                      <a:pt x="0" y="353"/>
                    </a:lnTo>
                    <a:lnTo>
                      <a:pt x="2" y="352"/>
                    </a:lnTo>
                    <a:lnTo>
                      <a:pt x="3" y="350"/>
                    </a:lnTo>
                    <a:lnTo>
                      <a:pt x="3" y="346"/>
                    </a:lnTo>
                    <a:lnTo>
                      <a:pt x="5" y="344"/>
                    </a:lnTo>
                    <a:lnTo>
                      <a:pt x="5" y="340"/>
                    </a:lnTo>
                    <a:lnTo>
                      <a:pt x="7" y="338"/>
                    </a:lnTo>
                    <a:lnTo>
                      <a:pt x="9" y="334"/>
                    </a:lnTo>
                    <a:lnTo>
                      <a:pt x="11" y="331"/>
                    </a:lnTo>
                    <a:lnTo>
                      <a:pt x="13" y="329"/>
                    </a:lnTo>
                    <a:lnTo>
                      <a:pt x="13" y="325"/>
                    </a:lnTo>
                    <a:lnTo>
                      <a:pt x="13" y="323"/>
                    </a:lnTo>
                    <a:lnTo>
                      <a:pt x="15" y="319"/>
                    </a:lnTo>
                    <a:lnTo>
                      <a:pt x="17" y="315"/>
                    </a:lnTo>
                    <a:lnTo>
                      <a:pt x="19" y="315"/>
                    </a:lnTo>
                    <a:lnTo>
                      <a:pt x="22" y="315"/>
                    </a:lnTo>
                    <a:lnTo>
                      <a:pt x="24" y="314"/>
                    </a:lnTo>
                    <a:lnTo>
                      <a:pt x="28" y="314"/>
                    </a:lnTo>
                    <a:lnTo>
                      <a:pt x="30" y="312"/>
                    </a:lnTo>
                    <a:lnTo>
                      <a:pt x="36" y="310"/>
                    </a:lnTo>
                    <a:lnTo>
                      <a:pt x="40" y="308"/>
                    </a:lnTo>
                    <a:lnTo>
                      <a:pt x="43" y="306"/>
                    </a:lnTo>
                    <a:lnTo>
                      <a:pt x="47" y="304"/>
                    </a:lnTo>
                    <a:lnTo>
                      <a:pt x="49" y="302"/>
                    </a:lnTo>
                    <a:lnTo>
                      <a:pt x="53" y="302"/>
                    </a:lnTo>
                    <a:lnTo>
                      <a:pt x="57" y="300"/>
                    </a:lnTo>
                    <a:lnTo>
                      <a:pt x="60" y="298"/>
                    </a:lnTo>
                    <a:lnTo>
                      <a:pt x="62" y="296"/>
                    </a:lnTo>
                    <a:lnTo>
                      <a:pt x="64" y="296"/>
                    </a:lnTo>
                    <a:lnTo>
                      <a:pt x="66" y="294"/>
                    </a:lnTo>
                    <a:lnTo>
                      <a:pt x="62" y="291"/>
                    </a:lnTo>
                    <a:lnTo>
                      <a:pt x="62" y="289"/>
                    </a:lnTo>
                    <a:lnTo>
                      <a:pt x="59" y="287"/>
                    </a:lnTo>
                    <a:lnTo>
                      <a:pt x="57" y="287"/>
                    </a:lnTo>
                    <a:lnTo>
                      <a:pt x="53" y="285"/>
                    </a:lnTo>
                    <a:lnTo>
                      <a:pt x="51" y="285"/>
                    </a:lnTo>
                    <a:lnTo>
                      <a:pt x="49" y="285"/>
                    </a:lnTo>
                    <a:lnTo>
                      <a:pt x="47" y="283"/>
                    </a:lnTo>
                    <a:lnTo>
                      <a:pt x="43" y="283"/>
                    </a:lnTo>
                    <a:lnTo>
                      <a:pt x="41" y="281"/>
                    </a:lnTo>
                    <a:lnTo>
                      <a:pt x="40" y="281"/>
                    </a:lnTo>
                    <a:lnTo>
                      <a:pt x="36" y="279"/>
                    </a:lnTo>
                    <a:lnTo>
                      <a:pt x="34" y="279"/>
                    </a:lnTo>
                    <a:lnTo>
                      <a:pt x="30" y="277"/>
                    </a:lnTo>
                    <a:lnTo>
                      <a:pt x="32" y="274"/>
                    </a:lnTo>
                    <a:lnTo>
                      <a:pt x="36" y="270"/>
                    </a:lnTo>
                    <a:lnTo>
                      <a:pt x="38" y="264"/>
                    </a:lnTo>
                    <a:lnTo>
                      <a:pt x="40" y="258"/>
                    </a:lnTo>
                    <a:lnTo>
                      <a:pt x="41" y="253"/>
                    </a:lnTo>
                    <a:lnTo>
                      <a:pt x="43" y="249"/>
                    </a:lnTo>
                    <a:lnTo>
                      <a:pt x="45" y="243"/>
                    </a:lnTo>
                    <a:lnTo>
                      <a:pt x="47" y="239"/>
                    </a:lnTo>
                    <a:lnTo>
                      <a:pt x="49" y="236"/>
                    </a:lnTo>
                    <a:lnTo>
                      <a:pt x="51" y="230"/>
                    </a:lnTo>
                    <a:lnTo>
                      <a:pt x="53" y="224"/>
                    </a:lnTo>
                    <a:lnTo>
                      <a:pt x="55" y="220"/>
                    </a:lnTo>
                    <a:lnTo>
                      <a:pt x="57" y="217"/>
                    </a:lnTo>
                    <a:lnTo>
                      <a:pt x="59" y="211"/>
                    </a:lnTo>
                    <a:lnTo>
                      <a:pt x="60" y="207"/>
                    </a:lnTo>
                    <a:lnTo>
                      <a:pt x="62" y="203"/>
                    </a:lnTo>
                    <a:lnTo>
                      <a:pt x="62" y="198"/>
                    </a:lnTo>
                    <a:lnTo>
                      <a:pt x="66" y="194"/>
                    </a:lnTo>
                    <a:lnTo>
                      <a:pt x="66" y="188"/>
                    </a:lnTo>
                    <a:lnTo>
                      <a:pt x="70" y="184"/>
                    </a:lnTo>
                    <a:lnTo>
                      <a:pt x="72" y="178"/>
                    </a:lnTo>
                    <a:lnTo>
                      <a:pt x="74" y="175"/>
                    </a:lnTo>
                    <a:lnTo>
                      <a:pt x="76" y="169"/>
                    </a:lnTo>
                    <a:lnTo>
                      <a:pt x="78" y="165"/>
                    </a:lnTo>
                    <a:lnTo>
                      <a:pt x="79" y="161"/>
                    </a:lnTo>
                    <a:lnTo>
                      <a:pt x="79" y="156"/>
                    </a:lnTo>
                    <a:lnTo>
                      <a:pt x="81" y="152"/>
                    </a:lnTo>
                    <a:lnTo>
                      <a:pt x="83" y="148"/>
                    </a:lnTo>
                    <a:lnTo>
                      <a:pt x="85" y="142"/>
                    </a:lnTo>
                    <a:lnTo>
                      <a:pt x="87" y="137"/>
                    </a:lnTo>
                    <a:lnTo>
                      <a:pt x="89" y="135"/>
                    </a:lnTo>
                    <a:lnTo>
                      <a:pt x="91" y="131"/>
                    </a:lnTo>
                    <a:lnTo>
                      <a:pt x="93" y="125"/>
                    </a:lnTo>
                    <a:lnTo>
                      <a:pt x="95" y="120"/>
                    </a:lnTo>
                    <a:lnTo>
                      <a:pt x="97" y="116"/>
                    </a:lnTo>
                    <a:lnTo>
                      <a:pt x="97" y="112"/>
                    </a:lnTo>
                    <a:lnTo>
                      <a:pt x="98" y="106"/>
                    </a:lnTo>
                    <a:lnTo>
                      <a:pt x="100" y="102"/>
                    </a:lnTo>
                    <a:lnTo>
                      <a:pt x="102" y="99"/>
                    </a:lnTo>
                    <a:lnTo>
                      <a:pt x="104" y="95"/>
                    </a:lnTo>
                    <a:lnTo>
                      <a:pt x="106" y="89"/>
                    </a:lnTo>
                    <a:lnTo>
                      <a:pt x="108" y="87"/>
                    </a:lnTo>
                    <a:lnTo>
                      <a:pt x="108" y="82"/>
                    </a:lnTo>
                    <a:lnTo>
                      <a:pt x="112" y="78"/>
                    </a:lnTo>
                    <a:lnTo>
                      <a:pt x="112" y="72"/>
                    </a:lnTo>
                    <a:lnTo>
                      <a:pt x="112" y="70"/>
                    </a:lnTo>
                    <a:lnTo>
                      <a:pt x="114" y="66"/>
                    </a:lnTo>
                    <a:lnTo>
                      <a:pt x="116" y="61"/>
                    </a:lnTo>
                    <a:lnTo>
                      <a:pt x="117" y="57"/>
                    </a:lnTo>
                    <a:lnTo>
                      <a:pt x="119" y="53"/>
                    </a:lnTo>
                    <a:lnTo>
                      <a:pt x="121" y="49"/>
                    </a:lnTo>
                    <a:lnTo>
                      <a:pt x="123" y="45"/>
                    </a:lnTo>
                    <a:lnTo>
                      <a:pt x="123" y="40"/>
                    </a:lnTo>
                    <a:lnTo>
                      <a:pt x="125" y="36"/>
                    </a:lnTo>
                    <a:lnTo>
                      <a:pt x="127" y="32"/>
                    </a:lnTo>
                    <a:lnTo>
                      <a:pt x="129" y="28"/>
                    </a:lnTo>
                    <a:lnTo>
                      <a:pt x="129" y="24"/>
                    </a:lnTo>
                    <a:lnTo>
                      <a:pt x="131" y="21"/>
                    </a:lnTo>
                    <a:lnTo>
                      <a:pt x="131" y="17"/>
                    </a:lnTo>
                    <a:lnTo>
                      <a:pt x="133" y="13"/>
                    </a:lnTo>
                    <a:lnTo>
                      <a:pt x="135" y="9"/>
                    </a:lnTo>
                    <a:lnTo>
                      <a:pt x="136" y="5"/>
                    </a:lnTo>
                    <a:lnTo>
                      <a:pt x="138" y="4"/>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8" name="Freeform 52"/>
              <p:cNvSpPr>
                <a:spLocks/>
              </p:cNvSpPr>
              <p:nvPr/>
            </p:nvSpPr>
            <p:spPr bwMode="auto">
              <a:xfrm>
                <a:off x="3073" y="1928"/>
                <a:ext cx="45" cy="48"/>
              </a:xfrm>
              <a:custGeom>
                <a:avLst/>
                <a:gdLst>
                  <a:gd name="T0" fmla="*/ 6 w 89"/>
                  <a:gd name="T1" fmla="*/ 1 h 95"/>
                  <a:gd name="T2" fmla="*/ 6 w 89"/>
                  <a:gd name="T3" fmla="*/ 1 h 95"/>
                  <a:gd name="T4" fmla="*/ 6 w 89"/>
                  <a:gd name="T5" fmla="*/ 1 h 95"/>
                  <a:gd name="T6" fmla="*/ 5 w 89"/>
                  <a:gd name="T7" fmla="*/ 1 h 95"/>
                  <a:gd name="T8" fmla="*/ 5 w 89"/>
                  <a:gd name="T9" fmla="*/ 0 h 95"/>
                  <a:gd name="T10" fmla="*/ 4 w 89"/>
                  <a:gd name="T11" fmla="*/ 1 h 95"/>
                  <a:gd name="T12" fmla="*/ 4 w 89"/>
                  <a:gd name="T13" fmla="*/ 1 h 95"/>
                  <a:gd name="T14" fmla="*/ 4 w 89"/>
                  <a:gd name="T15" fmla="*/ 1 h 95"/>
                  <a:gd name="T16" fmla="*/ 4 w 89"/>
                  <a:gd name="T17" fmla="*/ 1 h 95"/>
                  <a:gd name="T18" fmla="*/ 3 w 89"/>
                  <a:gd name="T19" fmla="*/ 1 h 95"/>
                  <a:gd name="T20" fmla="*/ 3 w 89"/>
                  <a:gd name="T21" fmla="*/ 1 h 95"/>
                  <a:gd name="T22" fmla="*/ 3 w 89"/>
                  <a:gd name="T23" fmla="*/ 2 h 95"/>
                  <a:gd name="T24" fmla="*/ 2 w 89"/>
                  <a:gd name="T25" fmla="*/ 2 h 95"/>
                  <a:gd name="T26" fmla="*/ 2 w 89"/>
                  <a:gd name="T27" fmla="*/ 2 h 95"/>
                  <a:gd name="T28" fmla="*/ 2 w 89"/>
                  <a:gd name="T29" fmla="*/ 3 h 95"/>
                  <a:gd name="T30" fmla="*/ 2 w 89"/>
                  <a:gd name="T31" fmla="*/ 3 h 95"/>
                  <a:gd name="T32" fmla="*/ 1 w 89"/>
                  <a:gd name="T33" fmla="*/ 4 h 95"/>
                  <a:gd name="T34" fmla="*/ 1 w 89"/>
                  <a:gd name="T35" fmla="*/ 4 h 95"/>
                  <a:gd name="T36" fmla="*/ 1 w 89"/>
                  <a:gd name="T37" fmla="*/ 5 h 95"/>
                  <a:gd name="T38" fmla="*/ 1 w 89"/>
                  <a:gd name="T39" fmla="*/ 5 h 95"/>
                  <a:gd name="T40" fmla="*/ 1 w 89"/>
                  <a:gd name="T41" fmla="*/ 5 h 95"/>
                  <a:gd name="T42" fmla="*/ 1 w 89"/>
                  <a:gd name="T43" fmla="*/ 6 h 95"/>
                  <a:gd name="T44" fmla="*/ 0 w 89"/>
                  <a:gd name="T45" fmla="*/ 6 h 95"/>
                  <a:gd name="T46" fmla="*/ 0 w 89"/>
                  <a:gd name="T47" fmla="*/ 6 h 95"/>
                  <a:gd name="T48" fmla="*/ 0 w 89"/>
                  <a:gd name="T49" fmla="*/ 6 h 95"/>
                  <a:gd name="T50" fmla="*/ 1 w 89"/>
                  <a:gd name="T51" fmla="*/ 6 h 95"/>
                  <a:gd name="T52" fmla="*/ 1 w 89"/>
                  <a:gd name="T53" fmla="*/ 6 h 95"/>
                  <a:gd name="T54" fmla="*/ 1 w 89"/>
                  <a:gd name="T55" fmla="*/ 6 h 95"/>
                  <a:gd name="T56" fmla="*/ 1 w 89"/>
                  <a:gd name="T57" fmla="*/ 5 h 95"/>
                  <a:gd name="T58" fmla="*/ 2 w 89"/>
                  <a:gd name="T59" fmla="*/ 5 h 95"/>
                  <a:gd name="T60" fmla="*/ 2 w 89"/>
                  <a:gd name="T61" fmla="*/ 5 h 95"/>
                  <a:gd name="T62" fmla="*/ 2 w 89"/>
                  <a:gd name="T63" fmla="*/ 5 h 95"/>
                  <a:gd name="T64" fmla="*/ 2 w 89"/>
                  <a:gd name="T65" fmla="*/ 4 h 95"/>
                  <a:gd name="T66" fmla="*/ 2 w 89"/>
                  <a:gd name="T67" fmla="*/ 4 h 95"/>
                  <a:gd name="T68" fmla="*/ 3 w 89"/>
                  <a:gd name="T69" fmla="*/ 4 h 95"/>
                  <a:gd name="T70" fmla="*/ 3 w 89"/>
                  <a:gd name="T71" fmla="*/ 3 h 95"/>
                  <a:gd name="T72" fmla="*/ 3 w 89"/>
                  <a:gd name="T73" fmla="*/ 3 h 95"/>
                  <a:gd name="T74" fmla="*/ 4 w 89"/>
                  <a:gd name="T75" fmla="*/ 3 h 95"/>
                  <a:gd name="T76" fmla="*/ 4 w 89"/>
                  <a:gd name="T77" fmla="*/ 2 h 95"/>
                  <a:gd name="T78" fmla="*/ 4 w 89"/>
                  <a:gd name="T79" fmla="*/ 2 h 95"/>
                  <a:gd name="T80" fmla="*/ 5 w 89"/>
                  <a:gd name="T81" fmla="*/ 2 h 95"/>
                  <a:gd name="T82" fmla="*/ 5 w 89"/>
                  <a:gd name="T83" fmla="*/ 1 h 95"/>
                  <a:gd name="T84" fmla="*/ 6 w 89"/>
                  <a:gd name="T85" fmla="*/ 1 h 95"/>
                  <a:gd name="T86" fmla="*/ 6 w 89"/>
                  <a:gd name="T87" fmla="*/ 1 h 95"/>
                  <a:gd name="T88" fmla="*/ 6 w 89"/>
                  <a:gd name="T89" fmla="*/ 1 h 95"/>
                  <a:gd name="T90" fmla="*/ 6 w 89"/>
                  <a:gd name="T91" fmla="*/ 1 h 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
                  <a:gd name="T139" fmla="*/ 0 h 95"/>
                  <a:gd name="T140" fmla="*/ 89 w 89"/>
                  <a:gd name="T141" fmla="*/ 95 h 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 h="95">
                    <a:moveTo>
                      <a:pt x="89" y="8"/>
                    </a:moveTo>
                    <a:lnTo>
                      <a:pt x="89" y="8"/>
                    </a:lnTo>
                    <a:lnTo>
                      <a:pt x="87" y="6"/>
                    </a:lnTo>
                    <a:lnTo>
                      <a:pt x="85" y="4"/>
                    </a:lnTo>
                    <a:lnTo>
                      <a:pt x="83" y="4"/>
                    </a:lnTo>
                    <a:lnTo>
                      <a:pt x="82" y="2"/>
                    </a:lnTo>
                    <a:lnTo>
                      <a:pt x="78" y="2"/>
                    </a:lnTo>
                    <a:lnTo>
                      <a:pt x="76" y="2"/>
                    </a:lnTo>
                    <a:lnTo>
                      <a:pt x="74" y="0"/>
                    </a:lnTo>
                    <a:lnTo>
                      <a:pt x="70" y="0"/>
                    </a:lnTo>
                    <a:lnTo>
                      <a:pt x="66" y="2"/>
                    </a:lnTo>
                    <a:lnTo>
                      <a:pt x="63" y="2"/>
                    </a:lnTo>
                    <a:lnTo>
                      <a:pt x="61" y="2"/>
                    </a:lnTo>
                    <a:lnTo>
                      <a:pt x="59" y="4"/>
                    </a:lnTo>
                    <a:lnTo>
                      <a:pt x="55" y="4"/>
                    </a:lnTo>
                    <a:lnTo>
                      <a:pt x="53" y="6"/>
                    </a:lnTo>
                    <a:lnTo>
                      <a:pt x="49" y="6"/>
                    </a:lnTo>
                    <a:lnTo>
                      <a:pt x="47" y="8"/>
                    </a:lnTo>
                    <a:lnTo>
                      <a:pt x="44" y="8"/>
                    </a:lnTo>
                    <a:lnTo>
                      <a:pt x="44" y="10"/>
                    </a:lnTo>
                    <a:lnTo>
                      <a:pt x="40" y="11"/>
                    </a:lnTo>
                    <a:lnTo>
                      <a:pt x="38" y="15"/>
                    </a:lnTo>
                    <a:lnTo>
                      <a:pt x="34" y="17"/>
                    </a:lnTo>
                    <a:lnTo>
                      <a:pt x="32" y="21"/>
                    </a:lnTo>
                    <a:lnTo>
                      <a:pt x="30" y="25"/>
                    </a:lnTo>
                    <a:lnTo>
                      <a:pt x="26" y="27"/>
                    </a:lnTo>
                    <a:lnTo>
                      <a:pt x="26" y="30"/>
                    </a:lnTo>
                    <a:lnTo>
                      <a:pt x="25" y="34"/>
                    </a:lnTo>
                    <a:lnTo>
                      <a:pt x="21" y="38"/>
                    </a:lnTo>
                    <a:lnTo>
                      <a:pt x="19" y="42"/>
                    </a:lnTo>
                    <a:lnTo>
                      <a:pt x="17" y="44"/>
                    </a:lnTo>
                    <a:lnTo>
                      <a:pt x="15" y="49"/>
                    </a:lnTo>
                    <a:lnTo>
                      <a:pt x="13" y="53"/>
                    </a:lnTo>
                    <a:lnTo>
                      <a:pt x="11" y="57"/>
                    </a:lnTo>
                    <a:lnTo>
                      <a:pt x="9" y="59"/>
                    </a:lnTo>
                    <a:lnTo>
                      <a:pt x="9" y="65"/>
                    </a:lnTo>
                    <a:lnTo>
                      <a:pt x="9" y="68"/>
                    </a:lnTo>
                    <a:lnTo>
                      <a:pt x="7" y="72"/>
                    </a:lnTo>
                    <a:lnTo>
                      <a:pt x="6" y="74"/>
                    </a:lnTo>
                    <a:lnTo>
                      <a:pt x="4" y="78"/>
                    </a:lnTo>
                    <a:lnTo>
                      <a:pt x="4" y="80"/>
                    </a:lnTo>
                    <a:lnTo>
                      <a:pt x="4" y="84"/>
                    </a:lnTo>
                    <a:lnTo>
                      <a:pt x="2" y="86"/>
                    </a:lnTo>
                    <a:lnTo>
                      <a:pt x="0" y="89"/>
                    </a:lnTo>
                    <a:lnTo>
                      <a:pt x="0" y="91"/>
                    </a:lnTo>
                    <a:lnTo>
                      <a:pt x="0" y="93"/>
                    </a:lnTo>
                    <a:lnTo>
                      <a:pt x="0" y="95"/>
                    </a:lnTo>
                    <a:lnTo>
                      <a:pt x="0" y="93"/>
                    </a:lnTo>
                    <a:lnTo>
                      <a:pt x="2" y="91"/>
                    </a:lnTo>
                    <a:lnTo>
                      <a:pt x="6" y="89"/>
                    </a:lnTo>
                    <a:lnTo>
                      <a:pt x="7" y="87"/>
                    </a:lnTo>
                    <a:lnTo>
                      <a:pt x="7" y="86"/>
                    </a:lnTo>
                    <a:lnTo>
                      <a:pt x="9" y="84"/>
                    </a:lnTo>
                    <a:lnTo>
                      <a:pt x="11" y="82"/>
                    </a:lnTo>
                    <a:lnTo>
                      <a:pt x="13" y="78"/>
                    </a:lnTo>
                    <a:lnTo>
                      <a:pt x="15" y="76"/>
                    </a:lnTo>
                    <a:lnTo>
                      <a:pt x="17" y="74"/>
                    </a:lnTo>
                    <a:lnTo>
                      <a:pt x="19" y="74"/>
                    </a:lnTo>
                    <a:lnTo>
                      <a:pt x="21" y="70"/>
                    </a:lnTo>
                    <a:lnTo>
                      <a:pt x="25" y="68"/>
                    </a:lnTo>
                    <a:lnTo>
                      <a:pt x="26" y="65"/>
                    </a:lnTo>
                    <a:lnTo>
                      <a:pt x="26" y="63"/>
                    </a:lnTo>
                    <a:lnTo>
                      <a:pt x="28" y="59"/>
                    </a:lnTo>
                    <a:lnTo>
                      <a:pt x="30" y="57"/>
                    </a:lnTo>
                    <a:lnTo>
                      <a:pt x="32" y="57"/>
                    </a:lnTo>
                    <a:lnTo>
                      <a:pt x="36" y="53"/>
                    </a:lnTo>
                    <a:lnTo>
                      <a:pt x="38" y="51"/>
                    </a:lnTo>
                    <a:lnTo>
                      <a:pt x="40" y="49"/>
                    </a:lnTo>
                    <a:lnTo>
                      <a:pt x="42" y="46"/>
                    </a:lnTo>
                    <a:lnTo>
                      <a:pt x="44" y="44"/>
                    </a:lnTo>
                    <a:lnTo>
                      <a:pt x="44" y="42"/>
                    </a:lnTo>
                    <a:lnTo>
                      <a:pt x="47" y="38"/>
                    </a:lnTo>
                    <a:lnTo>
                      <a:pt x="49" y="34"/>
                    </a:lnTo>
                    <a:lnTo>
                      <a:pt x="53" y="32"/>
                    </a:lnTo>
                    <a:lnTo>
                      <a:pt x="55" y="29"/>
                    </a:lnTo>
                    <a:lnTo>
                      <a:pt x="59" y="25"/>
                    </a:lnTo>
                    <a:lnTo>
                      <a:pt x="61" y="23"/>
                    </a:lnTo>
                    <a:lnTo>
                      <a:pt x="64" y="21"/>
                    </a:lnTo>
                    <a:lnTo>
                      <a:pt x="68" y="19"/>
                    </a:lnTo>
                    <a:lnTo>
                      <a:pt x="72" y="17"/>
                    </a:lnTo>
                    <a:lnTo>
                      <a:pt x="76" y="13"/>
                    </a:lnTo>
                    <a:lnTo>
                      <a:pt x="78" y="11"/>
                    </a:lnTo>
                    <a:lnTo>
                      <a:pt x="82" y="10"/>
                    </a:lnTo>
                    <a:lnTo>
                      <a:pt x="83" y="10"/>
                    </a:lnTo>
                    <a:lnTo>
                      <a:pt x="85" y="8"/>
                    </a:lnTo>
                    <a:lnTo>
                      <a:pt x="87" y="8"/>
                    </a:lnTo>
                    <a:lnTo>
                      <a:pt x="8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79" name="Freeform 53"/>
              <p:cNvSpPr>
                <a:spLocks/>
              </p:cNvSpPr>
              <p:nvPr/>
            </p:nvSpPr>
            <p:spPr bwMode="auto">
              <a:xfrm>
                <a:off x="2848" y="2183"/>
                <a:ext cx="338" cy="400"/>
              </a:xfrm>
              <a:custGeom>
                <a:avLst/>
                <a:gdLst>
                  <a:gd name="T0" fmla="*/ 2 w 676"/>
                  <a:gd name="T1" fmla="*/ 39 h 800"/>
                  <a:gd name="T2" fmla="*/ 36 w 676"/>
                  <a:gd name="T3" fmla="*/ 0 h 800"/>
                  <a:gd name="T4" fmla="*/ 43 w 676"/>
                  <a:gd name="T5" fmla="*/ 4 h 800"/>
                  <a:gd name="T6" fmla="*/ 0 w 676"/>
                  <a:gd name="T7" fmla="*/ 50 h 800"/>
                  <a:gd name="T8" fmla="*/ 2 w 676"/>
                  <a:gd name="T9" fmla="*/ 39 h 800"/>
                  <a:gd name="T10" fmla="*/ 2 w 676"/>
                  <a:gd name="T11" fmla="*/ 39 h 800"/>
                  <a:gd name="T12" fmla="*/ 0 60000 65536"/>
                  <a:gd name="T13" fmla="*/ 0 60000 65536"/>
                  <a:gd name="T14" fmla="*/ 0 60000 65536"/>
                  <a:gd name="T15" fmla="*/ 0 60000 65536"/>
                  <a:gd name="T16" fmla="*/ 0 60000 65536"/>
                  <a:gd name="T17" fmla="*/ 0 60000 65536"/>
                  <a:gd name="T18" fmla="*/ 0 w 676"/>
                  <a:gd name="T19" fmla="*/ 0 h 800"/>
                  <a:gd name="T20" fmla="*/ 676 w 676"/>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676" h="800">
                    <a:moveTo>
                      <a:pt x="32" y="610"/>
                    </a:moveTo>
                    <a:lnTo>
                      <a:pt x="573" y="0"/>
                    </a:lnTo>
                    <a:lnTo>
                      <a:pt x="676" y="55"/>
                    </a:lnTo>
                    <a:lnTo>
                      <a:pt x="0" y="800"/>
                    </a:lnTo>
                    <a:lnTo>
                      <a:pt x="32" y="6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80" name="Freeform 54"/>
              <p:cNvSpPr>
                <a:spLocks/>
              </p:cNvSpPr>
              <p:nvPr/>
            </p:nvSpPr>
            <p:spPr bwMode="auto">
              <a:xfrm>
                <a:off x="2847" y="2105"/>
                <a:ext cx="133" cy="482"/>
              </a:xfrm>
              <a:custGeom>
                <a:avLst/>
                <a:gdLst>
                  <a:gd name="T0" fmla="*/ 10 w 266"/>
                  <a:gd name="T1" fmla="*/ 1 h 964"/>
                  <a:gd name="T2" fmla="*/ 10 w 266"/>
                  <a:gd name="T3" fmla="*/ 1 h 964"/>
                  <a:gd name="T4" fmla="*/ 10 w 266"/>
                  <a:gd name="T5" fmla="*/ 0 h 964"/>
                  <a:gd name="T6" fmla="*/ 11 w 266"/>
                  <a:gd name="T7" fmla="*/ 0 h 964"/>
                  <a:gd name="T8" fmla="*/ 11 w 266"/>
                  <a:gd name="T9" fmla="*/ 0 h 964"/>
                  <a:gd name="T10" fmla="*/ 11 w 266"/>
                  <a:gd name="T11" fmla="*/ 0 h 964"/>
                  <a:gd name="T12" fmla="*/ 12 w 266"/>
                  <a:gd name="T13" fmla="*/ 1 h 964"/>
                  <a:gd name="T14" fmla="*/ 12 w 266"/>
                  <a:gd name="T15" fmla="*/ 1 h 964"/>
                  <a:gd name="T16" fmla="*/ 12 w 266"/>
                  <a:gd name="T17" fmla="*/ 1 h 964"/>
                  <a:gd name="T18" fmla="*/ 13 w 266"/>
                  <a:gd name="T19" fmla="*/ 1 h 964"/>
                  <a:gd name="T20" fmla="*/ 13 w 266"/>
                  <a:gd name="T21" fmla="*/ 1 h 964"/>
                  <a:gd name="T22" fmla="*/ 13 w 266"/>
                  <a:gd name="T23" fmla="*/ 1 h 964"/>
                  <a:gd name="T24" fmla="*/ 14 w 266"/>
                  <a:gd name="T25" fmla="*/ 1 h 964"/>
                  <a:gd name="T26" fmla="*/ 14 w 266"/>
                  <a:gd name="T27" fmla="*/ 1 h 964"/>
                  <a:gd name="T28" fmla="*/ 14 w 266"/>
                  <a:gd name="T29" fmla="*/ 1 h 964"/>
                  <a:gd name="T30" fmla="*/ 15 w 266"/>
                  <a:gd name="T31" fmla="*/ 1 h 964"/>
                  <a:gd name="T32" fmla="*/ 15 w 266"/>
                  <a:gd name="T33" fmla="*/ 1 h 964"/>
                  <a:gd name="T34" fmla="*/ 15 w 266"/>
                  <a:gd name="T35" fmla="*/ 1 h 964"/>
                  <a:gd name="T36" fmla="*/ 15 w 266"/>
                  <a:gd name="T37" fmla="*/ 2 h 964"/>
                  <a:gd name="T38" fmla="*/ 16 w 266"/>
                  <a:gd name="T39" fmla="*/ 2 h 964"/>
                  <a:gd name="T40" fmla="*/ 16 w 266"/>
                  <a:gd name="T41" fmla="*/ 2 h 964"/>
                  <a:gd name="T42" fmla="*/ 16 w 266"/>
                  <a:gd name="T43" fmla="*/ 2 h 964"/>
                  <a:gd name="T44" fmla="*/ 17 w 266"/>
                  <a:gd name="T45" fmla="*/ 2 h 964"/>
                  <a:gd name="T46" fmla="*/ 17 w 266"/>
                  <a:gd name="T47" fmla="*/ 2 h 964"/>
                  <a:gd name="T48" fmla="*/ 17 w 266"/>
                  <a:gd name="T49" fmla="*/ 2 h 964"/>
                  <a:gd name="T50" fmla="*/ 17 w 266"/>
                  <a:gd name="T51" fmla="*/ 2 h 964"/>
                  <a:gd name="T52" fmla="*/ 17 w 266"/>
                  <a:gd name="T53" fmla="*/ 2 h 964"/>
                  <a:gd name="T54" fmla="*/ 17 w 266"/>
                  <a:gd name="T55" fmla="*/ 3 h 964"/>
                  <a:gd name="T56" fmla="*/ 17 w 266"/>
                  <a:gd name="T57" fmla="*/ 4 h 964"/>
                  <a:gd name="T58" fmla="*/ 17 w 266"/>
                  <a:gd name="T59" fmla="*/ 4 h 964"/>
                  <a:gd name="T60" fmla="*/ 17 w 266"/>
                  <a:gd name="T61" fmla="*/ 5 h 964"/>
                  <a:gd name="T62" fmla="*/ 16 w 266"/>
                  <a:gd name="T63" fmla="*/ 7 h 964"/>
                  <a:gd name="T64" fmla="*/ 16 w 266"/>
                  <a:gd name="T65" fmla="*/ 8 h 964"/>
                  <a:gd name="T66" fmla="*/ 16 w 266"/>
                  <a:gd name="T67" fmla="*/ 9 h 964"/>
                  <a:gd name="T68" fmla="*/ 16 w 266"/>
                  <a:gd name="T69" fmla="*/ 10 h 964"/>
                  <a:gd name="T70" fmla="*/ 15 w 266"/>
                  <a:gd name="T71" fmla="*/ 12 h 964"/>
                  <a:gd name="T72" fmla="*/ 15 w 266"/>
                  <a:gd name="T73" fmla="*/ 14 h 964"/>
                  <a:gd name="T74" fmla="*/ 15 w 266"/>
                  <a:gd name="T75" fmla="*/ 15 h 964"/>
                  <a:gd name="T76" fmla="*/ 15 w 266"/>
                  <a:gd name="T77" fmla="*/ 17 h 964"/>
                  <a:gd name="T78" fmla="*/ 14 w 266"/>
                  <a:gd name="T79" fmla="*/ 19 h 964"/>
                  <a:gd name="T80" fmla="*/ 14 w 266"/>
                  <a:gd name="T81" fmla="*/ 20 h 964"/>
                  <a:gd name="T82" fmla="*/ 14 w 266"/>
                  <a:gd name="T83" fmla="*/ 22 h 964"/>
                  <a:gd name="T84" fmla="*/ 14 w 266"/>
                  <a:gd name="T85" fmla="*/ 24 h 964"/>
                  <a:gd name="T86" fmla="*/ 13 w 266"/>
                  <a:gd name="T87" fmla="*/ 25 h 964"/>
                  <a:gd name="T88" fmla="*/ 13 w 266"/>
                  <a:gd name="T89" fmla="*/ 27 h 964"/>
                  <a:gd name="T90" fmla="*/ 13 w 266"/>
                  <a:gd name="T91" fmla="*/ 29 h 964"/>
                  <a:gd name="T92" fmla="*/ 13 w 266"/>
                  <a:gd name="T93" fmla="*/ 30 h 964"/>
                  <a:gd name="T94" fmla="*/ 12 w 266"/>
                  <a:gd name="T95" fmla="*/ 31 h 964"/>
                  <a:gd name="T96" fmla="*/ 12 w 266"/>
                  <a:gd name="T97" fmla="*/ 33 h 964"/>
                  <a:gd name="T98" fmla="*/ 12 w 266"/>
                  <a:gd name="T99" fmla="*/ 34 h 964"/>
                  <a:gd name="T100" fmla="*/ 12 w 266"/>
                  <a:gd name="T101" fmla="*/ 35 h 964"/>
                  <a:gd name="T102" fmla="*/ 12 w 266"/>
                  <a:gd name="T103" fmla="*/ 36 h 964"/>
                  <a:gd name="T104" fmla="*/ 11 w 266"/>
                  <a:gd name="T105" fmla="*/ 37 h 964"/>
                  <a:gd name="T106" fmla="*/ 11 w 266"/>
                  <a:gd name="T107" fmla="*/ 38 h 964"/>
                  <a:gd name="T108" fmla="*/ 11 w 266"/>
                  <a:gd name="T109" fmla="*/ 38 h 964"/>
                  <a:gd name="T110" fmla="*/ 11 w 266"/>
                  <a:gd name="T111" fmla="*/ 38 h 964"/>
                  <a:gd name="T112" fmla="*/ 11 w 266"/>
                  <a:gd name="T113" fmla="*/ 38 h 964"/>
                  <a:gd name="T114" fmla="*/ 0 w 266"/>
                  <a:gd name="T115" fmla="*/ 61 h 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6"/>
                  <a:gd name="T175" fmla="*/ 0 h 964"/>
                  <a:gd name="T176" fmla="*/ 266 w 266"/>
                  <a:gd name="T177" fmla="*/ 964 h 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6" h="964">
                    <a:moveTo>
                      <a:pt x="0" y="964"/>
                    </a:moveTo>
                    <a:lnTo>
                      <a:pt x="152" y="4"/>
                    </a:lnTo>
                    <a:lnTo>
                      <a:pt x="152" y="2"/>
                    </a:lnTo>
                    <a:lnTo>
                      <a:pt x="154" y="2"/>
                    </a:lnTo>
                    <a:lnTo>
                      <a:pt x="155" y="0"/>
                    </a:lnTo>
                    <a:lnTo>
                      <a:pt x="157" y="0"/>
                    </a:lnTo>
                    <a:lnTo>
                      <a:pt x="159" y="0"/>
                    </a:lnTo>
                    <a:lnTo>
                      <a:pt x="163" y="0"/>
                    </a:lnTo>
                    <a:lnTo>
                      <a:pt x="167" y="0"/>
                    </a:lnTo>
                    <a:lnTo>
                      <a:pt x="171" y="0"/>
                    </a:lnTo>
                    <a:lnTo>
                      <a:pt x="173" y="0"/>
                    </a:lnTo>
                    <a:lnTo>
                      <a:pt x="174" y="0"/>
                    </a:lnTo>
                    <a:lnTo>
                      <a:pt x="178" y="0"/>
                    </a:lnTo>
                    <a:lnTo>
                      <a:pt x="180" y="2"/>
                    </a:lnTo>
                    <a:lnTo>
                      <a:pt x="184" y="2"/>
                    </a:lnTo>
                    <a:lnTo>
                      <a:pt x="186" y="2"/>
                    </a:lnTo>
                    <a:lnTo>
                      <a:pt x="188" y="2"/>
                    </a:lnTo>
                    <a:lnTo>
                      <a:pt x="192" y="2"/>
                    </a:lnTo>
                    <a:lnTo>
                      <a:pt x="193" y="2"/>
                    </a:lnTo>
                    <a:lnTo>
                      <a:pt x="197" y="4"/>
                    </a:lnTo>
                    <a:lnTo>
                      <a:pt x="199" y="4"/>
                    </a:lnTo>
                    <a:lnTo>
                      <a:pt x="201" y="4"/>
                    </a:lnTo>
                    <a:lnTo>
                      <a:pt x="205" y="5"/>
                    </a:lnTo>
                    <a:lnTo>
                      <a:pt x="207" y="5"/>
                    </a:lnTo>
                    <a:lnTo>
                      <a:pt x="211" y="7"/>
                    </a:lnTo>
                    <a:lnTo>
                      <a:pt x="212" y="7"/>
                    </a:lnTo>
                    <a:lnTo>
                      <a:pt x="214" y="9"/>
                    </a:lnTo>
                    <a:lnTo>
                      <a:pt x="216" y="9"/>
                    </a:lnTo>
                    <a:lnTo>
                      <a:pt x="220" y="9"/>
                    </a:lnTo>
                    <a:lnTo>
                      <a:pt x="222" y="11"/>
                    </a:lnTo>
                    <a:lnTo>
                      <a:pt x="226" y="11"/>
                    </a:lnTo>
                    <a:lnTo>
                      <a:pt x="228" y="13"/>
                    </a:lnTo>
                    <a:lnTo>
                      <a:pt x="230" y="13"/>
                    </a:lnTo>
                    <a:lnTo>
                      <a:pt x="231" y="13"/>
                    </a:lnTo>
                    <a:lnTo>
                      <a:pt x="235" y="15"/>
                    </a:lnTo>
                    <a:lnTo>
                      <a:pt x="237" y="15"/>
                    </a:lnTo>
                    <a:lnTo>
                      <a:pt x="239" y="17"/>
                    </a:lnTo>
                    <a:lnTo>
                      <a:pt x="243" y="17"/>
                    </a:lnTo>
                    <a:lnTo>
                      <a:pt x="245" y="19"/>
                    </a:lnTo>
                    <a:lnTo>
                      <a:pt x="247" y="19"/>
                    </a:lnTo>
                    <a:lnTo>
                      <a:pt x="249" y="19"/>
                    </a:lnTo>
                    <a:lnTo>
                      <a:pt x="252" y="19"/>
                    </a:lnTo>
                    <a:lnTo>
                      <a:pt x="256" y="21"/>
                    </a:lnTo>
                    <a:lnTo>
                      <a:pt x="258" y="21"/>
                    </a:lnTo>
                    <a:lnTo>
                      <a:pt x="262" y="23"/>
                    </a:lnTo>
                    <a:lnTo>
                      <a:pt x="264" y="23"/>
                    </a:lnTo>
                    <a:lnTo>
                      <a:pt x="264" y="24"/>
                    </a:lnTo>
                    <a:lnTo>
                      <a:pt x="266" y="24"/>
                    </a:lnTo>
                    <a:lnTo>
                      <a:pt x="266" y="26"/>
                    </a:lnTo>
                    <a:lnTo>
                      <a:pt x="266" y="28"/>
                    </a:lnTo>
                    <a:lnTo>
                      <a:pt x="264" y="32"/>
                    </a:lnTo>
                    <a:lnTo>
                      <a:pt x="264" y="36"/>
                    </a:lnTo>
                    <a:lnTo>
                      <a:pt x="264" y="38"/>
                    </a:lnTo>
                    <a:lnTo>
                      <a:pt x="264" y="43"/>
                    </a:lnTo>
                    <a:lnTo>
                      <a:pt x="264" y="51"/>
                    </a:lnTo>
                    <a:lnTo>
                      <a:pt x="262" y="55"/>
                    </a:lnTo>
                    <a:lnTo>
                      <a:pt x="260" y="62"/>
                    </a:lnTo>
                    <a:lnTo>
                      <a:pt x="258" y="70"/>
                    </a:lnTo>
                    <a:lnTo>
                      <a:pt x="258" y="78"/>
                    </a:lnTo>
                    <a:lnTo>
                      <a:pt x="256" y="85"/>
                    </a:lnTo>
                    <a:lnTo>
                      <a:pt x="254" y="97"/>
                    </a:lnTo>
                    <a:lnTo>
                      <a:pt x="252" y="104"/>
                    </a:lnTo>
                    <a:lnTo>
                      <a:pt x="250" y="116"/>
                    </a:lnTo>
                    <a:lnTo>
                      <a:pt x="249" y="127"/>
                    </a:lnTo>
                    <a:lnTo>
                      <a:pt x="247" y="137"/>
                    </a:lnTo>
                    <a:lnTo>
                      <a:pt x="247" y="148"/>
                    </a:lnTo>
                    <a:lnTo>
                      <a:pt x="245" y="159"/>
                    </a:lnTo>
                    <a:lnTo>
                      <a:pt x="243" y="171"/>
                    </a:lnTo>
                    <a:lnTo>
                      <a:pt x="239" y="184"/>
                    </a:lnTo>
                    <a:lnTo>
                      <a:pt x="237" y="197"/>
                    </a:lnTo>
                    <a:lnTo>
                      <a:pt x="235" y="209"/>
                    </a:lnTo>
                    <a:lnTo>
                      <a:pt x="233" y="222"/>
                    </a:lnTo>
                    <a:lnTo>
                      <a:pt x="230" y="236"/>
                    </a:lnTo>
                    <a:lnTo>
                      <a:pt x="230" y="249"/>
                    </a:lnTo>
                    <a:lnTo>
                      <a:pt x="228" y="262"/>
                    </a:lnTo>
                    <a:lnTo>
                      <a:pt x="226" y="275"/>
                    </a:lnTo>
                    <a:lnTo>
                      <a:pt x="224" y="289"/>
                    </a:lnTo>
                    <a:lnTo>
                      <a:pt x="220" y="302"/>
                    </a:lnTo>
                    <a:lnTo>
                      <a:pt x="218" y="317"/>
                    </a:lnTo>
                    <a:lnTo>
                      <a:pt x="216" y="331"/>
                    </a:lnTo>
                    <a:lnTo>
                      <a:pt x="214" y="344"/>
                    </a:lnTo>
                    <a:lnTo>
                      <a:pt x="212" y="357"/>
                    </a:lnTo>
                    <a:lnTo>
                      <a:pt x="211" y="371"/>
                    </a:lnTo>
                    <a:lnTo>
                      <a:pt x="207" y="384"/>
                    </a:lnTo>
                    <a:lnTo>
                      <a:pt x="205" y="397"/>
                    </a:lnTo>
                    <a:lnTo>
                      <a:pt x="203" y="410"/>
                    </a:lnTo>
                    <a:lnTo>
                      <a:pt x="201" y="424"/>
                    </a:lnTo>
                    <a:lnTo>
                      <a:pt x="197" y="435"/>
                    </a:lnTo>
                    <a:lnTo>
                      <a:pt x="197" y="450"/>
                    </a:lnTo>
                    <a:lnTo>
                      <a:pt x="195" y="462"/>
                    </a:lnTo>
                    <a:lnTo>
                      <a:pt x="193" y="473"/>
                    </a:lnTo>
                    <a:lnTo>
                      <a:pt x="192" y="483"/>
                    </a:lnTo>
                    <a:lnTo>
                      <a:pt x="190" y="496"/>
                    </a:lnTo>
                    <a:lnTo>
                      <a:pt x="188" y="507"/>
                    </a:lnTo>
                    <a:lnTo>
                      <a:pt x="186" y="517"/>
                    </a:lnTo>
                    <a:lnTo>
                      <a:pt x="184" y="528"/>
                    </a:lnTo>
                    <a:lnTo>
                      <a:pt x="182" y="536"/>
                    </a:lnTo>
                    <a:lnTo>
                      <a:pt x="180" y="547"/>
                    </a:lnTo>
                    <a:lnTo>
                      <a:pt x="180" y="555"/>
                    </a:lnTo>
                    <a:lnTo>
                      <a:pt x="178" y="563"/>
                    </a:lnTo>
                    <a:lnTo>
                      <a:pt x="178" y="570"/>
                    </a:lnTo>
                    <a:lnTo>
                      <a:pt x="176" y="578"/>
                    </a:lnTo>
                    <a:lnTo>
                      <a:pt x="174" y="583"/>
                    </a:lnTo>
                    <a:lnTo>
                      <a:pt x="174" y="589"/>
                    </a:lnTo>
                    <a:lnTo>
                      <a:pt x="173" y="595"/>
                    </a:lnTo>
                    <a:lnTo>
                      <a:pt x="173" y="599"/>
                    </a:lnTo>
                    <a:lnTo>
                      <a:pt x="173" y="601"/>
                    </a:lnTo>
                    <a:lnTo>
                      <a:pt x="171" y="604"/>
                    </a:lnTo>
                    <a:lnTo>
                      <a:pt x="171" y="606"/>
                    </a:lnTo>
                    <a:lnTo>
                      <a:pt x="171" y="608"/>
                    </a:lnTo>
                    <a:lnTo>
                      <a:pt x="0" y="9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nvGrpSpPr>
            <p:cNvPr id="30758" name="Group 55"/>
            <p:cNvGrpSpPr>
              <a:grpSpLocks/>
            </p:cNvGrpSpPr>
            <p:nvPr/>
          </p:nvGrpSpPr>
          <p:grpSpPr bwMode="auto">
            <a:xfrm>
              <a:off x="2447" y="3196"/>
              <a:ext cx="152" cy="325"/>
              <a:chOff x="520" y="2514"/>
              <a:chExt cx="131" cy="280"/>
            </a:xfrm>
          </p:grpSpPr>
          <p:sp>
            <p:nvSpPr>
              <p:cNvPr id="30764" name="AutoShape 56"/>
              <p:cNvSpPr>
                <a:spLocks noChangeArrowheads="1"/>
              </p:cNvSpPr>
              <p:nvPr/>
            </p:nvSpPr>
            <p:spPr bwMode="auto">
              <a:xfrm>
                <a:off x="520" y="2631"/>
                <a:ext cx="124" cy="163"/>
              </a:xfrm>
              <a:prstGeom prst="can">
                <a:avLst>
                  <a:gd name="adj" fmla="val 32863"/>
                </a:avLst>
              </a:prstGeom>
              <a:gradFill rotWithShape="1">
                <a:gsLst>
                  <a:gs pos="0">
                    <a:srgbClr val="9999FF"/>
                  </a:gs>
                  <a:gs pos="50000">
                    <a:srgbClr val="DDDDFF"/>
                  </a:gs>
                  <a:gs pos="100000">
                    <a:srgbClr val="9999FF"/>
                  </a:gs>
                </a:gsLst>
                <a:lin ang="0" scaled="1"/>
              </a:gradFill>
              <a:ln w="9525">
                <a:solidFill>
                  <a:schemeClr val="bg2"/>
                </a:solidFill>
                <a:round/>
                <a:headEnd/>
                <a:tailEnd/>
              </a:ln>
            </p:spPr>
            <p:txBody>
              <a:bodyPr wrap="none" anchor="ctr"/>
              <a:lstStyle/>
              <a:p>
                <a:endParaRPr lang="ja-JP" altLang="en-US"/>
              </a:p>
            </p:txBody>
          </p:sp>
          <p:sp>
            <p:nvSpPr>
              <p:cNvPr id="30765" name="Oval 57"/>
              <p:cNvSpPr>
                <a:spLocks noChangeArrowheads="1"/>
              </p:cNvSpPr>
              <p:nvPr/>
            </p:nvSpPr>
            <p:spPr bwMode="auto">
              <a:xfrm>
                <a:off x="520" y="2514"/>
                <a:ext cx="131" cy="130"/>
              </a:xfrm>
              <a:prstGeom prst="ellipse">
                <a:avLst/>
              </a:prstGeom>
              <a:gradFill rotWithShape="1">
                <a:gsLst>
                  <a:gs pos="0">
                    <a:srgbClr val="DDDDFF"/>
                  </a:gs>
                  <a:gs pos="100000">
                    <a:srgbClr val="9999FF"/>
                  </a:gs>
                </a:gsLst>
                <a:path path="shape">
                  <a:fillToRect l="50000" t="50000" r="50000" b="50000"/>
                </a:path>
              </a:gradFill>
              <a:ln w="9525" algn="ctr">
                <a:solidFill>
                  <a:schemeClr val="bg2"/>
                </a:solidFill>
                <a:round/>
                <a:headEnd/>
                <a:tailEnd/>
              </a:ln>
            </p:spPr>
            <p:txBody>
              <a:bodyPr wrap="none" anchor="ctr"/>
              <a:lstStyle/>
              <a:p>
                <a:endParaRPr lang="ja-JP" altLang="en-US"/>
              </a:p>
            </p:txBody>
          </p:sp>
        </p:grpSp>
        <p:sp>
          <p:nvSpPr>
            <p:cNvPr id="30759" name="Text Box 58"/>
            <p:cNvSpPr txBox="1">
              <a:spLocks noChangeArrowheads="1"/>
            </p:cNvSpPr>
            <p:nvPr/>
          </p:nvSpPr>
          <p:spPr bwMode="auto">
            <a:xfrm>
              <a:off x="2279" y="3353"/>
              <a:ext cx="49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消費者</a:t>
              </a:r>
            </a:p>
          </p:txBody>
        </p:sp>
        <p:grpSp>
          <p:nvGrpSpPr>
            <p:cNvPr id="30760" name="Group 59"/>
            <p:cNvGrpSpPr>
              <a:grpSpLocks/>
            </p:cNvGrpSpPr>
            <p:nvPr/>
          </p:nvGrpSpPr>
          <p:grpSpPr bwMode="auto">
            <a:xfrm>
              <a:off x="3623" y="3196"/>
              <a:ext cx="152" cy="325"/>
              <a:chOff x="520" y="2514"/>
              <a:chExt cx="131" cy="280"/>
            </a:xfrm>
          </p:grpSpPr>
          <p:sp>
            <p:nvSpPr>
              <p:cNvPr id="30762" name="AutoShape 60"/>
              <p:cNvSpPr>
                <a:spLocks noChangeArrowheads="1"/>
              </p:cNvSpPr>
              <p:nvPr/>
            </p:nvSpPr>
            <p:spPr bwMode="auto">
              <a:xfrm>
                <a:off x="520" y="2631"/>
                <a:ext cx="124" cy="163"/>
              </a:xfrm>
              <a:prstGeom prst="can">
                <a:avLst>
                  <a:gd name="adj" fmla="val 32863"/>
                </a:avLst>
              </a:prstGeom>
              <a:gradFill rotWithShape="1">
                <a:gsLst>
                  <a:gs pos="0">
                    <a:srgbClr val="9999FF"/>
                  </a:gs>
                  <a:gs pos="50000">
                    <a:srgbClr val="DDDDFF"/>
                  </a:gs>
                  <a:gs pos="100000">
                    <a:srgbClr val="9999FF"/>
                  </a:gs>
                </a:gsLst>
                <a:lin ang="0" scaled="1"/>
              </a:gradFill>
              <a:ln w="9525">
                <a:solidFill>
                  <a:schemeClr val="bg2"/>
                </a:solidFill>
                <a:round/>
                <a:headEnd/>
                <a:tailEnd/>
              </a:ln>
            </p:spPr>
            <p:txBody>
              <a:bodyPr wrap="none" anchor="ctr"/>
              <a:lstStyle/>
              <a:p>
                <a:endParaRPr lang="ja-JP" altLang="en-US"/>
              </a:p>
            </p:txBody>
          </p:sp>
          <p:sp>
            <p:nvSpPr>
              <p:cNvPr id="30763" name="Oval 61"/>
              <p:cNvSpPr>
                <a:spLocks noChangeArrowheads="1"/>
              </p:cNvSpPr>
              <p:nvPr/>
            </p:nvSpPr>
            <p:spPr bwMode="auto">
              <a:xfrm>
                <a:off x="520" y="2514"/>
                <a:ext cx="131" cy="130"/>
              </a:xfrm>
              <a:prstGeom prst="ellipse">
                <a:avLst/>
              </a:prstGeom>
              <a:gradFill rotWithShape="1">
                <a:gsLst>
                  <a:gs pos="0">
                    <a:srgbClr val="DDDDFF"/>
                  </a:gs>
                  <a:gs pos="100000">
                    <a:srgbClr val="9999FF"/>
                  </a:gs>
                </a:gsLst>
                <a:path path="shape">
                  <a:fillToRect l="50000" t="50000" r="50000" b="50000"/>
                </a:path>
              </a:gradFill>
              <a:ln w="9525" algn="ctr">
                <a:solidFill>
                  <a:schemeClr val="bg2"/>
                </a:solidFill>
                <a:round/>
                <a:headEnd/>
                <a:tailEnd/>
              </a:ln>
            </p:spPr>
            <p:txBody>
              <a:bodyPr wrap="none" anchor="ctr"/>
              <a:lstStyle/>
              <a:p>
                <a:endParaRPr lang="ja-JP" altLang="en-US"/>
              </a:p>
            </p:txBody>
          </p:sp>
        </p:grpSp>
        <p:sp>
          <p:nvSpPr>
            <p:cNvPr id="30761" name="Text Box 62"/>
            <p:cNvSpPr txBox="1">
              <a:spLocks noChangeArrowheads="1"/>
            </p:cNvSpPr>
            <p:nvPr/>
          </p:nvSpPr>
          <p:spPr bwMode="auto">
            <a:xfrm>
              <a:off x="3455" y="3353"/>
              <a:ext cx="49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pPr>
              <a:r>
                <a:rPr lang="ja-JP" altLang="en-US" sz="1200">
                  <a:latin typeface="HGPｺﾞｼｯｸE" pitchFamily="50" charset="-128"/>
                  <a:ea typeface="HGPｺﾞｼｯｸE" pitchFamily="50" charset="-128"/>
                </a:rPr>
                <a:t>消費者</a:t>
              </a:r>
            </a:p>
          </p:txBody>
        </p:sp>
      </p:grpSp>
    </p:spTree>
    <p:extLst>
      <p:ext uri="{BB962C8B-B14F-4D97-AF65-F5344CB8AC3E}">
        <p14:creationId xmlns:p14="http://schemas.microsoft.com/office/powerpoint/2010/main" val="35861989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タイトル 1"/>
          <p:cNvSpPr>
            <a:spLocks noGrp="1"/>
          </p:cNvSpPr>
          <p:nvPr>
            <p:ph type="title"/>
          </p:nvPr>
        </p:nvSpPr>
        <p:spPr>
          <a:xfrm>
            <a:off x="179388" y="188913"/>
            <a:ext cx="8964612" cy="490537"/>
          </a:xfrm>
        </p:spPr>
        <p:txBody>
          <a:bodyPr/>
          <a:lstStyle/>
          <a:p>
            <a:pPr eaLnBrk="1" hangingPunct="1"/>
            <a:r>
              <a:rPr lang="ja-JP" altLang="en-US" dirty="0" smtClean="0"/>
              <a:t>キャズム</a:t>
            </a:r>
          </a:p>
        </p:txBody>
      </p:sp>
      <p:sp>
        <p:nvSpPr>
          <p:cNvPr id="31747" name="Rectangle 2"/>
          <p:cNvSpPr txBox="1">
            <a:spLocks noChangeArrowheads="1"/>
          </p:cNvSpPr>
          <p:nvPr/>
        </p:nvSpPr>
        <p:spPr bwMode="auto">
          <a:xfrm>
            <a:off x="0" y="815975"/>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20000"/>
              </a:spcBef>
              <a:buFont typeface="Arial" pitchFamily="34" charset="0"/>
              <a:buNone/>
            </a:pPr>
            <a:r>
              <a:rPr lang="ja-JP" altLang="en-US" sz="1400">
                <a:latin typeface="メイリオ" pitchFamily="50" charset="-128"/>
                <a:ea typeface="メイリオ" pitchFamily="50" charset="-128"/>
                <a:cs typeface="メイリオ" pitchFamily="50" charset="-128"/>
              </a:rPr>
              <a:t>創業間もない企業が、新しい商品やサービスを販売したときに、マニアマーケットには受け入れられても、大衆マーケットには受け入れられない可能性があります。この</a:t>
            </a:r>
            <a:r>
              <a:rPr lang="en-US" altLang="ja-JP" sz="1400">
                <a:latin typeface="メイリオ" pitchFamily="50" charset="-128"/>
                <a:ea typeface="メイリオ" pitchFamily="50" charset="-128"/>
                <a:cs typeface="メイリオ" pitchFamily="50" charset="-128"/>
              </a:rPr>
              <a:t>2</a:t>
            </a:r>
            <a:r>
              <a:rPr lang="ja-JP" altLang="en-US" sz="1400">
                <a:latin typeface="メイリオ" pitchFamily="50" charset="-128"/>
                <a:ea typeface="メイリオ" pitchFamily="50" charset="-128"/>
                <a:cs typeface="メイリオ" pitchFamily="50" charset="-128"/>
              </a:rPr>
              <a:t>つのマーケット間の差異を市場の断層（キャズム）と呼びます。</a:t>
            </a:r>
          </a:p>
        </p:txBody>
      </p:sp>
      <p:grpSp>
        <p:nvGrpSpPr>
          <p:cNvPr id="31748" name="Group 7"/>
          <p:cNvGrpSpPr>
            <a:grpSpLocks/>
          </p:cNvGrpSpPr>
          <p:nvPr/>
        </p:nvGrpSpPr>
        <p:grpSpPr bwMode="auto">
          <a:xfrm>
            <a:off x="688975" y="1525588"/>
            <a:ext cx="7885113" cy="304800"/>
            <a:chOff x="602" y="916"/>
            <a:chExt cx="4898" cy="192"/>
          </a:xfrm>
        </p:grpSpPr>
        <p:sp>
          <p:nvSpPr>
            <p:cNvPr id="31779" name="Line 8"/>
            <p:cNvSpPr>
              <a:spLocks noChangeShapeType="1"/>
            </p:cNvSpPr>
            <p:nvPr/>
          </p:nvSpPr>
          <p:spPr bwMode="auto">
            <a:xfrm>
              <a:off x="602" y="1095"/>
              <a:ext cx="4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80" name="Text Box 9"/>
            <p:cNvSpPr txBox="1">
              <a:spLocks noChangeArrowheads="1"/>
            </p:cNvSpPr>
            <p:nvPr/>
          </p:nvSpPr>
          <p:spPr bwMode="auto">
            <a:xfrm>
              <a:off x="653" y="916"/>
              <a:ext cx="47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pPr>
              <a:r>
                <a:rPr lang="ja-JP" altLang="en-US" sz="1400">
                  <a:latin typeface="HGPｺﾞｼｯｸE" pitchFamily="50" charset="-128"/>
                  <a:ea typeface="HGPｺﾞｼｯｸE" pitchFamily="50" charset="-128"/>
                </a:rPr>
                <a:t>キャズム（断層）理論のモデル図</a:t>
              </a:r>
            </a:p>
          </p:txBody>
        </p:sp>
      </p:grpSp>
      <p:sp>
        <p:nvSpPr>
          <p:cNvPr id="31749" name="AutoShape 10"/>
          <p:cNvSpPr>
            <a:spLocks noChangeArrowheads="1"/>
          </p:cNvSpPr>
          <p:nvPr/>
        </p:nvSpPr>
        <p:spPr bwMode="auto">
          <a:xfrm>
            <a:off x="1165225" y="1958975"/>
            <a:ext cx="2139950" cy="468313"/>
          </a:xfrm>
          <a:prstGeom prst="leftRightArrow">
            <a:avLst>
              <a:gd name="adj1" fmla="val 66667"/>
              <a:gd name="adj2" fmla="val 40618"/>
            </a:avLst>
          </a:prstGeom>
          <a:solidFill>
            <a:srgbClr val="FF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lnSpc>
                <a:spcPct val="110000"/>
              </a:lnSpc>
              <a:spcBef>
                <a:spcPct val="25000"/>
              </a:spcBef>
              <a:buFont typeface="Wingdings" pitchFamily="2" charset="2"/>
              <a:buNone/>
            </a:pPr>
            <a:r>
              <a:rPr lang="ja-JP" altLang="en-US"/>
              <a:t>マニアマーケット</a:t>
            </a:r>
          </a:p>
        </p:txBody>
      </p:sp>
      <p:sp>
        <p:nvSpPr>
          <p:cNvPr id="31750" name="AutoShape 11"/>
          <p:cNvSpPr>
            <a:spLocks noChangeArrowheads="1"/>
          </p:cNvSpPr>
          <p:nvPr/>
        </p:nvSpPr>
        <p:spPr bwMode="auto">
          <a:xfrm>
            <a:off x="3754438" y="1958975"/>
            <a:ext cx="4678362" cy="468313"/>
          </a:xfrm>
          <a:prstGeom prst="leftRightArrow">
            <a:avLst>
              <a:gd name="adj1" fmla="val 66667"/>
              <a:gd name="adj2" fmla="val 43150"/>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lnSpc>
                <a:spcPct val="110000"/>
              </a:lnSpc>
              <a:spcBef>
                <a:spcPct val="25000"/>
              </a:spcBef>
              <a:buFont typeface="Wingdings" pitchFamily="2" charset="2"/>
              <a:buNone/>
            </a:pPr>
            <a:r>
              <a:rPr lang="ja-JP" altLang="en-US"/>
              <a:t>大衆マーケット</a:t>
            </a:r>
          </a:p>
        </p:txBody>
      </p:sp>
      <p:sp>
        <p:nvSpPr>
          <p:cNvPr id="31751" name="Text Box 12"/>
          <p:cNvSpPr txBox="1">
            <a:spLocks noChangeArrowheads="1"/>
          </p:cNvSpPr>
          <p:nvPr/>
        </p:nvSpPr>
        <p:spPr bwMode="auto">
          <a:xfrm>
            <a:off x="1120775" y="4225925"/>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Tx/>
              <a:buChar char="•"/>
            </a:pPr>
            <a:r>
              <a:rPr lang="ja-JP" altLang="en-US" sz="1200">
                <a:latin typeface="HGPｺﾞｼｯｸE" pitchFamily="50" charset="-128"/>
                <a:ea typeface="HGPｺﾞｼｯｸE" pitchFamily="50" charset="-128"/>
              </a:rPr>
              <a:t>とにかく試してみる</a:t>
            </a:r>
          </a:p>
        </p:txBody>
      </p:sp>
      <p:sp>
        <p:nvSpPr>
          <p:cNvPr id="31752" name="Text Box 13"/>
          <p:cNvSpPr txBox="1">
            <a:spLocks noChangeArrowheads="1"/>
          </p:cNvSpPr>
          <p:nvPr/>
        </p:nvSpPr>
        <p:spPr bwMode="auto">
          <a:xfrm>
            <a:off x="2244725" y="4225925"/>
            <a:ext cx="1106488"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Tx/>
              <a:buChar char="•"/>
            </a:pPr>
            <a:r>
              <a:rPr lang="ja-JP" altLang="en-US" sz="1200">
                <a:latin typeface="HGPｺﾞｼｯｸE" pitchFamily="50" charset="-128"/>
                <a:ea typeface="HGPｺﾞｼｯｸE" pitchFamily="50" charset="-128"/>
              </a:rPr>
              <a:t>専門性を求める</a:t>
            </a:r>
          </a:p>
          <a:p>
            <a:pPr eaLnBrk="1" hangingPunct="1">
              <a:buFontTx/>
              <a:buChar char="•"/>
            </a:pPr>
            <a:r>
              <a:rPr lang="ja-JP" altLang="en-US" sz="1200">
                <a:latin typeface="HGPｺﾞｼｯｸE" pitchFamily="50" charset="-128"/>
                <a:ea typeface="HGPｺﾞｼｯｸE" pitchFamily="50" charset="-128"/>
              </a:rPr>
              <a:t>自分自身の判断で買う</a:t>
            </a:r>
          </a:p>
        </p:txBody>
      </p:sp>
      <p:sp>
        <p:nvSpPr>
          <p:cNvPr id="31753" name="Text Box 14"/>
          <p:cNvSpPr txBox="1">
            <a:spLocks noChangeArrowheads="1"/>
          </p:cNvSpPr>
          <p:nvPr/>
        </p:nvSpPr>
        <p:spPr bwMode="auto">
          <a:xfrm>
            <a:off x="3779838" y="4225925"/>
            <a:ext cx="1611312"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Tx/>
              <a:buChar char="•"/>
            </a:pPr>
            <a:r>
              <a:rPr lang="ja-JP" altLang="en-US" sz="1200">
                <a:latin typeface="HGPｺﾞｼｯｸE" pitchFamily="50" charset="-128"/>
                <a:ea typeface="HGPｺﾞｼｯｸE" pitchFamily="50" charset="-128"/>
              </a:rPr>
              <a:t>世の中の新しい動きには敏感</a:t>
            </a:r>
          </a:p>
          <a:p>
            <a:pPr eaLnBrk="1" hangingPunct="1">
              <a:buFontTx/>
              <a:buChar char="•"/>
            </a:pPr>
            <a:r>
              <a:rPr lang="ja-JP" altLang="en-US" sz="1200">
                <a:latin typeface="HGPｺﾞｼｯｸE" pitchFamily="50" charset="-128"/>
                <a:ea typeface="HGPｺﾞｼｯｸE" pitchFamily="50" charset="-128"/>
              </a:rPr>
              <a:t>他人の判断に影響</a:t>
            </a:r>
            <a:br>
              <a:rPr lang="ja-JP" altLang="en-US" sz="1200">
                <a:latin typeface="HGPｺﾞｼｯｸE" pitchFamily="50" charset="-128"/>
                <a:ea typeface="HGPｺﾞｼｯｸE" pitchFamily="50" charset="-128"/>
              </a:rPr>
            </a:br>
            <a:r>
              <a:rPr lang="ja-JP" altLang="en-US" sz="1200">
                <a:latin typeface="HGPｺﾞｼｯｸE" pitchFamily="50" charset="-128"/>
                <a:ea typeface="HGPｺﾞｼｯｸE" pitchFamily="50" charset="-128"/>
              </a:rPr>
              <a:t>される</a:t>
            </a:r>
          </a:p>
        </p:txBody>
      </p:sp>
      <p:sp>
        <p:nvSpPr>
          <p:cNvPr id="31754" name="Text Box 15"/>
          <p:cNvSpPr txBox="1">
            <a:spLocks noChangeArrowheads="1"/>
          </p:cNvSpPr>
          <p:nvPr/>
        </p:nvSpPr>
        <p:spPr bwMode="auto">
          <a:xfrm>
            <a:off x="5484813" y="4225925"/>
            <a:ext cx="16129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Tx/>
              <a:buChar char="•"/>
            </a:pPr>
            <a:r>
              <a:rPr lang="ja-JP" altLang="en-US" sz="1200">
                <a:latin typeface="HGPｺﾞｼｯｸE" pitchFamily="50" charset="-128"/>
                <a:ea typeface="HGPｺﾞｼｯｸE" pitchFamily="50" charset="-128"/>
              </a:rPr>
              <a:t>多くの人が買っている商品やサービスに反応する</a:t>
            </a:r>
          </a:p>
        </p:txBody>
      </p:sp>
      <p:sp>
        <p:nvSpPr>
          <p:cNvPr id="31755" name="Text Box 16"/>
          <p:cNvSpPr txBox="1">
            <a:spLocks noChangeArrowheads="1"/>
          </p:cNvSpPr>
          <p:nvPr/>
        </p:nvSpPr>
        <p:spPr bwMode="auto">
          <a:xfrm>
            <a:off x="7207250" y="4225925"/>
            <a:ext cx="14398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88900" indent="-889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buFontTx/>
              <a:buChar char="•"/>
            </a:pPr>
            <a:r>
              <a:rPr lang="ja-JP" altLang="en-US" sz="1200">
                <a:latin typeface="HGPｺﾞｼｯｸE" pitchFamily="50" charset="-128"/>
                <a:ea typeface="HGPｺﾞｼｯｸE" pitchFamily="50" charset="-128"/>
              </a:rPr>
              <a:t>新しいものやみんなが持っているものに興味がない、または嫌い</a:t>
            </a:r>
          </a:p>
        </p:txBody>
      </p:sp>
      <p:sp>
        <p:nvSpPr>
          <p:cNvPr id="31756" name="AutoShape 17"/>
          <p:cNvSpPr>
            <a:spLocks noChangeArrowheads="1"/>
          </p:cNvSpPr>
          <p:nvPr/>
        </p:nvSpPr>
        <p:spPr bwMode="auto">
          <a:xfrm>
            <a:off x="5487988" y="2457450"/>
            <a:ext cx="2905125" cy="1639888"/>
          </a:xfrm>
          <a:prstGeom prst="rtTriangle">
            <a:avLst/>
          </a:prstGeom>
          <a:solidFill>
            <a:srgbClr val="FFFFCC"/>
          </a:solidFill>
          <a:ln w="12700" algn="ctr">
            <a:solidFill>
              <a:srgbClr val="FF9900"/>
            </a:solidFill>
            <a:miter lim="800000"/>
            <a:headEnd/>
            <a:tailEnd/>
          </a:ln>
        </p:spPr>
        <p:txBody>
          <a:bodyPr wrap="none" anchor="ctr"/>
          <a:lstStyle/>
          <a:p>
            <a:endParaRPr lang="ja-JP" altLang="en-US"/>
          </a:p>
        </p:txBody>
      </p:sp>
      <p:sp>
        <p:nvSpPr>
          <p:cNvPr id="31757" name="AutoShape 18"/>
          <p:cNvSpPr>
            <a:spLocks noChangeArrowheads="1"/>
          </p:cNvSpPr>
          <p:nvPr/>
        </p:nvSpPr>
        <p:spPr bwMode="auto">
          <a:xfrm flipH="1">
            <a:off x="1344613" y="2457450"/>
            <a:ext cx="4019550" cy="1639888"/>
          </a:xfrm>
          <a:prstGeom prst="rtTriangle">
            <a:avLst/>
          </a:prstGeom>
          <a:solidFill>
            <a:srgbClr val="FFFFCC"/>
          </a:solidFill>
          <a:ln w="12700" algn="ctr">
            <a:solidFill>
              <a:srgbClr val="FF9900"/>
            </a:solidFill>
            <a:miter lim="800000"/>
            <a:headEnd/>
            <a:tailEnd/>
          </a:ln>
        </p:spPr>
        <p:txBody>
          <a:bodyPr anchor="ctr"/>
          <a:lstStyle/>
          <a:p>
            <a:endParaRPr lang="ja-JP" altLang="en-US"/>
          </a:p>
        </p:txBody>
      </p:sp>
      <p:sp>
        <p:nvSpPr>
          <p:cNvPr id="31758" name="Rectangle 19"/>
          <p:cNvSpPr>
            <a:spLocks noChangeArrowheads="1"/>
          </p:cNvSpPr>
          <p:nvPr/>
        </p:nvSpPr>
        <p:spPr bwMode="auto">
          <a:xfrm>
            <a:off x="3260725" y="3001963"/>
            <a:ext cx="557213" cy="1203325"/>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endParaRPr lang="ja-JP" altLang="en-US"/>
          </a:p>
        </p:txBody>
      </p:sp>
      <p:sp>
        <p:nvSpPr>
          <p:cNvPr id="31759" name="Rectangle 20"/>
          <p:cNvSpPr>
            <a:spLocks noChangeArrowheads="1"/>
          </p:cNvSpPr>
          <p:nvPr/>
        </p:nvSpPr>
        <p:spPr bwMode="auto">
          <a:xfrm>
            <a:off x="7156450" y="3001963"/>
            <a:ext cx="125413" cy="1203325"/>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endParaRPr lang="ja-JP" altLang="en-US"/>
          </a:p>
        </p:txBody>
      </p:sp>
      <p:sp>
        <p:nvSpPr>
          <p:cNvPr id="31760" name="Line 21"/>
          <p:cNvSpPr>
            <a:spLocks noChangeShapeType="1"/>
          </p:cNvSpPr>
          <p:nvPr/>
        </p:nvSpPr>
        <p:spPr bwMode="auto">
          <a:xfrm flipV="1">
            <a:off x="7281863" y="3457575"/>
            <a:ext cx="0" cy="64770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61" name="Line 22"/>
          <p:cNvSpPr>
            <a:spLocks noChangeShapeType="1"/>
          </p:cNvSpPr>
          <p:nvPr/>
        </p:nvSpPr>
        <p:spPr bwMode="auto">
          <a:xfrm flipV="1">
            <a:off x="7156450" y="3384550"/>
            <a:ext cx="0" cy="701675"/>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62" name="Line 23"/>
          <p:cNvSpPr>
            <a:spLocks noChangeShapeType="1"/>
          </p:cNvSpPr>
          <p:nvPr/>
        </p:nvSpPr>
        <p:spPr bwMode="auto">
          <a:xfrm flipV="1">
            <a:off x="3817938" y="3071813"/>
            <a:ext cx="0" cy="1038225"/>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63" name="Line 24"/>
          <p:cNvSpPr>
            <a:spLocks noChangeShapeType="1"/>
          </p:cNvSpPr>
          <p:nvPr/>
        </p:nvSpPr>
        <p:spPr bwMode="auto">
          <a:xfrm flipV="1">
            <a:off x="3260725" y="3324225"/>
            <a:ext cx="0" cy="77311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64" name="AutoShape 25"/>
          <p:cNvSpPr>
            <a:spLocks noChangeAspect="1" noChangeArrowheads="1"/>
          </p:cNvSpPr>
          <p:nvPr/>
        </p:nvSpPr>
        <p:spPr bwMode="auto">
          <a:xfrm flipH="1">
            <a:off x="1323975" y="3297238"/>
            <a:ext cx="1955800" cy="800100"/>
          </a:xfrm>
          <a:prstGeom prst="rtTriangle">
            <a:avLst/>
          </a:prstGeom>
          <a:solidFill>
            <a:srgbClr val="FFCCFF"/>
          </a:solidFill>
          <a:ln w="12700" algn="ctr">
            <a:solidFill>
              <a:srgbClr val="FF00FF"/>
            </a:solidFill>
            <a:miter lim="800000"/>
            <a:headEnd/>
            <a:tailEnd/>
          </a:ln>
        </p:spPr>
        <p:txBody>
          <a:bodyPr anchor="ctr"/>
          <a:lstStyle/>
          <a:p>
            <a:endParaRPr lang="ja-JP" altLang="en-US"/>
          </a:p>
        </p:txBody>
      </p:sp>
      <p:sp>
        <p:nvSpPr>
          <p:cNvPr id="31765" name="AutoShape 26"/>
          <p:cNvSpPr>
            <a:spLocks noChangeAspect="1" noChangeArrowheads="1"/>
          </p:cNvSpPr>
          <p:nvPr/>
        </p:nvSpPr>
        <p:spPr bwMode="auto">
          <a:xfrm flipH="1">
            <a:off x="1192213" y="3684588"/>
            <a:ext cx="1008062" cy="412750"/>
          </a:xfrm>
          <a:prstGeom prst="rtTriangle">
            <a:avLst/>
          </a:prstGeom>
          <a:solidFill>
            <a:srgbClr val="FFCCFF"/>
          </a:solidFill>
          <a:ln w="12700" algn="ctr">
            <a:solidFill>
              <a:srgbClr val="FF00FF"/>
            </a:solidFill>
            <a:miter lim="800000"/>
            <a:headEnd/>
            <a:tailEnd/>
          </a:ln>
        </p:spPr>
        <p:txBody>
          <a:bodyPr anchor="ctr"/>
          <a:lstStyle/>
          <a:p>
            <a:pPr>
              <a:lnSpc>
                <a:spcPct val="95000"/>
              </a:lnSpc>
              <a:spcBef>
                <a:spcPct val="25000"/>
              </a:spcBef>
              <a:buFont typeface="Wingdings" pitchFamily="2" charset="2"/>
              <a:buNone/>
            </a:pPr>
            <a:endParaRPr lang="ja-JP" altLang="ja-JP" sz="1000"/>
          </a:p>
        </p:txBody>
      </p:sp>
      <p:sp>
        <p:nvSpPr>
          <p:cNvPr id="31766" name="Rectangle 27"/>
          <p:cNvSpPr>
            <a:spLocks noChangeArrowheads="1"/>
          </p:cNvSpPr>
          <p:nvPr/>
        </p:nvSpPr>
        <p:spPr bwMode="auto">
          <a:xfrm>
            <a:off x="2211388" y="3440113"/>
            <a:ext cx="123825" cy="711200"/>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endParaRPr lang="ja-JP" altLang="en-US"/>
          </a:p>
        </p:txBody>
      </p:sp>
      <p:sp>
        <p:nvSpPr>
          <p:cNvPr id="31767" name="Line 28"/>
          <p:cNvSpPr>
            <a:spLocks noChangeShapeType="1"/>
          </p:cNvSpPr>
          <p:nvPr/>
        </p:nvSpPr>
        <p:spPr bwMode="auto">
          <a:xfrm flipV="1">
            <a:off x="2333625" y="3668713"/>
            <a:ext cx="0" cy="43973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68" name="Text Box 29"/>
          <p:cNvSpPr txBox="1">
            <a:spLocks noChangeArrowheads="1"/>
          </p:cNvSpPr>
          <p:nvPr/>
        </p:nvSpPr>
        <p:spPr bwMode="auto">
          <a:xfrm>
            <a:off x="1036638" y="3513138"/>
            <a:ext cx="13081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Bef>
                <a:spcPct val="10000"/>
              </a:spcBef>
              <a:buFont typeface="Wingdings" pitchFamily="2" charset="2"/>
              <a:buNone/>
            </a:pPr>
            <a:r>
              <a:rPr lang="en-US" altLang="ja-JP" sz="1600">
                <a:latin typeface="HGPｺﾞｼｯｸE" pitchFamily="50" charset="-128"/>
                <a:ea typeface="HGPｺﾞｼｯｸE" pitchFamily="50" charset="-128"/>
              </a:rPr>
              <a:t>①</a:t>
            </a:r>
          </a:p>
          <a:p>
            <a:pPr eaLnBrk="1" hangingPunct="1">
              <a:lnSpc>
                <a:spcPct val="95000"/>
              </a:lnSpc>
              <a:spcBef>
                <a:spcPct val="10000"/>
              </a:spcBef>
              <a:buFont typeface="Wingdings" pitchFamily="2" charset="2"/>
              <a:buNone/>
            </a:pPr>
            <a:r>
              <a:rPr lang="ja-JP" altLang="en-US" sz="1400">
                <a:latin typeface="HGPｺﾞｼｯｸE" pitchFamily="50" charset="-128"/>
                <a:ea typeface="HGPｺﾞｼｯｸE" pitchFamily="50" charset="-128"/>
              </a:rPr>
              <a:t>新しいモノ好き</a:t>
            </a:r>
          </a:p>
        </p:txBody>
      </p:sp>
      <p:sp>
        <p:nvSpPr>
          <p:cNvPr id="31769" name="Text Box 30"/>
          <p:cNvSpPr txBox="1">
            <a:spLocks noChangeArrowheads="1"/>
          </p:cNvSpPr>
          <p:nvPr/>
        </p:nvSpPr>
        <p:spPr bwMode="auto">
          <a:xfrm>
            <a:off x="2382838" y="3502025"/>
            <a:ext cx="8112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Bef>
                <a:spcPct val="10000"/>
              </a:spcBef>
              <a:buFont typeface="Wingdings" pitchFamily="2" charset="2"/>
              <a:buNone/>
            </a:pPr>
            <a:r>
              <a:rPr lang="en-US" altLang="ja-JP" sz="1600">
                <a:latin typeface="HGPｺﾞｼｯｸE" pitchFamily="50" charset="-128"/>
                <a:ea typeface="HGPｺﾞｼｯｸE" pitchFamily="50" charset="-128"/>
              </a:rPr>
              <a:t>②</a:t>
            </a:r>
          </a:p>
          <a:p>
            <a:pPr eaLnBrk="1" hangingPunct="1">
              <a:lnSpc>
                <a:spcPct val="95000"/>
              </a:lnSpc>
              <a:spcBef>
                <a:spcPct val="10000"/>
              </a:spcBef>
              <a:buFont typeface="Wingdings" pitchFamily="2" charset="2"/>
              <a:buNone/>
            </a:pPr>
            <a:r>
              <a:rPr lang="ja-JP" altLang="en-US" sz="1400">
                <a:latin typeface="HGPｺﾞｼｯｸE" pitchFamily="50" charset="-128"/>
                <a:ea typeface="HGPｺﾞｼｯｸE" pitchFamily="50" charset="-128"/>
              </a:rPr>
              <a:t>目利き</a:t>
            </a:r>
          </a:p>
        </p:txBody>
      </p:sp>
      <p:sp>
        <p:nvSpPr>
          <p:cNvPr id="31770" name="Text Box 31"/>
          <p:cNvSpPr txBox="1">
            <a:spLocks noChangeArrowheads="1"/>
          </p:cNvSpPr>
          <p:nvPr/>
        </p:nvSpPr>
        <p:spPr bwMode="auto">
          <a:xfrm>
            <a:off x="3830638" y="3502025"/>
            <a:ext cx="15128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Bef>
                <a:spcPct val="10000"/>
              </a:spcBef>
              <a:buFont typeface="Wingdings" pitchFamily="2" charset="2"/>
              <a:buNone/>
            </a:pPr>
            <a:r>
              <a:rPr lang="en-US" altLang="ja-JP" sz="1600">
                <a:latin typeface="HGPｺﾞｼｯｸE" pitchFamily="50" charset="-128"/>
                <a:ea typeface="HGPｺﾞｼｯｸE" pitchFamily="50" charset="-128"/>
              </a:rPr>
              <a:t>③</a:t>
            </a:r>
          </a:p>
          <a:p>
            <a:pPr eaLnBrk="1" hangingPunct="1">
              <a:lnSpc>
                <a:spcPct val="95000"/>
              </a:lnSpc>
              <a:spcBef>
                <a:spcPct val="10000"/>
              </a:spcBef>
              <a:buFont typeface="Wingdings" pitchFamily="2" charset="2"/>
              <a:buNone/>
            </a:pPr>
            <a:r>
              <a:rPr lang="ja-JP" altLang="en-US" sz="1400">
                <a:latin typeface="HGPｺﾞｼｯｸE" pitchFamily="50" charset="-128"/>
                <a:ea typeface="HGPｺﾞｼｯｸE" pitchFamily="50" charset="-128"/>
              </a:rPr>
              <a:t>流行に敏感</a:t>
            </a:r>
          </a:p>
        </p:txBody>
      </p:sp>
      <p:sp>
        <p:nvSpPr>
          <p:cNvPr id="31771" name="Text Box 32"/>
          <p:cNvSpPr txBox="1">
            <a:spLocks noChangeArrowheads="1"/>
          </p:cNvSpPr>
          <p:nvPr/>
        </p:nvSpPr>
        <p:spPr bwMode="auto">
          <a:xfrm>
            <a:off x="5518150" y="3502025"/>
            <a:ext cx="16017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Bef>
                <a:spcPct val="10000"/>
              </a:spcBef>
              <a:buFont typeface="Wingdings" pitchFamily="2" charset="2"/>
              <a:buNone/>
            </a:pPr>
            <a:r>
              <a:rPr lang="en-US" altLang="ja-JP" sz="1600">
                <a:latin typeface="HGPｺﾞｼｯｸE" pitchFamily="50" charset="-128"/>
                <a:ea typeface="HGPｺﾞｼｯｸE" pitchFamily="50" charset="-128"/>
              </a:rPr>
              <a:t>④</a:t>
            </a:r>
          </a:p>
          <a:p>
            <a:pPr eaLnBrk="1" hangingPunct="1">
              <a:lnSpc>
                <a:spcPct val="95000"/>
              </a:lnSpc>
              <a:spcBef>
                <a:spcPct val="10000"/>
              </a:spcBef>
              <a:buFont typeface="Wingdings" pitchFamily="2" charset="2"/>
              <a:buNone/>
            </a:pPr>
            <a:r>
              <a:rPr lang="ja-JP" altLang="en-US" sz="1400">
                <a:latin typeface="HGPｺﾞｼｯｸE" pitchFamily="50" charset="-128"/>
                <a:ea typeface="HGPｺﾞｼｯｸE" pitchFamily="50" charset="-128"/>
              </a:rPr>
              <a:t>流行後追い</a:t>
            </a:r>
          </a:p>
        </p:txBody>
      </p:sp>
      <p:sp>
        <p:nvSpPr>
          <p:cNvPr id="31772" name="Text Box 33"/>
          <p:cNvSpPr txBox="1">
            <a:spLocks noChangeArrowheads="1"/>
          </p:cNvSpPr>
          <p:nvPr/>
        </p:nvSpPr>
        <p:spPr bwMode="auto">
          <a:xfrm>
            <a:off x="7243763" y="3502025"/>
            <a:ext cx="8794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Bef>
                <a:spcPct val="10000"/>
              </a:spcBef>
              <a:buFont typeface="Wingdings" pitchFamily="2" charset="2"/>
              <a:buNone/>
            </a:pPr>
            <a:r>
              <a:rPr lang="en-US" altLang="ja-JP" sz="1600">
                <a:latin typeface="HGPｺﾞｼｯｸE" pitchFamily="50" charset="-128"/>
                <a:ea typeface="HGPｺﾞｼｯｸE" pitchFamily="50" charset="-128"/>
              </a:rPr>
              <a:t>⑤</a:t>
            </a:r>
          </a:p>
          <a:p>
            <a:pPr eaLnBrk="1" hangingPunct="1">
              <a:lnSpc>
                <a:spcPct val="95000"/>
              </a:lnSpc>
              <a:spcBef>
                <a:spcPct val="10000"/>
              </a:spcBef>
              <a:buFont typeface="Wingdings" pitchFamily="2" charset="2"/>
              <a:buNone/>
            </a:pPr>
            <a:r>
              <a:rPr lang="ja-JP" altLang="en-US" sz="1400">
                <a:latin typeface="HGPｺﾞｼｯｸE" pitchFamily="50" charset="-128"/>
                <a:ea typeface="HGPｺﾞｼｯｸE" pitchFamily="50" charset="-128"/>
              </a:rPr>
              <a:t>無関心</a:t>
            </a:r>
          </a:p>
        </p:txBody>
      </p:sp>
      <p:sp>
        <p:nvSpPr>
          <p:cNvPr id="31773" name="Rectangle 34"/>
          <p:cNvSpPr>
            <a:spLocks noChangeArrowheads="1"/>
          </p:cNvSpPr>
          <p:nvPr/>
        </p:nvSpPr>
        <p:spPr bwMode="auto">
          <a:xfrm>
            <a:off x="688975" y="1919288"/>
            <a:ext cx="358775" cy="2214562"/>
          </a:xfrm>
          <a:prstGeom prst="rect">
            <a:avLst/>
          </a:prstGeom>
          <a:solidFill>
            <a:srgbClr val="FFFFFF"/>
          </a:solidFill>
          <a:ln w="12700" algn="ctr">
            <a:solidFill>
              <a:srgbClr val="B2B2B2"/>
            </a:solidFill>
            <a:miter lim="800000"/>
            <a:headEnd/>
            <a:tailEnd/>
          </a:ln>
          <a:effectLst>
            <a:outerShdw dist="45791" dir="3378596" algn="ctr" rotWithShape="0">
              <a:srgbClr val="5F5F5F"/>
            </a:outerShdw>
          </a:effectLst>
        </p:spPr>
        <p:txBody>
          <a:bodyPr vert="eaVert" wrap="none" lIns="18000" tIns="46800" rIns="18000" bIns="46800" anchor="ctr"/>
          <a:lstStyle/>
          <a:p>
            <a:pPr algn="ctr">
              <a:lnSpc>
                <a:spcPct val="110000"/>
              </a:lnSpc>
              <a:spcBef>
                <a:spcPct val="25000"/>
              </a:spcBef>
              <a:buFont typeface="Wingdings" pitchFamily="2" charset="2"/>
              <a:buNone/>
            </a:pPr>
            <a:r>
              <a:rPr lang="ja-JP" altLang="en-US" sz="1400"/>
              <a:t>市場のグループ</a:t>
            </a:r>
          </a:p>
        </p:txBody>
      </p:sp>
      <p:sp>
        <p:nvSpPr>
          <p:cNvPr id="31774" name="Rectangle 35"/>
          <p:cNvSpPr>
            <a:spLocks noChangeArrowheads="1"/>
          </p:cNvSpPr>
          <p:nvPr/>
        </p:nvSpPr>
        <p:spPr bwMode="auto">
          <a:xfrm>
            <a:off x="688975" y="4214813"/>
            <a:ext cx="358775" cy="1230312"/>
          </a:xfrm>
          <a:prstGeom prst="rect">
            <a:avLst/>
          </a:prstGeom>
          <a:solidFill>
            <a:srgbClr val="FFFFFF"/>
          </a:solidFill>
          <a:ln w="12700" algn="ctr">
            <a:solidFill>
              <a:srgbClr val="B2B2B2"/>
            </a:solidFill>
            <a:miter lim="800000"/>
            <a:headEnd/>
            <a:tailEnd/>
          </a:ln>
          <a:effectLst>
            <a:outerShdw dist="45791" dir="3378596" algn="ctr" rotWithShape="0">
              <a:srgbClr val="5F5F5F"/>
            </a:outerShdw>
          </a:effectLst>
        </p:spPr>
        <p:txBody>
          <a:bodyPr vert="eaVert" wrap="none" lIns="18000" tIns="46800" rIns="18000" bIns="46800" anchor="ctr"/>
          <a:lstStyle/>
          <a:p>
            <a:pPr>
              <a:lnSpc>
                <a:spcPct val="110000"/>
              </a:lnSpc>
              <a:spcBef>
                <a:spcPct val="25000"/>
              </a:spcBef>
              <a:buFont typeface="Wingdings" pitchFamily="2" charset="2"/>
              <a:buNone/>
            </a:pPr>
            <a:r>
              <a:rPr lang="ja-JP" altLang="en-US" sz="1400"/>
              <a:t>消費者の特性</a:t>
            </a:r>
          </a:p>
        </p:txBody>
      </p:sp>
      <p:sp>
        <p:nvSpPr>
          <p:cNvPr id="31775" name="Line 36"/>
          <p:cNvSpPr>
            <a:spLocks noChangeShapeType="1"/>
          </p:cNvSpPr>
          <p:nvPr/>
        </p:nvSpPr>
        <p:spPr bwMode="auto">
          <a:xfrm flipH="1" flipV="1">
            <a:off x="3533775" y="1928813"/>
            <a:ext cx="0" cy="3455987"/>
          </a:xfrm>
          <a:prstGeom prst="line">
            <a:avLst/>
          </a:prstGeom>
          <a:noFill/>
          <a:ln w="88900">
            <a:solidFill>
              <a:srgbClr val="C0C0C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ja-JP" altLang="en-US"/>
          </a:p>
        </p:txBody>
      </p:sp>
      <p:sp>
        <p:nvSpPr>
          <p:cNvPr id="31776" name="AutoShape 37"/>
          <p:cNvSpPr>
            <a:spLocks noChangeArrowheads="1"/>
          </p:cNvSpPr>
          <p:nvPr/>
        </p:nvSpPr>
        <p:spPr bwMode="auto">
          <a:xfrm>
            <a:off x="2787650" y="2401888"/>
            <a:ext cx="1481138" cy="1100137"/>
          </a:xfrm>
          <a:prstGeom prst="irregularSeal2">
            <a:avLst/>
          </a:prstGeom>
          <a:solidFill>
            <a:srgbClr val="F8F8F8"/>
          </a:solidFill>
          <a:ln w="9525" algn="ctr">
            <a:solidFill>
              <a:srgbClr val="C0C0C0"/>
            </a:solidFill>
            <a:miter lim="800000"/>
            <a:headEnd/>
            <a:tailEnd/>
          </a:ln>
        </p:spPr>
        <p:txBody>
          <a:bodyPr wrap="none" anchor="ctr"/>
          <a:lstStyle/>
          <a:p>
            <a:pPr>
              <a:lnSpc>
                <a:spcPct val="95000"/>
              </a:lnSpc>
              <a:buFont typeface="Wingdings" pitchFamily="2" charset="2"/>
              <a:buNone/>
            </a:pPr>
            <a:r>
              <a:rPr lang="ja-JP" altLang="en-US"/>
              <a:t>市場の断層</a:t>
            </a:r>
          </a:p>
          <a:p>
            <a:pPr>
              <a:lnSpc>
                <a:spcPct val="95000"/>
              </a:lnSpc>
              <a:buFont typeface="Wingdings" pitchFamily="2" charset="2"/>
              <a:buNone/>
            </a:pPr>
            <a:r>
              <a:rPr lang="ja-JP" altLang="en-US"/>
              <a:t>（キャズム）</a:t>
            </a:r>
          </a:p>
        </p:txBody>
      </p:sp>
      <p:sp>
        <p:nvSpPr>
          <p:cNvPr id="31777" name="AutoShape 38"/>
          <p:cNvSpPr>
            <a:spLocks noChangeArrowheads="1"/>
          </p:cNvSpPr>
          <p:nvPr/>
        </p:nvSpPr>
        <p:spPr bwMode="auto">
          <a:xfrm>
            <a:off x="700088" y="5721350"/>
            <a:ext cx="476250" cy="593725"/>
          </a:xfrm>
          <a:prstGeom prst="rightArrow">
            <a:avLst>
              <a:gd name="adj1" fmla="val 50157"/>
              <a:gd name="adj2" fmla="val 31278"/>
            </a:avLst>
          </a:prstGeom>
          <a:solidFill>
            <a:srgbClr val="CCECFF">
              <a:alpha val="50195"/>
            </a:srgbClr>
          </a:solidFill>
          <a:ln w="31750" algn="ctr">
            <a:solidFill>
              <a:srgbClr val="000066"/>
            </a:solidFill>
            <a:miter lim="800000"/>
            <a:headEnd/>
            <a:tailEnd/>
          </a:ln>
        </p:spPr>
        <p:txBody>
          <a:bodyPr wrap="none" lIns="90000" tIns="46800" rIns="90000" bIns="46800" anchor="ctr"/>
          <a:lstStyle/>
          <a:p>
            <a:endParaRPr lang="ja-JP" altLang="en-US"/>
          </a:p>
        </p:txBody>
      </p:sp>
      <p:sp>
        <p:nvSpPr>
          <p:cNvPr id="31778" name="Text Box 39"/>
          <p:cNvSpPr txBox="1">
            <a:spLocks noChangeArrowheads="1"/>
          </p:cNvSpPr>
          <p:nvPr/>
        </p:nvSpPr>
        <p:spPr bwMode="auto">
          <a:xfrm>
            <a:off x="1312863" y="5583238"/>
            <a:ext cx="7261225" cy="869950"/>
          </a:xfrm>
          <a:prstGeom prst="rect">
            <a:avLst/>
          </a:prstGeom>
          <a:solidFill>
            <a:srgbClr val="CCECFF">
              <a:alpha val="50195"/>
            </a:srgbClr>
          </a:solidFill>
          <a:ln w="25400" algn="ctr">
            <a:solidFill>
              <a:srgbClr val="000066"/>
            </a:solidFill>
            <a:miter lim="800000"/>
            <a:headEnd/>
            <a:tailEnd/>
          </a:ln>
        </p:spPr>
        <p:txBody>
          <a:bodyPr lIns="90000" tIns="46800" rIns="90000" bIns="46800" anchor="ctr"/>
          <a:lstStyle>
            <a:lvl1pPr marL="268288" indent="-268288"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30000"/>
              </a:spcBef>
              <a:buFont typeface="Wingdings" pitchFamily="2" charset="2"/>
              <a:buChar char="l"/>
            </a:pPr>
            <a:r>
              <a:rPr lang="ja-JP" altLang="en-US" sz="1400">
                <a:latin typeface="HGPｺﾞｼｯｸE" pitchFamily="50" charset="-128"/>
                <a:ea typeface="HGPｺﾞｼｯｸE" pitchFamily="50" charset="-128"/>
              </a:rPr>
              <a:t>新しいもの好きやマニアの反応を一般市場の反応と勘違いしてはいけない</a:t>
            </a:r>
          </a:p>
          <a:p>
            <a:pPr eaLnBrk="1" hangingPunct="1">
              <a:spcBef>
                <a:spcPct val="30000"/>
              </a:spcBef>
              <a:buFont typeface="Wingdings" pitchFamily="2" charset="2"/>
              <a:buChar char="l"/>
            </a:pPr>
            <a:r>
              <a:rPr lang="ja-JP" altLang="en-US" sz="1400">
                <a:latin typeface="HGPｺﾞｼｯｸE" pitchFamily="50" charset="-128"/>
                <a:ea typeface="HGPｺﾞｼｯｸE" pitchFamily="50" charset="-128"/>
              </a:rPr>
              <a:t>創業時に投資した金額を回収するためには、大衆マーケットでの普及を目指す必要があり、</a:t>
            </a:r>
            <a:br>
              <a:rPr lang="ja-JP" altLang="en-US" sz="1400">
                <a:latin typeface="HGPｺﾞｼｯｸE" pitchFamily="50" charset="-128"/>
                <a:ea typeface="HGPｺﾞｼｯｸE" pitchFamily="50" charset="-128"/>
              </a:rPr>
            </a:br>
            <a:r>
              <a:rPr lang="ja-JP" altLang="en-US" sz="1400">
                <a:latin typeface="HGPｺﾞｼｯｸE" pitchFamily="50" charset="-128"/>
                <a:ea typeface="HGPｺﾞｼｯｸE" pitchFamily="50" charset="-128"/>
              </a:rPr>
              <a:t>そのマーケットに対応した戦略を再構築する必要がある</a:t>
            </a:r>
          </a:p>
        </p:txBody>
      </p:sp>
    </p:spTree>
    <p:extLst>
      <p:ext uri="{BB962C8B-B14F-4D97-AF65-F5344CB8AC3E}">
        <p14:creationId xmlns:p14="http://schemas.microsoft.com/office/powerpoint/2010/main" val="2894891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タイトル 1"/>
          <p:cNvSpPr>
            <a:spLocks noGrp="1"/>
          </p:cNvSpPr>
          <p:nvPr>
            <p:ph type="title"/>
          </p:nvPr>
        </p:nvSpPr>
        <p:spPr>
          <a:xfrm>
            <a:off x="179388" y="188913"/>
            <a:ext cx="8964612" cy="490537"/>
          </a:xfrm>
        </p:spPr>
        <p:txBody>
          <a:bodyPr/>
          <a:lstStyle/>
          <a:p>
            <a:pPr eaLnBrk="1" hangingPunct="1"/>
            <a:r>
              <a:rPr lang="ja-JP" altLang="en-US" dirty="0" smtClean="0"/>
              <a:t>市場細分化</a:t>
            </a:r>
          </a:p>
        </p:txBody>
      </p:sp>
      <p:grpSp>
        <p:nvGrpSpPr>
          <p:cNvPr id="32771" name="Group 49"/>
          <p:cNvGrpSpPr>
            <a:grpSpLocks/>
          </p:cNvGrpSpPr>
          <p:nvPr/>
        </p:nvGrpSpPr>
        <p:grpSpPr bwMode="auto">
          <a:xfrm>
            <a:off x="107950" y="1557338"/>
            <a:ext cx="8893175" cy="4824412"/>
            <a:chOff x="308" y="1117"/>
            <a:chExt cx="5602" cy="3039"/>
          </a:xfrm>
        </p:grpSpPr>
        <p:sp>
          <p:nvSpPr>
            <p:cNvPr id="38" name="Rectangle 3"/>
            <p:cNvSpPr>
              <a:spLocks noChangeArrowheads="1"/>
            </p:cNvSpPr>
            <p:nvPr/>
          </p:nvSpPr>
          <p:spPr bwMode="auto">
            <a:xfrm>
              <a:off x="725" y="1378"/>
              <a:ext cx="1227" cy="217"/>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地方</a:t>
              </a:r>
            </a:p>
          </p:txBody>
        </p:sp>
        <p:sp>
          <p:nvSpPr>
            <p:cNvPr id="32774" name="Rectangle 4"/>
            <p:cNvSpPr>
              <a:spLocks noChangeArrowheads="1"/>
            </p:cNvSpPr>
            <p:nvPr/>
          </p:nvSpPr>
          <p:spPr bwMode="auto">
            <a:xfrm>
              <a:off x="725" y="1117"/>
              <a:ext cx="1227" cy="261"/>
            </a:xfrm>
            <a:prstGeom prst="rect">
              <a:avLst/>
            </a:prstGeom>
            <a:solidFill>
              <a:srgbClr val="FFFFCC"/>
            </a:solidFill>
            <a:ln w="12700" algn="ctr">
              <a:solidFill>
                <a:srgbClr val="333333"/>
              </a:solidFill>
              <a:miter lim="800000"/>
              <a:headEnd/>
              <a:tailEnd/>
            </a:ln>
          </p:spPr>
          <p:txBody>
            <a:bodyPr lIns="36000" tIns="36000" rIns="36000" bIns="36000" anchor="ctr"/>
            <a:lstStyle/>
            <a:p>
              <a:pPr algn="ctr">
                <a:spcBef>
                  <a:spcPct val="50000"/>
                </a:spcBef>
                <a:spcAft>
                  <a:spcPct val="10000"/>
                </a:spcAft>
              </a:pPr>
              <a:r>
                <a:rPr lang="ja-JP" altLang="en-US" sz="1400">
                  <a:latin typeface="メイリオ" pitchFamily="50" charset="-128"/>
                  <a:ea typeface="メイリオ" pitchFamily="50" charset="-128"/>
                  <a:cs typeface="メイリオ" pitchFamily="50" charset="-128"/>
                </a:rPr>
                <a:t>切り口</a:t>
              </a:r>
            </a:p>
          </p:txBody>
        </p:sp>
        <p:sp>
          <p:nvSpPr>
            <p:cNvPr id="40" name="Rectangle 5"/>
            <p:cNvSpPr>
              <a:spLocks noChangeArrowheads="1"/>
            </p:cNvSpPr>
            <p:nvPr/>
          </p:nvSpPr>
          <p:spPr bwMode="auto">
            <a:xfrm>
              <a:off x="1952" y="1378"/>
              <a:ext cx="2257" cy="217"/>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関東、近畿、九州など</a:t>
              </a:r>
            </a:p>
          </p:txBody>
        </p:sp>
        <p:sp>
          <p:nvSpPr>
            <p:cNvPr id="32776" name="Rectangle 6"/>
            <p:cNvSpPr>
              <a:spLocks noChangeArrowheads="1"/>
            </p:cNvSpPr>
            <p:nvPr/>
          </p:nvSpPr>
          <p:spPr bwMode="auto">
            <a:xfrm>
              <a:off x="1952" y="1117"/>
              <a:ext cx="2257" cy="261"/>
            </a:xfrm>
            <a:prstGeom prst="rect">
              <a:avLst/>
            </a:prstGeom>
            <a:solidFill>
              <a:srgbClr val="FFFFCC"/>
            </a:solidFill>
            <a:ln w="12700" algn="ctr">
              <a:solidFill>
                <a:srgbClr val="333333"/>
              </a:solidFill>
              <a:miter lim="800000"/>
              <a:headEnd/>
              <a:tailEnd/>
            </a:ln>
          </p:spPr>
          <p:txBody>
            <a:bodyPr lIns="36000" tIns="36000" rIns="36000" bIns="36000" anchor="ctr"/>
            <a:lstStyle/>
            <a:p>
              <a:pPr algn="ctr">
                <a:spcBef>
                  <a:spcPct val="50000"/>
                </a:spcBef>
                <a:spcAft>
                  <a:spcPct val="10000"/>
                </a:spcAft>
              </a:pPr>
              <a:r>
                <a:rPr lang="ja-JP" altLang="en-US" sz="1400">
                  <a:latin typeface="メイリオ" pitchFamily="50" charset="-128"/>
                  <a:ea typeface="メイリオ" pitchFamily="50" charset="-128"/>
                  <a:cs typeface="メイリオ" pitchFamily="50" charset="-128"/>
                </a:rPr>
                <a:t>セグメントの例</a:t>
              </a:r>
            </a:p>
          </p:txBody>
        </p:sp>
        <p:sp>
          <p:nvSpPr>
            <p:cNvPr id="42" name="Rectangle 7"/>
            <p:cNvSpPr>
              <a:spLocks noChangeArrowheads="1"/>
            </p:cNvSpPr>
            <p:nvPr/>
          </p:nvSpPr>
          <p:spPr bwMode="auto">
            <a:xfrm>
              <a:off x="725" y="1595"/>
              <a:ext cx="1227" cy="193"/>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気候</a:t>
              </a:r>
            </a:p>
          </p:txBody>
        </p:sp>
        <p:sp>
          <p:nvSpPr>
            <p:cNvPr id="43" name="Rectangle 8"/>
            <p:cNvSpPr>
              <a:spLocks noChangeArrowheads="1"/>
            </p:cNvSpPr>
            <p:nvPr/>
          </p:nvSpPr>
          <p:spPr bwMode="auto">
            <a:xfrm>
              <a:off x="1952" y="1595"/>
              <a:ext cx="2257" cy="193"/>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南部、北部など</a:t>
              </a:r>
            </a:p>
          </p:txBody>
        </p:sp>
        <p:sp>
          <p:nvSpPr>
            <p:cNvPr id="44" name="Rectangle 9"/>
            <p:cNvSpPr>
              <a:spLocks noChangeArrowheads="1"/>
            </p:cNvSpPr>
            <p:nvPr/>
          </p:nvSpPr>
          <p:spPr bwMode="auto">
            <a:xfrm>
              <a:off x="725" y="1788"/>
              <a:ext cx="1227" cy="193"/>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人口密度</a:t>
              </a:r>
            </a:p>
          </p:txBody>
        </p:sp>
        <p:sp>
          <p:nvSpPr>
            <p:cNvPr id="45" name="Rectangle 10"/>
            <p:cNvSpPr>
              <a:spLocks noChangeArrowheads="1"/>
            </p:cNvSpPr>
            <p:nvPr/>
          </p:nvSpPr>
          <p:spPr bwMode="auto">
            <a:xfrm>
              <a:off x="1952" y="1788"/>
              <a:ext cx="2257" cy="193"/>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都市部、郊外、地方など</a:t>
              </a:r>
            </a:p>
          </p:txBody>
        </p:sp>
        <p:sp>
          <p:nvSpPr>
            <p:cNvPr id="46" name="Rectangle 11"/>
            <p:cNvSpPr>
              <a:spLocks noChangeArrowheads="1"/>
            </p:cNvSpPr>
            <p:nvPr/>
          </p:nvSpPr>
          <p:spPr bwMode="auto">
            <a:xfrm>
              <a:off x="725" y="1981"/>
              <a:ext cx="1227" cy="262"/>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年齢</a:t>
              </a:r>
            </a:p>
          </p:txBody>
        </p:sp>
        <p:sp>
          <p:nvSpPr>
            <p:cNvPr id="47" name="Rectangle 12"/>
            <p:cNvSpPr>
              <a:spLocks noChangeArrowheads="1"/>
            </p:cNvSpPr>
            <p:nvPr/>
          </p:nvSpPr>
          <p:spPr bwMode="auto">
            <a:xfrm>
              <a:off x="1952" y="1981"/>
              <a:ext cx="2257" cy="262"/>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幼児、少年、中年、高齢など</a:t>
              </a:r>
            </a:p>
          </p:txBody>
        </p:sp>
        <p:sp>
          <p:nvSpPr>
            <p:cNvPr id="48" name="Rectangle 13"/>
            <p:cNvSpPr>
              <a:spLocks noChangeArrowheads="1"/>
            </p:cNvSpPr>
            <p:nvPr/>
          </p:nvSpPr>
          <p:spPr bwMode="auto">
            <a:xfrm>
              <a:off x="725" y="2243"/>
              <a:ext cx="1227" cy="233"/>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性別</a:t>
              </a:r>
            </a:p>
          </p:txBody>
        </p:sp>
        <p:sp>
          <p:nvSpPr>
            <p:cNvPr id="49" name="Rectangle 14"/>
            <p:cNvSpPr>
              <a:spLocks noChangeArrowheads="1"/>
            </p:cNvSpPr>
            <p:nvPr/>
          </p:nvSpPr>
          <p:spPr bwMode="auto">
            <a:xfrm>
              <a:off x="1952" y="2243"/>
              <a:ext cx="2257" cy="233"/>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女性、男性</a:t>
              </a:r>
            </a:p>
          </p:txBody>
        </p:sp>
        <p:sp>
          <p:nvSpPr>
            <p:cNvPr id="50" name="Rectangle 15"/>
            <p:cNvSpPr>
              <a:spLocks noChangeArrowheads="1"/>
            </p:cNvSpPr>
            <p:nvPr/>
          </p:nvSpPr>
          <p:spPr bwMode="auto">
            <a:xfrm>
              <a:off x="725" y="2476"/>
              <a:ext cx="1227" cy="234"/>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家族構成</a:t>
              </a:r>
            </a:p>
          </p:txBody>
        </p:sp>
        <p:sp>
          <p:nvSpPr>
            <p:cNvPr id="51" name="Rectangle 16"/>
            <p:cNvSpPr>
              <a:spLocks noChangeArrowheads="1"/>
            </p:cNvSpPr>
            <p:nvPr/>
          </p:nvSpPr>
          <p:spPr bwMode="auto">
            <a:xfrm>
              <a:off x="1952" y="2476"/>
              <a:ext cx="2257" cy="234"/>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既婚、未婚など</a:t>
              </a:r>
            </a:p>
          </p:txBody>
        </p:sp>
        <p:sp>
          <p:nvSpPr>
            <p:cNvPr id="52" name="Rectangle 17"/>
            <p:cNvSpPr>
              <a:spLocks noChangeArrowheads="1"/>
            </p:cNvSpPr>
            <p:nvPr/>
          </p:nvSpPr>
          <p:spPr bwMode="auto">
            <a:xfrm>
              <a:off x="725" y="2705"/>
              <a:ext cx="1227" cy="264"/>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所得</a:t>
              </a:r>
            </a:p>
          </p:txBody>
        </p:sp>
        <p:sp>
          <p:nvSpPr>
            <p:cNvPr id="53" name="Rectangle 18"/>
            <p:cNvSpPr>
              <a:spLocks noChangeArrowheads="1"/>
            </p:cNvSpPr>
            <p:nvPr/>
          </p:nvSpPr>
          <p:spPr bwMode="auto">
            <a:xfrm>
              <a:off x="1952" y="2705"/>
              <a:ext cx="2257" cy="264"/>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年収</a:t>
              </a:r>
              <a:r>
                <a:rPr lang="en-US" altLang="ja-JP" sz="1050">
                  <a:latin typeface="メイリオ" pitchFamily="50" charset="-128"/>
                  <a:ea typeface="メイリオ" pitchFamily="50" charset="-128"/>
                  <a:cs typeface="メイリオ" pitchFamily="50" charset="-128"/>
                </a:rPr>
                <a:t>3,000</a:t>
              </a:r>
              <a:r>
                <a:rPr lang="ja-JP" altLang="en-US" sz="1050">
                  <a:latin typeface="メイリオ" pitchFamily="50" charset="-128"/>
                  <a:ea typeface="メイリオ" pitchFamily="50" charset="-128"/>
                  <a:cs typeface="メイリオ" pitchFamily="50" charset="-128"/>
                </a:rPr>
                <a:t>万円以上など</a:t>
              </a:r>
            </a:p>
          </p:txBody>
        </p:sp>
        <p:sp>
          <p:nvSpPr>
            <p:cNvPr id="54" name="Rectangle 19"/>
            <p:cNvSpPr>
              <a:spLocks noChangeArrowheads="1"/>
            </p:cNvSpPr>
            <p:nvPr/>
          </p:nvSpPr>
          <p:spPr bwMode="auto">
            <a:xfrm>
              <a:off x="725" y="2969"/>
              <a:ext cx="1227" cy="231"/>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職業</a:t>
              </a:r>
            </a:p>
          </p:txBody>
        </p:sp>
        <p:sp>
          <p:nvSpPr>
            <p:cNvPr id="55" name="Rectangle 20"/>
            <p:cNvSpPr>
              <a:spLocks noChangeArrowheads="1"/>
            </p:cNvSpPr>
            <p:nvPr/>
          </p:nvSpPr>
          <p:spPr bwMode="auto">
            <a:xfrm>
              <a:off x="1952" y="2969"/>
              <a:ext cx="2257" cy="231"/>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営業マン、公務員、主婦、学生など</a:t>
              </a:r>
            </a:p>
          </p:txBody>
        </p:sp>
        <p:sp>
          <p:nvSpPr>
            <p:cNvPr id="56" name="Rectangle 21"/>
            <p:cNvSpPr>
              <a:spLocks noChangeArrowheads="1"/>
            </p:cNvSpPr>
            <p:nvPr/>
          </p:nvSpPr>
          <p:spPr bwMode="auto">
            <a:xfrm>
              <a:off x="725" y="3197"/>
              <a:ext cx="1227" cy="265"/>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ライフスタイル</a:t>
              </a:r>
            </a:p>
          </p:txBody>
        </p:sp>
        <p:sp>
          <p:nvSpPr>
            <p:cNvPr id="57" name="Rectangle 22"/>
            <p:cNvSpPr>
              <a:spLocks noChangeArrowheads="1"/>
            </p:cNvSpPr>
            <p:nvPr/>
          </p:nvSpPr>
          <p:spPr bwMode="auto">
            <a:xfrm>
              <a:off x="1952" y="3197"/>
              <a:ext cx="2257" cy="265"/>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スポーツ好き、アウトドア志向など</a:t>
              </a:r>
            </a:p>
          </p:txBody>
        </p:sp>
        <p:sp>
          <p:nvSpPr>
            <p:cNvPr id="58" name="Rectangle 23"/>
            <p:cNvSpPr>
              <a:spLocks noChangeArrowheads="1"/>
            </p:cNvSpPr>
            <p:nvPr/>
          </p:nvSpPr>
          <p:spPr bwMode="auto">
            <a:xfrm>
              <a:off x="725" y="3462"/>
              <a:ext cx="1227" cy="232"/>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パーソナリティ</a:t>
              </a:r>
            </a:p>
          </p:txBody>
        </p:sp>
        <p:sp>
          <p:nvSpPr>
            <p:cNvPr id="59" name="Rectangle 24"/>
            <p:cNvSpPr>
              <a:spLocks noChangeArrowheads="1"/>
            </p:cNvSpPr>
            <p:nvPr/>
          </p:nvSpPr>
          <p:spPr bwMode="auto">
            <a:xfrm>
              <a:off x="1952" y="3462"/>
              <a:ext cx="2257" cy="232"/>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新しもの好き、保守的など</a:t>
              </a:r>
            </a:p>
          </p:txBody>
        </p:sp>
        <p:sp>
          <p:nvSpPr>
            <p:cNvPr id="60" name="Rectangle 25"/>
            <p:cNvSpPr>
              <a:spLocks noChangeArrowheads="1"/>
            </p:cNvSpPr>
            <p:nvPr/>
          </p:nvSpPr>
          <p:spPr bwMode="auto">
            <a:xfrm>
              <a:off x="308" y="1378"/>
              <a:ext cx="417" cy="610"/>
            </a:xfrm>
            <a:prstGeom prst="rect">
              <a:avLst/>
            </a:prstGeom>
            <a:solidFill>
              <a:srgbClr val="EAEAEA"/>
            </a:solidFill>
            <a:ln w="12700" algn="ctr">
              <a:solidFill>
                <a:srgbClr val="333333"/>
              </a:solidFill>
              <a:miter lim="800000"/>
              <a:headEnd/>
              <a:tailEnd/>
            </a:ln>
          </p:spPr>
          <p:txBody>
            <a:bodyPr vert="eaVert" wrap="none" lIns="36000" tIns="36000" rIns="36000" bIns="36000" anchor="ctr"/>
            <a:lstStyle/>
            <a:p>
              <a:pPr algn="ctr" fontAlgn="auto">
                <a:spcBef>
                  <a:spcPct val="50000"/>
                </a:spcBef>
                <a:spcAft>
                  <a:spcPct val="10000"/>
                </a:spcAft>
                <a:defRPr/>
              </a:pPr>
              <a:r>
                <a:rPr lang="ja-JP" altLang="en-US" sz="1050" dirty="0">
                  <a:latin typeface="メイリオ" pitchFamily="50" charset="-128"/>
                  <a:ea typeface="メイリオ" pitchFamily="50" charset="-128"/>
                  <a:cs typeface="メイリオ" pitchFamily="50" charset="-128"/>
                </a:rPr>
                <a:t>地理的</a:t>
              </a:r>
              <a:br>
                <a:rPr lang="ja-JP" altLang="en-US" sz="1050" dirty="0">
                  <a:latin typeface="メイリオ" pitchFamily="50" charset="-128"/>
                  <a:ea typeface="メイリオ" pitchFamily="50" charset="-128"/>
                  <a:cs typeface="メイリオ" pitchFamily="50" charset="-128"/>
                </a:rPr>
              </a:br>
              <a:r>
                <a:rPr lang="ja-JP" altLang="en-US" sz="1050" dirty="0">
                  <a:latin typeface="メイリオ" pitchFamily="50" charset="-128"/>
                  <a:ea typeface="メイリオ" pitchFamily="50" charset="-128"/>
                  <a:cs typeface="メイリオ" pitchFamily="50" charset="-128"/>
                </a:rPr>
                <a:t>変数</a:t>
              </a:r>
            </a:p>
          </p:txBody>
        </p:sp>
        <p:sp>
          <p:nvSpPr>
            <p:cNvPr id="32796" name="Rectangle 26"/>
            <p:cNvSpPr>
              <a:spLocks noChangeArrowheads="1"/>
            </p:cNvSpPr>
            <p:nvPr/>
          </p:nvSpPr>
          <p:spPr bwMode="auto">
            <a:xfrm>
              <a:off x="308" y="1117"/>
              <a:ext cx="417" cy="261"/>
            </a:xfrm>
            <a:prstGeom prst="rect">
              <a:avLst/>
            </a:prstGeom>
            <a:solidFill>
              <a:srgbClr val="FFFFCC"/>
            </a:solidFill>
            <a:ln w="12700" algn="ctr">
              <a:solidFill>
                <a:srgbClr val="333333"/>
              </a:solidFill>
              <a:miter lim="800000"/>
              <a:headEnd/>
              <a:tailEnd/>
            </a:ln>
          </p:spPr>
          <p:txBody>
            <a:bodyPr lIns="36000" tIns="36000" rIns="36000" bIns="36000" anchor="ctr"/>
            <a:lstStyle/>
            <a:p>
              <a:pPr algn="ctr">
                <a:spcBef>
                  <a:spcPct val="50000"/>
                </a:spcBef>
                <a:spcAft>
                  <a:spcPct val="10000"/>
                </a:spcAft>
              </a:pPr>
              <a:r>
                <a:rPr lang="ja-JP" altLang="en-US" sz="1400">
                  <a:latin typeface="メイリオ" pitchFamily="50" charset="-128"/>
                  <a:ea typeface="メイリオ" pitchFamily="50" charset="-128"/>
                  <a:cs typeface="メイリオ" pitchFamily="50" charset="-128"/>
                </a:rPr>
                <a:t>区分</a:t>
              </a:r>
            </a:p>
          </p:txBody>
        </p:sp>
        <p:sp>
          <p:nvSpPr>
            <p:cNvPr id="62" name="Rectangle 27"/>
            <p:cNvSpPr>
              <a:spLocks noChangeArrowheads="1"/>
            </p:cNvSpPr>
            <p:nvPr/>
          </p:nvSpPr>
          <p:spPr bwMode="auto">
            <a:xfrm>
              <a:off x="308" y="1981"/>
              <a:ext cx="417" cy="1219"/>
            </a:xfrm>
            <a:prstGeom prst="rect">
              <a:avLst/>
            </a:prstGeom>
            <a:solidFill>
              <a:srgbClr val="EAEAEA"/>
            </a:solidFill>
            <a:ln w="12700" algn="ctr">
              <a:solidFill>
                <a:srgbClr val="333333"/>
              </a:solidFill>
              <a:miter lim="800000"/>
              <a:headEnd/>
              <a:tailEnd/>
            </a:ln>
          </p:spPr>
          <p:txBody>
            <a:bodyPr vert="eaVert" wrap="none" lIns="36000" tIns="36000" rIns="36000" bIns="36000" anchor="ctr"/>
            <a:lstStyle/>
            <a:p>
              <a:pPr algn="ctr" fontAlgn="auto">
                <a:spcBef>
                  <a:spcPct val="50000"/>
                </a:spcBef>
                <a:spcAft>
                  <a:spcPct val="10000"/>
                </a:spcAft>
                <a:defRPr/>
              </a:pPr>
              <a:r>
                <a:rPr lang="ja-JP" altLang="en-US" sz="1050" dirty="0">
                  <a:latin typeface="メイリオ" pitchFamily="50" charset="-128"/>
                  <a:ea typeface="メイリオ" pitchFamily="50" charset="-128"/>
                  <a:cs typeface="メイリオ" pitchFamily="50" charset="-128"/>
                </a:rPr>
                <a:t>人口動態変数</a:t>
              </a:r>
            </a:p>
          </p:txBody>
        </p:sp>
        <p:sp>
          <p:nvSpPr>
            <p:cNvPr id="63" name="Rectangle 28"/>
            <p:cNvSpPr>
              <a:spLocks noChangeArrowheads="1"/>
            </p:cNvSpPr>
            <p:nvPr/>
          </p:nvSpPr>
          <p:spPr bwMode="auto">
            <a:xfrm>
              <a:off x="308" y="3197"/>
              <a:ext cx="417" cy="494"/>
            </a:xfrm>
            <a:prstGeom prst="rect">
              <a:avLst/>
            </a:prstGeom>
            <a:solidFill>
              <a:srgbClr val="EAEAEA"/>
            </a:solidFill>
            <a:ln w="12700" algn="ctr">
              <a:solidFill>
                <a:srgbClr val="333333"/>
              </a:solidFill>
              <a:miter lim="800000"/>
              <a:headEnd/>
              <a:tailEnd/>
            </a:ln>
          </p:spPr>
          <p:txBody>
            <a:bodyPr vert="eaVert" wrap="none" lIns="36000" tIns="36000" rIns="36000" bIns="36000" anchor="ctr"/>
            <a:lstStyle/>
            <a:p>
              <a:pPr algn="ctr" fontAlgn="auto">
                <a:spcBef>
                  <a:spcPct val="50000"/>
                </a:spcBef>
                <a:spcAft>
                  <a:spcPct val="10000"/>
                </a:spcAft>
                <a:defRPr/>
              </a:pPr>
              <a:r>
                <a:rPr lang="ja-JP" altLang="en-US" sz="1050" dirty="0">
                  <a:latin typeface="メイリオ" pitchFamily="50" charset="-128"/>
                  <a:ea typeface="メイリオ" pitchFamily="50" charset="-128"/>
                  <a:cs typeface="メイリオ" pitchFamily="50" charset="-128"/>
                </a:rPr>
                <a:t>心理的</a:t>
              </a:r>
              <a:br>
                <a:rPr lang="ja-JP" altLang="en-US" sz="1050" dirty="0">
                  <a:latin typeface="メイリオ" pitchFamily="50" charset="-128"/>
                  <a:ea typeface="メイリオ" pitchFamily="50" charset="-128"/>
                  <a:cs typeface="メイリオ" pitchFamily="50" charset="-128"/>
                </a:rPr>
              </a:br>
              <a:r>
                <a:rPr lang="ja-JP" altLang="en-US" sz="1050" dirty="0">
                  <a:latin typeface="メイリオ" pitchFamily="50" charset="-128"/>
                  <a:ea typeface="メイリオ" pitchFamily="50" charset="-128"/>
                  <a:cs typeface="メイリオ" pitchFamily="50" charset="-128"/>
                </a:rPr>
                <a:t>変数</a:t>
              </a:r>
            </a:p>
          </p:txBody>
        </p:sp>
        <p:sp>
          <p:nvSpPr>
            <p:cNvPr id="64" name="Rectangle 29"/>
            <p:cNvSpPr>
              <a:spLocks noChangeArrowheads="1"/>
            </p:cNvSpPr>
            <p:nvPr/>
          </p:nvSpPr>
          <p:spPr bwMode="auto">
            <a:xfrm>
              <a:off x="308" y="3691"/>
              <a:ext cx="417" cy="465"/>
            </a:xfrm>
            <a:prstGeom prst="rect">
              <a:avLst/>
            </a:prstGeom>
            <a:solidFill>
              <a:srgbClr val="EAEAEA"/>
            </a:solidFill>
            <a:ln w="12700" algn="ctr">
              <a:solidFill>
                <a:srgbClr val="333333"/>
              </a:solidFill>
              <a:miter lim="800000"/>
              <a:headEnd/>
              <a:tailEnd/>
            </a:ln>
          </p:spPr>
          <p:txBody>
            <a:bodyPr vert="eaVert" wrap="none" lIns="36000" tIns="36000" rIns="36000" bIns="36000" anchor="ctr"/>
            <a:lstStyle/>
            <a:p>
              <a:pPr algn="ctr" fontAlgn="auto">
                <a:spcBef>
                  <a:spcPct val="50000"/>
                </a:spcBef>
                <a:spcAft>
                  <a:spcPct val="10000"/>
                </a:spcAft>
                <a:defRPr/>
              </a:pPr>
              <a:r>
                <a:rPr lang="ja-JP" altLang="en-US" sz="1050" dirty="0">
                  <a:latin typeface="メイリオ" pitchFamily="50" charset="-128"/>
                  <a:ea typeface="メイリオ" pitchFamily="50" charset="-128"/>
                  <a:cs typeface="メイリオ" pitchFamily="50" charset="-128"/>
                </a:rPr>
                <a:t>行動</a:t>
              </a:r>
              <a:br>
                <a:rPr lang="ja-JP" altLang="en-US" sz="1050" dirty="0">
                  <a:latin typeface="メイリオ" pitchFamily="50" charset="-128"/>
                  <a:ea typeface="メイリオ" pitchFamily="50" charset="-128"/>
                  <a:cs typeface="メイリオ" pitchFamily="50" charset="-128"/>
                </a:rPr>
              </a:br>
              <a:r>
                <a:rPr lang="ja-JP" altLang="en-US" sz="1050" dirty="0">
                  <a:latin typeface="メイリオ" pitchFamily="50" charset="-128"/>
                  <a:ea typeface="メイリオ" pitchFamily="50" charset="-128"/>
                  <a:cs typeface="メイリオ" pitchFamily="50" charset="-128"/>
                </a:rPr>
                <a:t>変数</a:t>
              </a:r>
            </a:p>
          </p:txBody>
        </p:sp>
        <p:sp>
          <p:nvSpPr>
            <p:cNvPr id="65" name="Rectangle 30"/>
            <p:cNvSpPr>
              <a:spLocks noChangeArrowheads="1"/>
            </p:cNvSpPr>
            <p:nvPr/>
          </p:nvSpPr>
          <p:spPr bwMode="auto">
            <a:xfrm>
              <a:off x="725" y="3691"/>
              <a:ext cx="1227" cy="235"/>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求めるベネフィット</a:t>
              </a:r>
            </a:p>
          </p:txBody>
        </p:sp>
        <p:sp>
          <p:nvSpPr>
            <p:cNvPr id="66" name="Rectangle 31"/>
            <p:cNvSpPr>
              <a:spLocks noChangeArrowheads="1"/>
            </p:cNvSpPr>
            <p:nvPr/>
          </p:nvSpPr>
          <p:spPr bwMode="auto">
            <a:xfrm>
              <a:off x="1952" y="3691"/>
              <a:ext cx="2257" cy="235"/>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経済性、機能性、プレステージなど</a:t>
              </a:r>
            </a:p>
          </p:txBody>
        </p:sp>
        <p:sp>
          <p:nvSpPr>
            <p:cNvPr id="67" name="Rectangle 32"/>
            <p:cNvSpPr>
              <a:spLocks noChangeArrowheads="1"/>
            </p:cNvSpPr>
            <p:nvPr/>
          </p:nvSpPr>
          <p:spPr bwMode="auto">
            <a:xfrm>
              <a:off x="725" y="3922"/>
              <a:ext cx="1227" cy="234"/>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使用頻度</a:t>
              </a:r>
            </a:p>
          </p:txBody>
        </p:sp>
        <p:sp>
          <p:nvSpPr>
            <p:cNvPr id="68" name="Rectangle 33"/>
            <p:cNvSpPr>
              <a:spLocks noChangeArrowheads="1"/>
            </p:cNvSpPr>
            <p:nvPr/>
          </p:nvSpPr>
          <p:spPr bwMode="auto">
            <a:xfrm>
              <a:off x="1952" y="3922"/>
              <a:ext cx="2257" cy="234"/>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めったに使わない人、時々使う人、いつも使う人など</a:t>
              </a:r>
            </a:p>
          </p:txBody>
        </p:sp>
        <p:sp>
          <p:nvSpPr>
            <p:cNvPr id="69" name="Rectangle 34"/>
            <p:cNvSpPr>
              <a:spLocks noChangeArrowheads="1"/>
            </p:cNvSpPr>
            <p:nvPr/>
          </p:nvSpPr>
          <p:spPr bwMode="auto">
            <a:xfrm>
              <a:off x="4209" y="1378"/>
              <a:ext cx="1701" cy="217"/>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地域限定：「八つ橋」</a:t>
              </a:r>
            </a:p>
          </p:txBody>
        </p:sp>
        <p:sp>
          <p:nvSpPr>
            <p:cNvPr id="32805" name="Rectangle 35"/>
            <p:cNvSpPr>
              <a:spLocks noChangeArrowheads="1"/>
            </p:cNvSpPr>
            <p:nvPr/>
          </p:nvSpPr>
          <p:spPr bwMode="auto">
            <a:xfrm>
              <a:off x="4209" y="1117"/>
              <a:ext cx="1701" cy="261"/>
            </a:xfrm>
            <a:prstGeom prst="rect">
              <a:avLst/>
            </a:prstGeom>
            <a:solidFill>
              <a:srgbClr val="FFFFCC"/>
            </a:solidFill>
            <a:ln w="12700" algn="ctr">
              <a:solidFill>
                <a:srgbClr val="333333"/>
              </a:solidFill>
              <a:miter lim="800000"/>
              <a:headEnd/>
              <a:tailEnd/>
            </a:ln>
          </p:spPr>
          <p:txBody>
            <a:bodyPr lIns="36000" tIns="36000" rIns="36000" bIns="36000" anchor="ctr"/>
            <a:lstStyle/>
            <a:p>
              <a:pPr algn="ctr">
                <a:spcBef>
                  <a:spcPct val="50000"/>
                </a:spcBef>
                <a:spcAft>
                  <a:spcPct val="10000"/>
                </a:spcAft>
              </a:pPr>
              <a:r>
                <a:rPr lang="ja-JP" altLang="en-US" sz="1400">
                  <a:latin typeface="メイリオ" pitchFamily="50" charset="-128"/>
                  <a:ea typeface="メイリオ" pitchFamily="50" charset="-128"/>
                  <a:cs typeface="メイリオ" pitchFamily="50" charset="-128"/>
                </a:rPr>
                <a:t>該当する商品・サービスの例</a:t>
              </a:r>
            </a:p>
          </p:txBody>
        </p:sp>
        <p:sp>
          <p:nvSpPr>
            <p:cNvPr id="71" name="Rectangle 36"/>
            <p:cNvSpPr>
              <a:spLocks noChangeArrowheads="1"/>
            </p:cNvSpPr>
            <p:nvPr/>
          </p:nvSpPr>
          <p:spPr bwMode="auto">
            <a:xfrm>
              <a:off x="4209" y="1595"/>
              <a:ext cx="1701" cy="193"/>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季節限定：海の家</a:t>
              </a:r>
            </a:p>
          </p:txBody>
        </p:sp>
        <p:sp>
          <p:nvSpPr>
            <p:cNvPr id="72" name="Rectangle 37"/>
            <p:cNvSpPr>
              <a:spLocks noChangeArrowheads="1"/>
            </p:cNvSpPr>
            <p:nvPr/>
          </p:nvSpPr>
          <p:spPr bwMode="auto">
            <a:xfrm>
              <a:off x="4209" y="1788"/>
              <a:ext cx="1701" cy="193"/>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ロードサイド展開</a:t>
              </a:r>
            </a:p>
          </p:txBody>
        </p:sp>
        <p:sp>
          <p:nvSpPr>
            <p:cNvPr id="73" name="Rectangle 38"/>
            <p:cNvSpPr>
              <a:spLocks noChangeArrowheads="1"/>
            </p:cNvSpPr>
            <p:nvPr/>
          </p:nvSpPr>
          <p:spPr bwMode="auto">
            <a:xfrm>
              <a:off x="4209" y="1981"/>
              <a:ext cx="1701" cy="262"/>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安全なおもちゃ</a:t>
              </a:r>
            </a:p>
          </p:txBody>
        </p:sp>
        <p:sp>
          <p:nvSpPr>
            <p:cNvPr id="74" name="Rectangle 39"/>
            <p:cNvSpPr>
              <a:spLocks noChangeArrowheads="1"/>
            </p:cNvSpPr>
            <p:nvPr/>
          </p:nvSpPr>
          <p:spPr bwMode="auto">
            <a:xfrm>
              <a:off x="4209" y="2243"/>
              <a:ext cx="1701" cy="233"/>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男性化粧品、レディース・デー</a:t>
              </a:r>
            </a:p>
          </p:txBody>
        </p:sp>
        <p:sp>
          <p:nvSpPr>
            <p:cNvPr id="75" name="Rectangle 40"/>
            <p:cNvSpPr>
              <a:spLocks noChangeArrowheads="1"/>
            </p:cNvSpPr>
            <p:nvPr/>
          </p:nvSpPr>
          <p:spPr bwMode="auto">
            <a:xfrm>
              <a:off x="4209" y="2476"/>
              <a:ext cx="1701" cy="234"/>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惣菜の少量パック、大型冷蔵庫</a:t>
              </a:r>
            </a:p>
          </p:txBody>
        </p:sp>
        <p:sp>
          <p:nvSpPr>
            <p:cNvPr id="76" name="Rectangle 41"/>
            <p:cNvSpPr>
              <a:spLocks noChangeArrowheads="1"/>
            </p:cNvSpPr>
            <p:nvPr/>
          </p:nvSpPr>
          <p:spPr bwMode="auto">
            <a:xfrm>
              <a:off x="4209" y="2705"/>
              <a:ext cx="1701" cy="264"/>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高級車</a:t>
              </a:r>
            </a:p>
          </p:txBody>
        </p:sp>
        <p:sp>
          <p:nvSpPr>
            <p:cNvPr id="77" name="Rectangle 42"/>
            <p:cNvSpPr>
              <a:spLocks noChangeArrowheads="1"/>
            </p:cNvSpPr>
            <p:nvPr/>
          </p:nvSpPr>
          <p:spPr bwMode="auto">
            <a:xfrm>
              <a:off x="4209" y="2969"/>
              <a:ext cx="1701" cy="231"/>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学割</a:t>
              </a:r>
            </a:p>
          </p:txBody>
        </p:sp>
        <p:sp>
          <p:nvSpPr>
            <p:cNvPr id="78" name="Rectangle 43"/>
            <p:cNvSpPr>
              <a:spLocks noChangeArrowheads="1"/>
            </p:cNvSpPr>
            <p:nvPr/>
          </p:nvSpPr>
          <p:spPr bwMode="auto">
            <a:xfrm>
              <a:off x="4209" y="3197"/>
              <a:ext cx="1701" cy="265"/>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en-US" altLang="ja-JP" sz="1050">
                  <a:latin typeface="メイリオ" pitchFamily="50" charset="-128"/>
                  <a:ea typeface="メイリオ" pitchFamily="50" charset="-128"/>
                  <a:cs typeface="メイリオ" pitchFamily="50" charset="-128"/>
                </a:rPr>
                <a:t>RV</a:t>
              </a:r>
              <a:r>
                <a:rPr lang="ja-JP" altLang="en-US" sz="1050">
                  <a:latin typeface="メイリオ" pitchFamily="50" charset="-128"/>
                  <a:ea typeface="メイリオ" pitchFamily="50" charset="-128"/>
                  <a:cs typeface="メイリオ" pitchFamily="50" charset="-128"/>
                </a:rPr>
                <a:t>（レクリエーション・ビークル）</a:t>
              </a:r>
            </a:p>
          </p:txBody>
        </p:sp>
        <p:sp>
          <p:nvSpPr>
            <p:cNvPr id="79" name="Rectangle 44"/>
            <p:cNvSpPr>
              <a:spLocks noChangeArrowheads="1"/>
            </p:cNvSpPr>
            <p:nvPr/>
          </p:nvSpPr>
          <p:spPr bwMode="auto">
            <a:xfrm>
              <a:off x="4209" y="3462"/>
              <a:ext cx="1701" cy="232"/>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虫歯予防歯磨き粉</a:t>
              </a:r>
            </a:p>
          </p:txBody>
        </p:sp>
        <p:sp>
          <p:nvSpPr>
            <p:cNvPr id="80" name="Rectangle 45"/>
            <p:cNvSpPr>
              <a:spLocks noChangeArrowheads="1"/>
            </p:cNvSpPr>
            <p:nvPr/>
          </p:nvSpPr>
          <p:spPr bwMode="auto">
            <a:xfrm>
              <a:off x="4209" y="3691"/>
              <a:ext cx="1701" cy="235"/>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en-US" altLang="ja-JP" sz="1050">
                  <a:latin typeface="メイリオ" pitchFamily="50" charset="-128"/>
                  <a:ea typeface="メイリオ" pitchFamily="50" charset="-128"/>
                  <a:cs typeface="メイリオ" pitchFamily="50" charset="-128"/>
                </a:rPr>
                <a:t>24</a:t>
              </a:r>
              <a:r>
                <a:rPr lang="ja-JP" altLang="en-US" sz="1050">
                  <a:latin typeface="メイリオ" pitchFamily="50" charset="-128"/>
                  <a:ea typeface="メイリオ" pitchFamily="50" charset="-128"/>
                  <a:cs typeface="メイリオ" pitchFamily="50" charset="-128"/>
                </a:rPr>
                <a:t>時間営業</a:t>
              </a:r>
            </a:p>
          </p:txBody>
        </p:sp>
        <p:sp>
          <p:nvSpPr>
            <p:cNvPr id="81" name="Rectangle 46"/>
            <p:cNvSpPr>
              <a:spLocks noChangeArrowheads="1"/>
            </p:cNvSpPr>
            <p:nvPr/>
          </p:nvSpPr>
          <p:spPr bwMode="auto">
            <a:xfrm>
              <a:off x="4209" y="3922"/>
              <a:ext cx="1701" cy="234"/>
            </a:xfrm>
            <a:prstGeom prst="rect">
              <a:avLst/>
            </a:prstGeom>
            <a:solidFill>
              <a:schemeClr val="bg1"/>
            </a:solidFill>
            <a:ln w="12700" algn="ctr">
              <a:solidFill>
                <a:srgbClr val="333333"/>
              </a:solidFill>
              <a:miter lim="800000"/>
              <a:headEnd/>
              <a:tailEnd/>
            </a:ln>
          </p:spPr>
          <p:txBody>
            <a:bodyPr lIns="36000" tIns="36000" rIns="36000" bIns="36000" anchor="ctr"/>
            <a:lstStyle/>
            <a:p>
              <a:pPr fontAlgn="auto">
                <a:spcBef>
                  <a:spcPct val="50000"/>
                </a:spcBef>
                <a:spcAft>
                  <a:spcPct val="10000"/>
                </a:spcAft>
                <a:defRPr/>
              </a:pPr>
              <a:r>
                <a:rPr lang="ja-JP" altLang="en-US" sz="1050">
                  <a:latin typeface="メイリオ" pitchFamily="50" charset="-128"/>
                  <a:ea typeface="メイリオ" pitchFamily="50" charset="-128"/>
                  <a:cs typeface="メイリオ" pitchFamily="50" charset="-128"/>
                </a:rPr>
                <a:t>定期券、回数券</a:t>
              </a:r>
            </a:p>
          </p:txBody>
        </p:sp>
      </p:grpSp>
      <p:sp>
        <p:nvSpPr>
          <p:cNvPr id="32772" name="Rectangle 2"/>
          <p:cNvSpPr txBox="1">
            <a:spLocks noChangeArrowheads="1"/>
          </p:cNvSpPr>
          <p:nvPr/>
        </p:nvSpPr>
        <p:spPr bwMode="auto">
          <a:xfrm>
            <a:off x="107950" y="692150"/>
            <a:ext cx="88931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None/>
            </a:pPr>
            <a:r>
              <a:rPr lang="ja-JP" altLang="en-US" sz="1200">
                <a:latin typeface="メイリオ" pitchFamily="50" charset="-128"/>
                <a:ea typeface="メイリオ" pitchFamily="50" charset="-128"/>
                <a:cs typeface="メイリオ" pitchFamily="50" charset="-128"/>
              </a:rPr>
              <a:t>市場の細分化とは、顧客をさまざまな属性によって分割し、類似した属性を持ったグループ（セグメント）ごとにまとめることです。（例：幼児のいる家族向け商品、</a:t>
            </a:r>
            <a:r>
              <a:rPr lang="en-US" altLang="ja-JP" sz="1200">
                <a:latin typeface="メイリオ" pitchFamily="50" charset="-128"/>
                <a:ea typeface="メイリオ" pitchFamily="50" charset="-128"/>
                <a:cs typeface="メイリオ" pitchFamily="50" charset="-128"/>
              </a:rPr>
              <a:t>20</a:t>
            </a:r>
            <a:r>
              <a:rPr lang="ja-JP" altLang="en-US" sz="1200">
                <a:latin typeface="メイリオ" pitchFamily="50" charset="-128"/>
                <a:ea typeface="メイリオ" pitchFamily="50" charset="-128"/>
                <a:cs typeface="メイリオ" pitchFamily="50" charset="-128"/>
              </a:rPr>
              <a:t>～</a:t>
            </a:r>
            <a:r>
              <a:rPr lang="en-US" altLang="ja-JP" sz="1200">
                <a:latin typeface="メイリオ" pitchFamily="50" charset="-128"/>
                <a:ea typeface="メイリオ" pitchFamily="50" charset="-128"/>
                <a:cs typeface="メイリオ" pitchFamily="50" charset="-128"/>
              </a:rPr>
              <a:t>30</a:t>
            </a:r>
            <a:r>
              <a:rPr lang="ja-JP" altLang="en-US" sz="1200">
                <a:latin typeface="メイリオ" pitchFamily="50" charset="-128"/>
                <a:ea typeface="メイリオ" pitchFamily="50" charset="-128"/>
                <a:cs typeface="メイリオ" pitchFamily="50" charset="-128"/>
              </a:rPr>
              <a:t>代の独身女性向けサービス）</a:t>
            </a:r>
          </a:p>
          <a:p>
            <a:pPr eaLnBrk="1" hangingPunct="1">
              <a:spcBef>
                <a:spcPct val="20000"/>
              </a:spcBef>
              <a:buFont typeface="Arial" pitchFamily="34" charset="0"/>
              <a:buNone/>
            </a:pPr>
            <a:r>
              <a:rPr lang="ja-JP" altLang="en-US" sz="1200">
                <a:latin typeface="メイリオ" pitchFamily="50" charset="-128"/>
                <a:ea typeface="メイリオ" pitchFamily="50" charset="-128"/>
                <a:cs typeface="メイリオ" pitchFamily="50" charset="-128"/>
              </a:rPr>
              <a:t>市場の細分化を的確に行うことで、自社の商品・サービスの対象顧客はどんなグループなのか、自社はどんな顧客グループとつながりたいのかを決定することができます。</a:t>
            </a:r>
          </a:p>
        </p:txBody>
      </p:sp>
    </p:spTree>
    <p:extLst>
      <p:ext uri="{BB962C8B-B14F-4D97-AF65-F5344CB8AC3E}">
        <p14:creationId xmlns:p14="http://schemas.microsoft.com/office/powerpoint/2010/main" val="410987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a:xfrm>
            <a:off x="179388" y="188913"/>
            <a:ext cx="8964612" cy="490537"/>
          </a:xfrm>
        </p:spPr>
        <p:txBody>
          <a:bodyPr/>
          <a:lstStyle/>
          <a:p>
            <a:pPr eaLnBrk="1" hangingPunct="1"/>
            <a:r>
              <a:rPr lang="ja-JP" altLang="en-US" dirty="0" smtClean="0"/>
              <a:t>ビジネス・プレイヤー</a:t>
            </a:r>
          </a:p>
        </p:txBody>
      </p:sp>
      <p:sp>
        <p:nvSpPr>
          <p:cNvPr id="33795" name="Rectangle 3"/>
          <p:cNvSpPr txBox="1">
            <a:spLocks noChangeArrowheads="1"/>
          </p:cNvSpPr>
          <p:nvPr/>
        </p:nvSpPr>
        <p:spPr bwMode="auto">
          <a:xfrm>
            <a:off x="107950" y="996950"/>
            <a:ext cx="903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None/>
            </a:pPr>
            <a:r>
              <a:rPr lang="ja-JP" altLang="en-US" sz="1400">
                <a:latin typeface="メイリオ" pitchFamily="50" charset="-128"/>
                <a:ea typeface="メイリオ" pitchFamily="50" charset="-128"/>
                <a:cs typeface="メイリオ" pitchFamily="50" charset="-128"/>
              </a:rPr>
              <a:t>ビジネスモデルとは「お金を儲ける仕組み」のことで、「どうやって儲けているか？」をモデルで示します。</a:t>
            </a:r>
          </a:p>
          <a:p>
            <a:pPr eaLnBrk="1" hangingPunct="1">
              <a:spcBef>
                <a:spcPct val="20000"/>
              </a:spcBef>
              <a:buFont typeface="Arial" pitchFamily="34" charset="0"/>
              <a:buNone/>
            </a:pPr>
            <a:r>
              <a:rPr lang="ja-JP" altLang="en-US" sz="1400">
                <a:latin typeface="メイリオ" pitchFamily="50" charset="-128"/>
                <a:ea typeface="メイリオ" pitchFamily="50" charset="-128"/>
                <a:cs typeface="メイリオ" pitchFamily="50" charset="-128"/>
              </a:rPr>
              <a:t>ビジネスモデルに必要な要素は「プレーヤー」「モノ（商品・サービス）」「カネ」の</a:t>
            </a:r>
            <a:r>
              <a:rPr lang="en-US" altLang="ja-JP" sz="1400">
                <a:latin typeface="メイリオ" pitchFamily="50" charset="-128"/>
                <a:ea typeface="メイリオ" pitchFamily="50" charset="-128"/>
                <a:cs typeface="メイリオ" pitchFamily="50" charset="-128"/>
              </a:rPr>
              <a:t>3</a:t>
            </a:r>
            <a:r>
              <a:rPr lang="ja-JP" altLang="en-US" sz="1400">
                <a:latin typeface="メイリオ" pitchFamily="50" charset="-128"/>
                <a:ea typeface="メイリオ" pitchFamily="50" charset="-128"/>
                <a:cs typeface="メイリオ" pitchFamily="50" charset="-128"/>
              </a:rPr>
              <a:t>つです。</a:t>
            </a:r>
          </a:p>
        </p:txBody>
      </p:sp>
      <p:grpSp>
        <p:nvGrpSpPr>
          <p:cNvPr id="33796" name="Group 4"/>
          <p:cNvGrpSpPr>
            <a:grpSpLocks/>
          </p:cNvGrpSpPr>
          <p:nvPr/>
        </p:nvGrpSpPr>
        <p:grpSpPr bwMode="auto">
          <a:xfrm>
            <a:off x="107950" y="1927225"/>
            <a:ext cx="5403850" cy="479425"/>
            <a:chOff x="428" y="1082"/>
            <a:chExt cx="3321" cy="302"/>
          </a:xfrm>
        </p:grpSpPr>
        <p:sp>
          <p:nvSpPr>
            <p:cNvPr id="33816" name="Text Box 5"/>
            <p:cNvSpPr txBox="1">
              <a:spLocks noChangeArrowheads="1"/>
            </p:cNvSpPr>
            <p:nvPr/>
          </p:nvSpPr>
          <p:spPr bwMode="auto">
            <a:xfrm>
              <a:off x="674" y="1082"/>
              <a:ext cx="288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50000"/>
                </a:spcBef>
                <a:spcAft>
                  <a:spcPct val="10000"/>
                </a:spcAft>
              </a:pPr>
              <a:r>
                <a:rPr lang="ja-JP" altLang="en-US" sz="1400">
                  <a:latin typeface="メイリオ" pitchFamily="50" charset="-128"/>
                  <a:ea typeface="メイリオ" pitchFamily="50" charset="-128"/>
                  <a:cs typeface="メイリオ" pitchFamily="50" charset="-128"/>
                </a:rPr>
                <a:t>ビジネスモデル（</a:t>
              </a:r>
              <a:r>
                <a:rPr lang="en-US" altLang="ja-JP" sz="1400">
                  <a:latin typeface="メイリオ" pitchFamily="50" charset="-128"/>
                  <a:ea typeface="メイリオ" pitchFamily="50" charset="-128"/>
                  <a:cs typeface="メイリオ" pitchFamily="50" charset="-128"/>
                </a:rPr>
                <a:t>=</a:t>
              </a:r>
              <a:r>
                <a:rPr lang="ja-JP" altLang="en-US" sz="1400">
                  <a:latin typeface="メイリオ" pitchFamily="50" charset="-128"/>
                  <a:ea typeface="メイリオ" pitchFamily="50" charset="-128"/>
                  <a:cs typeface="メイリオ" pitchFamily="50" charset="-128"/>
                </a:rPr>
                <a:t>どうやって儲けているか）の</a:t>
              </a:r>
              <a:r>
                <a:rPr lang="en-US" altLang="ja-JP" sz="1400">
                  <a:latin typeface="メイリオ" pitchFamily="50" charset="-128"/>
                  <a:ea typeface="メイリオ" pitchFamily="50" charset="-128"/>
                  <a:cs typeface="メイリオ" pitchFamily="50" charset="-128"/>
                </a:rPr>
                <a:t>3</a:t>
              </a:r>
              <a:r>
                <a:rPr lang="ja-JP" altLang="en-US" sz="1400">
                  <a:latin typeface="メイリオ" pitchFamily="50" charset="-128"/>
                  <a:ea typeface="メイリオ" pitchFamily="50" charset="-128"/>
                  <a:cs typeface="メイリオ" pitchFamily="50" charset="-128"/>
                </a:rPr>
                <a:t>要素</a:t>
              </a:r>
            </a:p>
          </p:txBody>
        </p:sp>
        <p:sp>
          <p:nvSpPr>
            <p:cNvPr id="33817" name="Line 6"/>
            <p:cNvSpPr>
              <a:spLocks noChangeShapeType="1"/>
            </p:cNvSpPr>
            <p:nvPr/>
          </p:nvSpPr>
          <p:spPr bwMode="auto">
            <a:xfrm>
              <a:off x="428" y="1263"/>
              <a:ext cx="33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ja-JP" altLang="en-US"/>
            </a:p>
          </p:txBody>
        </p:sp>
      </p:grpSp>
      <p:sp>
        <p:nvSpPr>
          <p:cNvPr id="33797" name="Text Box 7"/>
          <p:cNvSpPr txBox="1">
            <a:spLocks noChangeArrowheads="1"/>
          </p:cNvSpPr>
          <p:nvPr/>
        </p:nvSpPr>
        <p:spPr bwMode="auto">
          <a:xfrm>
            <a:off x="6327775" y="1927225"/>
            <a:ext cx="17938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50000"/>
              </a:spcBef>
              <a:spcAft>
                <a:spcPct val="10000"/>
              </a:spcAft>
            </a:pPr>
            <a:r>
              <a:rPr lang="ja-JP" altLang="en-US" sz="1400">
                <a:latin typeface="メイリオ" pitchFamily="50" charset="-128"/>
                <a:ea typeface="メイリオ" pitchFamily="50" charset="-128"/>
                <a:cs typeface="メイリオ" pitchFamily="50" charset="-128"/>
              </a:rPr>
              <a:t>例：ラーメン屋</a:t>
            </a:r>
          </a:p>
        </p:txBody>
      </p:sp>
      <p:sp>
        <p:nvSpPr>
          <p:cNvPr id="33798" name="Line 8"/>
          <p:cNvSpPr>
            <a:spLocks noChangeShapeType="1"/>
          </p:cNvSpPr>
          <p:nvPr/>
        </p:nvSpPr>
        <p:spPr bwMode="auto">
          <a:xfrm>
            <a:off x="5795963" y="221456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ja-JP" altLang="en-US"/>
          </a:p>
        </p:txBody>
      </p:sp>
      <p:sp>
        <p:nvSpPr>
          <p:cNvPr id="33799" name="Oval 9"/>
          <p:cNvSpPr>
            <a:spLocks noChangeAspect="1" noChangeArrowheads="1"/>
          </p:cNvSpPr>
          <p:nvPr/>
        </p:nvSpPr>
        <p:spPr bwMode="auto">
          <a:xfrm>
            <a:off x="6089650" y="4116388"/>
            <a:ext cx="206375" cy="207962"/>
          </a:xfrm>
          <a:prstGeom prst="ellipse">
            <a:avLst/>
          </a:prstGeom>
          <a:solidFill>
            <a:srgbClr val="FFFFCC"/>
          </a:solidFill>
          <a:ln w="12700" algn="ctr">
            <a:solidFill>
              <a:srgbClr val="FFCC00"/>
            </a:solidFill>
            <a:round/>
            <a:headEnd/>
            <a:tailEnd/>
          </a:ln>
        </p:spPr>
        <p:txBody>
          <a:bodyPr wrap="none" lIns="36000" tIns="36000" rIns="36000" bIns="36000" anchor="ctr"/>
          <a:lstStyle/>
          <a:p>
            <a:pPr>
              <a:spcBef>
                <a:spcPct val="50000"/>
              </a:spcBef>
              <a:spcAft>
                <a:spcPct val="10000"/>
              </a:spcAft>
            </a:pPr>
            <a:r>
              <a:rPr lang="ja-JP" altLang="en-US" sz="1200">
                <a:latin typeface="メイリオ" pitchFamily="50" charset="-128"/>
                <a:ea typeface="メイリオ" pitchFamily="50" charset="-128"/>
                <a:cs typeface="メイリオ" pitchFamily="50" charset="-128"/>
              </a:rPr>
              <a:t>￥</a:t>
            </a:r>
          </a:p>
        </p:txBody>
      </p:sp>
      <p:sp>
        <p:nvSpPr>
          <p:cNvPr id="33800" name="Oval 10"/>
          <p:cNvSpPr>
            <a:spLocks noChangeAspect="1" noChangeArrowheads="1"/>
          </p:cNvSpPr>
          <p:nvPr/>
        </p:nvSpPr>
        <p:spPr bwMode="auto">
          <a:xfrm>
            <a:off x="6089650" y="4375150"/>
            <a:ext cx="206375" cy="207963"/>
          </a:xfrm>
          <a:prstGeom prst="ellipse">
            <a:avLst/>
          </a:prstGeom>
          <a:solidFill>
            <a:srgbClr val="FFFFCC"/>
          </a:solidFill>
          <a:ln w="12700" algn="ctr">
            <a:solidFill>
              <a:srgbClr val="FFCC00"/>
            </a:solidFill>
            <a:round/>
            <a:headEnd/>
            <a:tailEnd/>
          </a:ln>
        </p:spPr>
        <p:txBody>
          <a:bodyPr wrap="none" lIns="36000" tIns="36000" rIns="36000" bIns="36000" anchor="ctr"/>
          <a:lstStyle/>
          <a:p>
            <a:pPr>
              <a:spcBef>
                <a:spcPct val="50000"/>
              </a:spcBef>
              <a:spcAft>
                <a:spcPct val="10000"/>
              </a:spcAft>
            </a:pPr>
            <a:r>
              <a:rPr lang="ja-JP" altLang="en-US" sz="1200">
                <a:latin typeface="メイリオ" pitchFamily="50" charset="-128"/>
                <a:ea typeface="メイリオ" pitchFamily="50" charset="-128"/>
                <a:cs typeface="メイリオ" pitchFamily="50" charset="-128"/>
              </a:rPr>
              <a:t>￥</a:t>
            </a:r>
          </a:p>
        </p:txBody>
      </p:sp>
      <p:sp>
        <p:nvSpPr>
          <p:cNvPr id="33801" name="Oval 11"/>
          <p:cNvSpPr>
            <a:spLocks noChangeAspect="1" noChangeArrowheads="1"/>
          </p:cNvSpPr>
          <p:nvPr/>
        </p:nvSpPr>
        <p:spPr bwMode="auto">
          <a:xfrm>
            <a:off x="6089650" y="4635500"/>
            <a:ext cx="206375" cy="207963"/>
          </a:xfrm>
          <a:prstGeom prst="ellipse">
            <a:avLst/>
          </a:prstGeom>
          <a:solidFill>
            <a:srgbClr val="FFFFCC"/>
          </a:solidFill>
          <a:ln w="12700" algn="ctr">
            <a:solidFill>
              <a:srgbClr val="FFCC00"/>
            </a:solidFill>
            <a:round/>
            <a:headEnd/>
            <a:tailEnd/>
          </a:ln>
        </p:spPr>
        <p:txBody>
          <a:bodyPr wrap="none" lIns="36000" tIns="36000" rIns="36000" bIns="36000" anchor="ctr"/>
          <a:lstStyle/>
          <a:p>
            <a:pPr>
              <a:spcBef>
                <a:spcPct val="50000"/>
              </a:spcBef>
              <a:spcAft>
                <a:spcPct val="10000"/>
              </a:spcAft>
            </a:pPr>
            <a:r>
              <a:rPr lang="ja-JP" altLang="en-US" sz="1200">
                <a:latin typeface="メイリオ" pitchFamily="50" charset="-128"/>
                <a:ea typeface="メイリオ" pitchFamily="50" charset="-128"/>
                <a:cs typeface="メイリオ" pitchFamily="50" charset="-128"/>
              </a:rPr>
              <a:t>￥</a:t>
            </a:r>
          </a:p>
        </p:txBody>
      </p:sp>
      <p:sp>
        <p:nvSpPr>
          <p:cNvPr id="33802" name="Text Box 12"/>
          <p:cNvSpPr txBox="1">
            <a:spLocks noChangeArrowheads="1"/>
          </p:cNvSpPr>
          <p:nvPr/>
        </p:nvSpPr>
        <p:spPr bwMode="auto">
          <a:xfrm>
            <a:off x="5797550" y="2281238"/>
            <a:ext cx="268128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Aft>
                <a:spcPct val="10000"/>
              </a:spcAft>
              <a:buFontTx/>
              <a:buChar char="•"/>
            </a:pPr>
            <a:r>
              <a:rPr lang="en-US" altLang="ja-JP" sz="1400">
                <a:latin typeface="メイリオ" pitchFamily="50" charset="-128"/>
                <a:ea typeface="メイリオ" pitchFamily="50" charset="-128"/>
                <a:cs typeface="メイリオ" pitchFamily="50" charset="-128"/>
              </a:rPr>
              <a:t>A</a:t>
            </a:r>
            <a:r>
              <a:rPr lang="ja-JP" altLang="en-US" sz="1400">
                <a:latin typeface="メイリオ" pitchFamily="50" charset="-128"/>
                <a:ea typeface="メイリオ" pitchFamily="50" charset="-128"/>
                <a:cs typeface="メイリオ" pitchFamily="50" charset="-128"/>
              </a:rPr>
              <a:t>：お客様</a:t>
            </a:r>
          </a:p>
          <a:p>
            <a:pPr eaLnBrk="1" hangingPunct="1">
              <a:lnSpc>
                <a:spcPct val="90000"/>
              </a:lnSpc>
              <a:spcAft>
                <a:spcPct val="10000"/>
              </a:spcAft>
              <a:buFontTx/>
              <a:buChar char="•"/>
            </a:pPr>
            <a:r>
              <a:rPr lang="en-US" altLang="ja-JP" sz="1400">
                <a:latin typeface="メイリオ" pitchFamily="50" charset="-128"/>
                <a:ea typeface="メイリオ" pitchFamily="50" charset="-128"/>
                <a:cs typeface="メイリオ" pitchFamily="50" charset="-128"/>
              </a:rPr>
              <a:t>B</a:t>
            </a:r>
            <a:r>
              <a:rPr lang="ja-JP" altLang="en-US" sz="1400">
                <a:latin typeface="メイリオ" pitchFamily="50" charset="-128"/>
                <a:ea typeface="メイリオ" pitchFamily="50" charset="-128"/>
                <a:cs typeface="メイリオ" pitchFamily="50" charset="-128"/>
              </a:rPr>
              <a:t>：ラーメン屋</a:t>
            </a:r>
          </a:p>
          <a:p>
            <a:pPr eaLnBrk="1" hangingPunct="1">
              <a:lnSpc>
                <a:spcPct val="90000"/>
              </a:lnSpc>
              <a:spcAft>
                <a:spcPct val="10000"/>
              </a:spcAft>
              <a:buFontTx/>
              <a:buChar char="•"/>
            </a:pPr>
            <a:r>
              <a:rPr lang="en-US" altLang="ja-JP" sz="1400">
                <a:latin typeface="メイリオ" pitchFamily="50" charset="-128"/>
                <a:ea typeface="メイリオ" pitchFamily="50" charset="-128"/>
                <a:cs typeface="メイリオ" pitchFamily="50" charset="-128"/>
              </a:rPr>
              <a:t>C</a:t>
            </a:r>
            <a:r>
              <a:rPr lang="ja-JP" altLang="en-US" sz="1400">
                <a:latin typeface="メイリオ" pitchFamily="50" charset="-128"/>
                <a:ea typeface="メイリオ" pitchFamily="50" charset="-128"/>
                <a:cs typeface="メイリオ" pitchFamily="50" charset="-128"/>
              </a:rPr>
              <a:t>：食品販売業者</a:t>
            </a:r>
          </a:p>
          <a:p>
            <a:pPr eaLnBrk="1" hangingPunct="1">
              <a:lnSpc>
                <a:spcPct val="90000"/>
              </a:lnSpc>
              <a:spcAft>
                <a:spcPct val="10000"/>
              </a:spcAft>
              <a:buFontTx/>
              <a:buChar char="•"/>
            </a:pPr>
            <a:r>
              <a:rPr lang="en-US" altLang="ja-JP" sz="1400">
                <a:latin typeface="メイリオ" pitchFamily="50" charset="-128"/>
                <a:ea typeface="メイリオ" pitchFamily="50" charset="-128"/>
                <a:cs typeface="メイリオ" pitchFamily="50" charset="-128"/>
              </a:rPr>
              <a:t>D</a:t>
            </a:r>
            <a:r>
              <a:rPr lang="ja-JP" altLang="en-US" sz="1400">
                <a:latin typeface="メイリオ" pitchFamily="50" charset="-128"/>
                <a:ea typeface="メイリオ" pitchFamily="50" charset="-128"/>
                <a:cs typeface="メイリオ" pitchFamily="50" charset="-128"/>
              </a:rPr>
              <a:t>：食器販売業者</a:t>
            </a:r>
          </a:p>
          <a:p>
            <a:pPr eaLnBrk="1" hangingPunct="1">
              <a:lnSpc>
                <a:spcPct val="90000"/>
              </a:lnSpc>
              <a:spcAft>
                <a:spcPct val="10000"/>
              </a:spcAft>
              <a:buFontTx/>
              <a:buChar char="•"/>
            </a:pPr>
            <a:r>
              <a:rPr lang="en-US" altLang="ja-JP" sz="1400">
                <a:latin typeface="メイリオ" pitchFamily="50" charset="-128"/>
                <a:ea typeface="メイリオ" pitchFamily="50" charset="-128"/>
                <a:cs typeface="メイリオ" pitchFamily="50" charset="-128"/>
              </a:rPr>
              <a:t>E</a:t>
            </a:r>
            <a:r>
              <a:rPr lang="ja-JP" altLang="en-US" sz="1400">
                <a:latin typeface="メイリオ" pitchFamily="50" charset="-128"/>
                <a:ea typeface="メイリオ" pitchFamily="50" charset="-128"/>
                <a:cs typeface="メイリオ" pitchFamily="50" charset="-128"/>
              </a:rPr>
              <a:t>：製麺所</a:t>
            </a:r>
          </a:p>
        </p:txBody>
      </p:sp>
      <p:sp>
        <p:nvSpPr>
          <p:cNvPr id="33803" name="AutoShape 13"/>
          <p:cNvSpPr>
            <a:spLocks noChangeArrowheads="1"/>
          </p:cNvSpPr>
          <p:nvPr/>
        </p:nvSpPr>
        <p:spPr bwMode="auto">
          <a:xfrm>
            <a:off x="468313" y="2376488"/>
            <a:ext cx="1354137" cy="1116012"/>
          </a:xfrm>
          <a:prstGeom prst="roundRect">
            <a:avLst>
              <a:gd name="adj" fmla="val 16667"/>
            </a:avLst>
          </a:prstGeom>
          <a:solidFill>
            <a:srgbClr val="CCCCFF">
              <a:alpha val="30196"/>
            </a:srgbClr>
          </a:solidFill>
          <a:ln w="25400" algn="ctr">
            <a:solidFill>
              <a:srgbClr val="666699"/>
            </a:solidFill>
            <a:round/>
            <a:headEnd/>
            <a:tailEnd/>
          </a:ln>
        </p:spPr>
        <p:txBody>
          <a:bodyPr anchor="ctr"/>
          <a:lstStyle/>
          <a:p>
            <a:pPr algn="ctr">
              <a:lnSpc>
                <a:spcPct val="90000"/>
              </a:lnSpc>
              <a:spcBef>
                <a:spcPct val="50000"/>
              </a:spcBef>
              <a:spcAft>
                <a:spcPct val="10000"/>
              </a:spcAft>
            </a:pPr>
            <a:r>
              <a:rPr kumimoji="0" lang="ja-JP" altLang="en-US" sz="1600">
                <a:solidFill>
                  <a:srgbClr val="010000"/>
                </a:solidFill>
                <a:latin typeface="メイリオ" pitchFamily="50" charset="-128"/>
                <a:ea typeface="メイリオ" pitchFamily="50" charset="-128"/>
                <a:cs typeface="メイリオ" pitchFamily="50" charset="-128"/>
              </a:rPr>
              <a:t>プレーヤー</a:t>
            </a:r>
          </a:p>
        </p:txBody>
      </p:sp>
      <p:sp>
        <p:nvSpPr>
          <p:cNvPr id="33804" name="Text Box 14"/>
          <p:cNvSpPr txBox="1">
            <a:spLocks noChangeArrowheads="1"/>
          </p:cNvSpPr>
          <p:nvPr/>
        </p:nvSpPr>
        <p:spPr bwMode="auto">
          <a:xfrm>
            <a:off x="1870075" y="2695575"/>
            <a:ext cx="335597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50000"/>
              </a:spcBef>
              <a:spcAft>
                <a:spcPct val="10000"/>
              </a:spcAft>
            </a:pPr>
            <a:r>
              <a:rPr lang="ja-JP" altLang="en-US" sz="1400">
                <a:latin typeface="メイリオ" pitchFamily="50" charset="-128"/>
                <a:ea typeface="メイリオ" pitchFamily="50" charset="-128"/>
                <a:cs typeface="メイリオ" pitchFamily="50" charset="-128"/>
              </a:rPr>
              <a:t>自社含め、最終的に製品・サービスがお客様の手に届くまでに関与する企業等</a:t>
            </a:r>
          </a:p>
        </p:txBody>
      </p:sp>
      <p:sp>
        <p:nvSpPr>
          <p:cNvPr id="33805" name="AutoShape 15"/>
          <p:cNvSpPr>
            <a:spLocks noChangeArrowheads="1"/>
          </p:cNvSpPr>
          <p:nvPr/>
        </p:nvSpPr>
        <p:spPr bwMode="auto">
          <a:xfrm rot="16200000" flipV="1">
            <a:off x="4970463" y="2865437"/>
            <a:ext cx="1081088" cy="138113"/>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rot="10800000" vert="eaVert" wrap="none" lIns="90000" tIns="46800" rIns="90000" bIns="46800" anchor="ctr"/>
          <a:lstStyle/>
          <a:p>
            <a:pPr>
              <a:spcBef>
                <a:spcPct val="50000"/>
              </a:spcBef>
              <a:spcAft>
                <a:spcPct val="10000"/>
              </a:spcAft>
            </a:pPr>
            <a:endParaRPr lang="ja-JP" altLang="ja-JP" sz="1000">
              <a:latin typeface="メイリオ" pitchFamily="50" charset="-128"/>
              <a:ea typeface="メイリオ" pitchFamily="50" charset="-128"/>
              <a:cs typeface="メイリオ" pitchFamily="50" charset="-128"/>
            </a:endParaRPr>
          </a:p>
        </p:txBody>
      </p:sp>
      <p:sp>
        <p:nvSpPr>
          <p:cNvPr id="33806" name="Text Box 16"/>
          <p:cNvSpPr txBox="1">
            <a:spLocks noChangeArrowheads="1"/>
          </p:cNvSpPr>
          <p:nvPr/>
        </p:nvSpPr>
        <p:spPr bwMode="auto">
          <a:xfrm>
            <a:off x="5797550" y="3768725"/>
            <a:ext cx="30416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79425" indent="-479425"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Aft>
                <a:spcPct val="10000"/>
              </a:spcAft>
            </a:pPr>
            <a:r>
              <a:rPr lang="en-US" altLang="ja-JP" sz="1400">
                <a:latin typeface="メイリオ" pitchFamily="50" charset="-128"/>
                <a:ea typeface="メイリオ" pitchFamily="50" charset="-128"/>
                <a:cs typeface="メイリオ" pitchFamily="50" charset="-128"/>
              </a:rPr>
              <a:t>	①</a:t>
            </a:r>
            <a:r>
              <a:rPr lang="ja-JP" altLang="en-US" sz="1400">
                <a:latin typeface="メイリオ" pitchFamily="50" charset="-128"/>
                <a:ea typeface="メイリオ" pitchFamily="50" charset="-128"/>
                <a:cs typeface="メイリオ" pitchFamily="50" charset="-128"/>
              </a:rPr>
              <a:t>お客様</a:t>
            </a:r>
          </a:p>
          <a:p>
            <a:pPr eaLnBrk="1" hangingPunct="1">
              <a:lnSpc>
                <a:spcPct val="95000"/>
              </a:lnSpc>
              <a:spcAft>
                <a:spcPct val="10000"/>
              </a:spcAft>
            </a:pPr>
            <a:r>
              <a:rPr lang="ja-JP" altLang="en-US" sz="1400">
                <a:latin typeface="メイリオ" pitchFamily="50" charset="-128"/>
                <a:ea typeface="メイリオ" pitchFamily="50" charset="-128"/>
                <a:cs typeface="メイリオ" pitchFamily="50" charset="-128"/>
              </a:rPr>
              <a:t>→	②ラーメン屋</a:t>
            </a:r>
          </a:p>
          <a:p>
            <a:pPr eaLnBrk="1" hangingPunct="1">
              <a:lnSpc>
                <a:spcPct val="95000"/>
              </a:lnSpc>
              <a:spcAft>
                <a:spcPct val="10000"/>
              </a:spcAft>
            </a:pPr>
            <a:r>
              <a:rPr lang="ja-JP" altLang="en-US" sz="1400">
                <a:latin typeface="メイリオ" pitchFamily="50" charset="-128"/>
                <a:ea typeface="メイリオ" pitchFamily="50" charset="-128"/>
                <a:cs typeface="メイリオ" pitchFamily="50" charset="-128"/>
              </a:rPr>
              <a:t>→	③食品販売</a:t>
            </a:r>
            <a:r>
              <a:rPr lang="en-US" altLang="ja-JP" sz="1400">
                <a:latin typeface="メイリオ" pitchFamily="50" charset="-128"/>
                <a:ea typeface="メイリオ" pitchFamily="50" charset="-128"/>
                <a:cs typeface="メイリオ" pitchFamily="50" charset="-128"/>
              </a:rPr>
              <a:t>/</a:t>
            </a:r>
            <a:r>
              <a:rPr lang="ja-JP" altLang="en-US" sz="1400">
                <a:latin typeface="メイリオ" pitchFamily="50" charset="-128"/>
                <a:ea typeface="メイリオ" pitchFamily="50" charset="-128"/>
                <a:cs typeface="メイリオ" pitchFamily="50" charset="-128"/>
              </a:rPr>
              <a:t>食器販売</a:t>
            </a:r>
            <a:r>
              <a:rPr lang="en-US" altLang="ja-JP" sz="1400">
                <a:latin typeface="メイリオ" pitchFamily="50" charset="-128"/>
                <a:ea typeface="メイリオ" pitchFamily="50" charset="-128"/>
                <a:cs typeface="メイリオ" pitchFamily="50" charset="-128"/>
              </a:rPr>
              <a:t>/</a:t>
            </a:r>
            <a:r>
              <a:rPr lang="ja-JP" altLang="en-US" sz="1400">
                <a:latin typeface="メイリオ" pitchFamily="50" charset="-128"/>
                <a:ea typeface="メイリオ" pitchFamily="50" charset="-128"/>
                <a:cs typeface="メイリオ" pitchFamily="50" charset="-128"/>
              </a:rPr>
              <a:t>製麺所</a:t>
            </a:r>
          </a:p>
          <a:p>
            <a:pPr eaLnBrk="1" hangingPunct="1">
              <a:lnSpc>
                <a:spcPct val="95000"/>
              </a:lnSpc>
              <a:spcAft>
                <a:spcPct val="10000"/>
              </a:spcAft>
            </a:pPr>
            <a:r>
              <a:rPr lang="ja-JP" altLang="en-US" sz="1400">
                <a:latin typeface="メイリオ" pitchFamily="50" charset="-128"/>
                <a:ea typeface="メイリオ" pitchFamily="50" charset="-128"/>
                <a:cs typeface="メイリオ" pitchFamily="50" charset="-128"/>
              </a:rPr>
              <a:t>→	（④加工業者</a:t>
            </a:r>
            <a:r>
              <a:rPr lang="en-US" altLang="ja-JP" sz="1400">
                <a:latin typeface="メイリオ" pitchFamily="50" charset="-128"/>
                <a:ea typeface="メイリオ" pitchFamily="50" charset="-128"/>
                <a:cs typeface="メイリオ" pitchFamily="50" charset="-128"/>
              </a:rPr>
              <a:t>/</a:t>
            </a:r>
            <a:r>
              <a:rPr lang="ja-JP" altLang="en-US" sz="1400">
                <a:latin typeface="メイリオ" pitchFamily="50" charset="-128"/>
                <a:ea typeface="メイリオ" pitchFamily="50" charset="-128"/>
                <a:cs typeface="メイリオ" pitchFamily="50" charset="-128"/>
              </a:rPr>
              <a:t>農家）</a:t>
            </a:r>
          </a:p>
        </p:txBody>
      </p:sp>
      <p:sp>
        <p:nvSpPr>
          <p:cNvPr id="33807" name="AutoShape 17"/>
          <p:cNvSpPr>
            <a:spLocks noChangeArrowheads="1"/>
          </p:cNvSpPr>
          <p:nvPr/>
        </p:nvSpPr>
        <p:spPr bwMode="auto">
          <a:xfrm>
            <a:off x="468313" y="3808413"/>
            <a:ext cx="1354137" cy="1008062"/>
          </a:xfrm>
          <a:prstGeom prst="roundRect">
            <a:avLst>
              <a:gd name="adj" fmla="val 16667"/>
            </a:avLst>
          </a:prstGeom>
          <a:solidFill>
            <a:srgbClr val="CCCCFF">
              <a:alpha val="30196"/>
            </a:srgbClr>
          </a:solidFill>
          <a:ln w="25400" algn="ctr">
            <a:solidFill>
              <a:srgbClr val="666699"/>
            </a:solidFill>
            <a:round/>
            <a:headEnd/>
            <a:tailEnd/>
          </a:ln>
        </p:spPr>
        <p:txBody>
          <a:bodyPr anchor="ctr"/>
          <a:lstStyle/>
          <a:p>
            <a:pPr algn="ctr">
              <a:lnSpc>
                <a:spcPct val="90000"/>
              </a:lnSpc>
              <a:spcBef>
                <a:spcPct val="50000"/>
              </a:spcBef>
              <a:spcAft>
                <a:spcPct val="10000"/>
              </a:spcAft>
            </a:pPr>
            <a:r>
              <a:rPr kumimoji="0" lang="ja-JP" altLang="en-US" sz="1600">
                <a:solidFill>
                  <a:srgbClr val="010000"/>
                </a:solidFill>
                <a:latin typeface="メイリオ" pitchFamily="50" charset="-128"/>
                <a:ea typeface="メイリオ" pitchFamily="50" charset="-128"/>
                <a:cs typeface="メイリオ" pitchFamily="50" charset="-128"/>
              </a:rPr>
              <a:t>カネ</a:t>
            </a:r>
          </a:p>
        </p:txBody>
      </p:sp>
      <p:sp>
        <p:nvSpPr>
          <p:cNvPr id="33808" name="Text Box 18"/>
          <p:cNvSpPr txBox="1">
            <a:spLocks noChangeArrowheads="1"/>
          </p:cNvSpPr>
          <p:nvPr/>
        </p:nvSpPr>
        <p:spPr bwMode="auto">
          <a:xfrm>
            <a:off x="1870075" y="4075113"/>
            <a:ext cx="33528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50000"/>
              </a:spcBef>
              <a:spcAft>
                <a:spcPct val="10000"/>
              </a:spcAft>
            </a:pPr>
            <a:r>
              <a:rPr lang="ja-JP" altLang="en-US" sz="1400">
                <a:latin typeface="メイリオ" pitchFamily="50" charset="-128"/>
                <a:ea typeface="メイリオ" pitchFamily="50" charset="-128"/>
                <a:cs typeface="メイリオ" pitchFamily="50" charset="-128"/>
              </a:rPr>
              <a:t>最終的にお客様が支払ったお金がどのように各プレーヤー間で移動していくか</a:t>
            </a:r>
          </a:p>
        </p:txBody>
      </p:sp>
      <p:sp>
        <p:nvSpPr>
          <p:cNvPr id="33809" name="AutoShape 19"/>
          <p:cNvSpPr>
            <a:spLocks noChangeArrowheads="1"/>
          </p:cNvSpPr>
          <p:nvPr/>
        </p:nvSpPr>
        <p:spPr bwMode="auto">
          <a:xfrm rot="16200000" flipV="1">
            <a:off x="4970463" y="4243387"/>
            <a:ext cx="1081088" cy="138113"/>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rot="10800000" vert="eaVert" wrap="none" lIns="90000" tIns="46800" rIns="90000" bIns="46800" anchor="ctr"/>
          <a:lstStyle/>
          <a:p>
            <a:pPr>
              <a:spcBef>
                <a:spcPct val="50000"/>
              </a:spcBef>
              <a:spcAft>
                <a:spcPct val="10000"/>
              </a:spcAft>
            </a:pPr>
            <a:endParaRPr lang="ja-JP" altLang="ja-JP" sz="1000">
              <a:latin typeface="メイリオ" pitchFamily="50" charset="-128"/>
              <a:ea typeface="メイリオ" pitchFamily="50" charset="-128"/>
              <a:cs typeface="メイリオ" pitchFamily="50" charset="-128"/>
            </a:endParaRPr>
          </a:p>
        </p:txBody>
      </p:sp>
      <p:sp>
        <p:nvSpPr>
          <p:cNvPr id="33810" name="Text Box 20"/>
          <p:cNvSpPr txBox="1">
            <a:spLocks noChangeArrowheads="1"/>
          </p:cNvSpPr>
          <p:nvPr/>
        </p:nvSpPr>
        <p:spPr bwMode="auto">
          <a:xfrm>
            <a:off x="5797550" y="5148263"/>
            <a:ext cx="29146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177800" indent="-177800"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Aft>
                <a:spcPct val="10000"/>
              </a:spcAft>
              <a:buFontTx/>
              <a:buChar char="•"/>
            </a:pPr>
            <a:r>
              <a:rPr lang="en-US" altLang="ja-JP" sz="1400">
                <a:latin typeface="メイリオ" pitchFamily="50" charset="-128"/>
                <a:ea typeface="メイリオ" pitchFamily="50" charset="-128"/>
                <a:cs typeface="メイリオ" pitchFamily="50" charset="-128"/>
              </a:rPr>
              <a:t>B</a:t>
            </a:r>
            <a:r>
              <a:rPr lang="ja-JP" altLang="en-US" sz="1400">
                <a:latin typeface="メイリオ" pitchFamily="50" charset="-128"/>
                <a:ea typeface="メイリオ" pitchFamily="50" charset="-128"/>
                <a:cs typeface="メイリオ" pitchFamily="50" charset="-128"/>
              </a:rPr>
              <a:t>：ラーメン</a:t>
            </a:r>
          </a:p>
          <a:p>
            <a:pPr eaLnBrk="1" hangingPunct="1">
              <a:lnSpc>
                <a:spcPct val="95000"/>
              </a:lnSpc>
              <a:spcAft>
                <a:spcPct val="10000"/>
              </a:spcAft>
              <a:buFontTx/>
              <a:buChar char="•"/>
            </a:pPr>
            <a:r>
              <a:rPr lang="en-US" altLang="ja-JP" sz="1400">
                <a:latin typeface="メイリオ" pitchFamily="50" charset="-128"/>
                <a:ea typeface="メイリオ" pitchFamily="50" charset="-128"/>
                <a:cs typeface="メイリオ" pitchFamily="50" charset="-128"/>
              </a:rPr>
              <a:t>C</a:t>
            </a:r>
            <a:r>
              <a:rPr lang="ja-JP" altLang="en-US" sz="1400">
                <a:latin typeface="メイリオ" pitchFamily="50" charset="-128"/>
                <a:ea typeface="メイリオ" pitchFamily="50" charset="-128"/>
                <a:cs typeface="メイリオ" pitchFamily="50" charset="-128"/>
              </a:rPr>
              <a:t>：肉、野菜、鰹節、昆布、豚骨</a:t>
            </a:r>
          </a:p>
          <a:p>
            <a:pPr eaLnBrk="1" hangingPunct="1">
              <a:lnSpc>
                <a:spcPct val="95000"/>
              </a:lnSpc>
              <a:spcAft>
                <a:spcPct val="10000"/>
              </a:spcAft>
              <a:buFontTx/>
              <a:buChar char="•"/>
            </a:pPr>
            <a:r>
              <a:rPr lang="en-US" altLang="ja-JP" sz="1400">
                <a:latin typeface="メイリオ" pitchFamily="50" charset="-128"/>
                <a:ea typeface="メイリオ" pitchFamily="50" charset="-128"/>
                <a:cs typeface="メイリオ" pitchFamily="50" charset="-128"/>
              </a:rPr>
              <a:t>D</a:t>
            </a:r>
            <a:r>
              <a:rPr lang="ja-JP" altLang="en-US" sz="1400">
                <a:latin typeface="メイリオ" pitchFamily="50" charset="-128"/>
                <a:ea typeface="メイリオ" pitchFamily="50" charset="-128"/>
                <a:cs typeface="メイリオ" pitchFamily="50" charset="-128"/>
              </a:rPr>
              <a:t>：皿、レンゲ</a:t>
            </a:r>
          </a:p>
          <a:p>
            <a:pPr eaLnBrk="1" hangingPunct="1">
              <a:lnSpc>
                <a:spcPct val="95000"/>
              </a:lnSpc>
              <a:spcAft>
                <a:spcPct val="10000"/>
              </a:spcAft>
              <a:buFontTx/>
              <a:buChar char="•"/>
            </a:pPr>
            <a:r>
              <a:rPr lang="en-US" altLang="ja-JP" sz="1400">
                <a:latin typeface="メイリオ" pitchFamily="50" charset="-128"/>
                <a:ea typeface="メイリオ" pitchFamily="50" charset="-128"/>
                <a:cs typeface="メイリオ" pitchFamily="50" charset="-128"/>
              </a:rPr>
              <a:t>E</a:t>
            </a:r>
            <a:r>
              <a:rPr lang="ja-JP" altLang="en-US" sz="1400">
                <a:latin typeface="メイリオ" pitchFamily="50" charset="-128"/>
                <a:ea typeface="メイリオ" pitchFamily="50" charset="-128"/>
                <a:cs typeface="メイリオ" pitchFamily="50" charset="-128"/>
              </a:rPr>
              <a:t>：麺</a:t>
            </a:r>
          </a:p>
        </p:txBody>
      </p:sp>
      <p:sp>
        <p:nvSpPr>
          <p:cNvPr id="33811" name="AutoShape 21"/>
          <p:cNvSpPr>
            <a:spLocks noChangeArrowheads="1"/>
          </p:cNvSpPr>
          <p:nvPr/>
        </p:nvSpPr>
        <p:spPr bwMode="auto">
          <a:xfrm>
            <a:off x="468313" y="5187950"/>
            <a:ext cx="1354137" cy="1008063"/>
          </a:xfrm>
          <a:prstGeom prst="roundRect">
            <a:avLst>
              <a:gd name="adj" fmla="val 16667"/>
            </a:avLst>
          </a:prstGeom>
          <a:solidFill>
            <a:srgbClr val="CCCCFF">
              <a:alpha val="30196"/>
            </a:srgbClr>
          </a:solidFill>
          <a:ln w="25400" algn="ctr">
            <a:solidFill>
              <a:srgbClr val="666699"/>
            </a:solidFill>
            <a:round/>
            <a:headEnd/>
            <a:tailEnd/>
          </a:ln>
        </p:spPr>
        <p:txBody>
          <a:bodyPr anchor="ctr"/>
          <a:lstStyle/>
          <a:p>
            <a:pPr algn="ctr">
              <a:lnSpc>
                <a:spcPct val="90000"/>
              </a:lnSpc>
              <a:spcBef>
                <a:spcPct val="50000"/>
              </a:spcBef>
              <a:spcAft>
                <a:spcPct val="10000"/>
              </a:spcAft>
            </a:pPr>
            <a:r>
              <a:rPr kumimoji="0" lang="ja-JP" altLang="en-US" sz="1600">
                <a:solidFill>
                  <a:srgbClr val="010000"/>
                </a:solidFill>
                <a:latin typeface="メイリオ" pitchFamily="50" charset="-128"/>
                <a:ea typeface="メイリオ" pitchFamily="50" charset="-128"/>
                <a:cs typeface="メイリオ" pitchFamily="50" charset="-128"/>
              </a:rPr>
              <a:t>モノ</a:t>
            </a:r>
          </a:p>
        </p:txBody>
      </p:sp>
      <p:sp>
        <p:nvSpPr>
          <p:cNvPr id="33812" name="Text Box 22"/>
          <p:cNvSpPr txBox="1">
            <a:spLocks noChangeArrowheads="1"/>
          </p:cNvSpPr>
          <p:nvPr/>
        </p:nvSpPr>
        <p:spPr bwMode="auto">
          <a:xfrm>
            <a:off x="1870075" y="5454650"/>
            <a:ext cx="335597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50000"/>
              </a:spcBef>
              <a:spcAft>
                <a:spcPct val="10000"/>
              </a:spcAft>
            </a:pPr>
            <a:r>
              <a:rPr lang="ja-JP" altLang="en-US" sz="1400">
                <a:latin typeface="メイリオ" pitchFamily="50" charset="-128"/>
                <a:ea typeface="メイリオ" pitchFamily="50" charset="-128"/>
                <a:cs typeface="メイリオ" pitchFamily="50" charset="-128"/>
              </a:rPr>
              <a:t>それぞれのプレーヤーに支払うカネの対価となっているモノ・サービスは何か</a:t>
            </a:r>
          </a:p>
        </p:txBody>
      </p:sp>
      <p:sp>
        <p:nvSpPr>
          <p:cNvPr id="33813" name="AutoShape 23"/>
          <p:cNvSpPr>
            <a:spLocks noChangeArrowheads="1"/>
          </p:cNvSpPr>
          <p:nvPr/>
        </p:nvSpPr>
        <p:spPr bwMode="auto">
          <a:xfrm rot="16200000" flipV="1">
            <a:off x="4970463" y="5622925"/>
            <a:ext cx="1081087" cy="138113"/>
          </a:xfrm>
          <a:prstGeom prst="triangle">
            <a:avLst>
              <a:gd name="adj" fmla="val 50000"/>
            </a:avLst>
          </a:prstGeom>
          <a:solidFill>
            <a:srgbClr val="DDDDD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rot="10800000" vert="eaVert" wrap="none" lIns="90000" tIns="46800" rIns="90000" bIns="46800" anchor="ctr"/>
          <a:lstStyle/>
          <a:p>
            <a:pPr>
              <a:spcBef>
                <a:spcPct val="50000"/>
              </a:spcBef>
              <a:spcAft>
                <a:spcPct val="10000"/>
              </a:spcAft>
            </a:pPr>
            <a:endParaRPr lang="ja-JP" altLang="ja-JP" sz="1000">
              <a:latin typeface="メイリオ" pitchFamily="50" charset="-128"/>
              <a:ea typeface="メイリオ" pitchFamily="50" charset="-128"/>
              <a:cs typeface="メイリオ" pitchFamily="50" charset="-128"/>
            </a:endParaRPr>
          </a:p>
        </p:txBody>
      </p:sp>
      <p:sp>
        <p:nvSpPr>
          <p:cNvPr id="33814" name="Line 24"/>
          <p:cNvSpPr>
            <a:spLocks noChangeShapeType="1"/>
          </p:cNvSpPr>
          <p:nvPr/>
        </p:nvSpPr>
        <p:spPr bwMode="auto">
          <a:xfrm>
            <a:off x="395288" y="3657600"/>
            <a:ext cx="8208962" cy="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3815" name="Line 25"/>
          <p:cNvSpPr>
            <a:spLocks noChangeShapeType="1"/>
          </p:cNvSpPr>
          <p:nvPr/>
        </p:nvSpPr>
        <p:spPr bwMode="auto">
          <a:xfrm>
            <a:off x="395288" y="5002213"/>
            <a:ext cx="8208962" cy="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Tree>
    <p:extLst>
      <p:ext uri="{BB962C8B-B14F-4D97-AF65-F5344CB8AC3E}">
        <p14:creationId xmlns:p14="http://schemas.microsoft.com/office/powerpoint/2010/main" val="2689151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p:cNvCxnSpPr>
            <a:stCxn id="50" idx="1"/>
            <a:endCxn id="46" idx="0"/>
          </p:cNvCxnSpPr>
          <p:nvPr/>
        </p:nvCxnSpPr>
        <p:spPr>
          <a:xfrm flipH="1">
            <a:off x="4341584" y="5585465"/>
            <a:ext cx="1151246" cy="435823"/>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49" idx="1"/>
          </p:cNvCxnSpPr>
          <p:nvPr/>
        </p:nvCxnSpPr>
        <p:spPr>
          <a:xfrm flipH="1" flipV="1">
            <a:off x="7236296" y="3026218"/>
            <a:ext cx="176584" cy="192275"/>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3" idx="1"/>
            <a:endCxn id="41" idx="2"/>
          </p:cNvCxnSpPr>
          <p:nvPr/>
        </p:nvCxnSpPr>
        <p:spPr>
          <a:xfrm flipH="1" flipV="1">
            <a:off x="2210380" y="3026218"/>
            <a:ext cx="1145328" cy="552315"/>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a:stCxn id="61" idx="1"/>
            <a:endCxn id="41" idx="2"/>
          </p:cNvCxnSpPr>
          <p:nvPr/>
        </p:nvCxnSpPr>
        <p:spPr>
          <a:xfrm flipH="1" flipV="1">
            <a:off x="2210380" y="3026218"/>
            <a:ext cx="1105489" cy="2435556"/>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smtClean="0"/>
              <a:t>4</a:t>
            </a:r>
            <a:r>
              <a:rPr lang="ja-JP" altLang="en-US" dirty="0" err="1" smtClean="0"/>
              <a:t>．</a:t>
            </a:r>
            <a:r>
              <a:rPr lang="ja-JP" altLang="en-US" dirty="0" smtClean="0"/>
              <a:t>要求・ソリューションの体系化の</a:t>
            </a:r>
            <a:r>
              <a:rPr lang="ja-JP" altLang="en-US" dirty="0" smtClean="0"/>
              <a:t>手順</a:t>
            </a:r>
            <a:endParaRPr kumimoji="1" lang="ja-JP" altLang="en-US" dirty="0"/>
          </a:p>
        </p:txBody>
      </p:sp>
      <p:pic>
        <p:nvPicPr>
          <p:cNvPr id="15" name="Picture 5" descr="MCj0438089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415" y="3242569"/>
            <a:ext cx="1158397" cy="96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6"/>
          <p:cNvSpPr txBox="1">
            <a:spLocks noChangeArrowheads="1"/>
          </p:cNvSpPr>
          <p:nvPr/>
        </p:nvSpPr>
        <p:spPr bwMode="auto">
          <a:xfrm>
            <a:off x="318562" y="3140968"/>
            <a:ext cx="989537" cy="276999"/>
          </a:xfrm>
          <a:prstGeom prst="rect">
            <a:avLst/>
          </a:prstGeom>
          <a:solidFill>
            <a:srgbClr val="000080">
              <a:alpha val="1411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a:solidFill>
                  <a:srgbClr val="000000"/>
                </a:solidFill>
                <a:latin typeface="MS UI Gothic" pitchFamily="50" charset="-128"/>
                <a:ea typeface="MS UI Gothic" pitchFamily="50" charset="-128"/>
              </a:defRPr>
            </a:lvl1pPr>
            <a:lvl2pPr marL="742950" indent="-285750">
              <a:defRPr kumimoji="1">
                <a:solidFill>
                  <a:srgbClr val="000000"/>
                </a:solidFill>
                <a:latin typeface="MS UI Gothic" pitchFamily="50" charset="-128"/>
                <a:ea typeface="MS UI Gothic" pitchFamily="50" charset="-128"/>
              </a:defRPr>
            </a:lvl2pPr>
            <a:lvl3pPr marL="1143000" indent="-228600">
              <a:defRPr kumimoji="1">
                <a:solidFill>
                  <a:srgbClr val="000000"/>
                </a:solidFill>
                <a:latin typeface="MS UI Gothic" pitchFamily="50" charset="-128"/>
                <a:ea typeface="MS UI Gothic" pitchFamily="50" charset="-128"/>
              </a:defRPr>
            </a:lvl3pPr>
            <a:lvl4pPr marL="1600200" indent="-228600">
              <a:defRPr kumimoji="1">
                <a:solidFill>
                  <a:srgbClr val="000000"/>
                </a:solidFill>
                <a:latin typeface="MS UI Gothic" pitchFamily="50" charset="-128"/>
                <a:ea typeface="MS UI Gothic" pitchFamily="50" charset="-128"/>
              </a:defRPr>
            </a:lvl4pPr>
            <a:lvl5pPr marL="2057400" indent="-228600">
              <a:defRPr kumimoji="1">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9pPr>
          </a:lstStyle>
          <a:p>
            <a:pPr algn="l">
              <a:spcBef>
                <a:spcPct val="50000"/>
              </a:spcBef>
            </a:pPr>
            <a:r>
              <a:rPr lang="ja-JP" altLang="en-US" sz="1200" dirty="0">
                <a:latin typeface="メイリオ" pitchFamily="50" charset="-128"/>
                <a:ea typeface="メイリオ" pitchFamily="50" charset="-128"/>
                <a:cs typeface="メイリオ" pitchFamily="50" charset="-128"/>
              </a:rPr>
              <a:t>経営者 </a:t>
            </a:r>
          </a:p>
        </p:txBody>
      </p:sp>
      <p:sp>
        <p:nvSpPr>
          <p:cNvPr id="18" name="Text Box 7"/>
          <p:cNvSpPr txBox="1">
            <a:spLocks noChangeArrowheads="1"/>
          </p:cNvSpPr>
          <p:nvPr/>
        </p:nvSpPr>
        <p:spPr bwMode="auto">
          <a:xfrm>
            <a:off x="324620" y="4355780"/>
            <a:ext cx="1110480" cy="276999"/>
          </a:xfrm>
          <a:prstGeom prst="rect">
            <a:avLst/>
          </a:prstGeom>
          <a:solidFill>
            <a:srgbClr val="000080">
              <a:alpha val="1411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a:solidFill>
                  <a:srgbClr val="000000"/>
                </a:solidFill>
                <a:latin typeface="MS UI Gothic" pitchFamily="50" charset="-128"/>
                <a:ea typeface="MS UI Gothic" pitchFamily="50" charset="-128"/>
              </a:defRPr>
            </a:lvl1pPr>
            <a:lvl2pPr marL="742950" indent="-285750">
              <a:defRPr kumimoji="1">
                <a:solidFill>
                  <a:srgbClr val="000000"/>
                </a:solidFill>
                <a:latin typeface="MS UI Gothic" pitchFamily="50" charset="-128"/>
                <a:ea typeface="MS UI Gothic" pitchFamily="50" charset="-128"/>
              </a:defRPr>
            </a:lvl2pPr>
            <a:lvl3pPr marL="1143000" indent="-228600">
              <a:defRPr kumimoji="1">
                <a:solidFill>
                  <a:srgbClr val="000000"/>
                </a:solidFill>
                <a:latin typeface="MS UI Gothic" pitchFamily="50" charset="-128"/>
                <a:ea typeface="MS UI Gothic" pitchFamily="50" charset="-128"/>
              </a:defRPr>
            </a:lvl3pPr>
            <a:lvl4pPr marL="1600200" indent="-228600">
              <a:defRPr kumimoji="1">
                <a:solidFill>
                  <a:srgbClr val="000000"/>
                </a:solidFill>
                <a:latin typeface="MS UI Gothic" pitchFamily="50" charset="-128"/>
                <a:ea typeface="MS UI Gothic" pitchFamily="50" charset="-128"/>
              </a:defRPr>
            </a:lvl4pPr>
            <a:lvl5pPr marL="2057400" indent="-228600">
              <a:defRPr kumimoji="1">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9pPr>
          </a:lstStyle>
          <a:p>
            <a:pPr algn="l">
              <a:spcBef>
                <a:spcPct val="50000"/>
              </a:spcBef>
            </a:pPr>
            <a:r>
              <a:rPr lang="ja-JP" altLang="en-US" sz="1200" dirty="0" smtClean="0">
                <a:latin typeface="メイリオ" pitchFamily="50" charset="-128"/>
                <a:ea typeface="メイリオ" pitchFamily="50" charset="-128"/>
                <a:cs typeface="メイリオ" pitchFamily="50" charset="-128"/>
              </a:rPr>
              <a:t>利用者</a:t>
            </a:r>
            <a:endParaRPr lang="ja-JP" altLang="en-US" sz="1200" dirty="0">
              <a:latin typeface="メイリオ" pitchFamily="50" charset="-128"/>
              <a:ea typeface="メイリオ" pitchFamily="50" charset="-128"/>
              <a:cs typeface="メイリオ" pitchFamily="50" charset="-128"/>
            </a:endParaRPr>
          </a:p>
        </p:txBody>
      </p:sp>
      <p:pic>
        <p:nvPicPr>
          <p:cNvPr id="19" name="Picture 8" descr="MCj043752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485715"/>
            <a:ext cx="1480317" cy="94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5"/>
          <p:cNvSpPr>
            <a:spLocks noChangeArrowheads="1"/>
          </p:cNvSpPr>
          <p:nvPr/>
        </p:nvSpPr>
        <p:spPr bwMode="auto">
          <a:xfrm>
            <a:off x="3816291" y="3735322"/>
            <a:ext cx="1612546" cy="1545835"/>
          </a:xfrm>
          <a:prstGeom prst="rect">
            <a:avLst/>
          </a:prstGeom>
          <a:solidFill>
            <a:srgbClr val="FFFF66"/>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400" b="1" dirty="0" smtClean="0">
                <a:latin typeface="メイリオ" pitchFamily="50" charset="-128"/>
                <a:ea typeface="メイリオ" pitchFamily="50" charset="-128"/>
                <a:cs typeface="メイリオ" pitchFamily="50" charset="-128"/>
              </a:rPr>
              <a:t>現状</a:t>
            </a:r>
            <a:r>
              <a:rPr lang="ja-JP" altLang="en-US" sz="1400" b="1" dirty="0">
                <a:latin typeface="メイリオ" pitchFamily="50" charset="-128"/>
                <a:ea typeface="メイリオ" pitchFamily="50" charset="-128"/>
                <a:cs typeface="メイリオ" pitchFamily="50" charset="-128"/>
              </a:rPr>
              <a:t>の</a:t>
            </a:r>
            <a:r>
              <a:rPr lang="ja-JP" altLang="en-US" sz="1400" b="1" dirty="0" smtClean="0">
                <a:latin typeface="メイリオ" pitchFamily="50" charset="-128"/>
                <a:ea typeface="メイリオ" pitchFamily="50" charset="-128"/>
                <a:cs typeface="メイリオ" pitchFamily="50" charset="-128"/>
              </a:rPr>
              <a:t>姿</a:t>
            </a:r>
            <a:endParaRPr lang="en-US" altLang="ja-JP" sz="1400" b="1" dirty="0" smtClean="0">
              <a:latin typeface="メイリオ" pitchFamily="50" charset="-128"/>
              <a:ea typeface="メイリオ" pitchFamily="50" charset="-128"/>
              <a:cs typeface="メイリオ" pitchFamily="50" charset="-128"/>
            </a:endParaRPr>
          </a:p>
          <a:p>
            <a:pPr algn="ctr"/>
            <a:r>
              <a:rPr lang="en-US" altLang="ja-JP" sz="1400" b="1" dirty="0" smtClean="0">
                <a:latin typeface="メイリオ" pitchFamily="50" charset="-128"/>
                <a:ea typeface="メイリオ" pitchFamily="50" charset="-128"/>
                <a:cs typeface="メイリオ" pitchFamily="50" charset="-128"/>
              </a:rPr>
              <a:t>As Is</a:t>
            </a:r>
            <a:r>
              <a:rPr lang="ja-JP" altLang="en-US" sz="1400" b="1" dirty="0" smtClean="0">
                <a:latin typeface="メイリオ" pitchFamily="50" charset="-128"/>
                <a:ea typeface="メイリオ" pitchFamily="50" charset="-128"/>
                <a:cs typeface="メイリオ" pitchFamily="50" charset="-128"/>
              </a:rPr>
              <a:t> </a:t>
            </a:r>
            <a:endParaRPr lang="ja-JP" altLang="en-US" sz="1400" b="1" dirty="0">
              <a:latin typeface="メイリオ" pitchFamily="50" charset="-128"/>
              <a:ea typeface="メイリオ" pitchFamily="50" charset="-128"/>
              <a:cs typeface="メイリオ" pitchFamily="50" charset="-128"/>
            </a:endParaRPr>
          </a:p>
        </p:txBody>
      </p:sp>
      <p:sp>
        <p:nvSpPr>
          <p:cNvPr id="28" name="Rectangle 26"/>
          <p:cNvSpPr>
            <a:spLocks noChangeArrowheads="1"/>
          </p:cNvSpPr>
          <p:nvPr/>
        </p:nvSpPr>
        <p:spPr bwMode="auto">
          <a:xfrm>
            <a:off x="7279934" y="3735322"/>
            <a:ext cx="1612546" cy="1545835"/>
          </a:xfrm>
          <a:prstGeom prst="rect">
            <a:avLst/>
          </a:prstGeom>
          <a:solidFill>
            <a:srgbClr val="99FF66"/>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400" b="1" dirty="0" smtClean="0">
                <a:latin typeface="メイリオ" pitchFamily="50" charset="-128"/>
                <a:ea typeface="メイリオ" pitchFamily="50" charset="-128"/>
                <a:cs typeface="メイリオ" pitchFamily="50" charset="-128"/>
              </a:rPr>
              <a:t>ある</a:t>
            </a:r>
            <a:r>
              <a:rPr lang="ja-JP" altLang="en-US" sz="1400" b="1" dirty="0">
                <a:latin typeface="メイリオ" pitchFamily="50" charset="-128"/>
                <a:ea typeface="メイリオ" pitchFamily="50" charset="-128"/>
                <a:cs typeface="メイリオ" pitchFamily="50" charset="-128"/>
              </a:rPr>
              <a:t>べき</a:t>
            </a:r>
            <a:r>
              <a:rPr lang="ja-JP" altLang="en-US" sz="1400" b="1" dirty="0" smtClean="0">
                <a:latin typeface="メイリオ" pitchFamily="50" charset="-128"/>
                <a:ea typeface="メイリオ" pitchFamily="50" charset="-128"/>
                <a:cs typeface="メイリオ" pitchFamily="50" charset="-128"/>
              </a:rPr>
              <a:t>姿</a:t>
            </a:r>
            <a:endParaRPr lang="en-US" altLang="ja-JP" sz="1400" b="1" dirty="0" smtClean="0">
              <a:latin typeface="メイリオ" pitchFamily="50" charset="-128"/>
              <a:ea typeface="メイリオ" pitchFamily="50" charset="-128"/>
              <a:cs typeface="メイリオ" pitchFamily="50" charset="-128"/>
            </a:endParaRPr>
          </a:p>
          <a:p>
            <a:pPr algn="ctr"/>
            <a:r>
              <a:rPr lang="en-US" altLang="ja-JP" sz="1400" b="1" dirty="0" smtClean="0">
                <a:latin typeface="メイリオ" pitchFamily="50" charset="-128"/>
                <a:ea typeface="メイリオ" pitchFamily="50" charset="-128"/>
                <a:cs typeface="メイリオ" pitchFamily="50" charset="-128"/>
              </a:rPr>
              <a:t>To Be</a:t>
            </a:r>
            <a:r>
              <a:rPr lang="ja-JP" altLang="en-US" sz="1400" b="1" dirty="0" smtClean="0">
                <a:latin typeface="メイリオ" pitchFamily="50" charset="-128"/>
                <a:ea typeface="メイリオ" pitchFamily="50" charset="-128"/>
                <a:cs typeface="メイリオ" pitchFamily="50" charset="-128"/>
              </a:rPr>
              <a:t> </a:t>
            </a:r>
            <a:endParaRPr lang="ja-JP" altLang="en-US" sz="1400" b="1" dirty="0">
              <a:latin typeface="メイリオ" pitchFamily="50" charset="-128"/>
              <a:ea typeface="メイリオ" pitchFamily="50" charset="-128"/>
              <a:cs typeface="メイリオ" pitchFamily="50" charset="-128"/>
            </a:endParaRPr>
          </a:p>
        </p:txBody>
      </p:sp>
      <p:sp>
        <p:nvSpPr>
          <p:cNvPr id="29" name="AutoShape 27"/>
          <p:cNvSpPr>
            <a:spLocks noChangeArrowheads="1"/>
          </p:cNvSpPr>
          <p:nvPr/>
        </p:nvSpPr>
        <p:spPr bwMode="auto">
          <a:xfrm>
            <a:off x="5521354" y="3735322"/>
            <a:ext cx="843285" cy="1499486"/>
          </a:xfrm>
          <a:prstGeom prst="homePlate">
            <a:avLst>
              <a:gd name="adj" fmla="val 17756"/>
            </a:avLst>
          </a:prstGeom>
          <a:solidFill>
            <a:srgbClr val="FFCCFF"/>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50000"/>
              </a:spcBef>
            </a:pPr>
            <a:r>
              <a:rPr lang="ja-JP" altLang="en-US" sz="1400" b="1" dirty="0">
                <a:latin typeface="メイリオ" pitchFamily="50" charset="-128"/>
                <a:ea typeface="メイリオ" pitchFamily="50" charset="-128"/>
                <a:cs typeface="メイリオ" pitchFamily="50" charset="-128"/>
              </a:rPr>
              <a:t>要求 </a:t>
            </a:r>
          </a:p>
        </p:txBody>
      </p:sp>
      <p:sp>
        <p:nvSpPr>
          <p:cNvPr id="35" name="下カーブ矢印 34"/>
          <p:cNvSpPr/>
          <p:nvPr/>
        </p:nvSpPr>
        <p:spPr bwMode="auto">
          <a:xfrm>
            <a:off x="2978566" y="3393032"/>
            <a:ext cx="2114826" cy="324000"/>
          </a:xfrm>
          <a:prstGeom prst="curvedDownArrow">
            <a:avLst/>
          </a:prstGeom>
          <a:solidFill>
            <a:srgbClr val="FFFF66"/>
          </a:solidFill>
          <a:ln w="1905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b="1">
              <a:latin typeface="メイリオ" pitchFamily="50" charset="-128"/>
              <a:ea typeface="メイリオ" pitchFamily="50" charset="-128"/>
              <a:cs typeface="メイリオ" pitchFamily="50" charset="-128"/>
            </a:endParaRPr>
          </a:p>
        </p:txBody>
      </p:sp>
      <p:sp>
        <p:nvSpPr>
          <p:cNvPr id="36" name="下カーブ矢印 35"/>
          <p:cNvSpPr/>
          <p:nvPr/>
        </p:nvSpPr>
        <p:spPr bwMode="auto">
          <a:xfrm>
            <a:off x="2776815" y="3213032"/>
            <a:ext cx="5531711" cy="504000"/>
          </a:xfrm>
          <a:prstGeom prst="curvedDownArrow">
            <a:avLst/>
          </a:prstGeom>
          <a:solidFill>
            <a:srgbClr val="99FF66"/>
          </a:solidFill>
          <a:ln w="1905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b="1">
              <a:latin typeface="メイリオ" pitchFamily="50" charset="-128"/>
              <a:ea typeface="メイリオ" pitchFamily="50" charset="-128"/>
              <a:cs typeface="メイリオ" pitchFamily="50" charset="-128"/>
            </a:endParaRPr>
          </a:p>
        </p:txBody>
      </p:sp>
      <p:sp>
        <p:nvSpPr>
          <p:cNvPr id="3" name="テキスト ボックス 2"/>
          <p:cNvSpPr txBox="1"/>
          <p:nvPr/>
        </p:nvSpPr>
        <p:spPr>
          <a:xfrm>
            <a:off x="3355708" y="3440033"/>
            <a:ext cx="1648340"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①現状の姿を描く</a:t>
            </a:r>
            <a:endParaRPr kumimoji="1" lang="ja-JP" altLang="en-US" sz="1200" b="1" dirty="0">
              <a:latin typeface="メイリオ" pitchFamily="50" charset="-128"/>
              <a:ea typeface="メイリオ" pitchFamily="50" charset="-128"/>
              <a:cs typeface="メイリオ" pitchFamily="50" charset="-128"/>
            </a:endParaRPr>
          </a:p>
        </p:txBody>
      </p:sp>
      <p:sp>
        <p:nvSpPr>
          <p:cNvPr id="49" name="テキスト ボックス 48"/>
          <p:cNvSpPr txBox="1"/>
          <p:nvPr/>
        </p:nvSpPr>
        <p:spPr>
          <a:xfrm>
            <a:off x="7412880" y="3079993"/>
            <a:ext cx="1695624"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②あるべき姿を描く</a:t>
            </a:r>
            <a:endParaRPr kumimoji="1" lang="ja-JP" altLang="en-US" sz="1200" b="1" dirty="0">
              <a:latin typeface="メイリオ" pitchFamily="50" charset="-128"/>
              <a:ea typeface="メイリオ" pitchFamily="50" charset="-128"/>
              <a:cs typeface="メイリオ" pitchFamily="50" charset="-128"/>
            </a:endParaRPr>
          </a:p>
        </p:txBody>
      </p:sp>
      <p:sp>
        <p:nvSpPr>
          <p:cNvPr id="50" name="テキスト ボックス 49"/>
          <p:cNvSpPr txBox="1"/>
          <p:nvPr/>
        </p:nvSpPr>
        <p:spPr>
          <a:xfrm>
            <a:off x="5492830" y="5354632"/>
            <a:ext cx="1471841" cy="461665"/>
          </a:xfrm>
          <a:prstGeom prst="rect">
            <a:avLst/>
          </a:prstGeom>
          <a:noFill/>
        </p:spPr>
        <p:txBody>
          <a:bodyPr wrap="square" rtlCol="0">
            <a:spAutoFit/>
          </a:bodyPr>
          <a:lstStyle/>
          <a:p>
            <a:pPr marL="180975" indent="-180975"/>
            <a:r>
              <a:rPr lang="ja-JP" altLang="en-US" sz="1200" b="1" dirty="0" smtClean="0">
                <a:latin typeface="メイリオ" pitchFamily="50" charset="-128"/>
                <a:ea typeface="メイリオ" pitchFamily="50" charset="-128"/>
                <a:cs typeface="メイリオ" pitchFamily="50" charset="-128"/>
              </a:rPr>
              <a:t>③要求を引き出して取りまとめる</a:t>
            </a:r>
            <a:endParaRPr kumimoji="1" lang="ja-JP" altLang="en-US" sz="1200" b="1" dirty="0">
              <a:latin typeface="メイリオ" pitchFamily="50" charset="-128"/>
              <a:ea typeface="メイリオ" pitchFamily="50" charset="-128"/>
              <a:cs typeface="メイリオ" pitchFamily="50" charset="-128"/>
            </a:endParaRPr>
          </a:p>
        </p:txBody>
      </p:sp>
      <p:sp>
        <p:nvSpPr>
          <p:cNvPr id="59" name="下カーブ矢印 58"/>
          <p:cNvSpPr/>
          <p:nvPr/>
        </p:nvSpPr>
        <p:spPr bwMode="auto">
          <a:xfrm flipV="1">
            <a:off x="2978566" y="5301209"/>
            <a:ext cx="2114826" cy="324000"/>
          </a:xfrm>
          <a:prstGeom prst="curvedDownArrow">
            <a:avLst/>
          </a:prstGeom>
          <a:solidFill>
            <a:srgbClr val="FFFF66"/>
          </a:solidFill>
          <a:ln w="1905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b="1">
              <a:latin typeface="メイリオ" pitchFamily="50" charset="-128"/>
              <a:ea typeface="メイリオ" pitchFamily="50" charset="-128"/>
              <a:cs typeface="メイリオ" pitchFamily="50" charset="-128"/>
            </a:endParaRPr>
          </a:p>
        </p:txBody>
      </p:sp>
      <p:sp>
        <p:nvSpPr>
          <p:cNvPr id="60" name="下カーブ矢印 59"/>
          <p:cNvSpPr/>
          <p:nvPr/>
        </p:nvSpPr>
        <p:spPr bwMode="auto">
          <a:xfrm flipV="1">
            <a:off x="2776815" y="5312297"/>
            <a:ext cx="5531711" cy="504000"/>
          </a:xfrm>
          <a:prstGeom prst="curvedDownArrow">
            <a:avLst/>
          </a:prstGeom>
          <a:solidFill>
            <a:srgbClr val="99FF66"/>
          </a:solidFill>
          <a:ln w="1905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b="1">
              <a:latin typeface="メイリオ" pitchFamily="50" charset="-128"/>
              <a:ea typeface="メイリオ" pitchFamily="50" charset="-128"/>
              <a:cs typeface="メイリオ" pitchFamily="50" charset="-128"/>
            </a:endParaRPr>
          </a:p>
        </p:txBody>
      </p:sp>
      <p:sp>
        <p:nvSpPr>
          <p:cNvPr id="20" name="AutoShape 10"/>
          <p:cNvSpPr>
            <a:spLocks noChangeArrowheads="1"/>
          </p:cNvSpPr>
          <p:nvPr/>
        </p:nvSpPr>
        <p:spPr bwMode="auto">
          <a:xfrm>
            <a:off x="1793012" y="3717032"/>
            <a:ext cx="1700413" cy="504000"/>
          </a:xfrm>
          <a:prstGeom prst="roundRect">
            <a:avLst>
              <a:gd name="adj" fmla="val 16667"/>
            </a:avLst>
          </a:prstGeom>
          <a:solidFill>
            <a:schemeClr val="bg1"/>
          </a:solidFill>
          <a:ln w="9525" algn="ctr">
            <a:solidFill>
              <a:srgbClr val="000000"/>
            </a:solidFill>
            <a:round/>
            <a:headEnd/>
            <a:tailEnd/>
          </a:ln>
          <a:effectLst/>
          <a:extLst/>
        </p:spPr>
        <p:txBody>
          <a:bodyPr lIns="36000" tIns="36000" rIns="36000" bIns="36000" anchor="ctr"/>
          <a:lstStyle/>
          <a:p>
            <a:pPr algn="ctr"/>
            <a:r>
              <a:rPr lang="ja-JP" altLang="en-US" sz="1400" dirty="0">
                <a:latin typeface="メイリオ" pitchFamily="50" charset="-128"/>
                <a:ea typeface="メイリオ" pitchFamily="50" charset="-128"/>
                <a:cs typeface="メイリオ" pitchFamily="50" charset="-128"/>
              </a:rPr>
              <a:t>ビジネス戦略 </a:t>
            </a:r>
          </a:p>
        </p:txBody>
      </p:sp>
      <p:sp>
        <p:nvSpPr>
          <p:cNvPr id="24" name="AutoShape 15"/>
          <p:cNvSpPr>
            <a:spLocks noChangeArrowheads="1"/>
          </p:cNvSpPr>
          <p:nvPr/>
        </p:nvSpPr>
        <p:spPr bwMode="auto">
          <a:xfrm>
            <a:off x="1804298" y="4730808"/>
            <a:ext cx="1700413" cy="504000"/>
          </a:xfrm>
          <a:prstGeom prst="roundRect">
            <a:avLst>
              <a:gd name="adj" fmla="val 16667"/>
            </a:avLst>
          </a:prstGeom>
          <a:solidFill>
            <a:schemeClr val="bg1"/>
          </a:solidFill>
          <a:ln w="9525" algn="ctr">
            <a:solidFill>
              <a:srgbClr val="000000"/>
            </a:solidFill>
            <a:round/>
            <a:headEnd/>
            <a:tailEnd/>
          </a:ln>
          <a:effectLst/>
          <a:extLst/>
        </p:spPr>
        <p:txBody>
          <a:bodyPr lIns="36000" tIns="36000" rIns="36000" bIns="36000" anchor="ctr"/>
          <a:lstStyle/>
          <a:p>
            <a:pPr algn="ctr"/>
            <a:r>
              <a:rPr lang="ja-JP" altLang="en-US" sz="1400" dirty="0">
                <a:latin typeface="メイリオ" pitchFamily="50" charset="-128"/>
                <a:ea typeface="メイリオ" pitchFamily="50" charset="-128"/>
                <a:cs typeface="メイリオ" pitchFamily="50" charset="-128"/>
              </a:rPr>
              <a:t>現行業務・</a:t>
            </a:r>
            <a:r>
              <a:rPr lang="ja-JP" altLang="en-US" sz="1400" dirty="0" smtClean="0">
                <a:latin typeface="メイリオ" pitchFamily="50" charset="-128"/>
                <a:ea typeface="メイリオ" pitchFamily="50" charset="-128"/>
                <a:cs typeface="メイリオ" pitchFamily="50" charset="-128"/>
              </a:rPr>
              <a:t>システムの</a:t>
            </a:r>
            <a:r>
              <a:rPr lang="ja-JP" altLang="en-US" sz="1400" dirty="0">
                <a:latin typeface="メイリオ" pitchFamily="50" charset="-128"/>
                <a:ea typeface="メイリオ" pitchFamily="50" charset="-128"/>
                <a:cs typeface="メイリオ" pitchFamily="50" charset="-128"/>
              </a:rPr>
              <a:t>問題・課題 </a:t>
            </a:r>
          </a:p>
        </p:txBody>
      </p:sp>
      <p:sp>
        <p:nvSpPr>
          <p:cNvPr id="61" name="テキスト ボックス 60"/>
          <p:cNvSpPr txBox="1"/>
          <p:nvPr/>
        </p:nvSpPr>
        <p:spPr>
          <a:xfrm>
            <a:off x="3315869" y="5323274"/>
            <a:ext cx="1472155"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①現状の姿を描く</a:t>
            </a:r>
            <a:endParaRPr kumimoji="1" lang="ja-JP" altLang="en-US" sz="1200" b="1" dirty="0">
              <a:latin typeface="メイリオ" pitchFamily="50" charset="-128"/>
              <a:ea typeface="メイリオ" pitchFamily="50" charset="-128"/>
              <a:cs typeface="メイリオ" pitchFamily="50" charset="-128"/>
            </a:endParaRPr>
          </a:p>
        </p:txBody>
      </p:sp>
      <p:sp>
        <p:nvSpPr>
          <p:cNvPr id="62" name="テキスト ボックス 61"/>
          <p:cNvSpPr txBox="1"/>
          <p:nvPr/>
        </p:nvSpPr>
        <p:spPr>
          <a:xfrm>
            <a:off x="7412880" y="5672281"/>
            <a:ext cx="1695624"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②あるべき姿を描く</a:t>
            </a:r>
            <a:endParaRPr kumimoji="1" lang="ja-JP" altLang="en-US" sz="1200" b="1" dirty="0">
              <a:latin typeface="メイリオ" pitchFamily="50" charset="-128"/>
              <a:ea typeface="メイリオ" pitchFamily="50" charset="-128"/>
              <a:cs typeface="メイリオ" pitchFamily="50" charset="-128"/>
            </a:endParaRPr>
          </a:p>
        </p:txBody>
      </p:sp>
      <p:sp>
        <p:nvSpPr>
          <p:cNvPr id="30" name="テキスト ボックス 29"/>
          <p:cNvSpPr txBox="1"/>
          <p:nvPr/>
        </p:nvSpPr>
        <p:spPr>
          <a:xfrm>
            <a:off x="1804298" y="3486150"/>
            <a:ext cx="1237057" cy="276999"/>
          </a:xfrm>
          <a:prstGeom prst="rect">
            <a:avLst/>
          </a:prstGeom>
          <a:solidFill>
            <a:srgbClr val="CC99FF"/>
          </a:solidFill>
        </p:spPr>
        <p:txBody>
          <a:bodyPr wrap="square" rtlCol="0">
            <a:spAutoFit/>
          </a:bodyPr>
          <a:lstStyle/>
          <a:p>
            <a:pPr algn="ctr"/>
            <a:r>
              <a:rPr kumimoji="1" lang="ja-JP" altLang="en-US" sz="1200" dirty="0" smtClean="0">
                <a:latin typeface="メイリオ" pitchFamily="50" charset="-128"/>
                <a:ea typeface="メイリオ" pitchFamily="50" charset="-128"/>
                <a:cs typeface="メイリオ" pitchFamily="50" charset="-128"/>
              </a:rPr>
              <a:t>トップダウン</a:t>
            </a:r>
            <a:endParaRPr kumimoji="1" lang="ja-JP" altLang="en-US" sz="1200" dirty="0">
              <a:latin typeface="メイリオ" pitchFamily="50" charset="-128"/>
              <a:ea typeface="メイリオ" pitchFamily="50" charset="-128"/>
              <a:cs typeface="メイリオ" pitchFamily="50" charset="-128"/>
            </a:endParaRPr>
          </a:p>
        </p:txBody>
      </p:sp>
      <p:sp>
        <p:nvSpPr>
          <p:cNvPr id="31" name="テキスト ボックス 30"/>
          <p:cNvSpPr txBox="1"/>
          <p:nvPr/>
        </p:nvSpPr>
        <p:spPr>
          <a:xfrm>
            <a:off x="1840632" y="5207466"/>
            <a:ext cx="1237057" cy="276999"/>
          </a:xfrm>
          <a:prstGeom prst="rect">
            <a:avLst/>
          </a:prstGeom>
          <a:solidFill>
            <a:srgbClr val="CC99FF"/>
          </a:solidFill>
        </p:spPr>
        <p:txBody>
          <a:bodyPr wrap="square" rtlCol="0">
            <a:spAutoFit/>
          </a:bodyPr>
          <a:lstStyle/>
          <a:p>
            <a:pPr algn="ctr"/>
            <a:r>
              <a:rPr kumimoji="1" lang="ja-JP" altLang="en-US" sz="1200" dirty="0" smtClean="0">
                <a:latin typeface="メイリオ" pitchFamily="50" charset="-128"/>
                <a:ea typeface="メイリオ" pitchFamily="50" charset="-128"/>
                <a:cs typeface="メイリオ" pitchFamily="50" charset="-128"/>
              </a:rPr>
              <a:t>ボトムアップ</a:t>
            </a:r>
            <a:endParaRPr kumimoji="1" lang="ja-JP" altLang="en-US" sz="1200" dirty="0">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318563" y="1556792"/>
            <a:ext cx="2717856" cy="276999"/>
          </a:xfrm>
          <a:prstGeom prst="rect">
            <a:avLst/>
          </a:prstGeom>
          <a:noFill/>
        </p:spPr>
        <p:txBody>
          <a:bodyPr wrap="square" rtlCol="0">
            <a:spAutoFit/>
          </a:bodyPr>
          <a:lstStyle/>
          <a:p>
            <a:pPr marL="171450" indent="-171450">
              <a:buFont typeface="Wingdings" pitchFamily="2" charset="2"/>
              <a:buChar char="u"/>
            </a:pPr>
            <a:r>
              <a:rPr lang="ja-JP" altLang="en-US" sz="1200" dirty="0" smtClean="0">
                <a:solidFill>
                  <a:schemeClr val="bg1">
                    <a:lumMod val="50000"/>
                  </a:schemeClr>
                </a:solidFill>
                <a:latin typeface="メイリオ" pitchFamily="50" charset="-128"/>
                <a:ea typeface="メイリオ" pitchFamily="50" charset="-128"/>
                <a:cs typeface="メイリオ" pitchFamily="50" charset="-128"/>
              </a:rPr>
              <a:t>「①現状の姿を描く」のポイント</a:t>
            </a:r>
            <a:endParaRPr kumimoji="1" lang="ja-JP" altLang="en-US" sz="1200" dirty="0">
              <a:solidFill>
                <a:schemeClr val="bg1">
                  <a:lumMod val="50000"/>
                </a:schemeClr>
              </a:solidFill>
              <a:latin typeface="メイリオ" pitchFamily="50" charset="-128"/>
              <a:ea typeface="メイリオ" pitchFamily="50" charset="-128"/>
              <a:cs typeface="メイリオ" pitchFamily="50" charset="-128"/>
            </a:endParaRPr>
          </a:p>
        </p:txBody>
      </p:sp>
      <p:sp>
        <p:nvSpPr>
          <p:cNvPr id="39" name="テキスト ボックス 38"/>
          <p:cNvSpPr txBox="1"/>
          <p:nvPr/>
        </p:nvSpPr>
        <p:spPr>
          <a:xfrm>
            <a:off x="4134548" y="1556792"/>
            <a:ext cx="2885724" cy="276999"/>
          </a:xfrm>
          <a:prstGeom prst="rect">
            <a:avLst/>
          </a:prstGeom>
          <a:noFill/>
        </p:spPr>
        <p:txBody>
          <a:bodyPr wrap="square" rtlCol="0">
            <a:spAutoFit/>
          </a:bodyPr>
          <a:lstStyle/>
          <a:p>
            <a:pPr marL="171450" indent="-171450">
              <a:buFont typeface="Wingdings" pitchFamily="2" charset="2"/>
              <a:buChar char="u"/>
            </a:pPr>
            <a:r>
              <a:rPr lang="ja-JP" altLang="en-US" sz="1200" dirty="0" smtClean="0">
                <a:solidFill>
                  <a:schemeClr val="bg1">
                    <a:lumMod val="50000"/>
                  </a:schemeClr>
                </a:solidFill>
                <a:latin typeface="メイリオ" pitchFamily="50" charset="-128"/>
                <a:ea typeface="メイリオ" pitchFamily="50" charset="-128"/>
                <a:cs typeface="メイリオ" pitchFamily="50" charset="-128"/>
              </a:rPr>
              <a:t>「②あるべき姿を描く」のポイント</a:t>
            </a:r>
            <a:endParaRPr kumimoji="1" lang="ja-JP" altLang="en-US" sz="1200" dirty="0">
              <a:solidFill>
                <a:schemeClr val="bg1">
                  <a:lumMod val="50000"/>
                </a:schemeClr>
              </a:solidFill>
              <a:latin typeface="メイリオ" pitchFamily="50" charset="-128"/>
              <a:ea typeface="メイリオ" pitchFamily="50" charset="-128"/>
              <a:cs typeface="メイリオ" pitchFamily="50" charset="-128"/>
            </a:endParaRPr>
          </a:p>
        </p:txBody>
      </p:sp>
      <p:sp>
        <p:nvSpPr>
          <p:cNvPr id="40" name="テキスト ボックス 39"/>
          <p:cNvSpPr txBox="1"/>
          <p:nvPr/>
        </p:nvSpPr>
        <p:spPr>
          <a:xfrm>
            <a:off x="251520" y="5805264"/>
            <a:ext cx="3847862" cy="276999"/>
          </a:xfrm>
          <a:prstGeom prst="rect">
            <a:avLst/>
          </a:prstGeom>
          <a:noFill/>
        </p:spPr>
        <p:txBody>
          <a:bodyPr wrap="square" rtlCol="0">
            <a:spAutoFit/>
          </a:bodyPr>
          <a:lstStyle/>
          <a:p>
            <a:pPr marL="171450" indent="-171450">
              <a:buFont typeface="Wingdings" pitchFamily="2" charset="2"/>
              <a:buChar char="u"/>
            </a:pPr>
            <a:r>
              <a:rPr lang="ja-JP" altLang="en-US" sz="1200" dirty="0" smtClean="0">
                <a:solidFill>
                  <a:schemeClr val="bg1">
                    <a:lumMod val="50000"/>
                  </a:schemeClr>
                </a:solidFill>
                <a:latin typeface="メイリオ" pitchFamily="50" charset="-128"/>
                <a:ea typeface="メイリオ" pitchFamily="50" charset="-128"/>
                <a:cs typeface="メイリオ" pitchFamily="50" charset="-128"/>
              </a:rPr>
              <a:t>「③要求を引き出して取りまとめる」のポイント</a:t>
            </a:r>
            <a:endParaRPr kumimoji="1" lang="ja-JP" altLang="en-US" sz="1200" dirty="0">
              <a:solidFill>
                <a:schemeClr val="bg1">
                  <a:lumMod val="50000"/>
                </a:schemeClr>
              </a:solidFill>
              <a:latin typeface="メイリオ" pitchFamily="50" charset="-128"/>
              <a:ea typeface="メイリオ" pitchFamily="50" charset="-128"/>
              <a:cs typeface="メイリオ" pitchFamily="50" charset="-128"/>
            </a:endParaRPr>
          </a:p>
        </p:txBody>
      </p:sp>
      <p:sp>
        <p:nvSpPr>
          <p:cNvPr id="41" name="角丸四角形 40"/>
          <p:cNvSpPr/>
          <p:nvPr/>
        </p:nvSpPr>
        <p:spPr>
          <a:xfrm>
            <a:off x="352815" y="1772816"/>
            <a:ext cx="3715129" cy="1253402"/>
          </a:xfrm>
          <a:prstGeom prst="roundRect">
            <a:avLst/>
          </a:prstGeom>
        </p:spPr>
        <p:style>
          <a:lnRef idx="1">
            <a:schemeClr val="accent1"/>
          </a:lnRef>
          <a:fillRef idx="2">
            <a:schemeClr val="accent1"/>
          </a:fillRef>
          <a:effectRef idx="1">
            <a:schemeClr val="accent1"/>
          </a:effectRef>
          <a:fontRef idx="minor">
            <a:schemeClr val="dk1"/>
          </a:fontRef>
        </p:style>
        <p:txBody>
          <a:bodyPr lIns="36000" tIns="72000" rIns="36000" bIns="72000" rtlCol="0" anchor="ctr"/>
          <a:lstStyle/>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重要なのは</a:t>
            </a:r>
            <a:r>
              <a:rPr lang="ja-JP" altLang="en-US" sz="1200" b="1" dirty="0">
                <a:solidFill>
                  <a:srgbClr val="FF0000"/>
                </a:solidFill>
                <a:latin typeface="メイリオ" pitchFamily="50" charset="-128"/>
                <a:ea typeface="メイリオ" pitchFamily="50" charset="-128"/>
                <a:cs typeface="メイリオ" pitchFamily="50" charset="-128"/>
              </a:rPr>
              <a:t>「何を解決したいか」</a:t>
            </a:r>
            <a:r>
              <a:rPr lang="ja-JP" altLang="en-US" sz="1200" dirty="0">
                <a:latin typeface="メイリオ" pitchFamily="50" charset="-128"/>
                <a:ea typeface="メイリオ" pitchFamily="50" charset="-128"/>
                <a:cs typeface="メイリオ" pitchFamily="50" charset="-128"/>
              </a:rPr>
              <a:t>ということ。</a:t>
            </a:r>
          </a:p>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問題の原因はどうあれ</a:t>
            </a:r>
            <a:r>
              <a:rPr lang="ja-JP" altLang="en-US" sz="1200" b="1" dirty="0">
                <a:solidFill>
                  <a:srgbClr val="FF0000"/>
                </a:solidFill>
                <a:latin typeface="メイリオ" pitchFamily="50" charset="-128"/>
                <a:ea typeface="メイリオ" pitchFamily="50" charset="-128"/>
                <a:cs typeface="メイリオ" pitchFamily="50" charset="-128"/>
              </a:rPr>
              <a:t>「結果的に、これさえ解決すれば良い」</a:t>
            </a:r>
            <a:r>
              <a:rPr lang="ja-JP" altLang="en-US" sz="1200" dirty="0">
                <a:latin typeface="メイリオ" pitchFamily="50" charset="-128"/>
                <a:ea typeface="メイリオ" pitchFamily="50" charset="-128"/>
                <a:cs typeface="メイリオ" pitchFamily="50" charset="-128"/>
              </a:rPr>
              <a:t>と思えることに集中する。</a:t>
            </a:r>
          </a:p>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従って「現状の姿」には、</a:t>
            </a:r>
            <a:r>
              <a:rPr lang="ja-JP" altLang="en-US" sz="1200" b="1" dirty="0">
                <a:solidFill>
                  <a:srgbClr val="FF0000"/>
                </a:solidFill>
                <a:latin typeface="メイリオ" pitchFamily="50" charset="-128"/>
                <a:ea typeface="メイリオ" pitchFamily="50" charset="-128"/>
                <a:cs typeface="メイリオ" pitchFamily="50" charset="-128"/>
              </a:rPr>
              <a:t>真の原因が含まれている必要は無い</a:t>
            </a:r>
            <a:r>
              <a:rPr lang="ja-JP" altLang="en-US" sz="1200" dirty="0">
                <a:latin typeface="メイリオ" pitchFamily="50" charset="-128"/>
                <a:ea typeface="メイリオ" pitchFamily="50" charset="-128"/>
                <a:cs typeface="メイリオ" pitchFamily="50" charset="-128"/>
              </a:rPr>
              <a:t>。</a:t>
            </a:r>
          </a:p>
        </p:txBody>
      </p:sp>
      <p:sp>
        <p:nvSpPr>
          <p:cNvPr id="43" name="角丸四角形 42"/>
          <p:cNvSpPr/>
          <p:nvPr/>
        </p:nvSpPr>
        <p:spPr>
          <a:xfrm>
            <a:off x="4169239" y="1772816"/>
            <a:ext cx="4795249" cy="1253402"/>
          </a:xfrm>
          <a:prstGeom prst="roundRect">
            <a:avLst/>
          </a:prstGeom>
        </p:spPr>
        <p:style>
          <a:lnRef idx="1">
            <a:schemeClr val="accent1"/>
          </a:lnRef>
          <a:fillRef idx="2">
            <a:schemeClr val="accent1"/>
          </a:fillRef>
          <a:effectRef idx="1">
            <a:schemeClr val="accent1"/>
          </a:effectRef>
          <a:fontRef idx="minor">
            <a:schemeClr val="dk1"/>
          </a:fontRef>
        </p:style>
        <p:txBody>
          <a:bodyPr lIns="36000" tIns="72000" rIns="36000" bIns="72000" rtlCol="0" anchor="ctr"/>
          <a:lstStyle/>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あるべき姿は、何かを達成した</a:t>
            </a:r>
            <a:r>
              <a:rPr lang="ja-JP" altLang="en-US" sz="1200" b="1" dirty="0">
                <a:solidFill>
                  <a:srgbClr val="FF0000"/>
                </a:solidFill>
                <a:latin typeface="メイリオ" pitchFamily="50" charset="-128"/>
                <a:ea typeface="メイリオ" pitchFamily="50" charset="-128"/>
                <a:cs typeface="メイリオ" pitchFamily="50" charset="-128"/>
              </a:rPr>
              <a:t>「状態」</a:t>
            </a:r>
            <a:r>
              <a:rPr lang="ja-JP" altLang="en-US" sz="1200" dirty="0">
                <a:latin typeface="メイリオ" pitchFamily="50" charset="-128"/>
                <a:ea typeface="メイリオ" pitchFamily="50" charset="-128"/>
                <a:cs typeface="メイリオ" pitchFamily="50" charset="-128"/>
              </a:rPr>
              <a:t>を表す。</a:t>
            </a:r>
          </a:p>
          <a:p>
            <a:pPr marL="171450" indent="-171450">
              <a:buFont typeface="Arial" pitchFamily="34" charset="0"/>
              <a:buChar char="•"/>
            </a:pPr>
            <a:r>
              <a:rPr lang="ja-JP" altLang="en-US" sz="1200" dirty="0" smtClean="0">
                <a:solidFill>
                  <a:schemeClr val="tx1"/>
                </a:solidFill>
                <a:latin typeface="メイリオ" pitchFamily="50" charset="-128"/>
                <a:ea typeface="メイリオ" pitchFamily="50" charset="-128"/>
                <a:cs typeface="メイリオ" pitchFamily="50" charset="-128"/>
              </a:rPr>
              <a:t>語尾を</a:t>
            </a:r>
            <a:r>
              <a:rPr lang="ja-JP" altLang="en-US" sz="1200" b="1" dirty="0" smtClean="0">
                <a:solidFill>
                  <a:srgbClr val="FF0000"/>
                </a:solidFill>
                <a:latin typeface="メイリオ" pitchFamily="50" charset="-128"/>
                <a:ea typeface="メイリオ" pitchFamily="50" charset="-128"/>
                <a:cs typeface="メイリオ" pitchFamily="50" charset="-128"/>
              </a:rPr>
              <a:t>「</a:t>
            </a:r>
            <a:r>
              <a:rPr lang="en-US" altLang="ja-JP" sz="1200" b="1" dirty="0">
                <a:solidFill>
                  <a:srgbClr val="FF0000"/>
                </a:solidFill>
                <a:latin typeface="メイリオ" pitchFamily="50" charset="-128"/>
                <a:ea typeface="メイリオ" pitchFamily="50" charset="-128"/>
                <a:cs typeface="メイリオ" pitchFamily="50" charset="-128"/>
              </a:rPr>
              <a:t>…</a:t>
            </a:r>
            <a:r>
              <a:rPr lang="ja-JP" altLang="en-US" sz="1200" b="1" dirty="0">
                <a:solidFill>
                  <a:srgbClr val="FF0000"/>
                </a:solidFill>
                <a:latin typeface="メイリオ" pitchFamily="50" charset="-128"/>
                <a:ea typeface="メイリオ" pitchFamily="50" charset="-128"/>
                <a:cs typeface="メイリオ" pitchFamily="50" charset="-128"/>
              </a:rPr>
              <a:t>になっている」「</a:t>
            </a:r>
            <a:r>
              <a:rPr lang="en-US" altLang="ja-JP" sz="1200" b="1" dirty="0">
                <a:solidFill>
                  <a:srgbClr val="FF0000"/>
                </a:solidFill>
                <a:latin typeface="メイリオ" pitchFamily="50" charset="-128"/>
                <a:ea typeface="メイリオ" pitchFamily="50" charset="-128"/>
                <a:cs typeface="メイリオ" pitchFamily="50" charset="-128"/>
              </a:rPr>
              <a:t>…</a:t>
            </a:r>
            <a:r>
              <a:rPr lang="ja-JP" altLang="en-US" sz="1200" b="1" dirty="0">
                <a:solidFill>
                  <a:srgbClr val="FF0000"/>
                </a:solidFill>
                <a:latin typeface="メイリオ" pitchFamily="50" charset="-128"/>
                <a:ea typeface="メイリオ" pitchFamily="50" charset="-128"/>
                <a:cs typeface="メイリオ" pitchFamily="50" charset="-128"/>
              </a:rPr>
              <a:t>している」「</a:t>
            </a:r>
            <a:r>
              <a:rPr lang="en-US" altLang="ja-JP" sz="1200" b="1" dirty="0">
                <a:solidFill>
                  <a:srgbClr val="FF0000"/>
                </a:solidFill>
                <a:latin typeface="メイリオ" pitchFamily="50" charset="-128"/>
                <a:ea typeface="メイリオ" pitchFamily="50" charset="-128"/>
                <a:cs typeface="メイリオ" pitchFamily="50" charset="-128"/>
              </a:rPr>
              <a:t>…</a:t>
            </a:r>
            <a:r>
              <a:rPr lang="ja-JP" altLang="en-US" sz="1200" b="1" dirty="0">
                <a:solidFill>
                  <a:srgbClr val="FF0000"/>
                </a:solidFill>
                <a:latin typeface="メイリオ" pitchFamily="50" charset="-128"/>
                <a:ea typeface="メイリオ" pitchFamily="50" charset="-128"/>
                <a:cs typeface="メイリオ" pitchFamily="50" charset="-128"/>
              </a:rPr>
              <a:t>を達成している」</a:t>
            </a:r>
            <a:r>
              <a:rPr lang="ja-JP" altLang="en-US" sz="1200" dirty="0">
                <a:latin typeface="メイリオ" pitchFamily="50" charset="-128"/>
                <a:ea typeface="メイリオ" pitchFamily="50" charset="-128"/>
                <a:cs typeface="メイリオ" pitchFamily="50" charset="-128"/>
              </a:rPr>
              <a:t>などの状態を表す語尾にしてみる。</a:t>
            </a:r>
          </a:p>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行動（</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する）や、現状の問題を解決する方法ではない。</a:t>
            </a:r>
          </a:p>
          <a:p>
            <a:pPr marL="171450" indent="-171450">
              <a:buFont typeface="Arial" pitchFamily="34" charset="0"/>
              <a:buChar char="•"/>
            </a:pPr>
            <a:r>
              <a:rPr lang="ja-JP" altLang="en-US" sz="1200" b="1" dirty="0" smtClean="0">
                <a:solidFill>
                  <a:srgbClr val="FF0000"/>
                </a:solidFill>
                <a:latin typeface="メイリオ" pitchFamily="50" charset="-128"/>
                <a:ea typeface="メイリオ" pitchFamily="50" charset="-128"/>
                <a:cs typeface="メイリオ" pitchFamily="50" charset="-128"/>
              </a:rPr>
              <a:t>「</a:t>
            </a:r>
            <a:r>
              <a:rPr lang="ja-JP" altLang="en-US" sz="1200" b="1" dirty="0">
                <a:solidFill>
                  <a:srgbClr val="FF0000"/>
                </a:solidFill>
                <a:latin typeface="メイリオ" pitchFamily="50" charset="-128"/>
                <a:ea typeface="メイリオ" pitchFamily="50" charset="-128"/>
                <a:cs typeface="メイリオ" pitchFamily="50" charset="-128"/>
              </a:rPr>
              <a:t>心から実現したいと思うか」「それが実現すると誇らしいか」</a:t>
            </a:r>
            <a:r>
              <a:rPr lang="ja-JP" altLang="en-US" sz="1200" dirty="0">
                <a:latin typeface="メイリオ" pitchFamily="50" charset="-128"/>
                <a:ea typeface="メイリオ" pitchFamily="50" charset="-128"/>
                <a:cs typeface="メイリオ" pitchFamily="50" charset="-128"/>
              </a:rPr>
              <a:t>を自問してみる。</a:t>
            </a:r>
          </a:p>
        </p:txBody>
      </p:sp>
      <p:sp>
        <p:nvSpPr>
          <p:cNvPr id="46" name="角丸四角形 45"/>
          <p:cNvSpPr/>
          <p:nvPr/>
        </p:nvSpPr>
        <p:spPr>
          <a:xfrm>
            <a:off x="323528" y="6021288"/>
            <a:ext cx="8036112" cy="504056"/>
          </a:xfrm>
          <a:prstGeom prst="roundRect">
            <a:avLst/>
          </a:prstGeom>
        </p:spPr>
        <p:style>
          <a:lnRef idx="1">
            <a:schemeClr val="accent1"/>
          </a:lnRef>
          <a:fillRef idx="2">
            <a:schemeClr val="accent1"/>
          </a:fillRef>
          <a:effectRef idx="1">
            <a:schemeClr val="accent1"/>
          </a:effectRef>
          <a:fontRef idx="minor">
            <a:schemeClr val="dk1"/>
          </a:fontRef>
        </p:style>
        <p:txBody>
          <a:bodyPr lIns="36000" tIns="72000" rIns="36000" bIns="72000" rtlCol="0" anchor="ctr"/>
          <a:lstStyle/>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要求は、ただ思いつくままに書くのではなく、要求を満たせば</a:t>
            </a:r>
            <a:r>
              <a:rPr lang="ja-JP" altLang="en-US" sz="1200" b="1" dirty="0">
                <a:solidFill>
                  <a:srgbClr val="FF0000"/>
                </a:solidFill>
                <a:latin typeface="メイリオ" pitchFamily="50" charset="-128"/>
                <a:ea typeface="メイリオ" pitchFamily="50" charset="-128"/>
                <a:cs typeface="メイリオ" pitchFamily="50" charset="-128"/>
              </a:rPr>
              <a:t>「あるべき姿」が必ず実現すると確信できるもの</a:t>
            </a:r>
            <a:r>
              <a:rPr lang="ja-JP" altLang="en-US" sz="1200" dirty="0">
                <a:latin typeface="メイリオ" pitchFamily="50" charset="-128"/>
                <a:ea typeface="メイリオ" pitchFamily="50" charset="-128"/>
                <a:cs typeface="メイリオ" pitchFamily="50" charset="-128"/>
              </a:rPr>
              <a:t>でなければならない。（必要十分条件）</a:t>
            </a:r>
          </a:p>
        </p:txBody>
      </p:sp>
      <p:sp>
        <p:nvSpPr>
          <p:cNvPr id="44" name="テキスト ボックス 43"/>
          <p:cNvSpPr txBox="1"/>
          <p:nvPr/>
        </p:nvSpPr>
        <p:spPr>
          <a:xfrm>
            <a:off x="251520" y="828001"/>
            <a:ext cx="8208912" cy="738664"/>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トップダウン視点、ボトムアップ視点により、以下のステップで要求・ソリューションを検討する。</a:t>
            </a:r>
            <a:endParaRPr lang="en-US" altLang="ja-JP" sz="1400" dirty="0" smtClean="0">
              <a:latin typeface="メイリオ" pitchFamily="50" charset="-128"/>
              <a:ea typeface="メイリオ" pitchFamily="50" charset="-128"/>
              <a:cs typeface="メイリオ" pitchFamily="50" charset="-128"/>
            </a:endParaRPr>
          </a:p>
          <a:p>
            <a:r>
              <a:rPr lang="ja-JP" altLang="en-US" sz="1400" dirty="0" smtClean="0">
                <a:latin typeface="メイリオ" pitchFamily="50" charset="-128"/>
                <a:ea typeface="メイリオ" pitchFamily="50" charset="-128"/>
                <a:cs typeface="メイリオ" pitchFamily="50" charset="-128"/>
              </a:rPr>
              <a:t>　</a:t>
            </a: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ステップ</a:t>
            </a: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①現状の姿を描く</a:t>
            </a:r>
            <a:r>
              <a:rPr lang="ja-JP" altLang="en-US" sz="1400" dirty="0" smtClean="0">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②あるべき姿を描く</a:t>
            </a:r>
            <a:r>
              <a:rPr lang="ja-JP" altLang="en-US" sz="1400" dirty="0" smtClean="0">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③要求を引き出して取りまとめる</a:t>
            </a:r>
            <a:endParaRPr lang="en-US" altLang="ja-JP" sz="1400" b="1" dirty="0" smtClean="0">
              <a:latin typeface="メイリオ" pitchFamily="50" charset="-128"/>
              <a:ea typeface="メイリオ" pitchFamily="50" charset="-128"/>
              <a:cs typeface="メイリオ" pitchFamily="50" charset="-128"/>
            </a:endParaRPr>
          </a:p>
          <a:p>
            <a:r>
              <a:rPr lang="ja-JP" altLang="en-US" sz="1400" b="1" dirty="0" smtClean="0">
                <a:latin typeface="メイリオ" pitchFamily="50" charset="-128"/>
                <a:ea typeface="メイリオ" pitchFamily="50" charset="-128"/>
                <a:cs typeface="メイリオ" pitchFamily="50" charset="-128"/>
              </a:rPr>
              <a:t>　　　　　　　→</a:t>
            </a:r>
            <a:r>
              <a:rPr lang="ja-JP" altLang="en-US" sz="1400" b="1" dirty="0">
                <a:latin typeface="メイリオ" pitchFamily="50" charset="-128"/>
                <a:ea typeface="メイリオ" pitchFamily="50" charset="-128"/>
                <a:cs typeface="メイリオ" pitchFamily="50" charset="-128"/>
              </a:rPr>
              <a:t>④ソリューションを検討する</a:t>
            </a:r>
            <a:endParaRPr lang="en-US" altLang="ja-JP" sz="1400" b="1" dirty="0">
              <a:latin typeface="メイリオ" pitchFamily="50" charset="-128"/>
              <a:ea typeface="メイリオ" pitchFamily="50" charset="-128"/>
              <a:cs typeface="メイリオ" pitchFamily="50" charset="-128"/>
            </a:endParaRPr>
          </a:p>
        </p:txBody>
      </p:sp>
      <p:cxnSp>
        <p:nvCxnSpPr>
          <p:cNvPr id="37" name="直線矢印コネクタ 36"/>
          <p:cNvCxnSpPr>
            <a:stCxn id="62" idx="1"/>
          </p:cNvCxnSpPr>
          <p:nvPr/>
        </p:nvCxnSpPr>
        <p:spPr>
          <a:xfrm flipH="1" flipV="1">
            <a:off x="7207926" y="3026219"/>
            <a:ext cx="204954" cy="2784562"/>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sp>
        <p:nvSpPr>
          <p:cNvPr id="45" name="AutoShape 27"/>
          <p:cNvSpPr>
            <a:spLocks noChangeArrowheads="1"/>
          </p:cNvSpPr>
          <p:nvPr/>
        </p:nvSpPr>
        <p:spPr bwMode="auto">
          <a:xfrm>
            <a:off x="6393011" y="3717032"/>
            <a:ext cx="843285" cy="1517776"/>
          </a:xfrm>
          <a:prstGeom prst="homePlate">
            <a:avLst>
              <a:gd name="adj" fmla="val 17756"/>
            </a:avLst>
          </a:prstGeom>
          <a:solidFill>
            <a:srgbClr val="CCFFFF"/>
          </a:solidFill>
          <a:ln w="28575" algn="ctr">
            <a:solidFill>
              <a:srgbClr val="3333FF"/>
            </a:solidFill>
            <a:miter lim="800000"/>
            <a:headEnd/>
            <a:tailEnd/>
          </a:ln>
          <a:effectLst/>
          <a:extLst/>
        </p:spPr>
        <p:txBody>
          <a:bodyPr wrap="none" lIns="90000" tIns="46800" rIns="90000" bIns="46800" anchor="ctr"/>
          <a:lstStyle/>
          <a:p>
            <a:pPr eaLnBrk="1" hangingPunct="1">
              <a:spcBef>
                <a:spcPct val="50000"/>
              </a:spcBef>
            </a:pPr>
            <a:r>
              <a:rPr lang="ja-JP" altLang="en-US" sz="1400" b="1" dirty="0" smtClean="0">
                <a:latin typeface="メイリオ" pitchFamily="50" charset="-128"/>
                <a:ea typeface="メイリオ" pitchFamily="50" charset="-128"/>
                <a:cs typeface="メイリオ" pitchFamily="50" charset="-128"/>
              </a:rPr>
              <a:t>ソリュー</a:t>
            </a:r>
            <a:endParaRPr lang="en-US" altLang="ja-JP" sz="1400" b="1" dirty="0" smtClean="0">
              <a:latin typeface="メイリオ" pitchFamily="50" charset="-128"/>
              <a:ea typeface="メイリオ" pitchFamily="50" charset="-128"/>
              <a:cs typeface="メイリオ" pitchFamily="50" charset="-128"/>
            </a:endParaRPr>
          </a:p>
          <a:p>
            <a:pPr eaLnBrk="1" hangingPunct="1">
              <a:spcBef>
                <a:spcPct val="50000"/>
              </a:spcBef>
            </a:pPr>
            <a:r>
              <a:rPr lang="ja-JP" altLang="en-US" sz="1400" b="1" dirty="0" smtClean="0">
                <a:latin typeface="メイリオ" pitchFamily="50" charset="-128"/>
                <a:ea typeface="メイリオ" pitchFamily="50" charset="-128"/>
                <a:cs typeface="メイリオ" pitchFamily="50" charset="-128"/>
              </a:rPr>
              <a:t>ション</a:t>
            </a:r>
            <a:endParaRPr lang="ja-JP" altLang="en-US" sz="1400" b="1" dirty="0">
              <a:latin typeface="メイリオ" pitchFamily="50" charset="-128"/>
              <a:ea typeface="メイリオ" pitchFamily="50" charset="-128"/>
              <a:cs typeface="メイリオ" pitchFamily="50" charset="-128"/>
            </a:endParaRPr>
          </a:p>
        </p:txBody>
      </p:sp>
      <p:sp>
        <p:nvSpPr>
          <p:cNvPr id="48" name="テキスト ボックス 47"/>
          <p:cNvSpPr txBox="1"/>
          <p:nvPr/>
        </p:nvSpPr>
        <p:spPr>
          <a:xfrm>
            <a:off x="4932040" y="3338497"/>
            <a:ext cx="2448272" cy="276999"/>
          </a:xfrm>
          <a:prstGeom prst="rect">
            <a:avLst/>
          </a:prstGeom>
          <a:noFill/>
        </p:spPr>
        <p:txBody>
          <a:bodyPr wrap="square" rtlCol="0">
            <a:spAutoFit/>
          </a:bodyPr>
          <a:lstStyle/>
          <a:p>
            <a:pPr marL="180975" indent="-180975"/>
            <a:r>
              <a:rPr lang="ja-JP" altLang="en-US" sz="1200" b="1" dirty="0" smtClean="0">
                <a:latin typeface="メイリオ" pitchFamily="50" charset="-128"/>
                <a:ea typeface="メイリオ" pitchFamily="50" charset="-128"/>
                <a:cs typeface="メイリオ" pitchFamily="50" charset="-128"/>
              </a:rPr>
              <a:t>④ソリューションを検討する</a:t>
            </a:r>
            <a:endParaRPr kumimoji="1" lang="ja-JP" altLang="en-US" sz="1200" b="1" dirty="0">
              <a:latin typeface="メイリオ" pitchFamily="50" charset="-128"/>
              <a:ea typeface="メイリオ" pitchFamily="50" charset="-128"/>
              <a:cs typeface="メイリオ" pitchFamily="50" charset="-128"/>
            </a:endParaRPr>
          </a:p>
        </p:txBody>
      </p:sp>
      <p:cxnSp>
        <p:nvCxnSpPr>
          <p:cNvPr id="51" name="直線矢印コネクタ 50"/>
          <p:cNvCxnSpPr/>
          <p:nvPr/>
        </p:nvCxnSpPr>
        <p:spPr>
          <a:xfrm>
            <a:off x="6566863" y="3555032"/>
            <a:ext cx="397808" cy="217458"/>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5446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タイトル 1"/>
          <p:cNvSpPr>
            <a:spLocks noGrp="1"/>
          </p:cNvSpPr>
          <p:nvPr>
            <p:ph type="title"/>
          </p:nvPr>
        </p:nvSpPr>
        <p:spPr>
          <a:xfrm>
            <a:off x="179388" y="188913"/>
            <a:ext cx="8964612" cy="490537"/>
          </a:xfrm>
        </p:spPr>
        <p:txBody>
          <a:bodyPr/>
          <a:lstStyle/>
          <a:p>
            <a:pPr eaLnBrk="1" hangingPunct="1"/>
            <a:r>
              <a:rPr lang="ja-JP" altLang="en-US" dirty="0" smtClean="0"/>
              <a:t>ビジネスジェネレーションちっく１</a:t>
            </a:r>
          </a:p>
        </p:txBody>
      </p:sp>
      <p:sp>
        <p:nvSpPr>
          <p:cNvPr id="40963" name="Rectangle 3"/>
          <p:cNvSpPr txBox="1">
            <a:spLocks noChangeArrowheads="1"/>
          </p:cNvSpPr>
          <p:nvPr/>
        </p:nvSpPr>
        <p:spPr bwMode="auto">
          <a:xfrm>
            <a:off x="179388" y="873125"/>
            <a:ext cx="89281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20000"/>
              </a:spcBef>
              <a:buFont typeface="Arial" pitchFamily="34" charset="0"/>
              <a:buNone/>
            </a:pPr>
            <a:r>
              <a:rPr lang="ja-JP" altLang="en-US" sz="1200">
                <a:latin typeface="メイリオ" pitchFamily="50" charset="-128"/>
                <a:ea typeface="メイリオ" pitchFamily="50" charset="-128"/>
                <a:cs typeface="メイリオ" pitchFamily="50" charset="-128"/>
              </a:rPr>
              <a:t>「顧客」を分析し、自社が狙うターゲットを明確にします。</a:t>
            </a:r>
          </a:p>
          <a:p>
            <a:pPr eaLnBrk="1" hangingPunct="1">
              <a:spcBef>
                <a:spcPct val="20000"/>
              </a:spcBef>
              <a:buFont typeface="Arial" pitchFamily="34" charset="0"/>
              <a:buNone/>
            </a:pPr>
            <a:r>
              <a:rPr lang="ja-JP" altLang="en-US" sz="1200">
                <a:latin typeface="メイリオ" pitchFamily="50" charset="-128"/>
                <a:ea typeface="メイリオ" pitchFamily="50" charset="-128"/>
                <a:cs typeface="メイリオ" pitchFamily="50" charset="-128"/>
              </a:rPr>
              <a:t>次に「市場」を分析し、ビジネスとしての規模感をつかみます。</a:t>
            </a:r>
          </a:p>
          <a:p>
            <a:pPr eaLnBrk="1" hangingPunct="1">
              <a:spcBef>
                <a:spcPct val="20000"/>
              </a:spcBef>
              <a:buFont typeface="Arial" pitchFamily="34" charset="0"/>
              <a:buNone/>
            </a:pPr>
            <a:r>
              <a:rPr lang="ja-JP" altLang="en-US" sz="1200">
                <a:latin typeface="メイリオ" pitchFamily="50" charset="-128"/>
                <a:ea typeface="メイリオ" pitchFamily="50" charset="-128"/>
                <a:cs typeface="メイリオ" pitchFamily="50" charset="-128"/>
              </a:rPr>
              <a:t>同じターゲットを相手に、もしくは同じ市場において、競争相手がどのような戦略を打ち出しているのかを調査します。</a:t>
            </a:r>
          </a:p>
        </p:txBody>
      </p:sp>
      <p:grpSp>
        <p:nvGrpSpPr>
          <p:cNvPr id="40964" name="Group 4"/>
          <p:cNvGrpSpPr>
            <a:grpSpLocks/>
          </p:cNvGrpSpPr>
          <p:nvPr/>
        </p:nvGrpSpPr>
        <p:grpSpPr bwMode="auto">
          <a:xfrm>
            <a:off x="4772025" y="1735138"/>
            <a:ext cx="4189413" cy="1584325"/>
            <a:chOff x="2976" y="890"/>
            <a:chExt cx="2639" cy="998"/>
          </a:xfrm>
        </p:grpSpPr>
        <p:sp>
          <p:nvSpPr>
            <p:cNvPr id="40997" name="Text Box 5"/>
            <p:cNvSpPr txBox="1">
              <a:spLocks noChangeArrowheads="1"/>
            </p:cNvSpPr>
            <p:nvPr/>
          </p:nvSpPr>
          <p:spPr bwMode="auto">
            <a:xfrm>
              <a:off x="3232" y="890"/>
              <a:ext cx="2383" cy="998"/>
            </a:xfrm>
            <a:prstGeom prst="rect">
              <a:avLst/>
            </a:prstGeom>
            <a:solidFill>
              <a:schemeClr val="bg1"/>
            </a:solidFill>
            <a:ln w="15875" algn="ctr">
              <a:solidFill>
                <a:srgbClr val="FFCC00"/>
              </a:solidFill>
              <a:miter lim="800000"/>
              <a:headEnd/>
              <a:tailEnd/>
            </a:ln>
          </p:spPr>
          <p:txBody>
            <a:bodyPr tIns="82800"/>
            <a:lstStyle>
              <a:lvl1pPr eaLnBrk="0" hangingPunct="0">
                <a:defRPr kumimoji="1">
                  <a:solidFill>
                    <a:schemeClr val="tx1"/>
                  </a:solidFill>
                  <a:latin typeface="Calibri" pitchFamily="34" charset="0"/>
                  <a:ea typeface="ＭＳ Ｐゴシック" pitchFamily="50" charset="-128"/>
                </a:defRPr>
              </a:lvl1pPr>
              <a:lvl2pPr marL="357188" indent="-17780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Bef>
                  <a:spcPct val="15000"/>
                </a:spcBef>
                <a:spcAft>
                  <a:spcPct val="15000"/>
                </a:spcAft>
              </a:pPr>
              <a:r>
                <a:rPr kumimoji="0" lang="ja-JP" altLang="en-US" sz="1000" u="sng">
                  <a:latin typeface="HGPｺﾞｼｯｸE" pitchFamily="50" charset="-128"/>
                  <a:ea typeface="HGPｺﾞｼｯｸE" pitchFamily="50" charset="-128"/>
                </a:rPr>
                <a:t>誰に対して商品・サービスを提供するのか？</a:t>
              </a:r>
            </a:p>
            <a:p>
              <a:pPr lvl="1" eaLnBrk="1" hangingPunct="1">
                <a:lnSpc>
                  <a:spcPct val="95000"/>
                </a:lnSpc>
                <a:spcBef>
                  <a:spcPct val="50000"/>
                </a:spcBef>
                <a:spcAft>
                  <a:spcPct val="15000"/>
                </a:spcAft>
                <a:buFontTx/>
                <a:buChar char="•"/>
              </a:pPr>
              <a:r>
                <a:rPr kumimoji="0" lang="ja-JP" altLang="en-US" sz="1000">
                  <a:latin typeface="HGPｺﾞｼｯｸE" pitchFamily="50" charset="-128"/>
                  <a:ea typeface="HGPｺﾞｼｯｸE" pitchFamily="50" charset="-128"/>
                </a:rPr>
                <a:t>お客さんは誰？</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お客さんの具体的なイメージは？（年齢、性別、職業、住所、家族構成、生活スタイル等）</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誰のどんなニーズに応えたいのか？</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どのような不満や不便を解消することができるのか？その不満や不便はどのくらい切実なのか？</a:t>
              </a:r>
              <a:endParaRPr lang="ja-JP" altLang="en-US" sz="900">
                <a:latin typeface="HGPｺﾞｼｯｸE" pitchFamily="50" charset="-128"/>
                <a:ea typeface="HGPｺﾞｼｯｸE" pitchFamily="50" charset="-128"/>
              </a:endParaRPr>
            </a:p>
          </p:txBody>
        </p:sp>
        <p:sp>
          <p:nvSpPr>
            <p:cNvPr id="40998" name="Text Box 6"/>
            <p:cNvSpPr txBox="1">
              <a:spLocks noChangeArrowheads="1"/>
            </p:cNvSpPr>
            <p:nvPr/>
          </p:nvSpPr>
          <p:spPr bwMode="auto">
            <a:xfrm>
              <a:off x="2976" y="890"/>
              <a:ext cx="256" cy="998"/>
            </a:xfrm>
            <a:prstGeom prst="rect">
              <a:avLst/>
            </a:prstGeom>
            <a:solidFill>
              <a:srgbClr val="FFFFCC"/>
            </a:solidFill>
            <a:ln w="15875" algn="ctr">
              <a:solidFill>
                <a:srgbClr val="FFCC00"/>
              </a:solidFill>
              <a:miter lim="800000"/>
              <a:headEnd/>
              <a:tailEnd/>
            </a:ln>
          </p:spPr>
          <p:txBody>
            <a:bodyPr vert="eaVert"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0000"/>
                </a:spcBef>
                <a:spcAft>
                  <a:spcPct val="10000"/>
                </a:spcAft>
              </a:pPr>
              <a:r>
                <a:rPr lang="ja-JP" altLang="en-US" sz="1600">
                  <a:latin typeface="HGPｺﾞｼｯｸE" pitchFamily="50" charset="-128"/>
                  <a:ea typeface="HGPｺﾞｼｯｸE" pitchFamily="50" charset="-128"/>
                </a:rPr>
                <a:t>顧客</a:t>
              </a:r>
            </a:p>
          </p:txBody>
        </p:sp>
      </p:grpSp>
      <p:grpSp>
        <p:nvGrpSpPr>
          <p:cNvPr id="40965" name="Group 7"/>
          <p:cNvGrpSpPr>
            <a:grpSpLocks/>
          </p:cNvGrpSpPr>
          <p:nvPr/>
        </p:nvGrpSpPr>
        <p:grpSpPr bwMode="auto">
          <a:xfrm>
            <a:off x="4772025" y="3598863"/>
            <a:ext cx="4189413" cy="2663825"/>
            <a:chOff x="2976" y="1979"/>
            <a:chExt cx="2639" cy="1874"/>
          </a:xfrm>
        </p:grpSpPr>
        <p:sp>
          <p:nvSpPr>
            <p:cNvPr id="40995" name="Text Box 8"/>
            <p:cNvSpPr txBox="1">
              <a:spLocks noChangeArrowheads="1"/>
            </p:cNvSpPr>
            <p:nvPr/>
          </p:nvSpPr>
          <p:spPr bwMode="auto">
            <a:xfrm>
              <a:off x="2976" y="1979"/>
              <a:ext cx="256" cy="1874"/>
            </a:xfrm>
            <a:prstGeom prst="rect">
              <a:avLst/>
            </a:prstGeom>
            <a:solidFill>
              <a:srgbClr val="FFFFCC"/>
            </a:solidFill>
            <a:ln w="15875" algn="ctr">
              <a:solidFill>
                <a:srgbClr val="FFCC00"/>
              </a:solidFill>
              <a:miter lim="800000"/>
              <a:headEnd/>
              <a:tailEnd/>
            </a:ln>
          </p:spPr>
          <p:txBody>
            <a:bodyPr vert="eaVert"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0000"/>
                </a:spcBef>
                <a:spcAft>
                  <a:spcPct val="10000"/>
                </a:spcAft>
              </a:pPr>
              <a:r>
                <a:rPr lang="ja-JP" altLang="en-US" sz="1600">
                  <a:latin typeface="HGPｺﾞｼｯｸE" pitchFamily="50" charset="-128"/>
                  <a:ea typeface="HGPｺﾞｼｯｸE" pitchFamily="50" charset="-128"/>
                </a:rPr>
                <a:t>市場</a:t>
              </a:r>
            </a:p>
          </p:txBody>
        </p:sp>
        <p:sp>
          <p:nvSpPr>
            <p:cNvPr id="40996" name="Text Box 9"/>
            <p:cNvSpPr txBox="1">
              <a:spLocks noChangeArrowheads="1"/>
            </p:cNvSpPr>
            <p:nvPr/>
          </p:nvSpPr>
          <p:spPr bwMode="auto">
            <a:xfrm>
              <a:off x="3232" y="1979"/>
              <a:ext cx="2383" cy="1874"/>
            </a:xfrm>
            <a:prstGeom prst="rect">
              <a:avLst/>
            </a:prstGeom>
            <a:solidFill>
              <a:schemeClr val="bg1"/>
            </a:solidFill>
            <a:ln w="15875" algn="ctr">
              <a:solidFill>
                <a:srgbClr val="FFCC00"/>
              </a:solidFill>
              <a:miter lim="800000"/>
              <a:headEnd/>
              <a:tailEnd/>
            </a:ln>
          </p:spPr>
          <p:txBody>
            <a:bodyPr tIns="82800"/>
            <a:lstStyle>
              <a:lvl1pPr eaLnBrk="0" hangingPunct="0">
                <a:defRPr kumimoji="1">
                  <a:solidFill>
                    <a:schemeClr val="tx1"/>
                  </a:solidFill>
                  <a:latin typeface="Calibri" pitchFamily="34" charset="0"/>
                  <a:ea typeface="ＭＳ Ｐゴシック" pitchFamily="50" charset="-128"/>
                </a:defRPr>
              </a:lvl1pPr>
              <a:lvl2pPr marL="446088" indent="-17780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5000"/>
                </a:lnSpc>
                <a:spcBef>
                  <a:spcPct val="15000"/>
                </a:spcBef>
                <a:spcAft>
                  <a:spcPct val="15000"/>
                </a:spcAft>
                <a:buFont typeface="Wingdings" pitchFamily="2" charset="2"/>
                <a:buNone/>
              </a:pPr>
              <a:r>
                <a:rPr kumimoji="0" lang="ja-JP" altLang="en-US" sz="1000" u="sng">
                  <a:latin typeface="HGPｺﾞｼｯｸE" pitchFamily="50" charset="-128"/>
                  <a:ea typeface="HGPｺﾞｼｯｸE" pitchFamily="50" charset="-128"/>
                </a:rPr>
                <a:t>参入するのはどのような市場なのか？</a:t>
              </a:r>
            </a:p>
            <a:p>
              <a:pPr eaLnBrk="1" hangingPunct="1">
                <a:lnSpc>
                  <a:spcPct val="95000"/>
                </a:lnSpc>
                <a:spcBef>
                  <a:spcPct val="50000"/>
                </a:spcBef>
                <a:spcAft>
                  <a:spcPct val="15000"/>
                </a:spcAft>
                <a:buFont typeface="Wingdings" pitchFamily="2" charset="2"/>
                <a:buNone/>
              </a:pPr>
              <a:r>
                <a:rPr kumimoji="0" lang="en-US" altLang="ja-JP" sz="1000">
                  <a:latin typeface="HGPｺﾞｼｯｸE" pitchFamily="50" charset="-128"/>
                  <a:ea typeface="HGPｺﾞｼｯｸE" pitchFamily="50" charset="-128"/>
                </a:rPr>
                <a:t>【</a:t>
              </a:r>
              <a:r>
                <a:rPr kumimoji="0" lang="ja-JP" altLang="en-US" sz="1000">
                  <a:latin typeface="HGPｺﾞｼｯｸE" pitchFamily="50" charset="-128"/>
                  <a:ea typeface="HGPｺﾞｼｯｸE" pitchFamily="50" charset="-128"/>
                </a:rPr>
                <a:t>市場の規模</a:t>
              </a:r>
              <a:r>
                <a:rPr kumimoji="0" lang="en-US" altLang="ja-JP" sz="1000">
                  <a:latin typeface="HGPｺﾞｼｯｸE" pitchFamily="50" charset="-128"/>
                  <a:ea typeface="HGPｺﾞｼｯｸE" pitchFamily="50" charset="-128"/>
                </a:rPr>
                <a:t>】</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市場全体の売上高は？</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どのような会社が何社くらいあるのか？</a:t>
              </a:r>
            </a:p>
            <a:p>
              <a:pPr eaLnBrk="1" hangingPunct="1">
                <a:lnSpc>
                  <a:spcPct val="95000"/>
                </a:lnSpc>
                <a:spcBef>
                  <a:spcPct val="15000"/>
                </a:spcBef>
                <a:spcAft>
                  <a:spcPct val="15000"/>
                </a:spcAft>
                <a:buFont typeface="Wingdings" pitchFamily="2" charset="2"/>
                <a:buNone/>
              </a:pPr>
              <a:r>
                <a:rPr kumimoji="0" lang="en-US" altLang="ja-JP" sz="1000">
                  <a:latin typeface="HGPｺﾞｼｯｸE" pitchFamily="50" charset="-128"/>
                  <a:ea typeface="HGPｺﾞｼｯｸE" pitchFamily="50" charset="-128"/>
                </a:rPr>
                <a:t>【</a:t>
              </a:r>
              <a:r>
                <a:rPr kumimoji="0" lang="ja-JP" altLang="en-US" sz="1000">
                  <a:latin typeface="HGPｺﾞｼｯｸE" pitchFamily="50" charset="-128"/>
                  <a:ea typeface="HGPｺﾞｼｯｸE" pitchFamily="50" charset="-128"/>
                </a:rPr>
                <a:t>市場の成長性</a:t>
              </a:r>
              <a:r>
                <a:rPr kumimoji="0" lang="en-US" altLang="ja-JP" sz="1000">
                  <a:latin typeface="HGPｺﾞｼｯｸE" pitchFamily="50" charset="-128"/>
                  <a:ea typeface="HGPｺﾞｼｯｸE" pitchFamily="50" charset="-128"/>
                </a:rPr>
                <a:t>】</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この数年間でどのくらい成長しているのか？</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これから成長しそうなのか？</a:t>
              </a:r>
            </a:p>
            <a:p>
              <a:pPr eaLnBrk="1" hangingPunct="1">
                <a:lnSpc>
                  <a:spcPct val="95000"/>
                </a:lnSpc>
                <a:spcBef>
                  <a:spcPct val="15000"/>
                </a:spcBef>
                <a:spcAft>
                  <a:spcPct val="15000"/>
                </a:spcAft>
                <a:buFont typeface="Wingdings" pitchFamily="2" charset="2"/>
                <a:buNone/>
              </a:pPr>
              <a:r>
                <a:rPr kumimoji="0" lang="en-US" altLang="ja-JP" sz="1000">
                  <a:latin typeface="HGPｺﾞｼｯｸE" pitchFamily="50" charset="-128"/>
                  <a:ea typeface="HGPｺﾞｼｯｸE" pitchFamily="50" charset="-128"/>
                </a:rPr>
                <a:t>【</a:t>
              </a:r>
              <a:r>
                <a:rPr kumimoji="0" lang="ja-JP" altLang="en-US" sz="1000">
                  <a:latin typeface="HGPｺﾞｼｯｸE" pitchFamily="50" charset="-128"/>
                  <a:ea typeface="HGPｺﾞｼｯｸE" pitchFamily="50" charset="-128"/>
                </a:rPr>
                <a:t>参入障壁</a:t>
              </a:r>
              <a:r>
                <a:rPr kumimoji="0" lang="en-US" altLang="ja-JP" sz="1000">
                  <a:latin typeface="HGPｺﾞｼｯｸE" pitchFamily="50" charset="-128"/>
                  <a:ea typeface="HGPｺﾞｼｯｸE" pitchFamily="50" charset="-128"/>
                </a:rPr>
                <a:t>】</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参入するのが難しいか？簡単か？</a:t>
              </a:r>
              <a:br>
                <a:rPr kumimoji="0" lang="ja-JP" altLang="en-US" sz="1000">
                  <a:latin typeface="HGPｺﾞｼｯｸE" pitchFamily="50" charset="-128"/>
                  <a:ea typeface="HGPｺﾞｼｯｸE" pitchFamily="50" charset="-128"/>
                </a:rPr>
              </a:br>
              <a:r>
                <a:rPr kumimoji="0" lang="ja-JP" altLang="en-US" sz="1000">
                  <a:latin typeface="HGPｺﾞｼｯｸE" pitchFamily="50" charset="-128"/>
                  <a:ea typeface="HGPｺﾞｼｯｸE" pitchFamily="50" charset="-128"/>
                </a:rPr>
                <a:t>（参入している企業が多ければ簡単、少なければ難しい）</a:t>
              </a:r>
            </a:p>
            <a:p>
              <a:pPr eaLnBrk="1" hangingPunct="1">
                <a:lnSpc>
                  <a:spcPct val="95000"/>
                </a:lnSpc>
                <a:spcBef>
                  <a:spcPct val="15000"/>
                </a:spcBef>
                <a:spcAft>
                  <a:spcPct val="15000"/>
                </a:spcAft>
                <a:buFont typeface="Wingdings" pitchFamily="2" charset="2"/>
                <a:buNone/>
              </a:pPr>
              <a:r>
                <a:rPr kumimoji="0" lang="en-US" altLang="ja-JP" sz="1000">
                  <a:latin typeface="HGPｺﾞｼｯｸE" pitchFamily="50" charset="-128"/>
                  <a:ea typeface="HGPｺﾞｼｯｸE" pitchFamily="50" charset="-128"/>
                </a:rPr>
                <a:t>【</a:t>
              </a:r>
              <a:r>
                <a:rPr kumimoji="0" lang="ja-JP" altLang="en-US" sz="1000">
                  <a:latin typeface="HGPｺﾞｼｯｸE" pitchFamily="50" charset="-128"/>
                  <a:ea typeface="HGPｺﾞｼｯｸE" pitchFamily="50" charset="-128"/>
                </a:rPr>
                <a:t>市場におけるポジショニング</a:t>
              </a:r>
              <a:r>
                <a:rPr kumimoji="0" lang="en-US" altLang="ja-JP" sz="1000">
                  <a:latin typeface="HGPｺﾞｼｯｸE" pitchFamily="50" charset="-128"/>
                  <a:ea typeface="HGPｺﾞｼｯｸE" pitchFamily="50" charset="-128"/>
                </a:rPr>
                <a:t>】</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参入したら業界何位になれそうか？</a:t>
              </a:r>
            </a:p>
            <a:p>
              <a:pPr lvl="1" eaLnBrk="1" hangingPunct="1">
                <a:lnSpc>
                  <a:spcPct val="95000"/>
                </a:lnSpc>
                <a:spcBef>
                  <a:spcPct val="15000"/>
                </a:spcBef>
                <a:spcAft>
                  <a:spcPct val="15000"/>
                </a:spcAft>
                <a:buFontTx/>
                <a:buChar char="•"/>
              </a:pPr>
              <a:r>
                <a:rPr kumimoji="0" lang="ja-JP" altLang="en-US" sz="1000">
                  <a:latin typeface="HGPｺﾞｼｯｸE" pitchFamily="50" charset="-128"/>
                  <a:ea typeface="HGPｺﾞｼｯｸE" pitchFamily="50" charset="-128"/>
                </a:rPr>
                <a:t>マーケットシェアは何％とれそうのか？</a:t>
              </a:r>
            </a:p>
          </p:txBody>
        </p:sp>
      </p:grpSp>
      <p:sp>
        <p:nvSpPr>
          <p:cNvPr id="40966" name="Rectangle 10"/>
          <p:cNvSpPr>
            <a:spLocks noChangeAspect="1" noChangeArrowheads="1"/>
          </p:cNvSpPr>
          <p:nvPr/>
        </p:nvSpPr>
        <p:spPr bwMode="auto">
          <a:xfrm>
            <a:off x="2368550" y="2778125"/>
            <a:ext cx="649288" cy="11112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marL="190500" indent="-190500">
              <a:lnSpc>
                <a:spcPct val="95000"/>
              </a:lnSpc>
              <a:spcBef>
                <a:spcPct val="5000"/>
              </a:spcBef>
              <a:spcAft>
                <a:spcPct val="10000"/>
              </a:spcAft>
            </a:pPr>
            <a:endParaRPr lang="ja-JP" altLang="ja-JP"/>
          </a:p>
        </p:txBody>
      </p:sp>
      <p:sp>
        <p:nvSpPr>
          <p:cNvPr id="40967" name="Rectangle 11"/>
          <p:cNvSpPr>
            <a:spLocks noChangeAspect="1" noChangeArrowheads="1"/>
          </p:cNvSpPr>
          <p:nvPr/>
        </p:nvSpPr>
        <p:spPr bwMode="auto">
          <a:xfrm>
            <a:off x="2368550" y="2035175"/>
            <a:ext cx="1431925" cy="11112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marL="190500" indent="-190500">
              <a:lnSpc>
                <a:spcPct val="95000"/>
              </a:lnSpc>
              <a:spcBef>
                <a:spcPct val="5000"/>
              </a:spcBef>
              <a:spcAft>
                <a:spcPct val="10000"/>
              </a:spcAft>
            </a:pPr>
            <a:endParaRPr lang="ja-JP" altLang="ja-JP"/>
          </a:p>
        </p:txBody>
      </p:sp>
      <p:sp>
        <p:nvSpPr>
          <p:cNvPr id="40968" name="Rectangle 12"/>
          <p:cNvSpPr>
            <a:spLocks noChangeAspect="1" noChangeArrowheads="1"/>
          </p:cNvSpPr>
          <p:nvPr/>
        </p:nvSpPr>
        <p:spPr bwMode="auto">
          <a:xfrm>
            <a:off x="911225" y="1811338"/>
            <a:ext cx="1431925" cy="88900"/>
          </a:xfrm>
          <a:prstGeom prst="rect">
            <a:avLst/>
          </a:prstGeom>
          <a:solidFill>
            <a:schemeClr val="bg1"/>
          </a:solidFill>
          <a:ln w="6350" algn="ctr">
            <a:solidFill>
              <a:srgbClr val="B2B2B2"/>
            </a:solidFill>
            <a:miter lim="800000"/>
            <a:headEnd/>
            <a:tailEnd/>
          </a:ln>
        </p:spPr>
        <p:txBody>
          <a:bodyPr lIns="54000" tIns="28800" rIns="54000" bIns="46800" anchor="ctr"/>
          <a:lstStyle/>
          <a:p>
            <a:pPr marL="190500" indent="-190500">
              <a:lnSpc>
                <a:spcPct val="95000"/>
              </a:lnSpc>
              <a:spcBef>
                <a:spcPct val="5000"/>
              </a:spcBef>
              <a:spcAft>
                <a:spcPct val="10000"/>
              </a:spcAft>
            </a:pPr>
            <a:r>
              <a:rPr lang="ja-JP" altLang="en-US" sz="800">
                <a:solidFill>
                  <a:srgbClr val="B2B2B2"/>
                </a:solidFill>
              </a:rPr>
              <a:t>会社名</a:t>
            </a:r>
          </a:p>
        </p:txBody>
      </p:sp>
      <p:sp>
        <p:nvSpPr>
          <p:cNvPr id="40969" name="Rectangle 13"/>
          <p:cNvSpPr>
            <a:spLocks noChangeAspect="1" noChangeArrowheads="1"/>
          </p:cNvSpPr>
          <p:nvPr/>
        </p:nvSpPr>
        <p:spPr bwMode="auto">
          <a:xfrm>
            <a:off x="2370138" y="1811338"/>
            <a:ext cx="1430337" cy="88900"/>
          </a:xfrm>
          <a:prstGeom prst="rect">
            <a:avLst/>
          </a:prstGeom>
          <a:solidFill>
            <a:schemeClr val="bg1"/>
          </a:solidFill>
          <a:ln w="6350" algn="ctr">
            <a:solidFill>
              <a:srgbClr val="B2B2B2"/>
            </a:solidFill>
            <a:miter lim="800000"/>
            <a:headEnd/>
            <a:tailEnd/>
          </a:ln>
        </p:spPr>
        <p:txBody>
          <a:bodyPr lIns="54000" tIns="28800" rIns="54000" bIns="46800" anchor="ctr"/>
          <a:lstStyle/>
          <a:p>
            <a:pPr marL="190500" indent="-190500">
              <a:lnSpc>
                <a:spcPct val="95000"/>
              </a:lnSpc>
              <a:spcBef>
                <a:spcPct val="5000"/>
              </a:spcBef>
              <a:spcAft>
                <a:spcPct val="10000"/>
              </a:spcAft>
            </a:pPr>
            <a:r>
              <a:rPr lang="ja-JP" altLang="en-US" sz="800">
                <a:solidFill>
                  <a:srgbClr val="B2B2B2"/>
                </a:solidFill>
              </a:rPr>
              <a:t>キャッチフレーズ　</a:t>
            </a:r>
          </a:p>
        </p:txBody>
      </p:sp>
      <p:sp>
        <p:nvSpPr>
          <p:cNvPr id="40970" name="Rectangle 14"/>
          <p:cNvSpPr>
            <a:spLocks noChangeAspect="1" noChangeArrowheads="1"/>
          </p:cNvSpPr>
          <p:nvPr/>
        </p:nvSpPr>
        <p:spPr bwMode="auto">
          <a:xfrm>
            <a:off x="911225" y="1920875"/>
            <a:ext cx="2889250" cy="87313"/>
          </a:xfrm>
          <a:prstGeom prst="rect">
            <a:avLst/>
          </a:prstGeom>
          <a:solidFill>
            <a:schemeClr val="bg1"/>
          </a:solidFill>
          <a:ln w="6350" algn="ctr">
            <a:solidFill>
              <a:srgbClr val="B2B2B2"/>
            </a:solidFill>
            <a:miter lim="800000"/>
            <a:headEnd/>
            <a:tailEnd/>
          </a:ln>
        </p:spPr>
        <p:txBody>
          <a:bodyPr lIns="54000" tIns="28800" rIns="54000" bIns="46800" anchor="ctr"/>
          <a:lstStyle/>
          <a:p>
            <a:pPr marL="190500" indent="-190500">
              <a:lnSpc>
                <a:spcPct val="95000"/>
              </a:lnSpc>
              <a:spcBef>
                <a:spcPct val="5000"/>
              </a:spcBef>
              <a:spcAft>
                <a:spcPct val="10000"/>
              </a:spcAft>
            </a:pPr>
            <a:r>
              <a:rPr lang="ja-JP" altLang="en-US" sz="800">
                <a:solidFill>
                  <a:srgbClr val="B2B2B2"/>
                </a:solidFill>
              </a:rPr>
              <a:t>夢・目標</a:t>
            </a:r>
          </a:p>
        </p:txBody>
      </p:sp>
      <p:sp>
        <p:nvSpPr>
          <p:cNvPr id="40971" name="Rectangle 15"/>
          <p:cNvSpPr>
            <a:spLocks noChangeAspect="1" noChangeArrowheads="1"/>
          </p:cNvSpPr>
          <p:nvPr/>
        </p:nvSpPr>
        <p:spPr bwMode="auto">
          <a:xfrm>
            <a:off x="2384425" y="2055813"/>
            <a:ext cx="1393825" cy="1047750"/>
          </a:xfrm>
          <a:prstGeom prst="rect">
            <a:avLst/>
          </a:prstGeom>
          <a:solidFill>
            <a:schemeClr val="bg1"/>
          </a:solidFill>
          <a:ln w="6350">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800">
                <a:solidFill>
                  <a:srgbClr val="B2B2B2"/>
                </a:solidFill>
              </a:rPr>
              <a:t>ビジネスモデル</a:t>
            </a:r>
            <a:endParaRPr lang="ja-JP" altLang="en-US" sz="700" u="sng">
              <a:solidFill>
                <a:srgbClr val="B2B2B2"/>
              </a:solidFill>
            </a:endParaRPr>
          </a:p>
        </p:txBody>
      </p:sp>
      <p:sp>
        <p:nvSpPr>
          <p:cNvPr id="40972" name="Rectangle 16"/>
          <p:cNvSpPr>
            <a:spLocks noChangeAspect="1" noChangeArrowheads="1"/>
          </p:cNvSpPr>
          <p:nvPr/>
        </p:nvSpPr>
        <p:spPr bwMode="auto">
          <a:xfrm>
            <a:off x="2384425" y="3182938"/>
            <a:ext cx="612775" cy="323850"/>
          </a:xfrm>
          <a:prstGeom prst="rect">
            <a:avLst/>
          </a:prstGeom>
          <a:solidFill>
            <a:schemeClr val="bg1"/>
          </a:solidFill>
          <a:ln w="6350">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800">
                <a:solidFill>
                  <a:srgbClr val="B2B2B2"/>
                </a:solidFill>
              </a:rPr>
              <a:t>必要資金</a:t>
            </a:r>
            <a:endParaRPr lang="ja-JP" altLang="en-US" sz="700" u="sng">
              <a:solidFill>
                <a:srgbClr val="B2B2B2"/>
              </a:solidFill>
            </a:endParaRPr>
          </a:p>
        </p:txBody>
      </p:sp>
      <p:sp>
        <p:nvSpPr>
          <p:cNvPr id="40973" name="Rectangle 17"/>
          <p:cNvSpPr>
            <a:spLocks noChangeAspect="1" noChangeArrowheads="1"/>
          </p:cNvSpPr>
          <p:nvPr/>
        </p:nvSpPr>
        <p:spPr bwMode="auto">
          <a:xfrm>
            <a:off x="3087688" y="3198813"/>
            <a:ext cx="712787" cy="657225"/>
          </a:xfrm>
          <a:prstGeom prst="rect">
            <a:avLst/>
          </a:prstGeom>
          <a:solidFill>
            <a:schemeClr val="bg1"/>
          </a:solidFill>
          <a:ln w="6350">
            <a:solidFill>
              <a:srgbClr val="B2B2B2"/>
            </a:solidFill>
            <a:miter lim="800000"/>
            <a:headEnd/>
            <a:tailEnd/>
          </a:ln>
        </p:spPr>
        <p:txBody>
          <a:bodyPr lIns="18000" tIns="46800" rIns="54000" bIns="46800"/>
          <a:lstStyle/>
          <a:p>
            <a:pPr marL="190500" indent="-190500">
              <a:lnSpc>
                <a:spcPct val="95000"/>
              </a:lnSpc>
              <a:spcBef>
                <a:spcPct val="5000"/>
              </a:spcBef>
              <a:spcAft>
                <a:spcPct val="10000"/>
              </a:spcAft>
            </a:pPr>
            <a:r>
              <a:rPr lang="ja-JP" altLang="en-US" sz="800">
                <a:solidFill>
                  <a:srgbClr val="B2B2B2"/>
                </a:solidFill>
              </a:rPr>
              <a:t>中長期プラン</a:t>
            </a:r>
            <a:endParaRPr lang="ja-JP" altLang="en-US" sz="800" u="sng">
              <a:solidFill>
                <a:srgbClr val="B2B2B2"/>
              </a:solidFill>
            </a:endParaRPr>
          </a:p>
        </p:txBody>
      </p:sp>
      <p:sp>
        <p:nvSpPr>
          <p:cNvPr id="40974" name="Rectangle 18"/>
          <p:cNvSpPr>
            <a:spLocks noChangeAspect="1" noChangeArrowheads="1"/>
          </p:cNvSpPr>
          <p:nvPr/>
        </p:nvSpPr>
        <p:spPr bwMode="auto">
          <a:xfrm>
            <a:off x="2384425" y="3529013"/>
            <a:ext cx="612775" cy="327025"/>
          </a:xfrm>
          <a:prstGeom prst="rect">
            <a:avLst/>
          </a:prstGeom>
          <a:solidFill>
            <a:schemeClr val="bg1"/>
          </a:solidFill>
          <a:ln w="6350">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800">
                <a:solidFill>
                  <a:srgbClr val="B2B2B2"/>
                </a:solidFill>
              </a:rPr>
              <a:t>リスク</a:t>
            </a:r>
            <a:endParaRPr lang="ja-JP" altLang="en-US" sz="700" u="sng">
              <a:solidFill>
                <a:srgbClr val="B2B2B2"/>
              </a:solidFill>
            </a:endParaRPr>
          </a:p>
        </p:txBody>
      </p:sp>
      <p:sp>
        <p:nvSpPr>
          <p:cNvPr id="40975" name="Rectangle 19"/>
          <p:cNvSpPr>
            <a:spLocks noChangeAspect="1" noChangeArrowheads="1"/>
          </p:cNvSpPr>
          <p:nvPr/>
        </p:nvSpPr>
        <p:spPr bwMode="auto">
          <a:xfrm>
            <a:off x="904875" y="2035175"/>
            <a:ext cx="1401763" cy="18542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marL="190500" indent="-190500">
              <a:lnSpc>
                <a:spcPct val="95000"/>
              </a:lnSpc>
              <a:spcBef>
                <a:spcPct val="5000"/>
              </a:spcBef>
              <a:spcAft>
                <a:spcPct val="10000"/>
              </a:spcAft>
            </a:pPr>
            <a:endParaRPr lang="ja-JP" altLang="ja-JP"/>
          </a:p>
        </p:txBody>
      </p:sp>
      <p:sp>
        <p:nvSpPr>
          <p:cNvPr id="40976" name="AutoShape 20"/>
          <p:cNvSpPr>
            <a:spLocks noChangeAspect="1" noChangeArrowheads="1"/>
          </p:cNvSpPr>
          <p:nvPr/>
        </p:nvSpPr>
        <p:spPr bwMode="gray">
          <a:xfrm rot="10800000">
            <a:off x="1560513" y="3494088"/>
            <a:ext cx="101600" cy="185737"/>
          </a:xfrm>
          <a:prstGeom prst="leftRightArrow">
            <a:avLst>
              <a:gd name="adj1" fmla="val 63944"/>
              <a:gd name="adj2" fmla="val 22477"/>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0977" name="AutoShape 21"/>
          <p:cNvSpPr>
            <a:spLocks noChangeAspect="1" noChangeArrowheads="1"/>
          </p:cNvSpPr>
          <p:nvPr/>
        </p:nvSpPr>
        <p:spPr bwMode="gray">
          <a:xfrm rot="5400000">
            <a:off x="1366838" y="2359025"/>
            <a:ext cx="357188" cy="26987"/>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0978" name="AutoShape 22"/>
          <p:cNvSpPr>
            <a:spLocks noChangeAspect="1" noChangeArrowheads="1"/>
          </p:cNvSpPr>
          <p:nvPr/>
        </p:nvSpPr>
        <p:spPr bwMode="gray">
          <a:xfrm rot="5400000">
            <a:off x="1368425" y="2963863"/>
            <a:ext cx="357187" cy="26988"/>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0979" name="AutoShape 23"/>
          <p:cNvSpPr>
            <a:spLocks noChangeAspect="1" noChangeArrowheads="1"/>
          </p:cNvSpPr>
          <p:nvPr/>
        </p:nvSpPr>
        <p:spPr bwMode="gray">
          <a:xfrm flipH="1">
            <a:off x="1709738" y="3313113"/>
            <a:ext cx="536575" cy="36512"/>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0980" name="AutoShape 24"/>
          <p:cNvSpPr>
            <a:spLocks noChangeAspect="1" noChangeArrowheads="1"/>
          </p:cNvSpPr>
          <p:nvPr/>
        </p:nvSpPr>
        <p:spPr bwMode="gray">
          <a:xfrm rot="5400000">
            <a:off x="1948656" y="2940845"/>
            <a:ext cx="777875" cy="42862"/>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0981" name="Rectangle 25"/>
          <p:cNvSpPr>
            <a:spLocks noChangeAspect="1" noChangeArrowheads="1"/>
          </p:cNvSpPr>
          <p:nvPr/>
        </p:nvSpPr>
        <p:spPr bwMode="auto">
          <a:xfrm>
            <a:off x="1574800" y="2055813"/>
            <a:ext cx="709613" cy="1238250"/>
          </a:xfrm>
          <a:prstGeom prst="rect">
            <a:avLst/>
          </a:prstGeom>
          <a:solidFill>
            <a:schemeClr val="bg1"/>
          </a:solidFill>
          <a:ln w="6350">
            <a:solidFill>
              <a:srgbClr val="B2B2B2"/>
            </a:solidFill>
            <a:miter lim="800000"/>
            <a:headEnd/>
            <a:tailEnd/>
          </a:ln>
        </p:spPr>
        <p:txBody>
          <a:bodyPr lIns="0" tIns="46800" rIns="0" bIns="46800"/>
          <a:lstStyle/>
          <a:p>
            <a:pPr marL="190500" indent="-190500">
              <a:lnSpc>
                <a:spcPct val="95000"/>
              </a:lnSpc>
              <a:spcBef>
                <a:spcPct val="5000"/>
              </a:spcBef>
              <a:spcAft>
                <a:spcPct val="10000"/>
              </a:spcAft>
            </a:pPr>
            <a:r>
              <a:rPr lang="ja-JP" altLang="en-US" sz="800">
                <a:solidFill>
                  <a:srgbClr val="B2B2B2"/>
                </a:solidFill>
              </a:rPr>
              <a:t>商品・サービス</a:t>
            </a:r>
            <a:endParaRPr lang="ja-JP" altLang="en-US" sz="700" u="sng">
              <a:solidFill>
                <a:srgbClr val="B2B2B2"/>
              </a:solidFill>
            </a:endParaRPr>
          </a:p>
        </p:txBody>
      </p:sp>
      <p:sp>
        <p:nvSpPr>
          <p:cNvPr id="40982" name="Rectangle 26"/>
          <p:cNvSpPr>
            <a:spLocks noChangeAspect="1" noChangeArrowheads="1"/>
          </p:cNvSpPr>
          <p:nvPr/>
        </p:nvSpPr>
        <p:spPr bwMode="auto">
          <a:xfrm>
            <a:off x="923925" y="2690813"/>
            <a:ext cx="585788" cy="603250"/>
          </a:xfrm>
          <a:prstGeom prst="rect">
            <a:avLst/>
          </a:prstGeom>
          <a:solidFill>
            <a:schemeClr val="bg1"/>
          </a:solidFill>
          <a:ln w="6350">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1200"/>
              <a:t>市場</a:t>
            </a:r>
            <a:endParaRPr lang="ja-JP" altLang="en-US" sz="1000" u="sng"/>
          </a:p>
        </p:txBody>
      </p:sp>
      <p:sp>
        <p:nvSpPr>
          <p:cNvPr id="40983" name="Rectangle 27"/>
          <p:cNvSpPr>
            <a:spLocks noChangeAspect="1" noChangeArrowheads="1"/>
          </p:cNvSpPr>
          <p:nvPr/>
        </p:nvSpPr>
        <p:spPr bwMode="auto">
          <a:xfrm>
            <a:off x="923925" y="3371850"/>
            <a:ext cx="627063" cy="484188"/>
          </a:xfrm>
          <a:prstGeom prst="rect">
            <a:avLst/>
          </a:prstGeom>
          <a:solidFill>
            <a:schemeClr val="bg1"/>
          </a:solidFill>
          <a:ln w="6350" algn="ctr">
            <a:solidFill>
              <a:srgbClr val="B2B2B2"/>
            </a:solidFill>
            <a:miter lim="800000"/>
            <a:headEnd/>
            <a:tailEnd/>
          </a:ln>
        </p:spPr>
        <p:txBody>
          <a:bodyPr wrap="none" lIns="18000" tIns="46800" rIns="18000" bIns="46800"/>
          <a:lstStyle/>
          <a:p>
            <a:pPr marL="190500" indent="-190500">
              <a:lnSpc>
                <a:spcPct val="95000"/>
              </a:lnSpc>
              <a:spcBef>
                <a:spcPct val="5000"/>
              </a:spcBef>
              <a:spcAft>
                <a:spcPct val="10000"/>
              </a:spcAft>
            </a:pPr>
            <a:r>
              <a:rPr lang="ja-JP" altLang="en-US" sz="1200"/>
              <a:t>競争相手</a:t>
            </a:r>
          </a:p>
        </p:txBody>
      </p:sp>
      <p:sp>
        <p:nvSpPr>
          <p:cNvPr id="40984" name="Rectangle 28"/>
          <p:cNvSpPr>
            <a:spLocks noChangeAspect="1" noChangeArrowheads="1"/>
          </p:cNvSpPr>
          <p:nvPr/>
        </p:nvSpPr>
        <p:spPr bwMode="auto">
          <a:xfrm>
            <a:off x="1671638" y="3371850"/>
            <a:ext cx="612775" cy="484188"/>
          </a:xfrm>
          <a:prstGeom prst="rect">
            <a:avLst/>
          </a:prstGeom>
          <a:solidFill>
            <a:schemeClr val="bg1"/>
          </a:solidFill>
          <a:ln w="6350">
            <a:solidFill>
              <a:srgbClr val="B2B2B2"/>
            </a:solidFill>
            <a:miter lim="800000"/>
            <a:headEnd/>
            <a:tailEnd/>
          </a:ln>
        </p:spPr>
        <p:txBody>
          <a:bodyPr lIns="18000" tIns="46800" rIns="18000" bIns="46800"/>
          <a:lstStyle/>
          <a:p>
            <a:pPr marL="190500" indent="-190500">
              <a:lnSpc>
                <a:spcPct val="95000"/>
              </a:lnSpc>
              <a:spcBef>
                <a:spcPct val="5000"/>
              </a:spcBef>
              <a:spcAft>
                <a:spcPct val="10000"/>
              </a:spcAft>
            </a:pPr>
            <a:r>
              <a:rPr lang="ja-JP" altLang="en-US" sz="800">
                <a:solidFill>
                  <a:srgbClr val="B2B2B2"/>
                </a:solidFill>
              </a:rPr>
              <a:t>自社の強み</a:t>
            </a:r>
            <a:endParaRPr lang="ja-JP" altLang="en-US" sz="700" u="sng">
              <a:solidFill>
                <a:srgbClr val="B2B2B2"/>
              </a:solidFill>
            </a:endParaRPr>
          </a:p>
        </p:txBody>
      </p:sp>
      <p:sp>
        <p:nvSpPr>
          <p:cNvPr id="40985" name="Rectangle 29"/>
          <p:cNvSpPr>
            <a:spLocks noChangeAspect="1" noChangeArrowheads="1"/>
          </p:cNvSpPr>
          <p:nvPr/>
        </p:nvSpPr>
        <p:spPr bwMode="auto">
          <a:xfrm>
            <a:off x="923925" y="2055813"/>
            <a:ext cx="585788" cy="601662"/>
          </a:xfrm>
          <a:prstGeom prst="rect">
            <a:avLst/>
          </a:prstGeom>
          <a:solidFill>
            <a:schemeClr val="bg1"/>
          </a:solidFill>
          <a:ln w="6350">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1200"/>
              <a:t>顧客</a:t>
            </a:r>
            <a:endParaRPr lang="ja-JP" altLang="en-US" sz="1000" u="sng"/>
          </a:p>
          <a:p>
            <a:pPr marL="190500" indent="-190500">
              <a:lnSpc>
                <a:spcPct val="95000"/>
              </a:lnSpc>
              <a:spcBef>
                <a:spcPct val="5000"/>
              </a:spcBef>
              <a:spcAft>
                <a:spcPct val="10000"/>
              </a:spcAft>
            </a:pPr>
            <a:endParaRPr lang="ja-JP" altLang="en-US"/>
          </a:p>
          <a:p>
            <a:pPr marL="190500" indent="-190500">
              <a:lnSpc>
                <a:spcPct val="95000"/>
              </a:lnSpc>
              <a:spcBef>
                <a:spcPct val="5000"/>
              </a:spcBef>
              <a:spcAft>
                <a:spcPct val="10000"/>
              </a:spcAft>
            </a:pPr>
            <a:endParaRPr lang="en-US" altLang="ja-JP"/>
          </a:p>
        </p:txBody>
      </p:sp>
      <p:sp>
        <p:nvSpPr>
          <p:cNvPr id="40986" name="AutoShape 30"/>
          <p:cNvSpPr>
            <a:spLocks noChangeAspect="1" noChangeArrowheads="1"/>
          </p:cNvSpPr>
          <p:nvPr/>
        </p:nvSpPr>
        <p:spPr bwMode="gray">
          <a:xfrm flipH="1" flipV="1">
            <a:off x="2473325" y="3133725"/>
            <a:ext cx="484188" cy="36513"/>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0987" name="AutoShape 31"/>
          <p:cNvSpPr>
            <a:spLocks noChangeAspect="1" noChangeArrowheads="1"/>
          </p:cNvSpPr>
          <p:nvPr/>
        </p:nvSpPr>
        <p:spPr bwMode="gray">
          <a:xfrm rot="-5400000" flipH="1" flipV="1">
            <a:off x="2771776" y="3500437"/>
            <a:ext cx="558800" cy="28575"/>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0988" name="AutoShape 32"/>
          <p:cNvSpPr>
            <a:spLocks noChangeAspect="1" noChangeArrowheads="1"/>
          </p:cNvSpPr>
          <p:nvPr/>
        </p:nvSpPr>
        <p:spPr bwMode="auto">
          <a:xfrm>
            <a:off x="795338" y="1735138"/>
            <a:ext cx="3081337" cy="2222500"/>
          </a:xfrm>
          <a:prstGeom prst="foldedCorner">
            <a:avLst>
              <a:gd name="adj" fmla="val 3856"/>
            </a:avLst>
          </a:prstGeom>
          <a:noFill/>
          <a:ln w="952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cxnSp>
        <p:nvCxnSpPr>
          <p:cNvPr id="40989" name="AutoShape 33"/>
          <p:cNvCxnSpPr>
            <a:cxnSpLocks noChangeShapeType="1"/>
            <a:endCxn id="40998" idx="1"/>
          </p:cNvCxnSpPr>
          <p:nvPr/>
        </p:nvCxnSpPr>
        <p:spPr bwMode="auto">
          <a:xfrm>
            <a:off x="1219200" y="2417763"/>
            <a:ext cx="3544888" cy="109537"/>
          </a:xfrm>
          <a:prstGeom prst="straightConnector1">
            <a:avLst/>
          </a:prstGeom>
          <a:noFill/>
          <a:ln w="25400">
            <a:solidFill>
              <a:srgbClr val="6600CC"/>
            </a:solidFill>
            <a:round/>
            <a:headEnd type="oval" w="lg" len="lg"/>
            <a:tailEnd type="arrow" w="lg" len="lg"/>
          </a:ln>
          <a:extLst>
            <a:ext uri="{909E8E84-426E-40DD-AFC4-6F175D3DCCD1}">
              <a14:hiddenFill xmlns:a14="http://schemas.microsoft.com/office/drawing/2010/main">
                <a:noFill/>
              </a14:hiddenFill>
            </a:ext>
          </a:extLst>
        </p:spPr>
      </p:cxnSp>
      <p:grpSp>
        <p:nvGrpSpPr>
          <p:cNvPr id="40990" name="Group 34"/>
          <p:cNvGrpSpPr>
            <a:grpSpLocks/>
          </p:cNvGrpSpPr>
          <p:nvPr/>
        </p:nvGrpSpPr>
        <p:grpSpPr bwMode="auto">
          <a:xfrm>
            <a:off x="103188" y="4235450"/>
            <a:ext cx="4387850" cy="2303463"/>
            <a:chOff x="220" y="2750"/>
            <a:chExt cx="2764" cy="1406"/>
          </a:xfrm>
        </p:grpSpPr>
        <p:sp>
          <p:nvSpPr>
            <p:cNvPr id="40993" name="Text Box 35"/>
            <p:cNvSpPr txBox="1">
              <a:spLocks noChangeArrowheads="1"/>
            </p:cNvSpPr>
            <p:nvPr/>
          </p:nvSpPr>
          <p:spPr bwMode="auto">
            <a:xfrm>
              <a:off x="220" y="2750"/>
              <a:ext cx="256" cy="1406"/>
            </a:xfrm>
            <a:prstGeom prst="rect">
              <a:avLst/>
            </a:prstGeom>
            <a:solidFill>
              <a:srgbClr val="FFFFCC"/>
            </a:solidFill>
            <a:ln w="15875" algn="ctr">
              <a:solidFill>
                <a:srgbClr val="FFCC00"/>
              </a:solidFill>
              <a:miter lim="800000"/>
              <a:headEnd/>
              <a:tailEnd/>
            </a:ln>
          </p:spPr>
          <p:txBody>
            <a:bodyPr vert="eaVert"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0000"/>
                </a:spcBef>
                <a:spcAft>
                  <a:spcPct val="10000"/>
                </a:spcAft>
              </a:pPr>
              <a:r>
                <a:rPr lang="ja-JP" altLang="en-US" sz="1600">
                  <a:latin typeface="HGPｺﾞｼｯｸE" pitchFamily="50" charset="-128"/>
                  <a:ea typeface="HGPｺﾞｼｯｸE" pitchFamily="50" charset="-128"/>
                </a:rPr>
                <a:t>競争相手</a:t>
              </a:r>
            </a:p>
          </p:txBody>
        </p:sp>
        <p:sp>
          <p:nvSpPr>
            <p:cNvPr id="40994" name="Text Box 36"/>
            <p:cNvSpPr txBox="1">
              <a:spLocks noChangeArrowheads="1"/>
            </p:cNvSpPr>
            <p:nvPr/>
          </p:nvSpPr>
          <p:spPr bwMode="auto">
            <a:xfrm>
              <a:off x="476" y="2750"/>
              <a:ext cx="2508" cy="1406"/>
            </a:xfrm>
            <a:prstGeom prst="rect">
              <a:avLst/>
            </a:prstGeom>
            <a:solidFill>
              <a:schemeClr val="bg1"/>
            </a:solidFill>
            <a:ln w="15875" algn="ctr">
              <a:solidFill>
                <a:srgbClr val="FFCC00"/>
              </a:solidFill>
              <a:miter lim="800000"/>
              <a:headEnd/>
              <a:tailEnd/>
            </a:ln>
          </p:spPr>
          <p:txBody>
            <a:bodyPr tIns="82800"/>
            <a:lstStyle>
              <a:lvl1pPr eaLnBrk="0" hangingPunct="0">
                <a:defRPr kumimoji="1">
                  <a:solidFill>
                    <a:schemeClr val="tx1"/>
                  </a:solidFill>
                  <a:latin typeface="Calibri" pitchFamily="34" charset="0"/>
                  <a:ea typeface="ＭＳ Ｐゴシック" pitchFamily="50" charset="-128"/>
                </a:defRPr>
              </a:lvl1pPr>
              <a:lvl2pPr marL="444500" indent="-17780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5000"/>
                </a:spcBef>
                <a:spcAft>
                  <a:spcPct val="15000"/>
                </a:spcAft>
                <a:buFont typeface="Wingdings" pitchFamily="2" charset="2"/>
                <a:buNone/>
              </a:pPr>
              <a:r>
                <a:rPr kumimoji="0" lang="ja-JP" altLang="en-US" sz="1000" u="sng">
                  <a:latin typeface="HGPｺﾞｼｯｸE" pitchFamily="50" charset="-128"/>
                  <a:ea typeface="HGPｺﾞｼｯｸE" pitchFamily="50" charset="-128"/>
                </a:rPr>
                <a:t>競合する会社や技術は？</a:t>
              </a:r>
            </a:p>
            <a:p>
              <a:pPr eaLnBrk="1" hangingPunct="1">
                <a:lnSpc>
                  <a:spcPct val="90000"/>
                </a:lnSpc>
                <a:spcBef>
                  <a:spcPct val="50000"/>
                </a:spcBef>
                <a:spcAft>
                  <a:spcPct val="15000"/>
                </a:spcAft>
                <a:buFont typeface="Wingdings" pitchFamily="2" charset="2"/>
                <a:buNone/>
              </a:pPr>
              <a:r>
                <a:rPr kumimoji="0" lang="en-US" altLang="ja-JP" sz="1000">
                  <a:latin typeface="HGPｺﾞｼｯｸE" pitchFamily="50" charset="-128"/>
                  <a:ea typeface="HGPｺﾞｼｯｸE" pitchFamily="50" charset="-128"/>
                </a:rPr>
                <a:t>【</a:t>
              </a:r>
              <a:r>
                <a:rPr kumimoji="0" lang="ja-JP" altLang="en-US" sz="1000">
                  <a:latin typeface="HGPｺﾞｼｯｸE" pitchFamily="50" charset="-128"/>
                  <a:ea typeface="HGPｺﾞｼｯｸE" pitchFamily="50" charset="-128"/>
                </a:rPr>
                <a:t>競合の数、マーケットシェア</a:t>
              </a:r>
              <a:r>
                <a:rPr kumimoji="0" lang="en-US" altLang="ja-JP" sz="1000">
                  <a:latin typeface="HGPｺﾞｼｯｸE" pitchFamily="50" charset="-128"/>
                  <a:ea typeface="HGPｺﾞｼｯｸE" pitchFamily="50" charset="-128"/>
                </a:rPr>
                <a:t>】</a:t>
              </a:r>
            </a:p>
            <a:p>
              <a:pPr lvl="1" eaLnBrk="1" hangingPunct="1">
                <a:lnSpc>
                  <a:spcPct val="90000"/>
                </a:lnSpc>
                <a:spcBef>
                  <a:spcPct val="15000"/>
                </a:spcBef>
                <a:spcAft>
                  <a:spcPct val="15000"/>
                </a:spcAft>
                <a:buFontTx/>
                <a:buChar char="•"/>
              </a:pPr>
              <a:r>
                <a:rPr kumimoji="0" lang="ja-JP" altLang="en-US" sz="1000">
                  <a:latin typeface="HGPｺﾞｼｯｸE" pitchFamily="50" charset="-128"/>
                  <a:ea typeface="HGPｺﾞｼｯｸE" pitchFamily="50" charset="-128"/>
                </a:rPr>
                <a:t>同じ顧客を狙っている商品・サービス（類似商品）はどのくらいあるのか？</a:t>
              </a:r>
            </a:p>
            <a:p>
              <a:pPr lvl="1" eaLnBrk="1" hangingPunct="1">
                <a:lnSpc>
                  <a:spcPct val="90000"/>
                </a:lnSpc>
                <a:spcBef>
                  <a:spcPct val="15000"/>
                </a:spcBef>
                <a:spcAft>
                  <a:spcPct val="15000"/>
                </a:spcAft>
                <a:buFontTx/>
                <a:buChar char="•"/>
              </a:pPr>
              <a:r>
                <a:rPr kumimoji="0" lang="ja-JP" altLang="en-US" sz="1000">
                  <a:latin typeface="HGPｺﾞｼｯｸE" pitchFamily="50" charset="-128"/>
                  <a:ea typeface="HGPｺﾞｼｯｸE" pitchFamily="50" charset="-128"/>
                </a:rPr>
                <a:t>それらのマーケットシェアは何％なのか？</a:t>
              </a:r>
            </a:p>
            <a:p>
              <a:pPr eaLnBrk="1" hangingPunct="1">
                <a:lnSpc>
                  <a:spcPct val="90000"/>
                </a:lnSpc>
                <a:spcBef>
                  <a:spcPct val="15000"/>
                </a:spcBef>
                <a:spcAft>
                  <a:spcPct val="15000"/>
                </a:spcAft>
                <a:buFont typeface="Wingdings" pitchFamily="2" charset="2"/>
                <a:buNone/>
              </a:pPr>
              <a:r>
                <a:rPr kumimoji="0" lang="en-US" altLang="ja-JP" sz="1000">
                  <a:latin typeface="HGPｺﾞｼｯｸE" pitchFamily="50" charset="-128"/>
                  <a:ea typeface="HGPｺﾞｼｯｸE" pitchFamily="50" charset="-128"/>
                </a:rPr>
                <a:t>【</a:t>
              </a:r>
              <a:r>
                <a:rPr kumimoji="0" lang="ja-JP" altLang="en-US" sz="1000">
                  <a:latin typeface="HGPｺﾞｼｯｸE" pitchFamily="50" charset="-128"/>
                  <a:ea typeface="HGPｺﾞｼｯｸE" pitchFamily="50" charset="-128"/>
                </a:rPr>
                <a:t>競合のビジネス規模</a:t>
              </a:r>
              <a:r>
                <a:rPr kumimoji="0" lang="en-US" altLang="ja-JP" sz="1000">
                  <a:latin typeface="HGPｺﾞｼｯｸE" pitchFamily="50" charset="-128"/>
                  <a:ea typeface="HGPｺﾞｼｯｸE" pitchFamily="50" charset="-128"/>
                </a:rPr>
                <a:t>】</a:t>
              </a:r>
            </a:p>
            <a:p>
              <a:pPr lvl="1" eaLnBrk="1" hangingPunct="1">
                <a:lnSpc>
                  <a:spcPct val="90000"/>
                </a:lnSpc>
                <a:spcBef>
                  <a:spcPct val="15000"/>
                </a:spcBef>
                <a:spcAft>
                  <a:spcPct val="15000"/>
                </a:spcAft>
                <a:buFontTx/>
                <a:buChar char="•"/>
              </a:pPr>
              <a:r>
                <a:rPr kumimoji="0" lang="ja-JP" altLang="en-US" sz="1000">
                  <a:latin typeface="HGPｺﾞｼｯｸE" pitchFamily="50" charset="-128"/>
                  <a:ea typeface="HGPｺﾞｼｯｸE" pitchFamily="50" charset="-128"/>
                </a:rPr>
                <a:t>競合はどのくらいの売上高・利益を上げているのか？</a:t>
              </a:r>
            </a:p>
            <a:p>
              <a:pPr eaLnBrk="1" hangingPunct="1">
                <a:lnSpc>
                  <a:spcPct val="90000"/>
                </a:lnSpc>
                <a:spcBef>
                  <a:spcPct val="15000"/>
                </a:spcBef>
                <a:spcAft>
                  <a:spcPct val="15000"/>
                </a:spcAft>
                <a:buFont typeface="Wingdings" pitchFamily="2" charset="2"/>
                <a:buNone/>
              </a:pPr>
              <a:r>
                <a:rPr kumimoji="0" lang="en-US" altLang="ja-JP" sz="1000">
                  <a:latin typeface="HGPｺﾞｼｯｸE" pitchFamily="50" charset="-128"/>
                  <a:ea typeface="HGPｺﾞｼｯｸE" pitchFamily="50" charset="-128"/>
                </a:rPr>
                <a:t>【</a:t>
              </a:r>
              <a:r>
                <a:rPr kumimoji="0" lang="ja-JP" altLang="en-US" sz="1000">
                  <a:latin typeface="HGPｺﾞｼｯｸE" pitchFamily="50" charset="-128"/>
                  <a:ea typeface="HGPｺﾞｼｯｸE" pitchFamily="50" charset="-128"/>
                </a:rPr>
                <a:t>競合の強み</a:t>
              </a:r>
              <a:r>
                <a:rPr kumimoji="0" lang="en-US" altLang="ja-JP" sz="1000">
                  <a:latin typeface="HGPｺﾞｼｯｸE" pitchFamily="50" charset="-128"/>
                  <a:ea typeface="HGPｺﾞｼｯｸE" pitchFamily="50" charset="-128"/>
                </a:rPr>
                <a:t>】</a:t>
              </a:r>
            </a:p>
            <a:p>
              <a:pPr lvl="1" eaLnBrk="1" hangingPunct="1">
                <a:lnSpc>
                  <a:spcPct val="90000"/>
                </a:lnSpc>
                <a:spcBef>
                  <a:spcPct val="15000"/>
                </a:spcBef>
                <a:spcAft>
                  <a:spcPct val="15000"/>
                </a:spcAft>
                <a:buFontTx/>
                <a:buChar char="•"/>
              </a:pPr>
              <a:r>
                <a:rPr kumimoji="0" lang="ja-JP" altLang="en-US" sz="1000">
                  <a:latin typeface="HGPｺﾞｼｯｸE" pitchFamily="50" charset="-128"/>
                  <a:ea typeface="HGPｺﾞｼｯｸE" pitchFamily="50" charset="-128"/>
                </a:rPr>
                <a:t>競合は何が強く、どこで勝負しているのか？</a:t>
              </a:r>
              <a:endParaRPr lang="ja-JP" altLang="en-US" sz="1000">
                <a:latin typeface="HGPｺﾞｼｯｸE" pitchFamily="50" charset="-128"/>
                <a:ea typeface="HGPｺﾞｼｯｸE" pitchFamily="50" charset="-128"/>
              </a:endParaRPr>
            </a:p>
            <a:p>
              <a:pPr lvl="1" eaLnBrk="1" hangingPunct="1">
                <a:lnSpc>
                  <a:spcPct val="90000"/>
                </a:lnSpc>
                <a:spcBef>
                  <a:spcPct val="15000"/>
                </a:spcBef>
                <a:spcAft>
                  <a:spcPct val="15000"/>
                </a:spcAft>
                <a:buFontTx/>
                <a:buChar char="•"/>
              </a:pPr>
              <a:r>
                <a:rPr kumimoji="0" lang="ja-JP" altLang="en-US" sz="1000">
                  <a:latin typeface="HGPｺﾞｼｯｸE" pitchFamily="50" charset="-128"/>
                  <a:ea typeface="HGPｺﾞｼｯｸE" pitchFamily="50" charset="-128"/>
                </a:rPr>
                <a:t>競合の今後の新商品戦略はどうなっているのか？</a:t>
              </a:r>
            </a:p>
            <a:p>
              <a:pPr lvl="1" eaLnBrk="1" hangingPunct="1">
                <a:lnSpc>
                  <a:spcPct val="90000"/>
                </a:lnSpc>
                <a:spcBef>
                  <a:spcPct val="15000"/>
                </a:spcBef>
                <a:spcAft>
                  <a:spcPct val="15000"/>
                </a:spcAft>
                <a:buFontTx/>
                <a:buChar char="•"/>
              </a:pPr>
              <a:r>
                <a:rPr kumimoji="0" lang="ja-JP" altLang="en-US" sz="1000">
                  <a:latin typeface="HGPｺﾞｼｯｸE" pitchFamily="50" charset="-128"/>
                  <a:ea typeface="HGPｺﾞｼｯｸE" pitchFamily="50" charset="-128"/>
                </a:rPr>
                <a:t>今後、自分の会社の商品・サービスを真似されたら負ける恐れのある会社は？</a:t>
              </a:r>
            </a:p>
          </p:txBody>
        </p:sp>
      </p:grpSp>
      <p:cxnSp>
        <p:nvCxnSpPr>
          <p:cNvPr id="40991" name="AutoShape 37"/>
          <p:cNvCxnSpPr>
            <a:cxnSpLocks noChangeShapeType="1"/>
          </p:cNvCxnSpPr>
          <p:nvPr/>
        </p:nvCxnSpPr>
        <p:spPr bwMode="auto">
          <a:xfrm>
            <a:off x="1192213" y="3035300"/>
            <a:ext cx="3571875" cy="1163638"/>
          </a:xfrm>
          <a:prstGeom prst="straightConnector1">
            <a:avLst/>
          </a:prstGeom>
          <a:noFill/>
          <a:ln w="25400">
            <a:solidFill>
              <a:srgbClr val="6600CC"/>
            </a:solidFill>
            <a:round/>
            <a:headEnd type="oval" w="lg" len="lg"/>
            <a:tailEnd type="arrow" w="lg" len="lg"/>
          </a:ln>
          <a:extLst>
            <a:ext uri="{909E8E84-426E-40DD-AFC4-6F175D3DCCD1}">
              <a14:hiddenFill xmlns:a14="http://schemas.microsoft.com/office/drawing/2010/main">
                <a:noFill/>
              </a14:hiddenFill>
            </a:ext>
          </a:extLst>
        </p:spPr>
      </p:cxnSp>
      <p:cxnSp>
        <p:nvCxnSpPr>
          <p:cNvPr id="40992" name="AutoShape 38"/>
          <p:cNvCxnSpPr>
            <a:cxnSpLocks noChangeShapeType="1"/>
          </p:cNvCxnSpPr>
          <p:nvPr/>
        </p:nvCxnSpPr>
        <p:spPr bwMode="auto">
          <a:xfrm>
            <a:off x="1227138" y="3689350"/>
            <a:ext cx="163512" cy="557213"/>
          </a:xfrm>
          <a:prstGeom prst="straightConnector1">
            <a:avLst/>
          </a:prstGeom>
          <a:noFill/>
          <a:ln w="25400">
            <a:solidFill>
              <a:srgbClr val="6600CC"/>
            </a:solidFill>
            <a:round/>
            <a:headEnd type="oval" w="lg" len="lg"/>
            <a:tailEnd type="arrow"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253995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3"/>
          <p:cNvSpPr txBox="1">
            <a:spLocks noChangeArrowheads="1"/>
          </p:cNvSpPr>
          <p:nvPr/>
        </p:nvSpPr>
        <p:spPr bwMode="auto">
          <a:xfrm>
            <a:off x="220663" y="776288"/>
            <a:ext cx="8783637"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266700" indent="-266700" algn="l" rtl="0" eaLnBrk="0" fontAlgn="base" hangingPunct="0">
              <a:spcBef>
                <a:spcPct val="20000"/>
              </a:spcBef>
              <a:spcAft>
                <a:spcPct val="0"/>
              </a:spcAft>
              <a:buClr>
                <a:srgbClr val="000066"/>
              </a:buClr>
              <a:buFont typeface="Wingdings" pitchFamily="2" charset="2"/>
              <a:buChar char="n"/>
              <a:defRPr kumimoji="1" sz="1400">
                <a:solidFill>
                  <a:schemeClr val="tx1"/>
                </a:solidFill>
                <a:latin typeface="+mn-lt"/>
                <a:ea typeface="+mn-ea"/>
                <a:cs typeface="+mn-cs"/>
              </a:defRPr>
            </a:lvl1pPr>
            <a:lvl2pPr marL="820738" indent="-285750" algn="l" rtl="0" eaLnBrk="0" fontAlgn="base" hangingPunct="0">
              <a:spcBef>
                <a:spcPct val="20000"/>
              </a:spcBef>
              <a:spcAft>
                <a:spcPct val="0"/>
              </a:spcAft>
              <a:defRPr kumimoji="1" sz="2800">
                <a:solidFill>
                  <a:schemeClr val="tx1"/>
                </a:solidFill>
                <a:latin typeface="Times New Roman" pitchFamily="18" charset="0"/>
                <a:ea typeface="ＭＳ Ｐゴシック" pitchFamily="50" charset="-128"/>
              </a:defRPr>
            </a:lvl2pPr>
            <a:lvl3pPr marL="1228725" indent="-228600" algn="l" rtl="0" eaLnBrk="0" fontAlgn="base" hangingPunct="0">
              <a:spcBef>
                <a:spcPct val="20000"/>
              </a:spcBef>
              <a:spcAft>
                <a:spcPct val="0"/>
              </a:spcAft>
              <a:defRPr kumimoji="1" sz="2400">
                <a:solidFill>
                  <a:schemeClr val="tx1"/>
                </a:solidFill>
                <a:latin typeface="Times New Roman" pitchFamily="18" charset="0"/>
                <a:ea typeface="ＭＳ Ｐゴシック" pitchFamily="50" charset="-128"/>
              </a:defRPr>
            </a:lvl3pPr>
            <a:lvl4pPr marL="1636713" indent="-228600" algn="l" rtl="0" eaLnBrk="0" fontAlgn="base" hangingPunct="0">
              <a:spcBef>
                <a:spcPct val="20000"/>
              </a:spcBef>
              <a:spcAft>
                <a:spcPct val="0"/>
              </a:spcAft>
              <a:defRPr kumimoji="1" sz="2000">
                <a:solidFill>
                  <a:schemeClr val="tx1"/>
                </a:solidFill>
                <a:latin typeface="Times New Roman" pitchFamily="18" charset="0"/>
                <a:ea typeface="ＭＳ Ｐゴシック" pitchFamily="50" charset="-128"/>
              </a:defRPr>
            </a:lvl4pPr>
            <a:lvl5pPr marL="2057400" indent="-228600" algn="l" rtl="0" eaLnBrk="0" fontAlgn="base" hangingPunct="0">
              <a:spcBef>
                <a:spcPct val="20000"/>
              </a:spcBef>
              <a:spcAft>
                <a:spcPct val="0"/>
              </a:spcAft>
              <a:defRPr kumimoji="1" sz="2000">
                <a:solidFill>
                  <a:schemeClr val="tx1"/>
                </a:solidFill>
                <a:latin typeface="Times New Roman" pitchFamily="18" charset="0"/>
                <a:ea typeface="ＭＳ Ｐゴシック" pitchFamily="50" charset="-128"/>
              </a:defRPr>
            </a:lvl5pPr>
            <a:lvl6pPr marL="2514600" indent="-228600" algn="l" rtl="0" fontAlgn="base">
              <a:spcBef>
                <a:spcPct val="20000"/>
              </a:spcBef>
              <a:spcAft>
                <a:spcPct val="0"/>
              </a:spcAft>
              <a:defRPr kumimoji="1" sz="2000">
                <a:solidFill>
                  <a:schemeClr val="tx1"/>
                </a:solidFill>
                <a:latin typeface="Times New Roman" pitchFamily="18" charset="0"/>
                <a:ea typeface="ＭＳ Ｐゴシック" pitchFamily="50" charset="-128"/>
              </a:defRPr>
            </a:lvl6pPr>
            <a:lvl7pPr marL="2971800" indent="-228600" algn="l" rtl="0" fontAlgn="base">
              <a:spcBef>
                <a:spcPct val="20000"/>
              </a:spcBef>
              <a:spcAft>
                <a:spcPct val="0"/>
              </a:spcAft>
              <a:defRPr kumimoji="1" sz="2000">
                <a:solidFill>
                  <a:schemeClr val="tx1"/>
                </a:solidFill>
                <a:latin typeface="Times New Roman" pitchFamily="18" charset="0"/>
                <a:ea typeface="ＭＳ Ｐゴシック" pitchFamily="50" charset="-128"/>
              </a:defRPr>
            </a:lvl7pPr>
            <a:lvl8pPr marL="3429000" indent="-228600" algn="l" rtl="0" fontAlgn="base">
              <a:spcBef>
                <a:spcPct val="20000"/>
              </a:spcBef>
              <a:spcAft>
                <a:spcPct val="0"/>
              </a:spcAft>
              <a:defRPr kumimoji="1" sz="2000">
                <a:solidFill>
                  <a:schemeClr val="tx1"/>
                </a:solidFill>
                <a:latin typeface="Times New Roman" pitchFamily="18" charset="0"/>
                <a:ea typeface="ＭＳ Ｐゴシック" pitchFamily="50" charset="-128"/>
              </a:defRPr>
            </a:lvl8pPr>
            <a:lvl9pPr marL="3886200" indent="-228600" algn="l" rtl="0" fontAlgn="base">
              <a:spcBef>
                <a:spcPct val="20000"/>
              </a:spcBef>
              <a:spcAft>
                <a:spcPct val="0"/>
              </a:spcAft>
              <a:defRPr kumimoji="1" sz="2000">
                <a:solidFill>
                  <a:schemeClr val="tx1"/>
                </a:solidFill>
                <a:latin typeface="Times New Roman" pitchFamily="18" charset="0"/>
                <a:ea typeface="ＭＳ Ｐゴシック" pitchFamily="50" charset="-128"/>
              </a:defRPr>
            </a:lvl9pPr>
          </a:lstStyle>
          <a:p>
            <a:pPr marL="0" indent="0" eaLnBrk="1" hangingPunct="1">
              <a:buFont typeface="Wingdings" pitchFamily="2" charset="2"/>
              <a:buNone/>
              <a:defRPr/>
            </a:pPr>
            <a:r>
              <a:rPr lang="ja-JP" altLang="en-US" sz="1200" kern="0" dirty="0" smtClean="0">
                <a:solidFill>
                  <a:srgbClr val="000000"/>
                </a:solidFill>
                <a:latin typeface="メイリオ" pitchFamily="50" charset="-128"/>
                <a:ea typeface="メイリオ" pitchFamily="50" charset="-128"/>
                <a:cs typeface="メイリオ" pitchFamily="50" charset="-128"/>
              </a:rPr>
              <a:t>自社が何で勝負しているか（差別化要因）を把握します。</a:t>
            </a:r>
          </a:p>
          <a:p>
            <a:pPr marL="0" indent="0" eaLnBrk="1" hangingPunct="1">
              <a:buFont typeface="Wingdings" pitchFamily="2" charset="2"/>
              <a:buNone/>
              <a:defRPr/>
            </a:pPr>
            <a:r>
              <a:rPr lang="ja-JP" altLang="en-US" sz="1200" kern="0" dirty="0" smtClean="0">
                <a:solidFill>
                  <a:srgbClr val="000000"/>
                </a:solidFill>
                <a:latin typeface="メイリオ" pitchFamily="50" charset="-128"/>
                <a:ea typeface="メイリオ" pitchFamily="50" charset="-128"/>
                <a:cs typeface="メイリオ" pitchFamily="50" charset="-128"/>
              </a:rPr>
              <a:t>顧客や市場、競合などが取り巻く環境下において、実際に自社が勝てるのかを分析します。</a:t>
            </a:r>
          </a:p>
          <a:p>
            <a:pPr marL="0" indent="0" eaLnBrk="1" hangingPunct="1">
              <a:buFont typeface="Wingdings" pitchFamily="2" charset="2"/>
              <a:buNone/>
              <a:defRPr/>
            </a:pPr>
            <a:r>
              <a:rPr lang="ja-JP" altLang="en-US" sz="1200" kern="0" dirty="0" smtClean="0">
                <a:solidFill>
                  <a:srgbClr val="000000"/>
                </a:solidFill>
                <a:latin typeface="メイリオ" pitchFamily="50" charset="-128"/>
                <a:ea typeface="メイリオ" pitchFamily="50" charset="-128"/>
                <a:cs typeface="メイリオ" pitchFamily="50" charset="-128"/>
              </a:rPr>
              <a:t>商品・サービスを</a:t>
            </a:r>
            <a:r>
              <a:rPr lang="en-US" altLang="ja-JP" sz="1200" kern="0" dirty="0" smtClean="0">
                <a:solidFill>
                  <a:srgbClr val="000000"/>
                </a:solidFill>
                <a:latin typeface="メイリオ" pitchFamily="50" charset="-128"/>
                <a:ea typeface="メイリオ" pitchFamily="50" charset="-128"/>
                <a:cs typeface="メイリオ" pitchFamily="50" charset="-128"/>
              </a:rPr>
              <a:t>4P</a:t>
            </a:r>
            <a:r>
              <a:rPr lang="ja-JP" altLang="en-US" sz="1200" kern="0" dirty="0" smtClean="0">
                <a:solidFill>
                  <a:srgbClr val="000000"/>
                </a:solidFill>
                <a:latin typeface="メイリオ" pitchFamily="50" charset="-128"/>
                <a:ea typeface="メイリオ" pitchFamily="50" charset="-128"/>
                <a:cs typeface="メイリオ" pitchFamily="50" charset="-128"/>
              </a:rPr>
              <a:t>の視点で具体的に考えます。</a:t>
            </a:r>
          </a:p>
        </p:txBody>
      </p:sp>
      <p:sp>
        <p:nvSpPr>
          <p:cNvPr id="76" name="AutoShape 4"/>
          <p:cNvSpPr>
            <a:spLocks noChangeArrowheads="1"/>
          </p:cNvSpPr>
          <p:nvPr/>
        </p:nvSpPr>
        <p:spPr bwMode="auto">
          <a:xfrm>
            <a:off x="436563" y="2133600"/>
            <a:ext cx="3297237" cy="2378075"/>
          </a:xfrm>
          <a:prstGeom prst="foldedCorner">
            <a:avLst>
              <a:gd name="adj" fmla="val 3856"/>
            </a:avLst>
          </a:prstGeom>
          <a:noFill/>
          <a:ln w="952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kumimoji="0" lang="ja-JP" altLang="en-US" kern="0">
              <a:solidFill>
                <a:sysClr val="windowText" lastClr="000000"/>
              </a:solidFill>
              <a:latin typeface="+mn-lt"/>
              <a:ea typeface="+mn-ea"/>
            </a:endParaRPr>
          </a:p>
        </p:txBody>
      </p:sp>
      <p:sp>
        <p:nvSpPr>
          <p:cNvPr id="77" name="Rectangle 5"/>
          <p:cNvSpPr>
            <a:spLocks noChangeArrowheads="1"/>
          </p:cNvSpPr>
          <p:nvPr/>
        </p:nvSpPr>
        <p:spPr bwMode="auto">
          <a:xfrm>
            <a:off x="2119313" y="3249613"/>
            <a:ext cx="695325" cy="118903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marL="190500" indent="-190500" fontAlgn="auto">
              <a:lnSpc>
                <a:spcPct val="95000"/>
              </a:lnSpc>
              <a:spcBef>
                <a:spcPct val="5000"/>
              </a:spcBef>
              <a:spcAft>
                <a:spcPct val="10000"/>
              </a:spcAft>
              <a:defRPr/>
            </a:pPr>
            <a:endParaRPr kumimoji="0" lang="ja-JP" altLang="ja-JP" sz="1600" kern="0">
              <a:solidFill>
                <a:sysClr val="windowText" lastClr="000000"/>
              </a:solidFill>
              <a:latin typeface="+mn-lt"/>
              <a:ea typeface="+mn-ea"/>
            </a:endParaRPr>
          </a:p>
        </p:txBody>
      </p:sp>
      <p:sp>
        <p:nvSpPr>
          <p:cNvPr id="78" name="Rectangle 6"/>
          <p:cNvSpPr>
            <a:spLocks noChangeArrowheads="1"/>
          </p:cNvSpPr>
          <p:nvPr/>
        </p:nvSpPr>
        <p:spPr bwMode="auto">
          <a:xfrm>
            <a:off x="2119313" y="2455863"/>
            <a:ext cx="1533525" cy="118903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marL="190500" indent="-190500" fontAlgn="auto">
              <a:lnSpc>
                <a:spcPct val="95000"/>
              </a:lnSpc>
              <a:spcBef>
                <a:spcPct val="5000"/>
              </a:spcBef>
              <a:spcAft>
                <a:spcPct val="10000"/>
              </a:spcAft>
              <a:defRPr/>
            </a:pPr>
            <a:endParaRPr kumimoji="0" lang="ja-JP" altLang="ja-JP" sz="1600" kern="0">
              <a:solidFill>
                <a:sysClr val="windowText" lastClr="000000"/>
              </a:solidFill>
              <a:latin typeface="+mn-lt"/>
              <a:ea typeface="+mn-ea"/>
            </a:endParaRPr>
          </a:p>
        </p:txBody>
      </p:sp>
      <p:sp>
        <p:nvSpPr>
          <p:cNvPr id="79" name="Rectangle 7"/>
          <p:cNvSpPr>
            <a:spLocks noChangeArrowheads="1"/>
          </p:cNvSpPr>
          <p:nvPr/>
        </p:nvSpPr>
        <p:spPr bwMode="auto">
          <a:xfrm>
            <a:off x="560388" y="2214563"/>
            <a:ext cx="1530350" cy="95250"/>
          </a:xfrm>
          <a:prstGeom prst="rect">
            <a:avLst/>
          </a:prstGeom>
          <a:solidFill>
            <a:srgbClr val="FFFFFF"/>
          </a:solidFill>
          <a:ln w="6350" algn="ctr">
            <a:solidFill>
              <a:srgbClr val="B2B2B2"/>
            </a:solidFill>
            <a:miter lim="800000"/>
            <a:headEnd/>
            <a:tailEnd/>
          </a:ln>
        </p:spPr>
        <p:txBody>
          <a:bodyPr lIns="54000" tIns="28800" rIns="54000" bIns="46800" anchor="ctr"/>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会社名</a:t>
            </a:r>
          </a:p>
        </p:txBody>
      </p:sp>
      <p:sp>
        <p:nvSpPr>
          <p:cNvPr id="80" name="Rectangle 8"/>
          <p:cNvSpPr>
            <a:spLocks noChangeArrowheads="1"/>
          </p:cNvSpPr>
          <p:nvPr/>
        </p:nvSpPr>
        <p:spPr bwMode="auto">
          <a:xfrm>
            <a:off x="2120900" y="2214563"/>
            <a:ext cx="1531938" cy="95250"/>
          </a:xfrm>
          <a:prstGeom prst="rect">
            <a:avLst/>
          </a:prstGeom>
          <a:solidFill>
            <a:srgbClr val="FFFFFF"/>
          </a:solidFill>
          <a:ln w="6350" algn="ctr">
            <a:solidFill>
              <a:srgbClr val="B2B2B2"/>
            </a:solidFill>
            <a:miter lim="800000"/>
            <a:headEnd/>
            <a:tailEnd/>
          </a:ln>
        </p:spPr>
        <p:txBody>
          <a:bodyPr lIns="54000" tIns="28800" rIns="54000" bIns="46800" anchor="ctr"/>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キャッチフレーズ　</a:t>
            </a:r>
          </a:p>
        </p:txBody>
      </p:sp>
      <p:sp>
        <p:nvSpPr>
          <p:cNvPr id="81" name="Rectangle 9"/>
          <p:cNvSpPr>
            <a:spLocks noChangeArrowheads="1"/>
          </p:cNvSpPr>
          <p:nvPr/>
        </p:nvSpPr>
        <p:spPr bwMode="auto">
          <a:xfrm>
            <a:off x="560388" y="2333625"/>
            <a:ext cx="3092450" cy="92075"/>
          </a:xfrm>
          <a:prstGeom prst="rect">
            <a:avLst/>
          </a:prstGeom>
          <a:solidFill>
            <a:srgbClr val="FFFFFF"/>
          </a:solidFill>
          <a:ln w="6350" algn="ctr">
            <a:solidFill>
              <a:srgbClr val="B2B2B2"/>
            </a:solidFill>
            <a:miter lim="800000"/>
            <a:headEnd/>
            <a:tailEnd/>
          </a:ln>
        </p:spPr>
        <p:txBody>
          <a:bodyPr lIns="54000" tIns="28800" rIns="54000" bIns="46800" anchor="ctr"/>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夢・目標</a:t>
            </a:r>
          </a:p>
        </p:txBody>
      </p:sp>
      <p:sp>
        <p:nvSpPr>
          <p:cNvPr id="82" name="Rectangle 10"/>
          <p:cNvSpPr>
            <a:spLocks noChangeArrowheads="1"/>
          </p:cNvSpPr>
          <p:nvPr/>
        </p:nvSpPr>
        <p:spPr bwMode="auto">
          <a:xfrm>
            <a:off x="2138363" y="2476500"/>
            <a:ext cx="1490662" cy="1096963"/>
          </a:xfrm>
          <a:prstGeom prst="rect">
            <a:avLst/>
          </a:prstGeom>
          <a:solidFill>
            <a:srgbClr val="FFFFFF"/>
          </a:solidFill>
          <a:ln w="6350">
            <a:solidFill>
              <a:srgbClr val="B2B2B2"/>
            </a:solidFill>
            <a:miter lim="800000"/>
            <a:headEnd/>
            <a:tailEnd/>
          </a:ln>
        </p:spPr>
        <p:txBody>
          <a:bodyPr lIns="54000" tIns="46800" rIns="54000" bIns="46800"/>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ビジネスモデル</a:t>
            </a:r>
            <a:endParaRPr kumimoji="0" lang="ja-JP" altLang="en-US" sz="800" u="sng" kern="0">
              <a:solidFill>
                <a:srgbClr val="B2B2B2"/>
              </a:solidFill>
              <a:latin typeface="+mn-lt"/>
              <a:ea typeface="+mn-ea"/>
            </a:endParaRPr>
          </a:p>
        </p:txBody>
      </p:sp>
      <p:sp>
        <p:nvSpPr>
          <p:cNvPr id="83" name="Rectangle 11"/>
          <p:cNvSpPr>
            <a:spLocks noChangeArrowheads="1"/>
          </p:cNvSpPr>
          <p:nvPr/>
        </p:nvSpPr>
        <p:spPr bwMode="auto">
          <a:xfrm>
            <a:off x="2138363" y="3681413"/>
            <a:ext cx="654050" cy="347662"/>
          </a:xfrm>
          <a:prstGeom prst="rect">
            <a:avLst/>
          </a:prstGeom>
          <a:solidFill>
            <a:srgbClr val="FFFFFF"/>
          </a:solidFill>
          <a:ln w="6350">
            <a:solidFill>
              <a:srgbClr val="B2B2B2"/>
            </a:solidFill>
            <a:miter lim="800000"/>
            <a:headEnd/>
            <a:tailEnd/>
          </a:ln>
        </p:spPr>
        <p:txBody>
          <a:bodyPr lIns="54000" tIns="46800" rIns="54000" bIns="46800"/>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必要資金</a:t>
            </a:r>
            <a:endParaRPr kumimoji="0" lang="ja-JP" altLang="en-US" sz="800" u="sng" kern="0">
              <a:solidFill>
                <a:srgbClr val="B2B2B2"/>
              </a:solidFill>
              <a:latin typeface="+mn-lt"/>
              <a:ea typeface="+mn-ea"/>
            </a:endParaRPr>
          </a:p>
        </p:txBody>
      </p:sp>
      <p:sp>
        <p:nvSpPr>
          <p:cNvPr id="84" name="Rectangle 12"/>
          <p:cNvSpPr>
            <a:spLocks noChangeArrowheads="1"/>
          </p:cNvSpPr>
          <p:nvPr/>
        </p:nvSpPr>
        <p:spPr bwMode="auto">
          <a:xfrm>
            <a:off x="2889250" y="3700463"/>
            <a:ext cx="763588" cy="701675"/>
          </a:xfrm>
          <a:prstGeom prst="rect">
            <a:avLst/>
          </a:prstGeom>
          <a:solidFill>
            <a:srgbClr val="FFFFFF"/>
          </a:solidFill>
          <a:ln w="6350">
            <a:solidFill>
              <a:srgbClr val="B2B2B2"/>
            </a:solidFill>
            <a:miter lim="800000"/>
            <a:headEnd/>
            <a:tailEnd/>
          </a:ln>
        </p:spPr>
        <p:txBody>
          <a:bodyPr lIns="54000" tIns="46800" rIns="54000" bIns="46800"/>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中長期プラン</a:t>
            </a:r>
            <a:endParaRPr kumimoji="0" lang="ja-JP" altLang="en-US" sz="900" u="sng" kern="0">
              <a:solidFill>
                <a:srgbClr val="B2B2B2"/>
              </a:solidFill>
              <a:latin typeface="+mn-lt"/>
              <a:ea typeface="+mn-ea"/>
            </a:endParaRPr>
          </a:p>
        </p:txBody>
      </p:sp>
      <p:sp>
        <p:nvSpPr>
          <p:cNvPr id="85" name="Rectangle 13"/>
          <p:cNvSpPr>
            <a:spLocks noChangeArrowheads="1"/>
          </p:cNvSpPr>
          <p:nvPr/>
        </p:nvSpPr>
        <p:spPr bwMode="auto">
          <a:xfrm>
            <a:off x="2138363" y="4052888"/>
            <a:ext cx="654050" cy="349250"/>
          </a:xfrm>
          <a:prstGeom prst="rect">
            <a:avLst/>
          </a:prstGeom>
          <a:solidFill>
            <a:srgbClr val="FFFFFF"/>
          </a:solidFill>
          <a:ln w="6350">
            <a:solidFill>
              <a:srgbClr val="B2B2B2"/>
            </a:solidFill>
            <a:miter lim="800000"/>
            <a:headEnd/>
            <a:tailEnd/>
          </a:ln>
        </p:spPr>
        <p:txBody>
          <a:bodyPr lIns="54000" tIns="46800" rIns="54000" bIns="46800"/>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リスク</a:t>
            </a:r>
            <a:endParaRPr kumimoji="0" lang="ja-JP" altLang="en-US" sz="800" u="sng" kern="0">
              <a:solidFill>
                <a:srgbClr val="B2B2B2"/>
              </a:solidFill>
              <a:latin typeface="+mn-lt"/>
              <a:ea typeface="+mn-ea"/>
            </a:endParaRPr>
          </a:p>
        </p:txBody>
      </p:sp>
      <p:sp>
        <p:nvSpPr>
          <p:cNvPr id="86" name="Rectangle 14"/>
          <p:cNvSpPr>
            <a:spLocks noChangeArrowheads="1"/>
          </p:cNvSpPr>
          <p:nvPr/>
        </p:nvSpPr>
        <p:spPr bwMode="auto">
          <a:xfrm>
            <a:off x="554038" y="2455863"/>
            <a:ext cx="1500187" cy="198278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marL="190500" indent="-190500" fontAlgn="auto">
              <a:lnSpc>
                <a:spcPct val="95000"/>
              </a:lnSpc>
              <a:spcBef>
                <a:spcPct val="5000"/>
              </a:spcBef>
              <a:spcAft>
                <a:spcPct val="10000"/>
              </a:spcAft>
              <a:defRPr/>
            </a:pPr>
            <a:endParaRPr kumimoji="0" lang="ja-JP" altLang="ja-JP" sz="1600" kern="0">
              <a:solidFill>
                <a:sysClr val="windowText" lastClr="000000"/>
              </a:solidFill>
              <a:latin typeface="+mn-lt"/>
              <a:ea typeface="+mn-ea"/>
            </a:endParaRPr>
          </a:p>
        </p:txBody>
      </p:sp>
      <p:sp>
        <p:nvSpPr>
          <p:cNvPr id="87" name="AutoShape 15"/>
          <p:cNvSpPr>
            <a:spLocks noChangeArrowheads="1"/>
          </p:cNvSpPr>
          <p:nvPr/>
        </p:nvSpPr>
        <p:spPr bwMode="gray">
          <a:xfrm rot="10800000">
            <a:off x="1255713" y="4014788"/>
            <a:ext cx="107950" cy="200025"/>
          </a:xfrm>
          <a:prstGeom prst="leftRightArrow">
            <a:avLst>
              <a:gd name="adj1" fmla="val 63944"/>
              <a:gd name="adj2" fmla="val 22477"/>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pPr fontAlgn="auto">
              <a:spcBef>
                <a:spcPts val="0"/>
              </a:spcBef>
              <a:spcAft>
                <a:spcPts val="0"/>
              </a:spcAft>
              <a:defRPr/>
            </a:pPr>
            <a:endParaRPr kumimoji="0" lang="ja-JP" altLang="en-US" kern="0">
              <a:solidFill>
                <a:sysClr val="windowText" lastClr="000000"/>
              </a:solidFill>
              <a:latin typeface="+mn-lt"/>
              <a:ea typeface="+mn-ea"/>
            </a:endParaRPr>
          </a:p>
        </p:txBody>
      </p:sp>
      <p:sp>
        <p:nvSpPr>
          <p:cNvPr id="88" name="AutoShape 16"/>
          <p:cNvSpPr>
            <a:spLocks noChangeArrowheads="1"/>
          </p:cNvSpPr>
          <p:nvPr/>
        </p:nvSpPr>
        <p:spPr bwMode="gray">
          <a:xfrm rot="5400000">
            <a:off x="1048544" y="2801144"/>
            <a:ext cx="381000" cy="30162"/>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pPr fontAlgn="auto">
              <a:spcBef>
                <a:spcPts val="0"/>
              </a:spcBef>
              <a:spcAft>
                <a:spcPts val="0"/>
              </a:spcAft>
              <a:defRPr/>
            </a:pPr>
            <a:endParaRPr kumimoji="0" lang="ja-JP" altLang="en-US" kern="0">
              <a:solidFill>
                <a:sysClr val="windowText" lastClr="000000"/>
              </a:solidFill>
              <a:latin typeface="+mn-lt"/>
              <a:ea typeface="+mn-ea"/>
            </a:endParaRPr>
          </a:p>
        </p:txBody>
      </p:sp>
      <p:sp>
        <p:nvSpPr>
          <p:cNvPr id="89" name="AutoShape 17"/>
          <p:cNvSpPr>
            <a:spLocks noChangeArrowheads="1"/>
          </p:cNvSpPr>
          <p:nvPr/>
        </p:nvSpPr>
        <p:spPr bwMode="gray">
          <a:xfrm rot="5400000">
            <a:off x="1049338" y="3448050"/>
            <a:ext cx="382587" cy="30163"/>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pPr fontAlgn="auto">
              <a:spcBef>
                <a:spcPts val="0"/>
              </a:spcBef>
              <a:spcAft>
                <a:spcPts val="0"/>
              </a:spcAft>
              <a:defRPr/>
            </a:pPr>
            <a:endParaRPr kumimoji="0" lang="ja-JP" altLang="en-US" kern="0">
              <a:solidFill>
                <a:sysClr val="windowText" lastClr="000000"/>
              </a:solidFill>
              <a:latin typeface="+mn-lt"/>
              <a:ea typeface="+mn-ea"/>
            </a:endParaRPr>
          </a:p>
        </p:txBody>
      </p:sp>
      <p:sp>
        <p:nvSpPr>
          <p:cNvPr id="90" name="AutoShape 18"/>
          <p:cNvSpPr>
            <a:spLocks noChangeArrowheads="1"/>
          </p:cNvSpPr>
          <p:nvPr/>
        </p:nvSpPr>
        <p:spPr bwMode="gray">
          <a:xfrm flipH="1">
            <a:off x="1416050" y="3822700"/>
            <a:ext cx="573088" cy="39688"/>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pPr fontAlgn="auto">
              <a:spcBef>
                <a:spcPts val="0"/>
              </a:spcBef>
              <a:spcAft>
                <a:spcPts val="0"/>
              </a:spcAft>
              <a:defRPr/>
            </a:pPr>
            <a:endParaRPr kumimoji="0" lang="ja-JP" altLang="en-US" kern="0">
              <a:solidFill>
                <a:sysClr val="windowText" lastClr="000000"/>
              </a:solidFill>
              <a:latin typeface="+mn-lt"/>
              <a:ea typeface="+mn-ea"/>
            </a:endParaRPr>
          </a:p>
        </p:txBody>
      </p:sp>
      <p:sp>
        <p:nvSpPr>
          <p:cNvPr id="91" name="AutoShape 19"/>
          <p:cNvSpPr>
            <a:spLocks noChangeArrowheads="1"/>
          </p:cNvSpPr>
          <p:nvPr/>
        </p:nvSpPr>
        <p:spPr bwMode="gray">
          <a:xfrm rot="5400000">
            <a:off x="1670050" y="3424238"/>
            <a:ext cx="833437" cy="46038"/>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pPr fontAlgn="auto">
              <a:spcBef>
                <a:spcPts val="0"/>
              </a:spcBef>
              <a:spcAft>
                <a:spcPts val="0"/>
              </a:spcAft>
              <a:defRPr/>
            </a:pPr>
            <a:endParaRPr kumimoji="0" lang="ja-JP" altLang="en-US" kern="0">
              <a:solidFill>
                <a:sysClr val="windowText" lastClr="000000"/>
              </a:solidFill>
              <a:latin typeface="+mn-lt"/>
              <a:ea typeface="+mn-ea"/>
            </a:endParaRPr>
          </a:p>
        </p:txBody>
      </p:sp>
      <p:sp>
        <p:nvSpPr>
          <p:cNvPr id="92" name="Rectangle 20"/>
          <p:cNvSpPr>
            <a:spLocks noChangeArrowheads="1"/>
          </p:cNvSpPr>
          <p:nvPr/>
        </p:nvSpPr>
        <p:spPr bwMode="auto">
          <a:xfrm>
            <a:off x="1270000" y="2476500"/>
            <a:ext cx="758825" cy="1323975"/>
          </a:xfrm>
          <a:prstGeom prst="rect">
            <a:avLst/>
          </a:prstGeom>
          <a:solidFill>
            <a:srgbClr val="FFFFFF"/>
          </a:solidFill>
          <a:ln w="6350" algn="ctr">
            <a:solidFill>
              <a:srgbClr val="B2B2B2"/>
            </a:solidFill>
            <a:miter lim="800000"/>
            <a:headEnd/>
            <a:tailEnd/>
          </a:ln>
        </p:spPr>
        <p:txBody>
          <a:bodyPr lIns="18000" tIns="46800" rIns="18000" bIns="46800"/>
          <a:lstStyle/>
          <a:p>
            <a:pPr fontAlgn="auto">
              <a:lnSpc>
                <a:spcPct val="95000"/>
              </a:lnSpc>
              <a:spcBef>
                <a:spcPct val="5000"/>
              </a:spcBef>
              <a:spcAft>
                <a:spcPct val="10000"/>
              </a:spcAft>
              <a:defRPr/>
            </a:pPr>
            <a:r>
              <a:rPr kumimoji="0" lang="ja-JP" altLang="en-US" sz="1200" kern="0">
                <a:solidFill>
                  <a:sysClr val="windowText" lastClr="000000"/>
                </a:solidFill>
                <a:latin typeface="+mn-lt"/>
                <a:ea typeface="+mn-ea"/>
              </a:rPr>
              <a:t>商品・</a:t>
            </a:r>
            <a:br>
              <a:rPr kumimoji="0" lang="ja-JP" altLang="en-US" sz="1200" kern="0">
                <a:solidFill>
                  <a:sysClr val="windowText" lastClr="000000"/>
                </a:solidFill>
                <a:latin typeface="+mn-lt"/>
                <a:ea typeface="+mn-ea"/>
              </a:rPr>
            </a:br>
            <a:r>
              <a:rPr kumimoji="0" lang="ja-JP" altLang="en-US" sz="1200" kern="0">
                <a:solidFill>
                  <a:sysClr val="windowText" lastClr="000000"/>
                </a:solidFill>
                <a:latin typeface="+mn-lt"/>
                <a:ea typeface="+mn-ea"/>
              </a:rPr>
              <a:t>サービス</a:t>
            </a:r>
          </a:p>
        </p:txBody>
      </p:sp>
      <p:sp>
        <p:nvSpPr>
          <p:cNvPr id="93" name="Rectangle 21"/>
          <p:cNvSpPr>
            <a:spLocks noChangeArrowheads="1"/>
          </p:cNvSpPr>
          <p:nvPr/>
        </p:nvSpPr>
        <p:spPr bwMode="auto">
          <a:xfrm>
            <a:off x="574675" y="3155950"/>
            <a:ext cx="625475" cy="644525"/>
          </a:xfrm>
          <a:prstGeom prst="rect">
            <a:avLst/>
          </a:prstGeom>
          <a:solidFill>
            <a:srgbClr val="FFFFFF"/>
          </a:solidFill>
          <a:ln w="6350" algn="ctr">
            <a:solidFill>
              <a:srgbClr val="B2B2B2"/>
            </a:solidFill>
            <a:miter lim="800000"/>
            <a:headEnd/>
            <a:tailEnd/>
          </a:ln>
        </p:spPr>
        <p:txBody>
          <a:bodyPr lIns="54000" tIns="46800" rIns="54000" bIns="46800"/>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市場</a:t>
            </a:r>
          </a:p>
        </p:txBody>
      </p:sp>
      <p:sp>
        <p:nvSpPr>
          <p:cNvPr id="94" name="Rectangle 22"/>
          <p:cNvSpPr>
            <a:spLocks noChangeArrowheads="1"/>
          </p:cNvSpPr>
          <p:nvPr/>
        </p:nvSpPr>
        <p:spPr bwMode="auto">
          <a:xfrm>
            <a:off x="574675" y="3884613"/>
            <a:ext cx="669925" cy="517525"/>
          </a:xfrm>
          <a:prstGeom prst="rect">
            <a:avLst/>
          </a:prstGeom>
          <a:solidFill>
            <a:srgbClr val="FFFFFF"/>
          </a:solidFill>
          <a:ln w="6350" algn="ctr">
            <a:solidFill>
              <a:srgbClr val="B2B2B2"/>
            </a:solidFill>
            <a:miter lim="800000"/>
            <a:headEnd/>
            <a:tailEnd/>
          </a:ln>
        </p:spPr>
        <p:txBody>
          <a:bodyPr lIns="54000" tIns="46800" rIns="54000" bIns="46800"/>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競争相手</a:t>
            </a:r>
          </a:p>
        </p:txBody>
      </p:sp>
      <p:sp>
        <p:nvSpPr>
          <p:cNvPr id="95" name="Rectangle 23"/>
          <p:cNvSpPr>
            <a:spLocks noChangeArrowheads="1"/>
          </p:cNvSpPr>
          <p:nvPr/>
        </p:nvSpPr>
        <p:spPr bwMode="auto">
          <a:xfrm>
            <a:off x="1373188" y="3884613"/>
            <a:ext cx="655637" cy="517525"/>
          </a:xfrm>
          <a:prstGeom prst="rect">
            <a:avLst/>
          </a:prstGeom>
          <a:solidFill>
            <a:srgbClr val="FFFFFF"/>
          </a:solidFill>
          <a:ln w="6350" algn="ctr">
            <a:solidFill>
              <a:srgbClr val="B2B2B2"/>
            </a:solidFill>
            <a:miter lim="800000"/>
            <a:headEnd/>
            <a:tailEnd/>
          </a:ln>
        </p:spPr>
        <p:txBody>
          <a:bodyPr lIns="18000" tIns="46800" rIns="18000" bIns="46800"/>
          <a:lstStyle/>
          <a:p>
            <a:pPr fontAlgn="auto">
              <a:lnSpc>
                <a:spcPct val="95000"/>
              </a:lnSpc>
              <a:spcBef>
                <a:spcPct val="5000"/>
              </a:spcBef>
              <a:spcAft>
                <a:spcPct val="10000"/>
              </a:spcAft>
              <a:defRPr/>
            </a:pPr>
            <a:r>
              <a:rPr kumimoji="0" lang="ja-JP" altLang="en-US" sz="1200" kern="0">
                <a:solidFill>
                  <a:sysClr val="windowText" lastClr="000000"/>
                </a:solidFill>
                <a:latin typeface="+mn-lt"/>
                <a:ea typeface="+mn-ea"/>
              </a:rPr>
              <a:t>自社の</a:t>
            </a:r>
            <a:br>
              <a:rPr kumimoji="0" lang="ja-JP" altLang="en-US" sz="1200" kern="0">
                <a:solidFill>
                  <a:sysClr val="windowText" lastClr="000000"/>
                </a:solidFill>
                <a:latin typeface="+mn-lt"/>
                <a:ea typeface="+mn-ea"/>
              </a:rPr>
            </a:br>
            <a:r>
              <a:rPr kumimoji="0" lang="ja-JP" altLang="en-US" sz="1200" kern="0">
                <a:solidFill>
                  <a:sysClr val="windowText" lastClr="000000"/>
                </a:solidFill>
                <a:latin typeface="+mn-lt"/>
                <a:ea typeface="+mn-ea"/>
              </a:rPr>
              <a:t>強み</a:t>
            </a:r>
          </a:p>
        </p:txBody>
      </p:sp>
      <p:sp>
        <p:nvSpPr>
          <p:cNvPr id="96" name="Rectangle 24"/>
          <p:cNvSpPr>
            <a:spLocks noChangeArrowheads="1"/>
          </p:cNvSpPr>
          <p:nvPr/>
        </p:nvSpPr>
        <p:spPr bwMode="auto">
          <a:xfrm>
            <a:off x="574675" y="2476500"/>
            <a:ext cx="625475" cy="642938"/>
          </a:xfrm>
          <a:prstGeom prst="rect">
            <a:avLst/>
          </a:prstGeom>
          <a:solidFill>
            <a:srgbClr val="FFFFFF"/>
          </a:solidFill>
          <a:ln w="6350" algn="ctr">
            <a:solidFill>
              <a:srgbClr val="B2B2B2"/>
            </a:solidFill>
            <a:miter lim="800000"/>
            <a:headEnd/>
            <a:tailEnd/>
          </a:ln>
        </p:spPr>
        <p:txBody>
          <a:bodyPr lIns="54000" tIns="46800" rIns="54000" bIns="46800"/>
          <a:lstStyle/>
          <a:p>
            <a:pPr marL="190500" indent="-190500" fontAlgn="auto">
              <a:lnSpc>
                <a:spcPct val="95000"/>
              </a:lnSpc>
              <a:spcBef>
                <a:spcPct val="5000"/>
              </a:spcBef>
              <a:spcAft>
                <a:spcPct val="10000"/>
              </a:spcAft>
              <a:defRPr/>
            </a:pPr>
            <a:r>
              <a:rPr kumimoji="0" lang="ja-JP" altLang="en-US" sz="900" kern="0">
                <a:solidFill>
                  <a:srgbClr val="B2B2B2"/>
                </a:solidFill>
                <a:latin typeface="+mn-lt"/>
                <a:ea typeface="+mn-ea"/>
              </a:rPr>
              <a:t>顧客</a:t>
            </a:r>
          </a:p>
          <a:p>
            <a:pPr marL="190500" indent="-190500" fontAlgn="auto">
              <a:lnSpc>
                <a:spcPct val="95000"/>
              </a:lnSpc>
              <a:spcBef>
                <a:spcPct val="5000"/>
              </a:spcBef>
              <a:spcAft>
                <a:spcPct val="10000"/>
              </a:spcAft>
              <a:defRPr/>
            </a:pPr>
            <a:endParaRPr kumimoji="0" lang="ja-JP" altLang="en-US" sz="900" kern="0">
              <a:solidFill>
                <a:srgbClr val="B2B2B2"/>
              </a:solidFill>
              <a:latin typeface="+mn-lt"/>
              <a:ea typeface="+mn-ea"/>
            </a:endParaRPr>
          </a:p>
          <a:p>
            <a:pPr marL="190500" indent="-190500" fontAlgn="auto">
              <a:lnSpc>
                <a:spcPct val="95000"/>
              </a:lnSpc>
              <a:spcBef>
                <a:spcPct val="5000"/>
              </a:spcBef>
              <a:spcAft>
                <a:spcPct val="10000"/>
              </a:spcAft>
              <a:defRPr/>
            </a:pPr>
            <a:endParaRPr kumimoji="0" lang="en-US" altLang="ja-JP" sz="900" kern="0">
              <a:solidFill>
                <a:srgbClr val="B2B2B2"/>
              </a:solidFill>
              <a:latin typeface="+mn-lt"/>
              <a:ea typeface="+mn-ea"/>
            </a:endParaRPr>
          </a:p>
        </p:txBody>
      </p:sp>
      <p:sp>
        <p:nvSpPr>
          <p:cNvPr id="97" name="AutoShape 25"/>
          <p:cNvSpPr>
            <a:spLocks noChangeArrowheads="1"/>
          </p:cNvSpPr>
          <p:nvPr/>
        </p:nvSpPr>
        <p:spPr bwMode="gray">
          <a:xfrm flipH="1" flipV="1">
            <a:off x="2232025" y="3629025"/>
            <a:ext cx="519113" cy="39688"/>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pPr fontAlgn="auto">
              <a:spcBef>
                <a:spcPts val="0"/>
              </a:spcBef>
              <a:spcAft>
                <a:spcPts val="0"/>
              </a:spcAft>
              <a:defRPr/>
            </a:pPr>
            <a:endParaRPr kumimoji="0" lang="ja-JP" altLang="en-US" kern="0">
              <a:solidFill>
                <a:sysClr val="windowText" lastClr="000000"/>
              </a:solidFill>
              <a:latin typeface="+mn-lt"/>
              <a:ea typeface="+mn-ea"/>
            </a:endParaRPr>
          </a:p>
        </p:txBody>
      </p:sp>
      <p:sp>
        <p:nvSpPr>
          <p:cNvPr id="98" name="AutoShape 26"/>
          <p:cNvSpPr>
            <a:spLocks noChangeArrowheads="1"/>
          </p:cNvSpPr>
          <p:nvPr/>
        </p:nvSpPr>
        <p:spPr bwMode="gray">
          <a:xfrm rot="16200000" flipH="1" flipV="1">
            <a:off x="2551113" y="4022725"/>
            <a:ext cx="598487" cy="30163"/>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pPr fontAlgn="auto">
              <a:spcBef>
                <a:spcPts val="0"/>
              </a:spcBef>
              <a:spcAft>
                <a:spcPts val="0"/>
              </a:spcAft>
              <a:defRPr/>
            </a:pPr>
            <a:endParaRPr kumimoji="0" lang="ja-JP" altLang="en-US" kern="0">
              <a:solidFill>
                <a:sysClr val="windowText" lastClr="000000"/>
              </a:solidFill>
              <a:latin typeface="+mn-lt"/>
              <a:ea typeface="+mn-ea"/>
            </a:endParaRPr>
          </a:p>
        </p:txBody>
      </p:sp>
      <p:cxnSp>
        <p:nvCxnSpPr>
          <p:cNvPr id="42011" name="AutoShape 27"/>
          <p:cNvCxnSpPr>
            <a:cxnSpLocks noChangeShapeType="1"/>
            <a:endCxn id="104" idx="1"/>
          </p:cNvCxnSpPr>
          <p:nvPr/>
        </p:nvCxnSpPr>
        <p:spPr bwMode="auto">
          <a:xfrm>
            <a:off x="1641475" y="3108325"/>
            <a:ext cx="2733675" cy="968375"/>
          </a:xfrm>
          <a:prstGeom prst="straightConnector1">
            <a:avLst/>
          </a:prstGeom>
          <a:noFill/>
          <a:ln w="25400">
            <a:solidFill>
              <a:srgbClr val="6600CC"/>
            </a:solidFill>
            <a:round/>
            <a:headEnd type="oval" w="lg" len="lg"/>
            <a:tailEnd type="arrow" w="lg" len="lg"/>
          </a:ln>
          <a:extLst>
            <a:ext uri="{909E8E84-426E-40DD-AFC4-6F175D3DCCD1}">
              <a14:hiddenFill xmlns:a14="http://schemas.microsoft.com/office/drawing/2010/main">
                <a:noFill/>
              </a14:hiddenFill>
            </a:ext>
          </a:extLst>
        </p:spPr>
      </p:cxnSp>
      <p:grpSp>
        <p:nvGrpSpPr>
          <p:cNvPr id="42012" name="Group 28"/>
          <p:cNvGrpSpPr>
            <a:grpSpLocks/>
          </p:cNvGrpSpPr>
          <p:nvPr/>
        </p:nvGrpSpPr>
        <p:grpSpPr bwMode="auto">
          <a:xfrm>
            <a:off x="220663" y="4868863"/>
            <a:ext cx="3743325" cy="1655762"/>
            <a:chOff x="308" y="3249"/>
            <a:chExt cx="2358" cy="952"/>
          </a:xfrm>
        </p:grpSpPr>
        <p:sp>
          <p:nvSpPr>
            <p:cNvPr id="101" name="Text Box 29"/>
            <p:cNvSpPr txBox="1">
              <a:spLocks noChangeArrowheads="1"/>
            </p:cNvSpPr>
            <p:nvPr/>
          </p:nvSpPr>
          <p:spPr bwMode="auto">
            <a:xfrm>
              <a:off x="308" y="3249"/>
              <a:ext cx="256" cy="952"/>
            </a:xfrm>
            <a:prstGeom prst="rect">
              <a:avLst/>
            </a:prstGeom>
            <a:solidFill>
              <a:srgbClr val="FFFFCC"/>
            </a:solidFill>
            <a:ln w="15875" algn="ctr">
              <a:solidFill>
                <a:srgbClr val="FFCC00"/>
              </a:solidFill>
              <a:miter lim="800000"/>
              <a:headEnd/>
              <a:tailEnd/>
            </a:ln>
          </p:spPr>
          <p:txBody>
            <a:bodyPr vert="eaVert" anchor="ctr"/>
            <a:lstStyle>
              <a:lvl1pPr eaLnBrk="0" hangingPunct="0">
                <a:defRPr kumimoji="1" sz="1400">
                  <a:solidFill>
                    <a:schemeClr val="tx1"/>
                  </a:solidFill>
                  <a:latin typeface="HGPｺﾞｼｯｸE" pitchFamily="50" charset="-128"/>
                  <a:ea typeface="HGPｺﾞｼｯｸE" pitchFamily="50" charset="-128"/>
                </a:defRPr>
              </a:lvl1pPr>
              <a:lvl2pPr marL="742950" indent="-285750" eaLnBrk="0" hangingPunct="0">
                <a:defRPr kumimoji="1" sz="1400">
                  <a:solidFill>
                    <a:schemeClr val="tx1"/>
                  </a:solidFill>
                  <a:latin typeface="HGPｺﾞｼｯｸE" pitchFamily="50" charset="-128"/>
                  <a:ea typeface="HGPｺﾞｼｯｸE" pitchFamily="50" charset="-128"/>
                </a:defRPr>
              </a:lvl2pPr>
              <a:lvl3pPr marL="1143000" indent="-228600" eaLnBrk="0" hangingPunct="0">
                <a:defRPr kumimoji="1" sz="1400">
                  <a:solidFill>
                    <a:schemeClr val="tx1"/>
                  </a:solidFill>
                  <a:latin typeface="HGPｺﾞｼｯｸE" pitchFamily="50" charset="-128"/>
                  <a:ea typeface="HGPｺﾞｼｯｸE" pitchFamily="50" charset="-128"/>
                </a:defRPr>
              </a:lvl3pPr>
              <a:lvl4pPr marL="1600200" indent="-228600" eaLnBrk="0" hangingPunct="0">
                <a:defRPr kumimoji="1" sz="1400">
                  <a:solidFill>
                    <a:schemeClr val="tx1"/>
                  </a:solidFill>
                  <a:latin typeface="HGPｺﾞｼｯｸE" pitchFamily="50" charset="-128"/>
                  <a:ea typeface="HGPｺﾞｼｯｸE" pitchFamily="50" charset="-128"/>
                </a:defRPr>
              </a:lvl4pPr>
              <a:lvl5pPr marL="2057400" indent="-228600" eaLnBrk="0" hangingPunct="0">
                <a:defRPr kumimoji="1" sz="1400">
                  <a:solidFill>
                    <a:schemeClr val="tx1"/>
                  </a:solidFill>
                  <a:latin typeface="HGPｺﾞｼｯｸE" pitchFamily="50" charset="-128"/>
                  <a:ea typeface="HGPｺﾞｼｯｸE" pitchFamily="50" charset="-128"/>
                </a:defRPr>
              </a:lvl5pPr>
              <a:lvl6pPr marL="25146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6pPr>
              <a:lvl7pPr marL="29718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7pPr>
              <a:lvl8pPr marL="34290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8pPr>
              <a:lvl9pPr marL="38862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9pPr>
            </a:lstStyle>
            <a:p>
              <a:pPr eaLnBrk="1" fontAlgn="auto" hangingPunct="1">
                <a:lnSpc>
                  <a:spcPct val="90000"/>
                </a:lnSpc>
                <a:spcBef>
                  <a:spcPct val="10000"/>
                </a:spcBef>
                <a:spcAft>
                  <a:spcPct val="10000"/>
                </a:spcAft>
                <a:defRPr/>
              </a:pPr>
              <a:r>
                <a:rPr lang="ja-JP" altLang="en-US" sz="1600" kern="0" smtClean="0">
                  <a:solidFill>
                    <a:srgbClr val="000000"/>
                  </a:solidFill>
                </a:rPr>
                <a:t>自社の強み</a:t>
              </a:r>
            </a:p>
          </p:txBody>
        </p:sp>
        <p:sp>
          <p:nvSpPr>
            <p:cNvPr id="102" name="Text Box 30"/>
            <p:cNvSpPr txBox="1">
              <a:spLocks noChangeArrowheads="1"/>
            </p:cNvSpPr>
            <p:nvPr/>
          </p:nvSpPr>
          <p:spPr bwMode="auto">
            <a:xfrm>
              <a:off x="564" y="3249"/>
              <a:ext cx="2102" cy="952"/>
            </a:xfrm>
            <a:prstGeom prst="rect">
              <a:avLst/>
            </a:prstGeom>
            <a:solidFill>
              <a:srgbClr val="FFFFFF"/>
            </a:solidFill>
            <a:ln w="15875" algn="ctr">
              <a:solidFill>
                <a:srgbClr val="FFCC00"/>
              </a:solidFill>
              <a:miter lim="800000"/>
              <a:headEnd/>
              <a:tailEnd/>
            </a:ln>
          </p:spPr>
          <p:txBody>
            <a:bodyPr tIns="82800"/>
            <a:lstStyle>
              <a:lvl1pPr eaLnBrk="0" hangingPunct="0">
                <a:defRPr kumimoji="1" sz="1400">
                  <a:solidFill>
                    <a:schemeClr val="tx1"/>
                  </a:solidFill>
                  <a:latin typeface="HGPｺﾞｼｯｸE" pitchFamily="50" charset="-128"/>
                  <a:ea typeface="HGPｺﾞｼｯｸE" pitchFamily="50" charset="-128"/>
                </a:defRPr>
              </a:lvl1pPr>
              <a:lvl2pPr marL="357188" indent="-177800" eaLnBrk="0" hangingPunct="0">
                <a:defRPr kumimoji="1" sz="1400">
                  <a:solidFill>
                    <a:schemeClr val="tx1"/>
                  </a:solidFill>
                  <a:latin typeface="HGPｺﾞｼｯｸE" pitchFamily="50" charset="-128"/>
                  <a:ea typeface="HGPｺﾞｼｯｸE" pitchFamily="50" charset="-128"/>
                </a:defRPr>
              </a:lvl2pPr>
              <a:lvl3pPr marL="1143000" indent="-228600" eaLnBrk="0" hangingPunct="0">
                <a:defRPr kumimoji="1" sz="1400">
                  <a:solidFill>
                    <a:schemeClr val="tx1"/>
                  </a:solidFill>
                  <a:latin typeface="HGPｺﾞｼｯｸE" pitchFamily="50" charset="-128"/>
                  <a:ea typeface="HGPｺﾞｼｯｸE" pitchFamily="50" charset="-128"/>
                </a:defRPr>
              </a:lvl3pPr>
              <a:lvl4pPr marL="1600200" indent="-228600" eaLnBrk="0" hangingPunct="0">
                <a:defRPr kumimoji="1" sz="1400">
                  <a:solidFill>
                    <a:schemeClr val="tx1"/>
                  </a:solidFill>
                  <a:latin typeface="HGPｺﾞｼｯｸE" pitchFamily="50" charset="-128"/>
                  <a:ea typeface="HGPｺﾞｼｯｸE" pitchFamily="50" charset="-128"/>
                </a:defRPr>
              </a:lvl4pPr>
              <a:lvl5pPr marL="2057400" indent="-228600" eaLnBrk="0" hangingPunct="0">
                <a:defRPr kumimoji="1" sz="1400">
                  <a:solidFill>
                    <a:schemeClr val="tx1"/>
                  </a:solidFill>
                  <a:latin typeface="HGPｺﾞｼｯｸE" pitchFamily="50" charset="-128"/>
                  <a:ea typeface="HGPｺﾞｼｯｸE" pitchFamily="50" charset="-128"/>
                </a:defRPr>
              </a:lvl5pPr>
              <a:lvl6pPr marL="25146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6pPr>
              <a:lvl7pPr marL="29718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7pPr>
              <a:lvl8pPr marL="34290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8pPr>
              <a:lvl9pPr marL="38862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9pPr>
            </a:lstStyle>
            <a:p>
              <a:pPr eaLnBrk="1" fontAlgn="auto" hangingPunct="1">
                <a:lnSpc>
                  <a:spcPct val="95000"/>
                </a:lnSpc>
                <a:spcBef>
                  <a:spcPct val="15000"/>
                </a:spcBef>
                <a:spcAft>
                  <a:spcPct val="15000"/>
                </a:spcAft>
                <a:buFont typeface="Wingdings" pitchFamily="2" charset="2"/>
                <a:buNone/>
                <a:defRPr/>
              </a:pPr>
              <a:r>
                <a:rPr kumimoji="0" lang="ja-JP" altLang="en-US" sz="1200" u="sng" kern="0" smtClean="0">
                  <a:solidFill>
                    <a:srgbClr val="000000"/>
                  </a:solidFill>
                </a:rPr>
                <a:t>会社（商品・サービス）の強みは何か？</a:t>
              </a:r>
            </a:p>
            <a:p>
              <a:pPr eaLnBrk="1" fontAlgn="auto" hangingPunct="1">
                <a:lnSpc>
                  <a:spcPct val="95000"/>
                </a:lnSpc>
                <a:spcBef>
                  <a:spcPct val="50000"/>
                </a:spcBef>
                <a:spcAft>
                  <a:spcPct val="15000"/>
                </a:spcAft>
                <a:defRPr/>
              </a:pPr>
              <a:r>
                <a:rPr kumimoji="0" lang="en-US" altLang="ja-JP" sz="1200" kern="0" smtClean="0">
                  <a:solidFill>
                    <a:srgbClr val="000000"/>
                  </a:solidFill>
                </a:rPr>
                <a:t>【</a:t>
              </a:r>
              <a:r>
                <a:rPr kumimoji="0" lang="ja-JP" altLang="en-US" sz="1200" kern="0" smtClean="0">
                  <a:solidFill>
                    <a:srgbClr val="000000"/>
                  </a:solidFill>
                </a:rPr>
                <a:t>自社の強み領域</a:t>
              </a:r>
              <a:r>
                <a:rPr kumimoji="0" lang="en-US" altLang="ja-JP" sz="1200" kern="0" smtClean="0">
                  <a:solidFill>
                    <a:srgbClr val="000000"/>
                  </a:solidFill>
                </a:rPr>
                <a:t>】</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これなら競争に勝てる、こわい相手は全然いないな、と誰もが納得できる強みは？</a:t>
              </a:r>
              <a:br>
                <a:rPr kumimoji="0" lang="ja-JP" altLang="en-US" sz="1200" kern="0" smtClean="0">
                  <a:solidFill>
                    <a:srgbClr val="000000"/>
                  </a:solidFill>
                </a:rPr>
              </a:br>
              <a:r>
                <a:rPr kumimoji="0" lang="ja-JP" altLang="en-US" sz="1200" kern="0" smtClean="0">
                  <a:solidFill>
                    <a:srgbClr val="000000"/>
                  </a:solidFill>
                </a:rPr>
                <a:t>（商品・サービスの内容？値段？チャネル）</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将来も勝てるのか？</a:t>
              </a:r>
            </a:p>
          </p:txBody>
        </p:sp>
      </p:grpSp>
      <p:grpSp>
        <p:nvGrpSpPr>
          <p:cNvPr id="42013" name="Group 31"/>
          <p:cNvGrpSpPr>
            <a:grpSpLocks/>
          </p:cNvGrpSpPr>
          <p:nvPr/>
        </p:nvGrpSpPr>
        <p:grpSpPr bwMode="auto">
          <a:xfrm>
            <a:off x="4383088" y="1628775"/>
            <a:ext cx="4621212" cy="4895850"/>
            <a:chOff x="2840" y="1026"/>
            <a:chExt cx="2911" cy="3084"/>
          </a:xfrm>
        </p:grpSpPr>
        <p:sp>
          <p:nvSpPr>
            <p:cNvPr id="104" name="Text Box 32"/>
            <p:cNvSpPr txBox="1">
              <a:spLocks noChangeArrowheads="1"/>
            </p:cNvSpPr>
            <p:nvPr/>
          </p:nvSpPr>
          <p:spPr bwMode="auto">
            <a:xfrm>
              <a:off x="2840" y="1026"/>
              <a:ext cx="256" cy="3084"/>
            </a:xfrm>
            <a:prstGeom prst="rect">
              <a:avLst/>
            </a:prstGeom>
            <a:solidFill>
              <a:srgbClr val="FFFFCC"/>
            </a:solidFill>
            <a:ln w="15875" algn="ctr">
              <a:solidFill>
                <a:srgbClr val="FFCC00"/>
              </a:solidFill>
              <a:miter lim="800000"/>
              <a:headEnd/>
              <a:tailEnd/>
            </a:ln>
          </p:spPr>
          <p:txBody>
            <a:bodyPr vert="eaVert" anchor="ctr"/>
            <a:lstStyle>
              <a:lvl1pPr eaLnBrk="0" hangingPunct="0">
                <a:defRPr kumimoji="1" sz="1400">
                  <a:solidFill>
                    <a:schemeClr val="tx1"/>
                  </a:solidFill>
                  <a:latin typeface="HGPｺﾞｼｯｸE" pitchFamily="50" charset="-128"/>
                  <a:ea typeface="HGPｺﾞｼｯｸE" pitchFamily="50" charset="-128"/>
                </a:defRPr>
              </a:lvl1pPr>
              <a:lvl2pPr marL="742950" indent="-285750" eaLnBrk="0" hangingPunct="0">
                <a:defRPr kumimoji="1" sz="1400">
                  <a:solidFill>
                    <a:schemeClr val="tx1"/>
                  </a:solidFill>
                  <a:latin typeface="HGPｺﾞｼｯｸE" pitchFamily="50" charset="-128"/>
                  <a:ea typeface="HGPｺﾞｼｯｸE" pitchFamily="50" charset="-128"/>
                </a:defRPr>
              </a:lvl2pPr>
              <a:lvl3pPr marL="1143000" indent="-228600" eaLnBrk="0" hangingPunct="0">
                <a:defRPr kumimoji="1" sz="1400">
                  <a:solidFill>
                    <a:schemeClr val="tx1"/>
                  </a:solidFill>
                  <a:latin typeface="HGPｺﾞｼｯｸE" pitchFamily="50" charset="-128"/>
                  <a:ea typeface="HGPｺﾞｼｯｸE" pitchFamily="50" charset="-128"/>
                </a:defRPr>
              </a:lvl3pPr>
              <a:lvl4pPr marL="1600200" indent="-228600" eaLnBrk="0" hangingPunct="0">
                <a:defRPr kumimoji="1" sz="1400">
                  <a:solidFill>
                    <a:schemeClr val="tx1"/>
                  </a:solidFill>
                  <a:latin typeface="HGPｺﾞｼｯｸE" pitchFamily="50" charset="-128"/>
                  <a:ea typeface="HGPｺﾞｼｯｸE" pitchFamily="50" charset="-128"/>
                </a:defRPr>
              </a:lvl4pPr>
              <a:lvl5pPr marL="2057400" indent="-228600" eaLnBrk="0" hangingPunct="0">
                <a:defRPr kumimoji="1" sz="1400">
                  <a:solidFill>
                    <a:schemeClr val="tx1"/>
                  </a:solidFill>
                  <a:latin typeface="HGPｺﾞｼｯｸE" pitchFamily="50" charset="-128"/>
                  <a:ea typeface="HGPｺﾞｼｯｸE" pitchFamily="50" charset="-128"/>
                </a:defRPr>
              </a:lvl5pPr>
              <a:lvl6pPr marL="25146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6pPr>
              <a:lvl7pPr marL="29718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7pPr>
              <a:lvl8pPr marL="34290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8pPr>
              <a:lvl9pPr marL="38862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9pPr>
            </a:lstStyle>
            <a:p>
              <a:pPr eaLnBrk="1" fontAlgn="auto" hangingPunct="1">
                <a:lnSpc>
                  <a:spcPct val="90000"/>
                </a:lnSpc>
                <a:spcBef>
                  <a:spcPct val="10000"/>
                </a:spcBef>
                <a:spcAft>
                  <a:spcPct val="10000"/>
                </a:spcAft>
                <a:defRPr/>
              </a:pPr>
              <a:r>
                <a:rPr lang="ja-JP" altLang="en-US" sz="1600" kern="0" smtClean="0">
                  <a:solidFill>
                    <a:srgbClr val="000000"/>
                  </a:solidFill>
                </a:rPr>
                <a:t>商品・サービス</a:t>
              </a:r>
            </a:p>
          </p:txBody>
        </p:sp>
        <p:sp>
          <p:nvSpPr>
            <p:cNvPr id="105" name="Text Box 33"/>
            <p:cNvSpPr txBox="1">
              <a:spLocks noChangeArrowheads="1"/>
            </p:cNvSpPr>
            <p:nvPr/>
          </p:nvSpPr>
          <p:spPr bwMode="auto">
            <a:xfrm>
              <a:off x="3096" y="1026"/>
              <a:ext cx="2655" cy="3084"/>
            </a:xfrm>
            <a:prstGeom prst="rect">
              <a:avLst/>
            </a:prstGeom>
            <a:solidFill>
              <a:srgbClr val="FFFFFF"/>
            </a:solidFill>
            <a:ln w="15875" algn="ctr">
              <a:solidFill>
                <a:srgbClr val="FFCC00"/>
              </a:solidFill>
              <a:miter lim="800000"/>
              <a:headEnd/>
              <a:tailEnd/>
            </a:ln>
          </p:spPr>
          <p:txBody>
            <a:bodyPr tIns="82800"/>
            <a:lstStyle>
              <a:lvl1pPr eaLnBrk="0" hangingPunct="0">
                <a:defRPr kumimoji="1" sz="1400">
                  <a:solidFill>
                    <a:schemeClr val="tx1"/>
                  </a:solidFill>
                  <a:latin typeface="HGPｺﾞｼｯｸE" pitchFamily="50" charset="-128"/>
                  <a:ea typeface="HGPｺﾞｼｯｸE" pitchFamily="50" charset="-128"/>
                </a:defRPr>
              </a:lvl1pPr>
              <a:lvl2pPr marL="444500" indent="-177800" eaLnBrk="0" hangingPunct="0">
                <a:defRPr kumimoji="1" sz="1400">
                  <a:solidFill>
                    <a:schemeClr val="tx1"/>
                  </a:solidFill>
                  <a:latin typeface="HGPｺﾞｼｯｸE" pitchFamily="50" charset="-128"/>
                  <a:ea typeface="HGPｺﾞｼｯｸE" pitchFamily="50" charset="-128"/>
                </a:defRPr>
              </a:lvl2pPr>
              <a:lvl3pPr marL="1143000" indent="-228600" eaLnBrk="0" hangingPunct="0">
                <a:defRPr kumimoji="1" sz="1400">
                  <a:solidFill>
                    <a:schemeClr val="tx1"/>
                  </a:solidFill>
                  <a:latin typeface="HGPｺﾞｼｯｸE" pitchFamily="50" charset="-128"/>
                  <a:ea typeface="HGPｺﾞｼｯｸE" pitchFamily="50" charset="-128"/>
                </a:defRPr>
              </a:lvl3pPr>
              <a:lvl4pPr marL="1600200" indent="-228600" eaLnBrk="0" hangingPunct="0">
                <a:defRPr kumimoji="1" sz="1400">
                  <a:solidFill>
                    <a:schemeClr val="tx1"/>
                  </a:solidFill>
                  <a:latin typeface="HGPｺﾞｼｯｸE" pitchFamily="50" charset="-128"/>
                  <a:ea typeface="HGPｺﾞｼｯｸE" pitchFamily="50" charset="-128"/>
                </a:defRPr>
              </a:lvl4pPr>
              <a:lvl5pPr marL="2057400" indent="-228600" eaLnBrk="0" hangingPunct="0">
                <a:defRPr kumimoji="1" sz="1400">
                  <a:solidFill>
                    <a:schemeClr val="tx1"/>
                  </a:solidFill>
                  <a:latin typeface="HGPｺﾞｼｯｸE" pitchFamily="50" charset="-128"/>
                  <a:ea typeface="HGPｺﾞｼｯｸE" pitchFamily="50" charset="-128"/>
                </a:defRPr>
              </a:lvl5pPr>
              <a:lvl6pPr marL="25146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6pPr>
              <a:lvl7pPr marL="29718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7pPr>
              <a:lvl8pPr marL="34290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8pPr>
              <a:lvl9pPr marL="3886200" indent="-228600" algn="ctr" eaLnBrk="0" fontAlgn="base" hangingPunct="0">
                <a:spcBef>
                  <a:spcPct val="20000"/>
                </a:spcBef>
                <a:spcAft>
                  <a:spcPct val="0"/>
                </a:spcAft>
                <a:buClr>
                  <a:srgbClr val="000066"/>
                </a:buClr>
                <a:buFont typeface="Wingdings" pitchFamily="2" charset="2"/>
                <a:buChar char="n"/>
                <a:defRPr kumimoji="1" sz="1400">
                  <a:solidFill>
                    <a:schemeClr val="tx1"/>
                  </a:solidFill>
                  <a:latin typeface="HGPｺﾞｼｯｸE" pitchFamily="50" charset="-128"/>
                  <a:ea typeface="HGPｺﾞｼｯｸE" pitchFamily="50" charset="-128"/>
                </a:defRPr>
              </a:lvl9pPr>
            </a:lstStyle>
            <a:p>
              <a:pPr eaLnBrk="1" fontAlgn="auto" hangingPunct="1">
                <a:lnSpc>
                  <a:spcPct val="95000"/>
                </a:lnSpc>
                <a:spcBef>
                  <a:spcPct val="15000"/>
                </a:spcBef>
                <a:spcAft>
                  <a:spcPct val="15000"/>
                </a:spcAft>
                <a:buFont typeface="Wingdings" pitchFamily="2" charset="2"/>
                <a:buNone/>
                <a:defRPr/>
              </a:pPr>
              <a:r>
                <a:rPr kumimoji="0" lang="ja-JP" altLang="en-US" sz="1200" u="sng" kern="0" smtClean="0">
                  <a:solidFill>
                    <a:srgbClr val="000000"/>
                  </a:solidFill>
                </a:rPr>
                <a:t>何をどのように売るのか？（</a:t>
              </a:r>
              <a:r>
                <a:rPr kumimoji="0" lang="en-US" altLang="ja-JP" sz="1200" u="sng" kern="0" smtClean="0">
                  <a:solidFill>
                    <a:srgbClr val="000000"/>
                  </a:solidFill>
                </a:rPr>
                <a:t>4P</a:t>
              </a:r>
              <a:r>
                <a:rPr kumimoji="0" lang="ja-JP" altLang="en-US" sz="1200" u="sng" kern="0" smtClean="0">
                  <a:solidFill>
                    <a:srgbClr val="000000"/>
                  </a:solidFill>
                </a:rPr>
                <a:t>の視点）</a:t>
              </a:r>
            </a:p>
            <a:p>
              <a:pPr eaLnBrk="1" fontAlgn="auto" hangingPunct="1">
                <a:lnSpc>
                  <a:spcPct val="95000"/>
                </a:lnSpc>
                <a:spcBef>
                  <a:spcPct val="50000"/>
                </a:spcBef>
                <a:spcAft>
                  <a:spcPct val="15000"/>
                </a:spcAft>
                <a:buFont typeface="Wingdings" pitchFamily="2" charset="2"/>
                <a:buNone/>
                <a:defRPr/>
              </a:pPr>
              <a:r>
                <a:rPr kumimoji="0" lang="en-US" altLang="ja-JP" sz="1200" kern="0" smtClean="0">
                  <a:solidFill>
                    <a:srgbClr val="000000"/>
                  </a:solidFill>
                </a:rPr>
                <a:t>【Product】</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一言で言うとどんな商品・サービスなのか？</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どのように顧客の不満や不便を解消できるのか？</a:t>
              </a:r>
            </a:p>
            <a:p>
              <a:pPr eaLnBrk="1" fontAlgn="auto" hangingPunct="1">
                <a:lnSpc>
                  <a:spcPct val="95000"/>
                </a:lnSpc>
                <a:spcBef>
                  <a:spcPct val="15000"/>
                </a:spcBef>
                <a:spcAft>
                  <a:spcPct val="15000"/>
                </a:spcAft>
                <a:buFont typeface="Wingdings" pitchFamily="2" charset="2"/>
                <a:buNone/>
                <a:defRPr/>
              </a:pPr>
              <a:r>
                <a:rPr kumimoji="0" lang="en-US" altLang="ja-JP" sz="1200" kern="0" smtClean="0">
                  <a:solidFill>
                    <a:srgbClr val="000000"/>
                  </a:solidFill>
                </a:rPr>
                <a:t>【Price】</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商品・サービスにどのくらいお金を払ってくれるのか？</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類似商品に比べて高いのか安いのか？</a:t>
              </a:r>
              <a:br>
                <a:rPr kumimoji="0" lang="ja-JP" altLang="en-US" sz="1200" kern="0" smtClean="0">
                  <a:solidFill>
                    <a:srgbClr val="000000"/>
                  </a:solidFill>
                </a:rPr>
              </a:br>
              <a:r>
                <a:rPr kumimoji="0" lang="ja-JP" altLang="en-US" sz="1200" kern="0" smtClean="0">
                  <a:solidFill>
                    <a:srgbClr val="000000"/>
                  </a:solidFill>
                </a:rPr>
                <a:t>（なぜ高いのか？安いのか？）</a:t>
              </a:r>
            </a:p>
            <a:p>
              <a:pPr eaLnBrk="1" fontAlgn="auto" hangingPunct="1">
                <a:lnSpc>
                  <a:spcPct val="95000"/>
                </a:lnSpc>
                <a:spcBef>
                  <a:spcPct val="15000"/>
                </a:spcBef>
                <a:spcAft>
                  <a:spcPct val="15000"/>
                </a:spcAft>
                <a:buFont typeface="Wingdings" pitchFamily="2" charset="2"/>
                <a:buNone/>
                <a:defRPr/>
              </a:pPr>
              <a:r>
                <a:rPr kumimoji="0" lang="en-US" altLang="ja-JP" sz="1200" kern="0" smtClean="0">
                  <a:solidFill>
                    <a:srgbClr val="000000"/>
                  </a:solidFill>
                </a:rPr>
                <a:t>【Place】</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顧客はどこで商品・サービスを買うのか？</a:t>
              </a:r>
              <a:br>
                <a:rPr kumimoji="0" lang="ja-JP" altLang="en-US" sz="1200" kern="0" smtClean="0">
                  <a:solidFill>
                    <a:srgbClr val="000000"/>
                  </a:solidFill>
                </a:rPr>
              </a:br>
              <a:r>
                <a:rPr kumimoji="0" lang="ja-JP" altLang="en-US" sz="1200" kern="0" smtClean="0">
                  <a:solidFill>
                    <a:srgbClr val="000000"/>
                  </a:solidFill>
                </a:rPr>
                <a:t>（店頭、</a:t>
              </a:r>
              <a:r>
                <a:rPr kumimoji="0" lang="en-US" altLang="ja-JP" sz="1200" kern="0" smtClean="0">
                  <a:solidFill>
                    <a:srgbClr val="000000"/>
                  </a:solidFill>
                </a:rPr>
                <a:t>Web</a:t>
              </a:r>
              <a:r>
                <a:rPr kumimoji="0" lang="ja-JP" altLang="en-US" sz="1200" kern="0" smtClean="0">
                  <a:solidFill>
                    <a:srgbClr val="000000"/>
                  </a:solidFill>
                </a:rPr>
                <a:t>、携帯電話等）</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何月に一番売れているか？何時ごろに売れているか？</a:t>
              </a:r>
              <a:br>
                <a:rPr kumimoji="0" lang="ja-JP" altLang="en-US" sz="1200" kern="0" smtClean="0">
                  <a:solidFill>
                    <a:srgbClr val="000000"/>
                  </a:solidFill>
                </a:rPr>
              </a:br>
              <a:r>
                <a:rPr kumimoji="0" lang="ja-JP" altLang="en-US" sz="1200" kern="0" smtClean="0">
                  <a:solidFill>
                    <a:srgbClr val="000000"/>
                  </a:solidFill>
                </a:rPr>
                <a:t>（季節の時間帯によって売る場所を変える必要があるか？）</a:t>
              </a:r>
            </a:p>
            <a:p>
              <a:pPr eaLnBrk="1" fontAlgn="auto" hangingPunct="1">
                <a:lnSpc>
                  <a:spcPct val="95000"/>
                </a:lnSpc>
                <a:spcBef>
                  <a:spcPct val="15000"/>
                </a:spcBef>
                <a:spcAft>
                  <a:spcPct val="15000"/>
                </a:spcAft>
                <a:buFont typeface="Wingdings" pitchFamily="2" charset="2"/>
                <a:buNone/>
                <a:defRPr/>
              </a:pPr>
              <a:r>
                <a:rPr kumimoji="0" lang="en-US" altLang="ja-JP" sz="1200" kern="0" smtClean="0">
                  <a:solidFill>
                    <a:srgbClr val="000000"/>
                  </a:solidFill>
                </a:rPr>
                <a:t>【Promotion】</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顧客はどのようにして（どこで）商品・サービスを知るのか？</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顧客に商品・サービスのことをどのように宣伝したら一番よくわかってもらえるｓのか？</a:t>
              </a:r>
              <a:br>
                <a:rPr kumimoji="0" lang="ja-JP" altLang="en-US" sz="1200" kern="0" smtClean="0">
                  <a:solidFill>
                    <a:srgbClr val="000000"/>
                  </a:solidFill>
                </a:rPr>
              </a:br>
              <a:r>
                <a:rPr kumimoji="0" lang="ja-JP" altLang="en-US" sz="1200" kern="0" smtClean="0">
                  <a:solidFill>
                    <a:srgbClr val="000000"/>
                  </a:solidFill>
                </a:rPr>
                <a:t>（広告、</a:t>
              </a:r>
              <a:r>
                <a:rPr kumimoji="0" lang="en-US" altLang="ja-JP" sz="1200" kern="0" smtClean="0">
                  <a:solidFill>
                    <a:srgbClr val="000000"/>
                  </a:solidFill>
                </a:rPr>
                <a:t>Web</a:t>
              </a:r>
              <a:r>
                <a:rPr kumimoji="0" lang="ja-JP" altLang="en-US" sz="1200" kern="0" smtClean="0">
                  <a:solidFill>
                    <a:srgbClr val="000000"/>
                  </a:solidFill>
                </a:rPr>
                <a:t>サイト、</a:t>
              </a:r>
              <a:r>
                <a:rPr kumimoji="0" lang="en-US" altLang="ja-JP" sz="1200" kern="0" smtClean="0">
                  <a:solidFill>
                    <a:srgbClr val="000000"/>
                  </a:solidFill>
                </a:rPr>
                <a:t>E</a:t>
              </a:r>
              <a:r>
                <a:rPr kumimoji="0" lang="ja-JP" altLang="en-US" sz="1200" kern="0" smtClean="0">
                  <a:solidFill>
                    <a:srgbClr val="000000"/>
                  </a:solidFill>
                </a:rPr>
                <a:t>メール、販売員、</a:t>
              </a:r>
              <a:r>
                <a:rPr kumimoji="0" lang="en-US" altLang="ja-JP" sz="1200" kern="0" smtClean="0">
                  <a:solidFill>
                    <a:srgbClr val="000000"/>
                  </a:solidFill>
                </a:rPr>
                <a:t>PR</a:t>
              </a:r>
              <a:r>
                <a:rPr kumimoji="0" lang="ja-JP" altLang="en-US" sz="1200" kern="0" smtClean="0">
                  <a:solidFill>
                    <a:srgbClr val="000000"/>
                  </a:solidFill>
                </a:rPr>
                <a:t>等）</a:t>
              </a:r>
            </a:p>
            <a:p>
              <a:pPr lvl="1" eaLnBrk="1" fontAlgn="auto" hangingPunct="1">
                <a:lnSpc>
                  <a:spcPct val="95000"/>
                </a:lnSpc>
                <a:spcBef>
                  <a:spcPct val="15000"/>
                </a:spcBef>
                <a:spcAft>
                  <a:spcPct val="15000"/>
                </a:spcAft>
                <a:buFontTx/>
                <a:buChar char="•"/>
                <a:defRPr/>
              </a:pPr>
              <a:r>
                <a:rPr kumimoji="0" lang="ja-JP" altLang="en-US" sz="1200" kern="0" smtClean="0">
                  <a:solidFill>
                    <a:srgbClr val="000000"/>
                  </a:solidFill>
                </a:rPr>
                <a:t>顧客が「よしこれを買おう！」と思うまでにどれくらいの時間がかかるか？購入の決め手は何か？</a:t>
              </a:r>
            </a:p>
          </p:txBody>
        </p:sp>
      </p:grpSp>
      <p:cxnSp>
        <p:nvCxnSpPr>
          <p:cNvPr id="42014" name="AutoShape 34"/>
          <p:cNvCxnSpPr>
            <a:cxnSpLocks noChangeShapeType="1"/>
          </p:cNvCxnSpPr>
          <p:nvPr/>
        </p:nvCxnSpPr>
        <p:spPr bwMode="auto">
          <a:xfrm>
            <a:off x="1804988" y="4198938"/>
            <a:ext cx="192087" cy="661987"/>
          </a:xfrm>
          <a:prstGeom prst="straightConnector1">
            <a:avLst/>
          </a:prstGeom>
          <a:noFill/>
          <a:ln w="25400">
            <a:solidFill>
              <a:srgbClr val="6600CC"/>
            </a:solidFill>
            <a:round/>
            <a:headEnd type="oval" w="lg" len="lg"/>
            <a:tailEnd type="arrow" w="lg" len="lg"/>
          </a:ln>
          <a:extLst>
            <a:ext uri="{909E8E84-426E-40DD-AFC4-6F175D3DCCD1}">
              <a14:hiddenFill xmlns:a14="http://schemas.microsoft.com/office/drawing/2010/main">
                <a:noFill/>
              </a14:hiddenFill>
            </a:ext>
          </a:extLst>
        </p:spPr>
      </p:cxnSp>
      <p:sp>
        <p:nvSpPr>
          <p:cNvPr id="36" name="タイトル 1"/>
          <p:cNvSpPr>
            <a:spLocks noGrp="1"/>
          </p:cNvSpPr>
          <p:nvPr>
            <p:ph type="title"/>
          </p:nvPr>
        </p:nvSpPr>
        <p:spPr>
          <a:xfrm>
            <a:off x="179388" y="188913"/>
            <a:ext cx="8964612" cy="490537"/>
          </a:xfrm>
        </p:spPr>
        <p:txBody>
          <a:bodyPr/>
          <a:lstStyle/>
          <a:p>
            <a:pPr eaLnBrk="1" hangingPunct="1"/>
            <a:r>
              <a:rPr lang="ja-JP" altLang="en-US" dirty="0" smtClean="0"/>
              <a:t>ビジネスジェネレーションちっく２</a:t>
            </a:r>
          </a:p>
        </p:txBody>
      </p:sp>
    </p:spTree>
    <p:extLst>
      <p:ext uri="{BB962C8B-B14F-4D97-AF65-F5344CB8AC3E}">
        <p14:creationId xmlns:p14="http://schemas.microsoft.com/office/powerpoint/2010/main" val="15326663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4"/>
          <p:cNvSpPr txBox="1">
            <a:spLocks noChangeArrowheads="1"/>
          </p:cNvSpPr>
          <p:nvPr/>
        </p:nvSpPr>
        <p:spPr bwMode="auto">
          <a:xfrm>
            <a:off x="4135438" y="2193925"/>
            <a:ext cx="406400" cy="2446338"/>
          </a:xfrm>
          <a:prstGeom prst="rect">
            <a:avLst/>
          </a:prstGeom>
          <a:solidFill>
            <a:srgbClr val="FFFFCC"/>
          </a:solidFill>
          <a:ln w="15875" algn="ctr">
            <a:solidFill>
              <a:srgbClr val="FFCC00"/>
            </a:solidFill>
            <a:miter lim="800000"/>
            <a:headEnd/>
            <a:tailEnd/>
          </a:ln>
        </p:spPr>
        <p:txBody>
          <a:bodyPr vert="eaVert" anchor="ct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lnSpc>
                <a:spcPct val="90000"/>
              </a:lnSpc>
              <a:spcBef>
                <a:spcPct val="10000"/>
              </a:spcBef>
              <a:spcAft>
                <a:spcPct val="10000"/>
              </a:spcAft>
            </a:pPr>
            <a:r>
              <a:rPr lang="ja-JP" altLang="en-US" sz="1600">
                <a:latin typeface="HGPｺﾞｼｯｸE" pitchFamily="50" charset="-128"/>
                <a:ea typeface="HGPｺﾞｼｯｸE" pitchFamily="50" charset="-128"/>
              </a:rPr>
              <a:t>ビジネスモデル</a:t>
            </a:r>
          </a:p>
        </p:txBody>
      </p:sp>
      <p:sp>
        <p:nvSpPr>
          <p:cNvPr id="43012" name="Text Box 5"/>
          <p:cNvSpPr txBox="1">
            <a:spLocks noChangeArrowheads="1"/>
          </p:cNvSpPr>
          <p:nvPr/>
        </p:nvSpPr>
        <p:spPr bwMode="auto">
          <a:xfrm>
            <a:off x="4541838" y="2193925"/>
            <a:ext cx="4289425" cy="2446338"/>
          </a:xfrm>
          <a:prstGeom prst="rect">
            <a:avLst/>
          </a:prstGeom>
          <a:solidFill>
            <a:schemeClr val="bg1"/>
          </a:solidFill>
          <a:ln w="15875" algn="ctr">
            <a:solidFill>
              <a:srgbClr val="FFCC00"/>
            </a:solidFill>
            <a:miter lim="800000"/>
            <a:headEnd/>
            <a:tailEnd/>
          </a:ln>
        </p:spPr>
        <p:txBody>
          <a:bodyPr tIns="82800"/>
          <a:lstStyle>
            <a:lvl1pPr eaLnBrk="0" hangingPunct="0">
              <a:defRPr kumimoji="1">
                <a:solidFill>
                  <a:schemeClr val="tx1"/>
                </a:solidFill>
                <a:latin typeface="Calibri" pitchFamily="34" charset="0"/>
                <a:ea typeface="ＭＳ Ｐゴシック" pitchFamily="50" charset="-128"/>
              </a:defRPr>
            </a:lvl1pPr>
            <a:lvl2pPr marL="357188" indent="-17780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spcBef>
                <a:spcPct val="50000"/>
              </a:spcBef>
              <a:spcAft>
                <a:spcPct val="10000"/>
              </a:spcAft>
              <a:buFont typeface="Wingdings" pitchFamily="2" charset="2"/>
              <a:buNone/>
            </a:pPr>
            <a:r>
              <a:rPr kumimoji="0" lang="ja-JP" altLang="en-US" sz="1400" u="sng">
                <a:latin typeface="HGPｺﾞｼｯｸE" pitchFamily="50" charset="-128"/>
                <a:ea typeface="HGPｺﾞｼｯｸE" pitchFamily="50" charset="-128"/>
              </a:rPr>
              <a:t>どうやって儲けているのか？</a:t>
            </a:r>
          </a:p>
          <a:p>
            <a:pPr lvl="1" eaLnBrk="1" hangingPunct="1">
              <a:spcBef>
                <a:spcPct val="50000"/>
              </a:spcBef>
              <a:spcAft>
                <a:spcPct val="10000"/>
              </a:spcAft>
              <a:buFontTx/>
              <a:buChar char="•"/>
            </a:pPr>
            <a:r>
              <a:rPr kumimoji="0" lang="ja-JP" altLang="en-US" sz="1200">
                <a:latin typeface="HGPｺﾞｼｯｸE" pitchFamily="50" charset="-128"/>
                <a:ea typeface="HGPｺﾞｼｯｸE" pitchFamily="50" charset="-128"/>
              </a:rPr>
              <a:t>顧客と自社以外にどのような関係者がいるのか？</a:t>
            </a:r>
          </a:p>
          <a:p>
            <a:pPr lvl="1" eaLnBrk="1" hangingPunct="1">
              <a:spcBef>
                <a:spcPct val="50000"/>
              </a:spcBef>
              <a:spcAft>
                <a:spcPct val="10000"/>
              </a:spcAft>
              <a:buFontTx/>
              <a:buChar char="•"/>
            </a:pPr>
            <a:r>
              <a:rPr kumimoji="0" lang="ja-JP" altLang="en-US" sz="1200">
                <a:latin typeface="HGPｺﾞｼｯｸE" pitchFamily="50" charset="-128"/>
                <a:ea typeface="HGPｺﾞｼｯｸE" pitchFamily="50" charset="-128"/>
              </a:rPr>
              <a:t>プレーヤーの間でどのようにお金が流れるか？</a:t>
            </a:r>
          </a:p>
          <a:p>
            <a:pPr lvl="1" eaLnBrk="1" hangingPunct="1">
              <a:spcBef>
                <a:spcPct val="50000"/>
              </a:spcBef>
              <a:spcAft>
                <a:spcPct val="10000"/>
              </a:spcAft>
              <a:buFontTx/>
              <a:buChar char="•"/>
            </a:pPr>
            <a:r>
              <a:rPr kumimoji="0" lang="ja-JP" altLang="en-US" sz="1200">
                <a:latin typeface="HGPｺﾞｼｯｸE" pitchFamily="50" charset="-128"/>
                <a:ea typeface="HGPｺﾞｼｯｸE" pitchFamily="50" charset="-128"/>
              </a:rPr>
              <a:t>プレーヤーの間でどのようにモノ（商品・サービス、材料等）が流れるか？</a:t>
            </a:r>
          </a:p>
          <a:p>
            <a:pPr lvl="1" eaLnBrk="1" hangingPunct="1">
              <a:spcBef>
                <a:spcPct val="50000"/>
              </a:spcBef>
              <a:spcAft>
                <a:spcPct val="10000"/>
              </a:spcAft>
              <a:buFontTx/>
              <a:buChar char="•"/>
            </a:pPr>
            <a:r>
              <a:rPr kumimoji="0" lang="ja-JP" altLang="en-US" sz="1200">
                <a:latin typeface="HGPｺﾞｼｯｸE" pitchFamily="50" charset="-128"/>
                <a:ea typeface="HGPｺﾞｼｯｸE" pitchFamily="50" charset="-128"/>
              </a:rPr>
              <a:t>「売上＞コスト」になっているのか？</a:t>
            </a:r>
            <a:br>
              <a:rPr kumimoji="0" lang="ja-JP" altLang="en-US" sz="1200">
                <a:latin typeface="HGPｺﾞｼｯｸE" pitchFamily="50" charset="-128"/>
                <a:ea typeface="HGPｺﾞｼｯｸE" pitchFamily="50" charset="-128"/>
              </a:rPr>
            </a:br>
            <a:r>
              <a:rPr kumimoji="0" lang="ja-JP" altLang="en-US" sz="1200">
                <a:latin typeface="HGPｺﾞｼｯｸE" pitchFamily="50" charset="-128"/>
                <a:ea typeface="HGPｺﾞｼｯｸE" pitchFamily="50" charset="-128"/>
              </a:rPr>
              <a:t>（ビジネスモデルは成り立つのか？）</a:t>
            </a:r>
          </a:p>
        </p:txBody>
      </p:sp>
      <p:sp>
        <p:nvSpPr>
          <p:cNvPr id="43013" name="AutoShape 6"/>
          <p:cNvSpPr>
            <a:spLocks noChangeArrowheads="1"/>
          </p:cNvSpPr>
          <p:nvPr/>
        </p:nvSpPr>
        <p:spPr bwMode="auto">
          <a:xfrm>
            <a:off x="323850" y="2193925"/>
            <a:ext cx="3297238" cy="2378075"/>
          </a:xfrm>
          <a:prstGeom prst="foldedCorner">
            <a:avLst>
              <a:gd name="adj" fmla="val 3856"/>
            </a:avLst>
          </a:prstGeom>
          <a:noFill/>
          <a:ln w="952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43014" name="Rectangle 7"/>
          <p:cNvSpPr>
            <a:spLocks noChangeArrowheads="1"/>
          </p:cNvSpPr>
          <p:nvPr/>
        </p:nvSpPr>
        <p:spPr bwMode="auto">
          <a:xfrm>
            <a:off x="2006600" y="3319463"/>
            <a:ext cx="695325" cy="118903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marL="190500" indent="-190500">
              <a:lnSpc>
                <a:spcPct val="95000"/>
              </a:lnSpc>
              <a:spcBef>
                <a:spcPct val="5000"/>
              </a:spcBef>
              <a:spcAft>
                <a:spcPct val="10000"/>
              </a:spcAft>
            </a:pPr>
            <a:endParaRPr lang="ja-JP" altLang="ja-JP" sz="1600"/>
          </a:p>
        </p:txBody>
      </p:sp>
      <p:sp>
        <p:nvSpPr>
          <p:cNvPr id="43015" name="Rectangle 8"/>
          <p:cNvSpPr>
            <a:spLocks noChangeArrowheads="1"/>
          </p:cNvSpPr>
          <p:nvPr/>
        </p:nvSpPr>
        <p:spPr bwMode="auto">
          <a:xfrm>
            <a:off x="2006600" y="2525713"/>
            <a:ext cx="1533525" cy="118903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marL="190500" indent="-190500">
              <a:lnSpc>
                <a:spcPct val="95000"/>
              </a:lnSpc>
              <a:spcBef>
                <a:spcPct val="5000"/>
              </a:spcBef>
              <a:spcAft>
                <a:spcPct val="10000"/>
              </a:spcAft>
            </a:pPr>
            <a:endParaRPr lang="ja-JP" altLang="ja-JP" sz="1600"/>
          </a:p>
        </p:txBody>
      </p:sp>
      <p:sp>
        <p:nvSpPr>
          <p:cNvPr id="43016" name="Rectangle 9"/>
          <p:cNvSpPr>
            <a:spLocks noChangeArrowheads="1"/>
          </p:cNvSpPr>
          <p:nvPr/>
        </p:nvSpPr>
        <p:spPr bwMode="auto">
          <a:xfrm>
            <a:off x="447675" y="2284413"/>
            <a:ext cx="1530350" cy="95250"/>
          </a:xfrm>
          <a:prstGeom prst="rect">
            <a:avLst/>
          </a:prstGeom>
          <a:solidFill>
            <a:schemeClr val="bg1"/>
          </a:solidFill>
          <a:ln w="6350" algn="ctr">
            <a:solidFill>
              <a:srgbClr val="B2B2B2"/>
            </a:solidFill>
            <a:miter lim="800000"/>
            <a:headEnd/>
            <a:tailEnd/>
          </a:ln>
        </p:spPr>
        <p:txBody>
          <a:bodyPr lIns="54000" tIns="28800" rIns="54000" bIns="46800" anchor="ctr"/>
          <a:lstStyle/>
          <a:p>
            <a:pPr marL="190500" indent="-190500">
              <a:lnSpc>
                <a:spcPct val="95000"/>
              </a:lnSpc>
              <a:spcBef>
                <a:spcPct val="5000"/>
              </a:spcBef>
              <a:spcAft>
                <a:spcPct val="10000"/>
              </a:spcAft>
            </a:pPr>
            <a:r>
              <a:rPr lang="ja-JP" altLang="en-US" sz="900">
                <a:solidFill>
                  <a:srgbClr val="B2B2B2"/>
                </a:solidFill>
              </a:rPr>
              <a:t>会社名</a:t>
            </a:r>
          </a:p>
        </p:txBody>
      </p:sp>
      <p:sp>
        <p:nvSpPr>
          <p:cNvPr id="43017" name="Rectangle 10"/>
          <p:cNvSpPr>
            <a:spLocks noChangeArrowheads="1"/>
          </p:cNvSpPr>
          <p:nvPr/>
        </p:nvSpPr>
        <p:spPr bwMode="auto">
          <a:xfrm>
            <a:off x="2008188" y="2284413"/>
            <a:ext cx="1531937" cy="95250"/>
          </a:xfrm>
          <a:prstGeom prst="rect">
            <a:avLst/>
          </a:prstGeom>
          <a:solidFill>
            <a:schemeClr val="bg1"/>
          </a:solidFill>
          <a:ln w="6350" algn="ctr">
            <a:solidFill>
              <a:srgbClr val="B2B2B2"/>
            </a:solidFill>
            <a:miter lim="800000"/>
            <a:headEnd/>
            <a:tailEnd/>
          </a:ln>
        </p:spPr>
        <p:txBody>
          <a:bodyPr lIns="54000" tIns="28800" rIns="54000" bIns="46800" anchor="ctr"/>
          <a:lstStyle/>
          <a:p>
            <a:pPr marL="190500" indent="-190500">
              <a:lnSpc>
                <a:spcPct val="95000"/>
              </a:lnSpc>
              <a:spcBef>
                <a:spcPct val="5000"/>
              </a:spcBef>
              <a:spcAft>
                <a:spcPct val="10000"/>
              </a:spcAft>
            </a:pPr>
            <a:r>
              <a:rPr lang="ja-JP" altLang="en-US" sz="900">
                <a:solidFill>
                  <a:srgbClr val="B2B2B2"/>
                </a:solidFill>
              </a:rPr>
              <a:t>キャッチフレーズ　</a:t>
            </a:r>
          </a:p>
        </p:txBody>
      </p:sp>
      <p:sp>
        <p:nvSpPr>
          <p:cNvPr id="43018" name="Rectangle 11"/>
          <p:cNvSpPr>
            <a:spLocks noChangeArrowheads="1"/>
          </p:cNvSpPr>
          <p:nvPr/>
        </p:nvSpPr>
        <p:spPr bwMode="auto">
          <a:xfrm>
            <a:off x="447675" y="2403475"/>
            <a:ext cx="3092450" cy="92075"/>
          </a:xfrm>
          <a:prstGeom prst="rect">
            <a:avLst/>
          </a:prstGeom>
          <a:solidFill>
            <a:schemeClr val="bg1"/>
          </a:solidFill>
          <a:ln w="6350" algn="ctr">
            <a:solidFill>
              <a:srgbClr val="B2B2B2"/>
            </a:solidFill>
            <a:miter lim="800000"/>
            <a:headEnd/>
            <a:tailEnd/>
          </a:ln>
        </p:spPr>
        <p:txBody>
          <a:bodyPr lIns="54000" tIns="28800" rIns="54000" bIns="46800" anchor="ctr"/>
          <a:lstStyle/>
          <a:p>
            <a:pPr marL="190500" indent="-190500">
              <a:lnSpc>
                <a:spcPct val="95000"/>
              </a:lnSpc>
              <a:spcBef>
                <a:spcPct val="5000"/>
              </a:spcBef>
              <a:spcAft>
                <a:spcPct val="10000"/>
              </a:spcAft>
            </a:pPr>
            <a:r>
              <a:rPr lang="ja-JP" altLang="en-US" sz="900">
                <a:solidFill>
                  <a:srgbClr val="B2B2B2"/>
                </a:solidFill>
              </a:rPr>
              <a:t>夢・目標</a:t>
            </a:r>
          </a:p>
        </p:txBody>
      </p:sp>
      <p:sp>
        <p:nvSpPr>
          <p:cNvPr id="43019" name="Rectangle 12"/>
          <p:cNvSpPr>
            <a:spLocks noChangeArrowheads="1"/>
          </p:cNvSpPr>
          <p:nvPr/>
        </p:nvSpPr>
        <p:spPr bwMode="auto">
          <a:xfrm>
            <a:off x="2025650" y="2546350"/>
            <a:ext cx="1490663" cy="1098550"/>
          </a:xfrm>
          <a:prstGeom prst="rect">
            <a:avLst/>
          </a:prstGeom>
          <a:solidFill>
            <a:schemeClr val="bg1"/>
          </a:solidFill>
          <a:ln w="6350" algn="ctr">
            <a:solidFill>
              <a:srgbClr val="B2B2B2"/>
            </a:solidFill>
            <a:miter lim="800000"/>
            <a:headEnd/>
            <a:tailEnd/>
          </a:ln>
        </p:spPr>
        <p:txBody>
          <a:bodyPr lIns="18000" tIns="46800" rIns="18000" bIns="46800"/>
          <a:lstStyle/>
          <a:p>
            <a:pPr marL="190500" indent="-190500">
              <a:lnSpc>
                <a:spcPct val="95000"/>
              </a:lnSpc>
              <a:spcBef>
                <a:spcPct val="5000"/>
              </a:spcBef>
              <a:spcAft>
                <a:spcPct val="10000"/>
              </a:spcAft>
            </a:pPr>
            <a:r>
              <a:rPr lang="ja-JP" altLang="en-US" sz="1200"/>
              <a:t>ビジネスモデル</a:t>
            </a:r>
          </a:p>
        </p:txBody>
      </p:sp>
      <p:sp>
        <p:nvSpPr>
          <p:cNvPr id="43020" name="Rectangle 13"/>
          <p:cNvSpPr>
            <a:spLocks noChangeArrowheads="1"/>
          </p:cNvSpPr>
          <p:nvPr/>
        </p:nvSpPr>
        <p:spPr bwMode="auto">
          <a:xfrm>
            <a:off x="2025650" y="3751263"/>
            <a:ext cx="654050" cy="347662"/>
          </a:xfrm>
          <a:prstGeom prst="rect">
            <a:avLst/>
          </a:prstGeom>
          <a:solidFill>
            <a:schemeClr val="bg1"/>
          </a:solidFill>
          <a:ln w="6350">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900">
                <a:solidFill>
                  <a:srgbClr val="B2B2B2"/>
                </a:solidFill>
              </a:rPr>
              <a:t>必要資金</a:t>
            </a:r>
            <a:endParaRPr lang="ja-JP" altLang="en-US" sz="800" u="sng">
              <a:solidFill>
                <a:srgbClr val="B2B2B2"/>
              </a:solidFill>
            </a:endParaRPr>
          </a:p>
        </p:txBody>
      </p:sp>
      <p:sp>
        <p:nvSpPr>
          <p:cNvPr id="43021" name="Rectangle 14"/>
          <p:cNvSpPr>
            <a:spLocks noChangeArrowheads="1"/>
          </p:cNvSpPr>
          <p:nvPr/>
        </p:nvSpPr>
        <p:spPr bwMode="auto">
          <a:xfrm>
            <a:off x="2776538" y="3770313"/>
            <a:ext cx="763587" cy="701675"/>
          </a:xfrm>
          <a:prstGeom prst="rect">
            <a:avLst/>
          </a:prstGeom>
          <a:solidFill>
            <a:schemeClr val="bg1"/>
          </a:solidFill>
          <a:ln w="6350">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900">
                <a:solidFill>
                  <a:srgbClr val="B2B2B2"/>
                </a:solidFill>
              </a:rPr>
              <a:t>中長期プラン</a:t>
            </a:r>
            <a:endParaRPr lang="ja-JP" altLang="en-US" sz="900" u="sng">
              <a:solidFill>
                <a:srgbClr val="B2B2B2"/>
              </a:solidFill>
            </a:endParaRPr>
          </a:p>
        </p:txBody>
      </p:sp>
      <p:sp>
        <p:nvSpPr>
          <p:cNvPr id="43022" name="Rectangle 15"/>
          <p:cNvSpPr>
            <a:spLocks noChangeArrowheads="1"/>
          </p:cNvSpPr>
          <p:nvPr/>
        </p:nvSpPr>
        <p:spPr bwMode="auto">
          <a:xfrm>
            <a:off x="2025650" y="4122738"/>
            <a:ext cx="654050" cy="349250"/>
          </a:xfrm>
          <a:prstGeom prst="rect">
            <a:avLst/>
          </a:prstGeom>
          <a:solidFill>
            <a:schemeClr val="bg1"/>
          </a:solidFill>
          <a:ln w="6350">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900">
                <a:solidFill>
                  <a:srgbClr val="B2B2B2"/>
                </a:solidFill>
              </a:rPr>
              <a:t>リスク</a:t>
            </a:r>
            <a:endParaRPr lang="ja-JP" altLang="en-US" sz="800" u="sng">
              <a:solidFill>
                <a:srgbClr val="B2B2B2"/>
              </a:solidFill>
            </a:endParaRPr>
          </a:p>
        </p:txBody>
      </p:sp>
      <p:sp>
        <p:nvSpPr>
          <p:cNvPr id="43023" name="Rectangle 16"/>
          <p:cNvSpPr>
            <a:spLocks noChangeArrowheads="1"/>
          </p:cNvSpPr>
          <p:nvPr/>
        </p:nvSpPr>
        <p:spPr bwMode="auto">
          <a:xfrm>
            <a:off x="441325" y="2525713"/>
            <a:ext cx="1498600" cy="198278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marL="190500" indent="-190500">
              <a:lnSpc>
                <a:spcPct val="95000"/>
              </a:lnSpc>
              <a:spcBef>
                <a:spcPct val="5000"/>
              </a:spcBef>
              <a:spcAft>
                <a:spcPct val="10000"/>
              </a:spcAft>
            </a:pPr>
            <a:endParaRPr lang="ja-JP" altLang="ja-JP" sz="1600"/>
          </a:p>
        </p:txBody>
      </p:sp>
      <p:sp>
        <p:nvSpPr>
          <p:cNvPr id="43024" name="AutoShape 17"/>
          <p:cNvSpPr>
            <a:spLocks noChangeArrowheads="1"/>
          </p:cNvSpPr>
          <p:nvPr/>
        </p:nvSpPr>
        <p:spPr bwMode="gray">
          <a:xfrm rot="10800000">
            <a:off x="1143000" y="4084638"/>
            <a:ext cx="107950" cy="200025"/>
          </a:xfrm>
          <a:prstGeom prst="leftRightArrow">
            <a:avLst>
              <a:gd name="adj1" fmla="val 63944"/>
              <a:gd name="adj2" fmla="val 22477"/>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3025" name="AutoShape 18"/>
          <p:cNvSpPr>
            <a:spLocks noChangeArrowheads="1"/>
          </p:cNvSpPr>
          <p:nvPr/>
        </p:nvSpPr>
        <p:spPr bwMode="gray">
          <a:xfrm rot="5400000">
            <a:off x="935832" y="2870993"/>
            <a:ext cx="381000" cy="30163"/>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3026" name="AutoShape 19"/>
          <p:cNvSpPr>
            <a:spLocks noChangeArrowheads="1"/>
          </p:cNvSpPr>
          <p:nvPr/>
        </p:nvSpPr>
        <p:spPr bwMode="gray">
          <a:xfrm rot="5400000">
            <a:off x="936625" y="3517901"/>
            <a:ext cx="382587" cy="30162"/>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3027" name="AutoShape 20"/>
          <p:cNvSpPr>
            <a:spLocks noChangeArrowheads="1"/>
          </p:cNvSpPr>
          <p:nvPr/>
        </p:nvSpPr>
        <p:spPr bwMode="gray">
          <a:xfrm flipH="1">
            <a:off x="1303338" y="3892550"/>
            <a:ext cx="573087" cy="39688"/>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3028" name="AutoShape 21"/>
          <p:cNvSpPr>
            <a:spLocks noChangeArrowheads="1"/>
          </p:cNvSpPr>
          <p:nvPr/>
        </p:nvSpPr>
        <p:spPr bwMode="gray">
          <a:xfrm rot="5400000">
            <a:off x="1558132" y="3493294"/>
            <a:ext cx="833437" cy="47625"/>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3029" name="Rectangle 22"/>
          <p:cNvSpPr>
            <a:spLocks noChangeArrowheads="1"/>
          </p:cNvSpPr>
          <p:nvPr/>
        </p:nvSpPr>
        <p:spPr bwMode="auto">
          <a:xfrm>
            <a:off x="1157288" y="2546350"/>
            <a:ext cx="758825" cy="1323975"/>
          </a:xfrm>
          <a:prstGeom prst="rect">
            <a:avLst/>
          </a:prstGeom>
          <a:solidFill>
            <a:schemeClr val="bg1"/>
          </a:solidFill>
          <a:ln w="6350" algn="ctr">
            <a:solidFill>
              <a:srgbClr val="B2B2B2"/>
            </a:solidFill>
            <a:miter lim="800000"/>
            <a:headEnd/>
            <a:tailEnd/>
          </a:ln>
        </p:spPr>
        <p:txBody>
          <a:bodyPr lIns="0" tIns="46800" rIns="0" bIns="46800"/>
          <a:lstStyle/>
          <a:p>
            <a:pPr marL="190500" indent="-190500">
              <a:lnSpc>
                <a:spcPct val="95000"/>
              </a:lnSpc>
              <a:spcBef>
                <a:spcPct val="5000"/>
              </a:spcBef>
              <a:spcAft>
                <a:spcPct val="10000"/>
              </a:spcAft>
            </a:pPr>
            <a:r>
              <a:rPr lang="ja-JP" altLang="en-US" sz="900">
                <a:solidFill>
                  <a:srgbClr val="B2B2B2"/>
                </a:solidFill>
              </a:rPr>
              <a:t>商品・サービス</a:t>
            </a:r>
          </a:p>
        </p:txBody>
      </p:sp>
      <p:sp>
        <p:nvSpPr>
          <p:cNvPr id="43030" name="Rectangle 23"/>
          <p:cNvSpPr>
            <a:spLocks noChangeArrowheads="1"/>
          </p:cNvSpPr>
          <p:nvPr/>
        </p:nvSpPr>
        <p:spPr bwMode="auto">
          <a:xfrm>
            <a:off x="461963" y="3225800"/>
            <a:ext cx="625475" cy="644525"/>
          </a:xfrm>
          <a:prstGeom prst="rect">
            <a:avLst/>
          </a:prstGeom>
          <a:solidFill>
            <a:schemeClr val="bg1"/>
          </a:solidFill>
          <a:ln w="6350" algn="ctr">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900">
                <a:solidFill>
                  <a:srgbClr val="B2B2B2"/>
                </a:solidFill>
              </a:rPr>
              <a:t>市場</a:t>
            </a:r>
          </a:p>
        </p:txBody>
      </p:sp>
      <p:sp>
        <p:nvSpPr>
          <p:cNvPr id="43031" name="Rectangle 24"/>
          <p:cNvSpPr>
            <a:spLocks noChangeArrowheads="1"/>
          </p:cNvSpPr>
          <p:nvPr/>
        </p:nvSpPr>
        <p:spPr bwMode="auto">
          <a:xfrm>
            <a:off x="461963" y="3954463"/>
            <a:ext cx="669925" cy="517525"/>
          </a:xfrm>
          <a:prstGeom prst="rect">
            <a:avLst/>
          </a:prstGeom>
          <a:solidFill>
            <a:schemeClr val="bg1"/>
          </a:solidFill>
          <a:ln w="6350" algn="ctr">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900">
                <a:solidFill>
                  <a:srgbClr val="B2B2B2"/>
                </a:solidFill>
              </a:rPr>
              <a:t>競争相手</a:t>
            </a:r>
          </a:p>
        </p:txBody>
      </p:sp>
      <p:sp>
        <p:nvSpPr>
          <p:cNvPr id="43032" name="Rectangle 25"/>
          <p:cNvSpPr>
            <a:spLocks noChangeArrowheads="1"/>
          </p:cNvSpPr>
          <p:nvPr/>
        </p:nvSpPr>
        <p:spPr bwMode="auto">
          <a:xfrm>
            <a:off x="1260475" y="3954463"/>
            <a:ext cx="655638" cy="517525"/>
          </a:xfrm>
          <a:prstGeom prst="rect">
            <a:avLst/>
          </a:prstGeom>
          <a:solidFill>
            <a:schemeClr val="bg1"/>
          </a:solidFill>
          <a:ln w="6350" algn="ctr">
            <a:solidFill>
              <a:srgbClr val="B2B2B2"/>
            </a:solidFill>
            <a:miter lim="800000"/>
            <a:headEnd/>
            <a:tailEnd/>
          </a:ln>
        </p:spPr>
        <p:txBody>
          <a:bodyPr lIns="18000" tIns="46800" rIns="18000" bIns="46800"/>
          <a:lstStyle/>
          <a:p>
            <a:pPr marL="190500" indent="-190500">
              <a:lnSpc>
                <a:spcPct val="95000"/>
              </a:lnSpc>
              <a:spcBef>
                <a:spcPct val="5000"/>
              </a:spcBef>
              <a:spcAft>
                <a:spcPct val="10000"/>
              </a:spcAft>
            </a:pPr>
            <a:r>
              <a:rPr lang="ja-JP" altLang="en-US" sz="900">
                <a:solidFill>
                  <a:srgbClr val="B2B2B2"/>
                </a:solidFill>
              </a:rPr>
              <a:t>自社の強み</a:t>
            </a:r>
          </a:p>
        </p:txBody>
      </p:sp>
      <p:sp>
        <p:nvSpPr>
          <p:cNvPr id="43033" name="Rectangle 26"/>
          <p:cNvSpPr>
            <a:spLocks noChangeArrowheads="1"/>
          </p:cNvSpPr>
          <p:nvPr/>
        </p:nvSpPr>
        <p:spPr bwMode="auto">
          <a:xfrm>
            <a:off x="461963" y="2546350"/>
            <a:ext cx="625475" cy="642938"/>
          </a:xfrm>
          <a:prstGeom prst="rect">
            <a:avLst/>
          </a:prstGeom>
          <a:solidFill>
            <a:schemeClr val="bg1"/>
          </a:solidFill>
          <a:ln w="6350" algn="ctr">
            <a:solidFill>
              <a:srgbClr val="B2B2B2"/>
            </a:solidFill>
            <a:miter lim="800000"/>
            <a:headEnd/>
            <a:tailEnd/>
          </a:ln>
        </p:spPr>
        <p:txBody>
          <a:bodyPr lIns="54000" tIns="46800" rIns="54000" bIns="46800"/>
          <a:lstStyle/>
          <a:p>
            <a:pPr marL="190500" indent="-190500">
              <a:lnSpc>
                <a:spcPct val="95000"/>
              </a:lnSpc>
              <a:spcBef>
                <a:spcPct val="5000"/>
              </a:spcBef>
              <a:spcAft>
                <a:spcPct val="10000"/>
              </a:spcAft>
            </a:pPr>
            <a:r>
              <a:rPr lang="ja-JP" altLang="en-US" sz="900">
                <a:solidFill>
                  <a:srgbClr val="B2B2B2"/>
                </a:solidFill>
              </a:rPr>
              <a:t>顧客</a:t>
            </a:r>
          </a:p>
          <a:p>
            <a:pPr marL="190500" indent="-190500">
              <a:lnSpc>
                <a:spcPct val="95000"/>
              </a:lnSpc>
              <a:spcBef>
                <a:spcPct val="5000"/>
              </a:spcBef>
              <a:spcAft>
                <a:spcPct val="10000"/>
              </a:spcAft>
            </a:pPr>
            <a:endParaRPr lang="ja-JP" altLang="en-US" sz="900">
              <a:solidFill>
                <a:srgbClr val="B2B2B2"/>
              </a:solidFill>
            </a:endParaRPr>
          </a:p>
          <a:p>
            <a:pPr marL="190500" indent="-190500">
              <a:lnSpc>
                <a:spcPct val="95000"/>
              </a:lnSpc>
              <a:spcBef>
                <a:spcPct val="5000"/>
              </a:spcBef>
              <a:spcAft>
                <a:spcPct val="10000"/>
              </a:spcAft>
            </a:pPr>
            <a:endParaRPr lang="en-US" altLang="ja-JP" sz="900">
              <a:solidFill>
                <a:srgbClr val="B2B2B2"/>
              </a:solidFill>
            </a:endParaRPr>
          </a:p>
        </p:txBody>
      </p:sp>
      <p:sp>
        <p:nvSpPr>
          <p:cNvPr id="43034" name="AutoShape 27"/>
          <p:cNvSpPr>
            <a:spLocks noChangeArrowheads="1"/>
          </p:cNvSpPr>
          <p:nvPr/>
        </p:nvSpPr>
        <p:spPr bwMode="gray">
          <a:xfrm flipH="1" flipV="1">
            <a:off x="2119313" y="3698875"/>
            <a:ext cx="519112" cy="39688"/>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sp>
        <p:nvSpPr>
          <p:cNvPr id="43035" name="AutoShape 28"/>
          <p:cNvSpPr>
            <a:spLocks noChangeArrowheads="1"/>
          </p:cNvSpPr>
          <p:nvPr/>
        </p:nvSpPr>
        <p:spPr bwMode="gray">
          <a:xfrm rot="-5400000" flipH="1" flipV="1">
            <a:off x="2438400" y="4092576"/>
            <a:ext cx="598487" cy="30162"/>
          </a:xfrm>
          <a:prstGeom prst="triangle">
            <a:avLst>
              <a:gd name="adj" fmla="val 50000"/>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800" anchor="ctr"/>
          <a:lstStyle/>
          <a:p>
            <a:endParaRPr lang="ja-JP" altLang="en-US"/>
          </a:p>
        </p:txBody>
      </p:sp>
      <p:cxnSp>
        <p:nvCxnSpPr>
          <p:cNvPr id="43036" name="AutoShape 29"/>
          <p:cNvCxnSpPr>
            <a:cxnSpLocks noChangeShapeType="1"/>
            <a:endCxn id="43011" idx="1"/>
          </p:cNvCxnSpPr>
          <p:nvPr/>
        </p:nvCxnSpPr>
        <p:spPr bwMode="auto">
          <a:xfrm>
            <a:off x="2782888" y="2917825"/>
            <a:ext cx="1344612" cy="500063"/>
          </a:xfrm>
          <a:prstGeom prst="straightConnector1">
            <a:avLst/>
          </a:prstGeom>
          <a:noFill/>
          <a:ln w="25400">
            <a:solidFill>
              <a:srgbClr val="6600CC"/>
            </a:solidFill>
            <a:round/>
            <a:headEnd type="oval" w="lg" len="lg"/>
            <a:tailEnd type="arrow" w="lg" len="lg"/>
          </a:ln>
          <a:extLst>
            <a:ext uri="{909E8E84-426E-40DD-AFC4-6F175D3DCCD1}">
              <a14:hiddenFill xmlns:a14="http://schemas.microsoft.com/office/drawing/2010/main">
                <a:noFill/>
              </a14:hiddenFill>
            </a:ext>
          </a:extLst>
        </p:spPr>
      </p:cxnSp>
      <p:sp>
        <p:nvSpPr>
          <p:cNvPr id="29" name="タイトル 1"/>
          <p:cNvSpPr>
            <a:spLocks noGrp="1"/>
          </p:cNvSpPr>
          <p:nvPr>
            <p:ph type="title"/>
          </p:nvPr>
        </p:nvSpPr>
        <p:spPr>
          <a:xfrm>
            <a:off x="179388" y="188913"/>
            <a:ext cx="8964612" cy="490537"/>
          </a:xfrm>
        </p:spPr>
        <p:txBody>
          <a:bodyPr/>
          <a:lstStyle/>
          <a:p>
            <a:pPr eaLnBrk="1" hangingPunct="1"/>
            <a:r>
              <a:rPr lang="ja-JP" altLang="en-US" dirty="0" smtClean="0"/>
              <a:t>ビジネスジェネレーションちっく３</a:t>
            </a:r>
          </a:p>
        </p:txBody>
      </p:sp>
    </p:spTree>
    <p:extLst>
      <p:ext uri="{BB962C8B-B14F-4D97-AF65-F5344CB8AC3E}">
        <p14:creationId xmlns:p14="http://schemas.microsoft.com/office/powerpoint/2010/main" val="2739373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a:t>
            </a:r>
            <a:r>
              <a:rPr lang="ja-JP" altLang="en-US" dirty="0" err="1" smtClean="0"/>
              <a:t>．</a:t>
            </a:r>
            <a:r>
              <a:rPr lang="ja-JP" altLang="en-US" dirty="0" smtClean="0"/>
              <a:t>要求・ソリューションの体系化の</a:t>
            </a:r>
            <a:r>
              <a:rPr lang="ja-JP" altLang="en-US" dirty="0" smtClean="0"/>
              <a:t>手順</a:t>
            </a:r>
            <a:endParaRPr kumimoji="1" lang="ja-JP" altLang="en-US" dirty="0"/>
          </a:p>
        </p:txBody>
      </p:sp>
      <p:sp>
        <p:nvSpPr>
          <p:cNvPr id="53" name="Rectangle 15"/>
          <p:cNvSpPr>
            <a:spLocks noChangeArrowheads="1"/>
          </p:cNvSpPr>
          <p:nvPr/>
        </p:nvSpPr>
        <p:spPr bwMode="auto">
          <a:xfrm>
            <a:off x="107504" y="3784214"/>
            <a:ext cx="720388" cy="2669934"/>
          </a:xfrm>
          <a:prstGeom prst="rect">
            <a:avLst/>
          </a:prstGeom>
          <a:solidFill>
            <a:srgbClr val="FFFF66"/>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ja-JP" altLang="en-US" sz="1050" b="1" dirty="0" smtClean="0">
                <a:latin typeface="メイリオ" pitchFamily="50" charset="-128"/>
                <a:ea typeface="メイリオ" pitchFamily="50" charset="-128"/>
                <a:cs typeface="メイリオ" pitchFamily="50" charset="-128"/>
              </a:rPr>
              <a:t>現状の姿</a:t>
            </a:r>
          </a:p>
          <a:p>
            <a:pPr algn="ctr">
              <a:defRPr/>
            </a:pPr>
            <a:r>
              <a:rPr lang="ja-JP" altLang="en-US" sz="1050" b="1" dirty="0" smtClean="0">
                <a:latin typeface="メイリオ" pitchFamily="50" charset="-128"/>
                <a:ea typeface="メイリオ" pitchFamily="50" charset="-128"/>
                <a:cs typeface="メイリオ" pitchFamily="50" charset="-128"/>
              </a:rPr>
              <a:t>（</a:t>
            </a:r>
            <a:r>
              <a:rPr lang="en-US" altLang="ja-JP" sz="1050" b="1" dirty="0" smtClean="0">
                <a:latin typeface="メイリオ" pitchFamily="50" charset="-128"/>
                <a:ea typeface="メイリオ" pitchFamily="50" charset="-128"/>
                <a:cs typeface="メイリオ" pitchFamily="50" charset="-128"/>
              </a:rPr>
              <a:t>As Is</a:t>
            </a:r>
            <a:r>
              <a:rPr lang="ja-JP" altLang="en-US" sz="1050" b="1" dirty="0" smtClean="0">
                <a:latin typeface="メイリオ" pitchFamily="50" charset="-128"/>
                <a:ea typeface="メイリオ" pitchFamily="50" charset="-128"/>
                <a:cs typeface="メイリオ" pitchFamily="50" charset="-128"/>
              </a:rPr>
              <a:t>）</a:t>
            </a: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ja-JP" altLang="en-US" sz="1050" b="1" dirty="0">
              <a:latin typeface="メイリオ" pitchFamily="50" charset="-128"/>
              <a:ea typeface="メイリオ" pitchFamily="50" charset="-128"/>
              <a:cs typeface="メイリオ" pitchFamily="50" charset="-128"/>
            </a:endParaRPr>
          </a:p>
        </p:txBody>
      </p:sp>
      <p:sp>
        <p:nvSpPr>
          <p:cNvPr id="54" name="Rectangle 16"/>
          <p:cNvSpPr>
            <a:spLocks noChangeArrowheads="1"/>
          </p:cNvSpPr>
          <p:nvPr/>
        </p:nvSpPr>
        <p:spPr bwMode="auto">
          <a:xfrm>
            <a:off x="8125920" y="3787593"/>
            <a:ext cx="864000" cy="2669934"/>
          </a:xfrm>
          <a:prstGeom prst="rect">
            <a:avLst/>
          </a:prstGeom>
          <a:solidFill>
            <a:srgbClr val="99FF66"/>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ja-JP" altLang="en-US" sz="1050" b="1" dirty="0">
                <a:latin typeface="メイリオ" pitchFamily="50" charset="-128"/>
                <a:ea typeface="メイリオ" pitchFamily="50" charset="-128"/>
                <a:cs typeface="メイリオ" pitchFamily="50" charset="-128"/>
              </a:rPr>
              <a:t>あるべき姿</a:t>
            </a:r>
          </a:p>
          <a:p>
            <a:pPr algn="ctr">
              <a:defRPr/>
            </a:pPr>
            <a:r>
              <a:rPr lang="ja-JP" altLang="en-US" sz="1050" b="1" dirty="0">
                <a:latin typeface="メイリオ" pitchFamily="50" charset="-128"/>
                <a:ea typeface="メイリオ" pitchFamily="50" charset="-128"/>
                <a:cs typeface="メイリオ" pitchFamily="50" charset="-128"/>
              </a:rPr>
              <a:t>（</a:t>
            </a:r>
            <a:r>
              <a:rPr lang="en-US" altLang="ja-JP" sz="1050" b="1" dirty="0">
                <a:latin typeface="メイリオ" pitchFamily="50" charset="-128"/>
                <a:ea typeface="メイリオ" pitchFamily="50" charset="-128"/>
                <a:cs typeface="メイリオ" pitchFamily="50" charset="-128"/>
              </a:rPr>
              <a:t>To Be</a:t>
            </a:r>
            <a:r>
              <a:rPr lang="ja-JP" altLang="en-US" sz="1050" b="1" dirty="0" smtClean="0">
                <a:latin typeface="メイリオ" pitchFamily="50" charset="-128"/>
                <a:ea typeface="メイリオ" pitchFamily="50" charset="-128"/>
                <a:cs typeface="メイリオ" pitchFamily="50" charset="-128"/>
              </a:rPr>
              <a:t>）</a:t>
            </a: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ja-JP" altLang="en-US" sz="1050" b="1" dirty="0">
              <a:latin typeface="メイリオ" pitchFamily="50" charset="-128"/>
              <a:ea typeface="メイリオ" pitchFamily="50" charset="-128"/>
              <a:cs typeface="メイリオ" pitchFamily="50" charset="-128"/>
            </a:endParaRPr>
          </a:p>
        </p:txBody>
      </p:sp>
      <p:sp>
        <p:nvSpPr>
          <p:cNvPr id="55" name="正方形/長方形 54"/>
          <p:cNvSpPr/>
          <p:nvPr/>
        </p:nvSpPr>
        <p:spPr bwMode="auto">
          <a:xfrm>
            <a:off x="143055" y="4741462"/>
            <a:ext cx="648519"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A</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現状</a:t>
            </a:r>
            <a:endParaRPr lang="en-US" altLang="ja-JP" sz="900" dirty="0">
              <a:latin typeface="メイリオ" pitchFamily="50" charset="-128"/>
              <a:ea typeface="メイリオ" pitchFamily="50" charset="-128"/>
              <a:cs typeface="メイリオ" pitchFamily="50" charset="-128"/>
            </a:endParaRPr>
          </a:p>
        </p:txBody>
      </p:sp>
      <p:sp>
        <p:nvSpPr>
          <p:cNvPr id="56" name="正方形/長方形 55"/>
          <p:cNvSpPr/>
          <p:nvPr/>
        </p:nvSpPr>
        <p:spPr bwMode="auto">
          <a:xfrm>
            <a:off x="143055" y="4161041"/>
            <a:ext cx="648519"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a:latin typeface="メイリオ" pitchFamily="50" charset="-128"/>
                <a:ea typeface="メイリオ" pitchFamily="50" charset="-128"/>
                <a:cs typeface="メイリオ" pitchFamily="50" charset="-128"/>
              </a:rPr>
              <a:t>ビジネス</a:t>
            </a:r>
            <a:r>
              <a:rPr lang="ja-JP" altLang="en-US" sz="1000" dirty="0">
                <a:latin typeface="メイリオ" pitchFamily="50" charset="-128"/>
                <a:ea typeface="メイリオ" pitchFamily="50" charset="-128"/>
                <a:cs typeface="メイリオ" pitchFamily="50" charset="-128"/>
              </a:rPr>
              <a:t>の現状</a:t>
            </a:r>
            <a:endParaRPr lang="en-US" altLang="ja-JP" sz="1000" dirty="0">
              <a:latin typeface="メイリオ" pitchFamily="50" charset="-128"/>
              <a:ea typeface="メイリオ" pitchFamily="50" charset="-128"/>
              <a:cs typeface="メイリオ" pitchFamily="50" charset="-128"/>
            </a:endParaRPr>
          </a:p>
        </p:txBody>
      </p:sp>
      <p:sp>
        <p:nvSpPr>
          <p:cNvPr id="57" name="正方形/長方形 56"/>
          <p:cNvSpPr/>
          <p:nvPr/>
        </p:nvSpPr>
        <p:spPr bwMode="auto">
          <a:xfrm>
            <a:off x="143055" y="5311177"/>
            <a:ext cx="648519"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B</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現状</a:t>
            </a:r>
            <a:endParaRPr lang="en-US" altLang="ja-JP" sz="900" dirty="0">
              <a:latin typeface="メイリオ" pitchFamily="50" charset="-128"/>
              <a:ea typeface="メイリオ" pitchFamily="50" charset="-128"/>
              <a:cs typeface="メイリオ" pitchFamily="50" charset="-128"/>
            </a:endParaRPr>
          </a:p>
        </p:txBody>
      </p:sp>
      <p:sp>
        <p:nvSpPr>
          <p:cNvPr id="58" name="正方形/長方形 57"/>
          <p:cNvSpPr/>
          <p:nvPr/>
        </p:nvSpPr>
        <p:spPr bwMode="auto">
          <a:xfrm>
            <a:off x="143055" y="5891597"/>
            <a:ext cx="648519"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C</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現状</a:t>
            </a:r>
            <a:endParaRPr lang="en-US" altLang="ja-JP" sz="900" dirty="0">
              <a:latin typeface="メイリオ" pitchFamily="50" charset="-128"/>
              <a:ea typeface="メイリオ" pitchFamily="50" charset="-128"/>
              <a:cs typeface="メイリオ" pitchFamily="50" charset="-128"/>
            </a:endParaRPr>
          </a:p>
        </p:txBody>
      </p:sp>
      <p:sp>
        <p:nvSpPr>
          <p:cNvPr id="63" name="正方形/長方形 62"/>
          <p:cNvSpPr/>
          <p:nvPr/>
        </p:nvSpPr>
        <p:spPr bwMode="auto">
          <a:xfrm>
            <a:off x="8176395" y="4741462"/>
            <a:ext cx="775953"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A</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あるべき</a:t>
            </a:r>
            <a:r>
              <a:rPr lang="ja-JP" altLang="en-US" sz="900" dirty="0" smtClean="0">
                <a:latin typeface="メイリオ" pitchFamily="50" charset="-128"/>
                <a:ea typeface="メイリオ" pitchFamily="50" charset="-128"/>
                <a:cs typeface="メイリオ" pitchFamily="50" charset="-128"/>
              </a:rPr>
              <a:t>姿</a:t>
            </a:r>
            <a:endParaRPr lang="en-US" altLang="ja-JP" sz="900" dirty="0">
              <a:latin typeface="メイリオ" pitchFamily="50" charset="-128"/>
              <a:ea typeface="メイリオ" pitchFamily="50" charset="-128"/>
              <a:cs typeface="メイリオ" pitchFamily="50" charset="-128"/>
            </a:endParaRPr>
          </a:p>
        </p:txBody>
      </p:sp>
      <p:sp>
        <p:nvSpPr>
          <p:cNvPr id="64" name="正方形/長方形 63"/>
          <p:cNvSpPr/>
          <p:nvPr/>
        </p:nvSpPr>
        <p:spPr bwMode="auto">
          <a:xfrm>
            <a:off x="8176395" y="4161041"/>
            <a:ext cx="775953"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a:latin typeface="メイリオ" pitchFamily="50" charset="-128"/>
                <a:ea typeface="メイリオ" pitchFamily="50" charset="-128"/>
                <a:cs typeface="メイリオ" pitchFamily="50" charset="-128"/>
              </a:rPr>
              <a:t>ビジネス</a:t>
            </a:r>
            <a:r>
              <a:rPr lang="ja-JP" altLang="en-US" sz="1000" dirty="0" smtClean="0">
                <a:latin typeface="メイリオ" pitchFamily="50" charset="-128"/>
                <a:ea typeface="メイリオ" pitchFamily="50" charset="-128"/>
                <a:cs typeface="メイリオ" pitchFamily="50" charset="-128"/>
              </a:rPr>
              <a:t>のあるべき姿</a:t>
            </a:r>
            <a:endParaRPr lang="en-US" altLang="ja-JP" sz="1000" dirty="0">
              <a:latin typeface="メイリオ" pitchFamily="50" charset="-128"/>
              <a:ea typeface="メイリオ" pitchFamily="50" charset="-128"/>
              <a:cs typeface="メイリオ" pitchFamily="50" charset="-128"/>
            </a:endParaRPr>
          </a:p>
        </p:txBody>
      </p:sp>
      <p:sp>
        <p:nvSpPr>
          <p:cNvPr id="65" name="正方形/長方形 64"/>
          <p:cNvSpPr/>
          <p:nvPr/>
        </p:nvSpPr>
        <p:spPr bwMode="auto">
          <a:xfrm>
            <a:off x="8176395" y="5311177"/>
            <a:ext cx="775953"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B</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あるべき姿</a:t>
            </a:r>
            <a:endParaRPr lang="en-US" altLang="ja-JP" sz="900" dirty="0">
              <a:latin typeface="メイリオ" pitchFamily="50" charset="-128"/>
              <a:ea typeface="メイリオ" pitchFamily="50" charset="-128"/>
              <a:cs typeface="メイリオ" pitchFamily="50" charset="-128"/>
            </a:endParaRPr>
          </a:p>
        </p:txBody>
      </p:sp>
      <p:sp>
        <p:nvSpPr>
          <p:cNvPr id="66" name="正方形/長方形 65"/>
          <p:cNvSpPr/>
          <p:nvPr/>
        </p:nvSpPr>
        <p:spPr bwMode="auto">
          <a:xfrm>
            <a:off x="8176395" y="5891597"/>
            <a:ext cx="775953"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C</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あるべき姿</a:t>
            </a:r>
            <a:endParaRPr lang="en-US" altLang="ja-JP" sz="900" dirty="0">
              <a:latin typeface="メイリオ" pitchFamily="50" charset="-128"/>
              <a:ea typeface="メイリオ" pitchFamily="50" charset="-128"/>
              <a:cs typeface="メイリオ" pitchFamily="50" charset="-128"/>
            </a:endParaRPr>
          </a:p>
        </p:txBody>
      </p:sp>
      <p:sp>
        <p:nvSpPr>
          <p:cNvPr id="67" name="角丸四角形 66"/>
          <p:cNvSpPr/>
          <p:nvPr/>
        </p:nvSpPr>
        <p:spPr bwMode="auto">
          <a:xfrm>
            <a:off x="3389579" y="4770929"/>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68" name="角丸四角形 67"/>
          <p:cNvSpPr/>
          <p:nvPr/>
        </p:nvSpPr>
        <p:spPr bwMode="auto">
          <a:xfrm>
            <a:off x="3101547" y="5067514"/>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69" name="角丸四角形 68"/>
          <p:cNvSpPr/>
          <p:nvPr/>
        </p:nvSpPr>
        <p:spPr bwMode="auto">
          <a:xfrm>
            <a:off x="3749619" y="5064135"/>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0" name="角丸四角形 69"/>
          <p:cNvSpPr/>
          <p:nvPr/>
        </p:nvSpPr>
        <p:spPr bwMode="auto">
          <a:xfrm>
            <a:off x="3101547" y="5398965"/>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1" name="角丸四角形 70"/>
          <p:cNvSpPr/>
          <p:nvPr/>
        </p:nvSpPr>
        <p:spPr bwMode="auto">
          <a:xfrm>
            <a:off x="2813515" y="5661248"/>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2" name="角丸四角形 71"/>
          <p:cNvSpPr/>
          <p:nvPr/>
        </p:nvSpPr>
        <p:spPr bwMode="auto">
          <a:xfrm>
            <a:off x="4325683" y="5635022"/>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3" name="角丸四角形 72"/>
          <p:cNvSpPr/>
          <p:nvPr/>
        </p:nvSpPr>
        <p:spPr bwMode="auto">
          <a:xfrm>
            <a:off x="2813515" y="5976988"/>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4" name="角丸四角形 73"/>
          <p:cNvSpPr/>
          <p:nvPr/>
        </p:nvSpPr>
        <p:spPr bwMode="auto">
          <a:xfrm>
            <a:off x="2525483" y="623547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5" name="角丸四角形 74"/>
          <p:cNvSpPr/>
          <p:nvPr/>
        </p:nvSpPr>
        <p:spPr bwMode="auto">
          <a:xfrm>
            <a:off x="3173555" y="6232094"/>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76" name="曲線コネクタ 75"/>
          <p:cNvCxnSpPr>
            <a:stCxn id="67" idx="2"/>
            <a:endCxn id="69" idx="0"/>
          </p:cNvCxnSpPr>
          <p:nvPr/>
        </p:nvCxnSpPr>
        <p:spPr>
          <a:xfrm rot="16200000" flipH="1">
            <a:off x="3729020" y="4827512"/>
            <a:ext cx="113206" cy="36004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曲線コネクタ 76"/>
          <p:cNvCxnSpPr>
            <a:stCxn id="67" idx="2"/>
            <a:endCxn id="68" idx="0"/>
          </p:cNvCxnSpPr>
          <p:nvPr/>
        </p:nvCxnSpPr>
        <p:spPr>
          <a:xfrm rot="5400000">
            <a:off x="3403295" y="4865205"/>
            <a:ext cx="116585" cy="288032"/>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曲線コネクタ 77"/>
          <p:cNvCxnSpPr>
            <a:stCxn id="68" idx="2"/>
            <a:endCxn id="70" idx="0"/>
          </p:cNvCxnSpPr>
          <p:nvPr/>
        </p:nvCxnSpPr>
        <p:spPr>
          <a:xfrm rot="5400000">
            <a:off x="3241846" y="5323239"/>
            <a:ext cx="151451" cy="1270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曲線コネクタ 78"/>
          <p:cNvCxnSpPr>
            <a:stCxn id="70" idx="2"/>
          </p:cNvCxnSpPr>
          <p:nvPr/>
        </p:nvCxnSpPr>
        <p:spPr>
          <a:xfrm rot="5400000">
            <a:off x="3143837" y="5464667"/>
            <a:ext cx="59436" cy="288032"/>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曲線コネクタ 79"/>
          <p:cNvCxnSpPr>
            <a:stCxn id="70" idx="2"/>
            <a:endCxn id="72" idx="0"/>
          </p:cNvCxnSpPr>
          <p:nvPr/>
        </p:nvCxnSpPr>
        <p:spPr>
          <a:xfrm rot="16200000" flipH="1">
            <a:off x="3901611" y="4994925"/>
            <a:ext cx="56057" cy="1224136"/>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曲線コネクタ 80"/>
          <p:cNvCxnSpPr>
            <a:stCxn id="73" idx="2"/>
            <a:endCxn id="75" idx="0"/>
          </p:cNvCxnSpPr>
          <p:nvPr/>
        </p:nvCxnSpPr>
        <p:spPr>
          <a:xfrm rot="16200000" flipH="1">
            <a:off x="3172006" y="6014521"/>
            <a:ext cx="75106" cy="36004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曲線コネクタ 81"/>
          <p:cNvCxnSpPr>
            <a:stCxn id="73" idx="2"/>
            <a:endCxn id="74" idx="0"/>
          </p:cNvCxnSpPr>
          <p:nvPr/>
        </p:nvCxnSpPr>
        <p:spPr>
          <a:xfrm rot="5400000">
            <a:off x="2846281" y="6052214"/>
            <a:ext cx="78485" cy="288032"/>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曲線コネクタ 82"/>
          <p:cNvCxnSpPr>
            <a:stCxn id="71" idx="2"/>
            <a:endCxn id="73" idx="0"/>
          </p:cNvCxnSpPr>
          <p:nvPr/>
        </p:nvCxnSpPr>
        <p:spPr>
          <a:xfrm rot="5400000">
            <a:off x="2961669" y="5909118"/>
            <a:ext cx="135740" cy="1270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角丸四角形 83"/>
          <p:cNvSpPr/>
          <p:nvPr/>
        </p:nvSpPr>
        <p:spPr bwMode="auto">
          <a:xfrm>
            <a:off x="4757731" y="4190508"/>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85" name="角丸四角形 84"/>
          <p:cNvSpPr/>
          <p:nvPr/>
        </p:nvSpPr>
        <p:spPr bwMode="auto">
          <a:xfrm>
            <a:off x="4037651" y="4429944"/>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86" name="角丸四角形 85"/>
          <p:cNvSpPr/>
          <p:nvPr/>
        </p:nvSpPr>
        <p:spPr bwMode="auto">
          <a:xfrm>
            <a:off x="5297413" y="4426565"/>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87" name="曲線コネクタ 86"/>
          <p:cNvCxnSpPr>
            <a:stCxn id="84" idx="2"/>
            <a:endCxn id="86" idx="0"/>
          </p:cNvCxnSpPr>
          <p:nvPr/>
        </p:nvCxnSpPr>
        <p:spPr>
          <a:xfrm rot="16200000" flipH="1">
            <a:off x="5215568" y="4128695"/>
            <a:ext cx="56057" cy="539682"/>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曲線コネクタ 87"/>
          <p:cNvCxnSpPr>
            <a:stCxn id="84" idx="2"/>
            <a:endCxn id="85" idx="0"/>
          </p:cNvCxnSpPr>
          <p:nvPr/>
        </p:nvCxnSpPr>
        <p:spPr>
          <a:xfrm rot="5400000">
            <a:off x="4583997" y="4040186"/>
            <a:ext cx="59436" cy="72008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曲線コネクタ 88"/>
          <p:cNvCxnSpPr>
            <a:stCxn id="85" idx="2"/>
            <a:endCxn id="67" idx="0"/>
          </p:cNvCxnSpPr>
          <p:nvPr/>
        </p:nvCxnSpPr>
        <p:spPr>
          <a:xfrm rot="5400000">
            <a:off x="3849147" y="4366400"/>
            <a:ext cx="160985" cy="648072"/>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曲線コネクタ 89"/>
          <p:cNvCxnSpPr>
            <a:stCxn id="86" idx="2"/>
            <a:endCxn id="72" idx="0"/>
          </p:cNvCxnSpPr>
          <p:nvPr/>
        </p:nvCxnSpPr>
        <p:spPr>
          <a:xfrm rot="5400000">
            <a:off x="4513344" y="4634928"/>
            <a:ext cx="1028457" cy="97173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曲線コネクタ 90"/>
          <p:cNvCxnSpPr>
            <a:stCxn id="86" idx="2"/>
            <a:endCxn id="69" idx="0"/>
          </p:cNvCxnSpPr>
          <p:nvPr/>
        </p:nvCxnSpPr>
        <p:spPr>
          <a:xfrm rot="5400000">
            <a:off x="4510755" y="4061453"/>
            <a:ext cx="457570" cy="1547794"/>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角丸四角形 91"/>
          <p:cNvSpPr/>
          <p:nvPr/>
        </p:nvSpPr>
        <p:spPr bwMode="auto">
          <a:xfrm>
            <a:off x="5693079" y="5003097"/>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93" name="曲線コネクタ 92"/>
          <p:cNvCxnSpPr>
            <a:stCxn id="86" idx="2"/>
            <a:endCxn id="92" idx="0"/>
          </p:cNvCxnSpPr>
          <p:nvPr/>
        </p:nvCxnSpPr>
        <p:spPr>
          <a:xfrm rot="16200000" flipH="1">
            <a:off x="5513004" y="4606998"/>
            <a:ext cx="396532" cy="395666"/>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角丸四角形 93"/>
          <p:cNvSpPr/>
          <p:nvPr/>
        </p:nvSpPr>
        <p:spPr bwMode="auto">
          <a:xfrm>
            <a:off x="5297413" y="534092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95" name="角丸四角形 94"/>
          <p:cNvSpPr/>
          <p:nvPr/>
        </p:nvSpPr>
        <p:spPr bwMode="auto">
          <a:xfrm>
            <a:off x="6056734" y="623547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96" name="曲線コネクタ 95"/>
          <p:cNvCxnSpPr>
            <a:stCxn id="92" idx="2"/>
            <a:endCxn id="94" idx="0"/>
          </p:cNvCxnSpPr>
          <p:nvPr/>
        </p:nvCxnSpPr>
        <p:spPr>
          <a:xfrm rot="5400000">
            <a:off x="5632357" y="5064177"/>
            <a:ext cx="157826" cy="395666"/>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曲線コネクタ 96"/>
          <p:cNvCxnSpPr>
            <a:stCxn id="92" idx="2"/>
            <a:endCxn id="95" idx="0"/>
          </p:cNvCxnSpPr>
          <p:nvPr/>
        </p:nvCxnSpPr>
        <p:spPr>
          <a:xfrm rot="16200000" flipH="1">
            <a:off x="5564742" y="5527457"/>
            <a:ext cx="1052376" cy="363655"/>
          </a:xfrm>
          <a:prstGeom prst="curvedConnector3">
            <a:avLst>
              <a:gd name="adj1" fmla="val 38234"/>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角丸四角形 97"/>
          <p:cNvSpPr/>
          <p:nvPr/>
        </p:nvSpPr>
        <p:spPr bwMode="auto">
          <a:xfrm>
            <a:off x="5043289" y="623547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99" name="角丸四角形 98"/>
          <p:cNvSpPr/>
          <p:nvPr/>
        </p:nvSpPr>
        <p:spPr bwMode="auto">
          <a:xfrm>
            <a:off x="5573446" y="5659708"/>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100" name="曲線コネクタ 99"/>
          <p:cNvCxnSpPr>
            <a:stCxn id="94" idx="2"/>
            <a:endCxn id="98" idx="0"/>
          </p:cNvCxnSpPr>
          <p:nvPr/>
        </p:nvCxnSpPr>
        <p:spPr>
          <a:xfrm rot="5400000">
            <a:off x="5029100" y="5751136"/>
            <a:ext cx="714550" cy="254124"/>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曲線コネクタ 100"/>
          <p:cNvCxnSpPr>
            <a:stCxn id="94" idx="2"/>
            <a:endCxn id="99" idx="0"/>
          </p:cNvCxnSpPr>
          <p:nvPr/>
        </p:nvCxnSpPr>
        <p:spPr>
          <a:xfrm rot="16200000" flipH="1">
            <a:off x="5582061" y="5452298"/>
            <a:ext cx="138785" cy="276033"/>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曲線コネクタ 101"/>
          <p:cNvCxnSpPr>
            <a:stCxn id="72" idx="2"/>
            <a:endCxn id="75" idx="0"/>
          </p:cNvCxnSpPr>
          <p:nvPr/>
        </p:nvCxnSpPr>
        <p:spPr>
          <a:xfrm rot="5400000">
            <a:off x="3757107" y="5447494"/>
            <a:ext cx="417072" cy="1152128"/>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角丸四角形 102"/>
          <p:cNvSpPr/>
          <p:nvPr/>
        </p:nvSpPr>
        <p:spPr bwMode="auto">
          <a:xfrm>
            <a:off x="4478083" y="623547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104" name="曲線コネクタ 103"/>
          <p:cNvCxnSpPr>
            <a:stCxn id="72" idx="2"/>
            <a:endCxn id="103" idx="0"/>
          </p:cNvCxnSpPr>
          <p:nvPr/>
        </p:nvCxnSpPr>
        <p:spPr>
          <a:xfrm rot="16200000" flipH="1">
            <a:off x="4407682" y="5949047"/>
            <a:ext cx="420451" cy="15240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角丸四角形 104"/>
          <p:cNvSpPr/>
          <p:nvPr/>
        </p:nvSpPr>
        <p:spPr bwMode="auto">
          <a:xfrm>
            <a:off x="4361309" y="4945056"/>
            <a:ext cx="432048" cy="180000"/>
          </a:xfrm>
          <a:prstGeom prst="roundRect">
            <a:avLst/>
          </a:prstGeom>
          <a:solidFill>
            <a:schemeClr val="bg1">
              <a:lumMod val="85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要望</a:t>
            </a:r>
          </a:p>
        </p:txBody>
      </p:sp>
      <p:sp>
        <p:nvSpPr>
          <p:cNvPr id="106" name="角丸四角形 105"/>
          <p:cNvSpPr/>
          <p:nvPr/>
        </p:nvSpPr>
        <p:spPr bwMode="auto">
          <a:xfrm>
            <a:off x="4865365" y="5569204"/>
            <a:ext cx="432048" cy="180000"/>
          </a:xfrm>
          <a:prstGeom prst="roundRect">
            <a:avLst/>
          </a:prstGeom>
          <a:solidFill>
            <a:schemeClr val="bg1">
              <a:lumMod val="85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要望</a:t>
            </a:r>
          </a:p>
        </p:txBody>
      </p:sp>
      <p:sp>
        <p:nvSpPr>
          <p:cNvPr id="107" name="角丸四角形 106"/>
          <p:cNvSpPr/>
          <p:nvPr/>
        </p:nvSpPr>
        <p:spPr bwMode="auto">
          <a:xfrm>
            <a:off x="2561109" y="4941168"/>
            <a:ext cx="432048" cy="180000"/>
          </a:xfrm>
          <a:prstGeom prst="roundRect">
            <a:avLst/>
          </a:prstGeom>
          <a:solidFill>
            <a:schemeClr val="bg1">
              <a:lumMod val="85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要望</a:t>
            </a:r>
          </a:p>
        </p:txBody>
      </p:sp>
      <p:sp>
        <p:nvSpPr>
          <p:cNvPr id="108" name="角丸四角形 107"/>
          <p:cNvSpPr/>
          <p:nvPr/>
        </p:nvSpPr>
        <p:spPr bwMode="auto">
          <a:xfrm>
            <a:off x="3821627" y="6221169"/>
            <a:ext cx="432048" cy="180000"/>
          </a:xfrm>
          <a:prstGeom prst="roundRect">
            <a:avLst/>
          </a:prstGeom>
          <a:solidFill>
            <a:schemeClr val="bg1">
              <a:lumMod val="85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要望</a:t>
            </a:r>
          </a:p>
        </p:txBody>
      </p:sp>
      <p:cxnSp>
        <p:nvCxnSpPr>
          <p:cNvPr id="110" name="直線コネクタ 109"/>
          <p:cNvCxnSpPr/>
          <p:nvPr/>
        </p:nvCxnSpPr>
        <p:spPr>
          <a:xfrm>
            <a:off x="2561109" y="492600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2561109" y="492600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3821627" y="621219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a:off x="3821627" y="621219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4361309" y="4936082"/>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flipH="1">
            <a:off x="4361309" y="4936082"/>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1" name="正方形/長方形 120"/>
          <p:cNvSpPr/>
          <p:nvPr/>
        </p:nvSpPr>
        <p:spPr bwMode="auto">
          <a:xfrm>
            <a:off x="834519" y="4136657"/>
            <a:ext cx="7291401" cy="592678"/>
          </a:xfrm>
          <a:prstGeom prst="rect">
            <a:avLst/>
          </a:prstGeom>
          <a:no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2" name="正方形/長方形 121"/>
          <p:cNvSpPr/>
          <p:nvPr/>
        </p:nvSpPr>
        <p:spPr bwMode="auto">
          <a:xfrm>
            <a:off x="834519" y="4729334"/>
            <a:ext cx="7291401" cy="571679"/>
          </a:xfrm>
          <a:prstGeom prst="rect">
            <a:avLst/>
          </a:prstGeom>
          <a:no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3" name="正方形/長方形 122"/>
          <p:cNvSpPr/>
          <p:nvPr/>
        </p:nvSpPr>
        <p:spPr bwMode="auto">
          <a:xfrm>
            <a:off x="834519" y="5305399"/>
            <a:ext cx="7291401" cy="592678"/>
          </a:xfrm>
          <a:prstGeom prst="rect">
            <a:avLst/>
          </a:prstGeom>
          <a:no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4" name="正方形/長方形 123"/>
          <p:cNvSpPr/>
          <p:nvPr/>
        </p:nvSpPr>
        <p:spPr bwMode="auto">
          <a:xfrm>
            <a:off x="834519" y="5898077"/>
            <a:ext cx="7291401" cy="559450"/>
          </a:xfrm>
          <a:prstGeom prst="rect">
            <a:avLst/>
          </a:prstGeom>
          <a:no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5" name="二等辺三角形 124"/>
          <p:cNvSpPr/>
          <p:nvPr/>
        </p:nvSpPr>
        <p:spPr bwMode="auto">
          <a:xfrm flipV="1">
            <a:off x="2935171" y="3001778"/>
            <a:ext cx="3004981" cy="355214"/>
          </a:xfrm>
          <a:prstGeom prst="triangle">
            <a:avLst>
              <a:gd name="adj" fmla="val 49654"/>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6" name="テキスト ボックス 125"/>
          <p:cNvSpPr txBox="1"/>
          <p:nvPr/>
        </p:nvSpPr>
        <p:spPr>
          <a:xfrm>
            <a:off x="3799834" y="3007985"/>
            <a:ext cx="1687222" cy="276999"/>
          </a:xfrm>
          <a:prstGeom prst="rect">
            <a:avLst/>
          </a:prstGeom>
          <a:noFill/>
        </p:spPr>
        <p:txBody>
          <a:bodyPr wrap="square" rtlCol="0">
            <a:spAutoFit/>
          </a:bodyPr>
          <a:lstStyle/>
          <a:p>
            <a:r>
              <a:rPr lang="ja-JP" altLang="en-US" sz="1200" b="1" dirty="0" smtClean="0">
                <a:solidFill>
                  <a:schemeClr val="bg1"/>
                </a:solidFill>
                <a:latin typeface="メイリオ" pitchFamily="50" charset="-128"/>
                <a:ea typeface="メイリオ" pitchFamily="50" charset="-128"/>
                <a:cs typeface="メイリオ" pitchFamily="50" charset="-128"/>
              </a:rPr>
              <a:t>要求をあぶり出す</a:t>
            </a:r>
            <a:endParaRPr kumimoji="1" lang="ja-JP" altLang="en-US" sz="1200" b="1" dirty="0">
              <a:solidFill>
                <a:schemeClr val="bg1"/>
              </a:solidFill>
              <a:latin typeface="メイリオ" pitchFamily="50" charset="-128"/>
              <a:ea typeface="メイリオ" pitchFamily="50" charset="-128"/>
              <a:cs typeface="メイリオ" pitchFamily="50" charset="-128"/>
            </a:endParaRPr>
          </a:p>
        </p:txBody>
      </p:sp>
      <p:pic>
        <p:nvPicPr>
          <p:cNvPr id="127" name="Picture 128" descr="PE0168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0260" y="5904907"/>
            <a:ext cx="612412" cy="62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127" descr="PE0172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0260" y="5335736"/>
            <a:ext cx="631436" cy="46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20" descr="PE0168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4967" y="4747518"/>
            <a:ext cx="609541" cy="539679"/>
          </a:xfrm>
          <a:prstGeom prst="rect">
            <a:avLst/>
          </a:prstGeom>
          <a:noFill/>
          <a:extLst>
            <a:ext uri="{909E8E84-426E-40DD-AFC4-6F175D3DCCD1}">
              <a14:hiddenFill xmlns:a14="http://schemas.microsoft.com/office/drawing/2010/main">
                <a:solidFill>
                  <a:srgbClr val="FFFFFF"/>
                </a:solidFill>
              </a14:hiddenFill>
            </a:ext>
          </a:extLst>
        </p:spPr>
      </p:pic>
      <p:sp>
        <p:nvSpPr>
          <p:cNvPr id="130" name="正方形/長方形 129"/>
          <p:cNvSpPr/>
          <p:nvPr/>
        </p:nvSpPr>
        <p:spPr>
          <a:xfrm>
            <a:off x="887714" y="4899773"/>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A</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31" name="正方形/長方形 130"/>
          <p:cNvSpPr/>
          <p:nvPr/>
        </p:nvSpPr>
        <p:spPr>
          <a:xfrm>
            <a:off x="887714" y="5475837"/>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B</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32" name="正方形/長方形 131"/>
          <p:cNvSpPr/>
          <p:nvPr/>
        </p:nvSpPr>
        <p:spPr>
          <a:xfrm>
            <a:off x="887714" y="6076284"/>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C</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pic>
        <p:nvPicPr>
          <p:cNvPr id="133" name="Picture 3" descr="C:\Documents and Settings\hamaguchik\Local Settings\Temporary Internet Files\Content.IE5\CCHL8ZC6\MC9003325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4130" y="4125369"/>
            <a:ext cx="782963" cy="527767"/>
          </a:xfrm>
          <a:prstGeom prst="rect">
            <a:avLst/>
          </a:prstGeom>
          <a:noFill/>
          <a:extLst>
            <a:ext uri="{909E8E84-426E-40DD-AFC4-6F175D3DCCD1}">
              <a14:hiddenFill xmlns:a14="http://schemas.microsoft.com/office/drawing/2010/main">
                <a:solidFill>
                  <a:srgbClr val="FFFFFF"/>
                </a:solidFill>
              </a14:hiddenFill>
            </a:ext>
          </a:extLst>
        </p:spPr>
      </p:pic>
      <p:sp>
        <p:nvSpPr>
          <p:cNvPr id="134" name="正方形/長方形 133"/>
          <p:cNvSpPr/>
          <p:nvPr/>
        </p:nvSpPr>
        <p:spPr>
          <a:xfrm>
            <a:off x="887714" y="4149080"/>
            <a:ext cx="954107" cy="646331"/>
          </a:xfrm>
          <a:prstGeom prst="rect">
            <a:avLst/>
          </a:prstGeom>
        </p:spPr>
        <p:txBody>
          <a:bodyPr wrap="none">
            <a:spAutoFit/>
          </a:bodyPr>
          <a:lstStyle/>
          <a:p>
            <a:r>
              <a:rPr lang="ja-JP" altLang="en-US" sz="1200" dirty="0" smtClean="0">
                <a:latin typeface="メイリオ" pitchFamily="50" charset="-128"/>
                <a:ea typeface="メイリオ" pitchFamily="50" charset="-128"/>
                <a:cs typeface="メイリオ" pitchFamily="50" charset="-128"/>
              </a:rPr>
              <a:t>ビジョン</a:t>
            </a:r>
            <a:endParaRPr lang="en-US" altLang="ja-JP" sz="1200" dirty="0" smtClean="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戦略</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経営者意向</a:t>
            </a:r>
            <a:endParaRPr lang="ja-JP" altLang="en-US" sz="1200" dirty="0">
              <a:latin typeface="メイリオ" pitchFamily="50" charset="-128"/>
              <a:ea typeface="メイリオ" pitchFamily="50" charset="-128"/>
              <a:cs typeface="メイリオ" pitchFamily="50" charset="-128"/>
            </a:endParaRPr>
          </a:p>
        </p:txBody>
      </p:sp>
      <p:sp>
        <p:nvSpPr>
          <p:cNvPr id="135" name="四角形吹き出し 134"/>
          <p:cNvSpPr/>
          <p:nvPr/>
        </p:nvSpPr>
        <p:spPr bwMode="auto">
          <a:xfrm>
            <a:off x="6080766" y="2996952"/>
            <a:ext cx="2955730" cy="717798"/>
          </a:xfrm>
          <a:prstGeom prst="wedgeRectCallout">
            <a:avLst>
              <a:gd name="adj1" fmla="val -62164"/>
              <a:gd name="adj2" fmla="val 53820"/>
            </a:avLst>
          </a:prstGeom>
          <a:solidFill>
            <a:srgbClr val="FFFF00"/>
          </a:solidFill>
          <a:ln>
            <a:solidFill>
              <a:srgbClr val="FF0000"/>
            </a:solidFill>
          </a:ln>
          <a:effectLst/>
          <a:extLst/>
        </p:spPr>
        <p:txBody>
          <a:bodyPr wrap="square" lIns="72000" tIns="0" rIns="72000" bIns="0" rtlCol="0" anchor="ctr" anchorCtr="0"/>
          <a:lstStyle/>
          <a:p>
            <a:r>
              <a:rPr lang="ja-JP" altLang="en-US" sz="1050" dirty="0" smtClean="0">
                <a:latin typeface="メイリオ" pitchFamily="50" charset="-128"/>
                <a:ea typeface="メイリオ" pitchFamily="50" charset="-128"/>
                <a:cs typeface="メイリオ" pitchFamily="50" charset="-128"/>
              </a:rPr>
              <a:t>チェック１：</a:t>
            </a:r>
            <a:endParaRPr lang="en-US" altLang="ja-JP" sz="1050" dirty="0" smtClean="0">
              <a:latin typeface="メイリオ" pitchFamily="50" charset="-128"/>
              <a:ea typeface="メイリオ" pitchFamily="50" charset="-128"/>
              <a:cs typeface="メイリオ" pitchFamily="50" charset="-128"/>
            </a:endParaRPr>
          </a:p>
          <a:p>
            <a:r>
              <a:rPr lang="ja-JP" altLang="en-US" sz="1050" b="1" dirty="0" smtClean="0">
                <a:latin typeface="メイリオ" pitchFamily="50" charset="-128"/>
                <a:ea typeface="メイリオ" pitchFamily="50" charset="-128"/>
                <a:cs typeface="メイリオ" pitchFamily="50" charset="-128"/>
              </a:rPr>
              <a:t>各層にて現状の姿からあるべき姿に至る</a:t>
            </a:r>
            <a:endParaRPr lang="en-US" altLang="ja-JP" sz="1050" b="1" dirty="0" smtClean="0">
              <a:latin typeface="メイリオ" pitchFamily="50" charset="-128"/>
              <a:ea typeface="メイリオ" pitchFamily="50" charset="-128"/>
              <a:cs typeface="メイリオ" pitchFamily="50" charset="-128"/>
            </a:endParaRPr>
          </a:p>
          <a:p>
            <a:r>
              <a:rPr lang="ja-JP" altLang="en-US" sz="1050" b="1" dirty="0">
                <a:latin typeface="メイリオ" pitchFamily="50" charset="-128"/>
                <a:ea typeface="メイリオ" pitchFamily="50" charset="-128"/>
                <a:cs typeface="メイリオ" pitchFamily="50" charset="-128"/>
              </a:rPr>
              <a:t>ため</a:t>
            </a:r>
            <a:r>
              <a:rPr lang="ja-JP" altLang="en-US" sz="1050" b="1" dirty="0" smtClean="0">
                <a:latin typeface="メイリオ" pitchFamily="50" charset="-128"/>
                <a:ea typeface="メイリオ" pitchFamily="50" charset="-128"/>
                <a:cs typeface="メイリオ" pitchFamily="50" charset="-128"/>
              </a:rPr>
              <a:t>に必要な能力・条件か否か？</a:t>
            </a:r>
            <a:r>
              <a:rPr lang="en-US" altLang="ja-JP" sz="1050" dirty="0" smtClean="0">
                <a:latin typeface="メイリオ" pitchFamily="50" charset="-128"/>
                <a:ea typeface="メイリオ" pitchFamily="50" charset="-128"/>
                <a:cs typeface="メイリオ" pitchFamily="50" charset="-128"/>
              </a:rPr>
              <a:t>No</a:t>
            </a:r>
            <a:r>
              <a:rPr lang="ja-JP" altLang="en-US" sz="1050" dirty="0" smtClean="0">
                <a:latin typeface="メイリオ" pitchFamily="50" charset="-128"/>
                <a:ea typeface="メイリオ" pitchFamily="50" charset="-128"/>
                <a:cs typeface="メイリオ" pitchFamily="50" charset="-128"/>
              </a:rPr>
              <a:t>であればそれは「要求」ではなく、単なる「要望」</a:t>
            </a:r>
            <a:endParaRPr lang="en-US" altLang="ja-JP" sz="1050" dirty="0" smtClean="0">
              <a:latin typeface="メイリオ" pitchFamily="50" charset="-128"/>
              <a:ea typeface="メイリオ" pitchFamily="50" charset="-128"/>
              <a:cs typeface="メイリオ" pitchFamily="50" charset="-128"/>
            </a:endParaRPr>
          </a:p>
        </p:txBody>
      </p:sp>
      <p:sp>
        <p:nvSpPr>
          <p:cNvPr id="136" name="四角形吹き出し 135"/>
          <p:cNvSpPr/>
          <p:nvPr/>
        </p:nvSpPr>
        <p:spPr bwMode="auto">
          <a:xfrm>
            <a:off x="6945212" y="4191976"/>
            <a:ext cx="1080000" cy="2189352"/>
          </a:xfrm>
          <a:prstGeom prst="wedgeRectCallout">
            <a:avLst>
              <a:gd name="adj1" fmla="val -60172"/>
              <a:gd name="adj2" fmla="val -16452"/>
            </a:avLst>
          </a:prstGeom>
          <a:solidFill>
            <a:srgbClr val="FFFF00"/>
          </a:solidFill>
          <a:ln>
            <a:solidFill>
              <a:srgbClr val="FF0000"/>
            </a:solidFill>
          </a:ln>
          <a:effectLst/>
          <a:extLst/>
        </p:spPr>
        <p:txBody>
          <a:bodyPr wrap="square" lIns="72000" tIns="0" rIns="72000" bIns="0" rtlCol="0" anchor="ctr" anchorCtr="0"/>
          <a:lstStyle/>
          <a:p>
            <a:r>
              <a:rPr lang="ja-JP" altLang="en-US" sz="1050" dirty="0" smtClean="0">
                <a:latin typeface="メイリオ" pitchFamily="50" charset="-128"/>
                <a:ea typeface="メイリオ" pitchFamily="50" charset="-128"/>
                <a:cs typeface="メイリオ" pitchFamily="50" charset="-128"/>
              </a:rPr>
              <a:t>チェック２：</a:t>
            </a:r>
            <a:endParaRPr lang="en-US" altLang="ja-JP" sz="1050" dirty="0" smtClean="0">
              <a:latin typeface="メイリオ" pitchFamily="50" charset="-128"/>
              <a:ea typeface="メイリオ" pitchFamily="50" charset="-128"/>
              <a:cs typeface="メイリオ" pitchFamily="50" charset="-128"/>
            </a:endParaRPr>
          </a:p>
          <a:p>
            <a:r>
              <a:rPr lang="ja-JP" altLang="en-US" sz="1050" b="1" dirty="0" smtClean="0">
                <a:latin typeface="メイリオ" pitchFamily="50" charset="-128"/>
                <a:ea typeface="メイリオ" pitchFamily="50" charset="-128"/>
                <a:cs typeface="メイリオ" pitchFamily="50" charset="-128"/>
              </a:rPr>
              <a:t>ビジョン・戦略からトップダウンに「それを実現するために必要なものか否か」をチェックする。</a:t>
            </a:r>
            <a:endParaRPr lang="en-US" altLang="ja-JP" sz="1050" b="1"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つながらないものは「要求」ではなく、単なる「要望」</a:t>
            </a:r>
            <a:endParaRPr lang="en-US" altLang="ja-JP" sz="1050" dirty="0" smtClean="0">
              <a:latin typeface="メイリオ" pitchFamily="50" charset="-128"/>
              <a:ea typeface="メイリオ" pitchFamily="50" charset="-128"/>
              <a:cs typeface="メイリオ" pitchFamily="50" charset="-128"/>
            </a:endParaRPr>
          </a:p>
        </p:txBody>
      </p:sp>
      <p:sp>
        <p:nvSpPr>
          <p:cNvPr id="137" name="正方形/長方形 136"/>
          <p:cNvSpPr/>
          <p:nvPr/>
        </p:nvSpPr>
        <p:spPr bwMode="auto">
          <a:xfrm>
            <a:off x="143439" y="1206618"/>
            <a:ext cx="8893057" cy="1715298"/>
          </a:xfrm>
          <a:prstGeom prst="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8" name="雲形吹き出し 137"/>
          <p:cNvSpPr/>
          <p:nvPr/>
        </p:nvSpPr>
        <p:spPr bwMode="auto">
          <a:xfrm>
            <a:off x="2987824" y="1231755"/>
            <a:ext cx="5908526" cy="1656356"/>
          </a:xfrm>
          <a:prstGeom prst="cloudCallout">
            <a:avLst>
              <a:gd name="adj1" fmla="val -16772"/>
              <a:gd name="adj2" fmla="val 31740"/>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9" name="角丸四角形 138"/>
          <p:cNvSpPr/>
          <p:nvPr/>
        </p:nvSpPr>
        <p:spPr bwMode="auto">
          <a:xfrm rot="1009002">
            <a:off x="4003326" y="1535728"/>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0" name="角丸四角形 139"/>
          <p:cNvSpPr/>
          <p:nvPr/>
        </p:nvSpPr>
        <p:spPr bwMode="auto">
          <a:xfrm rot="846336">
            <a:off x="5063026" y="1815892"/>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1" name="角丸四角形 140"/>
          <p:cNvSpPr/>
          <p:nvPr/>
        </p:nvSpPr>
        <p:spPr bwMode="auto">
          <a:xfrm rot="20926157">
            <a:off x="3318083" y="1848790"/>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2" name="角丸四角形 141"/>
          <p:cNvSpPr/>
          <p:nvPr/>
        </p:nvSpPr>
        <p:spPr bwMode="auto">
          <a:xfrm rot="20026980">
            <a:off x="3485300" y="2192425"/>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3" name="角丸四角形 142"/>
          <p:cNvSpPr/>
          <p:nvPr/>
        </p:nvSpPr>
        <p:spPr bwMode="auto">
          <a:xfrm rot="21131275">
            <a:off x="5152706" y="1438521"/>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4" name="角丸四角形 143"/>
          <p:cNvSpPr/>
          <p:nvPr/>
        </p:nvSpPr>
        <p:spPr bwMode="auto">
          <a:xfrm rot="846336">
            <a:off x="6342308" y="1491656"/>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5" name="角丸四角形 144"/>
          <p:cNvSpPr/>
          <p:nvPr/>
        </p:nvSpPr>
        <p:spPr bwMode="auto">
          <a:xfrm rot="20926157">
            <a:off x="4550820" y="2205307"/>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6" name="角丸四角形 145"/>
          <p:cNvSpPr/>
          <p:nvPr/>
        </p:nvSpPr>
        <p:spPr bwMode="auto">
          <a:xfrm rot="20026980">
            <a:off x="5598417" y="2127738"/>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7" name="角丸四角形 146"/>
          <p:cNvSpPr/>
          <p:nvPr/>
        </p:nvSpPr>
        <p:spPr bwMode="auto">
          <a:xfrm rot="21131275">
            <a:off x="6954323" y="1696802"/>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8" name="角丸四角形 147"/>
          <p:cNvSpPr/>
          <p:nvPr/>
        </p:nvSpPr>
        <p:spPr bwMode="auto">
          <a:xfrm rot="846336">
            <a:off x="7752121" y="1938079"/>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9" name="角丸四角形 148"/>
          <p:cNvSpPr/>
          <p:nvPr/>
        </p:nvSpPr>
        <p:spPr bwMode="auto">
          <a:xfrm rot="20926157">
            <a:off x="6524352" y="2058540"/>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50" name="角丸四角形 149"/>
          <p:cNvSpPr/>
          <p:nvPr/>
        </p:nvSpPr>
        <p:spPr bwMode="auto">
          <a:xfrm rot="683913">
            <a:off x="6200188" y="2413204"/>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rot="20640205">
            <a:off x="4457401" y="1792925"/>
            <a:ext cx="697627" cy="400110"/>
          </a:xfrm>
          <a:prstGeom prst="rect">
            <a:avLst/>
          </a:prstGeom>
          <a:noFill/>
        </p:spPr>
        <p:txBody>
          <a:bodyPr wrap="none" rtlCol="0">
            <a:spAutoFit/>
          </a:bodyPr>
          <a:lstStyle/>
          <a:p>
            <a:r>
              <a:rPr lang="ja-JP" altLang="en-US" sz="2000" dirty="0" smtClean="0">
                <a:solidFill>
                  <a:srgbClr val="FF0000"/>
                </a:solidFill>
                <a:latin typeface="メイリオ" pitchFamily="50" charset="-128"/>
                <a:ea typeface="メイリオ" pitchFamily="50" charset="-128"/>
                <a:cs typeface="メイリオ" pitchFamily="50" charset="-128"/>
              </a:rPr>
              <a:t>曖昧</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2" name="テキスト ボックス 151"/>
          <p:cNvSpPr txBox="1"/>
          <p:nvPr/>
        </p:nvSpPr>
        <p:spPr>
          <a:xfrm rot="1800296">
            <a:off x="5957065" y="1604747"/>
            <a:ext cx="697627" cy="400110"/>
          </a:xfrm>
          <a:prstGeom prst="rect">
            <a:avLst/>
          </a:prstGeom>
          <a:noFill/>
        </p:spPr>
        <p:txBody>
          <a:bodyPr wrap="none" rtlCol="0">
            <a:spAutoFit/>
          </a:bodyPr>
          <a:lstStyle/>
          <a:p>
            <a:r>
              <a:rPr lang="ja-JP" altLang="en-US" sz="2000" dirty="0" smtClean="0">
                <a:solidFill>
                  <a:srgbClr val="FF0000"/>
                </a:solidFill>
                <a:latin typeface="メイリオ" pitchFamily="50" charset="-128"/>
                <a:ea typeface="メイリオ" pitchFamily="50" charset="-128"/>
                <a:cs typeface="メイリオ" pitchFamily="50" charset="-128"/>
              </a:rPr>
              <a:t>漠然</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3" name="テキスト ボックス 152"/>
          <p:cNvSpPr txBox="1"/>
          <p:nvPr/>
        </p:nvSpPr>
        <p:spPr>
          <a:xfrm rot="20963676">
            <a:off x="7262652" y="2172439"/>
            <a:ext cx="697627" cy="400110"/>
          </a:xfrm>
          <a:prstGeom prst="rect">
            <a:avLst/>
          </a:prstGeom>
          <a:noFill/>
        </p:spPr>
        <p:txBody>
          <a:bodyPr wrap="none" rtlCol="0">
            <a:spAutoFit/>
          </a:bodyPr>
          <a:lstStyle/>
          <a:p>
            <a:r>
              <a:rPr lang="ja-JP" altLang="en-US" sz="2000" dirty="0" smtClean="0">
                <a:solidFill>
                  <a:srgbClr val="FF0000"/>
                </a:solidFill>
                <a:latin typeface="メイリオ" pitchFamily="50" charset="-128"/>
                <a:ea typeface="メイリオ" pitchFamily="50" charset="-128"/>
                <a:cs typeface="メイリオ" pitchFamily="50" charset="-128"/>
              </a:rPr>
              <a:t>混沌</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4" name="テキスト ボックス 153"/>
          <p:cNvSpPr txBox="1"/>
          <p:nvPr/>
        </p:nvSpPr>
        <p:spPr>
          <a:xfrm rot="19957548">
            <a:off x="3852760" y="2303569"/>
            <a:ext cx="697627" cy="400110"/>
          </a:xfrm>
          <a:prstGeom prst="rect">
            <a:avLst/>
          </a:prstGeom>
          <a:noFill/>
        </p:spPr>
        <p:txBody>
          <a:bodyPr wrap="none" rtlCol="0">
            <a:spAutoFit/>
          </a:bodyPr>
          <a:lstStyle/>
          <a:p>
            <a:r>
              <a:rPr lang="ja-JP" altLang="en-US" sz="2000" dirty="0" smtClean="0">
                <a:solidFill>
                  <a:srgbClr val="FF0000"/>
                </a:solidFill>
                <a:latin typeface="メイリオ" pitchFamily="50" charset="-128"/>
                <a:ea typeface="メイリオ" pitchFamily="50" charset="-128"/>
                <a:cs typeface="メイリオ" pitchFamily="50" charset="-128"/>
              </a:rPr>
              <a:t>事実</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5" name="テキスト ボックス 154"/>
          <p:cNvSpPr txBox="1"/>
          <p:nvPr/>
        </p:nvSpPr>
        <p:spPr>
          <a:xfrm rot="968447">
            <a:off x="5279059" y="2404064"/>
            <a:ext cx="954107" cy="400110"/>
          </a:xfrm>
          <a:prstGeom prst="rect">
            <a:avLst/>
          </a:prstGeom>
          <a:noFill/>
        </p:spPr>
        <p:txBody>
          <a:bodyPr wrap="none" rtlCol="0">
            <a:spAutoFit/>
          </a:bodyPr>
          <a:lstStyle/>
          <a:p>
            <a:r>
              <a:rPr kumimoji="1" lang="ja-JP" altLang="en-US" sz="2000" dirty="0" smtClean="0">
                <a:solidFill>
                  <a:srgbClr val="FF0000"/>
                </a:solidFill>
                <a:latin typeface="メイリオ" pitchFamily="50" charset="-128"/>
                <a:ea typeface="メイリオ" pitchFamily="50" charset="-128"/>
                <a:cs typeface="メイリオ" pitchFamily="50" charset="-128"/>
              </a:rPr>
              <a:t>非事実</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6" name="円形吹き出し 155"/>
          <p:cNvSpPr/>
          <p:nvPr/>
        </p:nvSpPr>
        <p:spPr bwMode="auto">
          <a:xfrm>
            <a:off x="1595248" y="1268760"/>
            <a:ext cx="1272730" cy="404076"/>
          </a:xfrm>
          <a:prstGeom prst="wedgeEllipseCallout">
            <a:avLst>
              <a:gd name="adj1" fmla="val -44580"/>
              <a:gd name="adj2" fmla="val 59488"/>
            </a:avLst>
          </a:prstGeom>
          <a:solidFill>
            <a:srgbClr val="FFFFCC"/>
          </a:solidFill>
          <a:ln>
            <a:solidFill>
              <a:schemeClr val="tx1"/>
            </a:solidFill>
          </a:ln>
          <a:effectLst/>
          <a:extLst/>
        </p:spPr>
        <p:txBody>
          <a:bodyPr wrap="none" lIns="72000" tIns="0" rIns="72000" bIns="0" rtlCol="0" anchor="ctr" anchorCtr="0"/>
          <a:lstStyle/>
          <a:p>
            <a:pPr algn="ctr"/>
            <a:r>
              <a:rPr kumimoji="1" lang="ja-JP" altLang="en-US" sz="1050" dirty="0" smtClean="0">
                <a:latin typeface="メイリオ" pitchFamily="50" charset="-128"/>
                <a:ea typeface="メイリオ" pitchFamily="50" charset="-128"/>
                <a:cs typeface="メイリオ" pitchFamily="50" charset="-128"/>
              </a:rPr>
              <a:t>あーしたい</a:t>
            </a:r>
          </a:p>
        </p:txBody>
      </p:sp>
      <p:sp>
        <p:nvSpPr>
          <p:cNvPr id="157" name="円形吹き出し 156"/>
          <p:cNvSpPr/>
          <p:nvPr/>
        </p:nvSpPr>
        <p:spPr bwMode="auto">
          <a:xfrm>
            <a:off x="1607460" y="1776405"/>
            <a:ext cx="1272730" cy="404076"/>
          </a:xfrm>
          <a:prstGeom prst="wedgeEllipseCallout">
            <a:avLst>
              <a:gd name="adj1" fmla="val -44580"/>
              <a:gd name="adj2" fmla="val 59488"/>
            </a:avLst>
          </a:prstGeom>
          <a:solidFill>
            <a:srgbClr val="FFFFCC"/>
          </a:solidFill>
          <a:ln>
            <a:solidFill>
              <a:schemeClr val="tx1"/>
            </a:solidFill>
          </a:ln>
          <a:effectLst/>
          <a:extLst/>
        </p:spPr>
        <p:txBody>
          <a:bodyPr wrap="none" lIns="72000" tIns="0" rIns="72000" bIns="0" rtlCol="0" anchor="ctr" anchorCtr="0"/>
          <a:lstStyle/>
          <a:p>
            <a:pPr algn="ctr"/>
            <a:r>
              <a:rPr kumimoji="1" lang="ja-JP" altLang="en-US" sz="1050" dirty="0" smtClean="0">
                <a:latin typeface="メイリオ" pitchFamily="50" charset="-128"/>
                <a:ea typeface="メイリオ" pitchFamily="50" charset="-128"/>
                <a:cs typeface="メイリオ" pitchFamily="50" charset="-128"/>
              </a:rPr>
              <a:t>こ</a:t>
            </a:r>
            <a:r>
              <a:rPr kumimoji="1" lang="ja-JP" altLang="en-US" sz="1050" dirty="0" err="1" smtClean="0">
                <a:latin typeface="メイリオ" pitchFamily="50" charset="-128"/>
                <a:ea typeface="メイリオ" pitchFamily="50" charset="-128"/>
                <a:cs typeface="メイリオ" pitchFamily="50" charset="-128"/>
              </a:rPr>
              <a:t>ーしたい</a:t>
            </a:r>
            <a:endParaRPr kumimoji="1" lang="ja-JP" altLang="en-US" sz="1050" dirty="0" smtClean="0">
              <a:latin typeface="メイリオ" pitchFamily="50" charset="-128"/>
              <a:ea typeface="メイリオ" pitchFamily="50" charset="-128"/>
              <a:cs typeface="メイリオ" pitchFamily="50" charset="-128"/>
            </a:endParaRPr>
          </a:p>
        </p:txBody>
      </p:sp>
      <p:sp>
        <p:nvSpPr>
          <p:cNvPr id="158" name="円形吹き出し 157"/>
          <p:cNvSpPr/>
          <p:nvPr/>
        </p:nvSpPr>
        <p:spPr bwMode="auto">
          <a:xfrm>
            <a:off x="1607460" y="2304844"/>
            <a:ext cx="1272730" cy="404076"/>
          </a:xfrm>
          <a:prstGeom prst="wedgeEllipseCallout">
            <a:avLst>
              <a:gd name="adj1" fmla="val -44580"/>
              <a:gd name="adj2" fmla="val 59488"/>
            </a:avLst>
          </a:prstGeom>
          <a:solidFill>
            <a:srgbClr val="FFFFCC"/>
          </a:solidFill>
          <a:ln>
            <a:solidFill>
              <a:schemeClr val="tx1"/>
            </a:solidFill>
          </a:ln>
          <a:effectLst/>
          <a:extLst/>
        </p:spPr>
        <p:txBody>
          <a:bodyPr wrap="none" lIns="72000" tIns="0" rIns="72000" bIns="0" rtlCol="0" anchor="ctr" anchorCtr="0"/>
          <a:lstStyle/>
          <a:p>
            <a:pPr algn="ctr"/>
            <a:r>
              <a:rPr kumimoji="1" lang="ja-JP" altLang="en-US" sz="1050" dirty="0" smtClean="0">
                <a:latin typeface="メイリオ" pitchFamily="50" charset="-128"/>
                <a:ea typeface="メイリオ" pitchFamily="50" charset="-128"/>
                <a:cs typeface="メイリオ" pitchFamily="50" charset="-128"/>
              </a:rPr>
              <a:t>Ｘｘとｘｘを</a:t>
            </a:r>
            <a:endParaRPr kumimoji="1" lang="en-US" altLang="ja-JP" sz="1050" dirty="0" smtClean="0">
              <a:latin typeface="メイリオ" pitchFamily="50" charset="-128"/>
              <a:ea typeface="メイリオ" pitchFamily="50" charset="-128"/>
              <a:cs typeface="メイリオ" pitchFamily="50" charset="-128"/>
            </a:endParaRPr>
          </a:p>
          <a:p>
            <a:pPr algn="ctr"/>
            <a:r>
              <a:rPr kumimoji="1" lang="ja-JP" altLang="en-US" sz="1050" dirty="0" smtClean="0">
                <a:latin typeface="メイリオ" pitchFamily="50" charset="-128"/>
                <a:ea typeface="メイリオ" pitchFamily="50" charset="-128"/>
                <a:cs typeface="メイリオ" pitchFamily="50" charset="-128"/>
              </a:rPr>
              <a:t>やりたい</a:t>
            </a:r>
          </a:p>
        </p:txBody>
      </p:sp>
      <p:sp>
        <p:nvSpPr>
          <p:cNvPr id="159" name="正方形/長方形 158"/>
          <p:cNvSpPr/>
          <p:nvPr/>
        </p:nvSpPr>
        <p:spPr>
          <a:xfrm>
            <a:off x="323528" y="1231754"/>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A</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60" name="正方形/長方形 159"/>
          <p:cNvSpPr/>
          <p:nvPr/>
        </p:nvSpPr>
        <p:spPr>
          <a:xfrm>
            <a:off x="323528" y="1834661"/>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B</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61" name="正方形/長方形 160"/>
          <p:cNvSpPr/>
          <p:nvPr/>
        </p:nvSpPr>
        <p:spPr>
          <a:xfrm>
            <a:off x="325131" y="2365125"/>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C</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62" name="円弧 161"/>
          <p:cNvSpPr/>
          <p:nvPr/>
        </p:nvSpPr>
        <p:spPr>
          <a:xfrm>
            <a:off x="883669" y="3861048"/>
            <a:ext cx="7200000" cy="405759"/>
          </a:xfrm>
          <a:prstGeom prst="arc">
            <a:avLst>
              <a:gd name="adj1" fmla="val 10812074"/>
              <a:gd name="adj2" fmla="val 0"/>
            </a:avLst>
          </a:prstGeom>
          <a:ln w="571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63" name="円弧 162"/>
          <p:cNvSpPr/>
          <p:nvPr/>
        </p:nvSpPr>
        <p:spPr>
          <a:xfrm rot="5400000">
            <a:off x="6325225" y="4305860"/>
            <a:ext cx="509242" cy="304811"/>
          </a:xfrm>
          <a:prstGeom prst="arc">
            <a:avLst>
              <a:gd name="adj1" fmla="val 10812074"/>
              <a:gd name="adj2" fmla="val 0"/>
            </a:avLst>
          </a:prstGeom>
          <a:ln w="5715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64" name="円弧 163"/>
          <p:cNvSpPr/>
          <p:nvPr/>
        </p:nvSpPr>
        <p:spPr>
          <a:xfrm rot="5400000">
            <a:off x="6325225" y="4862007"/>
            <a:ext cx="509242" cy="304811"/>
          </a:xfrm>
          <a:prstGeom prst="arc">
            <a:avLst>
              <a:gd name="adj1" fmla="val 10812074"/>
              <a:gd name="adj2" fmla="val 0"/>
            </a:avLst>
          </a:prstGeom>
          <a:ln w="5715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65" name="円弧 164"/>
          <p:cNvSpPr/>
          <p:nvPr/>
        </p:nvSpPr>
        <p:spPr>
          <a:xfrm rot="5400000">
            <a:off x="6325225" y="5418154"/>
            <a:ext cx="509242" cy="304811"/>
          </a:xfrm>
          <a:prstGeom prst="arc">
            <a:avLst>
              <a:gd name="adj1" fmla="val 10812074"/>
              <a:gd name="adj2" fmla="val 0"/>
            </a:avLst>
          </a:prstGeom>
          <a:ln w="5715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latin typeface="メイリオ" pitchFamily="50" charset="-128"/>
              <a:ea typeface="メイリオ" pitchFamily="50" charset="-128"/>
              <a:cs typeface="メイリオ" pitchFamily="50" charset="-128"/>
            </a:endParaRPr>
          </a:p>
        </p:txBody>
      </p:sp>
      <p:sp>
        <p:nvSpPr>
          <p:cNvPr id="166" name="円弧 165"/>
          <p:cNvSpPr/>
          <p:nvPr/>
        </p:nvSpPr>
        <p:spPr>
          <a:xfrm rot="5400000">
            <a:off x="6325225" y="5974301"/>
            <a:ext cx="509242" cy="304811"/>
          </a:xfrm>
          <a:prstGeom prst="arc">
            <a:avLst>
              <a:gd name="adj1" fmla="val 10812074"/>
              <a:gd name="adj2" fmla="val 0"/>
            </a:avLst>
          </a:prstGeom>
          <a:ln w="5715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latin typeface="メイリオ" pitchFamily="50" charset="-128"/>
              <a:ea typeface="メイリオ" pitchFamily="50" charset="-128"/>
              <a:cs typeface="メイリオ" pitchFamily="50" charset="-128"/>
            </a:endParaRPr>
          </a:p>
        </p:txBody>
      </p:sp>
      <p:pic>
        <p:nvPicPr>
          <p:cNvPr id="168" name="Picture 128" descr="PE0168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869" y="2371313"/>
            <a:ext cx="612412" cy="62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 name="Picture 127" descr="PE0172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69" y="1830717"/>
            <a:ext cx="631436" cy="46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Picture 20" descr="PE0168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2576" y="1213924"/>
            <a:ext cx="609541" cy="539679"/>
          </a:xfrm>
          <a:prstGeom prst="rect">
            <a:avLst/>
          </a:prstGeom>
          <a:noFill/>
          <a:extLst>
            <a:ext uri="{909E8E84-426E-40DD-AFC4-6F175D3DCCD1}">
              <a14:hiddenFill xmlns:a14="http://schemas.microsoft.com/office/drawing/2010/main">
                <a:solidFill>
                  <a:srgbClr val="FFFFFF"/>
                </a:solidFill>
              </a14:hiddenFill>
            </a:ext>
          </a:extLst>
        </p:spPr>
      </p:pic>
      <p:sp>
        <p:nvSpPr>
          <p:cNvPr id="172" name="テキスト ボックス 171"/>
          <p:cNvSpPr txBox="1"/>
          <p:nvPr/>
        </p:nvSpPr>
        <p:spPr>
          <a:xfrm>
            <a:off x="251520" y="796642"/>
            <a:ext cx="8568952" cy="400110"/>
          </a:xfrm>
          <a:prstGeom prst="rect">
            <a:avLst/>
          </a:prstGeom>
          <a:noFill/>
        </p:spPr>
        <p:txBody>
          <a:bodyPr wrap="square" rtlCol="0">
            <a:spAutoFit/>
          </a:bodyPr>
          <a:lstStyle/>
          <a:p>
            <a:r>
              <a:rPr lang="ja-JP" altLang="en-US" sz="2000" b="1" dirty="0">
                <a:latin typeface="メイリオ" pitchFamily="50" charset="-128"/>
                <a:ea typeface="メイリオ" pitchFamily="50" charset="-128"/>
                <a:cs typeface="メイリオ" pitchFamily="50" charset="-128"/>
              </a:rPr>
              <a:t>要求・ソリューション体系化の</a:t>
            </a:r>
            <a:r>
              <a:rPr lang="ja-JP" altLang="en-US" sz="2000" b="1" dirty="0" smtClean="0">
                <a:latin typeface="メイリオ" pitchFamily="50" charset="-128"/>
                <a:ea typeface="メイリオ" pitchFamily="50" charset="-128"/>
                <a:cs typeface="メイリオ" pitchFamily="50" charset="-128"/>
              </a:rPr>
              <a:t>第１歩</a:t>
            </a:r>
            <a:r>
              <a:rPr lang="ja-JP" altLang="en-US" sz="1600" b="1" dirty="0" smtClean="0">
                <a:latin typeface="メイリオ" pitchFamily="50" charset="-128"/>
                <a:ea typeface="メイリオ" pitchFamily="50" charset="-128"/>
                <a:cs typeface="メイリオ" pitchFamily="50" charset="-128"/>
              </a:rPr>
              <a:t>（</a:t>
            </a:r>
            <a:r>
              <a:rPr lang="ja-JP" altLang="en-US" sz="1600" b="1" dirty="0">
                <a:latin typeface="メイリオ" pitchFamily="50" charset="-128"/>
                <a:ea typeface="メイリオ" pitchFamily="50" charset="-128"/>
                <a:cs typeface="メイリオ" pitchFamily="50" charset="-128"/>
              </a:rPr>
              <a:t>要望をふるいにかけ、要求をあぶり出す）</a:t>
            </a:r>
          </a:p>
        </p:txBody>
      </p:sp>
      <p:cxnSp>
        <p:nvCxnSpPr>
          <p:cNvPr id="173" name="直線コネクタ 172"/>
          <p:cNvCxnSpPr/>
          <p:nvPr/>
        </p:nvCxnSpPr>
        <p:spPr>
          <a:xfrm>
            <a:off x="4865365" y="556066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a:off x="4865365" y="556066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102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err="1" smtClean="0"/>
              <a:t>．</a:t>
            </a:r>
            <a:r>
              <a:rPr lang="ja-JP" altLang="en-US" dirty="0"/>
              <a:t>要求・ソリューションの体系化の</a:t>
            </a:r>
            <a:r>
              <a:rPr lang="ja-JP" altLang="en-US" dirty="0" smtClean="0"/>
              <a:t>手順</a:t>
            </a:r>
            <a:endParaRPr kumimoji="1" lang="ja-JP" altLang="en-US" dirty="0"/>
          </a:p>
        </p:txBody>
      </p:sp>
      <p:graphicFrame>
        <p:nvGraphicFramePr>
          <p:cNvPr id="3" name="Group 151"/>
          <p:cNvGraphicFramePr>
            <a:graphicFrameLocks noGrp="1"/>
          </p:cNvGraphicFramePr>
          <p:nvPr>
            <p:extLst>
              <p:ext uri="{D42A27DB-BD31-4B8C-83A1-F6EECF244321}">
                <p14:modId xmlns:p14="http://schemas.microsoft.com/office/powerpoint/2010/main" val="419525799"/>
              </p:ext>
            </p:extLst>
          </p:nvPr>
        </p:nvGraphicFramePr>
        <p:xfrm>
          <a:off x="323528" y="1739830"/>
          <a:ext cx="5904656" cy="4120813"/>
        </p:xfrm>
        <a:graphic>
          <a:graphicData uri="http://schemas.openxmlformats.org/drawingml/2006/table">
            <a:tbl>
              <a:tblPr/>
              <a:tblGrid>
                <a:gridCol w="427280"/>
                <a:gridCol w="1186263"/>
                <a:gridCol w="2850953"/>
                <a:gridCol w="1440160"/>
              </a:tblGrid>
              <a:tr h="304813">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要求レベル </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定義 </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720000">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ビジネス要求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企業のゴール、目標、ビジネス</a:t>
                      </a:r>
                    </a:p>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戦略、ニーズのハイレベルな記述</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r>
              <a:tr h="720000">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各ステークホルダー</a:t>
                      </a:r>
                    </a:p>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8E8"/>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特定のステークホルダー、またはステークホルダーのクラスが持つニーズの記述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8E8"/>
                    </a:solidFill>
                  </a:tcPr>
                </a:tc>
                <a:tc vMerge="1">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8E8"/>
                    </a:solidFill>
                  </a:tcPr>
                </a:tc>
              </a:tr>
              <a:tr h="540000">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CCCC"/>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ビジネス要求とステークホルダー要求を満たすソリューションの特徴を記述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48000">
                <a:tc row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ja-JP"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機能要求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ソリューションが扱う振る舞いと情報を記述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48000">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非機能要求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ソリューションが効果的に動作するために備えなければならない能力を記述</a:t>
                      </a:r>
                      <a:r>
                        <a:rPr kumimoji="1" lang="ja-JP" altLang="en-US" sz="105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（パフォーマンス、容量、セキュリティ等）</a:t>
                      </a: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540000">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移行要求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AEAE"/>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組織が現状からあるべき姿に移行するのに必要となる能力を記述。</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AEAE"/>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4" name="円/楕円 89"/>
          <p:cNvSpPr>
            <a:spLocks noChangeArrowheads="1"/>
          </p:cNvSpPr>
          <p:nvPr/>
        </p:nvSpPr>
        <p:spPr bwMode="auto">
          <a:xfrm>
            <a:off x="6987056" y="2231044"/>
            <a:ext cx="328936" cy="315937"/>
          </a:xfrm>
          <a:prstGeom prst="ellipse">
            <a:avLst/>
          </a:prstGeom>
          <a:solidFill>
            <a:schemeClr val="bg1"/>
          </a:solidFill>
          <a:ln w="9525" algn="ctr">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5" name="円/楕円 90"/>
          <p:cNvSpPr>
            <a:spLocks noChangeArrowheads="1"/>
          </p:cNvSpPr>
          <p:nvPr/>
        </p:nvSpPr>
        <p:spPr bwMode="auto">
          <a:xfrm>
            <a:off x="6633728" y="2918223"/>
            <a:ext cx="328936" cy="315937"/>
          </a:xfrm>
          <a:prstGeom prst="ellipse">
            <a:avLst/>
          </a:prstGeom>
          <a:solidFill>
            <a:srgbClr val="FFE8E8"/>
          </a:solidFill>
          <a:ln w="9525" algn="ctr">
            <a:solidFill>
              <a:srgbClr val="000000"/>
            </a:solidFill>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6" name="円/楕円 91"/>
          <p:cNvSpPr>
            <a:spLocks noChangeArrowheads="1"/>
          </p:cNvSpPr>
          <p:nvPr/>
        </p:nvSpPr>
        <p:spPr bwMode="auto">
          <a:xfrm>
            <a:off x="7340384" y="2918223"/>
            <a:ext cx="328936" cy="315937"/>
          </a:xfrm>
          <a:prstGeom prst="ellipse">
            <a:avLst/>
          </a:prstGeom>
          <a:solidFill>
            <a:srgbClr val="FFE8E8"/>
          </a:solidFill>
          <a:ln w="9525" algn="ctr">
            <a:solidFill>
              <a:srgbClr val="000000"/>
            </a:solidFill>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cxnSp>
        <p:nvCxnSpPr>
          <p:cNvPr id="7" name="曲線コネクタ 92"/>
          <p:cNvCxnSpPr>
            <a:cxnSpLocks noChangeShapeType="1"/>
            <a:stCxn id="4" idx="4"/>
            <a:endCxn id="5" idx="0"/>
          </p:cNvCxnSpPr>
          <p:nvPr/>
        </p:nvCxnSpPr>
        <p:spPr bwMode="auto">
          <a:xfrm rot="5400000">
            <a:off x="6789239" y="2555938"/>
            <a:ext cx="371242" cy="353328"/>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曲線コネクタ 93"/>
          <p:cNvCxnSpPr>
            <a:cxnSpLocks noChangeShapeType="1"/>
            <a:stCxn id="4" idx="4"/>
            <a:endCxn id="6" idx="0"/>
          </p:cNvCxnSpPr>
          <p:nvPr/>
        </p:nvCxnSpPr>
        <p:spPr bwMode="auto">
          <a:xfrm rot="16200000" flipH="1">
            <a:off x="7142567" y="2555938"/>
            <a:ext cx="371242" cy="353328"/>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円/楕円 94"/>
          <p:cNvSpPr>
            <a:spLocks noChangeArrowheads="1"/>
          </p:cNvSpPr>
          <p:nvPr/>
        </p:nvSpPr>
        <p:spPr bwMode="auto">
          <a:xfrm>
            <a:off x="6539298" y="3573084"/>
            <a:ext cx="164468" cy="315937"/>
          </a:xfrm>
          <a:prstGeom prst="ellipse">
            <a:avLst/>
          </a:prstGeom>
          <a:solidFill>
            <a:srgbClr val="FFCCCC"/>
          </a:solidFill>
          <a:ln w="9525" algn="ctr">
            <a:solidFill>
              <a:srgbClr val="000000"/>
            </a:solidFill>
            <a:prstDash val="dash"/>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10" name="円/楕円 95"/>
          <p:cNvSpPr>
            <a:spLocks noChangeArrowheads="1"/>
          </p:cNvSpPr>
          <p:nvPr/>
        </p:nvSpPr>
        <p:spPr bwMode="auto">
          <a:xfrm>
            <a:off x="6892626" y="3573084"/>
            <a:ext cx="164468" cy="315937"/>
          </a:xfrm>
          <a:prstGeom prst="ellipse">
            <a:avLst/>
          </a:prstGeom>
          <a:solidFill>
            <a:srgbClr val="FFCCCC"/>
          </a:solidFill>
          <a:ln w="9525" algn="ctr">
            <a:solidFill>
              <a:srgbClr val="000000"/>
            </a:solidFill>
            <a:prstDash val="dash"/>
            <a:round/>
            <a:headEnd/>
            <a:tailEnd type="triangle" w="med" len="med"/>
          </a:ln>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11" name="円/楕円 96"/>
          <p:cNvSpPr>
            <a:spLocks noChangeArrowheads="1"/>
          </p:cNvSpPr>
          <p:nvPr/>
        </p:nvSpPr>
        <p:spPr bwMode="auto">
          <a:xfrm>
            <a:off x="7245954" y="3573084"/>
            <a:ext cx="164468" cy="315937"/>
          </a:xfrm>
          <a:prstGeom prst="ellipse">
            <a:avLst/>
          </a:prstGeom>
          <a:solidFill>
            <a:srgbClr val="FFCCCC"/>
          </a:solidFill>
          <a:ln w="9525" algn="ctr">
            <a:solidFill>
              <a:srgbClr val="000000"/>
            </a:solidFill>
            <a:round/>
            <a:headEnd/>
            <a:tailEnd type="triangle" w="med" len="med"/>
          </a:ln>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12" name="円/楕円 97"/>
          <p:cNvSpPr>
            <a:spLocks noChangeArrowheads="1"/>
          </p:cNvSpPr>
          <p:nvPr/>
        </p:nvSpPr>
        <p:spPr bwMode="auto">
          <a:xfrm>
            <a:off x="7599282" y="3573084"/>
            <a:ext cx="164468" cy="315937"/>
          </a:xfrm>
          <a:prstGeom prst="ellipse">
            <a:avLst/>
          </a:prstGeom>
          <a:solidFill>
            <a:srgbClr val="FFCCCC"/>
          </a:solidFill>
          <a:ln w="9525" algn="ctr">
            <a:solidFill>
              <a:srgbClr val="000000"/>
            </a:solidFill>
            <a:prstDash val="dash"/>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cxnSp>
        <p:nvCxnSpPr>
          <p:cNvPr id="13" name="曲線コネクタ 98"/>
          <p:cNvCxnSpPr>
            <a:cxnSpLocks noChangeShapeType="1"/>
            <a:stCxn id="5" idx="4"/>
            <a:endCxn id="9" idx="0"/>
          </p:cNvCxnSpPr>
          <p:nvPr/>
        </p:nvCxnSpPr>
        <p:spPr bwMode="auto">
          <a:xfrm rot="5400000">
            <a:off x="6540402" y="3315290"/>
            <a:ext cx="338924" cy="176664"/>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曲線コネクタ 99"/>
          <p:cNvCxnSpPr>
            <a:cxnSpLocks noChangeShapeType="1"/>
            <a:stCxn id="5" idx="4"/>
            <a:endCxn id="10" idx="0"/>
          </p:cNvCxnSpPr>
          <p:nvPr/>
        </p:nvCxnSpPr>
        <p:spPr bwMode="auto">
          <a:xfrm rot="16200000" flipH="1">
            <a:off x="6717066" y="3315290"/>
            <a:ext cx="338924" cy="176664"/>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曲線コネクタ 100"/>
          <p:cNvCxnSpPr>
            <a:cxnSpLocks noChangeShapeType="1"/>
            <a:stCxn id="6" idx="4"/>
            <a:endCxn id="11" idx="0"/>
          </p:cNvCxnSpPr>
          <p:nvPr/>
        </p:nvCxnSpPr>
        <p:spPr bwMode="auto">
          <a:xfrm rot="5400000">
            <a:off x="7247058" y="3315290"/>
            <a:ext cx="338924" cy="176664"/>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曲線コネクタ 101"/>
          <p:cNvCxnSpPr>
            <a:cxnSpLocks noChangeShapeType="1"/>
            <a:stCxn id="6" idx="4"/>
            <a:endCxn id="12" idx="0"/>
          </p:cNvCxnSpPr>
          <p:nvPr/>
        </p:nvCxnSpPr>
        <p:spPr bwMode="auto">
          <a:xfrm rot="16200000" flipH="1">
            <a:off x="7423722" y="3315290"/>
            <a:ext cx="338924" cy="176664"/>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円/楕円 16"/>
          <p:cNvSpPr/>
          <p:nvPr/>
        </p:nvSpPr>
        <p:spPr bwMode="auto">
          <a:xfrm>
            <a:off x="7037592" y="4249149"/>
            <a:ext cx="164468" cy="315937"/>
          </a:xfrm>
          <a:prstGeom prst="ellipse">
            <a:avLst/>
          </a:prstGeom>
          <a:solidFill>
            <a:srgbClr val="FFCCCC"/>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18" name="円/楕円 17"/>
          <p:cNvSpPr/>
          <p:nvPr/>
        </p:nvSpPr>
        <p:spPr bwMode="auto">
          <a:xfrm>
            <a:off x="7244433" y="4249149"/>
            <a:ext cx="164468" cy="315937"/>
          </a:xfrm>
          <a:prstGeom prst="ellipse">
            <a:avLst/>
          </a:prstGeom>
          <a:solidFill>
            <a:srgbClr val="FFCCCC"/>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19" name="円/楕円 18"/>
          <p:cNvSpPr/>
          <p:nvPr/>
        </p:nvSpPr>
        <p:spPr bwMode="auto">
          <a:xfrm>
            <a:off x="7437419" y="4235294"/>
            <a:ext cx="164468" cy="315937"/>
          </a:xfrm>
          <a:prstGeom prst="ellipse">
            <a:avLst/>
          </a:prstGeom>
          <a:solidFill>
            <a:srgbClr val="FFCCCC"/>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cxnSp>
        <p:nvCxnSpPr>
          <p:cNvPr id="20" name="曲線コネクタ 106"/>
          <p:cNvCxnSpPr>
            <a:cxnSpLocks noChangeShapeType="1"/>
            <a:stCxn id="11" idx="4"/>
            <a:endCxn id="17" idx="0"/>
          </p:cNvCxnSpPr>
          <p:nvPr/>
        </p:nvCxnSpPr>
        <p:spPr bwMode="auto">
          <a:xfrm rot="5400000">
            <a:off x="7043943" y="3964904"/>
            <a:ext cx="360128" cy="208362"/>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曲線コネクタ 107"/>
          <p:cNvCxnSpPr>
            <a:cxnSpLocks noChangeShapeType="1"/>
            <a:stCxn id="11" idx="4"/>
            <a:endCxn id="18" idx="0"/>
          </p:cNvCxnSpPr>
          <p:nvPr/>
        </p:nvCxnSpPr>
        <p:spPr bwMode="auto">
          <a:xfrm rot="5400000">
            <a:off x="7147364" y="4068325"/>
            <a:ext cx="360128" cy="1521"/>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曲線コネクタ 108"/>
          <p:cNvCxnSpPr>
            <a:cxnSpLocks noChangeShapeType="1"/>
            <a:stCxn id="11" idx="4"/>
            <a:endCxn id="19" idx="0"/>
          </p:cNvCxnSpPr>
          <p:nvPr/>
        </p:nvCxnSpPr>
        <p:spPr bwMode="auto">
          <a:xfrm rot="16200000" flipH="1">
            <a:off x="7250784" y="3966424"/>
            <a:ext cx="346273" cy="191465"/>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曲線コネクタ 111"/>
          <p:cNvCxnSpPr>
            <a:cxnSpLocks noChangeShapeType="1"/>
            <a:stCxn id="19" idx="6"/>
            <a:endCxn id="73" idx="10"/>
          </p:cNvCxnSpPr>
          <p:nvPr/>
        </p:nvCxnSpPr>
        <p:spPr bwMode="auto">
          <a:xfrm>
            <a:off x="7601887" y="4393263"/>
            <a:ext cx="611600" cy="323840"/>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曲線コネクタ 112"/>
          <p:cNvCxnSpPr>
            <a:cxnSpLocks noChangeShapeType="1"/>
            <a:stCxn id="19" idx="6"/>
            <a:endCxn id="72" idx="10"/>
          </p:cNvCxnSpPr>
          <p:nvPr/>
        </p:nvCxnSpPr>
        <p:spPr bwMode="auto">
          <a:xfrm flipV="1">
            <a:off x="7601887" y="4292999"/>
            <a:ext cx="611600" cy="100264"/>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角丸四角形 13"/>
          <p:cNvSpPr>
            <a:spLocks noChangeArrowheads="1"/>
          </p:cNvSpPr>
          <p:nvPr/>
        </p:nvSpPr>
        <p:spPr bwMode="auto">
          <a:xfrm>
            <a:off x="6395281" y="3403622"/>
            <a:ext cx="2201617" cy="1990374"/>
          </a:xfrm>
          <a:prstGeom prst="roundRect">
            <a:avLst>
              <a:gd name="adj" fmla="val 11148"/>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marL="354013" indent="-354013" algn="ctr"/>
            <a:endParaRPr lang="ja-JP" altLang="en-US" sz="1200">
              <a:solidFill>
                <a:srgbClr val="000000"/>
              </a:solidFill>
              <a:latin typeface="メイリオ" pitchFamily="50" charset="-128"/>
              <a:ea typeface="メイリオ" pitchFamily="50" charset="-128"/>
              <a:cs typeface="メイリオ" pitchFamily="50" charset="-128"/>
            </a:endParaRPr>
          </a:p>
        </p:txBody>
      </p:sp>
      <p:sp>
        <p:nvSpPr>
          <p:cNvPr id="28" name="AutoShape 18"/>
          <p:cNvSpPr>
            <a:spLocks noChangeArrowheads="1"/>
          </p:cNvSpPr>
          <p:nvPr/>
        </p:nvSpPr>
        <p:spPr bwMode="auto">
          <a:xfrm rot="10130547" flipV="1">
            <a:off x="7817694" y="2914416"/>
            <a:ext cx="288031" cy="666290"/>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29" name="AutoShape 18"/>
          <p:cNvSpPr>
            <a:spLocks noChangeArrowheads="1"/>
          </p:cNvSpPr>
          <p:nvPr/>
        </p:nvSpPr>
        <p:spPr bwMode="auto">
          <a:xfrm rot="12345082" flipV="1">
            <a:off x="7751157" y="3616356"/>
            <a:ext cx="288031" cy="666290"/>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30" name="AutoShape 18"/>
          <p:cNvSpPr>
            <a:spLocks noChangeArrowheads="1"/>
          </p:cNvSpPr>
          <p:nvPr/>
        </p:nvSpPr>
        <p:spPr bwMode="auto">
          <a:xfrm rot="13532743" flipH="1" flipV="1">
            <a:off x="7028150" y="4854779"/>
            <a:ext cx="309140" cy="851528"/>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33" name="角丸四角形吹き出し 32"/>
          <p:cNvSpPr/>
          <p:nvPr/>
        </p:nvSpPr>
        <p:spPr bwMode="auto">
          <a:xfrm>
            <a:off x="7580101" y="1913212"/>
            <a:ext cx="1434936" cy="891468"/>
          </a:xfrm>
          <a:prstGeom prst="wedgeRoundRectCallout">
            <a:avLst>
              <a:gd name="adj1" fmla="val 1913"/>
              <a:gd name="adj2" fmla="val 142513"/>
              <a:gd name="adj3" fmla="val 16667"/>
            </a:avLst>
          </a:prstGeom>
          <a:solidFill>
            <a:srgbClr val="FFFF00"/>
          </a:solidFill>
          <a:ln>
            <a:solidFill>
              <a:schemeClr val="tx1"/>
            </a:solidFill>
          </a:ln>
          <a:effectLst/>
          <a:extLst/>
        </p:spPr>
        <p:txBody>
          <a:bodyPr wrap="square" lIns="36000" tIns="0" rIns="36000" bIns="0" rtlCol="0" anchor="ctr" anchorCtr="0"/>
          <a:lstStyle/>
          <a:p>
            <a:pPr algn="ctr"/>
            <a:r>
              <a:rPr kumimoji="1" lang="ja-JP" altLang="en-US" sz="1200" b="1" dirty="0" smtClean="0">
                <a:latin typeface="メイリオ" pitchFamily="50" charset="-128"/>
                <a:ea typeface="メイリオ" pitchFamily="50" charset="-128"/>
                <a:cs typeface="メイリオ" pitchFamily="50" charset="-128"/>
              </a:rPr>
              <a:t>要求のブレーク</a:t>
            </a:r>
            <a:endParaRPr kumimoji="1" lang="en-US" altLang="ja-JP" sz="1200" b="1" dirty="0" smtClean="0">
              <a:latin typeface="メイリオ" pitchFamily="50" charset="-128"/>
              <a:ea typeface="メイリオ" pitchFamily="50" charset="-128"/>
              <a:cs typeface="メイリオ" pitchFamily="50" charset="-128"/>
            </a:endParaRPr>
          </a:p>
          <a:p>
            <a:pPr algn="ctr"/>
            <a:r>
              <a:rPr kumimoji="1" lang="ja-JP" altLang="en-US" sz="1200" b="1" dirty="0" smtClean="0">
                <a:latin typeface="メイリオ" pitchFamily="50" charset="-128"/>
                <a:ea typeface="メイリオ" pitchFamily="50" charset="-128"/>
                <a:cs typeface="メイリオ" pitchFamily="50" charset="-128"/>
              </a:rPr>
              <a:t>ダウンにより</a:t>
            </a:r>
            <a:endParaRPr kumimoji="1" lang="en-US" altLang="ja-JP" sz="1200" b="1" dirty="0" smtClean="0">
              <a:latin typeface="メイリオ" pitchFamily="50" charset="-128"/>
              <a:ea typeface="メイリオ" pitchFamily="50" charset="-128"/>
              <a:cs typeface="メイリオ" pitchFamily="50" charset="-128"/>
            </a:endParaRPr>
          </a:p>
          <a:p>
            <a:pPr algn="ctr"/>
            <a:r>
              <a:rPr kumimoji="1" lang="ja-JP" altLang="en-US" sz="1200" b="1" dirty="0" smtClean="0">
                <a:latin typeface="メイリオ" pitchFamily="50" charset="-128"/>
                <a:ea typeface="メイリオ" pitchFamily="50" charset="-128"/>
                <a:cs typeface="メイリオ" pitchFamily="50" charset="-128"/>
              </a:rPr>
              <a:t>ソリューションを</a:t>
            </a:r>
            <a:endParaRPr kumimoji="1" lang="en-US" altLang="ja-JP" sz="1200" b="1" dirty="0" smtClean="0">
              <a:latin typeface="メイリオ" pitchFamily="50" charset="-128"/>
              <a:ea typeface="メイリオ" pitchFamily="50" charset="-128"/>
              <a:cs typeface="メイリオ" pitchFamily="50" charset="-128"/>
            </a:endParaRPr>
          </a:p>
          <a:p>
            <a:pPr algn="ctr"/>
            <a:r>
              <a:rPr kumimoji="1" lang="ja-JP" altLang="en-US" sz="1200" b="1" dirty="0" smtClean="0">
                <a:latin typeface="メイリオ" pitchFamily="50" charset="-128"/>
                <a:ea typeface="メイリオ" pitchFamily="50" charset="-128"/>
                <a:cs typeface="メイリオ" pitchFamily="50" charset="-128"/>
              </a:rPr>
              <a:t>導き出す</a:t>
            </a:r>
          </a:p>
        </p:txBody>
      </p:sp>
      <p:sp>
        <p:nvSpPr>
          <p:cNvPr id="42" name="円/楕円 41"/>
          <p:cNvSpPr/>
          <p:nvPr/>
        </p:nvSpPr>
        <p:spPr bwMode="auto">
          <a:xfrm>
            <a:off x="7204711" y="5531087"/>
            <a:ext cx="164468" cy="315937"/>
          </a:xfrm>
          <a:prstGeom prst="ellipse">
            <a:avLst/>
          </a:prstGeom>
          <a:solidFill>
            <a:srgbClr val="FFAEAE"/>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43" name="円/楕円 42"/>
          <p:cNvSpPr/>
          <p:nvPr/>
        </p:nvSpPr>
        <p:spPr bwMode="auto">
          <a:xfrm>
            <a:off x="7560862" y="5531087"/>
            <a:ext cx="164468" cy="315937"/>
          </a:xfrm>
          <a:prstGeom prst="ellipse">
            <a:avLst/>
          </a:prstGeom>
          <a:solidFill>
            <a:srgbClr val="FFAEAE"/>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cxnSp>
        <p:nvCxnSpPr>
          <p:cNvPr id="44" name="曲線コネクタ 111"/>
          <p:cNvCxnSpPr>
            <a:cxnSpLocks noChangeShapeType="1"/>
            <a:endCxn id="42" idx="0"/>
          </p:cNvCxnSpPr>
          <p:nvPr/>
        </p:nvCxnSpPr>
        <p:spPr bwMode="auto">
          <a:xfrm rot="5400000">
            <a:off x="7445246" y="4680611"/>
            <a:ext cx="692175" cy="1008776"/>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曲線コネクタ 111"/>
          <p:cNvCxnSpPr>
            <a:cxnSpLocks noChangeShapeType="1"/>
            <a:endCxn id="43" idx="0"/>
          </p:cNvCxnSpPr>
          <p:nvPr/>
        </p:nvCxnSpPr>
        <p:spPr bwMode="auto">
          <a:xfrm rot="5400000">
            <a:off x="7623322" y="4858687"/>
            <a:ext cx="692175" cy="652625"/>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角丸四角形吹き出し 49"/>
          <p:cNvSpPr/>
          <p:nvPr/>
        </p:nvSpPr>
        <p:spPr bwMode="auto">
          <a:xfrm>
            <a:off x="4900999" y="5963135"/>
            <a:ext cx="2587205" cy="576063"/>
          </a:xfrm>
          <a:prstGeom prst="wedgeRoundRectCallout">
            <a:avLst>
              <a:gd name="adj1" fmla="val 29633"/>
              <a:gd name="adj2" fmla="val -105306"/>
              <a:gd name="adj3" fmla="val 16667"/>
            </a:avLst>
          </a:prstGeom>
          <a:solidFill>
            <a:srgbClr val="FFFF99"/>
          </a:solidFill>
          <a:ln>
            <a:solidFill>
              <a:schemeClr val="tx1"/>
            </a:solidFill>
          </a:ln>
          <a:effectLst/>
          <a:extLst/>
        </p:spPr>
        <p:txBody>
          <a:bodyPr wrap="square" lIns="36000" tIns="0" rIns="36000" bIns="0" rtlCol="0" anchor="ctr" anchorCtr="0"/>
          <a:lstStyle/>
          <a:p>
            <a:pPr algn="ctr"/>
            <a:r>
              <a:rPr lang="ja-JP" altLang="en-US" sz="1200" dirty="0">
                <a:latin typeface="メイリオ" pitchFamily="50" charset="-128"/>
                <a:ea typeface="メイリオ" pitchFamily="50" charset="-128"/>
                <a:cs typeface="メイリオ" pitchFamily="50" charset="-128"/>
              </a:rPr>
              <a:t>ソリューションを実現するため</a:t>
            </a:r>
            <a:r>
              <a:rPr lang="ja-JP" altLang="en-US" sz="1200" dirty="0" smtClean="0">
                <a:latin typeface="メイリオ" pitchFamily="50" charset="-128"/>
                <a:ea typeface="メイリオ" pitchFamily="50" charset="-128"/>
                <a:cs typeface="メイリオ" pitchFamily="50" charset="-128"/>
              </a:rPr>
              <a:t>に</a:t>
            </a:r>
            <a:endParaRPr lang="en-US" altLang="ja-JP" sz="1200"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必要</a:t>
            </a:r>
            <a:r>
              <a:rPr lang="ja-JP" altLang="en-US" sz="1200" dirty="0">
                <a:latin typeface="メイリオ" pitchFamily="50" charset="-128"/>
                <a:ea typeface="メイリオ" pitchFamily="50" charset="-128"/>
                <a:cs typeface="メイリオ" pitchFamily="50" charset="-128"/>
              </a:rPr>
              <a:t>と</a:t>
            </a:r>
            <a:r>
              <a:rPr lang="ja-JP" altLang="en-US" sz="1200" dirty="0" smtClean="0">
                <a:latin typeface="メイリオ" pitchFamily="50" charset="-128"/>
                <a:ea typeface="メイリオ" pitchFamily="50" charset="-128"/>
                <a:cs typeface="メイリオ" pitchFamily="50" charset="-128"/>
              </a:rPr>
              <a:t>なる</a:t>
            </a:r>
            <a:r>
              <a:rPr lang="ja-JP" altLang="en-US" sz="1200" dirty="0">
                <a:latin typeface="メイリオ" pitchFamily="50" charset="-128"/>
                <a:ea typeface="メイリオ" pitchFamily="50" charset="-128"/>
                <a:cs typeface="メイリオ" pitchFamily="50" charset="-128"/>
              </a:rPr>
              <a:t>移行</a:t>
            </a:r>
            <a:r>
              <a:rPr lang="ja-JP" altLang="en-US" sz="1200" dirty="0" smtClean="0">
                <a:latin typeface="メイリオ" pitchFamily="50" charset="-128"/>
                <a:ea typeface="メイリオ" pitchFamily="50" charset="-128"/>
                <a:cs typeface="メイリオ" pitchFamily="50" charset="-128"/>
              </a:rPr>
              <a:t>要求を導き出す</a:t>
            </a:r>
            <a:endParaRPr lang="ja-JP" altLang="en-US" sz="1200" dirty="0">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251520" y="828001"/>
            <a:ext cx="8763517"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要求をブレークダウンしてソリューションを検討する。</a:t>
            </a:r>
            <a:endParaRPr lang="en-US" altLang="ja-JP" sz="1400" dirty="0" smtClean="0">
              <a:latin typeface="メイリオ" pitchFamily="50" charset="-128"/>
              <a:ea typeface="メイリオ" pitchFamily="50" charset="-128"/>
              <a:cs typeface="メイリオ" pitchFamily="50" charset="-128"/>
            </a:endParaRPr>
          </a:p>
        </p:txBody>
      </p:sp>
      <p:sp>
        <p:nvSpPr>
          <p:cNvPr id="52" name="AutoShape 18"/>
          <p:cNvSpPr>
            <a:spLocks noChangeArrowheads="1"/>
          </p:cNvSpPr>
          <p:nvPr/>
        </p:nvSpPr>
        <p:spPr bwMode="auto">
          <a:xfrm rot="6193943" flipH="1" flipV="1">
            <a:off x="7678735" y="4464201"/>
            <a:ext cx="288031" cy="666290"/>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54" name="AutoShape 27"/>
          <p:cNvSpPr>
            <a:spLocks noChangeArrowheads="1"/>
          </p:cNvSpPr>
          <p:nvPr/>
        </p:nvSpPr>
        <p:spPr bwMode="auto">
          <a:xfrm>
            <a:off x="320795" y="1310325"/>
            <a:ext cx="4465198" cy="345447"/>
          </a:xfrm>
          <a:prstGeom prst="homePlate">
            <a:avLst>
              <a:gd name="adj" fmla="val 17756"/>
            </a:avLst>
          </a:prstGeom>
          <a:solidFill>
            <a:srgbClr val="FFCCFF"/>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50000"/>
              </a:spcBef>
            </a:pPr>
            <a:r>
              <a:rPr lang="ja-JP" altLang="en-US" sz="1400" b="1" dirty="0">
                <a:latin typeface="メイリオ" pitchFamily="50" charset="-128"/>
                <a:ea typeface="メイリオ" pitchFamily="50" charset="-128"/>
                <a:cs typeface="メイリオ" pitchFamily="50" charset="-128"/>
              </a:rPr>
              <a:t>要求 </a:t>
            </a:r>
          </a:p>
        </p:txBody>
      </p:sp>
      <p:sp>
        <p:nvSpPr>
          <p:cNvPr id="55" name="AutoShape 27"/>
          <p:cNvSpPr>
            <a:spLocks noChangeArrowheads="1"/>
          </p:cNvSpPr>
          <p:nvPr/>
        </p:nvSpPr>
        <p:spPr bwMode="auto">
          <a:xfrm>
            <a:off x="4785993" y="1310326"/>
            <a:ext cx="1442191" cy="349661"/>
          </a:xfrm>
          <a:prstGeom prst="homePlate">
            <a:avLst>
              <a:gd name="adj" fmla="val 17756"/>
            </a:avLst>
          </a:prstGeom>
          <a:solidFill>
            <a:srgbClr val="CCFFFF"/>
          </a:solidFill>
          <a:ln w="28575" algn="ctr">
            <a:solidFill>
              <a:srgbClr val="3333FF"/>
            </a:solidFill>
            <a:miter lim="800000"/>
            <a:headEnd/>
            <a:tailEnd/>
          </a:ln>
          <a:effectLst/>
          <a:extLst/>
        </p:spPr>
        <p:txBody>
          <a:bodyPr wrap="none" lIns="90000" tIns="46800" rIns="90000" bIns="46800" anchor="ctr"/>
          <a:lstStyle/>
          <a:p>
            <a:pPr eaLnBrk="1" hangingPunct="1">
              <a:spcBef>
                <a:spcPct val="50000"/>
              </a:spcBef>
            </a:pPr>
            <a:r>
              <a:rPr lang="ja-JP" altLang="en-US" sz="1400" b="1" dirty="0" smtClean="0">
                <a:latin typeface="メイリオ" pitchFamily="50" charset="-128"/>
                <a:ea typeface="メイリオ" pitchFamily="50" charset="-128"/>
                <a:cs typeface="メイリオ" pitchFamily="50" charset="-128"/>
              </a:rPr>
              <a:t>ソリューション</a:t>
            </a:r>
            <a:endParaRPr lang="ja-JP" altLang="en-US" sz="1400" b="1" dirty="0">
              <a:latin typeface="メイリオ" pitchFamily="50" charset="-128"/>
              <a:ea typeface="メイリオ" pitchFamily="50" charset="-128"/>
              <a:cs typeface="メイリオ" pitchFamily="50" charset="-128"/>
            </a:endParaRPr>
          </a:p>
        </p:txBody>
      </p:sp>
      <p:cxnSp>
        <p:nvCxnSpPr>
          <p:cNvPr id="60" name="曲線コネクタ 112"/>
          <p:cNvCxnSpPr>
            <a:cxnSpLocks noChangeShapeType="1"/>
            <a:stCxn id="43" idx="6"/>
            <a:endCxn id="74" idx="10"/>
          </p:cNvCxnSpPr>
          <p:nvPr/>
        </p:nvCxnSpPr>
        <p:spPr bwMode="auto">
          <a:xfrm flipV="1">
            <a:off x="7725330" y="5689055"/>
            <a:ext cx="459773" cy="1"/>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角丸四角形吹き出し 61"/>
          <p:cNvSpPr/>
          <p:nvPr/>
        </p:nvSpPr>
        <p:spPr bwMode="auto">
          <a:xfrm>
            <a:off x="5209314" y="789501"/>
            <a:ext cx="1833670" cy="456452"/>
          </a:xfrm>
          <a:prstGeom prst="wedgeRoundRectCallout">
            <a:avLst>
              <a:gd name="adj1" fmla="val 6836"/>
              <a:gd name="adj2" fmla="val 92255"/>
              <a:gd name="adj3" fmla="val 16667"/>
            </a:avLst>
          </a:prstGeom>
          <a:solidFill>
            <a:schemeClr val="bg1">
              <a:lumMod val="95000"/>
            </a:schemeClr>
          </a:solidFill>
          <a:ln>
            <a:solidFill>
              <a:schemeClr val="bg1">
                <a:lumMod val="75000"/>
              </a:schemeClr>
            </a:solidFill>
          </a:ln>
          <a:effectLst/>
          <a:extLst/>
        </p:spPr>
        <p:txBody>
          <a:bodyPr wrap="square" lIns="36000" tIns="0" rIns="36000" bIns="0" rtlCol="0" anchor="ctr" anchorCtr="0"/>
          <a:lstStyle/>
          <a:p>
            <a:pPr algn="ctr"/>
            <a:r>
              <a:rPr lang="ja-JP" altLang="en-US" sz="1000" dirty="0">
                <a:latin typeface="メイリオ" pitchFamily="50" charset="-128"/>
                <a:ea typeface="メイリオ" pitchFamily="50" charset="-128"/>
                <a:cs typeface="メイリオ" pitchFamily="50" charset="-128"/>
              </a:rPr>
              <a:t>要求を満たし、あるべき</a:t>
            </a:r>
            <a:r>
              <a:rPr lang="ja-JP" altLang="en-US" sz="1000" dirty="0" smtClean="0">
                <a:latin typeface="メイリオ" pitchFamily="50" charset="-128"/>
                <a:ea typeface="メイリオ" pitchFamily="50" charset="-128"/>
                <a:cs typeface="メイリオ" pitchFamily="50" charset="-128"/>
              </a:rPr>
              <a:t>姿</a:t>
            </a:r>
            <a:endParaRPr lang="en-US" altLang="ja-JP" sz="1000" dirty="0" smtClean="0">
              <a:latin typeface="メイリオ" pitchFamily="50" charset="-128"/>
              <a:ea typeface="メイリオ" pitchFamily="50" charset="-128"/>
              <a:cs typeface="メイリオ" pitchFamily="50" charset="-128"/>
            </a:endParaRPr>
          </a:p>
          <a:p>
            <a:pPr algn="ctr"/>
            <a:r>
              <a:rPr lang="ja-JP" altLang="en-US" sz="1000" dirty="0" err="1" smtClean="0">
                <a:latin typeface="メイリオ" pitchFamily="50" charset="-128"/>
                <a:ea typeface="メイリオ" pitchFamily="50" charset="-128"/>
                <a:cs typeface="メイリオ" pitchFamily="50" charset="-128"/>
              </a:rPr>
              <a:t>へ</a:t>
            </a:r>
            <a:r>
              <a:rPr lang="ja-JP" altLang="en-US" sz="1000" dirty="0" err="1">
                <a:latin typeface="メイリオ" pitchFamily="50" charset="-128"/>
                <a:ea typeface="メイリオ" pitchFamily="50" charset="-128"/>
                <a:cs typeface="メイリオ" pitchFamily="50" charset="-128"/>
              </a:rPr>
              <a:t>の</a:t>
            </a:r>
            <a:r>
              <a:rPr lang="ja-JP" altLang="en-US" sz="1000" dirty="0">
                <a:latin typeface="メイリオ" pitchFamily="50" charset="-128"/>
                <a:ea typeface="メイリオ" pitchFamily="50" charset="-128"/>
                <a:cs typeface="メイリオ" pitchFamily="50" charset="-128"/>
              </a:rPr>
              <a:t>実現を可能にする方法</a:t>
            </a:r>
          </a:p>
        </p:txBody>
      </p:sp>
      <p:sp>
        <p:nvSpPr>
          <p:cNvPr id="65" name="Rectangle 109"/>
          <p:cNvSpPr>
            <a:spLocks noChangeArrowheads="1"/>
          </p:cNvSpPr>
          <p:nvPr/>
        </p:nvSpPr>
        <p:spPr bwMode="auto">
          <a:xfrm>
            <a:off x="7224007" y="845545"/>
            <a:ext cx="1736924" cy="927838"/>
          </a:xfrm>
          <a:prstGeom prst="rect">
            <a:avLst/>
          </a:prstGeom>
          <a:solidFill>
            <a:schemeClr val="bg1">
              <a:lumMod val="95000"/>
            </a:schemeClr>
          </a:solidFill>
          <a:ln w="9525" algn="ctr">
            <a:solidFill>
              <a:schemeClr val="bg1">
                <a:lumMod val="50000"/>
              </a:schemeClr>
            </a:solidFill>
            <a:miter lim="800000"/>
            <a:headEnd/>
            <a:tailEnd/>
          </a:ln>
          <a:effectLst/>
          <a:extLst/>
        </p:spPr>
        <p:txBody>
          <a:bodyPr vert="horz" wrap="none" lIns="36000" tIns="10800" rIns="36000" bIns="10800" anchor="t" anchorCtr="0">
            <a:noAutofit/>
          </a:bodyPr>
          <a:lstStyle/>
          <a:p>
            <a:pPr marL="88900" indent="-88900" algn="ctr"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凡例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66" name="円/楕円 89"/>
          <p:cNvSpPr>
            <a:spLocks noChangeArrowheads="1"/>
          </p:cNvSpPr>
          <p:nvPr/>
        </p:nvSpPr>
        <p:spPr bwMode="auto">
          <a:xfrm>
            <a:off x="7364556" y="1118321"/>
            <a:ext cx="252000" cy="252000"/>
          </a:xfrm>
          <a:prstGeom prst="ellipse">
            <a:avLst/>
          </a:prstGeom>
          <a:solidFill>
            <a:schemeClr val="bg1"/>
          </a:solidFill>
          <a:ln w="9525" algn="ctr">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67" name="円/楕円 90"/>
          <p:cNvSpPr>
            <a:spLocks noChangeArrowheads="1"/>
          </p:cNvSpPr>
          <p:nvPr/>
        </p:nvSpPr>
        <p:spPr bwMode="auto">
          <a:xfrm>
            <a:off x="7665726" y="1118321"/>
            <a:ext cx="252000" cy="252000"/>
          </a:xfrm>
          <a:prstGeom prst="ellipse">
            <a:avLst/>
          </a:prstGeom>
          <a:solidFill>
            <a:srgbClr val="FFE8E8"/>
          </a:solidFill>
          <a:ln w="9525" algn="ctr">
            <a:solidFill>
              <a:srgbClr val="000000"/>
            </a:solidFill>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68" name="円/楕円 67"/>
          <p:cNvSpPr/>
          <p:nvPr/>
        </p:nvSpPr>
        <p:spPr bwMode="auto">
          <a:xfrm>
            <a:off x="7965541" y="1118321"/>
            <a:ext cx="164468" cy="252000"/>
          </a:xfrm>
          <a:prstGeom prst="ellipse">
            <a:avLst/>
          </a:prstGeom>
          <a:solidFill>
            <a:srgbClr val="FFCCCC"/>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69" name="正方形/長方形 68"/>
          <p:cNvSpPr/>
          <p:nvPr/>
        </p:nvSpPr>
        <p:spPr>
          <a:xfrm>
            <a:off x="8363502" y="1113516"/>
            <a:ext cx="466794" cy="261610"/>
          </a:xfrm>
          <a:prstGeom prst="rect">
            <a:avLst/>
          </a:prstGeom>
        </p:spPr>
        <p:txBody>
          <a:bodyPr wrap="none">
            <a:spAutoFit/>
          </a:bodyPr>
          <a:lstStyle/>
          <a:p>
            <a:pPr marL="88900" indent="-88900" defTabSz="1279525" fontAlgn="ctr"/>
            <a:r>
              <a:rPr lang="ja-JP" altLang="en-US" sz="1100" dirty="0">
                <a:solidFill>
                  <a:srgbClr val="000000"/>
                </a:solidFill>
                <a:latin typeface="メイリオ" pitchFamily="50" charset="-128"/>
                <a:ea typeface="メイリオ" pitchFamily="50" charset="-128"/>
                <a:cs typeface="メイリオ" pitchFamily="50" charset="-128"/>
              </a:rPr>
              <a:t>要求</a:t>
            </a:r>
          </a:p>
        </p:txBody>
      </p:sp>
      <p:sp>
        <p:nvSpPr>
          <p:cNvPr id="70" name="正方形/長方形 69"/>
          <p:cNvSpPr/>
          <p:nvPr/>
        </p:nvSpPr>
        <p:spPr>
          <a:xfrm>
            <a:off x="7682403" y="1452447"/>
            <a:ext cx="1172116" cy="261610"/>
          </a:xfrm>
          <a:prstGeom prst="rect">
            <a:avLst/>
          </a:prstGeom>
        </p:spPr>
        <p:txBody>
          <a:bodyPr wrap="none">
            <a:spAutoFit/>
          </a:bodyPr>
          <a:lstStyle/>
          <a:p>
            <a:pPr marL="88900" indent="-88900" defTabSz="1279525" fontAlgn="ctr"/>
            <a:r>
              <a:rPr lang="ja-JP" altLang="en-US" sz="1100" dirty="0" smtClean="0">
                <a:solidFill>
                  <a:srgbClr val="000000"/>
                </a:solidFill>
                <a:latin typeface="メイリオ" pitchFamily="50" charset="-128"/>
                <a:ea typeface="メイリオ" pitchFamily="50" charset="-128"/>
                <a:cs typeface="メイリオ" pitchFamily="50" charset="-128"/>
              </a:rPr>
              <a:t>ソリューション</a:t>
            </a:r>
            <a:endParaRPr lang="ja-JP" altLang="en-US" sz="1100" dirty="0">
              <a:solidFill>
                <a:srgbClr val="000000"/>
              </a:solidFill>
              <a:latin typeface="メイリオ" pitchFamily="50" charset="-128"/>
              <a:ea typeface="メイリオ" pitchFamily="50" charset="-128"/>
              <a:cs typeface="メイリオ" pitchFamily="50" charset="-128"/>
            </a:endParaRPr>
          </a:p>
        </p:txBody>
      </p:sp>
      <p:sp>
        <p:nvSpPr>
          <p:cNvPr id="71" name="星 16 70"/>
          <p:cNvSpPr/>
          <p:nvPr/>
        </p:nvSpPr>
        <p:spPr bwMode="auto">
          <a:xfrm>
            <a:off x="7368232" y="1439252"/>
            <a:ext cx="252000" cy="288000"/>
          </a:xfrm>
          <a:prstGeom prst="star16">
            <a:avLst/>
          </a:prstGeom>
          <a:solidFill>
            <a:srgbClr val="CCFFFF"/>
          </a:solidFill>
          <a:ln>
            <a:solidFill>
              <a:srgbClr val="3333FF"/>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72" name="星 16 71"/>
          <p:cNvSpPr/>
          <p:nvPr/>
        </p:nvSpPr>
        <p:spPr bwMode="auto">
          <a:xfrm>
            <a:off x="8213487" y="4112999"/>
            <a:ext cx="252000" cy="360000"/>
          </a:xfrm>
          <a:prstGeom prst="star16">
            <a:avLst/>
          </a:prstGeom>
          <a:solidFill>
            <a:srgbClr val="CCFFFF"/>
          </a:solidFill>
          <a:ln>
            <a:solidFill>
              <a:srgbClr val="3333FF"/>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73" name="星 16 72"/>
          <p:cNvSpPr/>
          <p:nvPr/>
        </p:nvSpPr>
        <p:spPr bwMode="auto">
          <a:xfrm>
            <a:off x="8213487" y="4537103"/>
            <a:ext cx="252000" cy="360000"/>
          </a:xfrm>
          <a:prstGeom prst="star16">
            <a:avLst/>
          </a:prstGeom>
          <a:solidFill>
            <a:srgbClr val="CCFFFF"/>
          </a:solidFill>
          <a:ln>
            <a:solidFill>
              <a:srgbClr val="3333FF"/>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74" name="星 16 73"/>
          <p:cNvSpPr/>
          <p:nvPr/>
        </p:nvSpPr>
        <p:spPr bwMode="auto">
          <a:xfrm>
            <a:off x="8185103" y="5509055"/>
            <a:ext cx="252000" cy="360000"/>
          </a:xfrm>
          <a:prstGeom prst="star16">
            <a:avLst/>
          </a:prstGeom>
          <a:solidFill>
            <a:srgbClr val="CCFFFF"/>
          </a:solidFill>
          <a:ln>
            <a:solidFill>
              <a:srgbClr val="3333FF"/>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80" name="円/楕円 79"/>
          <p:cNvSpPr/>
          <p:nvPr/>
        </p:nvSpPr>
        <p:spPr bwMode="auto">
          <a:xfrm>
            <a:off x="8191546" y="1118321"/>
            <a:ext cx="164468" cy="252000"/>
          </a:xfrm>
          <a:prstGeom prst="ellipse">
            <a:avLst/>
          </a:prstGeom>
          <a:solidFill>
            <a:srgbClr val="FFAEAE"/>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81" name="AutoShape 18"/>
          <p:cNvSpPr>
            <a:spLocks noChangeArrowheads="1"/>
          </p:cNvSpPr>
          <p:nvPr/>
        </p:nvSpPr>
        <p:spPr bwMode="auto">
          <a:xfrm rot="10800000" flipV="1">
            <a:off x="4718781" y="2437179"/>
            <a:ext cx="259022" cy="590845"/>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83" name="AutoShape 18"/>
          <p:cNvSpPr>
            <a:spLocks noChangeArrowheads="1"/>
          </p:cNvSpPr>
          <p:nvPr/>
        </p:nvSpPr>
        <p:spPr bwMode="auto">
          <a:xfrm rot="10800000" flipV="1">
            <a:off x="4718781" y="3196283"/>
            <a:ext cx="259022" cy="590845"/>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84" name="AutoShape 18"/>
          <p:cNvSpPr>
            <a:spLocks noChangeArrowheads="1"/>
          </p:cNvSpPr>
          <p:nvPr/>
        </p:nvSpPr>
        <p:spPr bwMode="auto">
          <a:xfrm rot="5400000" flipV="1">
            <a:off x="4848292" y="3682241"/>
            <a:ext cx="259022" cy="590845"/>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85" name="AutoShape 18"/>
          <p:cNvSpPr>
            <a:spLocks noChangeArrowheads="1"/>
          </p:cNvSpPr>
          <p:nvPr/>
        </p:nvSpPr>
        <p:spPr bwMode="auto">
          <a:xfrm rot="13179098" flipV="1">
            <a:off x="4718782" y="5098574"/>
            <a:ext cx="259022" cy="590845"/>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86" name="テキスト ボックス 85"/>
          <p:cNvSpPr txBox="1"/>
          <p:nvPr/>
        </p:nvSpPr>
        <p:spPr>
          <a:xfrm>
            <a:off x="8021771" y="3057783"/>
            <a:ext cx="341731"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①</a:t>
            </a:r>
            <a:endParaRPr kumimoji="1" lang="ja-JP" altLang="en-US" sz="1200" b="1" dirty="0">
              <a:latin typeface="メイリオ" pitchFamily="50" charset="-128"/>
              <a:ea typeface="メイリオ" pitchFamily="50" charset="-128"/>
              <a:cs typeface="メイリオ" pitchFamily="50" charset="-128"/>
            </a:endParaRPr>
          </a:p>
        </p:txBody>
      </p:sp>
      <p:sp>
        <p:nvSpPr>
          <p:cNvPr id="87" name="テキスト ボックス 86"/>
          <p:cNvSpPr txBox="1"/>
          <p:nvPr/>
        </p:nvSpPr>
        <p:spPr>
          <a:xfrm>
            <a:off x="4949228" y="2594101"/>
            <a:ext cx="341731"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①</a:t>
            </a:r>
            <a:endParaRPr kumimoji="1" lang="ja-JP" altLang="en-US" sz="1200" b="1" dirty="0">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8021771" y="3785157"/>
            <a:ext cx="341731" cy="276999"/>
          </a:xfrm>
          <a:prstGeom prst="rect">
            <a:avLst/>
          </a:prstGeom>
          <a:noFill/>
        </p:spPr>
        <p:txBody>
          <a:bodyPr wrap="square" rtlCol="0">
            <a:spAutoFit/>
          </a:bodyPr>
          <a:lstStyle/>
          <a:p>
            <a:r>
              <a:rPr lang="ja-JP" altLang="en-US" sz="1200" b="1" dirty="0">
                <a:latin typeface="メイリオ" pitchFamily="50" charset="-128"/>
                <a:ea typeface="メイリオ" pitchFamily="50" charset="-128"/>
                <a:cs typeface="メイリオ" pitchFamily="50" charset="-128"/>
              </a:rPr>
              <a:t>②</a:t>
            </a:r>
            <a:endParaRPr kumimoji="1" lang="ja-JP" altLang="en-US" sz="1200" b="1" dirty="0">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4930177" y="3236547"/>
            <a:ext cx="341731" cy="276999"/>
          </a:xfrm>
          <a:prstGeom prst="rect">
            <a:avLst/>
          </a:prstGeom>
          <a:noFill/>
        </p:spPr>
        <p:txBody>
          <a:bodyPr wrap="square" rtlCol="0">
            <a:spAutoFit/>
          </a:bodyPr>
          <a:lstStyle/>
          <a:p>
            <a:r>
              <a:rPr lang="ja-JP" altLang="en-US" sz="1200" b="1" dirty="0">
                <a:latin typeface="メイリオ" pitchFamily="50" charset="-128"/>
                <a:ea typeface="メイリオ" pitchFamily="50" charset="-128"/>
                <a:cs typeface="メイリオ" pitchFamily="50" charset="-128"/>
              </a:rPr>
              <a:t>②</a:t>
            </a:r>
            <a:endParaRPr kumimoji="1" lang="ja-JP" altLang="en-US" sz="1200" b="1" dirty="0">
              <a:latin typeface="メイリオ" pitchFamily="50" charset="-128"/>
              <a:ea typeface="メイリオ" pitchFamily="50" charset="-128"/>
              <a:cs typeface="メイリオ" pitchFamily="50" charset="-128"/>
            </a:endParaRPr>
          </a:p>
        </p:txBody>
      </p:sp>
      <p:sp>
        <p:nvSpPr>
          <p:cNvPr id="90" name="テキスト ボックス 89"/>
          <p:cNvSpPr txBox="1"/>
          <p:nvPr/>
        </p:nvSpPr>
        <p:spPr>
          <a:xfrm>
            <a:off x="7250288" y="4598212"/>
            <a:ext cx="341731"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③</a:t>
            </a:r>
            <a:endParaRPr kumimoji="1" lang="ja-JP" altLang="en-US" sz="1200" b="1" dirty="0">
              <a:latin typeface="メイリオ" pitchFamily="50" charset="-128"/>
              <a:ea typeface="メイリオ" pitchFamily="50" charset="-128"/>
              <a:cs typeface="メイリオ" pitchFamily="50" charset="-128"/>
            </a:endParaRPr>
          </a:p>
        </p:txBody>
      </p:sp>
      <p:sp>
        <p:nvSpPr>
          <p:cNvPr id="91" name="テキスト ボックス 90"/>
          <p:cNvSpPr txBox="1"/>
          <p:nvPr/>
        </p:nvSpPr>
        <p:spPr>
          <a:xfrm>
            <a:off x="5076548" y="3724313"/>
            <a:ext cx="341731"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③</a:t>
            </a:r>
            <a:endParaRPr kumimoji="1" lang="ja-JP" altLang="en-US" sz="1200" b="1" dirty="0">
              <a:latin typeface="メイリオ" pitchFamily="50" charset="-128"/>
              <a:ea typeface="メイリオ" pitchFamily="50" charset="-128"/>
              <a:cs typeface="メイリオ" pitchFamily="50" charset="-128"/>
            </a:endParaRPr>
          </a:p>
        </p:txBody>
      </p:sp>
      <p:sp>
        <p:nvSpPr>
          <p:cNvPr id="92" name="テキスト ボックス 91"/>
          <p:cNvSpPr txBox="1"/>
          <p:nvPr/>
        </p:nvSpPr>
        <p:spPr>
          <a:xfrm>
            <a:off x="6870852" y="4908000"/>
            <a:ext cx="341731"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④</a:t>
            </a:r>
            <a:endParaRPr kumimoji="1" lang="ja-JP" altLang="en-US" sz="1200" b="1" dirty="0">
              <a:latin typeface="メイリオ" pitchFamily="50" charset="-128"/>
              <a:ea typeface="メイリオ" pitchFamily="50" charset="-128"/>
              <a:cs typeface="メイリオ" pitchFamily="50" charset="-128"/>
            </a:endParaRPr>
          </a:p>
        </p:txBody>
      </p:sp>
      <p:sp>
        <p:nvSpPr>
          <p:cNvPr id="93" name="テキスト ボックス 92"/>
          <p:cNvSpPr txBox="1"/>
          <p:nvPr/>
        </p:nvSpPr>
        <p:spPr>
          <a:xfrm>
            <a:off x="4895573" y="5400340"/>
            <a:ext cx="341731"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④</a:t>
            </a:r>
            <a:endParaRPr kumimoji="1" lang="ja-JP" altLang="en-US" sz="12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55268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7</a:t>
            </a:r>
            <a:r>
              <a:rPr lang="ja-JP" altLang="en-US" dirty="0" err="1" smtClean="0"/>
              <a:t>．</a:t>
            </a:r>
            <a:r>
              <a:rPr lang="ja-JP" altLang="en-US" dirty="0"/>
              <a:t>要求・ソリューションの体系化の</a:t>
            </a:r>
            <a:r>
              <a:rPr lang="ja-JP" altLang="en-US" dirty="0" smtClean="0"/>
              <a:t>手順</a:t>
            </a:r>
            <a:endParaRPr kumimoji="1" lang="ja-JP" altLang="en-US" dirty="0"/>
          </a:p>
        </p:txBody>
      </p:sp>
      <p:sp>
        <p:nvSpPr>
          <p:cNvPr id="52" name="AutoShape 61"/>
          <p:cNvSpPr>
            <a:spLocks noChangeArrowheads="1"/>
          </p:cNvSpPr>
          <p:nvPr/>
        </p:nvSpPr>
        <p:spPr bwMode="auto">
          <a:xfrm>
            <a:off x="2509053" y="1465000"/>
            <a:ext cx="4464000" cy="252000"/>
          </a:xfrm>
          <a:prstGeom prst="homePlate">
            <a:avLst>
              <a:gd name="adj" fmla="val 44907"/>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a:solidFill>
                  <a:srgbClr val="000000"/>
                </a:solidFill>
                <a:latin typeface="メイリオ" pitchFamily="50" charset="-128"/>
                <a:ea typeface="メイリオ" pitchFamily="50" charset="-128"/>
                <a:cs typeface="メイリオ" pitchFamily="50" charset="-128"/>
              </a:rPr>
              <a:t>要求（能力／条件）</a:t>
            </a:r>
          </a:p>
        </p:txBody>
      </p:sp>
      <p:sp>
        <p:nvSpPr>
          <p:cNvPr id="56" name="Rectangle 62"/>
          <p:cNvSpPr>
            <a:spLocks noChangeArrowheads="1"/>
          </p:cNvSpPr>
          <p:nvPr/>
        </p:nvSpPr>
        <p:spPr bwMode="auto">
          <a:xfrm>
            <a:off x="535790" y="1759506"/>
            <a:ext cx="1943100" cy="1090064"/>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8900" indent="-88900" defTabSz="1279525" fontAlgn="ctr"/>
            <a:r>
              <a:rPr lang="en-US" altLang="en-US" sz="1000" dirty="0">
                <a:solidFill>
                  <a:srgbClr val="000000"/>
                </a:solidFill>
                <a:latin typeface="メイリオ" pitchFamily="50" charset="-128"/>
                <a:ea typeface="メイリオ" pitchFamily="50" charset="-128"/>
                <a:cs typeface="メイリオ" pitchFamily="50" charset="-128"/>
              </a:rPr>
              <a:t>【</a:t>
            </a:r>
            <a:r>
              <a:rPr lang="ja-JP" altLang="en-US" sz="1000" dirty="0">
                <a:solidFill>
                  <a:srgbClr val="000000"/>
                </a:solidFill>
                <a:latin typeface="メイリオ" pitchFamily="50" charset="-128"/>
                <a:ea typeface="メイリオ" pitchFamily="50" charset="-128"/>
                <a:cs typeface="メイリオ" pitchFamily="50" charset="-128"/>
              </a:rPr>
              <a:t>ビジネス</a:t>
            </a:r>
            <a:r>
              <a:rPr lang="en-US" altLang="en-US" sz="1000" dirty="0">
                <a:solidFill>
                  <a:srgbClr val="000000"/>
                </a:solidFill>
                <a:latin typeface="メイリオ" pitchFamily="50" charset="-128"/>
                <a:ea typeface="メイリオ" pitchFamily="50" charset="-128"/>
                <a:cs typeface="メイリオ" pitchFamily="50" charset="-128"/>
              </a:rPr>
              <a:t>】</a:t>
            </a:r>
          </a:p>
          <a:p>
            <a:pPr marL="88900" indent="-88900" defTabSz="1279525" fontAlgn="ctr"/>
            <a:r>
              <a:rPr lang="en-US" altLang="en-US" sz="1000" dirty="0">
                <a:solidFill>
                  <a:srgbClr val="000000"/>
                </a:solidFill>
                <a:latin typeface="メイリオ" pitchFamily="50" charset="-128"/>
                <a:ea typeface="メイリオ" pitchFamily="50" charset="-128"/>
                <a:cs typeface="メイリオ" pitchFamily="50" charset="-128"/>
              </a:rPr>
              <a:t>・</a:t>
            </a:r>
            <a:r>
              <a:rPr lang="ja-JP" altLang="en-US" sz="1000" dirty="0">
                <a:solidFill>
                  <a:srgbClr val="000000"/>
                </a:solidFill>
                <a:latin typeface="メイリオ" pitchFamily="50" charset="-128"/>
                <a:ea typeface="メイリオ" pitchFamily="50" charset="-128"/>
                <a:cs typeface="メイリオ" pitchFamily="50" charset="-128"/>
              </a:rPr>
              <a:t>殿様商売で商機を逃している</a:t>
            </a:r>
          </a:p>
          <a:p>
            <a:pPr marL="88900" indent="-88900" defTabSz="1279525" fontAlgn="ctr"/>
            <a:r>
              <a:rPr lang="en-US" altLang="en-US" sz="1000" dirty="0">
                <a:solidFill>
                  <a:srgbClr val="000000"/>
                </a:solidFill>
                <a:latin typeface="メイリオ" pitchFamily="50" charset="-128"/>
                <a:ea typeface="メイリオ" pitchFamily="50" charset="-128"/>
                <a:cs typeface="メイリオ" pitchFamily="50" charset="-128"/>
              </a:rPr>
              <a:t>・</a:t>
            </a:r>
            <a:r>
              <a:rPr lang="ja-JP" altLang="en-US" sz="1000" dirty="0">
                <a:solidFill>
                  <a:srgbClr val="000000"/>
                </a:solidFill>
                <a:latin typeface="メイリオ" pitchFamily="50" charset="-128"/>
                <a:ea typeface="メイリオ" pitchFamily="50" charset="-128"/>
                <a:cs typeface="メイリオ" pitchFamily="50" charset="-128"/>
              </a:rPr>
              <a:t>コスト体質で利益率が低い</a:t>
            </a:r>
          </a:p>
        </p:txBody>
      </p:sp>
      <p:sp>
        <p:nvSpPr>
          <p:cNvPr id="59" name="Rectangle 63"/>
          <p:cNvSpPr>
            <a:spLocks noChangeArrowheads="1"/>
          </p:cNvSpPr>
          <p:nvPr/>
        </p:nvSpPr>
        <p:spPr bwMode="auto">
          <a:xfrm>
            <a:off x="535790" y="3609080"/>
            <a:ext cx="1943100" cy="540000"/>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8900" indent="-88900" defTabSz="1279525" fontAlgn="ctr"/>
            <a:r>
              <a:rPr lang="en-US" altLang="ja-JP" sz="1000" dirty="0" smtClean="0">
                <a:latin typeface="メイリオ" pitchFamily="50" charset="-128"/>
                <a:ea typeface="メイリオ" pitchFamily="50" charset="-128"/>
                <a:cs typeface="メイリオ" pitchFamily="50" charset="-128"/>
              </a:rPr>
              <a:t>【Web</a:t>
            </a:r>
            <a:r>
              <a:rPr lang="ja-JP" altLang="en-US" sz="1000" dirty="0" smtClean="0">
                <a:latin typeface="メイリオ" pitchFamily="50" charset="-128"/>
                <a:ea typeface="メイリオ" pitchFamily="50" charset="-128"/>
                <a:cs typeface="メイリオ" pitchFamily="50" charset="-128"/>
              </a:rPr>
              <a:t>販売部門</a:t>
            </a:r>
            <a:r>
              <a:rPr lang="en-US" altLang="ja-JP" sz="1000" dirty="0" smtClean="0">
                <a:latin typeface="メイリオ" pitchFamily="50" charset="-128"/>
                <a:ea typeface="メイリオ" pitchFamily="50" charset="-128"/>
                <a:cs typeface="メイリオ" pitchFamily="50" charset="-128"/>
              </a:rPr>
              <a:t>】</a:t>
            </a:r>
          </a:p>
          <a:p>
            <a:pPr marL="88900" indent="-88900" defTabSz="1279525" fontAlgn="ctr"/>
            <a:r>
              <a:rPr lang="ja-JP" altLang="en-US" sz="1000" dirty="0" smtClean="0">
                <a:latin typeface="メイリオ" pitchFamily="50" charset="-128"/>
                <a:ea typeface="メイリオ" pitchFamily="50" charset="-128"/>
                <a:cs typeface="メイリオ" pitchFamily="50" charset="-128"/>
              </a:rPr>
              <a:t>・お客様が</a:t>
            </a:r>
            <a:r>
              <a:rPr lang="en-US" altLang="ja-JP" sz="1000" dirty="0" smtClean="0">
                <a:latin typeface="メイリオ" pitchFamily="50" charset="-128"/>
                <a:ea typeface="メイリオ" pitchFamily="50" charset="-128"/>
                <a:cs typeface="メイリオ" pitchFamily="50" charset="-128"/>
              </a:rPr>
              <a:t>Web</a:t>
            </a:r>
            <a:r>
              <a:rPr lang="ja-JP" altLang="en-US" sz="1000" dirty="0" smtClean="0">
                <a:latin typeface="メイリオ" pitchFamily="50" charset="-128"/>
                <a:ea typeface="メイリオ" pitchFamily="50" charset="-128"/>
                <a:cs typeface="メイリオ" pitchFamily="50" charset="-128"/>
              </a:rPr>
              <a:t>上で必要な商品にたどり着けない</a:t>
            </a:r>
            <a:endParaRPr lang="ja-JP" altLang="en-US" sz="1000" dirty="0">
              <a:latin typeface="メイリオ" pitchFamily="50" charset="-128"/>
              <a:ea typeface="メイリオ" pitchFamily="50" charset="-128"/>
              <a:cs typeface="メイリオ" pitchFamily="50" charset="-128"/>
            </a:endParaRPr>
          </a:p>
        </p:txBody>
      </p:sp>
      <p:sp>
        <p:nvSpPr>
          <p:cNvPr id="61" name="Rectangle 65"/>
          <p:cNvSpPr>
            <a:spLocks noChangeArrowheads="1"/>
          </p:cNvSpPr>
          <p:nvPr/>
        </p:nvSpPr>
        <p:spPr bwMode="auto">
          <a:xfrm>
            <a:off x="535790" y="2898511"/>
            <a:ext cx="1943100" cy="68400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8900" indent="-88900" defTabSz="1279525" fontAlgn="ctr"/>
            <a:r>
              <a:rPr lang="en-US" altLang="ja-JP" sz="1000" dirty="0" smtClean="0">
                <a:solidFill>
                  <a:srgbClr val="000000"/>
                </a:solidFill>
                <a:latin typeface="メイリオ" pitchFamily="50" charset="-128"/>
                <a:ea typeface="メイリオ" pitchFamily="50" charset="-128"/>
                <a:cs typeface="メイリオ" pitchFamily="50" charset="-128"/>
              </a:rPr>
              <a:t>【</a:t>
            </a:r>
            <a:r>
              <a:rPr lang="ja-JP" altLang="en-US" sz="1000" dirty="0">
                <a:solidFill>
                  <a:srgbClr val="000000"/>
                </a:solidFill>
                <a:latin typeface="メイリオ" pitchFamily="50" charset="-128"/>
                <a:ea typeface="メイリオ" pitchFamily="50" charset="-128"/>
                <a:cs typeface="メイリオ" pitchFamily="50" charset="-128"/>
              </a:rPr>
              <a:t>顧客</a:t>
            </a:r>
            <a:r>
              <a:rPr lang="en-US" altLang="ja-JP" sz="1000" dirty="0">
                <a:solidFill>
                  <a:srgbClr val="000000"/>
                </a:solidFill>
                <a:latin typeface="メイリオ" pitchFamily="50" charset="-128"/>
                <a:ea typeface="メイリオ" pitchFamily="50" charset="-128"/>
                <a:cs typeface="メイリオ" pitchFamily="50" charset="-128"/>
              </a:rPr>
              <a:t>】</a:t>
            </a:r>
            <a:endParaRPr lang="en-US" altLang="ja-JP" sz="1000" b="1" dirty="0">
              <a:solidFill>
                <a:srgbClr val="0000CC"/>
              </a:solidFill>
              <a:latin typeface="メイリオ" pitchFamily="50" charset="-128"/>
              <a:ea typeface="メイリオ" pitchFamily="50" charset="-128"/>
              <a:cs typeface="メイリオ" pitchFamily="50" charset="-128"/>
            </a:endParaRPr>
          </a:p>
          <a:p>
            <a:pPr marL="88900" indent="-88900"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・欲しい商品が探し出せない</a:t>
            </a:r>
            <a:endParaRPr lang="en-US" altLang="ja-JP" sz="10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・商品への不満や疑問がすぐに解決しない</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62" name="Rectangle 66"/>
          <p:cNvSpPr>
            <a:spLocks noChangeArrowheads="1"/>
          </p:cNvSpPr>
          <p:nvPr/>
        </p:nvSpPr>
        <p:spPr bwMode="auto">
          <a:xfrm>
            <a:off x="7022414" y="1759506"/>
            <a:ext cx="1980000" cy="1090064"/>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・顧客満足度が向上している</a:t>
            </a:r>
            <a:endParaRPr lang="en-US" altLang="ja-JP" sz="1000" dirty="0" smtClean="0">
              <a:solidFill>
                <a:srgbClr val="000000"/>
              </a:solidFill>
              <a:latin typeface="メイリオ" pitchFamily="50" charset="-128"/>
              <a:ea typeface="メイリオ" pitchFamily="50" charset="-128"/>
              <a:cs typeface="メイリオ" pitchFamily="50" charset="-128"/>
            </a:endParaRPr>
          </a:p>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・利益</a:t>
            </a:r>
            <a:r>
              <a:rPr lang="ja-JP" altLang="en-US" sz="1000" dirty="0">
                <a:solidFill>
                  <a:srgbClr val="000000"/>
                </a:solidFill>
                <a:latin typeface="メイリオ" pitchFamily="50" charset="-128"/>
                <a:ea typeface="メイリオ" pitchFamily="50" charset="-128"/>
                <a:cs typeface="メイリオ" pitchFamily="50" charset="-128"/>
              </a:rPr>
              <a:t>体質を実現し、商機を逃さず、収益が</a:t>
            </a:r>
            <a:r>
              <a:rPr lang="en-US" altLang="ja-JP" sz="1000" dirty="0">
                <a:solidFill>
                  <a:srgbClr val="000000"/>
                </a:solidFill>
                <a:latin typeface="メイリオ" pitchFamily="50" charset="-128"/>
                <a:ea typeface="メイリオ" pitchFamily="50" charset="-128"/>
                <a:cs typeface="メイリオ" pitchFamily="50" charset="-128"/>
              </a:rPr>
              <a:t>20</a:t>
            </a:r>
            <a:r>
              <a:rPr lang="ja-JP" altLang="en-US" sz="1000" dirty="0">
                <a:solidFill>
                  <a:srgbClr val="000000"/>
                </a:solidFill>
                <a:latin typeface="メイリオ" pitchFamily="50" charset="-128"/>
                <a:ea typeface="メイリオ" pitchFamily="50" charset="-128"/>
                <a:cs typeface="メイリオ" pitchFamily="50" charset="-128"/>
              </a:rPr>
              <a:t>％向上している</a:t>
            </a:r>
          </a:p>
        </p:txBody>
      </p:sp>
      <p:sp>
        <p:nvSpPr>
          <p:cNvPr id="101" name="Rectangle 67"/>
          <p:cNvSpPr>
            <a:spLocks noChangeArrowheads="1"/>
          </p:cNvSpPr>
          <p:nvPr/>
        </p:nvSpPr>
        <p:spPr bwMode="auto">
          <a:xfrm>
            <a:off x="7022414" y="3609080"/>
            <a:ext cx="1980000" cy="540000"/>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5725" indent="-85725" defTabSz="1279525" fontAlgn="ctr"/>
            <a:r>
              <a:rPr lang="ja-JP" altLang="en-US" sz="1000" dirty="0" smtClean="0">
                <a:latin typeface="メイリオ" pitchFamily="50" charset="-128"/>
                <a:ea typeface="メイリオ" pitchFamily="50" charset="-128"/>
                <a:cs typeface="メイリオ" pitchFamily="50" charset="-128"/>
              </a:rPr>
              <a:t>・お客様が必要な商品を簡単に素早く見つけ出して購入できる</a:t>
            </a:r>
            <a:endParaRPr lang="ja-JP" altLang="en-US" sz="1000" dirty="0">
              <a:latin typeface="メイリオ" pitchFamily="50" charset="-128"/>
              <a:ea typeface="メイリオ" pitchFamily="50" charset="-128"/>
              <a:cs typeface="メイリオ" pitchFamily="50" charset="-128"/>
            </a:endParaRPr>
          </a:p>
        </p:txBody>
      </p:sp>
      <p:sp>
        <p:nvSpPr>
          <p:cNvPr id="107" name="Rectangle 69"/>
          <p:cNvSpPr>
            <a:spLocks noChangeArrowheads="1"/>
          </p:cNvSpPr>
          <p:nvPr/>
        </p:nvSpPr>
        <p:spPr bwMode="auto">
          <a:xfrm>
            <a:off x="7022414" y="2898511"/>
            <a:ext cx="1980000" cy="68400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・自分の欲しい商品が簡単に手に入る</a:t>
            </a:r>
            <a:endParaRPr lang="en-US" altLang="ja-JP" sz="1000" dirty="0" smtClean="0">
              <a:solidFill>
                <a:srgbClr val="000000"/>
              </a:solidFill>
              <a:latin typeface="メイリオ" pitchFamily="50" charset="-128"/>
              <a:ea typeface="メイリオ" pitchFamily="50" charset="-128"/>
              <a:cs typeface="メイリオ" pitchFamily="50" charset="-128"/>
            </a:endParaRPr>
          </a:p>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・商品への不満や疑問が解消されている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108" name="Rectangle 70"/>
          <p:cNvSpPr>
            <a:spLocks noChangeArrowheads="1"/>
          </p:cNvSpPr>
          <p:nvPr/>
        </p:nvSpPr>
        <p:spPr bwMode="auto">
          <a:xfrm>
            <a:off x="535790" y="1465000"/>
            <a:ext cx="1943100" cy="252000"/>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dirty="0">
                <a:solidFill>
                  <a:srgbClr val="000000"/>
                </a:solidFill>
                <a:latin typeface="メイリオ" pitchFamily="50" charset="-128"/>
                <a:ea typeface="メイリオ" pitchFamily="50" charset="-128"/>
                <a:cs typeface="メイリオ" pitchFamily="50" charset="-128"/>
              </a:rPr>
              <a:t>現状の姿</a:t>
            </a:r>
          </a:p>
        </p:txBody>
      </p:sp>
      <p:sp>
        <p:nvSpPr>
          <p:cNvPr id="109" name="Rectangle 71"/>
          <p:cNvSpPr>
            <a:spLocks noChangeArrowheads="1"/>
          </p:cNvSpPr>
          <p:nvPr/>
        </p:nvSpPr>
        <p:spPr bwMode="auto">
          <a:xfrm>
            <a:off x="7022414" y="1465000"/>
            <a:ext cx="1980000" cy="252000"/>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a:solidFill>
                  <a:srgbClr val="000000"/>
                </a:solidFill>
                <a:latin typeface="メイリオ" pitchFamily="50" charset="-128"/>
                <a:ea typeface="メイリオ" pitchFamily="50" charset="-128"/>
                <a:cs typeface="メイリオ" pitchFamily="50" charset="-128"/>
              </a:rPr>
              <a:t>あるべき姿</a:t>
            </a:r>
          </a:p>
        </p:txBody>
      </p:sp>
      <p:sp>
        <p:nvSpPr>
          <p:cNvPr id="110" name="Rectangle 72"/>
          <p:cNvSpPr>
            <a:spLocks noChangeArrowheads="1"/>
          </p:cNvSpPr>
          <p:nvPr/>
        </p:nvSpPr>
        <p:spPr bwMode="auto">
          <a:xfrm>
            <a:off x="4148940" y="1789667"/>
            <a:ext cx="996033"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a:solidFill>
                  <a:srgbClr val="000000"/>
                </a:solidFill>
                <a:latin typeface="メイリオ" pitchFamily="50" charset="-128"/>
                <a:ea typeface="メイリオ" pitchFamily="50" charset="-128"/>
                <a:cs typeface="メイリオ" pitchFamily="50" charset="-128"/>
              </a:rPr>
              <a:t>事業収益力の向上</a:t>
            </a:r>
          </a:p>
        </p:txBody>
      </p:sp>
      <p:sp>
        <p:nvSpPr>
          <p:cNvPr id="111" name="Rectangle 73"/>
          <p:cNvSpPr>
            <a:spLocks noChangeArrowheads="1"/>
          </p:cNvSpPr>
          <p:nvPr/>
        </p:nvSpPr>
        <p:spPr bwMode="auto">
          <a:xfrm>
            <a:off x="3356778" y="1988105"/>
            <a:ext cx="534368"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a:solidFill>
                  <a:srgbClr val="000000"/>
                </a:solidFill>
                <a:latin typeface="メイリオ" pitchFamily="50" charset="-128"/>
                <a:ea typeface="メイリオ" pitchFamily="50" charset="-128"/>
                <a:cs typeface="メイリオ" pitchFamily="50" charset="-128"/>
              </a:rPr>
              <a:t>売上増大</a:t>
            </a:r>
          </a:p>
        </p:txBody>
      </p:sp>
      <p:sp>
        <p:nvSpPr>
          <p:cNvPr id="112" name="Rectangle 74"/>
          <p:cNvSpPr>
            <a:spLocks noChangeArrowheads="1"/>
          </p:cNvSpPr>
          <p:nvPr/>
        </p:nvSpPr>
        <p:spPr bwMode="auto">
          <a:xfrm>
            <a:off x="5538003" y="1988105"/>
            <a:ext cx="649784"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a:solidFill>
                  <a:srgbClr val="000000"/>
                </a:solidFill>
                <a:latin typeface="メイリオ" pitchFamily="50" charset="-128"/>
                <a:ea typeface="メイリオ" pitchFamily="50" charset="-128"/>
                <a:cs typeface="メイリオ" pitchFamily="50" charset="-128"/>
              </a:rPr>
              <a:t>コスト削減</a:t>
            </a:r>
          </a:p>
        </p:txBody>
      </p:sp>
      <p:sp>
        <p:nvSpPr>
          <p:cNvPr id="113" name="Rectangle 75"/>
          <p:cNvSpPr>
            <a:spLocks noChangeArrowheads="1"/>
          </p:cNvSpPr>
          <p:nvPr/>
        </p:nvSpPr>
        <p:spPr bwMode="auto">
          <a:xfrm>
            <a:off x="3255178" y="2178431"/>
            <a:ext cx="996033"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a:solidFill>
                  <a:srgbClr val="000000"/>
                </a:solidFill>
                <a:latin typeface="メイリオ" pitchFamily="50" charset="-128"/>
                <a:ea typeface="メイリオ" pitchFamily="50" charset="-128"/>
                <a:cs typeface="メイリオ" pitchFamily="50" charset="-128"/>
              </a:rPr>
              <a:t>リピート率の向上</a:t>
            </a:r>
          </a:p>
        </p:txBody>
      </p:sp>
      <p:sp>
        <p:nvSpPr>
          <p:cNvPr id="114" name="Rectangle 76"/>
          <p:cNvSpPr>
            <a:spLocks noChangeArrowheads="1"/>
          </p:cNvSpPr>
          <p:nvPr/>
        </p:nvSpPr>
        <p:spPr bwMode="auto">
          <a:xfrm>
            <a:off x="2899295" y="2581734"/>
            <a:ext cx="880617"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a:solidFill>
                  <a:srgbClr val="000000"/>
                </a:solidFill>
                <a:latin typeface="メイリオ" pitchFamily="50" charset="-128"/>
                <a:ea typeface="メイリオ" pitchFamily="50" charset="-128"/>
                <a:cs typeface="メイリオ" pitchFamily="50" charset="-128"/>
              </a:rPr>
              <a:t>顧客単価の向上</a:t>
            </a:r>
          </a:p>
        </p:txBody>
      </p:sp>
      <p:sp>
        <p:nvSpPr>
          <p:cNvPr id="115" name="Rectangle 77"/>
          <p:cNvSpPr>
            <a:spLocks noChangeArrowheads="1"/>
          </p:cNvSpPr>
          <p:nvPr/>
        </p:nvSpPr>
        <p:spPr bwMode="auto">
          <a:xfrm>
            <a:off x="3059832" y="2381227"/>
            <a:ext cx="880617"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a:solidFill>
                  <a:srgbClr val="000000"/>
                </a:solidFill>
                <a:latin typeface="メイリオ" pitchFamily="50" charset="-128"/>
                <a:ea typeface="メイリオ" pitchFamily="50" charset="-128"/>
                <a:cs typeface="メイリオ" pitchFamily="50" charset="-128"/>
              </a:rPr>
              <a:t>新規顧客の獲得</a:t>
            </a:r>
          </a:p>
        </p:txBody>
      </p:sp>
      <p:cxnSp>
        <p:nvCxnSpPr>
          <p:cNvPr id="116" name="AutoShape 78"/>
          <p:cNvCxnSpPr>
            <a:cxnSpLocks noChangeShapeType="1"/>
            <a:stCxn id="110" idx="1"/>
            <a:endCxn id="111" idx="0"/>
          </p:cNvCxnSpPr>
          <p:nvPr/>
        </p:nvCxnSpPr>
        <p:spPr bwMode="auto">
          <a:xfrm rot="10800000" flipV="1">
            <a:off x="3623962" y="1869821"/>
            <a:ext cx="524978" cy="118283"/>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79"/>
          <p:cNvCxnSpPr>
            <a:cxnSpLocks noChangeShapeType="1"/>
            <a:stCxn id="110" idx="3"/>
            <a:endCxn id="112" idx="0"/>
          </p:cNvCxnSpPr>
          <p:nvPr/>
        </p:nvCxnSpPr>
        <p:spPr bwMode="auto">
          <a:xfrm>
            <a:off x="5144973" y="1869822"/>
            <a:ext cx="717922" cy="118283"/>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80"/>
          <p:cNvCxnSpPr>
            <a:cxnSpLocks noChangeShapeType="1"/>
            <a:stCxn id="111" idx="1"/>
            <a:endCxn id="113" idx="1"/>
          </p:cNvCxnSpPr>
          <p:nvPr/>
        </p:nvCxnSpPr>
        <p:spPr bwMode="auto">
          <a:xfrm rot="10800000" flipV="1">
            <a:off x="3255178" y="2068260"/>
            <a:ext cx="101600" cy="190326"/>
          </a:xfrm>
          <a:prstGeom prst="curvedConnector3">
            <a:avLst>
              <a:gd name="adj1" fmla="val 325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81"/>
          <p:cNvCxnSpPr>
            <a:cxnSpLocks noChangeShapeType="1"/>
            <a:stCxn id="111" idx="1"/>
            <a:endCxn id="114" idx="1"/>
          </p:cNvCxnSpPr>
          <p:nvPr/>
        </p:nvCxnSpPr>
        <p:spPr bwMode="auto">
          <a:xfrm rot="10800000" flipV="1">
            <a:off x="2899296" y="2068259"/>
            <a:ext cx="457483" cy="593629"/>
          </a:xfrm>
          <a:prstGeom prst="curvedConnector3">
            <a:avLst>
              <a:gd name="adj1" fmla="val 149969"/>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82"/>
          <p:cNvCxnSpPr>
            <a:cxnSpLocks noChangeShapeType="1"/>
            <a:stCxn id="111" idx="1"/>
            <a:endCxn id="115" idx="1"/>
          </p:cNvCxnSpPr>
          <p:nvPr/>
        </p:nvCxnSpPr>
        <p:spPr bwMode="auto">
          <a:xfrm rot="10800000" flipV="1">
            <a:off x="3059832" y="2068260"/>
            <a:ext cx="296946" cy="393122"/>
          </a:xfrm>
          <a:prstGeom prst="curvedConnector3">
            <a:avLst>
              <a:gd name="adj1" fmla="val 17698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83"/>
          <p:cNvSpPr>
            <a:spLocks noChangeArrowheads="1"/>
          </p:cNvSpPr>
          <p:nvPr/>
        </p:nvSpPr>
        <p:spPr bwMode="auto">
          <a:xfrm>
            <a:off x="2631538" y="3638721"/>
            <a:ext cx="1595556" cy="298810"/>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en-US" altLang="ja-JP" sz="900" dirty="0" smtClean="0">
                <a:solidFill>
                  <a:srgbClr val="000000"/>
                </a:solidFill>
                <a:latin typeface="メイリオ" pitchFamily="50" charset="-128"/>
                <a:ea typeface="メイリオ" pitchFamily="50" charset="-128"/>
                <a:cs typeface="メイリオ" pitchFamily="50" charset="-128"/>
              </a:rPr>
              <a:t>Web</a:t>
            </a:r>
            <a:r>
              <a:rPr lang="ja-JP" altLang="en-US" sz="900" dirty="0" smtClean="0">
                <a:solidFill>
                  <a:srgbClr val="000000"/>
                </a:solidFill>
                <a:latin typeface="メイリオ" pitchFamily="50" charset="-128"/>
                <a:ea typeface="メイリオ" pitchFamily="50" charset="-128"/>
                <a:cs typeface="メイリオ" pitchFamily="50" charset="-128"/>
              </a:rPr>
              <a:t>上で簡単に欲しい商品が</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見つかり、すぐに購入できる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27" name="Rectangle 89"/>
          <p:cNvSpPr>
            <a:spLocks noChangeArrowheads="1"/>
          </p:cNvSpPr>
          <p:nvPr/>
        </p:nvSpPr>
        <p:spPr bwMode="auto">
          <a:xfrm>
            <a:off x="4711601" y="2411549"/>
            <a:ext cx="996033"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a:solidFill>
                  <a:srgbClr val="000000"/>
                </a:solidFill>
                <a:latin typeface="メイリオ" pitchFamily="50" charset="-128"/>
                <a:ea typeface="メイリオ" pitchFamily="50" charset="-128"/>
                <a:cs typeface="メイリオ" pitchFamily="50" charset="-128"/>
              </a:rPr>
              <a:t>顧客満足度の向上</a:t>
            </a:r>
          </a:p>
        </p:txBody>
      </p:sp>
      <p:cxnSp>
        <p:nvCxnSpPr>
          <p:cNvPr id="128" name="AutoShape 90"/>
          <p:cNvCxnSpPr>
            <a:cxnSpLocks noChangeShapeType="1"/>
            <a:stCxn id="113" idx="3"/>
            <a:endCxn id="127" idx="0"/>
          </p:cNvCxnSpPr>
          <p:nvPr/>
        </p:nvCxnSpPr>
        <p:spPr bwMode="auto">
          <a:xfrm>
            <a:off x="4251211" y="2258586"/>
            <a:ext cx="958407" cy="152963"/>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1" name="Rectangle 93"/>
          <p:cNvSpPr>
            <a:spLocks noChangeArrowheads="1"/>
          </p:cNvSpPr>
          <p:nvPr/>
        </p:nvSpPr>
        <p:spPr bwMode="auto">
          <a:xfrm>
            <a:off x="5736207" y="3140968"/>
            <a:ext cx="996033" cy="29881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商品への不満や</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疑問が解消される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46" name="線吹き出し 2 (枠付き) 145"/>
          <p:cNvSpPr/>
          <p:nvPr/>
        </p:nvSpPr>
        <p:spPr bwMode="auto">
          <a:xfrm>
            <a:off x="2108791" y="1196752"/>
            <a:ext cx="1753433" cy="367608"/>
          </a:xfrm>
          <a:prstGeom prst="borderCallout2">
            <a:avLst>
              <a:gd name="adj1" fmla="val 62181"/>
              <a:gd name="adj2" fmla="val -5022"/>
              <a:gd name="adj3" fmla="val 60824"/>
              <a:gd name="adj4" fmla="val -11985"/>
              <a:gd name="adj5" fmla="val 96089"/>
              <a:gd name="adj6" fmla="val -1350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spcBef>
                <a:spcPct val="50000"/>
              </a:spcBef>
            </a:pPr>
            <a:r>
              <a:rPr kumimoji="1" lang="en-US" altLang="ja-JP" sz="1100" dirty="0" smtClean="0">
                <a:solidFill>
                  <a:schemeClr val="tx1"/>
                </a:solidFill>
                <a:latin typeface="メイリオ" pitchFamily="50" charset="-128"/>
                <a:ea typeface="メイリオ" pitchFamily="50" charset="-128"/>
                <a:cs typeface="メイリオ" pitchFamily="50" charset="-128"/>
              </a:rPr>
              <a:t>(1) </a:t>
            </a:r>
            <a:r>
              <a:rPr kumimoji="1" lang="ja-JP" altLang="en-US" sz="1100" dirty="0" smtClean="0">
                <a:solidFill>
                  <a:schemeClr val="tx1"/>
                </a:solidFill>
                <a:latin typeface="メイリオ" pitchFamily="50" charset="-128"/>
                <a:ea typeface="メイリオ" pitchFamily="50" charset="-128"/>
                <a:cs typeface="メイリオ" pitchFamily="50" charset="-128"/>
              </a:rPr>
              <a:t>現状の姿の明確化</a:t>
            </a:r>
          </a:p>
        </p:txBody>
      </p:sp>
      <p:sp>
        <p:nvSpPr>
          <p:cNvPr id="147" name="線吹き出し 2 (枠付き) 146"/>
          <p:cNvSpPr/>
          <p:nvPr/>
        </p:nvSpPr>
        <p:spPr bwMode="auto">
          <a:xfrm>
            <a:off x="5508104" y="1189184"/>
            <a:ext cx="1753433" cy="367608"/>
          </a:xfrm>
          <a:prstGeom prst="borderCallout2">
            <a:avLst>
              <a:gd name="adj1" fmla="val 51817"/>
              <a:gd name="adj2" fmla="val 104165"/>
              <a:gd name="adj3" fmla="val 50460"/>
              <a:gd name="adj4" fmla="val 110240"/>
              <a:gd name="adj5" fmla="val 96090"/>
              <a:gd name="adj6" fmla="val 114153"/>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spcBef>
                <a:spcPct val="50000"/>
              </a:spcBef>
            </a:pPr>
            <a:r>
              <a:rPr kumimoji="1" lang="en-US" altLang="ja-JP" sz="1100" dirty="0" smtClean="0">
                <a:solidFill>
                  <a:schemeClr val="tx1"/>
                </a:solidFill>
                <a:latin typeface="メイリオ" pitchFamily="50" charset="-128"/>
                <a:ea typeface="メイリオ" pitchFamily="50" charset="-128"/>
                <a:cs typeface="メイリオ" pitchFamily="50" charset="-128"/>
              </a:rPr>
              <a:t>(2) </a:t>
            </a:r>
            <a:r>
              <a:rPr kumimoji="1" lang="ja-JP" altLang="en-US" sz="1100" dirty="0" smtClean="0">
                <a:solidFill>
                  <a:schemeClr val="tx1"/>
                </a:solidFill>
                <a:latin typeface="メイリオ" pitchFamily="50" charset="-128"/>
                <a:ea typeface="メイリオ" pitchFamily="50" charset="-128"/>
                <a:cs typeface="メイリオ" pitchFamily="50" charset="-128"/>
              </a:rPr>
              <a:t>あるべき姿の明確化</a:t>
            </a:r>
          </a:p>
        </p:txBody>
      </p:sp>
      <p:sp>
        <p:nvSpPr>
          <p:cNvPr id="149" name="線吹き出し 2 (枠付き) 148"/>
          <p:cNvSpPr/>
          <p:nvPr/>
        </p:nvSpPr>
        <p:spPr bwMode="auto">
          <a:xfrm>
            <a:off x="4186719" y="3145389"/>
            <a:ext cx="1393393" cy="367608"/>
          </a:xfrm>
          <a:prstGeom prst="borderCallout2">
            <a:avLst>
              <a:gd name="adj1" fmla="val 62181"/>
              <a:gd name="adj2" fmla="val -5022"/>
              <a:gd name="adj3" fmla="val 60824"/>
              <a:gd name="adj4" fmla="val -11985"/>
              <a:gd name="adj5" fmla="val -182267"/>
              <a:gd name="adj6" fmla="val 15636"/>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spcBef>
                <a:spcPct val="50000"/>
              </a:spcBef>
            </a:pPr>
            <a:r>
              <a:rPr kumimoji="1" lang="en-US" altLang="ja-JP" sz="1100" dirty="0" smtClean="0">
                <a:solidFill>
                  <a:schemeClr val="tx1"/>
                </a:solidFill>
                <a:latin typeface="メイリオ" pitchFamily="50" charset="-128"/>
                <a:ea typeface="メイリオ" pitchFamily="50" charset="-128"/>
                <a:cs typeface="メイリオ" pitchFamily="50" charset="-128"/>
              </a:rPr>
              <a:t>(4) </a:t>
            </a:r>
            <a:r>
              <a:rPr kumimoji="1" lang="ja-JP" altLang="en-US" sz="1100" dirty="0" smtClean="0">
                <a:solidFill>
                  <a:schemeClr val="tx1"/>
                </a:solidFill>
                <a:latin typeface="メイリオ" pitchFamily="50" charset="-128"/>
                <a:ea typeface="メイリオ" pitchFamily="50" charset="-128"/>
                <a:cs typeface="メイリオ" pitchFamily="50" charset="-128"/>
              </a:rPr>
              <a:t>要求の体系化</a:t>
            </a:r>
          </a:p>
        </p:txBody>
      </p:sp>
      <p:sp>
        <p:nvSpPr>
          <p:cNvPr id="3" name="正方形/長方形 2"/>
          <p:cNvSpPr/>
          <p:nvPr/>
        </p:nvSpPr>
        <p:spPr bwMode="auto">
          <a:xfrm>
            <a:off x="179512" y="1759506"/>
            <a:ext cx="284270" cy="1090064"/>
          </a:xfrm>
          <a:prstGeom prst="rect">
            <a:avLst/>
          </a:prstGeom>
          <a:solidFill>
            <a:schemeClr val="accent1">
              <a:lumMod val="20000"/>
              <a:lumOff val="80000"/>
            </a:schemeClr>
          </a:solidFill>
          <a:ln>
            <a:solidFill>
              <a:schemeClr val="bg1">
                <a:lumMod val="50000"/>
              </a:schemeClr>
            </a:solidFill>
          </a:ln>
          <a:effectLst/>
          <a:extLst/>
        </p:spPr>
        <p:txBody>
          <a:bodyPr vert="eaVert" wrap="none" lIns="72000" tIns="0" rIns="72000" bIns="0" rtlCol="0" anchor="ctr" anchorCtr="0"/>
          <a:lstStyle/>
          <a:p>
            <a:pPr algn="ctr">
              <a:spcBef>
                <a:spcPct val="50000"/>
              </a:spcBef>
            </a:pPr>
            <a:r>
              <a:rPr lang="ja-JP" altLang="en-US" sz="1050" dirty="0">
                <a:latin typeface="メイリオ" pitchFamily="50" charset="-128"/>
                <a:ea typeface="メイリオ" pitchFamily="50" charset="-128"/>
                <a:cs typeface="メイリオ" pitchFamily="50" charset="-128"/>
              </a:rPr>
              <a:t>ビジネス</a:t>
            </a:r>
            <a:r>
              <a:rPr lang="ja-JP" altLang="en-US" sz="1050" dirty="0" smtClean="0">
                <a:latin typeface="メイリオ" pitchFamily="50" charset="-128"/>
                <a:ea typeface="メイリオ" pitchFamily="50" charset="-128"/>
                <a:cs typeface="メイリオ" pitchFamily="50" charset="-128"/>
              </a:rPr>
              <a:t>戦略</a:t>
            </a:r>
            <a:endParaRPr lang="ja-JP" altLang="en-US" sz="1050" dirty="0">
              <a:latin typeface="メイリオ" pitchFamily="50" charset="-128"/>
              <a:ea typeface="メイリオ" pitchFamily="50" charset="-128"/>
              <a:cs typeface="メイリオ" pitchFamily="50" charset="-128"/>
            </a:endParaRPr>
          </a:p>
        </p:txBody>
      </p:sp>
      <p:sp>
        <p:nvSpPr>
          <p:cNvPr id="58" name="正方形/長方形 57"/>
          <p:cNvSpPr/>
          <p:nvPr/>
        </p:nvSpPr>
        <p:spPr bwMode="auto">
          <a:xfrm>
            <a:off x="179512" y="2898512"/>
            <a:ext cx="284270" cy="3051438"/>
          </a:xfrm>
          <a:prstGeom prst="rect">
            <a:avLst/>
          </a:prstGeom>
          <a:solidFill>
            <a:schemeClr val="accent1">
              <a:lumMod val="20000"/>
              <a:lumOff val="80000"/>
            </a:schemeClr>
          </a:solidFill>
          <a:ln>
            <a:solidFill>
              <a:schemeClr val="bg1">
                <a:lumMod val="50000"/>
              </a:schemeClr>
            </a:solidFill>
          </a:ln>
          <a:effectLst/>
          <a:extLst/>
        </p:spPr>
        <p:txBody>
          <a:bodyPr vert="eaVert" wrap="none" lIns="72000" tIns="0" rIns="72000" bIns="0" rtlCol="0" anchor="ctr" anchorCtr="0"/>
          <a:lstStyle/>
          <a:p>
            <a:pPr algn="ctr">
              <a:spcBef>
                <a:spcPct val="50000"/>
              </a:spcBef>
            </a:pPr>
            <a:r>
              <a:rPr lang="ja-JP" altLang="en-US" sz="1050" dirty="0" smtClean="0">
                <a:latin typeface="メイリオ" pitchFamily="50" charset="-128"/>
                <a:ea typeface="メイリオ" pitchFamily="50" charset="-128"/>
                <a:cs typeface="メイリオ" pitchFamily="50" charset="-128"/>
              </a:rPr>
              <a:t>各ステークホルダー</a:t>
            </a:r>
            <a:endParaRPr lang="ja-JP" altLang="en-US" sz="1050" dirty="0">
              <a:latin typeface="メイリオ" pitchFamily="50" charset="-128"/>
              <a:ea typeface="メイリオ" pitchFamily="50" charset="-128"/>
              <a:cs typeface="メイリオ" pitchFamily="50" charset="-128"/>
            </a:endParaRPr>
          </a:p>
        </p:txBody>
      </p:sp>
      <p:sp>
        <p:nvSpPr>
          <p:cNvPr id="64" name="テキスト ボックス 63"/>
          <p:cNvSpPr txBox="1"/>
          <p:nvPr/>
        </p:nvSpPr>
        <p:spPr>
          <a:xfrm>
            <a:off x="323528" y="828001"/>
            <a:ext cx="8208912" cy="338554"/>
          </a:xfrm>
          <a:prstGeom prst="rect">
            <a:avLst/>
          </a:prstGeom>
          <a:noFill/>
        </p:spPr>
        <p:txBody>
          <a:bodyPr wrap="square" rtlCol="0">
            <a:spAutoFit/>
          </a:bodyPr>
          <a:lstStyle/>
          <a:p>
            <a:r>
              <a:rPr lang="ja-JP" altLang="en-US" sz="1600" dirty="0" smtClean="0">
                <a:latin typeface="メイリオ" pitchFamily="50" charset="-128"/>
                <a:ea typeface="メイリオ" pitchFamily="50" charset="-128"/>
                <a:cs typeface="メイリオ" pitchFamily="50" charset="-128"/>
              </a:rPr>
              <a:t>要求の</a:t>
            </a:r>
            <a:r>
              <a:rPr lang="ja-JP" altLang="en-US" sz="1600" dirty="0">
                <a:latin typeface="メイリオ" pitchFamily="50" charset="-128"/>
                <a:ea typeface="メイリオ" pitchFamily="50" charset="-128"/>
                <a:cs typeface="メイリオ" pitchFamily="50" charset="-128"/>
              </a:rPr>
              <a:t>体系化のイメージを下記に示す。</a:t>
            </a:r>
          </a:p>
        </p:txBody>
      </p:sp>
      <p:sp>
        <p:nvSpPr>
          <p:cNvPr id="74" name="Rectangle 93"/>
          <p:cNvSpPr>
            <a:spLocks noChangeArrowheads="1"/>
          </p:cNvSpPr>
          <p:nvPr/>
        </p:nvSpPr>
        <p:spPr bwMode="auto">
          <a:xfrm>
            <a:off x="2631538" y="3058182"/>
            <a:ext cx="996033" cy="29881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欲しい</a:t>
            </a:r>
            <a:r>
              <a:rPr lang="ja-JP" altLang="en-US" sz="900" dirty="0">
                <a:solidFill>
                  <a:srgbClr val="000000"/>
                </a:solidFill>
                <a:latin typeface="メイリオ" pitchFamily="50" charset="-128"/>
                <a:ea typeface="メイリオ" pitchFamily="50" charset="-128"/>
                <a:cs typeface="メイリオ" pitchFamily="50" charset="-128"/>
              </a:rPr>
              <a:t>商品</a:t>
            </a:r>
            <a:r>
              <a:rPr lang="ja-JP" altLang="en-US" sz="900" dirty="0" smtClean="0">
                <a:solidFill>
                  <a:srgbClr val="000000"/>
                </a:solidFill>
                <a:latin typeface="メイリオ" pitchFamily="50" charset="-128"/>
                <a:ea typeface="メイリオ" pitchFamily="50" charset="-128"/>
                <a:cs typeface="メイリオ" pitchFamily="50" charset="-128"/>
              </a:rPr>
              <a:t>が</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早く</a:t>
            </a:r>
            <a:r>
              <a:rPr lang="ja-JP" altLang="en-US" sz="900" dirty="0">
                <a:solidFill>
                  <a:srgbClr val="000000"/>
                </a:solidFill>
                <a:latin typeface="メイリオ" pitchFamily="50" charset="-128"/>
                <a:ea typeface="メイリオ" pitchFamily="50" charset="-128"/>
                <a:cs typeface="メイリオ" pitchFamily="50" charset="-128"/>
              </a:rPr>
              <a:t>簡単</a:t>
            </a:r>
            <a:r>
              <a:rPr lang="ja-JP" altLang="en-US" sz="900" dirty="0" smtClean="0">
                <a:solidFill>
                  <a:srgbClr val="000000"/>
                </a:solidFill>
                <a:latin typeface="メイリオ" pitchFamily="50" charset="-128"/>
                <a:ea typeface="メイリオ" pitchFamily="50" charset="-128"/>
                <a:cs typeface="メイリオ" pitchFamily="50" charset="-128"/>
              </a:rPr>
              <a:t>に買える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1322674" y="5805264"/>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81" name="テキスト ボックス 80"/>
          <p:cNvSpPr txBox="1"/>
          <p:nvPr/>
        </p:nvSpPr>
        <p:spPr>
          <a:xfrm>
            <a:off x="7871280" y="5805264"/>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82" name="テキスト ボックス 81"/>
          <p:cNvSpPr txBox="1"/>
          <p:nvPr/>
        </p:nvSpPr>
        <p:spPr>
          <a:xfrm>
            <a:off x="4543257" y="5805264"/>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cxnSp>
        <p:nvCxnSpPr>
          <p:cNvPr id="96" name="AutoShape 84"/>
          <p:cNvCxnSpPr>
            <a:cxnSpLocks noChangeShapeType="1"/>
            <a:stCxn id="74" idx="2"/>
            <a:endCxn id="121" idx="0"/>
          </p:cNvCxnSpPr>
          <p:nvPr/>
        </p:nvCxnSpPr>
        <p:spPr bwMode="auto">
          <a:xfrm rot="16200000" flipH="1">
            <a:off x="3138571" y="3347975"/>
            <a:ext cx="281729" cy="299761"/>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Rectangle 64"/>
          <p:cNvSpPr>
            <a:spLocks noChangeArrowheads="1"/>
          </p:cNvSpPr>
          <p:nvPr/>
        </p:nvSpPr>
        <p:spPr bwMode="auto">
          <a:xfrm>
            <a:off x="535790" y="4193743"/>
            <a:ext cx="1943100" cy="1683529"/>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8900" indent="-88900" defTabSz="1279525" fontAlgn="ctr"/>
            <a:r>
              <a:rPr lang="en-US" altLang="ja-JP" sz="1000" dirty="0" smtClean="0">
                <a:solidFill>
                  <a:srgbClr val="000000"/>
                </a:solidFill>
                <a:latin typeface="メイリオ" pitchFamily="50" charset="-128"/>
                <a:ea typeface="メイリオ" pitchFamily="50" charset="-128"/>
                <a:cs typeface="メイリオ" pitchFamily="50" charset="-128"/>
              </a:rPr>
              <a:t>【</a:t>
            </a:r>
            <a:r>
              <a:rPr lang="ja-JP" altLang="en-US" sz="1000" dirty="0" smtClean="0">
                <a:solidFill>
                  <a:srgbClr val="000000"/>
                </a:solidFill>
                <a:latin typeface="メイリオ" pitchFamily="50" charset="-128"/>
                <a:ea typeface="メイリオ" pitchFamily="50" charset="-128"/>
                <a:cs typeface="メイリオ" pitchFamily="50" charset="-128"/>
              </a:rPr>
              <a:t>顧客サポート部門</a:t>
            </a:r>
            <a:r>
              <a:rPr lang="en-US" altLang="ja-JP" sz="1000" dirty="0">
                <a:solidFill>
                  <a:srgbClr val="000000"/>
                </a:solidFill>
                <a:latin typeface="メイリオ" pitchFamily="50" charset="-128"/>
                <a:ea typeface="メイリオ" pitchFamily="50" charset="-128"/>
                <a:cs typeface="メイリオ" pitchFamily="50" charset="-128"/>
              </a:rPr>
              <a:t>】</a:t>
            </a:r>
          </a:p>
          <a:p>
            <a:pPr marL="88900" indent="-88900"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・経験の浅い部員が顧客対応に時間がかかり、怒らせてしまっている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68" name="Rectangle 68"/>
          <p:cNvSpPr>
            <a:spLocks noChangeArrowheads="1"/>
          </p:cNvSpPr>
          <p:nvPr/>
        </p:nvSpPr>
        <p:spPr bwMode="auto">
          <a:xfrm>
            <a:off x="7022414" y="4193744"/>
            <a:ext cx="1980000" cy="1683528"/>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・お客様からの問合せにスピーディに対応できている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76" name="Rectangle 101"/>
          <p:cNvSpPr>
            <a:spLocks noChangeArrowheads="1"/>
          </p:cNvSpPr>
          <p:nvPr/>
        </p:nvSpPr>
        <p:spPr bwMode="auto">
          <a:xfrm>
            <a:off x="5580112" y="5156377"/>
            <a:ext cx="1111449" cy="298810"/>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製品への不満や疑問</a:t>
            </a:r>
            <a:endParaRPr lang="en-US" altLang="ja-JP" sz="900" dirty="0" smtClean="0">
              <a:solidFill>
                <a:srgbClr val="000000"/>
              </a:solidFill>
              <a:latin typeface="メイリオ" pitchFamily="50" charset="-128"/>
              <a:ea typeface="メイリオ" pitchFamily="50" charset="-128"/>
              <a:cs typeface="メイリオ" pitchFamily="50" charset="-128"/>
            </a:endParaRPr>
          </a:p>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そのものを減らす</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77" name="Rectangle 109"/>
          <p:cNvSpPr>
            <a:spLocks noChangeArrowheads="1"/>
          </p:cNvSpPr>
          <p:nvPr/>
        </p:nvSpPr>
        <p:spPr bwMode="auto">
          <a:xfrm>
            <a:off x="4181433" y="5531743"/>
            <a:ext cx="1226865" cy="29881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問合せを分析し、製品</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や説明書を改善させる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78" name="Rectangle 109"/>
          <p:cNvSpPr>
            <a:spLocks noChangeArrowheads="1"/>
          </p:cNvSpPr>
          <p:nvPr/>
        </p:nvSpPr>
        <p:spPr bwMode="auto">
          <a:xfrm>
            <a:off x="4450924" y="3808098"/>
            <a:ext cx="1457698" cy="298810"/>
          </a:xfrm>
          <a:prstGeom prst="rect">
            <a:avLst/>
          </a:prstGeom>
          <a:solidFill>
            <a:schemeClr val="bg1"/>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en-US" altLang="ja-JP" sz="900" dirty="0" smtClean="0">
                <a:solidFill>
                  <a:srgbClr val="000000"/>
                </a:solidFill>
                <a:latin typeface="メイリオ" pitchFamily="50" charset="-128"/>
                <a:ea typeface="メイリオ" pitchFamily="50" charset="-128"/>
                <a:cs typeface="メイリオ" pitchFamily="50" charset="-128"/>
              </a:rPr>
              <a:t>Web</a:t>
            </a:r>
            <a:r>
              <a:rPr lang="ja-JP" altLang="en-US" sz="900" dirty="0" smtClean="0">
                <a:solidFill>
                  <a:srgbClr val="000000"/>
                </a:solidFill>
                <a:latin typeface="メイリオ" pitchFamily="50" charset="-128"/>
                <a:ea typeface="メイリオ" pitchFamily="50" charset="-128"/>
                <a:cs typeface="メイリオ" pitchFamily="50" charset="-128"/>
              </a:rPr>
              <a:t>販売システムの</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ユーザビリティを改善する</a:t>
            </a:r>
            <a:endParaRPr lang="ja-JP" altLang="en-US" sz="900" dirty="0">
              <a:solidFill>
                <a:srgbClr val="000000"/>
              </a:solidFill>
              <a:latin typeface="メイリオ" pitchFamily="50" charset="-128"/>
              <a:ea typeface="メイリオ" pitchFamily="50" charset="-128"/>
              <a:cs typeface="メイリオ" pitchFamily="50" charset="-128"/>
            </a:endParaRPr>
          </a:p>
        </p:txBody>
      </p:sp>
      <p:cxnSp>
        <p:nvCxnSpPr>
          <p:cNvPr id="79" name="AutoShape 84"/>
          <p:cNvCxnSpPr>
            <a:cxnSpLocks noChangeShapeType="1"/>
            <a:stCxn id="121" idx="3"/>
            <a:endCxn id="78" idx="1"/>
          </p:cNvCxnSpPr>
          <p:nvPr/>
        </p:nvCxnSpPr>
        <p:spPr bwMode="auto">
          <a:xfrm>
            <a:off x="4227094" y="3788126"/>
            <a:ext cx="223830" cy="169377"/>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雲形吹き出し 149"/>
          <p:cNvSpPr/>
          <p:nvPr/>
        </p:nvSpPr>
        <p:spPr bwMode="auto">
          <a:xfrm>
            <a:off x="4148940" y="2661889"/>
            <a:ext cx="2367275" cy="468000"/>
          </a:xfrm>
          <a:prstGeom prst="cloudCallout">
            <a:avLst>
              <a:gd name="adj1" fmla="val -36159"/>
              <a:gd name="adj2" fmla="val 58346"/>
            </a:avLst>
          </a:prstGeom>
          <a:solidFill>
            <a:schemeClr val="bg1"/>
          </a:solidFill>
          <a:ln>
            <a:solidFill>
              <a:schemeClr val="bg1">
                <a:lumMod val="75000"/>
              </a:schemeClr>
            </a:solidFill>
          </a:ln>
          <a:effectLst/>
          <a:extLst/>
        </p:spPr>
        <p:style>
          <a:lnRef idx="1">
            <a:schemeClr val="accent6"/>
          </a:lnRef>
          <a:fillRef idx="2">
            <a:schemeClr val="accent6"/>
          </a:fillRef>
          <a:effectRef idx="1">
            <a:schemeClr val="accent6"/>
          </a:effectRef>
          <a:fontRef idx="minor">
            <a:schemeClr val="dk1"/>
          </a:fontRef>
        </p:style>
        <p:txBody>
          <a:bodyPr wrap="square" lIns="36000" tIns="36000" rIns="0" bIns="0" rtlCol="0" anchor="ctr" anchorCtr="0"/>
          <a:lstStyle/>
          <a:p>
            <a:pPr algn="ctr">
              <a:spcBef>
                <a:spcPct val="50000"/>
              </a:spcBef>
            </a:pPr>
            <a:r>
              <a:rPr kumimoji="1" lang="ja-JP" altLang="en-US" sz="800" dirty="0" smtClean="0">
                <a:latin typeface="メイリオ" pitchFamily="50" charset="-128"/>
                <a:ea typeface="メイリオ" pitchFamily="50" charset="-128"/>
                <a:cs typeface="メイリオ" pitchFamily="50" charset="-128"/>
              </a:rPr>
              <a:t>要求同士の依存関係を矢印でつなぎ、ツリー構造で表現する</a:t>
            </a:r>
          </a:p>
        </p:txBody>
      </p:sp>
      <p:cxnSp>
        <p:nvCxnSpPr>
          <p:cNvPr id="122" name="AutoShape 84"/>
          <p:cNvCxnSpPr>
            <a:cxnSpLocks noChangeShapeType="1"/>
            <a:stCxn id="127" idx="3"/>
            <a:endCxn id="131" idx="0"/>
          </p:cNvCxnSpPr>
          <p:nvPr/>
        </p:nvCxnSpPr>
        <p:spPr bwMode="auto">
          <a:xfrm>
            <a:off x="5707634" y="2491704"/>
            <a:ext cx="526590" cy="649264"/>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94"/>
          <p:cNvCxnSpPr>
            <a:cxnSpLocks noChangeShapeType="1"/>
            <a:stCxn id="113" idx="3"/>
            <a:endCxn id="74" idx="3"/>
          </p:cNvCxnSpPr>
          <p:nvPr/>
        </p:nvCxnSpPr>
        <p:spPr bwMode="auto">
          <a:xfrm flipH="1">
            <a:off x="3627571" y="2258586"/>
            <a:ext cx="623640" cy="949001"/>
          </a:xfrm>
          <a:prstGeom prst="curvedConnector3">
            <a:avLst>
              <a:gd name="adj1" fmla="val -36656"/>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Rectangle 101"/>
          <p:cNvSpPr>
            <a:spLocks noChangeArrowheads="1"/>
          </p:cNvSpPr>
          <p:nvPr/>
        </p:nvSpPr>
        <p:spPr bwMode="auto">
          <a:xfrm>
            <a:off x="4860032" y="4300602"/>
            <a:ext cx="1573114" cy="298810"/>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お客様の問合せに</a:t>
            </a:r>
            <a:endParaRPr lang="en-US" altLang="ja-JP" sz="900" dirty="0" smtClean="0">
              <a:solidFill>
                <a:srgbClr val="000000"/>
              </a:solidFill>
              <a:latin typeface="メイリオ" pitchFamily="50" charset="-128"/>
              <a:ea typeface="メイリオ" pitchFamily="50" charset="-128"/>
              <a:cs typeface="メイリオ" pitchFamily="50" charset="-128"/>
            </a:endParaRPr>
          </a:p>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スピーディーに対応ができる</a:t>
            </a:r>
            <a:endParaRPr lang="ja-JP" altLang="en-US" sz="900" dirty="0">
              <a:solidFill>
                <a:srgbClr val="000000"/>
              </a:solidFill>
              <a:latin typeface="メイリオ" pitchFamily="50" charset="-128"/>
              <a:ea typeface="メイリオ" pitchFamily="50" charset="-128"/>
              <a:cs typeface="メイリオ" pitchFamily="50" charset="-128"/>
            </a:endParaRPr>
          </a:p>
        </p:txBody>
      </p:sp>
      <p:cxnSp>
        <p:nvCxnSpPr>
          <p:cNvPr id="87" name="AutoShape 84"/>
          <p:cNvCxnSpPr>
            <a:cxnSpLocks noChangeShapeType="1"/>
            <a:stCxn id="131" idx="3"/>
            <a:endCxn id="86" idx="3"/>
          </p:cNvCxnSpPr>
          <p:nvPr/>
        </p:nvCxnSpPr>
        <p:spPr bwMode="auto">
          <a:xfrm flipH="1">
            <a:off x="6433146" y="3290373"/>
            <a:ext cx="299094" cy="1159634"/>
          </a:xfrm>
          <a:prstGeom prst="curvedConnector3">
            <a:avLst>
              <a:gd name="adj1" fmla="val -7643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109"/>
          <p:cNvSpPr>
            <a:spLocks noChangeArrowheads="1"/>
          </p:cNvSpPr>
          <p:nvPr/>
        </p:nvSpPr>
        <p:spPr bwMode="auto">
          <a:xfrm>
            <a:off x="5620791" y="4697800"/>
            <a:ext cx="1111449" cy="298810"/>
          </a:xfrm>
          <a:prstGeom prst="rect">
            <a:avLst/>
          </a:prstGeom>
          <a:solidFill>
            <a:schemeClr val="bg1"/>
          </a:solidFill>
          <a:ln w="25400" cmpd="dbl"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顧客に問合せ対応用</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の</a:t>
            </a:r>
            <a:r>
              <a:rPr lang="en-US" altLang="ja-JP" sz="900" dirty="0" smtClean="0">
                <a:solidFill>
                  <a:srgbClr val="000000"/>
                </a:solidFill>
                <a:latin typeface="メイリオ" pitchFamily="50" charset="-128"/>
                <a:ea typeface="メイリオ" pitchFamily="50" charset="-128"/>
                <a:cs typeface="メイリオ" pitchFamily="50" charset="-128"/>
              </a:rPr>
              <a:t>FAQ</a:t>
            </a:r>
            <a:r>
              <a:rPr lang="ja-JP" altLang="en-US" sz="900" dirty="0" smtClean="0">
                <a:solidFill>
                  <a:srgbClr val="000000"/>
                </a:solidFill>
                <a:latin typeface="メイリオ" pitchFamily="50" charset="-128"/>
                <a:ea typeface="メイリオ" pitchFamily="50" charset="-128"/>
                <a:cs typeface="メイリオ" pitchFamily="50" charset="-128"/>
              </a:rPr>
              <a:t>を公開する</a:t>
            </a:r>
            <a:endParaRPr lang="ja-JP" altLang="en-US" sz="900" dirty="0">
              <a:solidFill>
                <a:srgbClr val="000000"/>
              </a:solidFill>
              <a:latin typeface="メイリオ" pitchFamily="50" charset="-128"/>
              <a:ea typeface="メイリオ" pitchFamily="50" charset="-128"/>
              <a:cs typeface="メイリオ" pitchFamily="50" charset="-128"/>
            </a:endParaRPr>
          </a:p>
        </p:txBody>
      </p:sp>
      <p:cxnSp>
        <p:nvCxnSpPr>
          <p:cNvPr id="92" name="AutoShape 84"/>
          <p:cNvCxnSpPr>
            <a:cxnSpLocks noChangeShapeType="1"/>
            <a:stCxn id="131" idx="3"/>
            <a:endCxn id="90" idx="3"/>
          </p:cNvCxnSpPr>
          <p:nvPr/>
        </p:nvCxnSpPr>
        <p:spPr bwMode="auto">
          <a:xfrm>
            <a:off x="6732240" y="3290373"/>
            <a:ext cx="12700" cy="1556832"/>
          </a:xfrm>
          <a:prstGeom prst="curvedConnector3">
            <a:avLst>
              <a:gd name="adj1" fmla="val 180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AutoShape 84"/>
          <p:cNvCxnSpPr>
            <a:cxnSpLocks noChangeShapeType="1"/>
            <a:stCxn id="131" idx="3"/>
            <a:endCxn id="76" idx="3"/>
          </p:cNvCxnSpPr>
          <p:nvPr/>
        </p:nvCxnSpPr>
        <p:spPr bwMode="auto">
          <a:xfrm flipH="1">
            <a:off x="6691561" y="3290373"/>
            <a:ext cx="40679" cy="2015409"/>
          </a:xfrm>
          <a:prstGeom prst="curvedConnector3">
            <a:avLst>
              <a:gd name="adj1" fmla="val -56196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84"/>
          <p:cNvCxnSpPr>
            <a:cxnSpLocks noChangeShapeType="1"/>
            <a:stCxn id="76" idx="1"/>
            <a:endCxn id="77" idx="3"/>
          </p:cNvCxnSpPr>
          <p:nvPr/>
        </p:nvCxnSpPr>
        <p:spPr bwMode="auto">
          <a:xfrm rot="10800000" flipV="1">
            <a:off x="5408298" y="5305782"/>
            <a:ext cx="171814" cy="375366"/>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Rectangle 109"/>
          <p:cNvSpPr>
            <a:spLocks noChangeArrowheads="1"/>
          </p:cNvSpPr>
          <p:nvPr/>
        </p:nvSpPr>
        <p:spPr bwMode="auto">
          <a:xfrm>
            <a:off x="2949776" y="4767050"/>
            <a:ext cx="765200" cy="29881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部員のスキル</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を強化する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05" name="Rectangle 101"/>
          <p:cNvSpPr>
            <a:spLocks noChangeArrowheads="1"/>
          </p:cNvSpPr>
          <p:nvPr/>
        </p:nvSpPr>
        <p:spPr bwMode="auto">
          <a:xfrm>
            <a:off x="3139762" y="4398990"/>
            <a:ext cx="1111449" cy="298810"/>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経験の浅い部員でも</a:t>
            </a:r>
            <a:endParaRPr lang="en-US" altLang="ja-JP" sz="900" dirty="0" smtClean="0">
              <a:solidFill>
                <a:srgbClr val="000000"/>
              </a:solidFill>
              <a:latin typeface="メイリオ" pitchFamily="50" charset="-128"/>
              <a:ea typeface="メイリオ" pitchFamily="50" charset="-128"/>
              <a:cs typeface="メイリオ" pitchFamily="50" charset="-128"/>
            </a:endParaRPr>
          </a:p>
          <a:p>
            <a:pPr defTabSz="1279525" fontAlgn="ctr"/>
            <a:r>
              <a:rPr lang="ja-JP" altLang="en-US" sz="900" dirty="0">
                <a:solidFill>
                  <a:srgbClr val="000000"/>
                </a:solidFill>
                <a:latin typeface="メイリオ" pitchFamily="50" charset="-128"/>
                <a:ea typeface="メイリオ" pitchFamily="50" charset="-128"/>
                <a:cs typeface="メイリオ" pitchFamily="50" charset="-128"/>
              </a:rPr>
              <a:t>すぐ</a:t>
            </a:r>
            <a:r>
              <a:rPr lang="ja-JP" altLang="en-US" sz="900" dirty="0" smtClean="0">
                <a:solidFill>
                  <a:srgbClr val="000000"/>
                </a:solidFill>
                <a:latin typeface="メイリオ" pitchFamily="50" charset="-128"/>
                <a:ea typeface="メイリオ" pitchFamily="50" charset="-128"/>
                <a:cs typeface="メイリオ" pitchFamily="50" charset="-128"/>
              </a:rPr>
              <a:t>に対応できる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06" name="Rectangle 109"/>
          <p:cNvSpPr>
            <a:spLocks noChangeArrowheads="1"/>
          </p:cNvSpPr>
          <p:nvPr/>
        </p:nvSpPr>
        <p:spPr bwMode="auto">
          <a:xfrm>
            <a:off x="2873591" y="5160600"/>
            <a:ext cx="1111449" cy="298810"/>
          </a:xfrm>
          <a:prstGeom prst="rect">
            <a:avLst/>
          </a:prstGeom>
          <a:solidFill>
            <a:schemeClr val="bg1"/>
          </a:solidFill>
          <a:ln w="25400" cmpd="dbl"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問合せ対応の</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ナレッジを提供する</a:t>
            </a:r>
            <a:endParaRPr lang="ja-JP" altLang="en-US" sz="900" dirty="0">
              <a:solidFill>
                <a:srgbClr val="000000"/>
              </a:solidFill>
              <a:latin typeface="メイリオ" pitchFamily="50" charset="-128"/>
              <a:ea typeface="メイリオ" pitchFamily="50" charset="-128"/>
              <a:cs typeface="メイリオ" pitchFamily="50" charset="-128"/>
            </a:endParaRPr>
          </a:p>
        </p:txBody>
      </p:sp>
      <p:cxnSp>
        <p:nvCxnSpPr>
          <p:cNvPr id="133" name="AutoShape 84"/>
          <p:cNvCxnSpPr>
            <a:cxnSpLocks noChangeShapeType="1"/>
            <a:stCxn id="86" idx="1"/>
            <a:endCxn id="105" idx="3"/>
          </p:cNvCxnSpPr>
          <p:nvPr/>
        </p:nvCxnSpPr>
        <p:spPr bwMode="auto">
          <a:xfrm rot="10800000" flipV="1">
            <a:off x="4251212" y="4450007"/>
            <a:ext cx="608821" cy="98388"/>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84"/>
          <p:cNvCxnSpPr>
            <a:cxnSpLocks noChangeShapeType="1"/>
            <a:stCxn id="86" idx="1"/>
            <a:endCxn id="106" idx="3"/>
          </p:cNvCxnSpPr>
          <p:nvPr/>
        </p:nvCxnSpPr>
        <p:spPr bwMode="auto">
          <a:xfrm rot="10800000" flipV="1">
            <a:off x="3985040" y="4450007"/>
            <a:ext cx="874992" cy="859998"/>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84"/>
          <p:cNvCxnSpPr>
            <a:cxnSpLocks noChangeShapeType="1"/>
            <a:stCxn id="104" idx="3"/>
            <a:endCxn id="106" idx="3"/>
          </p:cNvCxnSpPr>
          <p:nvPr/>
        </p:nvCxnSpPr>
        <p:spPr bwMode="auto">
          <a:xfrm>
            <a:off x="3714976" y="4916455"/>
            <a:ext cx="270064" cy="393550"/>
          </a:xfrm>
          <a:prstGeom prst="curvedConnector3">
            <a:avLst>
              <a:gd name="adj1" fmla="val 184647"/>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84"/>
          <p:cNvCxnSpPr>
            <a:cxnSpLocks noChangeShapeType="1"/>
            <a:stCxn id="105" idx="1"/>
            <a:endCxn id="104" idx="1"/>
          </p:cNvCxnSpPr>
          <p:nvPr/>
        </p:nvCxnSpPr>
        <p:spPr bwMode="auto">
          <a:xfrm rot="10800000" flipV="1">
            <a:off x="2949776" y="4548395"/>
            <a:ext cx="189986" cy="368060"/>
          </a:xfrm>
          <a:prstGeom prst="curvedConnector3">
            <a:avLst>
              <a:gd name="adj1" fmla="val 220325"/>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84"/>
          <p:cNvCxnSpPr>
            <a:cxnSpLocks noChangeShapeType="1"/>
            <a:stCxn id="104" idx="1"/>
            <a:endCxn id="106" idx="1"/>
          </p:cNvCxnSpPr>
          <p:nvPr/>
        </p:nvCxnSpPr>
        <p:spPr bwMode="auto">
          <a:xfrm rot="10800000" flipV="1">
            <a:off x="2873592" y="4916455"/>
            <a:ext cx="76185" cy="393550"/>
          </a:xfrm>
          <a:prstGeom prst="curvedConnector3">
            <a:avLst>
              <a:gd name="adj1" fmla="val 400059"/>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84"/>
          <p:cNvCxnSpPr>
            <a:cxnSpLocks noChangeShapeType="1"/>
            <a:stCxn id="90" idx="1"/>
            <a:endCxn id="106" idx="3"/>
          </p:cNvCxnSpPr>
          <p:nvPr/>
        </p:nvCxnSpPr>
        <p:spPr bwMode="auto">
          <a:xfrm rot="10800000" flipV="1">
            <a:off x="3985041" y="4847205"/>
            <a:ext cx="1635751" cy="462800"/>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81"/>
          <p:cNvCxnSpPr>
            <a:cxnSpLocks noChangeShapeType="1"/>
            <a:stCxn id="115" idx="3"/>
            <a:endCxn id="140" idx="0"/>
          </p:cNvCxnSpPr>
          <p:nvPr/>
        </p:nvCxnSpPr>
        <p:spPr bwMode="auto">
          <a:xfrm>
            <a:off x="3940449" y="2461382"/>
            <a:ext cx="24129" cy="247538"/>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テキスト ボックス 139"/>
          <p:cNvSpPr txBox="1"/>
          <p:nvPr/>
        </p:nvSpPr>
        <p:spPr>
          <a:xfrm>
            <a:off x="3779912" y="2708920"/>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cxnSp>
        <p:nvCxnSpPr>
          <p:cNvPr id="141" name="AutoShape 81"/>
          <p:cNvCxnSpPr>
            <a:cxnSpLocks noChangeShapeType="1"/>
            <a:stCxn id="112" idx="3"/>
            <a:endCxn id="142" idx="0"/>
          </p:cNvCxnSpPr>
          <p:nvPr/>
        </p:nvCxnSpPr>
        <p:spPr bwMode="auto">
          <a:xfrm>
            <a:off x="6187787" y="2068260"/>
            <a:ext cx="359787" cy="136604"/>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テキスト ボックス 141"/>
          <p:cNvSpPr txBox="1"/>
          <p:nvPr/>
        </p:nvSpPr>
        <p:spPr>
          <a:xfrm>
            <a:off x="6362908" y="2204864"/>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148" name="線吹き出し 2 (枠付き) 147"/>
          <p:cNvSpPr/>
          <p:nvPr/>
        </p:nvSpPr>
        <p:spPr bwMode="auto">
          <a:xfrm>
            <a:off x="6763147" y="2420888"/>
            <a:ext cx="1553269" cy="367608"/>
          </a:xfrm>
          <a:prstGeom prst="borderCallout2">
            <a:avLst>
              <a:gd name="adj1" fmla="val 33679"/>
              <a:gd name="adj2" fmla="val -4409"/>
              <a:gd name="adj3" fmla="val 32322"/>
              <a:gd name="adj4" fmla="val -12598"/>
              <a:gd name="adj5" fmla="val -106014"/>
              <a:gd name="adj6" fmla="val -11723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spcBef>
                <a:spcPct val="50000"/>
              </a:spcBef>
            </a:pPr>
            <a:r>
              <a:rPr kumimoji="1" lang="en-US" altLang="ja-JP" sz="1100" dirty="0" smtClean="0">
                <a:solidFill>
                  <a:schemeClr val="tx1"/>
                </a:solidFill>
                <a:latin typeface="メイリオ" pitchFamily="50" charset="-128"/>
                <a:ea typeface="メイリオ" pitchFamily="50" charset="-128"/>
                <a:cs typeface="メイリオ" pitchFamily="50" charset="-128"/>
              </a:rPr>
              <a:t>(3) </a:t>
            </a:r>
            <a:r>
              <a:rPr kumimoji="1" lang="ja-JP" altLang="en-US" sz="1100" dirty="0" smtClean="0">
                <a:solidFill>
                  <a:schemeClr val="tx1"/>
                </a:solidFill>
                <a:latin typeface="メイリオ" pitchFamily="50" charset="-128"/>
                <a:ea typeface="メイリオ" pitchFamily="50" charset="-128"/>
                <a:cs typeface="メイリオ" pitchFamily="50" charset="-128"/>
              </a:rPr>
              <a:t>要求の導き出し</a:t>
            </a:r>
          </a:p>
        </p:txBody>
      </p:sp>
      <p:cxnSp>
        <p:nvCxnSpPr>
          <p:cNvPr id="143" name="AutoShape 81"/>
          <p:cNvCxnSpPr>
            <a:cxnSpLocks noChangeShapeType="1"/>
            <a:stCxn id="114" idx="3"/>
            <a:endCxn id="144" idx="0"/>
          </p:cNvCxnSpPr>
          <p:nvPr/>
        </p:nvCxnSpPr>
        <p:spPr bwMode="auto">
          <a:xfrm>
            <a:off x="3779912" y="2661889"/>
            <a:ext cx="40650" cy="119039"/>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テキスト ボックス 143"/>
          <p:cNvSpPr txBox="1"/>
          <p:nvPr/>
        </p:nvSpPr>
        <p:spPr>
          <a:xfrm>
            <a:off x="3635896" y="2780928"/>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80" name="Rectangle 109"/>
          <p:cNvSpPr>
            <a:spLocks noChangeArrowheads="1"/>
          </p:cNvSpPr>
          <p:nvPr/>
        </p:nvSpPr>
        <p:spPr bwMode="auto">
          <a:xfrm>
            <a:off x="108496" y="6092825"/>
            <a:ext cx="8928000" cy="504527"/>
          </a:xfrm>
          <a:prstGeom prst="rect">
            <a:avLst/>
          </a:prstGeom>
          <a:solidFill>
            <a:schemeClr val="bg1">
              <a:lumMod val="95000"/>
            </a:schemeClr>
          </a:solidFill>
          <a:ln w="9525" algn="ctr">
            <a:solidFill>
              <a:schemeClr val="bg1">
                <a:lumMod val="50000"/>
              </a:schemeClr>
            </a:solidFill>
            <a:miter lim="800000"/>
            <a:headEnd/>
            <a:tailEnd/>
          </a:ln>
          <a:effectLst/>
          <a:extLst/>
        </p:spPr>
        <p:txBody>
          <a:bodyPr vert="eaVert" wrap="none" lIns="36000" tIns="10800" rIns="36000" bIns="10800" anchor="b" anchorCtr="0">
            <a:noAutofit/>
          </a:bodyPr>
          <a:lstStyle/>
          <a:p>
            <a:pPr marL="88900" indent="-88900" algn="ctr"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凡例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83" name="Rectangle 72"/>
          <p:cNvSpPr>
            <a:spLocks noChangeArrowheads="1"/>
          </p:cNvSpPr>
          <p:nvPr/>
        </p:nvSpPr>
        <p:spPr bwMode="auto">
          <a:xfrm>
            <a:off x="539553" y="6139141"/>
            <a:ext cx="765200"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ビジネス</a:t>
            </a:r>
            <a:r>
              <a:rPr lang="ja-JP" altLang="en-US" sz="900" dirty="0">
                <a:solidFill>
                  <a:srgbClr val="000000"/>
                </a:solidFill>
                <a:latin typeface="メイリオ" pitchFamily="50" charset="-128"/>
                <a:ea typeface="メイリオ" pitchFamily="50" charset="-128"/>
                <a:cs typeface="メイリオ" pitchFamily="50" charset="-128"/>
              </a:rPr>
              <a:t>要求</a:t>
            </a:r>
          </a:p>
        </p:txBody>
      </p:sp>
      <p:sp>
        <p:nvSpPr>
          <p:cNvPr id="84" name="Rectangle 72"/>
          <p:cNvSpPr>
            <a:spLocks noChangeArrowheads="1"/>
          </p:cNvSpPr>
          <p:nvPr/>
        </p:nvSpPr>
        <p:spPr bwMode="auto">
          <a:xfrm>
            <a:off x="2848632" y="6139141"/>
            <a:ext cx="303536" cy="160310"/>
          </a:xfrm>
          <a:prstGeom prst="rect">
            <a:avLst/>
          </a:prstGeom>
          <a:solidFill>
            <a:srgbClr val="FF99CC"/>
          </a:solidFill>
          <a:ln w="9525" algn="ctr">
            <a:solidFill>
              <a:srgbClr val="777777"/>
            </a:solidFill>
            <a:miter lim="800000"/>
            <a:headEnd/>
            <a:tailEnd/>
          </a:ln>
          <a:effectLs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顧客</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85" name="Rectangle 85"/>
          <p:cNvSpPr>
            <a:spLocks noChangeArrowheads="1"/>
          </p:cNvSpPr>
          <p:nvPr/>
        </p:nvSpPr>
        <p:spPr bwMode="auto">
          <a:xfrm>
            <a:off x="3212876" y="6141738"/>
            <a:ext cx="787642" cy="155117"/>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lnSpc>
                <a:spcPct val="95000"/>
              </a:lnSpc>
            </a:pPr>
            <a:r>
              <a:rPr lang="en-US" altLang="ja-JP" sz="900" dirty="0" smtClean="0">
                <a:solidFill>
                  <a:srgbClr val="000000"/>
                </a:solidFill>
                <a:latin typeface="メイリオ" pitchFamily="50" charset="-128"/>
                <a:ea typeface="メイリオ" pitchFamily="50" charset="-128"/>
                <a:cs typeface="メイリオ" pitchFamily="50" charset="-128"/>
              </a:rPr>
              <a:t>Web</a:t>
            </a:r>
            <a:r>
              <a:rPr lang="ja-JP" altLang="en-US" sz="900" dirty="0" smtClean="0">
                <a:solidFill>
                  <a:srgbClr val="000000"/>
                </a:solidFill>
                <a:latin typeface="メイリオ" pitchFamily="50" charset="-128"/>
                <a:ea typeface="メイリオ" pitchFamily="50" charset="-128"/>
                <a:cs typeface="メイリオ" pitchFamily="50" charset="-128"/>
              </a:rPr>
              <a:t>販売部門</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88" name="Rectangle 109"/>
          <p:cNvSpPr>
            <a:spLocks noChangeArrowheads="1"/>
          </p:cNvSpPr>
          <p:nvPr/>
        </p:nvSpPr>
        <p:spPr bwMode="auto">
          <a:xfrm>
            <a:off x="1471569" y="6093296"/>
            <a:ext cx="3676496" cy="468016"/>
          </a:xfrm>
          <a:prstGeom prst="rect">
            <a:avLst/>
          </a:prstGeom>
          <a:noFill/>
          <a:ln w="9525" algn="ctr">
            <a:solidFill>
              <a:srgbClr val="000000"/>
            </a:solidFill>
            <a:prstDash val="dash"/>
            <a:miter lim="800000"/>
            <a:headEnd/>
            <a:tailEnd/>
          </a:ln>
          <a:effectLst/>
          <a:extLst/>
        </p:spPr>
        <p:txBody>
          <a:bodyPr wrap="none" lIns="72000" tIns="10800" rIns="72000" bIns="10800" anchor="ctr">
            <a:no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ステークホルダー要求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89" name="Rectangle 109"/>
          <p:cNvSpPr>
            <a:spLocks noChangeArrowheads="1"/>
          </p:cNvSpPr>
          <p:nvPr/>
        </p:nvSpPr>
        <p:spPr bwMode="auto">
          <a:xfrm>
            <a:off x="5272630" y="6102512"/>
            <a:ext cx="3691859" cy="458800"/>
          </a:xfrm>
          <a:prstGeom prst="rect">
            <a:avLst/>
          </a:prstGeom>
          <a:noFill/>
          <a:ln w="9525" algn="ctr">
            <a:solidFill>
              <a:srgbClr val="000000"/>
            </a:solidFill>
            <a:prstDash val="dash"/>
            <a:miter lim="800000"/>
            <a:headEnd/>
            <a:tailEnd/>
          </a:ln>
          <a:effectLst/>
          <a:extLst/>
        </p:spPr>
        <p:txBody>
          <a:bodyPr wrap="none" lIns="72000" tIns="10800" rIns="72000" bIns="10800" anchor="ctr">
            <a:no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ソリューション要求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1" name="Rectangle 72"/>
          <p:cNvSpPr>
            <a:spLocks noChangeArrowheads="1"/>
          </p:cNvSpPr>
          <p:nvPr/>
        </p:nvSpPr>
        <p:spPr bwMode="auto">
          <a:xfrm>
            <a:off x="7585612" y="6139141"/>
            <a:ext cx="534368" cy="160310"/>
          </a:xfrm>
          <a:prstGeom prst="rect">
            <a:avLst/>
          </a:prstGeom>
          <a:solidFill>
            <a:schemeClr val="bg1"/>
          </a:solidFill>
          <a:ln w="25400" cmpd="dbl" algn="ctr">
            <a:solidFill>
              <a:schemeClr val="tx1"/>
            </a:solidFill>
            <a:miter lim="800000"/>
            <a:headEnd/>
            <a:tailEnd/>
          </a:ln>
          <a:effectLs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機能要求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3" name="Rectangle 72"/>
          <p:cNvSpPr>
            <a:spLocks noChangeArrowheads="1"/>
          </p:cNvSpPr>
          <p:nvPr/>
        </p:nvSpPr>
        <p:spPr bwMode="auto">
          <a:xfrm>
            <a:off x="8194928" y="6139141"/>
            <a:ext cx="649784" cy="160310"/>
          </a:xfrm>
          <a:prstGeom prst="rect">
            <a:avLst/>
          </a:prstGeom>
          <a:solidFill>
            <a:schemeClr val="bg1"/>
          </a:solidFill>
          <a:ln w="25400" algn="ctr">
            <a:solidFill>
              <a:schemeClr val="tx1"/>
            </a:solidFill>
            <a:miter lim="800000"/>
            <a:headEnd/>
            <a:tailEnd/>
          </a:ln>
          <a:effectLs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非機能要求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5" name="Rectangle 72"/>
          <p:cNvSpPr>
            <a:spLocks noChangeArrowheads="1"/>
          </p:cNvSpPr>
          <p:nvPr/>
        </p:nvSpPr>
        <p:spPr bwMode="auto">
          <a:xfrm>
            <a:off x="6412879" y="6139141"/>
            <a:ext cx="1111449" cy="160310"/>
          </a:xfrm>
          <a:prstGeom prst="rect">
            <a:avLst/>
          </a:prstGeom>
          <a:solidFill>
            <a:schemeClr val="bg1"/>
          </a:solidFill>
          <a:ln w="9525" cmpd="sng" algn="ctr">
            <a:solidFill>
              <a:schemeClr val="tx1"/>
            </a:solidFill>
            <a:miter lim="800000"/>
            <a:headEnd/>
            <a:tailEnd/>
          </a:ln>
          <a:effectLs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システム以外の要求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7" name="Rectangle 101"/>
          <p:cNvSpPr>
            <a:spLocks noChangeArrowheads="1"/>
          </p:cNvSpPr>
          <p:nvPr/>
        </p:nvSpPr>
        <p:spPr bwMode="auto">
          <a:xfrm>
            <a:off x="4061226" y="6139141"/>
            <a:ext cx="996033" cy="160310"/>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顧客サポート部門</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8" name="右中かっこ 97"/>
          <p:cNvSpPr/>
          <p:nvPr/>
        </p:nvSpPr>
        <p:spPr>
          <a:xfrm rot="5400000" flipV="1">
            <a:off x="8116019" y="5705195"/>
            <a:ext cx="156450" cy="13398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9" name="正方形/長方形 98"/>
          <p:cNvSpPr/>
          <p:nvPr/>
        </p:nvSpPr>
        <p:spPr>
          <a:xfrm>
            <a:off x="7668344" y="6366520"/>
            <a:ext cx="992579" cy="230832"/>
          </a:xfrm>
          <a:prstGeom prst="rect">
            <a:avLst/>
          </a:prstGeom>
        </p:spPr>
        <p:txBody>
          <a:bodyPr wrap="none">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システムの要求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graphicFrame>
        <p:nvGraphicFramePr>
          <p:cNvPr id="100" name="Group 294"/>
          <p:cNvGraphicFramePr>
            <a:graphicFrameLocks noGrp="1"/>
          </p:cNvGraphicFramePr>
          <p:nvPr>
            <p:extLst>
              <p:ext uri="{D42A27DB-BD31-4B8C-83A1-F6EECF244321}">
                <p14:modId xmlns:p14="http://schemas.microsoft.com/office/powerpoint/2010/main" val="3842423576"/>
              </p:ext>
            </p:extLst>
          </p:nvPr>
        </p:nvGraphicFramePr>
        <p:xfrm>
          <a:off x="7630173" y="76785"/>
          <a:ext cx="1457123" cy="1313046"/>
        </p:xfrm>
        <a:graphic>
          <a:graphicData uri="http://schemas.openxmlformats.org/drawingml/2006/table">
            <a:tbl>
              <a:tblPr/>
              <a:tblGrid>
                <a:gridCol w="139472"/>
                <a:gridCol w="779808"/>
                <a:gridCol w="537843"/>
              </a:tblGrid>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要求レベル</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ビジネス要求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ｽﾃｰｸﾎﾙﾀﾞｰ要求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ｿﾘｭｰｼｮﾝ要求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79504">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79504">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非機能要求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移行要求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4" name="正方形/長方形 3"/>
          <p:cNvSpPr/>
          <p:nvPr/>
        </p:nvSpPr>
        <p:spPr bwMode="auto">
          <a:xfrm>
            <a:off x="7610885" y="86868"/>
            <a:ext cx="957775" cy="1082622"/>
          </a:xfrm>
          <a:prstGeom prst="rect">
            <a:avLst/>
          </a:prstGeom>
          <a:noFill/>
          <a:ln w="38100">
            <a:solidFill>
              <a:srgbClr val="FF0000"/>
            </a:solidFill>
          </a:ln>
          <a:effectLst/>
          <a:extLst/>
        </p:spPr>
        <p:txBody>
          <a:bodyPr wrap="none" lIns="72000" tIns="0" rIns="72000" bIns="0" rtlCol="0" anchor="ctr" anchorCtr="0"/>
          <a:lstStyle/>
          <a:p>
            <a:pPr algn="ctr">
              <a:spcBef>
                <a:spcPct val="50000"/>
              </a:spcBef>
            </a:pPr>
            <a:endParaRPr kumimoji="1" lang="ja-JP" altLang="en-US" sz="900" dirty="0" smtClean="0">
              <a:solidFill>
                <a:srgbClr val="FFFFFF"/>
              </a:solidFill>
              <a:latin typeface="Arial Black" pitchFamily="34" charset="0"/>
            </a:endParaRPr>
          </a:p>
        </p:txBody>
      </p:sp>
      <p:cxnSp>
        <p:nvCxnSpPr>
          <p:cNvPr id="6" name="直線コネクタ 5"/>
          <p:cNvCxnSpPr/>
          <p:nvPr/>
        </p:nvCxnSpPr>
        <p:spPr>
          <a:xfrm>
            <a:off x="8607624" y="294132"/>
            <a:ext cx="479672" cy="33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745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8</a:t>
            </a:r>
            <a:r>
              <a:rPr lang="ja-JP" altLang="en-US" dirty="0" err="1" smtClean="0"/>
              <a:t>．</a:t>
            </a:r>
            <a:r>
              <a:rPr lang="ja-JP" altLang="en-US" dirty="0" smtClean="0"/>
              <a:t>業務・システムの概要</a:t>
            </a:r>
            <a:r>
              <a:rPr lang="ja-JP" altLang="en-US" dirty="0" smtClean="0"/>
              <a:t>定義</a:t>
            </a:r>
            <a:endParaRPr kumimoji="1" lang="ja-JP" altLang="en-US" dirty="0"/>
          </a:p>
        </p:txBody>
      </p:sp>
      <p:sp>
        <p:nvSpPr>
          <p:cNvPr id="22" name="テキスト ボックス 21"/>
          <p:cNvSpPr txBox="1"/>
          <p:nvPr/>
        </p:nvSpPr>
        <p:spPr>
          <a:xfrm>
            <a:off x="251520" y="828001"/>
            <a:ext cx="8763517" cy="584775"/>
          </a:xfrm>
          <a:prstGeom prst="rect">
            <a:avLst/>
          </a:prstGeom>
          <a:noFill/>
        </p:spPr>
        <p:txBody>
          <a:bodyPr wrap="square" rtlCol="0">
            <a:spAutoFit/>
          </a:bodyPr>
          <a:lstStyle/>
          <a:p>
            <a:r>
              <a:rPr lang="ja-JP" altLang="en-US" sz="1600" b="1" dirty="0" smtClean="0">
                <a:solidFill>
                  <a:srgbClr val="FF0000"/>
                </a:solidFill>
                <a:latin typeface="メイリオ" pitchFamily="50" charset="-128"/>
                <a:ea typeface="メイリオ" pitchFamily="50" charset="-128"/>
                <a:cs typeface="メイリオ" pitchFamily="50" charset="-128"/>
              </a:rPr>
              <a:t>ソリューション候補の実現性や効果を確認するため</a:t>
            </a:r>
            <a:r>
              <a:rPr lang="ja-JP" altLang="en-US" sz="1600" dirty="0" smtClean="0">
                <a:latin typeface="メイリオ" pitchFamily="50" charset="-128"/>
                <a:ea typeface="メイリオ" pitchFamily="50" charset="-128"/>
                <a:cs typeface="メイリオ" pitchFamily="50" charset="-128"/>
              </a:rPr>
              <a:t>に、新業務の概要、必要となる役割や組織、新情報システムの構造を明確化し、現状からの移行を検討する。</a:t>
            </a:r>
            <a:endParaRPr lang="en-US" altLang="ja-JP" sz="1600" dirty="0" smtClean="0">
              <a:latin typeface="メイリオ" pitchFamily="50" charset="-128"/>
              <a:ea typeface="メイリオ" pitchFamily="50" charset="-128"/>
              <a:cs typeface="メイリオ" pitchFamily="50" charset="-128"/>
            </a:endParaRPr>
          </a:p>
        </p:txBody>
      </p:sp>
      <p:sp>
        <p:nvSpPr>
          <p:cNvPr id="23" name="正方形/長方形 22"/>
          <p:cNvSpPr/>
          <p:nvPr/>
        </p:nvSpPr>
        <p:spPr bwMode="auto">
          <a:xfrm>
            <a:off x="2741262" y="4149080"/>
            <a:ext cx="3528392" cy="2253606"/>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72000" rIns="36000" bIns="72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新情報システム</a:t>
            </a:r>
          </a:p>
        </p:txBody>
      </p:sp>
      <p:sp>
        <p:nvSpPr>
          <p:cNvPr id="24" name="直角三角形 23"/>
          <p:cNvSpPr/>
          <p:nvPr/>
        </p:nvSpPr>
        <p:spPr bwMode="auto">
          <a:xfrm rot="10800000">
            <a:off x="2909436" y="4626115"/>
            <a:ext cx="3192046" cy="720000"/>
          </a:xfrm>
          <a:prstGeom prst="rtTriangle">
            <a:avLst/>
          </a:prstGeom>
          <a:solidFill>
            <a:srgbClr val="FFFF00"/>
          </a:solidFill>
          <a:ln w="9525" algn="ctr">
            <a:solidFill>
              <a:srgbClr val="000000"/>
            </a:solidFill>
            <a:prstDash val="solid"/>
            <a:round/>
            <a:headEnd/>
            <a:tailEnd/>
          </a:ln>
          <a:effectLst/>
          <a:extLst/>
        </p:spPr>
        <p:txBody>
          <a:bodyPr vert="horz"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25" name="正方形/長方形 24"/>
          <p:cNvSpPr/>
          <p:nvPr/>
        </p:nvSpPr>
        <p:spPr bwMode="auto">
          <a:xfrm>
            <a:off x="2909435" y="5630555"/>
            <a:ext cx="3192047" cy="604592"/>
          </a:xfrm>
          <a:prstGeom prst="rect">
            <a:avLst/>
          </a:prstGeom>
          <a:solidFill>
            <a:srgbClr val="FFCCFF"/>
          </a:solidFill>
          <a:ln w="9525" algn="ctr">
            <a:solidFill>
              <a:srgbClr val="000000"/>
            </a:solidFill>
            <a:prstDash val="solid"/>
            <a:round/>
            <a:headEnd/>
            <a:tailEnd/>
          </a:ln>
          <a:effectLst/>
          <a:extLst/>
        </p:spPr>
        <p:txBody>
          <a:bodyPr lIns="90000" tIns="46800" rIns="90000" bIns="46800" rtlCol="0" anchor="ctr"/>
          <a:lstStyle/>
          <a:p>
            <a:pPr marL="354013" indent="-354013" algn="ctr"/>
            <a:r>
              <a:rPr kumimoji="1" lang="ja-JP" altLang="en-US" sz="1400" b="1" dirty="0" smtClean="0">
                <a:solidFill>
                  <a:srgbClr val="000000"/>
                </a:solidFill>
                <a:latin typeface="メイリオ" pitchFamily="50" charset="-128"/>
                <a:ea typeface="メイリオ" pitchFamily="50" charset="-128"/>
                <a:cs typeface="メイリオ" pitchFamily="50" charset="-128"/>
              </a:rPr>
              <a:t>アーキテクチャ</a:t>
            </a:r>
            <a:endParaRPr kumimoji="1" lang="en-US" altLang="ja-JP" sz="1400" b="1" dirty="0" smtClean="0">
              <a:solidFill>
                <a:srgbClr val="000000"/>
              </a:solidFill>
              <a:latin typeface="メイリオ" pitchFamily="50" charset="-128"/>
              <a:ea typeface="メイリオ" pitchFamily="50" charset="-128"/>
              <a:cs typeface="メイリオ" pitchFamily="50" charset="-128"/>
            </a:endParaRPr>
          </a:p>
          <a:p>
            <a:pPr marL="354013" indent="-354013" algn="ctr"/>
            <a:r>
              <a:rPr lang="ja-JP" altLang="en-US" sz="1400" b="1" dirty="0" smtClean="0">
                <a:solidFill>
                  <a:srgbClr val="000000"/>
                </a:solidFill>
                <a:latin typeface="メイリオ" pitchFamily="50" charset="-128"/>
                <a:ea typeface="メイリオ" pitchFamily="50" charset="-128"/>
                <a:cs typeface="メイリオ" pitchFamily="50" charset="-128"/>
              </a:rPr>
              <a:t>（ＩＴ基盤）</a:t>
            </a:r>
            <a:endParaRPr kumimoji="1" lang="ja-JP" altLang="en-US" sz="1400" b="1" dirty="0">
              <a:solidFill>
                <a:srgbClr val="000000"/>
              </a:solidFill>
              <a:latin typeface="メイリオ" pitchFamily="50" charset="-128"/>
              <a:ea typeface="メイリオ" pitchFamily="50" charset="-128"/>
              <a:cs typeface="メイリオ" pitchFamily="50" charset="-128"/>
            </a:endParaRPr>
          </a:p>
        </p:txBody>
      </p:sp>
      <p:sp>
        <p:nvSpPr>
          <p:cNvPr id="26" name="直角三角形 25"/>
          <p:cNvSpPr/>
          <p:nvPr/>
        </p:nvSpPr>
        <p:spPr bwMode="auto">
          <a:xfrm>
            <a:off x="2909435" y="4797232"/>
            <a:ext cx="3192047" cy="720000"/>
          </a:xfrm>
          <a:prstGeom prst="rtTriangle">
            <a:avLst/>
          </a:prstGeom>
          <a:solidFill>
            <a:srgbClr val="CCFFCC"/>
          </a:solidFill>
          <a:ln w="9525" algn="ctr">
            <a:solidFill>
              <a:srgbClr val="000000"/>
            </a:solidFill>
            <a:prstDash val="solid"/>
            <a:round/>
            <a:headEnd/>
            <a:tailEnd/>
          </a:ln>
          <a:effectLst/>
          <a:extLst/>
        </p:spPr>
        <p:txBody>
          <a:bodyPr lIns="90000" tIns="46800" rIns="90000" bIns="46800" rtlCol="0" anchor="ctr"/>
          <a:lstStyle/>
          <a:p>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27" name="正方形/長方形 26"/>
          <p:cNvSpPr/>
          <p:nvPr/>
        </p:nvSpPr>
        <p:spPr bwMode="auto">
          <a:xfrm>
            <a:off x="2741262" y="2564904"/>
            <a:ext cx="3528392" cy="1013422"/>
          </a:xfrm>
          <a:prstGeom prst="rect">
            <a:avLst/>
          </a:prstGeom>
          <a:solidFill>
            <a:srgbClr val="CCFFCC"/>
          </a:solidFill>
          <a:ln w="28575" cap="flat" cmpd="sng" algn="ctr">
            <a:solidFill>
              <a:schemeClr val="tx1"/>
            </a:solidFill>
            <a:prstDash val="solid"/>
            <a:round/>
            <a:headEnd type="none" w="med" len="med"/>
            <a:tailEnd type="none" w="med" len="med"/>
          </a:ln>
          <a:effectLst/>
          <a:extLst/>
        </p:spPr>
        <p:txBody>
          <a:bodyPr vert="horz" wrap="square" lIns="72000" tIns="72000" rIns="72000" bIns="72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新業務プロセス</a:t>
            </a:r>
          </a:p>
        </p:txBody>
      </p:sp>
      <p:sp>
        <p:nvSpPr>
          <p:cNvPr id="28" name="正方形/長方形 27"/>
          <p:cNvSpPr/>
          <p:nvPr/>
        </p:nvSpPr>
        <p:spPr bwMode="auto">
          <a:xfrm>
            <a:off x="2885278" y="2997095"/>
            <a:ext cx="3240360" cy="467499"/>
          </a:xfrm>
          <a:prstGeom prst="rect">
            <a:avLst/>
          </a:prstGeom>
          <a:solidFill>
            <a:schemeClr val="bg1"/>
          </a:solidFill>
          <a:ln w="9525" algn="ctr">
            <a:solidFill>
              <a:srgbClr val="000000"/>
            </a:solidFill>
            <a:prstDash val="solid"/>
            <a:round/>
            <a:headEnd/>
            <a:tailEnd/>
          </a:ln>
          <a:effectLst/>
          <a:extLst/>
        </p:spPr>
        <p:txBody>
          <a:bodyPr lIns="90000" tIns="72000" rIns="90000" bIns="72000" rtlCol="0" anchor="ctr"/>
          <a:lstStyle/>
          <a:p>
            <a:pPr marL="354013" indent="-354013" algn="ctr"/>
            <a:r>
              <a:rPr lang="ja-JP" altLang="en-US" sz="1400" b="1" dirty="0" smtClean="0">
                <a:solidFill>
                  <a:srgbClr val="000000"/>
                </a:solidFill>
                <a:latin typeface="メイリオ" pitchFamily="50" charset="-128"/>
                <a:ea typeface="メイリオ" pitchFamily="50" charset="-128"/>
                <a:cs typeface="メイリオ" pitchFamily="50" charset="-128"/>
              </a:rPr>
              <a:t>組織・役割</a:t>
            </a:r>
            <a:endParaRPr lang="ja-JP" altLang="en-US" sz="1400" b="1" dirty="0">
              <a:solidFill>
                <a:srgbClr val="000000"/>
              </a:solidFill>
              <a:latin typeface="メイリオ" pitchFamily="50" charset="-128"/>
              <a:ea typeface="メイリオ" pitchFamily="50" charset="-128"/>
              <a:cs typeface="メイリオ" pitchFamily="50" charset="-128"/>
            </a:endParaRPr>
          </a:p>
        </p:txBody>
      </p:sp>
      <p:sp>
        <p:nvSpPr>
          <p:cNvPr id="29" name="上下矢印 28"/>
          <p:cNvSpPr/>
          <p:nvPr/>
        </p:nvSpPr>
        <p:spPr bwMode="auto">
          <a:xfrm>
            <a:off x="3281322" y="3587722"/>
            <a:ext cx="360000" cy="540000"/>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30" name="上下矢印 29"/>
          <p:cNvSpPr/>
          <p:nvPr/>
        </p:nvSpPr>
        <p:spPr bwMode="auto">
          <a:xfrm>
            <a:off x="4325458" y="3578326"/>
            <a:ext cx="360000" cy="540000"/>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31" name="上下矢印 30"/>
          <p:cNvSpPr/>
          <p:nvPr/>
        </p:nvSpPr>
        <p:spPr bwMode="auto">
          <a:xfrm>
            <a:off x="5369594" y="3578326"/>
            <a:ext cx="360000" cy="540000"/>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32" name="テキスト ボックス 70"/>
          <p:cNvSpPr txBox="1">
            <a:spLocks noChangeArrowheads="1"/>
          </p:cNvSpPr>
          <p:nvPr/>
        </p:nvSpPr>
        <p:spPr bwMode="auto">
          <a:xfrm>
            <a:off x="3823676" y="4705399"/>
            <a:ext cx="2265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r" eaLnBrk="1" hangingPunct="1"/>
            <a:r>
              <a:rPr lang="ja-JP" altLang="en-US" sz="1400" b="1" dirty="0" smtClean="0">
                <a:latin typeface="メイリオ" pitchFamily="50" charset="-128"/>
                <a:ea typeface="メイリオ" pitchFamily="50" charset="-128"/>
                <a:cs typeface="メイリオ" pitchFamily="50" charset="-128"/>
              </a:rPr>
              <a:t>アプリケーション</a:t>
            </a:r>
            <a:endParaRPr lang="en-US" altLang="ja-JP" sz="1400" b="1" dirty="0" smtClean="0">
              <a:latin typeface="メイリオ" pitchFamily="50" charset="-128"/>
              <a:ea typeface="メイリオ" pitchFamily="50" charset="-128"/>
              <a:cs typeface="メイリオ" pitchFamily="50" charset="-128"/>
            </a:endParaRPr>
          </a:p>
        </p:txBody>
      </p:sp>
      <p:sp>
        <p:nvSpPr>
          <p:cNvPr id="33" name="テキスト ボックス 70"/>
          <p:cNvSpPr txBox="1">
            <a:spLocks noChangeArrowheads="1"/>
          </p:cNvSpPr>
          <p:nvPr/>
        </p:nvSpPr>
        <p:spPr bwMode="auto">
          <a:xfrm>
            <a:off x="2921281" y="5157192"/>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1400" b="1" dirty="0" smtClean="0">
                <a:latin typeface="メイリオ" pitchFamily="50" charset="-128"/>
                <a:ea typeface="メイリオ" pitchFamily="50" charset="-128"/>
                <a:cs typeface="メイリオ" pitchFamily="50" charset="-128"/>
              </a:rPr>
              <a:t>データベース</a:t>
            </a:r>
            <a:endParaRPr lang="en-US" altLang="ja-JP" sz="1400" b="1" dirty="0" smtClean="0">
              <a:latin typeface="メイリオ" pitchFamily="50" charset="-128"/>
              <a:ea typeface="メイリオ" pitchFamily="50" charset="-128"/>
              <a:cs typeface="メイリオ" pitchFamily="50" charset="-128"/>
            </a:endParaRPr>
          </a:p>
        </p:txBody>
      </p:sp>
      <p:sp>
        <p:nvSpPr>
          <p:cNvPr id="34" name="雲形吹き出し 33"/>
          <p:cNvSpPr/>
          <p:nvPr/>
        </p:nvSpPr>
        <p:spPr bwMode="auto">
          <a:xfrm>
            <a:off x="639105" y="1468196"/>
            <a:ext cx="5688000" cy="756000"/>
          </a:xfrm>
          <a:prstGeom prst="cloudCallout">
            <a:avLst>
              <a:gd name="adj1" fmla="val -15262"/>
              <a:gd name="adj2" fmla="val -64103"/>
            </a:avLst>
          </a:prstGeom>
          <a:solidFill>
            <a:srgbClr val="FFFF66"/>
          </a:solidFill>
          <a:ln>
            <a:solidFill>
              <a:srgbClr val="FFC000"/>
            </a:solidFill>
          </a:ln>
          <a:effectLst>
            <a:outerShdw blurRad="50800" dist="38100" dir="2700000" algn="tl" rotWithShape="0">
              <a:prstClr val="black">
                <a:alpha val="40000"/>
              </a:prstClr>
            </a:outerShdw>
          </a:effectLst>
          <a:extLst/>
        </p:spPr>
        <p:txBody>
          <a:bodyPr wrap="square" lIns="36000" tIns="36000" rIns="36000" bIns="36000" rtlCol="0" anchor="ctr" anchorCtr="0"/>
          <a:lstStyle/>
          <a:p>
            <a:r>
              <a:rPr lang="ja-JP" altLang="en-US" sz="1100" dirty="0">
                <a:latin typeface="メイリオ" pitchFamily="50" charset="-128"/>
                <a:ea typeface="メイリオ" pitchFamily="50" charset="-128"/>
                <a:cs typeface="メイリオ" pitchFamily="50" charset="-128"/>
              </a:rPr>
              <a:t>ここで記載する新業務やシステムの姿</a:t>
            </a:r>
            <a:r>
              <a:rPr lang="ja-JP" altLang="en-US" sz="1100" dirty="0" smtClean="0">
                <a:latin typeface="メイリオ" pitchFamily="50" charset="-128"/>
                <a:ea typeface="メイリオ" pitchFamily="50" charset="-128"/>
                <a:cs typeface="メイリオ" pitchFamily="50" charset="-128"/>
              </a:rPr>
              <a:t>は概要</a:t>
            </a:r>
            <a:r>
              <a:rPr lang="ja-JP" altLang="en-US" sz="1100" dirty="0">
                <a:latin typeface="メイリオ" pitchFamily="50" charset="-128"/>
                <a:ea typeface="メイリオ" pitchFamily="50" charset="-128"/>
                <a:cs typeface="メイリオ" pitchFamily="50" charset="-128"/>
              </a:rPr>
              <a:t>レベルで</a:t>
            </a:r>
            <a:r>
              <a:rPr lang="ja-JP" altLang="en-US" sz="1100" dirty="0" smtClean="0">
                <a:latin typeface="メイリオ" pitchFamily="50" charset="-128"/>
                <a:ea typeface="メイリオ" pitchFamily="50" charset="-128"/>
                <a:cs typeface="メイリオ" pitchFamily="50" charset="-128"/>
              </a:rPr>
              <a:t>よい</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詳細な定義は要件定義工程で実施する</a:t>
            </a:r>
            <a:r>
              <a:rPr lang="ja-JP" altLang="en-US" sz="1100" dirty="0" smtClean="0">
                <a:latin typeface="メイリオ" pitchFamily="50" charset="-128"/>
                <a:ea typeface="メイリオ" pitchFamily="50" charset="-128"/>
                <a:cs typeface="メイリオ" pitchFamily="50" charset="-128"/>
              </a:rPr>
              <a:t>）</a:t>
            </a:r>
            <a:endParaRPr lang="ja-JP" altLang="en-US" sz="1100" dirty="0">
              <a:latin typeface="メイリオ" pitchFamily="50" charset="-128"/>
              <a:ea typeface="メイリオ" pitchFamily="50" charset="-128"/>
              <a:cs typeface="メイリオ" pitchFamily="50" charset="-128"/>
            </a:endParaRPr>
          </a:p>
        </p:txBody>
      </p:sp>
      <p:sp>
        <p:nvSpPr>
          <p:cNvPr id="35" name="線吹き出し 2 (枠付き) 34"/>
          <p:cNvSpPr/>
          <p:nvPr/>
        </p:nvSpPr>
        <p:spPr bwMode="auto">
          <a:xfrm>
            <a:off x="6521680" y="2852936"/>
            <a:ext cx="2340000" cy="429536"/>
          </a:xfrm>
          <a:prstGeom prst="borderCallout2">
            <a:avLst>
              <a:gd name="adj1" fmla="val 62181"/>
              <a:gd name="adj2" fmla="val -5022"/>
              <a:gd name="adj3" fmla="val 60824"/>
              <a:gd name="adj4" fmla="val -11985"/>
              <a:gd name="adj5" fmla="val 96756"/>
              <a:gd name="adj6" fmla="val -30444"/>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新業務</a:t>
            </a:r>
            <a:r>
              <a:rPr lang="ja-JP" altLang="en-US" sz="1100" dirty="0">
                <a:solidFill>
                  <a:schemeClr val="tx1"/>
                </a:solidFill>
                <a:latin typeface="メイリオ" pitchFamily="50" charset="-128"/>
                <a:ea typeface="メイリオ" pitchFamily="50" charset="-128"/>
                <a:cs typeface="メイリオ" pitchFamily="50" charset="-128"/>
              </a:rPr>
              <a:t>を</a:t>
            </a:r>
            <a:r>
              <a:rPr lang="ja-JP" altLang="en-US" sz="1100" dirty="0" smtClean="0">
                <a:solidFill>
                  <a:schemeClr val="tx1"/>
                </a:solidFill>
                <a:latin typeface="メイリオ" pitchFamily="50" charset="-128"/>
                <a:ea typeface="メイリオ" pitchFamily="50" charset="-128"/>
                <a:cs typeface="メイリオ" pitchFamily="50" charset="-128"/>
              </a:rPr>
              <a:t>運用する体制</a:t>
            </a:r>
            <a:r>
              <a:rPr lang="ja-JP" altLang="en-US" sz="1100" dirty="0">
                <a:solidFill>
                  <a:schemeClr val="tx1"/>
                </a:solidFill>
                <a:latin typeface="メイリオ" pitchFamily="50" charset="-128"/>
                <a:ea typeface="メイリオ" pitchFamily="50" charset="-128"/>
                <a:cs typeface="メイリオ" pitchFamily="50" charset="-128"/>
              </a:rPr>
              <a:t>を定義</a:t>
            </a:r>
          </a:p>
        </p:txBody>
      </p:sp>
      <p:sp>
        <p:nvSpPr>
          <p:cNvPr id="36" name="線吹き出し 2 (枠付き) 35"/>
          <p:cNvSpPr/>
          <p:nvPr/>
        </p:nvSpPr>
        <p:spPr bwMode="auto">
          <a:xfrm>
            <a:off x="6521680" y="4367696"/>
            <a:ext cx="2340000" cy="429536"/>
          </a:xfrm>
          <a:prstGeom prst="borderCallout2">
            <a:avLst>
              <a:gd name="adj1" fmla="val 62181"/>
              <a:gd name="adj2" fmla="val -5022"/>
              <a:gd name="adj3" fmla="val 60824"/>
              <a:gd name="adj4" fmla="val -11985"/>
              <a:gd name="adj5" fmla="val 152119"/>
              <a:gd name="adj6" fmla="val -22437"/>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システム化の</a:t>
            </a:r>
            <a:r>
              <a:rPr lang="ja-JP" altLang="en-US" sz="1100" dirty="0" smtClean="0">
                <a:solidFill>
                  <a:schemeClr val="tx1"/>
                </a:solidFill>
                <a:latin typeface="メイリオ" pitchFamily="50" charset="-128"/>
                <a:ea typeface="メイリオ" pitchFamily="50" charset="-128"/>
                <a:cs typeface="メイリオ" pitchFamily="50" charset="-128"/>
              </a:rPr>
              <a:t>範囲を</a:t>
            </a:r>
            <a:r>
              <a:rPr lang="ja-JP" altLang="en-US" sz="1100" dirty="0">
                <a:solidFill>
                  <a:schemeClr val="tx1"/>
                </a:solidFill>
                <a:latin typeface="メイリオ" pitchFamily="50" charset="-128"/>
                <a:ea typeface="メイリオ" pitchFamily="50" charset="-128"/>
                <a:cs typeface="メイリオ" pitchFamily="50" charset="-128"/>
              </a:rPr>
              <a:t>明確化</a:t>
            </a:r>
          </a:p>
        </p:txBody>
      </p:sp>
      <p:sp>
        <p:nvSpPr>
          <p:cNvPr id="37" name="線吹き出し 2 (枠付き) 36"/>
          <p:cNvSpPr/>
          <p:nvPr/>
        </p:nvSpPr>
        <p:spPr bwMode="auto">
          <a:xfrm>
            <a:off x="6521680" y="5798094"/>
            <a:ext cx="2340000" cy="612000"/>
          </a:xfrm>
          <a:prstGeom prst="borderCallout2">
            <a:avLst>
              <a:gd name="adj1" fmla="val 62181"/>
              <a:gd name="adj2" fmla="val -5022"/>
              <a:gd name="adj3" fmla="val 60824"/>
              <a:gd name="adj4" fmla="val -11985"/>
              <a:gd name="adj5" fmla="val 30503"/>
              <a:gd name="adj6" fmla="val -28112"/>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自社基盤活用の検討、</a:t>
            </a:r>
          </a:p>
          <a:p>
            <a:pPr algn="ctr"/>
            <a:r>
              <a:rPr lang="ja-JP" altLang="en-US" sz="1100" dirty="0">
                <a:solidFill>
                  <a:schemeClr val="tx1"/>
                </a:solidFill>
                <a:latin typeface="メイリオ" pitchFamily="50" charset="-128"/>
                <a:ea typeface="メイリオ" pitchFamily="50" charset="-128"/>
                <a:cs typeface="メイリオ" pitchFamily="50" charset="-128"/>
              </a:rPr>
              <a:t>技術的なシステム構造の定義</a:t>
            </a:r>
          </a:p>
        </p:txBody>
      </p:sp>
      <p:sp>
        <p:nvSpPr>
          <p:cNvPr id="38" name="線吹き出し 2 (枠付き) 37"/>
          <p:cNvSpPr/>
          <p:nvPr/>
        </p:nvSpPr>
        <p:spPr bwMode="auto">
          <a:xfrm>
            <a:off x="6521680" y="1970872"/>
            <a:ext cx="2340000" cy="612000"/>
          </a:xfrm>
          <a:prstGeom prst="borderCallout2">
            <a:avLst>
              <a:gd name="adj1" fmla="val 54047"/>
              <a:gd name="adj2" fmla="val -3880"/>
              <a:gd name="adj3" fmla="val 56811"/>
              <a:gd name="adj4" fmla="val -24022"/>
              <a:gd name="adj5" fmla="val 120665"/>
              <a:gd name="adj6" fmla="val -42954"/>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新業務プロセスの整理、</a:t>
            </a:r>
          </a:p>
          <a:p>
            <a:pPr algn="ctr"/>
            <a:r>
              <a:rPr lang="ja-JP" altLang="en-US" sz="1100" dirty="0">
                <a:solidFill>
                  <a:schemeClr val="tx1"/>
                </a:solidFill>
                <a:latin typeface="メイリオ" pitchFamily="50" charset="-128"/>
                <a:ea typeface="メイリオ" pitchFamily="50" charset="-128"/>
                <a:cs typeface="メイリオ" pitchFamily="50" charset="-128"/>
              </a:rPr>
              <a:t>重要業務の業務フロー作成</a:t>
            </a:r>
          </a:p>
        </p:txBody>
      </p:sp>
      <p:sp>
        <p:nvSpPr>
          <p:cNvPr id="39" name="線吹き出し 2 (枠付き) 38"/>
          <p:cNvSpPr/>
          <p:nvPr/>
        </p:nvSpPr>
        <p:spPr bwMode="auto">
          <a:xfrm>
            <a:off x="6521680" y="3486489"/>
            <a:ext cx="2340000" cy="612000"/>
          </a:xfrm>
          <a:prstGeom prst="borderCallout2">
            <a:avLst>
              <a:gd name="adj1" fmla="val 31747"/>
              <a:gd name="adj2" fmla="val -5143"/>
              <a:gd name="adj3" fmla="val 34511"/>
              <a:gd name="adj4" fmla="val -15808"/>
              <a:gd name="adj5" fmla="val 60353"/>
              <a:gd name="adj6" fmla="val -30737"/>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新業務プロセス</a:t>
            </a:r>
            <a:r>
              <a:rPr lang="ja-JP" altLang="en-US" sz="1100" dirty="0" smtClean="0">
                <a:solidFill>
                  <a:schemeClr val="tx1"/>
                </a:solidFill>
                <a:latin typeface="メイリオ" pitchFamily="50" charset="-128"/>
                <a:ea typeface="メイリオ" pitchFamily="50" charset="-128"/>
                <a:cs typeface="メイリオ" pitchFamily="50" charset="-128"/>
              </a:rPr>
              <a:t>とデータの</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整合性がとれて</a:t>
            </a:r>
            <a:r>
              <a:rPr lang="ja-JP" altLang="en-US" sz="1100" dirty="0">
                <a:solidFill>
                  <a:schemeClr val="tx1"/>
                </a:solidFill>
                <a:latin typeface="メイリオ" pitchFamily="50" charset="-128"/>
                <a:ea typeface="メイリオ" pitchFamily="50" charset="-128"/>
                <a:cs typeface="メイリオ" pitchFamily="50" charset="-128"/>
              </a:rPr>
              <a:t>いるか確認</a:t>
            </a:r>
          </a:p>
        </p:txBody>
      </p:sp>
      <p:sp>
        <p:nvSpPr>
          <p:cNvPr id="40" name="線吹き出し 2 (枠付き) 39"/>
          <p:cNvSpPr/>
          <p:nvPr/>
        </p:nvSpPr>
        <p:spPr bwMode="auto">
          <a:xfrm>
            <a:off x="6521680" y="4986116"/>
            <a:ext cx="2340000" cy="720000"/>
          </a:xfrm>
          <a:prstGeom prst="borderCallout2">
            <a:avLst>
              <a:gd name="adj1" fmla="val 44235"/>
              <a:gd name="adj2" fmla="val -89"/>
              <a:gd name="adj3" fmla="val 61829"/>
              <a:gd name="adj4" fmla="val -15808"/>
              <a:gd name="adj5" fmla="val 55305"/>
              <a:gd name="adj6" fmla="val -70868"/>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新業務遂行に必要となる</a:t>
            </a:r>
          </a:p>
          <a:p>
            <a:pPr algn="ctr"/>
            <a:r>
              <a:rPr lang="ja-JP" altLang="en-US" sz="1100" dirty="0">
                <a:solidFill>
                  <a:schemeClr val="tx1"/>
                </a:solidFill>
                <a:latin typeface="メイリオ" pitchFamily="50" charset="-128"/>
                <a:ea typeface="メイリオ" pitchFamily="50" charset="-128"/>
                <a:cs typeface="メイリオ" pitchFamily="50" charset="-128"/>
              </a:rPr>
              <a:t>主要なデータと</a:t>
            </a:r>
          </a:p>
          <a:p>
            <a:pPr algn="ctr"/>
            <a:r>
              <a:rPr lang="ja-JP" altLang="en-US" sz="1100" dirty="0">
                <a:solidFill>
                  <a:schemeClr val="tx1"/>
                </a:solidFill>
                <a:latin typeface="メイリオ" pitchFamily="50" charset="-128"/>
                <a:ea typeface="メイリオ" pitchFamily="50" charset="-128"/>
                <a:cs typeface="メイリオ" pitchFamily="50" charset="-128"/>
              </a:rPr>
              <a:t>それらの関連を整理</a:t>
            </a:r>
          </a:p>
        </p:txBody>
      </p:sp>
      <p:sp>
        <p:nvSpPr>
          <p:cNvPr id="41" name="左中かっこ 40"/>
          <p:cNvSpPr/>
          <p:nvPr/>
        </p:nvSpPr>
        <p:spPr>
          <a:xfrm>
            <a:off x="2277102" y="2388357"/>
            <a:ext cx="318992" cy="16964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左中かっこ 41"/>
          <p:cNvSpPr/>
          <p:nvPr/>
        </p:nvSpPr>
        <p:spPr>
          <a:xfrm>
            <a:off x="2265726" y="4137574"/>
            <a:ext cx="344016" cy="22651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テキスト ボックス 42"/>
          <p:cNvSpPr txBox="1"/>
          <p:nvPr/>
        </p:nvSpPr>
        <p:spPr>
          <a:xfrm>
            <a:off x="124691" y="2969234"/>
            <a:ext cx="2103610" cy="523220"/>
          </a:xfrm>
          <a:prstGeom prst="rect">
            <a:avLst/>
          </a:prstGeom>
          <a:noFill/>
        </p:spPr>
        <p:txBody>
          <a:bodyPr wrap="square" rtlCol="0">
            <a:spAutoFit/>
          </a:bodyPr>
          <a:lstStyle/>
          <a:p>
            <a:pPr algn="ctr"/>
            <a:r>
              <a:rPr lang="ja-JP" altLang="en-US" sz="1400" b="1" dirty="0" smtClean="0">
                <a:solidFill>
                  <a:srgbClr val="333399"/>
                </a:solidFill>
                <a:latin typeface="メイリオ" pitchFamily="50" charset="-128"/>
                <a:ea typeface="メイリオ" pitchFamily="50" charset="-128"/>
                <a:cs typeface="メイリオ" pitchFamily="50" charset="-128"/>
              </a:rPr>
              <a:t>導入側が</a:t>
            </a:r>
            <a:endParaRPr lang="en-US" altLang="ja-JP" sz="1400" b="1" dirty="0" smtClean="0">
              <a:solidFill>
                <a:srgbClr val="333399"/>
              </a:solidFill>
              <a:latin typeface="メイリオ" pitchFamily="50" charset="-128"/>
              <a:ea typeface="メイリオ" pitchFamily="50" charset="-128"/>
              <a:cs typeface="メイリオ" pitchFamily="50" charset="-128"/>
            </a:endParaRPr>
          </a:p>
          <a:p>
            <a:pPr algn="ctr"/>
            <a:r>
              <a:rPr lang="ja-JP" altLang="en-US" sz="1400" b="1" dirty="0" smtClean="0">
                <a:solidFill>
                  <a:srgbClr val="333399"/>
                </a:solidFill>
                <a:latin typeface="メイリオ" pitchFamily="50" charset="-128"/>
                <a:ea typeface="メイリオ" pitchFamily="50" charset="-128"/>
                <a:cs typeface="メイリオ" pitchFamily="50" charset="-128"/>
              </a:rPr>
              <a:t>明確化する</a:t>
            </a:r>
            <a:r>
              <a:rPr lang="ja-JP" altLang="en-US" sz="1400" b="1" dirty="0">
                <a:solidFill>
                  <a:srgbClr val="333399"/>
                </a:solidFill>
                <a:latin typeface="メイリオ" pitchFamily="50" charset="-128"/>
                <a:ea typeface="メイリオ" pitchFamily="50" charset="-128"/>
                <a:cs typeface="メイリオ" pitchFamily="50" charset="-128"/>
              </a:rPr>
              <a:t>部分</a:t>
            </a:r>
            <a:endParaRPr lang="en-US" altLang="ja-JP" sz="1400" b="1" dirty="0" smtClean="0">
              <a:solidFill>
                <a:srgbClr val="333399"/>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124691" y="4900798"/>
            <a:ext cx="2103610" cy="738664"/>
          </a:xfrm>
          <a:prstGeom prst="rect">
            <a:avLst/>
          </a:prstGeom>
          <a:noFill/>
        </p:spPr>
        <p:txBody>
          <a:bodyPr wrap="square" rtlCol="0">
            <a:spAutoFit/>
          </a:bodyPr>
          <a:lstStyle/>
          <a:p>
            <a:pPr algn="ctr"/>
            <a:r>
              <a:rPr lang="ja-JP" altLang="en-US" sz="1400" b="1" dirty="0" smtClean="0">
                <a:solidFill>
                  <a:srgbClr val="333399"/>
                </a:solidFill>
                <a:latin typeface="メイリオ" pitchFamily="50" charset="-128"/>
                <a:ea typeface="メイリオ" pitchFamily="50" charset="-128"/>
                <a:cs typeface="メイリオ" pitchFamily="50" charset="-128"/>
              </a:rPr>
              <a:t>導入側が</a:t>
            </a:r>
            <a:endParaRPr lang="en-US" altLang="ja-JP" sz="1400" b="1" dirty="0" smtClean="0">
              <a:solidFill>
                <a:srgbClr val="333399"/>
              </a:solidFill>
              <a:latin typeface="メイリオ" pitchFamily="50" charset="-128"/>
              <a:ea typeface="メイリオ" pitchFamily="50" charset="-128"/>
              <a:cs typeface="メイリオ" pitchFamily="50" charset="-128"/>
            </a:endParaRPr>
          </a:p>
          <a:p>
            <a:pPr algn="ctr"/>
            <a:r>
              <a:rPr lang="en-US" altLang="ja-JP" sz="1400" b="1" dirty="0" smtClean="0">
                <a:solidFill>
                  <a:srgbClr val="333399"/>
                </a:solidFill>
                <a:latin typeface="メイリオ" pitchFamily="50" charset="-128"/>
                <a:ea typeface="メイリオ" pitchFamily="50" charset="-128"/>
                <a:cs typeface="メイリオ" pitchFamily="50" charset="-128"/>
              </a:rPr>
              <a:t>IT</a:t>
            </a:r>
            <a:r>
              <a:rPr lang="ja-JP" altLang="en-US" sz="1400" b="1" dirty="0" smtClean="0">
                <a:solidFill>
                  <a:srgbClr val="333399"/>
                </a:solidFill>
                <a:latin typeface="メイリオ" pitchFamily="50" charset="-128"/>
                <a:ea typeface="メイリオ" pitchFamily="50" charset="-128"/>
                <a:cs typeface="メイリオ" pitchFamily="50" charset="-128"/>
              </a:rPr>
              <a:t>支援組織と相談</a:t>
            </a:r>
            <a:r>
              <a:rPr kumimoji="1" lang="ja-JP" altLang="en-US" sz="1400" b="1" dirty="0" smtClean="0">
                <a:solidFill>
                  <a:srgbClr val="333399"/>
                </a:solidFill>
                <a:latin typeface="メイリオ" pitchFamily="50" charset="-128"/>
                <a:ea typeface="メイリオ" pitchFamily="50" charset="-128"/>
                <a:cs typeface="メイリオ" pitchFamily="50" charset="-128"/>
              </a:rPr>
              <a:t>して</a:t>
            </a:r>
            <a:endParaRPr kumimoji="1" lang="en-US" altLang="ja-JP" sz="1400" b="1" dirty="0" smtClean="0">
              <a:solidFill>
                <a:srgbClr val="333399"/>
              </a:solidFill>
              <a:latin typeface="メイリオ" pitchFamily="50" charset="-128"/>
              <a:ea typeface="メイリオ" pitchFamily="50" charset="-128"/>
              <a:cs typeface="メイリオ" pitchFamily="50" charset="-128"/>
            </a:endParaRPr>
          </a:p>
          <a:p>
            <a:pPr algn="ctr"/>
            <a:r>
              <a:rPr kumimoji="1" lang="ja-JP" altLang="en-US" sz="1400" b="1" dirty="0" smtClean="0">
                <a:solidFill>
                  <a:srgbClr val="333399"/>
                </a:solidFill>
                <a:latin typeface="メイリオ" pitchFamily="50" charset="-128"/>
                <a:ea typeface="メイリオ" pitchFamily="50" charset="-128"/>
                <a:cs typeface="メイリオ" pitchFamily="50" charset="-128"/>
              </a:rPr>
              <a:t>決める部分</a:t>
            </a:r>
            <a:endParaRPr kumimoji="1" lang="ja-JP" altLang="en-US" sz="1400" b="1" dirty="0">
              <a:solidFill>
                <a:srgbClr val="333399"/>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09247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75000"/>
          </a:schemeClr>
        </a:solidFill>
        <a:ln>
          <a:noFill/>
        </a:ln>
        <a:effectLst/>
        <a:extLst/>
      </a:spPr>
      <a:bodyPr wrap="none" lIns="72000" tIns="0" rIns="72000" bIns="0" anchor="ctr" anchorCtr="0"/>
      <a:lstStyle>
        <a:defPPr>
          <a:spcBef>
            <a:spcPct val="50000"/>
          </a:spcBef>
          <a:defRPr sz="1050" dirty="0" smtClean="0">
            <a:solidFill>
              <a:srgbClr val="FFFFFF"/>
            </a:solidFill>
            <a:latin typeface="Arial Black" pitchFamily="34" charset="0"/>
          </a:defRPr>
        </a:defPPr>
      </a:lst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6346</TotalTime>
  <Words>8163</Words>
  <Application>Microsoft Office PowerPoint</Application>
  <PresentationFormat>画面に合わせる (4:3)</PresentationFormat>
  <Paragraphs>1511</Paragraphs>
  <Slides>52</Slides>
  <Notes>31</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52</vt:i4>
      </vt:variant>
    </vt:vector>
  </HeadingPairs>
  <TitlesOfParts>
    <vt:vector size="54" baseType="lpstr">
      <vt:lpstr>Office ​​テーマ</vt:lpstr>
      <vt:lpstr>ワークシート</vt:lpstr>
      <vt:lpstr>情報システム構想・企画 ～要求定義の重要性～</vt:lpstr>
      <vt:lpstr>１．情報システム構想・企画の位置づけ</vt:lpstr>
      <vt:lpstr>2．ビジョン・戦略と業務、情報システムの整合性</vt:lpstr>
      <vt:lpstr>3．情報システム構想・企画で着目すべき視点</vt:lpstr>
      <vt:lpstr>4．要求・ソリューションの体系化の手順</vt:lpstr>
      <vt:lpstr>5．要求・ソリューションの体系化の手順</vt:lpstr>
      <vt:lpstr>6．要求・ソリューションの体系化の手順</vt:lpstr>
      <vt:lpstr>7．要求・ソリューションの体系化の手順</vt:lpstr>
      <vt:lpstr>8．業務・システムの概要定義</vt:lpstr>
      <vt:lpstr>9．実現シナリオの策定</vt:lpstr>
      <vt:lpstr>１0．実現シナリオの策定</vt:lpstr>
      <vt:lpstr>Innovation &amp; Business Model Development Process  情報システム構想企画から ビジネス構想企画へ</vt:lpstr>
      <vt:lpstr>１．ビジネス構想・企画</vt:lpstr>
      <vt:lpstr>２．新ビジネスモデル創出に向けて</vt:lpstr>
      <vt:lpstr>３．ビジネスモデル創出の類型</vt:lpstr>
      <vt:lpstr>４．ビジネスモデル・ジェネレーション</vt:lpstr>
      <vt:lpstr>PowerPoint プレゼンテーション</vt:lpstr>
      <vt:lpstr>６．ビジネスモデル・キャンバス</vt:lpstr>
      <vt:lpstr>７．ビジネス構想企画への援用</vt:lpstr>
      <vt:lpstr>８．ビジネスモデル概観</vt:lpstr>
      <vt:lpstr>９．ビジネスモデル成熟度を上げていく</vt:lpstr>
      <vt:lpstr>１0．イノベーションの先にあるもの</vt:lpstr>
      <vt:lpstr>PowerPoint プレゼンテーション</vt:lpstr>
      <vt:lpstr>PowerPoint プレゼンテーション</vt:lpstr>
      <vt:lpstr>PowerPoint プレゼンテーション</vt:lpstr>
      <vt:lpstr>PowerPoint プレゼンテーション</vt:lpstr>
      <vt:lpstr>１．環境変化モデル</vt:lpstr>
      <vt:lpstr>２．情報システムの環境変化モデル</vt:lpstr>
      <vt:lpstr>３．環境変化要素</vt:lpstr>
      <vt:lpstr>４．環境変化の観測対象（例）</vt:lpstr>
      <vt:lpstr>５．情報システムの環境変化モデルの拡大</vt:lpstr>
      <vt:lpstr>PowerPoint プレゼンテーション</vt:lpstr>
      <vt:lpstr>イノベーター</vt:lpstr>
      <vt:lpstr>ひらめき～ビジネスプランへ</vt:lpstr>
      <vt:lpstr>アイディア創出のパターン</vt:lpstr>
      <vt:lpstr>オズボーンリスト</vt:lpstr>
      <vt:lpstr>クイックスクリーンシート</vt:lpstr>
      <vt:lpstr>ブルーオーシャン戦略</vt:lpstr>
      <vt:lpstr>レッド―シャンとブルーオーシャン</vt:lpstr>
      <vt:lpstr>ニーズとシーズ</vt:lpstr>
      <vt:lpstr>SWOT</vt:lpstr>
      <vt:lpstr>ターゲティング</vt:lpstr>
      <vt:lpstr>マーケティング・ミックス</vt:lpstr>
      <vt:lpstr>AIDMA</vt:lpstr>
      <vt:lpstr>市場即応性</vt:lpstr>
      <vt:lpstr>プッシュ＆プル</vt:lpstr>
      <vt:lpstr>キャズム</vt:lpstr>
      <vt:lpstr>市場細分化</vt:lpstr>
      <vt:lpstr>ビジネス・プレイヤー</vt:lpstr>
      <vt:lpstr>ビジネスジェネレーションちっく１</vt:lpstr>
      <vt:lpstr>ビジネスジェネレーションちっく２</vt:lpstr>
      <vt:lpstr>ビジネスジェネレーションちっく３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情報システム構想・企画の手引き</dc:title>
  <cp:lastModifiedBy>Abe,YutakaTKZIMTKACR</cp:lastModifiedBy>
  <cp:revision>770</cp:revision>
  <cp:lastPrinted>2013-01-11T09:04:36Z</cp:lastPrinted>
  <dcterms:created xsi:type="dcterms:W3CDTF">2012-11-06T05:57:39Z</dcterms:created>
  <dcterms:modified xsi:type="dcterms:W3CDTF">2013-04-05T01:24:55Z</dcterms:modified>
</cp:coreProperties>
</file>