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7" r:id="rId2"/>
  </p:sldMasterIdLst>
  <p:notesMasterIdLst>
    <p:notesMasterId r:id="rId67"/>
  </p:notesMasterIdLst>
  <p:sldIdLst>
    <p:sldId id="300" r:id="rId3"/>
    <p:sldId id="308" r:id="rId4"/>
    <p:sldId id="389" r:id="rId5"/>
    <p:sldId id="351" r:id="rId6"/>
    <p:sldId id="346" r:id="rId7"/>
    <p:sldId id="350" r:id="rId8"/>
    <p:sldId id="325" r:id="rId9"/>
    <p:sldId id="341" r:id="rId10"/>
    <p:sldId id="369" r:id="rId11"/>
    <p:sldId id="302" r:id="rId12"/>
    <p:sldId id="320" r:id="rId13"/>
    <p:sldId id="368" r:id="rId14"/>
    <p:sldId id="324" r:id="rId15"/>
    <p:sldId id="329" r:id="rId16"/>
    <p:sldId id="397" r:id="rId17"/>
    <p:sldId id="393" r:id="rId18"/>
    <p:sldId id="394" r:id="rId19"/>
    <p:sldId id="395" r:id="rId20"/>
    <p:sldId id="398" r:id="rId21"/>
    <p:sldId id="399" r:id="rId22"/>
    <p:sldId id="326" r:id="rId23"/>
    <p:sldId id="333" r:id="rId24"/>
    <p:sldId id="332" r:id="rId25"/>
    <p:sldId id="391" r:id="rId26"/>
    <p:sldId id="330" r:id="rId27"/>
    <p:sldId id="344" r:id="rId28"/>
    <p:sldId id="347" r:id="rId29"/>
    <p:sldId id="349" r:id="rId30"/>
    <p:sldId id="348" r:id="rId31"/>
    <p:sldId id="352" r:id="rId32"/>
    <p:sldId id="367" r:id="rId33"/>
    <p:sldId id="387" r:id="rId34"/>
    <p:sldId id="388" r:id="rId35"/>
    <p:sldId id="342" r:id="rId36"/>
    <p:sldId id="327" r:id="rId37"/>
    <p:sldId id="334" r:id="rId38"/>
    <p:sldId id="336" r:id="rId39"/>
    <p:sldId id="335" r:id="rId40"/>
    <p:sldId id="328" r:id="rId41"/>
    <p:sldId id="331" r:id="rId42"/>
    <p:sldId id="337" r:id="rId43"/>
    <p:sldId id="338" r:id="rId44"/>
    <p:sldId id="339" r:id="rId45"/>
    <p:sldId id="340" r:id="rId46"/>
    <p:sldId id="390" r:id="rId47"/>
    <p:sldId id="353" r:id="rId48"/>
    <p:sldId id="355" r:id="rId49"/>
    <p:sldId id="356" r:id="rId50"/>
    <p:sldId id="359" r:id="rId51"/>
    <p:sldId id="358" r:id="rId52"/>
    <p:sldId id="360" r:id="rId53"/>
    <p:sldId id="363" r:id="rId54"/>
    <p:sldId id="365" r:id="rId55"/>
    <p:sldId id="370" r:id="rId56"/>
    <p:sldId id="371" r:id="rId57"/>
    <p:sldId id="386" r:id="rId58"/>
    <p:sldId id="385" r:id="rId59"/>
    <p:sldId id="373" r:id="rId60"/>
    <p:sldId id="378" r:id="rId61"/>
    <p:sldId id="382" r:id="rId62"/>
    <p:sldId id="383" r:id="rId63"/>
    <p:sldId id="384" r:id="rId64"/>
    <p:sldId id="345" r:id="rId65"/>
    <p:sldId id="303" r:id="rId6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FFFFFF"/>
    <a:srgbClr val="F8F8F8"/>
    <a:srgbClr val="F0CDF3"/>
    <a:srgbClr val="FFF5CC"/>
    <a:srgbClr val="F7FFF9"/>
    <a:srgbClr val="C8FCD8"/>
    <a:srgbClr val="FFFFCC"/>
    <a:srgbClr val="F2FCEA"/>
    <a:srgbClr val="99F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9110" autoAdjust="0"/>
  </p:normalViewPr>
  <p:slideViewPr>
    <p:cSldViewPr>
      <p:cViewPr>
        <p:scale>
          <a:sx n="75" d="100"/>
          <a:sy n="75" d="100"/>
        </p:scale>
        <p:origin x="-11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__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__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altLang="ja-JP" sz="2000"/>
              <a:t>How Many</a:t>
            </a:r>
            <a:endParaRPr lang="ja-JP" altLang="en-US" sz="2000"/>
          </a:p>
        </c:rich>
      </c:tx>
      <c:overlay val="0"/>
    </c:title>
    <c:autoTitleDeleted val="0"/>
    <c:plotArea>
      <c:layout/>
      <c:pieChart>
        <c:varyColors val="1"/>
        <c:ser>
          <c:idx val="0"/>
          <c:order val="0"/>
          <c:dLbls>
            <c:dLbl>
              <c:idx val="0"/>
              <c:spPr/>
              <c:txPr>
                <a:bodyPr/>
                <a:lstStyle/>
                <a:p>
                  <a:pPr>
                    <a:defRPr sz="2000" b="1">
                      <a:solidFill>
                        <a:schemeClr val="bg1"/>
                      </a:solidFill>
                    </a:defRPr>
                  </a:pPr>
                  <a:endParaRPr lang="ja-JP"/>
                </a:p>
              </c:txPr>
              <c:showLegendKey val="0"/>
              <c:showVal val="0"/>
              <c:showCatName val="0"/>
              <c:showSerName val="0"/>
              <c:showPercent val="1"/>
              <c:showBubbleSize val="0"/>
            </c:dLbl>
            <c:dLbl>
              <c:idx val="1"/>
              <c:spPr/>
              <c:txPr>
                <a:bodyPr/>
                <a:lstStyle/>
                <a:p>
                  <a:pPr>
                    <a:defRPr sz="1800" b="1">
                      <a:solidFill>
                        <a:schemeClr val="bg1"/>
                      </a:solidFill>
                    </a:defRPr>
                  </a:pPr>
                  <a:endParaRPr lang="ja-JP"/>
                </a:p>
              </c:txPr>
              <c:showLegendKey val="0"/>
              <c:showVal val="0"/>
              <c:showCatName val="0"/>
              <c:showSerName val="0"/>
              <c:showPercent val="1"/>
              <c:showBubbleSize val="0"/>
            </c:dLbl>
            <c:dLbl>
              <c:idx val="2"/>
              <c:spPr/>
              <c:txPr>
                <a:bodyPr/>
                <a:lstStyle/>
                <a:p>
                  <a:pPr>
                    <a:defRPr sz="1400" b="1">
                      <a:solidFill>
                        <a:schemeClr val="tx1"/>
                      </a:solidFill>
                    </a:defRPr>
                  </a:pPr>
                  <a:endParaRPr lang="ja-JP"/>
                </a:p>
              </c:txPr>
              <c:showLegendKey val="0"/>
              <c:showVal val="0"/>
              <c:showCatName val="0"/>
              <c:showSerName val="0"/>
              <c:showPercent val="1"/>
              <c:showBubbleSize val="0"/>
            </c:dLbl>
            <c:txPr>
              <a:bodyPr/>
              <a:lstStyle/>
              <a:p>
                <a:pPr>
                  <a:defRPr sz="1400" b="1">
                    <a:solidFill>
                      <a:schemeClr val="bg1"/>
                    </a:solidFill>
                  </a:defRPr>
                </a:pPr>
                <a:endParaRPr lang="ja-JP"/>
              </a:p>
            </c:txPr>
            <c:showLegendKey val="0"/>
            <c:showVal val="0"/>
            <c:showCatName val="0"/>
            <c:showSerName val="0"/>
            <c:showPercent val="1"/>
            <c:showBubbleSize val="0"/>
            <c:showLeaderLines val="1"/>
          </c:dLbls>
          <c:cat>
            <c:strRef>
              <c:f>Experience!$F$4:$F$6</c:f>
              <c:strCache>
                <c:ptCount val="3"/>
                <c:pt idx="0">
                  <c:v>Yes</c:v>
                </c:pt>
                <c:pt idx="1">
                  <c:v>No</c:v>
                </c:pt>
                <c:pt idx="2">
                  <c:v>Unsure</c:v>
                </c:pt>
              </c:strCache>
            </c:strRef>
          </c:cat>
          <c:val>
            <c:numRef>
              <c:f>Experience!$G$4:$G$6</c:f>
              <c:numCache>
                <c:formatCode>0%</c:formatCode>
                <c:ptCount val="3"/>
                <c:pt idx="0">
                  <c:v>0.8</c:v>
                </c:pt>
                <c:pt idx="1">
                  <c:v>0.15</c:v>
                </c:pt>
                <c:pt idx="2">
                  <c:v>0.05</c:v>
                </c:pt>
              </c:numCache>
            </c:numRef>
          </c:val>
        </c:ser>
        <c:dLbls>
          <c:showLegendKey val="0"/>
          <c:showVal val="0"/>
          <c:showCatName val="0"/>
          <c:showSerName val="0"/>
          <c:showPercent val="1"/>
          <c:showBubbleSize val="0"/>
          <c:showLeaderLines val="1"/>
        </c:dLbls>
        <c:firstSliceAng val="0"/>
      </c:pieChart>
    </c:plotArea>
    <c:legend>
      <c:legendPos val="t"/>
      <c:layout>
        <c:manualLayout>
          <c:xMode val="edge"/>
          <c:yMode val="edge"/>
          <c:x val="0.21356346208445975"/>
          <c:y val="0.14331982376666241"/>
          <c:w val="0.62186428874158017"/>
          <c:h val="9.5127241685505001E-2"/>
        </c:manualLayout>
      </c:layout>
      <c:overlay val="0"/>
      <c:txPr>
        <a:bodyPr/>
        <a:lstStyle/>
        <a:p>
          <a:pPr>
            <a:defRPr sz="1800"/>
          </a:pPr>
          <a:endParaRPr lang="ja-JP"/>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altLang="ja-JP" sz="2000"/>
              <a:t>How Long</a:t>
            </a:r>
            <a:endParaRPr lang="ja-JP" altLang="en-US" sz="2000"/>
          </a:p>
        </c:rich>
      </c:tx>
      <c:overlay val="0"/>
    </c:title>
    <c:autoTitleDeleted val="0"/>
    <c:plotArea>
      <c:layout/>
      <c:pieChart>
        <c:varyColors val="1"/>
        <c:ser>
          <c:idx val="0"/>
          <c:order val="0"/>
          <c:dLbls>
            <c:txPr>
              <a:bodyPr/>
              <a:lstStyle/>
              <a:p>
                <a:pPr>
                  <a:defRPr sz="2000" b="1">
                    <a:solidFill>
                      <a:schemeClr val="bg1"/>
                    </a:solidFill>
                  </a:defRPr>
                </a:pPr>
                <a:endParaRPr lang="ja-JP"/>
              </a:p>
            </c:txPr>
            <c:showLegendKey val="0"/>
            <c:showVal val="0"/>
            <c:showCatName val="0"/>
            <c:showSerName val="0"/>
            <c:showPercent val="1"/>
            <c:showBubbleSize val="0"/>
            <c:showLeaderLines val="1"/>
          </c:dLbls>
          <c:cat>
            <c:strRef>
              <c:f>Experience!$I$4:$I$7</c:f>
              <c:strCache>
                <c:ptCount val="4"/>
                <c:pt idx="0">
                  <c:v>&lt; 1 year</c:v>
                </c:pt>
                <c:pt idx="1">
                  <c:v>1-2 years</c:v>
                </c:pt>
                <c:pt idx="2">
                  <c:v>2-5 years</c:v>
                </c:pt>
                <c:pt idx="3">
                  <c:v>&gt; 5 years</c:v>
                </c:pt>
              </c:strCache>
            </c:strRef>
          </c:cat>
          <c:val>
            <c:numRef>
              <c:f>Experience!$J$4:$J$7</c:f>
              <c:numCache>
                <c:formatCode>0%</c:formatCode>
                <c:ptCount val="4"/>
                <c:pt idx="0">
                  <c:v>0.14000000000000001</c:v>
                </c:pt>
                <c:pt idx="1">
                  <c:v>0.4</c:v>
                </c:pt>
                <c:pt idx="2">
                  <c:v>0.36</c:v>
                </c:pt>
                <c:pt idx="3">
                  <c:v>0.09</c:v>
                </c:pt>
              </c:numCache>
            </c:numRef>
          </c:val>
        </c:ser>
        <c:dLbls>
          <c:showLegendKey val="0"/>
          <c:showVal val="0"/>
          <c:showCatName val="0"/>
          <c:showSerName val="0"/>
          <c:showPercent val="1"/>
          <c:showBubbleSize val="0"/>
          <c:showLeaderLines val="1"/>
        </c:dLbls>
        <c:firstSliceAng val="0"/>
      </c:pieChart>
    </c:plotArea>
    <c:legend>
      <c:legendPos val="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7766864640553268"/>
          <c:y val="0.12569660407946937"/>
          <c:w val="0.73361350062456065"/>
          <c:h val="0.7534504872527118"/>
        </c:manualLayout>
      </c:layout>
      <c:lineChart>
        <c:grouping val="standard"/>
        <c:varyColors val="0"/>
        <c:ser>
          <c:idx val="0"/>
          <c:order val="0"/>
          <c:tx>
            <c:strRef>
              <c:f>Sheet1!$B$4</c:f>
              <c:strCache>
                <c:ptCount val="1"/>
                <c:pt idx="0">
                  <c:v>Plan</c:v>
                </c:pt>
              </c:strCache>
            </c:strRef>
          </c:tx>
          <c:val>
            <c:numRef>
              <c:f>Sheet1!$C$4:$M$4</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ser>
        <c:ser>
          <c:idx val="1"/>
          <c:order val="1"/>
          <c:tx>
            <c:strRef>
              <c:f>Sheet1!$B$5</c:f>
              <c:strCache>
                <c:ptCount val="1"/>
                <c:pt idx="0">
                  <c:v>Actual</c:v>
                </c:pt>
              </c:strCache>
            </c:strRef>
          </c:tx>
          <c:val>
            <c:numRef>
              <c:f>Sheet1!$C$5:$M$5</c:f>
              <c:numCache>
                <c:formatCode>General</c:formatCode>
                <c:ptCount val="11"/>
                <c:pt idx="0">
                  <c:v>100</c:v>
                </c:pt>
                <c:pt idx="1">
                  <c:v>95</c:v>
                </c:pt>
                <c:pt idx="2">
                  <c:v>85</c:v>
                </c:pt>
                <c:pt idx="3">
                  <c:v>74</c:v>
                </c:pt>
                <c:pt idx="4">
                  <c:v>62</c:v>
                </c:pt>
                <c:pt idx="5">
                  <c:v>55</c:v>
                </c:pt>
                <c:pt idx="6">
                  <c:v>50</c:v>
                </c:pt>
                <c:pt idx="7">
                  <c:v>45</c:v>
                </c:pt>
                <c:pt idx="8">
                  <c:v>30</c:v>
                </c:pt>
                <c:pt idx="9">
                  <c:v>15</c:v>
                </c:pt>
                <c:pt idx="10">
                  <c:v>5</c:v>
                </c:pt>
              </c:numCache>
            </c:numRef>
          </c:val>
          <c:smooth val="0"/>
        </c:ser>
        <c:dLbls>
          <c:showLegendKey val="0"/>
          <c:showVal val="0"/>
          <c:showCatName val="0"/>
          <c:showSerName val="0"/>
          <c:showPercent val="0"/>
          <c:showBubbleSize val="0"/>
        </c:dLbls>
        <c:marker val="1"/>
        <c:smooth val="0"/>
        <c:axId val="133012096"/>
        <c:axId val="133026176"/>
      </c:lineChart>
      <c:catAx>
        <c:axId val="133012096"/>
        <c:scaling>
          <c:orientation val="minMax"/>
        </c:scaling>
        <c:delete val="0"/>
        <c:axPos val="b"/>
        <c:majorTickMark val="out"/>
        <c:minorTickMark val="none"/>
        <c:tickLblPos val="nextTo"/>
        <c:crossAx val="133026176"/>
        <c:crosses val="autoZero"/>
        <c:auto val="1"/>
        <c:lblAlgn val="ctr"/>
        <c:lblOffset val="100"/>
        <c:noMultiLvlLbl val="0"/>
      </c:catAx>
      <c:valAx>
        <c:axId val="133026176"/>
        <c:scaling>
          <c:orientation val="minMax"/>
        </c:scaling>
        <c:delete val="0"/>
        <c:axPos val="l"/>
        <c:majorGridlines/>
        <c:numFmt formatCode="General" sourceLinked="1"/>
        <c:majorTickMark val="out"/>
        <c:minorTickMark val="none"/>
        <c:tickLblPos val="nextTo"/>
        <c:crossAx val="133012096"/>
        <c:crosses val="autoZero"/>
        <c:crossBetween val="between"/>
      </c:valAx>
      <c:spPr>
        <a:solidFill>
          <a:schemeClr val="lt1"/>
        </a:solidFill>
        <a:ln w="25400" cap="flat" cmpd="sng" algn="ctr">
          <a:solidFill>
            <a:schemeClr val="dk1"/>
          </a:solidFill>
          <a:prstDash val="solid"/>
        </a:ln>
        <a:effectLst/>
      </c:spPr>
    </c:plotArea>
    <c:legend>
      <c:legendPos val="r"/>
      <c:layout>
        <c:manualLayout>
          <c:xMode val="edge"/>
          <c:yMode val="edge"/>
          <c:x val="0.63279435541290341"/>
          <c:y val="0.13980600307090357"/>
          <c:w val="0.22721783862869102"/>
          <c:h val="0.21430405436603955"/>
        </c:manualLayout>
      </c:layout>
      <c:overlay val="0"/>
    </c:legend>
    <c:plotVisOnly val="1"/>
    <c:dispBlanksAs val="zero"/>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0.04239</cdr:x>
      <cdr:y>0.24962</cdr:y>
    </cdr:from>
    <cdr:to>
      <cdr:x>0.08863</cdr:x>
      <cdr:y>0.54365</cdr:y>
    </cdr:to>
    <cdr:sp macro="" textlink="">
      <cdr:nvSpPr>
        <cdr:cNvPr id="2" name="テキスト ボックス 1"/>
        <cdr:cNvSpPr txBox="1"/>
      </cdr:nvSpPr>
      <cdr:spPr>
        <a:xfrm xmlns:a="http://schemas.openxmlformats.org/drawingml/2006/main">
          <a:off x="209550" y="776289"/>
          <a:ext cx="228600" cy="914400"/>
        </a:xfrm>
        <a:prstGeom xmlns:a="http://schemas.openxmlformats.org/drawingml/2006/main" prst="rect">
          <a:avLst/>
        </a:prstGeom>
      </cdr:spPr>
      <cdr:txBody>
        <a:bodyPr xmlns:a="http://schemas.openxmlformats.org/drawingml/2006/main" vertOverflow="clip" vert="eaVert" wrap="none" rtlCol="0"/>
        <a:lstStyle xmlns:a="http://schemas.openxmlformats.org/drawingml/2006/main"/>
        <a:p xmlns:a="http://schemas.openxmlformats.org/drawingml/2006/main">
          <a:endParaRPr lang="ja-JP" altLang="en-US" sz="1100"/>
        </a:p>
      </cdr:txBody>
    </cdr:sp>
  </cdr:relSizeAnchor>
  <cdr:relSizeAnchor xmlns:cdr="http://schemas.openxmlformats.org/drawingml/2006/chartDrawing">
    <cdr:from>
      <cdr:x>0.02269</cdr:x>
      <cdr:y>0.23912</cdr:y>
    </cdr:from>
    <cdr:to>
      <cdr:x>0.08628</cdr:x>
      <cdr:y>0.76528</cdr:y>
    </cdr:to>
    <cdr:sp macro="" textlink="">
      <cdr:nvSpPr>
        <cdr:cNvPr id="3" name="テキスト ボックス 2"/>
        <cdr:cNvSpPr txBox="1"/>
      </cdr:nvSpPr>
      <cdr:spPr>
        <a:xfrm xmlns:a="http://schemas.openxmlformats.org/drawingml/2006/main">
          <a:off x="72008" y="490861"/>
          <a:ext cx="201844" cy="1080120"/>
        </a:xfrm>
        <a:prstGeom xmlns:a="http://schemas.openxmlformats.org/drawingml/2006/main" prst="rect">
          <a:avLst/>
        </a:prstGeom>
      </cdr:spPr>
      <cdr:txBody>
        <a:bodyPr xmlns:a="http://schemas.openxmlformats.org/drawingml/2006/main" vertOverflow="clip" vert="eaVert" wrap="none" rtlCol="0" anchor="ctr"/>
        <a:lstStyle xmlns:a="http://schemas.openxmlformats.org/drawingml/2006/main"/>
        <a:p xmlns:a="http://schemas.openxmlformats.org/drawingml/2006/main">
          <a:pPr algn="ctr"/>
          <a:r>
            <a:rPr lang="en-US" altLang="ja-JP" sz="1100" dirty="0" smtClean="0"/>
            <a:t># of Back log </a:t>
          </a:r>
          <a:endParaRPr lang="ja-JP"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46F4E62F-4846-4464-BB8F-6C4BA9AF0239}" type="datetimeFigureOut">
              <a:rPr kumimoji="1" lang="ja-JP" altLang="en-US" smtClean="0"/>
              <a:t>2012/12/27</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131F54F4-9FF1-4D75-9FA9-9A421B770EE2}" type="slidenum">
              <a:rPr kumimoji="1" lang="ja-JP" altLang="en-US" smtClean="0"/>
              <a:t>‹#›</a:t>
            </a:fld>
            <a:endParaRPr kumimoji="1" lang="ja-JP" altLang="en-US"/>
          </a:p>
        </p:txBody>
      </p:sp>
    </p:spTree>
    <p:extLst>
      <p:ext uri="{BB962C8B-B14F-4D97-AF65-F5344CB8AC3E}">
        <p14:creationId xmlns:p14="http://schemas.microsoft.com/office/powerpoint/2010/main" val="15742197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 1"/>
          <p:cNvSpPr>
            <a:spLocks noGrp="1" noRot="1" noChangeAspect="1" noTextEdit="1"/>
          </p:cNvSpPr>
          <p:nvPr>
            <p:ph type="sldImg"/>
          </p:nvPr>
        </p:nvSpPr>
        <p:spPr>
          <a:ln/>
        </p:spPr>
      </p:sp>
      <p:sp>
        <p:nvSpPr>
          <p:cNvPr id="921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ts val="575"/>
              </a:spcAft>
            </a:pPr>
            <a:r>
              <a:rPr kumimoji="1" lang="ja-JP" altLang="en-US" smtClean="0">
                <a:ea typeface="ＭＳ Ｐゴシック" pitchFamily="50" charset="-128"/>
              </a:rPr>
              <a:t>今日の重要テクノロジー</a:t>
            </a:r>
            <a:r>
              <a:rPr lang="ja-JP" altLang="en-US" smtClean="0">
                <a:ea typeface="ＭＳ Ｐゴシック" pitchFamily="50" charset="-128"/>
              </a:rPr>
              <a:t>が三井物産エンタープライズ・システムに</a:t>
            </a:r>
            <a:r>
              <a:rPr kumimoji="1" lang="ja-JP" altLang="en-US" smtClean="0">
                <a:ea typeface="ＭＳ Ｐゴシック" pitchFamily="50" charset="-128"/>
              </a:rPr>
              <a:t>対して与える影響の強さに関して評価した。これは、あくまで</a:t>
            </a:r>
            <a:r>
              <a:rPr lang="ja-JP" altLang="en-US" smtClean="0">
                <a:ea typeface="ＭＳ Ｐゴシック" pitchFamily="50" charset="-128"/>
              </a:rPr>
              <a:t>も三井物産エンタープライズ・システムの環境で考察した限定的評価であり、テクノロジーそのものの全体的評価ではない。</a:t>
            </a:r>
            <a:endParaRPr lang="en-US" altLang="ja-JP" smtClean="0">
              <a:ea typeface="ＭＳ Ｐゴシック" pitchFamily="50" charset="-128"/>
            </a:endParaRPr>
          </a:p>
          <a:p>
            <a:pPr>
              <a:spcAft>
                <a:spcPts val="575"/>
              </a:spcAft>
            </a:pPr>
            <a:r>
              <a:rPr kumimoji="1" lang="en-US" altLang="ja-JP" smtClean="0">
                <a:ea typeface="ＭＳ Ｐゴシック" pitchFamily="50" charset="-128"/>
              </a:rPr>
              <a:t>SOA</a:t>
            </a:r>
            <a:r>
              <a:rPr kumimoji="1" lang="ja-JP" altLang="en-US" smtClean="0">
                <a:ea typeface="ＭＳ Ｐゴシック" pitchFamily="50" charset="-128"/>
              </a:rPr>
              <a:t>に代表される「疎結合型アプリケーション統合」および「エンタープライズ・ソーシャル」が最も影響力が高いテクノロジーと考えられる。本報告書でも中心的に考察していく。</a:t>
            </a:r>
            <a:endParaRPr kumimoji="1" lang="en-US" altLang="ja-JP" smtClean="0">
              <a:ea typeface="ＭＳ Ｐゴシック" pitchFamily="50" charset="-128"/>
            </a:endParaRPr>
          </a:p>
          <a:p>
            <a:pPr>
              <a:spcAft>
                <a:spcPts val="575"/>
              </a:spcAft>
            </a:pPr>
            <a:r>
              <a:rPr lang="ja-JP" altLang="en-US" smtClean="0">
                <a:ea typeface="ＭＳ Ｐゴシック" pitchFamily="50" charset="-128"/>
              </a:rPr>
              <a:t>「ビッグデータ」の領域は重要性は高いものの、従来のデータウェアハウジングと比較して革新的な変化があるわけではない。また、</a:t>
            </a:r>
            <a:r>
              <a:rPr lang="en-US" altLang="ja-JP" smtClean="0">
                <a:ea typeface="ＭＳ Ｐゴシック" pitchFamily="50" charset="-128"/>
              </a:rPr>
              <a:t>Hadoop</a:t>
            </a:r>
            <a:r>
              <a:rPr lang="ja-JP" altLang="en-US" smtClean="0">
                <a:ea typeface="ＭＳ Ｐゴシック" pitchFamily="50" charset="-128"/>
              </a:rPr>
              <a:t>などの新規テクノロジーも、</a:t>
            </a:r>
            <a:r>
              <a:rPr lang="en-US" altLang="ja-JP" smtClean="0">
                <a:ea typeface="ＭＳ Ｐゴシック" pitchFamily="50" charset="-128"/>
              </a:rPr>
              <a:t>B2C</a:t>
            </a:r>
            <a:r>
              <a:rPr lang="ja-JP" altLang="en-US" smtClean="0">
                <a:ea typeface="ＭＳ Ｐゴシック" pitchFamily="50" charset="-128"/>
              </a:rPr>
              <a:t>ネット系企業においては、重要な意味を持つものの、三井物産の環境における緊急度はやや低いと考える。「クラウド」は重要ではあるが、既に方向性が明らかになっている要素も多いため検討対象としての優先順位は低く設定した。</a:t>
            </a:r>
            <a:endParaRPr lang="en-US" altLang="ja-JP" smtClean="0">
              <a:ea typeface="ＭＳ Ｐゴシック" pitchFamily="50" charset="-128"/>
            </a:endParaRPr>
          </a:p>
          <a:p>
            <a:pPr>
              <a:spcAft>
                <a:spcPts val="575"/>
              </a:spcAft>
            </a:pPr>
            <a:r>
              <a:rPr lang="ja-JP" altLang="en-US" smtClean="0">
                <a:ea typeface="ＭＳ Ｐゴシック" pitchFamily="50" charset="-128"/>
              </a:rPr>
              <a:t>モバイルは、エンタープライズ・アプリケーションの環境にとって重要である。特に、</a:t>
            </a:r>
            <a:r>
              <a:rPr lang="en-US" altLang="ja-JP" smtClean="0">
                <a:ea typeface="ＭＳ Ｐゴシック" pitchFamily="50" charset="-128"/>
              </a:rPr>
              <a:t>BYOD</a:t>
            </a:r>
            <a:r>
              <a:rPr lang="ja-JP" altLang="en-US" smtClean="0">
                <a:ea typeface="ＭＳ Ｐゴシック" pitchFamily="50" charset="-128"/>
              </a:rPr>
              <a:t>（私物情報機器の業務利用）やそれを支援する</a:t>
            </a:r>
            <a:r>
              <a:rPr lang="en-US" altLang="ja-JP" smtClean="0">
                <a:ea typeface="ＭＳ Ｐゴシック" pitchFamily="50" charset="-128"/>
              </a:rPr>
              <a:t>MDM</a:t>
            </a:r>
            <a:r>
              <a:rPr lang="ja-JP" altLang="en-US" smtClean="0">
                <a:ea typeface="ＭＳ Ｐゴシック" pitchFamily="50" charset="-128"/>
              </a:rPr>
              <a:t>（モバイル機器管理）は重要な案件ではあるが、エンタープライズ・アプリケーションとは独立した案件であることから、分析の優先順位としては低いと考えた。</a:t>
            </a:r>
            <a:endParaRPr lang="en-US" altLang="ja-JP" smtClean="0">
              <a:ea typeface="ＭＳ Ｐゴシック" pitchFamily="50" charset="-128"/>
            </a:endParaRPr>
          </a:p>
          <a:p>
            <a:pPr>
              <a:spcAft>
                <a:spcPts val="575"/>
              </a:spcAft>
            </a:pPr>
            <a:r>
              <a:rPr kumimoji="1" lang="ja-JP" altLang="en-US" smtClean="0">
                <a:ea typeface="ＭＳ Ｐゴシック" pitchFamily="50" charset="-128"/>
              </a:rPr>
              <a:t>”</a:t>
            </a:r>
            <a:r>
              <a:rPr kumimoji="1" lang="en-US" altLang="ja-JP" smtClean="0">
                <a:ea typeface="ＭＳ Ｐゴシック" pitchFamily="50" charset="-128"/>
              </a:rPr>
              <a:t>Next Big Thing</a:t>
            </a:r>
            <a:r>
              <a:rPr kumimoji="1" lang="ja-JP" altLang="en-US" smtClean="0">
                <a:ea typeface="ＭＳ Ｐゴシック" pitchFamily="50" charset="-128"/>
              </a:rPr>
              <a:t>”として喧伝されることが多いゲーミフィケーション、</a:t>
            </a:r>
            <a:r>
              <a:rPr kumimoji="1" lang="en-US" altLang="ja-JP" smtClean="0">
                <a:ea typeface="ＭＳ Ｐゴシック" pitchFamily="50" charset="-128"/>
              </a:rPr>
              <a:t>IOT</a:t>
            </a:r>
            <a:r>
              <a:rPr kumimoji="1" lang="ja-JP" altLang="en-US" smtClean="0">
                <a:ea typeface="ＭＳ Ｐゴシック" pitchFamily="50" charset="-128"/>
              </a:rPr>
              <a:t>（</a:t>
            </a:r>
            <a:r>
              <a:rPr kumimoji="1" lang="en-US" altLang="ja-JP" smtClean="0">
                <a:ea typeface="ＭＳ Ｐゴシック" pitchFamily="50" charset="-128"/>
              </a:rPr>
              <a:t>Internet of Things</a:t>
            </a:r>
            <a:r>
              <a:rPr kumimoji="1" lang="ja-JP" altLang="en-US" smtClean="0">
                <a:ea typeface="ＭＳ Ｐゴシック" pitchFamily="50" charset="-128"/>
              </a:rPr>
              <a:t>）、</a:t>
            </a:r>
            <a:r>
              <a:rPr kumimoji="1" lang="en-US" altLang="ja-JP" smtClean="0">
                <a:ea typeface="ＭＳ Ｐゴシック" pitchFamily="50" charset="-128"/>
              </a:rPr>
              <a:t>LBS</a:t>
            </a:r>
            <a:r>
              <a:rPr kumimoji="1" lang="ja-JP" altLang="en-US" smtClean="0">
                <a:ea typeface="ＭＳ Ｐゴシック" pitchFamily="50" charset="-128"/>
              </a:rPr>
              <a:t>（</a:t>
            </a:r>
            <a:r>
              <a:rPr kumimoji="1" lang="en-US" altLang="ja-JP" smtClean="0">
                <a:ea typeface="ＭＳ Ｐゴシック" pitchFamily="50" charset="-128"/>
              </a:rPr>
              <a:t>Location-Based Service</a:t>
            </a:r>
            <a:r>
              <a:rPr kumimoji="1" lang="ja-JP" altLang="en-US" smtClean="0">
                <a:ea typeface="ＭＳ Ｐゴシック" pitchFamily="50" charset="-128"/>
              </a:rPr>
              <a:t>）などはコンシューマー市場では大きな影響をもたらす可能性があるが、エンタープライズの領域での影響は限定的であると考えられる。</a:t>
            </a:r>
            <a:r>
              <a:rPr lang="ja-JP" altLang="en-US" smtClean="0">
                <a:ea typeface="ＭＳ Ｐゴシック" pitchFamily="50" charset="-128"/>
              </a:rPr>
              <a:t>また、最近よく喧伝されるインメモリも有効なテクノロジーではあるものの、エンタープライズ・アプリケーション全体に対する影響度はさほど大きくないと考えられるため、今回の分析の対象外とした。</a:t>
            </a:r>
            <a:endParaRPr lang="en-US" altLang="ja-JP" smtClean="0">
              <a:ea typeface="ＭＳ Ｐゴシック" pitchFamily="50" charset="-128"/>
            </a:endParaRPr>
          </a:p>
        </p:txBody>
      </p:sp>
      <p:sp>
        <p:nvSpPr>
          <p:cNvPr id="922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defRPr sz="1600" b="1">
                <a:solidFill>
                  <a:schemeClr val="tx1"/>
                </a:solidFill>
                <a:latin typeface="Arial" charset="0"/>
                <a:ea typeface="ＭＳ Ｐゴシック" pitchFamily="50" charset="-128"/>
              </a:defRPr>
            </a:lvl1pPr>
            <a:lvl2pPr marL="742950" indent="-285750" defTabSz="958850" eaLnBrk="0" hangingPunct="0">
              <a:defRPr sz="1600" b="1">
                <a:solidFill>
                  <a:schemeClr val="tx1"/>
                </a:solidFill>
                <a:latin typeface="Arial" charset="0"/>
                <a:ea typeface="ＭＳ Ｐゴシック" pitchFamily="50" charset="-128"/>
              </a:defRPr>
            </a:lvl2pPr>
            <a:lvl3pPr marL="1143000" indent="-228600" defTabSz="958850" eaLnBrk="0" hangingPunct="0">
              <a:defRPr sz="1600" b="1">
                <a:solidFill>
                  <a:schemeClr val="tx1"/>
                </a:solidFill>
                <a:latin typeface="Arial" charset="0"/>
                <a:ea typeface="ＭＳ Ｐゴシック" pitchFamily="50" charset="-128"/>
              </a:defRPr>
            </a:lvl3pPr>
            <a:lvl4pPr marL="1600200" indent="-228600" defTabSz="958850" eaLnBrk="0" hangingPunct="0">
              <a:defRPr sz="1600" b="1">
                <a:solidFill>
                  <a:schemeClr val="tx1"/>
                </a:solidFill>
                <a:latin typeface="Arial" charset="0"/>
                <a:ea typeface="ＭＳ Ｐゴシック" pitchFamily="50" charset="-128"/>
              </a:defRPr>
            </a:lvl4pPr>
            <a:lvl5pPr marL="2057400" indent="-228600" defTabSz="958850" eaLnBrk="0" hangingPunct="0">
              <a:defRPr sz="1600" b="1">
                <a:solidFill>
                  <a:schemeClr val="tx1"/>
                </a:solidFill>
                <a:latin typeface="Arial" charset="0"/>
                <a:ea typeface="ＭＳ Ｐゴシック" pitchFamily="50" charset="-128"/>
              </a:defRPr>
            </a:lvl5pPr>
            <a:lvl6pPr marL="2514600" indent="-228600" algn="ctr" defTabSz="958850"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6pPr>
            <a:lvl7pPr marL="2971800" indent="-228600" algn="ctr" defTabSz="958850"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7pPr>
            <a:lvl8pPr marL="3429000" indent="-228600" algn="ctr" defTabSz="958850"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8pPr>
            <a:lvl9pPr marL="3886200" indent="-228600" algn="ctr" defTabSz="958850"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9pPr>
          </a:lstStyle>
          <a:p>
            <a:pPr eaLnBrk="1" hangingPunct="1"/>
            <a:fld id="{3C33E24B-F11F-45F1-B92E-13E38433D0C1}" type="slidenum">
              <a:rPr kumimoji="1" lang="ja-JP" altLang="en-US" sz="1300" b="0" smtClean="0"/>
              <a:pPr eaLnBrk="1" hangingPunct="1"/>
              <a:t>9</a:t>
            </a:fld>
            <a:endParaRPr kumimoji="1" lang="ja-JP" altLang="en-US" sz="1300" b="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Rectangle 13"/>
          <p:cNvSpPr txBox="1">
            <a:spLocks noChangeArrowheads="1"/>
          </p:cNvSpPr>
          <p:nvPr userDrawn="1"/>
        </p:nvSpPr>
        <p:spPr bwMode="auto">
          <a:xfrm>
            <a:off x="7239000" y="66103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0E17D23A-FE51-41A0-ACE7-7A61E9AFC16F}" type="slidenum">
              <a:rPr lang="ja-JP" altLang="en-US" smtClean="0"/>
              <a:pPr>
                <a:defRPr/>
              </a:pPr>
              <a:t>‹#›</a:t>
            </a:fld>
            <a:endParaRPr lang="en-US" altLang="ja-JP"/>
          </a:p>
        </p:txBody>
      </p:sp>
    </p:spTree>
    <p:extLst>
      <p:ext uri="{BB962C8B-B14F-4D97-AF65-F5344CB8AC3E}">
        <p14:creationId xmlns:p14="http://schemas.microsoft.com/office/powerpoint/2010/main" val="41786308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57403824-7BEA-45AC-B010-B1136A72E3E7}" type="datetime1">
              <a:rPr lang="ja-JP" altLang="en-US">
                <a:solidFill>
                  <a:srgbClr val="333399"/>
                </a:solidFill>
              </a:rPr>
              <a:pPr>
                <a:defRPr/>
              </a:pPr>
              <a:t>2012/12/27</a:t>
            </a:fld>
            <a:endParaRPr lang="en-US" altLang="ja-JP">
              <a:solidFill>
                <a:srgbClr val="333399"/>
              </a:solidFill>
            </a:endParaRPr>
          </a:p>
        </p:txBody>
      </p:sp>
      <p:sp>
        <p:nvSpPr>
          <p:cNvPr id="3" name="Rectangle 13"/>
          <p:cNvSpPr>
            <a:spLocks noGrp="1" noChangeArrowheads="1"/>
          </p:cNvSpPr>
          <p:nvPr>
            <p:ph type="sldNum" sz="quarter" idx="11"/>
          </p:nvPr>
        </p:nvSpPr>
        <p:spPr>
          <a:ln/>
        </p:spPr>
        <p:txBody>
          <a:bodyPr/>
          <a:lstStyle>
            <a:lvl1pPr>
              <a:defRPr sz="1200"/>
            </a:lvl1pPr>
          </a:lstStyle>
          <a:p>
            <a:pPr>
              <a:defRPr/>
            </a:pPr>
            <a:fld id="{023B0041-5F1A-41C7-8968-89036CB8D458}" type="slidenum">
              <a:rPr lang="ja-JP" altLang="en-US" smtClean="0">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16430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7" name="Rectangle 13"/>
          <p:cNvSpPr txBox="1">
            <a:spLocks noChangeArrowheads="1"/>
          </p:cNvSpPr>
          <p:nvPr userDrawn="1"/>
        </p:nvSpPr>
        <p:spPr bwMode="auto">
          <a:xfrm>
            <a:off x="7239000" y="66103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0E17D23A-FE51-41A0-ACE7-7A61E9AFC16F}" type="slidenum">
              <a:rPr lang="ja-JP" altLang="en-US" smtClean="0"/>
              <a:pPr>
                <a:defRPr/>
              </a:pPr>
              <a:t>‹#›</a:t>
            </a:fld>
            <a:endParaRPr lang="en-US" altLang="ja-JP"/>
          </a:p>
        </p:txBody>
      </p:sp>
    </p:spTree>
    <p:extLst>
      <p:ext uri="{BB962C8B-B14F-4D97-AF65-F5344CB8AC3E}">
        <p14:creationId xmlns:p14="http://schemas.microsoft.com/office/powerpoint/2010/main" val="39782324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5" name="Rectangle 13"/>
          <p:cNvSpPr txBox="1">
            <a:spLocks noChangeArrowheads="1"/>
          </p:cNvSpPr>
          <p:nvPr userDrawn="1"/>
        </p:nvSpPr>
        <p:spPr bwMode="auto">
          <a:xfrm>
            <a:off x="7239000" y="66103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0E17D23A-FE51-41A0-ACE7-7A61E9AFC16F}" type="slidenum">
              <a:rPr lang="ja-JP" altLang="en-US" smtClean="0"/>
              <a:pPr>
                <a:defRPr/>
              </a:pPr>
              <a:t>‹#›</a:t>
            </a:fld>
            <a:endParaRPr lang="en-US" altLang="ja-JP"/>
          </a:p>
        </p:txBody>
      </p:sp>
    </p:spTree>
    <p:extLst>
      <p:ext uri="{BB962C8B-B14F-4D97-AF65-F5344CB8AC3E}">
        <p14:creationId xmlns:p14="http://schemas.microsoft.com/office/powerpoint/2010/main" val="171402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grpSp>
      <p:sp>
        <p:nvSpPr>
          <p:cNvPr id="49164" name="Rectangle 12"/>
          <p:cNvSpPr>
            <a:spLocks noGrp="1" noChangeArrowheads="1"/>
          </p:cNvSpPr>
          <p:nvPr>
            <p:ph type="ctrTitle"/>
          </p:nvPr>
        </p:nvSpPr>
        <p:spPr>
          <a:xfrm>
            <a:off x="990600" y="1676400"/>
            <a:ext cx="7772400" cy="1462088"/>
          </a:xfrm>
        </p:spPr>
        <p:txBody>
          <a:bodyPr/>
          <a:lstStyle>
            <a:lvl1pPr>
              <a:defRPr sz="4800"/>
            </a:lvl1pPr>
          </a:lstStyle>
          <a:p>
            <a:r>
              <a:rPr lang="ja-JP" altLang="en-US"/>
              <a:t>マスタ タイトルの書式設定</a:t>
            </a:r>
          </a:p>
        </p:txBody>
      </p:sp>
      <p:sp>
        <p:nvSpPr>
          <p:cNvPr id="491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a:lvl1pPr>
          </a:lstStyle>
          <a:p>
            <a:r>
              <a:rPr lang="ja-JP" altLang="en-US"/>
              <a:t>マスタ サブタイトルの書式設定</a:t>
            </a:r>
          </a:p>
        </p:txBody>
      </p:sp>
    </p:spTree>
    <p:extLst>
      <p:ext uri="{BB962C8B-B14F-4D97-AF65-F5344CB8AC3E}">
        <p14:creationId xmlns:p14="http://schemas.microsoft.com/office/powerpoint/2010/main" val="276666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64120A8C-5A0A-4256-9560-2B28AB454D67}" type="datetime1">
              <a:rPr lang="ja-JP" altLang="en-US">
                <a:solidFill>
                  <a:srgbClr val="333399"/>
                </a:solidFill>
              </a:rPr>
              <a:pPr>
                <a:defRPr/>
              </a:pPr>
              <a:t>2012/12/27</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a:lvl1pPr>
          </a:lstStyle>
          <a:p>
            <a:pPr>
              <a:defRPr/>
            </a:pPr>
            <a:fld id="{1D960D66-9033-486B-A867-06B27DB7A53D}"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91875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1"/>
          <p:cNvSpPr>
            <a:spLocks noGrp="1" noChangeArrowheads="1"/>
          </p:cNvSpPr>
          <p:nvPr>
            <p:ph type="dt" sz="half" idx="10"/>
          </p:nvPr>
        </p:nvSpPr>
        <p:spPr>
          <a:ln/>
        </p:spPr>
        <p:txBody>
          <a:bodyPr/>
          <a:lstStyle>
            <a:lvl1pPr>
              <a:defRPr sz="1100"/>
            </a:lvl1pPr>
          </a:lstStyle>
          <a:p>
            <a:pPr>
              <a:defRPr/>
            </a:pPr>
            <a:fld id="{49E325C0-4363-428B-8631-274A9C9E1BEC}" type="datetime1">
              <a:rPr lang="ja-JP" altLang="en-US" smtClean="0">
                <a:solidFill>
                  <a:srgbClr val="333399"/>
                </a:solidFill>
              </a:rPr>
              <a:pPr>
                <a:defRPr/>
              </a:pPr>
              <a:t>2012/12/27</a:t>
            </a:fld>
            <a:endParaRPr lang="en-US" altLang="ja-JP" dirty="0">
              <a:solidFill>
                <a:srgbClr val="333399"/>
              </a:solidFill>
            </a:endParaRPr>
          </a:p>
        </p:txBody>
      </p:sp>
      <p:sp>
        <p:nvSpPr>
          <p:cNvPr id="5" name="Rectangle 13"/>
          <p:cNvSpPr>
            <a:spLocks noGrp="1" noChangeArrowheads="1"/>
          </p:cNvSpPr>
          <p:nvPr>
            <p:ph type="sldNum" sz="quarter" idx="11"/>
          </p:nvPr>
        </p:nvSpPr>
        <p:spPr>
          <a:ln/>
        </p:spPr>
        <p:txBody>
          <a:bodyPr/>
          <a:lstStyle>
            <a:lvl1pPr>
              <a:defRPr sz="1200"/>
            </a:lvl1pPr>
          </a:lstStyle>
          <a:p>
            <a:pPr>
              <a:defRPr/>
            </a:pPr>
            <a:fld id="{7C7D1073-BA12-40F5-8CA7-07ED53824D89}" type="slidenum">
              <a:rPr lang="ja-JP" altLang="en-US" smtClean="0">
                <a:solidFill>
                  <a:srgbClr val="333399"/>
                </a:solidFill>
              </a:rPr>
              <a:pPr>
                <a:defRPr/>
              </a:pPr>
              <a:t>‹#›</a:t>
            </a:fld>
            <a:endParaRPr lang="en-US" altLang="ja-JP" dirty="0">
              <a:solidFill>
                <a:srgbClr val="333399"/>
              </a:solidFill>
            </a:endParaRPr>
          </a:p>
        </p:txBody>
      </p:sp>
    </p:spTree>
    <p:extLst>
      <p:ext uri="{BB962C8B-B14F-4D97-AF65-F5344CB8AC3E}">
        <p14:creationId xmlns:p14="http://schemas.microsoft.com/office/powerpoint/2010/main" val="402190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E8403CFD-802A-4102-8764-F511EDE7FF21}" type="datetime1">
              <a:rPr lang="ja-JP" altLang="en-US">
                <a:solidFill>
                  <a:srgbClr val="333399"/>
                </a:solidFill>
              </a:rPr>
              <a:pPr>
                <a:defRPr/>
              </a:pPr>
              <a:t>2012/12/27</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sz="1200"/>
            </a:lvl1pPr>
          </a:lstStyle>
          <a:p>
            <a:pPr>
              <a:defRPr/>
            </a:pPr>
            <a:fld id="{8749485D-4D12-4F25-8E40-259A7EE9C63C}" type="slidenum">
              <a:rPr lang="ja-JP" altLang="en-US" smtClean="0">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257610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Line 23"/>
          <p:cNvSpPr>
            <a:spLocks noChangeShapeType="1"/>
          </p:cNvSpPr>
          <p:nvPr userDrawn="1"/>
        </p:nvSpPr>
        <p:spPr bwMode="auto">
          <a:xfrm>
            <a:off x="0" y="6597650"/>
            <a:ext cx="9144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nchor="ctr"/>
          <a:lstStyle/>
          <a:p>
            <a:pPr algn="ctr" fontAlgn="base">
              <a:spcBef>
                <a:spcPct val="0"/>
              </a:spcBef>
              <a:spcAft>
                <a:spcPct val="0"/>
              </a:spcAft>
              <a:defRPr/>
            </a:pPr>
            <a:endParaRPr lang="en-US" sz="1200">
              <a:solidFill>
                <a:srgbClr val="1C1C1C">
                  <a:lumMod val="65000"/>
                  <a:lumOff val="35000"/>
                </a:srgbClr>
              </a:solidFill>
            </a:endParaRPr>
          </a:p>
        </p:txBody>
      </p:sp>
      <p:sp>
        <p:nvSpPr>
          <p:cNvPr id="3" name="日付プレースホルダー 3"/>
          <p:cNvSpPr>
            <a:spLocks noGrp="1"/>
          </p:cNvSpPr>
          <p:nvPr>
            <p:ph type="dt" sz="half" idx="10"/>
          </p:nvPr>
        </p:nvSpPr>
        <p:spPr>
          <a:xfrm>
            <a:off x="323528" y="6597650"/>
            <a:ext cx="1905000" cy="247650"/>
          </a:xfrm>
        </p:spPr>
        <p:txBody>
          <a:bodyPr/>
          <a:lstStyle>
            <a:lvl1pPr algn="ctr">
              <a:defRPr sz="1200" b="0">
                <a:solidFill>
                  <a:schemeClr val="bg2">
                    <a:lumMod val="65000"/>
                    <a:lumOff val="35000"/>
                  </a:schemeClr>
                </a:solidFill>
              </a:defRPr>
            </a:lvl1pPr>
          </a:lstStyle>
          <a:p>
            <a:pPr>
              <a:defRPr/>
            </a:pPr>
            <a:fld id="{0E243EDB-187B-4AD7-97A2-E2EDA4D4FEE3}" type="datetime1">
              <a:rPr lang="en-US" smtClean="0">
                <a:solidFill>
                  <a:srgbClr val="1C1C1C">
                    <a:lumMod val="65000"/>
                    <a:lumOff val="35000"/>
                  </a:srgbClr>
                </a:solidFill>
              </a:rPr>
              <a:pPr>
                <a:defRPr/>
              </a:pPr>
              <a:t>12/27/2012</a:t>
            </a:fld>
            <a:endParaRPr lang="en-US" dirty="0">
              <a:solidFill>
                <a:srgbClr val="1C1C1C">
                  <a:lumMod val="65000"/>
                  <a:lumOff val="35000"/>
                </a:srgbClr>
              </a:solidFill>
            </a:endParaRPr>
          </a:p>
        </p:txBody>
      </p:sp>
      <p:sp>
        <p:nvSpPr>
          <p:cNvPr id="5" name="スライド番号プレースホルダー 5"/>
          <p:cNvSpPr>
            <a:spLocks noGrp="1"/>
          </p:cNvSpPr>
          <p:nvPr>
            <p:ph type="sldNum" sz="quarter" idx="12"/>
          </p:nvPr>
        </p:nvSpPr>
        <p:spPr/>
        <p:txBody>
          <a:bodyPr/>
          <a:lstStyle>
            <a:lvl1pPr algn="ctr">
              <a:defRPr sz="1200" b="0">
                <a:solidFill>
                  <a:schemeClr val="bg2">
                    <a:lumMod val="65000"/>
                    <a:lumOff val="35000"/>
                  </a:schemeClr>
                </a:solidFill>
              </a:defRPr>
            </a:lvl1pPr>
          </a:lstStyle>
          <a:p>
            <a:pPr>
              <a:defRPr/>
            </a:pPr>
            <a:fld id="{2E2E7D27-E9AD-4B33-8077-B27E92F594C2}" type="slidenum">
              <a:rPr lang="en-US" smtClean="0">
                <a:solidFill>
                  <a:srgbClr val="1C1C1C">
                    <a:lumMod val="65000"/>
                    <a:lumOff val="35000"/>
                  </a:srgbClr>
                </a:solidFill>
              </a:rPr>
              <a:pPr>
                <a:defRPr/>
              </a:pPr>
              <a:t>‹#›</a:t>
            </a:fld>
            <a:endParaRPr lang="en-US" dirty="0">
              <a:solidFill>
                <a:srgbClr val="1C1C1C">
                  <a:lumMod val="65000"/>
                  <a:lumOff val="35000"/>
                </a:srgbClr>
              </a:solidFill>
            </a:endParaRPr>
          </a:p>
        </p:txBody>
      </p:sp>
    </p:spTree>
    <p:extLst>
      <p:ext uri="{BB962C8B-B14F-4D97-AF65-F5344CB8AC3E}">
        <p14:creationId xmlns:p14="http://schemas.microsoft.com/office/powerpoint/2010/main" val="86873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1"/>
          <p:cNvSpPr>
            <a:spLocks noGrp="1" noChangeArrowheads="1"/>
          </p:cNvSpPr>
          <p:nvPr>
            <p:ph type="dt" sz="half" idx="10"/>
          </p:nvPr>
        </p:nvSpPr>
        <p:spPr>
          <a:ln/>
        </p:spPr>
        <p:txBody>
          <a:bodyPr/>
          <a:lstStyle>
            <a:lvl1pPr>
              <a:defRPr/>
            </a:lvl1pPr>
          </a:lstStyle>
          <a:p>
            <a:pPr>
              <a:defRPr/>
            </a:pPr>
            <a:fld id="{7F486408-E1BB-4BAD-B0CD-CCD2AD3F5890}" type="datetime1">
              <a:rPr lang="ja-JP" altLang="en-US">
                <a:solidFill>
                  <a:srgbClr val="333399"/>
                </a:solidFill>
              </a:rPr>
              <a:pPr>
                <a:defRPr/>
              </a:pPr>
              <a:t>2012/12/27</a:t>
            </a:fld>
            <a:endParaRPr lang="en-US" altLang="ja-JP">
              <a:solidFill>
                <a:srgbClr val="333399"/>
              </a:solidFill>
            </a:endParaRPr>
          </a:p>
        </p:txBody>
      </p:sp>
      <p:sp>
        <p:nvSpPr>
          <p:cNvPr id="4" name="Rectangle 13"/>
          <p:cNvSpPr>
            <a:spLocks noGrp="1" noChangeArrowheads="1"/>
          </p:cNvSpPr>
          <p:nvPr>
            <p:ph type="sldNum" sz="quarter" idx="11"/>
          </p:nvPr>
        </p:nvSpPr>
        <p:spPr>
          <a:ln/>
        </p:spPr>
        <p:txBody>
          <a:bodyPr/>
          <a:lstStyle>
            <a:lvl1pPr>
              <a:defRPr sz="1200"/>
            </a:lvl1pPr>
          </a:lstStyle>
          <a:p>
            <a:pPr>
              <a:defRPr/>
            </a:pPr>
            <a:fld id="{F349CC89-7DF3-4D88-A54F-FA0135C361A3}" type="slidenum">
              <a:rPr lang="ja-JP" altLang="en-US" smtClean="0">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2315704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63513" y="152400"/>
            <a:ext cx="301625" cy="474663"/>
          </a:xfrm>
          <a:prstGeom prst="rect">
            <a:avLst/>
          </a:prstGeom>
          <a:gradFill rotWithShape="1">
            <a:gsLst>
              <a:gs pos="0">
                <a:schemeClr val="accent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7" name="Rectangle 4"/>
          <p:cNvSpPr>
            <a:spLocks noChangeArrowheads="1"/>
          </p:cNvSpPr>
          <p:nvPr/>
        </p:nvSpPr>
        <p:spPr bwMode="ltGray">
          <a:xfrm>
            <a:off x="249238" y="574675"/>
            <a:ext cx="290512" cy="474663"/>
          </a:xfrm>
          <a:prstGeom prst="rect">
            <a:avLst/>
          </a:prstGeom>
          <a:gradFill rotWithShape="1">
            <a:gsLst>
              <a:gs pos="0">
                <a:schemeClr val="fo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8" name="Rectangle 6"/>
          <p:cNvSpPr>
            <a:spLocks noChangeArrowheads="1"/>
          </p:cNvSpPr>
          <p:nvPr/>
        </p:nvSpPr>
        <p:spPr bwMode="ltGray">
          <a:xfrm>
            <a:off x="107950" y="501650"/>
            <a:ext cx="241300"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9" name="Rectangle 7"/>
          <p:cNvSpPr>
            <a:spLocks noChangeArrowheads="1"/>
          </p:cNvSpPr>
          <p:nvPr/>
        </p:nvSpPr>
        <p:spPr bwMode="gray">
          <a:xfrm>
            <a:off x="365125" y="4445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0" name="Rectangle 8"/>
          <p:cNvSpPr>
            <a:spLocks noChangeArrowheads="1"/>
          </p:cNvSpPr>
          <p:nvPr/>
        </p:nvSpPr>
        <p:spPr bwMode="gray">
          <a:xfrm>
            <a:off x="179388" y="835025"/>
            <a:ext cx="88534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1" name="Rectangle 9"/>
          <p:cNvSpPr>
            <a:spLocks noGrp="1" noChangeArrowheads="1"/>
          </p:cNvSpPr>
          <p:nvPr>
            <p:ph type="title"/>
          </p:nvPr>
        </p:nvSpPr>
        <p:spPr bwMode="auto">
          <a:xfrm>
            <a:off x="468313" y="214313"/>
            <a:ext cx="85645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32" name="Rectangle 10"/>
          <p:cNvSpPr>
            <a:spLocks noGrp="1" noChangeArrowheads="1"/>
          </p:cNvSpPr>
          <p:nvPr>
            <p:ph type="body" idx="1"/>
          </p:nvPr>
        </p:nvSpPr>
        <p:spPr bwMode="auto">
          <a:xfrm>
            <a:off x="579438" y="908050"/>
            <a:ext cx="85645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Text Box 11"/>
          <p:cNvSpPr txBox="1">
            <a:spLocks noChangeArrowheads="1"/>
          </p:cNvSpPr>
          <p:nvPr userDrawn="1"/>
        </p:nvSpPr>
        <p:spPr bwMode="auto">
          <a:xfrm>
            <a:off x="-30163" y="6627813"/>
            <a:ext cx="3762376"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defRPr/>
            </a:pPr>
            <a:r>
              <a:rPr lang="en-US" altLang="ja-JP" sz="900" dirty="0" smtClean="0">
                <a:solidFill>
                  <a:schemeClr val="tx1">
                    <a:lumMod val="95000"/>
                    <a:lumOff val="5000"/>
                  </a:schemeClr>
                </a:solidFill>
              </a:rPr>
              <a:t>Confidential</a:t>
            </a:r>
            <a:r>
              <a:rPr lang="ja-JP" altLang="en-US" sz="900" dirty="0" smtClean="0">
                <a:solidFill>
                  <a:schemeClr val="tx1">
                    <a:lumMod val="95000"/>
                    <a:lumOff val="5000"/>
                  </a:schemeClr>
                </a:solidFill>
              </a:rPr>
              <a:t>　　　</a:t>
            </a:r>
            <a:r>
              <a:rPr lang="en-US" altLang="ja-JP" sz="900" dirty="0" smtClean="0">
                <a:solidFill>
                  <a:schemeClr val="tx1">
                    <a:lumMod val="95000"/>
                    <a:lumOff val="5000"/>
                  </a:schemeClr>
                </a:solidFill>
              </a:rPr>
              <a:t>Copyright (c) 2012 IT innovation, Inc. All Rights Reserved.</a:t>
            </a:r>
          </a:p>
        </p:txBody>
      </p:sp>
    </p:spTree>
    <p:extLst>
      <p:ext uri="{BB962C8B-B14F-4D97-AF65-F5344CB8AC3E}">
        <p14:creationId xmlns:p14="http://schemas.microsoft.com/office/powerpoint/2010/main" val="11623053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82" r:id="rId3"/>
  </p:sldLayoutIdLst>
  <p:timing>
    <p:tnLst>
      <p:par>
        <p:cTn id="1" dur="indefinite" restart="never" nodeType="tmRoot"/>
      </p:par>
    </p:tnLst>
  </p:timing>
  <p:hf hdr="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2pPr>
      <a:lvl3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3pPr>
      <a:lvl4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4pPr>
      <a:lvl5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5pPr>
      <a:lvl6pPr marL="457200" algn="l" rtl="0" fontAlgn="base">
        <a:spcBef>
          <a:spcPct val="0"/>
        </a:spcBef>
        <a:spcAft>
          <a:spcPct val="0"/>
        </a:spcAft>
        <a:defRPr kumimoji="1" sz="2800">
          <a:solidFill>
            <a:schemeClr val="tx2"/>
          </a:solidFill>
          <a:latin typeface="MS UI Gothic" pitchFamily="50" charset="-128"/>
          <a:ea typeface="MS UI Gothic" pitchFamily="50" charset="-128"/>
        </a:defRPr>
      </a:lvl6pPr>
      <a:lvl7pPr marL="914400" algn="l" rtl="0" fontAlgn="base">
        <a:spcBef>
          <a:spcPct val="0"/>
        </a:spcBef>
        <a:spcAft>
          <a:spcPct val="0"/>
        </a:spcAft>
        <a:defRPr kumimoji="1" sz="2800">
          <a:solidFill>
            <a:schemeClr val="tx2"/>
          </a:solidFill>
          <a:latin typeface="MS UI Gothic" pitchFamily="50" charset="-128"/>
          <a:ea typeface="MS UI Gothic" pitchFamily="50" charset="-128"/>
        </a:defRPr>
      </a:lvl7pPr>
      <a:lvl8pPr marL="1371600" algn="l" rtl="0" fontAlgn="base">
        <a:spcBef>
          <a:spcPct val="0"/>
        </a:spcBef>
        <a:spcAft>
          <a:spcPct val="0"/>
        </a:spcAft>
        <a:defRPr kumimoji="1" sz="2800">
          <a:solidFill>
            <a:schemeClr val="tx2"/>
          </a:solidFill>
          <a:latin typeface="MS UI Gothic" pitchFamily="50" charset="-128"/>
          <a:ea typeface="MS UI Gothic" pitchFamily="50" charset="-128"/>
        </a:defRPr>
      </a:lvl8pPr>
      <a:lvl9pPr marL="1828800" algn="l" rtl="0" fontAlgn="base">
        <a:spcBef>
          <a:spcPct val="0"/>
        </a:spcBef>
        <a:spcAft>
          <a:spcPct val="0"/>
        </a:spcAft>
        <a:defRPr kumimoji="1" sz="2800">
          <a:solidFill>
            <a:schemeClr val="tx2"/>
          </a:solidFill>
          <a:latin typeface="MS UI Gothic" pitchFamily="50" charset="-128"/>
          <a:ea typeface="MS UI Gothic" pitchFamily="50" charset="-128"/>
        </a:defRPr>
      </a:lvl9pPr>
    </p:titleStyle>
    <p:bodyStyle>
      <a:lvl1pPr marL="266700" indent="-266700" algn="l" rtl="0" eaLnBrk="0" fontAlgn="base" hangingPunct="0">
        <a:spcBef>
          <a:spcPct val="20000"/>
        </a:spcBef>
        <a:spcAft>
          <a:spcPct val="0"/>
        </a:spcAft>
        <a:buClr>
          <a:schemeClr val="folHlink"/>
        </a:buClr>
        <a:buSzPct val="90000"/>
        <a:buFont typeface="Wingdings" pitchFamily="2" charset="2"/>
        <a:buBlip>
          <a:blip r:embed="rId5"/>
        </a:buBlip>
        <a:defRPr kumimoji="1" sz="2400">
          <a:solidFill>
            <a:schemeClr val="tx1"/>
          </a:solidFill>
          <a:latin typeface="+mn-lt"/>
          <a:ea typeface="+mn-ea"/>
          <a:cs typeface="+mn-cs"/>
        </a:defRPr>
      </a:lvl1pPr>
      <a:lvl2pPr marL="622300" indent="-176213" algn="l" rtl="0" eaLnBrk="0" fontAlgn="base" hangingPunct="0">
        <a:spcBef>
          <a:spcPct val="20000"/>
        </a:spcBef>
        <a:spcAft>
          <a:spcPct val="0"/>
        </a:spcAft>
        <a:buClr>
          <a:schemeClr val="tx2"/>
        </a:buClr>
        <a:buSzPct val="70000"/>
        <a:buFont typeface="Wingdings" pitchFamily="2" charset="2"/>
        <a:buChar char="n"/>
        <a:defRPr kumimoji="1" sz="2000">
          <a:solidFill>
            <a:schemeClr val="tx1"/>
          </a:solidFill>
          <a:latin typeface="+mn-lt"/>
          <a:ea typeface="+mn-ea"/>
        </a:defRPr>
      </a:lvl2pPr>
      <a:lvl3pPr marL="990600" indent="-188913" algn="l" rtl="0" eaLnBrk="0" fontAlgn="base" hangingPunct="0">
        <a:spcBef>
          <a:spcPct val="20000"/>
        </a:spcBef>
        <a:spcAft>
          <a:spcPct val="0"/>
        </a:spcAft>
        <a:buClr>
          <a:schemeClr val="tx1"/>
        </a:buClr>
        <a:buSzPct val="80000"/>
        <a:buFont typeface="Wingdings" pitchFamily="2" charset="2"/>
        <a:buChar char="ü"/>
        <a:defRPr kumimoji="1">
          <a:solidFill>
            <a:schemeClr val="tx1"/>
          </a:solidFill>
          <a:latin typeface="+mn-lt"/>
          <a:ea typeface="+mn-ea"/>
        </a:defRPr>
      </a:lvl3pPr>
      <a:lvl4pPr marL="1346200" indent="-176213"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4pPr>
      <a:lvl5pPr marL="1754188" indent="-228600"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5pPr>
      <a:lvl6pPr marL="22113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6pPr>
      <a:lvl7pPr marL="26685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7pPr>
      <a:lvl8pPr marL="31257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8pPr>
      <a:lvl9pPr marL="35829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63513" y="152400"/>
            <a:ext cx="301625" cy="474663"/>
          </a:xfrm>
          <a:prstGeom prst="rect">
            <a:avLst/>
          </a:prstGeom>
          <a:gradFill rotWithShape="1">
            <a:gsLst>
              <a:gs pos="0">
                <a:schemeClr val="accent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7" name="Rectangle 4"/>
          <p:cNvSpPr>
            <a:spLocks noChangeArrowheads="1"/>
          </p:cNvSpPr>
          <p:nvPr/>
        </p:nvSpPr>
        <p:spPr bwMode="ltGray">
          <a:xfrm>
            <a:off x="249238" y="574675"/>
            <a:ext cx="290512" cy="474663"/>
          </a:xfrm>
          <a:prstGeom prst="rect">
            <a:avLst/>
          </a:prstGeom>
          <a:gradFill rotWithShape="1">
            <a:gsLst>
              <a:gs pos="0">
                <a:schemeClr val="fo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8" name="Rectangle 6"/>
          <p:cNvSpPr>
            <a:spLocks noChangeArrowheads="1"/>
          </p:cNvSpPr>
          <p:nvPr/>
        </p:nvSpPr>
        <p:spPr bwMode="ltGray">
          <a:xfrm>
            <a:off x="107950" y="501650"/>
            <a:ext cx="241300"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9" name="Rectangle 7"/>
          <p:cNvSpPr>
            <a:spLocks noChangeArrowheads="1"/>
          </p:cNvSpPr>
          <p:nvPr/>
        </p:nvSpPr>
        <p:spPr bwMode="gray">
          <a:xfrm>
            <a:off x="365125" y="4445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0" name="Rectangle 8"/>
          <p:cNvSpPr>
            <a:spLocks noChangeArrowheads="1"/>
          </p:cNvSpPr>
          <p:nvPr/>
        </p:nvSpPr>
        <p:spPr bwMode="gray">
          <a:xfrm>
            <a:off x="179388" y="835025"/>
            <a:ext cx="88534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1" name="Rectangle 9"/>
          <p:cNvSpPr>
            <a:spLocks noGrp="1" noChangeArrowheads="1"/>
          </p:cNvSpPr>
          <p:nvPr>
            <p:ph type="title"/>
          </p:nvPr>
        </p:nvSpPr>
        <p:spPr bwMode="auto">
          <a:xfrm>
            <a:off x="468313" y="214313"/>
            <a:ext cx="85645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32" name="Rectangle 10"/>
          <p:cNvSpPr>
            <a:spLocks noGrp="1" noChangeArrowheads="1"/>
          </p:cNvSpPr>
          <p:nvPr>
            <p:ph type="body" idx="1"/>
          </p:nvPr>
        </p:nvSpPr>
        <p:spPr bwMode="auto">
          <a:xfrm>
            <a:off x="579438" y="908050"/>
            <a:ext cx="85645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8139" name="Rectangle 11"/>
          <p:cNvSpPr>
            <a:spLocks noGrp="1" noChangeArrowheads="1"/>
          </p:cNvSpPr>
          <p:nvPr>
            <p:ph type="dt" sz="half" idx="2"/>
          </p:nvPr>
        </p:nvSpPr>
        <p:spPr bwMode="auto">
          <a:xfrm>
            <a:off x="755650" y="65976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000">
                <a:solidFill>
                  <a:schemeClr val="tx2"/>
                </a:solidFill>
              </a:defRPr>
            </a:lvl1pPr>
          </a:lstStyle>
          <a:p>
            <a:pPr fontAlgn="base">
              <a:spcBef>
                <a:spcPct val="0"/>
              </a:spcBef>
              <a:spcAft>
                <a:spcPct val="0"/>
              </a:spcAft>
              <a:defRPr/>
            </a:pPr>
            <a:fld id="{D81C0243-EE8A-48E7-8DA4-465B141C2D9C}" type="datetime1">
              <a:rPr lang="ja-JP" altLang="en-US">
                <a:solidFill>
                  <a:srgbClr val="333399"/>
                </a:solidFill>
              </a:rPr>
              <a:pPr fontAlgn="base">
                <a:spcBef>
                  <a:spcPct val="0"/>
                </a:spcBef>
                <a:spcAft>
                  <a:spcPct val="0"/>
                </a:spcAft>
                <a:defRPr/>
              </a:pPr>
              <a:t>2012/12/27</a:t>
            </a:fld>
            <a:endParaRPr lang="en-US" altLang="ja-JP">
              <a:solidFill>
                <a:srgbClr val="333399"/>
              </a:solidFill>
            </a:endParaRPr>
          </a:p>
        </p:txBody>
      </p:sp>
      <p:sp>
        <p:nvSpPr>
          <p:cNvPr id="48141" name="Rectangle 13"/>
          <p:cNvSpPr>
            <a:spLocks noGrp="1" noChangeArrowheads="1"/>
          </p:cNvSpPr>
          <p:nvPr>
            <p:ph type="sldNum" sz="quarter" idx="4"/>
          </p:nvPr>
        </p:nvSpPr>
        <p:spPr bwMode="auto">
          <a:xfrm>
            <a:off x="3603625" y="65976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chemeClr val="tx2"/>
                </a:solidFill>
              </a:defRPr>
            </a:lvl1pPr>
          </a:lstStyle>
          <a:p>
            <a:pPr fontAlgn="base">
              <a:spcBef>
                <a:spcPct val="0"/>
              </a:spcBef>
              <a:spcAft>
                <a:spcPct val="0"/>
              </a:spcAft>
              <a:defRPr/>
            </a:pPr>
            <a:fld id="{E6520A12-2B98-4F21-8D4C-E32AC7E5A725}" type="slidenum">
              <a:rPr lang="ja-JP" altLang="en-US">
                <a:solidFill>
                  <a:srgbClr val="333399"/>
                </a:solidFill>
              </a:rPr>
              <a:pPr fontAlgn="base">
                <a:spcBef>
                  <a:spcPct val="0"/>
                </a:spcBef>
                <a:spcAft>
                  <a:spcPct val="0"/>
                </a:spcAft>
                <a:defRPr/>
              </a:pPr>
              <a:t>‹#›</a:t>
            </a:fld>
            <a:endParaRPr lang="en-US" altLang="ja-JP">
              <a:solidFill>
                <a:srgbClr val="333399"/>
              </a:solidFill>
            </a:endParaRPr>
          </a:p>
        </p:txBody>
      </p:sp>
      <p:sp>
        <p:nvSpPr>
          <p:cNvPr id="1035" name="Text Box 11"/>
          <p:cNvSpPr txBox="1">
            <a:spLocks noChangeArrowheads="1"/>
          </p:cNvSpPr>
          <p:nvPr/>
        </p:nvSpPr>
        <p:spPr bwMode="auto">
          <a:xfrm>
            <a:off x="7812088" y="6572250"/>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fontAlgn="base" hangingPunct="1">
              <a:spcBef>
                <a:spcPct val="0"/>
              </a:spcBef>
              <a:spcAft>
                <a:spcPct val="0"/>
              </a:spcAft>
              <a:defRPr/>
            </a:pPr>
            <a:r>
              <a:rPr lang="en-US" altLang="ja-JP" sz="1200" smtClean="0">
                <a:solidFill>
                  <a:srgbClr val="333399"/>
                </a:solidFill>
              </a:rPr>
              <a:t>Confidential</a:t>
            </a:r>
          </a:p>
        </p:txBody>
      </p:sp>
    </p:spTree>
    <p:extLst>
      <p:ext uri="{BB962C8B-B14F-4D97-AF65-F5344CB8AC3E}">
        <p14:creationId xmlns:p14="http://schemas.microsoft.com/office/powerpoint/2010/main" val="318691728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80" r:id="rId4"/>
    <p:sldLayoutId id="2147483681" r:id="rId5"/>
    <p:sldLayoutId id="2147483673" r:id="rId6"/>
    <p:sldLayoutId id="2147483674" r:id="rId7"/>
  </p:sldLayoutIdLst>
  <p:hf hdr="0" ftr="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2pPr>
      <a:lvl3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3pPr>
      <a:lvl4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4pPr>
      <a:lvl5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5pPr>
      <a:lvl6pPr marL="457200" algn="l" rtl="0" fontAlgn="base">
        <a:spcBef>
          <a:spcPct val="0"/>
        </a:spcBef>
        <a:spcAft>
          <a:spcPct val="0"/>
        </a:spcAft>
        <a:defRPr kumimoji="1" sz="2800">
          <a:solidFill>
            <a:schemeClr val="tx2"/>
          </a:solidFill>
          <a:latin typeface="MS UI Gothic" pitchFamily="50" charset="-128"/>
          <a:ea typeface="MS UI Gothic" pitchFamily="50" charset="-128"/>
        </a:defRPr>
      </a:lvl6pPr>
      <a:lvl7pPr marL="914400" algn="l" rtl="0" fontAlgn="base">
        <a:spcBef>
          <a:spcPct val="0"/>
        </a:spcBef>
        <a:spcAft>
          <a:spcPct val="0"/>
        </a:spcAft>
        <a:defRPr kumimoji="1" sz="2800">
          <a:solidFill>
            <a:schemeClr val="tx2"/>
          </a:solidFill>
          <a:latin typeface="MS UI Gothic" pitchFamily="50" charset="-128"/>
          <a:ea typeface="MS UI Gothic" pitchFamily="50" charset="-128"/>
        </a:defRPr>
      </a:lvl7pPr>
      <a:lvl8pPr marL="1371600" algn="l" rtl="0" fontAlgn="base">
        <a:spcBef>
          <a:spcPct val="0"/>
        </a:spcBef>
        <a:spcAft>
          <a:spcPct val="0"/>
        </a:spcAft>
        <a:defRPr kumimoji="1" sz="2800">
          <a:solidFill>
            <a:schemeClr val="tx2"/>
          </a:solidFill>
          <a:latin typeface="MS UI Gothic" pitchFamily="50" charset="-128"/>
          <a:ea typeface="MS UI Gothic" pitchFamily="50" charset="-128"/>
        </a:defRPr>
      </a:lvl8pPr>
      <a:lvl9pPr marL="1828800" algn="l" rtl="0" fontAlgn="base">
        <a:spcBef>
          <a:spcPct val="0"/>
        </a:spcBef>
        <a:spcAft>
          <a:spcPct val="0"/>
        </a:spcAft>
        <a:defRPr kumimoji="1" sz="2800">
          <a:solidFill>
            <a:schemeClr val="tx2"/>
          </a:solidFill>
          <a:latin typeface="MS UI Gothic" pitchFamily="50" charset="-128"/>
          <a:ea typeface="MS UI Gothic" pitchFamily="50" charset="-128"/>
        </a:defRPr>
      </a:lvl9pPr>
    </p:titleStyle>
    <p:bodyStyle>
      <a:lvl1pPr marL="266700" indent="-266700" algn="l" rtl="0" eaLnBrk="0" fontAlgn="base" hangingPunct="0">
        <a:spcBef>
          <a:spcPct val="20000"/>
        </a:spcBef>
        <a:spcAft>
          <a:spcPct val="0"/>
        </a:spcAft>
        <a:buClr>
          <a:schemeClr val="folHlink"/>
        </a:buClr>
        <a:buSzPct val="90000"/>
        <a:buFont typeface="Wingdings" pitchFamily="2" charset="2"/>
        <a:buBlip>
          <a:blip r:embed="rId9"/>
        </a:buBlip>
        <a:defRPr kumimoji="1" sz="2400">
          <a:solidFill>
            <a:schemeClr val="tx1"/>
          </a:solidFill>
          <a:latin typeface="+mn-lt"/>
          <a:ea typeface="+mn-ea"/>
          <a:cs typeface="+mn-cs"/>
        </a:defRPr>
      </a:lvl1pPr>
      <a:lvl2pPr marL="622300" indent="-176213" algn="l" rtl="0" eaLnBrk="0" fontAlgn="base" hangingPunct="0">
        <a:spcBef>
          <a:spcPct val="20000"/>
        </a:spcBef>
        <a:spcAft>
          <a:spcPct val="0"/>
        </a:spcAft>
        <a:buClr>
          <a:schemeClr val="tx2"/>
        </a:buClr>
        <a:buSzPct val="70000"/>
        <a:buFont typeface="Wingdings" pitchFamily="2" charset="2"/>
        <a:buChar char="n"/>
        <a:defRPr kumimoji="1" sz="2000">
          <a:solidFill>
            <a:schemeClr val="tx1"/>
          </a:solidFill>
          <a:latin typeface="+mn-lt"/>
          <a:ea typeface="+mn-ea"/>
        </a:defRPr>
      </a:lvl2pPr>
      <a:lvl3pPr marL="990600" indent="-188913" algn="l" rtl="0" eaLnBrk="0" fontAlgn="base" hangingPunct="0">
        <a:spcBef>
          <a:spcPct val="20000"/>
        </a:spcBef>
        <a:spcAft>
          <a:spcPct val="0"/>
        </a:spcAft>
        <a:buClr>
          <a:schemeClr val="tx1"/>
        </a:buClr>
        <a:buSzPct val="80000"/>
        <a:buFont typeface="Wingdings" pitchFamily="2" charset="2"/>
        <a:buChar char="ü"/>
        <a:defRPr kumimoji="1">
          <a:solidFill>
            <a:schemeClr val="tx1"/>
          </a:solidFill>
          <a:latin typeface="+mn-lt"/>
          <a:ea typeface="+mn-ea"/>
        </a:defRPr>
      </a:lvl3pPr>
      <a:lvl4pPr marL="1346200" indent="-176213"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4pPr>
      <a:lvl5pPr marL="1754188" indent="-228600"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5pPr>
      <a:lvl6pPr marL="22113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6pPr>
      <a:lvl7pPr marL="26685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7pPr>
      <a:lvl8pPr marL="31257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8pPr>
      <a:lvl9pPr marL="35829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genexus.j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www.sapiens.co.j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access.redhat.com/knowledge/docs/ja-JP/JBoss_Enterprise_BRMS_Platform/5/html/JBoss_Rules_5_Reference_Guide/chap-The_Rule_Engine.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088" y="1700213"/>
            <a:ext cx="7037387" cy="1462087"/>
          </a:xfrm>
        </p:spPr>
        <p:txBody>
          <a:bodyPr/>
          <a:lstStyle/>
          <a:p>
            <a:pPr algn="ctr" eaLnBrk="1" hangingPunct="1">
              <a:tabLst>
                <a:tab pos="3135313" algn="l"/>
              </a:tabLst>
              <a:defRPr/>
            </a:pPr>
            <a:r>
              <a:rPr lang="en-US" altLang="ja-JP" sz="2800" dirty="0" smtClean="0">
                <a:solidFill>
                  <a:schemeClr val="tx1"/>
                </a:solidFill>
              </a:rPr>
              <a:t>Agile &amp; BRMS </a:t>
            </a:r>
            <a:r>
              <a:rPr lang="ja-JP" altLang="en-US" sz="2800" dirty="0" smtClean="0">
                <a:solidFill>
                  <a:schemeClr val="tx1"/>
                </a:solidFill>
              </a:rPr>
              <a:t>開発プロセスについて</a:t>
            </a:r>
            <a:r>
              <a:rPr lang="en-US" altLang="ja-JP" sz="2800" dirty="0" smtClean="0">
                <a:solidFill>
                  <a:schemeClr val="tx1"/>
                </a:solidFill>
              </a:rPr>
              <a:t/>
            </a:r>
            <a:br>
              <a:rPr lang="en-US" altLang="ja-JP" sz="2800" dirty="0" smtClean="0">
                <a:solidFill>
                  <a:schemeClr val="tx1"/>
                </a:solidFill>
              </a:rPr>
            </a:br>
            <a:r>
              <a:rPr lang="en-US" altLang="ja-JP" sz="2800" dirty="0">
                <a:solidFill>
                  <a:schemeClr val="tx1"/>
                </a:solidFill>
              </a:rPr>
              <a:t/>
            </a:r>
            <a:br>
              <a:rPr lang="en-US" altLang="ja-JP" sz="2800" dirty="0">
                <a:solidFill>
                  <a:schemeClr val="tx1"/>
                </a:solidFill>
              </a:rPr>
            </a:br>
            <a:r>
              <a:rPr lang="ja-JP" altLang="en-US" sz="2800" dirty="0" smtClean="0">
                <a:solidFill>
                  <a:schemeClr val="tx1"/>
                </a:solidFill>
              </a:rPr>
              <a:t>＜ご参考資料＞</a:t>
            </a:r>
          </a:p>
        </p:txBody>
      </p:sp>
      <p:sp>
        <p:nvSpPr>
          <p:cNvPr id="6" name="テキスト ボックス 1"/>
          <p:cNvSpPr txBox="1">
            <a:spLocks noChangeArrowheads="1"/>
          </p:cNvSpPr>
          <p:nvPr/>
        </p:nvSpPr>
        <p:spPr bwMode="auto">
          <a:xfrm>
            <a:off x="250825" y="460375"/>
            <a:ext cx="4202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2000" dirty="0"/>
              <a:t>三井物産株式会社　御中</a:t>
            </a:r>
            <a:endParaRPr lang="en-US" altLang="ja-JP" sz="2000" dirty="0"/>
          </a:p>
          <a:p>
            <a:pPr eaLnBrk="1" hangingPunct="1"/>
            <a:r>
              <a:rPr lang="ja-JP" altLang="en-US" sz="2000" dirty="0"/>
              <a:t>株式会社三井物産戦略研究所　御中</a:t>
            </a:r>
          </a:p>
        </p:txBody>
      </p:sp>
      <p:sp>
        <p:nvSpPr>
          <p:cNvPr id="7" name="Rectangle 3"/>
          <p:cNvSpPr>
            <a:spLocks noGrp="1" noChangeArrowheads="1"/>
          </p:cNvSpPr>
          <p:nvPr>
            <p:ph type="subTitle" idx="1"/>
          </p:nvPr>
        </p:nvSpPr>
        <p:spPr>
          <a:xfrm>
            <a:off x="827088" y="5073650"/>
            <a:ext cx="7489825" cy="979488"/>
          </a:xfrm>
          <a:noFill/>
        </p:spPr>
        <p:txBody>
          <a:bodyPr anchor="b">
            <a:spAutoFit/>
          </a:bodyPr>
          <a:lstStyle/>
          <a:p>
            <a:pPr eaLnBrk="1" hangingPunct="1"/>
            <a:r>
              <a:rPr lang="en-US" altLang="ja-JP" sz="2400" dirty="0" smtClean="0"/>
              <a:t>2012</a:t>
            </a:r>
            <a:r>
              <a:rPr lang="ja-JP" altLang="en-US" sz="2400" dirty="0" smtClean="0"/>
              <a:t>年</a:t>
            </a:r>
            <a:r>
              <a:rPr lang="en-US" altLang="ja-JP" sz="2400" dirty="0" smtClean="0"/>
              <a:t>12</a:t>
            </a:r>
            <a:r>
              <a:rPr lang="ja-JP" altLang="en-US" sz="2400" dirty="0" smtClean="0"/>
              <a:t>月</a:t>
            </a:r>
            <a:r>
              <a:rPr lang="en-US" altLang="ja-JP" sz="2400" dirty="0" smtClean="0"/>
              <a:t>28</a:t>
            </a:r>
            <a:r>
              <a:rPr lang="ja-JP" altLang="en-US" sz="2400" dirty="0" smtClean="0"/>
              <a:t>日</a:t>
            </a:r>
            <a:endParaRPr lang="ja-JP" altLang="en-US" sz="2400" dirty="0" smtClean="0"/>
          </a:p>
          <a:p>
            <a:pPr eaLnBrk="1" hangingPunct="1"/>
            <a:r>
              <a:rPr lang="ja-JP" altLang="en-US" sz="2800" dirty="0" smtClean="0"/>
              <a:t>株式会社アイ・ティ・イノベーション</a:t>
            </a:r>
          </a:p>
        </p:txBody>
      </p:sp>
      <p:pic>
        <p:nvPicPr>
          <p:cNvPr id="8" name="Picture 3" descr="C:\Documents and Settings\watanabey\デスクトップ\デスクトップ\watanabe20070724\デスクトップ\desktop\パンフレット改訂\いられでーた\アイ・ティ・イノベーションロゴ 単体.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4005263"/>
            <a:ext cx="12668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1607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1403648" y="1412776"/>
            <a:ext cx="6400800" cy="1752600"/>
          </a:xfrm>
        </p:spPr>
        <p:txBody>
          <a:bodyPr anchor="ctr"/>
          <a:lstStyle/>
          <a:p>
            <a:r>
              <a:rPr lang="en-US" altLang="ja-JP" dirty="0" smtClean="0"/>
              <a:t>5. Agile</a:t>
            </a:r>
            <a:r>
              <a:rPr lang="ja-JP" altLang="en-US" dirty="0" smtClean="0"/>
              <a:t>開発プロセス概要</a:t>
            </a:r>
            <a:endParaRPr kumimoji="1" lang="ja-JP" altLang="en-US" dirty="0"/>
          </a:p>
        </p:txBody>
      </p:sp>
      <p:sp>
        <p:nvSpPr>
          <p:cNvPr id="4" name="テキスト ボックス 3"/>
          <p:cNvSpPr txBox="1"/>
          <p:nvPr/>
        </p:nvSpPr>
        <p:spPr>
          <a:xfrm>
            <a:off x="2271730" y="3717032"/>
            <a:ext cx="4820550" cy="1477328"/>
          </a:xfrm>
          <a:prstGeom prst="rect">
            <a:avLst/>
          </a:prstGeom>
          <a:noFill/>
        </p:spPr>
        <p:txBody>
          <a:bodyPr wrap="none" rtlCol="0">
            <a:spAutoFit/>
          </a:bodyPr>
          <a:lstStyle/>
          <a:p>
            <a:r>
              <a:rPr lang="en-US" altLang="ja-JP" dirty="0" smtClean="0"/>
              <a:t>5-1. </a:t>
            </a:r>
            <a:r>
              <a:rPr lang="ja-JP" altLang="en-US" dirty="0" smtClean="0"/>
              <a:t>アジャイルソフトウェア開発 </a:t>
            </a:r>
            <a:r>
              <a:rPr lang="ja-JP" altLang="en-US" dirty="0"/>
              <a:t>に</a:t>
            </a:r>
            <a:r>
              <a:rPr lang="ja-JP" altLang="en-US" dirty="0" smtClean="0"/>
              <a:t>ついて</a:t>
            </a:r>
            <a:endParaRPr lang="en-US" altLang="ja-JP" dirty="0" smtClean="0"/>
          </a:p>
          <a:p>
            <a:r>
              <a:rPr lang="en-US" altLang="ja-JP" dirty="0" smtClean="0"/>
              <a:t>5-2. </a:t>
            </a:r>
            <a:r>
              <a:rPr lang="ja-JP" altLang="en-US" dirty="0" smtClean="0"/>
              <a:t>アジャイルソフトウェア開発</a:t>
            </a:r>
            <a:r>
              <a:rPr lang="ja-JP" altLang="en-US" dirty="0"/>
              <a:t>方法論</a:t>
            </a:r>
          </a:p>
          <a:p>
            <a:r>
              <a:rPr lang="en-US" altLang="ja-JP" dirty="0" smtClean="0"/>
              <a:t>5-3. State </a:t>
            </a:r>
            <a:r>
              <a:rPr lang="en-US" altLang="ja-JP" dirty="0"/>
              <a:t>of </a:t>
            </a:r>
            <a:r>
              <a:rPr lang="en-US" altLang="ja-JP" dirty="0" smtClean="0"/>
              <a:t>Agile </a:t>
            </a:r>
            <a:r>
              <a:rPr lang="en-US" altLang="ja-JP" dirty="0"/>
              <a:t>Development Survey Results</a:t>
            </a:r>
          </a:p>
          <a:p>
            <a:r>
              <a:rPr lang="en-US" altLang="ja-JP" dirty="0" smtClean="0"/>
              <a:t>5-4. </a:t>
            </a:r>
            <a:r>
              <a:rPr lang="ja-JP" altLang="en-US" dirty="0" smtClean="0"/>
              <a:t>アジャイルソフトウェア開発</a:t>
            </a:r>
            <a:r>
              <a:rPr lang="ja-JP" altLang="en-US" dirty="0"/>
              <a:t>プロセスの適用範囲</a:t>
            </a:r>
          </a:p>
          <a:p>
            <a:r>
              <a:rPr lang="en-US" altLang="ja-JP" dirty="0" smtClean="0"/>
              <a:t>5-5. SCRUM</a:t>
            </a:r>
            <a:r>
              <a:rPr lang="en-US" altLang="ja-JP" dirty="0"/>
              <a:t>, XP, AUP </a:t>
            </a:r>
            <a:r>
              <a:rPr lang="ja-JP" altLang="en-US" dirty="0"/>
              <a:t>の適用の</a:t>
            </a:r>
            <a:r>
              <a:rPr lang="ja-JP" altLang="en-US" dirty="0" smtClean="0"/>
              <a:t>評価</a:t>
            </a:r>
            <a:endParaRPr lang="ja-JP" altLang="en-US" dirty="0"/>
          </a:p>
        </p:txBody>
      </p:sp>
    </p:spTree>
    <p:extLst>
      <p:ext uri="{BB962C8B-B14F-4D97-AF65-F5344CB8AC3E}">
        <p14:creationId xmlns:p14="http://schemas.microsoft.com/office/powerpoint/2010/main" val="297906920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79981" y="908720"/>
            <a:ext cx="8209285" cy="584775"/>
          </a:xfrm>
          <a:prstGeom prst="rect">
            <a:avLst/>
          </a:prstGeom>
          <a:noFill/>
        </p:spPr>
        <p:txBody>
          <a:bodyPr wrap="square" rtlCol="0">
            <a:spAutoFit/>
          </a:bodyPr>
          <a:lstStyle/>
          <a:p>
            <a:r>
              <a:rPr kumimoji="1" lang="ja-JP" altLang="en-US" sz="1600" dirty="0" smtClean="0"/>
              <a:t>アジャイルソフトウェア開発に関しては様々な手法や考え方がありますが、広く認知されている定義として </a:t>
            </a:r>
            <a:r>
              <a:rPr lang="ja-JP" altLang="en-US" sz="1600" dirty="0" smtClean="0"/>
              <a:t>アジャイルソフトウェア開発宣言 </a:t>
            </a:r>
            <a:r>
              <a:rPr lang="en-US" altLang="ja-JP" sz="1600" dirty="0" smtClean="0"/>
              <a:t>(Manifesto for Agile Software Development  2001) </a:t>
            </a:r>
            <a:r>
              <a:rPr lang="ja-JP" altLang="en-US" sz="1600" dirty="0" smtClean="0"/>
              <a:t>がある。</a:t>
            </a:r>
            <a:r>
              <a:rPr lang="en-US" altLang="ja-JP" sz="1600" dirty="0" smtClean="0"/>
              <a:t> </a:t>
            </a:r>
            <a:endParaRPr kumimoji="1" lang="ja-JP" altLang="en-US" sz="1600" dirty="0"/>
          </a:p>
        </p:txBody>
      </p:sp>
      <p:sp>
        <p:nvSpPr>
          <p:cNvPr id="8" name="縦巻き 7"/>
          <p:cNvSpPr/>
          <p:nvPr/>
        </p:nvSpPr>
        <p:spPr>
          <a:xfrm>
            <a:off x="251520" y="1628800"/>
            <a:ext cx="8640960" cy="4824535"/>
          </a:xfrm>
          <a:prstGeom prst="verticalScroll">
            <a:avLst>
              <a:gd name="adj" fmla="val 4343"/>
            </a:avLst>
          </a:prstGeom>
          <a:solidFill>
            <a:srgbClr val="F2FCEA"/>
          </a:solidFill>
          <a:ln w="1270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rIns="72000" rtlCol="0" anchor="ctr"/>
          <a:lstStyle/>
          <a:p>
            <a:endParaRPr kumimoji="1" lang="en-US" altLang="ja-JP" sz="1600" b="1" dirty="0" smtClean="0">
              <a:solidFill>
                <a:schemeClr val="tx1"/>
              </a:solidFill>
            </a:endParaRPr>
          </a:p>
          <a:p>
            <a:r>
              <a:rPr kumimoji="1" lang="ja-JP" altLang="en-US" sz="1600" b="1" dirty="0" smtClean="0">
                <a:solidFill>
                  <a:schemeClr val="tx1"/>
                </a:solidFill>
              </a:rPr>
              <a:t>価値：</a:t>
            </a:r>
            <a:endParaRPr kumimoji="1" lang="en-US" altLang="ja-JP" sz="1600" b="1" dirty="0" smtClean="0">
              <a:solidFill>
                <a:schemeClr val="tx1"/>
              </a:solidFill>
            </a:endParaRPr>
          </a:p>
          <a:p>
            <a:pPr marL="533400" lvl="1" indent="-177800">
              <a:buFont typeface="Arial" pitchFamily="34" charset="0"/>
              <a:buChar char="•"/>
            </a:pPr>
            <a:r>
              <a:rPr lang="ja-JP" altLang="en-US" sz="1400" dirty="0">
                <a:solidFill>
                  <a:schemeClr val="tx1"/>
                </a:solidFill>
              </a:rPr>
              <a:t>個人</a:t>
            </a:r>
            <a:r>
              <a:rPr lang="ja-JP" altLang="en-US" sz="1400" dirty="0" smtClean="0">
                <a:solidFill>
                  <a:schemeClr val="tx1"/>
                </a:solidFill>
              </a:rPr>
              <a:t>及び対話　（プロセスやツールより）</a:t>
            </a:r>
            <a:endParaRPr lang="en-US" altLang="ja-JP" sz="1400" dirty="0" smtClean="0">
              <a:solidFill>
                <a:schemeClr val="tx1"/>
              </a:solidFill>
            </a:endParaRPr>
          </a:p>
          <a:p>
            <a:pPr marL="533400" lvl="1" indent="-177800">
              <a:buFont typeface="Arial" pitchFamily="34" charset="0"/>
              <a:buChar char="•"/>
            </a:pPr>
            <a:r>
              <a:rPr kumimoji="1" lang="ja-JP" altLang="en-US" sz="1400" dirty="0" smtClean="0">
                <a:solidFill>
                  <a:schemeClr val="tx1"/>
                </a:solidFill>
              </a:rPr>
              <a:t>実際に動くソフトウェア　（包括的な文書より）</a:t>
            </a:r>
            <a:endParaRPr kumimoji="1" lang="en-US" altLang="ja-JP" sz="1400" dirty="0" smtClean="0">
              <a:solidFill>
                <a:schemeClr val="tx1"/>
              </a:solidFill>
            </a:endParaRPr>
          </a:p>
          <a:p>
            <a:pPr marL="533400" lvl="1" indent="-177800">
              <a:buFont typeface="Arial" pitchFamily="34" charset="0"/>
              <a:buChar char="•"/>
            </a:pPr>
            <a:r>
              <a:rPr lang="ja-JP" altLang="en-US" sz="1400" dirty="0">
                <a:solidFill>
                  <a:schemeClr val="tx1"/>
                </a:solidFill>
              </a:rPr>
              <a:t>顧客と</a:t>
            </a:r>
            <a:r>
              <a:rPr lang="ja-JP" altLang="en-US" sz="1400" dirty="0" smtClean="0">
                <a:solidFill>
                  <a:schemeClr val="tx1"/>
                </a:solidFill>
              </a:rPr>
              <a:t>の協調　（契約</a:t>
            </a:r>
            <a:r>
              <a:rPr lang="ja-JP" altLang="en-US" sz="1400" dirty="0">
                <a:solidFill>
                  <a:schemeClr val="tx1"/>
                </a:solidFill>
              </a:rPr>
              <a:t>の</a:t>
            </a:r>
            <a:r>
              <a:rPr lang="ja-JP" altLang="en-US" sz="1400" dirty="0" smtClean="0">
                <a:solidFill>
                  <a:schemeClr val="tx1"/>
                </a:solidFill>
              </a:rPr>
              <a:t>交渉より）</a:t>
            </a:r>
            <a:endParaRPr lang="en-US" altLang="ja-JP" sz="1400" dirty="0" smtClean="0">
              <a:solidFill>
                <a:schemeClr val="tx1"/>
              </a:solidFill>
            </a:endParaRPr>
          </a:p>
          <a:p>
            <a:pPr marL="533400" lvl="1" indent="-177800">
              <a:buFont typeface="Arial" pitchFamily="34" charset="0"/>
              <a:buChar char="•"/>
            </a:pPr>
            <a:r>
              <a:rPr kumimoji="1" lang="ja-JP" altLang="en-US" sz="1400" dirty="0">
                <a:solidFill>
                  <a:schemeClr val="tx1"/>
                </a:solidFill>
              </a:rPr>
              <a:t>変化への</a:t>
            </a:r>
            <a:r>
              <a:rPr kumimoji="1" lang="ja-JP" altLang="en-US" sz="1400" dirty="0" smtClean="0">
                <a:solidFill>
                  <a:schemeClr val="tx1"/>
                </a:solidFill>
              </a:rPr>
              <a:t>対応　（決められた計画に従う事より）</a:t>
            </a:r>
            <a:endParaRPr kumimoji="1" lang="en-US" altLang="ja-JP" sz="1400" dirty="0" smtClean="0">
              <a:solidFill>
                <a:schemeClr val="tx1"/>
              </a:solidFill>
            </a:endParaRPr>
          </a:p>
          <a:p>
            <a:pPr marL="177800" indent="-177800">
              <a:buFont typeface="Arial" pitchFamily="34" charset="0"/>
              <a:buChar char="•"/>
            </a:pPr>
            <a:endParaRPr lang="en-US" altLang="ja-JP" sz="1400" dirty="0">
              <a:solidFill>
                <a:schemeClr val="tx1"/>
              </a:solidFill>
            </a:endParaRPr>
          </a:p>
          <a:p>
            <a:r>
              <a:rPr kumimoji="1" lang="en-US" altLang="ja-JP" sz="1600" b="1" dirty="0" smtClean="0">
                <a:solidFill>
                  <a:schemeClr val="tx1"/>
                </a:solidFill>
              </a:rPr>
              <a:t>12</a:t>
            </a:r>
            <a:r>
              <a:rPr kumimoji="1" lang="ja-JP" altLang="en-US" sz="1600" b="1" dirty="0" smtClean="0">
                <a:solidFill>
                  <a:schemeClr val="tx1"/>
                </a:solidFill>
              </a:rPr>
              <a:t>の原則：</a:t>
            </a:r>
            <a:endParaRPr kumimoji="1" lang="en-US" altLang="ja-JP" sz="1600" b="1" dirty="0" smtClean="0">
              <a:solidFill>
                <a:schemeClr val="tx1"/>
              </a:solidFill>
            </a:endParaRPr>
          </a:p>
          <a:p>
            <a:pPr marL="533400" lvl="1" indent="-177800">
              <a:buFont typeface="Arial" pitchFamily="34" charset="0"/>
              <a:buChar char="•"/>
            </a:pPr>
            <a:r>
              <a:rPr lang="ja-JP" altLang="en-US" sz="1400" dirty="0" smtClean="0">
                <a:solidFill>
                  <a:schemeClr val="tx1"/>
                </a:solidFill>
              </a:rPr>
              <a:t>顧客</a:t>
            </a:r>
            <a:r>
              <a:rPr lang="ja-JP" altLang="en-US" sz="1400" dirty="0">
                <a:solidFill>
                  <a:schemeClr val="tx1"/>
                </a:solidFill>
              </a:rPr>
              <a:t>満足を最優先し</a:t>
            </a:r>
            <a:r>
              <a:rPr lang="ja-JP" altLang="en-US" sz="1400" dirty="0" smtClean="0">
                <a:solidFill>
                  <a:schemeClr val="tx1"/>
                </a:solidFill>
              </a:rPr>
              <a:t>、価値</a:t>
            </a:r>
            <a:r>
              <a:rPr lang="ja-JP" altLang="en-US" sz="1400" dirty="0">
                <a:solidFill>
                  <a:schemeClr val="tx1"/>
                </a:solidFill>
              </a:rPr>
              <a:t>のあるソフトウェアを早く継続的に</a:t>
            </a:r>
            <a:r>
              <a:rPr lang="ja-JP" altLang="en-US" sz="1400" dirty="0" smtClean="0">
                <a:solidFill>
                  <a:schemeClr val="tx1"/>
                </a:solidFill>
              </a:rPr>
              <a:t>提供する。</a:t>
            </a:r>
            <a:endParaRPr lang="ja-JP" altLang="en-US" sz="1400" dirty="0">
              <a:solidFill>
                <a:schemeClr val="tx1"/>
              </a:solidFill>
            </a:endParaRPr>
          </a:p>
          <a:p>
            <a:pPr marL="533400" lvl="1" indent="-177800">
              <a:buFont typeface="Arial" pitchFamily="34" charset="0"/>
              <a:buChar char="•"/>
            </a:pPr>
            <a:r>
              <a:rPr lang="ja-JP" altLang="en-US" sz="1400" dirty="0" smtClean="0">
                <a:solidFill>
                  <a:schemeClr val="tx1"/>
                </a:solidFill>
              </a:rPr>
              <a:t>要求変更は開発</a:t>
            </a:r>
            <a:r>
              <a:rPr lang="ja-JP" altLang="en-US" sz="1400" dirty="0">
                <a:solidFill>
                  <a:schemeClr val="tx1"/>
                </a:solidFill>
              </a:rPr>
              <a:t>の後期であっても歓迎</a:t>
            </a:r>
            <a:r>
              <a:rPr lang="ja-JP" altLang="en-US" sz="1400" dirty="0" smtClean="0">
                <a:solidFill>
                  <a:schemeClr val="tx1"/>
                </a:solidFill>
              </a:rPr>
              <a:t>し、アジャイルプロセスが顧客の</a:t>
            </a:r>
            <a:r>
              <a:rPr lang="ja-JP" altLang="en-US" sz="1400" dirty="0">
                <a:solidFill>
                  <a:schemeClr val="tx1"/>
                </a:solidFill>
              </a:rPr>
              <a:t>競争力を</a:t>
            </a:r>
            <a:r>
              <a:rPr lang="ja-JP" altLang="en-US" sz="1400" dirty="0" smtClean="0">
                <a:solidFill>
                  <a:schemeClr val="tx1"/>
                </a:solidFill>
              </a:rPr>
              <a:t>引き上げる変化をもたらす。</a:t>
            </a:r>
            <a:endParaRPr lang="en-US" altLang="ja-JP" sz="1400" dirty="0" smtClean="0">
              <a:solidFill>
                <a:schemeClr val="tx1"/>
              </a:solidFill>
            </a:endParaRPr>
          </a:p>
          <a:p>
            <a:pPr marL="533400" lvl="1" indent="-177800">
              <a:buFont typeface="Arial" pitchFamily="34" charset="0"/>
              <a:buChar char="•"/>
            </a:pPr>
            <a:r>
              <a:rPr lang="ja-JP" altLang="en-US" sz="1400" dirty="0" smtClean="0">
                <a:solidFill>
                  <a:schemeClr val="tx1"/>
                </a:solidFill>
              </a:rPr>
              <a:t>動く</a:t>
            </a:r>
            <a:r>
              <a:rPr lang="ja-JP" altLang="en-US" sz="1400" dirty="0">
                <a:solidFill>
                  <a:schemeClr val="tx1"/>
                </a:solidFill>
              </a:rPr>
              <a:t>ソフトウェアを、</a:t>
            </a:r>
            <a:r>
              <a:rPr lang="en-US" altLang="ja-JP" sz="1400" dirty="0">
                <a:solidFill>
                  <a:schemeClr val="tx1"/>
                </a:solidFill>
              </a:rPr>
              <a:t>2-3</a:t>
            </a:r>
            <a:r>
              <a:rPr lang="ja-JP" altLang="en-US" sz="1400" dirty="0">
                <a:solidFill>
                  <a:schemeClr val="tx1"/>
                </a:solidFill>
              </a:rPr>
              <a:t>週間から</a:t>
            </a:r>
            <a:r>
              <a:rPr lang="en-US" altLang="ja-JP" sz="1400" dirty="0">
                <a:solidFill>
                  <a:schemeClr val="tx1"/>
                </a:solidFill>
              </a:rPr>
              <a:t>2-3</a:t>
            </a:r>
            <a:r>
              <a:rPr lang="ja-JP" altLang="en-US" sz="1400" dirty="0">
                <a:solidFill>
                  <a:schemeClr val="tx1"/>
                </a:solidFill>
              </a:rPr>
              <a:t>ヶ月と</a:t>
            </a:r>
            <a:r>
              <a:rPr lang="ja-JP" altLang="en-US" sz="1400" dirty="0" smtClean="0">
                <a:solidFill>
                  <a:schemeClr val="tx1"/>
                </a:solidFill>
              </a:rPr>
              <a:t>いう、できるだけ</a:t>
            </a:r>
            <a:r>
              <a:rPr lang="ja-JP" altLang="en-US" sz="1400" dirty="0">
                <a:solidFill>
                  <a:schemeClr val="tx1"/>
                </a:solidFill>
              </a:rPr>
              <a:t>短い時間間隔で</a:t>
            </a:r>
            <a:r>
              <a:rPr lang="ja-JP" altLang="en-US" sz="1400" dirty="0" smtClean="0">
                <a:solidFill>
                  <a:schemeClr val="tx1"/>
                </a:solidFill>
              </a:rPr>
              <a:t>リリース。</a:t>
            </a:r>
            <a:endParaRPr lang="ja-JP" altLang="en-US" sz="1400" dirty="0">
              <a:solidFill>
                <a:schemeClr val="tx1"/>
              </a:solidFill>
            </a:endParaRPr>
          </a:p>
          <a:p>
            <a:pPr marL="533400" lvl="1" indent="-177800">
              <a:buFont typeface="Arial" pitchFamily="34" charset="0"/>
              <a:buChar char="•"/>
            </a:pPr>
            <a:r>
              <a:rPr lang="ja-JP" altLang="en-US" sz="1400" dirty="0" smtClean="0">
                <a:solidFill>
                  <a:schemeClr val="tx1"/>
                </a:solidFill>
              </a:rPr>
              <a:t>ビジネスの遂行者と</a:t>
            </a:r>
            <a:r>
              <a:rPr lang="ja-JP" altLang="en-US" sz="1400" dirty="0">
                <a:solidFill>
                  <a:schemeClr val="tx1"/>
                </a:solidFill>
              </a:rPr>
              <a:t>開発者は、プロジェクトを</a:t>
            </a:r>
            <a:r>
              <a:rPr lang="ja-JP" altLang="en-US" sz="1400" dirty="0" smtClean="0">
                <a:solidFill>
                  <a:schemeClr val="tx1"/>
                </a:solidFill>
              </a:rPr>
              <a:t>通して日々</a:t>
            </a:r>
            <a:r>
              <a:rPr lang="ja-JP" altLang="en-US" sz="1400" dirty="0">
                <a:solidFill>
                  <a:schemeClr val="tx1"/>
                </a:solidFill>
              </a:rPr>
              <a:t>一緒に</a:t>
            </a:r>
            <a:r>
              <a:rPr lang="ja-JP" altLang="en-US" sz="1400" dirty="0" smtClean="0">
                <a:solidFill>
                  <a:schemeClr val="tx1"/>
                </a:solidFill>
              </a:rPr>
              <a:t>働くべきである。</a:t>
            </a:r>
            <a:endParaRPr lang="ja-JP" altLang="en-US" sz="1400" dirty="0">
              <a:solidFill>
                <a:schemeClr val="tx1"/>
              </a:solidFill>
            </a:endParaRPr>
          </a:p>
          <a:p>
            <a:pPr marL="533400" lvl="1" indent="-177800">
              <a:buFont typeface="Arial" pitchFamily="34" charset="0"/>
              <a:buChar char="•"/>
            </a:pPr>
            <a:r>
              <a:rPr lang="ja-JP" altLang="en-US" sz="1400" dirty="0">
                <a:solidFill>
                  <a:schemeClr val="tx1"/>
                </a:solidFill>
              </a:rPr>
              <a:t>意欲に満ちた人々を集めてプロジェクトを構成</a:t>
            </a:r>
            <a:r>
              <a:rPr lang="ja-JP" altLang="en-US" sz="1400" dirty="0" smtClean="0">
                <a:solidFill>
                  <a:schemeClr val="tx1"/>
                </a:solidFill>
              </a:rPr>
              <a:t>し、必要な環境</a:t>
            </a:r>
            <a:r>
              <a:rPr lang="ja-JP" altLang="en-US" sz="1400" dirty="0">
                <a:solidFill>
                  <a:schemeClr val="tx1"/>
                </a:solidFill>
              </a:rPr>
              <a:t>と支援を</a:t>
            </a:r>
            <a:r>
              <a:rPr lang="ja-JP" altLang="en-US" sz="1400" dirty="0" smtClean="0">
                <a:solidFill>
                  <a:schemeClr val="tx1"/>
                </a:solidFill>
              </a:rPr>
              <a:t>与えＪｏｂを完遂する事を信頼する。</a:t>
            </a:r>
            <a:endParaRPr lang="ja-JP" altLang="en-US" sz="1400" dirty="0">
              <a:solidFill>
                <a:schemeClr val="tx1"/>
              </a:solidFill>
            </a:endParaRPr>
          </a:p>
          <a:p>
            <a:pPr marL="533400" lvl="1" indent="-177800">
              <a:buFont typeface="Arial" pitchFamily="34" charset="0"/>
              <a:buChar char="•"/>
            </a:pPr>
            <a:r>
              <a:rPr lang="ja-JP" altLang="en-US" sz="1400" dirty="0">
                <a:solidFill>
                  <a:schemeClr val="tx1"/>
                </a:solidFill>
              </a:rPr>
              <a:t>情報を伝えるもっとも効率的で効果的な方法</a:t>
            </a:r>
            <a:r>
              <a:rPr lang="ja-JP" altLang="en-US" sz="1400" dirty="0" smtClean="0">
                <a:solidFill>
                  <a:schemeClr val="tx1"/>
                </a:solidFill>
              </a:rPr>
              <a:t>はフェイス</a:t>
            </a:r>
            <a:r>
              <a:rPr lang="ja-JP" altLang="en-US" sz="1400" dirty="0">
                <a:solidFill>
                  <a:schemeClr val="tx1"/>
                </a:solidFill>
              </a:rPr>
              <a:t>・トゥ・フェイス</a:t>
            </a:r>
            <a:r>
              <a:rPr lang="ja-JP" altLang="en-US" sz="1400" dirty="0" smtClean="0">
                <a:solidFill>
                  <a:schemeClr val="tx1"/>
                </a:solidFill>
              </a:rPr>
              <a:t>での会話である。</a:t>
            </a:r>
            <a:endParaRPr lang="ja-JP" altLang="en-US" sz="1400" dirty="0">
              <a:solidFill>
                <a:schemeClr val="tx1"/>
              </a:solidFill>
            </a:endParaRPr>
          </a:p>
          <a:p>
            <a:pPr marL="533400" lvl="1" indent="-177800">
              <a:buFont typeface="Arial" pitchFamily="34" charset="0"/>
              <a:buChar char="•"/>
            </a:pPr>
            <a:r>
              <a:rPr lang="ja-JP" altLang="en-US" sz="1400" dirty="0">
                <a:solidFill>
                  <a:schemeClr val="tx1"/>
                </a:solidFill>
              </a:rPr>
              <a:t>動くソフトウェアこそが進捗の最も重要な</a:t>
            </a:r>
            <a:r>
              <a:rPr lang="ja-JP" altLang="en-US" sz="1400" dirty="0" smtClean="0">
                <a:solidFill>
                  <a:schemeClr val="tx1"/>
                </a:solidFill>
              </a:rPr>
              <a:t>尺度である。</a:t>
            </a:r>
            <a:endParaRPr lang="ja-JP" altLang="en-US" sz="1400" dirty="0">
              <a:solidFill>
                <a:schemeClr val="tx1"/>
              </a:solidFill>
            </a:endParaRPr>
          </a:p>
          <a:p>
            <a:pPr marL="533400" lvl="1" indent="-177800">
              <a:buFont typeface="Arial" pitchFamily="34" charset="0"/>
              <a:buChar char="•"/>
            </a:pPr>
            <a:r>
              <a:rPr lang="ja-JP" altLang="en-US" sz="1400" dirty="0">
                <a:solidFill>
                  <a:schemeClr val="tx1"/>
                </a:solidFill>
              </a:rPr>
              <a:t>アジャイル･プロセスは持続可能な開発を</a:t>
            </a:r>
            <a:r>
              <a:rPr lang="ja-JP" altLang="en-US" sz="1400" dirty="0" smtClean="0">
                <a:solidFill>
                  <a:schemeClr val="tx1"/>
                </a:solidFill>
              </a:rPr>
              <a:t>促進</a:t>
            </a:r>
            <a:r>
              <a:rPr lang="ja-JP" altLang="en-US" sz="1400" dirty="0">
                <a:solidFill>
                  <a:schemeClr val="tx1"/>
                </a:solidFill>
              </a:rPr>
              <a:t>する</a:t>
            </a:r>
            <a:r>
              <a:rPr lang="ja-JP" altLang="en-US" sz="1400" dirty="0" smtClean="0">
                <a:solidFill>
                  <a:schemeClr val="tx1"/>
                </a:solidFill>
              </a:rPr>
              <a:t>。スポンサー、開発者及びユーザーは一定</a:t>
            </a:r>
            <a:r>
              <a:rPr lang="ja-JP" altLang="en-US" sz="1400" dirty="0">
                <a:solidFill>
                  <a:schemeClr val="tx1"/>
                </a:solidFill>
              </a:rPr>
              <a:t>のペース</a:t>
            </a:r>
            <a:r>
              <a:rPr lang="ja-JP" altLang="en-US" sz="1400" dirty="0" smtClean="0">
                <a:solidFill>
                  <a:schemeClr val="tx1"/>
                </a:solidFill>
              </a:rPr>
              <a:t>を絶対に維持すべき。</a:t>
            </a:r>
            <a:endParaRPr lang="ja-JP" altLang="en-US" sz="1400" dirty="0">
              <a:solidFill>
                <a:schemeClr val="tx1"/>
              </a:solidFill>
            </a:endParaRPr>
          </a:p>
          <a:p>
            <a:pPr marL="533400" lvl="1" indent="-177800">
              <a:buFont typeface="Arial" pitchFamily="34" charset="0"/>
              <a:buChar char="•"/>
            </a:pPr>
            <a:r>
              <a:rPr lang="ja-JP" altLang="en-US" sz="1400" dirty="0">
                <a:solidFill>
                  <a:schemeClr val="tx1"/>
                </a:solidFill>
              </a:rPr>
              <a:t>技術的卓越性と優れた設計に</a:t>
            </a:r>
            <a:r>
              <a:rPr lang="ja-JP" altLang="en-US" sz="1400" dirty="0" smtClean="0">
                <a:solidFill>
                  <a:schemeClr val="tx1"/>
                </a:solidFill>
              </a:rPr>
              <a:t>対する不断の</a:t>
            </a:r>
            <a:r>
              <a:rPr lang="ja-JP" altLang="en-US" sz="1400" dirty="0">
                <a:solidFill>
                  <a:schemeClr val="tx1"/>
                </a:solidFill>
              </a:rPr>
              <a:t>注目</a:t>
            </a:r>
            <a:r>
              <a:rPr lang="ja-JP" altLang="en-US" sz="1400" dirty="0" smtClean="0">
                <a:solidFill>
                  <a:schemeClr val="tx1"/>
                </a:solidFill>
              </a:rPr>
              <a:t>が</a:t>
            </a:r>
            <a:r>
              <a:rPr lang="ja-JP" altLang="en-US" sz="1400" dirty="0">
                <a:solidFill>
                  <a:schemeClr val="tx1"/>
                </a:solidFill>
              </a:rPr>
              <a:t>俊敏</a:t>
            </a:r>
            <a:r>
              <a:rPr lang="ja-JP" altLang="en-US" sz="1400" dirty="0" smtClean="0">
                <a:solidFill>
                  <a:schemeClr val="tx1"/>
                </a:solidFill>
              </a:rPr>
              <a:t>さを高める。</a:t>
            </a:r>
            <a:endParaRPr lang="en-US" altLang="ja-JP" sz="1400" dirty="0" smtClean="0">
              <a:solidFill>
                <a:schemeClr val="tx1"/>
              </a:solidFill>
            </a:endParaRPr>
          </a:p>
          <a:p>
            <a:pPr marL="533400" lvl="1" indent="-177800">
              <a:buFont typeface="Arial" pitchFamily="34" charset="0"/>
              <a:buChar char="•"/>
            </a:pPr>
            <a:r>
              <a:rPr lang="ja-JP" altLang="en-US" sz="1400" dirty="0" smtClean="0">
                <a:solidFill>
                  <a:schemeClr val="tx1"/>
                </a:solidFill>
              </a:rPr>
              <a:t>シンプル</a:t>
            </a:r>
            <a:r>
              <a:rPr lang="ja-JP" altLang="en-US" sz="1400" dirty="0">
                <a:solidFill>
                  <a:schemeClr val="tx1"/>
                </a:solidFill>
              </a:rPr>
              <a:t>さ</a:t>
            </a:r>
            <a:r>
              <a:rPr lang="ja-JP" altLang="en-US" sz="1400" dirty="0" smtClean="0">
                <a:solidFill>
                  <a:schemeClr val="tx1"/>
                </a:solidFill>
              </a:rPr>
              <a:t>（無駄を省くことを最大限にする方法）が本質。</a:t>
            </a:r>
            <a:endParaRPr lang="ja-JP" altLang="en-US" sz="1400" dirty="0">
              <a:solidFill>
                <a:schemeClr val="tx1"/>
              </a:solidFill>
            </a:endParaRPr>
          </a:p>
          <a:p>
            <a:pPr marL="533400" lvl="1" indent="-177800">
              <a:buFont typeface="Arial" pitchFamily="34" charset="0"/>
              <a:buChar char="•"/>
            </a:pPr>
            <a:r>
              <a:rPr lang="ja-JP" altLang="en-US" sz="1400" dirty="0">
                <a:solidFill>
                  <a:schemeClr val="tx1"/>
                </a:solidFill>
              </a:rPr>
              <a:t>最良のアーキテクチャ・要求・設計は</a:t>
            </a:r>
            <a:r>
              <a:rPr lang="ja-JP" altLang="en-US" sz="1400" dirty="0" smtClean="0">
                <a:solidFill>
                  <a:schemeClr val="tx1"/>
                </a:solidFill>
              </a:rPr>
              <a:t>、自己</a:t>
            </a:r>
            <a:r>
              <a:rPr lang="ja-JP" altLang="en-US" sz="1400" dirty="0">
                <a:solidFill>
                  <a:schemeClr val="tx1"/>
                </a:solidFill>
              </a:rPr>
              <a:t>組織的なチームから</a:t>
            </a:r>
            <a:r>
              <a:rPr lang="ja-JP" altLang="en-US" sz="1400" dirty="0" smtClean="0">
                <a:solidFill>
                  <a:schemeClr val="tx1"/>
                </a:solidFill>
              </a:rPr>
              <a:t>生み出され</a:t>
            </a:r>
            <a:r>
              <a:rPr lang="ja-JP" altLang="en-US" sz="1400" dirty="0">
                <a:solidFill>
                  <a:schemeClr val="tx1"/>
                </a:solidFill>
              </a:rPr>
              <a:t>る</a:t>
            </a:r>
            <a:r>
              <a:rPr lang="ja-JP" altLang="en-US" sz="1400" dirty="0" smtClean="0">
                <a:solidFill>
                  <a:schemeClr val="tx1"/>
                </a:solidFill>
              </a:rPr>
              <a:t>。</a:t>
            </a:r>
            <a:endParaRPr lang="ja-JP" altLang="en-US" sz="1400" dirty="0">
              <a:solidFill>
                <a:schemeClr val="tx1"/>
              </a:solidFill>
            </a:endParaRPr>
          </a:p>
          <a:p>
            <a:pPr marL="533400" lvl="1" indent="-177800">
              <a:buFont typeface="Arial" pitchFamily="34" charset="0"/>
              <a:buChar char="•"/>
            </a:pPr>
            <a:r>
              <a:rPr lang="ja-JP" altLang="en-US" sz="1400" dirty="0">
                <a:solidFill>
                  <a:schemeClr val="tx1"/>
                </a:solidFill>
              </a:rPr>
              <a:t>チーム</a:t>
            </a:r>
            <a:r>
              <a:rPr lang="ja-JP" altLang="en-US" sz="1400" dirty="0" smtClean="0">
                <a:solidFill>
                  <a:schemeClr val="tx1"/>
                </a:solidFill>
              </a:rPr>
              <a:t>が</a:t>
            </a:r>
            <a:r>
              <a:rPr lang="ja-JP" altLang="en-US" sz="1400" dirty="0">
                <a:solidFill>
                  <a:schemeClr val="tx1"/>
                </a:solidFill>
              </a:rPr>
              <a:t>より</a:t>
            </a:r>
            <a:r>
              <a:rPr lang="ja-JP" altLang="en-US" sz="1400" dirty="0" smtClean="0">
                <a:solidFill>
                  <a:schemeClr val="tx1"/>
                </a:solidFill>
              </a:rPr>
              <a:t>効率</a:t>
            </a:r>
            <a:r>
              <a:rPr lang="ja-JP" altLang="en-US" sz="1400" dirty="0">
                <a:solidFill>
                  <a:schemeClr val="tx1"/>
                </a:solidFill>
              </a:rPr>
              <a:t>を高めることができるかを定期的に振り返り</a:t>
            </a:r>
            <a:r>
              <a:rPr lang="ja-JP" altLang="en-US" sz="1400" dirty="0" smtClean="0">
                <a:solidFill>
                  <a:schemeClr val="tx1"/>
                </a:solidFill>
              </a:rPr>
              <a:t>、それをもとに振る舞いを</a:t>
            </a:r>
            <a:r>
              <a:rPr lang="ja-JP" altLang="en-US" sz="1400" dirty="0">
                <a:solidFill>
                  <a:schemeClr val="tx1"/>
                </a:solidFill>
              </a:rPr>
              <a:t>最適</a:t>
            </a:r>
            <a:r>
              <a:rPr lang="ja-JP" altLang="en-US" sz="1400" dirty="0" smtClean="0">
                <a:solidFill>
                  <a:schemeClr val="tx1"/>
                </a:solidFill>
              </a:rPr>
              <a:t>に</a:t>
            </a:r>
            <a:r>
              <a:rPr lang="ja-JP" altLang="en-US" sz="1400" dirty="0">
                <a:solidFill>
                  <a:schemeClr val="tx1"/>
                </a:solidFill>
              </a:rPr>
              <a:t>していく</a:t>
            </a:r>
            <a:r>
              <a:rPr lang="ja-JP" altLang="en-US" sz="1400" dirty="0" smtClean="0">
                <a:solidFill>
                  <a:schemeClr val="tx1"/>
                </a:solidFill>
              </a:rPr>
              <a:t>。</a:t>
            </a:r>
            <a:endParaRPr lang="ja-JP" altLang="en-US" sz="1400" dirty="0">
              <a:solidFill>
                <a:schemeClr val="tx1"/>
              </a:solidFill>
            </a:endParaRPr>
          </a:p>
          <a:p>
            <a:endParaRPr kumimoji="1" lang="ja-JP" altLang="en-US" sz="1400" dirty="0" smtClean="0">
              <a:solidFill>
                <a:schemeClr val="tx1"/>
              </a:solidFill>
            </a:endParaRPr>
          </a:p>
        </p:txBody>
      </p:sp>
      <p:sp>
        <p:nvSpPr>
          <p:cNvPr id="9" name="テキスト ボックス 8"/>
          <p:cNvSpPr txBox="1"/>
          <p:nvPr/>
        </p:nvSpPr>
        <p:spPr>
          <a:xfrm>
            <a:off x="717313" y="260648"/>
            <a:ext cx="5750292" cy="523220"/>
          </a:xfrm>
          <a:prstGeom prst="rect">
            <a:avLst/>
          </a:prstGeom>
          <a:noFill/>
        </p:spPr>
        <p:txBody>
          <a:bodyPr wrap="none" rtlCol="0">
            <a:spAutoFit/>
          </a:bodyPr>
          <a:lstStyle/>
          <a:p>
            <a:r>
              <a:rPr lang="en-US" altLang="ja-JP" sz="2800" dirty="0" smtClean="0"/>
              <a:t>5-1. </a:t>
            </a:r>
            <a:r>
              <a:rPr lang="ja-JP" altLang="en-US" sz="2800" dirty="0" smtClean="0"/>
              <a:t>アジャイルソフトウェア開発 </a:t>
            </a:r>
            <a:r>
              <a:rPr lang="ja-JP" altLang="en-US" sz="2800" dirty="0"/>
              <a:t>について</a:t>
            </a:r>
          </a:p>
        </p:txBody>
      </p:sp>
    </p:spTree>
    <p:extLst>
      <p:ext uri="{BB962C8B-B14F-4D97-AF65-F5344CB8AC3E}">
        <p14:creationId xmlns:p14="http://schemas.microsoft.com/office/powerpoint/2010/main" val="1072199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717313" y="260648"/>
            <a:ext cx="5750292" cy="523220"/>
          </a:xfrm>
          <a:prstGeom prst="rect">
            <a:avLst/>
          </a:prstGeom>
          <a:noFill/>
        </p:spPr>
        <p:txBody>
          <a:bodyPr wrap="none" rtlCol="0">
            <a:spAutoFit/>
          </a:bodyPr>
          <a:lstStyle/>
          <a:p>
            <a:r>
              <a:rPr lang="en-US" altLang="ja-JP" sz="2800" dirty="0" smtClean="0"/>
              <a:t>5-1. </a:t>
            </a:r>
            <a:r>
              <a:rPr lang="ja-JP" altLang="en-US" sz="2800" dirty="0" smtClean="0"/>
              <a:t>アジャイルソフトウェア開発 </a:t>
            </a:r>
            <a:r>
              <a:rPr lang="ja-JP" altLang="en-US" sz="2800" dirty="0"/>
              <a:t>について</a:t>
            </a:r>
          </a:p>
        </p:txBody>
      </p:sp>
      <p:sp>
        <p:nvSpPr>
          <p:cNvPr id="38" name="ホームベース 37"/>
          <p:cNvSpPr/>
          <p:nvPr/>
        </p:nvSpPr>
        <p:spPr>
          <a:xfrm>
            <a:off x="562359" y="5373216"/>
            <a:ext cx="2219885"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200" dirty="0" smtClean="0">
                <a:solidFill>
                  <a:schemeClr val="tx1"/>
                </a:solidFill>
              </a:rPr>
              <a:t>リリース＃１</a:t>
            </a:r>
            <a:endParaRPr kumimoji="1" lang="ja-JP" altLang="en-US" sz="1200" dirty="0" smtClean="0">
              <a:solidFill>
                <a:schemeClr val="tx1"/>
              </a:solidFill>
            </a:endParaRPr>
          </a:p>
        </p:txBody>
      </p:sp>
      <p:sp>
        <p:nvSpPr>
          <p:cNvPr id="41" name="ホームベース 40"/>
          <p:cNvSpPr/>
          <p:nvPr/>
        </p:nvSpPr>
        <p:spPr>
          <a:xfrm>
            <a:off x="988876" y="5648592"/>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51" name="テキスト ボックス 50"/>
          <p:cNvSpPr txBox="1"/>
          <p:nvPr/>
        </p:nvSpPr>
        <p:spPr>
          <a:xfrm>
            <a:off x="2384630" y="5560814"/>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57" name="ホームベース 56"/>
          <p:cNvSpPr/>
          <p:nvPr/>
        </p:nvSpPr>
        <p:spPr>
          <a:xfrm>
            <a:off x="1454040" y="5662675"/>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61" name="ホームベース 60"/>
          <p:cNvSpPr/>
          <p:nvPr/>
        </p:nvSpPr>
        <p:spPr>
          <a:xfrm>
            <a:off x="1900469" y="5662675"/>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2" name="正方形/長方形 1"/>
          <p:cNvSpPr/>
          <p:nvPr/>
        </p:nvSpPr>
        <p:spPr>
          <a:xfrm>
            <a:off x="683568" y="5580684"/>
            <a:ext cx="22321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計画</a:t>
            </a:r>
          </a:p>
        </p:txBody>
      </p:sp>
      <p:sp>
        <p:nvSpPr>
          <p:cNvPr id="3" name="テキスト ボックス 2"/>
          <p:cNvSpPr txBox="1"/>
          <p:nvPr/>
        </p:nvSpPr>
        <p:spPr>
          <a:xfrm>
            <a:off x="562359" y="980728"/>
            <a:ext cx="7848871" cy="4001095"/>
          </a:xfrm>
          <a:prstGeom prst="rect">
            <a:avLst/>
          </a:prstGeom>
          <a:noFill/>
        </p:spPr>
        <p:txBody>
          <a:bodyPr wrap="square" rtlCol="0">
            <a:spAutoFit/>
          </a:bodyPr>
          <a:lstStyle/>
          <a:p>
            <a:r>
              <a:rPr kumimoji="1" lang="ja-JP" altLang="en-US" sz="1600" dirty="0" smtClean="0"/>
              <a:t>代表的なアジャイル開発プロセスの特徴</a:t>
            </a:r>
            <a:endParaRPr kumimoji="1" lang="en-US" altLang="ja-JP" sz="1600" dirty="0" smtClean="0"/>
          </a:p>
          <a:p>
            <a:pPr marL="355600" lvl="1" indent="-177800">
              <a:buFont typeface="Arial" pitchFamily="34" charset="0"/>
              <a:buChar char="•"/>
            </a:pPr>
            <a:r>
              <a:rPr kumimoji="1" lang="ja-JP" altLang="en-US" sz="1400" dirty="0" smtClean="0"/>
              <a:t>リリース</a:t>
            </a:r>
            <a:r>
              <a:rPr lang="ja-JP" altLang="en-US" sz="1400" dirty="0"/>
              <a:t>毎</a:t>
            </a:r>
            <a:r>
              <a:rPr lang="ja-JP" altLang="en-US" sz="1400" dirty="0" smtClean="0"/>
              <a:t>にスコープ、反復、評価の計画を立てる。</a:t>
            </a:r>
            <a:endParaRPr lang="en-US" altLang="ja-JP" sz="1400" dirty="0" smtClean="0"/>
          </a:p>
          <a:p>
            <a:pPr marL="355600" lvl="1" indent="-177800">
              <a:buFont typeface="Arial" pitchFamily="34" charset="0"/>
              <a:buChar char="•"/>
            </a:pPr>
            <a:r>
              <a:rPr kumimoji="1" lang="ja-JP" altLang="en-US" sz="1400" dirty="0" smtClean="0"/>
              <a:t>各リリースに必要な作業のみ実施する。</a:t>
            </a:r>
            <a:endParaRPr lang="en-US" altLang="ja-JP" sz="1400" dirty="0" smtClean="0"/>
          </a:p>
          <a:p>
            <a:pPr marL="355600" lvl="1" indent="-177800">
              <a:buFont typeface="Arial" pitchFamily="34" charset="0"/>
              <a:buChar char="•"/>
            </a:pPr>
            <a:r>
              <a:rPr kumimoji="1" lang="ja-JP" altLang="en-US" sz="1400" dirty="0" smtClean="0"/>
              <a:t>各反復（イテレーション）</a:t>
            </a:r>
            <a:r>
              <a:rPr lang="ja-JP" altLang="en-US" sz="1400" dirty="0" smtClean="0"/>
              <a:t>毎にタスク計画、設計、開発、テストがある。</a:t>
            </a:r>
            <a:endParaRPr lang="en-US" altLang="ja-JP" sz="1400" dirty="0" smtClean="0"/>
          </a:p>
          <a:p>
            <a:pPr marL="355600" lvl="1" indent="-177800">
              <a:buFont typeface="Arial" pitchFamily="34" charset="0"/>
              <a:buChar char="•"/>
            </a:pPr>
            <a:r>
              <a:rPr lang="ja-JP" altLang="en-US" sz="1400" dirty="0"/>
              <a:t>リリースや</a:t>
            </a:r>
            <a:r>
              <a:rPr lang="ja-JP" altLang="en-US" sz="1400" dirty="0" smtClean="0"/>
              <a:t>反復を繰り返す事により発生している変更を受け入れる。</a:t>
            </a:r>
            <a:endParaRPr lang="en-US" altLang="ja-JP" sz="1400" dirty="0" smtClean="0"/>
          </a:p>
          <a:p>
            <a:pPr marL="355600" lvl="1" indent="-177800">
              <a:buFont typeface="Arial" pitchFamily="34" charset="0"/>
              <a:buChar char="•"/>
            </a:pPr>
            <a:endParaRPr lang="en-US" altLang="ja-JP" sz="1400" dirty="0" smtClean="0"/>
          </a:p>
          <a:p>
            <a:pPr marL="355600" lvl="1" indent="-177800">
              <a:buFont typeface="Arial" pitchFamily="34" charset="0"/>
              <a:buChar char="•"/>
            </a:pPr>
            <a:r>
              <a:rPr lang="ja-JP" altLang="en-US" sz="1400" dirty="0"/>
              <a:t>反復やリリースの単位</a:t>
            </a:r>
            <a:r>
              <a:rPr lang="ja-JP" altLang="en-US" sz="1400" dirty="0" smtClean="0"/>
              <a:t>は　ソフトウェアの構成上のレイヤーではなく機能又は機能ブロックが原則</a:t>
            </a:r>
            <a:endParaRPr lang="en-US" altLang="ja-JP" sz="1400" dirty="0" smtClean="0"/>
          </a:p>
          <a:p>
            <a:pPr marL="355600" lvl="1" indent="-177800">
              <a:buFont typeface="Arial" pitchFamily="34" charset="0"/>
              <a:buChar char="•"/>
            </a:pPr>
            <a:r>
              <a:rPr lang="ja-JP" altLang="en-US" sz="1400" dirty="0"/>
              <a:t>スコープやリリース優先度は基本的にチームに参加したユーザーが決定する　（開発者ではない</a:t>
            </a:r>
            <a:r>
              <a:rPr lang="ja-JP" altLang="en-US" sz="1400" dirty="0" smtClean="0"/>
              <a:t>）</a:t>
            </a:r>
            <a:r>
              <a:rPr lang="en-US" altLang="ja-JP" sz="1400" dirty="0" smtClean="0"/>
              <a:t/>
            </a:r>
            <a:br>
              <a:rPr lang="en-US" altLang="ja-JP" sz="1400" dirty="0" smtClean="0"/>
            </a:br>
            <a:r>
              <a:rPr lang="ja-JP" altLang="en-US" sz="1400" dirty="0" smtClean="0"/>
              <a:t>従って優先順位はユーザーが試すことによって仕様を決めたい部分やクリティカルな機能が優先される。</a:t>
            </a:r>
            <a:endParaRPr lang="en-US" altLang="ja-JP" sz="1400" dirty="0" smtClean="0"/>
          </a:p>
          <a:p>
            <a:pPr marL="355600" lvl="1" indent="-177800">
              <a:buFont typeface="Arial" pitchFamily="34" charset="0"/>
              <a:buChar char="•"/>
            </a:pPr>
            <a:r>
              <a:rPr lang="ja-JP" altLang="en-US" sz="1400" dirty="0"/>
              <a:t>反復は週単位、リリースは月単位で</a:t>
            </a:r>
            <a:r>
              <a:rPr lang="ja-JP" altLang="en-US" sz="1400" dirty="0" smtClean="0"/>
              <a:t>実施。</a:t>
            </a:r>
            <a:endParaRPr lang="en-US" altLang="ja-JP" sz="1400" dirty="0" smtClean="0"/>
          </a:p>
          <a:p>
            <a:pPr marL="355600" lvl="1" indent="-177800">
              <a:buFont typeface="Arial" pitchFamily="34" charset="0"/>
              <a:buChar char="•"/>
            </a:pPr>
            <a:endParaRPr lang="en-US" altLang="ja-JP" sz="1400" dirty="0"/>
          </a:p>
          <a:p>
            <a:pPr marL="355600" lvl="1" indent="-177800">
              <a:buFont typeface="Arial" pitchFamily="34" charset="0"/>
              <a:buChar char="•"/>
            </a:pPr>
            <a:r>
              <a:rPr lang="ja-JP" altLang="en-US" sz="1400" dirty="0" smtClean="0"/>
              <a:t>各反復（イテレーションは依存関係がなければ並行的に実施も可能）</a:t>
            </a:r>
            <a:endParaRPr lang="en-US" altLang="ja-JP" sz="1400" dirty="0" smtClean="0"/>
          </a:p>
          <a:p>
            <a:pPr marL="355600" lvl="1" indent="-177800">
              <a:buFont typeface="Arial" pitchFamily="34" charset="0"/>
              <a:buChar char="•"/>
            </a:pPr>
            <a:endParaRPr lang="en-US" altLang="ja-JP" sz="1400" dirty="0" smtClean="0"/>
          </a:p>
          <a:p>
            <a:pPr marL="355600" lvl="1" indent="-177800">
              <a:buFont typeface="Arial" pitchFamily="34" charset="0"/>
              <a:buChar char="•"/>
            </a:pPr>
            <a:r>
              <a:rPr lang="ja-JP" altLang="en-US" sz="1400" dirty="0"/>
              <a:t>テストに</a:t>
            </a:r>
            <a:r>
              <a:rPr lang="ja-JP" altLang="en-US" sz="1400" dirty="0" smtClean="0"/>
              <a:t>はチームに参加しているユーザーも立ち会い、確認する。</a:t>
            </a:r>
            <a:endParaRPr lang="en-US" altLang="ja-JP" sz="1400" dirty="0" smtClean="0"/>
          </a:p>
          <a:p>
            <a:pPr marL="355600" lvl="1" indent="-177800">
              <a:buFont typeface="Arial" pitchFamily="34" charset="0"/>
              <a:buChar char="•"/>
            </a:pPr>
            <a:r>
              <a:rPr lang="ja-JP" altLang="en-US" sz="1400" dirty="0"/>
              <a:t>ツールや基盤には依存しないが、テスト駆動開発が推奨されて</a:t>
            </a:r>
            <a:r>
              <a:rPr lang="ja-JP" altLang="en-US" sz="1400" dirty="0" smtClean="0"/>
              <a:t>いる。</a:t>
            </a:r>
            <a:endParaRPr lang="en-US" altLang="ja-JP" sz="1400" dirty="0" smtClean="0"/>
          </a:p>
          <a:p>
            <a:pPr marL="355600" lvl="1" indent="-177800">
              <a:buFont typeface="Arial" pitchFamily="34" charset="0"/>
              <a:buChar char="•"/>
            </a:pPr>
            <a:endParaRPr kumimoji="1" lang="en-US" altLang="ja-JP" sz="1400" dirty="0"/>
          </a:p>
          <a:p>
            <a:pPr marL="355600" lvl="1" indent="-177800">
              <a:buFont typeface="Arial" pitchFamily="34" charset="0"/>
              <a:buChar char="•"/>
            </a:pPr>
            <a:r>
              <a:rPr lang="ja-JP" altLang="en-US" sz="1400" dirty="0" smtClean="0"/>
              <a:t>毎日一定時間にレビューを実施し、タスクや日程を組み替える。</a:t>
            </a:r>
            <a:endParaRPr lang="en-US" altLang="ja-JP" sz="1400" dirty="0" smtClean="0"/>
          </a:p>
          <a:p>
            <a:pPr marL="355600" lvl="1" indent="-177800">
              <a:buFont typeface="Arial" pitchFamily="34" charset="0"/>
              <a:buChar char="•"/>
            </a:pPr>
            <a:endParaRPr lang="en-US" altLang="ja-JP" sz="1400" dirty="0"/>
          </a:p>
        </p:txBody>
      </p:sp>
      <p:sp>
        <p:nvSpPr>
          <p:cNvPr id="45" name="メモ 44"/>
          <p:cNvSpPr/>
          <p:nvPr/>
        </p:nvSpPr>
        <p:spPr>
          <a:xfrm>
            <a:off x="5750635" y="3119636"/>
            <a:ext cx="3236722" cy="2109564"/>
          </a:xfrm>
          <a:prstGeom prst="foldedCorner">
            <a:avLst>
              <a:gd name="adj" fmla="val 9482"/>
            </a:avLst>
          </a:prstGeom>
          <a:solidFill>
            <a:schemeClr val="bg1">
              <a:lumMod val="95000"/>
            </a:schemeClr>
          </a:solidFill>
          <a:ln w="31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r>
              <a:rPr kumimoji="1" lang="ja-JP" altLang="en-US" sz="1400" dirty="0" smtClean="0">
                <a:solidFill>
                  <a:schemeClr val="tx1"/>
                </a:solidFill>
              </a:rPr>
              <a:t>依頼者であるユーザーと開発者のリスクの共有によって成り立つプロセスと手法なので下記が必須の要件。</a:t>
            </a:r>
            <a:endParaRPr kumimoji="1" lang="en-US" altLang="ja-JP" sz="1400" dirty="0" smtClean="0">
              <a:solidFill>
                <a:schemeClr val="tx1"/>
              </a:solidFill>
            </a:endParaRPr>
          </a:p>
          <a:p>
            <a:endParaRPr lang="en-US" altLang="ja-JP" sz="1400" dirty="0">
              <a:solidFill>
                <a:schemeClr val="tx1"/>
              </a:solidFill>
            </a:endParaRPr>
          </a:p>
          <a:p>
            <a:pPr marL="177800" indent="-177800">
              <a:buFont typeface="Arial" pitchFamily="34" charset="0"/>
              <a:buChar char="•"/>
            </a:pPr>
            <a:r>
              <a:rPr kumimoji="1" lang="ja-JP" altLang="en-US" sz="1400" smtClean="0">
                <a:solidFill>
                  <a:schemeClr val="tx1"/>
                </a:solidFill>
              </a:rPr>
              <a:t>両者の</a:t>
            </a:r>
            <a:r>
              <a:rPr kumimoji="1" lang="ja-JP" altLang="en-US" sz="1400" dirty="0" smtClean="0">
                <a:solidFill>
                  <a:schemeClr val="tx1"/>
                </a:solidFill>
              </a:rPr>
              <a:t>信頼関係がある</a:t>
            </a:r>
            <a:endParaRPr kumimoji="1" lang="en-US" altLang="ja-JP" sz="1400" dirty="0" smtClean="0">
              <a:solidFill>
                <a:schemeClr val="tx1"/>
              </a:solidFill>
            </a:endParaRPr>
          </a:p>
          <a:p>
            <a:pPr marL="177800" indent="-177800">
              <a:buFont typeface="Arial" pitchFamily="34" charset="0"/>
              <a:buChar char="•"/>
            </a:pPr>
            <a:r>
              <a:rPr lang="ja-JP" altLang="en-US" sz="1400" dirty="0" smtClean="0">
                <a:solidFill>
                  <a:schemeClr val="tx1"/>
                </a:solidFill>
              </a:rPr>
              <a:t>チームメンバーは</a:t>
            </a:r>
            <a:r>
              <a:rPr kumimoji="1" lang="ja-JP" altLang="en-US" sz="1400" dirty="0" smtClean="0">
                <a:solidFill>
                  <a:schemeClr val="tx1"/>
                </a:solidFill>
              </a:rPr>
              <a:t>自立し、役割を果たせる</a:t>
            </a:r>
            <a:endParaRPr lang="en-US" altLang="ja-JP" sz="1400" dirty="0" smtClean="0">
              <a:solidFill>
                <a:schemeClr val="tx1"/>
              </a:solidFill>
            </a:endParaRPr>
          </a:p>
          <a:p>
            <a:pPr marL="177800" indent="-177800">
              <a:buFont typeface="Arial" pitchFamily="34" charset="0"/>
              <a:buChar char="•"/>
            </a:pPr>
            <a:r>
              <a:rPr kumimoji="1" lang="ja-JP" altLang="en-US" sz="1400" dirty="0" smtClean="0">
                <a:solidFill>
                  <a:schemeClr val="tx1"/>
                </a:solidFill>
              </a:rPr>
              <a:t>チームメンバが</a:t>
            </a:r>
            <a:r>
              <a:rPr lang="ja-JP" altLang="en-US" sz="1400" dirty="0">
                <a:solidFill>
                  <a:schemeClr val="tx1"/>
                </a:solidFill>
              </a:rPr>
              <a:t>管理</a:t>
            </a:r>
            <a:r>
              <a:rPr lang="ja-JP" altLang="en-US" sz="1400" dirty="0" smtClean="0">
                <a:solidFill>
                  <a:schemeClr val="tx1"/>
                </a:solidFill>
              </a:rPr>
              <a:t>可能なスコープ、納期、コスト、品質レベル</a:t>
            </a:r>
            <a:endParaRPr kumimoji="1" lang="en-US" altLang="ja-JP" sz="1400" dirty="0" smtClean="0">
              <a:solidFill>
                <a:schemeClr val="tx1"/>
              </a:solidFill>
            </a:endParaRPr>
          </a:p>
        </p:txBody>
      </p:sp>
      <p:sp>
        <p:nvSpPr>
          <p:cNvPr id="26" name="正方形/長方形 25"/>
          <p:cNvSpPr/>
          <p:nvPr/>
        </p:nvSpPr>
        <p:spPr>
          <a:xfrm>
            <a:off x="2285441" y="5589240"/>
            <a:ext cx="22321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評価</a:t>
            </a:r>
          </a:p>
        </p:txBody>
      </p:sp>
      <p:sp>
        <p:nvSpPr>
          <p:cNvPr id="27" name="ホームベース 26"/>
          <p:cNvSpPr/>
          <p:nvPr/>
        </p:nvSpPr>
        <p:spPr>
          <a:xfrm>
            <a:off x="2843808" y="5373216"/>
            <a:ext cx="2219885"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200" dirty="0" smtClean="0">
                <a:solidFill>
                  <a:schemeClr val="tx1"/>
                </a:solidFill>
              </a:rPr>
              <a:t>リリース＃２</a:t>
            </a:r>
            <a:endParaRPr kumimoji="1" lang="ja-JP" altLang="en-US" sz="1200" dirty="0" smtClean="0">
              <a:solidFill>
                <a:schemeClr val="tx1"/>
              </a:solidFill>
            </a:endParaRPr>
          </a:p>
        </p:txBody>
      </p:sp>
      <p:sp>
        <p:nvSpPr>
          <p:cNvPr id="28" name="ホームベース 27"/>
          <p:cNvSpPr/>
          <p:nvPr/>
        </p:nvSpPr>
        <p:spPr>
          <a:xfrm>
            <a:off x="3270325" y="5648592"/>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29" name="テキスト ボックス 28"/>
          <p:cNvSpPr txBox="1"/>
          <p:nvPr/>
        </p:nvSpPr>
        <p:spPr>
          <a:xfrm>
            <a:off x="4666079" y="5560814"/>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30" name="ホームベース 29"/>
          <p:cNvSpPr/>
          <p:nvPr/>
        </p:nvSpPr>
        <p:spPr>
          <a:xfrm>
            <a:off x="3735489" y="5662675"/>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31" name="ホームベース 30"/>
          <p:cNvSpPr/>
          <p:nvPr/>
        </p:nvSpPr>
        <p:spPr>
          <a:xfrm>
            <a:off x="4181918" y="5662675"/>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32" name="正方形/長方形 31"/>
          <p:cNvSpPr/>
          <p:nvPr/>
        </p:nvSpPr>
        <p:spPr>
          <a:xfrm>
            <a:off x="2965017" y="5580684"/>
            <a:ext cx="22321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計画</a:t>
            </a:r>
          </a:p>
        </p:txBody>
      </p:sp>
      <p:sp>
        <p:nvSpPr>
          <p:cNvPr id="33" name="正方形/長方形 32"/>
          <p:cNvSpPr/>
          <p:nvPr/>
        </p:nvSpPr>
        <p:spPr>
          <a:xfrm>
            <a:off x="4566890" y="5589240"/>
            <a:ext cx="22321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評価</a:t>
            </a:r>
          </a:p>
        </p:txBody>
      </p:sp>
      <p:sp>
        <p:nvSpPr>
          <p:cNvPr id="34" name="ホームベース 33"/>
          <p:cNvSpPr/>
          <p:nvPr/>
        </p:nvSpPr>
        <p:spPr>
          <a:xfrm>
            <a:off x="6228184" y="5373216"/>
            <a:ext cx="2219885"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200" dirty="0" smtClean="0">
                <a:solidFill>
                  <a:schemeClr val="tx1"/>
                </a:solidFill>
              </a:rPr>
              <a:t>リリース＃ｎ</a:t>
            </a:r>
            <a:endParaRPr kumimoji="1" lang="ja-JP" altLang="en-US" sz="1200" dirty="0" smtClean="0">
              <a:solidFill>
                <a:schemeClr val="tx1"/>
              </a:solidFill>
            </a:endParaRPr>
          </a:p>
        </p:txBody>
      </p:sp>
      <p:sp>
        <p:nvSpPr>
          <p:cNvPr id="35" name="ホームベース 34"/>
          <p:cNvSpPr/>
          <p:nvPr/>
        </p:nvSpPr>
        <p:spPr>
          <a:xfrm>
            <a:off x="6654701" y="5648592"/>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36" name="テキスト ボックス 35"/>
          <p:cNvSpPr txBox="1"/>
          <p:nvPr/>
        </p:nvSpPr>
        <p:spPr>
          <a:xfrm>
            <a:off x="8050455" y="5560814"/>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37" name="ホームベース 36"/>
          <p:cNvSpPr/>
          <p:nvPr/>
        </p:nvSpPr>
        <p:spPr>
          <a:xfrm>
            <a:off x="7119865" y="5662675"/>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39" name="ホームベース 38"/>
          <p:cNvSpPr/>
          <p:nvPr/>
        </p:nvSpPr>
        <p:spPr>
          <a:xfrm>
            <a:off x="7566294" y="5662675"/>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40" name="正方形/長方形 39"/>
          <p:cNvSpPr/>
          <p:nvPr/>
        </p:nvSpPr>
        <p:spPr>
          <a:xfrm>
            <a:off x="6349393" y="5580684"/>
            <a:ext cx="22321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計画</a:t>
            </a:r>
          </a:p>
        </p:txBody>
      </p:sp>
      <p:sp>
        <p:nvSpPr>
          <p:cNvPr id="42" name="正方形/長方形 41"/>
          <p:cNvSpPr/>
          <p:nvPr/>
        </p:nvSpPr>
        <p:spPr>
          <a:xfrm>
            <a:off x="7951266" y="5589240"/>
            <a:ext cx="22321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評価</a:t>
            </a:r>
          </a:p>
        </p:txBody>
      </p:sp>
      <p:sp>
        <p:nvSpPr>
          <p:cNvPr id="7" name="テキスト ボックス 6"/>
          <p:cNvSpPr txBox="1"/>
          <p:nvPr/>
        </p:nvSpPr>
        <p:spPr>
          <a:xfrm>
            <a:off x="5383013" y="5589240"/>
            <a:ext cx="838691" cy="369332"/>
          </a:xfrm>
          <a:prstGeom prst="rect">
            <a:avLst/>
          </a:prstGeom>
          <a:noFill/>
        </p:spPr>
        <p:txBody>
          <a:bodyPr wrap="none" rtlCol="0">
            <a:spAutoFit/>
          </a:bodyPr>
          <a:lstStyle/>
          <a:p>
            <a:r>
              <a:rPr lang="ja-JP" altLang="en-US" dirty="0" smtClean="0"/>
              <a:t>・　・　・</a:t>
            </a:r>
            <a:endParaRPr kumimoji="1" lang="ja-JP" altLang="en-US" dirty="0"/>
          </a:p>
        </p:txBody>
      </p:sp>
    </p:spTree>
    <p:extLst>
      <p:ext uri="{BB962C8B-B14F-4D97-AF65-F5344CB8AC3E}">
        <p14:creationId xmlns:p14="http://schemas.microsoft.com/office/powerpoint/2010/main" val="130507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95536" y="1052735"/>
            <a:ext cx="8568952" cy="5016758"/>
          </a:xfrm>
          <a:prstGeom prst="rect">
            <a:avLst/>
          </a:prstGeom>
          <a:noFill/>
        </p:spPr>
        <p:txBody>
          <a:bodyPr wrap="square" rtlCol="0">
            <a:spAutoFit/>
          </a:bodyPr>
          <a:lstStyle/>
          <a:p>
            <a:r>
              <a:rPr lang="ja-JP" altLang="en-US" sz="1600" dirty="0"/>
              <a:t>代表的</a:t>
            </a:r>
            <a:r>
              <a:rPr lang="ja-JP" altLang="en-US" sz="1600" dirty="0" smtClean="0"/>
              <a:t>な開発方法論は</a:t>
            </a:r>
            <a:r>
              <a:rPr lang="en-US" altLang="ja-JP" sz="1600" dirty="0" smtClean="0"/>
              <a:t>1990</a:t>
            </a:r>
            <a:r>
              <a:rPr lang="ja-JP" altLang="en-US" sz="1600" dirty="0" smtClean="0"/>
              <a:t>年代後半より発表され試行されているが下記が代表的で</a:t>
            </a:r>
            <a:r>
              <a:rPr lang="ja-JP" altLang="en-US" sz="1600" dirty="0"/>
              <a:t>あり</a:t>
            </a:r>
            <a:r>
              <a:rPr lang="ja-JP" altLang="en-US" sz="1600" dirty="0" smtClean="0"/>
              <a:t>、</a:t>
            </a:r>
            <a:r>
              <a:rPr lang="en-US" altLang="ja-JP" sz="1600" dirty="0" smtClean="0"/>
              <a:t>XP,SCRUM </a:t>
            </a:r>
            <a:r>
              <a:rPr lang="ja-JP" altLang="en-US" sz="1600" dirty="0" smtClean="0"/>
              <a:t>及びその組み合わせが最も使われている。　</a:t>
            </a:r>
            <a:r>
              <a:rPr lang="en-US" altLang="ja-JP" sz="1600" dirty="0" smtClean="0"/>
              <a:t>(</a:t>
            </a:r>
            <a:r>
              <a:rPr lang="ja-JP" altLang="en-US" sz="1600" dirty="0" smtClean="0"/>
              <a:t>次ページ </a:t>
            </a:r>
            <a:r>
              <a:rPr lang="en-US" altLang="ja-JP" sz="1600" dirty="0" smtClean="0"/>
              <a:t>Vision One Survey </a:t>
            </a:r>
            <a:r>
              <a:rPr lang="ja-JP" altLang="en-US" sz="1600" dirty="0" smtClean="0"/>
              <a:t>を参照</a:t>
            </a:r>
            <a:r>
              <a:rPr lang="en-US" altLang="ja-JP" sz="1600" dirty="0" smtClean="0"/>
              <a:t>)</a:t>
            </a:r>
          </a:p>
          <a:p>
            <a:pPr marL="342900" indent="-342900">
              <a:buFont typeface="+mj-lt"/>
              <a:buAutoNum type="arabicPeriod"/>
            </a:pPr>
            <a:endParaRPr lang="en-US" altLang="ja-JP" sz="1600" dirty="0"/>
          </a:p>
          <a:p>
            <a:pPr marL="342900" indent="-342900">
              <a:lnSpc>
                <a:spcPct val="150000"/>
              </a:lnSpc>
              <a:buFont typeface="+mj-lt"/>
              <a:buAutoNum type="arabicPeriod"/>
            </a:pPr>
            <a:r>
              <a:rPr lang="ja-JP" altLang="en-US" sz="1600" dirty="0" smtClean="0"/>
              <a:t>エキストリームプログラミング　</a:t>
            </a:r>
            <a:r>
              <a:rPr lang="en-US" altLang="ja-JP" sz="1600" dirty="0" smtClean="0"/>
              <a:t>eXtreme </a:t>
            </a:r>
            <a:r>
              <a:rPr lang="en-US" altLang="ja-JP" sz="1600" dirty="0"/>
              <a:t>Programming:  XP </a:t>
            </a:r>
            <a:endParaRPr lang="en-US" altLang="ja-JP" sz="1600" dirty="0" smtClean="0"/>
          </a:p>
          <a:p>
            <a:pPr marL="342900" indent="-342900">
              <a:lnSpc>
                <a:spcPct val="150000"/>
              </a:lnSpc>
              <a:buFont typeface="+mj-lt"/>
              <a:buAutoNum type="arabicPeriod"/>
            </a:pPr>
            <a:r>
              <a:rPr kumimoji="1" lang="ja-JP" altLang="en-US" sz="1600" dirty="0" smtClean="0"/>
              <a:t>スクラム　　　　　　　　　　　　</a:t>
            </a:r>
            <a:r>
              <a:rPr kumimoji="1" lang="en-US" altLang="ja-JP" sz="1600" dirty="0" smtClean="0"/>
              <a:t>SCRUM</a:t>
            </a:r>
          </a:p>
          <a:p>
            <a:pPr marL="342900" indent="-342900">
              <a:lnSpc>
                <a:spcPct val="150000"/>
              </a:lnSpc>
              <a:buFont typeface="+mj-lt"/>
              <a:buAutoNum type="arabicPeriod"/>
            </a:pPr>
            <a:r>
              <a:rPr lang="ja-JP" altLang="en-US" sz="1600" dirty="0" smtClean="0"/>
              <a:t>アジャイル </a:t>
            </a:r>
            <a:r>
              <a:rPr lang="en-US" altLang="ja-JP" sz="1600" dirty="0" smtClean="0"/>
              <a:t>UP </a:t>
            </a:r>
            <a:r>
              <a:rPr lang="ja-JP" altLang="en-US" sz="1600" dirty="0" smtClean="0"/>
              <a:t>　　　　　　　　</a:t>
            </a:r>
            <a:r>
              <a:rPr lang="en-US" altLang="ja-JP" sz="1600" dirty="0" smtClean="0"/>
              <a:t> Agile Unified Process: AUP </a:t>
            </a:r>
          </a:p>
          <a:p>
            <a:pPr marL="342900" indent="-342900">
              <a:lnSpc>
                <a:spcPct val="150000"/>
              </a:lnSpc>
              <a:buFont typeface="+mj-lt"/>
              <a:buAutoNum type="arabicPeriod"/>
            </a:pPr>
            <a:r>
              <a:rPr lang="ja-JP" altLang="en-US" sz="1600" dirty="0"/>
              <a:t>機能</a:t>
            </a:r>
            <a:r>
              <a:rPr lang="ja-JP" altLang="en-US" sz="1600" dirty="0" smtClean="0"/>
              <a:t>駆動型開発　　　　     </a:t>
            </a:r>
            <a:r>
              <a:rPr kumimoji="1" lang="en-US" altLang="ja-JP" sz="1600" dirty="0" smtClean="0"/>
              <a:t>Feature Driven Development: FDD)</a:t>
            </a:r>
          </a:p>
          <a:p>
            <a:pPr marL="342900" indent="-342900">
              <a:lnSpc>
                <a:spcPct val="150000"/>
              </a:lnSpc>
              <a:buFont typeface="+mj-lt"/>
              <a:buAutoNum type="arabicPeriod"/>
            </a:pPr>
            <a:r>
              <a:rPr lang="ja-JP" altLang="en-US" sz="1600" dirty="0" smtClean="0"/>
              <a:t>リーンソフトウェア開発　　    </a:t>
            </a:r>
            <a:r>
              <a:rPr lang="en-US" altLang="ja-JP" sz="1600" dirty="0" smtClean="0"/>
              <a:t>Lean Software Development </a:t>
            </a:r>
          </a:p>
          <a:p>
            <a:pPr marL="342900" indent="-342900">
              <a:lnSpc>
                <a:spcPct val="150000"/>
              </a:lnSpc>
              <a:buFont typeface="+mj-lt"/>
              <a:buAutoNum type="arabicPeriod"/>
            </a:pPr>
            <a:r>
              <a:rPr kumimoji="1" lang="ja-JP" altLang="en-US" sz="1600" dirty="0" smtClean="0"/>
              <a:t>クリスタル　開発手法　   　　</a:t>
            </a:r>
            <a:r>
              <a:rPr kumimoji="1" lang="en-US" altLang="ja-JP" sz="1600" dirty="0" smtClean="0"/>
              <a:t>Cristal </a:t>
            </a:r>
          </a:p>
          <a:p>
            <a:pPr marL="342900" indent="-342900">
              <a:lnSpc>
                <a:spcPct val="150000"/>
              </a:lnSpc>
              <a:buFont typeface="+mj-lt"/>
              <a:buAutoNum type="arabicPeriod"/>
            </a:pPr>
            <a:r>
              <a:rPr kumimoji="1" lang="ja-JP" altLang="en-US" sz="1600" dirty="0" smtClean="0"/>
              <a:t>動的ソフトウェア開発　　　　</a:t>
            </a:r>
            <a:r>
              <a:rPr kumimoji="1" lang="en-US" altLang="ja-JP" sz="1600" dirty="0" smtClean="0"/>
              <a:t>Dynamic Software Development Method: DSDM </a:t>
            </a:r>
          </a:p>
          <a:p>
            <a:pPr marL="342900" indent="-342900">
              <a:lnSpc>
                <a:spcPct val="150000"/>
              </a:lnSpc>
              <a:buFont typeface="+mj-lt"/>
              <a:buAutoNum type="arabicPeriod"/>
            </a:pPr>
            <a:endParaRPr lang="en-US" altLang="ja-JP" sz="1600" dirty="0"/>
          </a:p>
          <a:p>
            <a:r>
              <a:rPr lang="ja-JP" altLang="en-US" sz="1600" dirty="0" smtClean="0"/>
              <a:t>代表的な手法である事と、日本でも比較的事例が多い手法として、参考</a:t>
            </a:r>
            <a:r>
              <a:rPr lang="ja-JP" altLang="en-US" sz="1600" dirty="0"/>
              <a:t>資料で</a:t>
            </a:r>
            <a:r>
              <a:rPr lang="ja-JP" altLang="en-US" sz="1600" dirty="0" smtClean="0"/>
              <a:t>は </a:t>
            </a:r>
            <a:r>
              <a:rPr lang="en-US" altLang="ja-JP" sz="1600" dirty="0" smtClean="0"/>
              <a:t>XP, SCRUM </a:t>
            </a:r>
            <a:r>
              <a:rPr lang="ja-JP" altLang="en-US" sz="1600" dirty="0" smtClean="0"/>
              <a:t>について追加説明を掲載した。　</a:t>
            </a:r>
            <a:endParaRPr lang="en-US" altLang="ja-JP" sz="1600" dirty="0" smtClean="0"/>
          </a:p>
          <a:p>
            <a:r>
              <a:rPr kumimoji="1" lang="ja-JP" altLang="en-US" sz="1600" dirty="0" smtClean="0"/>
              <a:t>また、</a:t>
            </a:r>
            <a:r>
              <a:rPr kumimoji="1" lang="en-US" altLang="ja-JP" sz="1600" dirty="0" smtClean="0"/>
              <a:t>Agile</a:t>
            </a:r>
            <a:r>
              <a:rPr kumimoji="1" lang="ja-JP" altLang="en-US" sz="1600" dirty="0" smtClean="0"/>
              <a:t>ではないが反復型開発の代表である</a:t>
            </a:r>
            <a:r>
              <a:rPr kumimoji="1" lang="en-US" altLang="ja-JP" sz="1600" dirty="0" smtClean="0"/>
              <a:t>RUP</a:t>
            </a:r>
            <a:r>
              <a:rPr kumimoji="1" lang="ja-JP" altLang="en-US" sz="1600" dirty="0" smtClean="0"/>
              <a:t>を簡略化した手法が</a:t>
            </a:r>
            <a:r>
              <a:rPr kumimoji="1" lang="en-US" altLang="ja-JP" sz="1600" dirty="0" smtClean="0"/>
              <a:t>AUP(Agile Unified Process)</a:t>
            </a:r>
            <a:r>
              <a:rPr kumimoji="1" lang="ja-JP" altLang="en-US" sz="1600" dirty="0" smtClean="0"/>
              <a:t>であるが、日本において</a:t>
            </a:r>
            <a:r>
              <a:rPr kumimoji="1" lang="en-US" altLang="ja-JP" sz="1600" dirty="0" smtClean="0"/>
              <a:t>UP</a:t>
            </a:r>
            <a:r>
              <a:rPr kumimoji="1" lang="ja-JP" altLang="en-US" sz="1600" dirty="0" smtClean="0"/>
              <a:t>をベースにて</a:t>
            </a:r>
            <a:r>
              <a:rPr lang="ja-JP" altLang="en-US" sz="1600" dirty="0"/>
              <a:t>開発</a:t>
            </a:r>
            <a:r>
              <a:rPr kumimoji="1" lang="ja-JP" altLang="en-US" sz="1600" dirty="0" smtClean="0"/>
              <a:t>された </a:t>
            </a:r>
            <a:r>
              <a:rPr kumimoji="1" lang="en-US" altLang="ja-JP" sz="1600" dirty="0" smtClean="0"/>
              <a:t>Coup</a:t>
            </a:r>
            <a:r>
              <a:rPr lang="ja-JP" altLang="en-US" sz="1600" dirty="0"/>
              <a:t> </a:t>
            </a:r>
            <a:r>
              <a:rPr kumimoji="1" lang="en-US" altLang="ja-JP" sz="1600" dirty="0" smtClean="0"/>
              <a:t>【Ku:】</a:t>
            </a:r>
            <a:r>
              <a:rPr kumimoji="1" lang="ja-JP" altLang="en-US" sz="1600" dirty="0" smtClean="0"/>
              <a:t>を基にカスタマイズし、 </a:t>
            </a:r>
            <a:r>
              <a:rPr kumimoji="1" lang="en-US" altLang="ja-JP" sz="1600" dirty="0" smtClean="0"/>
              <a:t>Agile UP</a:t>
            </a:r>
            <a:r>
              <a:rPr kumimoji="1" lang="ja-JP" altLang="en-US" sz="1600" dirty="0" smtClean="0"/>
              <a:t>　に近い手法を得ることも可能であり、参考資料で紹介</a:t>
            </a:r>
            <a:r>
              <a:rPr lang="ja-JP" altLang="en-US" sz="1600" dirty="0"/>
              <a:t>する</a:t>
            </a:r>
            <a:r>
              <a:rPr kumimoji="1" lang="ja-JP" altLang="en-US" sz="1600" dirty="0" smtClean="0"/>
              <a:t>。</a:t>
            </a:r>
            <a:endParaRPr kumimoji="1" lang="ja-JP" altLang="en-US" sz="1600" dirty="0"/>
          </a:p>
        </p:txBody>
      </p:sp>
      <p:sp>
        <p:nvSpPr>
          <p:cNvPr id="8" name="テキスト ボックス 7"/>
          <p:cNvSpPr txBox="1"/>
          <p:nvPr/>
        </p:nvSpPr>
        <p:spPr>
          <a:xfrm>
            <a:off x="717313" y="260648"/>
            <a:ext cx="5578771" cy="523220"/>
          </a:xfrm>
          <a:prstGeom prst="rect">
            <a:avLst/>
          </a:prstGeom>
          <a:noFill/>
        </p:spPr>
        <p:txBody>
          <a:bodyPr wrap="none" rtlCol="0">
            <a:spAutoFit/>
          </a:bodyPr>
          <a:lstStyle/>
          <a:p>
            <a:r>
              <a:rPr lang="en-US" altLang="ja-JP" sz="2800" dirty="0" smtClean="0"/>
              <a:t>5-2. </a:t>
            </a:r>
            <a:r>
              <a:rPr lang="ja-JP" altLang="en-US" sz="2800" dirty="0" smtClean="0"/>
              <a:t>アジャイルソフトウェア</a:t>
            </a:r>
            <a:r>
              <a:rPr lang="ja-JP" altLang="en-US" sz="2800" dirty="0"/>
              <a:t>開発方法論</a:t>
            </a:r>
          </a:p>
        </p:txBody>
      </p:sp>
    </p:spTree>
    <p:extLst>
      <p:ext uri="{BB962C8B-B14F-4D97-AF65-F5344CB8AC3E}">
        <p14:creationId xmlns:p14="http://schemas.microsoft.com/office/powerpoint/2010/main" val="2167024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67544" y="116632"/>
            <a:ext cx="8208912" cy="738664"/>
          </a:xfrm>
          <a:prstGeom prst="rect">
            <a:avLst/>
          </a:prstGeom>
        </p:spPr>
        <p:txBody>
          <a:bodyPr wrap="square">
            <a:spAutoFit/>
          </a:bodyPr>
          <a:lstStyle/>
          <a:p>
            <a:r>
              <a:rPr lang="en-US" altLang="ja-JP" sz="2400" dirty="0" smtClean="0"/>
              <a:t>5-3. State </a:t>
            </a:r>
            <a:r>
              <a:rPr lang="en-US" altLang="ja-JP" sz="2400" dirty="0"/>
              <a:t>of </a:t>
            </a:r>
            <a:r>
              <a:rPr lang="en-US" altLang="ja-JP" sz="2400" dirty="0" smtClean="0"/>
              <a:t>Agile </a:t>
            </a:r>
            <a:r>
              <a:rPr lang="en-US" altLang="ja-JP" sz="2400" dirty="0"/>
              <a:t>Development Survey </a:t>
            </a:r>
            <a:r>
              <a:rPr lang="en-US" altLang="ja-JP" sz="2400" dirty="0" smtClean="0"/>
              <a:t>Results</a:t>
            </a:r>
          </a:p>
          <a:p>
            <a:r>
              <a:rPr lang="en-US" altLang="ja-JP" dirty="0"/>
              <a:t>http://</a:t>
            </a:r>
            <a:r>
              <a:rPr lang="en-US" altLang="ja-JP" dirty="0" smtClean="0"/>
              <a:t>www.versionone.com/state_of_agile_development_survey/11/</a:t>
            </a:r>
          </a:p>
        </p:txBody>
      </p:sp>
      <p:sp>
        <p:nvSpPr>
          <p:cNvPr id="9" name="テキスト ボックス 8"/>
          <p:cNvSpPr txBox="1"/>
          <p:nvPr/>
        </p:nvSpPr>
        <p:spPr>
          <a:xfrm>
            <a:off x="467544" y="886615"/>
            <a:ext cx="8374384" cy="1077218"/>
          </a:xfrm>
          <a:prstGeom prst="rect">
            <a:avLst/>
          </a:prstGeom>
          <a:noFill/>
        </p:spPr>
        <p:txBody>
          <a:bodyPr wrap="square" rtlCol="0">
            <a:spAutoFit/>
          </a:bodyPr>
          <a:lstStyle/>
          <a:p>
            <a:r>
              <a:rPr lang="en-US" altLang="ja-JP" sz="1600" dirty="0"/>
              <a:t>The sixth annual “State of </a:t>
            </a:r>
            <a:r>
              <a:rPr lang="en-US" altLang="ja-JP" sz="1600" dirty="0" smtClean="0"/>
              <a:t>Agile </a:t>
            </a:r>
            <a:r>
              <a:rPr lang="en-US" altLang="ja-JP" sz="1600" dirty="0"/>
              <a:t>Development” survey was conducted between July 22nd and November 1st, 2011. Sponsored by </a:t>
            </a:r>
            <a:r>
              <a:rPr lang="en-US" altLang="ja-JP" sz="1600" dirty="0" err="1"/>
              <a:t>VersionOne</a:t>
            </a:r>
            <a:r>
              <a:rPr lang="en-US" altLang="ja-JP" sz="1600" dirty="0"/>
              <a:t>, the survey polled individuals from a variety of channels within the software development industry. The data was analyzed and prepared into a summary report by </a:t>
            </a:r>
            <a:r>
              <a:rPr lang="en-US" altLang="ja-JP" sz="1600" dirty="0" err="1"/>
              <a:t>Analysis.Net</a:t>
            </a:r>
            <a:r>
              <a:rPr lang="en-US" altLang="ja-JP" sz="1600" dirty="0"/>
              <a:t> Research. A total of 6,042 responses were received.</a:t>
            </a:r>
          </a:p>
        </p:txBody>
      </p:sp>
      <p:graphicFrame>
        <p:nvGraphicFramePr>
          <p:cNvPr id="6" name="グラフ 5"/>
          <p:cNvGraphicFramePr>
            <a:graphicFrameLocks/>
          </p:cNvGraphicFramePr>
          <p:nvPr>
            <p:extLst>
              <p:ext uri="{D42A27DB-BD31-4B8C-83A1-F6EECF244321}">
                <p14:modId xmlns:p14="http://schemas.microsoft.com/office/powerpoint/2010/main" val="1344915392"/>
              </p:ext>
            </p:extLst>
          </p:nvPr>
        </p:nvGraphicFramePr>
        <p:xfrm>
          <a:off x="287400" y="2924944"/>
          <a:ext cx="4367336" cy="3528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3808154351"/>
              </p:ext>
            </p:extLst>
          </p:nvPr>
        </p:nvGraphicFramePr>
        <p:xfrm>
          <a:off x="3995936" y="2924944"/>
          <a:ext cx="4845992"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p:cNvSpPr txBox="1"/>
          <p:nvPr/>
        </p:nvSpPr>
        <p:spPr>
          <a:xfrm>
            <a:off x="467544" y="2231286"/>
            <a:ext cx="3960440" cy="523220"/>
          </a:xfrm>
          <a:prstGeom prst="rect">
            <a:avLst/>
          </a:prstGeom>
          <a:noFill/>
        </p:spPr>
        <p:txBody>
          <a:bodyPr wrap="square" rtlCol="0">
            <a:spAutoFit/>
          </a:bodyPr>
          <a:lstStyle/>
          <a:p>
            <a:r>
              <a:rPr kumimoji="1" lang="en-US" altLang="ja-JP" sz="2800" b="1" dirty="0" smtClean="0">
                <a:solidFill>
                  <a:schemeClr val="tx2">
                    <a:lumMod val="75000"/>
                  </a:schemeClr>
                </a:solidFill>
              </a:rPr>
              <a:t>Company Experience</a:t>
            </a:r>
            <a:endParaRPr kumimoji="1" lang="ja-JP" altLang="en-US" sz="2800" b="1" dirty="0">
              <a:solidFill>
                <a:schemeClr val="tx2">
                  <a:lumMod val="75000"/>
                </a:schemeClr>
              </a:solidFill>
            </a:endParaRPr>
          </a:p>
        </p:txBody>
      </p:sp>
    </p:spTree>
    <p:extLst>
      <p:ext uri="{BB962C8B-B14F-4D97-AF65-F5344CB8AC3E}">
        <p14:creationId xmlns:p14="http://schemas.microsoft.com/office/powerpoint/2010/main" val="183512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gile Methodologies 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84" y="1628800"/>
            <a:ext cx="3771900" cy="4029075"/>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4145384" y="1268760"/>
            <a:ext cx="4696544" cy="4185761"/>
          </a:xfrm>
          <a:prstGeom prst="rect">
            <a:avLst/>
          </a:prstGeom>
        </p:spPr>
        <p:txBody>
          <a:bodyPr wrap="square">
            <a:spAutoFit/>
          </a:bodyPr>
          <a:lstStyle/>
          <a:p>
            <a:r>
              <a:rPr lang="en-US" altLang="ja-JP" sz="1400" dirty="0"/>
              <a:t>Scrum or Scrum variants continue to make up more than two-thirds of the methodologies being used, while </a:t>
            </a:r>
            <a:r>
              <a:rPr lang="en-US" altLang="ja-JP" sz="1400" dirty="0" err="1"/>
              <a:t>Kanban</a:t>
            </a:r>
            <a:r>
              <a:rPr lang="en-US" altLang="ja-JP" sz="1400" dirty="0"/>
              <a:t> has entered the scene this year as a meager player. The only category that saw growth this year was Custom Hybrids (9% up from 5</a:t>
            </a:r>
            <a:r>
              <a:rPr lang="en-US" altLang="ja-JP" sz="1400" dirty="0" smtClean="0"/>
              <a:t>%).</a:t>
            </a:r>
          </a:p>
          <a:p>
            <a:endParaRPr lang="en-US" altLang="ja-JP" sz="1400" dirty="0"/>
          </a:p>
          <a:p>
            <a:pPr marL="285750" indent="-285750">
              <a:buFont typeface="Wingdings" pitchFamily="2" charset="2"/>
              <a:buChar char="l"/>
            </a:pPr>
            <a:r>
              <a:rPr lang="en-US" altLang="ja-JP" sz="1400" dirty="0" smtClean="0">
                <a:solidFill>
                  <a:srgbClr val="000000"/>
                </a:solidFill>
                <a:latin typeface="Lucida Sans Unicode"/>
              </a:rPr>
              <a:t>Scrum</a:t>
            </a:r>
            <a:r>
              <a:rPr lang="ja-JP" altLang="en-US" sz="1400" dirty="0" smtClean="0">
                <a:solidFill>
                  <a:srgbClr val="000000"/>
                </a:solidFill>
                <a:latin typeface="Lucida Sans Unicode"/>
              </a:rPr>
              <a:t>　　　　　　　　　　　　　　　　　　　　　　　　　　　 　</a:t>
            </a:r>
            <a:r>
              <a:rPr lang="en-US" altLang="ja-JP" sz="1400" dirty="0" smtClean="0">
                <a:solidFill>
                  <a:srgbClr val="000000"/>
                </a:solidFill>
                <a:latin typeface="Lucida Sans Unicode"/>
              </a:rPr>
              <a:t>52%</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a:solidFill>
                  <a:srgbClr val="000000"/>
                </a:solidFill>
                <a:latin typeface="Lucida Sans Unicode"/>
              </a:rPr>
              <a:t>Scrum/XP </a:t>
            </a:r>
            <a:r>
              <a:rPr lang="en-US" altLang="ja-JP" sz="1400" dirty="0" smtClean="0">
                <a:solidFill>
                  <a:srgbClr val="000000"/>
                </a:solidFill>
                <a:latin typeface="Lucida Sans Unicode"/>
              </a:rPr>
              <a:t>Hybrid                                           14%</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a:solidFill>
                  <a:srgbClr val="000000"/>
                </a:solidFill>
                <a:latin typeface="Lucida Sans Unicode"/>
              </a:rPr>
              <a:t>Custom </a:t>
            </a:r>
            <a:r>
              <a:rPr lang="en-US" altLang="ja-JP" sz="1400" dirty="0" smtClean="0">
                <a:solidFill>
                  <a:srgbClr val="000000"/>
                </a:solidFill>
                <a:latin typeface="Lucida Sans Unicode"/>
              </a:rPr>
              <a:t>Hybrid                                                9%</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a:solidFill>
                  <a:srgbClr val="000000"/>
                </a:solidFill>
                <a:latin typeface="Lucida Sans Unicode"/>
              </a:rPr>
              <a:t>Don’t </a:t>
            </a:r>
            <a:r>
              <a:rPr lang="en-US" altLang="ja-JP" sz="1400" dirty="0" smtClean="0">
                <a:solidFill>
                  <a:srgbClr val="000000"/>
                </a:solidFill>
                <a:latin typeface="Lucida Sans Unicode"/>
              </a:rPr>
              <a:t>Know                                                     8%</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err="1" smtClean="0">
                <a:solidFill>
                  <a:srgbClr val="000000"/>
                </a:solidFill>
                <a:latin typeface="Lucida Sans Unicode"/>
              </a:rPr>
              <a:t>Kanban</a:t>
            </a:r>
            <a:r>
              <a:rPr lang="en-US" altLang="ja-JP" sz="1400" dirty="0" smtClean="0">
                <a:solidFill>
                  <a:srgbClr val="000000"/>
                </a:solidFill>
                <a:latin typeface="Lucida Sans Unicode"/>
              </a:rPr>
              <a:t>                                                            3%</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err="1" smtClean="0">
                <a:solidFill>
                  <a:srgbClr val="000000"/>
                </a:solidFill>
                <a:latin typeface="Lucida Sans Unicode"/>
              </a:rPr>
              <a:t>Scrumban</a:t>
            </a:r>
            <a:r>
              <a:rPr lang="en-US" altLang="ja-JP" sz="1400" dirty="0" smtClean="0">
                <a:solidFill>
                  <a:srgbClr val="000000"/>
                </a:solidFill>
                <a:latin typeface="Lucida Sans Unicode"/>
              </a:rPr>
              <a:t>                                                        3%</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a:solidFill>
                  <a:srgbClr val="000000"/>
                </a:solidFill>
                <a:latin typeface="Lucida Sans Unicode"/>
              </a:rPr>
              <a:t>Feature-Driven </a:t>
            </a:r>
            <a:r>
              <a:rPr lang="en-US" altLang="ja-JP" sz="1400" dirty="0" smtClean="0">
                <a:solidFill>
                  <a:srgbClr val="000000"/>
                </a:solidFill>
                <a:latin typeface="Lucida Sans Unicode"/>
              </a:rPr>
              <a:t>Development                           2%</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a:solidFill>
                  <a:srgbClr val="000000"/>
                </a:solidFill>
                <a:latin typeface="Lucida Sans Unicode"/>
              </a:rPr>
              <a:t>Extreme Programming </a:t>
            </a:r>
            <a:r>
              <a:rPr lang="en-US" altLang="ja-JP" sz="1400" dirty="0" smtClean="0">
                <a:solidFill>
                  <a:srgbClr val="000000"/>
                </a:solidFill>
                <a:latin typeface="Lucida Sans Unicode"/>
              </a:rPr>
              <a:t>XP                                2%</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smtClean="0">
                <a:solidFill>
                  <a:srgbClr val="000000"/>
                </a:solidFill>
                <a:latin typeface="Lucida Sans Unicode"/>
              </a:rPr>
              <a:t>Lean                                                                2%</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smtClean="0">
                <a:solidFill>
                  <a:srgbClr val="000000"/>
                </a:solidFill>
                <a:latin typeface="Lucida Sans Unicode"/>
              </a:rPr>
              <a:t>Other                                                               2%</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smtClean="0">
                <a:solidFill>
                  <a:srgbClr val="000000"/>
                </a:solidFill>
                <a:latin typeface="Lucida Sans Unicode"/>
              </a:rPr>
              <a:t>Agile </a:t>
            </a:r>
            <a:r>
              <a:rPr lang="en-US" altLang="ja-JP" sz="1400" dirty="0">
                <a:solidFill>
                  <a:srgbClr val="000000"/>
                </a:solidFill>
                <a:latin typeface="Lucida Sans Unicode"/>
              </a:rPr>
              <a:t>Unified Process </a:t>
            </a:r>
            <a:r>
              <a:rPr lang="en-US" altLang="ja-JP" sz="1400" dirty="0" smtClean="0">
                <a:solidFill>
                  <a:srgbClr val="000000"/>
                </a:solidFill>
                <a:latin typeface="Lucida Sans Unicode"/>
              </a:rPr>
              <a:t>(</a:t>
            </a:r>
            <a:r>
              <a:rPr lang="en-US" altLang="ja-JP" sz="1400" dirty="0" err="1" smtClean="0">
                <a:solidFill>
                  <a:srgbClr val="000000"/>
                </a:solidFill>
                <a:latin typeface="Lucida Sans Unicode"/>
              </a:rPr>
              <a:t>AgileUP</a:t>
            </a:r>
            <a:r>
              <a:rPr lang="en-US" altLang="ja-JP" sz="1400" dirty="0" smtClean="0">
                <a:solidFill>
                  <a:srgbClr val="000000"/>
                </a:solidFill>
                <a:latin typeface="Lucida Sans Unicode"/>
              </a:rPr>
              <a:t>)                        1%</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smtClean="0">
                <a:solidFill>
                  <a:srgbClr val="000000"/>
                </a:solidFill>
                <a:latin typeface="Lucida Sans Unicode"/>
              </a:rPr>
              <a:t>Agile Modeling                                                1%</a:t>
            </a:r>
            <a:endParaRPr lang="en-US" altLang="ja-JP" sz="1400" dirty="0">
              <a:solidFill>
                <a:srgbClr val="000000"/>
              </a:solidFill>
              <a:latin typeface="Lucida Sans Unicode"/>
            </a:endParaRPr>
          </a:p>
          <a:p>
            <a:pPr marL="285750" indent="-285750">
              <a:buFont typeface="Wingdings" pitchFamily="2" charset="2"/>
              <a:buChar char="l"/>
            </a:pPr>
            <a:r>
              <a:rPr lang="en-US" altLang="ja-JP" sz="1400" dirty="0">
                <a:solidFill>
                  <a:srgbClr val="000000"/>
                </a:solidFill>
                <a:latin typeface="Lucida Sans Unicode"/>
              </a:rPr>
              <a:t>Dynamic Systems Development </a:t>
            </a:r>
            <a:r>
              <a:rPr lang="en-US" altLang="ja-JP" sz="1400" dirty="0" smtClean="0">
                <a:solidFill>
                  <a:srgbClr val="000000"/>
                </a:solidFill>
                <a:latin typeface="Lucida Sans Unicode"/>
              </a:rPr>
              <a:t>Method          1%</a:t>
            </a:r>
            <a:endParaRPr lang="en-US" altLang="ja-JP" sz="1400" dirty="0">
              <a:solidFill>
                <a:srgbClr val="000000"/>
              </a:solidFill>
              <a:latin typeface="Lucida Sans Unicode"/>
            </a:endParaRPr>
          </a:p>
        </p:txBody>
      </p:sp>
      <p:sp>
        <p:nvSpPr>
          <p:cNvPr id="8" name="正方形/長方形 7"/>
          <p:cNvSpPr/>
          <p:nvPr/>
        </p:nvSpPr>
        <p:spPr>
          <a:xfrm>
            <a:off x="622400" y="316161"/>
            <a:ext cx="8208912" cy="523220"/>
          </a:xfrm>
          <a:prstGeom prst="rect">
            <a:avLst/>
          </a:prstGeom>
        </p:spPr>
        <p:txBody>
          <a:bodyPr wrap="square">
            <a:spAutoFit/>
          </a:bodyPr>
          <a:lstStyle/>
          <a:p>
            <a:r>
              <a:rPr lang="en-US" altLang="ja-JP" sz="2800" b="1" dirty="0" smtClean="0">
                <a:solidFill>
                  <a:schemeClr val="tx2">
                    <a:lumMod val="75000"/>
                  </a:schemeClr>
                </a:solidFill>
              </a:rPr>
              <a:t>Agile Methodology Used </a:t>
            </a:r>
            <a:endParaRPr lang="en-US" altLang="ja-JP" sz="2000" b="1" dirty="0" smtClean="0">
              <a:solidFill>
                <a:schemeClr val="tx2">
                  <a:lumMod val="75000"/>
                </a:schemeClr>
              </a:solidFill>
            </a:endParaRPr>
          </a:p>
        </p:txBody>
      </p:sp>
    </p:spTree>
    <p:extLst>
      <p:ext uri="{BB962C8B-B14F-4D97-AF65-F5344CB8AC3E}">
        <p14:creationId xmlns:p14="http://schemas.microsoft.com/office/powerpoint/2010/main" val="185883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www.versionone.com/state_of_agile_development_survey/11/images/reasons-for-adopting-agile-grap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011" y="836712"/>
            <a:ext cx="5694062" cy="5472608"/>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107504" y="1196752"/>
            <a:ext cx="3898552" cy="5262979"/>
          </a:xfrm>
          <a:prstGeom prst="rect">
            <a:avLst/>
          </a:prstGeom>
        </p:spPr>
        <p:txBody>
          <a:bodyPr wrap="square">
            <a:spAutoFit/>
          </a:bodyPr>
          <a:lstStyle/>
          <a:p>
            <a:pPr algn="r">
              <a:lnSpc>
                <a:spcPct val="150000"/>
              </a:lnSpc>
            </a:pPr>
            <a:r>
              <a:rPr lang="en-US" altLang="ja-JP" sz="1600" u="sng" dirty="0">
                <a:latin typeface="Arial Unicode MS" pitchFamily="50" charset="-128"/>
                <a:ea typeface="Arial Unicode MS" pitchFamily="50" charset="-128"/>
                <a:cs typeface="Arial Unicode MS" pitchFamily="50" charset="-128"/>
              </a:rPr>
              <a:t>Accelerate Time to </a:t>
            </a:r>
            <a:r>
              <a:rPr lang="en-US" altLang="ja-JP" sz="1600" u="sng" dirty="0" smtClean="0">
                <a:latin typeface="Arial Unicode MS" pitchFamily="50" charset="-128"/>
                <a:ea typeface="Arial Unicode MS" pitchFamily="50" charset="-128"/>
                <a:cs typeface="Arial Unicode MS" pitchFamily="50" charset="-128"/>
              </a:rPr>
              <a:t>Market</a:t>
            </a:r>
            <a:r>
              <a:rPr lang="ja-JP" altLang="en-US" sz="1600" u="sng" dirty="0" smtClean="0">
                <a:latin typeface="Arial Unicode MS" pitchFamily="50" charset="-128"/>
                <a:ea typeface="Arial Unicode MS" pitchFamily="50" charset="-128"/>
                <a:cs typeface="Arial Unicode MS" pitchFamily="50" charset="-128"/>
              </a:rPr>
              <a:t>　　　　　　　　　</a:t>
            </a:r>
            <a:r>
              <a:rPr lang="ja-JP" altLang="en-US" sz="1600" dirty="0" smtClean="0">
                <a:latin typeface="Arial Unicode MS" pitchFamily="50" charset="-128"/>
                <a:ea typeface="Arial Unicode MS" pitchFamily="50" charset="-128"/>
                <a:cs typeface="Arial Unicode MS" pitchFamily="50" charset="-128"/>
              </a:rPr>
              <a:t>　　　　　　　　</a:t>
            </a:r>
            <a:endParaRPr lang="en-US" altLang="ja-JP" sz="1600" dirty="0">
              <a:latin typeface="Arial Unicode MS" pitchFamily="50" charset="-128"/>
              <a:ea typeface="Arial Unicode MS" pitchFamily="50" charset="-128"/>
              <a:cs typeface="Arial Unicode MS" pitchFamily="50" charset="-128"/>
            </a:endParaRPr>
          </a:p>
          <a:p>
            <a:pPr algn="r">
              <a:lnSpc>
                <a:spcPct val="150000"/>
              </a:lnSpc>
            </a:pPr>
            <a:r>
              <a:rPr lang="en-US" altLang="ja-JP" sz="1600" u="sng" dirty="0">
                <a:latin typeface="Arial Unicode MS" pitchFamily="50" charset="-128"/>
                <a:ea typeface="Arial Unicode MS" pitchFamily="50" charset="-128"/>
                <a:cs typeface="Arial Unicode MS" pitchFamily="50" charset="-128"/>
              </a:rPr>
              <a:t>Manage Changing Priorities</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Increase Productivity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Better Align IT/Business</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Enhance Software Quality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Project Visibility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Reduce Risk</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Simplify Development Process</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Reduce Cost</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Improve Team Morale</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Enhance Software Maintainability/Extensibility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Improve/Increase Engineering Discipline</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Manage Distributed Teams</a:t>
            </a:r>
            <a:endParaRPr lang="ja-JP" altLang="en-US" sz="1600" u="sng" dirty="0">
              <a:latin typeface="Arial Unicode MS" pitchFamily="50" charset="-128"/>
              <a:ea typeface="Arial Unicode MS" pitchFamily="50" charset="-128"/>
              <a:cs typeface="Arial Unicode MS" pitchFamily="50" charset="-128"/>
            </a:endParaRPr>
          </a:p>
        </p:txBody>
      </p:sp>
      <p:sp>
        <p:nvSpPr>
          <p:cNvPr id="7" name="テキスト ボックス 6"/>
          <p:cNvSpPr txBox="1"/>
          <p:nvPr/>
        </p:nvSpPr>
        <p:spPr>
          <a:xfrm>
            <a:off x="755576" y="313492"/>
            <a:ext cx="4273927" cy="523220"/>
          </a:xfrm>
          <a:prstGeom prst="rect">
            <a:avLst/>
          </a:prstGeom>
          <a:noFill/>
        </p:spPr>
        <p:txBody>
          <a:bodyPr wrap="none" rtlCol="0">
            <a:spAutoFit/>
          </a:bodyPr>
          <a:lstStyle/>
          <a:p>
            <a:r>
              <a:rPr kumimoji="1" lang="en-US" altLang="ja-JP" sz="2800" b="1" dirty="0" smtClean="0">
                <a:solidFill>
                  <a:schemeClr val="tx2">
                    <a:lumMod val="75000"/>
                  </a:schemeClr>
                </a:solidFill>
              </a:rPr>
              <a:t>Reasons for </a:t>
            </a:r>
            <a:r>
              <a:rPr lang="en-US" altLang="ja-JP" sz="2800" b="1" dirty="0">
                <a:solidFill>
                  <a:schemeClr val="tx2">
                    <a:lumMod val="75000"/>
                  </a:schemeClr>
                </a:solidFill>
              </a:rPr>
              <a:t>A</a:t>
            </a:r>
            <a:r>
              <a:rPr kumimoji="1" lang="en-US" altLang="ja-JP" sz="2800" b="1" dirty="0" smtClean="0">
                <a:solidFill>
                  <a:schemeClr val="tx2">
                    <a:lumMod val="75000"/>
                  </a:schemeClr>
                </a:solidFill>
              </a:rPr>
              <a:t>dopting Agile</a:t>
            </a:r>
            <a:endParaRPr kumimoji="1" lang="ja-JP" altLang="en-US" sz="2800" b="1" dirty="0">
              <a:solidFill>
                <a:schemeClr val="tx2">
                  <a:lumMod val="75000"/>
                </a:schemeClr>
              </a:solidFill>
            </a:endParaRPr>
          </a:p>
        </p:txBody>
      </p:sp>
    </p:spTree>
    <p:extLst>
      <p:ext uri="{BB962C8B-B14F-4D97-AF65-F5344CB8AC3E}">
        <p14:creationId xmlns:p14="http://schemas.microsoft.com/office/powerpoint/2010/main" val="143002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ENEFITS OBTAINED FROM IMPLEMENTING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908720"/>
            <a:ext cx="3960440" cy="504056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07504" y="1196752"/>
            <a:ext cx="4824536" cy="4893647"/>
          </a:xfrm>
          <a:prstGeom prst="rect">
            <a:avLst/>
          </a:prstGeom>
        </p:spPr>
        <p:txBody>
          <a:bodyPr wrap="square">
            <a:spAutoFit/>
          </a:bodyPr>
          <a:lstStyle/>
          <a:p>
            <a:pPr algn="r">
              <a:lnSpc>
                <a:spcPct val="150000"/>
              </a:lnSpc>
            </a:pPr>
            <a:r>
              <a:rPr lang="en-US" altLang="ja-JP" sz="1600" u="sng" dirty="0">
                <a:latin typeface="Arial Unicode MS" pitchFamily="50" charset="-128"/>
                <a:ea typeface="Arial Unicode MS" pitchFamily="50" charset="-128"/>
                <a:cs typeface="Arial Unicode MS" pitchFamily="50" charset="-128"/>
              </a:rPr>
              <a:t>Ability to manage changing priorities</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Improved project visibility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Increased productivity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Improved team morale</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Faster time-to-market</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Better alignment between IT &amp; Business Objectives</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Enhanced software quality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Simplify development process</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Reduce risk</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Improved/increased engineering discipline</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Enhanced software maintainability/extensibility</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Reduce cost</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Manage distributed teams</a:t>
            </a:r>
          </a:p>
        </p:txBody>
      </p:sp>
      <p:sp>
        <p:nvSpPr>
          <p:cNvPr id="5" name="テキスト ボックス 4"/>
          <p:cNvSpPr txBox="1"/>
          <p:nvPr/>
        </p:nvSpPr>
        <p:spPr>
          <a:xfrm>
            <a:off x="686892" y="404664"/>
            <a:ext cx="6737742" cy="523220"/>
          </a:xfrm>
          <a:prstGeom prst="rect">
            <a:avLst/>
          </a:prstGeom>
          <a:noFill/>
        </p:spPr>
        <p:txBody>
          <a:bodyPr wrap="none" rtlCol="0">
            <a:spAutoFit/>
          </a:bodyPr>
          <a:lstStyle/>
          <a:p>
            <a:r>
              <a:rPr kumimoji="1" lang="en-US" altLang="ja-JP" sz="2800" b="1" dirty="0" smtClean="0">
                <a:solidFill>
                  <a:schemeClr val="tx2">
                    <a:lumMod val="75000"/>
                  </a:schemeClr>
                </a:solidFill>
              </a:rPr>
              <a:t>Benefits Obtained from Implementing Agile </a:t>
            </a:r>
            <a:endParaRPr kumimoji="1" lang="ja-JP" altLang="en-US" sz="2800" b="1" dirty="0">
              <a:solidFill>
                <a:schemeClr val="tx2">
                  <a:lumMod val="75000"/>
                </a:schemeClr>
              </a:solidFill>
            </a:endParaRPr>
          </a:p>
        </p:txBody>
      </p:sp>
    </p:spTree>
    <p:extLst>
      <p:ext uri="{BB962C8B-B14F-4D97-AF65-F5344CB8AC3E}">
        <p14:creationId xmlns:p14="http://schemas.microsoft.com/office/powerpoint/2010/main" val="485008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EADING CAUSES OF FAILED AGILE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02" y="1352957"/>
            <a:ext cx="3729358" cy="4392488"/>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29454" y="1352957"/>
            <a:ext cx="5306642" cy="4524315"/>
          </a:xfrm>
          <a:prstGeom prst="rect">
            <a:avLst/>
          </a:prstGeom>
        </p:spPr>
        <p:txBody>
          <a:bodyPr wrap="square">
            <a:spAutoFit/>
          </a:bodyPr>
          <a:lstStyle/>
          <a:p>
            <a:pPr algn="r">
              <a:lnSpc>
                <a:spcPct val="150000"/>
              </a:lnSpc>
            </a:pPr>
            <a:r>
              <a:rPr lang="en-US" altLang="ja-JP" sz="1600" b="1" u="sng" dirty="0">
                <a:solidFill>
                  <a:srgbClr val="C00000"/>
                </a:solidFill>
                <a:latin typeface="Arial Unicode MS" pitchFamily="50" charset="-128"/>
                <a:ea typeface="Arial Unicode MS" pitchFamily="50" charset="-128"/>
                <a:cs typeface="Arial Unicode MS" pitchFamily="50" charset="-128"/>
              </a:rPr>
              <a:t>None of our agile projects failed</a:t>
            </a:r>
          </a:p>
          <a:p>
            <a:pPr algn="r">
              <a:lnSpc>
                <a:spcPct val="150000"/>
              </a:lnSpc>
            </a:pPr>
            <a:r>
              <a:rPr lang="en-US" altLang="ja-JP" sz="1600" b="1" u="sng" dirty="0">
                <a:solidFill>
                  <a:srgbClr val="C00000"/>
                </a:solidFill>
                <a:latin typeface="Arial Unicode MS" pitchFamily="50" charset="-128"/>
                <a:ea typeface="Arial Unicode MS" pitchFamily="50" charset="-128"/>
                <a:cs typeface="Arial Unicode MS" pitchFamily="50" charset="-128"/>
              </a:rPr>
              <a:t>Don’t know</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Lack of experience with agile methods</a:t>
            </a:r>
          </a:p>
          <a:p>
            <a:pPr algn="r">
              <a:lnSpc>
                <a:spcPct val="150000"/>
              </a:lnSpc>
            </a:pPr>
            <a:r>
              <a:rPr lang="en-US" altLang="ja-JP" sz="1600" u="sng" dirty="0" smtClean="0">
                <a:latin typeface="Arial Unicode MS" pitchFamily="50" charset="-128"/>
                <a:ea typeface="Arial Unicode MS" pitchFamily="50" charset="-128"/>
                <a:cs typeface="Arial Unicode MS" pitchFamily="50" charset="-128"/>
              </a:rPr>
              <a:t>Lack </a:t>
            </a:r>
            <a:r>
              <a:rPr lang="en-US" altLang="ja-JP" sz="1600" u="sng" dirty="0">
                <a:latin typeface="Arial Unicode MS" pitchFamily="50" charset="-128"/>
                <a:ea typeface="Arial Unicode MS" pitchFamily="50" charset="-128"/>
                <a:cs typeface="Arial Unicode MS" pitchFamily="50" charset="-128"/>
              </a:rPr>
              <a:t>of understanding of broader org change required</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Company philosophy or culture at odds with agile values</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External pressure for waterfall</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New to agile; haven’t completed a project</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Lack of mutual trust between business and development</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Lack of cultural transition</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Insufficient training</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Unwillingness of team</a:t>
            </a:r>
          </a:p>
          <a:p>
            <a:pPr algn="r">
              <a:lnSpc>
                <a:spcPct val="150000"/>
              </a:lnSpc>
            </a:pPr>
            <a:r>
              <a:rPr lang="en-US" altLang="ja-JP" sz="1600" u="sng" dirty="0">
                <a:latin typeface="Arial Unicode MS" pitchFamily="50" charset="-128"/>
                <a:ea typeface="Arial Unicode MS" pitchFamily="50" charset="-128"/>
                <a:cs typeface="Arial Unicode MS" pitchFamily="50" charset="-128"/>
              </a:rPr>
              <a:t>Lack of management </a:t>
            </a:r>
            <a:r>
              <a:rPr lang="en-US" altLang="ja-JP" sz="1600" u="sng" dirty="0" smtClean="0">
                <a:latin typeface="Arial Unicode MS" pitchFamily="50" charset="-128"/>
                <a:ea typeface="Arial Unicode MS" pitchFamily="50" charset="-128"/>
                <a:cs typeface="Arial Unicode MS" pitchFamily="50" charset="-128"/>
              </a:rPr>
              <a:t>support</a:t>
            </a:r>
            <a:endParaRPr lang="ja-JP" altLang="en-US" sz="1600" u="sng" dirty="0">
              <a:latin typeface="Arial Unicode MS" pitchFamily="50" charset="-128"/>
              <a:ea typeface="Arial Unicode MS" pitchFamily="50" charset="-128"/>
              <a:cs typeface="Arial Unicode MS" pitchFamily="50" charset="-128"/>
            </a:endParaRPr>
          </a:p>
        </p:txBody>
      </p:sp>
      <p:sp>
        <p:nvSpPr>
          <p:cNvPr id="5" name="テキスト ボックス 4"/>
          <p:cNvSpPr txBox="1"/>
          <p:nvPr/>
        </p:nvSpPr>
        <p:spPr>
          <a:xfrm>
            <a:off x="683568" y="404664"/>
            <a:ext cx="6017994" cy="523220"/>
          </a:xfrm>
          <a:prstGeom prst="rect">
            <a:avLst/>
          </a:prstGeom>
          <a:noFill/>
        </p:spPr>
        <p:txBody>
          <a:bodyPr wrap="none" rtlCol="0">
            <a:spAutoFit/>
          </a:bodyPr>
          <a:lstStyle/>
          <a:p>
            <a:r>
              <a:rPr kumimoji="1" lang="en-US" altLang="ja-JP" sz="2800" b="1" dirty="0" smtClean="0">
                <a:solidFill>
                  <a:schemeClr val="tx2">
                    <a:lumMod val="75000"/>
                  </a:schemeClr>
                </a:solidFill>
              </a:rPr>
              <a:t>Leading Causes of Failed Agile Project</a:t>
            </a:r>
            <a:endParaRPr kumimoji="1" lang="ja-JP" altLang="en-US" sz="2800" b="1" dirty="0">
              <a:solidFill>
                <a:schemeClr val="tx2">
                  <a:lumMod val="75000"/>
                </a:schemeClr>
              </a:solidFill>
            </a:endParaRPr>
          </a:p>
        </p:txBody>
      </p:sp>
    </p:spTree>
    <p:extLst>
      <p:ext uri="{BB962C8B-B14F-4D97-AF65-F5344CB8AC3E}">
        <p14:creationId xmlns:p14="http://schemas.microsoft.com/office/powerpoint/2010/main" val="2768872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683568" y="404664"/>
            <a:ext cx="5431295" cy="523220"/>
          </a:xfrm>
          <a:prstGeom prst="rect">
            <a:avLst/>
          </a:prstGeom>
          <a:noFill/>
        </p:spPr>
        <p:txBody>
          <a:bodyPr wrap="none" rtlCol="0">
            <a:spAutoFit/>
          </a:bodyPr>
          <a:lstStyle/>
          <a:p>
            <a:r>
              <a:rPr kumimoji="1" lang="en-US" altLang="ja-JP" sz="2800" b="1" dirty="0" smtClean="0">
                <a:solidFill>
                  <a:schemeClr val="tx2">
                    <a:lumMod val="75000"/>
                  </a:schemeClr>
                </a:solidFill>
              </a:rPr>
              <a:t>Barriers To Further Agile Adoption</a:t>
            </a:r>
            <a:endParaRPr kumimoji="1" lang="ja-JP" altLang="en-US" sz="2800" b="1" dirty="0">
              <a:solidFill>
                <a:schemeClr val="tx2">
                  <a:lumMod val="75000"/>
                </a:schemeClr>
              </a:solidFill>
            </a:endParaRPr>
          </a:p>
        </p:txBody>
      </p:sp>
      <p:pic>
        <p:nvPicPr>
          <p:cNvPr id="1026" name="Picture 2" descr="BARRIERS TO FURTHER AGILE ADO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93783"/>
            <a:ext cx="3402378" cy="2592288"/>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251520" y="1358766"/>
            <a:ext cx="4572000" cy="2862322"/>
          </a:xfrm>
          <a:prstGeom prst="rect">
            <a:avLst/>
          </a:prstGeom>
        </p:spPr>
        <p:txBody>
          <a:bodyPr>
            <a:spAutoFit/>
          </a:bodyPr>
          <a:lstStyle/>
          <a:p>
            <a:pPr algn="r"/>
            <a:r>
              <a:rPr lang="en-US" altLang="ja-JP" u="sng" dirty="0"/>
              <a:t>Ability to change organizational culture</a:t>
            </a:r>
          </a:p>
          <a:p>
            <a:pPr algn="r"/>
            <a:r>
              <a:rPr lang="en-US" altLang="ja-JP" u="sng" dirty="0"/>
              <a:t>Availability of personnel with right skills</a:t>
            </a:r>
          </a:p>
          <a:p>
            <a:pPr algn="r"/>
            <a:r>
              <a:rPr lang="en-US" altLang="ja-JP" u="sng" dirty="0"/>
              <a:t>General resistance to change</a:t>
            </a:r>
          </a:p>
          <a:p>
            <a:pPr algn="r"/>
            <a:r>
              <a:rPr lang="en-US" altLang="ja-JP" u="sng" dirty="0"/>
              <a:t>Management support</a:t>
            </a:r>
          </a:p>
          <a:p>
            <a:pPr algn="r"/>
            <a:r>
              <a:rPr lang="en-US" altLang="ja-JP" u="sng" dirty="0"/>
              <a:t>Project complexity</a:t>
            </a:r>
          </a:p>
          <a:p>
            <a:pPr algn="r"/>
            <a:r>
              <a:rPr lang="en-US" altLang="ja-JP" u="sng" dirty="0"/>
              <a:t>Confidence in ability to scale</a:t>
            </a:r>
          </a:p>
          <a:p>
            <a:pPr algn="r"/>
            <a:r>
              <a:rPr lang="en-US" altLang="ja-JP" u="sng" dirty="0"/>
              <a:t>Customer collaboration</a:t>
            </a:r>
          </a:p>
          <a:p>
            <a:pPr algn="r"/>
            <a:r>
              <a:rPr lang="en-US" altLang="ja-JP" u="sng" dirty="0"/>
              <a:t>Perceived time to transition</a:t>
            </a:r>
          </a:p>
          <a:p>
            <a:pPr algn="r"/>
            <a:r>
              <a:rPr lang="en-US" altLang="ja-JP" u="sng" dirty="0"/>
              <a:t>Budget constraints</a:t>
            </a:r>
          </a:p>
          <a:p>
            <a:pPr algn="r"/>
            <a:r>
              <a:rPr lang="en-US" altLang="ja-JP" u="sng" dirty="0"/>
              <a:t>None</a:t>
            </a:r>
            <a:endParaRPr lang="ja-JP" altLang="en-US" u="sng" dirty="0"/>
          </a:p>
        </p:txBody>
      </p:sp>
    </p:spTree>
    <p:extLst>
      <p:ext uri="{BB962C8B-B14F-4D97-AF65-F5344CB8AC3E}">
        <p14:creationId xmlns:p14="http://schemas.microsoft.com/office/powerpoint/2010/main" val="354293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67544" y="980728"/>
            <a:ext cx="8280920" cy="5280933"/>
          </a:xfrm>
          <a:prstGeom prst="rect">
            <a:avLst/>
          </a:prstGeom>
          <a:noFill/>
        </p:spPr>
        <p:txBody>
          <a:bodyPr wrap="square" rtlCol="0">
            <a:spAutoFit/>
          </a:bodyPr>
          <a:lstStyle/>
          <a:p>
            <a:pPr>
              <a:lnSpc>
                <a:spcPct val="150000"/>
              </a:lnSpc>
            </a:pPr>
            <a:r>
              <a:rPr lang="ja-JP" altLang="en-US" dirty="0" smtClean="0"/>
              <a:t>この資料はアジャイル開発及び</a:t>
            </a:r>
            <a:r>
              <a:rPr lang="en-US" altLang="ja-JP" dirty="0" smtClean="0"/>
              <a:t>BRMS</a:t>
            </a:r>
            <a:r>
              <a:rPr lang="ja-JP" altLang="en-US" dirty="0" smtClean="0"/>
              <a:t>とその代表的な開発プロセスを紹介し</a:t>
            </a:r>
            <a:r>
              <a:rPr lang="ja-JP" altLang="en-US" dirty="0" smtClean="0"/>
              <a:t>、</a:t>
            </a:r>
            <a:r>
              <a:rPr lang="ja-JP" altLang="en-US" dirty="0" smtClean="0"/>
              <a:t>情報</a:t>
            </a:r>
            <a:r>
              <a:rPr lang="ja-JP" altLang="en-US" dirty="0"/>
              <a:t>システム</a:t>
            </a:r>
            <a:r>
              <a:rPr lang="ja-JP" altLang="en-US" dirty="0" smtClean="0"/>
              <a:t>構想</a:t>
            </a:r>
            <a:r>
              <a:rPr lang="ja-JP" altLang="en-US" dirty="0" smtClean="0"/>
              <a:t>・企画立案時の開発アプローチを決定する際に参考にするための資料です。</a:t>
            </a:r>
            <a:endParaRPr lang="en-US" altLang="ja-JP" dirty="0" smtClean="0"/>
          </a:p>
          <a:p>
            <a:endParaRPr lang="en-US" altLang="ja-JP" dirty="0"/>
          </a:p>
          <a:p>
            <a:pPr lvl="1"/>
            <a:r>
              <a:rPr kumimoji="1" lang="ja-JP" altLang="en-US" dirty="0" smtClean="0"/>
              <a:t>目次：</a:t>
            </a:r>
            <a:endParaRPr kumimoji="1" lang="en-US" altLang="ja-JP" dirty="0" smtClean="0"/>
          </a:p>
          <a:p>
            <a:pPr lvl="1"/>
            <a:endParaRPr lang="en-US" altLang="ja-JP" dirty="0"/>
          </a:p>
          <a:p>
            <a:pPr marL="800100" lvl="1" indent="-342900">
              <a:lnSpc>
                <a:spcPts val="2500"/>
              </a:lnSpc>
              <a:buFont typeface="+mj-lt"/>
              <a:buAutoNum type="arabicPeriod"/>
            </a:pPr>
            <a:r>
              <a:rPr lang="ja-JP" altLang="en-US" sz="1600" dirty="0" smtClean="0"/>
              <a:t>ソフトウェア開発</a:t>
            </a:r>
            <a:r>
              <a:rPr lang="ja-JP" altLang="en-US" sz="1600" dirty="0"/>
              <a:t>プロセスの</a:t>
            </a:r>
            <a:r>
              <a:rPr lang="ja-JP" altLang="en-US" sz="1600" dirty="0" smtClean="0"/>
              <a:t>概観</a:t>
            </a:r>
            <a:endParaRPr lang="en-US" altLang="ja-JP" sz="1600" dirty="0" smtClean="0"/>
          </a:p>
          <a:p>
            <a:pPr marL="800100" lvl="1" indent="-342900">
              <a:lnSpc>
                <a:spcPts val="2500"/>
              </a:lnSpc>
              <a:buFont typeface="+mj-lt"/>
              <a:buAutoNum type="arabicPeriod"/>
            </a:pPr>
            <a:r>
              <a:rPr lang="ja-JP" altLang="en-US" sz="1600" dirty="0" smtClean="0"/>
              <a:t>ソフトウェア開発</a:t>
            </a:r>
            <a:r>
              <a:rPr lang="ja-JP" altLang="en-US" sz="1600" dirty="0"/>
              <a:t>プロセスの分類と</a:t>
            </a:r>
            <a:r>
              <a:rPr lang="ja-JP" altLang="en-US" sz="1600" dirty="0" smtClean="0"/>
              <a:t>位置づけ</a:t>
            </a:r>
            <a:endParaRPr lang="en-US" altLang="ja-JP" sz="1600" dirty="0" smtClean="0"/>
          </a:p>
          <a:p>
            <a:pPr marL="800100" lvl="1" indent="-342900">
              <a:lnSpc>
                <a:spcPts val="2500"/>
              </a:lnSpc>
              <a:buFont typeface="+mj-lt"/>
              <a:buAutoNum type="arabicPeriod"/>
            </a:pPr>
            <a:r>
              <a:rPr lang="ja-JP" altLang="en-US" sz="1600" dirty="0" smtClean="0"/>
              <a:t>ソフトウェア開発</a:t>
            </a:r>
            <a:r>
              <a:rPr lang="ja-JP" altLang="en-US" sz="1600" dirty="0"/>
              <a:t>プロセスの特徴の</a:t>
            </a:r>
            <a:r>
              <a:rPr lang="ja-JP" altLang="en-US" sz="1600" dirty="0" smtClean="0"/>
              <a:t>比較</a:t>
            </a:r>
            <a:endParaRPr lang="en-US" altLang="ja-JP" sz="1600" dirty="0" smtClean="0"/>
          </a:p>
          <a:p>
            <a:pPr marL="800100" lvl="1" indent="-342900">
              <a:lnSpc>
                <a:spcPts val="2500"/>
              </a:lnSpc>
              <a:buFont typeface="+mj-lt"/>
              <a:buAutoNum type="arabicPeriod"/>
            </a:pPr>
            <a:r>
              <a:rPr lang="en-US" altLang="ja-JP" sz="1600" dirty="0" smtClean="0"/>
              <a:t>Agile </a:t>
            </a:r>
            <a:r>
              <a:rPr lang="ja-JP" altLang="en-US" sz="1600" dirty="0"/>
              <a:t>と　</a:t>
            </a:r>
            <a:r>
              <a:rPr lang="en-US" altLang="ja-JP" sz="1600" dirty="0" smtClean="0"/>
              <a:t>BRMS </a:t>
            </a:r>
            <a:r>
              <a:rPr lang="ja-JP" altLang="en-US" sz="1600" dirty="0"/>
              <a:t>の特徴と</a:t>
            </a:r>
            <a:r>
              <a:rPr lang="ja-JP" altLang="en-US" sz="1600" dirty="0" smtClean="0"/>
              <a:t>制約</a:t>
            </a:r>
            <a:endParaRPr lang="en-US" altLang="ja-JP" sz="1600" dirty="0" smtClean="0"/>
          </a:p>
          <a:p>
            <a:pPr marL="800100" lvl="1" indent="-342900">
              <a:lnSpc>
                <a:spcPts val="2500"/>
              </a:lnSpc>
              <a:buFont typeface="+mj-lt"/>
              <a:buAutoNum type="arabicPeriod"/>
            </a:pPr>
            <a:r>
              <a:rPr lang="en-US" altLang="ja-JP" sz="1600" dirty="0" smtClean="0"/>
              <a:t>Agile</a:t>
            </a:r>
            <a:r>
              <a:rPr lang="ja-JP" altLang="en-US" sz="1600" dirty="0" smtClean="0"/>
              <a:t>開発</a:t>
            </a:r>
            <a:r>
              <a:rPr lang="ja-JP" altLang="en-US" sz="1600" dirty="0"/>
              <a:t>プロセス</a:t>
            </a:r>
            <a:r>
              <a:rPr lang="ja-JP" altLang="en-US" sz="1600" dirty="0" smtClean="0"/>
              <a:t>概要</a:t>
            </a:r>
            <a:endParaRPr lang="en-US" altLang="ja-JP" sz="1600" dirty="0" smtClean="0"/>
          </a:p>
          <a:p>
            <a:pPr marL="800100" lvl="1" indent="-342900">
              <a:lnSpc>
                <a:spcPts val="2500"/>
              </a:lnSpc>
              <a:buFont typeface="+mj-lt"/>
              <a:buAutoNum type="arabicPeriod"/>
            </a:pPr>
            <a:r>
              <a:rPr lang="en-US" altLang="ja-JP" sz="1600" dirty="0" smtClean="0"/>
              <a:t>BRMS</a:t>
            </a:r>
            <a:r>
              <a:rPr lang="ja-JP" altLang="en-US" sz="1600" dirty="0" smtClean="0"/>
              <a:t>概要</a:t>
            </a:r>
            <a:endParaRPr lang="en-US" altLang="ja-JP" sz="1600" dirty="0" smtClean="0"/>
          </a:p>
          <a:p>
            <a:pPr marL="800100" lvl="1" indent="-342900">
              <a:lnSpc>
                <a:spcPts val="2500"/>
              </a:lnSpc>
              <a:buFont typeface="+mj-lt"/>
              <a:buAutoNum type="arabicPeriod"/>
            </a:pPr>
            <a:r>
              <a:rPr lang="ja-JP" altLang="en-US" sz="1600" dirty="0"/>
              <a:t>代表的</a:t>
            </a:r>
            <a:r>
              <a:rPr lang="ja-JP" altLang="en-US" sz="1600" dirty="0" smtClean="0"/>
              <a:t>な</a:t>
            </a:r>
            <a:r>
              <a:rPr lang="en-US" altLang="ja-JP" sz="1600" dirty="0" smtClean="0"/>
              <a:t>Agile</a:t>
            </a:r>
            <a:r>
              <a:rPr lang="ja-JP" altLang="en-US" sz="1600" dirty="0" smtClean="0"/>
              <a:t>開発手法、</a:t>
            </a:r>
            <a:r>
              <a:rPr lang="en-US" altLang="ja-JP" sz="1600" dirty="0" smtClean="0"/>
              <a:t>BRMS</a:t>
            </a:r>
            <a:r>
              <a:rPr lang="ja-JP" altLang="en-US" sz="1600" dirty="0" smtClean="0"/>
              <a:t>製品の概要</a:t>
            </a:r>
            <a:endParaRPr lang="ja-JP" altLang="en-US" sz="1600" dirty="0"/>
          </a:p>
          <a:p>
            <a:pPr marL="800100" lvl="1" indent="-342900">
              <a:lnSpc>
                <a:spcPts val="2500"/>
              </a:lnSpc>
              <a:buFont typeface="+mj-lt"/>
              <a:buAutoNum type="arabicPeriod"/>
            </a:pPr>
            <a:r>
              <a:rPr lang="ja-JP" altLang="en-US" sz="1600" dirty="0" smtClean="0"/>
              <a:t>参考資料</a:t>
            </a:r>
            <a:endParaRPr lang="en-US" altLang="ja-JP" sz="1600" dirty="0" smtClean="0"/>
          </a:p>
          <a:p>
            <a:pPr marL="1257300" lvl="2" indent="-342900">
              <a:lnSpc>
                <a:spcPts val="2500"/>
              </a:lnSpc>
              <a:buFont typeface="Arial" pitchFamily="34" charset="0"/>
              <a:buChar char="•"/>
            </a:pPr>
            <a:r>
              <a:rPr lang="en-US" altLang="ja-JP" sz="1600" dirty="0" smtClean="0"/>
              <a:t>UP </a:t>
            </a:r>
            <a:r>
              <a:rPr lang="en-US" altLang="ja-JP" sz="1600" dirty="0"/>
              <a:t>(Unified Process) </a:t>
            </a:r>
            <a:r>
              <a:rPr lang="ja-JP" altLang="en-US" sz="1600" dirty="0"/>
              <a:t>について</a:t>
            </a:r>
          </a:p>
          <a:p>
            <a:pPr marL="1257300" lvl="2" indent="-342900">
              <a:lnSpc>
                <a:spcPts val="2500"/>
              </a:lnSpc>
              <a:buFont typeface="Arial" pitchFamily="34" charset="0"/>
              <a:buChar char="•"/>
            </a:pPr>
            <a:r>
              <a:rPr lang="en-US" altLang="ja-JP" sz="1600" dirty="0" smtClean="0"/>
              <a:t>Agile </a:t>
            </a:r>
            <a:r>
              <a:rPr lang="ja-JP" altLang="en-US" sz="1600" dirty="0"/>
              <a:t>宣言　</a:t>
            </a:r>
            <a:r>
              <a:rPr lang="en-US" altLang="ja-JP" sz="1600" dirty="0"/>
              <a:t>Aug. </a:t>
            </a:r>
            <a:r>
              <a:rPr lang="en-US" altLang="ja-JP" sz="1600" dirty="0" smtClean="0"/>
              <a:t>2001</a:t>
            </a:r>
          </a:p>
          <a:p>
            <a:pPr marL="1257300" lvl="2" indent="-342900">
              <a:lnSpc>
                <a:spcPts val="2500"/>
              </a:lnSpc>
              <a:buFont typeface="Arial" pitchFamily="34" charset="0"/>
              <a:buChar char="•"/>
            </a:pPr>
            <a:r>
              <a:rPr lang="ja-JP" altLang="en-US" sz="1600" dirty="0" smtClean="0"/>
              <a:t>参考</a:t>
            </a:r>
            <a:r>
              <a:rPr lang="ja-JP" altLang="en-US" sz="1600" dirty="0"/>
              <a:t>文献</a:t>
            </a:r>
            <a:endParaRPr kumimoji="1" lang="en-US" altLang="ja-JP" sz="1600" dirty="0" smtClean="0"/>
          </a:p>
        </p:txBody>
      </p:sp>
      <p:sp>
        <p:nvSpPr>
          <p:cNvPr id="6" name="テキスト ボックス 5"/>
          <p:cNvSpPr txBox="1"/>
          <p:nvPr/>
        </p:nvSpPr>
        <p:spPr>
          <a:xfrm>
            <a:off x="717313" y="260648"/>
            <a:ext cx="1327608" cy="523220"/>
          </a:xfrm>
          <a:prstGeom prst="rect">
            <a:avLst/>
          </a:prstGeom>
          <a:noFill/>
        </p:spPr>
        <p:txBody>
          <a:bodyPr wrap="none" rtlCol="0">
            <a:spAutoFit/>
          </a:bodyPr>
          <a:lstStyle/>
          <a:p>
            <a:r>
              <a:rPr kumimoji="1" lang="ja-JP" altLang="en-US" sz="2800" dirty="0" smtClean="0"/>
              <a:t>はじめに</a:t>
            </a:r>
            <a:endParaRPr kumimoji="1" lang="ja-JP" altLang="en-US" sz="2800" dirty="0"/>
          </a:p>
        </p:txBody>
      </p:sp>
    </p:spTree>
    <p:extLst>
      <p:ext uri="{BB962C8B-B14F-4D97-AF65-F5344CB8AC3E}">
        <p14:creationId xmlns:p14="http://schemas.microsoft.com/office/powerpoint/2010/main" val="3350356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683568" y="404664"/>
            <a:ext cx="6359433" cy="523220"/>
          </a:xfrm>
          <a:prstGeom prst="rect">
            <a:avLst/>
          </a:prstGeom>
          <a:noFill/>
        </p:spPr>
        <p:txBody>
          <a:bodyPr wrap="none" rtlCol="0">
            <a:spAutoFit/>
          </a:bodyPr>
          <a:lstStyle/>
          <a:p>
            <a:r>
              <a:rPr lang="en-US" altLang="ja-JP" sz="2800" b="1" dirty="0" smtClean="0">
                <a:solidFill>
                  <a:schemeClr val="tx2">
                    <a:lumMod val="75000"/>
                  </a:schemeClr>
                </a:solidFill>
              </a:rPr>
              <a:t>Greatest Concerns About Adopting </a:t>
            </a:r>
            <a:r>
              <a:rPr kumimoji="1" lang="en-US" altLang="ja-JP" sz="2800" b="1" dirty="0" smtClean="0">
                <a:solidFill>
                  <a:schemeClr val="tx2">
                    <a:lumMod val="75000"/>
                  </a:schemeClr>
                </a:solidFill>
              </a:rPr>
              <a:t>Agile</a:t>
            </a:r>
            <a:endParaRPr kumimoji="1" lang="ja-JP" altLang="en-US" sz="2800" b="1" dirty="0">
              <a:solidFill>
                <a:schemeClr val="tx2">
                  <a:lumMod val="75000"/>
                </a:schemeClr>
              </a:solidFill>
            </a:endParaRPr>
          </a:p>
        </p:txBody>
      </p:sp>
      <p:pic>
        <p:nvPicPr>
          <p:cNvPr id="2050" name="Picture 2" descr="GREATEST CONCERNS ABOUT ADOPTING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650" y="1573860"/>
            <a:ext cx="3620710" cy="3295300"/>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467544" y="1501852"/>
            <a:ext cx="3635896" cy="3416320"/>
          </a:xfrm>
          <a:prstGeom prst="rect">
            <a:avLst/>
          </a:prstGeom>
        </p:spPr>
        <p:txBody>
          <a:bodyPr wrap="square">
            <a:spAutoFit/>
          </a:bodyPr>
          <a:lstStyle/>
          <a:p>
            <a:pPr algn="r"/>
            <a:r>
              <a:rPr lang="en-US" altLang="ja-JP" u="sng" dirty="0"/>
              <a:t>Lack of up-front planning</a:t>
            </a:r>
          </a:p>
          <a:p>
            <a:pPr algn="r"/>
            <a:r>
              <a:rPr lang="en-US" altLang="ja-JP" u="sng" dirty="0"/>
              <a:t>Loss of management control</a:t>
            </a:r>
          </a:p>
          <a:p>
            <a:pPr algn="r"/>
            <a:r>
              <a:rPr lang="en-US" altLang="ja-JP" u="sng" dirty="0"/>
              <a:t>Management opposition</a:t>
            </a:r>
          </a:p>
          <a:p>
            <a:pPr algn="r"/>
            <a:r>
              <a:rPr lang="en-US" altLang="ja-JP" u="sng" dirty="0"/>
              <a:t>Lack of documentation</a:t>
            </a:r>
          </a:p>
          <a:p>
            <a:pPr algn="r"/>
            <a:r>
              <a:rPr lang="en-US" altLang="ja-JP" u="sng" dirty="0"/>
              <a:t>Lack of predictability</a:t>
            </a:r>
          </a:p>
          <a:p>
            <a:pPr algn="r"/>
            <a:r>
              <a:rPr lang="en-US" altLang="ja-JP" u="sng" dirty="0"/>
              <a:t>Lack of engineering discipline</a:t>
            </a:r>
          </a:p>
          <a:p>
            <a:pPr algn="r"/>
            <a:r>
              <a:rPr lang="en-US" altLang="ja-JP" u="sng" dirty="0" err="1"/>
              <a:t>Dev</a:t>
            </a:r>
            <a:r>
              <a:rPr lang="en-US" altLang="ja-JP" u="sng" dirty="0"/>
              <a:t> team opposed to change</a:t>
            </a:r>
          </a:p>
          <a:p>
            <a:pPr algn="r"/>
            <a:r>
              <a:rPr lang="en-US" altLang="ja-JP" u="sng" dirty="0"/>
              <a:t>Quality of engineering talent</a:t>
            </a:r>
          </a:p>
          <a:p>
            <a:pPr algn="r"/>
            <a:r>
              <a:rPr lang="en-US" altLang="ja-JP" u="sng" dirty="0"/>
              <a:t>Reduced software quality</a:t>
            </a:r>
          </a:p>
          <a:p>
            <a:pPr algn="r"/>
            <a:r>
              <a:rPr lang="en-US" altLang="ja-JP" u="sng" dirty="0"/>
              <a:t>Regulatory compliance</a:t>
            </a:r>
          </a:p>
          <a:p>
            <a:pPr algn="r"/>
            <a:r>
              <a:rPr lang="en-US" altLang="ja-JP" u="sng" dirty="0"/>
              <a:t>Inability to scale</a:t>
            </a:r>
          </a:p>
          <a:p>
            <a:pPr algn="r"/>
            <a:r>
              <a:rPr lang="en-US" altLang="ja-JP" u="sng" dirty="0"/>
              <a:t>No concerns</a:t>
            </a:r>
            <a:endParaRPr lang="ja-JP" altLang="en-US" u="sng" dirty="0"/>
          </a:p>
        </p:txBody>
      </p:sp>
    </p:spTree>
    <p:extLst>
      <p:ext uri="{BB962C8B-B14F-4D97-AF65-F5344CB8AC3E}">
        <p14:creationId xmlns:p14="http://schemas.microsoft.com/office/powerpoint/2010/main" val="1863318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585416" y="1052736"/>
            <a:ext cx="8091040" cy="4278094"/>
          </a:xfrm>
          <a:prstGeom prst="rect">
            <a:avLst/>
          </a:prstGeom>
          <a:noFill/>
        </p:spPr>
        <p:txBody>
          <a:bodyPr wrap="square" rtlCol="0">
            <a:spAutoFit/>
          </a:bodyPr>
          <a:lstStyle/>
          <a:p>
            <a:r>
              <a:rPr kumimoji="1" lang="ja-JP" altLang="en-US" sz="1600" dirty="0" smtClean="0"/>
              <a:t>アジャイル開発はウォーターフォール</a:t>
            </a:r>
            <a:r>
              <a:rPr lang="ja-JP" altLang="en-US" sz="1600" dirty="0" smtClean="0"/>
              <a:t>や</a:t>
            </a:r>
            <a:r>
              <a:rPr lang="en-US" altLang="ja-JP" sz="1600" dirty="0" smtClean="0"/>
              <a:t>RUP</a:t>
            </a:r>
            <a:r>
              <a:rPr lang="ja-JP" altLang="en-US" sz="1600" dirty="0" smtClean="0"/>
              <a:t>等の文書や統制を重視した、いわゆる</a:t>
            </a:r>
            <a:r>
              <a:rPr kumimoji="1" lang="ja-JP" altLang="en-US" sz="1600" dirty="0" smtClean="0"/>
              <a:t> </a:t>
            </a:r>
            <a:r>
              <a:rPr kumimoji="1" lang="en-US" altLang="ja-JP" sz="1600" dirty="0" smtClean="0"/>
              <a:t>Heavyweight </a:t>
            </a:r>
            <a:r>
              <a:rPr kumimoji="1" lang="ja-JP" altLang="en-US" sz="1600" dirty="0" smtClean="0"/>
              <a:t>開発を否定するのもではなく、各プロセスの特徴を生かして適用する事が重要で、逆に特徴を生かせないと失敗するケースも多い。</a:t>
            </a:r>
            <a:endParaRPr kumimoji="1" lang="en-US" altLang="ja-JP" sz="1600" dirty="0" smtClean="0"/>
          </a:p>
          <a:p>
            <a:endParaRPr lang="en-US" altLang="ja-JP" sz="1600" dirty="0"/>
          </a:p>
          <a:p>
            <a:r>
              <a:rPr lang="ja-JP" altLang="en-US" sz="1600" dirty="0" smtClean="0"/>
              <a:t>元々、変化を当然の事として受け入れる </a:t>
            </a:r>
            <a:r>
              <a:rPr lang="en-US" altLang="ja-JP" sz="1600" dirty="0" smtClean="0"/>
              <a:t>(embrace change) </a:t>
            </a:r>
            <a:r>
              <a:rPr lang="ja-JP" altLang="en-US" sz="1600" dirty="0" smtClean="0"/>
              <a:t>の精神で進められた開発プロセスであるため短期間の反復開発による煩雑なリリースを前提としており、そのためにも下記の事が必須要件。</a:t>
            </a:r>
            <a:endParaRPr lang="en-US" altLang="ja-JP" sz="1600" dirty="0" smtClean="0"/>
          </a:p>
          <a:p>
            <a:endParaRPr lang="en-US" altLang="ja-JP" sz="1600" dirty="0"/>
          </a:p>
          <a:p>
            <a:pPr marL="285750" indent="-285750">
              <a:buFont typeface="Arial" pitchFamily="34" charset="0"/>
              <a:buChar char="•"/>
            </a:pPr>
            <a:r>
              <a:rPr kumimoji="1" lang="ja-JP" altLang="en-US" sz="1600" dirty="0" smtClean="0"/>
              <a:t>開発チームにはユーザー代表及び設計・開発者が参加し目的を共有するとともに、各自の役割を自律的に果たすことが期待されている。</a:t>
            </a:r>
            <a:endParaRPr kumimoji="1" lang="en-US" altLang="ja-JP" sz="1600" dirty="0" smtClean="0"/>
          </a:p>
          <a:p>
            <a:pPr marL="285750" indent="-285750">
              <a:buFont typeface="Arial" pitchFamily="34" charset="0"/>
              <a:buChar char="•"/>
            </a:pPr>
            <a:endParaRPr lang="en-US" altLang="ja-JP" sz="1600" dirty="0"/>
          </a:p>
          <a:p>
            <a:pPr marL="285750" indent="-285750">
              <a:buFont typeface="Arial" pitchFamily="34" charset="0"/>
              <a:buChar char="•"/>
            </a:pPr>
            <a:r>
              <a:rPr lang="en-US" altLang="ja-JP" sz="1600" dirty="0" smtClean="0"/>
              <a:t>Face to Face </a:t>
            </a:r>
            <a:r>
              <a:rPr lang="ja-JP" altLang="en-US" sz="1600" dirty="0" smtClean="0"/>
              <a:t>の</a:t>
            </a:r>
            <a:r>
              <a:rPr kumimoji="1" lang="ja-JP" altLang="en-US" sz="1600" dirty="0" smtClean="0"/>
              <a:t>コミュニケーションを重要視しているので、同じ部屋、オープンな環境が必須。</a:t>
            </a:r>
            <a:endParaRPr kumimoji="1" lang="en-US" altLang="ja-JP" sz="1600" dirty="0" smtClean="0"/>
          </a:p>
          <a:p>
            <a:pPr marL="285750" indent="-285750">
              <a:buFont typeface="Arial" pitchFamily="34" charset="0"/>
              <a:buChar char="•"/>
            </a:pPr>
            <a:endParaRPr lang="en-US" altLang="ja-JP" sz="1600" dirty="0"/>
          </a:p>
          <a:p>
            <a:pPr marL="285750" indent="-285750">
              <a:buFont typeface="Arial" pitchFamily="34" charset="0"/>
              <a:buChar char="•"/>
            </a:pPr>
            <a:r>
              <a:rPr kumimoji="1" lang="ja-JP" altLang="en-US" sz="1600" dirty="0" smtClean="0"/>
              <a:t>開発者はオブジェクト指向を前提とした高い技能と経験が求められる。</a:t>
            </a:r>
            <a:endParaRPr kumimoji="1" lang="en-US" altLang="ja-JP" sz="1600" dirty="0" smtClean="0"/>
          </a:p>
          <a:p>
            <a:endParaRPr lang="en-US" altLang="ja-JP" sz="1600" dirty="0" smtClean="0"/>
          </a:p>
          <a:p>
            <a:r>
              <a:rPr lang="ja-JP" altLang="en-US" sz="1600" dirty="0"/>
              <a:t>アジャイル</a:t>
            </a:r>
            <a:r>
              <a:rPr lang="ja-JP" altLang="en-US" sz="1600" dirty="0" smtClean="0"/>
              <a:t>開発プロセスは開発者中心であり、開発者がビジネスを理解するとともに、ビジネスの企画者が開発チームの中で積極的なリーダの役割</a:t>
            </a:r>
            <a:r>
              <a:rPr lang="en-US" altLang="ja-JP" sz="1600" dirty="0" smtClean="0"/>
              <a:t>(</a:t>
            </a:r>
            <a:r>
              <a:rPr lang="ja-JP" altLang="en-US" sz="1600" dirty="0"/>
              <a:t>仕様</a:t>
            </a:r>
            <a:r>
              <a:rPr lang="ja-JP" altLang="en-US" sz="1600" dirty="0" smtClean="0"/>
              <a:t>やリリース優先度の決定</a:t>
            </a:r>
            <a:r>
              <a:rPr lang="en-US" altLang="ja-JP" sz="1600" dirty="0" smtClean="0"/>
              <a:t>)</a:t>
            </a:r>
            <a:r>
              <a:rPr lang="ja-JP" altLang="en-US" sz="1600" dirty="0" smtClean="0"/>
              <a:t>を果たすので</a:t>
            </a:r>
            <a:r>
              <a:rPr kumimoji="1" lang="ja-JP" altLang="en-US" sz="1600" dirty="0" smtClean="0"/>
              <a:t>、チームを含めた企業風土や、情報処理開発パートナー、組織文化の相性も重要な適用基準となる。</a:t>
            </a:r>
            <a:endParaRPr kumimoji="1" lang="ja-JP" altLang="en-US" sz="1600" dirty="0"/>
          </a:p>
        </p:txBody>
      </p:sp>
      <p:sp>
        <p:nvSpPr>
          <p:cNvPr id="7" name="テキスト ボックス 6"/>
          <p:cNvSpPr txBox="1"/>
          <p:nvPr/>
        </p:nvSpPr>
        <p:spPr>
          <a:xfrm>
            <a:off x="717313" y="260648"/>
            <a:ext cx="5812810" cy="523220"/>
          </a:xfrm>
          <a:prstGeom prst="rect">
            <a:avLst/>
          </a:prstGeom>
          <a:noFill/>
        </p:spPr>
        <p:txBody>
          <a:bodyPr wrap="none" rtlCol="0">
            <a:spAutoFit/>
          </a:bodyPr>
          <a:lstStyle/>
          <a:p>
            <a:r>
              <a:rPr lang="en-US" altLang="ja-JP" sz="2800" dirty="0" smtClean="0"/>
              <a:t>5-4. </a:t>
            </a:r>
            <a:r>
              <a:rPr lang="ja-JP" altLang="en-US" sz="2800" dirty="0" smtClean="0"/>
              <a:t>アジャイル</a:t>
            </a:r>
            <a:r>
              <a:rPr lang="ja-JP" altLang="en-US" sz="2800" dirty="0"/>
              <a:t>開発プロセスの適用範囲</a:t>
            </a:r>
          </a:p>
        </p:txBody>
      </p:sp>
    </p:spTree>
    <p:extLst>
      <p:ext uri="{BB962C8B-B14F-4D97-AF65-F5344CB8AC3E}">
        <p14:creationId xmlns:p14="http://schemas.microsoft.com/office/powerpoint/2010/main" val="3373646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739680676"/>
              </p:ext>
            </p:extLst>
          </p:nvPr>
        </p:nvGraphicFramePr>
        <p:xfrm>
          <a:off x="463228" y="1412776"/>
          <a:ext cx="8213228" cy="4881880"/>
        </p:xfrm>
        <a:graphic>
          <a:graphicData uri="http://schemas.openxmlformats.org/drawingml/2006/table">
            <a:tbl>
              <a:tblPr firstRow="1" bandRow="1">
                <a:tableStyleId>{5C22544A-7EE6-4342-B048-85BDC9FD1C3A}</a:tableStyleId>
              </a:tblPr>
              <a:tblGrid>
                <a:gridCol w="1642142"/>
                <a:gridCol w="6571086"/>
              </a:tblGrid>
              <a:tr h="370840">
                <a:tc>
                  <a:txBody>
                    <a:bodyPr/>
                    <a:lstStyle/>
                    <a:p>
                      <a:r>
                        <a:rPr kumimoji="1" lang="ja-JP" altLang="en-US" dirty="0" smtClean="0"/>
                        <a:t>分類</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kumimoji="1" lang="ja-JP" altLang="en-US" dirty="0" smtClean="0"/>
                        <a:t>適用の範囲</a:t>
                      </a:r>
                      <a:endParaRPr kumimoji="1" lang="ja-JP" alt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r>
              <a:tr h="370840">
                <a:tc>
                  <a:txBody>
                    <a:bodyPr/>
                    <a:lstStyle/>
                    <a:p>
                      <a:r>
                        <a:rPr kumimoji="1" lang="ja-JP" altLang="en-US" sz="1400" dirty="0" smtClean="0"/>
                        <a:t>対象システムの特性</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人命や社会的影響能大きいミッションクリティカルなシステムやリアルタイム性の高いには不向き。　例：　金融の勘定系、医療関連、列車運行、航空管制、機器制御、通信制御</a:t>
                      </a:r>
                      <a:endParaRPr kumimoji="1" lang="en-US" altLang="ja-JP" sz="1400" dirty="0" smtClean="0"/>
                    </a:p>
                    <a:p>
                      <a:r>
                        <a:rPr kumimoji="1" lang="ja-JP" altLang="en-US" sz="1400" dirty="0" smtClean="0"/>
                        <a:t>新規のＷｅｂアプリケーションで当初は仕様が不明確でも、反復型開発により要求が明確になるようなシステムを対象とする事で効果が期待できる。</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人員規模</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比較的小規模で、日常的に開発者全員のコミュニケーションがとれる範囲。</a:t>
                      </a:r>
                      <a:endParaRPr kumimoji="1" lang="en-US" altLang="ja-JP" sz="1400" dirty="0" smtClean="0"/>
                    </a:p>
                    <a:p>
                      <a:r>
                        <a:rPr kumimoji="1" lang="ja-JP" altLang="en-US" sz="1400" dirty="0" smtClean="0"/>
                        <a:t>当面は</a:t>
                      </a:r>
                      <a:r>
                        <a:rPr kumimoji="1" lang="en-US" altLang="ja-JP" sz="1400" dirty="0" smtClean="0"/>
                        <a:t>20</a:t>
                      </a:r>
                      <a:r>
                        <a:rPr kumimoji="1" lang="ja-JP" altLang="en-US" sz="1400" dirty="0" smtClean="0"/>
                        <a:t>名以内を想定し、それ以上の規模はリスクが大きい。</a:t>
                      </a:r>
                      <a:endParaRPr kumimoji="1" lang="en-US" altLang="ja-JP" sz="1400" dirty="0" smtClean="0"/>
                    </a:p>
                    <a:p>
                      <a:r>
                        <a:rPr kumimoji="1" lang="ja-JP" altLang="en-US" sz="1400" dirty="0" smtClean="0"/>
                        <a:t>又、</a:t>
                      </a:r>
                      <a:r>
                        <a:rPr kumimoji="1" lang="en-US" altLang="ja-JP" sz="1400" dirty="0" smtClean="0"/>
                        <a:t>10</a:t>
                      </a:r>
                      <a:r>
                        <a:rPr kumimoji="1" lang="ja-JP" altLang="en-US" sz="1400" dirty="0" smtClean="0"/>
                        <a:t>名以上の場合にはチームをいくつかに分けて密に情報共有をしながら進める。</a:t>
                      </a:r>
                      <a:r>
                        <a:rPr kumimoji="1" lang="en-US" altLang="ja-JP" sz="1400" dirty="0" smtClean="0"/>
                        <a:t/>
                      </a:r>
                      <a:br>
                        <a:rPr kumimoji="1" lang="en-US" altLang="ja-JP" sz="1400" dirty="0" smtClean="0"/>
                      </a:br>
                      <a:r>
                        <a:rPr kumimoji="1" lang="ja-JP" altLang="en-US" sz="1400" dirty="0" smtClean="0"/>
                        <a:t>一部の方法論では大規模な開発を対象としたものもある。 </a:t>
                      </a:r>
                      <a:r>
                        <a:rPr kumimoji="1" lang="en-US" altLang="ja-JP" sz="1400" dirty="0" smtClean="0"/>
                        <a:t>(</a:t>
                      </a:r>
                      <a:r>
                        <a:rPr kumimoji="1" lang="ja-JP" altLang="en-US" sz="1400" dirty="0" smtClean="0"/>
                        <a:t>例：　</a:t>
                      </a:r>
                      <a:r>
                        <a:rPr kumimoji="1" lang="en-US" altLang="ja-JP" sz="1400" dirty="0" smtClean="0"/>
                        <a:t>Crystal</a:t>
                      </a:r>
                      <a:r>
                        <a:rPr kumimoji="1" lang="en-US" altLang="ja-JP" sz="1400" baseline="0" dirty="0" smtClean="0"/>
                        <a:t> Orange, FDD)</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計画・見積もり</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要求や進捗に応じて作業内容を決めていくので、予め全行程を網羅した計画はできない。　また、正確な見積もりを事前に実施するのは困難。</a:t>
                      </a:r>
                      <a:endParaRPr kumimoji="1" lang="en-US" altLang="ja-JP" sz="1400" dirty="0" smtClean="0"/>
                    </a:p>
                    <a:p>
                      <a:r>
                        <a:rPr kumimoji="1" lang="ja-JP" altLang="en-US" sz="1400" dirty="0" smtClean="0"/>
                        <a:t>この点は顧客の理解も必要で費用の制約と役に立つ成果物の判断を反復の中で収斂させる必要がある。</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メンバー構成とスキル</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オブジェクト指向、Ｗｅｂアプリを対象とする事が多いので、適用する技術に明るく、開発経験や意欲があり、自立できている事が必須。</a:t>
                      </a:r>
                      <a:endParaRPr kumimoji="1" lang="en-US" altLang="ja-JP" sz="1400" dirty="0" smtClean="0"/>
                    </a:p>
                    <a:p>
                      <a:r>
                        <a:rPr kumimoji="1" lang="ja-JP" altLang="en-US" sz="1400" dirty="0" smtClean="0"/>
                        <a:t>スコープ、要件、優先度等を決め、管理することができるユーザーが参加する事が必須。</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環境・風土</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顧客・開発者を含めたチームに信頼感があり、目的や目標を共有でき、日常的に会話できるような環境である事。</a:t>
                      </a:r>
                      <a:endParaRPr kumimoji="1" lang="en-US" altLang="ja-JP" sz="1400" dirty="0" smtClean="0"/>
                    </a:p>
                    <a:p>
                      <a:r>
                        <a:rPr kumimoji="1" lang="ja-JP" altLang="en-US" sz="1400" dirty="0" smtClean="0"/>
                        <a:t>反復型に設計、実装をするので、開発・検証環境も比較的自由に使え、必要に応じて構成も変えられることが望ましい。</a:t>
                      </a:r>
                      <a:endParaRPr kumimoji="1" lang="en-US" altLang="ja-JP"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テキスト ボックス 6"/>
          <p:cNvSpPr txBox="1"/>
          <p:nvPr/>
        </p:nvSpPr>
        <p:spPr>
          <a:xfrm>
            <a:off x="467544" y="908720"/>
            <a:ext cx="4248279" cy="338554"/>
          </a:xfrm>
          <a:prstGeom prst="rect">
            <a:avLst/>
          </a:prstGeom>
          <a:noFill/>
        </p:spPr>
        <p:txBody>
          <a:bodyPr wrap="none" rtlCol="0">
            <a:spAutoFit/>
          </a:bodyPr>
          <a:lstStyle/>
          <a:p>
            <a:r>
              <a:rPr kumimoji="1" lang="ja-JP" altLang="en-US" sz="1600" dirty="0" smtClean="0"/>
              <a:t>アジャイル開発の選択に当たっての一般的な要点：</a:t>
            </a:r>
            <a:endParaRPr kumimoji="1" lang="ja-JP" altLang="en-US" sz="1600" dirty="0"/>
          </a:p>
        </p:txBody>
      </p:sp>
      <p:sp>
        <p:nvSpPr>
          <p:cNvPr id="3" name="雲形吹き出し 2"/>
          <p:cNvSpPr/>
          <p:nvPr/>
        </p:nvSpPr>
        <p:spPr>
          <a:xfrm>
            <a:off x="6444208" y="188640"/>
            <a:ext cx="2520280" cy="1224136"/>
          </a:xfrm>
          <a:prstGeom prst="cloudCallout">
            <a:avLst>
              <a:gd name="adj1" fmla="val -45833"/>
              <a:gd name="adj2" fmla="val 66915"/>
            </a:avLst>
          </a:prstGeom>
          <a:solidFill>
            <a:srgbClr val="FFFFFF">
              <a:alpha val="87451"/>
            </a:srgb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1200" dirty="0" smtClean="0">
                <a:solidFill>
                  <a:schemeClr val="tx1"/>
                </a:solidFill>
              </a:rPr>
              <a:t>先進的で、仕様は固まらないけど、短期間に稼働させ、効果を発揮させたい　！！</a:t>
            </a:r>
            <a:endParaRPr kumimoji="1" lang="ja-JP" altLang="en-US" sz="1200" dirty="0" smtClean="0">
              <a:solidFill>
                <a:schemeClr val="tx1"/>
              </a:solidFill>
            </a:endParaRPr>
          </a:p>
        </p:txBody>
      </p:sp>
      <p:sp>
        <p:nvSpPr>
          <p:cNvPr id="8" name="テキスト ボックス 7"/>
          <p:cNvSpPr txBox="1"/>
          <p:nvPr/>
        </p:nvSpPr>
        <p:spPr>
          <a:xfrm>
            <a:off x="717313" y="260648"/>
            <a:ext cx="5812810" cy="523220"/>
          </a:xfrm>
          <a:prstGeom prst="rect">
            <a:avLst/>
          </a:prstGeom>
          <a:noFill/>
        </p:spPr>
        <p:txBody>
          <a:bodyPr wrap="none" rtlCol="0">
            <a:spAutoFit/>
          </a:bodyPr>
          <a:lstStyle/>
          <a:p>
            <a:r>
              <a:rPr lang="en-US" altLang="ja-JP" sz="2800" dirty="0" smtClean="0"/>
              <a:t>5-4. </a:t>
            </a:r>
            <a:r>
              <a:rPr lang="ja-JP" altLang="en-US" sz="2800" dirty="0" smtClean="0"/>
              <a:t>アジャイル</a:t>
            </a:r>
            <a:r>
              <a:rPr lang="ja-JP" altLang="en-US" sz="2800" dirty="0"/>
              <a:t>開発プロセスの適用範囲</a:t>
            </a:r>
          </a:p>
        </p:txBody>
      </p:sp>
    </p:spTree>
    <p:extLst>
      <p:ext uri="{BB962C8B-B14F-4D97-AF65-F5344CB8AC3E}">
        <p14:creationId xmlns:p14="http://schemas.microsoft.com/office/powerpoint/2010/main" val="1406417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図4　各開発手法の適合性に対する著者たちの経験と観察に基づいた評価をCockburnのスケールで表したもの"/>
          <p:cNvPicPr/>
          <p:nvPr/>
        </p:nvPicPr>
        <p:blipFill>
          <a:blip r:embed="rId2">
            <a:extLst>
              <a:ext uri="{28A0092B-C50C-407E-A947-70E740481C1C}">
                <a14:useLocalDpi xmlns:a14="http://schemas.microsoft.com/office/drawing/2010/main" val="0"/>
              </a:ext>
            </a:extLst>
          </a:blip>
          <a:srcRect/>
          <a:stretch>
            <a:fillRect/>
          </a:stretch>
        </p:blipFill>
        <p:spPr bwMode="auto">
          <a:xfrm>
            <a:off x="1429355" y="1535460"/>
            <a:ext cx="6166981" cy="4248472"/>
          </a:xfrm>
          <a:prstGeom prst="rect">
            <a:avLst/>
          </a:prstGeom>
          <a:noFill/>
          <a:ln>
            <a:noFill/>
          </a:ln>
        </p:spPr>
      </p:pic>
      <p:sp>
        <p:nvSpPr>
          <p:cNvPr id="7" name="テキスト ボックス 6"/>
          <p:cNvSpPr txBox="1"/>
          <p:nvPr/>
        </p:nvSpPr>
        <p:spPr>
          <a:xfrm>
            <a:off x="1187624" y="5969853"/>
            <a:ext cx="6408712" cy="307777"/>
          </a:xfrm>
          <a:prstGeom prst="rect">
            <a:avLst/>
          </a:prstGeom>
          <a:noFill/>
        </p:spPr>
        <p:txBody>
          <a:bodyPr wrap="square" rtlCol="0">
            <a:spAutoFit/>
          </a:bodyPr>
          <a:lstStyle/>
          <a:p>
            <a:r>
              <a:rPr lang="en-US" altLang="ja-JP" sz="1400" dirty="0"/>
              <a:t>A Practical Guide to Seven </a:t>
            </a:r>
            <a:r>
              <a:rPr lang="en-US" altLang="ja-JP" sz="1400" dirty="0" smtClean="0"/>
              <a:t>Agile Methodologies  2010 Rod </a:t>
            </a:r>
            <a:r>
              <a:rPr lang="en-US" altLang="ja-JP" sz="1400" dirty="0"/>
              <a:t>Coffin /Derek Lane</a:t>
            </a:r>
            <a:endParaRPr kumimoji="1" lang="ja-JP" altLang="en-US" sz="1400" dirty="0"/>
          </a:p>
        </p:txBody>
      </p:sp>
      <p:sp>
        <p:nvSpPr>
          <p:cNvPr id="8" name="強調線吹き出し 1 (枠付き) 7"/>
          <p:cNvSpPr/>
          <p:nvPr/>
        </p:nvSpPr>
        <p:spPr>
          <a:xfrm>
            <a:off x="7812360" y="2924944"/>
            <a:ext cx="1202432" cy="936104"/>
          </a:xfrm>
          <a:prstGeom prst="accentBorderCallout1">
            <a:avLst>
              <a:gd name="adj1" fmla="val 18750"/>
              <a:gd name="adj2" fmla="val -8333"/>
              <a:gd name="adj3" fmla="val -18173"/>
              <a:gd name="adj4" fmla="val -97849"/>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200" dirty="0" smtClean="0">
                <a:solidFill>
                  <a:schemeClr val="tx1"/>
                </a:solidFill>
              </a:rPr>
              <a:t>AUP</a:t>
            </a:r>
            <a:r>
              <a:rPr kumimoji="1" lang="ja-JP" altLang="en-US" sz="1200" dirty="0" smtClean="0">
                <a:solidFill>
                  <a:schemeClr val="tx1"/>
                </a:solidFill>
              </a:rPr>
              <a:t>　は超ミッションクリティカルシステムを避け、中規模なシステム向き</a:t>
            </a:r>
          </a:p>
        </p:txBody>
      </p:sp>
      <p:sp>
        <p:nvSpPr>
          <p:cNvPr id="9" name="強調線吹き出し 1 (枠付き) 8"/>
          <p:cNvSpPr/>
          <p:nvPr/>
        </p:nvSpPr>
        <p:spPr>
          <a:xfrm>
            <a:off x="7560344" y="260648"/>
            <a:ext cx="1466900" cy="1513850"/>
          </a:xfrm>
          <a:prstGeom prst="accentBorderCallout1">
            <a:avLst>
              <a:gd name="adj1" fmla="val 18750"/>
              <a:gd name="adj2" fmla="val -8333"/>
              <a:gd name="adj3" fmla="val 110099"/>
              <a:gd name="adj4" fmla="val -54249"/>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en-US" altLang="ja-JP" sz="1200" dirty="0" smtClean="0">
                <a:solidFill>
                  <a:schemeClr val="tx1"/>
                </a:solidFill>
              </a:rPr>
              <a:t>SCRUM</a:t>
            </a:r>
            <a:r>
              <a:rPr kumimoji="1" lang="ja-JP" altLang="en-US" sz="1200" dirty="0" smtClean="0">
                <a:solidFill>
                  <a:schemeClr val="tx1"/>
                </a:solidFill>
              </a:rPr>
              <a:t>は実質的なプロセスを規定していないので適用分野はその都度判断。</a:t>
            </a:r>
            <a:endParaRPr kumimoji="1" lang="en-US" altLang="ja-JP" sz="1200" dirty="0" smtClean="0">
              <a:solidFill>
                <a:schemeClr val="tx1"/>
              </a:solidFill>
            </a:endParaRPr>
          </a:p>
          <a:p>
            <a:r>
              <a:rPr lang="ja-JP" altLang="en-US" sz="1200" dirty="0" smtClean="0">
                <a:solidFill>
                  <a:schemeClr val="tx1"/>
                </a:solidFill>
              </a:rPr>
              <a:t>現実的には他の手法と組み合わせて適用する。</a:t>
            </a:r>
            <a:endParaRPr kumimoji="1" lang="ja-JP" altLang="en-US" sz="1200" dirty="0" smtClean="0">
              <a:solidFill>
                <a:schemeClr val="tx1"/>
              </a:solidFill>
            </a:endParaRPr>
          </a:p>
        </p:txBody>
      </p:sp>
      <p:sp>
        <p:nvSpPr>
          <p:cNvPr id="11" name="強調線吹き出し 2 (枠付き) 10"/>
          <p:cNvSpPr/>
          <p:nvPr/>
        </p:nvSpPr>
        <p:spPr>
          <a:xfrm>
            <a:off x="323528" y="4322040"/>
            <a:ext cx="1224135" cy="1195192"/>
          </a:xfrm>
          <a:prstGeom prst="accentBorderCallout2">
            <a:avLst>
              <a:gd name="adj1" fmla="val 18750"/>
              <a:gd name="adj2" fmla="val -8333"/>
              <a:gd name="adj3" fmla="val 18750"/>
              <a:gd name="adj4" fmla="val -16667"/>
              <a:gd name="adj5" fmla="val -126820"/>
              <a:gd name="adj6" fmla="val 229170"/>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超ミッションクリティカルでなく、</a:t>
            </a:r>
            <a:r>
              <a:rPr kumimoji="1" lang="en-US" altLang="ja-JP" sz="1200" dirty="0" smtClean="0">
                <a:solidFill>
                  <a:schemeClr val="tx1"/>
                </a:solidFill>
              </a:rPr>
              <a:t>20</a:t>
            </a:r>
            <a:r>
              <a:rPr kumimoji="1" lang="ja-JP" altLang="en-US" sz="1200" dirty="0" smtClean="0">
                <a:solidFill>
                  <a:schemeClr val="tx1"/>
                </a:solidFill>
              </a:rPr>
              <a:t>名以下の小規模開発で変更への対応が求められるシステムに向いている</a:t>
            </a:r>
          </a:p>
        </p:txBody>
      </p:sp>
      <p:sp>
        <p:nvSpPr>
          <p:cNvPr id="10" name="テキスト ボックス 9"/>
          <p:cNvSpPr txBox="1"/>
          <p:nvPr/>
        </p:nvSpPr>
        <p:spPr>
          <a:xfrm>
            <a:off x="717313" y="260648"/>
            <a:ext cx="5697394" cy="523220"/>
          </a:xfrm>
          <a:prstGeom prst="rect">
            <a:avLst/>
          </a:prstGeom>
          <a:noFill/>
        </p:spPr>
        <p:txBody>
          <a:bodyPr wrap="none" rtlCol="0">
            <a:spAutoFit/>
          </a:bodyPr>
          <a:lstStyle/>
          <a:p>
            <a:r>
              <a:rPr lang="en-US" altLang="ja-JP" sz="2800" dirty="0" smtClean="0"/>
              <a:t>5-5. SCRUM</a:t>
            </a:r>
            <a:r>
              <a:rPr lang="en-US" altLang="ja-JP" sz="2800" dirty="0"/>
              <a:t>, XP, AUP </a:t>
            </a:r>
            <a:r>
              <a:rPr lang="ja-JP" altLang="en-US" sz="2800" dirty="0"/>
              <a:t>の適用の評価</a:t>
            </a:r>
          </a:p>
        </p:txBody>
      </p:sp>
    </p:spTree>
    <p:extLst>
      <p:ext uri="{BB962C8B-B14F-4D97-AF65-F5344CB8AC3E}">
        <p14:creationId xmlns:p14="http://schemas.microsoft.com/office/powerpoint/2010/main" val="4051537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p:cNvGraphicFramePr>
          <p:nvPr>
            <p:extLst>
              <p:ext uri="{D42A27DB-BD31-4B8C-83A1-F6EECF244321}">
                <p14:modId xmlns:p14="http://schemas.microsoft.com/office/powerpoint/2010/main" val="2686897293"/>
              </p:ext>
            </p:extLst>
          </p:nvPr>
        </p:nvGraphicFramePr>
        <p:xfrm>
          <a:off x="395536" y="1052736"/>
          <a:ext cx="8424935" cy="5202172"/>
        </p:xfrm>
        <a:graphic>
          <a:graphicData uri="http://schemas.openxmlformats.org/drawingml/2006/table">
            <a:tbl>
              <a:tblPr firstRow="1" bandRow="1">
                <a:tableStyleId>{00A15C55-8517-42AA-B614-E9B94910E393}</a:tableStyleId>
              </a:tblPr>
              <a:tblGrid>
                <a:gridCol w="2023237"/>
                <a:gridCol w="2038447"/>
                <a:gridCol w="1053198"/>
                <a:gridCol w="526599"/>
                <a:gridCol w="2783454"/>
              </a:tblGrid>
              <a:tr h="370260">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400" b="1" u="none" strike="noStrike" cap="none" normalizeH="0" baseline="0" dirty="0" smtClean="0">
                          <a:ln>
                            <a:noFill/>
                          </a:ln>
                          <a:effectLst/>
                        </a:rPr>
                        <a:t>ベンダー</a:t>
                      </a:r>
                      <a:endParaRPr kumimoji="1" lang="en-US" altLang="ja-JP" sz="1400" b="1" i="0" u="none" strike="noStrike" cap="none" normalizeH="0" baseline="0" dirty="0" smtClean="0">
                        <a:ln>
                          <a:noFill/>
                        </a:ln>
                        <a:solidFill>
                          <a:schemeClr val="bg1"/>
                        </a:solidFill>
                        <a:effectLst/>
                        <a:latin typeface="+mn-ea"/>
                        <a:ea typeface="+mn-ea"/>
                      </a:endParaRPr>
                    </a:p>
                  </a:txBody>
                  <a:tcPr marL="80359" marR="80359" marT="45914" marB="45914" anchor="ctr" horzOverflow="overflow">
                    <a:solidFill>
                      <a:schemeClr val="tx1">
                        <a:lumMod val="65000"/>
                        <a:lumOff val="3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400" b="1" u="none" strike="noStrike" cap="none" normalizeH="0" baseline="0" dirty="0" smtClean="0">
                          <a:ln>
                            <a:noFill/>
                          </a:ln>
                          <a:effectLst/>
                        </a:rPr>
                        <a:t>システム</a:t>
                      </a:r>
                      <a:endParaRPr kumimoji="1" lang="ja-JP" altLang="en-US" sz="1400" b="1" i="0" u="none" strike="noStrike" cap="none" normalizeH="0" baseline="0" dirty="0" smtClean="0">
                        <a:ln>
                          <a:noFill/>
                        </a:ln>
                        <a:solidFill>
                          <a:schemeClr val="bg1"/>
                        </a:solidFill>
                        <a:effectLst/>
                        <a:latin typeface="+mn-ea"/>
                        <a:ea typeface="+mn-ea"/>
                      </a:endParaRPr>
                    </a:p>
                  </a:txBody>
                  <a:tcPr marL="80359" marR="80359" marT="45914" marB="45914" anchor="ctr" horzOverflow="overflow">
                    <a:solidFill>
                      <a:schemeClr val="tx1">
                        <a:lumMod val="65000"/>
                        <a:lumOff val="3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400" b="1" u="none" strike="noStrike" cap="none" normalizeH="0" baseline="0" dirty="0" smtClean="0">
                          <a:ln>
                            <a:noFill/>
                          </a:ln>
                          <a:effectLst/>
                        </a:rPr>
                        <a:t>言語</a:t>
                      </a:r>
                      <a:endParaRPr kumimoji="1" lang="ja-JP" altLang="en-US" sz="1400" b="1" i="0" u="none" strike="noStrike" cap="none" normalizeH="0" baseline="0" dirty="0" smtClean="0">
                        <a:ln>
                          <a:noFill/>
                        </a:ln>
                        <a:solidFill>
                          <a:schemeClr val="bg1"/>
                        </a:solidFill>
                        <a:effectLst/>
                        <a:latin typeface="+mn-ea"/>
                        <a:ea typeface="+mn-ea"/>
                      </a:endParaRPr>
                    </a:p>
                  </a:txBody>
                  <a:tcPr marL="80359" marR="80359" marT="45914" marB="45914" anchor="ctr" horzOverflow="overflow">
                    <a:solidFill>
                      <a:schemeClr val="tx1">
                        <a:lumMod val="65000"/>
                        <a:lumOff val="3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400" b="1" u="none" strike="noStrike" cap="none" normalizeH="0" baseline="0" dirty="0" smtClean="0">
                          <a:ln>
                            <a:noFill/>
                          </a:ln>
                          <a:effectLst/>
                        </a:rPr>
                        <a:t>人数</a:t>
                      </a:r>
                      <a:endParaRPr kumimoji="1" lang="ja-JP" altLang="en-US" sz="1400" b="1" i="0" u="none" strike="noStrike" cap="none" normalizeH="0" baseline="0" dirty="0" smtClean="0">
                        <a:ln>
                          <a:noFill/>
                        </a:ln>
                        <a:solidFill>
                          <a:schemeClr val="bg1"/>
                        </a:solidFill>
                        <a:effectLst/>
                        <a:latin typeface="+mn-ea"/>
                        <a:ea typeface="+mn-ea"/>
                      </a:endParaRPr>
                    </a:p>
                  </a:txBody>
                  <a:tcPr marL="80359" marR="80359" marT="45914" marB="45914" anchor="ctr" horzOverflow="overflow">
                    <a:solidFill>
                      <a:schemeClr val="tx1">
                        <a:lumMod val="65000"/>
                        <a:lumOff val="35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400" b="1" u="none" strike="noStrike" cap="none" normalizeH="0" baseline="0" dirty="0" smtClean="0">
                          <a:ln>
                            <a:noFill/>
                          </a:ln>
                          <a:effectLst/>
                        </a:rPr>
                        <a:t>発表媒体</a:t>
                      </a:r>
                      <a:endParaRPr kumimoji="1" lang="ja-JP" altLang="en-US" sz="1400" b="1" i="0" u="none" strike="noStrike" cap="none" normalizeH="0" baseline="0" dirty="0" smtClean="0">
                        <a:ln>
                          <a:noFill/>
                        </a:ln>
                        <a:solidFill>
                          <a:schemeClr val="bg1"/>
                        </a:solidFill>
                        <a:effectLst/>
                        <a:latin typeface="+mn-ea"/>
                        <a:ea typeface="+mn-ea"/>
                      </a:endParaRPr>
                    </a:p>
                  </a:txBody>
                  <a:tcPr marL="80359" marR="80359" marT="45914" marB="45914" anchor="ctr" horzOverflow="overflow">
                    <a:solidFill>
                      <a:schemeClr val="tx1">
                        <a:lumMod val="65000"/>
                        <a:lumOff val="35000"/>
                      </a:schemeClr>
                    </a:solidFill>
                  </a:tcPr>
                </a:tc>
              </a:tr>
              <a:tr h="344732">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日本ユニシス</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すかいらーく</a:t>
                      </a:r>
                      <a:br>
                        <a:rPr kumimoji="1" lang="ja-JP" altLang="en-US" sz="1200" u="none" strike="noStrike" cap="none" normalizeH="0" baseline="0" dirty="0" smtClean="0">
                          <a:ln>
                            <a:noFill/>
                          </a:ln>
                          <a:effectLst/>
                        </a:rPr>
                      </a:br>
                      <a:r>
                        <a:rPr kumimoji="1" lang="ja-JP" altLang="en-US" sz="1200" u="none" strike="noStrike" cap="none" normalizeH="0" baseline="0" dirty="0" smtClean="0">
                          <a:ln>
                            <a:noFill/>
                          </a:ln>
                          <a:effectLst/>
                        </a:rPr>
                        <a:t>調達オークション</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J2EE</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14</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日経コンピュータ</a:t>
                      </a:r>
                      <a:r>
                        <a:rPr kumimoji="1" lang="en-US" altLang="ja-JP" sz="1200" u="none" strike="noStrike" cap="none" normalizeH="0" baseline="0" smtClean="0">
                          <a:ln>
                            <a:noFill/>
                          </a:ln>
                          <a:effectLst/>
                        </a:rPr>
                        <a:t>2001/6/4</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r>
              <a:tr h="319204">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永和システムマネジメント</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UML</a:t>
                      </a:r>
                      <a:r>
                        <a:rPr kumimoji="1" lang="ja-JP" altLang="en-US" sz="1200" u="none" strike="noStrike" cap="none" normalizeH="0" baseline="0" dirty="0" smtClean="0">
                          <a:ln>
                            <a:noFill/>
                          </a:ln>
                          <a:effectLst/>
                        </a:rPr>
                        <a:t>エディタ</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Java/</a:t>
                      </a:r>
                      <a:br>
                        <a:rPr kumimoji="1" lang="en-US" altLang="ja-JP" sz="1200" u="none" strike="noStrike" cap="none" normalizeH="0" baseline="0" smtClean="0">
                          <a:ln>
                            <a:noFill/>
                          </a:ln>
                          <a:effectLst/>
                        </a:rPr>
                      </a:br>
                      <a:r>
                        <a:rPr kumimoji="1" lang="en-US" altLang="ja-JP" sz="1200" u="none" strike="noStrike" cap="none" normalizeH="0" baseline="0" smtClean="0">
                          <a:ln>
                            <a:noFill/>
                          </a:ln>
                          <a:effectLst/>
                        </a:rPr>
                        <a:t>Swing</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6+6</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UML</a:t>
                      </a:r>
                      <a:r>
                        <a:rPr kumimoji="1" lang="ja-JP" altLang="en-US" sz="1200" u="none" strike="noStrike" cap="none" normalizeH="0" baseline="0" smtClean="0">
                          <a:ln>
                            <a:noFill/>
                          </a:ln>
                          <a:effectLst/>
                        </a:rPr>
                        <a:t>フォーラム</a:t>
                      </a:r>
                      <a:r>
                        <a:rPr kumimoji="1" lang="en-US" altLang="ja-JP" sz="1200" u="none" strike="noStrike" cap="none" normalizeH="0" baseline="0" smtClean="0">
                          <a:ln>
                            <a:noFill/>
                          </a:ln>
                          <a:effectLst/>
                        </a:rPr>
                        <a:t>2003</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r>
              <a:tr h="221666">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NEC</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ヤンマー農機顧客接点</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J2EE</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10</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日経コンピュータ</a:t>
                      </a:r>
                      <a:r>
                        <a:rPr kumimoji="1" lang="en-US" altLang="ja-JP" sz="1200" u="none" strike="noStrike" cap="none" normalizeH="0" baseline="0" dirty="0" smtClean="0">
                          <a:ln>
                            <a:noFill/>
                          </a:ln>
                          <a:effectLst/>
                        </a:rPr>
                        <a:t>2003/5/19</a:t>
                      </a:r>
                    </a:p>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r>
              <a:tr h="162988">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TIS</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金融系注文管理</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J2EE/C++</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8</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JavaDevelopers2003/12</a:t>
                      </a:r>
                    </a:p>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r>
              <a:tr h="0">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富士通</a:t>
                      </a:r>
                      <a:r>
                        <a:rPr kumimoji="1" lang="en-US" altLang="ja-JP" sz="1200" u="none" strike="noStrike" cap="none" normalizeH="0" baseline="0" smtClean="0">
                          <a:ln>
                            <a:noFill/>
                          </a:ln>
                          <a:effectLst/>
                        </a:rPr>
                        <a:t>PST</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Web</a:t>
                      </a:r>
                      <a:r>
                        <a:rPr kumimoji="1" lang="ja-JP" altLang="en-US" sz="1200" u="none" strike="noStrike" cap="none" normalizeH="0" baseline="0" smtClean="0">
                          <a:ln>
                            <a:noFill/>
                          </a:ln>
                          <a:effectLst/>
                        </a:rPr>
                        <a:t>サーバー</a:t>
                      </a:r>
                      <a:endParaRPr kumimoji="1" lang="ja-JP" altLang="en-US"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Java</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9</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デベロパーズサミット</a:t>
                      </a:r>
                      <a:r>
                        <a:rPr kumimoji="1" lang="en-US" altLang="ja-JP" sz="1200" u="none" strike="noStrike" cap="none" normalizeH="0" baseline="0" dirty="0" smtClean="0">
                          <a:ln>
                            <a:noFill/>
                          </a:ln>
                          <a:effectLst/>
                        </a:rPr>
                        <a:t>2005/2/4</a:t>
                      </a:r>
                    </a:p>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r>
              <a:tr h="189652">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東芝医用システム</a:t>
                      </a:r>
                      <a:br>
                        <a:rPr kumimoji="1" lang="ja-JP" altLang="en-US" sz="1200" u="none" strike="noStrike" cap="none" normalizeH="0" baseline="0" smtClean="0">
                          <a:ln>
                            <a:noFill/>
                          </a:ln>
                          <a:effectLst/>
                        </a:rPr>
                      </a:br>
                      <a:r>
                        <a:rPr kumimoji="1" lang="ja-JP" altLang="en-US" sz="1200" u="none" strike="noStrike" cap="none" normalizeH="0" baseline="0" smtClean="0">
                          <a:ln>
                            <a:noFill/>
                          </a:ln>
                          <a:effectLst/>
                        </a:rPr>
                        <a:t>エンジニアリング</a:t>
                      </a:r>
                      <a:endParaRPr kumimoji="1" lang="ja-JP" altLang="en-US"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医療システム</a:t>
                      </a:r>
                      <a:endParaRPr kumimoji="1" lang="ja-JP" altLang="en-US"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C++</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10</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デベロパーズサミット</a:t>
                      </a:r>
                      <a:r>
                        <a:rPr kumimoji="1" lang="en-US" altLang="ja-JP" sz="1200" u="none" strike="noStrike" cap="none" normalizeH="0" baseline="0" dirty="0" smtClean="0">
                          <a:ln>
                            <a:noFill/>
                          </a:ln>
                          <a:effectLst/>
                        </a:rPr>
                        <a:t>2008/2/13</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r>
              <a:tr h="236134">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富士通</a:t>
                      </a:r>
                      <a:br>
                        <a:rPr kumimoji="1" lang="ja-JP" altLang="en-US" sz="1200" u="none" strike="noStrike" cap="none" normalizeH="0" baseline="0" smtClean="0">
                          <a:ln>
                            <a:noFill/>
                          </a:ln>
                          <a:effectLst/>
                        </a:rPr>
                      </a:br>
                      <a:r>
                        <a:rPr kumimoji="1" lang="ja-JP" altLang="en-US" sz="1200" u="none" strike="noStrike" cap="none" normalizeH="0" baseline="0" smtClean="0">
                          <a:ln>
                            <a:noFill/>
                          </a:ln>
                          <a:effectLst/>
                        </a:rPr>
                        <a:t>文教ソリューション</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学校向けパッケージ</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Java</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20</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デベロパーズサミット</a:t>
                      </a:r>
                      <a:r>
                        <a:rPr kumimoji="1" lang="en-US" altLang="ja-JP" sz="1200" u="none" strike="noStrike" cap="none" normalizeH="0" baseline="0" dirty="0" smtClean="0">
                          <a:ln>
                            <a:noFill/>
                          </a:ln>
                          <a:effectLst/>
                        </a:rPr>
                        <a:t>2008/2/13</a:t>
                      </a:r>
                    </a:p>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アジャイルジャパン</a:t>
                      </a:r>
                      <a:r>
                        <a:rPr kumimoji="1" lang="en-US" altLang="ja-JP" sz="1200" u="none" strike="noStrike" cap="none" normalizeH="0" baseline="0" dirty="0" smtClean="0">
                          <a:ln>
                            <a:noFill/>
                          </a:ln>
                          <a:effectLst/>
                        </a:rPr>
                        <a:t>2009/4/22</a:t>
                      </a:r>
                      <a:endParaRPr kumimoji="1" lang="en-US" altLang="ja-JP" sz="1200" b="1" i="0" u="none" strike="noStrike" cap="none" normalizeH="0" baseline="0" dirty="0" smtClean="0">
                        <a:ln>
                          <a:noFill/>
                        </a:ln>
                        <a:solidFill>
                          <a:srgbClr val="FF0000"/>
                        </a:solidFill>
                        <a:effectLst/>
                        <a:latin typeface="+mn-ea"/>
                        <a:ea typeface="+mn-ea"/>
                      </a:endParaRPr>
                    </a:p>
                  </a:txBody>
                  <a:tcPr marL="80359" marR="80359" marT="45914" marB="45914" horzOverflow="overflow"/>
                </a:tc>
              </a:tr>
              <a:tr h="318050">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リクルート</a:t>
                      </a:r>
                      <a:endParaRPr kumimoji="1" lang="ja-JP" altLang="en-US"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Web</a:t>
                      </a:r>
                      <a:r>
                        <a:rPr kumimoji="1" lang="ja-JP" altLang="en-US" sz="1200" u="none" strike="noStrike" cap="none" normalizeH="0" baseline="0" smtClean="0">
                          <a:ln>
                            <a:noFill/>
                          </a:ln>
                          <a:effectLst/>
                        </a:rPr>
                        <a:t>システム</a:t>
                      </a:r>
                      <a:r>
                        <a:rPr kumimoji="1" lang="en-US" altLang="ja-JP" sz="1200" u="none" strike="noStrike" cap="none" normalizeH="0" baseline="0" smtClean="0">
                          <a:ln>
                            <a:noFill/>
                          </a:ln>
                          <a:effectLst/>
                        </a:rPr>
                        <a:t>(25</a:t>
                      </a:r>
                      <a:r>
                        <a:rPr kumimoji="1" lang="ja-JP" altLang="en-US" sz="1200" u="none" strike="noStrike" cap="none" normalizeH="0" baseline="0" smtClean="0">
                          <a:ln>
                            <a:noFill/>
                          </a:ln>
                          <a:effectLst/>
                        </a:rPr>
                        <a:t>例</a:t>
                      </a:r>
                      <a:r>
                        <a:rPr kumimoji="1" lang="en-US" altLang="ja-JP" sz="1200" u="none" strike="noStrike" cap="none" normalizeH="0" baseline="0" smtClean="0">
                          <a:ln>
                            <a:noFill/>
                          </a:ln>
                          <a:effectLst/>
                        </a:rPr>
                        <a:t>)</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smtClean="0">
                          <a:ln>
                            <a:noFill/>
                          </a:ln>
                          <a:effectLst/>
                        </a:rPr>
                        <a:t>Java</a:t>
                      </a: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ctr" defTabSz="914400" rtl="0" eaLnBrk="0" fontAlgn="base" latinLnBrk="0" hangingPunct="0">
                        <a:lnSpc>
                          <a:spcPct val="100000"/>
                        </a:lnSpc>
                        <a:spcBef>
                          <a:spcPct val="20000"/>
                        </a:spcBef>
                        <a:spcAft>
                          <a:spcPct val="0"/>
                        </a:spcAft>
                        <a:buClrTx/>
                        <a:buSzPct val="70000"/>
                        <a:buFont typeface="Wingdings" pitchFamily="2" charset="2"/>
                        <a:buNone/>
                        <a:tabLst/>
                      </a:pP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デベロパーズサミット</a:t>
                      </a:r>
                      <a:r>
                        <a:rPr kumimoji="1" lang="en-US" altLang="ja-JP" sz="1200" u="none" strike="noStrike" cap="none" normalizeH="0" baseline="0" dirty="0" smtClean="0">
                          <a:ln>
                            <a:noFill/>
                          </a:ln>
                          <a:effectLst/>
                        </a:rPr>
                        <a:t>2009/2/12</a:t>
                      </a:r>
                    </a:p>
                    <a:p>
                      <a:pPr marL="0" marR="0" lvl="0" indent="0" algn="l" defTabSz="914400"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アジャイルジャパン</a:t>
                      </a:r>
                      <a:r>
                        <a:rPr kumimoji="1" lang="en-US" altLang="ja-JP" sz="1200" u="none" strike="noStrike" cap="none" normalizeH="0" baseline="0" dirty="0" smtClean="0">
                          <a:ln>
                            <a:noFill/>
                          </a:ln>
                          <a:effectLst/>
                        </a:rPr>
                        <a:t>2009/4/22</a:t>
                      </a:r>
                      <a:endParaRPr kumimoji="1" lang="en-US" altLang="ja-JP" sz="1200" b="1" i="0" u="none" strike="noStrike" cap="none" normalizeH="0" baseline="0" dirty="0" smtClean="0">
                        <a:ln>
                          <a:noFill/>
                        </a:ln>
                        <a:solidFill>
                          <a:srgbClr val="FF0000"/>
                        </a:solidFill>
                        <a:effectLst/>
                        <a:latin typeface="+mn-ea"/>
                        <a:ea typeface="+mn-ea"/>
                      </a:endParaRPr>
                    </a:p>
                  </a:txBody>
                  <a:tcPr marL="80359" marR="80359" marT="45914" marB="45914" horzOverflow="overflow"/>
                </a:tc>
              </a:tr>
              <a:tr h="322276">
                <a:tc>
                  <a:txBody>
                    <a:bodyPr/>
                    <a:lstStyle/>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良品計画＋</a:t>
                      </a:r>
                      <a:r>
                        <a:rPr kumimoji="1" lang="en-US" altLang="ja-JP" sz="1200" u="none" strike="noStrike" cap="none" normalizeH="0" baseline="0" smtClean="0">
                          <a:ln>
                            <a:noFill/>
                          </a:ln>
                          <a:effectLst/>
                        </a:rPr>
                        <a:t>USP</a:t>
                      </a:r>
                      <a:r>
                        <a:rPr kumimoji="1" lang="ja-JP" altLang="en-US" sz="1200" u="none" strike="noStrike" cap="none" normalizeH="0" baseline="0" smtClean="0">
                          <a:ln>
                            <a:noFill/>
                          </a:ln>
                          <a:effectLst/>
                        </a:rPr>
                        <a:t>研究所</a:t>
                      </a:r>
                      <a:endParaRPr kumimoji="1" lang="ja-JP" altLang="en-US"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社内システム</a:t>
                      </a:r>
                      <a:endParaRPr kumimoji="1" lang="ja-JP" altLang="en-US"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ctr"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smtClean="0">
                          <a:ln>
                            <a:noFill/>
                          </a:ln>
                          <a:effectLst/>
                        </a:rPr>
                        <a:t>シェル</a:t>
                      </a:r>
                      <a:endParaRPr kumimoji="1" lang="ja-JP" altLang="en-US"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ctr" defTabSz="979488" rtl="0" eaLnBrk="0" fontAlgn="base" latinLnBrk="0" hangingPunct="0">
                        <a:lnSpc>
                          <a:spcPct val="100000"/>
                        </a:lnSpc>
                        <a:spcBef>
                          <a:spcPct val="20000"/>
                        </a:spcBef>
                        <a:spcAft>
                          <a:spcPct val="0"/>
                        </a:spcAft>
                        <a:buClrTx/>
                        <a:buSzPct val="70000"/>
                        <a:buFont typeface="Wingdings" pitchFamily="2" charset="2"/>
                        <a:buNone/>
                        <a:tabLst/>
                      </a:pPr>
                      <a:endParaRPr kumimoji="1" lang="en-US" altLang="ja-JP" sz="1200" b="0" i="0" u="none" strike="noStrike" cap="none" normalizeH="0" baseline="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アジャイルジャパン</a:t>
                      </a:r>
                      <a:r>
                        <a:rPr kumimoji="1" lang="en-US" altLang="ja-JP" sz="1200" u="none" strike="noStrike" cap="none" normalizeH="0" baseline="0" dirty="0" smtClean="0">
                          <a:ln>
                            <a:noFill/>
                          </a:ln>
                          <a:effectLst/>
                        </a:rPr>
                        <a:t>2009/4/22</a:t>
                      </a:r>
                    </a:p>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endParaRPr kumimoji="1" lang="en-US" altLang="ja-JP" sz="1200" b="1" i="0" u="none" strike="noStrike" cap="none" normalizeH="0" baseline="0" dirty="0" smtClean="0">
                        <a:ln>
                          <a:noFill/>
                        </a:ln>
                        <a:solidFill>
                          <a:srgbClr val="FF0000"/>
                        </a:solidFill>
                        <a:effectLst/>
                        <a:latin typeface="+mn-ea"/>
                        <a:ea typeface="+mn-ea"/>
                      </a:endParaRPr>
                    </a:p>
                  </a:txBody>
                  <a:tcPr marL="80359" marR="80359" marT="45914" marB="45914" horzOverflow="overflow"/>
                </a:tc>
              </a:tr>
              <a:tr h="264498">
                <a:tc>
                  <a:txBody>
                    <a:bodyPr/>
                    <a:lstStyle/>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ウルシステムズ</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東邦チタニウム生産管理</a:t>
                      </a: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ctr" defTabSz="979488" rtl="0" eaLnBrk="0" fontAlgn="base" latinLnBrk="0" hangingPunct="0">
                        <a:lnSpc>
                          <a:spcPct val="100000"/>
                        </a:lnSpc>
                        <a:spcBef>
                          <a:spcPct val="20000"/>
                        </a:spcBef>
                        <a:spcAft>
                          <a:spcPct val="0"/>
                        </a:spcAft>
                        <a:buClrTx/>
                        <a:buSzPct val="70000"/>
                        <a:buFont typeface="Wingdings" pitchFamily="2" charset="2"/>
                        <a:buNone/>
                        <a:tabLst/>
                      </a:pPr>
                      <a:endParaRPr kumimoji="1" lang="ja-JP" altLang="en-US"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ctr"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en-US" altLang="ja-JP" sz="1200" u="none" strike="noStrike" cap="none" normalizeH="0" baseline="0" dirty="0" smtClean="0">
                          <a:ln>
                            <a:noFill/>
                          </a:ln>
                          <a:effectLst/>
                        </a:rPr>
                        <a:t>8</a:t>
                      </a:r>
                      <a:endParaRPr kumimoji="1" lang="en-US" altLang="ja-JP" sz="1200" b="0" i="0" u="none" strike="noStrike" cap="none" normalizeH="0" baseline="0" dirty="0" smtClean="0">
                        <a:ln>
                          <a:noFill/>
                        </a:ln>
                        <a:solidFill>
                          <a:schemeClr val="tx1"/>
                        </a:solidFill>
                        <a:effectLst/>
                        <a:latin typeface="+mn-ea"/>
                        <a:ea typeface="+mn-ea"/>
                      </a:endParaRPr>
                    </a:p>
                  </a:txBody>
                  <a:tcPr marL="80359" marR="80359" marT="45914" marB="45914" horzOverflow="overflow"/>
                </a:tc>
                <a:tc>
                  <a:txBody>
                    <a:bodyPr/>
                    <a:lstStyle/>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r>
                        <a:rPr kumimoji="1" lang="ja-JP" altLang="en-US" sz="1200" u="none" strike="noStrike" cap="none" normalizeH="0" baseline="0" dirty="0" smtClean="0">
                          <a:ln>
                            <a:noFill/>
                          </a:ln>
                          <a:effectLst/>
                        </a:rPr>
                        <a:t>日経</a:t>
                      </a:r>
                      <a:r>
                        <a:rPr kumimoji="1" lang="en-US" altLang="ja-JP" sz="1200" u="none" strike="noStrike" cap="none" normalizeH="0" baseline="0" dirty="0" err="1" smtClean="0">
                          <a:ln>
                            <a:noFill/>
                          </a:ln>
                          <a:effectLst/>
                        </a:rPr>
                        <a:t>ITPro</a:t>
                      </a:r>
                      <a:r>
                        <a:rPr kumimoji="1" lang="en-US" altLang="ja-JP" sz="1200" u="none" strike="noStrike" cap="none" normalizeH="0" baseline="0" dirty="0" smtClean="0">
                          <a:ln>
                            <a:noFill/>
                          </a:ln>
                          <a:effectLst/>
                        </a:rPr>
                        <a:t> 2009/7/15</a:t>
                      </a:r>
                    </a:p>
                    <a:p>
                      <a:pPr marL="366713" marR="0" lvl="0" indent="-366713" algn="l" defTabSz="979488" rtl="0" eaLnBrk="0" fontAlgn="base" latinLnBrk="0" hangingPunct="0">
                        <a:lnSpc>
                          <a:spcPct val="100000"/>
                        </a:lnSpc>
                        <a:spcBef>
                          <a:spcPct val="20000"/>
                        </a:spcBef>
                        <a:spcAft>
                          <a:spcPct val="0"/>
                        </a:spcAft>
                        <a:buClrTx/>
                        <a:buSzPct val="70000"/>
                        <a:buFont typeface="Wingdings" pitchFamily="2" charset="2"/>
                        <a:buNone/>
                        <a:tabLst/>
                      </a:pPr>
                      <a:endParaRPr kumimoji="1" lang="en-US" altLang="ja-JP" sz="1200" b="1" i="0" u="none" strike="noStrike" cap="none" normalizeH="0" baseline="0" dirty="0" smtClean="0">
                        <a:ln>
                          <a:noFill/>
                        </a:ln>
                        <a:solidFill>
                          <a:schemeClr val="tx1"/>
                        </a:solidFill>
                        <a:effectLst/>
                        <a:latin typeface="+mn-ea"/>
                        <a:ea typeface="+mn-ea"/>
                      </a:endParaRPr>
                    </a:p>
                  </a:txBody>
                  <a:tcPr marL="80359" marR="80359" marT="45914" marB="45914" horzOverflow="overflow"/>
                </a:tc>
              </a:tr>
            </a:tbl>
          </a:graphicData>
        </a:graphic>
      </p:graphicFrame>
      <p:sp>
        <p:nvSpPr>
          <p:cNvPr id="5" name="テキスト ボックス 4"/>
          <p:cNvSpPr txBox="1"/>
          <p:nvPr/>
        </p:nvSpPr>
        <p:spPr>
          <a:xfrm>
            <a:off x="827584" y="332655"/>
            <a:ext cx="3785011" cy="461665"/>
          </a:xfrm>
          <a:prstGeom prst="rect">
            <a:avLst/>
          </a:prstGeom>
          <a:noFill/>
        </p:spPr>
        <p:txBody>
          <a:bodyPr wrap="none" rtlCol="0">
            <a:spAutoFit/>
          </a:bodyPr>
          <a:lstStyle/>
          <a:p>
            <a:r>
              <a:rPr kumimoji="1" lang="ja-JP" altLang="en-US" sz="2400" dirty="0" smtClean="0"/>
              <a:t>日本に於ける</a:t>
            </a:r>
            <a:r>
              <a:rPr kumimoji="1" lang="en-US" altLang="ja-JP" sz="2400" dirty="0" smtClean="0"/>
              <a:t>Agile </a:t>
            </a:r>
            <a:r>
              <a:rPr kumimoji="1" lang="ja-JP" altLang="en-US" sz="2400" dirty="0" smtClean="0"/>
              <a:t>開発事例</a:t>
            </a:r>
            <a:endParaRPr kumimoji="1" lang="ja-JP" altLang="en-US" sz="2400" dirty="0"/>
          </a:p>
        </p:txBody>
      </p:sp>
    </p:spTree>
    <p:extLst>
      <p:ext uri="{BB962C8B-B14F-4D97-AF65-F5344CB8AC3E}">
        <p14:creationId xmlns:p14="http://schemas.microsoft.com/office/powerpoint/2010/main" val="2609406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1259632" y="1052736"/>
            <a:ext cx="6400800" cy="2088232"/>
          </a:xfrm>
        </p:spPr>
        <p:txBody>
          <a:bodyPr anchor="ctr"/>
          <a:lstStyle/>
          <a:p>
            <a:r>
              <a:rPr kumimoji="1" lang="en-US" altLang="ja-JP" sz="2800" dirty="0" smtClean="0"/>
              <a:t>6. BRMS</a:t>
            </a:r>
            <a:r>
              <a:rPr kumimoji="1" lang="ja-JP" altLang="en-US" sz="2800" dirty="0" smtClean="0"/>
              <a:t>概要</a:t>
            </a:r>
            <a:endParaRPr kumimoji="1" lang="en-US" altLang="ja-JP" sz="2800" dirty="0" smtClean="0"/>
          </a:p>
          <a:p>
            <a:r>
              <a:rPr kumimoji="1" lang="en-US" altLang="ja-JP" sz="2800" dirty="0" smtClean="0"/>
              <a:t>Business Rule Management System</a:t>
            </a:r>
            <a:endParaRPr kumimoji="1" lang="ja-JP" altLang="en-US" sz="2800" dirty="0"/>
          </a:p>
        </p:txBody>
      </p:sp>
      <p:sp>
        <p:nvSpPr>
          <p:cNvPr id="3" name="テキスト ボックス 2"/>
          <p:cNvSpPr txBox="1"/>
          <p:nvPr/>
        </p:nvSpPr>
        <p:spPr>
          <a:xfrm>
            <a:off x="2294934" y="3717032"/>
            <a:ext cx="4365298" cy="2308324"/>
          </a:xfrm>
          <a:prstGeom prst="rect">
            <a:avLst/>
          </a:prstGeom>
          <a:noFill/>
        </p:spPr>
        <p:txBody>
          <a:bodyPr wrap="none" rtlCol="0">
            <a:spAutoFit/>
          </a:bodyPr>
          <a:lstStyle/>
          <a:p>
            <a:r>
              <a:rPr lang="en-US" altLang="ja-JP" dirty="0" smtClean="0"/>
              <a:t>6-1. BRMS</a:t>
            </a:r>
            <a:r>
              <a:rPr lang="ja-JP" altLang="en-US" dirty="0" smtClean="0"/>
              <a:t>の意義</a:t>
            </a:r>
            <a:endParaRPr lang="en-US" altLang="ja-JP" dirty="0" smtClean="0"/>
          </a:p>
          <a:p>
            <a:r>
              <a:rPr lang="en-US" altLang="ja-JP" dirty="0" smtClean="0"/>
              <a:t>6-2. BRMS</a:t>
            </a:r>
            <a:r>
              <a:rPr lang="ja-JP" altLang="en-US" dirty="0" smtClean="0"/>
              <a:t>の</a:t>
            </a:r>
            <a:r>
              <a:rPr lang="ja-JP" altLang="en-US" dirty="0"/>
              <a:t>一般的な構成</a:t>
            </a:r>
          </a:p>
          <a:p>
            <a:r>
              <a:rPr lang="en-US" altLang="ja-JP" dirty="0" smtClean="0"/>
              <a:t>6-3. BRMS</a:t>
            </a:r>
            <a:r>
              <a:rPr lang="ja-JP" altLang="en-US" dirty="0" err="1" smtClean="0"/>
              <a:t>で</a:t>
            </a:r>
            <a:r>
              <a:rPr lang="ja-JP" altLang="en-US" dirty="0" err="1"/>
              <a:t>の</a:t>
            </a:r>
            <a:r>
              <a:rPr lang="ja-JP" altLang="en-US" dirty="0"/>
              <a:t>一般的な開発プロセス</a:t>
            </a:r>
          </a:p>
          <a:p>
            <a:r>
              <a:rPr lang="en-US" altLang="ja-JP" dirty="0" smtClean="0"/>
              <a:t>6-4. BRMS</a:t>
            </a:r>
            <a:r>
              <a:rPr lang="ja-JP" altLang="en-US" dirty="0" smtClean="0"/>
              <a:t>の</a:t>
            </a:r>
            <a:r>
              <a:rPr lang="ja-JP" altLang="en-US" dirty="0"/>
              <a:t>適用範囲</a:t>
            </a:r>
          </a:p>
          <a:p>
            <a:r>
              <a:rPr lang="en-US" altLang="ja-JP" dirty="0" smtClean="0"/>
              <a:t>6-5. BPM</a:t>
            </a:r>
            <a:r>
              <a:rPr lang="ja-JP" altLang="en-US" dirty="0" smtClean="0"/>
              <a:t>と</a:t>
            </a:r>
            <a:r>
              <a:rPr lang="en-US" altLang="ja-JP" dirty="0" smtClean="0"/>
              <a:t>BRM</a:t>
            </a:r>
            <a:r>
              <a:rPr lang="ja-JP" altLang="en-US" dirty="0" smtClean="0"/>
              <a:t>について</a:t>
            </a:r>
            <a:endParaRPr lang="en-US" altLang="ja-JP" dirty="0" smtClean="0"/>
          </a:p>
          <a:p>
            <a:r>
              <a:rPr lang="en-US" altLang="ja-JP" dirty="0" smtClean="0"/>
              <a:t>6-6. BRA</a:t>
            </a:r>
            <a:r>
              <a:rPr lang="ja-JP" altLang="en-US" dirty="0" smtClean="0"/>
              <a:t> </a:t>
            </a:r>
            <a:r>
              <a:rPr lang="en-US" altLang="ja-JP" dirty="0" smtClean="0"/>
              <a:t>(Business Rule Approach)</a:t>
            </a:r>
            <a:r>
              <a:rPr lang="ja-JP" altLang="en-US" dirty="0" smtClean="0"/>
              <a:t>について</a:t>
            </a:r>
            <a:endParaRPr lang="en-US" altLang="ja-JP" dirty="0" smtClean="0"/>
          </a:p>
          <a:p>
            <a:r>
              <a:rPr lang="en-US" altLang="ja-JP" dirty="0" smtClean="0"/>
              <a:t>6-7. </a:t>
            </a:r>
            <a:r>
              <a:rPr lang="ja-JP" altLang="en-US" dirty="0" smtClean="0"/>
              <a:t>推論</a:t>
            </a:r>
            <a:r>
              <a:rPr lang="ja-JP" altLang="en-US" dirty="0"/>
              <a:t>エンジンについて</a:t>
            </a:r>
          </a:p>
          <a:p>
            <a:endParaRPr lang="ja-JP" altLang="en-US" dirty="0"/>
          </a:p>
        </p:txBody>
      </p:sp>
    </p:spTree>
    <p:extLst>
      <p:ext uri="{BB962C8B-B14F-4D97-AF65-F5344CB8AC3E}">
        <p14:creationId xmlns:p14="http://schemas.microsoft.com/office/powerpoint/2010/main" val="357107262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39552" y="908720"/>
            <a:ext cx="7884756" cy="5355312"/>
          </a:xfrm>
          <a:prstGeom prst="rect">
            <a:avLst/>
          </a:prstGeom>
          <a:noFill/>
        </p:spPr>
        <p:txBody>
          <a:bodyPr wrap="square" rtlCol="0">
            <a:spAutoFit/>
          </a:bodyPr>
          <a:lstStyle/>
          <a:p>
            <a:r>
              <a:rPr lang="ja-JP" altLang="en-US" sz="1600" dirty="0"/>
              <a:t>開発</a:t>
            </a:r>
            <a:r>
              <a:rPr lang="ja-JP" altLang="en-US" sz="1600" dirty="0" smtClean="0"/>
              <a:t>とルール変更のスピード向上：</a:t>
            </a:r>
            <a:endParaRPr lang="en-US" altLang="ja-JP" sz="1600" dirty="0" smtClean="0"/>
          </a:p>
          <a:p>
            <a:pPr marL="533400" lvl="1" indent="-177800">
              <a:buFont typeface="Arial" pitchFamily="34" charset="0"/>
              <a:buChar char="•"/>
            </a:pPr>
            <a:r>
              <a:rPr lang="ja-JP" altLang="en-US" sz="1400" dirty="0" smtClean="0"/>
              <a:t>ルール定義をリポジトリ</a:t>
            </a:r>
            <a:r>
              <a:rPr lang="en-US" altLang="ja-JP" sz="1400" dirty="0" smtClean="0"/>
              <a:t>―</a:t>
            </a:r>
            <a:r>
              <a:rPr lang="ja-JP" altLang="en-US" sz="1400" dirty="0" smtClean="0"/>
              <a:t>として駆動部分と分離し、駆動のための実装部分を自動化する事により、プログラム設計・コーディング・単体テストをスキップでき、これ</a:t>
            </a:r>
            <a:r>
              <a:rPr lang="ja-JP" altLang="en-US" sz="1400" dirty="0"/>
              <a:t>に</a:t>
            </a:r>
            <a:r>
              <a:rPr lang="ja-JP" altLang="en-US" sz="1400" dirty="0" smtClean="0"/>
              <a:t>より</a:t>
            </a:r>
            <a:r>
              <a:rPr lang="ja-JP" altLang="en-US" sz="1400" dirty="0"/>
              <a:t>設計・</a:t>
            </a:r>
            <a:r>
              <a:rPr lang="ja-JP" altLang="en-US" sz="1400" dirty="0" smtClean="0"/>
              <a:t>開発と変更の期間を数分の１にする事も可能。</a:t>
            </a:r>
            <a:endParaRPr lang="en-US" altLang="ja-JP" sz="1400" dirty="0" smtClean="0"/>
          </a:p>
          <a:p>
            <a:pPr marL="533400" lvl="1" indent="-177800">
              <a:buFont typeface="Arial" pitchFamily="34" charset="0"/>
              <a:buChar char="•"/>
            </a:pPr>
            <a:endParaRPr lang="en-US" altLang="ja-JP" sz="1400" dirty="0"/>
          </a:p>
          <a:p>
            <a:pPr marL="533400" lvl="1" indent="-177800">
              <a:buFont typeface="Arial" pitchFamily="34" charset="0"/>
              <a:buChar char="•"/>
            </a:pPr>
            <a:r>
              <a:rPr lang="ja-JP" altLang="en-US" sz="1400" dirty="0" smtClean="0"/>
              <a:t>リポジトリ</a:t>
            </a:r>
            <a:r>
              <a:rPr lang="en-US" altLang="ja-JP" sz="1400" dirty="0" smtClean="0"/>
              <a:t>―</a:t>
            </a:r>
            <a:r>
              <a:rPr lang="ja-JP" altLang="en-US" sz="1400" dirty="0" smtClean="0"/>
              <a:t>管理の機能を持ち、追加・変更の履歴、変更の影響を確認する事が可能。</a:t>
            </a:r>
            <a:endParaRPr lang="en-US" altLang="ja-JP" sz="1400" dirty="0" smtClean="0"/>
          </a:p>
          <a:p>
            <a:pPr marL="533400" lvl="1" indent="-177800">
              <a:buFont typeface="Arial" pitchFamily="34" charset="0"/>
              <a:buChar char="•"/>
            </a:pPr>
            <a:endParaRPr lang="en-US" altLang="ja-JP" sz="1400" dirty="0"/>
          </a:p>
          <a:p>
            <a:pPr marL="533400" lvl="1" indent="-177800">
              <a:buFont typeface="Arial" pitchFamily="34" charset="0"/>
              <a:buChar char="•"/>
            </a:pPr>
            <a:r>
              <a:rPr lang="en-US" altLang="ja-JP" sz="1400" dirty="0" smtClean="0"/>
              <a:t>BPM</a:t>
            </a:r>
            <a:r>
              <a:rPr lang="ja-JP" altLang="en-US" sz="1400" dirty="0" smtClean="0"/>
              <a:t>との組み合わせで、より効果的なビジネスシステムを構築可能。</a:t>
            </a:r>
            <a:endParaRPr lang="en-US" altLang="ja-JP" sz="1400" dirty="0" smtClean="0"/>
          </a:p>
          <a:p>
            <a:pPr lvl="1"/>
            <a:endParaRPr lang="en-US" altLang="ja-JP" dirty="0"/>
          </a:p>
          <a:p>
            <a:r>
              <a:rPr lang="ja-JP" altLang="en-US" sz="1600" dirty="0"/>
              <a:t>ガバナンスの強化</a:t>
            </a:r>
            <a:r>
              <a:rPr lang="ja-JP" altLang="en-US" sz="1600" dirty="0" smtClean="0"/>
              <a:t>：</a:t>
            </a:r>
            <a:endParaRPr lang="en-US" altLang="ja-JP" sz="1600" dirty="0" smtClean="0"/>
          </a:p>
          <a:p>
            <a:pPr marL="533400" lvl="1" indent="-177800">
              <a:buFont typeface="Arial" pitchFamily="34" charset="0"/>
              <a:buChar char="•"/>
            </a:pPr>
            <a:r>
              <a:rPr lang="ja-JP" altLang="en-US" sz="1400" dirty="0" smtClean="0"/>
              <a:t>複雑な業務ルールを定義し、変更をトレースする事により人に依存した暗黙知を形式知として集約し可視化すると共</a:t>
            </a:r>
            <a:r>
              <a:rPr lang="ja-JP" altLang="en-US" sz="1400" dirty="0"/>
              <a:t>に、変更の影響をルール定義・登録時に確認が</a:t>
            </a:r>
            <a:r>
              <a:rPr lang="ja-JP" altLang="en-US" sz="1400" dirty="0" smtClean="0"/>
              <a:t>可能、また管理ツールにより変更履歴（ </a:t>
            </a:r>
            <a:r>
              <a:rPr lang="en-US" altLang="ja-JP" sz="1400" dirty="0" smtClean="0"/>
              <a:t>Who, What,  When, Why)  </a:t>
            </a:r>
            <a:r>
              <a:rPr lang="ja-JP" altLang="en-US" sz="1400" dirty="0" smtClean="0"/>
              <a:t>を追跡できる。</a:t>
            </a:r>
            <a:endParaRPr lang="en-US" altLang="ja-JP" sz="1400" dirty="0" smtClean="0"/>
          </a:p>
          <a:p>
            <a:pPr marL="533400" lvl="1" indent="-177800">
              <a:buFont typeface="Arial" pitchFamily="34" charset="0"/>
              <a:buChar char="•"/>
            </a:pPr>
            <a:endParaRPr lang="en-US" altLang="ja-JP" sz="1400" dirty="0"/>
          </a:p>
          <a:p>
            <a:pPr marL="533400" lvl="1" indent="-177800">
              <a:buFont typeface="Arial" pitchFamily="34" charset="0"/>
              <a:buChar char="•"/>
            </a:pPr>
            <a:r>
              <a:rPr lang="ja-JP" altLang="en-US" sz="1400" dirty="0" smtClean="0"/>
              <a:t>ルール記述を企業内で標準化・ガイド化する事により、より判り易くしたり、人によるばらつきをなくす等の統制が可能。</a:t>
            </a:r>
            <a:endParaRPr lang="en-US" altLang="ja-JP" sz="1400" dirty="0" smtClean="0"/>
          </a:p>
          <a:p>
            <a:pPr lvl="1"/>
            <a:endParaRPr lang="en-US" altLang="ja-JP" sz="1600" dirty="0"/>
          </a:p>
          <a:p>
            <a:r>
              <a:rPr lang="ja-JP" altLang="en-US" sz="1600" dirty="0" smtClean="0"/>
              <a:t>性能・信頼性の向上：</a:t>
            </a:r>
            <a:endParaRPr lang="en-US" altLang="ja-JP" sz="1600" dirty="0" smtClean="0"/>
          </a:p>
          <a:p>
            <a:pPr marL="533400" lvl="1" indent="-177800">
              <a:buFont typeface="Arial" pitchFamily="34" charset="0"/>
              <a:buChar char="•"/>
            </a:pPr>
            <a:r>
              <a:rPr lang="ja-JP" altLang="en-US" sz="1400" dirty="0" smtClean="0"/>
              <a:t>製品</a:t>
            </a:r>
            <a:r>
              <a:rPr lang="ja-JP" altLang="en-US" sz="1400" dirty="0"/>
              <a:t>毎に</a:t>
            </a:r>
            <a:r>
              <a:rPr lang="ja-JP" altLang="en-US" sz="1400" dirty="0" smtClean="0"/>
              <a:t> </a:t>
            </a:r>
            <a:r>
              <a:rPr lang="en-US" altLang="ja-JP" sz="1400" dirty="0" smtClean="0"/>
              <a:t>Rete algorism </a:t>
            </a:r>
            <a:r>
              <a:rPr lang="ja-JP" altLang="en-US" sz="1400" dirty="0" smtClean="0"/>
              <a:t>や　</a:t>
            </a:r>
            <a:r>
              <a:rPr lang="en-US" altLang="ja-JP" sz="1400" dirty="0" smtClean="0"/>
              <a:t>CEP (Complex Event Processing) </a:t>
            </a:r>
            <a:r>
              <a:rPr lang="ja-JP" altLang="en-US" sz="1400" dirty="0"/>
              <a:t>又</a:t>
            </a:r>
            <a:r>
              <a:rPr lang="ja-JP" altLang="en-US" sz="1400" dirty="0" smtClean="0"/>
              <a:t>は独自のアルゴリズムを採用し高速判断処理を実現している。</a:t>
            </a:r>
            <a:endParaRPr lang="en-US" altLang="ja-JP" sz="1400" dirty="0" smtClean="0"/>
          </a:p>
          <a:p>
            <a:pPr marL="533400" lvl="1" indent="-177800">
              <a:buFont typeface="Arial" pitchFamily="34" charset="0"/>
              <a:buChar char="•"/>
            </a:pPr>
            <a:endParaRPr lang="en-US" altLang="ja-JP" sz="1400" dirty="0" smtClean="0"/>
          </a:p>
          <a:p>
            <a:pPr marL="533400" lvl="1" indent="-177800">
              <a:buFont typeface="Arial" pitchFamily="34" charset="0"/>
              <a:buChar char="•"/>
            </a:pPr>
            <a:r>
              <a:rPr lang="ja-JP" altLang="en-US" sz="1400" dirty="0" smtClean="0"/>
              <a:t>ルールベース記述にすることで</a:t>
            </a:r>
            <a:r>
              <a:rPr kumimoji="1" lang="ja-JP" altLang="en-US" sz="1400" dirty="0" smtClean="0"/>
              <a:t>、</a:t>
            </a:r>
            <a:r>
              <a:rPr kumimoji="1" lang="en-US" altLang="ja-JP" sz="1400" dirty="0" smtClean="0"/>
              <a:t>SW</a:t>
            </a:r>
            <a:r>
              <a:rPr kumimoji="1" lang="ja-JP" altLang="en-US" sz="1400" dirty="0" smtClean="0"/>
              <a:t>設計やプログラムコーディングの品質低下や変更</a:t>
            </a:r>
            <a:r>
              <a:rPr lang="ja-JP" altLang="en-US" sz="1400" dirty="0" smtClean="0"/>
              <a:t>の頻発による</a:t>
            </a:r>
            <a:r>
              <a:rPr kumimoji="1" lang="ja-JP" altLang="en-US" sz="1400" dirty="0" smtClean="0"/>
              <a:t>複雑化の影響を無視できる。</a:t>
            </a:r>
            <a:endParaRPr kumimoji="1" lang="ja-JP" altLang="en-US" sz="1400" dirty="0"/>
          </a:p>
        </p:txBody>
      </p:sp>
      <p:sp>
        <p:nvSpPr>
          <p:cNvPr id="7" name="テキスト ボックス 6"/>
          <p:cNvSpPr txBox="1"/>
          <p:nvPr/>
        </p:nvSpPr>
        <p:spPr>
          <a:xfrm>
            <a:off x="717313" y="260648"/>
            <a:ext cx="2853666" cy="523220"/>
          </a:xfrm>
          <a:prstGeom prst="rect">
            <a:avLst/>
          </a:prstGeom>
          <a:noFill/>
        </p:spPr>
        <p:txBody>
          <a:bodyPr wrap="none" rtlCol="0">
            <a:spAutoFit/>
          </a:bodyPr>
          <a:lstStyle/>
          <a:p>
            <a:r>
              <a:rPr lang="en-US" altLang="ja-JP" sz="2800" dirty="0" smtClean="0"/>
              <a:t>6-1. BRMS</a:t>
            </a:r>
            <a:r>
              <a:rPr lang="ja-JP" altLang="en-US" sz="2800" dirty="0"/>
              <a:t>の意義</a:t>
            </a:r>
          </a:p>
        </p:txBody>
      </p:sp>
    </p:spTree>
    <p:extLst>
      <p:ext uri="{BB962C8B-B14F-4D97-AF65-F5344CB8AC3E}">
        <p14:creationId xmlns:p14="http://schemas.microsoft.com/office/powerpoint/2010/main" val="939770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角丸四角形 66"/>
          <p:cNvSpPr/>
          <p:nvPr/>
        </p:nvSpPr>
        <p:spPr>
          <a:xfrm>
            <a:off x="5987268" y="1109814"/>
            <a:ext cx="2113124" cy="3816424"/>
          </a:xfrm>
          <a:prstGeom prst="roundRect">
            <a:avLst>
              <a:gd name="adj" fmla="val 7330"/>
            </a:avLst>
          </a:prstGeom>
          <a:solidFill>
            <a:schemeClr val="accent2">
              <a:lumMod val="20000"/>
              <a:lumOff val="80000"/>
            </a:schemeClr>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b="1" dirty="0" smtClean="0">
                <a:solidFill>
                  <a:schemeClr val="tx1"/>
                </a:solidFill>
              </a:rPr>
              <a:t>実行環境</a:t>
            </a:r>
          </a:p>
        </p:txBody>
      </p:sp>
      <p:sp>
        <p:nvSpPr>
          <p:cNvPr id="66" name="角丸四角形 65"/>
          <p:cNvSpPr/>
          <p:nvPr/>
        </p:nvSpPr>
        <p:spPr>
          <a:xfrm>
            <a:off x="1547663" y="1109814"/>
            <a:ext cx="4258359" cy="3816424"/>
          </a:xfrm>
          <a:prstGeom prst="roundRect">
            <a:avLst>
              <a:gd name="adj" fmla="val 5686"/>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b="1" dirty="0" smtClean="0">
                <a:solidFill>
                  <a:schemeClr val="tx1"/>
                </a:solidFill>
              </a:rPr>
              <a:t>開発・保守環境</a:t>
            </a:r>
          </a:p>
        </p:txBody>
      </p:sp>
      <p:sp>
        <p:nvSpPr>
          <p:cNvPr id="52" name="正方形/長方形 51"/>
          <p:cNvSpPr/>
          <p:nvPr/>
        </p:nvSpPr>
        <p:spPr>
          <a:xfrm>
            <a:off x="6526460" y="1568524"/>
            <a:ext cx="781844" cy="56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7" name="正方形/長方形 6"/>
          <p:cNvSpPr/>
          <p:nvPr/>
        </p:nvSpPr>
        <p:spPr>
          <a:xfrm>
            <a:off x="1748734" y="2060848"/>
            <a:ext cx="159913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ルール、データ、用語</a:t>
            </a:r>
            <a:endParaRPr lang="en-US" altLang="ja-JP" sz="1400" dirty="0" smtClean="0">
              <a:solidFill>
                <a:schemeClr val="tx1"/>
              </a:solidFill>
            </a:endParaRPr>
          </a:p>
          <a:p>
            <a:pPr algn="ctr"/>
            <a:r>
              <a:rPr kumimoji="1" lang="ja-JP" altLang="en-US" sz="1400" dirty="0" smtClean="0">
                <a:solidFill>
                  <a:schemeClr val="tx1"/>
                </a:solidFill>
              </a:rPr>
              <a:t>定義</a:t>
            </a:r>
            <a:r>
              <a:rPr kumimoji="1" lang="ja-JP" altLang="en-US" sz="1400" dirty="0">
                <a:solidFill>
                  <a:schemeClr val="tx1"/>
                </a:solidFill>
              </a:rPr>
              <a:t>、</a:t>
            </a:r>
            <a:r>
              <a:rPr kumimoji="1" lang="ja-JP" altLang="en-US" sz="1400" dirty="0" smtClean="0">
                <a:solidFill>
                  <a:schemeClr val="tx1"/>
                </a:solidFill>
              </a:rPr>
              <a:t>登録</a:t>
            </a:r>
            <a:endParaRPr kumimoji="1" lang="en-US" altLang="ja-JP" sz="1400" dirty="0" smtClean="0">
              <a:solidFill>
                <a:schemeClr val="tx1"/>
              </a:solidFill>
            </a:endParaRPr>
          </a:p>
          <a:p>
            <a:pPr algn="ctr"/>
            <a:r>
              <a:rPr lang="ja-JP" altLang="en-US" sz="1200" dirty="0" smtClean="0">
                <a:solidFill>
                  <a:schemeClr val="tx1"/>
                </a:solidFill>
              </a:rPr>
              <a:t>（追加、変更、削除）</a:t>
            </a:r>
            <a:endParaRPr kumimoji="1" lang="en-US" altLang="ja-JP" sz="1200" dirty="0" smtClean="0">
              <a:solidFill>
                <a:schemeClr val="tx1"/>
              </a:solidFill>
            </a:endParaRPr>
          </a:p>
        </p:txBody>
      </p:sp>
      <p:sp>
        <p:nvSpPr>
          <p:cNvPr id="8" name="フローチャート : 磁気ディスク 7"/>
          <p:cNvSpPr/>
          <p:nvPr/>
        </p:nvSpPr>
        <p:spPr>
          <a:xfrm>
            <a:off x="3633601" y="2060848"/>
            <a:ext cx="1634480" cy="9932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リポジトリ</a:t>
            </a:r>
            <a:r>
              <a:rPr kumimoji="1" lang="en-US" altLang="ja-JP" sz="1400" dirty="0" smtClean="0">
                <a:solidFill>
                  <a:schemeClr val="tx1"/>
                </a:solidFill>
              </a:rPr>
              <a:t>―</a:t>
            </a:r>
            <a:endParaRPr kumimoji="1" lang="ja-JP" altLang="en-US" sz="1400" dirty="0" smtClean="0">
              <a:solidFill>
                <a:schemeClr val="tx1"/>
              </a:solidFill>
            </a:endParaRPr>
          </a:p>
        </p:txBody>
      </p:sp>
      <p:sp>
        <p:nvSpPr>
          <p:cNvPr id="9" name="正方形/長方形 8"/>
          <p:cNvSpPr/>
          <p:nvPr/>
        </p:nvSpPr>
        <p:spPr>
          <a:xfrm>
            <a:off x="3633601" y="3450704"/>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ソースコード生成</a:t>
            </a:r>
            <a:endParaRPr kumimoji="1" lang="en-US" altLang="ja-JP" sz="1400" dirty="0" smtClean="0">
              <a:solidFill>
                <a:schemeClr val="tx1"/>
              </a:solidFill>
            </a:endParaRPr>
          </a:p>
          <a:p>
            <a:pPr algn="ctr"/>
            <a:r>
              <a:rPr lang="ja-JP" altLang="en-US" sz="1400" dirty="0" smtClean="0">
                <a:solidFill>
                  <a:schemeClr val="tx1"/>
                </a:solidFill>
              </a:rPr>
              <a:t>サービスの生成</a:t>
            </a:r>
            <a:endParaRPr kumimoji="1" lang="ja-JP" altLang="en-US" sz="1400" dirty="0" smtClean="0">
              <a:solidFill>
                <a:schemeClr val="tx1"/>
              </a:solidFill>
            </a:endParaRPr>
          </a:p>
        </p:txBody>
      </p:sp>
      <p:sp>
        <p:nvSpPr>
          <p:cNvPr id="10" name="角丸四角形 9"/>
          <p:cNvSpPr/>
          <p:nvPr/>
        </p:nvSpPr>
        <p:spPr>
          <a:xfrm>
            <a:off x="6248337" y="3471386"/>
            <a:ext cx="156172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実行</a:t>
            </a:r>
            <a:r>
              <a:rPr lang="ja-JP" altLang="en-US" sz="1400" dirty="0" smtClean="0">
                <a:solidFill>
                  <a:schemeClr val="tx1"/>
                </a:solidFill>
              </a:rPr>
              <a:t>及び監視</a:t>
            </a:r>
            <a:endParaRPr lang="en-US" altLang="ja-JP" sz="1400" dirty="0" smtClean="0">
              <a:solidFill>
                <a:schemeClr val="tx1"/>
              </a:solidFill>
            </a:endParaRPr>
          </a:p>
          <a:p>
            <a:pPr algn="ctr"/>
            <a:r>
              <a:rPr lang="ja-JP" altLang="en-US" sz="1400" dirty="0">
                <a:solidFill>
                  <a:schemeClr val="tx1"/>
                </a:solidFill>
              </a:rPr>
              <a:t>サービスの</a:t>
            </a:r>
            <a:r>
              <a:rPr lang="ja-JP" altLang="en-US" sz="1400" dirty="0" smtClean="0">
                <a:solidFill>
                  <a:schemeClr val="tx1"/>
                </a:solidFill>
              </a:rPr>
              <a:t>呼出し</a:t>
            </a:r>
            <a:endParaRPr lang="en-US" altLang="ja-JP" sz="1400" dirty="0" smtClean="0">
              <a:solidFill>
                <a:schemeClr val="tx1"/>
              </a:solidFill>
            </a:endParaRPr>
          </a:p>
        </p:txBody>
      </p:sp>
      <p:sp>
        <p:nvSpPr>
          <p:cNvPr id="11" name="フローチャート : 磁気ディスク 10"/>
          <p:cNvSpPr/>
          <p:nvPr/>
        </p:nvSpPr>
        <p:spPr>
          <a:xfrm>
            <a:off x="6560226" y="2528320"/>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12" name="フローチャート : 磁気ディスク 11"/>
          <p:cNvSpPr/>
          <p:nvPr/>
        </p:nvSpPr>
        <p:spPr>
          <a:xfrm>
            <a:off x="6372200" y="2600328"/>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ＤＢ</a:t>
            </a: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95" y="2162488"/>
            <a:ext cx="855538" cy="85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正方形/長方形 33"/>
          <p:cNvSpPr/>
          <p:nvPr/>
        </p:nvSpPr>
        <p:spPr>
          <a:xfrm>
            <a:off x="6393904" y="1650504"/>
            <a:ext cx="817500" cy="626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en-US" altLang="ja-JP" sz="800" dirty="0" smtClean="0">
              <a:solidFill>
                <a:schemeClr val="tx1"/>
              </a:solidFill>
            </a:endParaRPr>
          </a:p>
          <a:p>
            <a:pPr algn="ctr"/>
            <a:endParaRPr kumimoji="1" lang="ja-JP" altLang="en-US" sz="800" dirty="0" smtClean="0">
              <a:solidFill>
                <a:schemeClr val="tx1"/>
              </a:solidFill>
            </a:endParaRPr>
          </a:p>
        </p:txBody>
      </p:sp>
      <p:sp>
        <p:nvSpPr>
          <p:cNvPr id="53" name="正方形/長方形 52"/>
          <p:cNvSpPr/>
          <p:nvPr/>
        </p:nvSpPr>
        <p:spPr>
          <a:xfrm>
            <a:off x="6526460" y="1708034"/>
            <a:ext cx="227744" cy="14401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54" name="正方形/長方形 53"/>
          <p:cNvSpPr/>
          <p:nvPr/>
        </p:nvSpPr>
        <p:spPr>
          <a:xfrm>
            <a:off x="6478618" y="1911648"/>
            <a:ext cx="648072" cy="22392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lnSpc>
                <a:spcPts val="300"/>
              </a:lnSpc>
            </a:pPr>
            <a:r>
              <a:rPr kumimoji="1" lang="ja-JP" altLang="en-US" sz="800" dirty="0" smtClean="0">
                <a:solidFill>
                  <a:schemeClr val="tx1"/>
                </a:solidFill>
              </a:rPr>
              <a:t>・・・・・・・・</a:t>
            </a:r>
            <a:endParaRPr kumimoji="1" lang="en-US" altLang="ja-JP" sz="800" dirty="0" smtClean="0">
              <a:solidFill>
                <a:schemeClr val="tx1"/>
              </a:solidFill>
            </a:endParaRPr>
          </a:p>
          <a:p>
            <a:pPr algn="ctr">
              <a:lnSpc>
                <a:spcPts val="300"/>
              </a:lnSpc>
            </a:pPr>
            <a:r>
              <a:rPr lang="en-US" altLang="ja-JP" sz="800" dirty="0" smtClean="0">
                <a:solidFill>
                  <a:schemeClr val="tx1"/>
                </a:solidFill>
              </a:rPr>
              <a:t>..</a:t>
            </a:r>
            <a:endParaRPr kumimoji="1" lang="en-US" altLang="ja-JP" sz="800" dirty="0" smtClean="0">
              <a:solidFill>
                <a:schemeClr val="tx1"/>
              </a:solidFill>
            </a:endParaRPr>
          </a:p>
          <a:p>
            <a:pPr algn="ctr">
              <a:lnSpc>
                <a:spcPts val="300"/>
              </a:lnSpc>
            </a:pPr>
            <a:r>
              <a:rPr lang="ja-JP" altLang="en-US" sz="800" dirty="0">
                <a:solidFill>
                  <a:schemeClr val="tx1"/>
                </a:solidFill>
              </a:rPr>
              <a:t>・・・・・・・・</a:t>
            </a:r>
            <a:endParaRPr kumimoji="1" lang="ja-JP" altLang="en-US" sz="800" dirty="0" smtClean="0">
              <a:solidFill>
                <a:schemeClr val="tx1"/>
              </a:solidFill>
            </a:endParaRPr>
          </a:p>
        </p:txBody>
      </p:sp>
      <p:sp>
        <p:nvSpPr>
          <p:cNvPr id="55" name="テキスト ボックス 54"/>
          <p:cNvSpPr txBox="1"/>
          <p:nvPr/>
        </p:nvSpPr>
        <p:spPr>
          <a:xfrm>
            <a:off x="7324466" y="1698161"/>
            <a:ext cx="543739" cy="307777"/>
          </a:xfrm>
          <a:prstGeom prst="rect">
            <a:avLst/>
          </a:prstGeom>
          <a:noFill/>
        </p:spPr>
        <p:txBody>
          <a:bodyPr wrap="none" rtlCol="0">
            <a:spAutoFit/>
          </a:bodyPr>
          <a:lstStyle/>
          <a:p>
            <a:r>
              <a:rPr lang="ja-JP" altLang="en-US" sz="1400" dirty="0"/>
              <a:t>画面</a:t>
            </a:r>
            <a:endParaRPr kumimoji="1" lang="ja-JP" altLang="en-US" sz="1400" dirty="0"/>
          </a:p>
        </p:txBody>
      </p:sp>
      <p:sp>
        <p:nvSpPr>
          <p:cNvPr id="59" name="正方形/長方形 58"/>
          <p:cNvSpPr/>
          <p:nvPr/>
        </p:nvSpPr>
        <p:spPr>
          <a:xfrm>
            <a:off x="1761391" y="3483708"/>
            <a:ext cx="1500883" cy="88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管理・検証</a:t>
            </a:r>
            <a:endParaRPr kumimoji="1" lang="en-US" altLang="ja-JP" sz="1400" dirty="0" smtClean="0">
              <a:solidFill>
                <a:schemeClr val="tx1"/>
              </a:solidFill>
            </a:endParaRPr>
          </a:p>
          <a:p>
            <a:pPr algn="ctr"/>
            <a:r>
              <a:rPr kumimoji="1" lang="ja-JP" altLang="en-US" sz="1400" dirty="0" smtClean="0">
                <a:solidFill>
                  <a:schemeClr val="tx1"/>
                </a:solidFill>
              </a:rPr>
              <a:t>機能</a:t>
            </a:r>
          </a:p>
        </p:txBody>
      </p:sp>
      <p:sp>
        <p:nvSpPr>
          <p:cNvPr id="56" name="右矢印 55"/>
          <p:cNvSpPr/>
          <p:nvPr/>
        </p:nvSpPr>
        <p:spPr>
          <a:xfrm>
            <a:off x="1418543" y="2333292"/>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61" name="右矢印 60"/>
          <p:cNvSpPr/>
          <p:nvPr/>
        </p:nvSpPr>
        <p:spPr>
          <a:xfrm>
            <a:off x="3144396" y="2333292"/>
            <a:ext cx="56350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57" name="下矢印 56"/>
          <p:cNvSpPr/>
          <p:nvPr/>
        </p:nvSpPr>
        <p:spPr>
          <a:xfrm>
            <a:off x="4255381" y="2924944"/>
            <a:ext cx="484632" cy="61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58" name="右矢印 57"/>
          <p:cNvSpPr/>
          <p:nvPr/>
        </p:nvSpPr>
        <p:spPr>
          <a:xfrm>
            <a:off x="5268081" y="3595634"/>
            <a:ext cx="888095" cy="575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60" name="下矢印 59"/>
          <p:cNvSpPr/>
          <p:nvPr/>
        </p:nvSpPr>
        <p:spPr>
          <a:xfrm>
            <a:off x="2205486" y="2924944"/>
            <a:ext cx="484632" cy="670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68" name="テキスト ボックス 67"/>
          <p:cNvSpPr txBox="1"/>
          <p:nvPr/>
        </p:nvSpPr>
        <p:spPr>
          <a:xfrm>
            <a:off x="1359533" y="5024318"/>
            <a:ext cx="3071675" cy="1384995"/>
          </a:xfrm>
          <a:prstGeom prst="rect">
            <a:avLst/>
          </a:prstGeom>
          <a:noFill/>
        </p:spPr>
        <p:txBody>
          <a:bodyPr wrap="none" rtlCol="0">
            <a:spAutoFit/>
          </a:bodyPr>
          <a:lstStyle/>
          <a:p>
            <a:r>
              <a:rPr kumimoji="1" lang="ja-JP" altLang="en-US" sz="1400" dirty="0" smtClean="0"/>
              <a:t>個別の機能や構成は製品によって異なる</a:t>
            </a:r>
            <a:endParaRPr kumimoji="1" lang="en-US" altLang="ja-JP" sz="1400" dirty="0" smtClean="0"/>
          </a:p>
          <a:p>
            <a:pPr marL="285750" indent="-285750">
              <a:buFont typeface="Arial" pitchFamily="34" charset="0"/>
              <a:buChar char="•"/>
            </a:pPr>
            <a:r>
              <a:rPr kumimoji="1" lang="ja-JP" altLang="en-US" sz="1400" dirty="0" smtClean="0"/>
              <a:t>定義・登録の機能の方法</a:t>
            </a:r>
            <a:endParaRPr kumimoji="1" lang="en-US" altLang="ja-JP" sz="1400" dirty="0" smtClean="0"/>
          </a:p>
          <a:p>
            <a:pPr marL="285750" indent="-285750">
              <a:buFont typeface="Arial" pitchFamily="34" charset="0"/>
              <a:buChar char="•"/>
            </a:pPr>
            <a:r>
              <a:rPr lang="ja-JP" altLang="en-US" sz="1400" dirty="0" smtClean="0"/>
              <a:t>推論</a:t>
            </a:r>
            <a:r>
              <a:rPr lang="ja-JP" altLang="en-US" sz="1400" dirty="0"/>
              <a:t>の</a:t>
            </a:r>
            <a:r>
              <a:rPr lang="ja-JP" altLang="en-US" sz="1400" dirty="0" smtClean="0"/>
              <a:t>アルゴリズム</a:t>
            </a:r>
            <a:endParaRPr lang="en-US" altLang="ja-JP" sz="1400" dirty="0" smtClean="0"/>
          </a:p>
          <a:p>
            <a:pPr marL="285750" indent="-285750">
              <a:buFont typeface="Arial" pitchFamily="34" charset="0"/>
              <a:buChar char="•"/>
            </a:pPr>
            <a:r>
              <a:rPr kumimoji="1" lang="ja-JP" altLang="en-US" sz="1400" dirty="0"/>
              <a:t>管理</a:t>
            </a:r>
            <a:r>
              <a:rPr kumimoji="1" lang="ja-JP" altLang="en-US" sz="1400" dirty="0" smtClean="0"/>
              <a:t>機能</a:t>
            </a:r>
            <a:endParaRPr kumimoji="1" lang="en-US" altLang="ja-JP" sz="1400" dirty="0" smtClean="0"/>
          </a:p>
          <a:p>
            <a:pPr marL="285750" indent="-285750">
              <a:buFont typeface="Arial" pitchFamily="34" charset="0"/>
              <a:buChar char="•"/>
            </a:pPr>
            <a:r>
              <a:rPr lang="ja-JP" altLang="en-US" sz="1400" dirty="0"/>
              <a:t>リポジトリ</a:t>
            </a:r>
            <a:r>
              <a:rPr lang="en-US" altLang="ja-JP" sz="1400" dirty="0" smtClean="0"/>
              <a:t>―</a:t>
            </a:r>
            <a:r>
              <a:rPr lang="ja-JP" altLang="en-US" sz="1400" dirty="0" smtClean="0"/>
              <a:t>の構成</a:t>
            </a:r>
            <a:endParaRPr lang="en-US" altLang="ja-JP" sz="1400" dirty="0" smtClean="0"/>
          </a:p>
          <a:p>
            <a:pPr marL="285750" indent="-285750">
              <a:buFont typeface="Arial" pitchFamily="34" charset="0"/>
              <a:buChar char="•"/>
            </a:pPr>
            <a:r>
              <a:rPr kumimoji="1" lang="ja-JP" altLang="en-US" sz="1400" dirty="0"/>
              <a:t>実行</a:t>
            </a:r>
            <a:r>
              <a:rPr kumimoji="1" lang="ja-JP" altLang="en-US" sz="1400" dirty="0" smtClean="0"/>
              <a:t>形式</a:t>
            </a:r>
            <a:endParaRPr kumimoji="1" lang="ja-JP" altLang="en-US" sz="1400" dirty="0"/>
          </a:p>
        </p:txBody>
      </p:sp>
      <p:sp>
        <p:nvSpPr>
          <p:cNvPr id="69" name="左右矢印 68"/>
          <p:cNvSpPr/>
          <p:nvPr/>
        </p:nvSpPr>
        <p:spPr>
          <a:xfrm>
            <a:off x="3061165" y="3686270"/>
            <a:ext cx="729967"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70" name="テキスト ボックス 69"/>
          <p:cNvSpPr txBox="1"/>
          <p:nvPr/>
        </p:nvSpPr>
        <p:spPr>
          <a:xfrm>
            <a:off x="5076057" y="5024318"/>
            <a:ext cx="3850202" cy="1600438"/>
          </a:xfrm>
          <a:prstGeom prst="rect">
            <a:avLst/>
          </a:prstGeom>
          <a:noFill/>
        </p:spPr>
        <p:txBody>
          <a:bodyPr wrap="square" rtlCol="0">
            <a:spAutoFit/>
          </a:bodyPr>
          <a:lstStyle/>
          <a:p>
            <a:r>
              <a:rPr kumimoji="1" lang="ja-JP" altLang="en-US" sz="1400" dirty="0" smtClean="0"/>
              <a:t>実装コードは </a:t>
            </a:r>
            <a:r>
              <a:rPr kumimoji="1" lang="en-US" altLang="ja-JP" sz="1400" dirty="0" smtClean="0"/>
              <a:t>Java, C#, Cobol </a:t>
            </a:r>
            <a:r>
              <a:rPr kumimoji="1" lang="ja-JP" altLang="en-US" sz="1400" dirty="0" smtClean="0"/>
              <a:t>等の言語のソースコードである場合、サービス</a:t>
            </a:r>
            <a:r>
              <a:rPr lang="ja-JP" altLang="en-US" sz="1400" dirty="0"/>
              <a:t>を</a:t>
            </a:r>
            <a:r>
              <a:rPr kumimoji="1" lang="ja-JP" altLang="en-US" sz="1400" dirty="0" smtClean="0"/>
              <a:t>自動生成しユーザーアプリより呼び出すやり方及び独自コードをインタプリタ</a:t>
            </a:r>
            <a:r>
              <a:rPr kumimoji="1" lang="en-US" altLang="ja-JP" sz="1400" dirty="0" smtClean="0"/>
              <a:t>―</a:t>
            </a:r>
            <a:r>
              <a:rPr kumimoji="1" lang="ja-JP" altLang="en-US" sz="1400" dirty="0" smtClean="0"/>
              <a:t>で実行する場合方等がある。</a:t>
            </a:r>
            <a:endParaRPr kumimoji="1" lang="en-US" altLang="ja-JP" sz="1400" dirty="0" smtClean="0"/>
          </a:p>
          <a:p>
            <a:endParaRPr lang="en-US" altLang="ja-JP" sz="1400" dirty="0"/>
          </a:p>
          <a:p>
            <a:r>
              <a:rPr kumimoji="1" lang="en-US" altLang="ja-JP" sz="1400" dirty="0" smtClean="0"/>
              <a:t>DB </a:t>
            </a:r>
            <a:r>
              <a:rPr kumimoji="1" lang="ja-JP" altLang="en-US" sz="1400" dirty="0" smtClean="0"/>
              <a:t>も</a:t>
            </a:r>
            <a:r>
              <a:rPr lang="ja-JP" altLang="en-US" sz="1400" dirty="0"/>
              <a:t>市販</a:t>
            </a:r>
            <a:r>
              <a:rPr kumimoji="1" lang="ja-JP" altLang="en-US" sz="1400" dirty="0" smtClean="0"/>
              <a:t>されている代表的な </a:t>
            </a:r>
            <a:r>
              <a:rPr kumimoji="1" lang="en-US" altLang="ja-JP" sz="1400" dirty="0" smtClean="0"/>
              <a:t>DB</a:t>
            </a:r>
            <a:r>
              <a:rPr kumimoji="1" lang="ja-JP" altLang="en-US" sz="1400" dirty="0" smtClean="0"/>
              <a:t> </a:t>
            </a:r>
            <a:r>
              <a:rPr kumimoji="1" lang="en-US" altLang="ja-JP" sz="1400" dirty="0" smtClean="0"/>
              <a:t>(Oracle, DB2, SQL server, MySQL </a:t>
            </a:r>
            <a:r>
              <a:rPr kumimoji="1" lang="ja-JP" altLang="en-US" sz="1400" dirty="0" smtClean="0"/>
              <a:t>等）をサポート</a:t>
            </a:r>
            <a:endParaRPr kumimoji="1" lang="ja-JP" altLang="en-US" sz="1400" dirty="0"/>
          </a:p>
        </p:txBody>
      </p:sp>
      <p:sp>
        <p:nvSpPr>
          <p:cNvPr id="71" name="テキスト ボックス 70"/>
          <p:cNvSpPr txBox="1"/>
          <p:nvPr/>
        </p:nvSpPr>
        <p:spPr>
          <a:xfrm>
            <a:off x="251521" y="2977788"/>
            <a:ext cx="1296142" cy="523220"/>
          </a:xfrm>
          <a:prstGeom prst="rect">
            <a:avLst/>
          </a:prstGeom>
          <a:noFill/>
        </p:spPr>
        <p:txBody>
          <a:bodyPr wrap="square" rtlCol="0">
            <a:spAutoFit/>
          </a:bodyPr>
          <a:lstStyle/>
          <a:p>
            <a:r>
              <a:rPr kumimoji="1" lang="ja-JP" altLang="en-US" sz="1400" dirty="0" smtClean="0"/>
              <a:t>ユーザ</a:t>
            </a:r>
            <a:endParaRPr kumimoji="1" lang="en-US" altLang="ja-JP" sz="1400" dirty="0" smtClean="0"/>
          </a:p>
          <a:p>
            <a:r>
              <a:rPr kumimoji="1" lang="ja-JP" altLang="en-US" sz="1400" dirty="0" smtClean="0"/>
              <a:t>システム分析者</a:t>
            </a:r>
            <a:endParaRPr kumimoji="1" lang="ja-JP" altLang="en-US" sz="1400" dirty="0"/>
          </a:p>
        </p:txBody>
      </p:sp>
      <p:sp>
        <p:nvSpPr>
          <p:cNvPr id="2" name="上下矢印 1"/>
          <p:cNvSpPr/>
          <p:nvPr/>
        </p:nvSpPr>
        <p:spPr>
          <a:xfrm rot="2583717">
            <a:off x="3183833" y="2809449"/>
            <a:ext cx="484632" cy="8598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1" name="テキスト ボックス 30"/>
          <p:cNvSpPr txBox="1"/>
          <p:nvPr/>
        </p:nvSpPr>
        <p:spPr>
          <a:xfrm>
            <a:off x="717313" y="260648"/>
            <a:ext cx="4238661" cy="523220"/>
          </a:xfrm>
          <a:prstGeom prst="rect">
            <a:avLst/>
          </a:prstGeom>
          <a:noFill/>
        </p:spPr>
        <p:txBody>
          <a:bodyPr wrap="none" rtlCol="0">
            <a:spAutoFit/>
          </a:bodyPr>
          <a:lstStyle/>
          <a:p>
            <a:r>
              <a:rPr lang="en-US" altLang="ja-JP" sz="2800" dirty="0" smtClean="0"/>
              <a:t>6-2. BRMS</a:t>
            </a:r>
            <a:r>
              <a:rPr lang="ja-JP" altLang="en-US" sz="2800" dirty="0"/>
              <a:t>の一般的な構成</a:t>
            </a:r>
          </a:p>
        </p:txBody>
      </p:sp>
    </p:spTree>
    <p:extLst>
      <p:ext uri="{BB962C8B-B14F-4D97-AF65-F5344CB8AC3E}">
        <p14:creationId xmlns:p14="http://schemas.microsoft.com/office/powerpoint/2010/main" val="467681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83568" y="2042190"/>
            <a:ext cx="108012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スコープ定義</a:t>
            </a:r>
            <a:endParaRPr kumimoji="1" lang="en-US" altLang="ja-JP" sz="1400" dirty="0" smtClean="0">
              <a:solidFill>
                <a:schemeClr val="tx1"/>
              </a:solidFill>
            </a:endParaRPr>
          </a:p>
          <a:p>
            <a:pPr algn="ctr"/>
            <a:r>
              <a:rPr kumimoji="1" lang="ja-JP" altLang="en-US" sz="1400" dirty="0" smtClean="0">
                <a:solidFill>
                  <a:schemeClr val="tx1"/>
                </a:solidFill>
              </a:rPr>
              <a:t>業務ルール</a:t>
            </a:r>
            <a:endParaRPr kumimoji="1" lang="en-US" altLang="ja-JP" sz="1400" dirty="0" smtClean="0">
              <a:solidFill>
                <a:schemeClr val="tx1"/>
              </a:solidFill>
            </a:endParaRPr>
          </a:p>
          <a:p>
            <a:pPr algn="ctr"/>
            <a:r>
              <a:rPr kumimoji="1" lang="ja-JP" altLang="en-US" sz="1400" dirty="0" smtClean="0">
                <a:solidFill>
                  <a:schemeClr val="tx1"/>
                </a:solidFill>
              </a:rPr>
              <a:t>分析</a:t>
            </a:r>
            <a:endParaRPr kumimoji="1" lang="en-US" altLang="ja-JP" sz="1400" dirty="0" smtClean="0">
              <a:solidFill>
                <a:schemeClr val="tx1"/>
              </a:solidFill>
            </a:endParaRPr>
          </a:p>
          <a:p>
            <a:pPr algn="ctr"/>
            <a:r>
              <a:rPr lang="ja-JP" altLang="en-US" sz="1400" dirty="0">
                <a:solidFill>
                  <a:schemeClr val="tx1"/>
                </a:solidFill>
              </a:rPr>
              <a:t>管理方針</a:t>
            </a:r>
            <a:endParaRPr kumimoji="1" lang="ja-JP" altLang="en-US" sz="1400" dirty="0" smtClean="0">
              <a:solidFill>
                <a:schemeClr val="tx1"/>
              </a:solidFill>
            </a:endParaRPr>
          </a:p>
        </p:txBody>
      </p:sp>
      <p:sp>
        <p:nvSpPr>
          <p:cNvPr id="3" name="正方形/長方形 2"/>
          <p:cNvSpPr/>
          <p:nvPr/>
        </p:nvSpPr>
        <p:spPr>
          <a:xfrm>
            <a:off x="2195736" y="2044472"/>
            <a:ext cx="1152128" cy="10801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ルール・データの定義と登録</a:t>
            </a:r>
          </a:p>
        </p:txBody>
      </p:sp>
      <p:sp>
        <p:nvSpPr>
          <p:cNvPr id="32" name="正方形/長方形 31"/>
          <p:cNvSpPr/>
          <p:nvPr/>
        </p:nvSpPr>
        <p:spPr>
          <a:xfrm>
            <a:off x="3705512" y="2044968"/>
            <a:ext cx="1152128" cy="10801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実装環境の</a:t>
            </a:r>
            <a:endParaRPr kumimoji="1" lang="en-US" altLang="ja-JP" sz="1400" dirty="0" smtClean="0">
              <a:solidFill>
                <a:schemeClr val="tx1"/>
              </a:solidFill>
            </a:endParaRPr>
          </a:p>
          <a:p>
            <a:pPr algn="ctr"/>
            <a:r>
              <a:rPr kumimoji="1" lang="ja-JP" altLang="en-US" sz="1400" dirty="0" smtClean="0">
                <a:solidFill>
                  <a:schemeClr val="tx1"/>
                </a:solidFill>
              </a:rPr>
              <a:t>生成</a:t>
            </a:r>
            <a:endParaRPr kumimoji="1" lang="en-US" altLang="ja-JP" sz="1400" dirty="0" smtClean="0">
              <a:solidFill>
                <a:schemeClr val="tx1"/>
              </a:solidFill>
            </a:endParaRPr>
          </a:p>
          <a:p>
            <a:pPr algn="ctr"/>
            <a:r>
              <a:rPr lang="ja-JP" altLang="en-US" sz="1400" dirty="0">
                <a:solidFill>
                  <a:schemeClr val="tx1"/>
                </a:solidFill>
              </a:rPr>
              <a:t>（自動生成）</a:t>
            </a:r>
            <a:endParaRPr kumimoji="1" lang="ja-JP" altLang="en-US" sz="1400" dirty="0" smtClean="0">
              <a:solidFill>
                <a:schemeClr val="tx1"/>
              </a:solidFill>
            </a:endParaRPr>
          </a:p>
        </p:txBody>
      </p:sp>
      <p:sp>
        <p:nvSpPr>
          <p:cNvPr id="33" name="正方形/長方形 32"/>
          <p:cNvSpPr/>
          <p:nvPr/>
        </p:nvSpPr>
        <p:spPr>
          <a:xfrm>
            <a:off x="5220072" y="2043331"/>
            <a:ext cx="115212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業務ルール</a:t>
            </a:r>
            <a:endParaRPr kumimoji="1" lang="en-US" altLang="ja-JP" sz="1400" dirty="0" smtClean="0">
              <a:solidFill>
                <a:schemeClr val="tx1"/>
              </a:solidFill>
            </a:endParaRPr>
          </a:p>
          <a:p>
            <a:pPr algn="ctr"/>
            <a:r>
              <a:rPr kumimoji="1" lang="ja-JP" altLang="en-US" sz="1400" dirty="0" smtClean="0">
                <a:solidFill>
                  <a:schemeClr val="tx1"/>
                </a:solidFill>
              </a:rPr>
              <a:t>テスト</a:t>
            </a:r>
          </a:p>
        </p:txBody>
      </p:sp>
      <p:sp>
        <p:nvSpPr>
          <p:cNvPr id="35" name="正方形/長方形 34"/>
          <p:cNvSpPr/>
          <p:nvPr/>
        </p:nvSpPr>
        <p:spPr>
          <a:xfrm>
            <a:off x="6804248" y="2044968"/>
            <a:ext cx="115212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システム</a:t>
            </a:r>
            <a:endParaRPr kumimoji="1" lang="en-US" altLang="ja-JP" sz="1400" dirty="0" smtClean="0">
              <a:solidFill>
                <a:schemeClr val="tx1"/>
              </a:solidFill>
            </a:endParaRPr>
          </a:p>
          <a:p>
            <a:pPr algn="ctr"/>
            <a:r>
              <a:rPr kumimoji="1" lang="ja-JP" altLang="en-US" sz="1400" dirty="0" smtClean="0">
                <a:solidFill>
                  <a:schemeClr val="tx1"/>
                </a:solidFill>
              </a:rPr>
              <a:t>テスト</a:t>
            </a:r>
          </a:p>
        </p:txBody>
      </p:sp>
      <p:sp>
        <p:nvSpPr>
          <p:cNvPr id="13" name="正方形/長方形 12"/>
          <p:cNvSpPr/>
          <p:nvPr/>
        </p:nvSpPr>
        <p:spPr>
          <a:xfrm>
            <a:off x="2205112" y="3573016"/>
            <a:ext cx="4167088" cy="914400"/>
          </a:xfrm>
          <a:prstGeom prst="rect">
            <a:avLst/>
          </a:prstGeom>
          <a:solidFill>
            <a:schemeClr val="accent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dirty="0" smtClean="0">
                <a:solidFill>
                  <a:schemeClr val="tx1"/>
                </a:solidFill>
              </a:rPr>
              <a:t>パッケージでカバーされない領域の開発や改修</a:t>
            </a:r>
            <a:endParaRPr kumimoji="1" lang="en-US" altLang="ja-JP" sz="1400" dirty="0" smtClean="0">
              <a:solidFill>
                <a:schemeClr val="tx1"/>
              </a:solidFill>
            </a:endParaRPr>
          </a:p>
          <a:p>
            <a:pPr algn="ctr"/>
            <a:endParaRPr kumimoji="1" lang="ja-JP" altLang="en-US" sz="1400" dirty="0" smtClean="0">
              <a:solidFill>
                <a:schemeClr val="tx1"/>
              </a:solidFill>
            </a:endParaRPr>
          </a:p>
        </p:txBody>
      </p:sp>
      <p:sp>
        <p:nvSpPr>
          <p:cNvPr id="14" name="ホームベース 13"/>
          <p:cNvSpPr/>
          <p:nvPr/>
        </p:nvSpPr>
        <p:spPr>
          <a:xfrm>
            <a:off x="3059832" y="3933056"/>
            <a:ext cx="540060" cy="504056"/>
          </a:xfrm>
          <a:prstGeom prst="homePlate">
            <a:avLst>
              <a:gd name="adj" fmla="val 28836"/>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要件定義</a:t>
            </a:r>
          </a:p>
        </p:txBody>
      </p:sp>
      <p:sp>
        <p:nvSpPr>
          <p:cNvPr id="37" name="ホームベース 36"/>
          <p:cNvSpPr/>
          <p:nvPr/>
        </p:nvSpPr>
        <p:spPr>
          <a:xfrm>
            <a:off x="3633306" y="3933056"/>
            <a:ext cx="540060" cy="504056"/>
          </a:xfrm>
          <a:prstGeom prst="homePlate">
            <a:avLst>
              <a:gd name="adj" fmla="val 28836"/>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設計</a:t>
            </a:r>
          </a:p>
        </p:txBody>
      </p:sp>
      <p:sp>
        <p:nvSpPr>
          <p:cNvPr id="38" name="ホームベース 37"/>
          <p:cNvSpPr/>
          <p:nvPr/>
        </p:nvSpPr>
        <p:spPr>
          <a:xfrm>
            <a:off x="4229962" y="3933056"/>
            <a:ext cx="540060" cy="504056"/>
          </a:xfrm>
          <a:prstGeom prst="homePlate">
            <a:avLst>
              <a:gd name="adj" fmla="val 28836"/>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製造</a:t>
            </a:r>
          </a:p>
        </p:txBody>
      </p:sp>
      <p:sp>
        <p:nvSpPr>
          <p:cNvPr id="39" name="ホームベース 38"/>
          <p:cNvSpPr/>
          <p:nvPr/>
        </p:nvSpPr>
        <p:spPr>
          <a:xfrm>
            <a:off x="4824028" y="3933056"/>
            <a:ext cx="540060" cy="504056"/>
          </a:xfrm>
          <a:prstGeom prst="homePlate">
            <a:avLst>
              <a:gd name="adj" fmla="val 28836"/>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テスト</a:t>
            </a:r>
          </a:p>
        </p:txBody>
      </p:sp>
      <p:cxnSp>
        <p:nvCxnSpPr>
          <p:cNvPr id="16" name="カギ線コネクタ 15"/>
          <p:cNvCxnSpPr>
            <a:stCxn id="2" idx="3"/>
            <a:endCxn id="3" idx="1"/>
          </p:cNvCxnSpPr>
          <p:nvPr/>
        </p:nvCxnSpPr>
        <p:spPr>
          <a:xfrm>
            <a:off x="1763688" y="2582250"/>
            <a:ext cx="432048" cy="2282"/>
          </a:xfrm>
          <a:prstGeom prst="bentConnector3">
            <a:avLst/>
          </a:prstGeom>
          <a:ln w="28575">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a:stCxn id="3" idx="3"/>
            <a:endCxn id="32" idx="1"/>
          </p:cNvCxnSpPr>
          <p:nvPr/>
        </p:nvCxnSpPr>
        <p:spPr>
          <a:xfrm>
            <a:off x="3347864" y="2584532"/>
            <a:ext cx="357648" cy="496"/>
          </a:xfrm>
          <a:prstGeom prst="bentConnector3">
            <a:avLst/>
          </a:prstGeom>
          <a:ln w="28575">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32" idx="3"/>
            <a:endCxn id="33" idx="1"/>
          </p:cNvCxnSpPr>
          <p:nvPr/>
        </p:nvCxnSpPr>
        <p:spPr>
          <a:xfrm flipV="1">
            <a:off x="4857640" y="2583391"/>
            <a:ext cx="362432" cy="1637"/>
          </a:xfrm>
          <a:prstGeom prst="bentConnector3">
            <a:avLst/>
          </a:prstGeom>
          <a:ln w="28575">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p:cNvCxnSpPr>
            <a:stCxn id="33" idx="3"/>
            <a:endCxn id="35" idx="1"/>
          </p:cNvCxnSpPr>
          <p:nvPr/>
        </p:nvCxnSpPr>
        <p:spPr>
          <a:xfrm>
            <a:off x="6372200" y="2583391"/>
            <a:ext cx="432048" cy="1637"/>
          </a:xfrm>
          <a:prstGeom prst="bentConnector3">
            <a:avLst/>
          </a:prstGeom>
          <a:ln w="28575">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35" idx="3"/>
          </p:cNvCxnSpPr>
          <p:nvPr/>
        </p:nvCxnSpPr>
        <p:spPr>
          <a:xfrm>
            <a:off x="7956376" y="2585028"/>
            <a:ext cx="432048" cy="0"/>
          </a:xfrm>
          <a:prstGeom prst="straightConnector1">
            <a:avLst/>
          </a:prstGeom>
          <a:ln w="28575">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 idx="3"/>
            <a:endCxn id="13" idx="1"/>
          </p:cNvCxnSpPr>
          <p:nvPr/>
        </p:nvCxnSpPr>
        <p:spPr>
          <a:xfrm>
            <a:off x="1763688" y="2582250"/>
            <a:ext cx="441424" cy="1447966"/>
          </a:xfrm>
          <a:prstGeom prst="bentConnector3">
            <a:avLst/>
          </a:prstGeom>
          <a:ln w="28575">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stCxn id="13" idx="3"/>
            <a:endCxn id="35" idx="1"/>
          </p:cNvCxnSpPr>
          <p:nvPr/>
        </p:nvCxnSpPr>
        <p:spPr>
          <a:xfrm flipV="1">
            <a:off x="6372200" y="2585028"/>
            <a:ext cx="432048" cy="1445188"/>
          </a:xfrm>
          <a:prstGeom prst="bentConnector3">
            <a:avLst/>
          </a:prstGeom>
          <a:ln w="28575">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0" name="カギ線コネクタ 1049"/>
          <p:cNvCxnSpPr>
            <a:stCxn id="33" idx="0"/>
            <a:endCxn id="2" idx="0"/>
          </p:cNvCxnSpPr>
          <p:nvPr/>
        </p:nvCxnSpPr>
        <p:spPr>
          <a:xfrm rot="16200000" flipV="1">
            <a:off x="3509312" y="-243493"/>
            <a:ext cx="1141" cy="4572508"/>
          </a:xfrm>
          <a:prstGeom prst="bentConnector3">
            <a:avLst>
              <a:gd name="adj1" fmla="val 20135057"/>
            </a:avLst>
          </a:prstGeom>
          <a:ln w="28575">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3" name="テキスト ボックス 1052"/>
          <p:cNvSpPr txBox="1"/>
          <p:nvPr/>
        </p:nvSpPr>
        <p:spPr>
          <a:xfrm>
            <a:off x="2667340" y="1465039"/>
            <a:ext cx="2911374" cy="307777"/>
          </a:xfrm>
          <a:prstGeom prst="rect">
            <a:avLst/>
          </a:prstGeom>
          <a:noFill/>
        </p:spPr>
        <p:txBody>
          <a:bodyPr wrap="none" rtlCol="0">
            <a:spAutoFit/>
          </a:bodyPr>
          <a:lstStyle/>
          <a:p>
            <a:r>
              <a:rPr kumimoji="1" lang="ja-JP" altLang="en-US" sz="1400" dirty="0" smtClean="0"/>
              <a:t>この反復を繰り返すことで品質を上げる</a:t>
            </a:r>
            <a:endParaRPr kumimoji="1" lang="ja-JP" altLang="en-US" sz="1400" dirty="0"/>
          </a:p>
        </p:txBody>
      </p:sp>
      <p:sp>
        <p:nvSpPr>
          <p:cNvPr id="1054" name="テキスト ボックス 1053"/>
          <p:cNvSpPr txBox="1"/>
          <p:nvPr/>
        </p:nvSpPr>
        <p:spPr>
          <a:xfrm>
            <a:off x="628510" y="4941168"/>
            <a:ext cx="8065674" cy="1384995"/>
          </a:xfrm>
          <a:prstGeom prst="rect">
            <a:avLst/>
          </a:prstGeom>
          <a:noFill/>
        </p:spPr>
        <p:txBody>
          <a:bodyPr wrap="square" rtlCol="0">
            <a:spAutoFit/>
          </a:bodyPr>
          <a:lstStyle/>
          <a:p>
            <a:pPr marL="285750" indent="-285750">
              <a:buFont typeface="Arial" pitchFamily="34" charset="0"/>
              <a:buChar char="•"/>
            </a:pPr>
            <a:r>
              <a:rPr kumimoji="1" lang="ja-JP" altLang="en-US" sz="1400" dirty="0" smtClean="0"/>
              <a:t>実装環境の生成は自動生成なので時間はプログラムコーディング、単体テストを省き、短期間で可能</a:t>
            </a:r>
            <a:endParaRPr kumimoji="1" lang="en-US" altLang="ja-JP" sz="1400" dirty="0" smtClean="0"/>
          </a:p>
          <a:p>
            <a:pPr marL="285750" indent="-285750">
              <a:buFont typeface="Arial" pitchFamily="34" charset="0"/>
              <a:buChar char="•"/>
            </a:pPr>
            <a:r>
              <a:rPr lang="ja-JP" altLang="en-US" sz="1400" dirty="0" smtClean="0"/>
              <a:t>業務ルールテストはユーザー、システム分析者共同で実施</a:t>
            </a:r>
            <a:endParaRPr kumimoji="1" lang="en-US" altLang="ja-JP" sz="1400" dirty="0" smtClean="0"/>
          </a:p>
          <a:p>
            <a:pPr marL="285750" indent="-285750">
              <a:buFont typeface="Arial" pitchFamily="34" charset="0"/>
              <a:buChar char="•"/>
            </a:pPr>
            <a:r>
              <a:rPr kumimoji="1" lang="ja-JP" altLang="en-US" sz="1400" dirty="0" smtClean="0"/>
              <a:t>パッケージでカバーされない機能や領域の開発が必要　（外部</a:t>
            </a:r>
            <a:r>
              <a:rPr kumimoji="1" lang="en-US" altLang="ja-JP" sz="1400" dirty="0" smtClean="0"/>
              <a:t>IF</a:t>
            </a:r>
            <a:r>
              <a:rPr kumimoji="1" lang="ja-JP" altLang="en-US" sz="1400" dirty="0" err="1" smtClean="0"/>
              <a:t>、</a:t>
            </a:r>
            <a:r>
              <a:rPr kumimoji="1" lang="ja-JP" altLang="en-US" sz="1400" dirty="0" smtClean="0"/>
              <a:t>バッチ処理、画面・・・）</a:t>
            </a:r>
            <a:endParaRPr kumimoji="1" lang="en-US" altLang="ja-JP" sz="1400" dirty="0" smtClean="0"/>
          </a:p>
          <a:p>
            <a:pPr marL="285750" indent="-285750">
              <a:buFont typeface="Arial" pitchFamily="34" charset="0"/>
              <a:buChar char="•"/>
            </a:pPr>
            <a:r>
              <a:rPr lang="en-US" altLang="ja-JP" sz="1400" dirty="0" smtClean="0"/>
              <a:t>BRMS</a:t>
            </a:r>
            <a:r>
              <a:rPr lang="ja-JP" altLang="en-US" sz="1400" dirty="0" smtClean="0"/>
              <a:t>製品</a:t>
            </a:r>
            <a:r>
              <a:rPr lang="ja-JP" altLang="en-US" sz="1400" dirty="0"/>
              <a:t>毎</a:t>
            </a:r>
            <a:r>
              <a:rPr lang="ja-JP" altLang="en-US" sz="1400" dirty="0" smtClean="0"/>
              <a:t>に</a:t>
            </a:r>
            <a:r>
              <a:rPr lang="ja-JP" altLang="en-US" sz="1400" dirty="0"/>
              <a:t>固有な手順や推奨プロセスがあるので、個別</a:t>
            </a:r>
            <a:r>
              <a:rPr lang="ja-JP" altLang="en-US" sz="1400" dirty="0" smtClean="0"/>
              <a:t>に</a:t>
            </a:r>
            <a:r>
              <a:rPr lang="en-US" altLang="ja-JP" sz="1400" dirty="0" smtClean="0"/>
              <a:t>SI</a:t>
            </a:r>
            <a:r>
              <a:rPr lang="ja-JP" altLang="en-US" sz="1400" dirty="0" smtClean="0"/>
              <a:t>や代理店に参照</a:t>
            </a:r>
            <a:r>
              <a:rPr lang="ja-JP" altLang="en-US" sz="1400" dirty="0"/>
              <a:t>ください</a:t>
            </a:r>
          </a:p>
          <a:p>
            <a:pPr marL="285750" indent="-285750">
              <a:buFont typeface="Arial" pitchFamily="34" charset="0"/>
              <a:buChar char="•"/>
            </a:pPr>
            <a:r>
              <a:rPr lang="ja-JP" altLang="en-US" sz="1400" dirty="0"/>
              <a:t>上記には基盤の構築は含んでいないが、導入プロジェクトとして並行的に設計・構築プロセスが必要</a:t>
            </a:r>
          </a:p>
          <a:p>
            <a:endParaRPr lang="en-US" altLang="ja-JP" sz="1400" dirty="0" smtClean="0"/>
          </a:p>
        </p:txBody>
      </p:sp>
      <p:cxnSp>
        <p:nvCxnSpPr>
          <p:cNvPr id="8" name="カギ線コネクタ 7"/>
          <p:cNvCxnSpPr>
            <a:stCxn id="35" idx="0"/>
            <a:endCxn id="2" idx="0"/>
          </p:cNvCxnSpPr>
          <p:nvPr/>
        </p:nvCxnSpPr>
        <p:spPr>
          <a:xfrm rot="16200000" flipV="1">
            <a:off x="4300581" y="-1034763"/>
            <a:ext cx="2778" cy="6156684"/>
          </a:xfrm>
          <a:prstGeom prst="bentConnector3">
            <a:avLst>
              <a:gd name="adj1" fmla="val 32558603"/>
            </a:avLst>
          </a:prstGeom>
          <a:ln>
            <a:solidFill>
              <a:schemeClr val="tx1">
                <a:lumMod val="85000"/>
                <a:lumOff val="1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17313" y="260648"/>
            <a:ext cx="5631670" cy="523220"/>
          </a:xfrm>
          <a:prstGeom prst="rect">
            <a:avLst/>
          </a:prstGeom>
          <a:noFill/>
        </p:spPr>
        <p:txBody>
          <a:bodyPr wrap="none" rtlCol="0">
            <a:spAutoFit/>
          </a:bodyPr>
          <a:lstStyle/>
          <a:p>
            <a:r>
              <a:rPr lang="en-US" altLang="ja-JP" sz="2800" dirty="0" smtClean="0"/>
              <a:t>6-3. BRMS</a:t>
            </a:r>
            <a:r>
              <a:rPr lang="ja-JP" altLang="en-US" sz="2800" dirty="0"/>
              <a:t>での一般的な開発プロセス</a:t>
            </a:r>
          </a:p>
        </p:txBody>
      </p:sp>
    </p:spTree>
    <p:extLst>
      <p:ext uri="{BB962C8B-B14F-4D97-AF65-F5344CB8AC3E}">
        <p14:creationId xmlns:p14="http://schemas.microsoft.com/office/powerpoint/2010/main" val="228013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596063251"/>
              </p:ext>
            </p:extLst>
          </p:nvPr>
        </p:nvGraphicFramePr>
        <p:xfrm>
          <a:off x="463228" y="1268760"/>
          <a:ext cx="8141220" cy="5308600"/>
        </p:xfrm>
        <a:graphic>
          <a:graphicData uri="http://schemas.openxmlformats.org/drawingml/2006/table">
            <a:tbl>
              <a:tblPr firstRow="1" bandRow="1">
                <a:tableStyleId>{5C22544A-7EE6-4342-B048-85BDC9FD1C3A}</a:tableStyleId>
              </a:tblPr>
              <a:tblGrid>
                <a:gridCol w="1627745"/>
                <a:gridCol w="6513475"/>
              </a:tblGrid>
              <a:tr h="370840">
                <a:tc>
                  <a:txBody>
                    <a:bodyPr/>
                    <a:lstStyle/>
                    <a:p>
                      <a:r>
                        <a:rPr kumimoji="1" lang="ja-JP" altLang="en-US" sz="1600" dirty="0" smtClean="0"/>
                        <a:t>分類</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1600" dirty="0" smtClean="0"/>
                        <a:t>適用の範囲</a:t>
                      </a:r>
                      <a:endParaRPr kumimoji="1" lang="ja-JP" altLang="en-US" sz="16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r>
              <a:tr h="370840">
                <a:tc>
                  <a:txBody>
                    <a:bodyPr/>
                    <a:lstStyle/>
                    <a:p>
                      <a:r>
                        <a:rPr kumimoji="1" lang="ja-JP" altLang="en-US" sz="1400" dirty="0" smtClean="0"/>
                        <a:t>対象システムの特性</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業務ルールが複雑でかつ変更が頻発し、短期間に変更する事がクリティカルな分野。</a:t>
                      </a:r>
                      <a:endParaRPr kumimoji="1" lang="en-US" altLang="ja-JP" sz="1400" dirty="0" smtClean="0"/>
                    </a:p>
                    <a:p>
                      <a:r>
                        <a:rPr kumimoji="1" lang="ja-JP" altLang="en-US" sz="1400" dirty="0" smtClean="0"/>
                        <a:t>又はその部分を局所化できると効果がでる。</a:t>
                      </a:r>
                      <a:endParaRPr kumimoji="1" lang="en-US" altLang="ja-JP" sz="1400" dirty="0" smtClean="0"/>
                    </a:p>
                    <a:p>
                      <a:r>
                        <a:rPr kumimoji="1" lang="ja-JP" altLang="en-US" sz="1400" dirty="0" smtClean="0"/>
                        <a:t>ルール・データ入力する事で、コードを自動生成するので、詳細設計や単体テストの工程が無い事により、開発や保守の期間は劇的に減少する事が期待される。</a:t>
                      </a:r>
                      <a:endParaRPr kumimoji="1" lang="en-US" altLang="ja-JP" sz="1400" dirty="0" smtClean="0"/>
                    </a:p>
                    <a:p>
                      <a:endParaRPr kumimoji="1" lang="en-US" altLang="ja-JP" sz="1400" dirty="0" smtClean="0"/>
                    </a:p>
                    <a:p>
                      <a:r>
                        <a:rPr kumimoji="1" lang="ja-JP" altLang="en-US" sz="1400" dirty="0" smtClean="0"/>
                        <a:t>（頻繁に制度が変わり、早期に対応が必要な保険の業務や医療診断等での適用が効果的であるとの事例がある）</a:t>
                      </a:r>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開発・保守チームに必要な人材</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ビジネスルールを定義、登録するのでルールを分析し、整理する人材が必要。</a:t>
                      </a:r>
                      <a:endParaRPr kumimoji="1" lang="en-US" altLang="ja-JP" sz="1400" dirty="0" smtClean="0"/>
                    </a:p>
                    <a:p>
                      <a:r>
                        <a:rPr kumimoji="1" lang="ja-JP" altLang="en-US" sz="1400" dirty="0" smtClean="0"/>
                        <a:t>パッケージ製品に依存するので、パッケージに精通した専任の開発・保守技術者が必要。</a:t>
                      </a:r>
                      <a:endParaRPr kumimoji="1" lang="en-US" altLang="ja-JP" sz="1400" dirty="0" smtClean="0"/>
                    </a:p>
                    <a:p>
                      <a:endParaRPr kumimoji="1" lang="en-US" altLang="ja-JP" sz="1400" dirty="0" smtClean="0"/>
                    </a:p>
                    <a:p>
                      <a:r>
                        <a:rPr kumimoji="1" lang="ja-JP" altLang="en-US" sz="1400" dirty="0" smtClean="0"/>
                        <a:t>パッケージ内部や管理に精通する必要はないが、ルール・データを入力または入力する内容を決定できるユーザー、システム分析者との共同作業となる。</a:t>
                      </a:r>
                      <a:endParaRPr kumimoji="1" lang="en-US" altLang="ja-JP"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パッケージの制約</a:t>
                      </a:r>
                      <a:endParaRPr kumimoji="1" lang="en-US" altLang="ja-JP" sz="1400" dirty="0" smtClean="0"/>
                    </a:p>
                    <a:p>
                      <a:r>
                        <a:rPr kumimoji="1" lang="ja-JP" altLang="en-US" sz="1400" dirty="0" smtClean="0"/>
                        <a:t>（個別に要確認）</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ビジネスルールの適合性における制約、推論の性能等。</a:t>
                      </a:r>
                      <a:endParaRPr kumimoji="1" lang="en-US" altLang="ja-JP" sz="1400" dirty="0" smtClean="0"/>
                    </a:p>
                    <a:p>
                      <a:r>
                        <a:rPr kumimoji="1" lang="ja-JP" altLang="en-US" sz="1400" dirty="0" smtClean="0"/>
                        <a:t>製造販売元を含めた信頼性、支援体制、開示レベル。　</a:t>
                      </a:r>
                      <a:endParaRPr kumimoji="1" lang="en-US" altLang="ja-JP" sz="1400" dirty="0" smtClean="0"/>
                    </a:p>
                    <a:p>
                      <a:r>
                        <a:rPr kumimoji="1" lang="ja-JP" altLang="en-US" sz="1400" dirty="0" smtClean="0"/>
                        <a:t>障害時やバージョンアップ等でのパッケージの品質保証体制、教育や導入の支援体制。　</a:t>
                      </a:r>
                      <a:endParaRPr kumimoji="1" lang="en-US" altLang="ja-JP" sz="1400" dirty="0" smtClean="0"/>
                    </a:p>
                    <a:p>
                      <a:r>
                        <a:rPr kumimoji="1" lang="ja-JP" altLang="en-US" sz="1400" dirty="0" smtClean="0"/>
                        <a:t>ほとんど海外メーカなので、ローカルなニーズへの対応に制約がある可能性多し。</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追加機能の開発</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外部の基幹システムとの連携、バッチ処理、パッケージではカバーしていない画面の処理は苦手であるケースが多い。　パッケージ毎に異なるので事前に制約を確かめておくことが必要。</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400" dirty="0" smtClean="0"/>
                        <a:t>ビジネスルールの管理</a:t>
                      </a:r>
                      <a:endParaRPr kumimoji="1" lang="ja-JP" altLang="en-US" sz="1400" dirty="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暗黙知を可視化し、その影響、改善、変更の決定や履歴を管理するための仕組みを検討する事が望ましい。　（例：ルールマネージメントカウンシル）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テキスト ボックス 6"/>
          <p:cNvSpPr txBox="1"/>
          <p:nvPr/>
        </p:nvSpPr>
        <p:spPr>
          <a:xfrm>
            <a:off x="467544" y="836712"/>
            <a:ext cx="3717684" cy="338554"/>
          </a:xfrm>
          <a:prstGeom prst="rect">
            <a:avLst/>
          </a:prstGeom>
          <a:noFill/>
        </p:spPr>
        <p:txBody>
          <a:bodyPr wrap="none" rtlCol="0">
            <a:spAutoFit/>
          </a:bodyPr>
          <a:lstStyle/>
          <a:p>
            <a:r>
              <a:rPr lang="en-US" altLang="ja-JP" sz="1600" dirty="0" smtClean="0"/>
              <a:t>BRMS</a:t>
            </a:r>
            <a:r>
              <a:rPr kumimoji="1" lang="ja-JP" altLang="en-US" sz="1600" dirty="0" smtClean="0"/>
              <a:t>の選択に当たっての一般的な要点：</a:t>
            </a:r>
            <a:endParaRPr kumimoji="1" lang="ja-JP" altLang="en-US" sz="1600" dirty="0"/>
          </a:p>
        </p:txBody>
      </p:sp>
      <p:sp>
        <p:nvSpPr>
          <p:cNvPr id="8" name="テキスト ボックス 7"/>
          <p:cNvSpPr txBox="1"/>
          <p:nvPr/>
        </p:nvSpPr>
        <p:spPr>
          <a:xfrm>
            <a:off x="717313" y="260648"/>
            <a:ext cx="3571812" cy="523220"/>
          </a:xfrm>
          <a:prstGeom prst="rect">
            <a:avLst/>
          </a:prstGeom>
          <a:noFill/>
        </p:spPr>
        <p:txBody>
          <a:bodyPr wrap="none" rtlCol="0">
            <a:spAutoFit/>
          </a:bodyPr>
          <a:lstStyle/>
          <a:p>
            <a:r>
              <a:rPr lang="en-US" altLang="ja-JP" sz="2800" dirty="0" smtClean="0"/>
              <a:t>6-4. BRMS</a:t>
            </a:r>
            <a:r>
              <a:rPr lang="ja-JP" altLang="en-US" sz="2800" dirty="0"/>
              <a:t>の適用範囲</a:t>
            </a:r>
          </a:p>
        </p:txBody>
      </p:sp>
    </p:spTree>
    <p:extLst>
      <p:ext uri="{BB962C8B-B14F-4D97-AF65-F5344CB8AC3E}">
        <p14:creationId xmlns:p14="http://schemas.microsoft.com/office/powerpoint/2010/main" val="563864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58678" y="908720"/>
            <a:ext cx="8189786" cy="5570756"/>
          </a:xfrm>
          <a:prstGeom prst="rect">
            <a:avLst/>
          </a:prstGeom>
          <a:noFill/>
        </p:spPr>
        <p:txBody>
          <a:bodyPr wrap="square" rtlCol="0">
            <a:spAutoFit/>
          </a:bodyPr>
          <a:lstStyle/>
          <a:p>
            <a:pPr lvl="0"/>
            <a:r>
              <a:rPr lang="ja-JP" altLang="en-US" sz="1600" dirty="0">
                <a:solidFill>
                  <a:srgbClr val="000000"/>
                </a:solidFill>
              </a:rPr>
              <a:t>企業に</a:t>
            </a:r>
            <a:r>
              <a:rPr lang="ja-JP" altLang="en-US" sz="1600" dirty="0" smtClean="0">
                <a:solidFill>
                  <a:srgbClr val="000000"/>
                </a:solidFill>
              </a:rPr>
              <a:t>おける業務用のシステム開発のプロセスはソフトウェア工学や技術の進化に伴い</a:t>
            </a:r>
            <a:r>
              <a:rPr lang="ja-JP" altLang="en-US" sz="1600" dirty="0">
                <a:solidFill>
                  <a:srgbClr val="000000"/>
                </a:solidFill>
              </a:rPr>
              <a:t>様々</a:t>
            </a:r>
            <a:r>
              <a:rPr lang="ja-JP" altLang="en-US" sz="1600" dirty="0" smtClean="0">
                <a:solidFill>
                  <a:srgbClr val="000000"/>
                </a:solidFill>
              </a:rPr>
              <a:t>な方法論やアプローチを生んできました。この項では代表的な手法／アプローチを概観します。次項以降ではアジャイル開発及び</a:t>
            </a:r>
            <a:r>
              <a:rPr lang="en-US" altLang="ja-JP" sz="1600" dirty="0" smtClean="0">
                <a:solidFill>
                  <a:srgbClr val="000000"/>
                </a:solidFill>
              </a:rPr>
              <a:t>BRMS</a:t>
            </a:r>
            <a:r>
              <a:rPr lang="ja-JP" altLang="en-US" sz="1600" dirty="0" smtClean="0">
                <a:solidFill>
                  <a:srgbClr val="000000"/>
                </a:solidFill>
              </a:rPr>
              <a:t>について、その概要を紹介しますが、比較のため、反復型開発（イテレーション）にも触れます。</a:t>
            </a:r>
            <a:endParaRPr lang="en-US" altLang="ja-JP" sz="1600" dirty="0" smtClean="0">
              <a:solidFill>
                <a:srgbClr val="000000"/>
              </a:solidFill>
            </a:endParaRPr>
          </a:p>
          <a:p>
            <a:pPr lvl="0"/>
            <a:endParaRPr lang="en-US" altLang="ja-JP" sz="1600" dirty="0">
              <a:solidFill>
                <a:srgbClr val="000000"/>
              </a:solidFill>
            </a:endParaRPr>
          </a:p>
          <a:p>
            <a:pPr lvl="0"/>
            <a:endParaRPr lang="en-US" altLang="ja-JP" sz="1600" b="1" dirty="0" smtClean="0">
              <a:solidFill>
                <a:srgbClr val="000000"/>
              </a:solidFill>
            </a:endParaRPr>
          </a:p>
          <a:p>
            <a:pPr lvl="0"/>
            <a:r>
              <a:rPr lang="ja-JP" altLang="en-US" sz="1600" b="1" dirty="0" smtClean="0">
                <a:solidFill>
                  <a:srgbClr val="000000"/>
                </a:solidFill>
              </a:rPr>
              <a:t>ウォーターフォール型開発</a:t>
            </a:r>
            <a:endParaRPr lang="en-US" altLang="ja-JP" sz="1400" dirty="0">
              <a:solidFill>
                <a:srgbClr val="000000"/>
              </a:solidFill>
            </a:endParaRPr>
          </a:p>
          <a:p>
            <a:pPr marL="635000" lvl="1" indent="-177800">
              <a:buFont typeface="Arial" pitchFamily="34" charset="0"/>
              <a:buChar char="•"/>
            </a:pPr>
            <a:r>
              <a:rPr lang="ja-JP" altLang="en-US" sz="1400" dirty="0">
                <a:solidFill>
                  <a:srgbClr val="000000"/>
                </a:solidFill>
              </a:rPr>
              <a:t>従来型の開発であり</a:t>
            </a:r>
            <a:r>
              <a:rPr lang="ja-JP" altLang="en-US" sz="1400" dirty="0" smtClean="0">
                <a:solidFill>
                  <a:srgbClr val="000000"/>
                </a:solidFill>
              </a:rPr>
              <a:t>、工程の定義に基づいた計画及び実績管理</a:t>
            </a:r>
            <a:r>
              <a:rPr lang="ja-JP" altLang="en-US" sz="1400" dirty="0">
                <a:solidFill>
                  <a:srgbClr val="000000"/>
                </a:solidFill>
              </a:rPr>
              <a:t>を</a:t>
            </a:r>
            <a:r>
              <a:rPr lang="ja-JP" altLang="en-US" sz="1400" dirty="0" smtClean="0">
                <a:solidFill>
                  <a:srgbClr val="000000"/>
                </a:solidFill>
              </a:rPr>
              <a:t>重視。</a:t>
            </a:r>
            <a:endParaRPr lang="en-US" altLang="ja-JP" sz="1400" dirty="0">
              <a:solidFill>
                <a:srgbClr val="000000"/>
              </a:solidFill>
            </a:endParaRPr>
          </a:p>
          <a:p>
            <a:pPr marL="635000" lvl="1" indent="-177800">
              <a:buFont typeface="Arial" pitchFamily="34" charset="0"/>
              <a:buChar char="•"/>
            </a:pPr>
            <a:r>
              <a:rPr lang="ja-JP" altLang="en-US" sz="1400" dirty="0">
                <a:solidFill>
                  <a:srgbClr val="000000"/>
                </a:solidFill>
              </a:rPr>
              <a:t>現在でもほとんどの開発はこの手法で開発されて</a:t>
            </a:r>
            <a:r>
              <a:rPr lang="ja-JP" altLang="en-US" sz="1400" dirty="0" smtClean="0">
                <a:solidFill>
                  <a:srgbClr val="000000"/>
                </a:solidFill>
              </a:rPr>
              <a:t>いる。</a:t>
            </a:r>
            <a:endParaRPr lang="en-US" altLang="ja-JP" sz="1400" dirty="0" smtClean="0">
              <a:solidFill>
                <a:srgbClr val="000000"/>
              </a:solidFill>
            </a:endParaRPr>
          </a:p>
          <a:p>
            <a:pPr marL="635000" lvl="1" indent="-177800">
              <a:buFont typeface="Arial" pitchFamily="34" charset="0"/>
              <a:buChar char="•"/>
            </a:pPr>
            <a:r>
              <a:rPr lang="ja-JP" altLang="en-US" sz="1400" dirty="0">
                <a:solidFill>
                  <a:srgbClr val="000000"/>
                </a:solidFill>
              </a:rPr>
              <a:t>プロジェクトに</a:t>
            </a:r>
            <a:r>
              <a:rPr lang="ja-JP" altLang="en-US" sz="1400" dirty="0" smtClean="0">
                <a:solidFill>
                  <a:srgbClr val="000000"/>
                </a:solidFill>
              </a:rPr>
              <a:t>より違いはあるが、大きくは工程を要件定義、設計、開発、テスト、運用に分け、前工程が終了しないと、次工程に進まない事が原則。</a:t>
            </a:r>
            <a:endParaRPr lang="en-US" altLang="ja-JP" sz="1400" dirty="0">
              <a:solidFill>
                <a:srgbClr val="000000"/>
              </a:solidFill>
            </a:endParaRPr>
          </a:p>
          <a:p>
            <a:pPr marL="635000" lvl="1" indent="-177800">
              <a:buFont typeface="Arial" pitchFamily="34" charset="0"/>
              <a:buChar char="•"/>
            </a:pPr>
            <a:r>
              <a:rPr lang="ja-JP" altLang="en-US" sz="1400" dirty="0" smtClean="0">
                <a:solidFill>
                  <a:srgbClr val="000000"/>
                </a:solidFill>
              </a:rPr>
              <a:t>問題は、このモデルが前工程に誤りや変更がない事を前提としてモデルであり、仕様変更への対応は後工程に行くほど手戻りコストが高くなる。</a:t>
            </a:r>
            <a:endParaRPr lang="en-US" altLang="ja-JP" sz="1400" dirty="0">
              <a:solidFill>
                <a:srgbClr val="000000"/>
              </a:solidFill>
            </a:endParaRPr>
          </a:p>
          <a:p>
            <a:pPr marL="177800" lvl="0" indent="-177800">
              <a:buFont typeface="Arial" pitchFamily="34" charset="0"/>
              <a:buChar char="•"/>
            </a:pPr>
            <a:endParaRPr lang="en-US" altLang="ja-JP" sz="1400" dirty="0">
              <a:solidFill>
                <a:srgbClr val="000000"/>
              </a:solidFill>
            </a:endParaRPr>
          </a:p>
          <a:p>
            <a:pPr lvl="0"/>
            <a:r>
              <a:rPr lang="ja-JP" altLang="en-US" sz="1600" b="1" dirty="0">
                <a:solidFill>
                  <a:srgbClr val="000000"/>
                </a:solidFill>
              </a:rPr>
              <a:t>パッケージを基にした開発</a:t>
            </a:r>
          </a:p>
          <a:p>
            <a:pPr marL="628650" lvl="1" indent="-171450">
              <a:buFont typeface="Arial" pitchFamily="34" charset="0"/>
              <a:buChar char="•"/>
            </a:pPr>
            <a:r>
              <a:rPr lang="en-US" altLang="ja-JP" sz="1400" dirty="0" smtClean="0">
                <a:solidFill>
                  <a:srgbClr val="000000"/>
                </a:solidFill>
              </a:rPr>
              <a:t>ERP</a:t>
            </a:r>
            <a:r>
              <a:rPr lang="ja-JP" altLang="en-US" sz="1400" dirty="0" smtClean="0">
                <a:solidFill>
                  <a:srgbClr val="000000"/>
                </a:solidFill>
              </a:rPr>
              <a:t>ソフトウェアパッケージ</a:t>
            </a:r>
            <a:r>
              <a:rPr lang="ja-JP" altLang="en-US" sz="1400" dirty="0">
                <a:solidFill>
                  <a:srgbClr val="000000"/>
                </a:solidFill>
              </a:rPr>
              <a:t>を基にカスタマイズ、周辺システムを構築</a:t>
            </a:r>
            <a:r>
              <a:rPr lang="ja-JP" altLang="en-US" sz="1400" dirty="0" smtClean="0">
                <a:solidFill>
                  <a:srgbClr val="000000"/>
                </a:solidFill>
              </a:rPr>
              <a:t>。</a:t>
            </a:r>
            <a:endParaRPr lang="en-US" altLang="ja-JP" sz="1400" dirty="0" smtClean="0">
              <a:solidFill>
                <a:srgbClr val="000000"/>
              </a:solidFill>
            </a:endParaRPr>
          </a:p>
          <a:p>
            <a:pPr marL="628650" lvl="1" indent="-171450">
              <a:buFont typeface="Arial" pitchFamily="34" charset="0"/>
              <a:buChar char="•"/>
            </a:pPr>
            <a:r>
              <a:rPr lang="ja-JP" altLang="en-US" sz="1400" dirty="0" smtClean="0">
                <a:solidFill>
                  <a:srgbClr val="000000"/>
                </a:solidFill>
              </a:rPr>
              <a:t>対象</a:t>
            </a:r>
            <a:r>
              <a:rPr lang="ja-JP" altLang="en-US" sz="1400" dirty="0">
                <a:solidFill>
                  <a:srgbClr val="000000"/>
                </a:solidFill>
              </a:rPr>
              <a:t>業務プロセス との </a:t>
            </a:r>
            <a:r>
              <a:rPr lang="en-US" altLang="ja-JP" sz="1400" dirty="0">
                <a:solidFill>
                  <a:srgbClr val="000000"/>
                </a:solidFill>
              </a:rPr>
              <a:t>Fit &amp; Gap </a:t>
            </a:r>
            <a:r>
              <a:rPr lang="ja-JP" altLang="en-US" sz="1400" dirty="0">
                <a:solidFill>
                  <a:srgbClr val="000000"/>
                </a:solidFill>
              </a:rPr>
              <a:t>の適合性確認が重要な成功要因となり、カスタマイズや周辺システムの肥大化による保守費用の増大や、変化への対応の遅れにつながる事も多い</a:t>
            </a:r>
            <a:r>
              <a:rPr lang="ja-JP" altLang="en-US" sz="1400" dirty="0" smtClean="0">
                <a:solidFill>
                  <a:srgbClr val="000000"/>
                </a:solidFill>
              </a:rPr>
              <a:t>。</a:t>
            </a:r>
            <a:endParaRPr lang="en-US" altLang="ja-JP" sz="1400" dirty="0" smtClean="0">
              <a:solidFill>
                <a:srgbClr val="000000"/>
              </a:solidFill>
            </a:endParaRPr>
          </a:p>
          <a:p>
            <a:pPr marL="628650" lvl="1" indent="-171450">
              <a:buFont typeface="Arial" pitchFamily="34" charset="0"/>
              <a:buChar char="•"/>
            </a:pPr>
            <a:r>
              <a:rPr lang="ja-JP" altLang="en-US" sz="1400" dirty="0">
                <a:solidFill>
                  <a:srgbClr val="000000"/>
                </a:solidFill>
              </a:rPr>
              <a:t>各パッケージ製品毎に導入ステップや各ステップでの</a:t>
            </a:r>
            <a:r>
              <a:rPr lang="ja-JP" altLang="en-US" sz="1400" dirty="0" smtClean="0">
                <a:solidFill>
                  <a:srgbClr val="000000"/>
                </a:solidFill>
              </a:rPr>
              <a:t>タスクに工夫があり、</a:t>
            </a:r>
            <a:r>
              <a:rPr lang="ja-JP" altLang="en-US" sz="1400" dirty="0">
                <a:solidFill>
                  <a:srgbClr val="000000"/>
                </a:solidFill>
              </a:rPr>
              <a:t>各自の方法論を持っている</a:t>
            </a:r>
            <a:r>
              <a:rPr lang="ja-JP" altLang="en-US" sz="1400" dirty="0" smtClean="0">
                <a:solidFill>
                  <a:srgbClr val="000000"/>
                </a:solidFill>
              </a:rPr>
              <a:t>。</a:t>
            </a:r>
            <a:r>
              <a:rPr lang="en-US" altLang="ja-JP" sz="1400" dirty="0" smtClean="0">
                <a:solidFill>
                  <a:srgbClr val="000000"/>
                </a:solidFill>
              </a:rPr>
              <a:t/>
            </a:r>
            <a:br>
              <a:rPr lang="en-US" altLang="ja-JP" sz="1400" dirty="0" smtClean="0">
                <a:solidFill>
                  <a:srgbClr val="000000"/>
                </a:solidFill>
              </a:rPr>
            </a:br>
            <a:r>
              <a:rPr lang="ja-JP" altLang="en-US" sz="1400" dirty="0" smtClean="0">
                <a:solidFill>
                  <a:srgbClr val="000000"/>
                </a:solidFill>
              </a:rPr>
              <a:t>（例：　</a:t>
            </a:r>
            <a:r>
              <a:rPr lang="en-US" altLang="ja-JP" sz="1400" dirty="0" smtClean="0">
                <a:solidFill>
                  <a:srgbClr val="000000"/>
                </a:solidFill>
              </a:rPr>
              <a:t>SAP</a:t>
            </a:r>
            <a:r>
              <a:rPr lang="ja-JP" altLang="en-US" sz="1400" dirty="0" smtClean="0">
                <a:solidFill>
                  <a:srgbClr val="000000"/>
                </a:solidFill>
              </a:rPr>
              <a:t>社における　</a:t>
            </a:r>
            <a:r>
              <a:rPr lang="en-US" altLang="ja-JP" sz="1400" dirty="0" smtClean="0">
                <a:solidFill>
                  <a:srgbClr val="000000"/>
                </a:solidFill>
              </a:rPr>
              <a:t>ASAP</a:t>
            </a:r>
            <a:r>
              <a:rPr lang="ja-JP" altLang="en-US" sz="1400" dirty="0" smtClean="0">
                <a:solidFill>
                  <a:srgbClr val="000000"/>
                </a:solidFill>
              </a:rPr>
              <a:t> </a:t>
            </a:r>
            <a:r>
              <a:rPr lang="en-US" altLang="ja-JP" sz="1400" dirty="0" smtClean="0">
                <a:solidFill>
                  <a:srgbClr val="000000"/>
                </a:solidFill>
              </a:rPr>
              <a:t>methodology </a:t>
            </a:r>
            <a:r>
              <a:rPr lang="ja-JP" altLang="en-US" sz="1400" dirty="0" smtClean="0">
                <a:solidFill>
                  <a:srgbClr val="000000"/>
                </a:solidFill>
              </a:rPr>
              <a:t>があり、反復型やアジャイルの要素も一部取り入れている）</a:t>
            </a:r>
            <a:endParaRPr lang="ja-JP" altLang="en-US" sz="1400" dirty="0">
              <a:solidFill>
                <a:srgbClr val="000000"/>
              </a:solidFill>
            </a:endParaRPr>
          </a:p>
          <a:p>
            <a:pPr marL="628650" lvl="1" indent="-171450">
              <a:buFont typeface="Arial" pitchFamily="34" charset="0"/>
              <a:buChar char="•"/>
            </a:pPr>
            <a:r>
              <a:rPr lang="ja-JP" altLang="en-US" sz="1400" dirty="0" smtClean="0">
                <a:solidFill>
                  <a:srgbClr val="000000"/>
                </a:solidFill>
              </a:rPr>
              <a:t>アプリケーションソフトやデータのアーキテクチャはパッケージ製品に依存するが、各機能も含めたプラクティスとして導入の短期化に活用する事が出来る。</a:t>
            </a:r>
            <a:endParaRPr lang="ja-JP" altLang="en-US" sz="1400" dirty="0">
              <a:solidFill>
                <a:srgbClr val="000000"/>
              </a:solidFill>
            </a:endParaRPr>
          </a:p>
          <a:p>
            <a:pPr lvl="0"/>
            <a:endParaRPr lang="en-US" altLang="ja-JP" sz="1600" b="1" dirty="0" smtClean="0">
              <a:solidFill>
                <a:srgbClr val="000000"/>
              </a:solidFill>
            </a:endParaRPr>
          </a:p>
          <a:p>
            <a:pPr lvl="0"/>
            <a:endParaRPr lang="en-US" altLang="ja-JP" sz="1600" b="1" dirty="0">
              <a:solidFill>
                <a:srgbClr val="000000"/>
              </a:solidFill>
            </a:endParaRPr>
          </a:p>
        </p:txBody>
      </p:sp>
      <p:sp>
        <p:nvSpPr>
          <p:cNvPr id="7" name="テキスト ボックス 6"/>
          <p:cNvSpPr txBox="1"/>
          <p:nvPr/>
        </p:nvSpPr>
        <p:spPr>
          <a:xfrm>
            <a:off x="717313" y="260648"/>
            <a:ext cx="4894289" cy="523220"/>
          </a:xfrm>
          <a:prstGeom prst="rect">
            <a:avLst/>
          </a:prstGeom>
          <a:noFill/>
        </p:spPr>
        <p:txBody>
          <a:bodyPr wrap="none" rtlCol="0">
            <a:spAutoFit/>
          </a:bodyPr>
          <a:lstStyle/>
          <a:p>
            <a:r>
              <a:rPr kumimoji="1" lang="en-US" altLang="ja-JP" sz="2800" dirty="0" smtClean="0"/>
              <a:t>1. </a:t>
            </a:r>
            <a:r>
              <a:rPr kumimoji="1" lang="ja-JP" altLang="en-US" sz="2800" dirty="0" smtClean="0"/>
              <a:t>ソフトウェア開発プロセスの概観</a:t>
            </a:r>
            <a:endParaRPr kumimoji="1" lang="ja-JP" altLang="en-US" sz="2800" dirty="0"/>
          </a:p>
        </p:txBody>
      </p:sp>
    </p:spTree>
    <p:extLst>
      <p:ext uri="{BB962C8B-B14F-4D97-AF65-F5344CB8AC3E}">
        <p14:creationId xmlns:p14="http://schemas.microsoft.com/office/powerpoint/2010/main" val="515944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p:cNvGraphicFramePr>
            <a:graphicFrameLocks noGrp="1"/>
          </p:cNvGraphicFramePr>
          <p:nvPr>
            <p:extLst>
              <p:ext uri="{D42A27DB-BD31-4B8C-83A1-F6EECF244321}">
                <p14:modId xmlns:p14="http://schemas.microsoft.com/office/powerpoint/2010/main" val="1140993463"/>
              </p:ext>
            </p:extLst>
          </p:nvPr>
        </p:nvGraphicFramePr>
        <p:xfrm>
          <a:off x="555998" y="1052736"/>
          <a:ext cx="7925320" cy="4752529"/>
        </p:xfrm>
        <a:graphic>
          <a:graphicData uri="http://schemas.openxmlformats.org/drawingml/2006/table">
            <a:tbl>
              <a:tblPr firstRow="1" bandRow="1">
                <a:tableStyleId>{5C22544A-7EE6-4342-B048-85BDC9FD1C3A}</a:tableStyleId>
              </a:tblPr>
              <a:tblGrid>
                <a:gridCol w="3962660"/>
                <a:gridCol w="3962660"/>
              </a:tblGrid>
              <a:tr h="382508">
                <a:tc>
                  <a:txBody>
                    <a:bodyPr/>
                    <a:lstStyle/>
                    <a:p>
                      <a:r>
                        <a:rPr kumimoji="1" lang="en-US" altLang="ja-JP" sz="1600" dirty="0" smtClean="0"/>
                        <a:t>BPM (Business</a:t>
                      </a:r>
                      <a:r>
                        <a:rPr kumimoji="1" lang="en-US" altLang="ja-JP" sz="1600" baseline="0" dirty="0" smtClean="0"/>
                        <a:t> </a:t>
                      </a:r>
                      <a:r>
                        <a:rPr kumimoji="1" lang="en-US" altLang="ja-JP" sz="1600" dirty="0" smtClean="0"/>
                        <a:t>Process Management.)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r>
                        <a:rPr kumimoji="1" lang="en-US" altLang="ja-JP" sz="1600" dirty="0" smtClean="0"/>
                        <a:t>BRM(Business</a:t>
                      </a:r>
                      <a:r>
                        <a:rPr kumimoji="1" lang="en-US" altLang="ja-JP" sz="1600" baseline="0" dirty="0" smtClean="0"/>
                        <a:t> Rule Management.)</a:t>
                      </a:r>
                      <a:endParaRPr kumimoji="1" lang="ja-JP" alt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r>
              <a:tr h="2735193">
                <a:tc>
                  <a:txBody>
                    <a:bodyPr/>
                    <a:lstStyle/>
                    <a:p>
                      <a:pPr marL="285750" indent="-285750">
                        <a:buFont typeface="Arial" pitchFamily="34" charset="0"/>
                        <a:buChar char="•"/>
                      </a:pPr>
                      <a:r>
                        <a:rPr kumimoji="1" lang="ja-JP" altLang="en-US" sz="1400" dirty="0" smtClean="0"/>
                        <a:t>業務プロセスの開始から終了まで </a:t>
                      </a:r>
                      <a:r>
                        <a:rPr kumimoji="1" lang="en-US" altLang="ja-JP" sz="1400" dirty="0" smtClean="0"/>
                        <a:t>(end to end)</a:t>
                      </a:r>
                      <a:r>
                        <a:rPr kumimoji="1" lang="ja-JP" altLang="en-US" sz="1400" dirty="0" smtClean="0"/>
                        <a:t>のプロセスの自動化、統合、監視するためのシステム</a:t>
                      </a:r>
                      <a:endParaRPr kumimoji="1" lang="en-US" altLang="ja-JP" sz="1400" dirty="0" smtClean="0"/>
                    </a:p>
                    <a:p>
                      <a:pPr marL="285750" indent="-285750">
                        <a:buFont typeface="Arial" pitchFamily="34" charset="0"/>
                        <a:buChar char="•"/>
                      </a:pPr>
                      <a:endParaRPr kumimoji="1" lang="en-US" altLang="ja-JP" sz="1400" dirty="0" smtClean="0"/>
                    </a:p>
                    <a:p>
                      <a:pPr marL="285750" indent="-285750">
                        <a:buFont typeface="Arial" pitchFamily="34" charset="0"/>
                        <a:buChar char="•"/>
                      </a:pPr>
                      <a:r>
                        <a:rPr kumimoji="1" lang="ja-JP" altLang="en-US" sz="1400" dirty="0" smtClean="0"/>
                        <a:t>開始から終了までの業務プロセスの効率化、統廃合、新規導入に効果的</a:t>
                      </a:r>
                      <a:endParaRPr kumimoji="1" lang="en-US" altLang="ja-JP" sz="1400" dirty="0" smtClean="0"/>
                    </a:p>
                    <a:p>
                      <a:pPr marL="285750" indent="-285750">
                        <a:buFont typeface="Arial" pitchFamily="34" charset="0"/>
                        <a:buChar char="•"/>
                      </a:pPr>
                      <a:endParaRPr kumimoji="1" lang="en-US" altLang="ja-JP" sz="1400" dirty="0" smtClean="0"/>
                    </a:p>
                    <a:p>
                      <a:pPr marL="285750" indent="-285750">
                        <a:buFont typeface="Arial" pitchFamily="34" charset="0"/>
                        <a:buChar char="•"/>
                      </a:pPr>
                      <a:r>
                        <a:rPr kumimoji="1" lang="ja-JP" altLang="en-US" sz="1400" dirty="0" smtClean="0"/>
                        <a:t>ユーザー及びシステム間の応答によるプロセスの進行をシステム化</a:t>
                      </a:r>
                      <a:endParaRPr kumimoji="1" lang="en-US" altLang="ja-JP" sz="1400" dirty="0" smtClean="0"/>
                    </a:p>
                    <a:p>
                      <a:pPr marL="285750" indent="-285750">
                        <a:buFont typeface="Arial" pitchFamily="34" charset="0"/>
                        <a:buChar char="•"/>
                      </a:pPr>
                      <a:endParaRPr kumimoji="1" lang="en-US" altLang="ja-JP" sz="1400" dirty="0" smtClean="0"/>
                    </a:p>
                    <a:p>
                      <a:pPr marL="285750" indent="-285750">
                        <a:buFont typeface="Arial" pitchFamily="34" charset="0"/>
                        <a:buChar char="•"/>
                      </a:pPr>
                      <a:r>
                        <a:rPr kumimoji="1" lang="ja-JP" altLang="en-US" sz="1400" dirty="0" smtClean="0"/>
                        <a:t>ワークフロー </a:t>
                      </a:r>
                      <a:r>
                        <a:rPr kumimoji="1" lang="en-US" altLang="ja-JP" sz="1400" dirty="0" smtClean="0"/>
                        <a:t>(human centric), EAI</a:t>
                      </a:r>
                      <a:r>
                        <a:rPr kumimoji="1" lang="ja-JP" altLang="en-US" sz="1400" dirty="0" smtClean="0"/>
                        <a:t> </a:t>
                      </a:r>
                      <a:r>
                        <a:rPr kumimoji="1" lang="en-US" altLang="ja-JP" sz="1400" dirty="0" smtClean="0"/>
                        <a:t>(system centric) </a:t>
                      </a:r>
                      <a:r>
                        <a:rPr kumimoji="1" lang="ja-JP" altLang="en-US" sz="1400" dirty="0" smtClean="0"/>
                        <a:t>より進化</a:t>
                      </a:r>
                    </a:p>
                    <a:p>
                      <a:pPr marL="285750" indent="-285750">
                        <a:buFont typeface="Arial" pitchFamily="34" charset="0"/>
                        <a:buChar char="•"/>
                      </a:pP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itchFamily="34" charset="0"/>
                        <a:buChar char="•"/>
                      </a:pPr>
                      <a:r>
                        <a:rPr kumimoji="1" lang="ja-JP" altLang="en-US" sz="1400" dirty="0" smtClean="0"/>
                        <a:t>複雑な業務ルールやポリシーをモデル化、自動化、更新、監視するためのシステム</a:t>
                      </a:r>
                      <a:endParaRPr kumimoji="1" lang="en-US" altLang="ja-JP" sz="1400" dirty="0" smtClean="0"/>
                    </a:p>
                    <a:p>
                      <a:pPr marL="285750" indent="-285750">
                        <a:buFont typeface="Arial" pitchFamily="34" charset="0"/>
                        <a:buChar char="•"/>
                      </a:pPr>
                      <a:endParaRPr kumimoji="1" lang="en-US" altLang="ja-JP" sz="1400" dirty="0" smtClean="0"/>
                    </a:p>
                    <a:p>
                      <a:pPr marL="285750" indent="-285750">
                        <a:buFont typeface="Arial" pitchFamily="34" charset="0"/>
                        <a:buChar char="•"/>
                      </a:pPr>
                      <a:r>
                        <a:rPr kumimoji="1" lang="ja-JP" altLang="en-US" sz="1400" dirty="0" smtClean="0"/>
                        <a:t>特定の複雑な業務プロセスの自動化や変更への早期対応に効果的</a:t>
                      </a:r>
                      <a:endParaRPr kumimoji="1" lang="en-US" altLang="ja-JP" sz="1400" dirty="0" smtClean="0"/>
                    </a:p>
                    <a:p>
                      <a:pPr marL="285750" indent="-285750">
                        <a:buFont typeface="Arial" pitchFamily="34" charset="0"/>
                        <a:buChar char="•"/>
                      </a:pPr>
                      <a:endParaRPr kumimoji="1" lang="en-US" altLang="ja-JP" sz="1400" dirty="0" smtClean="0"/>
                    </a:p>
                    <a:p>
                      <a:pPr marL="285750" indent="-285750">
                        <a:buFont typeface="Arial" pitchFamily="34" charset="0"/>
                        <a:buChar char="•"/>
                      </a:pPr>
                      <a:r>
                        <a:rPr kumimoji="1" lang="ja-JP" altLang="en-US" sz="1400" dirty="0" smtClean="0"/>
                        <a:t>意思決定、対応の決定を実施するロジックを実装する手法をシステム化</a:t>
                      </a:r>
                      <a:endParaRPr kumimoji="1" lang="en-US" altLang="ja-JP" sz="1400" dirty="0" smtClean="0"/>
                    </a:p>
                    <a:p>
                      <a:pPr marL="285750" indent="-285750">
                        <a:buFont typeface="Arial" pitchFamily="34" charset="0"/>
                        <a:buChar char="•"/>
                      </a:pPr>
                      <a:endParaRPr kumimoji="1" lang="en-US" altLang="ja-JP" sz="1400" dirty="0" smtClean="0"/>
                    </a:p>
                    <a:p>
                      <a:pPr marL="285750" indent="-285750">
                        <a:buFont typeface="Arial" pitchFamily="34" charset="0"/>
                        <a:buChar char="•"/>
                      </a:pPr>
                      <a:r>
                        <a:rPr kumimoji="1" lang="ja-JP" altLang="en-US" sz="1400" dirty="0" smtClean="0"/>
                        <a:t>推論エンジンより進化</a:t>
                      </a:r>
                      <a:r>
                        <a:rPr kumimoji="1" lang="en-US" altLang="ja-JP" sz="1400" dirty="0" smtClean="0"/>
                        <a:t/>
                      </a:r>
                      <a:br>
                        <a:rPr kumimoji="1" lang="en-US" altLang="ja-JP" sz="1400" dirty="0" smtClean="0"/>
                      </a:br>
                      <a:r>
                        <a:rPr kumimoji="1" lang="ja-JP" altLang="en-US" sz="1400" dirty="0" smtClean="0"/>
                        <a:t>ルール解析のアルゴリズムに特徴がある</a:t>
                      </a:r>
                    </a:p>
                    <a:p>
                      <a:pPr marL="285750" indent="-285750">
                        <a:buFont typeface="Arial" pitchFamily="34" charset="0"/>
                        <a:buChar char="•"/>
                      </a:pP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4828">
                <a:tc>
                  <a:txBody>
                    <a:bodyPr/>
                    <a:lstStyle/>
                    <a:p>
                      <a:pPr marL="0" indent="0">
                        <a:buFont typeface="Arial" pitchFamily="34" charset="0"/>
                        <a:buNone/>
                      </a:pPr>
                      <a:r>
                        <a:rPr kumimoji="1" lang="ja-JP" altLang="en-US" sz="1400" dirty="0" smtClean="0"/>
                        <a:t>ビジネス目的を達成のための一連の活動。</a:t>
                      </a:r>
                    </a:p>
                    <a:p>
                      <a:pPr marL="0" indent="0">
                        <a:buFont typeface="Arial" pitchFamily="34" charset="0"/>
                        <a:buNone/>
                      </a:pPr>
                      <a:endParaRPr kumimoji="1" lang="ja-JP" altLang="en-US" sz="1400" dirty="0" smtClean="0"/>
                    </a:p>
                    <a:p>
                      <a:pPr marL="0" indent="0">
                        <a:buFont typeface="Arial" pitchFamily="34" charset="0"/>
                        <a:buNone/>
                      </a:pPr>
                      <a:r>
                        <a:rPr kumimoji="1" lang="ja-JP" altLang="en-US" sz="1400" dirty="0" smtClean="0"/>
                        <a:t>例えば、受注・生産・販売・出荷といった個々の業務がビジネス・プロセスを構成するとともに、これらの機能的つながりが、さらに上位のビジネス・プロセスを構成し、階層及びネットワーク構造となる。</a:t>
                      </a:r>
                    </a:p>
                    <a:p>
                      <a:pPr marL="285750" indent="-285750">
                        <a:buFont typeface="Arial" pitchFamily="34" charset="0"/>
                        <a:buChar char="•"/>
                      </a:pP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itchFamily="34" charset="0"/>
                        <a:buNone/>
                      </a:pPr>
                      <a:r>
                        <a:rPr kumimoji="1" lang="ja-JP" altLang="en-US" sz="1400" dirty="0" smtClean="0"/>
                        <a:t>ビジネスの個々及び連携した一連の業務（ビジネスプロセス）についての定義や条件、制約、行動を記述したもの。</a:t>
                      </a:r>
                      <a:endParaRPr kumimoji="1" lang="en-US" altLang="ja-JP" sz="1400" dirty="0" smtClean="0"/>
                    </a:p>
                    <a:p>
                      <a:pPr marL="0" indent="0">
                        <a:buFont typeface="Arial" pitchFamily="34" charset="0"/>
                        <a:buNone/>
                      </a:pPr>
                      <a:endParaRPr kumimoji="1" lang="en-US" altLang="ja-JP" sz="1400" dirty="0" smtClean="0"/>
                    </a:p>
                    <a:p>
                      <a:pPr marL="0" indent="0">
                        <a:buFont typeface="Arial" pitchFamily="34" charset="0"/>
                        <a:buNone/>
                      </a:pPr>
                      <a:r>
                        <a:rPr kumimoji="1" lang="ja-JP" altLang="en-US" sz="1400" dirty="0" smtClean="0"/>
                        <a:t>ビジネスルールは契約、規制、制約、方針等により定型化される。</a:t>
                      </a:r>
                      <a:endParaRPr kumimoji="1" lang="en-US" altLang="ja-JP" sz="1400" dirty="0" smtClean="0"/>
                    </a:p>
                    <a:p>
                      <a:pPr marL="0" indent="0">
                        <a:buFont typeface="Arial" pitchFamily="34" charset="0"/>
                        <a:buNone/>
                      </a:pP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テキスト ボックス 1"/>
          <p:cNvSpPr txBox="1"/>
          <p:nvPr/>
        </p:nvSpPr>
        <p:spPr>
          <a:xfrm>
            <a:off x="539552" y="5873497"/>
            <a:ext cx="7255512" cy="584775"/>
          </a:xfrm>
          <a:prstGeom prst="rect">
            <a:avLst/>
          </a:prstGeom>
          <a:noFill/>
        </p:spPr>
        <p:txBody>
          <a:bodyPr wrap="none" rtlCol="0">
            <a:spAutoFit/>
          </a:bodyPr>
          <a:lstStyle/>
          <a:p>
            <a:r>
              <a:rPr kumimoji="1" lang="en-US" altLang="ja-JP" sz="1600" dirty="0" smtClean="0"/>
              <a:t>BPM</a:t>
            </a:r>
            <a:r>
              <a:rPr kumimoji="1" lang="ja-JP" altLang="en-US" sz="1600" dirty="0" smtClean="0"/>
              <a:t>と</a:t>
            </a:r>
            <a:r>
              <a:rPr kumimoji="1" lang="en-US" altLang="ja-JP" sz="1600" dirty="0" smtClean="0"/>
              <a:t>BRM</a:t>
            </a:r>
            <a:r>
              <a:rPr kumimoji="1" lang="ja-JP" altLang="en-US" sz="1600" dirty="0" smtClean="0"/>
              <a:t>の特徴を生かして組み合わせて活用する事により、効果を増すことができる。</a:t>
            </a:r>
            <a:endParaRPr kumimoji="1" lang="en-US" altLang="ja-JP" sz="1600" dirty="0" smtClean="0"/>
          </a:p>
          <a:p>
            <a:r>
              <a:rPr lang="ja-JP" altLang="en-US" sz="1600" dirty="0"/>
              <a:t>例えば</a:t>
            </a:r>
            <a:r>
              <a:rPr lang="ja-JP" altLang="en-US" sz="1600" dirty="0" smtClean="0"/>
              <a:t>、</a:t>
            </a:r>
            <a:r>
              <a:rPr lang="ja-JP" altLang="en-US" sz="1600" dirty="0"/>
              <a:t>投資</a:t>
            </a:r>
            <a:r>
              <a:rPr lang="ja-JP" altLang="en-US" sz="1600" dirty="0" smtClean="0"/>
              <a:t>の案件処理の</a:t>
            </a:r>
            <a:r>
              <a:rPr lang="en-US" altLang="ja-JP" sz="1600" dirty="0" smtClean="0"/>
              <a:t>BPM</a:t>
            </a:r>
            <a:r>
              <a:rPr lang="ja-JP" altLang="en-US" sz="1600" dirty="0" smtClean="0"/>
              <a:t>の中で、リスクアセスメントの判断に</a:t>
            </a:r>
            <a:r>
              <a:rPr lang="en-US" altLang="ja-JP" sz="1600" dirty="0" smtClean="0"/>
              <a:t>BRM</a:t>
            </a:r>
            <a:r>
              <a:rPr lang="ja-JP" altLang="en-US" sz="1600" dirty="0" smtClean="0"/>
              <a:t>を適用する等。</a:t>
            </a:r>
            <a:endParaRPr kumimoji="1" lang="ja-JP" altLang="en-US" sz="1600" dirty="0"/>
          </a:p>
        </p:txBody>
      </p:sp>
      <p:sp>
        <p:nvSpPr>
          <p:cNvPr id="7" name="テキスト ボックス 6"/>
          <p:cNvSpPr txBox="1"/>
          <p:nvPr/>
        </p:nvSpPr>
        <p:spPr>
          <a:xfrm>
            <a:off x="717313" y="260648"/>
            <a:ext cx="3708066" cy="523220"/>
          </a:xfrm>
          <a:prstGeom prst="rect">
            <a:avLst/>
          </a:prstGeom>
          <a:noFill/>
        </p:spPr>
        <p:txBody>
          <a:bodyPr wrap="none" rtlCol="0">
            <a:spAutoFit/>
          </a:bodyPr>
          <a:lstStyle/>
          <a:p>
            <a:r>
              <a:rPr lang="en-US" altLang="ja-JP" sz="2800" dirty="0" smtClean="0"/>
              <a:t>6-5. BPM</a:t>
            </a:r>
            <a:r>
              <a:rPr lang="ja-JP" altLang="en-US" sz="2800" dirty="0" smtClean="0"/>
              <a:t>と</a:t>
            </a:r>
            <a:r>
              <a:rPr lang="en-US" altLang="ja-JP" sz="2800" dirty="0" smtClean="0"/>
              <a:t>BRM</a:t>
            </a:r>
            <a:r>
              <a:rPr lang="ja-JP" altLang="en-US" sz="2800" dirty="0" smtClean="0"/>
              <a:t>について</a:t>
            </a:r>
            <a:endParaRPr lang="ja-JP" altLang="en-US" sz="2800" dirty="0"/>
          </a:p>
        </p:txBody>
      </p:sp>
    </p:spTree>
    <p:extLst>
      <p:ext uri="{BB962C8B-B14F-4D97-AF65-F5344CB8AC3E}">
        <p14:creationId xmlns:p14="http://schemas.microsoft.com/office/powerpoint/2010/main" val="1318414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角丸四角形 42"/>
          <p:cNvSpPr/>
          <p:nvPr/>
        </p:nvSpPr>
        <p:spPr>
          <a:xfrm>
            <a:off x="467544" y="1412775"/>
            <a:ext cx="8208912" cy="3334139"/>
          </a:xfrm>
          <a:prstGeom prst="roundRect">
            <a:avLst>
              <a:gd name="adj" fmla="val 12819"/>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chemeClr val="tx1"/>
                </a:solidFill>
                <a:effectLst>
                  <a:outerShdw blurRad="38100" dist="38100" dir="2700000" algn="tl">
                    <a:srgbClr val="000000">
                      <a:alpha val="43137"/>
                    </a:srgbClr>
                  </a:outerShdw>
                </a:effectLst>
              </a:rPr>
              <a:t>BPM</a:t>
            </a:r>
            <a:endParaRPr kumimoji="1" lang="ja-JP" altLang="en-US" sz="1600" b="1" dirty="0" smtClean="0">
              <a:solidFill>
                <a:schemeClr val="tx1"/>
              </a:solidFill>
              <a:effectLst>
                <a:outerShdw blurRad="38100" dist="38100" dir="2700000" algn="tl">
                  <a:srgbClr val="000000">
                    <a:alpha val="43137"/>
                  </a:srgbClr>
                </a:outerShdw>
              </a:effectLst>
            </a:endParaRPr>
          </a:p>
        </p:txBody>
      </p:sp>
      <p:sp>
        <p:nvSpPr>
          <p:cNvPr id="42" name="角丸四角形 41"/>
          <p:cNvSpPr/>
          <p:nvPr/>
        </p:nvSpPr>
        <p:spPr>
          <a:xfrm>
            <a:off x="2144003" y="3895660"/>
            <a:ext cx="3047546" cy="2413660"/>
          </a:xfrm>
          <a:prstGeom prst="roundRect">
            <a:avLst/>
          </a:prstGeom>
          <a:solidFill>
            <a:srgbClr val="FFF5CC">
              <a:alpha val="52157"/>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b"/>
          <a:lstStyle/>
          <a:p>
            <a:pPr algn="ctr"/>
            <a:r>
              <a:rPr kumimoji="1" lang="en-US" altLang="ja-JP" sz="1600" b="1" dirty="0" smtClean="0">
                <a:solidFill>
                  <a:schemeClr val="tx1"/>
                </a:solidFill>
                <a:effectLst>
                  <a:outerShdw blurRad="38100" dist="38100" dir="2700000" algn="tl">
                    <a:srgbClr val="000000">
                      <a:alpha val="43137"/>
                    </a:srgbClr>
                  </a:outerShdw>
                </a:effectLst>
              </a:rPr>
              <a:t>BRMS</a:t>
            </a:r>
            <a:endParaRPr kumimoji="1" lang="ja-JP" altLang="en-US" sz="1600" b="1" dirty="0" smtClean="0">
              <a:solidFill>
                <a:schemeClr val="tx1"/>
              </a:solidFill>
              <a:effectLst>
                <a:outerShdw blurRad="38100" dist="38100" dir="2700000" algn="tl">
                  <a:srgbClr val="000000">
                    <a:alpha val="43137"/>
                  </a:srgbClr>
                </a:outerShdw>
              </a:effectLst>
            </a:endParaRPr>
          </a:p>
        </p:txBody>
      </p:sp>
      <p:sp>
        <p:nvSpPr>
          <p:cNvPr id="7" name="正方形/長方形 6"/>
          <p:cNvSpPr/>
          <p:nvPr/>
        </p:nvSpPr>
        <p:spPr>
          <a:xfrm>
            <a:off x="1115616" y="2276872"/>
            <a:ext cx="8640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投資案件</a:t>
            </a:r>
            <a:endParaRPr kumimoji="1" lang="en-US" altLang="ja-JP" sz="1400" dirty="0" smtClean="0">
              <a:solidFill>
                <a:schemeClr val="tx1"/>
              </a:solidFill>
            </a:endParaRPr>
          </a:p>
          <a:p>
            <a:pPr algn="ctr"/>
            <a:r>
              <a:rPr kumimoji="1" lang="ja-JP" altLang="en-US" sz="1400" dirty="0" smtClean="0">
                <a:solidFill>
                  <a:schemeClr val="tx1"/>
                </a:solidFill>
              </a:rPr>
              <a:t>登録</a:t>
            </a:r>
          </a:p>
        </p:txBody>
      </p:sp>
      <p:sp>
        <p:nvSpPr>
          <p:cNvPr id="8" name="正方形/長方形 7"/>
          <p:cNvSpPr/>
          <p:nvPr/>
        </p:nvSpPr>
        <p:spPr>
          <a:xfrm>
            <a:off x="3019704" y="2276872"/>
            <a:ext cx="1296144" cy="720080"/>
          </a:xfrm>
          <a:prstGeom prst="rect">
            <a:avLst/>
          </a:prstGeom>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リスク</a:t>
            </a:r>
            <a:endParaRPr kumimoji="1" lang="en-US" altLang="ja-JP" sz="1400" dirty="0" smtClean="0">
              <a:solidFill>
                <a:schemeClr val="tx1"/>
              </a:solidFill>
            </a:endParaRPr>
          </a:p>
          <a:p>
            <a:pPr algn="ctr"/>
            <a:r>
              <a:rPr lang="ja-JP" altLang="en-US" sz="1400" dirty="0">
                <a:solidFill>
                  <a:schemeClr val="tx1"/>
                </a:solidFill>
              </a:rPr>
              <a:t>アセスメント</a:t>
            </a:r>
            <a:endParaRPr kumimoji="1" lang="ja-JP" altLang="en-US" sz="1400" dirty="0" smtClean="0">
              <a:solidFill>
                <a:schemeClr val="tx1"/>
              </a:solidFill>
            </a:endParaRPr>
          </a:p>
        </p:txBody>
      </p:sp>
      <p:sp>
        <p:nvSpPr>
          <p:cNvPr id="9" name="フローチャート : 判断 8"/>
          <p:cNvSpPr/>
          <p:nvPr/>
        </p:nvSpPr>
        <p:spPr>
          <a:xfrm>
            <a:off x="4572000" y="2384884"/>
            <a:ext cx="914400" cy="5040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評価</a:t>
            </a:r>
          </a:p>
        </p:txBody>
      </p:sp>
      <p:sp>
        <p:nvSpPr>
          <p:cNvPr id="10" name="正方形/長方形 9"/>
          <p:cNvSpPr/>
          <p:nvPr/>
        </p:nvSpPr>
        <p:spPr>
          <a:xfrm>
            <a:off x="6084168" y="1664804"/>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投資案件</a:t>
            </a:r>
            <a:endParaRPr kumimoji="1" lang="en-US" altLang="ja-JP" sz="1400" dirty="0" smtClean="0">
              <a:solidFill>
                <a:schemeClr val="tx1"/>
              </a:solidFill>
            </a:endParaRPr>
          </a:p>
          <a:p>
            <a:pPr algn="ctr"/>
            <a:r>
              <a:rPr lang="ja-JP" altLang="en-US" sz="1400" dirty="0">
                <a:solidFill>
                  <a:schemeClr val="tx1"/>
                </a:solidFill>
              </a:rPr>
              <a:t>却下</a:t>
            </a:r>
            <a:endParaRPr kumimoji="1" lang="en-US" altLang="ja-JP" sz="1400" dirty="0" smtClean="0">
              <a:solidFill>
                <a:schemeClr val="tx1"/>
              </a:solidFill>
            </a:endParaRPr>
          </a:p>
        </p:txBody>
      </p:sp>
      <p:sp>
        <p:nvSpPr>
          <p:cNvPr id="11" name="正方形/長方形 10"/>
          <p:cNvSpPr/>
          <p:nvPr/>
        </p:nvSpPr>
        <p:spPr>
          <a:xfrm>
            <a:off x="6084168" y="3573016"/>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投資案件</a:t>
            </a:r>
            <a:endParaRPr kumimoji="1" lang="en-US" altLang="ja-JP" sz="1400" dirty="0" smtClean="0">
              <a:solidFill>
                <a:schemeClr val="tx1"/>
              </a:solidFill>
            </a:endParaRPr>
          </a:p>
          <a:p>
            <a:pPr algn="ctr"/>
            <a:r>
              <a:rPr lang="ja-JP" altLang="en-US" sz="1400" dirty="0">
                <a:solidFill>
                  <a:schemeClr val="tx1"/>
                </a:solidFill>
              </a:rPr>
              <a:t>承認</a:t>
            </a:r>
            <a:endParaRPr kumimoji="1" lang="ja-JP" altLang="en-US" sz="1400" dirty="0" smtClean="0">
              <a:solidFill>
                <a:schemeClr val="tx1"/>
              </a:solidFill>
            </a:endParaRPr>
          </a:p>
        </p:txBody>
      </p:sp>
      <p:cxnSp>
        <p:nvCxnSpPr>
          <p:cNvPr id="20" name="直線矢印コネクタ 19"/>
          <p:cNvCxnSpPr>
            <a:stCxn id="8" idx="3"/>
            <a:endCxn id="9" idx="1"/>
          </p:cNvCxnSpPr>
          <p:nvPr/>
        </p:nvCxnSpPr>
        <p:spPr>
          <a:xfrm>
            <a:off x="4315848" y="2636912"/>
            <a:ext cx="256152" cy="0"/>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49" idx="3"/>
            <a:endCxn id="8" idx="1"/>
          </p:cNvCxnSpPr>
          <p:nvPr/>
        </p:nvCxnSpPr>
        <p:spPr>
          <a:xfrm flipV="1">
            <a:off x="2769799" y="2636912"/>
            <a:ext cx="249905" cy="2958"/>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カギ線コネクタ 23"/>
          <p:cNvCxnSpPr>
            <a:stCxn id="9" idx="3"/>
            <a:endCxn id="10" idx="1"/>
          </p:cNvCxnSpPr>
          <p:nvPr/>
        </p:nvCxnSpPr>
        <p:spPr>
          <a:xfrm flipV="1">
            <a:off x="5486400" y="2024844"/>
            <a:ext cx="597768" cy="612068"/>
          </a:xfrm>
          <a:prstGeom prst="bentConnector3">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9" idx="3"/>
            <a:endCxn id="11" idx="1"/>
          </p:cNvCxnSpPr>
          <p:nvPr/>
        </p:nvCxnSpPr>
        <p:spPr>
          <a:xfrm>
            <a:off x="5486400" y="2636912"/>
            <a:ext cx="597768" cy="1296144"/>
          </a:xfrm>
          <a:prstGeom prst="bentConnector3">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0" idx="3"/>
          </p:cNvCxnSpPr>
          <p:nvPr/>
        </p:nvCxnSpPr>
        <p:spPr>
          <a:xfrm>
            <a:off x="7380312" y="2024844"/>
            <a:ext cx="648072" cy="0"/>
          </a:xfrm>
          <a:prstGeom prst="straightConnector1">
            <a:avLst/>
          </a:prstGeom>
          <a:ln>
            <a:solidFill>
              <a:schemeClr val="tx1">
                <a:lumMod val="85000"/>
                <a:lumOff val="1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1" idx="3"/>
          </p:cNvCxnSpPr>
          <p:nvPr/>
        </p:nvCxnSpPr>
        <p:spPr>
          <a:xfrm>
            <a:off x="7380312" y="3933056"/>
            <a:ext cx="648072" cy="0"/>
          </a:xfrm>
          <a:prstGeom prst="straightConnector1">
            <a:avLst/>
          </a:prstGeom>
          <a:ln>
            <a:solidFill>
              <a:schemeClr val="tx1">
                <a:lumMod val="85000"/>
                <a:lumOff val="1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endCxn id="7" idx="1"/>
          </p:cNvCxnSpPr>
          <p:nvPr/>
        </p:nvCxnSpPr>
        <p:spPr>
          <a:xfrm>
            <a:off x="683568" y="2636912"/>
            <a:ext cx="432048" cy="0"/>
          </a:xfrm>
          <a:prstGeom prst="straightConnector1">
            <a:avLst/>
          </a:prstGeom>
          <a:ln>
            <a:solidFill>
              <a:schemeClr val="tx1">
                <a:lumMod val="85000"/>
                <a:lumOff val="1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4946867" y="1653030"/>
            <a:ext cx="833883" cy="307777"/>
          </a:xfrm>
          <a:prstGeom prst="rect">
            <a:avLst/>
          </a:prstGeom>
          <a:noFill/>
        </p:spPr>
        <p:txBody>
          <a:bodyPr wrap="none" rtlCol="0">
            <a:spAutoFit/>
          </a:bodyPr>
          <a:lstStyle/>
          <a:p>
            <a:r>
              <a:rPr kumimoji="1" lang="en-US" altLang="ja-JP" sz="1400" dirty="0" smtClean="0"/>
              <a:t>High risk</a:t>
            </a:r>
            <a:endParaRPr kumimoji="1" lang="ja-JP" altLang="en-US" sz="1400" dirty="0"/>
          </a:p>
        </p:txBody>
      </p:sp>
      <p:sp>
        <p:nvSpPr>
          <p:cNvPr id="34" name="テキスト ボックス 33"/>
          <p:cNvSpPr txBox="1"/>
          <p:nvPr/>
        </p:nvSpPr>
        <p:spPr>
          <a:xfrm>
            <a:off x="4973843" y="3677542"/>
            <a:ext cx="811441" cy="307777"/>
          </a:xfrm>
          <a:prstGeom prst="rect">
            <a:avLst/>
          </a:prstGeom>
          <a:noFill/>
        </p:spPr>
        <p:txBody>
          <a:bodyPr wrap="none" rtlCol="0">
            <a:spAutoFit/>
          </a:bodyPr>
          <a:lstStyle/>
          <a:p>
            <a:r>
              <a:rPr lang="en-US" altLang="ja-JP" sz="1400" dirty="0" smtClean="0"/>
              <a:t>Low</a:t>
            </a:r>
            <a:r>
              <a:rPr kumimoji="1" lang="en-US" altLang="ja-JP" sz="1400" dirty="0" smtClean="0"/>
              <a:t> risk</a:t>
            </a:r>
            <a:endParaRPr kumimoji="1" lang="ja-JP" altLang="en-US" sz="1400" dirty="0"/>
          </a:p>
        </p:txBody>
      </p:sp>
      <p:cxnSp>
        <p:nvCxnSpPr>
          <p:cNvPr id="36" name="直線矢印コネクタ 35"/>
          <p:cNvCxnSpPr>
            <a:endCxn id="8" idx="2"/>
          </p:cNvCxnSpPr>
          <p:nvPr/>
        </p:nvCxnSpPr>
        <p:spPr>
          <a:xfrm flipV="1">
            <a:off x="3667776" y="2996952"/>
            <a:ext cx="0" cy="1008112"/>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763688" y="3384152"/>
            <a:ext cx="1645002" cy="307777"/>
          </a:xfrm>
          <a:prstGeom prst="rect">
            <a:avLst/>
          </a:prstGeom>
          <a:noFill/>
        </p:spPr>
        <p:txBody>
          <a:bodyPr wrap="none" rtlCol="0">
            <a:spAutoFit/>
          </a:bodyPr>
          <a:lstStyle/>
          <a:p>
            <a:r>
              <a:rPr kumimoji="1" lang="ja-JP" altLang="en-US" sz="1400" dirty="0" smtClean="0">
                <a:solidFill>
                  <a:srgbClr val="C00000"/>
                </a:solidFill>
              </a:rPr>
              <a:t>此処に</a:t>
            </a:r>
            <a:r>
              <a:rPr kumimoji="1" lang="en-US" altLang="ja-JP" sz="1400" dirty="0" smtClean="0">
                <a:solidFill>
                  <a:srgbClr val="C00000"/>
                </a:solidFill>
              </a:rPr>
              <a:t>BRMS</a:t>
            </a:r>
            <a:r>
              <a:rPr kumimoji="1" lang="ja-JP" altLang="en-US" sz="1400" dirty="0" smtClean="0">
                <a:solidFill>
                  <a:srgbClr val="C00000"/>
                </a:solidFill>
              </a:rPr>
              <a:t>を適用</a:t>
            </a:r>
            <a:endParaRPr kumimoji="1" lang="ja-JP" altLang="en-US" sz="1400" dirty="0">
              <a:solidFill>
                <a:srgbClr val="C00000"/>
              </a:solidFill>
            </a:endParaRPr>
          </a:p>
        </p:txBody>
      </p:sp>
      <p:sp>
        <p:nvSpPr>
          <p:cNvPr id="39" name="角丸四角形 38"/>
          <p:cNvSpPr/>
          <p:nvPr/>
        </p:nvSpPr>
        <p:spPr>
          <a:xfrm>
            <a:off x="3019704" y="4127310"/>
            <a:ext cx="1296144" cy="7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推論</a:t>
            </a:r>
            <a:r>
              <a:rPr lang="ja-JP" altLang="en-US" sz="1400" dirty="0">
                <a:solidFill>
                  <a:schemeClr val="tx1"/>
                </a:solidFill>
              </a:rPr>
              <a:t>エンジン</a:t>
            </a:r>
            <a:endParaRPr kumimoji="1" lang="ja-JP" altLang="en-US" sz="1400" dirty="0" smtClean="0">
              <a:solidFill>
                <a:schemeClr val="tx1"/>
              </a:solidFill>
            </a:endParaRPr>
          </a:p>
        </p:txBody>
      </p:sp>
      <p:sp>
        <p:nvSpPr>
          <p:cNvPr id="40" name="フローチャート : 磁気ディスク 39"/>
          <p:cNvSpPr/>
          <p:nvPr/>
        </p:nvSpPr>
        <p:spPr>
          <a:xfrm>
            <a:off x="3962117" y="4940160"/>
            <a:ext cx="914400" cy="8957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ルール</a:t>
            </a:r>
            <a:endParaRPr lang="en-US" altLang="ja-JP" sz="1400" dirty="0">
              <a:solidFill>
                <a:schemeClr val="tx1"/>
              </a:solidFill>
            </a:endParaRPr>
          </a:p>
          <a:p>
            <a:pPr algn="ctr"/>
            <a:r>
              <a:rPr kumimoji="1" lang="ja-JP" altLang="en-US" sz="1400" dirty="0" smtClean="0">
                <a:solidFill>
                  <a:schemeClr val="tx1"/>
                </a:solidFill>
              </a:rPr>
              <a:t>リポジトリ</a:t>
            </a:r>
            <a:endParaRPr kumimoji="1" lang="en-US" altLang="ja-JP" sz="1400" dirty="0" smtClean="0">
              <a:solidFill>
                <a:schemeClr val="tx1"/>
              </a:solidFill>
            </a:endParaRPr>
          </a:p>
        </p:txBody>
      </p:sp>
      <p:sp>
        <p:nvSpPr>
          <p:cNvPr id="41" name="角丸四角形 40"/>
          <p:cNvSpPr/>
          <p:nvPr/>
        </p:nvSpPr>
        <p:spPr>
          <a:xfrm>
            <a:off x="2397319" y="4921484"/>
            <a:ext cx="113454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ルール</a:t>
            </a:r>
            <a:endParaRPr kumimoji="1" lang="en-US" altLang="ja-JP" sz="1400" dirty="0" smtClean="0">
              <a:solidFill>
                <a:schemeClr val="tx1"/>
              </a:solidFill>
            </a:endParaRPr>
          </a:p>
          <a:p>
            <a:pPr algn="ctr"/>
            <a:r>
              <a:rPr lang="ja-JP" altLang="en-US" sz="1400" dirty="0" smtClean="0">
                <a:solidFill>
                  <a:schemeClr val="tx1"/>
                </a:solidFill>
              </a:rPr>
              <a:t>定義・登録</a:t>
            </a:r>
            <a:endParaRPr lang="en-US" altLang="ja-JP" sz="1400" dirty="0" smtClean="0">
              <a:solidFill>
                <a:schemeClr val="tx1"/>
              </a:solidFill>
            </a:endParaRPr>
          </a:p>
          <a:p>
            <a:pPr algn="ctr"/>
            <a:r>
              <a:rPr kumimoji="1" lang="ja-JP" altLang="en-US" sz="1400" dirty="0">
                <a:solidFill>
                  <a:schemeClr val="tx1"/>
                </a:solidFill>
              </a:rPr>
              <a:t>管理</a:t>
            </a:r>
            <a:endParaRPr kumimoji="1" lang="ja-JP" altLang="en-US" sz="1400" dirty="0" smtClean="0">
              <a:solidFill>
                <a:schemeClr val="tx1"/>
              </a:solidFill>
            </a:endParaRPr>
          </a:p>
        </p:txBody>
      </p:sp>
      <p:sp>
        <p:nvSpPr>
          <p:cNvPr id="44" name="テキスト ボックス 43"/>
          <p:cNvSpPr txBox="1"/>
          <p:nvPr/>
        </p:nvSpPr>
        <p:spPr>
          <a:xfrm>
            <a:off x="5448270" y="4939102"/>
            <a:ext cx="1737976" cy="954107"/>
          </a:xfrm>
          <a:prstGeom prst="rect">
            <a:avLst/>
          </a:prstGeom>
          <a:noFill/>
        </p:spPr>
        <p:txBody>
          <a:bodyPr wrap="none" rtlCol="0">
            <a:spAutoFit/>
          </a:bodyPr>
          <a:lstStyle/>
          <a:p>
            <a:pPr marL="285750" indent="-285750">
              <a:buFont typeface="Arial" pitchFamily="34" charset="0"/>
              <a:buChar char="•"/>
            </a:pPr>
            <a:r>
              <a:rPr kumimoji="1" lang="ja-JP" altLang="en-US" sz="1400" dirty="0" smtClean="0"/>
              <a:t>リスク項目</a:t>
            </a:r>
            <a:endParaRPr kumimoji="1" lang="en-US" altLang="ja-JP" sz="1400" dirty="0" smtClean="0"/>
          </a:p>
          <a:p>
            <a:pPr marL="285750" indent="-285750">
              <a:buFont typeface="Arial" pitchFamily="34" charset="0"/>
              <a:buChar char="•"/>
            </a:pPr>
            <a:r>
              <a:rPr lang="ja-JP" altLang="en-US" sz="1400" dirty="0" smtClean="0"/>
              <a:t>リスク項目別評価</a:t>
            </a:r>
            <a:endParaRPr lang="en-US" altLang="ja-JP" sz="1400" dirty="0" smtClean="0"/>
          </a:p>
          <a:p>
            <a:pPr marL="285750" indent="-285750">
              <a:buFont typeface="Arial" pitchFamily="34" charset="0"/>
              <a:buChar char="•"/>
            </a:pPr>
            <a:r>
              <a:rPr lang="ja-JP" altLang="en-US" sz="1400" dirty="0"/>
              <a:t>・・・</a:t>
            </a:r>
            <a:endParaRPr lang="en-US" altLang="ja-JP" sz="1400" dirty="0" smtClean="0"/>
          </a:p>
          <a:p>
            <a:pPr marL="285750" indent="-285750">
              <a:buFont typeface="Arial" pitchFamily="34" charset="0"/>
              <a:buChar char="•"/>
            </a:pPr>
            <a:r>
              <a:rPr lang="ja-JP" altLang="en-US" sz="1400" dirty="0"/>
              <a:t>総合</a:t>
            </a:r>
            <a:r>
              <a:rPr kumimoji="1" lang="ja-JP" altLang="en-US" sz="1400" dirty="0" smtClean="0"/>
              <a:t>評価</a:t>
            </a:r>
            <a:endParaRPr kumimoji="1" lang="ja-JP" altLang="en-US" sz="1400" dirty="0"/>
          </a:p>
        </p:txBody>
      </p:sp>
      <p:sp>
        <p:nvSpPr>
          <p:cNvPr id="45" name="テキスト ボックス 44"/>
          <p:cNvSpPr txBox="1"/>
          <p:nvPr/>
        </p:nvSpPr>
        <p:spPr>
          <a:xfrm>
            <a:off x="837088" y="942604"/>
            <a:ext cx="1911101" cy="338554"/>
          </a:xfrm>
          <a:prstGeom prst="rect">
            <a:avLst/>
          </a:prstGeom>
          <a:noFill/>
        </p:spPr>
        <p:txBody>
          <a:bodyPr wrap="none" rtlCol="0">
            <a:spAutoFit/>
          </a:bodyPr>
          <a:lstStyle/>
          <a:p>
            <a:r>
              <a:rPr kumimoji="1" lang="en-US" altLang="ja-JP" sz="1600" dirty="0" smtClean="0"/>
              <a:t>BPM/BRMS </a:t>
            </a:r>
            <a:r>
              <a:rPr lang="ja-JP" altLang="en-US" sz="1600" dirty="0"/>
              <a:t>統合例</a:t>
            </a:r>
            <a:endParaRPr kumimoji="1" lang="ja-JP" altLang="en-US" sz="1600" dirty="0"/>
          </a:p>
        </p:txBody>
      </p:sp>
      <p:sp>
        <p:nvSpPr>
          <p:cNvPr id="49" name="ひし形 48"/>
          <p:cNvSpPr/>
          <p:nvPr/>
        </p:nvSpPr>
        <p:spPr>
          <a:xfrm>
            <a:off x="2147414" y="2330878"/>
            <a:ext cx="622385" cy="61798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承認</a:t>
            </a:r>
          </a:p>
        </p:txBody>
      </p:sp>
      <p:cxnSp>
        <p:nvCxnSpPr>
          <p:cNvPr id="53" name="直線矢印コネクタ 52"/>
          <p:cNvCxnSpPr>
            <a:stCxn id="7" idx="3"/>
            <a:endCxn id="49" idx="1"/>
          </p:cNvCxnSpPr>
          <p:nvPr/>
        </p:nvCxnSpPr>
        <p:spPr>
          <a:xfrm>
            <a:off x="1979712" y="2636912"/>
            <a:ext cx="167702" cy="2958"/>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stCxn id="49" idx="0"/>
          </p:cNvCxnSpPr>
          <p:nvPr/>
        </p:nvCxnSpPr>
        <p:spPr>
          <a:xfrm rot="16200000" flipV="1">
            <a:off x="1526083" y="1398353"/>
            <a:ext cx="306034" cy="1559015"/>
          </a:xfrm>
          <a:prstGeom prst="bentConnector2">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2578153" y="2735051"/>
            <a:ext cx="463588" cy="307777"/>
          </a:xfrm>
          <a:prstGeom prst="rect">
            <a:avLst/>
          </a:prstGeom>
          <a:noFill/>
        </p:spPr>
        <p:txBody>
          <a:bodyPr wrap="none" rtlCol="0">
            <a:spAutoFit/>
          </a:bodyPr>
          <a:lstStyle/>
          <a:p>
            <a:r>
              <a:rPr lang="en-US" altLang="ja-JP" sz="1400" dirty="0"/>
              <a:t>Y</a:t>
            </a:r>
            <a:r>
              <a:rPr kumimoji="1" lang="en-US" altLang="ja-JP" sz="1400" dirty="0" smtClean="0"/>
              <a:t>es</a:t>
            </a:r>
            <a:endParaRPr kumimoji="1" lang="ja-JP" altLang="en-US" sz="1400" dirty="0"/>
          </a:p>
        </p:txBody>
      </p:sp>
      <p:sp>
        <p:nvSpPr>
          <p:cNvPr id="60" name="テキスト ボックス 59"/>
          <p:cNvSpPr txBox="1"/>
          <p:nvPr/>
        </p:nvSpPr>
        <p:spPr>
          <a:xfrm>
            <a:off x="2147414" y="2059830"/>
            <a:ext cx="391454" cy="307777"/>
          </a:xfrm>
          <a:prstGeom prst="rect">
            <a:avLst/>
          </a:prstGeom>
          <a:noFill/>
        </p:spPr>
        <p:txBody>
          <a:bodyPr wrap="none" rtlCol="0">
            <a:spAutoFit/>
          </a:bodyPr>
          <a:lstStyle/>
          <a:p>
            <a:r>
              <a:rPr kumimoji="1" lang="en-US" altLang="ja-JP" sz="1400" dirty="0" smtClean="0"/>
              <a:t>No</a:t>
            </a:r>
            <a:endParaRPr kumimoji="1" lang="ja-JP" altLang="en-US" sz="1400" dirty="0"/>
          </a:p>
        </p:txBody>
      </p:sp>
      <p:sp>
        <p:nvSpPr>
          <p:cNvPr id="2" name="テキスト ボックス 1"/>
          <p:cNvSpPr txBox="1"/>
          <p:nvPr/>
        </p:nvSpPr>
        <p:spPr>
          <a:xfrm>
            <a:off x="386058" y="5129742"/>
            <a:ext cx="1593653" cy="1015663"/>
          </a:xfrm>
          <a:prstGeom prst="rect">
            <a:avLst/>
          </a:prstGeom>
          <a:noFill/>
        </p:spPr>
        <p:txBody>
          <a:bodyPr wrap="square" rtlCol="0">
            <a:spAutoFit/>
          </a:bodyPr>
          <a:lstStyle/>
          <a:p>
            <a:r>
              <a:rPr lang="ja-JP" altLang="en-US" sz="1200" dirty="0"/>
              <a:t>推論</a:t>
            </a:r>
            <a:r>
              <a:rPr lang="ja-JP" altLang="en-US" sz="1200" dirty="0" smtClean="0"/>
              <a:t>エンジン：</a:t>
            </a:r>
            <a:endParaRPr lang="ja-JP" altLang="en-US" sz="1200" dirty="0"/>
          </a:p>
          <a:p>
            <a:r>
              <a:rPr lang="ja-JP" altLang="en-US" sz="1200" dirty="0"/>
              <a:t>推論エンジンはファクトとデータをルールに対して照合し、アクションになる結果を</a:t>
            </a:r>
            <a:r>
              <a:rPr lang="ja-JP" altLang="en-US" sz="1200" dirty="0" smtClean="0"/>
              <a:t>推論</a:t>
            </a:r>
            <a:r>
              <a:rPr lang="ja-JP" altLang="en-US" sz="1200" dirty="0"/>
              <a:t>する。</a:t>
            </a:r>
            <a:endParaRPr kumimoji="1" lang="ja-JP" altLang="en-US" sz="1200" dirty="0"/>
          </a:p>
        </p:txBody>
      </p:sp>
      <p:sp>
        <p:nvSpPr>
          <p:cNvPr id="35" name="正方形/長方形 34"/>
          <p:cNvSpPr/>
          <p:nvPr/>
        </p:nvSpPr>
        <p:spPr>
          <a:xfrm>
            <a:off x="6084168" y="2636912"/>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投資条件</a:t>
            </a:r>
            <a:endParaRPr kumimoji="1" lang="en-US" altLang="ja-JP" sz="1400" dirty="0" smtClean="0">
              <a:solidFill>
                <a:schemeClr val="tx1"/>
              </a:solidFill>
            </a:endParaRPr>
          </a:p>
          <a:p>
            <a:pPr algn="ctr"/>
            <a:r>
              <a:rPr kumimoji="1" lang="ja-JP" altLang="en-US" sz="1400" dirty="0" smtClean="0">
                <a:solidFill>
                  <a:schemeClr val="tx1"/>
                </a:solidFill>
              </a:rPr>
              <a:t>付き承認</a:t>
            </a:r>
          </a:p>
        </p:txBody>
      </p:sp>
      <p:cxnSp>
        <p:nvCxnSpPr>
          <p:cNvPr id="38" name="カギ線コネクタ 37"/>
          <p:cNvCxnSpPr>
            <a:stCxn id="9" idx="3"/>
            <a:endCxn id="35" idx="1"/>
          </p:cNvCxnSpPr>
          <p:nvPr/>
        </p:nvCxnSpPr>
        <p:spPr>
          <a:xfrm>
            <a:off x="5486400" y="2636912"/>
            <a:ext cx="597768" cy="360040"/>
          </a:xfrm>
          <a:prstGeom prst="bentConnector3">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35" idx="3"/>
          </p:cNvCxnSpPr>
          <p:nvPr/>
        </p:nvCxnSpPr>
        <p:spPr>
          <a:xfrm>
            <a:off x="7380312" y="2996952"/>
            <a:ext cx="648072" cy="0"/>
          </a:xfrm>
          <a:prstGeom prst="straightConnector1">
            <a:avLst/>
          </a:prstGeom>
          <a:ln>
            <a:solidFill>
              <a:schemeClr val="tx1">
                <a:lumMod val="85000"/>
                <a:lumOff val="1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4926279" y="3042828"/>
            <a:ext cx="1079142" cy="307777"/>
          </a:xfrm>
          <a:prstGeom prst="rect">
            <a:avLst/>
          </a:prstGeom>
          <a:noFill/>
        </p:spPr>
        <p:txBody>
          <a:bodyPr wrap="none" rtlCol="0">
            <a:spAutoFit/>
          </a:bodyPr>
          <a:lstStyle/>
          <a:p>
            <a:r>
              <a:rPr kumimoji="1" lang="en-US" altLang="ja-JP" sz="1400" dirty="0" smtClean="0"/>
              <a:t>Medium risk</a:t>
            </a:r>
            <a:endParaRPr kumimoji="1" lang="ja-JP" altLang="en-US" sz="1400" dirty="0"/>
          </a:p>
        </p:txBody>
      </p:sp>
      <p:sp>
        <p:nvSpPr>
          <p:cNvPr id="48" name="テキスト ボックス 47"/>
          <p:cNvSpPr txBox="1"/>
          <p:nvPr/>
        </p:nvSpPr>
        <p:spPr>
          <a:xfrm>
            <a:off x="717313" y="260648"/>
            <a:ext cx="3708066" cy="523220"/>
          </a:xfrm>
          <a:prstGeom prst="rect">
            <a:avLst/>
          </a:prstGeom>
          <a:noFill/>
        </p:spPr>
        <p:txBody>
          <a:bodyPr wrap="none" rtlCol="0">
            <a:spAutoFit/>
          </a:bodyPr>
          <a:lstStyle/>
          <a:p>
            <a:r>
              <a:rPr lang="en-US" altLang="ja-JP" sz="2800" dirty="0" smtClean="0"/>
              <a:t>6-5. BPM</a:t>
            </a:r>
            <a:r>
              <a:rPr lang="ja-JP" altLang="en-US" sz="2800" dirty="0" smtClean="0"/>
              <a:t>と</a:t>
            </a:r>
            <a:r>
              <a:rPr lang="en-US" altLang="ja-JP" sz="2800" dirty="0" smtClean="0"/>
              <a:t>BRM</a:t>
            </a:r>
            <a:r>
              <a:rPr lang="ja-JP" altLang="en-US" sz="2800" dirty="0" smtClean="0"/>
              <a:t>について</a:t>
            </a:r>
            <a:endParaRPr lang="ja-JP" altLang="en-US" sz="2800" dirty="0"/>
          </a:p>
        </p:txBody>
      </p:sp>
    </p:spTree>
    <p:extLst>
      <p:ext uri="{BB962C8B-B14F-4D97-AF65-F5344CB8AC3E}">
        <p14:creationId xmlns:p14="http://schemas.microsoft.com/office/powerpoint/2010/main" val="4266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67544" y="908720"/>
            <a:ext cx="8352928" cy="4278094"/>
          </a:xfrm>
          <a:prstGeom prst="rect">
            <a:avLst/>
          </a:prstGeom>
          <a:noFill/>
        </p:spPr>
        <p:txBody>
          <a:bodyPr wrap="square" rtlCol="0">
            <a:spAutoFit/>
          </a:bodyPr>
          <a:lstStyle/>
          <a:p>
            <a:r>
              <a:rPr kumimoji="1" lang="en-US" altLang="ja-JP" sz="1600" dirty="0" smtClean="0"/>
              <a:t>BRMS</a:t>
            </a:r>
            <a:r>
              <a:rPr kumimoji="1" lang="ja-JP" altLang="en-US" sz="1600" dirty="0" smtClean="0"/>
              <a:t>は</a:t>
            </a:r>
            <a:r>
              <a:rPr kumimoji="1" lang="en-US" altLang="ja-JP" sz="1600" dirty="0" smtClean="0"/>
              <a:t>BRA</a:t>
            </a:r>
            <a:r>
              <a:rPr kumimoji="1" lang="ja-JP" altLang="en-US" sz="1600" dirty="0" smtClean="0"/>
              <a:t>の原則に基づいて設計、実装されている。</a:t>
            </a:r>
            <a:endParaRPr kumimoji="1" lang="en-US" altLang="ja-JP" sz="1600" dirty="0" smtClean="0"/>
          </a:p>
          <a:p>
            <a:r>
              <a:rPr lang="en-US" altLang="ja-JP" sz="1600" dirty="0" smtClean="0"/>
              <a:t>&lt;Barbara </a:t>
            </a:r>
            <a:r>
              <a:rPr lang="en-US" altLang="ja-JP" sz="1600" dirty="0"/>
              <a:t>von </a:t>
            </a:r>
            <a:r>
              <a:rPr lang="en-US" altLang="ja-JP" sz="1600" dirty="0" smtClean="0"/>
              <a:t>Halle</a:t>
            </a:r>
            <a:r>
              <a:rPr lang="ja-JP" altLang="en-US" sz="1600" dirty="0"/>
              <a:t>　</a:t>
            </a:r>
            <a:r>
              <a:rPr lang="ja-JP" altLang="en-US" sz="1600" dirty="0" smtClean="0"/>
              <a:t>“</a:t>
            </a:r>
            <a:r>
              <a:rPr lang="en-US" altLang="ja-JP" sz="1600" dirty="0"/>
              <a:t>Business Rules Applied</a:t>
            </a:r>
            <a:r>
              <a:rPr lang="en-US" altLang="ja-JP" sz="1600" dirty="0" smtClean="0"/>
              <a:t>”&gt;</a:t>
            </a:r>
          </a:p>
          <a:p>
            <a:endParaRPr lang="ja-JP" altLang="en-US" sz="1600" dirty="0"/>
          </a:p>
          <a:p>
            <a:pPr marL="285750" indent="-285750">
              <a:buFont typeface="Arial" pitchFamily="34" charset="0"/>
              <a:buChar char="•"/>
            </a:pPr>
            <a:r>
              <a:rPr lang="en-US" altLang="ja-JP" sz="1600" dirty="0" smtClean="0"/>
              <a:t>Separate rules </a:t>
            </a:r>
            <a:r>
              <a:rPr lang="ja-JP" altLang="en-US" sz="1600" dirty="0" smtClean="0"/>
              <a:t>（ルールの分離）</a:t>
            </a:r>
            <a:endParaRPr lang="en-US" altLang="ja-JP" sz="1600" dirty="0" smtClean="0"/>
          </a:p>
          <a:p>
            <a:pPr lvl="1"/>
            <a:r>
              <a:rPr lang="ja-JP" altLang="en-US" sz="1600" dirty="0" smtClean="0"/>
              <a:t>ビジネスルール</a:t>
            </a:r>
            <a:r>
              <a:rPr lang="ja-JP" altLang="en-US" sz="1600" dirty="0"/>
              <a:t>を他のシステム要件から明確に分離することでルールを再利用したり、他のシステム要件から</a:t>
            </a:r>
            <a:r>
              <a:rPr lang="ja-JP" altLang="en-US" sz="1600" dirty="0" smtClean="0"/>
              <a:t>独立</a:t>
            </a:r>
            <a:r>
              <a:rPr lang="ja-JP" altLang="en-US" sz="1600" dirty="0"/>
              <a:t>させる</a:t>
            </a:r>
            <a:r>
              <a:rPr lang="ja-JP" altLang="en-US" sz="1600" dirty="0" smtClean="0"/>
              <a:t>。</a:t>
            </a:r>
            <a:endParaRPr lang="ja-JP" altLang="en-US" sz="1600" dirty="0"/>
          </a:p>
          <a:p>
            <a:pPr marL="285750" indent="-285750">
              <a:buFont typeface="Arial" pitchFamily="34" charset="0"/>
              <a:buChar char="•"/>
            </a:pPr>
            <a:endParaRPr lang="ja-JP" altLang="en-US" sz="1600" dirty="0"/>
          </a:p>
          <a:p>
            <a:pPr marL="285750" indent="-285750">
              <a:buFont typeface="Arial" pitchFamily="34" charset="0"/>
              <a:buChar char="•"/>
            </a:pPr>
            <a:r>
              <a:rPr lang="en-US" altLang="ja-JP" sz="1600" dirty="0" smtClean="0"/>
              <a:t>Trace rules (</a:t>
            </a:r>
            <a:r>
              <a:rPr lang="ja-JP" altLang="en-US" sz="1600" dirty="0" smtClean="0"/>
              <a:t>トレース可能にする）</a:t>
            </a:r>
            <a:endParaRPr lang="en-US" altLang="ja-JP" sz="1600" dirty="0" smtClean="0"/>
          </a:p>
          <a:p>
            <a:pPr lvl="1"/>
            <a:r>
              <a:rPr lang="ja-JP" altLang="en-US" sz="1600" dirty="0" smtClean="0"/>
              <a:t>個々</a:t>
            </a:r>
            <a:r>
              <a:rPr lang="ja-JP" altLang="en-US" sz="1600" dirty="0"/>
              <a:t>のビジネスルールに対して、その拠って立つビジネスの</a:t>
            </a:r>
            <a:r>
              <a:rPr lang="ja-JP" altLang="en-US" sz="1600" dirty="0" smtClean="0"/>
              <a:t>動機　</a:t>
            </a:r>
            <a:r>
              <a:rPr lang="en-US" altLang="ja-JP" sz="1600" dirty="0" smtClean="0"/>
              <a:t>(</a:t>
            </a:r>
            <a:r>
              <a:rPr lang="ja-JP" altLang="en-US" sz="1600" dirty="0"/>
              <a:t>ミッション、ゴール、目的、戦略、戦術、ポリシーなど</a:t>
            </a:r>
            <a:r>
              <a:rPr lang="en-US" altLang="ja-JP" sz="1600" dirty="0" smtClean="0"/>
              <a:t>)</a:t>
            </a:r>
            <a:r>
              <a:rPr lang="ja-JP" altLang="en-US" sz="1600" dirty="0" smtClean="0"/>
              <a:t>　へトレース</a:t>
            </a:r>
            <a:r>
              <a:rPr lang="ja-JP" altLang="en-US" sz="1600" dirty="0"/>
              <a:t>できる一方、そのビジネスルールの実装形へも明確にトレースできる。これにより、ルールの</a:t>
            </a:r>
            <a:r>
              <a:rPr lang="ja-JP" altLang="en-US" sz="1600" dirty="0" smtClean="0"/>
              <a:t>正当性を保証し、また</a:t>
            </a:r>
            <a:r>
              <a:rPr lang="ja-JP" altLang="en-US" sz="1600" dirty="0"/>
              <a:t>ルールを変更したときの影響度合いが</a:t>
            </a:r>
            <a:r>
              <a:rPr lang="ja-JP" altLang="en-US" sz="1600" dirty="0" smtClean="0"/>
              <a:t>わかりやすくする。</a:t>
            </a:r>
            <a:endParaRPr lang="ja-JP" altLang="en-US" sz="1600" dirty="0"/>
          </a:p>
          <a:p>
            <a:pPr marL="285750" indent="-285750">
              <a:buFont typeface="Arial" pitchFamily="34" charset="0"/>
              <a:buChar char="•"/>
            </a:pPr>
            <a:endParaRPr lang="ja-JP" altLang="en-US" sz="1600" dirty="0"/>
          </a:p>
          <a:p>
            <a:pPr marL="285750" indent="-285750">
              <a:buFont typeface="Arial" pitchFamily="34" charset="0"/>
              <a:buChar char="•"/>
            </a:pPr>
            <a:r>
              <a:rPr lang="en-US" altLang="ja-JP" sz="1600" dirty="0" smtClean="0"/>
              <a:t>Externalize rules </a:t>
            </a:r>
            <a:r>
              <a:rPr lang="ja-JP" altLang="en-US" sz="1600" dirty="0" smtClean="0"/>
              <a:t>（ルールを</a:t>
            </a:r>
            <a:r>
              <a:rPr lang="ja-JP" altLang="en-US" sz="1600" dirty="0"/>
              <a:t>公開</a:t>
            </a:r>
            <a:r>
              <a:rPr lang="ja-JP" altLang="en-US" sz="1600" dirty="0" smtClean="0"/>
              <a:t>する）</a:t>
            </a:r>
            <a:endParaRPr lang="en-US" altLang="ja-JP" sz="1600" dirty="0" smtClean="0"/>
          </a:p>
          <a:p>
            <a:pPr lvl="1"/>
            <a:r>
              <a:rPr lang="ja-JP" altLang="en-US" sz="1600" dirty="0" smtClean="0"/>
              <a:t>ルールの内容や管理履歴を</a:t>
            </a:r>
            <a:r>
              <a:rPr lang="ja-JP" altLang="en-US" sz="1600" dirty="0"/>
              <a:t>誰にもわかるようなフォーマット</a:t>
            </a:r>
            <a:r>
              <a:rPr lang="ja-JP" altLang="en-US" sz="1600" dirty="0" smtClean="0"/>
              <a:t>で記述し、公開する。</a:t>
            </a:r>
            <a:endParaRPr lang="ja-JP" altLang="en-US" sz="1600" dirty="0"/>
          </a:p>
          <a:p>
            <a:pPr marL="285750" indent="-285750">
              <a:buFont typeface="Arial" pitchFamily="34" charset="0"/>
              <a:buChar char="•"/>
            </a:pPr>
            <a:endParaRPr lang="ja-JP" altLang="en-US" sz="1600" dirty="0"/>
          </a:p>
          <a:p>
            <a:pPr marL="285750" indent="-285750">
              <a:buFont typeface="Arial" pitchFamily="34" charset="0"/>
              <a:buChar char="•"/>
            </a:pPr>
            <a:r>
              <a:rPr lang="en-US" altLang="ja-JP" sz="1600" dirty="0" smtClean="0"/>
              <a:t>Position</a:t>
            </a:r>
            <a:r>
              <a:rPr lang="ja-JP" altLang="en-US" sz="1600" dirty="0"/>
              <a:t> </a:t>
            </a:r>
            <a:r>
              <a:rPr lang="en-US" altLang="ja-JP" sz="1600" dirty="0" smtClean="0"/>
              <a:t>rules for change  </a:t>
            </a:r>
            <a:r>
              <a:rPr lang="ja-JP" altLang="en-US" sz="1600" dirty="0" smtClean="0"/>
              <a:t>（ルールは変更を前提とするものとして扱う）</a:t>
            </a:r>
            <a:endParaRPr lang="en-US" altLang="ja-JP" sz="1600" dirty="0" smtClean="0"/>
          </a:p>
          <a:p>
            <a:pPr lvl="1"/>
            <a:r>
              <a:rPr lang="ja-JP" altLang="en-US" sz="1600" dirty="0"/>
              <a:t>変更を前提と</a:t>
            </a:r>
            <a:r>
              <a:rPr lang="ja-JP" altLang="en-US" sz="1600" dirty="0" smtClean="0"/>
              <a:t>してルールの作成、維持管理をする。</a:t>
            </a:r>
            <a:endParaRPr kumimoji="1" lang="ja-JP" altLang="en-US" sz="1600" dirty="0"/>
          </a:p>
        </p:txBody>
      </p:sp>
      <p:sp>
        <p:nvSpPr>
          <p:cNvPr id="7" name="角丸四角形 6"/>
          <p:cNvSpPr/>
          <p:nvPr/>
        </p:nvSpPr>
        <p:spPr>
          <a:xfrm>
            <a:off x="971600" y="5517232"/>
            <a:ext cx="7272808" cy="914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ja-JP" altLang="en-US" sz="1400" dirty="0" smtClean="0">
                <a:solidFill>
                  <a:schemeClr val="tx1"/>
                </a:solidFill>
              </a:rPr>
              <a:t>ルールをアプリケーションソフトにハードコーディングせずに、ルールリポジトリとして格納し、可視化と共に変更を容易にし、推論エンジンのような独立のシステムによって処理する方式となっている。</a:t>
            </a:r>
          </a:p>
        </p:txBody>
      </p:sp>
      <p:sp>
        <p:nvSpPr>
          <p:cNvPr id="9" name="テキスト ボックス 8"/>
          <p:cNvSpPr txBox="1"/>
          <p:nvPr/>
        </p:nvSpPr>
        <p:spPr>
          <a:xfrm>
            <a:off x="717313" y="260648"/>
            <a:ext cx="6800260" cy="523220"/>
          </a:xfrm>
          <a:prstGeom prst="rect">
            <a:avLst/>
          </a:prstGeom>
          <a:noFill/>
        </p:spPr>
        <p:txBody>
          <a:bodyPr wrap="none" rtlCol="0">
            <a:spAutoFit/>
          </a:bodyPr>
          <a:lstStyle/>
          <a:p>
            <a:r>
              <a:rPr lang="en-US" altLang="ja-JP" sz="2800" dirty="0" smtClean="0"/>
              <a:t>6-6. BRA </a:t>
            </a:r>
            <a:r>
              <a:rPr lang="en-US" altLang="ja-JP" sz="2800" dirty="0"/>
              <a:t>(Business Rule Approach) </a:t>
            </a:r>
            <a:r>
              <a:rPr lang="ja-JP" altLang="en-US" sz="2800" dirty="0"/>
              <a:t>について</a:t>
            </a:r>
          </a:p>
        </p:txBody>
      </p:sp>
    </p:spTree>
    <p:extLst>
      <p:ext uri="{BB962C8B-B14F-4D97-AF65-F5344CB8AC3E}">
        <p14:creationId xmlns:p14="http://schemas.microsoft.com/office/powerpoint/2010/main" val="638816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3059832" y="2060848"/>
            <a:ext cx="1800200" cy="2088232"/>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dirty="0" smtClean="0">
                <a:solidFill>
                  <a:schemeClr val="tx1"/>
                </a:solidFill>
              </a:rPr>
              <a:t>推論エンジン</a:t>
            </a:r>
          </a:p>
        </p:txBody>
      </p:sp>
      <p:sp>
        <p:nvSpPr>
          <p:cNvPr id="7" name="正方形/長方形 6"/>
          <p:cNvSpPr/>
          <p:nvPr/>
        </p:nvSpPr>
        <p:spPr>
          <a:xfrm>
            <a:off x="3203848" y="2780928"/>
            <a:ext cx="1440160" cy="93610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パターン</a:t>
            </a:r>
            <a:endParaRPr lang="en-US" altLang="ja-JP" sz="1400" dirty="0" smtClean="0">
              <a:solidFill>
                <a:schemeClr val="tx1"/>
              </a:solidFill>
            </a:endParaRPr>
          </a:p>
          <a:p>
            <a:pPr algn="ctr"/>
            <a:r>
              <a:rPr kumimoji="1" lang="ja-JP" altLang="en-US" sz="1400" dirty="0">
                <a:solidFill>
                  <a:schemeClr val="tx1"/>
                </a:solidFill>
              </a:rPr>
              <a:t>マッチング</a:t>
            </a:r>
            <a:endParaRPr kumimoji="1" lang="ja-JP" altLang="en-US" sz="1400" dirty="0" smtClean="0">
              <a:solidFill>
                <a:schemeClr val="tx1"/>
              </a:solidFill>
            </a:endParaRPr>
          </a:p>
        </p:txBody>
      </p:sp>
      <p:sp>
        <p:nvSpPr>
          <p:cNvPr id="8" name="フローチャート : 磁気ディスク 7"/>
          <p:cNvSpPr/>
          <p:nvPr/>
        </p:nvSpPr>
        <p:spPr>
          <a:xfrm>
            <a:off x="1835696" y="2942656"/>
            <a:ext cx="914400" cy="612648"/>
          </a:xfrm>
          <a:prstGeom prst="flowChartMagneticDisk">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ルール</a:t>
            </a:r>
            <a:endParaRPr kumimoji="1" lang="ja-JP" altLang="en-US" sz="1400" dirty="0" smtClean="0">
              <a:solidFill>
                <a:schemeClr val="tx1"/>
              </a:solidFill>
            </a:endParaRPr>
          </a:p>
        </p:txBody>
      </p:sp>
      <p:sp>
        <p:nvSpPr>
          <p:cNvPr id="9" name="フローチャート : 磁気ディスク 8"/>
          <p:cNvSpPr/>
          <p:nvPr/>
        </p:nvSpPr>
        <p:spPr>
          <a:xfrm>
            <a:off x="5076056" y="2942532"/>
            <a:ext cx="914400" cy="612648"/>
          </a:xfrm>
          <a:prstGeom prst="flowChartMagneticDisk">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ファクト</a:t>
            </a:r>
          </a:p>
        </p:txBody>
      </p:sp>
      <p:cxnSp>
        <p:nvCxnSpPr>
          <p:cNvPr id="15" name="直線矢印コネクタ 14"/>
          <p:cNvCxnSpPr>
            <a:stCxn id="8" idx="4"/>
            <a:endCxn id="7" idx="1"/>
          </p:cNvCxnSpPr>
          <p:nvPr/>
        </p:nvCxnSpPr>
        <p:spPr>
          <a:xfrm>
            <a:off x="2750096" y="3248980"/>
            <a:ext cx="453752" cy="0"/>
          </a:xfrm>
          <a:prstGeom prst="straightConnector1">
            <a:avLst/>
          </a:prstGeom>
          <a:ln w="38100">
            <a:solidFill>
              <a:schemeClr val="tx1">
                <a:lumMod val="50000"/>
                <a:lumOff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9" idx="2"/>
            <a:endCxn id="7" idx="3"/>
          </p:cNvCxnSpPr>
          <p:nvPr/>
        </p:nvCxnSpPr>
        <p:spPr>
          <a:xfrm flipH="1">
            <a:off x="4644008" y="3248856"/>
            <a:ext cx="432048" cy="124"/>
          </a:xfrm>
          <a:prstGeom prst="straightConnector1">
            <a:avLst/>
          </a:prstGeom>
          <a:ln w="38100">
            <a:solidFill>
              <a:schemeClr val="tx1">
                <a:lumMod val="50000"/>
                <a:lumOff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3131840" y="4509120"/>
            <a:ext cx="1584176" cy="64807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アジェンダ</a:t>
            </a:r>
            <a:endParaRPr lang="en-US" altLang="ja-JP" sz="1400" dirty="0" smtClean="0">
              <a:solidFill>
                <a:schemeClr val="tx1"/>
              </a:solidFill>
            </a:endParaRPr>
          </a:p>
          <a:p>
            <a:pPr algn="ctr"/>
            <a:r>
              <a:rPr kumimoji="1" lang="en-US" altLang="ja-JP" sz="1400" dirty="0" smtClean="0">
                <a:solidFill>
                  <a:schemeClr val="tx1"/>
                </a:solidFill>
              </a:rPr>
              <a:t>&lt;</a:t>
            </a:r>
            <a:r>
              <a:rPr kumimoji="1" lang="ja-JP" altLang="en-US" sz="1400" dirty="0" smtClean="0">
                <a:solidFill>
                  <a:schemeClr val="tx1"/>
                </a:solidFill>
              </a:rPr>
              <a:t>処理</a:t>
            </a:r>
            <a:r>
              <a:rPr kumimoji="1" lang="ja-JP" altLang="en-US" sz="1400" dirty="0">
                <a:solidFill>
                  <a:schemeClr val="tx1"/>
                </a:solidFill>
              </a:rPr>
              <a:t>の</a:t>
            </a:r>
            <a:r>
              <a:rPr kumimoji="1" lang="ja-JP" altLang="en-US" sz="1400" dirty="0" smtClean="0">
                <a:solidFill>
                  <a:schemeClr val="tx1"/>
                </a:solidFill>
              </a:rPr>
              <a:t>実行</a:t>
            </a:r>
            <a:r>
              <a:rPr kumimoji="1" lang="en-US" altLang="ja-JP" sz="1400" dirty="0" smtClean="0">
                <a:solidFill>
                  <a:schemeClr val="tx1"/>
                </a:solidFill>
              </a:rPr>
              <a:t>&gt;</a:t>
            </a:r>
            <a:endParaRPr kumimoji="1" lang="ja-JP" altLang="en-US" sz="1400" dirty="0" smtClean="0">
              <a:solidFill>
                <a:schemeClr val="tx1"/>
              </a:solidFill>
            </a:endParaRPr>
          </a:p>
        </p:txBody>
      </p:sp>
      <p:cxnSp>
        <p:nvCxnSpPr>
          <p:cNvPr id="21" name="直線矢印コネクタ 20"/>
          <p:cNvCxnSpPr>
            <a:stCxn id="7" idx="2"/>
            <a:endCxn id="19" idx="0"/>
          </p:cNvCxnSpPr>
          <p:nvPr/>
        </p:nvCxnSpPr>
        <p:spPr>
          <a:xfrm>
            <a:off x="3923928" y="3717032"/>
            <a:ext cx="0" cy="792088"/>
          </a:xfrm>
          <a:prstGeom prst="straightConnector1">
            <a:avLst/>
          </a:prstGeom>
          <a:ln w="38100">
            <a:solidFill>
              <a:schemeClr val="tx1">
                <a:lumMod val="50000"/>
                <a:lumOff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11560" y="1043444"/>
            <a:ext cx="2218877" cy="338554"/>
          </a:xfrm>
          <a:prstGeom prst="rect">
            <a:avLst/>
          </a:prstGeom>
          <a:noFill/>
        </p:spPr>
        <p:txBody>
          <a:bodyPr wrap="none" rtlCol="0">
            <a:spAutoFit/>
          </a:bodyPr>
          <a:lstStyle/>
          <a:p>
            <a:r>
              <a:rPr kumimoji="1" lang="ja-JP" altLang="en-US" sz="1600" dirty="0" smtClean="0"/>
              <a:t>推論エンジンの基本構造</a:t>
            </a:r>
            <a:endParaRPr kumimoji="1" lang="ja-JP" altLang="en-US" sz="1600" dirty="0"/>
          </a:p>
        </p:txBody>
      </p:sp>
      <p:sp>
        <p:nvSpPr>
          <p:cNvPr id="16" name="テキスト ボックス 15"/>
          <p:cNvSpPr txBox="1"/>
          <p:nvPr/>
        </p:nvSpPr>
        <p:spPr>
          <a:xfrm>
            <a:off x="717313" y="260648"/>
            <a:ext cx="3868367" cy="523220"/>
          </a:xfrm>
          <a:prstGeom prst="rect">
            <a:avLst/>
          </a:prstGeom>
          <a:noFill/>
        </p:spPr>
        <p:txBody>
          <a:bodyPr wrap="none" rtlCol="0">
            <a:spAutoFit/>
          </a:bodyPr>
          <a:lstStyle/>
          <a:p>
            <a:r>
              <a:rPr lang="en-US" altLang="ja-JP" sz="2800" dirty="0" smtClean="0"/>
              <a:t>6-7. </a:t>
            </a:r>
            <a:r>
              <a:rPr lang="ja-JP" altLang="en-US" sz="2800" dirty="0" smtClean="0"/>
              <a:t>推論</a:t>
            </a:r>
            <a:r>
              <a:rPr lang="ja-JP" altLang="en-US" sz="2800" dirty="0"/>
              <a:t>エンジンについて</a:t>
            </a:r>
          </a:p>
        </p:txBody>
      </p:sp>
      <p:sp>
        <p:nvSpPr>
          <p:cNvPr id="14" name="線吹き出し 2 (枠付き) 13"/>
          <p:cNvSpPr/>
          <p:nvPr/>
        </p:nvSpPr>
        <p:spPr>
          <a:xfrm>
            <a:off x="6084168" y="1212721"/>
            <a:ext cx="2808312" cy="3296400"/>
          </a:xfrm>
          <a:prstGeom prst="borderCallout2">
            <a:avLst>
              <a:gd name="adj1" fmla="val 18750"/>
              <a:gd name="adj2" fmla="val -8333"/>
              <a:gd name="adj3" fmla="val 18750"/>
              <a:gd name="adj4" fmla="val -16667"/>
              <a:gd name="adj5" fmla="val 47119"/>
              <a:gd name="adj6" fmla="val -58112"/>
            </a:avLst>
          </a:prstGeom>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dirty="0">
                <a:solidFill>
                  <a:schemeClr val="tx1"/>
                </a:solidFill>
              </a:rPr>
              <a:t>パターンマッチングのアルゴリズムとして</a:t>
            </a:r>
            <a:r>
              <a:rPr lang="en-US" altLang="ja-JP" sz="1200" dirty="0">
                <a:solidFill>
                  <a:schemeClr val="tx1"/>
                </a:solidFill>
              </a:rPr>
              <a:t>Rete </a:t>
            </a:r>
            <a:r>
              <a:rPr lang="ja-JP" altLang="en-US" sz="1200" dirty="0">
                <a:solidFill>
                  <a:schemeClr val="tx1"/>
                </a:solidFill>
              </a:rPr>
              <a:t>が良く使われている。</a:t>
            </a:r>
          </a:p>
          <a:p>
            <a:endParaRPr lang="ja-JP" altLang="en-US" sz="1200" dirty="0">
              <a:solidFill>
                <a:schemeClr val="tx1"/>
              </a:solidFill>
            </a:endParaRPr>
          </a:p>
          <a:p>
            <a:r>
              <a:rPr lang="ja-JP" altLang="en-US" sz="1200" dirty="0">
                <a:solidFill>
                  <a:schemeClr val="tx1"/>
                </a:solidFill>
              </a:rPr>
              <a:t>カーネギーメロン大学のチャールズ・フォーギーが設計したもので、</a:t>
            </a:r>
            <a:r>
              <a:rPr lang="en-US" altLang="ja-JP" sz="1200" dirty="0">
                <a:solidFill>
                  <a:schemeClr val="tx1"/>
                </a:solidFill>
              </a:rPr>
              <a:t>1972-1984</a:t>
            </a:r>
            <a:r>
              <a:rPr lang="ja-JP" altLang="en-US" sz="1200" dirty="0">
                <a:solidFill>
                  <a:schemeClr val="tx1"/>
                </a:solidFill>
              </a:rPr>
              <a:t>年に論文が発表され、数々のエキスパートシステムの基盤として使われており、</a:t>
            </a:r>
            <a:r>
              <a:rPr lang="en-US" altLang="ja-JP" sz="1200" dirty="0">
                <a:solidFill>
                  <a:schemeClr val="tx1"/>
                </a:solidFill>
              </a:rPr>
              <a:t>Jrules,OPS5,CLIPS, Jess, Drools, Soar, LISA, Microsoft BizTalk Server </a:t>
            </a:r>
            <a:r>
              <a:rPr lang="ja-JP" altLang="en-US" sz="1200" dirty="0">
                <a:solidFill>
                  <a:schemeClr val="tx1"/>
                </a:solidFill>
              </a:rPr>
              <a:t>におけるビジネスルールエンジン、</a:t>
            </a:r>
            <a:r>
              <a:rPr lang="en-US" altLang="ja-JP" sz="1200" dirty="0">
                <a:solidFill>
                  <a:schemeClr val="tx1"/>
                </a:solidFill>
              </a:rPr>
              <a:t>TIBCO Business Events </a:t>
            </a:r>
            <a:r>
              <a:rPr lang="ja-JP" altLang="en-US" sz="1200" dirty="0">
                <a:solidFill>
                  <a:schemeClr val="tx1"/>
                </a:solidFill>
              </a:rPr>
              <a:t>などがある。</a:t>
            </a:r>
            <a:r>
              <a:rPr lang="en-US" altLang="ja-JP" sz="1200" dirty="0">
                <a:solidFill>
                  <a:schemeClr val="tx1"/>
                </a:solidFill>
              </a:rPr>
              <a:t>Rete </a:t>
            </a:r>
            <a:r>
              <a:rPr lang="ja-JP" altLang="en-US" sz="1200" dirty="0">
                <a:solidFill>
                  <a:schemeClr val="tx1"/>
                </a:solidFill>
              </a:rPr>
              <a:t>はラテン語の </a:t>
            </a:r>
            <a:r>
              <a:rPr lang="en-US" altLang="ja-JP" sz="1200" dirty="0">
                <a:solidFill>
                  <a:schemeClr val="tx1"/>
                </a:solidFill>
              </a:rPr>
              <a:t>'rete'</a:t>
            </a:r>
            <a:r>
              <a:rPr lang="ja-JP" altLang="en-US" sz="1200" dirty="0">
                <a:solidFill>
                  <a:schemeClr val="tx1"/>
                </a:solidFill>
              </a:rPr>
              <a:t>（網、ネットワーク）が語源。</a:t>
            </a:r>
          </a:p>
          <a:p>
            <a:endParaRPr lang="ja-JP" altLang="en-US" sz="1200" dirty="0">
              <a:solidFill>
                <a:schemeClr val="tx1"/>
              </a:solidFill>
            </a:endParaRPr>
          </a:p>
          <a:p>
            <a:r>
              <a:rPr lang="en-US" altLang="ja-JP" sz="1200" dirty="0">
                <a:solidFill>
                  <a:schemeClr val="tx1"/>
                </a:solidFill>
              </a:rPr>
              <a:t>RETEOO</a:t>
            </a:r>
            <a:r>
              <a:rPr lang="ja-JP" altLang="en-US" sz="1200" dirty="0">
                <a:solidFill>
                  <a:schemeClr val="tx1"/>
                </a:solidFill>
              </a:rPr>
              <a:t>　はオブジェクト指向システム用に拡張されたもの</a:t>
            </a:r>
            <a:r>
              <a:rPr lang="ja-JP" altLang="en-US" sz="1200" dirty="0" smtClean="0">
                <a:solidFill>
                  <a:schemeClr val="tx1"/>
                </a:solidFill>
              </a:rPr>
              <a:t>。</a:t>
            </a:r>
            <a:endParaRPr lang="en-US" altLang="ja-JP" sz="1200" dirty="0" smtClean="0">
              <a:solidFill>
                <a:schemeClr val="tx1"/>
              </a:solidFill>
            </a:endParaRPr>
          </a:p>
          <a:p>
            <a:endParaRPr lang="en-US" altLang="ja-JP" sz="1200" dirty="0">
              <a:solidFill>
                <a:schemeClr val="tx1"/>
              </a:solidFill>
            </a:endParaRPr>
          </a:p>
          <a:p>
            <a:r>
              <a:rPr lang="en-US" altLang="ja-JP" sz="1200" dirty="0" smtClean="0">
                <a:solidFill>
                  <a:schemeClr val="tx1"/>
                </a:solidFill>
              </a:rPr>
              <a:t>(</a:t>
            </a:r>
            <a:r>
              <a:rPr lang="ja-JP" altLang="en-US" sz="1200" dirty="0" smtClean="0">
                <a:solidFill>
                  <a:schemeClr val="tx1"/>
                </a:solidFill>
              </a:rPr>
              <a:t>出典　</a:t>
            </a:r>
            <a:r>
              <a:rPr lang="en-US" altLang="ja-JP" sz="1200" dirty="0" smtClean="0">
                <a:solidFill>
                  <a:schemeClr val="tx1"/>
                </a:solidFill>
              </a:rPr>
              <a:t>Wikipedia)</a:t>
            </a:r>
            <a:endParaRPr lang="ja-JP" altLang="en-US" sz="1200" dirty="0">
              <a:solidFill>
                <a:schemeClr val="tx1"/>
              </a:solidFill>
            </a:endParaRPr>
          </a:p>
        </p:txBody>
      </p:sp>
      <p:sp>
        <p:nvSpPr>
          <p:cNvPr id="17" name="線吹き出し 2 (枠付き) 16"/>
          <p:cNvSpPr/>
          <p:nvPr/>
        </p:nvSpPr>
        <p:spPr>
          <a:xfrm flipH="1">
            <a:off x="384867" y="3789040"/>
            <a:ext cx="2016224" cy="1872208"/>
          </a:xfrm>
          <a:prstGeom prst="borderCallout2">
            <a:avLst>
              <a:gd name="adj1" fmla="val 18750"/>
              <a:gd name="adj2" fmla="val -8333"/>
              <a:gd name="adj3" fmla="val 10122"/>
              <a:gd name="adj4" fmla="val -12015"/>
              <a:gd name="adj5" fmla="val -11622"/>
              <a:gd name="adj6" fmla="val -11340"/>
            </a:avLst>
          </a:prstGeom>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dirty="0">
                <a:solidFill>
                  <a:schemeClr val="tx1"/>
                </a:solidFill>
              </a:rPr>
              <a:t>ルールの記述</a:t>
            </a:r>
            <a:r>
              <a:rPr lang="ja-JP" altLang="en-US" sz="1200" dirty="0" smtClean="0">
                <a:solidFill>
                  <a:schemeClr val="tx1"/>
                </a:solidFill>
              </a:rPr>
              <a:t>：</a:t>
            </a:r>
            <a:endParaRPr lang="en-US" altLang="ja-JP" sz="1200" dirty="0" smtClean="0">
              <a:solidFill>
                <a:schemeClr val="tx1"/>
              </a:solidFill>
            </a:endParaRPr>
          </a:p>
          <a:p>
            <a:endParaRPr lang="ja-JP" altLang="en-US" sz="1200" dirty="0">
              <a:solidFill>
                <a:schemeClr val="tx1"/>
              </a:solidFill>
            </a:endParaRPr>
          </a:p>
          <a:p>
            <a:r>
              <a:rPr lang="en-US" altLang="ja-JP" sz="1200" dirty="0">
                <a:solidFill>
                  <a:schemeClr val="tx1"/>
                </a:solidFill>
              </a:rPr>
              <a:t>First order predicate logic </a:t>
            </a:r>
          </a:p>
          <a:p>
            <a:r>
              <a:rPr lang="en-US" altLang="ja-JP" sz="1200" dirty="0">
                <a:solidFill>
                  <a:schemeClr val="tx1"/>
                </a:solidFill>
              </a:rPr>
              <a:t>(</a:t>
            </a:r>
            <a:r>
              <a:rPr lang="ja-JP" altLang="en-US" sz="1200" dirty="0">
                <a:solidFill>
                  <a:schemeClr val="tx1"/>
                </a:solidFill>
              </a:rPr>
              <a:t>一階述語論理</a:t>
            </a:r>
            <a:r>
              <a:rPr lang="en-US" altLang="ja-JP" sz="1200" dirty="0">
                <a:solidFill>
                  <a:schemeClr val="tx1"/>
                </a:solidFill>
              </a:rPr>
              <a:t>)</a:t>
            </a:r>
          </a:p>
          <a:p>
            <a:pPr marL="266700" lvl="1"/>
            <a:r>
              <a:rPr lang="en-US" altLang="ja-JP" sz="1200" dirty="0" smtClean="0">
                <a:solidFill>
                  <a:schemeClr val="tx1"/>
                </a:solidFill>
              </a:rPr>
              <a:t>When  </a:t>
            </a:r>
            <a:r>
              <a:rPr lang="en-US" altLang="ja-JP" sz="1200" dirty="0">
                <a:solidFill>
                  <a:schemeClr val="tx1"/>
                </a:solidFill>
              </a:rPr>
              <a:t>&lt;</a:t>
            </a:r>
            <a:r>
              <a:rPr lang="ja-JP" altLang="en-US" sz="1200" dirty="0">
                <a:solidFill>
                  <a:schemeClr val="tx1"/>
                </a:solidFill>
              </a:rPr>
              <a:t>条件</a:t>
            </a:r>
            <a:r>
              <a:rPr lang="en-US" altLang="ja-JP" sz="1200" dirty="0">
                <a:solidFill>
                  <a:schemeClr val="tx1"/>
                </a:solidFill>
              </a:rPr>
              <a:t>&gt;</a:t>
            </a:r>
          </a:p>
          <a:p>
            <a:pPr marL="266700" lvl="1"/>
            <a:r>
              <a:rPr lang="en-US" altLang="ja-JP" sz="1200" dirty="0">
                <a:solidFill>
                  <a:schemeClr val="tx1"/>
                </a:solidFill>
              </a:rPr>
              <a:t>Then   </a:t>
            </a:r>
            <a:r>
              <a:rPr lang="ja-JP" altLang="en-US" sz="1200" dirty="0">
                <a:solidFill>
                  <a:schemeClr val="tx1"/>
                </a:solidFill>
              </a:rPr>
              <a:t>＜アクション＞</a:t>
            </a:r>
          </a:p>
          <a:p>
            <a:r>
              <a:rPr lang="en-US" altLang="ja-JP" sz="1200" dirty="0">
                <a:solidFill>
                  <a:schemeClr val="tx1"/>
                </a:solidFill>
              </a:rPr>
              <a:t>Decision Tree</a:t>
            </a:r>
            <a:r>
              <a:rPr lang="ja-JP" altLang="en-US" sz="1200" dirty="0">
                <a:solidFill>
                  <a:schemeClr val="tx1"/>
                </a:solidFill>
              </a:rPr>
              <a:t>　（決定木）</a:t>
            </a:r>
          </a:p>
          <a:p>
            <a:r>
              <a:rPr lang="en-US" altLang="ja-JP" sz="1200" dirty="0">
                <a:solidFill>
                  <a:schemeClr val="tx1"/>
                </a:solidFill>
              </a:rPr>
              <a:t>Decision Table  </a:t>
            </a:r>
            <a:r>
              <a:rPr lang="ja-JP" altLang="en-US" sz="1200" dirty="0">
                <a:solidFill>
                  <a:schemeClr val="tx1"/>
                </a:solidFill>
              </a:rPr>
              <a:t>（表）</a:t>
            </a:r>
          </a:p>
          <a:p>
            <a:endParaRPr lang="ja-JP" altLang="en-US" sz="1200" dirty="0">
              <a:solidFill>
                <a:schemeClr val="tx1"/>
              </a:solidFill>
            </a:endParaRPr>
          </a:p>
          <a:p>
            <a:r>
              <a:rPr lang="ja-JP" altLang="en-US" sz="1200" dirty="0">
                <a:solidFill>
                  <a:schemeClr val="tx1"/>
                </a:solidFill>
              </a:rPr>
              <a:t>等がある。</a:t>
            </a:r>
          </a:p>
        </p:txBody>
      </p:sp>
    </p:spTree>
    <p:extLst>
      <p:ext uri="{BB962C8B-B14F-4D97-AF65-F5344CB8AC3E}">
        <p14:creationId xmlns:p14="http://schemas.microsoft.com/office/powerpoint/2010/main" val="645254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1475656" y="1340768"/>
            <a:ext cx="6400800" cy="1752600"/>
          </a:xfrm>
        </p:spPr>
        <p:txBody>
          <a:bodyPr anchor="ctr"/>
          <a:lstStyle/>
          <a:p>
            <a:r>
              <a:rPr kumimoji="1" lang="en-US" altLang="ja-JP" dirty="0" smtClean="0"/>
              <a:t>7. </a:t>
            </a:r>
            <a:r>
              <a:rPr kumimoji="1" lang="ja-JP" altLang="en-US" dirty="0" smtClean="0"/>
              <a:t>代表的な</a:t>
            </a:r>
            <a:r>
              <a:rPr kumimoji="1" lang="en-US" altLang="ja-JP" dirty="0" smtClean="0"/>
              <a:t>Agile</a:t>
            </a:r>
            <a:r>
              <a:rPr lang="ja-JP" altLang="en-US" dirty="0" smtClean="0"/>
              <a:t>開発</a:t>
            </a:r>
            <a:r>
              <a:rPr kumimoji="1" lang="ja-JP" altLang="en-US" dirty="0" smtClean="0"/>
              <a:t>手法</a:t>
            </a:r>
            <a:r>
              <a:rPr kumimoji="1" lang="en-US" altLang="ja-JP" dirty="0" smtClean="0"/>
              <a:t>, BRMS</a:t>
            </a:r>
            <a:r>
              <a:rPr kumimoji="1" lang="ja-JP" altLang="en-US" dirty="0" smtClean="0"/>
              <a:t>　</a:t>
            </a:r>
            <a:endParaRPr kumimoji="1" lang="en-US" altLang="ja-JP" dirty="0" smtClean="0"/>
          </a:p>
          <a:p>
            <a:r>
              <a:rPr kumimoji="1" lang="ja-JP" altLang="en-US" dirty="0" smtClean="0"/>
              <a:t>製品の概要</a:t>
            </a:r>
            <a:endParaRPr kumimoji="1" lang="en-US" altLang="ja-JP" dirty="0" smtClean="0"/>
          </a:p>
        </p:txBody>
      </p:sp>
      <p:sp>
        <p:nvSpPr>
          <p:cNvPr id="3" name="テキスト ボックス 2"/>
          <p:cNvSpPr txBox="1"/>
          <p:nvPr/>
        </p:nvSpPr>
        <p:spPr>
          <a:xfrm>
            <a:off x="1593901" y="3429000"/>
            <a:ext cx="6218459" cy="2862322"/>
          </a:xfrm>
          <a:prstGeom prst="rect">
            <a:avLst/>
          </a:prstGeom>
          <a:noFill/>
        </p:spPr>
        <p:txBody>
          <a:bodyPr wrap="square" rtlCol="0">
            <a:spAutoFit/>
          </a:bodyPr>
          <a:lstStyle/>
          <a:p>
            <a:r>
              <a:rPr lang="ja-JP" altLang="en-US" sz="2000" dirty="0" smtClean="0"/>
              <a:t>ここでは</a:t>
            </a:r>
            <a:r>
              <a:rPr lang="en-US" altLang="ja-JP" sz="2000" dirty="0" smtClean="0"/>
              <a:t>Agile</a:t>
            </a:r>
            <a:r>
              <a:rPr lang="ja-JP" altLang="en-US" sz="2000" dirty="0" smtClean="0"/>
              <a:t>開発手法及び</a:t>
            </a:r>
            <a:r>
              <a:rPr lang="en-US" altLang="ja-JP" sz="2000" dirty="0" smtClean="0"/>
              <a:t>BRMS</a:t>
            </a:r>
            <a:r>
              <a:rPr lang="ja-JP" altLang="en-US" sz="2000" dirty="0" smtClean="0"/>
              <a:t>の代表的な製品として、下記について</a:t>
            </a:r>
            <a:r>
              <a:rPr lang="ja-JP" altLang="en-US" sz="2000" dirty="0"/>
              <a:t>その概要を説明します。</a:t>
            </a:r>
            <a:endParaRPr lang="en-US" altLang="ja-JP" sz="2000" dirty="0" smtClean="0"/>
          </a:p>
          <a:p>
            <a:pPr marL="342900" indent="-342900">
              <a:buFont typeface="Arial" pitchFamily="34" charset="0"/>
              <a:buChar char="•"/>
            </a:pPr>
            <a:endParaRPr lang="en-US" altLang="ja-JP" sz="2000" dirty="0"/>
          </a:p>
          <a:p>
            <a:r>
              <a:rPr lang="en-US" altLang="ja-JP" sz="2000" dirty="0" smtClean="0"/>
              <a:t>		7-1. XP</a:t>
            </a:r>
          </a:p>
          <a:p>
            <a:r>
              <a:rPr lang="en-US" altLang="ja-JP" sz="2000" dirty="0" smtClean="0"/>
              <a:t>		7-2. SCRUM</a:t>
            </a:r>
            <a:endParaRPr lang="ja-JP" altLang="en-US" sz="2000" dirty="0"/>
          </a:p>
          <a:p>
            <a:r>
              <a:rPr lang="en-US" altLang="ja-JP" sz="2000" dirty="0" smtClean="0"/>
              <a:t>		7-3. </a:t>
            </a:r>
            <a:r>
              <a:rPr lang="en-US" altLang="ja-JP" sz="2000" dirty="0" err="1" smtClean="0"/>
              <a:t>GeneXus</a:t>
            </a:r>
            <a:endParaRPr lang="en-US" altLang="ja-JP" sz="2000" dirty="0" smtClean="0"/>
          </a:p>
          <a:p>
            <a:r>
              <a:rPr lang="en-US" altLang="ja-JP" sz="2000" dirty="0" smtClean="0"/>
              <a:t>		7-4. Sapiens</a:t>
            </a:r>
          </a:p>
          <a:p>
            <a:r>
              <a:rPr lang="en-US" altLang="ja-JP" sz="2000" dirty="0" smtClean="0"/>
              <a:t>		7-5. ILOG </a:t>
            </a:r>
            <a:r>
              <a:rPr lang="en-US" altLang="ja-JP" sz="2000" dirty="0" err="1" smtClean="0"/>
              <a:t>Jrules</a:t>
            </a:r>
            <a:endParaRPr lang="en-US" altLang="ja-JP" sz="2000" dirty="0" smtClean="0"/>
          </a:p>
          <a:p>
            <a:r>
              <a:rPr lang="en-US" altLang="ja-JP" sz="2000" dirty="0" smtClean="0"/>
              <a:t>		7-6. Red Hat </a:t>
            </a:r>
            <a:r>
              <a:rPr lang="en-US" altLang="ja-JP" sz="2000" dirty="0" err="1" smtClean="0"/>
              <a:t>JBoss</a:t>
            </a:r>
            <a:endParaRPr lang="ja-JP" altLang="en-US" sz="2000" dirty="0"/>
          </a:p>
        </p:txBody>
      </p:sp>
    </p:spTree>
    <p:extLst>
      <p:ext uri="{BB962C8B-B14F-4D97-AF65-F5344CB8AC3E}">
        <p14:creationId xmlns:p14="http://schemas.microsoft.com/office/powerpoint/2010/main" val="162008637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611560" y="980728"/>
            <a:ext cx="8014345" cy="4031873"/>
          </a:xfrm>
          <a:prstGeom prst="rect">
            <a:avLst/>
          </a:prstGeom>
          <a:noFill/>
        </p:spPr>
        <p:txBody>
          <a:bodyPr wrap="square" rtlCol="0">
            <a:spAutoFit/>
          </a:bodyPr>
          <a:lstStyle/>
          <a:p>
            <a:r>
              <a:rPr kumimoji="1" lang="en-US" altLang="ja-JP" sz="1600" dirty="0" smtClean="0"/>
              <a:t>1999</a:t>
            </a:r>
            <a:r>
              <a:rPr kumimoji="1" lang="ja-JP" altLang="en-US" sz="1600" dirty="0" smtClean="0"/>
              <a:t>年</a:t>
            </a:r>
            <a:r>
              <a:rPr kumimoji="1" lang="en-US" altLang="ja-JP" sz="1600" dirty="0" smtClean="0"/>
              <a:t> Kent Beck </a:t>
            </a:r>
            <a:r>
              <a:rPr lang="ja-JP" altLang="en-US" sz="1600" dirty="0" smtClean="0"/>
              <a:t>が発表</a:t>
            </a:r>
            <a:r>
              <a:rPr lang="en-US" altLang="ja-JP" sz="1600" dirty="0"/>
              <a:t> </a:t>
            </a:r>
            <a:r>
              <a:rPr lang="en-US" altLang="ja-JP" sz="1600" dirty="0" smtClean="0"/>
              <a:t>eXtreme </a:t>
            </a:r>
            <a:r>
              <a:rPr lang="en-US" altLang="ja-JP" sz="1600" dirty="0"/>
              <a:t>Programming Explained - Embrace </a:t>
            </a:r>
            <a:r>
              <a:rPr lang="en-US" altLang="ja-JP" sz="1600" dirty="0" smtClean="0"/>
              <a:t>Change</a:t>
            </a:r>
          </a:p>
          <a:p>
            <a:r>
              <a:rPr lang="ja-JP" altLang="en-US" sz="1600" dirty="0" smtClean="0"/>
              <a:t>５つの価値 </a:t>
            </a:r>
            <a:r>
              <a:rPr lang="en-US" altLang="ja-JP" sz="1600" dirty="0" smtClean="0"/>
              <a:t>(Value) </a:t>
            </a:r>
            <a:r>
              <a:rPr lang="ja-JP" altLang="en-US" sz="1600" dirty="0" smtClean="0"/>
              <a:t>と</a:t>
            </a:r>
            <a:r>
              <a:rPr lang="en-US" altLang="ja-JP" sz="1600" dirty="0" smtClean="0"/>
              <a:t>19</a:t>
            </a:r>
            <a:r>
              <a:rPr lang="ja-JP" altLang="en-US" sz="1600" dirty="0" smtClean="0"/>
              <a:t>の実践項目 </a:t>
            </a:r>
            <a:r>
              <a:rPr lang="en-US" altLang="ja-JP" sz="1600" dirty="0" smtClean="0"/>
              <a:t>(Practice)</a:t>
            </a:r>
            <a:r>
              <a:rPr lang="ja-JP" altLang="en-US" sz="1600" dirty="0"/>
              <a:t>よりなる変化を積極的に受け入れる</a:t>
            </a:r>
            <a:r>
              <a:rPr lang="ja-JP" altLang="en-US" sz="1600" dirty="0" smtClean="0"/>
              <a:t>思想</a:t>
            </a:r>
            <a:r>
              <a:rPr lang="ja-JP" altLang="en-US" sz="1600" dirty="0"/>
              <a:t>に</a:t>
            </a:r>
            <a:r>
              <a:rPr lang="ja-JP" altLang="en-US" sz="1600" dirty="0" smtClean="0"/>
              <a:t>基づいたソフトウェア開発プロセス。</a:t>
            </a:r>
            <a:endParaRPr lang="en-US" altLang="ja-JP" sz="1600" dirty="0" smtClean="0"/>
          </a:p>
          <a:p>
            <a:endParaRPr lang="en-US" altLang="ja-JP" sz="1600" dirty="0"/>
          </a:p>
          <a:p>
            <a:r>
              <a:rPr lang="en-US" altLang="ja-JP" sz="1600" dirty="0" smtClean="0"/>
              <a:t>XP</a:t>
            </a:r>
            <a:r>
              <a:rPr lang="ja-JP" altLang="en-US" sz="1600" dirty="0" smtClean="0"/>
              <a:t>は技術の実践を中心としており、すべき作業を明確にして、実践する事が求められる。</a:t>
            </a:r>
            <a:endParaRPr lang="en-US" altLang="ja-JP" sz="1600" dirty="0" smtClean="0"/>
          </a:p>
          <a:p>
            <a:endParaRPr lang="en-US" altLang="ja-JP" sz="1600" dirty="0"/>
          </a:p>
          <a:p>
            <a:r>
              <a:rPr lang="ja-JP" altLang="en-US" sz="1600" dirty="0" smtClean="0"/>
              <a:t>また、 </a:t>
            </a:r>
            <a:r>
              <a:rPr lang="en-US" altLang="ja-JP" sz="1600" dirty="0" smtClean="0"/>
              <a:t>Kent Beck </a:t>
            </a:r>
            <a:r>
              <a:rPr lang="ja-JP" altLang="en-US" sz="1600" dirty="0" smtClean="0"/>
              <a:t>は </a:t>
            </a:r>
            <a:r>
              <a:rPr lang="en-US" altLang="ja-JP" sz="1600" dirty="0" smtClean="0"/>
              <a:t>Java </a:t>
            </a:r>
            <a:r>
              <a:rPr lang="ja-JP" altLang="en-US" sz="1600" dirty="0" smtClean="0"/>
              <a:t>プログラムテストの自動化のフレームワークである </a:t>
            </a:r>
            <a:r>
              <a:rPr lang="en-US" altLang="ja-JP" sz="1600" dirty="0" smtClean="0"/>
              <a:t>JUnit </a:t>
            </a:r>
            <a:r>
              <a:rPr lang="ja-JP" altLang="en-US" sz="1600" dirty="0" smtClean="0"/>
              <a:t>の開発者でもあり、</a:t>
            </a:r>
            <a:r>
              <a:rPr lang="en-US" altLang="ja-JP" sz="1600" dirty="0" smtClean="0"/>
              <a:t>TDD</a:t>
            </a:r>
            <a:r>
              <a:rPr lang="ja-JP" altLang="en-US" sz="1600" dirty="0" smtClean="0"/>
              <a:t> </a:t>
            </a:r>
            <a:r>
              <a:rPr lang="en-US" altLang="ja-JP" sz="1600" dirty="0" smtClean="0"/>
              <a:t>(</a:t>
            </a:r>
            <a:r>
              <a:rPr lang="en-US" altLang="ja-JP" sz="1600" dirty="0"/>
              <a:t>T</a:t>
            </a:r>
            <a:r>
              <a:rPr lang="en-US" altLang="ja-JP" sz="1600" dirty="0" smtClean="0"/>
              <a:t>est Driven Development) </a:t>
            </a:r>
            <a:r>
              <a:rPr lang="ja-JP" altLang="en-US" sz="1600" dirty="0" smtClean="0"/>
              <a:t>を提唱している。</a:t>
            </a:r>
            <a:r>
              <a:rPr lang="en-US" altLang="ja-JP" sz="1600" dirty="0" smtClean="0"/>
              <a:t> </a:t>
            </a:r>
            <a:endParaRPr lang="ja-JP" altLang="en-US" sz="1600" dirty="0"/>
          </a:p>
          <a:p>
            <a:endParaRPr lang="en-US" altLang="ja-JP" sz="1600" dirty="0" smtClean="0"/>
          </a:p>
          <a:p>
            <a:endParaRPr kumimoji="1" lang="en-US" altLang="ja-JP" sz="1600" dirty="0"/>
          </a:p>
          <a:p>
            <a:r>
              <a:rPr lang="ja-JP" altLang="en-US" sz="1600" dirty="0" smtClean="0"/>
              <a:t>５つの価値：</a:t>
            </a:r>
            <a:endParaRPr lang="en-US" altLang="ja-JP" sz="1600" dirty="0" smtClean="0"/>
          </a:p>
          <a:p>
            <a:pPr marL="285750" indent="-285750">
              <a:buFont typeface="Arial" pitchFamily="34" charset="0"/>
              <a:buChar char="•"/>
            </a:pPr>
            <a:r>
              <a:rPr kumimoji="1" lang="ja-JP" altLang="en-US" sz="1600" dirty="0" smtClean="0"/>
              <a:t>コミュニケーション：　</a:t>
            </a:r>
            <a:r>
              <a:rPr kumimoji="1" lang="en-US" altLang="ja-JP" sz="1600" dirty="0" smtClean="0"/>
              <a:t>Communication</a:t>
            </a:r>
          </a:p>
          <a:p>
            <a:pPr marL="285750" indent="-285750">
              <a:buFont typeface="Arial" pitchFamily="34" charset="0"/>
              <a:buChar char="•"/>
            </a:pPr>
            <a:r>
              <a:rPr lang="ja-JP" altLang="en-US" sz="1600" dirty="0"/>
              <a:t>シンプル</a:t>
            </a:r>
            <a:r>
              <a:rPr lang="ja-JP" altLang="en-US" sz="1600" dirty="0" smtClean="0"/>
              <a:t>：　</a:t>
            </a:r>
            <a:r>
              <a:rPr lang="en-US" altLang="ja-JP" sz="1600" dirty="0" smtClean="0"/>
              <a:t>Simplicity</a:t>
            </a:r>
          </a:p>
          <a:p>
            <a:pPr marL="285750" indent="-285750">
              <a:buFont typeface="Arial" pitchFamily="34" charset="0"/>
              <a:buChar char="•"/>
            </a:pPr>
            <a:r>
              <a:rPr kumimoji="1" lang="ja-JP" altLang="en-US" sz="1600" dirty="0" smtClean="0"/>
              <a:t>フィードバック：　</a:t>
            </a:r>
            <a:r>
              <a:rPr kumimoji="1" lang="en-US" altLang="ja-JP" sz="1600" dirty="0" smtClean="0"/>
              <a:t>Feedback</a:t>
            </a:r>
          </a:p>
          <a:p>
            <a:pPr marL="285750" indent="-285750">
              <a:buFont typeface="Arial" pitchFamily="34" charset="0"/>
              <a:buChar char="•"/>
            </a:pPr>
            <a:r>
              <a:rPr lang="ja-JP" altLang="en-US" sz="1600" dirty="0" smtClean="0"/>
              <a:t>勇気：　</a:t>
            </a:r>
            <a:r>
              <a:rPr lang="en-US" altLang="ja-JP" sz="1600" dirty="0" smtClean="0"/>
              <a:t>Courage</a:t>
            </a:r>
            <a:endParaRPr lang="en-US" altLang="ja-JP" sz="1600" dirty="0"/>
          </a:p>
          <a:p>
            <a:pPr marL="285750" indent="-285750">
              <a:buFont typeface="Arial" pitchFamily="34" charset="0"/>
              <a:buChar char="•"/>
            </a:pPr>
            <a:r>
              <a:rPr kumimoji="1" lang="ja-JP" altLang="en-US" sz="1600" dirty="0" smtClean="0"/>
              <a:t>尊敬：　</a:t>
            </a:r>
            <a:r>
              <a:rPr kumimoji="1" lang="en-US" altLang="ja-JP" sz="1600" dirty="0" smtClean="0"/>
              <a:t>Respect</a:t>
            </a:r>
            <a:endParaRPr kumimoji="1" lang="ja-JP" altLang="en-US" sz="1600" dirty="0"/>
          </a:p>
        </p:txBody>
      </p:sp>
      <p:sp>
        <p:nvSpPr>
          <p:cNvPr id="8" name="テキスト ボックス 7"/>
          <p:cNvSpPr txBox="1"/>
          <p:nvPr/>
        </p:nvSpPr>
        <p:spPr>
          <a:xfrm>
            <a:off x="717313" y="260648"/>
            <a:ext cx="4990469" cy="523220"/>
          </a:xfrm>
          <a:prstGeom prst="rect">
            <a:avLst/>
          </a:prstGeom>
          <a:noFill/>
        </p:spPr>
        <p:txBody>
          <a:bodyPr wrap="none" rtlCol="0">
            <a:spAutoFit/>
          </a:bodyPr>
          <a:lstStyle/>
          <a:p>
            <a:r>
              <a:rPr lang="en-US" altLang="ja-JP" sz="2800" dirty="0" smtClean="0"/>
              <a:t>7-1. </a:t>
            </a:r>
            <a:r>
              <a:rPr lang="en-US" altLang="ja-JP" sz="2800" dirty="0" err="1" smtClean="0"/>
              <a:t>eXtreme</a:t>
            </a:r>
            <a:r>
              <a:rPr lang="en-US" altLang="ja-JP" sz="2800" dirty="0" smtClean="0"/>
              <a:t> </a:t>
            </a:r>
            <a:r>
              <a:rPr lang="en-US" altLang="ja-JP" sz="2800" dirty="0"/>
              <a:t>Programming (XP)</a:t>
            </a:r>
          </a:p>
        </p:txBody>
      </p:sp>
    </p:spTree>
    <p:extLst>
      <p:ext uri="{BB962C8B-B14F-4D97-AF65-F5344CB8AC3E}">
        <p14:creationId xmlns:p14="http://schemas.microsoft.com/office/powerpoint/2010/main" val="3154627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602927" y="888325"/>
            <a:ext cx="8014345" cy="6032421"/>
          </a:xfrm>
          <a:prstGeom prst="rect">
            <a:avLst/>
          </a:prstGeom>
          <a:noFill/>
        </p:spPr>
        <p:txBody>
          <a:bodyPr wrap="square" rtlCol="0">
            <a:spAutoFit/>
          </a:bodyPr>
          <a:lstStyle/>
          <a:p>
            <a:r>
              <a:rPr lang="ja-JP" altLang="en-US" sz="1600" dirty="0" smtClean="0"/>
              <a:t>実践　（ </a:t>
            </a:r>
            <a:r>
              <a:rPr lang="en-US" altLang="ja-JP" sz="1600" dirty="0" smtClean="0"/>
              <a:t>Practice)</a:t>
            </a:r>
            <a:endParaRPr lang="en-US" altLang="ja-JP" sz="1600" dirty="0"/>
          </a:p>
          <a:p>
            <a:pPr lvl="1"/>
            <a:r>
              <a:rPr lang="ja-JP" altLang="en-US" sz="1600" dirty="0" smtClean="0"/>
              <a:t>全ての</a:t>
            </a:r>
            <a:r>
              <a:rPr lang="en-US" altLang="ja-JP" sz="1600" dirty="0" smtClean="0"/>
              <a:t>Practice</a:t>
            </a:r>
            <a:r>
              <a:rPr lang="ja-JP" altLang="en-US" sz="1600" dirty="0" smtClean="0"/>
              <a:t>が完全に守られるとは限らず、開発対象や環境に応じて部分的に実践されることも多い。　また、Ｐｒａｃｔｉｃｅはその実績と共に追加されている。</a:t>
            </a:r>
            <a:endParaRPr lang="en-US" altLang="ja-JP" sz="1600" dirty="0" smtClean="0"/>
          </a:p>
          <a:p>
            <a:endParaRPr kumimoji="1" lang="en-US" altLang="ja-JP" sz="1600" dirty="0"/>
          </a:p>
          <a:p>
            <a:pPr marL="342900" indent="-342900">
              <a:buFont typeface="Arial" pitchFamily="34" charset="0"/>
              <a:buChar char="•"/>
            </a:pPr>
            <a:r>
              <a:rPr lang="ja-JP" altLang="en-US" sz="1400" dirty="0" smtClean="0"/>
              <a:t>計画</a:t>
            </a:r>
            <a:r>
              <a:rPr lang="ja-JP" altLang="en-US" sz="1400" dirty="0"/>
              <a:t>　</a:t>
            </a:r>
            <a:r>
              <a:rPr lang="en-US" altLang="ja-JP" sz="1400" dirty="0" smtClean="0"/>
              <a:t>(Planning game)</a:t>
            </a:r>
            <a:br>
              <a:rPr lang="en-US" altLang="ja-JP" sz="1400" dirty="0" smtClean="0"/>
            </a:br>
            <a:r>
              <a:rPr lang="ja-JP" altLang="en-US" sz="1400" dirty="0" smtClean="0"/>
              <a:t>ストーリーカードを基にして、リリース計画→　イテレーション計画に向かって詳細化する。</a:t>
            </a:r>
            <a:endParaRPr kumimoji="1" lang="en-US" altLang="ja-JP" sz="1400" dirty="0" smtClean="0"/>
          </a:p>
          <a:p>
            <a:pPr marL="342900" indent="-342900">
              <a:buFont typeface="Arial" pitchFamily="34" charset="0"/>
              <a:buChar char="•"/>
            </a:pPr>
            <a:endParaRPr lang="en-US" altLang="ja-JP" sz="1400" dirty="0"/>
          </a:p>
          <a:p>
            <a:pPr marL="342900" indent="-342900">
              <a:buFont typeface="Arial" pitchFamily="34" charset="0"/>
              <a:buChar char="•"/>
            </a:pPr>
            <a:r>
              <a:rPr lang="ja-JP" altLang="en-US" sz="1400" dirty="0" smtClean="0"/>
              <a:t>短いリリース </a:t>
            </a:r>
            <a:r>
              <a:rPr lang="en-US" altLang="ja-JP" sz="1400" dirty="0" smtClean="0"/>
              <a:t>(Small release)</a:t>
            </a:r>
            <a:r>
              <a:rPr kumimoji="1" lang="en-US" altLang="ja-JP" sz="1400" dirty="0" smtClean="0"/>
              <a:t/>
            </a:r>
            <a:br>
              <a:rPr kumimoji="1" lang="en-US" altLang="ja-JP" sz="1400" dirty="0" smtClean="0"/>
            </a:br>
            <a:r>
              <a:rPr lang="ja-JP" altLang="en-US" sz="1400" dirty="0" smtClean="0"/>
              <a:t>反復開発であり、各反復</a:t>
            </a:r>
            <a:r>
              <a:rPr lang="en-US" altLang="ja-JP" sz="1400" dirty="0" smtClean="0"/>
              <a:t>(</a:t>
            </a:r>
            <a:r>
              <a:rPr lang="ja-JP" altLang="en-US" sz="1400" dirty="0" smtClean="0"/>
              <a:t>イテレーション</a:t>
            </a:r>
            <a:r>
              <a:rPr lang="en-US" altLang="ja-JP" sz="1400" dirty="0" smtClean="0"/>
              <a:t>)</a:t>
            </a:r>
            <a:r>
              <a:rPr lang="ja-JP" altLang="en-US" sz="1400" dirty="0" smtClean="0"/>
              <a:t>は１－２週間。</a:t>
            </a:r>
            <a:r>
              <a:rPr lang="en-US" altLang="ja-JP" sz="1400" dirty="0" smtClean="0"/>
              <a:t/>
            </a:r>
            <a:br>
              <a:rPr lang="en-US" altLang="ja-JP" sz="1400" dirty="0" smtClean="0"/>
            </a:br>
            <a:r>
              <a:rPr lang="ja-JP" altLang="en-US" sz="1400" dirty="0" smtClean="0"/>
              <a:t>迅速にリリースする事で、できるだけ早くフィードバックを得て、数回のリリースを繰り返す。</a:t>
            </a:r>
            <a:endParaRPr lang="en-US" altLang="ja-JP" sz="1400" dirty="0" smtClean="0"/>
          </a:p>
          <a:p>
            <a:pPr marL="342900" indent="-342900">
              <a:buFont typeface="Arial" pitchFamily="34" charset="0"/>
              <a:buChar char="•"/>
            </a:pPr>
            <a:endParaRPr lang="en-US" altLang="ja-JP" sz="1400" dirty="0"/>
          </a:p>
          <a:p>
            <a:pPr marL="342900" indent="-342900">
              <a:buFont typeface="Arial" pitchFamily="34" charset="0"/>
              <a:buChar char="•"/>
            </a:pPr>
            <a:r>
              <a:rPr lang="ja-JP" altLang="en-US" sz="1400" dirty="0" smtClean="0"/>
              <a:t>メタファ </a:t>
            </a:r>
            <a:r>
              <a:rPr lang="en-US" altLang="ja-JP" sz="1400" dirty="0" smtClean="0"/>
              <a:t> (Metaphor) </a:t>
            </a:r>
            <a:br>
              <a:rPr lang="en-US" altLang="ja-JP" sz="1400" dirty="0" smtClean="0"/>
            </a:br>
            <a:r>
              <a:rPr lang="ja-JP" altLang="en-US" sz="1400" dirty="0"/>
              <a:t>システム</a:t>
            </a:r>
            <a:r>
              <a:rPr lang="ja-JP" altLang="en-US" sz="1400" dirty="0" smtClean="0"/>
              <a:t>のアーキテクチャをメタファで表し、開発や全員が共通のイメージや理解を基事を目的としている。</a:t>
            </a:r>
            <a:r>
              <a:rPr lang="en-US" altLang="ja-JP" sz="1400" dirty="0" smtClean="0"/>
              <a:t/>
            </a:r>
            <a:br>
              <a:rPr lang="en-US" altLang="ja-JP" sz="1400" dirty="0" smtClean="0"/>
            </a:br>
            <a:r>
              <a:rPr lang="ja-JP" altLang="en-US" sz="1400" dirty="0" smtClean="0"/>
              <a:t>メタファは絵にして配ったり、張り出したりするが、開発が進みにつれて変更や詳細化される。</a:t>
            </a:r>
            <a:endParaRPr lang="en-US" altLang="ja-JP" sz="1400" dirty="0" smtClean="0"/>
          </a:p>
          <a:p>
            <a:pPr marL="342900" indent="-342900">
              <a:buFont typeface="Arial" pitchFamily="34" charset="0"/>
              <a:buChar char="•"/>
            </a:pPr>
            <a:endParaRPr lang="en-US" altLang="ja-JP" sz="1400" dirty="0"/>
          </a:p>
          <a:p>
            <a:pPr marL="342900" indent="-342900">
              <a:buFont typeface="Arial" pitchFamily="34" charset="0"/>
              <a:buChar char="•"/>
            </a:pPr>
            <a:r>
              <a:rPr lang="ja-JP" altLang="en-US" sz="1400" dirty="0" smtClean="0"/>
              <a:t>単純</a:t>
            </a:r>
            <a:r>
              <a:rPr lang="ja-JP" altLang="en-US" sz="1400" dirty="0"/>
              <a:t>な</a:t>
            </a:r>
            <a:r>
              <a:rPr lang="ja-JP" altLang="en-US" sz="1400" dirty="0" smtClean="0"/>
              <a:t>設計優先 </a:t>
            </a:r>
            <a:r>
              <a:rPr lang="en-US" altLang="ja-JP" sz="1400" dirty="0" smtClean="0"/>
              <a:t>(Simple design)</a:t>
            </a:r>
            <a:br>
              <a:rPr lang="en-US" altLang="ja-JP" sz="1400" dirty="0" smtClean="0"/>
            </a:br>
            <a:r>
              <a:rPr lang="ja-JP" altLang="en-US" sz="1400" dirty="0" smtClean="0"/>
              <a:t>複数の選択肢よりもっとも単純な実装を優先する。</a:t>
            </a:r>
            <a:r>
              <a:rPr lang="en-US" altLang="ja-JP" sz="1400" dirty="0" smtClean="0"/>
              <a:t/>
            </a:r>
            <a:br>
              <a:rPr lang="en-US" altLang="ja-JP" sz="1400" dirty="0" smtClean="0"/>
            </a:br>
            <a:r>
              <a:rPr lang="ja-JP" altLang="en-US" sz="1400" dirty="0" smtClean="0"/>
              <a:t>複雑な実装は品質低下の元であり、必要に応じて機能追加</a:t>
            </a:r>
            <a:r>
              <a:rPr lang="en-US" altLang="ja-JP" sz="1400" dirty="0" smtClean="0"/>
              <a:t>(</a:t>
            </a:r>
            <a:r>
              <a:rPr lang="ja-JP" altLang="en-US" sz="1400" dirty="0" smtClean="0"/>
              <a:t>複雑化）すればよい。</a:t>
            </a:r>
            <a:endParaRPr lang="en-US" altLang="ja-JP" sz="1400" dirty="0" smtClean="0"/>
          </a:p>
          <a:p>
            <a:pPr marL="342900" indent="-342900">
              <a:buFont typeface="Arial" pitchFamily="34" charset="0"/>
              <a:buChar char="•"/>
            </a:pPr>
            <a:endParaRPr lang="en-US" altLang="ja-JP" sz="1400" dirty="0"/>
          </a:p>
          <a:p>
            <a:pPr marL="342900" indent="-342900">
              <a:buFont typeface="Arial" pitchFamily="34" charset="0"/>
              <a:buChar char="•"/>
            </a:pPr>
            <a:r>
              <a:rPr lang="en-US" altLang="ja-JP" sz="1400" dirty="0" smtClean="0"/>
              <a:t>YAGNI</a:t>
            </a:r>
            <a:r>
              <a:rPr lang="ja-JP" altLang="en-US" sz="1400" dirty="0" smtClean="0"/>
              <a:t> </a:t>
            </a:r>
            <a:r>
              <a:rPr lang="en-US" altLang="ja-JP" sz="1400" dirty="0"/>
              <a:t>( You aren’t going to need it) </a:t>
            </a:r>
            <a:br>
              <a:rPr lang="en-US" altLang="ja-JP" sz="1400" dirty="0"/>
            </a:br>
            <a:r>
              <a:rPr lang="ja-JP" altLang="en-US" sz="1400" dirty="0"/>
              <a:t>現在必要なことだけを実装する。　将来必要になりそうな機能を実装</a:t>
            </a:r>
            <a:r>
              <a:rPr lang="ja-JP" altLang="en-US" sz="1400" dirty="0" smtClean="0"/>
              <a:t>し</a:t>
            </a:r>
            <a:r>
              <a:rPr lang="ja-JP" altLang="en-US" sz="1400" dirty="0"/>
              <a:t>て</a:t>
            </a:r>
            <a:r>
              <a:rPr lang="ja-JP" altLang="en-US" sz="1400" dirty="0" smtClean="0"/>
              <a:t>複雑</a:t>
            </a:r>
            <a:r>
              <a:rPr lang="ja-JP" altLang="en-US" sz="1400" dirty="0"/>
              <a:t>になる事を</a:t>
            </a:r>
            <a:r>
              <a:rPr lang="ja-JP" altLang="en-US" sz="1400" dirty="0" smtClean="0"/>
              <a:t>避ける。</a:t>
            </a:r>
            <a:endParaRPr lang="en-US" altLang="ja-JP" sz="1400" dirty="0" smtClean="0"/>
          </a:p>
          <a:p>
            <a:pPr marL="342900" indent="-342900">
              <a:buFont typeface="Arial" pitchFamily="34" charset="0"/>
              <a:buChar char="•"/>
            </a:pPr>
            <a:endParaRPr lang="en-US" altLang="ja-JP" sz="1400" dirty="0"/>
          </a:p>
          <a:p>
            <a:pPr marL="342900" indent="-342900">
              <a:buFont typeface="Arial" pitchFamily="34" charset="0"/>
              <a:buChar char="•"/>
            </a:pPr>
            <a:r>
              <a:rPr lang="ja-JP" altLang="en-US" sz="1400" dirty="0" smtClean="0"/>
              <a:t>テスト優先　（Ｔｅｓｔ　Ｄｒｉｖｅｎ Ｄｅｖｅｌｏｐｍｅｎｔ </a:t>
            </a:r>
            <a:r>
              <a:rPr lang="en-US" altLang="ja-JP" sz="1400" dirty="0" smtClean="0"/>
              <a:t>TDD)</a:t>
            </a:r>
            <a:br>
              <a:rPr lang="en-US" altLang="ja-JP" sz="1400" dirty="0" smtClean="0"/>
            </a:br>
            <a:r>
              <a:rPr lang="ja-JP" altLang="en-US" sz="1400" dirty="0" smtClean="0"/>
              <a:t>機能テスト：　ストーリー毎に作成し、各イテレーション、統合、検収のテストにも使われる。</a:t>
            </a:r>
            <a:r>
              <a:rPr lang="en-US" altLang="ja-JP" sz="1400" dirty="0" smtClean="0"/>
              <a:t/>
            </a:r>
            <a:br>
              <a:rPr lang="en-US" altLang="ja-JP" sz="1400" dirty="0" smtClean="0"/>
            </a:br>
            <a:r>
              <a:rPr lang="ja-JP" altLang="en-US" sz="1400" dirty="0" smtClean="0"/>
              <a:t>単体テスト：　</a:t>
            </a:r>
            <a:r>
              <a:rPr lang="ja-JP" altLang="en-US" sz="1400" dirty="0"/>
              <a:t>テスト仕様</a:t>
            </a:r>
            <a:r>
              <a:rPr lang="ja-JP" altLang="en-US" sz="1400" dirty="0" smtClean="0"/>
              <a:t>をコードに先だって記述し、合格するまでテストを実行する。　</a:t>
            </a:r>
            <a:r>
              <a:rPr lang="en-US" altLang="ja-JP" sz="1400" dirty="0" smtClean="0"/>
              <a:t>(</a:t>
            </a:r>
            <a:r>
              <a:rPr lang="ja-JP" altLang="en-US" sz="1400" dirty="0"/>
              <a:t>自動化</a:t>
            </a:r>
            <a:r>
              <a:rPr lang="ja-JP" altLang="en-US" sz="1400" dirty="0" smtClean="0"/>
              <a:t>が望ましい</a:t>
            </a:r>
            <a:r>
              <a:rPr lang="en-US" altLang="ja-JP" sz="1400" dirty="0" smtClean="0"/>
              <a:t>)</a:t>
            </a:r>
            <a:br>
              <a:rPr lang="en-US" altLang="ja-JP" sz="1400" dirty="0" smtClean="0"/>
            </a:br>
            <a:r>
              <a:rPr lang="ja-JP" altLang="en-US" sz="1400" dirty="0" smtClean="0"/>
              <a:t>　　　　　　　　正常系、異常系、境界値、スモークテスト等を含み、テスト</a:t>
            </a:r>
            <a:r>
              <a:rPr lang="ja-JP" altLang="en-US" sz="1400" dirty="0"/>
              <a:t>しない</a:t>
            </a:r>
            <a:r>
              <a:rPr lang="ja-JP" altLang="en-US" sz="1400" dirty="0" smtClean="0"/>
              <a:t>コードは存在しない。</a:t>
            </a:r>
            <a:endParaRPr lang="en-US" altLang="ja-JP" sz="1400" dirty="0"/>
          </a:p>
        </p:txBody>
      </p:sp>
      <p:sp>
        <p:nvSpPr>
          <p:cNvPr id="8" name="テキスト ボックス 7"/>
          <p:cNvSpPr txBox="1"/>
          <p:nvPr/>
        </p:nvSpPr>
        <p:spPr>
          <a:xfrm>
            <a:off x="717313" y="260648"/>
            <a:ext cx="4990469" cy="523220"/>
          </a:xfrm>
          <a:prstGeom prst="rect">
            <a:avLst/>
          </a:prstGeom>
          <a:noFill/>
        </p:spPr>
        <p:txBody>
          <a:bodyPr wrap="none" rtlCol="0">
            <a:spAutoFit/>
          </a:bodyPr>
          <a:lstStyle/>
          <a:p>
            <a:r>
              <a:rPr lang="en-US" altLang="ja-JP" sz="2800" dirty="0" smtClean="0"/>
              <a:t>7-1. </a:t>
            </a:r>
            <a:r>
              <a:rPr lang="en-US" altLang="ja-JP" sz="2800" dirty="0" err="1" smtClean="0"/>
              <a:t>eXtreme</a:t>
            </a:r>
            <a:r>
              <a:rPr lang="en-US" altLang="ja-JP" sz="2800" dirty="0" smtClean="0"/>
              <a:t> </a:t>
            </a:r>
            <a:r>
              <a:rPr lang="en-US" altLang="ja-JP" sz="2800" dirty="0"/>
              <a:t>Programming (XP)</a:t>
            </a:r>
          </a:p>
        </p:txBody>
      </p:sp>
    </p:spTree>
    <p:extLst>
      <p:ext uri="{BB962C8B-B14F-4D97-AF65-F5344CB8AC3E}">
        <p14:creationId xmlns:p14="http://schemas.microsoft.com/office/powerpoint/2010/main" val="3879718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81844" y="980727"/>
            <a:ext cx="8166620" cy="5478423"/>
          </a:xfrm>
          <a:prstGeom prst="rect">
            <a:avLst/>
          </a:prstGeom>
          <a:noFill/>
        </p:spPr>
        <p:txBody>
          <a:bodyPr wrap="square" rtlCol="0">
            <a:spAutoFit/>
          </a:bodyPr>
          <a:lstStyle/>
          <a:p>
            <a:pPr marL="285750" indent="-285750">
              <a:buFont typeface="Arial" pitchFamily="34" charset="0"/>
              <a:buChar char="•"/>
            </a:pPr>
            <a:r>
              <a:rPr kumimoji="1" lang="ja-JP" altLang="en-US" sz="1400" dirty="0" smtClean="0"/>
              <a:t>リファクタリング </a:t>
            </a:r>
            <a:r>
              <a:rPr kumimoji="1" lang="en-US" altLang="ja-JP" sz="1400" dirty="0" smtClean="0"/>
              <a:t>(Refactoring)</a:t>
            </a:r>
            <a:br>
              <a:rPr kumimoji="1" lang="en-US" altLang="ja-JP" sz="1400" dirty="0" smtClean="0"/>
            </a:br>
            <a:r>
              <a:rPr kumimoji="1" lang="ja-JP" altLang="en-US" sz="1400" dirty="0" smtClean="0"/>
              <a:t>実装コード上で常に設計し続ける。</a:t>
            </a:r>
            <a:r>
              <a:rPr kumimoji="1" lang="en-US" altLang="ja-JP" sz="1400" dirty="0" smtClean="0"/>
              <a:t/>
            </a:r>
            <a:br>
              <a:rPr kumimoji="1" lang="en-US" altLang="ja-JP" sz="1400" dirty="0" smtClean="0"/>
            </a:br>
            <a:r>
              <a:rPr kumimoji="1" lang="ja-JP" altLang="en-US" sz="1400" dirty="0" smtClean="0"/>
              <a:t>常に</a:t>
            </a:r>
            <a:r>
              <a:rPr lang="ja-JP" altLang="en-US" sz="1400" dirty="0"/>
              <a:t>追加や</a:t>
            </a:r>
            <a:r>
              <a:rPr kumimoji="1" lang="ja-JP" altLang="en-US" sz="1400" dirty="0" smtClean="0"/>
              <a:t>変更を伴うので、コードの無駄や判り易さを見直し、その場で修正しテストを実践。</a:t>
            </a:r>
            <a:r>
              <a:rPr kumimoji="1" lang="en-US" altLang="ja-JP" sz="1400" dirty="0" smtClean="0"/>
              <a:t/>
            </a:r>
            <a:br>
              <a:rPr kumimoji="1" lang="en-US" altLang="ja-JP" sz="1400" dirty="0" smtClean="0"/>
            </a:br>
            <a:r>
              <a:rPr kumimoji="1" lang="ja-JP" altLang="en-US" sz="1400" dirty="0" smtClean="0"/>
              <a:t>まれに、全体に及ぶ大規模</a:t>
            </a:r>
            <a:r>
              <a:rPr lang="ja-JP" altLang="en-US" sz="1400" dirty="0" smtClean="0"/>
              <a:t>リファクタリングが</a:t>
            </a:r>
            <a:r>
              <a:rPr kumimoji="1" lang="ja-JP" altLang="en-US" sz="1400" dirty="0" smtClean="0"/>
              <a:t>発生する事がある。</a:t>
            </a:r>
            <a:endParaRPr kumimoji="1" lang="en-US" altLang="ja-JP" sz="1400" dirty="0" smtClean="0"/>
          </a:p>
          <a:p>
            <a:pPr marL="285750" indent="-285750">
              <a:buFont typeface="Arial" pitchFamily="34" charset="0"/>
              <a:buChar char="•"/>
            </a:pPr>
            <a:endParaRPr lang="en-US" altLang="ja-JP" sz="1400" dirty="0"/>
          </a:p>
          <a:p>
            <a:pPr marL="285750" indent="-285750">
              <a:buFont typeface="Arial" pitchFamily="34" charset="0"/>
              <a:buChar char="•"/>
            </a:pPr>
            <a:r>
              <a:rPr kumimoji="1" lang="ja-JP" altLang="en-US" sz="1400" dirty="0" smtClean="0"/>
              <a:t>ペアプログラミング　（</a:t>
            </a:r>
            <a:r>
              <a:rPr kumimoji="1" lang="en-US" altLang="ja-JP" sz="1400" dirty="0" smtClean="0"/>
              <a:t>Pare programming)</a:t>
            </a:r>
            <a:br>
              <a:rPr kumimoji="1" lang="en-US" altLang="ja-JP" sz="1400" dirty="0" smtClean="0"/>
            </a:br>
            <a:r>
              <a:rPr kumimoji="1" lang="ja-JP" altLang="en-US" sz="1400" dirty="0" smtClean="0"/>
              <a:t>コーディングでは常に二人一組で実施。　チェック機能が働き、常にレビューされ、共通の課題認識を持つことが利点。　ペアは半日から一日で交代し、多くのメンバーとペアを組むことを推奨している。</a:t>
            </a:r>
            <a:r>
              <a:rPr kumimoji="1" lang="en-US" altLang="ja-JP" sz="1400" dirty="0" smtClean="0"/>
              <a:t/>
            </a:r>
            <a:br>
              <a:rPr kumimoji="1" lang="en-US" altLang="ja-JP" sz="1400" dirty="0" smtClean="0"/>
            </a:br>
            <a:r>
              <a:rPr kumimoji="1" lang="ja-JP" altLang="en-US" sz="1400" dirty="0" smtClean="0"/>
              <a:t>効果として品質向上により再作業の大幅な減少が報告されている。</a:t>
            </a:r>
            <a:endParaRPr kumimoji="1" lang="en-US" altLang="ja-JP" sz="1400" dirty="0" smtClean="0"/>
          </a:p>
          <a:p>
            <a:pPr marL="285750" indent="-285750">
              <a:buFont typeface="Arial" pitchFamily="34" charset="0"/>
              <a:buChar char="•"/>
            </a:pPr>
            <a:endParaRPr lang="en-US" altLang="ja-JP" sz="1400" dirty="0"/>
          </a:p>
          <a:p>
            <a:pPr marL="285750" indent="-285750">
              <a:buFont typeface="Arial" pitchFamily="34" charset="0"/>
              <a:buChar char="•"/>
            </a:pPr>
            <a:r>
              <a:rPr kumimoji="1" lang="ja-JP" altLang="en-US" sz="1400" dirty="0" smtClean="0"/>
              <a:t>コードの共有 </a:t>
            </a:r>
            <a:r>
              <a:rPr kumimoji="1" lang="en-US" altLang="ja-JP" sz="1400" dirty="0" smtClean="0"/>
              <a:t>( Collective code ownership)</a:t>
            </a:r>
            <a:br>
              <a:rPr kumimoji="1" lang="en-US" altLang="ja-JP" sz="1400" dirty="0" smtClean="0"/>
            </a:br>
            <a:r>
              <a:rPr kumimoji="1" lang="ja-JP" altLang="en-US" sz="1400" dirty="0" smtClean="0"/>
              <a:t>実装コードをチームの全員で共有し、誰が変更・リファクタリング・テストをしても構わない。</a:t>
            </a:r>
            <a:r>
              <a:rPr kumimoji="1" lang="en-US" altLang="ja-JP" sz="1400" dirty="0" smtClean="0"/>
              <a:t/>
            </a:r>
            <a:br>
              <a:rPr kumimoji="1" lang="en-US" altLang="ja-JP" sz="1400" dirty="0" smtClean="0"/>
            </a:br>
            <a:r>
              <a:rPr kumimoji="1" lang="ja-JP" altLang="en-US" sz="1400" dirty="0" smtClean="0"/>
              <a:t>構成管理・変更管理はツールに任せる。</a:t>
            </a:r>
            <a:endParaRPr lang="en-US" altLang="ja-JP" sz="1400" dirty="0"/>
          </a:p>
          <a:p>
            <a:pPr marL="285750" indent="-285750">
              <a:buFont typeface="Arial" pitchFamily="34" charset="0"/>
              <a:buChar char="•"/>
            </a:pPr>
            <a:endParaRPr kumimoji="1" lang="en-US" altLang="ja-JP" sz="1400" dirty="0" smtClean="0"/>
          </a:p>
          <a:p>
            <a:pPr marL="285750" indent="-285750">
              <a:buFont typeface="Arial" pitchFamily="34" charset="0"/>
              <a:buChar char="•"/>
            </a:pPr>
            <a:r>
              <a:rPr lang="ja-JP" altLang="en-US" sz="1400" dirty="0"/>
              <a:t>継続的</a:t>
            </a:r>
            <a:r>
              <a:rPr lang="ja-JP" altLang="en-US" sz="1400" dirty="0" smtClean="0"/>
              <a:t>な統合 </a:t>
            </a:r>
            <a:r>
              <a:rPr lang="en-US" altLang="ja-JP" sz="1400" dirty="0" smtClean="0"/>
              <a:t>(Continuous integration)</a:t>
            </a:r>
            <a:br>
              <a:rPr lang="en-US" altLang="ja-JP" sz="1400" dirty="0" smtClean="0"/>
            </a:br>
            <a:r>
              <a:rPr lang="ja-JP" altLang="en-US" sz="1400" dirty="0" smtClean="0"/>
              <a:t>単体</a:t>
            </a:r>
            <a:r>
              <a:rPr lang="ja-JP" altLang="en-US" sz="1400" dirty="0"/>
              <a:t>テストができ次第、結合テストを実施し、課題を解決し、ビルドする。</a:t>
            </a:r>
            <a:br>
              <a:rPr lang="ja-JP" altLang="en-US" sz="1400" dirty="0"/>
            </a:br>
            <a:r>
              <a:rPr lang="ja-JP" altLang="en-US" sz="1400" dirty="0"/>
              <a:t>コード作成、単体テスト、結合テスト、ビルド、インテグレーションの環境を持つ事が必要</a:t>
            </a:r>
            <a:r>
              <a:rPr lang="ja-JP" altLang="en-US" sz="1400" dirty="0" smtClean="0"/>
              <a:t>。</a:t>
            </a:r>
            <a:endParaRPr lang="en-US" altLang="ja-JP" sz="1400" dirty="0" smtClean="0"/>
          </a:p>
          <a:p>
            <a:pPr marL="285750" indent="-285750">
              <a:buFont typeface="Arial" pitchFamily="34" charset="0"/>
              <a:buChar char="•"/>
            </a:pPr>
            <a:endParaRPr kumimoji="1" lang="en-US" altLang="ja-JP" sz="1400" dirty="0"/>
          </a:p>
          <a:p>
            <a:pPr marL="285750" indent="-285750">
              <a:buFont typeface="Arial" pitchFamily="34" charset="0"/>
              <a:buChar char="•"/>
            </a:pPr>
            <a:r>
              <a:rPr lang="ja-JP" altLang="en-US" sz="1400" dirty="0"/>
              <a:t>持続的</a:t>
            </a:r>
            <a:r>
              <a:rPr lang="ja-JP" altLang="en-US" sz="1400" dirty="0" smtClean="0"/>
              <a:t>ペース </a:t>
            </a:r>
            <a:r>
              <a:rPr lang="en-US" altLang="ja-JP" sz="1400" dirty="0" smtClean="0"/>
              <a:t>(Sustainable pace)</a:t>
            </a:r>
            <a:r>
              <a:rPr lang="en-US" altLang="ja-JP" sz="1400" dirty="0"/>
              <a:t/>
            </a:r>
            <a:br>
              <a:rPr lang="en-US" altLang="ja-JP" sz="1400" dirty="0"/>
            </a:br>
            <a:r>
              <a:rPr lang="ja-JP" altLang="en-US" sz="1400" dirty="0" smtClean="0"/>
              <a:t>週</a:t>
            </a:r>
            <a:r>
              <a:rPr lang="en-US" altLang="ja-JP" sz="1400" dirty="0" smtClean="0"/>
              <a:t>40</a:t>
            </a:r>
            <a:r>
              <a:rPr lang="ja-JP" altLang="en-US" sz="1400" dirty="0" smtClean="0"/>
              <a:t>時間労働を守る。　残業によって品質低下を招き、生産性も上がらないので、残業</a:t>
            </a:r>
            <a:r>
              <a:rPr lang="ja-JP" altLang="en-US" sz="1400" dirty="0"/>
              <a:t>を</a:t>
            </a:r>
            <a:r>
              <a:rPr lang="ja-JP" altLang="en-US" sz="1400" dirty="0" smtClean="0"/>
              <a:t>せざるを得ない状況になった場合は計画ゲームを再度実施する。</a:t>
            </a:r>
            <a:r>
              <a:rPr lang="en-US" altLang="ja-JP" sz="1400" dirty="0" smtClean="0"/>
              <a:t/>
            </a:r>
            <a:br>
              <a:rPr lang="en-US" altLang="ja-JP" sz="1400" dirty="0" smtClean="0"/>
            </a:br>
            <a:endParaRPr lang="en-US" altLang="ja-JP" sz="1400" dirty="0" smtClean="0"/>
          </a:p>
          <a:p>
            <a:pPr marL="285750" indent="-285750">
              <a:buFont typeface="Arial" pitchFamily="34" charset="0"/>
              <a:buChar char="•"/>
            </a:pPr>
            <a:r>
              <a:rPr kumimoji="1" lang="ja-JP" altLang="en-US" sz="1400" dirty="0" smtClean="0"/>
              <a:t>顧客との共同作業 </a:t>
            </a:r>
            <a:r>
              <a:rPr kumimoji="1" lang="en-US" altLang="ja-JP" sz="1400" dirty="0" smtClean="0"/>
              <a:t>(On site customer)</a:t>
            </a:r>
            <a:br>
              <a:rPr kumimoji="1" lang="en-US" altLang="ja-JP" sz="1400" dirty="0" smtClean="0"/>
            </a:br>
            <a:r>
              <a:rPr kumimoji="1" lang="ja-JP" altLang="en-US" sz="1400" dirty="0" smtClean="0"/>
              <a:t>決定権のある顧客が常に開発チームの近くにいる事により、開発チームの状況が見え、ストリートカード作成、機能テスト作成、曖昧な仕様の確定、計画の決定・変更の迅速化に加え信頼関係の確立にも効果がある。</a:t>
            </a:r>
            <a:endParaRPr kumimoji="1" lang="ja-JP" altLang="en-US" sz="1400" dirty="0"/>
          </a:p>
        </p:txBody>
      </p:sp>
      <p:sp>
        <p:nvSpPr>
          <p:cNvPr id="8" name="テキスト ボックス 7"/>
          <p:cNvSpPr txBox="1"/>
          <p:nvPr/>
        </p:nvSpPr>
        <p:spPr>
          <a:xfrm>
            <a:off x="717313" y="260648"/>
            <a:ext cx="4990469" cy="523220"/>
          </a:xfrm>
          <a:prstGeom prst="rect">
            <a:avLst/>
          </a:prstGeom>
          <a:noFill/>
        </p:spPr>
        <p:txBody>
          <a:bodyPr wrap="none" rtlCol="0">
            <a:spAutoFit/>
          </a:bodyPr>
          <a:lstStyle/>
          <a:p>
            <a:r>
              <a:rPr lang="en-US" altLang="ja-JP" sz="2800" dirty="0" smtClean="0"/>
              <a:t>7-1. </a:t>
            </a:r>
            <a:r>
              <a:rPr lang="en-US" altLang="ja-JP" sz="2800" dirty="0" err="1" smtClean="0"/>
              <a:t>eXtreme</a:t>
            </a:r>
            <a:r>
              <a:rPr lang="en-US" altLang="ja-JP" sz="2800" dirty="0" smtClean="0"/>
              <a:t> </a:t>
            </a:r>
            <a:r>
              <a:rPr lang="en-US" altLang="ja-JP" sz="2800" dirty="0"/>
              <a:t>Programming (XP)</a:t>
            </a:r>
          </a:p>
        </p:txBody>
      </p:sp>
    </p:spTree>
    <p:extLst>
      <p:ext uri="{BB962C8B-B14F-4D97-AF65-F5344CB8AC3E}">
        <p14:creationId xmlns:p14="http://schemas.microsoft.com/office/powerpoint/2010/main" val="3435422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円/楕円 17"/>
          <p:cNvSpPr/>
          <p:nvPr/>
        </p:nvSpPr>
        <p:spPr>
          <a:xfrm>
            <a:off x="2663821" y="2996952"/>
            <a:ext cx="2972973" cy="22743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7" name="テキスト ボックス 6"/>
          <p:cNvSpPr txBox="1"/>
          <p:nvPr/>
        </p:nvSpPr>
        <p:spPr>
          <a:xfrm>
            <a:off x="585539" y="1000433"/>
            <a:ext cx="8014345" cy="954107"/>
          </a:xfrm>
          <a:prstGeom prst="rect">
            <a:avLst/>
          </a:prstGeom>
          <a:noFill/>
        </p:spPr>
        <p:txBody>
          <a:bodyPr wrap="square" rtlCol="0">
            <a:spAutoFit/>
          </a:bodyPr>
          <a:lstStyle/>
          <a:p>
            <a:pPr marL="342900" indent="-342900">
              <a:buFont typeface="Arial" pitchFamily="34" charset="0"/>
              <a:buChar char="•"/>
            </a:pPr>
            <a:r>
              <a:rPr kumimoji="1" lang="ja-JP" altLang="en-US" sz="1400" dirty="0" smtClean="0"/>
              <a:t>コーディング規約 </a:t>
            </a:r>
            <a:r>
              <a:rPr kumimoji="1" lang="en-US" altLang="ja-JP" sz="1400" dirty="0" smtClean="0"/>
              <a:t>(coding rule)</a:t>
            </a:r>
            <a:br>
              <a:rPr kumimoji="1" lang="en-US" altLang="ja-JP" sz="1400" dirty="0" smtClean="0"/>
            </a:br>
            <a:r>
              <a:rPr kumimoji="1" lang="ja-JP" altLang="en-US" sz="1400" dirty="0" smtClean="0"/>
              <a:t>コーディング規約を決め遵守する。　開発・テストツールの統一も含む。</a:t>
            </a:r>
            <a:r>
              <a:rPr kumimoji="1" lang="en-US" altLang="ja-JP" sz="1400" dirty="0" smtClean="0"/>
              <a:t/>
            </a:r>
            <a:br>
              <a:rPr kumimoji="1" lang="en-US" altLang="ja-JP" sz="1400" dirty="0" smtClean="0"/>
            </a:br>
            <a:r>
              <a:rPr kumimoji="1" lang="ja-JP" altLang="en-US" sz="1400" dirty="0" smtClean="0"/>
              <a:t>ペアプログラミング</a:t>
            </a:r>
            <a:r>
              <a:rPr kumimoji="1" lang="en-US" altLang="ja-JP" sz="1400" dirty="0" smtClean="0"/>
              <a:t> </a:t>
            </a:r>
            <a:r>
              <a:rPr kumimoji="1" lang="ja-JP" altLang="en-US" sz="1400" dirty="0" smtClean="0"/>
              <a:t>で確認する事により常にレビュ、確認ができる。</a:t>
            </a:r>
            <a:endParaRPr kumimoji="1" lang="en-US" altLang="ja-JP" sz="1400" dirty="0" smtClean="0"/>
          </a:p>
          <a:p>
            <a:pPr marL="342900" indent="-342900">
              <a:buFont typeface="Arial" pitchFamily="34" charset="0"/>
              <a:buChar char="•"/>
            </a:pPr>
            <a:endParaRPr lang="en-US" altLang="ja-JP" sz="1400" dirty="0"/>
          </a:p>
        </p:txBody>
      </p:sp>
      <p:sp>
        <p:nvSpPr>
          <p:cNvPr id="2" name="テキスト ボックス 1"/>
          <p:cNvSpPr txBox="1"/>
          <p:nvPr/>
        </p:nvSpPr>
        <p:spPr>
          <a:xfrm>
            <a:off x="4791163" y="5981460"/>
            <a:ext cx="3943708" cy="307777"/>
          </a:xfrm>
          <a:prstGeom prst="rect">
            <a:avLst/>
          </a:prstGeom>
          <a:noFill/>
        </p:spPr>
        <p:txBody>
          <a:bodyPr wrap="none" rtlCol="0">
            <a:spAutoFit/>
          </a:bodyPr>
          <a:lstStyle/>
          <a:p>
            <a:r>
              <a:rPr lang="ja-JP" altLang="en-US" sz="1400" dirty="0" smtClean="0"/>
              <a:t>ウォーターフォール</a:t>
            </a:r>
            <a:r>
              <a:rPr lang="en-US" altLang="ja-JP" sz="1400" dirty="0" smtClean="0"/>
              <a:t>, UP</a:t>
            </a:r>
            <a:r>
              <a:rPr lang="ja-JP" altLang="en-US" sz="1400" dirty="0" smtClean="0"/>
              <a:t>では文書化が先に実施される。</a:t>
            </a:r>
            <a:endParaRPr lang="ja-JP" altLang="en-US" sz="1400" dirty="0"/>
          </a:p>
        </p:txBody>
      </p:sp>
      <p:sp>
        <p:nvSpPr>
          <p:cNvPr id="3" name="テキスト ボックス 2"/>
          <p:cNvSpPr txBox="1"/>
          <p:nvPr/>
        </p:nvSpPr>
        <p:spPr>
          <a:xfrm>
            <a:off x="602972" y="2035810"/>
            <a:ext cx="4612160" cy="369332"/>
          </a:xfrm>
          <a:prstGeom prst="rect">
            <a:avLst/>
          </a:prstGeom>
          <a:noFill/>
        </p:spPr>
        <p:txBody>
          <a:bodyPr wrap="none" rtlCol="0">
            <a:spAutoFit/>
          </a:bodyPr>
          <a:lstStyle/>
          <a:p>
            <a:r>
              <a:rPr kumimoji="1" lang="ja-JP" altLang="en-US" dirty="0" smtClean="0"/>
              <a:t>以上のプラクティスを下記実装のサイクルで生かす</a:t>
            </a:r>
            <a:endParaRPr kumimoji="1" lang="ja-JP" altLang="en-US" dirty="0"/>
          </a:p>
        </p:txBody>
      </p:sp>
      <p:sp>
        <p:nvSpPr>
          <p:cNvPr id="8" name="角丸四角形 7"/>
          <p:cNvSpPr/>
          <p:nvPr/>
        </p:nvSpPr>
        <p:spPr>
          <a:xfrm>
            <a:off x="4412592" y="2665760"/>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テストコード</a:t>
            </a:r>
          </a:p>
        </p:txBody>
      </p:sp>
      <p:sp>
        <p:nvSpPr>
          <p:cNvPr id="9" name="角丸四角形 8"/>
          <p:cNvSpPr/>
          <p:nvPr/>
        </p:nvSpPr>
        <p:spPr>
          <a:xfrm>
            <a:off x="5364088" y="3291880"/>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実装</a:t>
            </a:r>
            <a:r>
              <a:rPr kumimoji="1" lang="ja-JP" altLang="en-US" sz="1400" dirty="0" smtClean="0">
                <a:solidFill>
                  <a:schemeClr val="tx1"/>
                </a:solidFill>
              </a:rPr>
              <a:t>コード</a:t>
            </a:r>
          </a:p>
        </p:txBody>
      </p:sp>
      <p:sp>
        <p:nvSpPr>
          <p:cNvPr id="10" name="角丸四角形 9"/>
          <p:cNvSpPr/>
          <p:nvPr/>
        </p:nvSpPr>
        <p:spPr>
          <a:xfrm>
            <a:off x="5532600" y="4016276"/>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単体テスト</a:t>
            </a:r>
            <a:endParaRPr kumimoji="1" lang="ja-JP" altLang="en-US" sz="1400" dirty="0" smtClean="0">
              <a:solidFill>
                <a:schemeClr val="tx1"/>
              </a:solidFill>
            </a:endParaRPr>
          </a:p>
        </p:txBody>
      </p:sp>
      <p:sp>
        <p:nvSpPr>
          <p:cNvPr id="11" name="角丸四角形 10"/>
          <p:cNvSpPr/>
          <p:nvPr/>
        </p:nvSpPr>
        <p:spPr>
          <a:xfrm>
            <a:off x="5024693" y="4751188"/>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リファクタリング</a:t>
            </a:r>
            <a:endParaRPr kumimoji="1" lang="ja-JP" altLang="en-US" sz="1400" dirty="0" smtClean="0">
              <a:solidFill>
                <a:schemeClr val="tx1"/>
              </a:solidFill>
            </a:endParaRPr>
          </a:p>
        </p:txBody>
      </p:sp>
      <p:sp>
        <p:nvSpPr>
          <p:cNvPr id="12" name="角丸四角形 11"/>
          <p:cNvSpPr/>
          <p:nvPr/>
        </p:nvSpPr>
        <p:spPr>
          <a:xfrm>
            <a:off x="3656236" y="5197076"/>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単体テスト</a:t>
            </a:r>
            <a:endParaRPr kumimoji="1" lang="ja-JP" altLang="en-US" sz="1400" dirty="0" smtClean="0">
              <a:solidFill>
                <a:schemeClr val="tx1"/>
              </a:solidFill>
            </a:endParaRPr>
          </a:p>
        </p:txBody>
      </p:sp>
      <p:sp>
        <p:nvSpPr>
          <p:cNvPr id="13" name="角丸四角形 12"/>
          <p:cNvSpPr/>
          <p:nvPr/>
        </p:nvSpPr>
        <p:spPr>
          <a:xfrm>
            <a:off x="2174220" y="4814132"/>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統合</a:t>
            </a:r>
          </a:p>
        </p:txBody>
      </p:sp>
      <p:sp>
        <p:nvSpPr>
          <p:cNvPr id="14" name="角丸四角形 13"/>
          <p:cNvSpPr/>
          <p:nvPr/>
        </p:nvSpPr>
        <p:spPr>
          <a:xfrm>
            <a:off x="1556315" y="4016276"/>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機能テスト</a:t>
            </a:r>
          </a:p>
        </p:txBody>
      </p:sp>
      <p:sp>
        <p:nvSpPr>
          <p:cNvPr id="15" name="角丸四角形 14"/>
          <p:cNvSpPr/>
          <p:nvPr/>
        </p:nvSpPr>
        <p:spPr>
          <a:xfrm>
            <a:off x="2519739" y="2665760"/>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チェックイン</a:t>
            </a:r>
            <a:endParaRPr kumimoji="1" lang="ja-JP" altLang="en-US" sz="1400" dirty="0" smtClean="0">
              <a:solidFill>
                <a:schemeClr val="tx1"/>
              </a:solidFill>
            </a:endParaRPr>
          </a:p>
        </p:txBody>
      </p:sp>
      <p:sp>
        <p:nvSpPr>
          <p:cNvPr id="16" name="角丸四角形 15"/>
          <p:cNvSpPr/>
          <p:nvPr/>
        </p:nvSpPr>
        <p:spPr>
          <a:xfrm>
            <a:off x="1712830" y="3284240"/>
            <a:ext cx="1224202" cy="457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文書化</a:t>
            </a:r>
            <a:r>
              <a:rPr kumimoji="1" lang="en-US" altLang="ja-JP" sz="1400" dirty="0" smtClean="0">
                <a:solidFill>
                  <a:schemeClr val="tx1"/>
                </a:solidFill>
              </a:rPr>
              <a:t/>
            </a:r>
            <a:br>
              <a:rPr kumimoji="1" lang="en-US" altLang="ja-JP" sz="1400" dirty="0" smtClean="0">
                <a:solidFill>
                  <a:schemeClr val="tx1"/>
                </a:solidFill>
              </a:rPr>
            </a:br>
            <a:r>
              <a:rPr kumimoji="1" lang="en-US" altLang="ja-JP" sz="1400" dirty="0" smtClean="0">
                <a:solidFill>
                  <a:schemeClr val="tx1"/>
                </a:solidFill>
              </a:rPr>
              <a:t>(</a:t>
            </a:r>
            <a:r>
              <a:rPr kumimoji="1" lang="ja-JP" altLang="en-US" sz="1400" dirty="0" smtClean="0">
                <a:solidFill>
                  <a:schemeClr val="tx1"/>
                </a:solidFill>
              </a:rPr>
              <a:t>必要に応じて）</a:t>
            </a:r>
          </a:p>
        </p:txBody>
      </p:sp>
      <p:cxnSp>
        <p:nvCxnSpPr>
          <p:cNvPr id="20" name="直線矢印コネクタ 19"/>
          <p:cNvCxnSpPr/>
          <p:nvPr/>
        </p:nvCxnSpPr>
        <p:spPr>
          <a:xfrm flipH="1">
            <a:off x="5801496" y="2894360"/>
            <a:ext cx="987933" cy="0"/>
          </a:xfrm>
          <a:prstGeom prst="straightConnector1">
            <a:avLst/>
          </a:prstGeom>
          <a:ln w="381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144701" y="2481094"/>
            <a:ext cx="644728"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23" name="直線矢印コネクタ 22"/>
          <p:cNvCxnSpPr/>
          <p:nvPr/>
        </p:nvCxnSpPr>
        <p:spPr>
          <a:xfrm>
            <a:off x="5636794" y="3122960"/>
            <a:ext cx="164702" cy="161280"/>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5976189" y="3749080"/>
            <a:ext cx="0" cy="267196"/>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5719145" y="4473476"/>
            <a:ext cx="257044" cy="277712"/>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12" idx="3"/>
          </p:cNvCxnSpPr>
          <p:nvPr/>
        </p:nvCxnSpPr>
        <p:spPr>
          <a:xfrm flipH="1">
            <a:off x="4880438" y="5271332"/>
            <a:ext cx="483650" cy="154344"/>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3131840" y="5348504"/>
            <a:ext cx="524396" cy="77172"/>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flipV="1">
            <a:off x="2324931" y="4473476"/>
            <a:ext cx="230845" cy="277712"/>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14" idx="0"/>
          </p:cNvCxnSpPr>
          <p:nvPr/>
        </p:nvCxnSpPr>
        <p:spPr>
          <a:xfrm flipV="1">
            <a:off x="2168416" y="3749080"/>
            <a:ext cx="5804" cy="267196"/>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2555776" y="3122960"/>
            <a:ext cx="128535" cy="161280"/>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15" idx="3"/>
            <a:endCxn id="8" idx="1"/>
          </p:cNvCxnSpPr>
          <p:nvPr/>
        </p:nvCxnSpPr>
        <p:spPr>
          <a:xfrm>
            <a:off x="3743941" y="2894360"/>
            <a:ext cx="668651" cy="0"/>
          </a:xfrm>
          <a:prstGeom prst="straightConnector1">
            <a:avLst/>
          </a:prstGeom>
          <a:ln>
            <a:solidFill>
              <a:schemeClr val="tx1">
                <a:lumMod val="85000"/>
                <a:lumOff val="1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17313" y="260648"/>
            <a:ext cx="4990469" cy="523220"/>
          </a:xfrm>
          <a:prstGeom prst="rect">
            <a:avLst/>
          </a:prstGeom>
          <a:noFill/>
        </p:spPr>
        <p:txBody>
          <a:bodyPr wrap="none" rtlCol="0">
            <a:spAutoFit/>
          </a:bodyPr>
          <a:lstStyle/>
          <a:p>
            <a:r>
              <a:rPr lang="en-US" altLang="ja-JP" sz="2800" dirty="0" smtClean="0"/>
              <a:t>7-1. </a:t>
            </a:r>
            <a:r>
              <a:rPr lang="en-US" altLang="ja-JP" sz="2800" dirty="0" err="1" smtClean="0"/>
              <a:t>eXtreme</a:t>
            </a:r>
            <a:r>
              <a:rPr lang="en-US" altLang="ja-JP" sz="2800" dirty="0" smtClean="0"/>
              <a:t> </a:t>
            </a:r>
            <a:r>
              <a:rPr lang="en-US" altLang="ja-JP" sz="2800" dirty="0"/>
              <a:t>Programming (XP)</a:t>
            </a:r>
          </a:p>
        </p:txBody>
      </p:sp>
    </p:spTree>
    <p:extLst>
      <p:ext uri="{BB962C8B-B14F-4D97-AF65-F5344CB8AC3E}">
        <p14:creationId xmlns:p14="http://schemas.microsoft.com/office/powerpoint/2010/main" val="3296093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グループ化 24"/>
          <p:cNvGrpSpPr/>
          <p:nvPr/>
        </p:nvGrpSpPr>
        <p:grpSpPr>
          <a:xfrm>
            <a:off x="2704527" y="2115111"/>
            <a:ext cx="1578532" cy="3855876"/>
            <a:chOff x="3419872" y="1556792"/>
            <a:chExt cx="1774518" cy="3855876"/>
          </a:xfrm>
          <a:solidFill>
            <a:schemeClr val="accent5">
              <a:lumMod val="95000"/>
            </a:schemeClr>
          </a:solidFill>
        </p:grpSpPr>
        <p:sp>
          <p:nvSpPr>
            <p:cNvPr id="16" name="正方形/長方形 15"/>
            <p:cNvSpPr/>
            <p:nvPr/>
          </p:nvSpPr>
          <p:spPr>
            <a:xfrm>
              <a:off x="3419872" y="2257688"/>
              <a:ext cx="1774518" cy="70089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イテレーション＃１</a:t>
              </a:r>
            </a:p>
          </p:txBody>
        </p:sp>
        <p:sp>
          <p:nvSpPr>
            <p:cNvPr id="17" name="正方形/長方形 16"/>
            <p:cNvSpPr/>
            <p:nvPr/>
          </p:nvSpPr>
          <p:spPr>
            <a:xfrm>
              <a:off x="3419872" y="2958584"/>
              <a:ext cx="1774518" cy="7008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イテレーション＃２</a:t>
              </a:r>
            </a:p>
          </p:txBody>
        </p:sp>
        <p:sp>
          <p:nvSpPr>
            <p:cNvPr id="18" name="正方形/長方形 17"/>
            <p:cNvSpPr/>
            <p:nvPr/>
          </p:nvSpPr>
          <p:spPr>
            <a:xfrm>
              <a:off x="3419872" y="3623320"/>
              <a:ext cx="1774518" cy="70089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イテレーション＃ｍ</a:t>
              </a:r>
            </a:p>
          </p:txBody>
        </p:sp>
        <p:sp>
          <p:nvSpPr>
            <p:cNvPr id="19" name="正方形/長方形 18"/>
            <p:cNvSpPr/>
            <p:nvPr/>
          </p:nvSpPr>
          <p:spPr>
            <a:xfrm>
              <a:off x="3419872" y="4324216"/>
              <a:ext cx="1774518" cy="70089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受け入れテスト</a:t>
              </a:r>
              <a:endParaRPr kumimoji="1" lang="en-US" altLang="ja-JP" sz="1200" dirty="0" smtClean="0">
                <a:solidFill>
                  <a:schemeClr val="tx1"/>
                </a:solidFill>
              </a:endParaRPr>
            </a:p>
            <a:p>
              <a:pPr algn="ctr"/>
              <a:r>
                <a:rPr lang="ja-JP" altLang="en-US" sz="1200" dirty="0" smtClean="0">
                  <a:solidFill>
                    <a:schemeClr val="tx1"/>
                  </a:solidFill>
                </a:rPr>
                <a:t>（ユーザー</a:t>
              </a:r>
              <a:r>
                <a:rPr lang="ja-JP" altLang="en-US" sz="1200" dirty="0">
                  <a:solidFill>
                    <a:schemeClr val="tx1"/>
                  </a:solidFill>
                </a:rPr>
                <a:t>が</a:t>
              </a:r>
              <a:r>
                <a:rPr lang="ja-JP" altLang="en-US" sz="1200" dirty="0" smtClean="0">
                  <a:solidFill>
                    <a:schemeClr val="tx1"/>
                  </a:solidFill>
                </a:rPr>
                <a:t>判断）</a:t>
              </a:r>
              <a:endParaRPr kumimoji="1" lang="ja-JP" altLang="en-US" sz="1200" dirty="0" smtClean="0">
                <a:solidFill>
                  <a:schemeClr val="tx1"/>
                </a:solidFill>
              </a:endParaRPr>
            </a:p>
          </p:txBody>
        </p:sp>
        <p:sp>
          <p:nvSpPr>
            <p:cNvPr id="20" name="正方形/長方形 19"/>
            <p:cNvSpPr/>
            <p:nvPr/>
          </p:nvSpPr>
          <p:spPr>
            <a:xfrm>
              <a:off x="3419872" y="4988952"/>
              <a:ext cx="1774518" cy="42371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リリースの受け入れ</a:t>
              </a:r>
            </a:p>
          </p:txBody>
        </p:sp>
        <p:sp>
          <p:nvSpPr>
            <p:cNvPr id="22" name="正方形/長方形 21"/>
            <p:cNvSpPr/>
            <p:nvPr/>
          </p:nvSpPr>
          <p:spPr>
            <a:xfrm>
              <a:off x="3419872" y="1556792"/>
              <a:ext cx="1774518" cy="70089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リリース計画</a:t>
              </a:r>
              <a:endParaRPr kumimoji="1" lang="en-US" altLang="ja-JP" sz="1400" dirty="0" smtClean="0">
                <a:solidFill>
                  <a:schemeClr val="tx1"/>
                </a:solidFill>
              </a:endParaRPr>
            </a:p>
            <a:p>
              <a:pPr algn="ctr"/>
              <a:r>
                <a:rPr lang="ja-JP" altLang="en-US" sz="1200" dirty="0">
                  <a:solidFill>
                    <a:schemeClr val="tx1"/>
                  </a:solidFill>
                </a:rPr>
                <a:t>ストーリー</a:t>
              </a:r>
              <a:r>
                <a:rPr lang="ja-JP" altLang="en-US" sz="1200" dirty="0" smtClean="0">
                  <a:solidFill>
                    <a:schemeClr val="tx1"/>
                  </a:solidFill>
                </a:rPr>
                <a:t>をリストアップ</a:t>
              </a:r>
              <a:endParaRPr lang="en-US" altLang="ja-JP" sz="1200" dirty="0" smtClean="0">
                <a:solidFill>
                  <a:schemeClr val="tx1"/>
                </a:solidFill>
              </a:endParaRPr>
            </a:p>
            <a:p>
              <a:pPr algn="ctr"/>
              <a:r>
                <a:rPr kumimoji="1" lang="ja-JP" altLang="en-US" sz="1200" dirty="0">
                  <a:solidFill>
                    <a:schemeClr val="tx1"/>
                  </a:solidFill>
                </a:rPr>
                <a:t>スコープを決定</a:t>
              </a:r>
              <a:endParaRPr kumimoji="1" lang="ja-JP" altLang="en-US" sz="1200" dirty="0" smtClean="0">
                <a:solidFill>
                  <a:schemeClr val="tx1"/>
                </a:solidFill>
              </a:endParaRPr>
            </a:p>
          </p:txBody>
        </p:sp>
      </p:grpSp>
      <p:grpSp>
        <p:nvGrpSpPr>
          <p:cNvPr id="26" name="グループ化 25"/>
          <p:cNvGrpSpPr/>
          <p:nvPr/>
        </p:nvGrpSpPr>
        <p:grpSpPr>
          <a:xfrm>
            <a:off x="611560" y="2512927"/>
            <a:ext cx="1612688" cy="3458308"/>
            <a:chOff x="1101676" y="2231540"/>
            <a:chExt cx="1774518" cy="3458308"/>
          </a:xfrm>
        </p:grpSpPr>
        <p:sp>
          <p:nvSpPr>
            <p:cNvPr id="27" name="正方形/長方形 26"/>
            <p:cNvSpPr/>
            <p:nvPr/>
          </p:nvSpPr>
          <p:spPr>
            <a:xfrm>
              <a:off x="1101676" y="2231540"/>
              <a:ext cx="1774518" cy="743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プロジェクトの開始</a:t>
              </a:r>
              <a:endParaRPr kumimoji="1" lang="en-US" altLang="ja-JP" sz="1400" dirty="0" smtClean="0">
                <a:solidFill>
                  <a:schemeClr val="tx1"/>
                </a:solidFill>
              </a:endParaRPr>
            </a:p>
          </p:txBody>
        </p:sp>
        <p:sp>
          <p:nvSpPr>
            <p:cNvPr id="28" name="正方形/長方形 27"/>
            <p:cNvSpPr/>
            <p:nvPr/>
          </p:nvSpPr>
          <p:spPr>
            <a:xfrm>
              <a:off x="1101676" y="2975248"/>
              <a:ext cx="1774518" cy="55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リリース＃１</a:t>
              </a:r>
            </a:p>
          </p:txBody>
        </p:sp>
        <p:sp>
          <p:nvSpPr>
            <p:cNvPr id="29" name="正方形/長方形 28"/>
            <p:cNvSpPr/>
            <p:nvPr/>
          </p:nvSpPr>
          <p:spPr>
            <a:xfrm>
              <a:off x="1101676" y="3501008"/>
              <a:ext cx="1774518" cy="554360"/>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リリース＃２</a:t>
              </a:r>
            </a:p>
          </p:txBody>
        </p:sp>
        <p:sp>
          <p:nvSpPr>
            <p:cNvPr id="30" name="正方形/長方形 29"/>
            <p:cNvSpPr/>
            <p:nvPr/>
          </p:nvSpPr>
          <p:spPr>
            <a:xfrm>
              <a:off x="1101676" y="4055368"/>
              <a:ext cx="1774518" cy="55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リリース</a:t>
              </a:r>
              <a:r>
                <a:rPr kumimoji="1" lang="ja-JP" altLang="en-US" sz="1400" dirty="0" smtClean="0">
                  <a:solidFill>
                    <a:schemeClr val="tx1"/>
                  </a:solidFill>
                </a:rPr>
                <a:t>＃３</a:t>
              </a:r>
            </a:p>
          </p:txBody>
        </p:sp>
        <p:sp>
          <p:nvSpPr>
            <p:cNvPr id="31" name="正方形/長方形 30"/>
            <p:cNvSpPr/>
            <p:nvPr/>
          </p:nvSpPr>
          <p:spPr>
            <a:xfrm>
              <a:off x="1101676" y="4581128"/>
              <a:ext cx="1774518" cy="55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リリース</a:t>
              </a:r>
              <a:r>
                <a:rPr kumimoji="1" lang="ja-JP" altLang="en-US" sz="1400" dirty="0" smtClean="0">
                  <a:solidFill>
                    <a:schemeClr val="tx1"/>
                  </a:solidFill>
                </a:rPr>
                <a:t>＃ｎ</a:t>
              </a:r>
            </a:p>
          </p:txBody>
        </p:sp>
        <p:sp>
          <p:nvSpPr>
            <p:cNvPr id="32" name="正方形/長方形 31"/>
            <p:cNvSpPr/>
            <p:nvPr/>
          </p:nvSpPr>
          <p:spPr>
            <a:xfrm>
              <a:off x="1101676" y="5135488"/>
              <a:ext cx="1774518" cy="55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プロジェクトの終結</a:t>
              </a:r>
            </a:p>
          </p:txBody>
        </p:sp>
      </p:grpSp>
      <p:grpSp>
        <p:nvGrpSpPr>
          <p:cNvPr id="51" name="グループ化 50"/>
          <p:cNvGrpSpPr/>
          <p:nvPr/>
        </p:nvGrpSpPr>
        <p:grpSpPr>
          <a:xfrm>
            <a:off x="4834653" y="2010075"/>
            <a:ext cx="1609555" cy="3961160"/>
            <a:chOff x="6148034" y="1728936"/>
            <a:chExt cx="1774518" cy="3961160"/>
          </a:xfrm>
        </p:grpSpPr>
        <p:sp>
          <p:nvSpPr>
            <p:cNvPr id="3" name="正方形/長方形 2"/>
            <p:cNvSpPr/>
            <p:nvPr/>
          </p:nvSpPr>
          <p:spPr>
            <a:xfrm>
              <a:off x="6148034" y="1728936"/>
              <a:ext cx="1770447" cy="10057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ja-JP" altLang="en-US" sz="1400" dirty="0" smtClean="0">
                  <a:solidFill>
                    <a:schemeClr val="tx1"/>
                  </a:solidFill>
                </a:rPr>
                <a:t>イテレーション計画</a:t>
              </a:r>
              <a:endParaRPr kumimoji="1" lang="en-US" altLang="ja-JP" sz="1400" dirty="0" smtClean="0">
                <a:solidFill>
                  <a:schemeClr val="tx1"/>
                </a:solidFill>
              </a:endParaRPr>
            </a:p>
            <a:p>
              <a:pPr algn="ctr"/>
              <a:endParaRPr kumimoji="1" lang="en-US" altLang="ja-JP" sz="1200" dirty="0" smtClean="0">
                <a:solidFill>
                  <a:schemeClr val="tx1"/>
                </a:solidFill>
              </a:endParaRPr>
            </a:p>
            <a:p>
              <a:pPr algn="ctr"/>
              <a:r>
                <a:rPr kumimoji="1" lang="ja-JP" altLang="en-US" sz="1200" dirty="0" smtClean="0">
                  <a:solidFill>
                    <a:schemeClr val="tx1"/>
                  </a:solidFill>
                </a:rPr>
                <a:t>リース計画を基きユーザーがストーリを提示し、</a:t>
              </a:r>
              <a:r>
                <a:rPr lang="ja-JP" altLang="en-US" sz="1200" dirty="0" smtClean="0">
                  <a:solidFill>
                    <a:schemeClr val="tx1"/>
                  </a:solidFill>
                </a:rPr>
                <a:t>タスクに分解</a:t>
              </a:r>
              <a:endParaRPr kumimoji="1" lang="ja-JP" altLang="en-US" sz="1200" dirty="0" smtClean="0">
                <a:solidFill>
                  <a:schemeClr val="tx1"/>
                </a:solidFill>
              </a:endParaRPr>
            </a:p>
          </p:txBody>
        </p:sp>
        <p:sp>
          <p:nvSpPr>
            <p:cNvPr id="13" name="正方形/長方形 12"/>
            <p:cNvSpPr/>
            <p:nvPr/>
          </p:nvSpPr>
          <p:spPr>
            <a:xfrm>
              <a:off x="6148034" y="4887240"/>
              <a:ext cx="1774518" cy="8028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受け入れテスト</a:t>
              </a:r>
              <a:endParaRPr kumimoji="1" lang="en-US" altLang="ja-JP" sz="1400" dirty="0" smtClean="0">
                <a:solidFill>
                  <a:schemeClr val="tx1"/>
                </a:solidFill>
              </a:endParaRPr>
            </a:p>
            <a:p>
              <a:pPr algn="ctr"/>
              <a:endParaRPr lang="en-US" altLang="ja-JP" sz="1200" dirty="0">
                <a:solidFill>
                  <a:schemeClr val="tx1"/>
                </a:solidFill>
              </a:endParaRPr>
            </a:p>
            <a:p>
              <a:pPr algn="ctr"/>
              <a:r>
                <a:rPr kumimoji="1" lang="ja-JP" altLang="en-US" sz="1200" dirty="0" smtClean="0">
                  <a:solidFill>
                    <a:schemeClr val="tx1"/>
                  </a:solidFill>
                </a:rPr>
                <a:t>（ユーザーが判断）</a:t>
              </a:r>
            </a:p>
          </p:txBody>
        </p:sp>
        <p:grpSp>
          <p:nvGrpSpPr>
            <p:cNvPr id="34" name="グループ化 33"/>
            <p:cNvGrpSpPr/>
            <p:nvPr/>
          </p:nvGrpSpPr>
          <p:grpSpPr>
            <a:xfrm>
              <a:off x="6789706" y="2727000"/>
              <a:ext cx="1132846" cy="2160240"/>
              <a:chOff x="6797848" y="2146531"/>
              <a:chExt cx="1780918" cy="2722629"/>
            </a:xfrm>
            <a:solidFill>
              <a:schemeClr val="accent2">
                <a:lumMod val="20000"/>
                <a:lumOff val="80000"/>
              </a:schemeClr>
            </a:solidFill>
          </p:grpSpPr>
          <p:sp>
            <p:nvSpPr>
              <p:cNvPr id="9" name="正方形/長方形 8"/>
              <p:cNvSpPr/>
              <p:nvPr/>
            </p:nvSpPr>
            <p:spPr>
              <a:xfrm>
                <a:off x="6804248" y="2708920"/>
                <a:ext cx="1774518" cy="55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smtClean="0">
                    <a:solidFill>
                      <a:schemeClr val="tx1"/>
                    </a:solidFill>
                  </a:rPr>
                  <a:t>タスク＃２</a:t>
                </a:r>
                <a:endParaRPr kumimoji="1" lang="ja-JP" altLang="en-US" sz="1200" dirty="0" smtClean="0">
                  <a:solidFill>
                    <a:schemeClr val="tx1"/>
                  </a:solidFill>
                </a:endParaRPr>
              </a:p>
            </p:txBody>
          </p:sp>
          <p:sp>
            <p:nvSpPr>
              <p:cNvPr id="10" name="正方形/長方形 9"/>
              <p:cNvSpPr/>
              <p:nvPr/>
            </p:nvSpPr>
            <p:spPr>
              <a:xfrm>
                <a:off x="6804248" y="3234680"/>
                <a:ext cx="1774518" cy="55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タスク＃</a:t>
                </a:r>
                <a:r>
                  <a:rPr lang="ja-JP" altLang="en-US" sz="1200" dirty="0">
                    <a:solidFill>
                      <a:schemeClr val="tx1"/>
                    </a:solidFill>
                  </a:rPr>
                  <a:t>３</a:t>
                </a:r>
                <a:endParaRPr kumimoji="1" lang="ja-JP" altLang="en-US" sz="1200" dirty="0" smtClean="0">
                  <a:solidFill>
                    <a:schemeClr val="tx1"/>
                  </a:solidFill>
                </a:endParaRPr>
              </a:p>
            </p:txBody>
          </p:sp>
          <p:sp>
            <p:nvSpPr>
              <p:cNvPr id="11" name="正方形/長方形 10"/>
              <p:cNvSpPr/>
              <p:nvPr/>
            </p:nvSpPr>
            <p:spPr>
              <a:xfrm>
                <a:off x="6804248" y="3789040"/>
                <a:ext cx="1774518" cy="55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タスク＃４</a:t>
                </a:r>
              </a:p>
            </p:txBody>
          </p:sp>
          <p:sp>
            <p:nvSpPr>
              <p:cNvPr id="12" name="正方形/長方形 11"/>
              <p:cNvSpPr/>
              <p:nvPr/>
            </p:nvSpPr>
            <p:spPr>
              <a:xfrm>
                <a:off x="6804248" y="4314800"/>
                <a:ext cx="1774518" cy="55436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smtClean="0">
                    <a:solidFill>
                      <a:schemeClr val="tx1"/>
                    </a:solidFill>
                  </a:rPr>
                  <a:t>タスク＃５</a:t>
                </a:r>
                <a:endParaRPr kumimoji="1" lang="ja-JP" altLang="en-US" sz="1200" dirty="0" smtClean="0">
                  <a:solidFill>
                    <a:schemeClr val="tx1"/>
                  </a:solidFill>
                </a:endParaRPr>
              </a:p>
            </p:txBody>
          </p:sp>
          <p:sp>
            <p:nvSpPr>
              <p:cNvPr id="33" name="正方形/長方形 32"/>
              <p:cNvSpPr/>
              <p:nvPr/>
            </p:nvSpPr>
            <p:spPr>
              <a:xfrm>
                <a:off x="6797848" y="2146531"/>
                <a:ext cx="1774518" cy="5543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タスク＃１</a:t>
                </a:r>
              </a:p>
            </p:txBody>
          </p:sp>
        </p:grpSp>
        <p:sp>
          <p:nvSpPr>
            <p:cNvPr id="35" name="正方形/長方形 34"/>
            <p:cNvSpPr/>
            <p:nvPr/>
          </p:nvSpPr>
          <p:spPr>
            <a:xfrm>
              <a:off x="6148034" y="2727000"/>
              <a:ext cx="641672" cy="8772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lIns="36000" rIns="36000" rtlCol="0" anchor="ctr"/>
            <a:lstStyle/>
            <a:p>
              <a:pPr algn="ctr"/>
              <a:r>
                <a:rPr kumimoji="1" lang="ja-JP" altLang="en-US" sz="1200" dirty="0" smtClean="0">
                  <a:solidFill>
                    <a:schemeClr val="tx1"/>
                  </a:solidFill>
                </a:rPr>
                <a:t>ストーリー＃１</a:t>
              </a:r>
            </a:p>
          </p:txBody>
        </p:sp>
        <p:sp>
          <p:nvSpPr>
            <p:cNvPr id="36" name="正方形/長方形 35"/>
            <p:cNvSpPr/>
            <p:nvPr/>
          </p:nvSpPr>
          <p:spPr>
            <a:xfrm>
              <a:off x="6148034" y="3604292"/>
              <a:ext cx="641672" cy="12829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lIns="36000" rIns="36000" rtlCol="0" anchor="ctr"/>
            <a:lstStyle/>
            <a:p>
              <a:pPr algn="ctr"/>
              <a:r>
                <a:rPr kumimoji="1" lang="ja-JP" altLang="en-US" sz="1200" dirty="0" smtClean="0">
                  <a:solidFill>
                    <a:schemeClr val="tx1"/>
                  </a:solidFill>
                </a:rPr>
                <a:t>ストーリー</a:t>
              </a:r>
              <a:endParaRPr kumimoji="1" lang="en-US" altLang="ja-JP" sz="1200" dirty="0" smtClean="0">
                <a:solidFill>
                  <a:schemeClr val="tx1"/>
                </a:solidFill>
              </a:endParaRPr>
            </a:p>
            <a:p>
              <a:pPr algn="ctr"/>
              <a:r>
                <a:rPr kumimoji="1" lang="ja-JP" altLang="en-US" sz="1200" dirty="0" smtClean="0">
                  <a:solidFill>
                    <a:schemeClr val="tx1"/>
                  </a:solidFill>
                </a:rPr>
                <a:t>＃２</a:t>
              </a:r>
            </a:p>
          </p:txBody>
        </p:sp>
      </p:grpSp>
      <p:cxnSp>
        <p:nvCxnSpPr>
          <p:cNvPr id="39" name="直線コネクタ 38"/>
          <p:cNvCxnSpPr/>
          <p:nvPr/>
        </p:nvCxnSpPr>
        <p:spPr>
          <a:xfrm flipV="1">
            <a:off x="2195736" y="2115111"/>
            <a:ext cx="504056" cy="1695884"/>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2195736" y="4336755"/>
            <a:ext cx="504056" cy="1634232"/>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V="1">
            <a:off x="4288532" y="2047203"/>
            <a:ext cx="546121" cy="1486612"/>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4283968" y="4170787"/>
            <a:ext cx="550685" cy="1800200"/>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58492" y="907910"/>
            <a:ext cx="1592103" cy="338554"/>
          </a:xfrm>
          <a:prstGeom prst="rect">
            <a:avLst/>
          </a:prstGeom>
          <a:noFill/>
        </p:spPr>
        <p:txBody>
          <a:bodyPr wrap="none" rtlCol="0">
            <a:spAutoFit/>
          </a:bodyPr>
          <a:lstStyle/>
          <a:p>
            <a:r>
              <a:rPr kumimoji="1" lang="en-US" altLang="ja-JP" sz="1600" dirty="0" smtClean="0"/>
              <a:t>XP</a:t>
            </a:r>
            <a:r>
              <a:rPr kumimoji="1" lang="ja-JP" altLang="en-US" sz="1600" dirty="0" smtClean="0"/>
              <a:t>での作業構造</a:t>
            </a:r>
            <a:endParaRPr kumimoji="1" lang="ja-JP" altLang="en-US" sz="1600" dirty="0"/>
          </a:p>
        </p:txBody>
      </p:sp>
      <p:sp>
        <p:nvSpPr>
          <p:cNvPr id="47" name="テキスト ボックス 46"/>
          <p:cNvSpPr txBox="1"/>
          <p:nvPr/>
        </p:nvSpPr>
        <p:spPr>
          <a:xfrm>
            <a:off x="601688" y="2190848"/>
            <a:ext cx="1314784" cy="307777"/>
          </a:xfrm>
          <a:prstGeom prst="rect">
            <a:avLst/>
          </a:prstGeom>
          <a:noFill/>
        </p:spPr>
        <p:txBody>
          <a:bodyPr wrap="none" rtlCol="0">
            <a:spAutoFit/>
          </a:bodyPr>
          <a:lstStyle/>
          <a:p>
            <a:r>
              <a:rPr kumimoji="1" lang="ja-JP" altLang="en-US" sz="1400" dirty="0" smtClean="0"/>
              <a:t>プロジェクト全体</a:t>
            </a:r>
            <a:endParaRPr kumimoji="1" lang="ja-JP" altLang="en-US" sz="1400" dirty="0"/>
          </a:p>
        </p:txBody>
      </p:sp>
      <p:sp>
        <p:nvSpPr>
          <p:cNvPr id="48" name="テキスト ボックス 47"/>
          <p:cNvSpPr txBox="1"/>
          <p:nvPr/>
        </p:nvSpPr>
        <p:spPr>
          <a:xfrm>
            <a:off x="3029390" y="1763323"/>
            <a:ext cx="859531" cy="307777"/>
          </a:xfrm>
          <a:prstGeom prst="rect">
            <a:avLst/>
          </a:prstGeom>
          <a:noFill/>
        </p:spPr>
        <p:txBody>
          <a:bodyPr wrap="none" rtlCol="0">
            <a:spAutoFit/>
          </a:bodyPr>
          <a:lstStyle/>
          <a:p>
            <a:r>
              <a:rPr lang="ja-JP" altLang="en-US" sz="1400" dirty="0" smtClean="0"/>
              <a:t>各リリース</a:t>
            </a:r>
            <a:endParaRPr kumimoji="1" lang="ja-JP" altLang="en-US" sz="1400" dirty="0"/>
          </a:p>
        </p:txBody>
      </p:sp>
      <p:sp>
        <p:nvSpPr>
          <p:cNvPr id="49" name="テキスト ボックス 48"/>
          <p:cNvSpPr txBox="1"/>
          <p:nvPr/>
        </p:nvSpPr>
        <p:spPr>
          <a:xfrm>
            <a:off x="4834653" y="1702298"/>
            <a:ext cx="1282723" cy="307777"/>
          </a:xfrm>
          <a:prstGeom prst="rect">
            <a:avLst/>
          </a:prstGeom>
          <a:noFill/>
        </p:spPr>
        <p:txBody>
          <a:bodyPr wrap="none" rtlCol="0">
            <a:spAutoFit/>
          </a:bodyPr>
          <a:lstStyle/>
          <a:p>
            <a:r>
              <a:rPr lang="ja-JP" altLang="en-US" sz="1400" dirty="0" smtClean="0"/>
              <a:t>各イテレーション</a:t>
            </a:r>
            <a:endParaRPr kumimoji="1" lang="ja-JP" altLang="en-US" sz="1400" dirty="0"/>
          </a:p>
        </p:txBody>
      </p:sp>
      <p:sp>
        <p:nvSpPr>
          <p:cNvPr id="50" name="テキスト ボックス 49"/>
          <p:cNvSpPr txBox="1"/>
          <p:nvPr/>
        </p:nvSpPr>
        <p:spPr>
          <a:xfrm>
            <a:off x="3923325" y="5999827"/>
            <a:ext cx="5041765" cy="523220"/>
          </a:xfrm>
          <a:prstGeom prst="rect">
            <a:avLst/>
          </a:prstGeom>
          <a:noFill/>
        </p:spPr>
        <p:txBody>
          <a:bodyPr wrap="none" rtlCol="0">
            <a:spAutoFit/>
          </a:bodyPr>
          <a:lstStyle/>
          <a:p>
            <a:r>
              <a:rPr kumimoji="1" lang="ja-JP" altLang="en-US" sz="1400" dirty="0" smtClean="0"/>
              <a:t>ストーリー：　ユーザーよりの要求機能、非機能要件は開発者があげる</a:t>
            </a:r>
            <a:endParaRPr kumimoji="1" lang="en-US" altLang="ja-JP" sz="1400" dirty="0" smtClean="0"/>
          </a:p>
          <a:p>
            <a:r>
              <a:rPr lang="ja-JP" altLang="en-US" sz="1400" dirty="0"/>
              <a:t>イテレーション期間</a:t>
            </a:r>
            <a:r>
              <a:rPr lang="ja-JP" altLang="en-US" sz="1400" dirty="0" smtClean="0"/>
              <a:t>は最小</a:t>
            </a:r>
            <a:r>
              <a:rPr lang="en-US" altLang="ja-JP" sz="1400" dirty="0" smtClean="0"/>
              <a:t>1Week, 3-4Week</a:t>
            </a:r>
            <a:r>
              <a:rPr lang="ja-JP" altLang="en-US" sz="1400" dirty="0" smtClean="0"/>
              <a:t>が一般的</a:t>
            </a:r>
            <a:endParaRPr kumimoji="1" lang="en-US" altLang="ja-JP" sz="1400" dirty="0" smtClean="0"/>
          </a:p>
        </p:txBody>
      </p:sp>
      <p:grpSp>
        <p:nvGrpSpPr>
          <p:cNvPr id="37" name="グループ化 36"/>
          <p:cNvGrpSpPr/>
          <p:nvPr/>
        </p:nvGrpSpPr>
        <p:grpSpPr>
          <a:xfrm>
            <a:off x="7092280" y="2010076"/>
            <a:ext cx="1630502" cy="3960912"/>
            <a:chOff x="7189970" y="1746285"/>
            <a:chExt cx="1630502" cy="3501479"/>
          </a:xfrm>
          <a:solidFill>
            <a:schemeClr val="accent2">
              <a:lumMod val="40000"/>
              <a:lumOff val="60000"/>
            </a:schemeClr>
          </a:solidFill>
        </p:grpSpPr>
        <p:sp>
          <p:nvSpPr>
            <p:cNvPr id="53" name="正方形/長方形 52"/>
            <p:cNvSpPr/>
            <p:nvPr/>
          </p:nvSpPr>
          <p:spPr>
            <a:xfrm>
              <a:off x="7189970" y="2447181"/>
              <a:ext cx="1630502" cy="96469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ペアプログラミング</a:t>
              </a:r>
              <a:endParaRPr kumimoji="1" lang="en-US" altLang="ja-JP" sz="1200" dirty="0" smtClean="0">
                <a:solidFill>
                  <a:schemeClr val="tx1"/>
                </a:solidFill>
              </a:endParaRPr>
            </a:p>
            <a:p>
              <a:pPr algn="ctr"/>
              <a:r>
                <a:rPr lang="en-US" altLang="ja-JP" sz="1200" dirty="0" smtClean="0">
                  <a:solidFill>
                    <a:schemeClr val="tx1"/>
                  </a:solidFill>
                </a:rPr>
                <a:t>TDD</a:t>
              </a:r>
            </a:p>
            <a:p>
              <a:pPr algn="ctr"/>
              <a:r>
                <a:rPr kumimoji="1" lang="ja-JP" altLang="en-US" sz="1200" dirty="0" smtClean="0">
                  <a:solidFill>
                    <a:schemeClr val="tx1"/>
                  </a:solidFill>
                </a:rPr>
                <a:t>リファクタリング</a:t>
              </a:r>
              <a:endParaRPr kumimoji="1" lang="en-US" altLang="ja-JP" sz="1200" dirty="0" smtClean="0">
                <a:solidFill>
                  <a:schemeClr val="tx1"/>
                </a:solidFill>
              </a:endParaRPr>
            </a:p>
            <a:p>
              <a:pPr algn="ctr"/>
              <a:r>
                <a:rPr lang="ja-JP" altLang="en-US" sz="1200" dirty="0">
                  <a:solidFill>
                    <a:schemeClr val="tx1"/>
                  </a:solidFill>
                </a:rPr>
                <a:t>ユニットテスト</a:t>
              </a:r>
              <a:endParaRPr kumimoji="1" lang="ja-JP" altLang="en-US" sz="1200" dirty="0" smtClean="0">
                <a:solidFill>
                  <a:schemeClr val="tx1"/>
                </a:solidFill>
              </a:endParaRPr>
            </a:p>
          </p:txBody>
        </p:sp>
        <p:sp>
          <p:nvSpPr>
            <p:cNvPr id="58" name="正方形/長方形 57"/>
            <p:cNvSpPr/>
            <p:nvPr/>
          </p:nvSpPr>
          <p:spPr>
            <a:xfrm>
              <a:off x="7189970" y="1746285"/>
              <a:ext cx="1630502" cy="70089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スタンドアップ</a:t>
              </a:r>
              <a:endParaRPr kumimoji="1" lang="en-US" altLang="ja-JP" sz="1200" dirty="0" smtClean="0">
                <a:solidFill>
                  <a:schemeClr val="tx1"/>
                </a:solidFill>
              </a:endParaRPr>
            </a:p>
            <a:p>
              <a:pPr algn="ctr"/>
              <a:r>
                <a:rPr kumimoji="1" lang="ja-JP" altLang="en-US" sz="1200" dirty="0" smtClean="0">
                  <a:solidFill>
                    <a:schemeClr val="tx1"/>
                  </a:solidFill>
                </a:rPr>
                <a:t>ミーティング</a:t>
              </a:r>
              <a:endParaRPr kumimoji="1" lang="en-US" altLang="ja-JP" sz="1200" dirty="0" smtClean="0">
                <a:solidFill>
                  <a:schemeClr val="tx1"/>
                </a:solidFill>
              </a:endParaRPr>
            </a:p>
            <a:p>
              <a:pPr algn="ctr"/>
              <a:r>
                <a:rPr lang="ja-JP" altLang="en-US" sz="1100" dirty="0" smtClean="0">
                  <a:solidFill>
                    <a:schemeClr val="tx1"/>
                  </a:solidFill>
                </a:rPr>
                <a:t>（実績、予定作業、問題）</a:t>
              </a:r>
              <a:endParaRPr kumimoji="1" lang="ja-JP" altLang="en-US" sz="1100" dirty="0" smtClean="0">
                <a:solidFill>
                  <a:schemeClr val="tx1"/>
                </a:solidFill>
              </a:endParaRPr>
            </a:p>
          </p:txBody>
        </p:sp>
        <p:sp>
          <p:nvSpPr>
            <p:cNvPr id="59" name="正方形/長方形 58"/>
            <p:cNvSpPr/>
            <p:nvPr/>
          </p:nvSpPr>
          <p:spPr>
            <a:xfrm>
              <a:off x="7189970" y="3393146"/>
              <a:ext cx="1630502" cy="95068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ペアプログラミング</a:t>
              </a:r>
              <a:endParaRPr kumimoji="1" lang="en-US" altLang="ja-JP" sz="1200" dirty="0" smtClean="0">
                <a:solidFill>
                  <a:schemeClr val="tx1"/>
                </a:solidFill>
              </a:endParaRPr>
            </a:p>
            <a:p>
              <a:pPr algn="ctr"/>
              <a:r>
                <a:rPr lang="en-US" altLang="ja-JP" sz="1200" dirty="0" smtClean="0">
                  <a:solidFill>
                    <a:schemeClr val="tx1"/>
                  </a:solidFill>
                </a:rPr>
                <a:t>TDD</a:t>
              </a:r>
            </a:p>
            <a:p>
              <a:pPr algn="ctr"/>
              <a:r>
                <a:rPr kumimoji="1" lang="ja-JP" altLang="en-US" sz="1200" dirty="0" smtClean="0">
                  <a:solidFill>
                    <a:schemeClr val="tx1"/>
                  </a:solidFill>
                </a:rPr>
                <a:t>リファクタリング</a:t>
              </a:r>
              <a:endParaRPr kumimoji="1" lang="en-US" altLang="ja-JP" sz="1200" dirty="0" smtClean="0">
                <a:solidFill>
                  <a:schemeClr val="tx1"/>
                </a:solidFill>
              </a:endParaRPr>
            </a:p>
            <a:p>
              <a:pPr algn="ctr"/>
              <a:r>
                <a:rPr lang="ja-JP" altLang="en-US" sz="1200" dirty="0">
                  <a:solidFill>
                    <a:schemeClr val="tx1"/>
                  </a:solidFill>
                </a:rPr>
                <a:t>ユニットテスト</a:t>
              </a:r>
              <a:endParaRPr kumimoji="1" lang="ja-JP" altLang="en-US" sz="1200" dirty="0" smtClean="0">
                <a:solidFill>
                  <a:schemeClr val="tx1"/>
                </a:solidFill>
              </a:endParaRPr>
            </a:p>
          </p:txBody>
        </p:sp>
        <p:sp>
          <p:nvSpPr>
            <p:cNvPr id="60" name="正方形/長方形 59"/>
            <p:cNvSpPr/>
            <p:nvPr/>
          </p:nvSpPr>
          <p:spPr>
            <a:xfrm>
              <a:off x="7189970" y="4321578"/>
              <a:ext cx="1630502" cy="92618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準備、文書化</a:t>
              </a:r>
              <a:endParaRPr kumimoji="1" lang="en-US" altLang="ja-JP" sz="1200" dirty="0" smtClean="0">
                <a:solidFill>
                  <a:schemeClr val="tx1"/>
                </a:solidFill>
              </a:endParaRPr>
            </a:p>
            <a:p>
              <a:pPr algn="ctr"/>
              <a:r>
                <a:rPr kumimoji="1" lang="ja-JP" altLang="en-US" sz="1200" dirty="0" smtClean="0">
                  <a:solidFill>
                    <a:schemeClr val="tx1"/>
                  </a:solidFill>
                </a:rPr>
                <a:t>環境セットアップ</a:t>
              </a:r>
              <a:endParaRPr kumimoji="1" lang="en-US" altLang="ja-JP" sz="1200" dirty="0" smtClean="0">
                <a:solidFill>
                  <a:schemeClr val="tx1"/>
                </a:solidFill>
              </a:endParaRPr>
            </a:p>
            <a:p>
              <a:pPr algn="ctr"/>
              <a:r>
                <a:rPr lang="ja-JP" altLang="en-US" sz="1200" dirty="0">
                  <a:solidFill>
                    <a:schemeClr val="tx1"/>
                  </a:solidFill>
                </a:rPr>
                <a:t>等</a:t>
              </a:r>
              <a:r>
                <a:rPr lang="ja-JP" altLang="en-US" sz="1200" dirty="0" smtClean="0">
                  <a:solidFill>
                    <a:schemeClr val="tx1"/>
                  </a:solidFill>
                </a:rPr>
                <a:t>のタスク</a:t>
              </a:r>
              <a:endParaRPr kumimoji="1" lang="ja-JP" altLang="en-US" sz="1200" dirty="0" smtClean="0">
                <a:solidFill>
                  <a:schemeClr val="tx1"/>
                </a:solidFill>
              </a:endParaRPr>
            </a:p>
          </p:txBody>
        </p:sp>
      </p:grpSp>
      <p:cxnSp>
        <p:nvCxnSpPr>
          <p:cNvPr id="40" name="直線コネクタ 39"/>
          <p:cNvCxnSpPr/>
          <p:nvPr/>
        </p:nvCxnSpPr>
        <p:spPr>
          <a:xfrm flipV="1">
            <a:off x="6440515" y="2010075"/>
            <a:ext cx="651765" cy="998065"/>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6444208" y="3446785"/>
            <a:ext cx="648072" cy="2524202"/>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7176560" y="1700808"/>
            <a:ext cx="748923" cy="307777"/>
          </a:xfrm>
          <a:prstGeom prst="rect">
            <a:avLst/>
          </a:prstGeom>
          <a:noFill/>
        </p:spPr>
        <p:txBody>
          <a:bodyPr wrap="none" rtlCol="0">
            <a:spAutoFit/>
          </a:bodyPr>
          <a:lstStyle/>
          <a:p>
            <a:r>
              <a:rPr lang="ja-JP" altLang="en-US" sz="1400" dirty="0" smtClean="0"/>
              <a:t>各タスク</a:t>
            </a:r>
            <a:endParaRPr kumimoji="1" lang="ja-JP" altLang="en-US" sz="1400" dirty="0"/>
          </a:p>
        </p:txBody>
      </p:sp>
      <p:sp>
        <p:nvSpPr>
          <p:cNvPr id="64" name="メモ 63"/>
          <p:cNvSpPr/>
          <p:nvPr/>
        </p:nvSpPr>
        <p:spPr>
          <a:xfrm>
            <a:off x="1675903" y="1223288"/>
            <a:ext cx="792088" cy="86875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65" name="メモ 64"/>
          <p:cNvSpPr/>
          <p:nvPr/>
        </p:nvSpPr>
        <p:spPr>
          <a:xfrm>
            <a:off x="1854885" y="1330639"/>
            <a:ext cx="792088" cy="94623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ストーリー</a:t>
            </a:r>
            <a:endParaRPr kumimoji="1" lang="en-US" altLang="ja-JP" sz="1200" dirty="0" smtClean="0">
              <a:solidFill>
                <a:schemeClr val="tx1"/>
              </a:solidFill>
            </a:endParaRPr>
          </a:p>
          <a:p>
            <a:pPr algn="ctr"/>
            <a:r>
              <a:rPr lang="ja-JP" altLang="en-US" sz="1200" dirty="0">
                <a:solidFill>
                  <a:schemeClr val="tx1"/>
                </a:solidFill>
              </a:rPr>
              <a:t>カード</a:t>
            </a:r>
            <a:endParaRPr kumimoji="1" lang="en-US" altLang="ja-JP" sz="1100" dirty="0" smtClean="0">
              <a:solidFill>
                <a:schemeClr val="tx1"/>
              </a:solidFill>
            </a:endParaRPr>
          </a:p>
          <a:p>
            <a:pPr algn="ctr"/>
            <a:r>
              <a:rPr kumimoji="1" lang="ja-JP" altLang="en-US" sz="1100" dirty="0" smtClean="0">
                <a:solidFill>
                  <a:schemeClr val="tx1"/>
                </a:solidFill>
              </a:rPr>
              <a:t>随時追加</a:t>
            </a:r>
            <a:r>
              <a:rPr kumimoji="1" lang="en-US" altLang="ja-JP" sz="1100" dirty="0" smtClean="0">
                <a:solidFill>
                  <a:schemeClr val="tx1"/>
                </a:solidFill>
              </a:rPr>
              <a:t>/</a:t>
            </a:r>
          </a:p>
          <a:p>
            <a:pPr algn="ctr"/>
            <a:r>
              <a:rPr lang="ja-JP" altLang="en-US" sz="1100" dirty="0">
                <a:solidFill>
                  <a:schemeClr val="tx1"/>
                </a:solidFill>
              </a:rPr>
              <a:t>変更</a:t>
            </a:r>
            <a:r>
              <a:rPr kumimoji="1" lang="ja-JP" altLang="en-US" sz="1100" dirty="0" smtClean="0">
                <a:solidFill>
                  <a:schemeClr val="tx1"/>
                </a:solidFill>
              </a:rPr>
              <a:t>される</a:t>
            </a:r>
          </a:p>
        </p:txBody>
      </p:sp>
      <p:sp>
        <p:nvSpPr>
          <p:cNvPr id="66" name="横巻き 65"/>
          <p:cNvSpPr/>
          <p:nvPr/>
        </p:nvSpPr>
        <p:spPr>
          <a:xfrm>
            <a:off x="6310617" y="348506"/>
            <a:ext cx="1731885" cy="1033272"/>
          </a:xfrm>
          <a:prstGeom prst="horizontalScroll">
            <a:avLst/>
          </a:prstGeom>
          <a:solidFill>
            <a:srgbClr val="F7FFF9"/>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b="1" dirty="0">
                <a:solidFill>
                  <a:schemeClr val="tx1"/>
                </a:solidFill>
              </a:rPr>
              <a:t>価値</a:t>
            </a:r>
            <a:r>
              <a:rPr kumimoji="1" lang="ja-JP" altLang="en-US" sz="1400" b="1" dirty="0" smtClean="0">
                <a:solidFill>
                  <a:schemeClr val="tx1"/>
                </a:solidFill>
              </a:rPr>
              <a:t>と実践</a:t>
            </a:r>
            <a:endParaRPr kumimoji="1" lang="en-US" altLang="ja-JP" sz="1400" b="1" dirty="0" smtClean="0">
              <a:solidFill>
                <a:schemeClr val="tx1"/>
              </a:solidFill>
            </a:endParaRPr>
          </a:p>
          <a:p>
            <a:pPr algn="ctr"/>
            <a:r>
              <a:rPr lang="en-US" altLang="ja-JP" sz="1400" dirty="0" smtClean="0">
                <a:solidFill>
                  <a:schemeClr val="tx1"/>
                </a:solidFill>
              </a:rPr>
              <a:t>Value &amp; Practice</a:t>
            </a:r>
            <a:endParaRPr kumimoji="1" lang="ja-JP" altLang="en-US" sz="1400" dirty="0" smtClean="0">
              <a:solidFill>
                <a:schemeClr val="tx1"/>
              </a:solidFill>
            </a:endParaRPr>
          </a:p>
        </p:txBody>
      </p:sp>
      <p:sp>
        <p:nvSpPr>
          <p:cNvPr id="52" name="テキスト ボックス 51"/>
          <p:cNvSpPr txBox="1"/>
          <p:nvPr/>
        </p:nvSpPr>
        <p:spPr>
          <a:xfrm>
            <a:off x="717313" y="260648"/>
            <a:ext cx="4990469" cy="523220"/>
          </a:xfrm>
          <a:prstGeom prst="rect">
            <a:avLst/>
          </a:prstGeom>
          <a:noFill/>
        </p:spPr>
        <p:txBody>
          <a:bodyPr wrap="none" rtlCol="0">
            <a:spAutoFit/>
          </a:bodyPr>
          <a:lstStyle/>
          <a:p>
            <a:r>
              <a:rPr lang="en-US" altLang="ja-JP" sz="2800" dirty="0" smtClean="0"/>
              <a:t>7-1. </a:t>
            </a:r>
            <a:r>
              <a:rPr lang="en-US" altLang="ja-JP" sz="2800" dirty="0" err="1" smtClean="0"/>
              <a:t>eXtreme</a:t>
            </a:r>
            <a:r>
              <a:rPr lang="en-US" altLang="ja-JP" sz="2800" dirty="0" smtClean="0"/>
              <a:t> </a:t>
            </a:r>
            <a:r>
              <a:rPr lang="en-US" altLang="ja-JP" sz="2800" dirty="0"/>
              <a:t>Programming (XP)</a:t>
            </a:r>
          </a:p>
        </p:txBody>
      </p:sp>
    </p:spTree>
    <p:extLst>
      <p:ext uri="{BB962C8B-B14F-4D97-AF65-F5344CB8AC3E}">
        <p14:creationId xmlns:p14="http://schemas.microsoft.com/office/powerpoint/2010/main" val="3183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58678" y="908720"/>
            <a:ext cx="8189786" cy="5663089"/>
          </a:xfrm>
          <a:prstGeom prst="rect">
            <a:avLst/>
          </a:prstGeom>
          <a:noFill/>
        </p:spPr>
        <p:txBody>
          <a:bodyPr wrap="square" rtlCol="0">
            <a:spAutoFit/>
          </a:bodyPr>
          <a:lstStyle/>
          <a:p>
            <a:pPr lvl="0"/>
            <a:r>
              <a:rPr lang="ja-JP" altLang="en-US" sz="1600" b="1" dirty="0" smtClean="0">
                <a:solidFill>
                  <a:srgbClr val="000000"/>
                </a:solidFill>
              </a:rPr>
              <a:t>反復型開発</a:t>
            </a:r>
            <a:endParaRPr lang="en-US" altLang="ja-JP" sz="1400" dirty="0">
              <a:solidFill>
                <a:srgbClr val="000000"/>
              </a:solidFill>
            </a:endParaRPr>
          </a:p>
          <a:p>
            <a:pPr marL="635000" lvl="1" indent="-177800">
              <a:buFont typeface="Arial" pitchFamily="34" charset="0"/>
              <a:buChar char="•"/>
            </a:pPr>
            <a:r>
              <a:rPr lang="ja-JP" altLang="en-US" sz="1400" dirty="0">
                <a:solidFill>
                  <a:srgbClr val="000000"/>
                </a:solidFill>
              </a:rPr>
              <a:t>ウォーターフォール</a:t>
            </a:r>
            <a:r>
              <a:rPr lang="ja-JP" altLang="en-US" sz="1400" dirty="0" smtClean="0">
                <a:solidFill>
                  <a:srgbClr val="000000"/>
                </a:solidFill>
              </a:rPr>
              <a:t>型開発の問題を軽減する事又は反省より考えられたモデルで変更を前提としている。</a:t>
            </a:r>
            <a:endParaRPr lang="en-US" altLang="ja-JP" sz="1400" dirty="0" smtClean="0">
              <a:solidFill>
                <a:srgbClr val="000000"/>
              </a:solidFill>
            </a:endParaRPr>
          </a:p>
          <a:p>
            <a:pPr marL="635000" lvl="1" indent="-177800">
              <a:buFont typeface="Arial" pitchFamily="34" charset="0"/>
              <a:buChar char="•"/>
            </a:pPr>
            <a:r>
              <a:rPr lang="ja-JP" altLang="en-US" sz="1400" dirty="0" smtClean="0">
                <a:solidFill>
                  <a:srgbClr val="000000"/>
                </a:solidFill>
              </a:rPr>
              <a:t>Ｉｔｅｒａｔｉｏｎ </a:t>
            </a:r>
            <a:r>
              <a:rPr lang="en-US" altLang="ja-JP" sz="1400" dirty="0" smtClean="0">
                <a:solidFill>
                  <a:srgbClr val="000000"/>
                </a:solidFill>
              </a:rPr>
              <a:t>&amp;  Incremental </a:t>
            </a:r>
            <a:r>
              <a:rPr lang="ja-JP" altLang="en-US" sz="1400" dirty="0" smtClean="0">
                <a:solidFill>
                  <a:srgbClr val="000000"/>
                </a:solidFill>
              </a:rPr>
              <a:t>（イテレーション及びインクリメンタル）をふくめて反復型と総称するが、製品開発ではインクリメンタル、業務用システムではイテレーション開発を主体とする割合が多い。</a:t>
            </a:r>
            <a:r>
              <a:rPr lang="en-US" altLang="ja-JP" sz="1400" dirty="0" smtClean="0">
                <a:solidFill>
                  <a:srgbClr val="000000"/>
                </a:solidFill>
              </a:rPr>
              <a:t> </a:t>
            </a:r>
          </a:p>
          <a:p>
            <a:pPr marL="635000" lvl="1" indent="-177800">
              <a:buFont typeface="Arial" pitchFamily="34" charset="0"/>
              <a:buChar char="•"/>
            </a:pPr>
            <a:r>
              <a:rPr lang="ja-JP" altLang="en-US" sz="1400" dirty="0" smtClean="0">
                <a:solidFill>
                  <a:srgbClr val="000000"/>
                </a:solidFill>
              </a:rPr>
              <a:t>イテレーションでは、フェーズ内</a:t>
            </a:r>
            <a:r>
              <a:rPr lang="ja-JP" altLang="en-US" sz="1400" dirty="0">
                <a:solidFill>
                  <a:srgbClr val="000000"/>
                </a:solidFill>
              </a:rPr>
              <a:t>で月単位の反復開発する事により</a:t>
            </a:r>
            <a:r>
              <a:rPr lang="ja-JP" altLang="en-US" sz="1400" dirty="0" smtClean="0">
                <a:solidFill>
                  <a:srgbClr val="000000"/>
                </a:solidFill>
              </a:rPr>
              <a:t>変更による影響や</a:t>
            </a:r>
            <a:r>
              <a:rPr lang="ja-JP" altLang="en-US" sz="1400" dirty="0">
                <a:solidFill>
                  <a:srgbClr val="000000"/>
                </a:solidFill>
              </a:rPr>
              <a:t>リスクを</a:t>
            </a:r>
            <a:r>
              <a:rPr lang="ja-JP" altLang="en-US" sz="1400" dirty="0" smtClean="0">
                <a:solidFill>
                  <a:srgbClr val="000000"/>
                </a:solidFill>
              </a:rPr>
              <a:t>軽減。</a:t>
            </a:r>
            <a:endParaRPr lang="en-US" altLang="ja-JP" sz="1400" dirty="0">
              <a:solidFill>
                <a:srgbClr val="000000"/>
              </a:solidFill>
            </a:endParaRPr>
          </a:p>
          <a:p>
            <a:pPr marL="635000" lvl="1" indent="-177800">
              <a:buFont typeface="Arial" pitchFamily="34" charset="0"/>
              <a:buChar char="•"/>
            </a:pPr>
            <a:r>
              <a:rPr lang="ja-JP" altLang="en-US" sz="1400" dirty="0">
                <a:solidFill>
                  <a:srgbClr val="000000"/>
                </a:solidFill>
              </a:rPr>
              <a:t>オブジェクト指向の技法と共に提唱され</a:t>
            </a:r>
            <a:r>
              <a:rPr lang="ja-JP" altLang="en-US" sz="1400" dirty="0" smtClean="0">
                <a:solidFill>
                  <a:srgbClr val="000000"/>
                </a:solidFill>
              </a:rPr>
              <a:t>、イテレーション開発では</a:t>
            </a:r>
            <a:r>
              <a:rPr lang="en-US" altLang="ja-JP" sz="1400" dirty="0" smtClean="0">
                <a:solidFill>
                  <a:srgbClr val="000000"/>
                </a:solidFill>
              </a:rPr>
              <a:t>RUP</a:t>
            </a:r>
            <a:r>
              <a:rPr lang="en-US" altLang="ja-JP" sz="1400" dirty="0">
                <a:solidFill>
                  <a:srgbClr val="000000"/>
                </a:solidFill>
              </a:rPr>
              <a:t>, UP </a:t>
            </a:r>
            <a:r>
              <a:rPr lang="ja-JP" altLang="en-US" sz="1400" dirty="0">
                <a:solidFill>
                  <a:srgbClr val="000000"/>
                </a:solidFill>
              </a:rPr>
              <a:t>がその</a:t>
            </a:r>
            <a:r>
              <a:rPr lang="ja-JP" altLang="en-US" sz="1400" dirty="0" smtClean="0">
                <a:solidFill>
                  <a:srgbClr val="000000"/>
                </a:solidFill>
              </a:rPr>
              <a:t>代表で、基本アークテクチャは比較的前フェーズで確定するが、業務仕様レベルの変更は後フェーズでも受け入れる。</a:t>
            </a:r>
            <a:endParaRPr lang="en-US" altLang="ja-JP" sz="1200" dirty="0">
              <a:solidFill>
                <a:srgbClr val="000000"/>
              </a:solidFill>
            </a:endParaRPr>
          </a:p>
          <a:p>
            <a:pPr marL="177800" lvl="0" indent="-177800">
              <a:buFont typeface="Arial" pitchFamily="34" charset="0"/>
              <a:buChar char="•"/>
            </a:pPr>
            <a:endParaRPr lang="en-US" altLang="ja-JP" sz="1400" dirty="0">
              <a:solidFill>
                <a:srgbClr val="000000"/>
              </a:solidFill>
            </a:endParaRPr>
          </a:p>
          <a:p>
            <a:pPr lvl="0"/>
            <a:r>
              <a:rPr lang="ja-JP" altLang="en-US" sz="1600" b="1" dirty="0">
                <a:solidFill>
                  <a:srgbClr val="000000"/>
                </a:solidFill>
              </a:rPr>
              <a:t>アジャイル</a:t>
            </a:r>
            <a:r>
              <a:rPr lang="ja-JP" altLang="en-US" sz="1600" b="1" dirty="0" smtClean="0">
                <a:solidFill>
                  <a:srgbClr val="000000"/>
                </a:solidFill>
              </a:rPr>
              <a:t>開発</a:t>
            </a:r>
            <a:endParaRPr lang="en-US" altLang="ja-JP" sz="1400" dirty="0">
              <a:solidFill>
                <a:srgbClr val="000000"/>
              </a:solidFill>
            </a:endParaRPr>
          </a:p>
          <a:p>
            <a:pPr marL="635000" lvl="1" indent="-177800">
              <a:buFont typeface="Arial" pitchFamily="34" charset="0"/>
              <a:buChar char="•"/>
            </a:pPr>
            <a:r>
              <a:rPr lang="ja-JP" altLang="en-US" sz="1600" dirty="0" smtClean="0">
                <a:solidFill>
                  <a:srgbClr val="000000"/>
                </a:solidFill>
              </a:rPr>
              <a:t>変化を</a:t>
            </a:r>
            <a:r>
              <a:rPr lang="ja-JP" altLang="en-US" sz="1400" dirty="0" smtClean="0">
                <a:solidFill>
                  <a:srgbClr val="000000"/>
                </a:solidFill>
              </a:rPr>
              <a:t>前提とし、開発者と業務要件のオーナーが共同で作り上げていく思想と手法であり、</a:t>
            </a:r>
            <a:r>
              <a:rPr lang="en-US" altLang="ja-JP" sz="1400" dirty="0" smtClean="0">
                <a:solidFill>
                  <a:srgbClr val="000000"/>
                </a:solidFill>
              </a:rPr>
              <a:t>2001</a:t>
            </a:r>
            <a:r>
              <a:rPr lang="ja-JP" altLang="en-US" sz="1400" dirty="0" smtClean="0">
                <a:solidFill>
                  <a:srgbClr val="000000"/>
                </a:solidFill>
              </a:rPr>
              <a:t>年にアジャイル宣言 </a:t>
            </a:r>
            <a:r>
              <a:rPr lang="en-US" altLang="ja-JP" sz="1400" dirty="0" smtClean="0">
                <a:solidFill>
                  <a:srgbClr val="000000"/>
                </a:solidFill>
              </a:rPr>
              <a:t>(Manifest for Agile Software Development)</a:t>
            </a:r>
            <a:r>
              <a:rPr lang="ja-JP" altLang="en-US" sz="1400" dirty="0" smtClean="0">
                <a:solidFill>
                  <a:srgbClr val="000000"/>
                </a:solidFill>
              </a:rPr>
              <a:t>が出されている。</a:t>
            </a:r>
            <a:endParaRPr lang="en-US" altLang="ja-JP" sz="1400" dirty="0" smtClean="0">
              <a:solidFill>
                <a:srgbClr val="000000"/>
              </a:solidFill>
            </a:endParaRPr>
          </a:p>
          <a:p>
            <a:pPr marL="635000" lvl="1" indent="-177800">
              <a:buFont typeface="Arial" pitchFamily="34" charset="0"/>
              <a:buChar char="•"/>
            </a:pPr>
            <a:r>
              <a:rPr lang="en-US" altLang="ja-JP" sz="1400" dirty="0" smtClean="0">
                <a:solidFill>
                  <a:srgbClr val="000000"/>
                </a:solidFill>
              </a:rPr>
              <a:t>XP</a:t>
            </a:r>
            <a:r>
              <a:rPr lang="en-US" altLang="ja-JP" sz="1400" dirty="0">
                <a:solidFill>
                  <a:srgbClr val="000000"/>
                </a:solidFill>
              </a:rPr>
              <a:t>, SCRUM, AUP Lean</a:t>
            </a:r>
            <a:r>
              <a:rPr lang="ja-JP" altLang="en-US" sz="1400" dirty="0">
                <a:solidFill>
                  <a:srgbClr val="000000"/>
                </a:solidFill>
              </a:rPr>
              <a:t>　等の</a:t>
            </a:r>
            <a:r>
              <a:rPr lang="en-US" altLang="ja-JP" sz="1400" dirty="0">
                <a:solidFill>
                  <a:srgbClr val="000000"/>
                </a:solidFill>
              </a:rPr>
              <a:t> </a:t>
            </a:r>
            <a:r>
              <a:rPr lang="ja-JP" altLang="en-US" sz="1400" dirty="0">
                <a:solidFill>
                  <a:srgbClr val="000000"/>
                </a:solidFill>
              </a:rPr>
              <a:t>開発</a:t>
            </a:r>
            <a:r>
              <a:rPr lang="ja-JP" altLang="en-US" sz="1400" dirty="0" smtClean="0">
                <a:solidFill>
                  <a:srgbClr val="000000"/>
                </a:solidFill>
              </a:rPr>
              <a:t>等が提唱されているが </a:t>
            </a:r>
            <a:r>
              <a:rPr lang="en-US" altLang="ja-JP" sz="1400" dirty="0" smtClean="0">
                <a:solidFill>
                  <a:srgbClr val="000000"/>
                </a:solidFill>
              </a:rPr>
              <a:t>SCRUM </a:t>
            </a:r>
            <a:r>
              <a:rPr lang="ja-JP" altLang="en-US" sz="1400" dirty="0" smtClean="0">
                <a:solidFill>
                  <a:srgbClr val="000000"/>
                </a:solidFill>
              </a:rPr>
              <a:t>と　ＸＰ が主流。</a:t>
            </a:r>
            <a:endParaRPr lang="en-US" altLang="ja-JP" sz="1400" dirty="0">
              <a:solidFill>
                <a:srgbClr val="000000"/>
              </a:solidFill>
            </a:endParaRPr>
          </a:p>
          <a:p>
            <a:pPr marL="635000" lvl="1" indent="-177800">
              <a:buFont typeface="Arial" pitchFamily="34" charset="0"/>
              <a:buChar char="•"/>
            </a:pPr>
            <a:r>
              <a:rPr lang="ja-JP" altLang="en-US" sz="1400" dirty="0">
                <a:solidFill>
                  <a:srgbClr val="000000"/>
                </a:solidFill>
              </a:rPr>
              <a:t>少人数でのコミュニケーションや自己組織型での行動様式を</a:t>
            </a:r>
            <a:r>
              <a:rPr lang="ja-JP" altLang="en-US" sz="1400" dirty="0" smtClean="0">
                <a:solidFill>
                  <a:srgbClr val="000000"/>
                </a:solidFill>
              </a:rPr>
              <a:t>重視。</a:t>
            </a:r>
            <a:endParaRPr lang="en-US" altLang="ja-JP" sz="1400" dirty="0">
              <a:solidFill>
                <a:srgbClr val="000000"/>
              </a:solidFill>
            </a:endParaRPr>
          </a:p>
          <a:p>
            <a:pPr marL="635000" lvl="1" indent="-177800">
              <a:buFont typeface="Arial" pitchFamily="34" charset="0"/>
              <a:buChar char="•"/>
            </a:pPr>
            <a:r>
              <a:rPr lang="ja-JP" altLang="en-US" sz="1400" dirty="0" smtClean="0">
                <a:solidFill>
                  <a:srgbClr val="000000"/>
                </a:solidFill>
              </a:rPr>
              <a:t>イテレーションの考えを取り入れているが間隔</a:t>
            </a:r>
            <a:r>
              <a:rPr lang="ja-JP" altLang="en-US" sz="1400" dirty="0">
                <a:solidFill>
                  <a:srgbClr val="000000"/>
                </a:solidFill>
              </a:rPr>
              <a:t>は週単位でリリース間隔も</a:t>
            </a:r>
            <a:r>
              <a:rPr lang="ja-JP" altLang="en-US" sz="1400" dirty="0" smtClean="0">
                <a:solidFill>
                  <a:srgbClr val="000000"/>
                </a:solidFill>
              </a:rPr>
              <a:t>短い。</a:t>
            </a:r>
            <a:endParaRPr lang="en-US" altLang="ja-JP" sz="1400" dirty="0">
              <a:solidFill>
                <a:srgbClr val="000000"/>
              </a:solidFill>
            </a:endParaRPr>
          </a:p>
          <a:p>
            <a:pPr marL="742950" lvl="1" indent="-285750">
              <a:buFont typeface="Arial" pitchFamily="34" charset="0"/>
              <a:buChar char="•"/>
            </a:pPr>
            <a:endParaRPr lang="en-US" altLang="ja-JP" sz="1600" b="1" dirty="0">
              <a:solidFill>
                <a:srgbClr val="000000"/>
              </a:solidFill>
            </a:endParaRPr>
          </a:p>
          <a:p>
            <a:pPr lvl="0"/>
            <a:r>
              <a:rPr lang="en-US" altLang="ja-JP" sz="1600" b="1" dirty="0" smtClean="0">
                <a:solidFill>
                  <a:srgbClr val="000000"/>
                </a:solidFill>
              </a:rPr>
              <a:t>BRMS (Business Rule Management System) </a:t>
            </a:r>
            <a:endParaRPr lang="en-US" altLang="ja-JP" sz="1400" dirty="0">
              <a:solidFill>
                <a:srgbClr val="000000"/>
              </a:solidFill>
            </a:endParaRPr>
          </a:p>
          <a:p>
            <a:pPr marL="742950" lvl="1" indent="-285750">
              <a:buFont typeface="Arial" pitchFamily="34" charset="0"/>
              <a:buChar char="•"/>
            </a:pPr>
            <a:r>
              <a:rPr lang="ja-JP" altLang="en-US" sz="1400" dirty="0">
                <a:solidFill>
                  <a:srgbClr val="000000"/>
                </a:solidFill>
              </a:rPr>
              <a:t>各製品の推論エンジンによるコードの自動</a:t>
            </a:r>
            <a:r>
              <a:rPr lang="ja-JP" altLang="en-US" sz="1400" dirty="0" smtClean="0">
                <a:solidFill>
                  <a:srgbClr val="000000"/>
                </a:solidFill>
              </a:rPr>
              <a:t>生成のシステム。</a:t>
            </a:r>
            <a:endParaRPr lang="ja-JP" altLang="en-US" sz="1400" dirty="0">
              <a:solidFill>
                <a:srgbClr val="000000"/>
              </a:solidFill>
            </a:endParaRPr>
          </a:p>
          <a:p>
            <a:pPr marL="742950" lvl="1" indent="-285750">
              <a:buFont typeface="Arial" pitchFamily="34" charset="0"/>
              <a:buChar char="•"/>
            </a:pPr>
            <a:r>
              <a:rPr lang="en-US" altLang="ja-JP" sz="1400" dirty="0">
                <a:solidFill>
                  <a:srgbClr val="000000"/>
                </a:solidFill>
              </a:rPr>
              <a:t>Rule , Data </a:t>
            </a:r>
            <a:r>
              <a:rPr lang="ja-JP" altLang="en-US" sz="1400" dirty="0">
                <a:solidFill>
                  <a:srgbClr val="000000"/>
                </a:solidFill>
              </a:rPr>
              <a:t>を</a:t>
            </a:r>
            <a:r>
              <a:rPr lang="ja-JP" altLang="en-US" sz="1400" dirty="0" smtClean="0">
                <a:solidFill>
                  <a:srgbClr val="000000"/>
                </a:solidFill>
              </a:rPr>
              <a:t>定義</a:t>
            </a:r>
            <a:r>
              <a:rPr lang="ja-JP" altLang="en-US" sz="1400" dirty="0">
                <a:solidFill>
                  <a:srgbClr val="000000"/>
                </a:solidFill>
              </a:rPr>
              <a:t>し</a:t>
            </a:r>
            <a:r>
              <a:rPr lang="ja-JP" altLang="en-US" sz="1400" dirty="0" smtClean="0">
                <a:solidFill>
                  <a:srgbClr val="000000"/>
                </a:solidFill>
              </a:rPr>
              <a:t>、リポジトリ</a:t>
            </a:r>
            <a:r>
              <a:rPr lang="en-US" altLang="ja-JP" sz="1400" dirty="0" smtClean="0">
                <a:solidFill>
                  <a:srgbClr val="000000"/>
                </a:solidFill>
              </a:rPr>
              <a:t>―</a:t>
            </a:r>
            <a:r>
              <a:rPr lang="ja-JP" altLang="en-US" sz="1400" dirty="0" smtClean="0">
                <a:solidFill>
                  <a:srgbClr val="000000"/>
                </a:solidFill>
              </a:rPr>
              <a:t>として登録</a:t>
            </a:r>
            <a:r>
              <a:rPr lang="ja-JP" altLang="en-US" sz="1400" dirty="0">
                <a:solidFill>
                  <a:srgbClr val="000000"/>
                </a:solidFill>
              </a:rPr>
              <a:t>する事に</a:t>
            </a:r>
            <a:r>
              <a:rPr lang="ja-JP" altLang="en-US" sz="1400" dirty="0" smtClean="0">
                <a:solidFill>
                  <a:srgbClr val="000000"/>
                </a:solidFill>
              </a:rPr>
              <a:t>より業務レベルの文書化</a:t>
            </a:r>
            <a:r>
              <a:rPr lang="ja-JP" altLang="en-US" sz="1400" dirty="0">
                <a:solidFill>
                  <a:srgbClr val="000000"/>
                </a:solidFill>
              </a:rPr>
              <a:t>は</a:t>
            </a:r>
            <a:r>
              <a:rPr lang="ja-JP" altLang="en-US" sz="1400" dirty="0" smtClean="0">
                <a:solidFill>
                  <a:srgbClr val="000000"/>
                </a:solidFill>
              </a:rPr>
              <a:t>実質的に</a:t>
            </a:r>
            <a:r>
              <a:rPr lang="ja-JP" altLang="en-US" sz="1400" dirty="0">
                <a:solidFill>
                  <a:srgbClr val="000000"/>
                </a:solidFill>
              </a:rPr>
              <a:t>不要</a:t>
            </a:r>
            <a:r>
              <a:rPr lang="ja-JP" altLang="en-US" sz="1400" dirty="0" smtClean="0">
                <a:solidFill>
                  <a:srgbClr val="000000"/>
                </a:solidFill>
              </a:rPr>
              <a:t>。</a:t>
            </a:r>
            <a:endParaRPr lang="ja-JP" altLang="en-US" sz="1400" dirty="0">
              <a:solidFill>
                <a:srgbClr val="000000"/>
              </a:solidFill>
            </a:endParaRPr>
          </a:p>
          <a:p>
            <a:pPr marL="742950" lvl="1" indent="-285750">
              <a:buFont typeface="Arial" pitchFamily="34" charset="0"/>
              <a:buChar char="•"/>
            </a:pPr>
            <a:r>
              <a:rPr lang="ja-JP" altLang="en-US" sz="1400" dirty="0">
                <a:solidFill>
                  <a:srgbClr val="000000"/>
                </a:solidFill>
              </a:rPr>
              <a:t>再定義・登録を反復し</a:t>
            </a:r>
            <a:r>
              <a:rPr lang="ja-JP" altLang="en-US" sz="1400" dirty="0" smtClean="0">
                <a:solidFill>
                  <a:srgbClr val="000000"/>
                </a:solidFill>
              </a:rPr>
              <a:t>、追加・変更に対応。</a:t>
            </a:r>
            <a:endParaRPr lang="en-US" altLang="ja-JP" sz="1400" dirty="0" smtClean="0">
              <a:solidFill>
                <a:srgbClr val="000000"/>
              </a:solidFill>
            </a:endParaRPr>
          </a:p>
          <a:p>
            <a:pPr marL="742950" lvl="1" indent="-285750">
              <a:buFont typeface="Arial" pitchFamily="34" charset="0"/>
              <a:buChar char="•"/>
            </a:pPr>
            <a:r>
              <a:rPr lang="en-US" altLang="ja-JP" sz="1400" dirty="0">
                <a:solidFill>
                  <a:srgbClr val="000000"/>
                </a:solidFill>
              </a:rPr>
              <a:t>90</a:t>
            </a:r>
            <a:r>
              <a:rPr lang="ja-JP" altLang="en-US" sz="1400" dirty="0">
                <a:solidFill>
                  <a:srgbClr val="000000"/>
                </a:solidFill>
              </a:rPr>
              <a:t>年代</a:t>
            </a:r>
            <a:r>
              <a:rPr lang="ja-JP" altLang="en-US" sz="1400" dirty="0" smtClean="0">
                <a:solidFill>
                  <a:srgbClr val="000000"/>
                </a:solidFill>
              </a:rPr>
              <a:t>より知識ベース、推論エンジンの技術を基に開発されてきたが、ＯＯ，</a:t>
            </a:r>
            <a:r>
              <a:rPr lang="en-US" altLang="ja-JP" sz="1400" dirty="0" smtClean="0">
                <a:solidFill>
                  <a:srgbClr val="000000"/>
                </a:solidFill>
              </a:rPr>
              <a:t>Web</a:t>
            </a:r>
            <a:r>
              <a:rPr lang="ja-JP" altLang="en-US" sz="1400" dirty="0" smtClean="0">
                <a:solidFill>
                  <a:srgbClr val="000000"/>
                </a:solidFill>
              </a:rPr>
              <a:t>　技術に対応する事で新たなマーケットが期待されている。</a:t>
            </a:r>
            <a:endParaRPr lang="en-US" altLang="ja-JP" sz="1400" dirty="0">
              <a:solidFill>
                <a:srgbClr val="000000"/>
              </a:solidFill>
            </a:endParaRPr>
          </a:p>
          <a:p>
            <a:r>
              <a:rPr lang="ja-JP" altLang="en-US" sz="1600" b="1" dirty="0" smtClean="0">
                <a:solidFill>
                  <a:srgbClr val="000000"/>
                </a:solidFill>
              </a:rPr>
              <a:t>その他</a:t>
            </a:r>
            <a:endParaRPr lang="en-US" altLang="ja-JP" sz="1600" b="1" dirty="0" smtClean="0">
              <a:solidFill>
                <a:srgbClr val="000000"/>
              </a:solidFill>
            </a:endParaRPr>
          </a:p>
          <a:p>
            <a:pPr marL="742950" lvl="1" indent="-285750">
              <a:buFont typeface="Arial" pitchFamily="34" charset="0"/>
              <a:buChar char="•"/>
            </a:pPr>
            <a:r>
              <a:rPr lang="ja-JP" altLang="en-US" sz="1400" dirty="0" smtClean="0">
                <a:solidFill>
                  <a:srgbClr val="000000"/>
                </a:solidFill>
              </a:rPr>
              <a:t>スパイラル開発や、</a:t>
            </a:r>
            <a:r>
              <a:rPr lang="ja-JP" altLang="en-US" sz="1400" dirty="0">
                <a:solidFill>
                  <a:srgbClr val="000000"/>
                </a:solidFill>
              </a:rPr>
              <a:t>プロトタイプ</a:t>
            </a:r>
            <a:r>
              <a:rPr lang="ja-JP" altLang="en-US" sz="1400" dirty="0" smtClean="0">
                <a:solidFill>
                  <a:srgbClr val="000000"/>
                </a:solidFill>
              </a:rPr>
              <a:t>と評価を繰り返す</a:t>
            </a:r>
            <a:r>
              <a:rPr lang="en-US" altLang="ja-JP" sz="1400" dirty="0" smtClean="0">
                <a:solidFill>
                  <a:srgbClr val="000000"/>
                </a:solidFill>
              </a:rPr>
              <a:t>RAD</a:t>
            </a:r>
            <a:r>
              <a:rPr lang="ja-JP" altLang="en-US" sz="1400" dirty="0" smtClean="0">
                <a:solidFill>
                  <a:srgbClr val="000000"/>
                </a:solidFill>
              </a:rPr>
              <a:t> </a:t>
            </a:r>
            <a:r>
              <a:rPr lang="en-US" altLang="ja-JP" sz="1400" dirty="0" smtClean="0">
                <a:solidFill>
                  <a:srgbClr val="000000"/>
                </a:solidFill>
              </a:rPr>
              <a:t>(Rapid Application Development) </a:t>
            </a:r>
            <a:r>
              <a:rPr lang="ja-JP" altLang="en-US" sz="1400" dirty="0" smtClean="0">
                <a:solidFill>
                  <a:srgbClr val="000000"/>
                </a:solidFill>
              </a:rPr>
              <a:t>等も提唱されているが、ユーザーＩＦの部品や自動化ツールによるプロトタイピングはウォーターフォールにおいても、仕様決定に使われる。</a:t>
            </a:r>
            <a:endParaRPr lang="en-US" altLang="ja-JP" sz="1400" dirty="0" smtClean="0">
              <a:solidFill>
                <a:srgbClr val="000000"/>
              </a:solidFill>
            </a:endParaRPr>
          </a:p>
        </p:txBody>
      </p:sp>
      <p:sp>
        <p:nvSpPr>
          <p:cNvPr id="7" name="テキスト ボックス 6"/>
          <p:cNvSpPr txBox="1"/>
          <p:nvPr/>
        </p:nvSpPr>
        <p:spPr>
          <a:xfrm>
            <a:off x="717313" y="260648"/>
            <a:ext cx="4894289" cy="523220"/>
          </a:xfrm>
          <a:prstGeom prst="rect">
            <a:avLst/>
          </a:prstGeom>
          <a:noFill/>
        </p:spPr>
        <p:txBody>
          <a:bodyPr wrap="none" rtlCol="0">
            <a:spAutoFit/>
          </a:bodyPr>
          <a:lstStyle/>
          <a:p>
            <a:r>
              <a:rPr kumimoji="1" lang="en-US" altLang="ja-JP" sz="2800" dirty="0" smtClean="0"/>
              <a:t>1. </a:t>
            </a:r>
            <a:r>
              <a:rPr kumimoji="1" lang="ja-JP" altLang="en-US" sz="2800" dirty="0" smtClean="0"/>
              <a:t>ソフトウェア開発プロセスの概観</a:t>
            </a:r>
            <a:endParaRPr kumimoji="1" lang="ja-JP" altLang="en-US" sz="2800" dirty="0"/>
          </a:p>
        </p:txBody>
      </p:sp>
    </p:spTree>
    <p:extLst>
      <p:ext uri="{BB962C8B-B14F-4D97-AF65-F5344CB8AC3E}">
        <p14:creationId xmlns:p14="http://schemas.microsoft.com/office/powerpoint/2010/main" val="16714501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588630541"/>
              </p:ext>
            </p:extLst>
          </p:nvPr>
        </p:nvGraphicFramePr>
        <p:xfrm>
          <a:off x="911300" y="1844824"/>
          <a:ext cx="7272808" cy="3510280"/>
        </p:xfrm>
        <a:graphic>
          <a:graphicData uri="http://schemas.openxmlformats.org/drawingml/2006/table">
            <a:tbl>
              <a:tblPr firstRow="1" bandRow="1">
                <a:tableStyleId>{5C22544A-7EE6-4342-B048-85BDC9FD1C3A}</a:tableStyleId>
              </a:tblPr>
              <a:tblGrid>
                <a:gridCol w="1918227"/>
                <a:gridCol w="5354581"/>
              </a:tblGrid>
              <a:tr h="370840">
                <a:tc>
                  <a:txBody>
                    <a:bodyPr/>
                    <a:lstStyle/>
                    <a:p>
                      <a:r>
                        <a:rPr kumimoji="1" lang="ja-JP" altLang="en-US" dirty="0" smtClean="0"/>
                        <a:t>役割</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kumimoji="1" lang="ja-JP" altLang="en-US" dirty="0" smtClean="0"/>
                        <a:t>役割及び責任の内容</a:t>
                      </a:r>
                      <a:endParaRPr kumimoji="1" lang="ja-JP" alt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r>
              <a:tr h="370840">
                <a:tc>
                  <a:txBody>
                    <a:bodyPr/>
                    <a:lstStyle/>
                    <a:p>
                      <a:r>
                        <a:rPr kumimoji="1" lang="ja-JP" altLang="en-US" sz="1600" dirty="0" smtClean="0"/>
                        <a:t>顧客</a:t>
                      </a:r>
                      <a:endParaRPr kumimoji="1" lang="en-US" altLang="ja-JP" sz="1600" dirty="0" smtClean="0"/>
                    </a:p>
                    <a:p>
                      <a:r>
                        <a:rPr kumimoji="1" lang="en-US" altLang="ja-JP" sz="1600" dirty="0" smtClean="0"/>
                        <a:t>Customer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実現する必要があるストーリーを作成して優先順位を付ける。定められたリリースで何を引き渡すかを決定する。</a:t>
                      </a:r>
                      <a:endParaRPr kumimoji="1" lang="en-US" altLang="ja-JP" sz="1400" dirty="0" smtClean="0"/>
                    </a:p>
                    <a:p>
                      <a:r>
                        <a:rPr kumimoji="1" lang="ja-JP" altLang="en-US" sz="1400" dirty="0" smtClean="0"/>
                        <a:t>ストーリーを追加、削除することでリリース日を制御する。</a:t>
                      </a:r>
                      <a:endParaRPr kumimoji="1" lang="en-US" altLang="ja-JP" sz="1400" dirty="0" smtClean="0"/>
                    </a:p>
                    <a:p>
                      <a:r>
                        <a:rPr kumimoji="1" lang="ja-JP" altLang="en-US" sz="1400" dirty="0" smtClean="0"/>
                        <a:t>テスト結果を確認し、判定する。</a:t>
                      </a:r>
                      <a:endParaRPr kumimoji="1" lang="en-US" altLang="ja-JP"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600" dirty="0" smtClean="0"/>
                        <a:t>プログラマ</a:t>
                      </a:r>
                      <a:endParaRPr kumimoji="1" lang="en-US" altLang="ja-JP" sz="1600" dirty="0" smtClean="0"/>
                    </a:p>
                    <a:p>
                      <a:r>
                        <a:rPr kumimoji="1" lang="en-US" altLang="ja-JP" sz="1600" dirty="0" smtClean="0"/>
                        <a:t>Programmer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ストーリーに対するタスクの見積もりと開発責任を受け入れる。　テストを作成し、コーディング及びテストを実施する。</a:t>
                      </a:r>
                      <a:endParaRPr kumimoji="1" lang="en-US" altLang="ja-JP" sz="1400" dirty="0" smtClean="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600" dirty="0" smtClean="0"/>
                        <a:t>コーチ</a:t>
                      </a:r>
                      <a:endParaRPr kumimoji="1" lang="en-US" altLang="ja-JP" sz="1600" dirty="0" smtClean="0"/>
                    </a:p>
                    <a:p>
                      <a:r>
                        <a:rPr kumimoji="1" lang="en-US" altLang="ja-JP" sz="1600" dirty="0" smtClean="0"/>
                        <a:t>Couch</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ソフトウェア開発プロセスを監視し、</a:t>
                      </a:r>
                      <a:r>
                        <a:rPr kumimoji="1" lang="en-US" altLang="ja-JP" sz="1400" dirty="0" smtClean="0"/>
                        <a:t>XP</a:t>
                      </a:r>
                      <a:r>
                        <a:rPr kumimoji="1" lang="ja-JP" altLang="en-US" sz="1400" dirty="0" smtClean="0"/>
                        <a:t>プロセスと手法の点でチームメンバを指導し、チームの注意を潜在的な問題や最適化に集中させる。</a:t>
                      </a:r>
                      <a:endParaRPr kumimoji="1" lang="en-US" altLang="ja-JP" sz="1400" dirty="0" smtClean="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sz="1600" dirty="0" smtClean="0"/>
                        <a:t>トラッカ</a:t>
                      </a:r>
                      <a:endParaRPr kumimoji="1" lang="en-US" altLang="ja-JP" sz="1600" dirty="0" smtClean="0"/>
                    </a:p>
                    <a:p>
                      <a:r>
                        <a:rPr kumimoji="1" lang="en-US" altLang="ja-JP" sz="1600" dirty="0" smtClean="0"/>
                        <a:t>Tracker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smtClean="0"/>
                        <a:t>チームの進捗状況を監視し、スケジュールの調整やタスクの割り当ての変更が必要になったときにチームに警告する。</a:t>
                      </a:r>
                      <a:endParaRPr kumimoji="1" lang="en-US" altLang="ja-JP" sz="1400" dirty="0" smtClean="0"/>
                    </a:p>
                    <a:p>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テキスト ボックス 6"/>
          <p:cNvSpPr txBox="1"/>
          <p:nvPr/>
        </p:nvSpPr>
        <p:spPr>
          <a:xfrm>
            <a:off x="911299" y="1139552"/>
            <a:ext cx="2403222" cy="369332"/>
          </a:xfrm>
          <a:prstGeom prst="rect">
            <a:avLst/>
          </a:prstGeom>
          <a:noFill/>
        </p:spPr>
        <p:txBody>
          <a:bodyPr wrap="none" rtlCol="0">
            <a:spAutoFit/>
          </a:bodyPr>
          <a:lstStyle/>
          <a:p>
            <a:r>
              <a:rPr kumimoji="1" lang="en-US" altLang="ja-JP" b="1" dirty="0" smtClean="0"/>
              <a:t>XP</a:t>
            </a:r>
            <a:r>
              <a:rPr kumimoji="1" lang="ja-JP" altLang="en-US" b="1" dirty="0" smtClean="0"/>
              <a:t>におけるロール</a:t>
            </a:r>
            <a:r>
              <a:rPr kumimoji="1" lang="en-US" altLang="ja-JP" b="1" dirty="0" smtClean="0"/>
              <a:t>(</a:t>
            </a:r>
            <a:r>
              <a:rPr kumimoji="1" lang="ja-JP" altLang="en-US" b="1" dirty="0" smtClean="0"/>
              <a:t>役割）</a:t>
            </a:r>
            <a:endParaRPr kumimoji="1" lang="ja-JP" altLang="en-US" b="1" dirty="0"/>
          </a:p>
        </p:txBody>
      </p:sp>
      <p:sp>
        <p:nvSpPr>
          <p:cNvPr id="2" name="テキスト ボックス 1"/>
          <p:cNvSpPr txBox="1"/>
          <p:nvPr/>
        </p:nvSpPr>
        <p:spPr>
          <a:xfrm>
            <a:off x="910431" y="5589240"/>
            <a:ext cx="7384190" cy="523220"/>
          </a:xfrm>
          <a:prstGeom prst="rect">
            <a:avLst/>
          </a:prstGeom>
          <a:noFill/>
        </p:spPr>
        <p:txBody>
          <a:bodyPr wrap="square" rtlCol="0">
            <a:spAutoFit/>
          </a:bodyPr>
          <a:lstStyle/>
          <a:p>
            <a:r>
              <a:rPr lang="ja-JP" altLang="en-US" sz="1400" dirty="0"/>
              <a:t>このプロセスで</a:t>
            </a:r>
            <a:r>
              <a:rPr lang="ja-JP" altLang="en-US" sz="1400" dirty="0" smtClean="0"/>
              <a:t>は、顧客がストーリやリリースの優先度を決定する。　従って納期、コストの責任は顧客が負う事になるので、開発チームの力量と信頼関係が必須の要件となる。</a:t>
            </a:r>
            <a:endParaRPr kumimoji="1" lang="ja-JP" altLang="en-US" sz="1400" dirty="0"/>
          </a:p>
        </p:txBody>
      </p:sp>
      <p:sp>
        <p:nvSpPr>
          <p:cNvPr id="9" name="テキスト ボックス 8"/>
          <p:cNvSpPr txBox="1"/>
          <p:nvPr/>
        </p:nvSpPr>
        <p:spPr>
          <a:xfrm>
            <a:off x="717313" y="260648"/>
            <a:ext cx="4990469" cy="523220"/>
          </a:xfrm>
          <a:prstGeom prst="rect">
            <a:avLst/>
          </a:prstGeom>
          <a:noFill/>
        </p:spPr>
        <p:txBody>
          <a:bodyPr wrap="none" rtlCol="0">
            <a:spAutoFit/>
          </a:bodyPr>
          <a:lstStyle/>
          <a:p>
            <a:r>
              <a:rPr lang="en-US" altLang="ja-JP" sz="2800" dirty="0" smtClean="0"/>
              <a:t>7-1. </a:t>
            </a:r>
            <a:r>
              <a:rPr lang="en-US" altLang="ja-JP" sz="2800" dirty="0" err="1" smtClean="0"/>
              <a:t>eXtreme</a:t>
            </a:r>
            <a:r>
              <a:rPr lang="en-US" altLang="ja-JP" sz="2800" dirty="0" smtClean="0"/>
              <a:t> </a:t>
            </a:r>
            <a:r>
              <a:rPr lang="en-US" altLang="ja-JP" sz="2800" dirty="0"/>
              <a:t>Programming (XP)</a:t>
            </a:r>
          </a:p>
        </p:txBody>
      </p:sp>
    </p:spTree>
    <p:extLst>
      <p:ext uri="{BB962C8B-B14F-4D97-AF65-F5344CB8AC3E}">
        <p14:creationId xmlns:p14="http://schemas.microsoft.com/office/powerpoint/2010/main" val="1294802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95536" y="908720"/>
            <a:ext cx="8280920" cy="5509200"/>
          </a:xfrm>
          <a:prstGeom prst="rect">
            <a:avLst/>
          </a:prstGeom>
          <a:noFill/>
        </p:spPr>
        <p:txBody>
          <a:bodyPr wrap="square" rtlCol="0">
            <a:spAutoFit/>
          </a:bodyPr>
          <a:lstStyle/>
          <a:p>
            <a:r>
              <a:rPr kumimoji="1" lang="en-US" altLang="ja-JP" sz="1600" dirty="0" smtClean="0"/>
              <a:t>SCRUM</a:t>
            </a:r>
            <a:r>
              <a:rPr kumimoji="1" lang="ja-JP" altLang="en-US" sz="1600" dirty="0" smtClean="0"/>
              <a:t>はラグビーのスクラムにちなんだ名称で、自己組織化した全員一丸で、規範的な計画や決められた一連のタスクを実行するのではなく、日次ベースでミーティングを通じて目的を達成する</a:t>
            </a:r>
            <a:r>
              <a:rPr lang="ja-JP" altLang="en-US" sz="1600" dirty="0" smtClean="0"/>
              <a:t>事を理念としている。一橋大学野中</a:t>
            </a:r>
            <a:r>
              <a:rPr lang="ja-JP" altLang="en-US" sz="1600" dirty="0"/>
              <a:t>郁</a:t>
            </a:r>
            <a:r>
              <a:rPr lang="ja-JP" altLang="en-US" sz="1600" dirty="0" smtClean="0"/>
              <a:t>次郎、竹内弘高の </a:t>
            </a:r>
            <a:r>
              <a:rPr lang="en-US" altLang="ja-JP" sz="1600" dirty="0" smtClean="0"/>
              <a:t>Harvard Business Review “ The New</a:t>
            </a:r>
            <a:r>
              <a:rPr lang="ja-JP" altLang="en-US" sz="1600" dirty="0" smtClean="0"/>
              <a:t> </a:t>
            </a:r>
            <a:r>
              <a:rPr lang="en-US" altLang="ja-JP" sz="1600" dirty="0" smtClean="0"/>
              <a:t>New Product Development Game” </a:t>
            </a:r>
            <a:r>
              <a:rPr lang="ja-JP" altLang="en-US" sz="1600" dirty="0"/>
              <a:t>の影響</a:t>
            </a:r>
            <a:r>
              <a:rPr lang="ja-JP" altLang="en-US" sz="1600" dirty="0" smtClean="0"/>
              <a:t>で　</a:t>
            </a:r>
            <a:r>
              <a:rPr lang="en-US" altLang="ja-JP" sz="1600" dirty="0" smtClean="0"/>
              <a:t>Ken </a:t>
            </a:r>
            <a:r>
              <a:rPr lang="en-US" altLang="ja-JP" sz="1600" dirty="0" err="1" smtClean="0"/>
              <a:t>Schwaber</a:t>
            </a:r>
            <a:r>
              <a:rPr lang="en-US" altLang="ja-JP" sz="1600" dirty="0" smtClean="0"/>
              <a:t> </a:t>
            </a:r>
            <a:r>
              <a:rPr lang="ja-JP" altLang="en-US" sz="1600" dirty="0" smtClean="0"/>
              <a:t>が自社で用いた手法が </a:t>
            </a:r>
            <a:r>
              <a:rPr lang="en-US" altLang="ja-JP" sz="1600" dirty="0" smtClean="0"/>
              <a:t>SCRUM </a:t>
            </a:r>
            <a:r>
              <a:rPr lang="ja-JP" altLang="en-US" sz="1600" dirty="0" smtClean="0"/>
              <a:t>の元になった。</a:t>
            </a:r>
            <a:endParaRPr lang="en-US" altLang="ja-JP" sz="1600" dirty="0" smtClean="0"/>
          </a:p>
          <a:p>
            <a:r>
              <a:rPr kumimoji="1" lang="ja-JP" altLang="en-US" sz="1600" dirty="0"/>
              <a:t>日本</a:t>
            </a:r>
            <a:r>
              <a:rPr kumimoji="1" lang="ja-JP" altLang="en-US" sz="1600" dirty="0" smtClean="0"/>
              <a:t>でも富士ゼロックス、キャノン、本田</a:t>
            </a:r>
            <a:r>
              <a:rPr lang="ja-JP" altLang="en-US" sz="1600" dirty="0" smtClean="0"/>
              <a:t>技研</a:t>
            </a:r>
            <a:r>
              <a:rPr kumimoji="1" lang="ja-JP" altLang="en-US" sz="1600" dirty="0" smtClean="0"/>
              <a:t>、</a:t>
            </a:r>
            <a:r>
              <a:rPr kumimoji="1" lang="en-US" altLang="ja-JP" sz="1600" dirty="0" smtClean="0"/>
              <a:t>NEC</a:t>
            </a:r>
            <a:r>
              <a:rPr kumimoji="1" lang="ja-JP" altLang="en-US" sz="1600" dirty="0" err="1" smtClean="0"/>
              <a:t>、</a:t>
            </a:r>
            <a:r>
              <a:rPr kumimoji="1" lang="ja-JP" altLang="en-US" sz="1600" dirty="0" smtClean="0"/>
              <a:t>セイコーエプソン、ブラザー等で実績がある。</a:t>
            </a:r>
            <a:endParaRPr kumimoji="1" lang="en-US" altLang="ja-JP" sz="1600" dirty="0" smtClean="0"/>
          </a:p>
          <a:p>
            <a:endParaRPr lang="en-US" altLang="ja-JP" sz="1600" dirty="0"/>
          </a:p>
          <a:p>
            <a:r>
              <a:rPr kumimoji="1" lang="ja-JP" altLang="en-US" sz="1600" dirty="0" smtClean="0"/>
              <a:t>方法論</a:t>
            </a:r>
            <a:endParaRPr kumimoji="1" lang="en-US" altLang="ja-JP" sz="1600" dirty="0" smtClean="0"/>
          </a:p>
          <a:p>
            <a:endParaRPr lang="en-US" altLang="ja-JP" sz="1600" dirty="0"/>
          </a:p>
          <a:p>
            <a:pPr marL="342900" indent="-342900">
              <a:buAutoNum type="arabicDbPeriod"/>
            </a:pPr>
            <a:r>
              <a:rPr kumimoji="1" lang="ja-JP" altLang="en-US" sz="1600" dirty="0" smtClean="0"/>
              <a:t>技法</a:t>
            </a:r>
            <a:endParaRPr kumimoji="1" lang="en-US" altLang="ja-JP" sz="1600" dirty="0" smtClean="0"/>
          </a:p>
          <a:p>
            <a:pPr marL="800100" lvl="1" indent="-342900">
              <a:buFont typeface="Arial" pitchFamily="34" charset="0"/>
              <a:buChar char="•"/>
            </a:pPr>
            <a:r>
              <a:rPr lang="ja-JP" altLang="en-US" sz="1600" dirty="0" smtClean="0"/>
              <a:t>テスト駆動型開発</a:t>
            </a:r>
            <a:endParaRPr lang="en-US" altLang="ja-JP" sz="1600" dirty="0" smtClean="0"/>
          </a:p>
          <a:p>
            <a:pPr marL="800100" lvl="1" indent="-342900">
              <a:buFont typeface="Arial" pitchFamily="34" charset="0"/>
              <a:buChar char="•"/>
            </a:pPr>
            <a:r>
              <a:rPr lang="ja-JP" altLang="en-US" sz="1600" dirty="0"/>
              <a:t>受け入れ</a:t>
            </a:r>
            <a:r>
              <a:rPr lang="ja-JP" altLang="en-US" sz="1600" dirty="0" smtClean="0"/>
              <a:t>テスト駆動開発</a:t>
            </a:r>
            <a:endParaRPr lang="en-US" altLang="ja-JP" sz="1600" dirty="0" smtClean="0"/>
          </a:p>
          <a:p>
            <a:pPr marL="800100" lvl="1" indent="-342900">
              <a:buFont typeface="Arial" pitchFamily="34" charset="0"/>
              <a:buChar char="•"/>
            </a:pPr>
            <a:r>
              <a:rPr lang="ja-JP" altLang="en-US" sz="1600" dirty="0" smtClean="0"/>
              <a:t>リファクタリング</a:t>
            </a:r>
            <a:endParaRPr lang="en-US" altLang="ja-JP" sz="1600" dirty="0" smtClean="0"/>
          </a:p>
          <a:p>
            <a:pPr marL="800100" lvl="1" indent="-342900">
              <a:buFont typeface="Arial" pitchFamily="34" charset="0"/>
              <a:buChar char="•"/>
            </a:pPr>
            <a:r>
              <a:rPr lang="ja-JP" altLang="en-US" sz="1600" dirty="0" smtClean="0"/>
              <a:t>継続的インテクレーション</a:t>
            </a:r>
            <a:endParaRPr lang="en-US" altLang="ja-JP" sz="1600" dirty="0"/>
          </a:p>
          <a:p>
            <a:pPr marL="342900" indent="-342900">
              <a:buAutoNum type="arabicDbPeriod"/>
            </a:pPr>
            <a:endParaRPr kumimoji="1" lang="en-US" altLang="ja-JP" sz="1600" dirty="0" smtClean="0"/>
          </a:p>
          <a:p>
            <a:pPr marL="342900" indent="-342900">
              <a:buAutoNum type="arabicDbPeriod"/>
            </a:pPr>
            <a:r>
              <a:rPr kumimoji="1" lang="ja-JP" altLang="en-US" sz="1600" dirty="0" smtClean="0"/>
              <a:t>役割</a:t>
            </a:r>
            <a:endParaRPr kumimoji="1" lang="en-US" altLang="ja-JP" sz="1600" dirty="0" smtClean="0"/>
          </a:p>
          <a:p>
            <a:pPr marL="800100" lvl="1" indent="-342900">
              <a:buFont typeface="Arial" pitchFamily="34" charset="0"/>
              <a:buChar char="•"/>
            </a:pPr>
            <a:r>
              <a:rPr lang="ja-JP" altLang="en-US" sz="1600" dirty="0"/>
              <a:t>プロダクトオーナー</a:t>
            </a:r>
            <a:br>
              <a:rPr lang="ja-JP" altLang="en-US" sz="1600" dirty="0"/>
            </a:br>
            <a:r>
              <a:rPr lang="ja-JP" altLang="en-US" sz="1600" dirty="0"/>
              <a:t>製品（実装成果物）の総責任者。　顧客の意思の代表としての役割</a:t>
            </a:r>
            <a:r>
              <a:rPr lang="ja-JP" altLang="en-US" sz="1600" dirty="0" smtClean="0"/>
              <a:t>で</a:t>
            </a:r>
            <a:r>
              <a:rPr lang="en-US" altLang="ja-JP" sz="1600" dirty="0" smtClean="0"/>
              <a:t>ROI</a:t>
            </a:r>
            <a:r>
              <a:rPr lang="ja-JP" altLang="en-US" sz="1600" dirty="0" smtClean="0"/>
              <a:t>を</a:t>
            </a:r>
            <a:r>
              <a:rPr lang="ja-JP" altLang="en-US" sz="1600" dirty="0"/>
              <a:t>含むビジネス視点で要件のバックログの優先順位及び管理をする。</a:t>
            </a:r>
          </a:p>
          <a:p>
            <a:pPr lvl="1"/>
            <a:endParaRPr kumimoji="1" lang="en-US" altLang="ja-JP" sz="1600" dirty="0"/>
          </a:p>
          <a:p>
            <a:pPr marL="800100" lvl="1" indent="-342900">
              <a:buFont typeface="Arial" pitchFamily="34" charset="0"/>
              <a:buChar char="•"/>
            </a:pPr>
            <a:r>
              <a:rPr lang="ja-JP" altLang="en-US" sz="1600" dirty="0" smtClean="0"/>
              <a:t>スクラムマスター</a:t>
            </a:r>
            <a:r>
              <a:rPr lang="en-US" altLang="ja-JP" sz="1600" dirty="0" smtClean="0"/>
              <a:t/>
            </a:r>
            <a:br>
              <a:rPr lang="en-US" altLang="ja-JP" sz="1600" dirty="0" smtClean="0"/>
            </a:br>
            <a:r>
              <a:rPr lang="ja-JP" altLang="en-US" sz="1600" dirty="0" smtClean="0"/>
              <a:t>チームのとりまとめと活動を円滑に進める役割で、ファシリテーションと外部よりの妨害に対処する事で、</a:t>
            </a:r>
            <a:r>
              <a:rPr lang="ja-JP" altLang="en-US" sz="1600" dirty="0"/>
              <a:t>スクラムの枠組み</a:t>
            </a:r>
            <a:r>
              <a:rPr lang="ja-JP" altLang="en-US" sz="1600" dirty="0" smtClean="0"/>
              <a:t>を推進。スクラムマスターの認証トレーニングがある。</a:t>
            </a:r>
            <a:endParaRPr kumimoji="1" lang="en-US" altLang="ja-JP" sz="1600" dirty="0"/>
          </a:p>
        </p:txBody>
      </p:sp>
      <p:sp>
        <p:nvSpPr>
          <p:cNvPr id="8" name="テキスト ボックス 7"/>
          <p:cNvSpPr txBox="1"/>
          <p:nvPr/>
        </p:nvSpPr>
        <p:spPr>
          <a:xfrm>
            <a:off x="717313" y="260648"/>
            <a:ext cx="2082621" cy="523220"/>
          </a:xfrm>
          <a:prstGeom prst="rect">
            <a:avLst/>
          </a:prstGeom>
          <a:noFill/>
        </p:spPr>
        <p:txBody>
          <a:bodyPr wrap="none" rtlCol="0">
            <a:spAutoFit/>
          </a:bodyPr>
          <a:lstStyle/>
          <a:p>
            <a:r>
              <a:rPr lang="en-US" altLang="ja-JP" sz="2800" dirty="0" smtClean="0"/>
              <a:t>7-2. SCRUM</a:t>
            </a:r>
            <a:endParaRPr lang="en-US" altLang="ja-JP" sz="2800" dirty="0"/>
          </a:p>
        </p:txBody>
      </p:sp>
    </p:spTree>
    <p:extLst>
      <p:ext uri="{BB962C8B-B14F-4D97-AF65-F5344CB8AC3E}">
        <p14:creationId xmlns:p14="http://schemas.microsoft.com/office/powerpoint/2010/main" val="4173685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408112" y="880393"/>
            <a:ext cx="8280920" cy="5509200"/>
          </a:xfrm>
          <a:prstGeom prst="rect">
            <a:avLst/>
          </a:prstGeom>
          <a:noFill/>
        </p:spPr>
        <p:txBody>
          <a:bodyPr wrap="square" rtlCol="0">
            <a:spAutoFit/>
          </a:bodyPr>
          <a:lstStyle/>
          <a:p>
            <a:pPr marL="800100" lvl="1" indent="-342900">
              <a:buFont typeface="Arial" pitchFamily="34" charset="0"/>
              <a:buChar char="•"/>
            </a:pPr>
            <a:r>
              <a:rPr lang="ja-JP" altLang="en-US" sz="1600" dirty="0" smtClean="0"/>
              <a:t>チームメンバー</a:t>
            </a:r>
            <a:r>
              <a:rPr lang="ja-JP" altLang="en-US" sz="1600" dirty="0"/>
              <a:t/>
            </a:r>
            <a:br>
              <a:rPr lang="ja-JP" altLang="en-US" sz="1600" dirty="0"/>
            </a:br>
            <a:r>
              <a:rPr lang="ja-JP" altLang="en-US" sz="1600" dirty="0"/>
              <a:t>各チームは</a:t>
            </a:r>
            <a:r>
              <a:rPr lang="en-US" altLang="ja-JP" sz="1600" dirty="0"/>
              <a:t>5</a:t>
            </a:r>
            <a:r>
              <a:rPr lang="ja-JP" altLang="en-US" sz="1600" dirty="0"/>
              <a:t>－</a:t>
            </a:r>
            <a:r>
              <a:rPr lang="en-US" altLang="ja-JP" sz="1600" dirty="0"/>
              <a:t>9</a:t>
            </a:r>
            <a:r>
              <a:rPr lang="ja-JP" altLang="en-US" sz="1600" dirty="0"/>
              <a:t>人</a:t>
            </a:r>
            <a:r>
              <a:rPr lang="ja-JP" altLang="en-US" sz="1600" dirty="0" smtClean="0"/>
              <a:t>で、アーキテクト、プログラマー、テスター、</a:t>
            </a:r>
            <a:r>
              <a:rPr lang="en-US" altLang="ja-JP" sz="1600" dirty="0" smtClean="0"/>
              <a:t>DB</a:t>
            </a:r>
            <a:r>
              <a:rPr lang="ja-JP" altLang="en-US" sz="1600" dirty="0" smtClean="0"/>
              <a:t>管理者等必要な</a:t>
            </a:r>
            <a:r>
              <a:rPr lang="ja-JP" altLang="en-US" sz="1600" dirty="0"/>
              <a:t>メンバーを含む</a:t>
            </a:r>
            <a:r>
              <a:rPr lang="ja-JP" altLang="en-US" sz="1600" dirty="0" smtClean="0"/>
              <a:t>。チームの概念が重要で、メンバー以外の役割としてプロダクトオーナー、スクラムマスターの役割以外は明確に指定していない。</a:t>
            </a:r>
            <a:r>
              <a:rPr lang="ja-JP" altLang="en-US" sz="1600" dirty="0"/>
              <a:t>　　</a:t>
            </a:r>
            <a:endParaRPr lang="en-US" altLang="ja-JP" sz="1600" dirty="0" smtClean="0"/>
          </a:p>
          <a:p>
            <a:pPr marL="800100" lvl="1" indent="-342900">
              <a:buFont typeface="Arial" pitchFamily="34" charset="0"/>
              <a:buChar char="•"/>
            </a:pPr>
            <a:endParaRPr kumimoji="1" lang="en-US" altLang="ja-JP" sz="1600" dirty="0" smtClean="0"/>
          </a:p>
          <a:p>
            <a:pPr marL="342900" indent="-342900">
              <a:buFont typeface="+mj-lt"/>
              <a:buAutoNum type="arabicPeriod" startAt="3"/>
            </a:pPr>
            <a:r>
              <a:rPr lang="ja-JP" altLang="en-US" sz="1600" dirty="0" smtClean="0"/>
              <a:t>バックログ</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開発すべき要件や必要な作業項目のリストで下記のものがある。</a:t>
            </a:r>
            <a:endParaRPr lang="en-US" altLang="ja-JP" sz="1600" dirty="0"/>
          </a:p>
          <a:p>
            <a:pPr lvl="1"/>
            <a:endParaRPr lang="en-US" altLang="ja-JP" sz="1600" dirty="0"/>
          </a:p>
          <a:p>
            <a:pPr marL="800100" lvl="1" indent="-342900">
              <a:buFont typeface="Arial" pitchFamily="34" charset="0"/>
              <a:buChar char="•"/>
            </a:pPr>
            <a:r>
              <a:rPr kumimoji="1" lang="ja-JP" altLang="en-US" sz="1600" dirty="0" smtClean="0"/>
              <a:t>プロダクトバックログ</a:t>
            </a:r>
            <a:r>
              <a:rPr kumimoji="1" lang="en-US" altLang="ja-JP" sz="1600" dirty="0" smtClean="0"/>
              <a:t/>
            </a:r>
            <a:br>
              <a:rPr kumimoji="1" lang="en-US" altLang="ja-JP" sz="1600" dirty="0" smtClean="0"/>
            </a:br>
            <a:r>
              <a:rPr kumimoji="1" lang="ja-JP" altLang="en-US" sz="1600" dirty="0" smtClean="0"/>
              <a:t>製品に必要な要件や要素のリスト。通常は概要で記述され、チームによって整理・詳細化がなされて優先順位をつける。各項目はチームによって難易度、コストが見積もられ、プロダクトオーナーが顧客視点で価値を見積もる。</a:t>
            </a:r>
            <a:endParaRPr kumimoji="1" lang="en-US" altLang="ja-JP" sz="1600" dirty="0" smtClean="0"/>
          </a:p>
          <a:p>
            <a:pPr marL="800100" lvl="1" indent="-342900">
              <a:buFont typeface="Arial" pitchFamily="34" charset="0"/>
              <a:buChar char="•"/>
            </a:pPr>
            <a:endParaRPr lang="en-US" altLang="ja-JP" sz="1600" dirty="0" smtClean="0"/>
          </a:p>
          <a:p>
            <a:pPr marL="800100" lvl="1" indent="-342900">
              <a:buFont typeface="Arial" pitchFamily="34" charset="0"/>
              <a:buChar char="•"/>
            </a:pPr>
            <a:r>
              <a:rPr lang="ja-JP" altLang="en-US" sz="1600" dirty="0" smtClean="0"/>
              <a:t>スプリントバックログ</a:t>
            </a:r>
            <a:r>
              <a:rPr lang="en-US" altLang="ja-JP" sz="1600" dirty="0" smtClean="0"/>
              <a:t/>
            </a:r>
            <a:br>
              <a:rPr lang="en-US" altLang="ja-JP" sz="1600" dirty="0" smtClean="0"/>
            </a:br>
            <a:r>
              <a:rPr lang="ja-JP" altLang="en-US" sz="1600" dirty="0" smtClean="0"/>
              <a:t>各反復期間をスプリントと呼び、スプリントで実現する仕様のリスト。</a:t>
            </a:r>
            <a:r>
              <a:rPr lang="en-US" altLang="ja-JP" sz="1600" dirty="0" smtClean="0"/>
              <a:t/>
            </a:r>
            <a:br>
              <a:rPr lang="en-US" altLang="ja-JP" sz="1600" dirty="0" smtClean="0"/>
            </a:br>
            <a:r>
              <a:rPr lang="ja-JP" altLang="en-US" sz="1600" dirty="0" smtClean="0"/>
              <a:t>スプリント完了時ではコーディング、テスト、必要な文書が完了している事が必須。</a:t>
            </a:r>
            <a:r>
              <a:rPr lang="en-US" altLang="ja-JP" sz="1600" dirty="0" smtClean="0"/>
              <a:t/>
            </a:r>
            <a:br>
              <a:rPr lang="en-US" altLang="ja-JP" sz="1600" dirty="0" smtClean="0"/>
            </a:br>
            <a:r>
              <a:rPr lang="ja-JP" altLang="en-US" sz="1600" dirty="0" smtClean="0"/>
              <a:t>通常は各項目は</a:t>
            </a:r>
            <a:r>
              <a:rPr lang="en-US" altLang="ja-JP" sz="1600" dirty="0" smtClean="0"/>
              <a:t>8</a:t>
            </a:r>
            <a:r>
              <a:rPr lang="ja-JP" altLang="en-US" sz="1600" dirty="0" smtClean="0"/>
              <a:t>－</a:t>
            </a:r>
            <a:r>
              <a:rPr lang="en-US" altLang="ja-JP" sz="1600" dirty="0" smtClean="0"/>
              <a:t>16</a:t>
            </a:r>
            <a:r>
              <a:rPr lang="ja-JP" altLang="en-US" sz="1600" dirty="0" smtClean="0"/>
              <a:t>人時で完成できるレベルの単位。</a:t>
            </a:r>
            <a:endParaRPr lang="en-US" altLang="ja-JP" sz="1600" dirty="0" smtClean="0"/>
          </a:p>
          <a:p>
            <a:pPr marL="800100" lvl="1" indent="-342900">
              <a:buFont typeface="Arial" pitchFamily="34" charset="0"/>
              <a:buChar char="•"/>
            </a:pPr>
            <a:endParaRPr kumimoji="1" lang="en-US" altLang="ja-JP" sz="1600" dirty="0"/>
          </a:p>
          <a:p>
            <a:pPr marL="800100" lvl="1" indent="-342900">
              <a:buFont typeface="Arial" pitchFamily="34" charset="0"/>
              <a:buChar char="•"/>
            </a:pPr>
            <a:r>
              <a:rPr lang="ja-JP" altLang="en-US" sz="1600" dirty="0" smtClean="0"/>
              <a:t>リリースバックログ</a:t>
            </a:r>
            <a:r>
              <a:rPr lang="en-US" altLang="ja-JP" sz="1600" dirty="0"/>
              <a:t/>
            </a:r>
            <a:br>
              <a:rPr lang="en-US" altLang="ja-JP" sz="1600" dirty="0"/>
            </a:br>
            <a:r>
              <a:rPr lang="ja-JP" altLang="en-US" sz="1600" dirty="0" smtClean="0"/>
              <a:t>リリースすべき機能、機能ブロックのリストで優先順位、リリース時期を含む。スプリント開始時にはリリースバックログの最優先項目より開発する。</a:t>
            </a:r>
            <a:endParaRPr lang="en-US" altLang="ja-JP" sz="1600" dirty="0" smtClean="0"/>
          </a:p>
        </p:txBody>
      </p:sp>
      <p:sp>
        <p:nvSpPr>
          <p:cNvPr id="8" name="テキスト ボックス 7"/>
          <p:cNvSpPr txBox="1"/>
          <p:nvPr/>
        </p:nvSpPr>
        <p:spPr>
          <a:xfrm>
            <a:off x="717313" y="260648"/>
            <a:ext cx="2082621" cy="523220"/>
          </a:xfrm>
          <a:prstGeom prst="rect">
            <a:avLst/>
          </a:prstGeom>
          <a:noFill/>
        </p:spPr>
        <p:txBody>
          <a:bodyPr wrap="none" rtlCol="0">
            <a:spAutoFit/>
          </a:bodyPr>
          <a:lstStyle/>
          <a:p>
            <a:r>
              <a:rPr lang="en-US" altLang="ja-JP" sz="2800" dirty="0" smtClean="0"/>
              <a:t>7-2. SCRUM</a:t>
            </a:r>
            <a:endParaRPr lang="en-US" altLang="ja-JP" sz="2800" dirty="0"/>
          </a:p>
        </p:txBody>
      </p:sp>
    </p:spTree>
    <p:extLst>
      <p:ext uri="{BB962C8B-B14F-4D97-AF65-F5344CB8AC3E}">
        <p14:creationId xmlns:p14="http://schemas.microsoft.com/office/powerpoint/2010/main" val="231175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16016" y="2673437"/>
            <a:ext cx="1652984" cy="1799158"/>
            <a:chOff x="6804248" y="2133898"/>
            <a:chExt cx="1652984" cy="1799158"/>
          </a:xfrm>
          <a:effectLst>
            <a:outerShdw blurRad="50800" dist="38100" dir="2700000" algn="tl" rotWithShape="0">
              <a:prstClr val="black">
                <a:alpha val="40000"/>
              </a:prstClr>
            </a:outerShdw>
          </a:effectLst>
        </p:grpSpPr>
        <p:sp>
          <p:nvSpPr>
            <p:cNvPr id="28" name="正方形/長方形 27"/>
            <p:cNvSpPr/>
            <p:nvPr/>
          </p:nvSpPr>
          <p:spPr>
            <a:xfrm>
              <a:off x="6804248" y="2133898"/>
              <a:ext cx="1652984" cy="107907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altLang="ja-JP" sz="1400" dirty="0" smtClean="0">
                <a:solidFill>
                  <a:schemeClr val="tx1"/>
                </a:solidFill>
              </a:endParaRPr>
            </a:p>
          </p:txBody>
        </p:sp>
        <p:sp>
          <p:nvSpPr>
            <p:cNvPr id="30" name="正方形/長方形 29"/>
            <p:cNvSpPr/>
            <p:nvPr/>
          </p:nvSpPr>
          <p:spPr>
            <a:xfrm>
              <a:off x="6804248" y="3212976"/>
              <a:ext cx="1652984" cy="72008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altLang="ja-JP" sz="1400" dirty="0" smtClean="0">
                <a:solidFill>
                  <a:schemeClr val="tx1"/>
                </a:solidFill>
              </a:endParaRPr>
            </a:p>
          </p:txBody>
        </p:sp>
      </p:grpSp>
      <p:sp>
        <p:nvSpPr>
          <p:cNvPr id="7" name="テキスト ボックス 6"/>
          <p:cNvSpPr txBox="1"/>
          <p:nvPr/>
        </p:nvSpPr>
        <p:spPr>
          <a:xfrm>
            <a:off x="404912" y="880393"/>
            <a:ext cx="8280920" cy="830997"/>
          </a:xfrm>
          <a:prstGeom prst="rect">
            <a:avLst/>
          </a:prstGeom>
          <a:noFill/>
        </p:spPr>
        <p:txBody>
          <a:bodyPr wrap="square" rtlCol="0">
            <a:spAutoFit/>
          </a:bodyPr>
          <a:lstStyle/>
          <a:p>
            <a:pPr marL="800100" lvl="1" indent="-342900">
              <a:buFont typeface="Arial" pitchFamily="34" charset="0"/>
              <a:buChar char="•"/>
            </a:pPr>
            <a:r>
              <a:rPr lang="ja-JP" altLang="en-US" sz="1600" dirty="0"/>
              <a:t>プロジェクトおよび工程</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全体のプロジェクトを最長</a:t>
            </a:r>
            <a:r>
              <a:rPr kumimoji="1" lang="en-US" altLang="ja-JP" sz="1600" dirty="0" smtClean="0"/>
              <a:t>4</a:t>
            </a:r>
            <a:r>
              <a:rPr kumimoji="1" lang="ja-JP" altLang="en-US" sz="1600" dirty="0" smtClean="0"/>
              <a:t>週間の期間に分割、その期間</a:t>
            </a:r>
            <a:r>
              <a:rPr lang="ja-JP" altLang="en-US" sz="1600" dirty="0"/>
              <a:t>が</a:t>
            </a:r>
            <a:r>
              <a:rPr kumimoji="1" lang="ja-JP" altLang="en-US" sz="1600" dirty="0" smtClean="0"/>
              <a:t>スプリント </a:t>
            </a:r>
            <a:r>
              <a:rPr kumimoji="1" lang="en-US" altLang="ja-JP" sz="1600" dirty="0" smtClean="0"/>
              <a:t>(sprint) </a:t>
            </a:r>
            <a:r>
              <a:rPr lang="ja-JP" altLang="en-US" sz="1600" dirty="0" smtClean="0"/>
              <a:t>で</a:t>
            </a:r>
            <a:r>
              <a:rPr lang="ja-JP" altLang="en-US" sz="1600" dirty="0"/>
              <a:t>ある</a:t>
            </a:r>
            <a:r>
              <a:rPr lang="ja-JP" altLang="en-US" sz="1600" dirty="0" smtClean="0"/>
              <a:t>。</a:t>
            </a:r>
            <a:endParaRPr kumimoji="1" lang="en-US" altLang="ja-JP" sz="1600" dirty="0"/>
          </a:p>
        </p:txBody>
      </p:sp>
      <p:grpSp>
        <p:nvGrpSpPr>
          <p:cNvPr id="25" name="グループ化 24"/>
          <p:cNvGrpSpPr/>
          <p:nvPr/>
        </p:nvGrpSpPr>
        <p:grpSpPr>
          <a:xfrm>
            <a:off x="1475656" y="2212628"/>
            <a:ext cx="1675284" cy="3905820"/>
            <a:chOff x="1475656" y="2212628"/>
            <a:chExt cx="1675284" cy="3905820"/>
          </a:xfrm>
          <a:effectLst>
            <a:outerShdw blurRad="50800" dist="38100" dir="2700000" algn="tl" rotWithShape="0">
              <a:prstClr val="black">
                <a:alpha val="40000"/>
              </a:prstClr>
            </a:outerShdw>
          </a:effectLst>
        </p:grpSpPr>
        <p:sp>
          <p:nvSpPr>
            <p:cNvPr id="2" name="正方形/長方形 1"/>
            <p:cNvSpPr/>
            <p:nvPr/>
          </p:nvSpPr>
          <p:spPr>
            <a:xfrm>
              <a:off x="1475656" y="2708920"/>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リリース計画及び</a:t>
              </a:r>
              <a:endParaRPr kumimoji="1" lang="en-US" altLang="ja-JP" sz="1400" dirty="0" smtClean="0">
                <a:solidFill>
                  <a:schemeClr val="tx1"/>
                </a:solidFill>
              </a:endParaRPr>
            </a:p>
            <a:p>
              <a:pPr algn="ctr"/>
              <a:r>
                <a:rPr lang="ja-JP" altLang="en-US" sz="1400" dirty="0">
                  <a:solidFill>
                    <a:schemeClr val="tx1"/>
                  </a:solidFill>
                </a:rPr>
                <a:t>レビュー</a:t>
              </a:r>
              <a:endParaRPr kumimoji="1" lang="ja-JP" altLang="en-US" sz="1400" dirty="0" smtClean="0">
                <a:solidFill>
                  <a:schemeClr val="tx1"/>
                </a:solidFill>
              </a:endParaRPr>
            </a:p>
          </p:txBody>
        </p:sp>
        <p:sp>
          <p:nvSpPr>
            <p:cNvPr id="8" name="正方形/長方形 7"/>
            <p:cNvSpPr/>
            <p:nvPr/>
          </p:nvSpPr>
          <p:spPr>
            <a:xfrm>
              <a:off x="1475656" y="3212976"/>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スプリント＃１</a:t>
              </a:r>
              <a:endParaRPr lang="en-US" altLang="ja-JP" sz="1400" dirty="0" smtClean="0">
                <a:solidFill>
                  <a:schemeClr val="tx1"/>
                </a:solidFill>
              </a:endParaRPr>
            </a:p>
          </p:txBody>
        </p:sp>
        <p:sp>
          <p:nvSpPr>
            <p:cNvPr id="9" name="正方形/長方形 8"/>
            <p:cNvSpPr/>
            <p:nvPr/>
          </p:nvSpPr>
          <p:spPr>
            <a:xfrm>
              <a:off x="1478856" y="3933056"/>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スプリント＃２</a:t>
              </a:r>
            </a:p>
          </p:txBody>
        </p:sp>
        <p:sp>
          <p:nvSpPr>
            <p:cNvPr id="10" name="正方形/長方形 9"/>
            <p:cNvSpPr/>
            <p:nvPr/>
          </p:nvSpPr>
          <p:spPr>
            <a:xfrm>
              <a:off x="1475656" y="4665712"/>
              <a:ext cx="16752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スプリント＃ｎ</a:t>
              </a:r>
            </a:p>
          </p:txBody>
        </p:sp>
        <p:sp>
          <p:nvSpPr>
            <p:cNvPr id="11" name="正方形/長方形 10"/>
            <p:cNvSpPr/>
            <p:nvPr/>
          </p:nvSpPr>
          <p:spPr>
            <a:xfrm>
              <a:off x="1475656" y="5398368"/>
              <a:ext cx="16752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クロージャ</a:t>
              </a:r>
              <a:endParaRPr kumimoji="1" lang="ja-JP" altLang="en-US" sz="1400" dirty="0" smtClean="0">
                <a:solidFill>
                  <a:schemeClr val="tx1"/>
                </a:solidFill>
              </a:endParaRPr>
            </a:p>
          </p:txBody>
        </p:sp>
        <p:sp>
          <p:nvSpPr>
            <p:cNvPr id="12" name="正方形/長方形 11"/>
            <p:cNvSpPr/>
            <p:nvPr/>
          </p:nvSpPr>
          <p:spPr>
            <a:xfrm>
              <a:off x="1475656" y="2212628"/>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製品基準の調整及びレビュー</a:t>
              </a:r>
            </a:p>
          </p:txBody>
        </p:sp>
      </p:grpSp>
      <p:grpSp>
        <p:nvGrpSpPr>
          <p:cNvPr id="16" name="グループ化 15"/>
          <p:cNvGrpSpPr/>
          <p:nvPr/>
        </p:nvGrpSpPr>
        <p:grpSpPr>
          <a:xfrm>
            <a:off x="4545372" y="2840360"/>
            <a:ext cx="1656184" cy="1812776"/>
            <a:chOff x="4545372" y="2840360"/>
            <a:chExt cx="1656184" cy="1812776"/>
          </a:xfrm>
          <a:effectLst>
            <a:outerShdw blurRad="50800" dist="38100" dir="2700000" algn="tl" rotWithShape="0">
              <a:prstClr val="black">
                <a:alpha val="40000"/>
              </a:prstClr>
            </a:outerShdw>
          </a:effectLst>
        </p:grpSpPr>
        <p:sp>
          <p:nvSpPr>
            <p:cNvPr id="13" name="正方形/長方形 12"/>
            <p:cNvSpPr/>
            <p:nvPr/>
          </p:nvSpPr>
          <p:spPr>
            <a:xfrm>
              <a:off x="4545372" y="2840360"/>
              <a:ext cx="1656184" cy="10926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スクラム会議</a:t>
              </a:r>
              <a:r>
                <a:rPr lang="en-US" altLang="ja-JP" sz="1400" dirty="0" smtClean="0">
                  <a:solidFill>
                    <a:schemeClr val="tx1"/>
                  </a:solidFill>
                </a:rPr>
                <a:t>(</a:t>
              </a:r>
              <a:r>
                <a:rPr lang="ja-JP" altLang="en-US" sz="1400" dirty="0" smtClean="0">
                  <a:solidFill>
                    <a:schemeClr val="tx1"/>
                  </a:solidFill>
                </a:rPr>
                <a:t>毎日</a:t>
              </a:r>
              <a:r>
                <a:rPr lang="en-US" altLang="ja-JP" sz="1400" dirty="0" smtClean="0">
                  <a:solidFill>
                    <a:schemeClr val="tx1"/>
                  </a:solidFill>
                </a:rPr>
                <a:t>)</a:t>
              </a:r>
            </a:p>
            <a:p>
              <a:pPr algn="ctr"/>
              <a:r>
                <a:rPr lang="ja-JP" altLang="en-US" sz="1400" dirty="0" smtClean="0">
                  <a:solidFill>
                    <a:schemeClr val="tx1"/>
                  </a:solidFill>
                </a:rPr>
                <a:t>開発、まとめ、</a:t>
              </a:r>
              <a:endParaRPr lang="en-US" altLang="ja-JP" sz="1400" dirty="0" smtClean="0">
                <a:solidFill>
                  <a:schemeClr val="tx1"/>
                </a:solidFill>
              </a:endParaRPr>
            </a:p>
            <a:p>
              <a:pPr algn="ctr"/>
              <a:r>
                <a:rPr lang="ja-JP" altLang="en-US" sz="1400" dirty="0" smtClean="0">
                  <a:solidFill>
                    <a:schemeClr val="tx1"/>
                  </a:solidFill>
                </a:rPr>
                <a:t>レビュー、調整</a:t>
              </a:r>
              <a:endParaRPr lang="en-US" altLang="ja-JP" sz="1400" dirty="0" smtClean="0">
                <a:solidFill>
                  <a:schemeClr val="tx1"/>
                </a:solidFill>
              </a:endParaRPr>
            </a:p>
          </p:txBody>
        </p:sp>
        <p:sp>
          <p:nvSpPr>
            <p:cNvPr id="14" name="正方形/長方形 13"/>
            <p:cNvSpPr/>
            <p:nvPr/>
          </p:nvSpPr>
          <p:spPr>
            <a:xfrm>
              <a:off x="4548572" y="3933056"/>
              <a:ext cx="16529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スプリントレビュー</a:t>
              </a:r>
            </a:p>
          </p:txBody>
        </p:sp>
        <p:sp>
          <p:nvSpPr>
            <p:cNvPr id="21" name="環状矢印 20"/>
            <p:cNvSpPr/>
            <p:nvPr/>
          </p:nvSpPr>
          <p:spPr>
            <a:xfrm>
              <a:off x="4788024" y="2852936"/>
              <a:ext cx="1139552" cy="1080120"/>
            </a:xfrm>
            <a:prstGeom prst="circularArrow">
              <a:avLst>
                <a:gd name="adj1" fmla="val 6081"/>
                <a:gd name="adj2" fmla="val 910935"/>
                <a:gd name="adj3" fmla="val 19716897"/>
                <a:gd name="adj4" fmla="val 2816492"/>
                <a:gd name="adj5" fmla="val 15222"/>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grpSp>
      <p:cxnSp>
        <p:nvCxnSpPr>
          <p:cNvPr id="15" name="直線コネクタ 14"/>
          <p:cNvCxnSpPr/>
          <p:nvPr/>
        </p:nvCxnSpPr>
        <p:spPr>
          <a:xfrm flipV="1">
            <a:off x="3150940" y="2852936"/>
            <a:ext cx="1394432" cy="1080120"/>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131840" y="4665712"/>
            <a:ext cx="1413532" cy="0"/>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メモ 21"/>
          <p:cNvSpPr/>
          <p:nvPr/>
        </p:nvSpPr>
        <p:spPr>
          <a:xfrm>
            <a:off x="3393418" y="2060848"/>
            <a:ext cx="746534" cy="6558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smtClean="0">
                <a:solidFill>
                  <a:schemeClr val="tx1"/>
                </a:solidFill>
              </a:rPr>
              <a:t>プロダクト</a:t>
            </a:r>
            <a:endParaRPr lang="en-US" altLang="ja-JP" sz="1200" dirty="0" smtClean="0">
              <a:solidFill>
                <a:schemeClr val="tx1"/>
              </a:solidFill>
            </a:endParaRPr>
          </a:p>
          <a:p>
            <a:pPr algn="ctr"/>
            <a:r>
              <a:rPr kumimoji="1" lang="ja-JP" altLang="en-US" sz="1200" dirty="0" smtClean="0">
                <a:solidFill>
                  <a:schemeClr val="tx1"/>
                </a:solidFill>
              </a:rPr>
              <a:t>バックログ</a:t>
            </a:r>
          </a:p>
        </p:txBody>
      </p:sp>
      <p:sp>
        <p:nvSpPr>
          <p:cNvPr id="23" name="メモ 22"/>
          <p:cNvSpPr/>
          <p:nvPr/>
        </p:nvSpPr>
        <p:spPr>
          <a:xfrm>
            <a:off x="3383868" y="4293096"/>
            <a:ext cx="684076" cy="54659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a:solidFill>
                  <a:schemeClr val="tx1"/>
                </a:solidFill>
              </a:rPr>
              <a:t>スプリント</a:t>
            </a:r>
            <a:endParaRPr lang="en-US" altLang="ja-JP" sz="1200" dirty="0" smtClean="0">
              <a:solidFill>
                <a:schemeClr val="tx1"/>
              </a:solidFill>
            </a:endParaRPr>
          </a:p>
          <a:p>
            <a:pPr algn="ctr"/>
            <a:r>
              <a:rPr kumimoji="1" lang="ja-JP" altLang="en-US" sz="1200" dirty="0">
                <a:solidFill>
                  <a:schemeClr val="tx1"/>
                </a:solidFill>
              </a:rPr>
              <a:t>バックログ</a:t>
            </a:r>
            <a:endParaRPr kumimoji="1" lang="ja-JP" altLang="en-US" sz="1200" dirty="0" smtClean="0">
              <a:solidFill>
                <a:schemeClr val="tx1"/>
              </a:solidFill>
            </a:endParaRPr>
          </a:p>
        </p:txBody>
      </p:sp>
      <p:sp>
        <p:nvSpPr>
          <p:cNvPr id="19" name="角丸四角形吹き出し 18"/>
          <p:cNvSpPr/>
          <p:nvPr/>
        </p:nvSpPr>
        <p:spPr>
          <a:xfrm>
            <a:off x="6804248" y="2756898"/>
            <a:ext cx="1249288" cy="912155"/>
          </a:xfrm>
          <a:prstGeom prst="wedgeRoundRectCallout">
            <a:avLst>
              <a:gd name="adj1" fmla="val -72222"/>
              <a:gd name="adj2" fmla="val -24565"/>
              <a:gd name="adj3" fmla="val 16667"/>
            </a:avLst>
          </a:prstGeom>
          <a:solidFill>
            <a:schemeClr val="accent2">
              <a:lumMod val="20000"/>
              <a:lumOff val="8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a:solidFill>
                  <a:schemeClr val="tx1"/>
                </a:solidFill>
              </a:rPr>
              <a:t>規模</a:t>
            </a:r>
            <a:r>
              <a:rPr kumimoji="1" lang="ja-JP" altLang="en-US" sz="1200" dirty="0" smtClean="0">
                <a:solidFill>
                  <a:schemeClr val="tx1"/>
                </a:solidFill>
              </a:rPr>
              <a:t>に応じて複数のチームで、</a:t>
            </a:r>
            <a:endParaRPr lang="en-US" altLang="ja-JP" sz="1200" dirty="0">
              <a:solidFill>
                <a:schemeClr val="tx1"/>
              </a:solidFill>
            </a:endParaRPr>
          </a:p>
          <a:p>
            <a:pPr algn="ctr"/>
            <a:r>
              <a:rPr kumimoji="1" lang="ja-JP" altLang="en-US" sz="1200" dirty="0" smtClean="0">
                <a:solidFill>
                  <a:schemeClr val="tx1"/>
                </a:solidFill>
              </a:rPr>
              <a:t>スクラムのスクラムを編成</a:t>
            </a:r>
          </a:p>
        </p:txBody>
      </p:sp>
      <p:sp>
        <p:nvSpPr>
          <p:cNvPr id="20" name="角丸四角形吹き出し 19"/>
          <p:cNvSpPr/>
          <p:nvPr/>
        </p:nvSpPr>
        <p:spPr>
          <a:xfrm>
            <a:off x="3448534" y="5398368"/>
            <a:ext cx="1419436" cy="732656"/>
          </a:xfrm>
          <a:prstGeom prst="wedgeRoundRectCallout">
            <a:avLst>
              <a:gd name="adj1" fmla="val -27964"/>
              <a:gd name="adj2" fmla="val -73531"/>
              <a:gd name="adj3" fmla="val 16667"/>
            </a:avLst>
          </a:prstGeom>
          <a:solidFill>
            <a:schemeClr val="accent2">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プロダクトバックログの見積もりにより、スプリントのスコープを決定</a:t>
            </a:r>
          </a:p>
        </p:txBody>
      </p:sp>
      <p:sp>
        <p:nvSpPr>
          <p:cNvPr id="26" name="テキスト ボックス 25"/>
          <p:cNvSpPr txBox="1"/>
          <p:nvPr/>
        </p:nvSpPr>
        <p:spPr>
          <a:xfrm>
            <a:off x="717313" y="260648"/>
            <a:ext cx="2082621" cy="523220"/>
          </a:xfrm>
          <a:prstGeom prst="rect">
            <a:avLst/>
          </a:prstGeom>
          <a:noFill/>
        </p:spPr>
        <p:txBody>
          <a:bodyPr wrap="none" rtlCol="0">
            <a:spAutoFit/>
          </a:bodyPr>
          <a:lstStyle/>
          <a:p>
            <a:r>
              <a:rPr lang="en-US" altLang="ja-JP" sz="2800" dirty="0" smtClean="0"/>
              <a:t>7-2. SCRUM</a:t>
            </a:r>
            <a:endParaRPr lang="en-US" altLang="ja-JP" sz="2800" dirty="0"/>
          </a:p>
        </p:txBody>
      </p:sp>
    </p:spTree>
    <p:extLst>
      <p:ext uri="{BB962C8B-B14F-4D97-AF65-F5344CB8AC3E}">
        <p14:creationId xmlns:p14="http://schemas.microsoft.com/office/powerpoint/2010/main" val="3599872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408112" y="880393"/>
            <a:ext cx="8280920" cy="4770537"/>
          </a:xfrm>
          <a:prstGeom prst="rect">
            <a:avLst/>
          </a:prstGeom>
          <a:noFill/>
        </p:spPr>
        <p:txBody>
          <a:bodyPr wrap="square" rtlCol="0">
            <a:spAutoFit/>
          </a:bodyPr>
          <a:lstStyle/>
          <a:p>
            <a:pPr marL="342900" indent="-342900">
              <a:buFont typeface="+mj-lt"/>
              <a:buAutoNum type="arabicPeriod" startAt="3"/>
            </a:pPr>
            <a:endParaRPr kumimoji="1" lang="en-US" altLang="ja-JP" sz="1600" dirty="0" smtClean="0"/>
          </a:p>
          <a:p>
            <a:pPr marL="342900" indent="-342900">
              <a:buFont typeface="+mj-lt"/>
              <a:buAutoNum type="arabicPeriod" startAt="4"/>
            </a:pPr>
            <a:r>
              <a:rPr lang="ja-JP" altLang="en-US" sz="1600" dirty="0" smtClean="0"/>
              <a:t>スクラム会議</a:t>
            </a:r>
            <a:endParaRPr lang="en-US" altLang="ja-JP" sz="1600" dirty="0" smtClean="0"/>
          </a:p>
          <a:p>
            <a:pPr marL="342900" indent="-342900">
              <a:buFont typeface="+mj-lt"/>
              <a:buAutoNum type="arabicPeriod" startAt="4"/>
            </a:pPr>
            <a:endParaRPr lang="en-US" altLang="ja-JP" sz="1600" dirty="0"/>
          </a:p>
          <a:p>
            <a:pPr lvl="1"/>
            <a:r>
              <a:rPr lang="ja-JP" altLang="en-US" sz="1600" dirty="0" smtClean="0"/>
              <a:t>スプリント期間中、チームは毎日スクラム会議を開催する。</a:t>
            </a:r>
            <a:endParaRPr lang="en-US" altLang="ja-JP" sz="1600" dirty="0" smtClean="0"/>
          </a:p>
          <a:p>
            <a:pPr lvl="1"/>
            <a:r>
              <a:rPr lang="ja-JP" altLang="en-US" sz="1600" dirty="0"/>
              <a:t>会議</a:t>
            </a:r>
            <a:r>
              <a:rPr lang="ja-JP" altLang="en-US" sz="1600" dirty="0" smtClean="0"/>
              <a:t>は決まった時刻、決まった場所で開催し全員参加、</a:t>
            </a:r>
            <a:r>
              <a:rPr lang="en-US" altLang="ja-JP" sz="1600" dirty="0" smtClean="0"/>
              <a:t>15</a:t>
            </a:r>
            <a:r>
              <a:rPr lang="ja-JP" altLang="en-US" sz="1600" dirty="0" smtClean="0"/>
              <a:t>分以内が原則で、各メンバーは下記の</a:t>
            </a:r>
            <a:r>
              <a:rPr lang="en-US" altLang="ja-JP" sz="1600" dirty="0" smtClean="0"/>
              <a:t>3</a:t>
            </a:r>
            <a:r>
              <a:rPr lang="ja-JP" altLang="en-US" sz="1600" dirty="0" smtClean="0"/>
              <a:t>項目の報告と応答をする。</a:t>
            </a:r>
            <a:endParaRPr lang="en-US" altLang="ja-JP" sz="1600" dirty="0" smtClean="0"/>
          </a:p>
          <a:p>
            <a:pPr lvl="1"/>
            <a:endParaRPr lang="en-US" altLang="ja-JP" sz="1600" dirty="0"/>
          </a:p>
          <a:p>
            <a:pPr marL="742950" lvl="1" indent="-285750">
              <a:buFont typeface="Arial" pitchFamily="34" charset="0"/>
              <a:buChar char="•"/>
            </a:pPr>
            <a:r>
              <a:rPr lang="ja-JP" altLang="en-US" sz="1600" dirty="0" smtClean="0"/>
              <a:t>前回のスクラム会議以降</a:t>
            </a:r>
            <a:r>
              <a:rPr lang="ja-JP" altLang="en-US" sz="1600" dirty="0"/>
              <a:t>なに</a:t>
            </a:r>
            <a:r>
              <a:rPr lang="ja-JP" altLang="en-US" sz="1600" dirty="0" smtClean="0"/>
              <a:t>をしたか</a:t>
            </a:r>
            <a:endParaRPr lang="en-US" altLang="ja-JP" sz="1600" dirty="0" smtClean="0"/>
          </a:p>
          <a:p>
            <a:pPr marL="742950" lvl="1" indent="-285750">
              <a:buFont typeface="Arial" pitchFamily="34" charset="0"/>
              <a:buChar char="•"/>
            </a:pPr>
            <a:r>
              <a:rPr lang="ja-JP" altLang="en-US" sz="1600" dirty="0"/>
              <a:t>問題はある</a:t>
            </a:r>
            <a:r>
              <a:rPr lang="ja-JP" altLang="en-US" sz="1600" dirty="0" smtClean="0"/>
              <a:t>か</a:t>
            </a:r>
            <a:endParaRPr lang="en-US" altLang="ja-JP" sz="1600" dirty="0" smtClean="0"/>
          </a:p>
          <a:p>
            <a:pPr marL="742950" lvl="1" indent="-285750">
              <a:buFont typeface="Arial" pitchFamily="34" charset="0"/>
              <a:buChar char="•"/>
            </a:pPr>
            <a:r>
              <a:rPr lang="ja-JP" altLang="en-US" sz="1600" dirty="0" smtClean="0"/>
              <a:t>次回のスクラム会議までになにを</a:t>
            </a:r>
            <a:r>
              <a:rPr lang="ja-JP" altLang="en-US" sz="1600" dirty="0"/>
              <a:t>する</a:t>
            </a:r>
            <a:r>
              <a:rPr lang="ja-JP" altLang="en-US" sz="1600" dirty="0" smtClean="0"/>
              <a:t>か</a:t>
            </a:r>
            <a:endParaRPr lang="en-US" altLang="ja-JP" sz="1600" dirty="0" smtClean="0"/>
          </a:p>
          <a:p>
            <a:pPr marL="742950" lvl="1" indent="-285750">
              <a:buFont typeface="Arial" pitchFamily="34" charset="0"/>
              <a:buChar char="•"/>
            </a:pPr>
            <a:endParaRPr lang="en-US" altLang="ja-JP" sz="1600" dirty="0"/>
          </a:p>
          <a:p>
            <a:pPr lvl="1"/>
            <a:r>
              <a:rPr lang="ja-JP" altLang="en-US" sz="1600" dirty="0" smtClean="0"/>
              <a:t>問題の解決はスクラムマスタの責任で外部要因への対応や意思決定する。</a:t>
            </a:r>
            <a:endParaRPr lang="en-US" altLang="ja-JP" sz="1600" dirty="0" smtClean="0"/>
          </a:p>
          <a:p>
            <a:pPr lvl="1"/>
            <a:r>
              <a:rPr kumimoji="1" lang="ja-JP" altLang="en-US" sz="1600" dirty="0" smtClean="0"/>
              <a:t>複数</a:t>
            </a:r>
            <a:r>
              <a:rPr lang="ja-JP" altLang="en-US" sz="1600" dirty="0" smtClean="0"/>
              <a:t>のチームよりの代表による追加スクラム会議を開催、翌日に各チームにフィードバックされる。</a:t>
            </a:r>
            <a:endParaRPr kumimoji="1" lang="en-US" altLang="ja-JP" sz="1600" dirty="0" smtClean="0"/>
          </a:p>
          <a:p>
            <a:pPr marL="342900" indent="-342900">
              <a:buFont typeface="+mj-lt"/>
              <a:buAutoNum type="arabicPeriod" startAt="4"/>
            </a:pPr>
            <a:endParaRPr lang="en-US" altLang="ja-JP" sz="1600" dirty="0"/>
          </a:p>
          <a:p>
            <a:pPr marL="342900" indent="-342900">
              <a:buFont typeface="+mj-lt"/>
              <a:buAutoNum type="arabicPeriod" startAt="4"/>
            </a:pPr>
            <a:r>
              <a:rPr lang="ja-JP" altLang="en-US" sz="1600" dirty="0" smtClean="0"/>
              <a:t>バーンダウンチャート</a:t>
            </a:r>
            <a:r>
              <a:rPr lang="en-US" altLang="ja-JP" sz="1600" dirty="0" smtClean="0"/>
              <a:t>(Burndown Chart) </a:t>
            </a:r>
            <a:r>
              <a:rPr lang="ja-JP" altLang="en-US" sz="1600" dirty="0" smtClean="0"/>
              <a:t>によるバックログ管理</a:t>
            </a:r>
            <a:r>
              <a:rPr kumimoji="1" lang="en-US" altLang="ja-JP" sz="1600" dirty="0" smtClean="0"/>
              <a:t/>
            </a:r>
            <a:br>
              <a:rPr kumimoji="1" lang="en-US" altLang="ja-JP" sz="1600" dirty="0" smtClean="0"/>
            </a:br>
            <a:r>
              <a:rPr lang="en-US" altLang="ja-JP" sz="1600" dirty="0" smtClean="0"/>
              <a:t/>
            </a:r>
            <a:br>
              <a:rPr lang="en-US" altLang="ja-JP" sz="1600" dirty="0" smtClean="0"/>
            </a:br>
            <a:r>
              <a:rPr lang="ja-JP" altLang="en-US" sz="1600" dirty="0" smtClean="0"/>
              <a:t>スプリント内のバックログ数と、完了実績を可視化した</a:t>
            </a:r>
            <a:r>
              <a:rPr lang="en-US" altLang="ja-JP" sz="1600" dirty="0" smtClean="0"/>
              <a:t/>
            </a:r>
            <a:br>
              <a:rPr lang="en-US" altLang="ja-JP" sz="1600" dirty="0" smtClean="0"/>
            </a:br>
            <a:r>
              <a:rPr lang="ja-JP" altLang="en-US" sz="1600" dirty="0" smtClean="0"/>
              <a:t>チャートでチーム全員が見えるようにする。</a:t>
            </a:r>
            <a:endParaRPr lang="en-US" altLang="ja-JP" sz="1600" dirty="0" smtClean="0"/>
          </a:p>
          <a:p>
            <a:pPr marL="342900" indent="-342900">
              <a:buFont typeface="+mj-lt"/>
              <a:buAutoNum type="arabicPeriod" startAt="4"/>
            </a:pPr>
            <a:endParaRPr kumimoji="1" lang="en-US" altLang="ja-JP" sz="1600" dirty="0" smtClean="0"/>
          </a:p>
        </p:txBody>
      </p:sp>
      <p:graphicFrame>
        <p:nvGraphicFramePr>
          <p:cNvPr id="8" name="グラフ 7"/>
          <p:cNvGraphicFramePr>
            <a:graphicFrameLocks/>
          </p:cNvGraphicFramePr>
          <p:nvPr>
            <p:extLst>
              <p:ext uri="{D42A27DB-BD31-4B8C-83A1-F6EECF244321}">
                <p14:modId xmlns:p14="http://schemas.microsoft.com/office/powerpoint/2010/main" val="2197294215"/>
              </p:ext>
            </p:extLst>
          </p:nvPr>
        </p:nvGraphicFramePr>
        <p:xfrm>
          <a:off x="5508104" y="4378300"/>
          <a:ext cx="3174156" cy="2052816"/>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ボックス 8"/>
          <p:cNvSpPr txBox="1"/>
          <p:nvPr/>
        </p:nvSpPr>
        <p:spPr>
          <a:xfrm>
            <a:off x="717313" y="260648"/>
            <a:ext cx="2082621" cy="523220"/>
          </a:xfrm>
          <a:prstGeom prst="rect">
            <a:avLst/>
          </a:prstGeom>
          <a:noFill/>
        </p:spPr>
        <p:txBody>
          <a:bodyPr wrap="none" rtlCol="0">
            <a:spAutoFit/>
          </a:bodyPr>
          <a:lstStyle/>
          <a:p>
            <a:r>
              <a:rPr lang="en-US" altLang="ja-JP" sz="2800" dirty="0" smtClean="0"/>
              <a:t>7-2. SCRUM</a:t>
            </a:r>
            <a:endParaRPr lang="en-US" altLang="ja-JP" sz="2800" dirty="0"/>
          </a:p>
        </p:txBody>
      </p:sp>
    </p:spTree>
    <p:extLst>
      <p:ext uri="{BB962C8B-B14F-4D97-AF65-F5344CB8AC3E}">
        <p14:creationId xmlns:p14="http://schemas.microsoft.com/office/powerpoint/2010/main" val="32368354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717313" y="260648"/>
            <a:ext cx="8414483" cy="523220"/>
          </a:xfrm>
          <a:prstGeom prst="rect">
            <a:avLst/>
          </a:prstGeom>
          <a:noFill/>
        </p:spPr>
        <p:txBody>
          <a:bodyPr wrap="none" rtlCol="0">
            <a:spAutoFit/>
          </a:bodyPr>
          <a:lstStyle/>
          <a:p>
            <a:r>
              <a:rPr lang="en-US" altLang="ja-JP" sz="2800" dirty="0" smtClean="0"/>
              <a:t>7-2. SCRUM </a:t>
            </a:r>
            <a:r>
              <a:rPr lang="ja-JP" altLang="en-US" sz="2800" dirty="0"/>
              <a:t>に基づいた</a:t>
            </a:r>
            <a:r>
              <a:rPr lang="en-US" altLang="ja-JP" sz="2800" dirty="0"/>
              <a:t>SAP </a:t>
            </a:r>
            <a:r>
              <a:rPr lang="ja-JP" altLang="en-US" sz="2800" dirty="0"/>
              <a:t>におけるアジャイル開発手法</a:t>
            </a:r>
          </a:p>
        </p:txBody>
      </p:sp>
      <p:sp>
        <p:nvSpPr>
          <p:cNvPr id="5" name="正方形/長方形 4"/>
          <p:cNvSpPr/>
          <p:nvPr/>
        </p:nvSpPr>
        <p:spPr>
          <a:xfrm>
            <a:off x="3059832" y="980728"/>
            <a:ext cx="5688632" cy="22322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6" name="角丸四角形 5"/>
          <p:cNvSpPr/>
          <p:nvPr/>
        </p:nvSpPr>
        <p:spPr>
          <a:xfrm>
            <a:off x="3707904" y="1136204"/>
            <a:ext cx="3960440" cy="1644724"/>
          </a:xfrm>
          <a:prstGeom prst="roundRect">
            <a:avLst>
              <a:gd name="adj" fmla="val 45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b"/>
          <a:lstStyle/>
          <a:p>
            <a:pPr algn="ctr"/>
            <a:r>
              <a:rPr kumimoji="1" lang="en-US" altLang="ja-JP" sz="1050" dirty="0" smtClean="0">
                <a:solidFill>
                  <a:schemeClr val="bg1"/>
                </a:solidFill>
              </a:rPr>
              <a:t>2.2 Delta Realization</a:t>
            </a:r>
            <a:endParaRPr kumimoji="1" lang="ja-JP" altLang="en-US" sz="1050" dirty="0" smtClean="0">
              <a:solidFill>
                <a:schemeClr val="bg1"/>
              </a:solidFill>
            </a:endParaRPr>
          </a:p>
        </p:txBody>
      </p:sp>
      <p:sp>
        <p:nvSpPr>
          <p:cNvPr id="10" name="正方形/長方形 9"/>
          <p:cNvSpPr/>
          <p:nvPr/>
        </p:nvSpPr>
        <p:spPr>
          <a:xfrm>
            <a:off x="3294942" y="1136204"/>
            <a:ext cx="360040" cy="164472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1050" dirty="0">
                <a:solidFill>
                  <a:schemeClr val="bg1"/>
                </a:solidFill>
                <a:latin typeface="Arial" pitchFamily="34" charset="0"/>
                <a:cs typeface="Arial" pitchFamily="34" charset="0"/>
              </a:rPr>
              <a:t> </a:t>
            </a:r>
            <a:r>
              <a:rPr lang="en-US" altLang="ja-JP" sz="1050" dirty="0" smtClean="0">
                <a:solidFill>
                  <a:schemeClr val="bg1"/>
                </a:solidFill>
                <a:latin typeface="Arial" pitchFamily="34" charset="0"/>
                <a:cs typeface="Arial" pitchFamily="34" charset="0"/>
              </a:rPr>
              <a:t>2.1</a:t>
            </a:r>
            <a:r>
              <a:rPr kumimoji="1" lang="en-US" altLang="ja-JP" sz="1050" dirty="0" smtClean="0">
                <a:solidFill>
                  <a:schemeClr val="bg1"/>
                </a:solidFill>
                <a:latin typeface="Arial" pitchFamily="34" charset="0"/>
                <a:cs typeface="Arial" pitchFamily="34" charset="0"/>
              </a:rPr>
              <a:t>  Sprint Planning</a:t>
            </a:r>
            <a:endParaRPr kumimoji="1" lang="ja-JP" altLang="en-US" sz="1050" dirty="0" smtClean="0">
              <a:solidFill>
                <a:schemeClr val="bg1"/>
              </a:solidFill>
              <a:latin typeface="Arial" pitchFamily="34" charset="0"/>
              <a:cs typeface="Arial" pitchFamily="34" charset="0"/>
            </a:endParaRPr>
          </a:p>
        </p:txBody>
      </p:sp>
      <p:sp>
        <p:nvSpPr>
          <p:cNvPr id="11" name="正方形/長方形 10"/>
          <p:cNvSpPr/>
          <p:nvPr/>
        </p:nvSpPr>
        <p:spPr>
          <a:xfrm>
            <a:off x="7773164" y="1143160"/>
            <a:ext cx="360040" cy="163776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1050" dirty="0">
                <a:solidFill>
                  <a:schemeClr val="bg1"/>
                </a:solidFill>
                <a:latin typeface="Arial" pitchFamily="34" charset="0"/>
                <a:cs typeface="Arial" pitchFamily="34" charset="0"/>
              </a:rPr>
              <a:t> </a:t>
            </a:r>
            <a:r>
              <a:rPr lang="en-US" altLang="ja-JP" sz="1050" dirty="0" smtClean="0">
                <a:solidFill>
                  <a:schemeClr val="bg1"/>
                </a:solidFill>
                <a:latin typeface="Arial" pitchFamily="34" charset="0"/>
                <a:cs typeface="Arial" pitchFamily="34" charset="0"/>
              </a:rPr>
              <a:t>2.4</a:t>
            </a:r>
            <a:r>
              <a:rPr kumimoji="1" lang="en-US" altLang="ja-JP" sz="1050" dirty="0" smtClean="0">
                <a:solidFill>
                  <a:schemeClr val="bg1"/>
                </a:solidFill>
                <a:latin typeface="Arial" pitchFamily="34" charset="0"/>
                <a:cs typeface="Arial" pitchFamily="34" charset="0"/>
              </a:rPr>
              <a:t>  Sprint Demo</a:t>
            </a:r>
            <a:endParaRPr kumimoji="1" lang="ja-JP" altLang="en-US" sz="1050" dirty="0" smtClean="0">
              <a:solidFill>
                <a:schemeClr val="bg1"/>
              </a:solidFill>
              <a:latin typeface="Arial" pitchFamily="34" charset="0"/>
              <a:cs typeface="Arial" pitchFamily="34" charset="0"/>
            </a:endParaRPr>
          </a:p>
        </p:txBody>
      </p:sp>
      <p:sp>
        <p:nvSpPr>
          <p:cNvPr id="12" name="正方形/長方形 11"/>
          <p:cNvSpPr/>
          <p:nvPr/>
        </p:nvSpPr>
        <p:spPr>
          <a:xfrm>
            <a:off x="8244408" y="1136204"/>
            <a:ext cx="360040" cy="164472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1050" dirty="0">
                <a:solidFill>
                  <a:schemeClr val="bg1"/>
                </a:solidFill>
                <a:latin typeface="Arial" pitchFamily="34" charset="0"/>
                <a:cs typeface="Arial" pitchFamily="34" charset="0"/>
              </a:rPr>
              <a:t> </a:t>
            </a:r>
            <a:r>
              <a:rPr lang="en-US" altLang="ja-JP" sz="1050" dirty="0" smtClean="0">
                <a:solidFill>
                  <a:schemeClr val="bg1"/>
                </a:solidFill>
                <a:latin typeface="Arial" pitchFamily="34" charset="0"/>
                <a:cs typeface="Arial" pitchFamily="34" charset="0"/>
              </a:rPr>
              <a:t>2.1</a:t>
            </a:r>
            <a:r>
              <a:rPr kumimoji="1" lang="en-US" altLang="ja-JP" sz="1050" dirty="0" smtClean="0">
                <a:solidFill>
                  <a:schemeClr val="bg1"/>
                </a:solidFill>
                <a:latin typeface="Arial" pitchFamily="34" charset="0"/>
                <a:cs typeface="Arial" pitchFamily="34" charset="0"/>
              </a:rPr>
              <a:t>  Sprint Review</a:t>
            </a:r>
            <a:endParaRPr kumimoji="1" lang="ja-JP" altLang="en-US" sz="1050" dirty="0" smtClean="0">
              <a:solidFill>
                <a:schemeClr val="bg1"/>
              </a:solidFill>
              <a:latin typeface="Arial" pitchFamily="34" charset="0"/>
              <a:cs typeface="Arial" pitchFamily="34" charset="0"/>
            </a:endParaRPr>
          </a:p>
        </p:txBody>
      </p:sp>
      <p:grpSp>
        <p:nvGrpSpPr>
          <p:cNvPr id="13" name="グループ化 12"/>
          <p:cNvGrpSpPr/>
          <p:nvPr/>
        </p:nvGrpSpPr>
        <p:grpSpPr>
          <a:xfrm>
            <a:off x="3827441" y="1284804"/>
            <a:ext cx="1080120" cy="1152128"/>
            <a:chOff x="5004048" y="1407076"/>
            <a:chExt cx="1152128" cy="1152128"/>
          </a:xfrm>
        </p:grpSpPr>
        <p:sp>
          <p:nvSpPr>
            <p:cNvPr id="14" name="角丸四角形 13"/>
            <p:cNvSpPr/>
            <p:nvPr/>
          </p:nvSpPr>
          <p:spPr>
            <a:xfrm>
              <a:off x="5004048" y="1407076"/>
              <a:ext cx="1152128" cy="1152128"/>
            </a:xfrm>
            <a:prstGeom prst="roundRect">
              <a:avLst>
                <a:gd name="adj" fmla="val 10053"/>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b"/>
            <a:lstStyle/>
            <a:p>
              <a:pPr algn="ctr"/>
              <a:r>
                <a:rPr kumimoji="1" lang="en-US" altLang="ja-JP" sz="1050" dirty="0" smtClean="0">
                  <a:solidFill>
                    <a:schemeClr val="tx1"/>
                  </a:solidFill>
                </a:rPr>
                <a:t>Delta 1</a:t>
              </a:r>
              <a:endParaRPr kumimoji="1" lang="ja-JP" altLang="en-US" sz="1050" dirty="0" smtClean="0">
                <a:solidFill>
                  <a:schemeClr val="tx1"/>
                </a:solidFill>
              </a:endParaRPr>
            </a:p>
          </p:txBody>
        </p:sp>
        <p:sp>
          <p:nvSpPr>
            <p:cNvPr id="15" name="正方形/長方形 14"/>
            <p:cNvSpPr/>
            <p:nvPr/>
          </p:nvSpPr>
          <p:spPr>
            <a:xfrm>
              <a:off x="5076056" y="1556792"/>
              <a:ext cx="180020"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 </a:t>
              </a:r>
              <a:r>
                <a:rPr lang="en-US" altLang="ja-JP" sz="800" dirty="0" smtClean="0">
                  <a:solidFill>
                    <a:schemeClr val="bg1"/>
                  </a:solidFill>
                  <a:latin typeface="Arial" pitchFamily="34" charset="0"/>
                  <a:cs typeface="Arial" pitchFamily="34" charset="0"/>
                </a:rPr>
                <a:t>Analysis</a:t>
              </a:r>
              <a:endParaRPr kumimoji="1" lang="ja-JP" altLang="en-US" sz="800" dirty="0" smtClean="0">
                <a:solidFill>
                  <a:schemeClr val="bg1"/>
                </a:solidFill>
                <a:latin typeface="Arial" pitchFamily="34" charset="0"/>
                <a:cs typeface="Arial" pitchFamily="34" charset="0"/>
              </a:endParaRPr>
            </a:p>
          </p:txBody>
        </p:sp>
        <p:sp>
          <p:nvSpPr>
            <p:cNvPr id="16" name="正方形/長方形 15"/>
            <p:cNvSpPr/>
            <p:nvPr/>
          </p:nvSpPr>
          <p:spPr>
            <a:xfrm>
              <a:off x="5310356" y="1556792"/>
              <a:ext cx="18840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 </a:t>
              </a:r>
              <a:r>
                <a:rPr lang="en-US" altLang="ja-JP" sz="800" dirty="0" smtClean="0">
                  <a:solidFill>
                    <a:schemeClr val="bg1"/>
                  </a:solidFill>
                  <a:latin typeface="Arial" pitchFamily="34" charset="0"/>
                  <a:cs typeface="Arial" pitchFamily="34" charset="0"/>
                </a:rPr>
                <a:t>Realization</a:t>
              </a:r>
              <a:endParaRPr kumimoji="1" lang="ja-JP" altLang="en-US" sz="800" dirty="0" smtClean="0">
                <a:solidFill>
                  <a:schemeClr val="bg1"/>
                </a:solidFill>
                <a:latin typeface="Arial" pitchFamily="34" charset="0"/>
                <a:cs typeface="Arial" pitchFamily="34" charset="0"/>
              </a:endParaRPr>
            </a:p>
          </p:txBody>
        </p:sp>
        <p:sp>
          <p:nvSpPr>
            <p:cNvPr id="17" name="正方形/長方形 16"/>
            <p:cNvSpPr/>
            <p:nvPr/>
          </p:nvSpPr>
          <p:spPr>
            <a:xfrm>
              <a:off x="5580112" y="1556792"/>
              <a:ext cx="21602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smtClean="0">
                  <a:solidFill>
                    <a:schemeClr val="bg1"/>
                  </a:solidFill>
                  <a:latin typeface="Arial" pitchFamily="34" charset="0"/>
                  <a:cs typeface="Arial" pitchFamily="34" charset="0"/>
                </a:rPr>
                <a:t>Documentation</a:t>
              </a:r>
              <a:endParaRPr kumimoji="1" lang="ja-JP" altLang="en-US" sz="800" dirty="0" smtClean="0">
                <a:solidFill>
                  <a:schemeClr val="bg1"/>
                </a:solidFill>
                <a:latin typeface="Arial" pitchFamily="34" charset="0"/>
                <a:cs typeface="Arial" pitchFamily="34" charset="0"/>
              </a:endParaRPr>
            </a:p>
          </p:txBody>
        </p:sp>
        <p:sp>
          <p:nvSpPr>
            <p:cNvPr id="18" name="正方形/長方形 17"/>
            <p:cNvSpPr/>
            <p:nvPr/>
          </p:nvSpPr>
          <p:spPr>
            <a:xfrm>
              <a:off x="5868144" y="1556792"/>
              <a:ext cx="21602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T</a:t>
              </a:r>
              <a:r>
                <a:rPr lang="en-US" altLang="ja-JP" sz="800" dirty="0" smtClean="0">
                  <a:solidFill>
                    <a:schemeClr val="bg1"/>
                  </a:solidFill>
                  <a:latin typeface="Arial" pitchFamily="34" charset="0"/>
                  <a:cs typeface="Arial" pitchFamily="34" charset="0"/>
                </a:rPr>
                <a:t>esting</a:t>
              </a:r>
              <a:endParaRPr kumimoji="1" lang="ja-JP" altLang="en-US" sz="800" dirty="0" smtClean="0">
                <a:solidFill>
                  <a:schemeClr val="bg1"/>
                </a:solidFill>
                <a:latin typeface="Arial" pitchFamily="34" charset="0"/>
                <a:cs typeface="Arial" pitchFamily="34" charset="0"/>
              </a:endParaRPr>
            </a:p>
          </p:txBody>
        </p:sp>
      </p:grpSp>
      <p:grpSp>
        <p:nvGrpSpPr>
          <p:cNvPr id="19" name="グループ化 18"/>
          <p:cNvGrpSpPr/>
          <p:nvPr/>
        </p:nvGrpSpPr>
        <p:grpSpPr>
          <a:xfrm>
            <a:off x="5079317" y="1284804"/>
            <a:ext cx="1080120" cy="1152128"/>
            <a:chOff x="5004048" y="1407076"/>
            <a:chExt cx="1152128" cy="1152128"/>
          </a:xfrm>
        </p:grpSpPr>
        <p:sp>
          <p:nvSpPr>
            <p:cNvPr id="20" name="角丸四角形 19"/>
            <p:cNvSpPr/>
            <p:nvPr/>
          </p:nvSpPr>
          <p:spPr>
            <a:xfrm>
              <a:off x="5004048" y="1407076"/>
              <a:ext cx="1152128" cy="1152128"/>
            </a:xfrm>
            <a:prstGeom prst="roundRect">
              <a:avLst>
                <a:gd name="adj" fmla="val 10053"/>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b"/>
            <a:lstStyle/>
            <a:p>
              <a:pPr algn="ctr"/>
              <a:r>
                <a:rPr kumimoji="1" lang="en-US" altLang="ja-JP" sz="1050" dirty="0" smtClean="0">
                  <a:solidFill>
                    <a:schemeClr val="tx1"/>
                  </a:solidFill>
                </a:rPr>
                <a:t>Delta 2</a:t>
              </a:r>
              <a:endParaRPr kumimoji="1" lang="ja-JP" altLang="en-US" sz="1050" dirty="0" smtClean="0">
                <a:solidFill>
                  <a:schemeClr val="tx1"/>
                </a:solidFill>
              </a:endParaRPr>
            </a:p>
          </p:txBody>
        </p:sp>
        <p:sp>
          <p:nvSpPr>
            <p:cNvPr id="21" name="正方形/長方形 20"/>
            <p:cNvSpPr/>
            <p:nvPr/>
          </p:nvSpPr>
          <p:spPr>
            <a:xfrm>
              <a:off x="5076056" y="1556792"/>
              <a:ext cx="180020"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 </a:t>
              </a:r>
              <a:r>
                <a:rPr lang="en-US" altLang="ja-JP" sz="800" dirty="0" smtClean="0">
                  <a:solidFill>
                    <a:schemeClr val="bg1"/>
                  </a:solidFill>
                  <a:latin typeface="Arial" pitchFamily="34" charset="0"/>
                  <a:cs typeface="Arial" pitchFamily="34" charset="0"/>
                </a:rPr>
                <a:t>Analysis</a:t>
              </a:r>
              <a:endParaRPr kumimoji="1" lang="ja-JP" altLang="en-US" sz="800" dirty="0" smtClean="0">
                <a:solidFill>
                  <a:schemeClr val="bg1"/>
                </a:solidFill>
                <a:latin typeface="Arial" pitchFamily="34" charset="0"/>
                <a:cs typeface="Arial" pitchFamily="34" charset="0"/>
              </a:endParaRPr>
            </a:p>
          </p:txBody>
        </p:sp>
        <p:sp>
          <p:nvSpPr>
            <p:cNvPr id="22" name="正方形/長方形 21"/>
            <p:cNvSpPr/>
            <p:nvPr/>
          </p:nvSpPr>
          <p:spPr>
            <a:xfrm>
              <a:off x="5310356" y="1556792"/>
              <a:ext cx="18840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 </a:t>
              </a:r>
              <a:r>
                <a:rPr lang="en-US" altLang="ja-JP" sz="800" dirty="0" smtClean="0">
                  <a:solidFill>
                    <a:schemeClr val="bg1"/>
                  </a:solidFill>
                  <a:latin typeface="Arial" pitchFamily="34" charset="0"/>
                  <a:cs typeface="Arial" pitchFamily="34" charset="0"/>
                </a:rPr>
                <a:t>Realization</a:t>
              </a:r>
              <a:endParaRPr kumimoji="1" lang="ja-JP" altLang="en-US" sz="800" dirty="0" smtClean="0">
                <a:solidFill>
                  <a:schemeClr val="bg1"/>
                </a:solidFill>
                <a:latin typeface="Arial" pitchFamily="34" charset="0"/>
                <a:cs typeface="Arial" pitchFamily="34" charset="0"/>
              </a:endParaRPr>
            </a:p>
          </p:txBody>
        </p:sp>
        <p:sp>
          <p:nvSpPr>
            <p:cNvPr id="23" name="正方形/長方形 22"/>
            <p:cNvSpPr/>
            <p:nvPr/>
          </p:nvSpPr>
          <p:spPr>
            <a:xfrm>
              <a:off x="5580112" y="1556792"/>
              <a:ext cx="21602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smtClean="0">
                  <a:solidFill>
                    <a:schemeClr val="bg1"/>
                  </a:solidFill>
                  <a:latin typeface="Arial" pitchFamily="34" charset="0"/>
                  <a:cs typeface="Arial" pitchFamily="34" charset="0"/>
                </a:rPr>
                <a:t>Documentation</a:t>
              </a:r>
              <a:endParaRPr kumimoji="1" lang="ja-JP" altLang="en-US" sz="800" dirty="0" smtClean="0">
                <a:solidFill>
                  <a:schemeClr val="bg1"/>
                </a:solidFill>
                <a:latin typeface="Arial" pitchFamily="34" charset="0"/>
                <a:cs typeface="Arial" pitchFamily="34" charset="0"/>
              </a:endParaRPr>
            </a:p>
          </p:txBody>
        </p:sp>
        <p:sp>
          <p:nvSpPr>
            <p:cNvPr id="24" name="正方形/長方形 23"/>
            <p:cNvSpPr/>
            <p:nvPr/>
          </p:nvSpPr>
          <p:spPr>
            <a:xfrm>
              <a:off x="5868144" y="1556792"/>
              <a:ext cx="21602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T</a:t>
              </a:r>
              <a:r>
                <a:rPr lang="en-US" altLang="ja-JP" sz="800" dirty="0" smtClean="0">
                  <a:solidFill>
                    <a:schemeClr val="bg1"/>
                  </a:solidFill>
                  <a:latin typeface="Arial" pitchFamily="34" charset="0"/>
                  <a:cs typeface="Arial" pitchFamily="34" charset="0"/>
                </a:rPr>
                <a:t>esting</a:t>
              </a:r>
              <a:endParaRPr kumimoji="1" lang="ja-JP" altLang="en-US" sz="800" dirty="0" smtClean="0">
                <a:solidFill>
                  <a:schemeClr val="bg1"/>
                </a:solidFill>
                <a:latin typeface="Arial" pitchFamily="34" charset="0"/>
                <a:cs typeface="Arial" pitchFamily="34" charset="0"/>
              </a:endParaRPr>
            </a:p>
          </p:txBody>
        </p:sp>
      </p:grpSp>
      <p:grpSp>
        <p:nvGrpSpPr>
          <p:cNvPr id="25" name="グループ化 24"/>
          <p:cNvGrpSpPr/>
          <p:nvPr/>
        </p:nvGrpSpPr>
        <p:grpSpPr>
          <a:xfrm>
            <a:off x="6300192" y="1279496"/>
            <a:ext cx="1080120" cy="1152128"/>
            <a:chOff x="5004048" y="1407076"/>
            <a:chExt cx="1152128" cy="1152128"/>
          </a:xfrm>
        </p:grpSpPr>
        <p:sp>
          <p:nvSpPr>
            <p:cNvPr id="26" name="角丸四角形 25"/>
            <p:cNvSpPr/>
            <p:nvPr/>
          </p:nvSpPr>
          <p:spPr>
            <a:xfrm>
              <a:off x="5004048" y="1407076"/>
              <a:ext cx="1152128" cy="1152128"/>
            </a:xfrm>
            <a:prstGeom prst="roundRect">
              <a:avLst>
                <a:gd name="adj" fmla="val 10053"/>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b"/>
            <a:lstStyle/>
            <a:p>
              <a:pPr algn="ctr"/>
              <a:r>
                <a:rPr kumimoji="1" lang="en-US" altLang="ja-JP" sz="1050" dirty="0" smtClean="0">
                  <a:solidFill>
                    <a:schemeClr val="tx1"/>
                  </a:solidFill>
                </a:rPr>
                <a:t>Delta 3</a:t>
              </a:r>
              <a:endParaRPr kumimoji="1" lang="ja-JP" altLang="en-US" sz="1050" dirty="0" smtClean="0">
                <a:solidFill>
                  <a:schemeClr val="tx1"/>
                </a:solidFill>
              </a:endParaRPr>
            </a:p>
          </p:txBody>
        </p:sp>
        <p:sp>
          <p:nvSpPr>
            <p:cNvPr id="27" name="正方形/長方形 26"/>
            <p:cNvSpPr/>
            <p:nvPr/>
          </p:nvSpPr>
          <p:spPr>
            <a:xfrm>
              <a:off x="5076056" y="1556792"/>
              <a:ext cx="180020"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 </a:t>
              </a:r>
              <a:r>
                <a:rPr lang="en-US" altLang="ja-JP" sz="800" dirty="0" smtClean="0">
                  <a:solidFill>
                    <a:schemeClr val="bg1"/>
                  </a:solidFill>
                  <a:latin typeface="Arial" pitchFamily="34" charset="0"/>
                  <a:cs typeface="Arial" pitchFamily="34" charset="0"/>
                </a:rPr>
                <a:t>Analysis</a:t>
              </a:r>
              <a:endParaRPr kumimoji="1" lang="ja-JP" altLang="en-US" sz="800" dirty="0" smtClean="0">
                <a:solidFill>
                  <a:schemeClr val="bg1"/>
                </a:solidFill>
                <a:latin typeface="Arial" pitchFamily="34" charset="0"/>
                <a:cs typeface="Arial" pitchFamily="34" charset="0"/>
              </a:endParaRPr>
            </a:p>
          </p:txBody>
        </p:sp>
        <p:sp>
          <p:nvSpPr>
            <p:cNvPr id="28" name="正方形/長方形 27"/>
            <p:cNvSpPr/>
            <p:nvPr/>
          </p:nvSpPr>
          <p:spPr>
            <a:xfrm>
              <a:off x="5310356" y="1556792"/>
              <a:ext cx="18840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 </a:t>
              </a:r>
              <a:r>
                <a:rPr lang="en-US" altLang="ja-JP" sz="800" dirty="0" smtClean="0">
                  <a:solidFill>
                    <a:schemeClr val="bg1"/>
                  </a:solidFill>
                  <a:latin typeface="Arial" pitchFamily="34" charset="0"/>
                  <a:cs typeface="Arial" pitchFamily="34" charset="0"/>
                </a:rPr>
                <a:t>Realization</a:t>
              </a:r>
              <a:endParaRPr kumimoji="1" lang="ja-JP" altLang="en-US" sz="800" dirty="0" smtClean="0">
                <a:solidFill>
                  <a:schemeClr val="bg1"/>
                </a:solidFill>
                <a:latin typeface="Arial" pitchFamily="34" charset="0"/>
                <a:cs typeface="Arial" pitchFamily="34" charset="0"/>
              </a:endParaRPr>
            </a:p>
          </p:txBody>
        </p:sp>
        <p:sp>
          <p:nvSpPr>
            <p:cNvPr id="29" name="正方形/長方形 28"/>
            <p:cNvSpPr/>
            <p:nvPr/>
          </p:nvSpPr>
          <p:spPr>
            <a:xfrm>
              <a:off x="5580112" y="1556792"/>
              <a:ext cx="21602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smtClean="0">
                  <a:solidFill>
                    <a:schemeClr val="bg1"/>
                  </a:solidFill>
                  <a:latin typeface="Arial" pitchFamily="34" charset="0"/>
                  <a:cs typeface="Arial" pitchFamily="34" charset="0"/>
                </a:rPr>
                <a:t>Documentation</a:t>
              </a:r>
              <a:endParaRPr kumimoji="1" lang="ja-JP" altLang="en-US" sz="800" dirty="0" smtClean="0">
                <a:solidFill>
                  <a:schemeClr val="bg1"/>
                </a:solidFill>
                <a:latin typeface="Arial" pitchFamily="34" charset="0"/>
                <a:cs typeface="Arial" pitchFamily="34" charset="0"/>
              </a:endParaRPr>
            </a:p>
          </p:txBody>
        </p:sp>
        <p:sp>
          <p:nvSpPr>
            <p:cNvPr id="30" name="正方形/長方形 29"/>
            <p:cNvSpPr/>
            <p:nvPr/>
          </p:nvSpPr>
          <p:spPr>
            <a:xfrm>
              <a:off x="5868144" y="1556792"/>
              <a:ext cx="216024" cy="79208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800" dirty="0">
                  <a:solidFill>
                    <a:schemeClr val="bg1"/>
                  </a:solidFill>
                  <a:latin typeface="Arial" pitchFamily="34" charset="0"/>
                  <a:cs typeface="Arial" pitchFamily="34" charset="0"/>
                </a:rPr>
                <a:t>T</a:t>
              </a:r>
              <a:r>
                <a:rPr lang="en-US" altLang="ja-JP" sz="800" dirty="0" smtClean="0">
                  <a:solidFill>
                    <a:schemeClr val="bg1"/>
                  </a:solidFill>
                  <a:latin typeface="Arial" pitchFamily="34" charset="0"/>
                  <a:cs typeface="Arial" pitchFamily="34" charset="0"/>
                </a:rPr>
                <a:t>esting</a:t>
              </a:r>
              <a:endParaRPr kumimoji="1" lang="ja-JP" altLang="en-US" sz="800" dirty="0" smtClean="0">
                <a:solidFill>
                  <a:schemeClr val="bg1"/>
                </a:solidFill>
                <a:latin typeface="Arial" pitchFamily="34" charset="0"/>
                <a:cs typeface="Arial" pitchFamily="34" charset="0"/>
              </a:endParaRPr>
            </a:p>
          </p:txBody>
        </p:sp>
      </p:grpSp>
      <p:sp>
        <p:nvSpPr>
          <p:cNvPr id="31" name="右矢印 30"/>
          <p:cNvSpPr/>
          <p:nvPr/>
        </p:nvSpPr>
        <p:spPr>
          <a:xfrm>
            <a:off x="3779913" y="2780928"/>
            <a:ext cx="4353292" cy="360040"/>
          </a:xfrm>
          <a:prstGeom prst="rightArrow">
            <a:avLst>
              <a:gd name="adj1" fmla="val 50000"/>
              <a:gd name="adj2" fmla="val 62346"/>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050" dirty="0" smtClean="0">
                <a:solidFill>
                  <a:schemeClr val="bg1"/>
                </a:solidFill>
              </a:rPr>
              <a:t>2.3 Daily Status Meeting</a:t>
            </a:r>
            <a:endParaRPr kumimoji="1" lang="ja-JP" altLang="en-US" sz="1050" dirty="0" smtClean="0">
              <a:solidFill>
                <a:schemeClr val="bg1"/>
              </a:solidFill>
            </a:endParaRPr>
          </a:p>
        </p:txBody>
      </p:sp>
      <p:sp>
        <p:nvSpPr>
          <p:cNvPr id="32" name="正方形/長方形 31"/>
          <p:cNvSpPr/>
          <p:nvPr/>
        </p:nvSpPr>
        <p:spPr>
          <a:xfrm>
            <a:off x="4302635" y="4869160"/>
            <a:ext cx="1095062" cy="432048"/>
          </a:xfrm>
          <a:prstGeom prst="rect">
            <a:avLst/>
          </a:prstGeom>
          <a:solidFill>
            <a:schemeClr val="accent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Sprint 1</a:t>
            </a:r>
            <a:endParaRPr kumimoji="1" lang="ja-JP" altLang="en-US" sz="1400" dirty="0" smtClean="0">
              <a:solidFill>
                <a:schemeClr val="tx1"/>
              </a:solidFill>
            </a:endParaRPr>
          </a:p>
        </p:txBody>
      </p:sp>
      <p:sp>
        <p:nvSpPr>
          <p:cNvPr id="33" name="正方形/長方形 32"/>
          <p:cNvSpPr/>
          <p:nvPr/>
        </p:nvSpPr>
        <p:spPr>
          <a:xfrm>
            <a:off x="5439931" y="4453260"/>
            <a:ext cx="1095062" cy="432048"/>
          </a:xfrm>
          <a:prstGeom prst="rect">
            <a:avLst/>
          </a:prstGeom>
          <a:solidFill>
            <a:schemeClr val="accent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Sprint 2</a:t>
            </a:r>
            <a:endParaRPr kumimoji="1" lang="ja-JP" altLang="en-US" sz="1400" dirty="0" smtClean="0">
              <a:solidFill>
                <a:schemeClr val="tx1"/>
              </a:solidFill>
            </a:endParaRPr>
          </a:p>
        </p:txBody>
      </p:sp>
      <p:sp>
        <p:nvSpPr>
          <p:cNvPr id="34" name="正方形/長方形 33"/>
          <p:cNvSpPr/>
          <p:nvPr/>
        </p:nvSpPr>
        <p:spPr>
          <a:xfrm>
            <a:off x="6556144" y="4005064"/>
            <a:ext cx="1095062" cy="432048"/>
          </a:xfrm>
          <a:prstGeom prst="rect">
            <a:avLst/>
          </a:prstGeom>
          <a:solidFill>
            <a:schemeClr val="accent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Sprint 3</a:t>
            </a:r>
            <a:endParaRPr kumimoji="1" lang="ja-JP" altLang="en-US" sz="1400" dirty="0" smtClean="0">
              <a:solidFill>
                <a:schemeClr val="tx1"/>
              </a:solidFill>
            </a:endParaRPr>
          </a:p>
        </p:txBody>
      </p:sp>
      <p:sp>
        <p:nvSpPr>
          <p:cNvPr id="35" name="正方形/長方形 34"/>
          <p:cNvSpPr/>
          <p:nvPr/>
        </p:nvSpPr>
        <p:spPr>
          <a:xfrm>
            <a:off x="7653402" y="3573016"/>
            <a:ext cx="1095062" cy="432048"/>
          </a:xfrm>
          <a:prstGeom prst="rect">
            <a:avLst/>
          </a:prstGeom>
          <a:solidFill>
            <a:schemeClr val="accent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ja-JP" sz="1400" dirty="0" smtClean="0">
                <a:solidFill>
                  <a:schemeClr val="tx1"/>
                </a:solidFill>
              </a:rPr>
              <a:t>Sp</a:t>
            </a:r>
            <a:r>
              <a:rPr kumimoji="1" lang="en-US" altLang="ja-JP" sz="1400" dirty="0" smtClean="0">
                <a:solidFill>
                  <a:schemeClr val="tx1"/>
                </a:solidFill>
              </a:rPr>
              <a:t>rint 4</a:t>
            </a:r>
            <a:endParaRPr kumimoji="1" lang="ja-JP" altLang="en-US" sz="1400" dirty="0" smtClean="0">
              <a:solidFill>
                <a:schemeClr val="tx1"/>
              </a:solidFill>
            </a:endParaRPr>
          </a:p>
        </p:txBody>
      </p:sp>
      <p:cxnSp>
        <p:nvCxnSpPr>
          <p:cNvPr id="36" name="直線矢印コネクタ 35"/>
          <p:cNvCxnSpPr/>
          <p:nvPr/>
        </p:nvCxnSpPr>
        <p:spPr>
          <a:xfrm>
            <a:off x="524445" y="6165304"/>
            <a:ext cx="8224019" cy="0"/>
          </a:xfrm>
          <a:prstGeom prst="straightConnector1">
            <a:avLst/>
          </a:prstGeom>
          <a:ln w="38100">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524446" y="2221300"/>
            <a:ext cx="0" cy="3944004"/>
          </a:xfrm>
          <a:prstGeom prst="straightConnector1">
            <a:avLst/>
          </a:prstGeom>
          <a:ln w="38100">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7917235" y="6126926"/>
            <a:ext cx="550151" cy="307777"/>
          </a:xfrm>
          <a:prstGeom prst="rect">
            <a:avLst/>
          </a:prstGeom>
          <a:noFill/>
        </p:spPr>
        <p:txBody>
          <a:bodyPr wrap="none" rtlCol="0">
            <a:spAutoFit/>
          </a:bodyPr>
          <a:lstStyle/>
          <a:p>
            <a:r>
              <a:rPr kumimoji="1" lang="en-US" altLang="ja-JP" sz="1400" dirty="0" smtClean="0"/>
              <a:t>Time</a:t>
            </a:r>
            <a:endParaRPr kumimoji="1" lang="ja-JP" altLang="en-US" sz="1400" dirty="0"/>
          </a:p>
        </p:txBody>
      </p:sp>
      <p:sp>
        <p:nvSpPr>
          <p:cNvPr id="39" name="テキスト ボックス 38"/>
          <p:cNvSpPr txBox="1"/>
          <p:nvPr/>
        </p:nvSpPr>
        <p:spPr>
          <a:xfrm>
            <a:off x="107504" y="1727733"/>
            <a:ext cx="833883" cy="461665"/>
          </a:xfrm>
          <a:prstGeom prst="rect">
            <a:avLst/>
          </a:prstGeom>
          <a:noFill/>
        </p:spPr>
        <p:txBody>
          <a:bodyPr wrap="none" rtlCol="0">
            <a:spAutoFit/>
          </a:bodyPr>
          <a:lstStyle/>
          <a:p>
            <a:r>
              <a:rPr kumimoji="1" lang="en-US" altLang="ja-JP" sz="1200" dirty="0" smtClean="0">
                <a:latin typeface="Arial" pitchFamily="34" charset="0"/>
                <a:cs typeface="Arial" pitchFamily="34" charset="0"/>
              </a:rPr>
              <a:t>Working </a:t>
            </a:r>
          </a:p>
          <a:p>
            <a:r>
              <a:rPr kumimoji="1" lang="en-US" altLang="ja-JP" sz="1200" dirty="0" smtClean="0">
                <a:latin typeface="Arial" pitchFamily="34" charset="0"/>
                <a:cs typeface="Arial" pitchFamily="34" charset="0"/>
              </a:rPr>
              <a:t>Software </a:t>
            </a:r>
            <a:endParaRPr kumimoji="1" lang="ja-JP" altLang="en-US" sz="1200" dirty="0">
              <a:latin typeface="Arial" pitchFamily="34" charset="0"/>
              <a:cs typeface="Arial" pitchFamily="34" charset="0"/>
            </a:endParaRPr>
          </a:p>
        </p:txBody>
      </p:sp>
      <p:cxnSp>
        <p:nvCxnSpPr>
          <p:cNvPr id="40" name="直線コネクタ 39"/>
          <p:cNvCxnSpPr/>
          <p:nvPr/>
        </p:nvCxnSpPr>
        <p:spPr>
          <a:xfrm flipH="1" flipV="1">
            <a:off x="3059832" y="3212976"/>
            <a:ext cx="2394963" cy="1240284"/>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6556144" y="3212976"/>
            <a:ext cx="2192320" cy="1240284"/>
          </a:xfrm>
          <a:prstGeom prst="line">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3873763" y="3308261"/>
            <a:ext cx="1396473" cy="307777"/>
          </a:xfrm>
          <a:prstGeom prst="rect">
            <a:avLst/>
          </a:prstGeom>
          <a:noFill/>
        </p:spPr>
        <p:txBody>
          <a:bodyPr wrap="none" rtlCol="0">
            <a:spAutoFit/>
          </a:bodyPr>
          <a:lstStyle/>
          <a:p>
            <a:r>
              <a:rPr kumimoji="1" lang="en-US" altLang="ja-JP" sz="1400" dirty="0" smtClean="0">
                <a:latin typeface="Arial" pitchFamily="34" charset="0"/>
                <a:cs typeface="Arial" pitchFamily="34" charset="0"/>
              </a:rPr>
              <a:t>4 </a:t>
            </a:r>
            <a:r>
              <a:rPr lang="en-US" altLang="ja-JP" sz="1400" dirty="0">
                <a:latin typeface="Arial" pitchFamily="34" charset="0"/>
                <a:cs typeface="Arial" pitchFamily="34" charset="0"/>
              </a:rPr>
              <a:t>W</a:t>
            </a:r>
            <a:r>
              <a:rPr kumimoji="1" lang="en-US" altLang="ja-JP" sz="1400" dirty="0" smtClean="0">
                <a:latin typeface="Arial" pitchFamily="34" charset="0"/>
                <a:cs typeface="Arial" pitchFamily="34" charset="0"/>
              </a:rPr>
              <a:t>eeks Sprint</a:t>
            </a:r>
            <a:endParaRPr kumimoji="1" lang="ja-JP" altLang="en-US" sz="1400" dirty="0">
              <a:latin typeface="Arial" pitchFamily="34" charset="0"/>
              <a:cs typeface="Arial" pitchFamily="34" charset="0"/>
            </a:endParaRPr>
          </a:p>
        </p:txBody>
      </p:sp>
      <p:sp>
        <p:nvSpPr>
          <p:cNvPr id="43" name="正方形/長方形 42"/>
          <p:cNvSpPr/>
          <p:nvPr/>
        </p:nvSpPr>
        <p:spPr>
          <a:xfrm>
            <a:off x="1835696" y="5254382"/>
            <a:ext cx="1969657" cy="838914"/>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Standard SAP</a:t>
            </a:r>
          </a:p>
          <a:p>
            <a:pPr algn="ctr"/>
            <a:endParaRPr lang="en-US" altLang="ja-JP" sz="1400" dirty="0">
              <a:solidFill>
                <a:schemeClr val="tx1"/>
              </a:solidFill>
            </a:endParaRPr>
          </a:p>
          <a:p>
            <a:pPr algn="ctr"/>
            <a:r>
              <a:rPr kumimoji="1" lang="en-US" altLang="ja-JP" sz="1400" dirty="0" smtClean="0">
                <a:solidFill>
                  <a:schemeClr val="tx1"/>
                </a:solidFill>
              </a:rPr>
              <a:t>Baseline system</a:t>
            </a:r>
            <a:endParaRPr kumimoji="1" lang="ja-JP" altLang="en-US" sz="1400" dirty="0" smtClean="0">
              <a:solidFill>
                <a:schemeClr val="tx1"/>
              </a:solidFill>
            </a:endParaRPr>
          </a:p>
        </p:txBody>
      </p:sp>
      <p:sp>
        <p:nvSpPr>
          <p:cNvPr id="44" name="正方形/長方形 43"/>
          <p:cNvSpPr/>
          <p:nvPr/>
        </p:nvSpPr>
        <p:spPr>
          <a:xfrm>
            <a:off x="3873763" y="4427984"/>
            <a:ext cx="360040" cy="1653852"/>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kumimoji="1" lang="en-US" altLang="ja-JP" sz="1050" dirty="0" smtClean="0">
                <a:solidFill>
                  <a:schemeClr val="tx1"/>
                </a:solidFill>
                <a:latin typeface="Arial" pitchFamily="34" charset="0"/>
                <a:cs typeface="Arial" pitchFamily="34" charset="0"/>
              </a:rPr>
              <a:t>Function  evaluation</a:t>
            </a:r>
          </a:p>
          <a:p>
            <a:pPr algn="ctr"/>
            <a:r>
              <a:rPr lang="en-US" altLang="ja-JP" sz="1050" dirty="0" smtClean="0">
                <a:solidFill>
                  <a:schemeClr val="tx1"/>
                </a:solidFill>
                <a:latin typeface="Arial" pitchFamily="34" charset="0"/>
                <a:cs typeface="Arial" pitchFamily="34" charset="0"/>
              </a:rPr>
              <a:t>Plan Sprint &amp; Delta list</a:t>
            </a:r>
            <a:endParaRPr kumimoji="1" lang="ja-JP" altLang="en-US" sz="1050" dirty="0" smtClean="0">
              <a:solidFill>
                <a:schemeClr val="tx1"/>
              </a:solidFill>
              <a:latin typeface="Arial" pitchFamily="34" charset="0"/>
              <a:cs typeface="Arial" pitchFamily="34" charset="0"/>
            </a:endParaRPr>
          </a:p>
        </p:txBody>
      </p:sp>
      <p:sp>
        <p:nvSpPr>
          <p:cNvPr id="45" name="正方形/長方形 44"/>
          <p:cNvSpPr/>
          <p:nvPr/>
        </p:nvSpPr>
        <p:spPr>
          <a:xfrm>
            <a:off x="592681" y="4432020"/>
            <a:ext cx="360040" cy="164472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1050" dirty="0" smtClean="0">
                <a:solidFill>
                  <a:schemeClr val="tx1"/>
                </a:solidFill>
                <a:latin typeface="Arial" pitchFamily="34" charset="0"/>
                <a:cs typeface="Arial" pitchFamily="34" charset="0"/>
              </a:rPr>
              <a:t>Project Preparation</a:t>
            </a:r>
          </a:p>
          <a:p>
            <a:pPr algn="ctr"/>
            <a:r>
              <a:rPr kumimoji="1" lang="en-US" altLang="ja-JP" sz="1050" dirty="0" smtClean="0">
                <a:solidFill>
                  <a:schemeClr val="tx1"/>
                </a:solidFill>
                <a:latin typeface="Arial" pitchFamily="34" charset="0"/>
                <a:cs typeface="Arial" pitchFamily="34" charset="0"/>
              </a:rPr>
              <a:t>Setting the scene</a:t>
            </a:r>
            <a:endParaRPr kumimoji="1" lang="ja-JP" altLang="en-US" sz="1050" dirty="0" smtClean="0">
              <a:solidFill>
                <a:schemeClr val="tx1"/>
              </a:solidFill>
              <a:latin typeface="Arial" pitchFamily="34" charset="0"/>
              <a:cs typeface="Arial" pitchFamily="34" charset="0"/>
            </a:endParaRPr>
          </a:p>
        </p:txBody>
      </p:sp>
      <p:sp>
        <p:nvSpPr>
          <p:cNvPr id="46" name="正方形/長方形 45"/>
          <p:cNvSpPr/>
          <p:nvPr/>
        </p:nvSpPr>
        <p:spPr>
          <a:xfrm>
            <a:off x="1115616" y="4427984"/>
            <a:ext cx="576064" cy="164472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rIns="36000" rtlCol="0" anchor="ctr"/>
          <a:lstStyle/>
          <a:p>
            <a:pPr algn="ctr"/>
            <a:r>
              <a:rPr lang="en-US" altLang="ja-JP" sz="1050" dirty="0" smtClean="0">
                <a:solidFill>
                  <a:schemeClr val="tx1"/>
                </a:solidFill>
                <a:latin typeface="Arial" pitchFamily="34" charset="0"/>
                <a:cs typeface="Arial" pitchFamily="34" charset="0"/>
              </a:rPr>
              <a:t>Envision Process Workshop</a:t>
            </a:r>
          </a:p>
          <a:p>
            <a:pPr algn="ctr"/>
            <a:r>
              <a:rPr lang="en-US" altLang="ja-JP" sz="1050" dirty="0" smtClean="0">
                <a:solidFill>
                  <a:schemeClr val="tx1"/>
                </a:solidFill>
                <a:latin typeface="Arial" pitchFamily="34" charset="0"/>
                <a:cs typeface="Arial" pitchFamily="34" charset="0"/>
              </a:rPr>
              <a:t>Define  Scope </a:t>
            </a:r>
            <a:endParaRPr kumimoji="1" lang="ja-JP" altLang="en-US" sz="1050" dirty="0" smtClean="0">
              <a:solidFill>
                <a:schemeClr val="tx1"/>
              </a:solidFill>
              <a:latin typeface="Arial" pitchFamily="34" charset="0"/>
              <a:cs typeface="Arial" pitchFamily="34" charset="0"/>
            </a:endParaRPr>
          </a:p>
        </p:txBody>
      </p:sp>
      <p:cxnSp>
        <p:nvCxnSpPr>
          <p:cNvPr id="47" name="直線矢印コネクタ 46"/>
          <p:cNvCxnSpPr/>
          <p:nvPr/>
        </p:nvCxnSpPr>
        <p:spPr>
          <a:xfrm>
            <a:off x="4367501" y="5445224"/>
            <a:ext cx="2188643" cy="0"/>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6675670" y="4615408"/>
            <a:ext cx="2188643" cy="0"/>
          </a:xfrm>
          <a:prstGeom prst="straightConnector1">
            <a:avLst/>
          </a:prstGeom>
          <a:ln>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5195186" y="5489173"/>
            <a:ext cx="700833" cy="276999"/>
          </a:xfrm>
          <a:prstGeom prst="rect">
            <a:avLst/>
          </a:prstGeom>
          <a:noFill/>
        </p:spPr>
        <p:txBody>
          <a:bodyPr wrap="none" rtlCol="0">
            <a:spAutoFit/>
          </a:bodyPr>
          <a:lstStyle/>
          <a:p>
            <a:r>
              <a:rPr kumimoji="1" lang="en-US" altLang="ja-JP" sz="1200" dirty="0" smtClean="0"/>
              <a:t>Phase 1</a:t>
            </a:r>
            <a:endParaRPr kumimoji="1" lang="ja-JP" altLang="en-US" sz="1200" dirty="0"/>
          </a:p>
        </p:txBody>
      </p:sp>
      <p:sp>
        <p:nvSpPr>
          <p:cNvPr id="50" name="テキスト ボックス 49"/>
          <p:cNvSpPr txBox="1"/>
          <p:nvPr/>
        </p:nvSpPr>
        <p:spPr>
          <a:xfrm>
            <a:off x="7566818" y="4683556"/>
            <a:ext cx="700833" cy="276999"/>
          </a:xfrm>
          <a:prstGeom prst="rect">
            <a:avLst/>
          </a:prstGeom>
          <a:noFill/>
        </p:spPr>
        <p:txBody>
          <a:bodyPr wrap="none" rtlCol="0">
            <a:spAutoFit/>
          </a:bodyPr>
          <a:lstStyle/>
          <a:p>
            <a:r>
              <a:rPr kumimoji="1" lang="en-US" altLang="ja-JP" sz="1200" dirty="0" smtClean="0"/>
              <a:t>Phase 2</a:t>
            </a:r>
            <a:endParaRPr kumimoji="1" lang="ja-JP" altLang="en-US" sz="1200" dirty="0"/>
          </a:p>
        </p:txBody>
      </p:sp>
      <p:sp>
        <p:nvSpPr>
          <p:cNvPr id="51" name="角丸四角形 50"/>
          <p:cNvSpPr/>
          <p:nvPr/>
        </p:nvSpPr>
        <p:spPr>
          <a:xfrm>
            <a:off x="873643" y="1340768"/>
            <a:ext cx="2042173" cy="1712316"/>
          </a:xfrm>
          <a:prstGeom prst="roundRect">
            <a:avLst>
              <a:gd name="adj" fmla="val 9992"/>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en-US" altLang="ja-JP" sz="1400" dirty="0" smtClean="0">
                <a:solidFill>
                  <a:schemeClr val="tx1"/>
                </a:solidFill>
              </a:rPr>
              <a:t>Add on </a:t>
            </a:r>
            <a:r>
              <a:rPr kumimoji="1" lang="ja-JP" altLang="en-US" sz="1400" dirty="0" smtClean="0">
                <a:solidFill>
                  <a:schemeClr val="tx1"/>
                </a:solidFill>
              </a:rPr>
              <a:t>開発を</a:t>
            </a:r>
            <a:r>
              <a:rPr kumimoji="1" lang="en-US" altLang="ja-JP" sz="1400" dirty="0" smtClean="0">
                <a:solidFill>
                  <a:schemeClr val="tx1"/>
                </a:solidFill>
              </a:rPr>
              <a:t>SCRUM</a:t>
            </a:r>
            <a:r>
              <a:rPr kumimoji="1" lang="ja-JP" altLang="en-US" sz="1400" dirty="0" smtClean="0">
                <a:solidFill>
                  <a:schemeClr val="tx1"/>
                </a:solidFill>
              </a:rPr>
              <a:t>　ベースのアジャイルで開発する手法であり、 </a:t>
            </a:r>
            <a:r>
              <a:rPr kumimoji="1" lang="en-US" altLang="ja-JP" sz="1400" dirty="0" smtClean="0">
                <a:solidFill>
                  <a:schemeClr val="tx1"/>
                </a:solidFill>
              </a:rPr>
              <a:t>SAP Nederland </a:t>
            </a:r>
            <a:r>
              <a:rPr kumimoji="1" lang="ja-JP" altLang="en-US" sz="1400" dirty="0" smtClean="0">
                <a:solidFill>
                  <a:schemeClr val="tx1"/>
                </a:solidFill>
              </a:rPr>
              <a:t>で導入され展開している。　</a:t>
            </a:r>
          </a:p>
        </p:txBody>
      </p:sp>
      <p:sp>
        <p:nvSpPr>
          <p:cNvPr id="52" name="テキスト ボックス 51"/>
          <p:cNvSpPr txBox="1"/>
          <p:nvPr/>
        </p:nvSpPr>
        <p:spPr>
          <a:xfrm>
            <a:off x="592681" y="6232872"/>
            <a:ext cx="6510994" cy="276999"/>
          </a:xfrm>
          <a:prstGeom prst="rect">
            <a:avLst/>
          </a:prstGeom>
          <a:noFill/>
        </p:spPr>
        <p:txBody>
          <a:bodyPr wrap="square" rtlCol="0">
            <a:spAutoFit/>
          </a:bodyPr>
          <a:lstStyle/>
          <a:p>
            <a:r>
              <a:rPr lang="ja-JP" altLang="en-US" sz="1200" dirty="0" smtClean="0"/>
              <a:t>出典　</a:t>
            </a:r>
            <a:r>
              <a:rPr lang="en-US" altLang="ja-JP" sz="1200" dirty="0"/>
              <a:t>AGILE</a:t>
            </a:r>
            <a:r>
              <a:rPr lang="en-US" altLang="ja-JP" sz="1200" dirty="0" smtClean="0"/>
              <a:t>: IMPLEMENTING </a:t>
            </a:r>
            <a:r>
              <a:rPr lang="en-US" altLang="ja-JP" sz="1200" dirty="0"/>
              <a:t>SAP STEP BY </a:t>
            </a:r>
            <a:r>
              <a:rPr lang="en-US" altLang="ja-JP" sz="1200" dirty="0" smtClean="0"/>
              <a:t>STEP</a:t>
            </a:r>
            <a:endParaRPr lang="en-US" altLang="ja-JP" sz="1200" dirty="0"/>
          </a:p>
        </p:txBody>
      </p:sp>
      <p:sp>
        <p:nvSpPr>
          <p:cNvPr id="53" name="角丸四角形 52"/>
          <p:cNvSpPr/>
          <p:nvPr/>
        </p:nvSpPr>
        <p:spPr>
          <a:xfrm>
            <a:off x="6941513" y="5085184"/>
            <a:ext cx="2042173" cy="856158"/>
          </a:xfrm>
          <a:prstGeom prst="roundRect">
            <a:avLst>
              <a:gd name="adj" fmla="val 9992"/>
            </a:avLst>
          </a:prstGeom>
          <a:solidFill>
            <a:schemeClr val="accent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dirty="0">
                <a:solidFill>
                  <a:schemeClr val="tx1"/>
                </a:solidFill>
              </a:rPr>
              <a:t>優先順位</a:t>
            </a:r>
            <a:r>
              <a:rPr kumimoji="1" lang="ja-JP" altLang="en-US" sz="1200" dirty="0" smtClean="0">
                <a:solidFill>
                  <a:schemeClr val="tx1"/>
                </a:solidFill>
              </a:rPr>
              <a:t>に従って</a:t>
            </a:r>
            <a:r>
              <a:rPr kumimoji="1" lang="en-US" altLang="ja-JP" sz="1200" dirty="0" smtClean="0">
                <a:solidFill>
                  <a:schemeClr val="tx1"/>
                </a:solidFill>
              </a:rPr>
              <a:t>Sprint </a:t>
            </a:r>
            <a:r>
              <a:rPr kumimoji="1" lang="ja-JP" altLang="en-US" sz="1200" dirty="0" smtClean="0">
                <a:solidFill>
                  <a:schemeClr val="tx1"/>
                </a:solidFill>
              </a:rPr>
              <a:t>として順次開発・リリースしていく。　</a:t>
            </a:r>
          </a:p>
        </p:txBody>
      </p:sp>
    </p:spTree>
    <p:extLst>
      <p:ext uri="{BB962C8B-B14F-4D97-AF65-F5344CB8AC3E}">
        <p14:creationId xmlns:p14="http://schemas.microsoft.com/office/powerpoint/2010/main" val="4191264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6588224" y="2132856"/>
            <a:ext cx="1872208" cy="2736304"/>
          </a:xfrm>
          <a:prstGeom prst="roundRect">
            <a:avLst>
              <a:gd name="adj" fmla="val 1119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b="1" dirty="0" smtClean="0">
                <a:solidFill>
                  <a:schemeClr val="tx1"/>
                </a:solidFill>
              </a:rPr>
              <a:t>実行システム</a:t>
            </a:r>
          </a:p>
        </p:txBody>
      </p:sp>
      <p:sp>
        <p:nvSpPr>
          <p:cNvPr id="16" name="角丸四角形 15"/>
          <p:cNvSpPr/>
          <p:nvPr/>
        </p:nvSpPr>
        <p:spPr>
          <a:xfrm>
            <a:off x="3203848" y="2132856"/>
            <a:ext cx="3024336" cy="2736304"/>
          </a:xfrm>
          <a:prstGeom prst="roundRect">
            <a:avLst>
              <a:gd name="adj" fmla="val 692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en-US" altLang="ja-JP" sz="1400" b="1" dirty="0" smtClean="0">
                <a:solidFill>
                  <a:schemeClr val="tx1"/>
                </a:solidFill>
              </a:rPr>
              <a:t>GeneXus</a:t>
            </a:r>
            <a:endParaRPr kumimoji="1" lang="ja-JP" altLang="en-US" sz="1400" b="1" dirty="0" smtClean="0">
              <a:solidFill>
                <a:schemeClr val="tx1"/>
              </a:solidFill>
            </a:endParaRPr>
          </a:p>
        </p:txBody>
      </p:sp>
      <p:sp>
        <p:nvSpPr>
          <p:cNvPr id="11" name="角丸四角形 10"/>
          <p:cNvSpPr/>
          <p:nvPr/>
        </p:nvSpPr>
        <p:spPr>
          <a:xfrm>
            <a:off x="1187624" y="2132856"/>
            <a:ext cx="1728192" cy="2736304"/>
          </a:xfrm>
          <a:prstGeom prst="roundRect">
            <a:avLst>
              <a:gd name="adj" fmla="val 1029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b="1" dirty="0" smtClean="0">
                <a:solidFill>
                  <a:schemeClr val="tx1"/>
                </a:solidFill>
              </a:rPr>
              <a:t>業務要件</a:t>
            </a:r>
          </a:p>
        </p:txBody>
      </p:sp>
      <p:sp>
        <p:nvSpPr>
          <p:cNvPr id="7" name="テキスト ボックス 6"/>
          <p:cNvSpPr txBox="1"/>
          <p:nvPr/>
        </p:nvSpPr>
        <p:spPr>
          <a:xfrm>
            <a:off x="611560" y="1193107"/>
            <a:ext cx="7920880" cy="584775"/>
          </a:xfrm>
          <a:prstGeom prst="rect">
            <a:avLst/>
          </a:prstGeom>
          <a:noFill/>
        </p:spPr>
        <p:txBody>
          <a:bodyPr wrap="square" rtlCol="0">
            <a:spAutoFit/>
          </a:bodyPr>
          <a:lstStyle/>
          <a:p>
            <a:r>
              <a:rPr lang="en-US" altLang="ja-JP" sz="1600" dirty="0" smtClean="0"/>
              <a:t>GeneXus</a:t>
            </a:r>
            <a:r>
              <a:rPr lang="ja-JP" altLang="en-US" sz="1600" dirty="0" smtClean="0"/>
              <a:t>はウルグアイの</a:t>
            </a:r>
            <a:r>
              <a:rPr lang="en-US" altLang="ja-JP" sz="1600" dirty="0" smtClean="0"/>
              <a:t>ARTech</a:t>
            </a:r>
            <a:r>
              <a:rPr lang="ja-JP" altLang="en-US" sz="1600" dirty="0"/>
              <a:t>社が開発を行い</a:t>
            </a:r>
            <a:r>
              <a:rPr lang="ja-JP" altLang="en-US" sz="1600" dirty="0" smtClean="0"/>
              <a:t>、</a:t>
            </a:r>
            <a:r>
              <a:rPr lang="en-US" altLang="ja-JP" sz="1600" dirty="0" smtClean="0"/>
              <a:t>20</a:t>
            </a:r>
            <a:r>
              <a:rPr lang="ja-JP" altLang="en-US" sz="1600" dirty="0" smtClean="0"/>
              <a:t>年以上使われてきた。</a:t>
            </a:r>
            <a:endParaRPr lang="en-US" altLang="ja-JP" sz="1600" dirty="0" smtClean="0"/>
          </a:p>
          <a:p>
            <a:r>
              <a:rPr lang="ja-JP" altLang="en-US" sz="1600" dirty="0" smtClean="0"/>
              <a:t>業務要件を入力する事でシステムを自動生成するアプリケーションジェネレータ。</a:t>
            </a:r>
            <a:endParaRPr lang="en-US" altLang="ja-JP" sz="1600" dirty="0" smtClean="0"/>
          </a:p>
        </p:txBody>
      </p:sp>
      <p:sp>
        <p:nvSpPr>
          <p:cNvPr id="8" name="角丸四角形 7"/>
          <p:cNvSpPr/>
          <p:nvPr/>
        </p:nvSpPr>
        <p:spPr>
          <a:xfrm>
            <a:off x="1406848" y="2630376"/>
            <a:ext cx="1284168" cy="577788"/>
          </a:xfrm>
          <a:prstGeom prst="roundRect">
            <a:avLst>
              <a:gd name="adj" fmla="val 11964"/>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業務フロー</a:t>
            </a:r>
            <a:endParaRPr kumimoji="1" lang="en-US" altLang="ja-JP" sz="1400" dirty="0" smtClean="0">
              <a:solidFill>
                <a:schemeClr val="tx1"/>
              </a:solidFill>
            </a:endParaRPr>
          </a:p>
          <a:p>
            <a:pPr algn="ctr"/>
            <a:r>
              <a:rPr lang="ja-JP" altLang="en-US" sz="1400" dirty="0">
                <a:solidFill>
                  <a:schemeClr val="tx1"/>
                </a:solidFill>
              </a:rPr>
              <a:t>ルール</a:t>
            </a:r>
            <a:endParaRPr kumimoji="1" lang="ja-JP" altLang="en-US" sz="1400" dirty="0" smtClean="0">
              <a:solidFill>
                <a:schemeClr val="tx1"/>
              </a:solidFill>
            </a:endParaRPr>
          </a:p>
        </p:txBody>
      </p:sp>
      <p:sp>
        <p:nvSpPr>
          <p:cNvPr id="9" name="角丸四角形 8"/>
          <p:cNvSpPr/>
          <p:nvPr/>
        </p:nvSpPr>
        <p:spPr>
          <a:xfrm>
            <a:off x="1415624" y="3358840"/>
            <a:ext cx="1284168" cy="577788"/>
          </a:xfrm>
          <a:prstGeom prst="roundRect">
            <a:avLst>
              <a:gd name="adj" fmla="val 11964"/>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データ</a:t>
            </a:r>
          </a:p>
        </p:txBody>
      </p:sp>
      <p:sp>
        <p:nvSpPr>
          <p:cNvPr id="10" name="角丸四角形 9"/>
          <p:cNvSpPr/>
          <p:nvPr/>
        </p:nvSpPr>
        <p:spPr>
          <a:xfrm>
            <a:off x="1406848" y="4075348"/>
            <a:ext cx="1284168" cy="577788"/>
          </a:xfrm>
          <a:prstGeom prst="roundRect">
            <a:avLst>
              <a:gd name="adj" fmla="val 11964"/>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画面、帳票</a:t>
            </a:r>
            <a:endParaRPr kumimoji="1" lang="en-US" altLang="ja-JP" sz="1400" dirty="0" smtClean="0">
              <a:solidFill>
                <a:schemeClr val="tx1"/>
              </a:solidFill>
            </a:endParaRPr>
          </a:p>
          <a:p>
            <a:pPr algn="ctr"/>
            <a:r>
              <a:rPr kumimoji="1" lang="ja-JP" altLang="en-US" sz="1400" dirty="0" smtClean="0">
                <a:solidFill>
                  <a:schemeClr val="tx1"/>
                </a:solidFill>
              </a:rPr>
              <a:t>イメージ</a:t>
            </a:r>
          </a:p>
        </p:txBody>
      </p:sp>
      <p:sp>
        <p:nvSpPr>
          <p:cNvPr id="12" name="正方形/長方形 11"/>
          <p:cNvSpPr/>
          <p:nvPr/>
        </p:nvSpPr>
        <p:spPr>
          <a:xfrm>
            <a:off x="3360316" y="2525632"/>
            <a:ext cx="1224136" cy="787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要件解析</a:t>
            </a:r>
          </a:p>
        </p:txBody>
      </p:sp>
      <p:sp>
        <p:nvSpPr>
          <p:cNvPr id="13" name="フローチャート : 磁気ディスク 12"/>
          <p:cNvSpPr/>
          <p:nvPr/>
        </p:nvSpPr>
        <p:spPr>
          <a:xfrm>
            <a:off x="3368576" y="3501008"/>
            <a:ext cx="1224136" cy="100540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知識ベース</a:t>
            </a:r>
          </a:p>
        </p:txBody>
      </p:sp>
      <p:sp>
        <p:nvSpPr>
          <p:cNvPr id="15" name="正方形/長方形 14"/>
          <p:cNvSpPr/>
          <p:nvPr/>
        </p:nvSpPr>
        <p:spPr>
          <a:xfrm>
            <a:off x="4860032" y="3649836"/>
            <a:ext cx="1224136" cy="711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コード</a:t>
            </a:r>
            <a:r>
              <a:rPr kumimoji="1" lang="ja-JP" altLang="en-US" sz="1400" dirty="0" smtClean="0">
                <a:solidFill>
                  <a:schemeClr val="tx1"/>
                </a:solidFill>
              </a:rPr>
              <a:t>生成</a:t>
            </a:r>
          </a:p>
        </p:txBody>
      </p:sp>
      <p:sp>
        <p:nvSpPr>
          <p:cNvPr id="17" name="フローチャート : 磁気ディスク 16"/>
          <p:cNvSpPr/>
          <p:nvPr/>
        </p:nvSpPr>
        <p:spPr>
          <a:xfrm>
            <a:off x="7185992" y="3320408"/>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DB</a:t>
            </a:r>
            <a:endParaRPr kumimoji="1" lang="ja-JP" altLang="en-US" sz="1400" dirty="0" smtClean="0">
              <a:solidFill>
                <a:schemeClr val="tx1"/>
              </a:solidFill>
            </a:endParaRPr>
          </a:p>
        </p:txBody>
      </p:sp>
      <p:sp>
        <p:nvSpPr>
          <p:cNvPr id="18" name="角丸四角形 17"/>
          <p:cNvSpPr/>
          <p:nvPr/>
        </p:nvSpPr>
        <p:spPr>
          <a:xfrm>
            <a:off x="7047532" y="4054631"/>
            <a:ext cx="1202432" cy="613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画面</a:t>
            </a:r>
            <a:endParaRPr kumimoji="1" lang="en-US" altLang="ja-JP" sz="1400" dirty="0" smtClean="0">
              <a:solidFill>
                <a:schemeClr val="tx1"/>
              </a:solidFill>
            </a:endParaRPr>
          </a:p>
          <a:p>
            <a:pPr algn="ctr"/>
            <a:r>
              <a:rPr lang="en-US" altLang="ja-JP" sz="1400" dirty="0" smtClean="0">
                <a:solidFill>
                  <a:schemeClr val="tx1"/>
                </a:solidFill>
              </a:rPr>
              <a:t>PDF</a:t>
            </a:r>
            <a:r>
              <a:rPr lang="ja-JP" altLang="en-US" sz="1400" dirty="0" smtClean="0">
                <a:solidFill>
                  <a:schemeClr val="tx1"/>
                </a:solidFill>
              </a:rPr>
              <a:t>帳票</a:t>
            </a:r>
            <a:endParaRPr kumimoji="1" lang="ja-JP" altLang="en-US" sz="1400" dirty="0" smtClean="0">
              <a:solidFill>
                <a:schemeClr val="tx1"/>
              </a:solidFill>
            </a:endParaRPr>
          </a:p>
        </p:txBody>
      </p:sp>
      <p:sp>
        <p:nvSpPr>
          <p:cNvPr id="19" name="角丸四角形 18"/>
          <p:cNvSpPr/>
          <p:nvPr/>
        </p:nvSpPr>
        <p:spPr>
          <a:xfrm>
            <a:off x="7020272" y="2679905"/>
            <a:ext cx="1202432" cy="533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ソースコード</a:t>
            </a:r>
          </a:p>
        </p:txBody>
      </p:sp>
      <p:cxnSp>
        <p:nvCxnSpPr>
          <p:cNvPr id="22" name="直線矢印コネクタ 21"/>
          <p:cNvCxnSpPr>
            <a:endCxn id="12" idx="1"/>
          </p:cNvCxnSpPr>
          <p:nvPr/>
        </p:nvCxnSpPr>
        <p:spPr>
          <a:xfrm>
            <a:off x="2915816" y="2919270"/>
            <a:ext cx="444500" cy="0"/>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3960912" y="3284984"/>
            <a:ext cx="8260" cy="334826"/>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3" idx="4"/>
            <a:endCxn id="15" idx="1"/>
          </p:cNvCxnSpPr>
          <p:nvPr/>
        </p:nvCxnSpPr>
        <p:spPr>
          <a:xfrm>
            <a:off x="4592712" y="4003709"/>
            <a:ext cx="267320" cy="1880"/>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5" idx="3"/>
          </p:cNvCxnSpPr>
          <p:nvPr/>
        </p:nvCxnSpPr>
        <p:spPr>
          <a:xfrm flipV="1">
            <a:off x="6084168" y="4003709"/>
            <a:ext cx="504056" cy="1880"/>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816223" y="4941168"/>
            <a:ext cx="7706097" cy="1569660"/>
          </a:xfrm>
          <a:prstGeom prst="rect">
            <a:avLst/>
          </a:prstGeom>
          <a:noFill/>
        </p:spPr>
        <p:txBody>
          <a:bodyPr wrap="square" rtlCol="0">
            <a:spAutoFit/>
          </a:bodyPr>
          <a:lstStyle/>
          <a:p>
            <a:pPr>
              <a:lnSpc>
                <a:spcPct val="150000"/>
              </a:lnSpc>
            </a:pPr>
            <a:r>
              <a:rPr lang="ja-JP" altLang="en-US" sz="1600" dirty="0"/>
              <a:t>期待</a:t>
            </a:r>
            <a:r>
              <a:rPr lang="ja-JP" altLang="en-US" sz="1600" dirty="0" smtClean="0"/>
              <a:t>効果：</a:t>
            </a:r>
            <a:endParaRPr lang="en-US" altLang="ja-JP" sz="1600" dirty="0" smtClean="0"/>
          </a:p>
          <a:p>
            <a:pPr marL="742950" lvl="1" indent="-285750">
              <a:lnSpc>
                <a:spcPct val="150000"/>
              </a:lnSpc>
              <a:buFont typeface="Arial" pitchFamily="34" charset="0"/>
              <a:buChar char="•"/>
            </a:pPr>
            <a:r>
              <a:rPr lang="ja-JP" altLang="en-US" sz="1600" dirty="0" smtClean="0"/>
              <a:t>開発期間の縮小とコストの低減　（コーディング、単体テスト工程の自動化</a:t>
            </a:r>
            <a:r>
              <a:rPr lang="en-US" altLang="ja-JP" sz="1600" dirty="0" smtClean="0"/>
              <a:t>)</a:t>
            </a:r>
          </a:p>
          <a:p>
            <a:pPr marL="742950" lvl="1" indent="-285750">
              <a:lnSpc>
                <a:spcPct val="150000"/>
              </a:lnSpc>
              <a:buFont typeface="Arial" pitchFamily="34" charset="0"/>
              <a:buChar char="•"/>
            </a:pPr>
            <a:r>
              <a:rPr lang="ja-JP" altLang="en-US" sz="1600" dirty="0"/>
              <a:t>品質</a:t>
            </a:r>
            <a:r>
              <a:rPr lang="ja-JP" altLang="en-US" sz="1600" dirty="0" smtClean="0"/>
              <a:t>の向上　（コーディングに起因する品質低下はなくなる</a:t>
            </a:r>
            <a:r>
              <a:rPr lang="en-US" altLang="ja-JP" sz="1600" dirty="0" smtClean="0"/>
              <a:t>)</a:t>
            </a:r>
            <a:endParaRPr lang="en-US" altLang="ja-JP" sz="1600" dirty="0"/>
          </a:p>
          <a:p>
            <a:pPr marL="742950" lvl="1" indent="-285750">
              <a:lnSpc>
                <a:spcPct val="150000"/>
              </a:lnSpc>
              <a:buFont typeface="Arial" pitchFamily="34" charset="0"/>
              <a:buChar char="•"/>
            </a:pPr>
            <a:r>
              <a:rPr lang="ja-JP" altLang="en-US" sz="1600" dirty="0" smtClean="0"/>
              <a:t>要件の一元管理　</a:t>
            </a:r>
            <a:r>
              <a:rPr lang="en-US" altLang="ja-JP" sz="1600" dirty="0" smtClean="0"/>
              <a:t>(</a:t>
            </a:r>
            <a:r>
              <a:rPr lang="ja-JP" altLang="en-US" sz="1600" dirty="0" smtClean="0"/>
              <a:t>設計品質向上に寄与）</a:t>
            </a:r>
            <a:endParaRPr lang="en-US" altLang="ja-JP" sz="1600" dirty="0" smtClean="0"/>
          </a:p>
        </p:txBody>
      </p:sp>
      <p:pic>
        <p:nvPicPr>
          <p:cNvPr id="204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458" y="2433306"/>
            <a:ext cx="576141" cy="48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58" y="3452397"/>
            <a:ext cx="520540" cy="43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テキスト ボックス 24"/>
          <p:cNvSpPr txBox="1"/>
          <p:nvPr/>
        </p:nvSpPr>
        <p:spPr>
          <a:xfrm>
            <a:off x="717313" y="260648"/>
            <a:ext cx="2249334" cy="523220"/>
          </a:xfrm>
          <a:prstGeom prst="rect">
            <a:avLst/>
          </a:prstGeom>
          <a:noFill/>
        </p:spPr>
        <p:txBody>
          <a:bodyPr wrap="none" rtlCol="0">
            <a:spAutoFit/>
          </a:bodyPr>
          <a:lstStyle/>
          <a:p>
            <a:r>
              <a:rPr lang="en-US" altLang="ja-JP" sz="2800" dirty="0" smtClean="0"/>
              <a:t>7-3. </a:t>
            </a:r>
            <a:r>
              <a:rPr lang="en-US" altLang="ja-JP" sz="2800" dirty="0" err="1" smtClean="0"/>
              <a:t>GeneXus</a:t>
            </a:r>
            <a:endParaRPr lang="en-US" altLang="ja-JP" sz="2800" dirty="0"/>
          </a:p>
        </p:txBody>
      </p:sp>
    </p:spTree>
    <p:extLst>
      <p:ext uri="{BB962C8B-B14F-4D97-AF65-F5344CB8AC3E}">
        <p14:creationId xmlns:p14="http://schemas.microsoft.com/office/powerpoint/2010/main" val="100377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39552" y="908720"/>
            <a:ext cx="8208912" cy="5170646"/>
          </a:xfrm>
          <a:prstGeom prst="rect">
            <a:avLst/>
          </a:prstGeom>
          <a:noFill/>
        </p:spPr>
        <p:txBody>
          <a:bodyPr wrap="square" rtlCol="0">
            <a:spAutoFit/>
          </a:bodyPr>
          <a:lstStyle/>
          <a:p>
            <a:pPr>
              <a:lnSpc>
                <a:spcPts val="2200"/>
              </a:lnSpc>
            </a:pPr>
            <a:r>
              <a:rPr kumimoji="1" lang="ja-JP" altLang="en-US" sz="1600" dirty="0" smtClean="0"/>
              <a:t>主要な特徴</a:t>
            </a:r>
            <a:endParaRPr kumimoji="1" lang="en-US" altLang="ja-JP" sz="1600" dirty="0" smtClean="0"/>
          </a:p>
          <a:p>
            <a:pPr marL="742950" lvl="1" indent="-285750">
              <a:lnSpc>
                <a:spcPts val="2200"/>
              </a:lnSpc>
              <a:buFont typeface="Arial" pitchFamily="34" charset="0"/>
              <a:buChar char="•"/>
            </a:pPr>
            <a:r>
              <a:rPr lang="ja-JP" altLang="en-US" sz="1400" dirty="0" smtClean="0"/>
              <a:t>独自の推論エンジンによる性能向上</a:t>
            </a:r>
            <a:endParaRPr lang="en-US" altLang="ja-JP" sz="1400" dirty="0" smtClean="0"/>
          </a:p>
          <a:p>
            <a:pPr marL="742950" lvl="1" indent="-285750">
              <a:lnSpc>
                <a:spcPts val="2200"/>
              </a:lnSpc>
              <a:buFont typeface="Arial" pitchFamily="34" charset="0"/>
              <a:buChar char="•"/>
            </a:pPr>
            <a:r>
              <a:rPr lang="ja-JP" altLang="en-US" sz="1400" dirty="0" smtClean="0"/>
              <a:t>システム</a:t>
            </a:r>
            <a:r>
              <a:rPr lang="ja-JP" altLang="en-US" sz="1400" dirty="0"/>
              <a:t>をビルドし、データの初期投入すればシステムをテスト</a:t>
            </a:r>
            <a:r>
              <a:rPr lang="ja-JP" altLang="en-US" sz="1400" dirty="0" smtClean="0"/>
              <a:t>できる</a:t>
            </a:r>
            <a:endParaRPr lang="ja-JP" altLang="en-US" sz="1400" dirty="0"/>
          </a:p>
          <a:p>
            <a:pPr marL="742950" lvl="1" indent="-285750">
              <a:lnSpc>
                <a:spcPts val="2200"/>
              </a:lnSpc>
              <a:buFont typeface="Arial" pitchFamily="34" charset="0"/>
              <a:buChar char="•"/>
            </a:pPr>
            <a:r>
              <a:rPr lang="ja-JP" altLang="en-US" sz="1400" dirty="0" smtClean="0"/>
              <a:t>入力</a:t>
            </a:r>
            <a:r>
              <a:rPr lang="ja-JP" altLang="en-US" sz="1400" dirty="0"/>
              <a:t>した業務要件は知識ベールに格納され、コードを自動生成するので要件及び設計文書作成は不要</a:t>
            </a:r>
            <a:r>
              <a:rPr lang="ja-JP" altLang="en-US" sz="1400" dirty="0" smtClean="0"/>
              <a:t>。</a:t>
            </a:r>
            <a:endParaRPr lang="en-US" altLang="ja-JP" sz="1400" dirty="0" smtClean="0"/>
          </a:p>
          <a:p>
            <a:pPr marL="742950" lvl="1" indent="-285750">
              <a:lnSpc>
                <a:spcPts val="2200"/>
              </a:lnSpc>
              <a:buFont typeface="Arial" pitchFamily="34" charset="0"/>
              <a:buChar char="•"/>
            </a:pPr>
            <a:r>
              <a:rPr lang="ja-JP" altLang="en-US" sz="1400" dirty="0" smtClean="0"/>
              <a:t>変更に対しても、要件の変更入力により変更を自動生成・ビルドする事により可能。　変更による要件の影響範囲も知識ベースより自動的に検出できる。</a:t>
            </a:r>
            <a:endParaRPr lang="en-US" altLang="ja-JP" sz="1400" dirty="0"/>
          </a:p>
          <a:p>
            <a:pPr marL="742950" lvl="1" indent="-285750">
              <a:lnSpc>
                <a:spcPts val="2200"/>
              </a:lnSpc>
              <a:buFont typeface="Arial" pitchFamily="34" charset="0"/>
              <a:buChar char="•"/>
            </a:pPr>
            <a:r>
              <a:rPr lang="en-US" altLang="ja-JP" sz="1400" dirty="0" smtClean="0"/>
              <a:t>GeneXus</a:t>
            </a:r>
            <a:r>
              <a:rPr lang="ja-JP" altLang="en-US" sz="1400" dirty="0" smtClean="0"/>
              <a:t>の基盤対応の進化に伴い対応可能　</a:t>
            </a:r>
            <a:r>
              <a:rPr lang="en-US" altLang="ja-JP" sz="1400" dirty="0" smtClean="0"/>
              <a:t>(</a:t>
            </a:r>
            <a:r>
              <a:rPr lang="ja-JP" altLang="en-US" sz="1400" dirty="0" smtClean="0"/>
              <a:t>再ビルドは必要</a:t>
            </a:r>
            <a:r>
              <a:rPr lang="en-US" altLang="ja-JP" sz="1400" dirty="0" smtClean="0"/>
              <a:t>)</a:t>
            </a:r>
            <a:r>
              <a:rPr lang="ja-JP" altLang="en-US" sz="1400" dirty="0" smtClean="0"/>
              <a:t>であり、新しい</a:t>
            </a:r>
            <a:r>
              <a:rPr lang="en-US" altLang="ja-JP" sz="1400" dirty="0" smtClean="0"/>
              <a:t>Web</a:t>
            </a:r>
            <a:r>
              <a:rPr lang="ja-JP" altLang="en-US" sz="1400" dirty="0" smtClean="0"/>
              <a:t>技術等に対してアプリの更新なしに対応可能。</a:t>
            </a:r>
            <a:endParaRPr lang="en-US" altLang="ja-JP" sz="1400" dirty="0"/>
          </a:p>
          <a:p>
            <a:pPr marL="742950" lvl="1" indent="-285750">
              <a:lnSpc>
                <a:spcPts val="2200"/>
              </a:lnSpc>
              <a:buFont typeface="Arial" pitchFamily="34" charset="0"/>
              <a:buChar char="•"/>
            </a:pPr>
            <a:r>
              <a:rPr lang="ja-JP" altLang="en-US" sz="1400" dirty="0" smtClean="0"/>
              <a:t>データモデルの変更に対しても</a:t>
            </a:r>
            <a:r>
              <a:rPr lang="en-US" altLang="ja-JP" sz="1400" dirty="0" smtClean="0"/>
              <a:t>DB</a:t>
            </a:r>
            <a:r>
              <a:rPr lang="ja-JP" altLang="en-US" sz="1400" dirty="0" smtClean="0"/>
              <a:t>スキーマを自動変更しかつ正規化する</a:t>
            </a:r>
            <a:endParaRPr lang="en-US" altLang="ja-JP" sz="1400" dirty="0"/>
          </a:p>
          <a:p>
            <a:pPr marL="742950" lvl="1" indent="-285750">
              <a:lnSpc>
                <a:spcPts val="2200"/>
              </a:lnSpc>
              <a:buFont typeface="Arial" pitchFamily="34" charset="0"/>
              <a:buChar char="•"/>
            </a:pPr>
            <a:r>
              <a:rPr lang="ja-JP" altLang="en-US" sz="1400" dirty="0" smtClean="0"/>
              <a:t>要件を知識ベースとして一元管理でき、変更履歴も含めたガバナンスを向上させることができる。</a:t>
            </a:r>
            <a:endParaRPr lang="en-US" altLang="ja-JP" sz="1400" dirty="0" smtClean="0"/>
          </a:p>
          <a:p>
            <a:pPr marL="742950" lvl="1" indent="-285750">
              <a:lnSpc>
                <a:spcPts val="2200"/>
              </a:lnSpc>
              <a:buFont typeface="Arial" pitchFamily="34" charset="0"/>
              <a:buChar char="•"/>
            </a:pPr>
            <a:endParaRPr lang="en-US" altLang="ja-JP" sz="1600" dirty="0"/>
          </a:p>
          <a:p>
            <a:pPr>
              <a:lnSpc>
                <a:spcPts val="2200"/>
              </a:lnSpc>
            </a:pPr>
            <a:r>
              <a:rPr lang="ja-JP" altLang="en-US" sz="1600" dirty="0" smtClean="0"/>
              <a:t>主要な制約と課題</a:t>
            </a:r>
            <a:endParaRPr lang="en-US" altLang="ja-JP" sz="1600" dirty="0" smtClean="0"/>
          </a:p>
          <a:p>
            <a:pPr marL="742950" lvl="1" indent="-285750">
              <a:lnSpc>
                <a:spcPts val="2200"/>
              </a:lnSpc>
              <a:buFont typeface="Arial" pitchFamily="34" charset="0"/>
              <a:buChar char="•"/>
            </a:pPr>
            <a:r>
              <a:rPr lang="ja-JP" altLang="en-US" sz="1400" dirty="0"/>
              <a:t>他のシステムの</a:t>
            </a:r>
            <a:r>
              <a:rPr lang="ja-JP" altLang="en-US" sz="1400" dirty="0" smtClean="0"/>
              <a:t>連携等は別に開発する必要あり</a:t>
            </a:r>
            <a:endParaRPr lang="en-US" altLang="ja-JP" sz="1400" dirty="0" smtClean="0"/>
          </a:p>
          <a:p>
            <a:pPr marL="742950" lvl="1" indent="-285750">
              <a:lnSpc>
                <a:spcPts val="2200"/>
              </a:lnSpc>
              <a:buFont typeface="Arial" pitchFamily="34" charset="0"/>
              <a:buChar char="•"/>
            </a:pPr>
            <a:r>
              <a:rPr lang="ja-JP" altLang="en-US" sz="1400" dirty="0"/>
              <a:t>バッチ処理</a:t>
            </a:r>
            <a:r>
              <a:rPr lang="ja-JP" altLang="en-US" sz="1400" dirty="0" smtClean="0"/>
              <a:t>は対応しないので、必要な開発をする必要あり</a:t>
            </a:r>
            <a:endParaRPr lang="en-US" altLang="ja-JP" sz="1400" dirty="0" smtClean="0"/>
          </a:p>
          <a:p>
            <a:pPr marL="742950" lvl="1" indent="-285750">
              <a:lnSpc>
                <a:spcPts val="2200"/>
              </a:lnSpc>
              <a:buFont typeface="Arial" pitchFamily="34" charset="0"/>
              <a:buChar char="•"/>
            </a:pPr>
            <a:r>
              <a:rPr lang="ja-JP" altLang="en-US" sz="1400" dirty="0" smtClean="0"/>
              <a:t>複雑な画面や凝った画面に対応できないケースあり</a:t>
            </a:r>
            <a:endParaRPr lang="en-US" altLang="ja-JP" sz="1400" dirty="0" smtClean="0"/>
          </a:p>
          <a:p>
            <a:pPr marL="742950" lvl="1" indent="-285750">
              <a:lnSpc>
                <a:spcPts val="2200"/>
              </a:lnSpc>
              <a:buFont typeface="Arial" pitchFamily="34" charset="0"/>
              <a:buChar char="•"/>
            </a:pPr>
            <a:r>
              <a:rPr lang="ja-JP" altLang="en-US" sz="1400" dirty="0" smtClean="0"/>
              <a:t>ビルドに時間が掛かるケースがある。　分散環境の採用で影響絵を軽減できる。</a:t>
            </a:r>
            <a:r>
              <a:rPr lang="en-US" altLang="ja-JP" sz="1400" dirty="0" smtClean="0"/>
              <a:t/>
            </a:r>
            <a:br>
              <a:rPr lang="en-US" altLang="ja-JP" sz="1400" dirty="0" smtClean="0"/>
            </a:br>
            <a:r>
              <a:rPr lang="en-US" altLang="ja-JP" sz="1400" dirty="0" smtClean="0"/>
              <a:t>(</a:t>
            </a:r>
            <a:r>
              <a:rPr lang="ja-JP" altLang="en-US" sz="1400" dirty="0" smtClean="0"/>
              <a:t>局所的な小変更でも自動生成＆ビルドが前提？）</a:t>
            </a:r>
            <a:endParaRPr lang="en-US" altLang="ja-JP" sz="1400" dirty="0" smtClean="0"/>
          </a:p>
          <a:p>
            <a:pPr marL="742950" lvl="1" indent="-285750">
              <a:lnSpc>
                <a:spcPts val="2200"/>
              </a:lnSpc>
              <a:buFont typeface="Arial" pitchFamily="34" charset="0"/>
              <a:buChar char="•"/>
            </a:pPr>
            <a:r>
              <a:rPr kumimoji="1" lang="en-US" altLang="ja-JP" sz="1400" dirty="0" smtClean="0"/>
              <a:t>GeneXus (</a:t>
            </a:r>
            <a:r>
              <a:rPr lang="ja-JP" altLang="en-US" sz="1400" dirty="0"/>
              <a:t>ルール</a:t>
            </a:r>
            <a:r>
              <a:rPr kumimoji="1" lang="ja-JP" altLang="en-US" sz="1400" dirty="0" smtClean="0"/>
              <a:t>の入力、運用管理）に精通した要員が必要</a:t>
            </a:r>
            <a:endParaRPr kumimoji="1" lang="ja-JP" altLang="en-US" sz="1400" dirty="0"/>
          </a:p>
        </p:txBody>
      </p:sp>
      <p:sp>
        <p:nvSpPr>
          <p:cNvPr id="7" name="テキスト ボックス 6"/>
          <p:cNvSpPr txBox="1"/>
          <p:nvPr/>
        </p:nvSpPr>
        <p:spPr>
          <a:xfrm>
            <a:off x="717313" y="260648"/>
            <a:ext cx="2249334" cy="523220"/>
          </a:xfrm>
          <a:prstGeom prst="rect">
            <a:avLst/>
          </a:prstGeom>
          <a:noFill/>
        </p:spPr>
        <p:txBody>
          <a:bodyPr wrap="none" rtlCol="0">
            <a:spAutoFit/>
          </a:bodyPr>
          <a:lstStyle/>
          <a:p>
            <a:r>
              <a:rPr lang="en-US" altLang="ja-JP" sz="2800" dirty="0" smtClean="0"/>
              <a:t>7-3. </a:t>
            </a:r>
            <a:r>
              <a:rPr lang="en-US" altLang="ja-JP" sz="2800" dirty="0" err="1" smtClean="0"/>
              <a:t>GeneXus</a:t>
            </a:r>
            <a:endParaRPr lang="en-US" altLang="ja-JP" sz="2800" dirty="0"/>
          </a:p>
        </p:txBody>
      </p:sp>
    </p:spTree>
    <p:extLst>
      <p:ext uri="{BB962C8B-B14F-4D97-AF65-F5344CB8AC3E}">
        <p14:creationId xmlns:p14="http://schemas.microsoft.com/office/powerpoint/2010/main" val="3942419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97632" y="980728"/>
            <a:ext cx="8136904" cy="5478423"/>
          </a:xfrm>
          <a:prstGeom prst="rect">
            <a:avLst/>
          </a:prstGeom>
          <a:noFill/>
        </p:spPr>
        <p:txBody>
          <a:bodyPr wrap="square" rtlCol="0">
            <a:spAutoFit/>
          </a:bodyPr>
          <a:lstStyle/>
          <a:p>
            <a:r>
              <a:rPr lang="en-US" altLang="ja-JP" sz="1600" dirty="0">
                <a:latin typeface="ＭＳ Ｐゴシック" pitchFamily="50" charset="-128"/>
                <a:ea typeface="ＭＳ Ｐゴシック" pitchFamily="50" charset="-128"/>
              </a:rPr>
              <a:t>GeneXus </a:t>
            </a:r>
            <a:r>
              <a:rPr lang="ja-JP" altLang="en-US" sz="1600" dirty="0">
                <a:latin typeface="ＭＳ Ｐゴシック" pitchFamily="50" charset="-128"/>
                <a:ea typeface="ＭＳ Ｐゴシック" pitchFamily="50" charset="-128"/>
              </a:rPr>
              <a:t>の対応</a:t>
            </a:r>
            <a:r>
              <a:rPr lang="ja-JP" altLang="en-US" sz="1600" dirty="0" smtClean="0">
                <a:latin typeface="ＭＳ Ｐゴシック" pitchFamily="50" charset="-128"/>
                <a:ea typeface="ＭＳ Ｐゴシック" pitchFamily="50" charset="-128"/>
              </a:rPr>
              <a:t>環境 </a:t>
            </a:r>
            <a:r>
              <a:rPr lang="en-US" altLang="ja-JP" sz="1600" dirty="0" smtClean="0">
                <a:latin typeface="ＭＳ Ｐゴシック" pitchFamily="50" charset="-128"/>
                <a:ea typeface="ＭＳ Ｐゴシック" pitchFamily="50" charset="-128"/>
              </a:rPr>
              <a:t>(</a:t>
            </a:r>
            <a:r>
              <a:rPr lang="ja-JP" altLang="en-US" sz="1600" dirty="0" smtClean="0">
                <a:latin typeface="ＭＳ Ｐゴシック" pitchFamily="50" charset="-128"/>
                <a:ea typeface="ＭＳ Ｐゴシック" pitchFamily="50" charset="-128"/>
              </a:rPr>
              <a:t>詳細は要確認</a:t>
            </a:r>
            <a:r>
              <a:rPr lang="en-US" altLang="ja-JP" sz="1600" dirty="0" smtClean="0">
                <a:latin typeface="ＭＳ Ｐゴシック" pitchFamily="50" charset="-128"/>
                <a:ea typeface="ＭＳ Ｐゴシック" pitchFamily="50" charset="-128"/>
              </a:rPr>
              <a:t>)</a:t>
            </a:r>
            <a:endParaRPr lang="ja-JP" altLang="en-US" sz="1600" dirty="0">
              <a:latin typeface="ＭＳ Ｐゴシック" pitchFamily="50" charset="-128"/>
              <a:ea typeface="ＭＳ Ｐゴシック" pitchFamily="50" charset="-128"/>
            </a:endParaRPr>
          </a:p>
          <a:p>
            <a:pPr lvl="1"/>
            <a:endParaRPr lang="ja-JP" altLang="en-US" sz="1400" dirty="0">
              <a:latin typeface="ＭＳ Ｐゴシック" pitchFamily="50" charset="-128"/>
              <a:ea typeface="ＭＳ Ｐゴシック" pitchFamily="50" charset="-128"/>
            </a:endParaRPr>
          </a:p>
          <a:p>
            <a:pPr marL="742950" lvl="1" indent="-285750">
              <a:buFont typeface="Arial" pitchFamily="34" charset="0"/>
              <a:buChar char="•"/>
            </a:pPr>
            <a:r>
              <a:rPr lang="ja-JP" altLang="en-US" sz="1400" dirty="0" smtClean="0">
                <a:latin typeface="ＭＳ Ｐゴシック" pitchFamily="50" charset="-128"/>
                <a:ea typeface="ＭＳ Ｐゴシック" pitchFamily="50" charset="-128"/>
              </a:rPr>
              <a:t> </a:t>
            </a:r>
            <a:r>
              <a:rPr lang="ja-JP" altLang="en-US" sz="1400" dirty="0">
                <a:latin typeface="ＭＳ Ｐゴシック" pitchFamily="50" charset="-128"/>
                <a:ea typeface="ＭＳ Ｐゴシック" pitchFamily="50" charset="-128"/>
              </a:rPr>
              <a:t>実行プラットフォーム</a:t>
            </a:r>
            <a:r>
              <a:rPr lang="en-US" altLang="ja-JP" sz="1400" dirty="0">
                <a:latin typeface="ＭＳ Ｐゴシック" pitchFamily="50" charset="-128"/>
                <a:ea typeface="ＭＳ Ｐゴシック" pitchFamily="50" charset="-128"/>
              </a:rPr>
              <a:t>: </a:t>
            </a:r>
          </a:p>
          <a:p>
            <a:pPr lvl="2"/>
            <a:r>
              <a:rPr lang="en-US" altLang="ja-JP" sz="1400" dirty="0" smtClean="0">
                <a:latin typeface="ＭＳ Ｐゴシック" pitchFamily="50" charset="-128"/>
                <a:ea typeface="ＭＳ Ｐゴシック" pitchFamily="50" charset="-128"/>
              </a:rPr>
              <a:t>Java, J2EE, .NET, .</a:t>
            </a:r>
            <a:r>
              <a:rPr lang="en-US" altLang="ja-JP" sz="1400" dirty="0">
                <a:latin typeface="ＭＳ Ｐゴシック" pitchFamily="50" charset="-128"/>
                <a:ea typeface="ＭＳ Ｐゴシック" pitchFamily="50" charset="-128"/>
              </a:rPr>
              <a:t>NET Compact </a:t>
            </a:r>
            <a:r>
              <a:rPr lang="en-US" altLang="ja-JP" sz="1400" dirty="0" smtClean="0">
                <a:latin typeface="ＭＳ Ｐゴシック" pitchFamily="50" charset="-128"/>
                <a:ea typeface="ＭＳ Ｐゴシック" pitchFamily="50" charset="-128"/>
              </a:rPr>
              <a:t>Framework, Android, IOS, BlackBerry</a:t>
            </a:r>
          </a:p>
          <a:p>
            <a:pPr lvl="2"/>
            <a:endParaRPr lang="en-US" altLang="ja-JP" sz="1400" dirty="0">
              <a:latin typeface="ＭＳ Ｐゴシック" pitchFamily="50" charset="-128"/>
              <a:ea typeface="ＭＳ Ｐゴシック" pitchFamily="50" charset="-128"/>
            </a:endParaRPr>
          </a:p>
          <a:p>
            <a:pPr marL="742950" lvl="1" indent="-285750">
              <a:buFont typeface="Arial" pitchFamily="34" charset="0"/>
              <a:buChar char="•"/>
            </a:pPr>
            <a:r>
              <a:rPr lang="ja-JP" altLang="en-US" sz="1400" dirty="0" smtClean="0">
                <a:latin typeface="ＭＳ Ｐゴシック" pitchFamily="50" charset="-128"/>
                <a:ea typeface="ＭＳ Ｐゴシック" pitchFamily="50" charset="-128"/>
              </a:rPr>
              <a:t>オペレーティング </a:t>
            </a:r>
            <a:r>
              <a:rPr lang="ja-JP" altLang="en-US" sz="1400" dirty="0">
                <a:latin typeface="ＭＳ Ｐゴシック" pitchFamily="50" charset="-128"/>
                <a:ea typeface="ＭＳ Ｐゴシック" pitchFamily="50" charset="-128"/>
              </a:rPr>
              <a:t>システム</a:t>
            </a:r>
            <a:r>
              <a:rPr lang="en-US" altLang="ja-JP" sz="1400" dirty="0">
                <a:latin typeface="ＭＳ Ｐゴシック" pitchFamily="50" charset="-128"/>
                <a:ea typeface="ＭＳ Ｐゴシック" pitchFamily="50" charset="-128"/>
              </a:rPr>
              <a:t>: </a:t>
            </a:r>
          </a:p>
          <a:p>
            <a:pPr lvl="2"/>
            <a:r>
              <a:rPr lang="en-US" altLang="ja-JP" sz="1400" dirty="0">
                <a:latin typeface="ＭＳ Ｐゴシック" pitchFamily="50" charset="-128"/>
                <a:ea typeface="ＭＳ Ｐゴシック" pitchFamily="50" charset="-128"/>
              </a:rPr>
              <a:t>IBM </a:t>
            </a:r>
            <a:r>
              <a:rPr lang="en-US" altLang="ja-JP" sz="1400" dirty="0" smtClean="0">
                <a:latin typeface="ＭＳ Ｐゴシック" pitchFamily="50" charset="-128"/>
                <a:ea typeface="ＭＳ Ｐゴシック" pitchFamily="50" charset="-128"/>
              </a:rPr>
              <a:t>OS/400, LINUX, UNIX, Windows </a:t>
            </a:r>
            <a:r>
              <a:rPr lang="en-US" altLang="ja-JP" sz="1400" dirty="0">
                <a:latin typeface="ＭＳ Ｐゴシック" pitchFamily="50" charset="-128"/>
                <a:ea typeface="ＭＳ Ｐゴシック" pitchFamily="50" charset="-128"/>
              </a:rPr>
              <a:t>NT/2000/2003 </a:t>
            </a:r>
            <a:r>
              <a:rPr lang="en-US" altLang="ja-JP" sz="1400" dirty="0" smtClean="0">
                <a:latin typeface="ＭＳ Ｐゴシック" pitchFamily="50" charset="-128"/>
                <a:ea typeface="ＭＳ Ｐゴシック" pitchFamily="50" charset="-128"/>
              </a:rPr>
              <a:t>Server, </a:t>
            </a:r>
            <a:endParaRPr lang="ja-JP" altLang="en-US" sz="1400" dirty="0">
              <a:latin typeface="ＭＳ Ｐゴシック" pitchFamily="50" charset="-128"/>
              <a:ea typeface="ＭＳ Ｐゴシック" pitchFamily="50" charset="-128"/>
            </a:endParaRPr>
          </a:p>
          <a:p>
            <a:pPr lvl="2"/>
            <a:r>
              <a:rPr lang="en-US" altLang="ja-JP" sz="1400" dirty="0">
                <a:latin typeface="ＭＳ Ｐゴシック" pitchFamily="50" charset="-128"/>
                <a:ea typeface="ＭＳ Ｐゴシック" pitchFamily="50" charset="-128"/>
              </a:rPr>
              <a:t>Windows </a:t>
            </a:r>
            <a:r>
              <a:rPr lang="en-US" altLang="ja-JP" sz="1400" dirty="0" smtClean="0">
                <a:latin typeface="ＭＳ Ｐゴシック" pitchFamily="50" charset="-128"/>
                <a:ea typeface="ＭＳ Ｐゴシック" pitchFamily="50" charset="-128"/>
              </a:rPr>
              <a:t>NT/2000/XP/7, </a:t>
            </a:r>
            <a:r>
              <a:rPr lang="ja-JP" altLang="en-US" sz="1400" dirty="0" smtClean="0">
                <a:latin typeface="ＭＳ Ｐゴシック" pitchFamily="50" charset="-128"/>
                <a:ea typeface="ＭＳ Ｐゴシック" pitchFamily="50" charset="-128"/>
              </a:rPr>
              <a:t> </a:t>
            </a:r>
            <a:r>
              <a:rPr lang="en-US" altLang="ja-JP" sz="1400" dirty="0">
                <a:latin typeface="ＭＳ Ｐゴシック" pitchFamily="50" charset="-128"/>
                <a:ea typeface="ＭＳ Ｐゴシック" pitchFamily="50" charset="-128"/>
              </a:rPr>
              <a:t>Windows </a:t>
            </a:r>
            <a:r>
              <a:rPr lang="en-US" altLang="ja-JP" sz="1400" dirty="0" smtClean="0">
                <a:latin typeface="ＭＳ Ｐゴシック" pitchFamily="50" charset="-128"/>
                <a:ea typeface="ＭＳ Ｐゴシック" pitchFamily="50" charset="-128"/>
              </a:rPr>
              <a:t>Mobile</a:t>
            </a:r>
          </a:p>
          <a:p>
            <a:pPr lvl="2"/>
            <a:endParaRPr lang="en-US" altLang="ja-JP" sz="1400" dirty="0">
              <a:latin typeface="ＭＳ Ｐゴシック" pitchFamily="50" charset="-128"/>
              <a:ea typeface="ＭＳ Ｐゴシック" pitchFamily="50" charset="-128"/>
            </a:endParaRPr>
          </a:p>
          <a:p>
            <a:pPr marL="742950" lvl="1" indent="-285750">
              <a:buFont typeface="Arial" pitchFamily="34" charset="0"/>
              <a:buChar char="•"/>
            </a:pPr>
            <a:r>
              <a:rPr lang="ja-JP" altLang="en-US" sz="1400" dirty="0" smtClean="0">
                <a:latin typeface="ＭＳ Ｐゴシック" pitchFamily="50" charset="-128"/>
                <a:ea typeface="ＭＳ Ｐゴシック" pitchFamily="50" charset="-128"/>
              </a:rPr>
              <a:t>インターネット</a:t>
            </a:r>
            <a:endParaRPr lang="ja-JP" altLang="en-US" sz="1400" dirty="0">
              <a:latin typeface="ＭＳ Ｐゴシック" pitchFamily="50" charset="-128"/>
              <a:ea typeface="ＭＳ Ｐゴシック" pitchFamily="50" charset="-128"/>
            </a:endParaRPr>
          </a:p>
          <a:p>
            <a:pPr lvl="2"/>
            <a:r>
              <a:rPr lang="en-US" altLang="ja-JP" sz="1400" dirty="0" smtClean="0">
                <a:latin typeface="ＭＳ Ｐゴシック" pitchFamily="50" charset="-128"/>
                <a:ea typeface="ＭＳ Ｐゴシック" pitchFamily="50" charset="-128"/>
              </a:rPr>
              <a:t>JAVA, ASP.NET, HTML, </a:t>
            </a:r>
            <a:r>
              <a:rPr lang="en-US" altLang="ja-JP" sz="1400" dirty="0" err="1" smtClean="0">
                <a:latin typeface="ＭＳ Ｐゴシック" pitchFamily="50" charset="-128"/>
                <a:ea typeface="ＭＳ Ｐゴシック" pitchFamily="50" charset="-128"/>
              </a:rPr>
              <a:t>WebServices</a:t>
            </a:r>
            <a:endParaRPr lang="en-US" altLang="ja-JP" sz="1400" dirty="0" smtClean="0">
              <a:latin typeface="ＭＳ Ｐゴシック" pitchFamily="50" charset="-128"/>
              <a:ea typeface="ＭＳ Ｐゴシック" pitchFamily="50" charset="-128"/>
            </a:endParaRPr>
          </a:p>
          <a:p>
            <a:pPr lvl="2"/>
            <a:endParaRPr lang="en-US" altLang="ja-JP" sz="1400" dirty="0">
              <a:latin typeface="ＭＳ Ｐゴシック" pitchFamily="50" charset="-128"/>
              <a:ea typeface="ＭＳ Ｐゴシック" pitchFamily="50" charset="-128"/>
            </a:endParaRPr>
          </a:p>
          <a:p>
            <a:pPr marL="742950" lvl="1" indent="-285750">
              <a:buFont typeface="Arial" pitchFamily="34" charset="0"/>
              <a:buChar char="•"/>
            </a:pPr>
            <a:r>
              <a:rPr lang="ja-JP" altLang="en-US" sz="1400" dirty="0" smtClean="0">
                <a:latin typeface="ＭＳ Ｐゴシック" pitchFamily="50" charset="-128"/>
                <a:ea typeface="ＭＳ Ｐゴシック" pitchFamily="50" charset="-128"/>
              </a:rPr>
              <a:t>データベース</a:t>
            </a:r>
            <a:r>
              <a:rPr lang="ja-JP" altLang="en-US" sz="1400" dirty="0">
                <a:latin typeface="ＭＳ Ｐゴシック" pitchFamily="50" charset="-128"/>
                <a:ea typeface="ＭＳ Ｐゴシック" pitchFamily="50" charset="-128"/>
              </a:rPr>
              <a:t>管理システム</a:t>
            </a:r>
          </a:p>
          <a:p>
            <a:pPr lvl="2"/>
            <a:r>
              <a:rPr lang="en-US" altLang="ja-JP" sz="1400" dirty="0" smtClean="0">
                <a:latin typeface="ＭＳ Ｐゴシック" pitchFamily="50" charset="-128"/>
                <a:ea typeface="ＭＳ Ｐゴシック" pitchFamily="50" charset="-128"/>
              </a:rPr>
              <a:t>DB2</a:t>
            </a:r>
            <a:r>
              <a:rPr lang="en-US" altLang="ja-JP" sz="1400" dirty="0">
                <a:latin typeface="ＭＳ Ｐゴシック" pitchFamily="50" charset="-128"/>
                <a:ea typeface="ＭＳ Ｐゴシック" pitchFamily="50" charset="-128"/>
              </a:rPr>
              <a:t>, Informix, Microsoft SQL Server, MySQL, Oracle, </a:t>
            </a:r>
            <a:r>
              <a:rPr lang="en-US" altLang="ja-JP" sz="1400" dirty="0" smtClean="0">
                <a:latin typeface="ＭＳ Ｐゴシック" pitchFamily="50" charset="-128"/>
                <a:ea typeface="ＭＳ Ｐゴシック" pitchFamily="50" charset="-128"/>
              </a:rPr>
              <a:t>PostgreSQL</a:t>
            </a:r>
          </a:p>
          <a:p>
            <a:pPr lvl="2"/>
            <a:endParaRPr lang="en-US" altLang="ja-JP" sz="1400" dirty="0">
              <a:latin typeface="ＭＳ Ｐゴシック" pitchFamily="50" charset="-128"/>
              <a:ea typeface="ＭＳ Ｐゴシック" pitchFamily="50" charset="-128"/>
            </a:endParaRPr>
          </a:p>
          <a:p>
            <a:pPr marL="742950" lvl="1" indent="-285750">
              <a:buFont typeface="Arial" pitchFamily="34" charset="0"/>
              <a:buChar char="•"/>
            </a:pPr>
            <a:r>
              <a:rPr lang="ja-JP" altLang="en-US" sz="1400" dirty="0" smtClean="0">
                <a:latin typeface="ＭＳ Ｐゴシック" pitchFamily="50" charset="-128"/>
                <a:ea typeface="ＭＳ Ｐゴシック" pitchFamily="50" charset="-128"/>
              </a:rPr>
              <a:t>言語</a:t>
            </a:r>
            <a:endParaRPr lang="ja-JP" altLang="en-US" sz="1400" dirty="0">
              <a:latin typeface="ＭＳ Ｐゴシック" pitchFamily="50" charset="-128"/>
              <a:ea typeface="ＭＳ Ｐゴシック" pitchFamily="50" charset="-128"/>
            </a:endParaRPr>
          </a:p>
          <a:p>
            <a:pPr lvl="2"/>
            <a:r>
              <a:rPr lang="en-US" altLang="ja-JP" sz="1400" dirty="0" smtClean="0">
                <a:latin typeface="ＭＳ Ｐゴシック" pitchFamily="50" charset="-128"/>
                <a:ea typeface="ＭＳ Ｐゴシック" pitchFamily="50" charset="-128"/>
              </a:rPr>
              <a:t>JAVA, C</a:t>
            </a:r>
            <a:r>
              <a:rPr lang="ja-JP" altLang="en-US" sz="1400" dirty="0">
                <a:latin typeface="ＭＳ Ｐゴシック" pitchFamily="50" charset="-128"/>
                <a:ea typeface="ＭＳ Ｐゴシック" pitchFamily="50" charset="-128"/>
              </a:rPr>
              <a:t>＃、</a:t>
            </a:r>
            <a:r>
              <a:rPr lang="en-US" altLang="ja-JP" sz="1400" dirty="0" smtClean="0">
                <a:latin typeface="ＭＳ Ｐゴシック" pitchFamily="50" charset="-128"/>
                <a:ea typeface="ＭＳ Ｐゴシック" pitchFamily="50" charset="-128"/>
              </a:rPr>
              <a:t>Ruby, COBOL*, RPG*, Visual </a:t>
            </a:r>
            <a:r>
              <a:rPr lang="en-US" altLang="ja-JP" sz="1400" dirty="0">
                <a:latin typeface="ＭＳ Ｐゴシック" pitchFamily="50" charset="-128"/>
                <a:ea typeface="ＭＳ Ｐゴシック" pitchFamily="50" charset="-128"/>
              </a:rPr>
              <a:t>FoxPro* </a:t>
            </a:r>
            <a:r>
              <a:rPr lang="ja-JP" altLang="en-US" sz="1400" dirty="0">
                <a:latin typeface="ＭＳ Ｐゴシック" pitchFamily="50" charset="-128"/>
                <a:ea typeface="ＭＳ Ｐゴシック" pitchFamily="50" charset="-128"/>
              </a:rPr>
              <a:t>＊は日本語</a:t>
            </a:r>
            <a:r>
              <a:rPr lang="ja-JP" altLang="en-US" sz="1400" dirty="0" smtClean="0">
                <a:latin typeface="ＭＳ Ｐゴシック" pitchFamily="50" charset="-128"/>
                <a:ea typeface="ＭＳ Ｐゴシック" pitchFamily="50" charset="-128"/>
              </a:rPr>
              <a:t>非対応</a:t>
            </a:r>
            <a:endParaRPr lang="en-US" altLang="ja-JP" sz="1400" dirty="0" smtClean="0">
              <a:latin typeface="ＭＳ Ｐゴシック" pitchFamily="50" charset="-128"/>
              <a:ea typeface="ＭＳ Ｐゴシック" pitchFamily="50" charset="-128"/>
            </a:endParaRPr>
          </a:p>
          <a:p>
            <a:pPr lvl="2"/>
            <a:endParaRPr lang="ja-JP" altLang="en-US" sz="1400" dirty="0">
              <a:latin typeface="ＭＳ Ｐゴシック" pitchFamily="50" charset="-128"/>
              <a:ea typeface="ＭＳ Ｐゴシック" pitchFamily="50" charset="-128"/>
            </a:endParaRPr>
          </a:p>
          <a:p>
            <a:pPr marL="742950" lvl="1" indent="-285750">
              <a:buFont typeface="Arial" pitchFamily="34" charset="0"/>
              <a:buChar char="•"/>
            </a:pPr>
            <a:r>
              <a:rPr lang="en-US" altLang="ja-JP" sz="1400" dirty="0" smtClean="0">
                <a:latin typeface="ＭＳ Ｐゴシック" pitchFamily="50" charset="-128"/>
                <a:ea typeface="ＭＳ Ｐゴシック" pitchFamily="50" charset="-128"/>
              </a:rPr>
              <a:t>Web </a:t>
            </a:r>
            <a:r>
              <a:rPr lang="ja-JP" altLang="en-US" sz="1400" dirty="0" smtClean="0">
                <a:latin typeface="ＭＳ Ｐゴシック" pitchFamily="50" charset="-128"/>
                <a:ea typeface="ＭＳ Ｐゴシック" pitchFamily="50" charset="-128"/>
              </a:rPr>
              <a:t>サーバー</a:t>
            </a:r>
            <a:r>
              <a:rPr lang="en-US" altLang="ja-JP" sz="1400" dirty="0" smtClean="0">
                <a:latin typeface="ＭＳ Ｐゴシック" pitchFamily="50" charset="-128"/>
                <a:ea typeface="ＭＳ Ｐゴシック" pitchFamily="50" charset="-128"/>
              </a:rPr>
              <a:t>, </a:t>
            </a:r>
            <a:endParaRPr lang="ja-JP" altLang="en-US" sz="1400" dirty="0">
              <a:latin typeface="ＭＳ Ｐゴシック" pitchFamily="50" charset="-128"/>
              <a:ea typeface="ＭＳ Ｐゴシック" pitchFamily="50" charset="-128"/>
            </a:endParaRPr>
          </a:p>
          <a:p>
            <a:pPr lvl="2"/>
            <a:r>
              <a:rPr lang="en-US" altLang="ja-JP" sz="1400" dirty="0">
                <a:latin typeface="ＭＳ Ｐゴシック" pitchFamily="50" charset="-128"/>
                <a:ea typeface="ＭＳ Ｐゴシック" pitchFamily="50" charset="-128"/>
              </a:rPr>
              <a:t>Microsoft </a:t>
            </a:r>
            <a:r>
              <a:rPr lang="en-US" altLang="ja-JP" sz="1400" dirty="0" smtClean="0">
                <a:latin typeface="ＭＳ Ｐゴシック" pitchFamily="50" charset="-128"/>
                <a:ea typeface="ＭＳ Ｐゴシック" pitchFamily="50" charset="-128"/>
              </a:rPr>
              <a:t>IIS, Apache, WebSphere </a:t>
            </a:r>
            <a:r>
              <a:rPr lang="ja-JP" altLang="en-US" sz="1400" dirty="0" smtClean="0">
                <a:latin typeface="ＭＳ Ｐゴシック" pitchFamily="50" charset="-128"/>
                <a:ea typeface="ＭＳ Ｐゴシック" pitchFamily="50" charset="-128"/>
              </a:rPr>
              <a:t>等</a:t>
            </a:r>
            <a:endParaRPr lang="en-US" altLang="ja-JP" sz="1400" dirty="0" smtClean="0">
              <a:latin typeface="ＭＳ Ｐゴシック" pitchFamily="50" charset="-128"/>
              <a:ea typeface="ＭＳ Ｐゴシック" pitchFamily="50" charset="-128"/>
            </a:endParaRPr>
          </a:p>
          <a:p>
            <a:pPr lvl="1"/>
            <a:endParaRPr lang="en-US" altLang="ja-JP" sz="1400" dirty="0" smtClean="0">
              <a:latin typeface="ＭＳ Ｐゴシック" pitchFamily="50" charset="-128"/>
              <a:ea typeface="ＭＳ Ｐゴシック" pitchFamily="50" charset="-128"/>
            </a:endParaRPr>
          </a:p>
          <a:p>
            <a:r>
              <a:rPr lang="ja-JP" altLang="en-US" sz="1400" dirty="0">
                <a:latin typeface="ＭＳ Ｐゴシック" pitchFamily="50" charset="-128"/>
                <a:ea typeface="ＭＳ Ｐゴシック" pitchFamily="50" charset="-128"/>
              </a:rPr>
              <a:t>日本</a:t>
            </a:r>
            <a:r>
              <a:rPr lang="ja-JP" altLang="en-US" sz="1400" dirty="0" smtClean="0">
                <a:latin typeface="ＭＳ Ｐゴシック" pitchFamily="50" charset="-128"/>
                <a:ea typeface="ＭＳ Ｐゴシック" pitchFamily="50" charset="-128"/>
              </a:rPr>
              <a:t>代理店　</a:t>
            </a:r>
            <a:endParaRPr lang="en-US" altLang="ja-JP" sz="1400" dirty="0" smtClean="0">
              <a:latin typeface="ＭＳ Ｐゴシック" pitchFamily="50" charset="-128"/>
              <a:ea typeface="ＭＳ Ｐゴシック" pitchFamily="50" charset="-128"/>
            </a:endParaRPr>
          </a:p>
          <a:p>
            <a:pPr lvl="1"/>
            <a:r>
              <a:rPr lang="ja-JP" altLang="en-US" sz="1400" dirty="0">
                <a:latin typeface="ＭＳ Ｐゴシック" pitchFamily="50" charset="-128"/>
                <a:ea typeface="ＭＳ Ｐゴシック" pitchFamily="50" charset="-128"/>
              </a:rPr>
              <a:t>ジェネクサス・ジャパン株式会社 </a:t>
            </a:r>
            <a:r>
              <a:rPr lang="en-US" altLang="ja-JP" sz="1400" dirty="0">
                <a:latin typeface="ＭＳ Ｐゴシック" pitchFamily="50" charset="-128"/>
                <a:ea typeface="ＭＳ Ｐゴシック" pitchFamily="50" charset="-128"/>
              </a:rPr>
              <a:t>/ GeneXus Japan Inc.</a:t>
            </a:r>
          </a:p>
          <a:p>
            <a:pPr lvl="1"/>
            <a:r>
              <a:rPr lang="en-US" altLang="ja-JP" sz="1400" dirty="0">
                <a:latin typeface="ＭＳ Ｐゴシック" pitchFamily="50" charset="-128"/>
                <a:ea typeface="ＭＳ Ｐゴシック" pitchFamily="50" charset="-128"/>
                <a:hlinkClick r:id="rId2"/>
              </a:rPr>
              <a:t>http://www.genexus.jp</a:t>
            </a:r>
            <a:r>
              <a:rPr lang="en-US" altLang="ja-JP" sz="1400" dirty="0" smtClean="0">
                <a:latin typeface="ＭＳ Ｐゴシック" pitchFamily="50" charset="-128"/>
                <a:ea typeface="ＭＳ Ｐゴシック" pitchFamily="50" charset="-128"/>
                <a:hlinkClick r:id="rId2"/>
              </a:rPr>
              <a:t>/</a:t>
            </a:r>
            <a:endParaRPr lang="en-US" altLang="ja-JP" sz="1400" dirty="0" smtClean="0">
              <a:latin typeface="ＭＳ Ｐゴシック" pitchFamily="50" charset="-128"/>
              <a:ea typeface="ＭＳ Ｐゴシック" pitchFamily="50" charset="-128"/>
            </a:endParaRPr>
          </a:p>
          <a:p>
            <a:pPr lvl="1"/>
            <a:endParaRPr lang="en-US" altLang="ja-JP" sz="1400" dirty="0">
              <a:latin typeface="ＭＳ Ｐゴシック" pitchFamily="50" charset="-128"/>
              <a:ea typeface="ＭＳ Ｐゴシック" pitchFamily="50" charset="-128"/>
            </a:endParaRPr>
          </a:p>
        </p:txBody>
      </p:sp>
      <p:sp>
        <p:nvSpPr>
          <p:cNvPr id="7" name="テキスト ボックス 6"/>
          <p:cNvSpPr txBox="1"/>
          <p:nvPr/>
        </p:nvSpPr>
        <p:spPr>
          <a:xfrm>
            <a:off x="717313" y="260648"/>
            <a:ext cx="2249334" cy="523220"/>
          </a:xfrm>
          <a:prstGeom prst="rect">
            <a:avLst/>
          </a:prstGeom>
          <a:noFill/>
        </p:spPr>
        <p:txBody>
          <a:bodyPr wrap="none" rtlCol="0">
            <a:spAutoFit/>
          </a:bodyPr>
          <a:lstStyle/>
          <a:p>
            <a:r>
              <a:rPr lang="en-US" altLang="ja-JP" sz="2800" dirty="0" smtClean="0"/>
              <a:t>7-3. </a:t>
            </a:r>
            <a:r>
              <a:rPr lang="en-US" altLang="ja-JP" sz="2800" dirty="0" err="1" smtClean="0"/>
              <a:t>GeneXus</a:t>
            </a:r>
            <a:endParaRPr lang="en-US" altLang="ja-JP" sz="2800" dirty="0"/>
          </a:p>
        </p:txBody>
      </p:sp>
    </p:spTree>
    <p:extLst>
      <p:ext uri="{BB962C8B-B14F-4D97-AF65-F5344CB8AC3E}">
        <p14:creationId xmlns:p14="http://schemas.microsoft.com/office/powerpoint/2010/main" val="1814058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2942684" y="2996952"/>
            <a:ext cx="1413292" cy="2185392"/>
          </a:xfrm>
          <a:prstGeom prst="roundRect">
            <a:avLst>
              <a:gd name="adj" fmla="val 9561"/>
            </a:avLst>
          </a:prstGeom>
        </p:spPr>
        <p:style>
          <a:lnRef idx="2">
            <a:schemeClr val="accent1">
              <a:shade val="50000"/>
            </a:schemeClr>
          </a:lnRef>
          <a:fillRef idx="1">
            <a:schemeClr val="accent1"/>
          </a:fillRef>
          <a:effectRef idx="0">
            <a:schemeClr val="accent1"/>
          </a:effectRef>
          <a:fontRef idx="minor">
            <a:schemeClr val="lt1"/>
          </a:fontRef>
        </p:style>
        <p:txBody>
          <a:bodyPr lIns="36000" tIns="0" rIns="36000" bIns="36000" rtlCol="0" anchor="t"/>
          <a:lstStyle/>
          <a:p>
            <a:pPr algn="ctr"/>
            <a:r>
              <a:rPr lang="en-US" altLang="ja-JP" sz="1600" dirty="0" smtClean="0">
                <a:solidFill>
                  <a:schemeClr val="tx1"/>
                </a:solidFill>
              </a:rPr>
              <a:t>Sapiens</a:t>
            </a:r>
          </a:p>
          <a:p>
            <a:pPr algn="ctr"/>
            <a:r>
              <a:rPr lang="ja-JP" altLang="en-US" sz="1600" dirty="0" smtClean="0">
                <a:solidFill>
                  <a:schemeClr val="tx1"/>
                </a:solidFill>
              </a:rPr>
              <a:t>知識</a:t>
            </a:r>
            <a:r>
              <a:rPr lang="ja-JP" altLang="en-US" sz="1600" dirty="0">
                <a:solidFill>
                  <a:schemeClr val="tx1"/>
                </a:solidFill>
              </a:rPr>
              <a:t>ベース</a:t>
            </a:r>
          </a:p>
        </p:txBody>
      </p:sp>
      <p:sp>
        <p:nvSpPr>
          <p:cNvPr id="46" name="角丸四角形 45"/>
          <p:cNvSpPr/>
          <p:nvPr/>
        </p:nvSpPr>
        <p:spPr>
          <a:xfrm>
            <a:off x="2936858" y="5301208"/>
            <a:ext cx="5625702" cy="1097690"/>
          </a:xfrm>
          <a:prstGeom prst="roundRect">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600" b="1" dirty="0">
                <a:solidFill>
                  <a:schemeClr val="tx1"/>
                </a:solidFill>
              </a:rPr>
              <a:t>実行</a:t>
            </a:r>
            <a:r>
              <a:rPr kumimoji="1" lang="ja-JP" altLang="en-US" sz="1600" b="1" dirty="0" smtClean="0">
                <a:solidFill>
                  <a:schemeClr val="tx1"/>
                </a:solidFill>
              </a:rPr>
              <a:t>エンジン </a:t>
            </a:r>
            <a:r>
              <a:rPr kumimoji="1" lang="en-US" altLang="ja-JP" sz="1600" b="1" dirty="0" smtClean="0">
                <a:solidFill>
                  <a:schemeClr val="tx1"/>
                </a:solidFill>
              </a:rPr>
              <a:t>eMerge</a:t>
            </a:r>
          </a:p>
          <a:p>
            <a:pPr algn="r"/>
            <a:r>
              <a:rPr lang="en-US" altLang="ja-JP" sz="1400" dirty="0" smtClean="0">
                <a:solidFill>
                  <a:schemeClr val="tx1"/>
                </a:solidFill>
              </a:rPr>
              <a:t>Form, DB, XML, MQ, Web services, Application </a:t>
            </a:r>
            <a:r>
              <a:rPr lang="ja-JP" altLang="en-US" sz="1400" dirty="0" smtClean="0">
                <a:solidFill>
                  <a:schemeClr val="tx1"/>
                </a:solidFill>
              </a:rPr>
              <a:t>連携</a:t>
            </a:r>
            <a:endParaRPr lang="en-US" altLang="ja-JP" sz="1400" dirty="0">
              <a:solidFill>
                <a:schemeClr val="tx1"/>
              </a:solidFill>
            </a:endParaRPr>
          </a:p>
          <a:p>
            <a:pPr algn="r"/>
            <a:r>
              <a:rPr kumimoji="1" lang="ja-JP" altLang="en-US" sz="1400" dirty="0" smtClean="0">
                <a:solidFill>
                  <a:schemeClr val="tx1"/>
                </a:solidFill>
              </a:rPr>
              <a:t>コンパイルされた処理コードをインタープリティブに実行</a:t>
            </a:r>
          </a:p>
        </p:txBody>
      </p:sp>
      <p:sp>
        <p:nvSpPr>
          <p:cNvPr id="9" name="角丸四角形 8"/>
          <p:cNvSpPr/>
          <p:nvPr/>
        </p:nvSpPr>
        <p:spPr>
          <a:xfrm>
            <a:off x="1275819" y="2708920"/>
            <a:ext cx="1309092" cy="3121627"/>
          </a:xfrm>
          <a:prstGeom prst="roundRect">
            <a:avLst>
              <a:gd name="adj" fmla="val 8796"/>
            </a:avLst>
          </a:prstGeom>
          <a:solidFill>
            <a:srgbClr val="F7FFF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en-US" altLang="ja-JP" sz="1400" dirty="0" smtClean="0">
                <a:solidFill>
                  <a:schemeClr val="tx1"/>
                </a:solidFill>
              </a:rPr>
              <a:t>DWB</a:t>
            </a:r>
          </a:p>
          <a:p>
            <a:pPr algn="ctr"/>
            <a:r>
              <a:rPr lang="en-US" altLang="ja-JP" sz="1400" dirty="0" smtClean="0">
                <a:solidFill>
                  <a:schemeClr val="tx1"/>
                </a:solidFill>
              </a:rPr>
              <a:t>Developer`s</a:t>
            </a:r>
          </a:p>
          <a:p>
            <a:pPr algn="ctr"/>
            <a:r>
              <a:rPr kumimoji="1" lang="en-US" altLang="ja-JP" sz="1400" dirty="0" smtClean="0">
                <a:solidFill>
                  <a:schemeClr val="tx1"/>
                </a:solidFill>
              </a:rPr>
              <a:t>Work Bench</a:t>
            </a:r>
            <a:endParaRPr kumimoji="1" lang="ja-JP" altLang="en-US" sz="1400" dirty="0" smtClean="0">
              <a:solidFill>
                <a:schemeClr val="tx1"/>
              </a:solidFill>
            </a:endParaRPr>
          </a:p>
        </p:txBody>
      </p:sp>
      <p:sp>
        <p:nvSpPr>
          <p:cNvPr id="7" name="正方形/長方形 6"/>
          <p:cNvSpPr/>
          <p:nvPr/>
        </p:nvSpPr>
        <p:spPr>
          <a:xfrm>
            <a:off x="539552" y="980728"/>
            <a:ext cx="8064896" cy="1569660"/>
          </a:xfrm>
          <a:prstGeom prst="rect">
            <a:avLst/>
          </a:prstGeom>
        </p:spPr>
        <p:txBody>
          <a:bodyPr wrap="square">
            <a:spAutoFit/>
          </a:bodyPr>
          <a:lstStyle/>
          <a:p>
            <a:r>
              <a:rPr lang="en-US" altLang="ja-JP" sz="1600" dirty="0"/>
              <a:t>Sapiens</a:t>
            </a:r>
            <a:r>
              <a:rPr lang="ja-JP" altLang="en-US" sz="1600" dirty="0"/>
              <a:t>は、</a:t>
            </a:r>
            <a:r>
              <a:rPr lang="en-US" altLang="ja-JP" sz="1600" dirty="0"/>
              <a:t>1972</a:t>
            </a:r>
            <a:r>
              <a:rPr lang="ja-JP" altLang="en-US" sz="1600" dirty="0"/>
              <a:t>年にイスラエルのワイツマン科学研究所（</a:t>
            </a:r>
            <a:r>
              <a:rPr lang="en-US" altLang="ja-JP" sz="1600" dirty="0"/>
              <a:t>Weizmann Institute of Science</a:t>
            </a:r>
            <a:r>
              <a:rPr lang="ja-JP" altLang="en-US" sz="1600" dirty="0"/>
              <a:t>）において</a:t>
            </a:r>
            <a:r>
              <a:rPr lang="ja-JP" altLang="en-US" sz="1600" dirty="0" smtClean="0"/>
              <a:t>、業務</a:t>
            </a:r>
            <a:r>
              <a:rPr lang="ja-JP" altLang="en-US" sz="1600" dirty="0"/>
              <a:t>アプリケーション（システム）開発をプログラムレスで実現するための基礎研究が開始</a:t>
            </a:r>
            <a:r>
              <a:rPr lang="ja-JP" altLang="en-US" sz="1600" dirty="0" smtClean="0"/>
              <a:t>され、</a:t>
            </a:r>
            <a:r>
              <a:rPr lang="en-US" altLang="ja-JP" sz="1600" dirty="0" smtClean="0"/>
              <a:t>1982</a:t>
            </a:r>
            <a:r>
              <a:rPr lang="ja-JP" altLang="en-US" sz="1600" dirty="0"/>
              <a:t>年に</a:t>
            </a:r>
            <a:r>
              <a:rPr lang="en-US" altLang="ja-JP" sz="1600" dirty="0"/>
              <a:t>Sapiens</a:t>
            </a:r>
            <a:r>
              <a:rPr lang="ja-JP" altLang="en-US" sz="1600" dirty="0"/>
              <a:t>は</a:t>
            </a:r>
            <a:r>
              <a:rPr lang="en-US" altLang="ja-JP" sz="1600" dirty="0"/>
              <a:t>IBM</a:t>
            </a:r>
            <a:r>
              <a:rPr lang="ja-JP" altLang="en-US" sz="1600" dirty="0"/>
              <a:t>メインフレーム版にて</a:t>
            </a:r>
            <a:r>
              <a:rPr lang="ja-JP" altLang="en-US" sz="1600" dirty="0" smtClean="0"/>
              <a:t>製品化</a:t>
            </a:r>
            <a:r>
              <a:rPr lang="ja-JP" altLang="en-US" sz="1600" dirty="0"/>
              <a:t>され</a:t>
            </a:r>
            <a:r>
              <a:rPr lang="ja-JP" altLang="en-US" sz="1600" dirty="0" smtClean="0"/>
              <a:t>、</a:t>
            </a:r>
            <a:r>
              <a:rPr lang="ja-JP" altLang="en-US" sz="1600" dirty="0"/>
              <a:t>アプリケーション開発・メンテナンス</a:t>
            </a:r>
            <a:r>
              <a:rPr lang="en-US" altLang="ja-JP" sz="1600" dirty="0"/>
              <a:t>(</a:t>
            </a:r>
            <a:r>
              <a:rPr lang="ja-JP" altLang="en-US" sz="1600" dirty="0"/>
              <a:t>保守</a:t>
            </a:r>
            <a:r>
              <a:rPr lang="en-US" altLang="ja-JP" sz="1600" dirty="0"/>
              <a:t>)</a:t>
            </a:r>
            <a:r>
              <a:rPr lang="ja-JP" altLang="en-US" sz="1600" dirty="0"/>
              <a:t>の生産性</a:t>
            </a:r>
            <a:r>
              <a:rPr lang="ja-JP" altLang="en-US" sz="1600" dirty="0" smtClean="0"/>
              <a:t>を向上</a:t>
            </a:r>
            <a:r>
              <a:rPr lang="ja-JP" altLang="en-US" sz="1600" dirty="0"/>
              <a:t>させる </a:t>
            </a:r>
            <a:r>
              <a:rPr lang="en-US" altLang="ja-JP" sz="1600" dirty="0"/>
              <a:t>RAD&amp;M</a:t>
            </a:r>
            <a:r>
              <a:rPr lang="ja-JP" altLang="en-US" sz="1600" dirty="0"/>
              <a:t>（</a:t>
            </a:r>
            <a:r>
              <a:rPr lang="en-US" altLang="ja-JP" sz="1600" dirty="0"/>
              <a:t>=Rapid Application Development and Maintenance</a:t>
            </a:r>
            <a:r>
              <a:rPr lang="ja-JP" altLang="en-US" sz="1600" dirty="0"/>
              <a:t>）ツールとして四半世紀以上に渡り、金融、保険、製造、サービス、 流通、運輸、情報・通信、官公庁等</a:t>
            </a:r>
            <a:r>
              <a:rPr lang="ja-JP" altLang="en-US" sz="1600" dirty="0" smtClean="0"/>
              <a:t>の業種</a:t>
            </a:r>
            <a:r>
              <a:rPr lang="ja-JP" altLang="en-US" sz="1600" dirty="0"/>
              <a:t>において基幹業務アプリケーションと</a:t>
            </a:r>
            <a:r>
              <a:rPr lang="ja-JP" altLang="en-US" sz="1600" dirty="0" smtClean="0"/>
              <a:t>しても利用</a:t>
            </a:r>
            <a:r>
              <a:rPr lang="ja-JP" altLang="en-US" sz="1600" dirty="0"/>
              <a:t>されている</a:t>
            </a:r>
            <a:r>
              <a:rPr lang="ja-JP" altLang="en-US" sz="1600" dirty="0" smtClean="0"/>
              <a:t>。　以来 </a:t>
            </a:r>
            <a:r>
              <a:rPr lang="en-US" altLang="ja-JP" sz="1600" dirty="0" smtClean="0"/>
              <a:t>OO,</a:t>
            </a:r>
            <a:r>
              <a:rPr lang="ja-JP" altLang="en-US" sz="1600" dirty="0" smtClean="0"/>
              <a:t>　</a:t>
            </a:r>
            <a:r>
              <a:rPr lang="en-US" altLang="ja-JP" sz="1600" dirty="0" smtClean="0"/>
              <a:t>Web </a:t>
            </a:r>
            <a:r>
              <a:rPr lang="ja-JP" altLang="en-US" sz="1600" dirty="0" smtClean="0"/>
              <a:t>技術と共に進化している。</a:t>
            </a:r>
            <a:endParaRPr lang="ja-JP" altLang="en-US" sz="16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442054"/>
            <a:ext cx="469478" cy="39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446" y="4006162"/>
            <a:ext cx="469478" cy="39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正方形/長方形 7"/>
          <p:cNvSpPr/>
          <p:nvPr/>
        </p:nvSpPr>
        <p:spPr>
          <a:xfrm>
            <a:off x="1466691" y="357301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データ定義</a:t>
            </a:r>
          </a:p>
        </p:txBody>
      </p:sp>
      <p:sp>
        <p:nvSpPr>
          <p:cNvPr id="11" name="正方形/長方形 10"/>
          <p:cNvSpPr/>
          <p:nvPr/>
        </p:nvSpPr>
        <p:spPr>
          <a:xfrm>
            <a:off x="1479236" y="4123928"/>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a:solidFill>
                  <a:schemeClr val="tx1"/>
                </a:solidFill>
              </a:rPr>
              <a:t>プレゼンテーション</a:t>
            </a:r>
            <a:r>
              <a:rPr kumimoji="1" lang="ja-JP" altLang="en-US" sz="1200" dirty="0" smtClean="0">
                <a:solidFill>
                  <a:schemeClr val="tx1"/>
                </a:solidFill>
              </a:rPr>
              <a:t>定義</a:t>
            </a:r>
          </a:p>
        </p:txBody>
      </p:sp>
      <p:sp>
        <p:nvSpPr>
          <p:cNvPr id="12" name="正方形/長方形 11"/>
          <p:cNvSpPr/>
          <p:nvPr/>
        </p:nvSpPr>
        <p:spPr>
          <a:xfrm>
            <a:off x="1491843" y="465313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smtClean="0">
                <a:solidFill>
                  <a:schemeClr val="tx1"/>
                </a:solidFill>
              </a:rPr>
              <a:t>ビジネス</a:t>
            </a:r>
            <a:endParaRPr lang="en-US" altLang="ja-JP" sz="1200" dirty="0" smtClean="0">
              <a:solidFill>
                <a:schemeClr val="tx1"/>
              </a:solidFill>
            </a:endParaRPr>
          </a:p>
          <a:p>
            <a:pPr algn="ctr"/>
            <a:r>
              <a:rPr lang="ja-JP" altLang="en-US" sz="1200" dirty="0" smtClean="0">
                <a:solidFill>
                  <a:schemeClr val="tx1"/>
                </a:solidFill>
              </a:rPr>
              <a:t>ロジック</a:t>
            </a:r>
            <a:r>
              <a:rPr kumimoji="1" lang="ja-JP" altLang="en-US" sz="1200" dirty="0" smtClean="0">
                <a:solidFill>
                  <a:schemeClr val="tx1"/>
                </a:solidFill>
              </a:rPr>
              <a:t>定義</a:t>
            </a:r>
          </a:p>
        </p:txBody>
      </p:sp>
      <p:cxnSp>
        <p:nvCxnSpPr>
          <p:cNvPr id="17" name="直線矢印コネクタ 16"/>
          <p:cNvCxnSpPr>
            <a:stCxn id="8" idx="3"/>
            <a:endCxn id="3072" idx="1"/>
          </p:cNvCxnSpPr>
          <p:nvPr/>
        </p:nvCxnSpPr>
        <p:spPr>
          <a:xfrm flipV="1">
            <a:off x="2381091" y="3784907"/>
            <a:ext cx="870848" cy="16709"/>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1" idx="3"/>
            <a:endCxn id="35" idx="1"/>
          </p:cNvCxnSpPr>
          <p:nvPr/>
        </p:nvCxnSpPr>
        <p:spPr>
          <a:xfrm>
            <a:off x="2393636" y="4352528"/>
            <a:ext cx="810212" cy="2704"/>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2" idx="3"/>
            <a:endCxn id="36" idx="1"/>
          </p:cNvCxnSpPr>
          <p:nvPr/>
        </p:nvCxnSpPr>
        <p:spPr>
          <a:xfrm>
            <a:off x="2406243" y="4881736"/>
            <a:ext cx="852108" cy="2704"/>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72" name="テキスト ボックス 3071"/>
          <p:cNvSpPr txBox="1"/>
          <p:nvPr/>
        </p:nvSpPr>
        <p:spPr>
          <a:xfrm>
            <a:off x="3251939" y="3631018"/>
            <a:ext cx="822908" cy="307777"/>
          </a:xfrm>
          <a:prstGeom prst="rect">
            <a:avLst/>
          </a:prstGeom>
          <a:noFill/>
          <a:ln>
            <a:solidFill>
              <a:schemeClr val="tx1">
                <a:lumMod val="50000"/>
                <a:lumOff val="50000"/>
              </a:schemeClr>
            </a:solidFill>
          </a:ln>
        </p:spPr>
        <p:txBody>
          <a:bodyPr wrap="none" lIns="36000" rIns="36000" rtlCol="0">
            <a:spAutoFit/>
          </a:bodyPr>
          <a:lstStyle/>
          <a:p>
            <a:r>
              <a:rPr kumimoji="1" lang="en-US" altLang="ja-JP" sz="1400" dirty="0" smtClean="0"/>
              <a:t>Fact </a:t>
            </a:r>
            <a:r>
              <a:rPr kumimoji="1" lang="ja-JP" altLang="en-US" sz="1400" dirty="0" smtClean="0"/>
              <a:t>定義</a:t>
            </a:r>
            <a:endParaRPr kumimoji="1" lang="ja-JP" altLang="en-US" sz="1400" dirty="0"/>
          </a:p>
        </p:txBody>
      </p:sp>
      <p:sp>
        <p:nvSpPr>
          <p:cNvPr id="35" name="テキスト ボックス 34"/>
          <p:cNvSpPr txBox="1"/>
          <p:nvPr/>
        </p:nvSpPr>
        <p:spPr>
          <a:xfrm>
            <a:off x="3203848" y="4201343"/>
            <a:ext cx="870999" cy="307777"/>
          </a:xfrm>
          <a:prstGeom prst="rect">
            <a:avLst/>
          </a:prstGeom>
          <a:noFill/>
          <a:ln>
            <a:solidFill>
              <a:schemeClr val="tx1">
                <a:lumMod val="50000"/>
                <a:lumOff val="50000"/>
              </a:schemeClr>
            </a:solidFill>
          </a:ln>
        </p:spPr>
        <p:txBody>
          <a:bodyPr wrap="none" lIns="36000" rIns="36000" rtlCol="0">
            <a:spAutoFit/>
          </a:bodyPr>
          <a:lstStyle/>
          <a:p>
            <a:r>
              <a:rPr lang="en-US" altLang="ja-JP" sz="1400" dirty="0" smtClean="0"/>
              <a:t>Form</a:t>
            </a:r>
            <a:r>
              <a:rPr lang="ja-JP" altLang="en-US" sz="1400" dirty="0" smtClean="0"/>
              <a:t> </a:t>
            </a:r>
            <a:r>
              <a:rPr kumimoji="1" lang="ja-JP" altLang="en-US" sz="1400" dirty="0" smtClean="0"/>
              <a:t>定義</a:t>
            </a:r>
            <a:endParaRPr kumimoji="1" lang="ja-JP" altLang="en-US" sz="1400" dirty="0"/>
          </a:p>
        </p:txBody>
      </p:sp>
      <p:sp>
        <p:nvSpPr>
          <p:cNvPr id="36" name="テキスト ボックス 35"/>
          <p:cNvSpPr txBox="1"/>
          <p:nvPr/>
        </p:nvSpPr>
        <p:spPr>
          <a:xfrm>
            <a:off x="3258351" y="4730551"/>
            <a:ext cx="816496" cy="307777"/>
          </a:xfrm>
          <a:prstGeom prst="rect">
            <a:avLst/>
          </a:prstGeom>
          <a:noFill/>
          <a:ln>
            <a:solidFill>
              <a:schemeClr val="tx1">
                <a:lumMod val="50000"/>
                <a:lumOff val="50000"/>
              </a:schemeClr>
            </a:solidFill>
          </a:ln>
        </p:spPr>
        <p:txBody>
          <a:bodyPr wrap="none" lIns="36000" rIns="36000" rtlCol="0">
            <a:spAutoFit/>
          </a:bodyPr>
          <a:lstStyle/>
          <a:p>
            <a:r>
              <a:rPr kumimoji="1" lang="en-US" altLang="ja-JP" sz="1400" dirty="0" smtClean="0"/>
              <a:t>Rule </a:t>
            </a:r>
            <a:r>
              <a:rPr kumimoji="1" lang="ja-JP" altLang="en-US" sz="1400" dirty="0" smtClean="0"/>
              <a:t>定義</a:t>
            </a:r>
            <a:endParaRPr kumimoji="1" lang="ja-JP" altLang="en-US" sz="1400" dirty="0"/>
          </a:p>
        </p:txBody>
      </p:sp>
      <p:cxnSp>
        <p:nvCxnSpPr>
          <p:cNvPr id="45" name="直線矢印コネクタ 44"/>
          <p:cNvCxnSpPr/>
          <p:nvPr/>
        </p:nvCxnSpPr>
        <p:spPr>
          <a:xfrm>
            <a:off x="737185" y="3573016"/>
            <a:ext cx="394618" cy="0"/>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flipV="1">
            <a:off x="934494" y="4123928"/>
            <a:ext cx="295006" cy="1789"/>
          </a:xfrm>
          <a:prstGeom prst="straightConnector1">
            <a:avLst/>
          </a:pr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フローチャート : 磁気ディスク 2"/>
          <p:cNvSpPr/>
          <p:nvPr/>
        </p:nvSpPr>
        <p:spPr>
          <a:xfrm>
            <a:off x="6000475" y="4077072"/>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13" name="角丸四角形 12"/>
          <p:cNvSpPr/>
          <p:nvPr/>
        </p:nvSpPr>
        <p:spPr>
          <a:xfrm>
            <a:off x="4860032" y="4606280"/>
            <a:ext cx="555989" cy="378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画面</a:t>
            </a:r>
          </a:p>
        </p:txBody>
      </p:sp>
      <p:sp>
        <p:nvSpPr>
          <p:cNvPr id="16" name="角丸四角形 15"/>
          <p:cNvSpPr/>
          <p:nvPr/>
        </p:nvSpPr>
        <p:spPr>
          <a:xfrm>
            <a:off x="3131839" y="5562228"/>
            <a:ext cx="1080121" cy="575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a:solidFill>
                  <a:schemeClr val="tx1"/>
                </a:solidFill>
              </a:rPr>
              <a:t>処理コード</a:t>
            </a:r>
            <a:endParaRPr kumimoji="1" lang="ja-JP" altLang="en-US" sz="1400" dirty="0" smtClean="0">
              <a:solidFill>
                <a:schemeClr val="tx1"/>
              </a:solidFill>
            </a:endParaRPr>
          </a:p>
        </p:txBody>
      </p:sp>
      <p:sp>
        <p:nvSpPr>
          <p:cNvPr id="22" name="角丸四角形 21"/>
          <p:cNvSpPr/>
          <p:nvPr/>
        </p:nvSpPr>
        <p:spPr>
          <a:xfrm>
            <a:off x="7164288" y="5081390"/>
            <a:ext cx="228600" cy="34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48" name="角丸四角形 47"/>
          <p:cNvSpPr/>
          <p:nvPr/>
        </p:nvSpPr>
        <p:spPr>
          <a:xfrm>
            <a:off x="7668344" y="5086321"/>
            <a:ext cx="228600" cy="34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49" name="フローチャート : 磁気ディスク 48"/>
          <p:cNvSpPr/>
          <p:nvPr/>
        </p:nvSpPr>
        <p:spPr>
          <a:xfrm>
            <a:off x="5796136" y="4360403"/>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DB</a:t>
            </a:r>
            <a:endParaRPr kumimoji="1" lang="ja-JP" altLang="en-US" sz="1400" dirty="0" smtClean="0">
              <a:solidFill>
                <a:schemeClr val="tx1"/>
              </a:solidFill>
            </a:endParaRPr>
          </a:p>
        </p:txBody>
      </p:sp>
      <p:sp>
        <p:nvSpPr>
          <p:cNvPr id="50" name="角丸四角形 49"/>
          <p:cNvSpPr/>
          <p:nvPr/>
        </p:nvSpPr>
        <p:spPr>
          <a:xfrm>
            <a:off x="8105753" y="5095577"/>
            <a:ext cx="228600" cy="34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5" name="上下矢印 24"/>
          <p:cNvSpPr/>
          <p:nvPr/>
        </p:nvSpPr>
        <p:spPr>
          <a:xfrm>
            <a:off x="6040152" y="4839255"/>
            <a:ext cx="426368" cy="608076"/>
          </a:xfrm>
          <a:prstGeom prst="upDownArrow">
            <a:avLst/>
          </a:prstGeom>
          <a:solidFill>
            <a:srgbClr val="FFFFFF">
              <a:alpha val="56863"/>
            </a:srgb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52" name="上下矢印 51"/>
          <p:cNvSpPr/>
          <p:nvPr/>
        </p:nvSpPr>
        <p:spPr>
          <a:xfrm>
            <a:off x="4989653" y="4839255"/>
            <a:ext cx="426368" cy="608076"/>
          </a:xfrm>
          <a:prstGeom prst="upDownArrow">
            <a:avLst/>
          </a:prstGeom>
          <a:solidFill>
            <a:srgbClr val="FFFFFF">
              <a:alpha val="56863"/>
            </a:srgb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6" name="角丸四角形 25"/>
          <p:cNvSpPr/>
          <p:nvPr/>
        </p:nvSpPr>
        <p:spPr>
          <a:xfrm>
            <a:off x="7053436" y="4030216"/>
            <a:ext cx="450304" cy="395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ja-JP" sz="1400" dirty="0" smtClean="0">
                <a:solidFill>
                  <a:schemeClr val="tx1"/>
                </a:solidFill>
              </a:rPr>
              <a:t>EDI</a:t>
            </a:r>
            <a:endParaRPr kumimoji="1" lang="ja-JP" altLang="en-US" sz="1400" dirty="0" smtClean="0">
              <a:solidFill>
                <a:schemeClr val="tx1"/>
              </a:solidFill>
            </a:endParaRPr>
          </a:p>
        </p:txBody>
      </p:sp>
      <p:sp>
        <p:nvSpPr>
          <p:cNvPr id="54" name="角丸四角形 53"/>
          <p:cNvSpPr/>
          <p:nvPr/>
        </p:nvSpPr>
        <p:spPr>
          <a:xfrm>
            <a:off x="7529264" y="3549370"/>
            <a:ext cx="499120" cy="395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altLang="ja-JP" sz="1200" dirty="0" smtClean="0">
                <a:solidFill>
                  <a:schemeClr val="tx1"/>
                </a:solidFill>
              </a:rPr>
              <a:t>Web</a:t>
            </a:r>
          </a:p>
          <a:p>
            <a:pPr algn="ctr"/>
            <a:r>
              <a:rPr kumimoji="1" lang="en-US" altLang="ja-JP" sz="1200" dirty="0" smtClean="0">
                <a:solidFill>
                  <a:schemeClr val="tx1"/>
                </a:solidFill>
              </a:rPr>
              <a:t>Service</a:t>
            </a:r>
            <a:endParaRPr kumimoji="1" lang="ja-JP" altLang="en-US" sz="1200" dirty="0" smtClean="0">
              <a:solidFill>
                <a:schemeClr val="tx1"/>
              </a:solidFill>
            </a:endParaRPr>
          </a:p>
        </p:txBody>
      </p:sp>
      <p:sp>
        <p:nvSpPr>
          <p:cNvPr id="55" name="角丸四角形 54"/>
          <p:cNvSpPr/>
          <p:nvPr/>
        </p:nvSpPr>
        <p:spPr>
          <a:xfrm>
            <a:off x="7961312" y="4030216"/>
            <a:ext cx="499120" cy="395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ja-JP" altLang="en-US" sz="1200" dirty="0">
                <a:solidFill>
                  <a:schemeClr val="tx1"/>
                </a:solidFill>
              </a:rPr>
              <a:t>外部</a:t>
            </a:r>
            <a:r>
              <a:rPr lang="en-US" altLang="ja-JP" sz="1200" dirty="0" smtClean="0">
                <a:solidFill>
                  <a:schemeClr val="tx1"/>
                </a:solidFill>
              </a:rPr>
              <a:t/>
            </a:r>
            <a:br>
              <a:rPr lang="en-US" altLang="ja-JP" sz="1200" dirty="0" smtClean="0">
                <a:solidFill>
                  <a:schemeClr val="tx1"/>
                </a:solidFill>
              </a:rPr>
            </a:br>
            <a:r>
              <a:rPr lang="ja-JP" altLang="en-US" sz="1200" dirty="0" smtClean="0">
                <a:solidFill>
                  <a:schemeClr val="tx1"/>
                </a:solidFill>
              </a:rPr>
              <a:t>アプリ</a:t>
            </a:r>
            <a:endParaRPr kumimoji="1" lang="ja-JP" altLang="en-US" sz="1200" dirty="0" smtClean="0">
              <a:solidFill>
                <a:schemeClr val="tx1"/>
              </a:solidFill>
            </a:endParaRPr>
          </a:p>
        </p:txBody>
      </p:sp>
      <p:cxnSp>
        <p:nvCxnSpPr>
          <p:cNvPr id="29" name="直線矢印コネクタ 28"/>
          <p:cNvCxnSpPr>
            <a:stCxn id="50" idx="0"/>
            <a:endCxn id="55" idx="2"/>
          </p:cNvCxnSpPr>
          <p:nvPr/>
        </p:nvCxnSpPr>
        <p:spPr>
          <a:xfrm flipH="1" flipV="1">
            <a:off x="8210872" y="4426212"/>
            <a:ext cx="9181" cy="669365"/>
          </a:xfrm>
          <a:prstGeom prst="straightConnector1">
            <a:avLst/>
          </a:prstGeom>
          <a:ln>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54" idx="2"/>
            <a:endCxn id="48" idx="0"/>
          </p:cNvCxnSpPr>
          <p:nvPr/>
        </p:nvCxnSpPr>
        <p:spPr>
          <a:xfrm>
            <a:off x="7778824" y="3945366"/>
            <a:ext cx="3820" cy="1140955"/>
          </a:xfrm>
          <a:prstGeom prst="straightConnector1">
            <a:avLst/>
          </a:prstGeom>
          <a:ln>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2" idx="0"/>
            <a:endCxn id="26" idx="2"/>
          </p:cNvCxnSpPr>
          <p:nvPr/>
        </p:nvCxnSpPr>
        <p:spPr>
          <a:xfrm flipV="1">
            <a:off x="7278588" y="4426212"/>
            <a:ext cx="0" cy="655178"/>
          </a:xfrm>
          <a:prstGeom prst="straightConnector1">
            <a:avLst/>
          </a:prstGeom>
          <a:ln>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角丸四角形 62"/>
          <p:cNvSpPr/>
          <p:nvPr/>
        </p:nvSpPr>
        <p:spPr>
          <a:xfrm>
            <a:off x="4969793" y="4259528"/>
            <a:ext cx="685611" cy="430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200" dirty="0" smtClean="0">
                <a:solidFill>
                  <a:schemeClr val="tx1"/>
                </a:solidFill>
              </a:rPr>
              <a:t>Web</a:t>
            </a:r>
          </a:p>
          <a:p>
            <a:pPr algn="ctr"/>
            <a:r>
              <a:rPr kumimoji="1" lang="ja-JP" altLang="en-US" sz="1200" dirty="0" smtClean="0">
                <a:solidFill>
                  <a:schemeClr val="tx1"/>
                </a:solidFill>
              </a:rPr>
              <a:t>画面</a:t>
            </a:r>
          </a:p>
        </p:txBody>
      </p:sp>
      <p:sp>
        <p:nvSpPr>
          <p:cNvPr id="64" name="上下矢印 63"/>
          <p:cNvSpPr/>
          <p:nvPr/>
        </p:nvSpPr>
        <p:spPr>
          <a:xfrm>
            <a:off x="3566728" y="5067384"/>
            <a:ext cx="426368" cy="616189"/>
          </a:xfrm>
          <a:prstGeom prst="upDownArrow">
            <a:avLst/>
          </a:prstGeom>
          <a:solidFill>
            <a:srgbClr val="FFFFFF">
              <a:alpha val="56863"/>
            </a:srgb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9" name="テキスト ボックス 38"/>
          <p:cNvSpPr txBox="1"/>
          <p:nvPr/>
        </p:nvSpPr>
        <p:spPr>
          <a:xfrm>
            <a:off x="717313" y="260648"/>
            <a:ext cx="2071401" cy="523220"/>
          </a:xfrm>
          <a:prstGeom prst="rect">
            <a:avLst/>
          </a:prstGeom>
          <a:noFill/>
        </p:spPr>
        <p:txBody>
          <a:bodyPr wrap="none" rtlCol="0">
            <a:spAutoFit/>
          </a:bodyPr>
          <a:lstStyle/>
          <a:p>
            <a:r>
              <a:rPr lang="en-US" altLang="ja-JP" sz="2800" dirty="0" smtClean="0"/>
              <a:t>7-4. Sapiens</a:t>
            </a:r>
            <a:endParaRPr lang="en-US" altLang="ja-JP" sz="2800" dirty="0"/>
          </a:p>
        </p:txBody>
      </p:sp>
    </p:spTree>
    <p:extLst>
      <p:ext uri="{BB962C8B-B14F-4D97-AF65-F5344CB8AC3E}">
        <p14:creationId xmlns:p14="http://schemas.microsoft.com/office/powerpoint/2010/main" val="92056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717313" y="260648"/>
            <a:ext cx="4894289" cy="523220"/>
          </a:xfrm>
          <a:prstGeom prst="rect">
            <a:avLst/>
          </a:prstGeom>
          <a:noFill/>
        </p:spPr>
        <p:txBody>
          <a:bodyPr wrap="none" rtlCol="0">
            <a:spAutoFit/>
          </a:bodyPr>
          <a:lstStyle/>
          <a:p>
            <a:r>
              <a:rPr kumimoji="1" lang="en-US" altLang="ja-JP" sz="2800" dirty="0" smtClean="0"/>
              <a:t>1. </a:t>
            </a:r>
            <a:r>
              <a:rPr kumimoji="1" lang="ja-JP" altLang="en-US" sz="2800" dirty="0" smtClean="0"/>
              <a:t>ソフトウェア開発プロセスの概観</a:t>
            </a:r>
            <a:endParaRPr kumimoji="1" lang="ja-JP" altLang="en-US" sz="2800" dirty="0"/>
          </a:p>
        </p:txBody>
      </p:sp>
      <p:sp>
        <p:nvSpPr>
          <p:cNvPr id="7" name="ホームベース 6"/>
          <p:cNvSpPr/>
          <p:nvPr/>
        </p:nvSpPr>
        <p:spPr>
          <a:xfrm>
            <a:off x="683568" y="1701428"/>
            <a:ext cx="720080"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要件</a:t>
            </a:r>
            <a:endParaRPr kumimoji="1" lang="en-US" altLang="ja-JP" sz="1200" dirty="0" smtClean="0">
              <a:solidFill>
                <a:schemeClr val="tx1"/>
              </a:solidFill>
            </a:endParaRPr>
          </a:p>
          <a:p>
            <a:pPr algn="ctr"/>
            <a:r>
              <a:rPr kumimoji="1" lang="ja-JP" altLang="en-US" sz="1200" dirty="0" smtClean="0">
                <a:solidFill>
                  <a:schemeClr val="tx1"/>
                </a:solidFill>
              </a:rPr>
              <a:t>定義</a:t>
            </a:r>
          </a:p>
        </p:txBody>
      </p:sp>
      <p:sp>
        <p:nvSpPr>
          <p:cNvPr id="8" name="ホームベース 7"/>
          <p:cNvSpPr/>
          <p:nvPr/>
        </p:nvSpPr>
        <p:spPr>
          <a:xfrm>
            <a:off x="1403648" y="1701428"/>
            <a:ext cx="1008112"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基本設計</a:t>
            </a:r>
          </a:p>
        </p:txBody>
      </p:sp>
      <p:sp>
        <p:nvSpPr>
          <p:cNvPr id="9" name="ホームベース 8"/>
          <p:cNvSpPr/>
          <p:nvPr/>
        </p:nvSpPr>
        <p:spPr>
          <a:xfrm>
            <a:off x="2411760" y="1701428"/>
            <a:ext cx="936104"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a:solidFill>
                  <a:schemeClr val="tx1"/>
                </a:solidFill>
              </a:rPr>
              <a:t>詳細</a:t>
            </a:r>
            <a:r>
              <a:rPr kumimoji="1" lang="ja-JP" altLang="en-US" sz="1200" dirty="0" smtClean="0">
                <a:solidFill>
                  <a:schemeClr val="tx1"/>
                </a:solidFill>
              </a:rPr>
              <a:t>設計</a:t>
            </a:r>
          </a:p>
        </p:txBody>
      </p:sp>
      <p:sp>
        <p:nvSpPr>
          <p:cNvPr id="10" name="ホームベース 9"/>
          <p:cNvSpPr/>
          <p:nvPr/>
        </p:nvSpPr>
        <p:spPr>
          <a:xfrm>
            <a:off x="3347864" y="1701428"/>
            <a:ext cx="1080120"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プログラミング</a:t>
            </a:r>
            <a:endParaRPr kumimoji="1" lang="en-US" altLang="ja-JP" sz="1200" dirty="0" smtClean="0">
              <a:solidFill>
                <a:schemeClr val="tx1"/>
              </a:solidFill>
            </a:endParaRPr>
          </a:p>
          <a:p>
            <a:pPr algn="ctr"/>
            <a:r>
              <a:rPr lang="ja-JP" altLang="en-US" sz="1200" dirty="0">
                <a:solidFill>
                  <a:schemeClr val="tx1"/>
                </a:solidFill>
              </a:rPr>
              <a:t>単体テスト</a:t>
            </a:r>
            <a:endParaRPr kumimoji="1" lang="ja-JP" altLang="en-US" sz="1200" dirty="0" smtClean="0">
              <a:solidFill>
                <a:schemeClr val="tx1"/>
              </a:solidFill>
            </a:endParaRPr>
          </a:p>
        </p:txBody>
      </p:sp>
      <p:sp>
        <p:nvSpPr>
          <p:cNvPr id="12" name="ホームベース 11"/>
          <p:cNvSpPr/>
          <p:nvPr/>
        </p:nvSpPr>
        <p:spPr>
          <a:xfrm>
            <a:off x="4427984" y="1701428"/>
            <a:ext cx="1032024"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smtClean="0">
                <a:solidFill>
                  <a:schemeClr val="tx1"/>
                </a:solidFill>
              </a:rPr>
              <a:t>結合</a:t>
            </a:r>
            <a:endParaRPr lang="en-US" altLang="ja-JP" sz="1200" dirty="0" smtClean="0">
              <a:solidFill>
                <a:schemeClr val="tx1"/>
              </a:solidFill>
            </a:endParaRPr>
          </a:p>
          <a:p>
            <a:pPr algn="ctr"/>
            <a:r>
              <a:rPr lang="ja-JP" altLang="en-US" sz="1200" dirty="0" smtClean="0">
                <a:solidFill>
                  <a:schemeClr val="tx1"/>
                </a:solidFill>
              </a:rPr>
              <a:t>テスト</a:t>
            </a:r>
            <a:endParaRPr kumimoji="1" lang="ja-JP" altLang="en-US" sz="1200" dirty="0" smtClean="0">
              <a:solidFill>
                <a:schemeClr val="tx1"/>
              </a:solidFill>
            </a:endParaRPr>
          </a:p>
        </p:txBody>
      </p:sp>
      <p:sp>
        <p:nvSpPr>
          <p:cNvPr id="13" name="ホームベース 12"/>
          <p:cNvSpPr/>
          <p:nvPr/>
        </p:nvSpPr>
        <p:spPr>
          <a:xfrm>
            <a:off x="5494471" y="1701428"/>
            <a:ext cx="877729"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pPr algn="ctr"/>
            <a:r>
              <a:rPr kumimoji="1" lang="ja-JP" altLang="en-US" sz="1200" dirty="0" smtClean="0">
                <a:solidFill>
                  <a:schemeClr val="tx1"/>
                </a:solidFill>
              </a:rPr>
              <a:t>システム</a:t>
            </a:r>
            <a:endParaRPr kumimoji="1" lang="en-US" altLang="ja-JP" sz="1200" dirty="0" smtClean="0">
              <a:solidFill>
                <a:schemeClr val="tx1"/>
              </a:solidFill>
            </a:endParaRPr>
          </a:p>
          <a:p>
            <a:pPr algn="ctr"/>
            <a:r>
              <a:rPr lang="ja-JP" altLang="en-US" sz="1200" dirty="0" smtClean="0">
                <a:solidFill>
                  <a:schemeClr val="tx1"/>
                </a:solidFill>
              </a:rPr>
              <a:t>テスト</a:t>
            </a:r>
            <a:endParaRPr kumimoji="1" lang="en-US" altLang="ja-JP" sz="1200" dirty="0" smtClean="0">
              <a:solidFill>
                <a:schemeClr val="tx1"/>
              </a:solidFill>
            </a:endParaRPr>
          </a:p>
        </p:txBody>
      </p:sp>
      <p:sp>
        <p:nvSpPr>
          <p:cNvPr id="14" name="ホームベース 13"/>
          <p:cNvSpPr/>
          <p:nvPr/>
        </p:nvSpPr>
        <p:spPr>
          <a:xfrm>
            <a:off x="7102276" y="1700808"/>
            <a:ext cx="1214140"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運用</a:t>
            </a:r>
            <a:endParaRPr kumimoji="1" lang="en-US" altLang="ja-JP" sz="1200" dirty="0" smtClean="0">
              <a:solidFill>
                <a:schemeClr val="tx1"/>
              </a:solidFill>
            </a:endParaRPr>
          </a:p>
          <a:p>
            <a:pPr algn="ctr"/>
            <a:r>
              <a:rPr lang="ja-JP" altLang="en-US" sz="1200" dirty="0">
                <a:solidFill>
                  <a:schemeClr val="tx1"/>
                </a:solidFill>
              </a:rPr>
              <a:t>テスト</a:t>
            </a:r>
            <a:endParaRPr kumimoji="1" lang="ja-JP" altLang="en-US" sz="1200" dirty="0" smtClean="0">
              <a:solidFill>
                <a:schemeClr val="tx1"/>
              </a:solidFill>
            </a:endParaRPr>
          </a:p>
        </p:txBody>
      </p:sp>
      <p:sp>
        <p:nvSpPr>
          <p:cNvPr id="15" name="ホームベース 14"/>
          <p:cNvSpPr/>
          <p:nvPr/>
        </p:nvSpPr>
        <p:spPr>
          <a:xfrm>
            <a:off x="6372200" y="1700808"/>
            <a:ext cx="720080" cy="719460"/>
          </a:xfrm>
          <a:prstGeom prst="homePlate">
            <a:avLst>
              <a:gd name="adj" fmla="val 2354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移行</a:t>
            </a:r>
          </a:p>
        </p:txBody>
      </p:sp>
      <p:sp>
        <p:nvSpPr>
          <p:cNvPr id="16" name="ホームベース 15"/>
          <p:cNvSpPr/>
          <p:nvPr/>
        </p:nvSpPr>
        <p:spPr>
          <a:xfrm>
            <a:off x="683568" y="2914494"/>
            <a:ext cx="975900" cy="706486"/>
          </a:xfrm>
          <a:prstGeom prst="homePlate">
            <a:avLst>
              <a:gd name="adj" fmla="val 3046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200" dirty="0" smtClean="0">
                <a:solidFill>
                  <a:schemeClr val="tx1"/>
                </a:solidFill>
              </a:rPr>
              <a:t>方向づけ</a:t>
            </a:r>
          </a:p>
        </p:txBody>
      </p:sp>
      <p:sp>
        <p:nvSpPr>
          <p:cNvPr id="17" name="ホームベース 16"/>
          <p:cNvSpPr/>
          <p:nvPr/>
        </p:nvSpPr>
        <p:spPr>
          <a:xfrm>
            <a:off x="1659468" y="2938538"/>
            <a:ext cx="1710963"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200" dirty="0">
                <a:solidFill>
                  <a:schemeClr val="tx1"/>
                </a:solidFill>
              </a:rPr>
              <a:t>推敲</a:t>
            </a:r>
            <a:endParaRPr kumimoji="1" lang="ja-JP" altLang="en-US" sz="1200" dirty="0" smtClean="0">
              <a:solidFill>
                <a:schemeClr val="tx1"/>
              </a:solidFill>
            </a:endParaRPr>
          </a:p>
        </p:txBody>
      </p:sp>
      <p:sp>
        <p:nvSpPr>
          <p:cNvPr id="18" name="ホームベース 17"/>
          <p:cNvSpPr/>
          <p:nvPr/>
        </p:nvSpPr>
        <p:spPr>
          <a:xfrm>
            <a:off x="3370431" y="2938538"/>
            <a:ext cx="2210521"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200" dirty="0" smtClean="0">
                <a:solidFill>
                  <a:schemeClr val="tx1"/>
                </a:solidFill>
              </a:rPr>
              <a:t>構築</a:t>
            </a:r>
          </a:p>
        </p:txBody>
      </p:sp>
      <p:sp>
        <p:nvSpPr>
          <p:cNvPr id="19" name="ホームベース 18"/>
          <p:cNvSpPr/>
          <p:nvPr/>
        </p:nvSpPr>
        <p:spPr>
          <a:xfrm>
            <a:off x="5580112" y="2914494"/>
            <a:ext cx="1824828" cy="730530"/>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200" dirty="0" smtClean="0">
                <a:solidFill>
                  <a:schemeClr val="tx1"/>
                </a:solidFill>
              </a:rPr>
              <a:t>移行</a:t>
            </a:r>
          </a:p>
        </p:txBody>
      </p:sp>
      <p:sp>
        <p:nvSpPr>
          <p:cNvPr id="20" name="ホームベース 19"/>
          <p:cNvSpPr/>
          <p:nvPr/>
        </p:nvSpPr>
        <p:spPr>
          <a:xfrm>
            <a:off x="1796711" y="3223066"/>
            <a:ext cx="641880"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反復</a:t>
            </a:r>
          </a:p>
        </p:txBody>
      </p:sp>
      <p:sp>
        <p:nvSpPr>
          <p:cNvPr id="21" name="ホームベース 20"/>
          <p:cNvSpPr/>
          <p:nvPr/>
        </p:nvSpPr>
        <p:spPr>
          <a:xfrm>
            <a:off x="2511546" y="3212040"/>
            <a:ext cx="686337"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反復</a:t>
            </a:r>
          </a:p>
        </p:txBody>
      </p:sp>
      <p:sp>
        <p:nvSpPr>
          <p:cNvPr id="22" name="ホームベース 21"/>
          <p:cNvSpPr/>
          <p:nvPr/>
        </p:nvSpPr>
        <p:spPr>
          <a:xfrm>
            <a:off x="3389144" y="3196006"/>
            <a:ext cx="691278"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反復</a:t>
            </a:r>
          </a:p>
        </p:txBody>
      </p:sp>
      <p:sp>
        <p:nvSpPr>
          <p:cNvPr id="23" name="ホームベース 22"/>
          <p:cNvSpPr/>
          <p:nvPr/>
        </p:nvSpPr>
        <p:spPr>
          <a:xfrm>
            <a:off x="4076152" y="3203808"/>
            <a:ext cx="703884" cy="315998"/>
          </a:xfrm>
          <a:prstGeom prst="homePlate">
            <a:avLst>
              <a:gd name="adj" fmla="val 35086"/>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反復</a:t>
            </a:r>
          </a:p>
        </p:txBody>
      </p:sp>
      <p:sp>
        <p:nvSpPr>
          <p:cNvPr id="24" name="ホームベース 23"/>
          <p:cNvSpPr/>
          <p:nvPr/>
        </p:nvSpPr>
        <p:spPr>
          <a:xfrm>
            <a:off x="4780036" y="3213914"/>
            <a:ext cx="578317"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反復</a:t>
            </a:r>
          </a:p>
        </p:txBody>
      </p:sp>
      <p:sp>
        <p:nvSpPr>
          <p:cNvPr id="26" name="ホームベース 25"/>
          <p:cNvSpPr/>
          <p:nvPr/>
        </p:nvSpPr>
        <p:spPr>
          <a:xfrm>
            <a:off x="5640261" y="3196006"/>
            <a:ext cx="683868"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a:solidFill>
                  <a:schemeClr val="tx1"/>
                </a:solidFill>
              </a:rPr>
              <a:t>反復</a:t>
            </a:r>
            <a:endParaRPr kumimoji="1" lang="ja-JP" altLang="en-US" sz="1200" dirty="0" smtClean="0">
              <a:solidFill>
                <a:schemeClr val="tx1"/>
              </a:solidFill>
            </a:endParaRPr>
          </a:p>
        </p:txBody>
      </p:sp>
      <p:sp>
        <p:nvSpPr>
          <p:cNvPr id="27" name="ホームベース 26"/>
          <p:cNvSpPr/>
          <p:nvPr/>
        </p:nvSpPr>
        <p:spPr>
          <a:xfrm>
            <a:off x="6360340" y="3196006"/>
            <a:ext cx="741936"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反復</a:t>
            </a:r>
          </a:p>
        </p:txBody>
      </p:sp>
      <p:sp>
        <p:nvSpPr>
          <p:cNvPr id="28" name="ホームベース 27"/>
          <p:cNvSpPr/>
          <p:nvPr/>
        </p:nvSpPr>
        <p:spPr>
          <a:xfrm>
            <a:off x="877556" y="3196006"/>
            <a:ext cx="626456"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反復</a:t>
            </a:r>
          </a:p>
        </p:txBody>
      </p:sp>
      <p:sp>
        <p:nvSpPr>
          <p:cNvPr id="31" name="テキスト ボックス 30"/>
          <p:cNvSpPr txBox="1"/>
          <p:nvPr/>
        </p:nvSpPr>
        <p:spPr>
          <a:xfrm>
            <a:off x="7755661" y="1121868"/>
            <a:ext cx="978153" cy="307777"/>
          </a:xfrm>
          <a:prstGeom prst="rect">
            <a:avLst/>
          </a:prstGeom>
          <a:noFill/>
        </p:spPr>
        <p:txBody>
          <a:bodyPr wrap="none" rtlCol="0">
            <a:spAutoFit/>
          </a:bodyPr>
          <a:lstStyle/>
          <a:p>
            <a:r>
              <a:rPr kumimoji="1" lang="ja-JP" altLang="en-US" sz="1400" dirty="0" smtClean="0">
                <a:solidFill>
                  <a:srgbClr val="C00000"/>
                </a:solidFill>
              </a:rPr>
              <a:t>★</a:t>
            </a:r>
            <a:r>
              <a:rPr kumimoji="1" lang="ja-JP" altLang="en-US" sz="1400" dirty="0" smtClean="0"/>
              <a:t>　リリース</a:t>
            </a:r>
            <a:endParaRPr kumimoji="1" lang="ja-JP" altLang="en-US" sz="1400" dirty="0"/>
          </a:p>
        </p:txBody>
      </p:sp>
      <p:sp>
        <p:nvSpPr>
          <p:cNvPr id="32" name="テキスト ボックス 31"/>
          <p:cNvSpPr txBox="1"/>
          <p:nvPr/>
        </p:nvSpPr>
        <p:spPr>
          <a:xfrm>
            <a:off x="7972926" y="1844824"/>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34" name="テキスト ボックス 33"/>
          <p:cNvSpPr txBox="1"/>
          <p:nvPr/>
        </p:nvSpPr>
        <p:spPr>
          <a:xfrm>
            <a:off x="6948264" y="3115760"/>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35" name="テキスト ボックス 34"/>
          <p:cNvSpPr txBox="1"/>
          <p:nvPr/>
        </p:nvSpPr>
        <p:spPr>
          <a:xfrm>
            <a:off x="5191075" y="3115760"/>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38" name="ホームベース 37"/>
          <p:cNvSpPr/>
          <p:nvPr/>
        </p:nvSpPr>
        <p:spPr>
          <a:xfrm>
            <a:off x="755576" y="4159851"/>
            <a:ext cx="1757812"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200" dirty="0" smtClean="0">
                <a:solidFill>
                  <a:schemeClr val="tx1"/>
                </a:solidFill>
              </a:rPr>
              <a:t>リリース＃１</a:t>
            </a:r>
            <a:endParaRPr kumimoji="1" lang="ja-JP" altLang="en-US" sz="1200" dirty="0" smtClean="0">
              <a:solidFill>
                <a:schemeClr val="tx1"/>
              </a:solidFill>
            </a:endParaRPr>
          </a:p>
        </p:txBody>
      </p:sp>
      <p:sp>
        <p:nvSpPr>
          <p:cNvPr id="41" name="ホームベース 40"/>
          <p:cNvSpPr/>
          <p:nvPr/>
        </p:nvSpPr>
        <p:spPr>
          <a:xfrm>
            <a:off x="916868" y="4435227"/>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51" name="テキスト ボックス 50"/>
          <p:cNvSpPr txBox="1"/>
          <p:nvPr/>
        </p:nvSpPr>
        <p:spPr>
          <a:xfrm>
            <a:off x="2115774" y="4347449"/>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56" name="ホームベース 55"/>
          <p:cNvSpPr/>
          <p:nvPr/>
        </p:nvSpPr>
        <p:spPr>
          <a:xfrm>
            <a:off x="764370" y="5600011"/>
            <a:ext cx="846578" cy="864096"/>
          </a:xfrm>
          <a:prstGeom prst="homePlate">
            <a:avLst>
              <a:gd name="adj" fmla="val 3072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altLang="ja-JP" sz="1200" dirty="0">
                <a:solidFill>
                  <a:schemeClr val="tx1"/>
                </a:solidFill>
              </a:rPr>
              <a:t> </a:t>
            </a:r>
            <a:r>
              <a:rPr lang="en-US" altLang="ja-JP" sz="1200" dirty="0" smtClean="0">
                <a:solidFill>
                  <a:schemeClr val="tx1"/>
                </a:solidFill>
              </a:rPr>
              <a:t>Rule/Data </a:t>
            </a:r>
          </a:p>
          <a:p>
            <a:pPr algn="ctr"/>
            <a:r>
              <a:rPr lang="ja-JP" altLang="en-US" sz="1200" dirty="0" smtClean="0">
                <a:solidFill>
                  <a:schemeClr val="tx1"/>
                </a:solidFill>
              </a:rPr>
              <a:t>定義・登録</a:t>
            </a:r>
            <a:endParaRPr kumimoji="1" lang="ja-JP" altLang="en-US" sz="1200" dirty="0" smtClean="0">
              <a:solidFill>
                <a:schemeClr val="tx1"/>
              </a:solidFill>
            </a:endParaRPr>
          </a:p>
        </p:txBody>
      </p:sp>
      <p:sp>
        <p:nvSpPr>
          <p:cNvPr id="58" name="ホームベース 57"/>
          <p:cNvSpPr/>
          <p:nvPr/>
        </p:nvSpPr>
        <p:spPr>
          <a:xfrm>
            <a:off x="1610948" y="5598423"/>
            <a:ext cx="592049" cy="864096"/>
          </a:xfrm>
          <a:prstGeom prst="homePlate">
            <a:avLst>
              <a:gd name="adj" fmla="val 30727"/>
            </a:avLst>
          </a:prstGeom>
          <a:solidFill>
            <a:schemeClr val="bg1">
              <a:lumMod val="95000"/>
            </a:schemeClr>
          </a:solidFill>
          <a:ln>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altLang="ja-JP" sz="1200" dirty="0">
                <a:solidFill>
                  <a:schemeClr val="tx1"/>
                </a:solidFill>
              </a:rPr>
              <a:t> </a:t>
            </a:r>
            <a:r>
              <a:rPr lang="ja-JP" altLang="en-US" sz="1200" dirty="0" smtClean="0">
                <a:solidFill>
                  <a:schemeClr val="tx1"/>
                </a:solidFill>
              </a:rPr>
              <a:t>実装</a:t>
            </a:r>
            <a:endParaRPr lang="en-US" altLang="ja-JP" sz="1200" dirty="0" smtClean="0">
              <a:solidFill>
                <a:schemeClr val="tx1"/>
              </a:solidFill>
            </a:endParaRPr>
          </a:p>
          <a:p>
            <a:pPr algn="ctr"/>
            <a:r>
              <a:rPr kumimoji="1" lang="ja-JP" altLang="en-US" sz="1200" dirty="0">
                <a:solidFill>
                  <a:schemeClr val="tx1"/>
                </a:solidFill>
              </a:rPr>
              <a:t>（自動化）</a:t>
            </a:r>
            <a:endParaRPr kumimoji="1" lang="ja-JP" altLang="en-US" sz="1200" dirty="0" smtClean="0">
              <a:solidFill>
                <a:schemeClr val="tx1"/>
              </a:solidFill>
            </a:endParaRPr>
          </a:p>
        </p:txBody>
      </p:sp>
      <p:sp>
        <p:nvSpPr>
          <p:cNvPr id="59" name="ホームベース 58"/>
          <p:cNvSpPr/>
          <p:nvPr/>
        </p:nvSpPr>
        <p:spPr>
          <a:xfrm>
            <a:off x="2214581" y="5598423"/>
            <a:ext cx="646746" cy="864096"/>
          </a:xfrm>
          <a:prstGeom prst="homePlate">
            <a:avLst>
              <a:gd name="adj" fmla="val 3072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lang="en-US" altLang="ja-JP" sz="1200" dirty="0">
                <a:solidFill>
                  <a:schemeClr val="tx1"/>
                </a:solidFill>
              </a:rPr>
              <a:t> </a:t>
            </a:r>
            <a:r>
              <a:rPr lang="ja-JP" altLang="en-US" sz="1200" dirty="0" smtClean="0">
                <a:solidFill>
                  <a:schemeClr val="tx1"/>
                </a:solidFill>
              </a:rPr>
              <a:t>テスト</a:t>
            </a:r>
            <a:endParaRPr kumimoji="1" lang="ja-JP" altLang="en-US" sz="1200" dirty="0" smtClean="0">
              <a:solidFill>
                <a:schemeClr val="tx1"/>
              </a:solidFill>
            </a:endParaRPr>
          </a:p>
        </p:txBody>
      </p:sp>
      <p:sp>
        <p:nvSpPr>
          <p:cNvPr id="60" name="テキスト ボックス 59"/>
          <p:cNvSpPr txBox="1"/>
          <p:nvPr/>
        </p:nvSpPr>
        <p:spPr>
          <a:xfrm>
            <a:off x="2843808" y="5878751"/>
            <a:ext cx="415498" cy="369332"/>
          </a:xfrm>
          <a:prstGeom prst="rect">
            <a:avLst/>
          </a:prstGeom>
          <a:noFill/>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cxnSp>
        <p:nvCxnSpPr>
          <p:cNvPr id="62" name="カギ線コネクタ 61"/>
          <p:cNvCxnSpPr>
            <a:stCxn id="59" idx="0"/>
            <a:endCxn id="56" idx="0"/>
          </p:cNvCxnSpPr>
          <p:nvPr/>
        </p:nvCxnSpPr>
        <p:spPr>
          <a:xfrm rot="16200000" flipH="1" flipV="1">
            <a:off x="1747299" y="4908719"/>
            <a:ext cx="1588" cy="1380996"/>
          </a:xfrm>
          <a:prstGeom prst="bentConnector3">
            <a:avLst>
              <a:gd name="adj1" fmla="val -14395466"/>
            </a:avLst>
          </a:prstGeom>
          <a:ln>
            <a:solidFill>
              <a:schemeClr val="tx1">
                <a:lumMod val="85000"/>
                <a:lumOff val="15000"/>
              </a:schemeClr>
            </a:solidFill>
            <a:prstDash val="dash"/>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3001146" y="6248345"/>
            <a:ext cx="2672526" cy="276999"/>
          </a:xfrm>
          <a:prstGeom prst="rect">
            <a:avLst/>
          </a:prstGeom>
          <a:noFill/>
        </p:spPr>
        <p:txBody>
          <a:bodyPr wrap="none" rtlCol="0">
            <a:spAutoFit/>
          </a:bodyPr>
          <a:lstStyle/>
          <a:p>
            <a:r>
              <a:rPr kumimoji="1" lang="ja-JP" altLang="en-US" sz="1200" dirty="0" smtClean="0"/>
              <a:t>外部との接続等の追加開発部分を除く。</a:t>
            </a:r>
            <a:endParaRPr kumimoji="1" lang="ja-JP" altLang="en-US" sz="1200" dirty="0"/>
          </a:p>
        </p:txBody>
      </p:sp>
      <p:sp>
        <p:nvSpPr>
          <p:cNvPr id="64" name="テキスト ボックス 63"/>
          <p:cNvSpPr txBox="1"/>
          <p:nvPr/>
        </p:nvSpPr>
        <p:spPr>
          <a:xfrm>
            <a:off x="717313" y="1332096"/>
            <a:ext cx="2242922" cy="338554"/>
          </a:xfrm>
          <a:prstGeom prst="rect">
            <a:avLst/>
          </a:prstGeom>
          <a:noFill/>
        </p:spPr>
        <p:txBody>
          <a:bodyPr wrap="none" rtlCol="0">
            <a:spAutoFit/>
          </a:bodyPr>
          <a:lstStyle/>
          <a:p>
            <a:r>
              <a:rPr kumimoji="1" lang="ja-JP" altLang="en-US" sz="1600" dirty="0" smtClean="0"/>
              <a:t>ウォーターフォール型開発 </a:t>
            </a:r>
            <a:endParaRPr kumimoji="1" lang="ja-JP" altLang="en-US" sz="1600" dirty="0"/>
          </a:p>
        </p:txBody>
      </p:sp>
      <p:sp>
        <p:nvSpPr>
          <p:cNvPr id="65" name="テキスト ボックス 64"/>
          <p:cNvSpPr txBox="1"/>
          <p:nvPr/>
        </p:nvSpPr>
        <p:spPr>
          <a:xfrm>
            <a:off x="690216" y="2575940"/>
            <a:ext cx="2860078" cy="338554"/>
          </a:xfrm>
          <a:prstGeom prst="rect">
            <a:avLst/>
          </a:prstGeom>
          <a:noFill/>
        </p:spPr>
        <p:txBody>
          <a:bodyPr wrap="none" rtlCol="0">
            <a:spAutoFit/>
          </a:bodyPr>
          <a:lstStyle/>
          <a:p>
            <a:r>
              <a:rPr lang="ja-JP" altLang="en-US" sz="1600" dirty="0"/>
              <a:t>反復</a:t>
            </a:r>
            <a:r>
              <a:rPr kumimoji="1" lang="ja-JP" altLang="en-US" sz="1600" dirty="0" smtClean="0"/>
              <a:t>型開発　（</a:t>
            </a:r>
            <a:r>
              <a:rPr kumimoji="1" lang="en-US" altLang="ja-JP" sz="1600" dirty="0" smtClean="0"/>
              <a:t>Unified Process)</a:t>
            </a:r>
            <a:endParaRPr kumimoji="1" lang="ja-JP" altLang="en-US" sz="1600" dirty="0"/>
          </a:p>
        </p:txBody>
      </p:sp>
      <p:sp>
        <p:nvSpPr>
          <p:cNvPr id="66" name="テキスト ボックス 65"/>
          <p:cNvSpPr txBox="1"/>
          <p:nvPr/>
        </p:nvSpPr>
        <p:spPr>
          <a:xfrm>
            <a:off x="704713" y="3791255"/>
            <a:ext cx="1875835" cy="338554"/>
          </a:xfrm>
          <a:prstGeom prst="rect">
            <a:avLst/>
          </a:prstGeom>
          <a:noFill/>
        </p:spPr>
        <p:txBody>
          <a:bodyPr wrap="none" rtlCol="0">
            <a:spAutoFit/>
          </a:bodyPr>
          <a:lstStyle/>
          <a:p>
            <a:r>
              <a:rPr kumimoji="1" lang="ja-JP" altLang="en-US" sz="1600" dirty="0" smtClean="0"/>
              <a:t>アジャイル開発 </a:t>
            </a:r>
            <a:r>
              <a:rPr kumimoji="1" lang="en-US" altLang="ja-JP" sz="1600" dirty="0" smtClean="0"/>
              <a:t>(XP)</a:t>
            </a:r>
            <a:r>
              <a:rPr kumimoji="1" lang="ja-JP" altLang="en-US" sz="1600" dirty="0" smtClean="0"/>
              <a:t> </a:t>
            </a:r>
            <a:endParaRPr kumimoji="1" lang="ja-JP" altLang="en-US" sz="1600" dirty="0"/>
          </a:p>
        </p:txBody>
      </p:sp>
      <p:sp>
        <p:nvSpPr>
          <p:cNvPr id="72" name="角丸四角形吹き出し 71"/>
          <p:cNvSpPr/>
          <p:nvPr/>
        </p:nvSpPr>
        <p:spPr>
          <a:xfrm>
            <a:off x="6492526" y="4081919"/>
            <a:ext cx="1960110" cy="1372465"/>
          </a:xfrm>
          <a:prstGeom prst="wedgeRoundRectCallout">
            <a:avLst>
              <a:gd name="adj1" fmla="val -25652"/>
              <a:gd name="adj2" fmla="val -48517"/>
              <a:gd name="adj3" fmla="val 16667"/>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dirty="0">
                <a:solidFill>
                  <a:schemeClr val="tx1"/>
                </a:solidFill>
              </a:rPr>
              <a:t>反復の中で要件定義、設計、実装、テストをするので、成果物</a:t>
            </a:r>
            <a:r>
              <a:rPr lang="ja-JP" altLang="en-US" sz="1200" dirty="0" smtClean="0">
                <a:solidFill>
                  <a:schemeClr val="tx1"/>
                </a:solidFill>
              </a:rPr>
              <a:t>を確認・検証</a:t>
            </a:r>
            <a:r>
              <a:rPr lang="ja-JP" altLang="en-US" sz="1200" dirty="0">
                <a:solidFill>
                  <a:schemeClr val="tx1"/>
                </a:solidFill>
              </a:rPr>
              <a:t>できる</a:t>
            </a:r>
            <a:r>
              <a:rPr lang="ja-JP" altLang="en-US" sz="1200" dirty="0" smtClean="0">
                <a:solidFill>
                  <a:schemeClr val="tx1"/>
                </a:solidFill>
              </a:rPr>
              <a:t>。</a:t>
            </a:r>
            <a:endParaRPr lang="en-US" altLang="ja-JP" sz="1200" dirty="0" smtClean="0">
              <a:solidFill>
                <a:schemeClr val="tx1"/>
              </a:solidFill>
            </a:endParaRPr>
          </a:p>
          <a:p>
            <a:r>
              <a:rPr lang="ja-JP" altLang="en-US" sz="1200" dirty="0">
                <a:solidFill>
                  <a:schemeClr val="tx1"/>
                </a:solidFill>
              </a:rPr>
              <a:t>アジャイル</a:t>
            </a:r>
            <a:r>
              <a:rPr lang="ja-JP" altLang="en-US" sz="1200" dirty="0" smtClean="0">
                <a:solidFill>
                  <a:schemeClr val="tx1"/>
                </a:solidFill>
              </a:rPr>
              <a:t>開発の反復のほうが短期間でリリースも多い。</a:t>
            </a:r>
            <a:endParaRPr lang="ja-JP" altLang="en-US" sz="1200" dirty="0">
              <a:solidFill>
                <a:schemeClr val="tx1"/>
              </a:solidFill>
            </a:endParaRPr>
          </a:p>
        </p:txBody>
      </p:sp>
      <p:sp>
        <p:nvSpPr>
          <p:cNvPr id="67" name="テキスト ボックス 66"/>
          <p:cNvSpPr txBox="1"/>
          <p:nvPr/>
        </p:nvSpPr>
        <p:spPr>
          <a:xfrm>
            <a:off x="704713" y="5023947"/>
            <a:ext cx="1604927" cy="338554"/>
          </a:xfrm>
          <a:prstGeom prst="rect">
            <a:avLst/>
          </a:prstGeom>
          <a:noFill/>
        </p:spPr>
        <p:txBody>
          <a:bodyPr wrap="none" rtlCol="0">
            <a:spAutoFit/>
          </a:bodyPr>
          <a:lstStyle/>
          <a:p>
            <a:r>
              <a:rPr kumimoji="1" lang="en-US" altLang="ja-JP" sz="1600" dirty="0" smtClean="0"/>
              <a:t>BRMS</a:t>
            </a:r>
            <a:r>
              <a:rPr kumimoji="1" lang="ja-JP" altLang="en-US" sz="1600" dirty="0" smtClean="0"/>
              <a:t>による開発</a:t>
            </a:r>
            <a:endParaRPr kumimoji="1" lang="ja-JP" altLang="en-US" sz="1600" dirty="0"/>
          </a:p>
        </p:txBody>
      </p:sp>
      <p:sp>
        <p:nvSpPr>
          <p:cNvPr id="57" name="ホームベース 56"/>
          <p:cNvSpPr/>
          <p:nvPr/>
        </p:nvSpPr>
        <p:spPr>
          <a:xfrm>
            <a:off x="1382032" y="4449310"/>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61" name="ホームベース 60"/>
          <p:cNvSpPr/>
          <p:nvPr/>
        </p:nvSpPr>
        <p:spPr>
          <a:xfrm>
            <a:off x="1828461" y="4449310"/>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68" name="ホームベース 67"/>
          <p:cNvSpPr/>
          <p:nvPr/>
        </p:nvSpPr>
        <p:spPr>
          <a:xfrm>
            <a:off x="2555776" y="4197139"/>
            <a:ext cx="1688914"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200" dirty="0" smtClean="0">
                <a:solidFill>
                  <a:schemeClr val="tx1"/>
                </a:solidFill>
              </a:rPr>
              <a:t>リリース＃２</a:t>
            </a:r>
            <a:endParaRPr kumimoji="1" lang="ja-JP" altLang="en-US" sz="1200" dirty="0" smtClean="0">
              <a:solidFill>
                <a:schemeClr val="tx1"/>
              </a:solidFill>
            </a:endParaRPr>
          </a:p>
        </p:txBody>
      </p:sp>
      <p:sp>
        <p:nvSpPr>
          <p:cNvPr id="69" name="ホームベース 68"/>
          <p:cNvSpPr/>
          <p:nvPr/>
        </p:nvSpPr>
        <p:spPr>
          <a:xfrm>
            <a:off x="2648170" y="4472515"/>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70" name="テキスト ボックス 69"/>
          <p:cNvSpPr txBox="1"/>
          <p:nvPr/>
        </p:nvSpPr>
        <p:spPr>
          <a:xfrm>
            <a:off x="3847076" y="4384737"/>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73" name="ホームベース 72"/>
          <p:cNvSpPr/>
          <p:nvPr/>
        </p:nvSpPr>
        <p:spPr>
          <a:xfrm>
            <a:off x="3113334" y="4486598"/>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74" name="ホームベース 73"/>
          <p:cNvSpPr/>
          <p:nvPr/>
        </p:nvSpPr>
        <p:spPr>
          <a:xfrm>
            <a:off x="3559763" y="4486598"/>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75" name="ホームベース 74"/>
          <p:cNvSpPr/>
          <p:nvPr/>
        </p:nvSpPr>
        <p:spPr>
          <a:xfrm>
            <a:off x="4283968" y="4211222"/>
            <a:ext cx="1680475" cy="706486"/>
          </a:xfrm>
          <a:prstGeom prst="homePlate">
            <a:avLst>
              <a:gd name="adj" fmla="val 4213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200" dirty="0" smtClean="0">
                <a:solidFill>
                  <a:schemeClr val="tx1"/>
                </a:solidFill>
              </a:rPr>
              <a:t>リリース＃３</a:t>
            </a:r>
            <a:endParaRPr kumimoji="1" lang="ja-JP" altLang="en-US" sz="1200" dirty="0" smtClean="0">
              <a:solidFill>
                <a:schemeClr val="tx1"/>
              </a:solidFill>
            </a:endParaRPr>
          </a:p>
        </p:txBody>
      </p:sp>
      <p:sp>
        <p:nvSpPr>
          <p:cNvPr id="76" name="ホームベース 75"/>
          <p:cNvSpPr/>
          <p:nvPr/>
        </p:nvSpPr>
        <p:spPr>
          <a:xfrm>
            <a:off x="4367924" y="4486598"/>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77" name="テキスト ボックス 76"/>
          <p:cNvSpPr txBox="1"/>
          <p:nvPr/>
        </p:nvSpPr>
        <p:spPr>
          <a:xfrm>
            <a:off x="5566830" y="4398820"/>
            <a:ext cx="415498"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dirty="0" smtClean="0">
                <a:solidFill>
                  <a:srgbClr val="C00000"/>
                </a:solidFill>
              </a:rPr>
              <a:t>★</a:t>
            </a:r>
            <a:endParaRPr kumimoji="1" lang="ja-JP" altLang="en-US" dirty="0">
              <a:solidFill>
                <a:srgbClr val="C00000"/>
              </a:solidFill>
            </a:endParaRPr>
          </a:p>
        </p:txBody>
      </p:sp>
      <p:sp>
        <p:nvSpPr>
          <p:cNvPr id="79" name="ホームベース 78"/>
          <p:cNvSpPr/>
          <p:nvPr/>
        </p:nvSpPr>
        <p:spPr>
          <a:xfrm>
            <a:off x="4833088" y="4500681"/>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80" name="ホームベース 79"/>
          <p:cNvSpPr/>
          <p:nvPr/>
        </p:nvSpPr>
        <p:spPr>
          <a:xfrm>
            <a:off x="5279517" y="4500681"/>
            <a:ext cx="384972" cy="315998"/>
          </a:xfrm>
          <a:prstGeom prst="homePlat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rIns="36000" rtlCol="0" anchor="ctr"/>
          <a:lstStyle/>
          <a:p>
            <a:pPr algn="ctr"/>
            <a:r>
              <a:rPr kumimoji="1" lang="ja-JP" altLang="en-US" sz="1200" dirty="0" smtClean="0">
                <a:solidFill>
                  <a:schemeClr val="tx1"/>
                </a:solidFill>
              </a:rPr>
              <a:t>反復</a:t>
            </a:r>
          </a:p>
        </p:txBody>
      </p:sp>
      <p:sp>
        <p:nvSpPr>
          <p:cNvPr id="2" name="テキスト ボックス 1"/>
          <p:cNvSpPr txBox="1"/>
          <p:nvPr/>
        </p:nvSpPr>
        <p:spPr>
          <a:xfrm>
            <a:off x="683568" y="858198"/>
            <a:ext cx="5625258" cy="338554"/>
          </a:xfrm>
          <a:prstGeom prst="rect">
            <a:avLst/>
          </a:prstGeom>
          <a:noFill/>
        </p:spPr>
        <p:txBody>
          <a:bodyPr wrap="none" rtlCol="0">
            <a:spAutoFit/>
          </a:bodyPr>
          <a:lstStyle/>
          <a:p>
            <a:r>
              <a:rPr lang="ja-JP" altLang="en-US" sz="1600" dirty="0"/>
              <a:t>各開発プロセス</a:t>
            </a:r>
            <a:r>
              <a:rPr lang="ja-JP" altLang="en-US" sz="1600" dirty="0" smtClean="0"/>
              <a:t>のプロセス定義はおおむね以下のようになっています。</a:t>
            </a:r>
            <a:endParaRPr kumimoji="1" lang="ja-JP" altLang="en-US" sz="1600" dirty="0"/>
          </a:p>
        </p:txBody>
      </p:sp>
    </p:spTree>
    <p:extLst>
      <p:ext uri="{BB962C8B-B14F-4D97-AF65-F5344CB8AC3E}">
        <p14:creationId xmlns:p14="http://schemas.microsoft.com/office/powerpoint/2010/main" val="1215169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39552" y="908720"/>
            <a:ext cx="8208912" cy="5170646"/>
          </a:xfrm>
          <a:prstGeom prst="rect">
            <a:avLst/>
          </a:prstGeom>
          <a:noFill/>
        </p:spPr>
        <p:txBody>
          <a:bodyPr wrap="square" rtlCol="0">
            <a:spAutoFit/>
          </a:bodyPr>
          <a:lstStyle/>
          <a:p>
            <a:pPr>
              <a:lnSpc>
                <a:spcPts val="2200"/>
              </a:lnSpc>
            </a:pPr>
            <a:r>
              <a:rPr kumimoji="1" lang="ja-JP" altLang="en-US" sz="1600" dirty="0" smtClean="0"/>
              <a:t>主要な特徴</a:t>
            </a:r>
            <a:endParaRPr kumimoji="1" lang="en-US" altLang="ja-JP" sz="1600" dirty="0" smtClean="0"/>
          </a:p>
          <a:p>
            <a:pPr marL="742950" lvl="1" indent="-285750">
              <a:lnSpc>
                <a:spcPts val="2200"/>
              </a:lnSpc>
              <a:buFont typeface="Arial" pitchFamily="34" charset="0"/>
              <a:buChar char="•"/>
            </a:pPr>
            <a:r>
              <a:rPr lang="ja-JP" altLang="en-US" sz="1400" dirty="0" smtClean="0"/>
              <a:t>入力</a:t>
            </a:r>
            <a:r>
              <a:rPr lang="ja-JP" altLang="en-US" sz="1400" dirty="0"/>
              <a:t>した業務要件は知識ベールに格納され</a:t>
            </a:r>
            <a:r>
              <a:rPr lang="ja-JP" altLang="en-US" sz="1400" dirty="0" smtClean="0"/>
              <a:t>、独自コード</a:t>
            </a:r>
            <a:r>
              <a:rPr lang="ja-JP" altLang="en-US" sz="1400" dirty="0"/>
              <a:t>を自動</a:t>
            </a:r>
            <a:r>
              <a:rPr lang="ja-JP" altLang="en-US" sz="1400" dirty="0" smtClean="0"/>
              <a:t>生成し、実行エンジンがインタープリティ部に実行する</a:t>
            </a:r>
            <a:endParaRPr lang="en-US" altLang="ja-JP" sz="1400" dirty="0" smtClean="0"/>
          </a:p>
          <a:p>
            <a:pPr marL="742950" lvl="1" indent="-285750">
              <a:lnSpc>
                <a:spcPts val="2200"/>
              </a:lnSpc>
              <a:buFont typeface="Arial" pitchFamily="34" charset="0"/>
              <a:buChar char="•"/>
            </a:pPr>
            <a:r>
              <a:rPr lang="ja-JP" altLang="en-US" sz="1400" dirty="0" smtClean="0"/>
              <a:t>ポジティブロジックを入力するだけで、推論</a:t>
            </a:r>
            <a:r>
              <a:rPr lang="ja-JP" altLang="en-US" sz="1400" dirty="0"/>
              <a:t>エンジン</a:t>
            </a:r>
            <a:r>
              <a:rPr lang="ja-JP" altLang="en-US" sz="1400" dirty="0" smtClean="0"/>
              <a:t>がネガティブロジックを生成。（例外ロジックを自動生成）</a:t>
            </a:r>
            <a:endParaRPr lang="en-US" altLang="ja-JP" sz="1400" dirty="0" smtClean="0"/>
          </a:p>
          <a:p>
            <a:pPr marL="742950" lvl="1" indent="-285750">
              <a:lnSpc>
                <a:spcPts val="2200"/>
              </a:lnSpc>
              <a:buFont typeface="Arial" pitchFamily="34" charset="0"/>
              <a:buChar char="•"/>
            </a:pPr>
            <a:r>
              <a:rPr lang="ja-JP" altLang="en-US" sz="1400" dirty="0"/>
              <a:t>知識</a:t>
            </a:r>
            <a:r>
              <a:rPr lang="ja-JP" altLang="en-US" sz="1400" dirty="0" smtClean="0"/>
              <a:t>ベースが最新の業務ルール、データの設計となるので新たに文書作成は不要　　</a:t>
            </a:r>
            <a:endParaRPr lang="en-US" altLang="ja-JP" sz="1400" dirty="0" smtClean="0"/>
          </a:p>
          <a:p>
            <a:pPr marL="742950" lvl="1" indent="-285750">
              <a:lnSpc>
                <a:spcPts val="2200"/>
              </a:lnSpc>
              <a:buFont typeface="Arial" pitchFamily="34" charset="0"/>
              <a:buChar char="•"/>
            </a:pPr>
            <a:r>
              <a:rPr lang="ja-JP" altLang="en-US" sz="1400" dirty="0"/>
              <a:t>変更に際し</a:t>
            </a:r>
            <a:r>
              <a:rPr lang="ja-JP" altLang="en-US" sz="1400" dirty="0" smtClean="0"/>
              <a:t>、影響分析や一括変更処理が可能　（桁数変更の際に</a:t>
            </a:r>
            <a:r>
              <a:rPr lang="en-US" altLang="ja-JP" sz="1400" dirty="0" smtClean="0"/>
              <a:t>DB</a:t>
            </a:r>
            <a:r>
              <a:rPr lang="ja-JP" altLang="en-US" sz="1400" dirty="0" err="1" smtClean="0"/>
              <a:t>、</a:t>
            </a:r>
            <a:r>
              <a:rPr lang="ja-JP" altLang="en-US" sz="1400" dirty="0" smtClean="0"/>
              <a:t>画面の項目の桁数を変更）</a:t>
            </a:r>
            <a:endParaRPr lang="en-US" altLang="ja-JP" sz="1400" dirty="0" smtClean="0"/>
          </a:p>
          <a:p>
            <a:pPr marL="742950" lvl="1" indent="-285750">
              <a:lnSpc>
                <a:spcPts val="2200"/>
              </a:lnSpc>
              <a:buFont typeface="Arial" pitchFamily="34" charset="0"/>
              <a:buChar char="•"/>
            </a:pPr>
            <a:r>
              <a:rPr lang="en-US" altLang="ja-JP" sz="1400" dirty="0" smtClean="0"/>
              <a:t>DB</a:t>
            </a:r>
            <a:r>
              <a:rPr lang="ja-JP" altLang="en-US" sz="1400" dirty="0" smtClean="0"/>
              <a:t>検索言語</a:t>
            </a:r>
            <a:r>
              <a:rPr lang="en-US" altLang="ja-JP" sz="1400" dirty="0" smtClean="0"/>
              <a:t>QuiX</a:t>
            </a:r>
            <a:r>
              <a:rPr lang="ja-JP" altLang="en-US" sz="1400" dirty="0" smtClean="0"/>
              <a:t>による知識ベースの検索・出力が可能</a:t>
            </a:r>
            <a:endParaRPr lang="en-US" altLang="ja-JP" sz="1400" dirty="0" smtClean="0"/>
          </a:p>
          <a:p>
            <a:pPr marL="742950" lvl="1" indent="-285750">
              <a:lnSpc>
                <a:spcPts val="2200"/>
              </a:lnSpc>
              <a:buFont typeface="Arial" pitchFamily="34" charset="0"/>
              <a:buChar char="•"/>
            </a:pPr>
            <a:r>
              <a:rPr lang="en-US" altLang="ja-JP" sz="1400" dirty="0" smtClean="0"/>
              <a:t>Export, Import </a:t>
            </a:r>
            <a:r>
              <a:rPr lang="ja-JP" altLang="en-US" sz="1400" dirty="0" smtClean="0"/>
              <a:t>により環境を</a:t>
            </a:r>
            <a:r>
              <a:rPr lang="ja-JP" altLang="en-US" sz="1400" dirty="0"/>
              <a:t>ポーティング</a:t>
            </a:r>
            <a:r>
              <a:rPr lang="ja-JP" altLang="en-US" sz="1400" dirty="0" smtClean="0"/>
              <a:t>する事ができる　（基盤拡張・変更やクラウド化）</a:t>
            </a:r>
            <a:endParaRPr lang="en-US" altLang="ja-JP" sz="1400" dirty="0" smtClean="0"/>
          </a:p>
          <a:p>
            <a:pPr marL="742950" lvl="1" indent="-285750">
              <a:lnSpc>
                <a:spcPts val="2200"/>
              </a:lnSpc>
              <a:buFont typeface="Arial" pitchFamily="34" charset="0"/>
              <a:buChar char="•"/>
            </a:pPr>
            <a:r>
              <a:rPr lang="ja-JP" altLang="en-US" sz="1400" dirty="0" smtClean="0"/>
              <a:t>プロトタイプを作成し、実行・検証による反復型の開発が可能</a:t>
            </a:r>
            <a:endParaRPr lang="en-US" altLang="ja-JP" sz="1400" dirty="0" smtClean="0"/>
          </a:p>
          <a:p>
            <a:pPr marL="742950" lvl="1" indent="-285750">
              <a:lnSpc>
                <a:spcPts val="2200"/>
              </a:lnSpc>
              <a:buFont typeface="Arial" pitchFamily="34" charset="0"/>
              <a:buChar char="•"/>
            </a:pPr>
            <a:r>
              <a:rPr lang="ja-JP" altLang="en-US" sz="1400" dirty="0"/>
              <a:t>ルール</a:t>
            </a:r>
            <a:r>
              <a:rPr lang="ja-JP" altLang="en-US" sz="1400" dirty="0" smtClean="0"/>
              <a:t>、データをモデリングエディターを使って作図</a:t>
            </a:r>
            <a:r>
              <a:rPr lang="ja-JP" altLang="en-US" sz="1400" dirty="0"/>
              <a:t>・定義に</a:t>
            </a:r>
            <a:r>
              <a:rPr lang="ja-JP" altLang="en-US" sz="1400" dirty="0" smtClean="0"/>
              <a:t>より</a:t>
            </a:r>
            <a:r>
              <a:rPr lang="ja-JP" altLang="en-US" sz="1400" dirty="0"/>
              <a:t>登録</a:t>
            </a:r>
            <a:r>
              <a:rPr lang="ja-JP" altLang="en-US" sz="1400" dirty="0" smtClean="0"/>
              <a:t>、変更、削除、検索等の編集によりアプリケーション作成が可能</a:t>
            </a:r>
            <a:endParaRPr lang="en-US" altLang="ja-JP" sz="1400" dirty="0"/>
          </a:p>
          <a:p>
            <a:pPr marL="742950" lvl="1" indent="-285750">
              <a:lnSpc>
                <a:spcPts val="2200"/>
              </a:lnSpc>
              <a:buFont typeface="Arial" pitchFamily="34" charset="0"/>
              <a:buChar char="•"/>
            </a:pPr>
            <a:r>
              <a:rPr lang="ja-JP" altLang="en-US" sz="1400" dirty="0" smtClean="0"/>
              <a:t>要件を知識ベースとして一元管理でき、変更履歴も含めたガバナンスを向上させることができる。</a:t>
            </a:r>
            <a:endParaRPr lang="en-US" altLang="ja-JP" sz="1400" dirty="0" smtClean="0"/>
          </a:p>
          <a:p>
            <a:pPr marL="742950" lvl="1" indent="-285750">
              <a:lnSpc>
                <a:spcPts val="2200"/>
              </a:lnSpc>
              <a:buFont typeface="Arial" pitchFamily="34" charset="0"/>
              <a:buChar char="•"/>
            </a:pPr>
            <a:endParaRPr lang="en-US" altLang="ja-JP" sz="1600" dirty="0"/>
          </a:p>
          <a:p>
            <a:pPr>
              <a:lnSpc>
                <a:spcPts val="2200"/>
              </a:lnSpc>
            </a:pPr>
            <a:r>
              <a:rPr lang="ja-JP" altLang="en-US" sz="1600" dirty="0" smtClean="0"/>
              <a:t>主要な制約と課題</a:t>
            </a:r>
            <a:endParaRPr lang="en-US" altLang="ja-JP" sz="1400" dirty="0" smtClean="0"/>
          </a:p>
          <a:p>
            <a:pPr marL="742950" lvl="1" indent="-285750">
              <a:lnSpc>
                <a:spcPts val="2200"/>
              </a:lnSpc>
              <a:buFont typeface="Arial" pitchFamily="34" charset="0"/>
              <a:buChar char="•"/>
            </a:pPr>
            <a:r>
              <a:rPr kumimoji="1" lang="ja-JP" altLang="en-US" sz="1400" dirty="0" smtClean="0"/>
              <a:t>独自コードによるインタープリター実行形式なので機能や性能、品質等はパッケージへの依存度が高い</a:t>
            </a:r>
            <a:r>
              <a:rPr kumimoji="1" lang="en-US" altLang="ja-JP" sz="1400" dirty="0" smtClean="0"/>
              <a:t/>
            </a:r>
            <a:br>
              <a:rPr kumimoji="1" lang="en-US" altLang="ja-JP" sz="1400" dirty="0" smtClean="0"/>
            </a:br>
            <a:r>
              <a:rPr kumimoji="1" lang="ja-JP" altLang="en-US" sz="1400" dirty="0" smtClean="0"/>
              <a:t>（内部は　</a:t>
            </a:r>
            <a:r>
              <a:rPr kumimoji="1" lang="en-US" altLang="ja-JP" sz="1400" dirty="0" smtClean="0"/>
              <a:t>Blackbox</a:t>
            </a:r>
            <a:r>
              <a:rPr kumimoji="1" lang="ja-JP" altLang="en-US" sz="1400" dirty="0" smtClean="0"/>
              <a:t>）</a:t>
            </a:r>
            <a:endParaRPr kumimoji="1" lang="en-US" altLang="ja-JP" sz="1400" dirty="0" smtClean="0"/>
          </a:p>
          <a:p>
            <a:pPr marL="742950" lvl="1" indent="-285750">
              <a:lnSpc>
                <a:spcPts val="2200"/>
              </a:lnSpc>
              <a:buFont typeface="Arial" pitchFamily="34" charset="0"/>
              <a:buChar char="•"/>
            </a:pPr>
            <a:r>
              <a:rPr kumimoji="1" lang="ja-JP" altLang="en-US" sz="1400" dirty="0" smtClean="0"/>
              <a:t>外部の基幹システムとのデータの整合性等考慮が必要</a:t>
            </a:r>
            <a:endParaRPr kumimoji="1" lang="en-US" altLang="ja-JP" sz="1400" dirty="0" smtClean="0"/>
          </a:p>
          <a:p>
            <a:pPr marL="742950" lvl="1" indent="-285750">
              <a:lnSpc>
                <a:spcPts val="2200"/>
              </a:lnSpc>
              <a:buFont typeface="Arial" pitchFamily="34" charset="0"/>
              <a:buChar char="•"/>
            </a:pPr>
            <a:r>
              <a:rPr kumimoji="1" lang="en-US" altLang="ja-JP" sz="1400" dirty="0" smtClean="0"/>
              <a:t>Sapiens </a:t>
            </a:r>
            <a:r>
              <a:rPr lang="ja-JP" altLang="en-US" sz="1400" dirty="0" smtClean="0"/>
              <a:t>に精通</a:t>
            </a:r>
            <a:r>
              <a:rPr kumimoji="1" lang="ja-JP" altLang="en-US" sz="1400" dirty="0" smtClean="0"/>
              <a:t>した専門部隊が必要</a:t>
            </a:r>
            <a:endParaRPr kumimoji="1" lang="ja-JP" altLang="en-US" sz="1400" dirty="0"/>
          </a:p>
        </p:txBody>
      </p:sp>
      <p:sp>
        <p:nvSpPr>
          <p:cNvPr id="7" name="テキスト ボックス 6"/>
          <p:cNvSpPr txBox="1"/>
          <p:nvPr/>
        </p:nvSpPr>
        <p:spPr>
          <a:xfrm>
            <a:off x="717313" y="260648"/>
            <a:ext cx="2071401" cy="523220"/>
          </a:xfrm>
          <a:prstGeom prst="rect">
            <a:avLst/>
          </a:prstGeom>
          <a:noFill/>
        </p:spPr>
        <p:txBody>
          <a:bodyPr wrap="none" rtlCol="0">
            <a:spAutoFit/>
          </a:bodyPr>
          <a:lstStyle/>
          <a:p>
            <a:r>
              <a:rPr lang="en-US" altLang="ja-JP" sz="2800" dirty="0" smtClean="0"/>
              <a:t>7-4. Sapiens</a:t>
            </a:r>
            <a:endParaRPr lang="en-US" altLang="ja-JP" sz="2800" dirty="0"/>
          </a:p>
        </p:txBody>
      </p:sp>
    </p:spTree>
    <p:extLst>
      <p:ext uri="{BB962C8B-B14F-4D97-AF65-F5344CB8AC3E}">
        <p14:creationId xmlns:p14="http://schemas.microsoft.com/office/powerpoint/2010/main" val="3178319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88472" y="5013176"/>
            <a:ext cx="7643967" cy="738664"/>
          </a:xfrm>
          <a:prstGeom prst="rect">
            <a:avLst/>
          </a:prstGeom>
          <a:noFill/>
        </p:spPr>
        <p:txBody>
          <a:bodyPr wrap="square" rtlCol="0">
            <a:spAutoFit/>
          </a:bodyPr>
          <a:lstStyle/>
          <a:p>
            <a:r>
              <a:rPr lang="ja-JP" altLang="en-US" sz="1400" dirty="0" smtClean="0">
                <a:latin typeface="ＭＳ Ｐゴシック" pitchFamily="50" charset="-128"/>
                <a:ea typeface="ＭＳ Ｐゴシック" pitchFamily="50" charset="-128"/>
              </a:rPr>
              <a:t>日本代理店　</a:t>
            </a:r>
            <a:endParaRPr lang="en-US" altLang="ja-JP" sz="1400" dirty="0" smtClean="0">
              <a:latin typeface="ＭＳ Ｐゴシック" pitchFamily="50" charset="-128"/>
              <a:ea typeface="ＭＳ Ｐゴシック" pitchFamily="50" charset="-128"/>
            </a:endParaRPr>
          </a:p>
          <a:p>
            <a:pPr lvl="1"/>
            <a:r>
              <a:rPr lang="ja-JP" altLang="en-US" sz="1400" dirty="0" smtClean="0">
                <a:latin typeface="ＭＳ Ｐゴシック" pitchFamily="50" charset="-128"/>
                <a:ea typeface="ＭＳ Ｐゴシック" pitchFamily="50" charset="-128"/>
              </a:rPr>
              <a:t>サピエンス・ジャパン株式会社</a:t>
            </a:r>
            <a:endParaRPr lang="en-US" altLang="ja-JP" sz="1400" dirty="0">
              <a:latin typeface="ＭＳ Ｐゴシック" pitchFamily="50" charset="-128"/>
              <a:ea typeface="ＭＳ Ｐゴシック" pitchFamily="50" charset="-128"/>
            </a:endParaRPr>
          </a:p>
          <a:p>
            <a:pPr lvl="1"/>
            <a:r>
              <a:rPr lang="en-US" altLang="ja-JP" sz="1400" dirty="0">
                <a:latin typeface="ＭＳ Ｐゴシック" pitchFamily="50" charset="-128"/>
                <a:ea typeface="ＭＳ Ｐゴシック" pitchFamily="50" charset="-128"/>
                <a:hlinkClick r:id="rId2"/>
              </a:rPr>
              <a:t>http://</a:t>
            </a:r>
            <a:r>
              <a:rPr lang="en-US" altLang="ja-JP" sz="1400" dirty="0" smtClean="0">
                <a:latin typeface="ＭＳ Ｐゴシック" pitchFamily="50" charset="-128"/>
                <a:ea typeface="ＭＳ Ｐゴシック" pitchFamily="50" charset="-128"/>
                <a:hlinkClick r:id="rId2"/>
              </a:rPr>
              <a:t>www.sapiens.co.jp/</a:t>
            </a:r>
            <a:endParaRPr lang="en-US" altLang="ja-JP" sz="1400" dirty="0">
              <a:latin typeface="ＭＳ Ｐゴシック" pitchFamily="50" charset="-128"/>
              <a:ea typeface="ＭＳ Ｐゴシック" pitchFamily="50" charset="-128"/>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73" y="972294"/>
            <a:ext cx="68389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5702615" y="4725144"/>
            <a:ext cx="2037737" cy="276999"/>
          </a:xfrm>
          <a:prstGeom prst="rect">
            <a:avLst/>
          </a:prstGeom>
          <a:noFill/>
        </p:spPr>
        <p:txBody>
          <a:bodyPr wrap="none" rtlCol="0">
            <a:spAutoFit/>
          </a:bodyPr>
          <a:lstStyle/>
          <a:p>
            <a:r>
              <a:rPr kumimoji="1" lang="ja-JP" altLang="en-US" sz="1200" dirty="0" smtClean="0"/>
              <a:t>出典：　サピエンス・ジャパンＨＰ</a:t>
            </a:r>
            <a:endParaRPr kumimoji="1" lang="ja-JP" altLang="en-US" sz="1200" dirty="0"/>
          </a:p>
        </p:txBody>
      </p:sp>
      <p:sp>
        <p:nvSpPr>
          <p:cNvPr id="8" name="テキスト ボックス 7"/>
          <p:cNvSpPr txBox="1"/>
          <p:nvPr/>
        </p:nvSpPr>
        <p:spPr>
          <a:xfrm>
            <a:off x="717313" y="260648"/>
            <a:ext cx="2071401" cy="523220"/>
          </a:xfrm>
          <a:prstGeom prst="rect">
            <a:avLst/>
          </a:prstGeom>
          <a:noFill/>
        </p:spPr>
        <p:txBody>
          <a:bodyPr wrap="none" rtlCol="0">
            <a:spAutoFit/>
          </a:bodyPr>
          <a:lstStyle/>
          <a:p>
            <a:r>
              <a:rPr lang="en-US" altLang="ja-JP" sz="2800" dirty="0" smtClean="0"/>
              <a:t>7-4. Sapiens</a:t>
            </a:r>
            <a:endParaRPr lang="en-US" altLang="ja-JP" sz="2800" dirty="0"/>
          </a:p>
        </p:txBody>
      </p:sp>
    </p:spTree>
    <p:extLst>
      <p:ext uri="{BB962C8B-B14F-4D97-AF65-F5344CB8AC3E}">
        <p14:creationId xmlns:p14="http://schemas.microsoft.com/office/powerpoint/2010/main" val="509958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角丸四角形 45"/>
          <p:cNvSpPr/>
          <p:nvPr/>
        </p:nvSpPr>
        <p:spPr>
          <a:xfrm>
            <a:off x="2217038" y="2411684"/>
            <a:ext cx="4227169" cy="3465588"/>
          </a:xfrm>
          <a:prstGeom prst="roundRect">
            <a:avLst>
              <a:gd name="adj" fmla="val 6502"/>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en-US" altLang="ja-JP" sz="1400" dirty="0" smtClean="0">
                <a:solidFill>
                  <a:schemeClr val="tx1"/>
                </a:solidFill>
              </a:rPr>
              <a:t>ILOG JRules BRMS</a:t>
            </a:r>
            <a:endParaRPr kumimoji="1" lang="ja-JP" altLang="en-US" sz="1400" dirty="0" smtClean="0">
              <a:solidFill>
                <a:schemeClr val="tx1"/>
              </a:solidFill>
            </a:endParaRPr>
          </a:p>
        </p:txBody>
      </p:sp>
      <p:sp>
        <p:nvSpPr>
          <p:cNvPr id="2" name="テキスト ボックス 1"/>
          <p:cNvSpPr txBox="1"/>
          <p:nvPr/>
        </p:nvSpPr>
        <p:spPr>
          <a:xfrm>
            <a:off x="467544" y="1084094"/>
            <a:ext cx="7992888" cy="830997"/>
          </a:xfrm>
          <a:prstGeom prst="rect">
            <a:avLst/>
          </a:prstGeom>
          <a:noFill/>
        </p:spPr>
        <p:txBody>
          <a:bodyPr wrap="square" rtlCol="0">
            <a:spAutoFit/>
          </a:bodyPr>
          <a:lstStyle/>
          <a:p>
            <a:r>
              <a:rPr kumimoji="1" lang="en-US" altLang="ja-JP" sz="1600" dirty="0" smtClean="0"/>
              <a:t>ILOG</a:t>
            </a:r>
            <a:r>
              <a:rPr kumimoji="1" lang="ja-JP" altLang="en-US" sz="1600" dirty="0" smtClean="0"/>
              <a:t>社が開発した</a:t>
            </a:r>
            <a:r>
              <a:rPr kumimoji="1" lang="en-US" altLang="ja-JP" sz="1600" dirty="0" smtClean="0"/>
              <a:t>BRMS</a:t>
            </a:r>
            <a:r>
              <a:rPr kumimoji="1" lang="ja-JP" altLang="en-US" sz="1600" dirty="0" smtClean="0"/>
              <a:t>であるが、現在は</a:t>
            </a:r>
            <a:r>
              <a:rPr kumimoji="1" lang="en-US" altLang="ja-JP" sz="1600" dirty="0" smtClean="0"/>
              <a:t>IBM</a:t>
            </a:r>
            <a:r>
              <a:rPr kumimoji="1" lang="ja-JP" altLang="en-US" sz="1600" dirty="0" smtClean="0"/>
              <a:t>社の製品。 </a:t>
            </a:r>
            <a:r>
              <a:rPr kumimoji="1" lang="en-US" altLang="ja-JP" sz="1600" dirty="0" smtClean="0"/>
              <a:t>WebSphere</a:t>
            </a:r>
            <a:r>
              <a:rPr lang="en-US" altLang="ja-JP" sz="1600" dirty="0" smtClean="0"/>
              <a:t>, Eclipse  IDE (rule studio) </a:t>
            </a:r>
            <a:r>
              <a:rPr lang="ja-JP" altLang="en-US" sz="1600" dirty="0" smtClean="0"/>
              <a:t>との環境融合が計られている。</a:t>
            </a:r>
            <a:r>
              <a:rPr lang="en-US" altLang="ja-JP" sz="1600" dirty="0"/>
              <a:t>  </a:t>
            </a:r>
            <a:r>
              <a:rPr lang="en-US" altLang="ja-JP" sz="1600" dirty="0" smtClean="0"/>
              <a:t>Java, .Net </a:t>
            </a:r>
            <a:r>
              <a:rPr lang="ja-JP" altLang="en-US" sz="1600" dirty="0" smtClean="0"/>
              <a:t>メインフレーム及び</a:t>
            </a:r>
            <a:r>
              <a:rPr lang="en-US" altLang="ja-JP" sz="1600" dirty="0" smtClean="0"/>
              <a:t>SOA</a:t>
            </a:r>
            <a:r>
              <a:rPr lang="ja-JP" altLang="en-US" sz="1600" dirty="0" smtClean="0"/>
              <a:t>ベース</a:t>
            </a:r>
            <a:r>
              <a:rPr lang="ja-JP" altLang="en-US" sz="1600" dirty="0"/>
              <a:t>の各環境向けにルール・ベースのアプリケーションを構築し、デプロイする機能を</a:t>
            </a:r>
            <a:r>
              <a:rPr lang="ja-JP" altLang="en-US" sz="1600" dirty="0" smtClean="0"/>
              <a:t>提供</a:t>
            </a:r>
            <a:r>
              <a:rPr lang="ja-JP" altLang="en-US" sz="1600" dirty="0"/>
              <a:t>する</a:t>
            </a:r>
            <a:r>
              <a:rPr lang="ja-JP" altLang="en-US" sz="1600" dirty="0" smtClean="0"/>
              <a:t>。</a:t>
            </a:r>
            <a:endParaRPr kumimoji="1" lang="ja-JP" altLang="en-US" sz="1600" dirty="0"/>
          </a:p>
        </p:txBody>
      </p:sp>
      <p:sp>
        <p:nvSpPr>
          <p:cNvPr id="3" name="角丸四角形 2"/>
          <p:cNvSpPr/>
          <p:nvPr/>
        </p:nvSpPr>
        <p:spPr>
          <a:xfrm>
            <a:off x="2494486" y="3050668"/>
            <a:ext cx="1266743"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BRMS IDE</a:t>
            </a:r>
          </a:p>
          <a:p>
            <a:pPr algn="ctr"/>
            <a:r>
              <a:rPr lang="en-US" altLang="ja-JP" sz="1400" dirty="0" smtClean="0">
                <a:solidFill>
                  <a:schemeClr val="tx1"/>
                </a:solidFill>
              </a:rPr>
              <a:t>Rule Studio</a:t>
            </a:r>
            <a:endParaRPr kumimoji="1" lang="en-US" altLang="ja-JP" sz="1400" dirty="0" smtClean="0">
              <a:solidFill>
                <a:schemeClr val="tx1"/>
              </a:solidFill>
            </a:endParaRPr>
          </a:p>
        </p:txBody>
      </p:sp>
      <p:sp>
        <p:nvSpPr>
          <p:cNvPr id="8" name="フローチャート : 磁気ディスク 7"/>
          <p:cNvSpPr/>
          <p:nvPr/>
        </p:nvSpPr>
        <p:spPr>
          <a:xfrm>
            <a:off x="4593704" y="3088040"/>
            <a:ext cx="1296144" cy="93220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ルール</a:t>
            </a:r>
            <a:endParaRPr kumimoji="1" lang="en-US" altLang="ja-JP" sz="1400" dirty="0" smtClean="0">
              <a:solidFill>
                <a:schemeClr val="tx1"/>
              </a:solidFill>
            </a:endParaRPr>
          </a:p>
          <a:p>
            <a:pPr algn="ctr"/>
            <a:r>
              <a:rPr lang="ja-JP" altLang="en-US" sz="1400" dirty="0">
                <a:solidFill>
                  <a:schemeClr val="tx1"/>
                </a:solidFill>
              </a:rPr>
              <a:t>リポジトリ</a:t>
            </a:r>
            <a:r>
              <a:rPr lang="en-US" altLang="ja-JP" sz="1400" dirty="0">
                <a:solidFill>
                  <a:schemeClr val="tx1"/>
                </a:solidFill>
              </a:rPr>
              <a:t>―</a:t>
            </a:r>
            <a:endParaRPr kumimoji="1" lang="ja-JP" altLang="en-US" sz="1400" dirty="0" smtClean="0">
              <a:solidFill>
                <a:schemeClr val="tx1"/>
              </a:solidFill>
            </a:endParaRPr>
          </a:p>
        </p:txBody>
      </p:sp>
      <p:sp>
        <p:nvSpPr>
          <p:cNvPr id="9" name="角丸四角形 8"/>
          <p:cNvSpPr/>
          <p:nvPr/>
        </p:nvSpPr>
        <p:spPr>
          <a:xfrm>
            <a:off x="4593704" y="4562725"/>
            <a:ext cx="129614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BRES</a:t>
            </a:r>
          </a:p>
          <a:p>
            <a:pPr algn="ctr"/>
            <a:r>
              <a:rPr lang="en-US" altLang="ja-JP" sz="1200" dirty="0" smtClean="0">
                <a:solidFill>
                  <a:schemeClr val="tx1"/>
                </a:solidFill>
              </a:rPr>
              <a:t>Biz Rule</a:t>
            </a:r>
          </a:p>
          <a:p>
            <a:pPr algn="ctr"/>
            <a:r>
              <a:rPr kumimoji="1" lang="en-US" altLang="ja-JP" sz="1200" dirty="0" smtClean="0">
                <a:solidFill>
                  <a:schemeClr val="tx1"/>
                </a:solidFill>
              </a:rPr>
              <a:t>Execution</a:t>
            </a:r>
          </a:p>
          <a:p>
            <a:pPr algn="ctr"/>
            <a:r>
              <a:rPr lang="en-US" altLang="ja-JP" sz="1200" dirty="0" smtClean="0">
                <a:solidFill>
                  <a:schemeClr val="tx1"/>
                </a:solidFill>
              </a:rPr>
              <a:t>Server</a:t>
            </a:r>
            <a:endParaRPr kumimoji="1" lang="ja-JP" altLang="en-US" sz="1200" dirty="0" smtClean="0">
              <a:solidFill>
                <a:schemeClr val="tx1"/>
              </a:solidFill>
            </a:endParaRPr>
          </a:p>
        </p:txBody>
      </p:sp>
      <p:sp>
        <p:nvSpPr>
          <p:cNvPr id="10" name="角丸四角形 9"/>
          <p:cNvSpPr/>
          <p:nvPr/>
        </p:nvSpPr>
        <p:spPr>
          <a:xfrm>
            <a:off x="2620042" y="4725144"/>
            <a:ext cx="960587" cy="713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ja-JP" sz="1400" dirty="0" smtClean="0">
                <a:solidFill>
                  <a:schemeClr val="tx1"/>
                </a:solidFill>
              </a:rPr>
              <a:t>BRES</a:t>
            </a:r>
          </a:p>
          <a:p>
            <a:pPr algn="ctr"/>
            <a:r>
              <a:rPr kumimoji="1" lang="en-US" altLang="ja-JP" sz="1400" dirty="0" smtClean="0">
                <a:solidFill>
                  <a:schemeClr val="tx1"/>
                </a:solidFill>
              </a:rPr>
              <a:t>Console</a:t>
            </a:r>
            <a:endParaRPr kumimoji="1" lang="ja-JP" altLang="en-US" sz="1400" dirty="0" smtClean="0">
              <a:solidFill>
                <a:schemeClr val="tx1"/>
              </a:solidFill>
            </a:endParaRPr>
          </a:p>
        </p:txBody>
      </p:sp>
      <p:sp>
        <p:nvSpPr>
          <p:cNvPr id="11" name="角丸四角形 10"/>
          <p:cNvSpPr/>
          <p:nvPr/>
        </p:nvSpPr>
        <p:spPr>
          <a:xfrm>
            <a:off x="6753943" y="4553628"/>
            <a:ext cx="1122607" cy="914400"/>
          </a:xfrm>
          <a:prstGeom prst="round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400" dirty="0" smtClean="0">
                <a:solidFill>
                  <a:schemeClr val="tx1"/>
                </a:solidFill>
              </a:rPr>
              <a:t>Biz</a:t>
            </a:r>
          </a:p>
          <a:p>
            <a:pPr algn="ctr"/>
            <a:r>
              <a:rPr lang="en-US" altLang="ja-JP" sz="1400" dirty="0" smtClean="0">
                <a:solidFill>
                  <a:schemeClr val="tx1"/>
                </a:solidFill>
              </a:rPr>
              <a:t>Application</a:t>
            </a:r>
            <a:endParaRPr kumimoji="1" lang="ja-JP" altLang="en-US" sz="1400" dirty="0" smtClean="0">
              <a:solidFill>
                <a:schemeClr val="tx1"/>
              </a:solidFill>
            </a:endParaRPr>
          </a:p>
        </p:txBody>
      </p:sp>
      <p:grpSp>
        <p:nvGrpSpPr>
          <p:cNvPr id="15" name="グループ化 14"/>
          <p:cNvGrpSpPr/>
          <p:nvPr/>
        </p:nvGrpSpPr>
        <p:grpSpPr>
          <a:xfrm>
            <a:off x="1258619" y="3148297"/>
            <a:ext cx="432048" cy="612648"/>
            <a:chOff x="689856" y="3115816"/>
            <a:chExt cx="720080" cy="1022458"/>
          </a:xfrm>
        </p:grpSpPr>
        <p:sp>
          <p:nvSpPr>
            <p:cNvPr id="13" name="フローチャート: 手作業 12"/>
            <p:cNvSpPr/>
            <p:nvPr/>
          </p:nvSpPr>
          <p:spPr>
            <a:xfrm>
              <a:off x="689856" y="3525626"/>
              <a:ext cx="720080" cy="612648"/>
            </a:xfrm>
            <a:prstGeom prst="flowChartManualOpera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12" name="フローチャート : 結合子 11"/>
            <p:cNvSpPr/>
            <p:nvPr/>
          </p:nvSpPr>
          <p:spPr>
            <a:xfrm>
              <a:off x="827584" y="3115816"/>
              <a:ext cx="444624" cy="457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14" name="台形 13"/>
            <p:cNvSpPr/>
            <p:nvPr/>
          </p:nvSpPr>
          <p:spPr>
            <a:xfrm flipV="1">
              <a:off x="977888" y="3573016"/>
              <a:ext cx="144016" cy="32403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grpSp>
      <p:grpSp>
        <p:nvGrpSpPr>
          <p:cNvPr id="16" name="グループ化 15"/>
          <p:cNvGrpSpPr/>
          <p:nvPr/>
        </p:nvGrpSpPr>
        <p:grpSpPr>
          <a:xfrm>
            <a:off x="1043608" y="3464424"/>
            <a:ext cx="432048" cy="612648"/>
            <a:chOff x="689856" y="3115816"/>
            <a:chExt cx="720080" cy="1022458"/>
          </a:xfrm>
        </p:grpSpPr>
        <p:sp>
          <p:nvSpPr>
            <p:cNvPr id="17" name="フローチャート: 手作業 16"/>
            <p:cNvSpPr/>
            <p:nvPr/>
          </p:nvSpPr>
          <p:spPr>
            <a:xfrm>
              <a:off x="689856" y="3525626"/>
              <a:ext cx="720080" cy="612648"/>
            </a:xfrm>
            <a:prstGeom prst="flowChartManualOpera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18" name="フローチャート : 結合子 17"/>
            <p:cNvSpPr/>
            <p:nvPr/>
          </p:nvSpPr>
          <p:spPr>
            <a:xfrm>
              <a:off x="827584" y="3115816"/>
              <a:ext cx="444624" cy="457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19" name="台形 18"/>
            <p:cNvSpPr/>
            <p:nvPr/>
          </p:nvSpPr>
          <p:spPr>
            <a:xfrm flipV="1">
              <a:off x="977888" y="3573016"/>
              <a:ext cx="144016" cy="32403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grpSp>
      <p:sp>
        <p:nvSpPr>
          <p:cNvPr id="20" name="テキスト ボックス 19"/>
          <p:cNvSpPr txBox="1"/>
          <p:nvPr/>
        </p:nvSpPr>
        <p:spPr>
          <a:xfrm>
            <a:off x="720953" y="2426981"/>
            <a:ext cx="1266693" cy="738664"/>
          </a:xfrm>
          <a:prstGeom prst="rect">
            <a:avLst/>
          </a:prstGeom>
          <a:noFill/>
        </p:spPr>
        <p:txBody>
          <a:bodyPr wrap="none" rtlCol="0">
            <a:spAutoFit/>
          </a:bodyPr>
          <a:lstStyle/>
          <a:p>
            <a:r>
              <a:rPr lang="ja-JP" altLang="en-US" sz="1400" dirty="0" smtClean="0"/>
              <a:t>分析者</a:t>
            </a:r>
            <a:endParaRPr lang="en-US" altLang="ja-JP" sz="1400" dirty="0" smtClean="0"/>
          </a:p>
          <a:p>
            <a:r>
              <a:rPr kumimoji="1" lang="ja-JP" altLang="en-US" sz="1400" dirty="0" smtClean="0"/>
              <a:t>開発者</a:t>
            </a:r>
            <a:endParaRPr kumimoji="1" lang="en-US" altLang="ja-JP" sz="1400" dirty="0" smtClean="0"/>
          </a:p>
          <a:p>
            <a:r>
              <a:rPr lang="ja-JP" altLang="en-US" sz="1400" dirty="0" smtClean="0"/>
              <a:t>ポリシー管理者</a:t>
            </a:r>
            <a:endParaRPr kumimoji="1" lang="ja-JP" altLang="en-US" sz="1400" dirty="0"/>
          </a:p>
        </p:txBody>
      </p:sp>
      <p:grpSp>
        <p:nvGrpSpPr>
          <p:cNvPr id="21" name="グループ化 20"/>
          <p:cNvGrpSpPr/>
          <p:nvPr/>
        </p:nvGrpSpPr>
        <p:grpSpPr>
          <a:xfrm>
            <a:off x="1302538" y="4864477"/>
            <a:ext cx="432048" cy="612648"/>
            <a:chOff x="689856" y="3115816"/>
            <a:chExt cx="720080" cy="1022458"/>
          </a:xfrm>
        </p:grpSpPr>
        <p:sp>
          <p:nvSpPr>
            <p:cNvPr id="22" name="フローチャート: 手作業 21"/>
            <p:cNvSpPr/>
            <p:nvPr/>
          </p:nvSpPr>
          <p:spPr>
            <a:xfrm>
              <a:off x="689856" y="3525626"/>
              <a:ext cx="720080" cy="612648"/>
            </a:xfrm>
            <a:prstGeom prst="flowChartManualOpera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3" name="フローチャート : 結合子 22"/>
            <p:cNvSpPr/>
            <p:nvPr/>
          </p:nvSpPr>
          <p:spPr>
            <a:xfrm>
              <a:off x="827584" y="3115816"/>
              <a:ext cx="444624" cy="457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4" name="台形 23"/>
            <p:cNvSpPr/>
            <p:nvPr/>
          </p:nvSpPr>
          <p:spPr>
            <a:xfrm flipV="1">
              <a:off x="977888" y="3573016"/>
              <a:ext cx="144016" cy="32403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grpSp>
      <p:sp>
        <p:nvSpPr>
          <p:cNvPr id="29" name="テキスト ボックス 28"/>
          <p:cNvSpPr txBox="1"/>
          <p:nvPr/>
        </p:nvSpPr>
        <p:spPr>
          <a:xfrm>
            <a:off x="830287" y="4561866"/>
            <a:ext cx="1290738" cy="307777"/>
          </a:xfrm>
          <a:prstGeom prst="rect">
            <a:avLst/>
          </a:prstGeom>
          <a:noFill/>
        </p:spPr>
        <p:txBody>
          <a:bodyPr wrap="none" rtlCol="0">
            <a:spAutoFit/>
          </a:bodyPr>
          <a:lstStyle/>
          <a:p>
            <a:r>
              <a:rPr lang="ja-JP" altLang="en-US" sz="1400" dirty="0" smtClean="0"/>
              <a:t>システム管理者</a:t>
            </a:r>
            <a:endParaRPr kumimoji="1" lang="ja-JP" altLang="en-US" sz="1400" dirty="0"/>
          </a:p>
        </p:txBody>
      </p:sp>
      <p:grpSp>
        <p:nvGrpSpPr>
          <p:cNvPr id="30" name="グループ化 29"/>
          <p:cNvGrpSpPr/>
          <p:nvPr/>
        </p:nvGrpSpPr>
        <p:grpSpPr>
          <a:xfrm>
            <a:off x="7078783" y="3297829"/>
            <a:ext cx="439593" cy="676170"/>
            <a:chOff x="689856" y="3115816"/>
            <a:chExt cx="720080" cy="1022458"/>
          </a:xfrm>
        </p:grpSpPr>
        <p:sp>
          <p:nvSpPr>
            <p:cNvPr id="31" name="フローチャート: 手作業 30"/>
            <p:cNvSpPr/>
            <p:nvPr/>
          </p:nvSpPr>
          <p:spPr>
            <a:xfrm>
              <a:off x="689856" y="3525626"/>
              <a:ext cx="720080" cy="612648"/>
            </a:xfrm>
            <a:prstGeom prst="flowChartManualOpera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2" name="フローチャート : 結合子 31"/>
            <p:cNvSpPr/>
            <p:nvPr/>
          </p:nvSpPr>
          <p:spPr>
            <a:xfrm>
              <a:off x="827584" y="3115816"/>
              <a:ext cx="444624" cy="457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3" name="台形 32"/>
            <p:cNvSpPr/>
            <p:nvPr/>
          </p:nvSpPr>
          <p:spPr>
            <a:xfrm flipV="1">
              <a:off x="977888" y="3573016"/>
              <a:ext cx="144016" cy="32403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grpSp>
      <p:sp>
        <p:nvSpPr>
          <p:cNvPr id="36" name="テキスト ボックス 35"/>
          <p:cNvSpPr txBox="1"/>
          <p:nvPr/>
        </p:nvSpPr>
        <p:spPr>
          <a:xfrm>
            <a:off x="6625562" y="2842571"/>
            <a:ext cx="1330814" cy="307777"/>
          </a:xfrm>
          <a:prstGeom prst="rect">
            <a:avLst/>
          </a:prstGeom>
          <a:noFill/>
        </p:spPr>
        <p:txBody>
          <a:bodyPr wrap="none" rtlCol="0">
            <a:spAutoFit/>
          </a:bodyPr>
          <a:lstStyle/>
          <a:p>
            <a:r>
              <a:rPr lang="ja-JP" altLang="en-US" sz="1400" dirty="0" smtClean="0"/>
              <a:t>ビジネスユーザー</a:t>
            </a:r>
            <a:endParaRPr kumimoji="1" lang="ja-JP" altLang="en-US" sz="1400" dirty="0"/>
          </a:p>
        </p:txBody>
      </p:sp>
      <p:sp>
        <p:nvSpPr>
          <p:cNvPr id="37" name="上下矢印 36"/>
          <p:cNvSpPr/>
          <p:nvPr/>
        </p:nvSpPr>
        <p:spPr>
          <a:xfrm>
            <a:off x="7162862" y="3957628"/>
            <a:ext cx="342167" cy="6955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8" name="左右矢印 37"/>
          <p:cNvSpPr/>
          <p:nvPr/>
        </p:nvSpPr>
        <p:spPr>
          <a:xfrm>
            <a:off x="5761012" y="4777609"/>
            <a:ext cx="1115244"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ja-JP" sz="1400" dirty="0">
                <a:solidFill>
                  <a:schemeClr val="tx1"/>
                </a:solidFill>
              </a:rPr>
              <a:t>I</a:t>
            </a:r>
            <a:r>
              <a:rPr kumimoji="1" lang="en-US" altLang="ja-JP" sz="1400" dirty="0" smtClean="0">
                <a:solidFill>
                  <a:schemeClr val="tx1"/>
                </a:solidFill>
              </a:rPr>
              <a:t>nvoke</a:t>
            </a:r>
            <a:endParaRPr kumimoji="1" lang="ja-JP" altLang="en-US" sz="1400" dirty="0" smtClean="0">
              <a:solidFill>
                <a:schemeClr val="tx1"/>
              </a:solidFill>
            </a:endParaRPr>
          </a:p>
        </p:txBody>
      </p:sp>
      <p:sp>
        <p:nvSpPr>
          <p:cNvPr id="40" name="左右矢印 39"/>
          <p:cNvSpPr/>
          <p:nvPr/>
        </p:nvSpPr>
        <p:spPr>
          <a:xfrm>
            <a:off x="3591392" y="3337026"/>
            <a:ext cx="1156919"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Edit</a:t>
            </a:r>
            <a:endParaRPr kumimoji="1" lang="ja-JP" altLang="en-US" sz="1400" dirty="0" smtClean="0">
              <a:solidFill>
                <a:schemeClr val="tx1"/>
              </a:solidFill>
            </a:endParaRPr>
          </a:p>
        </p:txBody>
      </p:sp>
      <p:sp>
        <p:nvSpPr>
          <p:cNvPr id="41" name="下矢印 40"/>
          <p:cNvSpPr/>
          <p:nvPr/>
        </p:nvSpPr>
        <p:spPr>
          <a:xfrm>
            <a:off x="5000065" y="3836699"/>
            <a:ext cx="484632" cy="81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eaVert" lIns="36000" rIns="36000" rtlCol="0" anchor="ctr"/>
          <a:lstStyle/>
          <a:p>
            <a:pPr algn="ctr"/>
            <a:r>
              <a:rPr kumimoji="1" lang="en-US" altLang="ja-JP" sz="1400" dirty="0" smtClean="0">
                <a:solidFill>
                  <a:schemeClr val="tx1"/>
                </a:solidFill>
              </a:rPr>
              <a:t>Extract</a:t>
            </a:r>
            <a:endParaRPr kumimoji="1" lang="ja-JP" altLang="en-US" sz="1400" dirty="0" smtClean="0">
              <a:solidFill>
                <a:schemeClr val="tx1"/>
              </a:solidFill>
            </a:endParaRPr>
          </a:p>
        </p:txBody>
      </p:sp>
      <p:sp>
        <p:nvSpPr>
          <p:cNvPr id="42" name="左右矢印 41"/>
          <p:cNvSpPr/>
          <p:nvPr/>
        </p:nvSpPr>
        <p:spPr>
          <a:xfrm>
            <a:off x="3419872" y="4861068"/>
            <a:ext cx="1272840" cy="4221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Manage</a:t>
            </a:r>
            <a:endParaRPr kumimoji="1" lang="ja-JP" altLang="en-US" sz="1400" dirty="0" smtClean="0">
              <a:solidFill>
                <a:schemeClr val="tx1"/>
              </a:solidFill>
            </a:endParaRPr>
          </a:p>
        </p:txBody>
      </p:sp>
      <p:sp>
        <p:nvSpPr>
          <p:cNvPr id="43" name="左右矢印 42"/>
          <p:cNvSpPr/>
          <p:nvPr/>
        </p:nvSpPr>
        <p:spPr>
          <a:xfrm>
            <a:off x="1960232" y="4902201"/>
            <a:ext cx="608076"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44" name="左右矢印 43"/>
          <p:cNvSpPr/>
          <p:nvPr/>
        </p:nvSpPr>
        <p:spPr>
          <a:xfrm>
            <a:off x="1963457" y="3388824"/>
            <a:ext cx="608076"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45" name="左右矢印 44"/>
          <p:cNvSpPr/>
          <p:nvPr/>
        </p:nvSpPr>
        <p:spPr>
          <a:xfrm rot="2168481">
            <a:off x="3495325" y="4079383"/>
            <a:ext cx="1278955"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tx1"/>
                </a:solidFill>
              </a:rPr>
              <a:t>Debug</a:t>
            </a:r>
            <a:endParaRPr kumimoji="1" lang="ja-JP" altLang="en-US" sz="1400" dirty="0" smtClean="0">
              <a:solidFill>
                <a:schemeClr val="tx1"/>
              </a:solidFill>
            </a:endParaRPr>
          </a:p>
        </p:txBody>
      </p:sp>
      <p:sp>
        <p:nvSpPr>
          <p:cNvPr id="47" name="テキスト ボックス 46"/>
          <p:cNvSpPr txBox="1"/>
          <p:nvPr/>
        </p:nvSpPr>
        <p:spPr>
          <a:xfrm>
            <a:off x="1675425" y="6165304"/>
            <a:ext cx="4554452" cy="307777"/>
          </a:xfrm>
          <a:prstGeom prst="rect">
            <a:avLst/>
          </a:prstGeom>
          <a:noFill/>
        </p:spPr>
        <p:txBody>
          <a:bodyPr wrap="none" rtlCol="0">
            <a:spAutoFit/>
          </a:bodyPr>
          <a:lstStyle/>
          <a:p>
            <a:r>
              <a:rPr kumimoji="1" lang="en-US" altLang="ja-JP" sz="1400" dirty="0" smtClean="0"/>
              <a:t>IDE: Integrated Development Environment (</a:t>
            </a:r>
            <a:r>
              <a:rPr kumimoji="1" lang="ja-JP" altLang="en-US" sz="1400" dirty="0" smtClean="0"/>
              <a:t>統合開発環境</a:t>
            </a:r>
            <a:r>
              <a:rPr kumimoji="1" lang="en-US" altLang="ja-JP" sz="1400" dirty="0" smtClean="0"/>
              <a:t>)</a:t>
            </a:r>
            <a:endParaRPr kumimoji="1" lang="ja-JP" altLang="en-US" sz="1400" dirty="0"/>
          </a:p>
        </p:txBody>
      </p:sp>
      <p:sp>
        <p:nvSpPr>
          <p:cNvPr id="48" name="テキスト ボックス 47"/>
          <p:cNvSpPr txBox="1"/>
          <p:nvPr/>
        </p:nvSpPr>
        <p:spPr>
          <a:xfrm>
            <a:off x="717313" y="260648"/>
            <a:ext cx="2813591" cy="523220"/>
          </a:xfrm>
          <a:prstGeom prst="rect">
            <a:avLst/>
          </a:prstGeom>
          <a:noFill/>
        </p:spPr>
        <p:txBody>
          <a:bodyPr wrap="none" rtlCol="0">
            <a:spAutoFit/>
          </a:bodyPr>
          <a:lstStyle/>
          <a:p>
            <a:r>
              <a:rPr lang="en-US" altLang="ja-JP" sz="2800" dirty="0" smtClean="0"/>
              <a:t>7-5. ILOG JRules</a:t>
            </a:r>
            <a:endParaRPr lang="en-US" altLang="ja-JP" sz="2800" dirty="0"/>
          </a:p>
        </p:txBody>
      </p:sp>
    </p:spTree>
    <p:extLst>
      <p:ext uri="{BB962C8B-B14F-4D97-AF65-F5344CB8AC3E}">
        <p14:creationId xmlns:p14="http://schemas.microsoft.com/office/powerpoint/2010/main" val="3822348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39552" y="908720"/>
            <a:ext cx="8208912" cy="5734903"/>
          </a:xfrm>
          <a:prstGeom prst="rect">
            <a:avLst/>
          </a:prstGeom>
          <a:noFill/>
        </p:spPr>
        <p:txBody>
          <a:bodyPr wrap="square" rtlCol="0">
            <a:spAutoFit/>
          </a:bodyPr>
          <a:lstStyle/>
          <a:p>
            <a:pPr>
              <a:lnSpc>
                <a:spcPts val="2200"/>
              </a:lnSpc>
            </a:pPr>
            <a:r>
              <a:rPr kumimoji="1" lang="ja-JP" altLang="en-US" sz="1600" dirty="0" smtClean="0"/>
              <a:t>主要な特徴</a:t>
            </a:r>
            <a:endParaRPr kumimoji="1" lang="en-US" altLang="ja-JP" sz="1600" dirty="0" smtClean="0"/>
          </a:p>
          <a:p>
            <a:pPr marL="742950" lvl="1" indent="-285750">
              <a:lnSpc>
                <a:spcPts val="2200"/>
              </a:lnSpc>
              <a:buFont typeface="Arial" pitchFamily="34" charset="0"/>
              <a:buChar char="•"/>
            </a:pPr>
            <a:r>
              <a:rPr lang="ja-JP" altLang="en-US" sz="1400" dirty="0" smtClean="0"/>
              <a:t>ルールの定義、登録に</a:t>
            </a:r>
            <a:r>
              <a:rPr lang="ja-JP" altLang="en-US" sz="1400" dirty="0"/>
              <a:t>ルール言語</a:t>
            </a:r>
            <a:r>
              <a:rPr lang="ja-JP" altLang="en-US" sz="1400" dirty="0" smtClean="0"/>
              <a:t>ＩＲＬ </a:t>
            </a:r>
            <a:r>
              <a:rPr lang="en-US" altLang="ja-JP" sz="1400" dirty="0" smtClean="0"/>
              <a:t>(ILOG Rule Language), </a:t>
            </a:r>
            <a:r>
              <a:rPr lang="ja-JP" altLang="en-US" sz="1400" dirty="0"/>
              <a:t>Ｅｘｃｅｌ</a:t>
            </a:r>
            <a:r>
              <a:rPr lang="ja-JP" altLang="en-US" sz="1400" dirty="0" smtClean="0"/>
              <a:t>ライクな表形式、条件分岐ツリーが使える</a:t>
            </a:r>
            <a:endParaRPr lang="en-US" altLang="ja-JP" sz="1400" dirty="0" smtClean="0"/>
          </a:p>
          <a:p>
            <a:pPr marL="742950" lvl="1" indent="-285750">
              <a:lnSpc>
                <a:spcPts val="2200"/>
              </a:lnSpc>
              <a:buFont typeface="Arial" pitchFamily="34" charset="0"/>
              <a:buChar char="•"/>
            </a:pPr>
            <a:r>
              <a:rPr lang="ja-JP" altLang="en-US" sz="1400" dirty="0" smtClean="0"/>
              <a:t>ルールの定義、編集に</a:t>
            </a:r>
            <a:r>
              <a:rPr lang="en-US" altLang="ja-JP" sz="1400" dirty="0" smtClean="0"/>
              <a:t>MS Office </a:t>
            </a:r>
            <a:r>
              <a:rPr lang="ja-JP" altLang="en-US" sz="1400" dirty="0" smtClean="0"/>
              <a:t>をつかえる</a:t>
            </a:r>
            <a:endParaRPr lang="en-US" altLang="ja-JP" sz="1400" dirty="0" smtClean="0"/>
          </a:p>
          <a:p>
            <a:pPr marL="742950" lvl="1" indent="-285750">
              <a:lnSpc>
                <a:spcPts val="2200"/>
              </a:lnSpc>
              <a:buFont typeface="Arial" pitchFamily="34" charset="0"/>
              <a:buChar char="•"/>
            </a:pPr>
            <a:r>
              <a:rPr lang="en-US" altLang="ja-JP" sz="1400" dirty="0" smtClean="0"/>
              <a:t>ILOG Rules for  .Net </a:t>
            </a:r>
            <a:r>
              <a:rPr lang="ja-JP" altLang="en-US" sz="1400" dirty="0" smtClean="0"/>
              <a:t>では </a:t>
            </a:r>
            <a:r>
              <a:rPr lang="en-US" altLang="ja-JP" sz="1400" dirty="0" smtClean="0"/>
              <a:t>MS Visual studio .Net , MS Office </a:t>
            </a:r>
            <a:r>
              <a:rPr lang="ja-JP" altLang="en-US" sz="1400" dirty="0" smtClean="0"/>
              <a:t>と統合</a:t>
            </a:r>
            <a:endParaRPr lang="en-US" altLang="ja-JP" sz="1400" dirty="0" smtClean="0"/>
          </a:p>
          <a:p>
            <a:pPr marL="742950" lvl="1" indent="-285750">
              <a:lnSpc>
                <a:spcPts val="2200"/>
              </a:lnSpc>
              <a:buFont typeface="Arial" pitchFamily="34" charset="0"/>
              <a:buChar char="•"/>
            </a:pPr>
            <a:r>
              <a:rPr lang="en-US" altLang="ja-JP" sz="1400" dirty="0" smtClean="0"/>
              <a:t>JRules Rule Studio </a:t>
            </a:r>
            <a:r>
              <a:rPr lang="ja-JP" altLang="en-US" sz="1400" dirty="0" smtClean="0"/>
              <a:t>は </a:t>
            </a:r>
            <a:r>
              <a:rPr lang="en-US" altLang="ja-JP" sz="1400" dirty="0" smtClean="0"/>
              <a:t>Eclipse IDE </a:t>
            </a:r>
            <a:r>
              <a:rPr lang="ja-JP" altLang="en-US" sz="1400" dirty="0" smtClean="0"/>
              <a:t>上で動作</a:t>
            </a:r>
            <a:r>
              <a:rPr lang="en-US" altLang="ja-JP" sz="1400" dirty="0" smtClean="0"/>
              <a:t>  </a:t>
            </a:r>
          </a:p>
          <a:p>
            <a:pPr marL="742950" lvl="1" indent="-285750">
              <a:lnSpc>
                <a:spcPts val="2200"/>
              </a:lnSpc>
              <a:buFont typeface="Arial" pitchFamily="34" charset="0"/>
              <a:buChar char="•"/>
            </a:pPr>
            <a:r>
              <a:rPr lang="ja-JP" altLang="en-US" sz="1400" dirty="0"/>
              <a:t>ユーザーアプリ</a:t>
            </a:r>
            <a:r>
              <a:rPr lang="ja-JP" altLang="en-US" sz="1400" dirty="0" smtClean="0"/>
              <a:t>よりサービスとして呼び出せる </a:t>
            </a:r>
            <a:r>
              <a:rPr lang="en-US" altLang="ja-JP" sz="1400" dirty="0" smtClean="0"/>
              <a:t>(JEE, .NET) </a:t>
            </a:r>
          </a:p>
          <a:p>
            <a:pPr marL="742950" lvl="1" indent="-285750">
              <a:lnSpc>
                <a:spcPts val="2200"/>
              </a:lnSpc>
              <a:buFont typeface="Arial" pitchFamily="34" charset="0"/>
              <a:buChar char="•"/>
            </a:pPr>
            <a:r>
              <a:rPr lang="ja-JP" altLang="en-US" sz="1400" dirty="0" smtClean="0"/>
              <a:t>ビジネスルールを</a:t>
            </a:r>
            <a:r>
              <a:rPr lang="en-US" altLang="ja-JP" sz="1400" dirty="0" smtClean="0"/>
              <a:t>COBOL</a:t>
            </a:r>
            <a:r>
              <a:rPr lang="ja-JP" altLang="en-US" sz="1400" dirty="0" smtClean="0"/>
              <a:t>　</a:t>
            </a:r>
            <a:r>
              <a:rPr lang="ja-JP" altLang="en-US" sz="1400" dirty="0"/>
              <a:t>コード</a:t>
            </a:r>
            <a:r>
              <a:rPr lang="ja-JP" altLang="en-US" sz="1400" dirty="0" smtClean="0"/>
              <a:t>に変換 </a:t>
            </a:r>
            <a:r>
              <a:rPr lang="en-US" altLang="ja-JP" sz="1400" dirty="0" smtClean="0"/>
              <a:t>(rules for COBOL)</a:t>
            </a:r>
            <a:r>
              <a:rPr lang="ja-JP" altLang="en-US" sz="1400" dirty="0" smtClean="0"/>
              <a:t>可能</a:t>
            </a:r>
            <a:endParaRPr lang="en-US" altLang="ja-JP" sz="1400" dirty="0" smtClean="0"/>
          </a:p>
          <a:p>
            <a:pPr marL="742950" lvl="1" indent="-285750">
              <a:lnSpc>
                <a:spcPts val="2200"/>
              </a:lnSpc>
              <a:buFont typeface="Arial" pitchFamily="34" charset="0"/>
              <a:buChar char="•"/>
            </a:pPr>
            <a:r>
              <a:rPr lang="ja-JP" altLang="en-US" sz="1400" dirty="0" smtClean="0"/>
              <a:t>ホットデプロイメント</a:t>
            </a:r>
            <a:r>
              <a:rPr lang="en-US" altLang="ja-JP" sz="1400" dirty="0" smtClean="0"/>
              <a:t>, </a:t>
            </a:r>
            <a:r>
              <a:rPr lang="ja-JP" altLang="en-US" sz="1400" dirty="0" smtClean="0"/>
              <a:t>Ｗｅｂ サービスとしてのワンクリックデプロイメントが可能</a:t>
            </a:r>
            <a:endParaRPr lang="en-US" altLang="ja-JP" sz="1400" dirty="0" smtClean="0"/>
          </a:p>
          <a:p>
            <a:pPr marL="742950" lvl="1" indent="-285750">
              <a:lnSpc>
                <a:spcPts val="2200"/>
              </a:lnSpc>
              <a:buFont typeface="Arial" pitchFamily="34" charset="0"/>
              <a:buChar char="•"/>
            </a:pPr>
            <a:r>
              <a:rPr lang="ja-JP" altLang="en-US" sz="1400" dirty="0" smtClean="0"/>
              <a:t>デバッグやシナリオを使ったテストはアプリケーションを通さずに実行可能</a:t>
            </a:r>
            <a:endParaRPr lang="en-US" altLang="ja-JP" sz="1400" dirty="0" smtClean="0"/>
          </a:p>
          <a:p>
            <a:pPr marL="742950" lvl="1" indent="-285750">
              <a:lnSpc>
                <a:spcPts val="2200"/>
              </a:lnSpc>
              <a:buFont typeface="Arial" pitchFamily="34" charset="0"/>
              <a:buChar char="•"/>
            </a:pPr>
            <a:r>
              <a:rPr lang="ja-JP" altLang="en-US" sz="1400" dirty="0"/>
              <a:t>ルール作成</a:t>
            </a:r>
            <a:r>
              <a:rPr lang="ja-JP" altLang="en-US" sz="1400" dirty="0" smtClean="0"/>
              <a:t>、変更の履歴を管理可能</a:t>
            </a:r>
            <a:endParaRPr lang="en-US" altLang="ja-JP" sz="1400" dirty="0" smtClean="0"/>
          </a:p>
          <a:p>
            <a:pPr marL="742950" lvl="1" indent="-285750">
              <a:lnSpc>
                <a:spcPts val="2200"/>
              </a:lnSpc>
              <a:buFont typeface="Arial" pitchFamily="34" charset="0"/>
              <a:buChar char="•"/>
            </a:pPr>
            <a:r>
              <a:rPr lang="ja-JP" altLang="en-US" sz="1400" dirty="0" smtClean="0"/>
              <a:t>監視ツール </a:t>
            </a:r>
            <a:r>
              <a:rPr lang="en-US" altLang="ja-JP" sz="1400" dirty="0" smtClean="0"/>
              <a:t>(IBM Tivoli, HP OpenView) </a:t>
            </a:r>
            <a:r>
              <a:rPr lang="ja-JP" altLang="en-US" sz="1400" dirty="0" smtClean="0"/>
              <a:t>によるエンジンの実行監視</a:t>
            </a:r>
            <a:endParaRPr lang="en-US" altLang="ja-JP" sz="1400" dirty="0" smtClean="0"/>
          </a:p>
          <a:p>
            <a:pPr marL="742950" lvl="1" indent="-285750">
              <a:lnSpc>
                <a:spcPts val="2200"/>
              </a:lnSpc>
              <a:buFont typeface="Arial" pitchFamily="34" charset="0"/>
              <a:buChar char="•"/>
            </a:pPr>
            <a:endParaRPr lang="en-US" altLang="ja-JP" sz="1600" dirty="0"/>
          </a:p>
          <a:p>
            <a:pPr>
              <a:lnSpc>
                <a:spcPts val="2200"/>
              </a:lnSpc>
            </a:pPr>
            <a:r>
              <a:rPr lang="ja-JP" altLang="en-US" sz="1600" dirty="0" smtClean="0"/>
              <a:t>主要な制約と課題</a:t>
            </a:r>
            <a:endParaRPr lang="en-US" altLang="ja-JP" sz="1400" dirty="0" smtClean="0"/>
          </a:p>
          <a:p>
            <a:pPr marL="742950" lvl="1" indent="-285750">
              <a:lnSpc>
                <a:spcPts val="2200"/>
              </a:lnSpc>
              <a:buFont typeface="Arial" pitchFamily="34" charset="0"/>
              <a:buChar char="•"/>
            </a:pPr>
            <a:r>
              <a:rPr lang="ja-JP" altLang="en-US" sz="1400" dirty="0"/>
              <a:t>ルール</a:t>
            </a:r>
            <a:r>
              <a:rPr lang="ja-JP" altLang="en-US" sz="1400" dirty="0" smtClean="0"/>
              <a:t>設計、運用管理、アプリケーションとの統合には</a:t>
            </a:r>
            <a:r>
              <a:rPr lang="en-US" altLang="ja-JP" sz="1400" dirty="0" smtClean="0"/>
              <a:t>JRules , Eclipse </a:t>
            </a:r>
            <a:r>
              <a:rPr lang="ja-JP" altLang="en-US" sz="1400" dirty="0" err="1" smtClean="0"/>
              <a:t>に精</a:t>
            </a:r>
            <a:r>
              <a:rPr lang="ja-JP" altLang="en-US" sz="1400" dirty="0" smtClean="0"/>
              <a:t>通した</a:t>
            </a:r>
            <a:r>
              <a:rPr kumimoji="1" lang="ja-JP" altLang="en-US" sz="1400" dirty="0" smtClean="0"/>
              <a:t>専門部隊が必要</a:t>
            </a:r>
            <a:endParaRPr kumimoji="1" lang="en-US" altLang="ja-JP" sz="1400" dirty="0" smtClean="0"/>
          </a:p>
          <a:p>
            <a:pPr marL="742950" lvl="1" indent="-285750">
              <a:lnSpc>
                <a:spcPts val="2200"/>
              </a:lnSpc>
              <a:buFont typeface="Arial" pitchFamily="34" charset="0"/>
              <a:buChar char="•"/>
            </a:pPr>
            <a:r>
              <a:rPr kumimoji="1" lang="ja-JP" altLang="en-US" sz="1400" dirty="0" smtClean="0"/>
              <a:t>ビジネスロジックに特化しており、アプリケーションソフトの自動生成ではない</a:t>
            </a:r>
            <a:endParaRPr kumimoji="1" lang="en-US" altLang="ja-JP" sz="1400" dirty="0" smtClean="0"/>
          </a:p>
          <a:p>
            <a:pPr marL="742950" lvl="1" indent="-285750">
              <a:lnSpc>
                <a:spcPts val="2200"/>
              </a:lnSpc>
              <a:buFont typeface="Arial" pitchFamily="34" charset="0"/>
              <a:buChar char="•"/>
            </a:pPr>
            <a:endParaRPr lang="en-US" altLang="ja-JP" sz="1400" dirty="0"/>
          </a:p>
          <a:p>
            <a:pPr>
              <a:lnSpc>
                <a:spcPts val="2200"/>
              </a:lnSpc>
            </a:pPr>
            <a:r>
              <a:rPr lang="en-US" altLang="ja-JP" sz="1600" dirty="0"/>
              <a:t>JRules </a:t>
            </a:r>
            <a:r>
              <a:rPr lang="ja-JP" altLang="en-US" sz="1600" dirty="0"/>
              <a:t>の対応環境 </a:t>
            </a:r>
            <a:r>
              <a:rPr lang="en-US" altLang="ja-JP" sz="1600" dirty="0"/>
              <a:t>(</a:t>
            </a:r>
            <a:r>
              <a:rPr lang="ja-JP" altLang="en-US" sz="1600" dirty="0"/>
              <a:t>詳細は要確認</a:t>
            </a:r>
            <a:r>
              <a:rPr lang="en-US" altLang="ja-JP" sz="1600" dirty="0" smtClean="0"/>
              <a:t>)</a:t>
            </a:r>
            <a:endParaRPr lang="en-US" altLang="ja-JP" sz="1600" dirty="0"/>
          </a:p>
          <a:p>
            <a:pPr marL="742950" lvl="1" indent="-285750">
              <a:lnSpc>
                <a:spcPts val="2200"/>
              </a:lnSpc>
              <a:buFont typeface="Arial" pitchFamily="34" charset="0"/>
              <a:buChar char="•"/>
            </a:pPr>
            <a:r>
              <a:rPr lang="ja-JP" altLang="en-US" sz="1400" dirty="0"/>
              <a:t>オペレーティング システム</a:t>
            </a:r>
            <a:r>
              <a:rPr lang="en-US" altLang="ja-JP" sz="1400" dirty="0"/>
              <a:t>: </a:t>
            </a:r>
          </a:p>
          <a:p>
            <a:pPr marL="742950" lvl="1" indent="-285750">
              <a:lnSpc>
                <a:spcPts val="2200"/>
              </a:lnSpc>
              <a:buFont typeface="Arial" pitchFamily="34" charset="0"/>
              <a:buChar char="•"/>
            </a:pPr>
            <a:r>
              <a:rPr lang="en-US" altLang="ja-JP" sz="1400" dirty="0"/>
              <a:t>IBM AIX, HPUX, Linux, Sun Solaris ,Windows, </a:t>
            </a:r>
            <a:r>
              <a:rPr lang="en-US" altLang="ja-JP" sz="1400" dirty="0" smtClean="0"/>
              <a:t>z/OS</a:t>
            </a:r>
            <a:endParaRPr kumimoji="1" lang="ja-JP" altLang="en-US" sz="1400" dirty="0"/>
          </a:p>
        </p:txBody>
      </p:sp>
      <p:sp>
        <p:nvSpPr>
          <p:cNvPr id="7" name="テキスト ボックス 6"/>
          <p:cNvSpPr txBox="1"/>
          <p:nvPr/>
        </p:nvSpPr>
        <p:spPr>
          <a:xfrm>
            <a:off x="717313" y="260648"/>
            <a:ext cx="2813591" cy="523220"/>
          </a:xfrm>
          <a:prstGeom prst="rect">
            <a:avLst/>
          </a:prstGeom>
          <a:noFill/>
        </p:spPr>
        <p:txBody>
          <a:bodyPr wrap="none" rtlCol="0">
            <a:spAutoFit/>
          </a:bodyPr>
          <a:lstStyle/>
          <a:p>
            <a:r>
              <a:rPr lang="en-US" altLang="ja-JP" sz="2800" dirty="0" smtClean="0"/>
              <a:t>7-5. ILOG JRules</a:t>
            </a:r>
            <a:endParaRPr lang="en-US" altLang="ja-JP" sz="2800" dirty="0"/>
          </a:p>
        </p:txBody>
      </p:sp>
    </p:spTree>
    <p:extLst>
      <p:ext uri="{BB962C8B-B14F-4D97-AF65-F5344CB8AC3E}">
        <p14:creationId xmlns:p14="http://schemas.microsoft.com/office/powerpoint/2010/main" val="15712575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5566065" y="3156206"/>
            <a:ext cx="2946324" cy="2132490"/>
          </a:xfrm>
          <a:prstGeom prst="roundRect">
            <a:avLst>
              <a:gd name="adj" fmla="val 1214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dirty="0" smtClean="0">
                <a:solidFill>
                  <a:schemeClr val="tx1"/>
                </a:solidFill>
              </a:rPr>
              <a:t>実行環境</a:t>
            </a:r>
            <a:endParaRPr kumimoji="1" lang="en-US" altLang="ja-JP" sz="1400" dirty="0" smtClean="0">
              <a:solidFill>
                <a:schemeClr val="tx1"/>
              </a:solidFill>
            </a:endParaRPr>
          </a:p>
          <a:p>
            <a:pPr algn="ctr"/>
            <a:endParaRPr lang="en-US" altLang="ja-JP" sz="1400" dirty="0">
              <a:solidFill>
                <a:schemeClr val="tx1"/>
              </a:solidFill>
            </a:endParaRPr>
          </a:p>
          <a:p>
            <a:pPr algn="ctr"/>
            <a:endParaRPr kumimoji="1" lang="ja-JP" altLang="en-US" sz="1400" dirty="0" smtClean="0">
              <a:solidFill>
                <a:schemeClr val="tx1"/>
              </a:solidFill>
            </a:endParaRPr>
          </a:p>
        </p:txBody>
      </p:sp>
      <p:sp>
        <p:nvSpPr>
          <p:cNvPr id="9" name="角丸四角形 8"/>
          <p:cNvSpPr/>
          <p:nvPr/>
        </p:nvSpPr>
        <p:spPr>
          <a:xfrm>
            <a:off x="971600" y="3160936"/>
            <a:ext cx="4248473" cy="2520280"/>
          </a:xfrm>
          <a:prstGeom prst="roundRect">
            <a:avLst>
              <a:gd name="adj" fmla="val 1040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en-US" altLang="ja-JP" sz="1400" dirty="0" smtClean="0">
                <a:solidFill>
                  <a:schemeClr val="tx1"/>
                </a:solidFill>
              </a:rPr>
              <a:t>JBoss Enterprise SOA Platform</a:t>
            </a:r>
            <a:endParaRPr kumimoji="1" lang="ja-JP" altLang="en-US" sz="1400" dirty="0" smtClean="0">
              <a:solidFill>
                <a:schemeClr val="tx1"/>
              </a:solidFill>
            </a:endParaRPr>
          </a:p>
        </p:txBody>
      </p:sp>
      <p:sp>
        <p:nvSpPr>
          <p:cNvPr id="2" name="テキスト ボックス 1"/>
          <p:cNvSpPr txBox="1"/>
          <p:nvPr/>
        </p:nvSpPr>
        <p:spPr>
          <a:xfrm>
            <a:off x="497632" y="980728"/>
            <a:ext cx="8136904" cy="523220"/>
          </a:xfrm>
          <a:prstGeom prst="rect">
            <a:avLst/>
          </a:prstGeom>
          <a:noFill/>
        </p:spPr>
        <p:txBody>
          <a:bodyPr wrap="square" rtlCol="0">
            <a:spAutoFit/>
          </a:bodyPr>
          <a:lstStyle/>
          <a:p>
            <a:pPr lvl="1"/>
            <a:endParaRPr lang="en-US" altLang="ja-JP" sz="1400" dirty="0" smtClean="0">
              <a:latin typeface="ＭＳ Ｐゴシック" pitchFamily="50" charset="-128"/>
              <a:ea typeface="ＭＳ Ｐゴシック" pitchFamily="50" charset="-128"/>
            </a:endParaRPr>
          </a:p>
          <a:p>
            <a:pPr lvl="1"/>
            <a:endParaRPr lang="en-US" altLang="ja-JP" sz="1400" dirty="0">
              <a:latin typeface="ＭＳ Ｐゴシック" pitchFamily="50" charset="-128"/>
              <a:ea typeface="ＭＳ Ｐゴシック" pitchFamily="50" charset="-128"/>
            </a:endParaRPr>
          </a:p>
        </p:txBody>
      </p:sp>
      <p:sp>
        <p:nvSpPr>
          <p:cNvPr id="3" name="テキスト ボックス 2"/>
          <p:cNvSpPr txBox="1"/>
          <p:nvPr/>
        </p:nvSpPr>
        <p:spPr>
          <a:xfrm>
            <a:off x="497632" y="878144"/>
            <a:ext cx="8322841" cy="830997"/>
          </a:xfrm>
          <a:prstGeom prst="rect">
            <a:avLst/>
          </a:prstGeom>
          <a:noFill/>
        </p:spPr>
        <p:txBody>
          <a:bodyPr wrap="square" rtlCol="0">
            <a:spAutoFit/>
          </a:bodyPr>
          <a:lstStyle/>
          <a:p>
            <a:r>
              <a:rPr lang="ja-JP" altLang="en-US" sz="1600" dirty="0" smtClean="0"/>
              <a:t>オープンソースソフトウェア（</a:t>
            </a:r>
            <a:r>
              <a:rPr lang="en-US" altLang="ja-JP" sz="1600" dirty="0" smtClean="0"/>
              <a:t>OSS</a:t>
            </a:r>
            <a:r>
              <a:rPr lang="ja-JP" altLang="en-US" sz="1600" dirty="0" smtClean="0"/>
              <a:t>）で提供される唯一の</a:t>
            </a:r>
            <a:r>
              <a:rPr lang="en-US" altLang="ja-JP" sz="1600" dirty="0" smtClean="0"/>
              <a:t>BRMS</a:t>
            </a:r>
            <a:r>
              <a:rPr lang="ja-JP" altLang="en-US" sz="1600" dirty="0" smtClean="0"/>
              <a:t>であり、 </a:t>
            </a:r>
            <a:r>
              <a:rPr lang="en-US" altLang="ja-JP" sz="1600" dirty="0" smtClean="0"/>
              <a:t>Red Hat </a:t>
            </a:r>
            <a:r>
              <a:rPr lang="ja-JP" altLang="en-US" sz="1600" dirty="0" smtClean="0"/>
              <a:t>がサポートを提供。</a:t>
            </a:r>
            <a:endParaRPr lang="en-US" altLang="ja-JP" sz="1600" dirty="0" smtClean="0"/>
          </a:p>
          <a:p>
            <a:r>
              <a:rPr kumimoji="1" lang="ja-JP" altLang="en-US" sz="1600" dirty="0" smtClean="0"/>
              <a:t>下記のソフト構成でルールの管理と実行を分離する。　また</a:t>
            </a:r>
            <a:r>
              <a:rPr lang="ja-JP" altLang="en-US" sz="1600" dirty="0" smtClean="0"/>
              <a:t>ルールエンジン</a:t>
            </a:r>
            <a:r>
              <a:rPr kumimoji="1" lang="ja-JP" altLang="en-US" sz="1600" dirty="0" smtClean="0"/>
              <a:t>はサービスとして提供され、ユーザーアプリより </a:t>
            </a:r>
            <a:r>
              <a:rPr kumimoji="1" lang="en-US" altLang="ja-JP" sz="1600" dirty="0" smtClean="0"/>
              <a:t>ESB </a:t>
            </a:r>
            <a:r>
              <a:rPr kumimoji="1" lang="ja-JP" altLang="en-US" sz="1600" dirty="0" smtClean="0"/>
              <a:t>を介して提供される。</a:t>
            </a:r>
            <a:endParaRPr kumimoji="1" lang="en-US" altLang="ja-JP" sz="1600" dirty="0"/>
          </a:p>
        </p:txBody>
      </p:sp>
      <p:sp>
        <p:nvSpPr>
          <p:cNvPr id="7" name="角丸四角形 6"/>
          <p:cNvSpPr/>
          <p:nvPr/>
        </p:nvSpPr>
        <p:spPr>
          <a:xfrm>
            <a:off x="2783207" y="1939816"/>
            <a:ext cx="1512168" cy="792088"/>
          </a:xfrm>
          <a:prstGeom prst="roundRect">
            <a:avLst/>
          </a:prstGeom>
          <a:solidFill>
            <a:srgbClr val="F0CDF3"/>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dirty="0" smtClean="0">
                <a:solidFill>
                  <a:schemeClr val="tx1"/>
                </a:solidFill>
              </a:rPr>
              <a:t>ルール管理</a:t>
            </a:r>
            <a:endParaRPr kumimoji="1" lang="en-US" altLang="ja-JP" sz="1400" dirty="0" smtClean="0">
              <a:solidFill>
                <a:schemeClr val="tx1"/>
              </a:solidFill>
            </a:endParaRPr>
          </a:p>
          <a:p>
            <a:pPr algn="ctr"/>
            <a:r>
              <a:rPr lang="ja-JP" altLang="en-US" sz="1400" dirty="0">
                <a:solidFill>
                  <a:schemeClr val="tx1"/>
                </a:solidFill>
              </a:rPr>
              <a:t>コンソール</a:t>
            </a:r>
            <a:endParaRPr kumimoji="1" lang="ja-JP" altLang="en-US" sz="1400" dirty="0" smtClean="0">
              <a:solidFill>
                <a:schemeClr val="tx1"/>
              </a:solidFill>
            </a:endParaRPr>
          </a:p>
        </p:txBody>
      </p:sp>
      <p:sp>
        <p:nvSpPr>
          <p:cNvPr id="8" name="円柱 7"/>
          <p:cNvSpPr/>
          <p:nvPr/>
        </p:nvSpPr>
        <p:spPr>
          <a:xfrm>
            <a:off x="4384277" y="3539363"/>
            <a:ext cx="679817" cy="658837"/>
          </a:xfrm>
          <a:prstGeom prst="can">
            <a:avLst/>
          </a:prstGeom>
          <a:solidFill>
            <a:srgbClr val="F0CDF3"/>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ルール</a:t>
            </a:r>
            <a:endParaRPr kumimoji="1" lang="en-US" altLang="ja-JP" sz="1200" dirty="0" smtClean="0">
              <a:solidFill>
                <a:schemeClr val="tx1"/>
              </a:solidFill>
            </a:endParaRPr>
          </a:p>
          <a:p>
            <a:pPr algn="ctr"/>
            <a:r>
              <a:rPr lang="ja-JP" altLang="en-US" sz="1200" dirty="0">
                <a:solidFill>
                  <a:schemeClr val="tx1"/>
                </a:solidFill>
              </a:rPr>
              <a:t>リポジトリ</a:t>
            </a:r>
            <a:endParaRPr kumimoji="1" lang="ja-JP" altLang="en-US" sz="1200" dirty="0" smtClean="0">
              <a:solidFill>
                <a:schemeClr val="tx1"/>
              </a:solidFill>
            </a:endParaRPr>
          </a:p>
        </p:txBody>
      </p:sp>
      <p:sp>
        <p:nvSpPr>
          <p:cNvPr id="10" name="正方形/長方形 9"/>
          <p:cNvSpPr/>
          <p:nvPr/>
        </p:nvSpPr>
        <p:spPr>
          <a:xfrm>
            <a:off x="1474137" y="5229200"/>
            <a:ext cx="2808312" cy="34006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en-US" altLang="ja-JP" sz="1400" dirty="0" smtClean="0">
                <a:solidFill>
                  <a:schemeClr val="tx1"/>
                </a:solidFill>
              </a:rPr>
              <a:t>Linux, Windows, UNIX</a:t>
            </a:r>
            <a:endParaRPr kumimoji="1" lang="ja-JP" altLang="en-US" sz="1400" dirty="0" smtClean="0">
              <a:solidFill>
                <a:schemeClr val="tx1"/>
              </a:solidFill>
            </a:endParaRPr>
          </a:p>
        </p:txBody>
      </p:sp>
      <p:sp>
        <p:nvSpPr>
          <p:cNvPr id="11" name="正方形/長方形 10"/>
          <p:cNvSpPr/>
          <p:nvPr/>
        </p:nvSpPr>
        <p:spPr>
          <a:xfrm>
            <a:off x="1474137" y="4817132"/>
            <a:ext cx="2808312" cy="3400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ja-JP" sz="1400" dirty="0" smtClean="0">
                <a:solidFill>
                  <a:schemeClr val="bg1"/>
                </a:solidFill>
              </a:rPr>
              <a:t>JBoss Application Platform</a:t>
            </a:r>
            <a:endParaRPr kumimoji="1" lang="ja-JP" altLang="en-US" sz="1400" dirty="0" smtClean="0">
              <a:solidFill>
                <a:schemeClr val="bg1"/>
              </a:solidFill>
            </a:endParaRPr>
          </a:p>
        </p:txBody>
      </p:sp>
      <p:sp>
        <p:nvSpPr>
          <p:cNvPr id="13" name="正方形/長方形 12"/>
          <p:cNvSpPr/>
          <p:nvPr/>
        </p:nvSpPr>
        <p:spPr>
          <a:xfrm>
            <a:off x="1474137" y="4418566"/>
            <a:ext cx="2808312" cy="3400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en-US" altLang="ja-JP" sz="1400" dirty="0" smtClean="0">
                <a:solidFill>
                  <a:schemeClr val="bg1"/>
                </a:solidFill>
              </a:rPr>
              <a:t>JBoss ESB </a:t>
            </a:r>
            <a:endParaRPr kumimoji="1" lang="ja-JP" altLang="en-US" sz="1400" dirty="0" smtClean="0">
              <a:solidFill>
                <a:schemeClr val="bg1"/>
              </a:solidFill>
            </a:endParaRPr>
          </a:p>
        </p:txBody>
      </p:sp>
      <p:sp>
        <p:nvSpPr>
          <p:cNvPr id="14" name="正方形/長方形 13"/>
          <p:cNvSpPr/>
          <p:nvPr/>
        </p:nvSpPr>
        <p:spPr>
          <a:xfrm>
            <a:off x="1489541" y="3861048"/>
            <a:ext cx="1295514" cy="46553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bg1"/>
                </a:solidFill>
              </a:rPr>
              <a:t>JBoss jBPM </a:t>
            </a:r>
            <a:endParaRPr kumimoji="1" lang="ja-JP" altLang="en-US" sz="1400" dirty="0" smtClean="0">
              <a:solidFill>
                <a:schemeClr val="bg1"/>
              </a:solidFill>
            </a:endParaRPr>
          </a:p>
        </p:txBody>
      </p:sp>
      <p:sp>
        <p:nvSpPr>
          <p:cNvPr id="15" name="正方形/長方形 14"/>
          <p:cNvSpPr/>
          <p:nvPr/>
        </p:nvSpPr>
        <p:spPr>
          <a:xfrm>
            <a:off x="2986935" y="3861048"/>
            <a:ext cx="1295514" cy="46553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smtClean="0">
                <a:solidFill>
                  <a:schemeClr val="bg1"/>
                </a:solidFill>
              </a:rPr>
              <a:t>JBoss Rules </a:t>
            </a:r>
            <a:endParaRPr kumimoji="1" lang="ja-JP" altLang="en-US" sz="1400" dirty="0" smtClean="0">
              <a:solidFill>
                <a:schemeClr val="bg1"/>
              </a:solidFill>
            </a:endParaRPr>
          </a:p>
        </p:txBody>
      </p:sp>
      <p:sp>
        <p:nvSpPr>
          <p:cNvPr id="18" name="雲形吹き出し 17"/>
          <p:cNvSpPr/>
          <p:nvPr/>
        </p:nvSpPr>
        <p:spPr>
          <a:xfrm>
            <a:off x="5719482" y="5526255"/>
            <a:ext cx="2792907" cy="756664"/>
          </a:xfrm>
          <a:prstGeom prst="cloudCallout">
            <a:avLst>
              <a:gd name="adj1" fmla="val -20833"/>
              <a:gd name="adj2" fmla="val 35551"/>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400" dirty="0" smtClean="0">
                <a:solidFill>
                  <a:schemeClr val="tx1"/>
                </a:solidFill>
              </a:rPr>
              <a:t>ビジネス　イベント</a:t>
            </a:r>
            <a:endParaRPr kumimoji="1" lang="ja-JP" altLang="en-US" sz="1400" dirty="0" smtClean="0">
              <a:solidFill>
                <a:schemeClr val="tx1"/>
              </a:solidFill>
            </a:endParaRPr>
          </a:p>
        </p:txBody>
      </p:sp>
      <p:sp>
        <p:nvSpPr>
          <p:cNvPr id="20" name="角丸四角形 19"/>
          <p:cNvSpPr/>
          <p:nvPr/>
        </p:nvSpPr>
        <p:spPr>
          <a:xfrm>
            <a:off x="6112893" y="4928656"/>
            <a:ext cx="1716452" cy="2507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イベント　監視</a:t>
            </a:r>
          </a:p>
        </p:txBody>
      </p:sp>
      <p:sp>
        <p:nvSpPr>
          <p:cNvPr id="23" name="角丸四角形 22"/>
          <p:cNvSpPr/>
          <p:nvPr/>
        </p:nvSpPr>
        <p:spPr>
          <a:xfrm>
            <a:off x="6112893" y="4639140"/>
            <a:ext cx="1716452" cy="238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200" dirty="0" smtClean="0">
                <a:solidFill>
                  <a:schemeClr val="tx1"/>
                </a:solidFill>
              </a:rPr>
              <a:t>ワークフロー起動</a:t>
            </a:r>
          </a:p>
        </p:txBody>
      </p:sp>
      <p:sp>
        <p:nvSpPr>
          <p:cNvPr id="24" name="角丸四角形 23"/>
          <p:cNvSpPr/>
          <p:nvPr/>
        </p:nvSpPr>
        <p:spPr>
          <a:xfrm>
            <a:off x="6146062" y="4098142"/>
            <a:ext cx="355960" cy="320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5" name="角丸四角形 24"/>
          <p:cNvSpPr/>
          <p:nvPr/>
        </p:nvSpPr>
        <p:spPr>
          <a:xfrm>
            <a:off x="6660232" y="4100251"/>
            <a:ext cx="355960" cy="320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6" name="角丸四角形 25"/>
          <p:cNvSpPr/>
          <p:nvPr/>
        </p:nvSpPr>
        <p:spPr>
          <a:xfrm>
            <a:off x="7164288" y="4098142"/>
            <a:ext cx="355960" cy="320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7" name="テキスト ボックス 26"/>
          <p:cNvSpPr txBox="1"/>
          <p:nvPr/>
        </p:nvSpPr>
        <p:spPr>
          <a:xfrm>
            <a:off x="5749800" y="3722548"/>
            <a:ext cx="2818242" cy="276999"/>
          </a:xfrm>
          <a:prstGeom prst="rect">
            <a:avLst/>
          </a:prstGeom>
          <a:noFill/>
        </p:spPr>
        <p:txBody>
          <a:bodyPr wrap="square" rtlCol="0">
            <a:spAutoFit/>
          </a:bodyPr>
          <a:lstStyle/>
          <a:p>
            <a:r>
              <a:rPr lang="ja-JP" altLang="en-US" sz="1200" dirty="0" smtClean="0"/>
              <a:t>サービス</a:t>
            </a:r>
            <a:r>
              <a:rPr lang="ja-JP" altLang="en-US" sz="1200" dirty="0"/>
              <a:t>として部品化されたアプリケーション</a:t>
            </a:r>
          </a:p>
        </p:txBody>
      </p:sp>
      <p:sp>
        <p:nvSpPr>
          <p:cNvPr id="29" name="上矢印 28"/>
          <p:cNvSpPr/>
          <p:nvPr/>
        </p:nvSpPr>
        <p:spPr>
          <a:xfrm>
            <a:off x="6790491" y="5179933"/>
            <a:ext cx="484632" cy="5012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1" name="左右矢印 30"/>
          <p:cNvSpPr/>
          <p:nvPr/>
        </p:nvSpPr>
        <p:spPr>
          <a:xfrm>
            <a:off x="5077167" y="3694128"/>
            <a:ext cx="691984"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3" name="左右矢印 32"/>
          <p:cNvSpPr/>
          <p:nvPr/>
        </p:nvSpPr>
        <p:spPr>
          <a:xfrm rot="16200000">
            <a:off x="3413659" y="2903557"/>
            <a:ext cx="756563" cy="5052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4" name="テキスト ボックス 33"/>
          <p:cNvSpPr txBox="1"/>
          <p:nvPr/>
        </p:nvSpPr>
        <p:spPr>
          <a:xfrm>
            <a:off x="970732" y="5975142"/>
            <a:ext cx="2326278" cy="307777"/>
          </a:xfrm>
          <a:prstGeom prst="rect">
            <a:avLst/>
          </a:prstGeom>
          <a:noFill/>
        </p:spPr>
        <p:txBody>
          <a:bodyPr wrap="none" rtlCol="0">
            <a:spAutoFit/>
          </a:bodyPr>
          <a:lstStyle/>
          <a:p>
            <a:r>
              <a:rPr kumimoji="1" lang="en-US" altLang="ja-JP" sz="1400" dirty="0" smtClean="0"/>
              <a:t>ESB: Enterprise Service Bus</a:t>
            </a:r>
            <a:endParaRPr kumimoji="1" lang="ja-JP" altLang="en-US" sz="1400" dirty="0"/>
          </a:p>
        </p:txBody>
      </p:sp>
      <p:sp>
        <p:nvSpPr>
          <p:cNvPr id="36" name="角丸四角形 35"/>
          <p:cNvSpPr/>
          <p:nvPr/>
        </p:nvSpPr>
        <p:spPr>
          <a:xfrm>
            <a:off x="7668344" y="4100652"/>
            <a:ext cx="355960" cy="320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8" name="テキスト ボックス 27"/>
          <p:cNvSpPr txBox="1"/>
          <p:nvPr/>
        </p:nvSpPr>
        <p:spPr>
          <a:xfrm>
            <a:off x="717313" y="260648"/>
            <a:ext cx="3172663" cy="523220"/>
          </a:xfrm>
          <a:prstGeom prst="rect">
            <a:avLst/>
          </a:prstGeom>
          <a:noFill/>
        </p:spPr>
        <p:txBody>
          <a:bodyPr wrap="none" rtlCol="0">
            <a:spAutoFit/>
          </a:bodyPr>
          <a:lstStyle/>
          <a:p>
            <a:r>
              <a:rPr lang="en-US" altLang="ja-JP" sz="2800" dirty="0" smtClean="0"/>
              <a:t>7-6. Red Hat JBoss</a:t>
            </a:r>
            <a:endParaRPr lang="en-US" altLang="ja-JP" sz="2800" dirty="0"/>
          </a:p>
        </p:txBody>
      </p:sp>
    </p:spTree>
    <p:extLst>
      <p:ext uri="{BB962C8B-B14F-4D97-AF65-F5344CB8AC3E}">
        <p14:creationId xmlns:p14="http://schemas.microsoft.com/office/powerpoint/2010/main" val="3500672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97632" y="980728"/>
            <a:ext cx="8136904" cy="523220"/>
          </a:xfrm>
          <a:prstGeom prst="rect">
            <a:avLst/>
          </a:prstGeom>
          <a:noFill/>
        </p:spPr>
        <p:txBody>
          <a:bodyPr wrap="square" rtlCol="0">
            <a:spAutoFit/>
          </a:bodyPr>
          <a:lstStyle/>
          <a:p>
            <a:pPr lvl="1"/>
            <a:endParaRPr lang="en-US" altLang="ja-JP" sz="1400" dirty="0" smtClean="0">
              <a:latin typeface="ＭＳ Ｐゴシック" pitchFamily="50" charset="-128"/>
              <a:ea typeface="ＭＳ Ｐゴシック" pitchFamily="50" charset="-128"/>
            </a:endParaRPr>
          </a:p>
          <a:p>
            <a:pPr lvl="1"/>
            <a:endParaRPr lang="en-US" altLang="ja-JP" sz="1400" dirty="0">
              <a:latin typeface="ＭＳ Ｐゴシック" pitchFamily="50" charset="-128"/>
              <a:ea typeface="ＭＳ Ｐゴシック" pitchFamily="50" charset="-128"/>
            </a:endParaRPr>
          </a:p>
        </p:txBody>
      </p:sp>
      <p:sp>
        <p:nvSpPr>
          <p:cNvPr id="3" name="テキスト ボックス 2"/>
          <p:cNvSpPr txBox="1"/>
          <p:nvPr/>
        </p:nvSpPr>
        <p:spPr>
          <a:xfrm>
            <a:off x="462484" y="878146"/>
            <a:ext cx="8322841" cy="5386090"/>
          </a:xfrm>
          <a:prstGeom prst="rect">
            <a:avLst/>
          </a:prstGeom>
          <a:noFill/>
        </p:spPr>
        <p:txBody>
          <a:bodyPr wrap="square" rtlCol="0">
            <a:spAutoFit/>
          </a:bodyPr>
          <a:lstStyle/>
          <a:p>
            <a:r>
              <a:rPr kumimoji="1" lang="ja-JP" altLang="en-US" sz="1600" dirty="0" smtClean="0"/>
              <a:t>主要な特徴</a:t>
            </a:r>
            <a:endParaRPr kumimoji="1" lang="en-US" altLang="ja-JP" sz="1600" dirty="0"/>
          </a:p>
          <a:p>
            <a:pPr marL="285750" indent="-285750">
              <a:buFont typeface="Arial" pitchFamily="34" charset="0"/>
              <a:buChar char="•"/>
            </a:pPr>
            <a:r>
              <a:rPr kumimoji="1" lang="en-US" altLang="ja-JP" sz="1400" dirty="0" smtClean="0"/>
              <a:t>JBoss Enterprise SOA Platform </a:t>
            </a:r>
            <a:r>
              <a:rPr lang="ja-JP" altLang="en-US" sz="1400" dirty="0"/>
              <a:t>の基</a:t>
            </a:r>
            <a:r>
              <a:rPr kumimoji="1" lang="ja-JP" altLang="en-US" sz="1400" dirty="0" smtClean="0"/>
              <a:t>で動作し、</a:t>
            </a:r>
            <a:r>
              <a:rPr kumimoji="1" lang="en-US" altLang="ja-JP" sz="1400" dirty="0" smtClean="0"/>
              <a:t>Workflow, BPEL </a:t>
            </a:r>
            <a:r>
              <a:rPr kumimoji="1" lang="ja-JP" altLang="en-US" sz="1400" dirty="0" smtClean="0"/>
              <a:t>　</a:t>
            </a:r>
            <a:r>
              <a:rPr kumimoji="1" lang="en-US" altLang="ja-JP" sz="1400" dirty="0" smtClean="0"/>
              <a:t>(Biz Process Execution Language) </a:t>
            </a:r>
            <a:r>
              <a:rPr lang="ja-JP" altLang="en-US" sz="1400" dirty="0"/>
              <a:t>を</a:t>
            </a:r>
            <a:r>
              <a:rPr kumimoji="1" lang="en-US" altLang="ja-JP" sz="1400" dirty="0" smtClean="0"/>
              <a:t>ESB</a:t>
            </a:r>
            <a:r>
              <a:rPr lang="ja-JP" altLang="en-US" sz="1400" dirty="0"/>
              <a:t>を通じての</a:t>
            </a:r>
            <a:r>
              <a:rPr kumimoji="1" lang="ja-JP" altLang="en-US" sz="1400" dirty="0" smtClean="0"/>
              <a:t>連携ができる</a:t>
            </a:r>
            <a:endParaRPr kumimoji="1" lang="en-US" altLang="ja-JP" sz="1400" dirty="0" smtClean="0"/>
          </a:p>
          <a:p>
            <a:pPr marL="285750" indent="-285750">
              <a:buFont typeface="Arial" pitchFamily="34" charset="0"/>
              <a:buChar char="•"/>
            </a:pPr>
            <a:r>
              <a:rPr lang="en-US" altLang="ja-JP" sz="1400" dirty="0" smtClean="0"/>
              <a:t>CPE</a:t>
            </a:r>
            <a:r>
              <a:rPr lang="ja-JP" altLang="en-US" sz="1400" dirty="0" smtClean="0"/>
              <a:t> </a:t>
            </a:r>
            <a:r>
              <a:rPr lang="en-US" altLang="ja-JP" sz="1400" dirty="0" smtClean="0"/>
              <a:t>(Complex Event Processing) </a:t>
            </a:r>
            <a:r>
              <a:rPr lang="ja-JP" altLang="en-US" sz="1400" dirty="0" smtClean="0"/>
              <a:t>の実装により大量のビジネスイベントを集約し、そのパターンや状況をビジネスルールと照合し、アクションを実行できる</a:t>
            </a:r>
            <a:endParaRPr lang="en-US" altLang="ja-JP" sz="1400" dirty="0" smtClean="0"/>
          </a:p>
          <a:p>
            <a:pPr marL="285750" indent="-285750">
              <a:buFont typeface="Arial" pitchFamily="34" charset="0"/>
              <a:buChar char="•"/>
            </a:pPr>
            <a:r>
              <a:rPr kumimoji="1" lang="en-US" altLang="ja-JP" sz="1400" dirty="0" smtClean="0"/>
              <a:t>RETEOO </a:t>
            </a:r>
            <a:r>
              <a:rPr kumimoji="1" lang="ja-JP" altLang="en-US" sz="1400" dirty="0" smtClean="0"/>
              <a:t>アルゴリズムにより高速な推論エンジンを実装</a:t>
            </a:r>
            <a:endParaRPr kumimoji="1" lang="en-US" altLang="ja-JP" sz="1400" dirty="0" smtClean="0"/>
          </a:p>
          <a:p>
            <a:pPr marL="285750" indent="-285750">
              <a:buFont typeface="Arial" pitchFamily="34" charset="0"/>
              <a:buChar char="•"/>
            </a:pPr>
            <a:r>
              <a:rPr lang="ja-JP" altLang="en-US" sz="1400" dirty="0" smtClean="0"/>
              <a:t>条件文、スプレッドシート、ディシジョンツリーでのルルールが可能</a:t>
            </a:r>
            <a:endParaRPr lang="en-US" altLang="ja-JP" sz="1400" dirty="0" smtClean="0"/>
          </a:p>
          <a:p>
            <a:pPr marL="285750" indent="-285750">
              <a:buFont typeface="Arial" pitchFamily="34" charset="0"/>
              <a:buChar char="•"/>
            </a:pPr>
            <a:r>
              <a:rPr lang="ja-JP" altLang="en-US" sz="1400" dirty="0" smtClean="0"/>
              <a:t>ドメイン特価言語 </a:t>
            </a:r>
            <a:r>
              <a:rPr lang="en-US" altLang="ja-JP" sz="1400" dirty="0" smtClean="0"/>
              <a:t>(DSL)</a:t>
            </a:r>
            <a:r>
              <a:rPr lang="ja-JP" altLang="en-US" sz="1400" dirty="0" smtClean="0"/>
              <a:t>としてルール</a:t>
            </a:r>
            <a:r>
              <a:rPr kumimoji="1" lang="ja-JP" altLang="en-US" sz="1400" dirty="0" smtClean="0"/>
              <a:t>言語</a:t>
            </a:r>
            <a:r>
              <a:rPr lang="ja-JP" altLang="en-US" sz="1400" dirty="0"/>
              <a:t>を提供</a:t>
            </a:r>
            <a:endParaRPr kumimoji="1" lang="en-US" altLang="ja-JP" sz="1400" dirty="0" smtClean="0"/>
          </a:p>
          <a:p>
            <a:pPr marL="285750" indent="-285750">
              <a:buFont typeface="Arial" pitchFamily="34" charset="0"/>
              <a:buChar char="•"/>
            </a:pPr>
            <a:r>
              <a:rPr lang="en-US" altLang="ja-JP" sz="1400" dirty="0" smtClean="0"/>
              <a:t>JAVA</a:t>
            </a:r>
            <a:r>
              <a:rPr lang="ja-JP" altLang="en-US" sz="1400" dirty="0" smtClean="0"/>
              <a:t>で実装されているため、様々な</a:t>
            </a:r>
            <a:r>
              <a:rPr lang="en-US" altLang="ja-JP" sz="1400" dirty="0" smtClean="0"/>
              <a:t>OS</a:t>
            </a:r>
            <a:r>
              <a:rPr lang="ja-JP" altLang="en-US" sz="1400" dirty="0" smtClean="0"/>
              <a:t>の環境に適合 </a:t>
            </a:r>
            <a:r>
              <a:rPr lang="en-US" altLang="ja-JP" sz="1400" dirty="0" smtClean="0"/>
              <a:t>(Windows, Linux, Unix etc)</a:t>
            </a:r>
            <a:r>
              <a:rPr lang="ja-JP" altLang="en-US" sz="1400" dirty="0"/>
              <a:t>　</a:t>
            </a:r>
            <a:endParaRPr lang="en-US" altLang="ja-JP" sz="1400" dirty="0" smtClean="0"/>
          </a:p>
          <a:p>
            <a:pPr marL="285750" indent="-285750">
              <a:buFont typeface="Arial" pitchFamily="34" charset="0"/>
              <a:buChar char="•"/>
            </a:pPr>
            <a:r>
              <a:rPr lang="ja-JP" altLang="en-US" sz="1400" dirty="0"/>
              <a:t>開発支援</a:t>
            </a:r>
            <a:r>
              <a:rPr lang="ja-JP" altLang="en-US" sz="1400" dirty="0" smtClean="0"/>
              <a:t>ツールとして　</a:t>
            </a:r>
            <a:r>
              <a:rPr lang="en-US" altLang="ja-JP" sz="1400" dirty="0" smtClean="0"/>
              <a:t>Eclipse</a:t>
            </a:r>
            <a:r>
              <a:rPr lang="ja-JP" altLang="en-US" sz="1400" dirty="0" smtClean="0"/>
              <a:t>　を活用</a:t>
            </a:r>
            <a:r>
              <a:rPr lang="en-US" altLang="ja-JP" sz="1400" dirty="0" smtClean="0"/>
              <a:t> </a:t>
            </a:r>
          </a:p>
          <a:p>
            <a:pPr marL="285750" indent="-285750">
              <a:buFont typeface="Arial" pitchFamily="34" charset="0"/>
              <a:buChar char="•"/>
            </a:pPr>
            <a:r>
              <a:rPr lang="en-US" altLang="ja-JP" sz="1400" dirty="0" smtClean="0"/>
              <a:t>Web </a:t>
            </a:r>
            <a:r>
              <a:rPr lang="ja-JP" altLang="en-US" sz="1400" dirty="0"/>
              <a:t>対応</a:t>
            </a:r>
            <a:r>
              <a:rPr lang="ja-JP" altLang="en-US" sz="1400" dirty="0" smtClean="0"/>
              <a:t>のルール管理コンソールにより直感的なルールの作成、テスト、管理が可能</a:t>
            </a:r>
            <a:endParaRPr lang="en-US" altLang="ja-JP" sz="1400" dirty="0" smtClean="0"/>
          </a:p>
          <a:p>
            <a:pPr marL="285750" indent="-285750">
              <a:buFont typeface="Arial" pitchFamily="34" charset="0"/>
              <a:buChar char="•"/>
            </a:pPr>
            <a:r>
              <a:rPr kumimoji="1" lang="en-US" altLang="ja-JP" sz="1400" dirty="0" smtClean="0"/>
              <a:t>OSS</a:t>
            </a:r>
            <a:r>
              <a:rPr kumimoji="1" lang="ja-JP" altLang="en-US" sz="1400" dirty="0" smtClean="0"/>
              <a:t>をベースにしているので、他の製品に比べて圧倒的に低価格で提供</a:t>
            </a:r>
            <a:endParaRPr kumimoji="1" lang="en-US" altLang="ja-JP" sz="1400" dirty="0" smtClean="0"/>
          </a:p>
          <a:p>
            <a:pPr marL="285750" indent="-285750">
              <a:buFont typeface="Arial" pitchFamily="34" charset="0"/>
              <a:buChar char="•"/>
            </a:pPr>
            <a:endParaRPr lang="en-US" altLang="ja-JP" sz="1600" dirty="0"/>
          </a:p>
          <a:p>
            <a:r>
              <a:rPr kumimoji="1" lang="ja-JP" altLang="en-US" sz="1600" dirty="0" smtClean="0"/>
              <a:t>上記により以下の効用を提供する。</a:t>
            </a:r>
            <a:endParaRPr kumimoji="1" lang="en-US" altLang="ja-JP" sz="1600" dirty="0" smtClean="0"/>
          </a:p>
          <a:p>
            <a:pPr marL="285750" indent="-285750">
              <a:buFont typeface="Arial" pitchFamily="34" charset="0"/>
              <a:buChar char="•"/>
            </a:pPr>
            <a:endParaRPr lang="en-US" altLang="ja-JP" sz="1600" dirty="0"/>
          </a:p>
          <a:p>
            <a:pPr marL="285750" indent="-285750">
              <a:buFont typeface="Arial" pitchFamily="34" charset="0"/>
              <a:buChar char="•"/>
            </a:pPr>
            <a:r>
              <a:rPr lang="ja-JP" altLang="en-US" sz="1400" dirty="0" smtClean="0"/>
              <a:t>高速な推論の実行</a:t>
            </a:r>
            <a:endParaRPr lang="en-US" altLang="ja-JP" sz="1400" dirty="0" smtClean="0"/>
          </a:p>
          <a:p>
            <a:pPr marL="285750" indent="-285750">
              <a:buFont typeface="Arial" pitchFamily="34" charset="0"/>
              <a:buChar char="•"/>
            </a:pPr>
            <a:r>
              <a:rPr lang="ja-JP" altLang="en-US" sz="1400" dirty="0" smtClean="0"/>
              <a:t>複雑なビジネスルールを可視化する</a:t>
            </a:r>
            <a:endParaRPr lang="en-US" altLang="ja-JP" sz="1400" dirty="0" smtClean="0"/>
          </a:p>
          <a:p>
            <a:pPr marL="285750" indent="-285750">
              <a:buFont typeface="Arial" pitchFamily="34" charset="0"/>
              <a:buChar char="•"/>
            </a:pPr>
            <a:r>
              <a:rPr lang="en-US" altLang="ja-JP" sz="1400" dirty="0" smtClean="0"/>
              <a:t>BPM</a:t>
            </a:r>
            <a:r>
              <a:rPr lang="ja-JP" altLang="en-US" sz="1400" dirty="0" smtClean="0"/>
              <a:t>との統合により業務プロセスでの連携を可能にする </a:t>
            </a:r>
            <a:endParaRPr lang="en-US" altLang="ja-JP" sz="1400" dirty="0" smtClean="0"/>
          </a:p>
          <a:p>
            <a:pPr marL="285750" indent="-285750">
              <a:buFont typeface="Arial" pitchFamily="34" charset="0"/>
              <a:buChar char="•"/>
            </a:pPr>
            <a:r>
              <a:rPr lang="ja-JP" altLang="en-US" sz="1400" dirty="0" smtClean="0"/>
              <a:t>ビジネスルール</a:t>
            </a:r>
            <a:r>
              <a:rPr lang="ja-JP" altLang="en-US" sz="1400" dirty="0"/>
              <a:t>の</a:t>
            </a:r>
            <a:r>
              <a:rPr lang="ja-JP" altLang="en-US" sz="1400" dirty="0" smtClean="0"/>
              <a:t>変更を容易かつ俊敏に可能に</a:t>
            </a:r>
            <a:r>
              <a:rPr lang="ja-JP" altLang="en-US" sz="1400" dirty="0"/>
              <a:t>する</a:t>
            </a:r>
          </a:p>
          <a:p>
            <a:pPr marL="285750" indent="-285750">
              <a:buFont typeface="Arial" pitchFamily="34" charset="0"/>
              <a:buChar char="•"/>
            </a:pPr>
            <a:r>
              <a:rPr lang="ja-JP" altLang="en-US" sz="1400" dirty="0" smtClean="0"/>
              <a:t>ビジネスロジック</a:t>
            </a:r>
            <a:r>
              <a:rPr lang="ja-JP" altLang="en-US" sz="1400" dirty="0"/>
              <a:t>をビジネスで使う用語や構文、図式（決定テーブル、木、</a:t>
            </a:r>
            <a:r>
              <a:rPr lang="ja-JP" altLang="en-US" sz="1400" dirty="0" smtClean="0"/>
              <a:t>スコアカード</a:t>
            </a:r>
            <a:r>
              <a:rPr lang="ja-JP" altLang="en-US" sz="1400" dirty="0"/>
              <a:t>、フロー）を用いて</a:t>
            </a:r>
            <a:r>
              <a:rPr lang="ja-JP" altLang="en-US" sz="1400" dirty="0" smtClean="0"/>
              <a:t>表現</a:t>
            </a:r>
            <a:r>
              <a:rPr lang="ja-JP" altLang="en-US" sz="1400" dirty="0"/>
              <a:t>する事で</a:t>
            </a:r>
            <a:r>
              <a:rPr lang="ja-JP" altLang="en-US" sz="1400" dirty="0" smtClean="0"/>
              <a:t>、 </a:t>
            </a:r>
            <a:r>
              <a:rPr lang="ja-JP" altLang="en-US" sz="1400" dirty="0"/>
              <a:t>業務の専門家がビジネスルールを</a:t>
            </a:r>
            <a:r>
              <a:rPr lang="ja-JP" altLang="en-US" sz="1400" dirty="0" smtClean="0"/>
              <a:t>設定・変更ができる</a:t>
            </a:r>
            <a:endParaRPr lang="en-US" altLang="ja-JP" sz="1400" dirty="0" smtClean="0"/>
          </a:p>
          <a:p>
            <a:pPr marL="285750" indent="-285750">
              <a:buFont typeface="Arial" pitchFamily="34" charset="0"/>
              <a:buChar char="•"/>
            </a:pPr>
            <a:endParaRPr lang="en-US" altLang="ja-JP" sz="1400" dirty="0"/>
          </a:p>
          <a:p>
            <a:r>
              <a:rPr lang="ja-JP" altLang="en-US" sz="1600" dirty="0" smtClean="0"/>
              <a:t>主要な課題と制約</a:t>
            </a:r>
            <a:endParaRPr lang="en-US" altLang="ja-JP" sz="1600" dirty="0" smtClean="0"/>
          </a:p>
          <a:p>
            <a:pPr marL="285750" indent="-285750">
              <a:buFont typeface="Arial" pitchFamily="34" charset="0"/>
              <a:buChar char="•"/>
            </a:pPr>
            <a:r>
              <a:rPr lang="en-US" altLang="ja-JP" sz="1400" dirty="0" smtClean="0"/>
              <a:t>Red Hat</a:t>
            </a:r>
            <a:r>
              <a:rPr lang="ja-JP" altLang="en-US" sz="1400" dirty="0" smtClean="0"/>
              <a:t>　の環境に精通した専門部隊が必要　（</a:t>
            </a:r>
            <a:r>
              <a:rPr lang="en-US" altLang="ja-JP" sz="1400" dirty="0" smtClean="0"/>
              <a:t>SOA Platform, JBoss Rules)</a:t>
            </a:r>
            <a:endParaRPr lang="ja-JP" altLang="en-US" sz="1400" dirty="0"/>
          </a:p>
        </p:txBody>
      </p:sp>
      <p:sp>
        <p:nvSpPr>
          <p:cNvPr id="7" name="テキスト ボックス 6"/>
          <p:cNvSpPr txBox="1"/>
          <p:nvPr/>
        </p:nvSpPr>
        <p:spPr>
          <a:xfrm>
            <a:off x="717313" y="260648"/>
            <a:ext cx="3172663" cy="523220"/>
          </a:xfrm>
          <a:prstGeom prst="rect">
            <a:avLst/>
          </a:prstGeom>
          <a:noFill/>
        </p:spPr>
        <p:txBody>
          <a:bodyPr wrap="none" rtlCol="0">
            <a:spAutoFit/>
          </a:bodyPr>
          <a:lstStyle/>
          <a:p>
            <a:r>
              <a:rPr lang="en-US" altLang="ja-JP" sz="2800" dirty="0" smtClean="0"/>
              <a:t>7-6. Red Hat JBoss</a:t>
            </a:r>
            <a:endParaRPr lang="en-US" altLang="ja-JP" sz="2800" dirty="0"/>
          </a:p>
        </p:txBody>
      </p:sp>
    </p:spTree>
    <p:extLst>
      <p:ext uri="{BB962C8B-B14F-4D97-AF65-F5344CB8AC3E}">
        <p14:creationId xmlns:p14="http://schemas.microsoft.com/office/powerpoint/2010/main" val="541614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3656734176"/>
              </p:ext>
            </p:extLst>
          </p:nvPr>
        </p:nvGraphicFramePr>
        <p:xfrm>
          <a:off x="683568" y="1324204"/>
          <a:ext cx="7848872" cy="5035876"/>
        </p:xfrm>
        <a:graphic>
          <a:graphicData uri="http://schemas.openxmlformats.org/drawingml/2006/table">
            <a:tbl>
              <a:tblPr firstRow="1" firstCol="1" bandRow="1">
                <a:tableStyleId>{5C22544A-7EE6-4342-B048-85BDC9FD1C3A}</a:tableStyleId>
              </a:tblPr>
              <a:tblGrid>
                <a:gridCol w="2592288"/>
                <a:gridCol w="1584176"/>
                <a:gridCol w="1872208"/>
                <a:gridCol w="1800200"/>
              </a:tblGrid>
              <a:tr h="586307">
                <a:tc>
                  <a:txBody>
                    <a:bodyPr/>
                    <a:lstStyle/>
                    <a:p>
                      <a:pPr algn="ctr">
                        <a:spcAft>
                          <a:spcPts val="0"/>
                        </a:spcAft>
                      </a:pPr>
                      <a:r>
                        <a:rPr lang="en-US" sz="1400" kern="0" spc="75" dirty="0">
                          <a:solidFill>
                            <a:schemeClr val="tx1"/>
                          </a:solidFill>
                          <a:effectLst/>
                          <a:latin typeface="ＭＳ Ｐゴシック" pitchFamily="50" charset="-128"/>
                          <a:ea typeface="ＭＳ Ｐゴシック" pitchFamily="50" charset="-128"/>
                        </a:rPr>
                        <a:t> </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400" kern="0" spc="75" dirty="0">
                          <a:solidFill>
                            <a:schemeClr val="tx1"/>
                          </a:solidFill>
                          <a:effectLst/>
                          <a:latin typeface="ＭＳ Ｐゴシック" pitchFamily="50" charset="-128"/>
                          <a:ea typeface="ＭＳ Ｐゴシック" pitchFamily="50" charset="-128"/>
                        </a:rPr>
                        <a:t>JBoss.org</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400" kern="0" spc="75" dirty="0" smtClean="0">
                          <a:solidFill>
                            <a:schemeClr val="tx1"/>
                          </a:solidFill>
                          <a:effectLst/>
                          <a:latin typeface="ＭＳ Ｐゴシック" pitchFamily="50" charset="-128"/>
                          <a:ea typeface="ＭＳ Ｐゴシック" pitchFamily="50" charset="-128"/>
                        </a:rPr>
                        <a:t>JBoss</a:t>
                      </a:r>
                      <a:r>
                        <a:rPr lang="en-US" sz="1400" kern="0" spc="75" dirty="0">
                          <a:solidFill>
                            <a:schemeClr val="tx1"/>
                          </a:solidFill>
                          <a:effectLst/>
                          <a:latin typeface="ＭＳ Ｐゴシック" pitchFamily="50" charset="-128"/>
                          <a:ea typeface="ＭＳ Ｐゴシック" pitchFamily="50" charset="-128"/>
                        </a:rPr>
                        <a:t/>
                      </a:r>
                      <a:br>
                        <a:rPr lang="en-US" sz="1400" kern="0" spc="75" dirty="0">
                          <a:solidFill>
                            <a:schemeClr val="tx1"/>
                          </a:solidFill>
                          <a:effectLst/>
                          <a:latin typeface="ＭＳ Ｐゴシック" pitchFamily="50" charset="-128"/>
                          <a:ea typeface="ＭＳ Ｐゴシック" pitchFamily="50" charset="-128"/>
                        </a:rPr>
                      </a:br>
                      <a:r>
                        <a:rPr lang="en-US" sz="1400" kern="0" spc="75" dirty="0">
                          <a:solidFill>
                            <a:schemeClr val="tx1"/>
                          </a:solidFill>
                          <a:effectLst/>
                          <a:latin typeface="ＭＳ Ｐゴシック" pitchFamily="50" charset="-128"/>
                          <a:ea typeface="ＭＳ Ｐゴシック" pitchFamily="50" charset="-128"/>
                        </a:rPr>
                        <a:t>Enterprise</a:t>
                      </a:r>
                      <a:br>
                        <a:rPr lang="en-US" sz="1400" kern="0" spc="75" dirty="0">
                          <a:solidFill>
                            <a:schemeClr val="tx1"/>
                          </a:solidFill>
                          <a:effectLst/>
                          <a:latin typeface="ＭＳ Ｐゴシック" pitchFamily="50" charset="-128"/>
                          <a:ea typeface="ＭＳ Ｐゴシック" pitchFamily="50" charset="-128"/>
                        </a:rPr>
                      </a:br>
                      <a:r>
                        <a:rPr lang="en-US" sz="1400" kern="0" spc="75" dirty="0">
                          <a:solidFill>
                            <a:schemeClr val="tx1"/>
                          </a:solidFill>
                          <a:effectLst/>
                          <a:latin typeface="ＭＳ Ｐゴシック" pitchFamily="50" charset="-128"/>
                          <a:ea typeface="ＭＳ Ｐゴシック" pitchFamily="50" charset="-128"/>
                        </a:rPr>
                        <a:t>Middleware</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ja-JP" sz="1400" kern="0" spc="75" dirty="0">
                          <a:solidFill>
                            <a:schemeClr val="tx1"/>
                          </a:solidFill>
                          <a:effectLst/>
                          <a:latin typeface="ＭＳ Ｐゴシック" pitchFamily="50" charset="-128"/>
                          <a:ea typeface="ＭＳ Ｐゴシック" pitchFamily="50" charset="-128"/>
                        </a:rPr>
                        <a:t>商用ベンダー</a:t>
                      </a:r>
                      <a:r>
                        <a:rPr lang="en-US" sz="1400" kern="0" spc="75" dirty="0">
                          <a:solidFill>
                            <a:schemeClr val="tx1"/>
                          </a:solidFill>
                          <a:effectLst/>
                          <a:latin typeface="ＭＳ Ｐゴシック" pitchFamily="50" charset="-128"/>
                          <a:ea typeface="ＭＳ Ｐゴシック" pitchFamily="50" charset="-128"/>
                        </a:rPr>
                        <a:t/>
                      </a:r>
                      <a:br>
                        <a:rPr lang="en-US" sz="1400" kern="0" spc="75" dirty="0">
                          <a:solidFill>
                            <a:schemeClr val="tx1"/>
                          </a:solidFill>
                          <a:effectLst/>
                          <a:latin typeface="ＭＳ Ｐゴシック" pitchFamily="50" charset="-128"/>
                          <a:ea typeface="ＭＳ Ｐゴシック" pitchFamily="50" charset="-128"/>
                        </a:rPr>
                      </a:br>
                      <a:r>
                        <a:rPr lang="ja-JP" sz="1400" kern="0" spc="75" dirty="0">
                          <a:solidFill>
                            <a:schemeClr val="tx1"/>
                          </a:solidFill>
                          <a:effectLst/>
                          <a:latin typeface="ＭＳ Ｐゴシック" pitchFamily="50" charset="-128"/>
                          <a:ea typeface="ＭＳ Ｐゴシック" pitchFamily="50" charset="-128"/>
                        </a:rPr>
                        <a:t>製品</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228561">
                <a:tc>
                  <a:txBody>
                    <a:bodyPr/>
                    <a:lstStyle/>
                    <a:p>
                      <a:pPr algn="l">
                        <a:spcAft>
                          <a:spcPts val="0"/>
                        </a:spcAft>
                      </a:pPr>
                      <a:r>
                        <a:rPr lang="ja-JP" sz="1400" b="0" kern="0" dirty="0">
                          <a:solidFill>
                            <a:schemeClr val="tx1"/>
                          </a:solidFill>
                          <a:effectLst/>
                          <a:latin typeface="ＭＳ Ｐゴシック" pitchFamily="50" charset="-128"/>
                          <a:ea typeface="ＭＳ Ｐゴシック" pitchFamily="50" charset="-128"/>
                        </a:rPr>
                        <a:t>中心となる組織</a:t>
                      </a:r>
                      <a:endParaRPr lang="ja-JP" sz="1800" b="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コミュニティ</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レッドハット</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ベンダー</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a:txBody>
                    <a:bodyPr/>
                    <a:lstStyle/>
                    <a:p>
                      <a:pPr algn="l">
                        <a:spcAft>
                          <a:spcPts val="0"/>
                        </a:spcAft>
                      </a:pPr>
                      <a:r>
                        <a:rPr lang="ja-JP" sz="1400" b="0" kern="0" dirty="0">
                          <a:solidFill>
                            <a:schemeClr val="tx1"/>
                          </a:solidFill>
                          <a:effectLst/>
                          <a:latin typeface="ＭＳ Ｐゴシック" pitchFamily="50" charset="-128"/>
                          <a:ea typeface="ＭＳ Ｐゴシック" pitchFamily="50" charset="-128"/>
                        </a:rPr>
                        <a:t>提供される製品</a:t>
                      </a:r>
                      <a:endParaRPr lang="ja-JP" sz="1800" b="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コミュニティ製品</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商用製品</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商用製品</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a:txBody>
                    <a:bodyPr/>
                    <a:lstStyle/>
                    <a:p>
                      <a:pPr algn="l">
                        <a:spcAft>
                          <a:spcPts val="0"/>
                        </a:spcAft>
                      </a:pPr>
                      <a:r>
                        <a:rPr lang="ja-JP" sz="1400" b="0" kern="0">
                          <a:solidFill>
                            <a:schemeClr val="tx1"/>
                          </a:solidFill>
                          <a:effectLst/>
                          <a:latin typeface="ＭＳ Ｐゴシック" pitchFamily="50" charset="-128"/>
                          <a:ea typeface="ＭＳ Ｐゴシック" pitchFamily="50" charset="-128"/>
                        </a:rPr>
                        <a:t>ソースコードの開示</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公開</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公開</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非公開</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a:txBody>
                    <a:bodyPr/>
                    <a:lstStyle/>
                    <a:p>
                      <a:pPr algn="l">
                        <a:spcAft>
                          <a:spcPts val="0"/>
                        </a:spcAft>
                      </a:pPr>
                      <a:r>
                        <a:rPr lang="ja-JP" sz="1400" b="0" kern="0">
                          <a:solidFill>
                            <a:schemeClr val="tx1"/>
                          </a:solidFill>
                          <a:effectLst/>
                          <a:latin typeface="ＭＳ Ｐゴシック" pitchFamily="50" charset="-128"/>
                          <a:ea typeface="ＭＳ Ｐゴシック" pitchFamily="50" charset="-128"/>
                        </a:rPr>
                        <a:t>製品のライセンス費用</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無償</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無償</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有償</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434">
                <a:tc>
                  <a:txBody>
                    <a:bodyPr/>
                    <a:lstStyle/>
                    <a:p>
                      <a:pPr algn="l">
                        <a:spcAft>
                          <a:spcPts val="0"/>
                        </a:spcAft>
                      </a:pPr>
                      <a:r>
                        <a:rPr lang="ja-JP" sz="1400" b="0" kern="0" dirty="0">
                          <a:solidFill>
                            <a:schemeClr val="tx1"/>
                          </a:solidFill>
                          <a:effectLst/>
                          <a:latin typeface="ＭＳ Ｐゴシック" pitchFamily="50" charset="-128"/>
                          <a:ea typeface="ＭＳ Ｐゴシック" pitchFamily="50" charset="-128"/>
                        </a:rPr>
                        <a:t>製品保守およびサポートのコスト</a:t>
                      </a:r>
                      <a:endParaRPr lang="ja-JP" sz="1800" b="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ＭＳ Ｐゴシック" pitchFamily="50" charset="-128"/>
                          <a:ea typeface="ＭＳ Ｐゴシック" pitchFamily="50" charset="-128"/>
                        </a:rPr>
                        <a:t>×</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有償サポート</a:t>
                      </a:r>
                      <a:r>
                        <a:rPr lang="en-US" sz="1400" kern="0" dirty="0">
                          <a:solidFill>
                            <a:schemeClr val="tx1"/>
                          </a:solidFill>
                          <a:effectLst/>
                          <a:latin typeface="ＭＳ Ｐゴシック" pitchFamily="50" charset="-128"/>
                          <a:ea typeface="ＭＳ Ｐゴシック" pitchFamily="50" charset="-128"/>
                        </a:rPr>
                        <a:t/>
                      </a:r>
                      <a:br>
                        <a:rPr lang="en-US" sz="1400" kern="0" dirty="0">
                          <a:solidFill>
                            <a:schemeClr val="tx1"/>
                          </a:solidFill>
                          <a:effectLst/>
                          <a:latin typeface="ＭＳ Ｐゴシック" pitchFamily="50" charset="-128"/>
                          <a:ea typeface="ＭＳ Ｐゴシック" pitchFamily="50" charset="-128"/>
                        </a:rPr>
                      </a:br>
                      <a:r>
                        <a:rPr lang="ja-JP" sz="1400" kern="0" dirty="0">
                          <a:solidFill>
                            <a:schemeClr val="tx1"/>
                          </a:solidFill>
                          <a:effectLst/>
                          <a:latin typeface="ＭＳ Ｐゴシック" pitchFamily="50" charset="-128"/>
                          <a:ea typeface="ＭＳ Ｐゴシック" pitchFamily="50" charset="-128"/>
                        </a:rPr>
                        <a:t>かつ　低コスト</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有償サポート</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a:txBody>
                    <a:bodyPr/>
                    <a:lstStyle/>
                    <a:p>
                      <a:pPr algn="l">
                        <a:spcAft>
                          <a:spcPts val="0"/>
                        </a:spcAft>
                      </a:pPr>
                      <a:r>
                        <a:rPr lang="ja-JP" sz="1400" b="0" kern="0">
                          <a:solidFill>
                            <a:schemeClr val="tx1"/>
                          </a:solidFill>
                          <a:effectLst/>
                          <a:latin typeface="ＭＳ Ｐゴシック" pitchFamily="50" charset="-128"/>
                          <a:ea typeface="ＭＳ Ｐゴシック" pitchFamily="50" charset="-128"/>
                        </a:rPr>
                        <a:t>製品の品質保証</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ＭＳ Ｐゴシック" pitchFamily="50" charset="-128"/>
                          <a:ea typeface="ＭＳ Ｐゴシック" pitchFamily="50" charset="-128"/>
                        </a:rPr>
                        <a:t>×</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〇</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a:txBody>
                    <a:bodyPr/>
                    <a:lstStyle/>
                    <a:p>
                      <a:pPr algn="l">
                        <a:spcAft>
                          <a:spcPts val="0"/>
                        </a:spcAft>
                      </a:pPr>
                      <a:r>
                        <a:rPr lang="en-US" sz="1400" b="0" kern="0">
                          <a:solidFill>
                            <a:schemeClr val="tx1"/>
                          </a:solidFill>
                          <a:effectLst/>
                          <a:latin typeface="ＭＳ Ｐゴシック" pitchFamily="50" charset="-128"/>
                          <a:ea typeface="ＭＳ Ｐゴシック" pitchFamily="50" charset="-128"/>
                        </a:rPr>
                        <a:t>24</a:t>
                      </a:r>
                      <a:r>
                        <a:rPr lang="ja-JP" sz="1400" b="0" kern="0">
                          <a:solidFill>
                            <a:schemeClr val="tx1"/>
                          </a:solidFill>
                          <a:effectLst/>
                          <a:latin typeface="ＭＳ Ｐゴシック" pitchFamily="50" charset="-128"/>
                          <a:ea typeface="ＭＳ Ｐゴシック" pitchFamily="50" charset="-128"/>
                        </a:rPr>
                        <a:t>時間</a:t>
                      </a:r>
                      <a:r>
                        <a:rPr lang="en-US" sz="1400" b="0" kern="0">
                          <a:solidFill>
                            <a:schemeClr val="tx1"/>
                          </a:solidFill>
                          <a:effectLst/>
                          <a:latin typeface="ＭＳ Ｐゴシック" pitchFamily="50" charset="-128"/>
                          <a:ea typeface="ＭＳ Ｐゴシック" pitchFamily="50" charset="-128"/>
                        </a:rPr>
                        <a:t>×365</a:t>
                      </a:r>
                      <a:r>
                        <a:rPr lang="ja-JP" sz="1400" b="0" kern="0">
                          <a:solidFill>
                            <a:schemeClr val="tx1"/>
                          </a:solidFill>
                          <a:effectLst/>
                          <a:latin typeface="ＭＳ Ｐゴシック" pitchFamily="50" charset="-128"/>
                          <a:ea typeface="ＭＳ Ｐゴシック" pitchFamily="50" charset="-128"/>
                        </a:rPr>
                        <a:t>対応</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ＭＳ Ｐゴシック" pitchFamily="50" charset="-128"/>
                          <a:ea typeface="ＭＳ Ｐゴシック" pitchFamily="50" charset="-128"/>
                        </a:rPr>
                        <a:t>×</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a:txBody>
                    <a:bodyPr/>
                    <a:lstStyle/>
                    <a:p>
                      <a:pPr algn="l">
                        <a:spcAft>
                          <a:spcPts val="0"/>
                        </a:spcAft>
                      </a:pPr>
                      <a:r>
                        <a:rPr lang="en-US" sz="1400" b="0" kern="0">
                          <a:solidFill>
                            <a:schemeClr val="tx1"/>
                          </a:solidFill>
                          <a:effectLst/>
                          <a:latin typeface="ＭＳ Ｐゴシック" pitchFamily="50" charset="-128"/>
                          <a:ea typeface="ＭＳ Ｐゴシック" pitchFamily="50" charset="-128"/>
                        </a:rPr>
                        <a:t>Hot Fix</a:t>
                      </a:r>
                      <a:r>
                        <a:rPr lang="ja-JP" sz="1400" b="0" kern="0">
                          <a:solidFill>
                            <a:schemeClr val="tx1"/>
                          </a:solidFill>
                          <a:effectLst/>
                          <a:latin typeface="ＭＳ Ｐゴシック" pitchFamily="50" charset="-128"/>
                          <a:ea typeface="ＭＳ Ｐゴシック" pitchFamily="50" charset="-128"/>
                        </a:rPr>
                        <a:t>パッチの提供</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a:solidFill>
                            <a:schemeClr val="tx1"/>
                          </a:solidFill>
                          <a:effectLst/>
                          <a:latin typeface="ＭＳ Ｐゴシック" pitchFamily="50" charset="-128"/>
                          <a:ea typeface="ＭＳ Ｐゴシック" pitchFamily="50" charset="-128"/>
                        </a:rPr>
                        <a:t>×</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〇</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434">
                <a:tc>
                  <a:txBody>
                    <a:bodyPr/>
                    <a:lstStyle/>
                    <a:p>
                      <a:pPr algn="l">
                        <a:spcAft>
                          <a:spcPts val="0"/>
                        </a:spcAft>
                      </a:pPr>
                      <a:r>
                        <a:rPr lang="ja-JP" sz="1400" b="0" kern="0">
                          <a:solidFill>
                            <a:schemeClr val="tx1"/>
                          </a:solidFill>
                          <a:effectLst/>
                          <a:latin typeface="ＭＳ Ｐゴシック" pitchFamily="50" charset="-128"/>
                          <a:ea typeface="ＭＳ Ｐゴシック" pitchFamily="50" charset="-128"/>
                        </a:rPr>
                        <a:t>エンタープライズ向け用途</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a:solidFill>
                            <a:schemeClr val="tx1"/>
                          </a:solidFill>
                          <a:effectLst/>
                          <a:latin typeface="ＭＳ Ｐゴシック" pitchFamily="50" charset="-128"/>
                          <a:ea typeface="ＭＳ Ｐゴシック" pitchFamily="50" charset="-128"/>
                        </a:rPr>
                        <a:t>×</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434">
                <a:tc>
                  <a:txBody>
                    <a:bodyPr/>
                    <a:lstStyle/>
                    <a:p>
                      <a:pPr algn="l">
                        <a:spcAft>
                          <a:spcPts val="0"/>
                        </a:spcAft>
                      </a:pPr>
                      <a:r>
                        <a:rPr lang="ja-JP" sz="1400" b="0" kern="0">
                          <a:solidFill>
                            <a:schemeClr val="tx1"/>
                          </a:solidFill>
                          <a:effectLst/>
                          <a:latin typeface="ＭＳ Ｐゴシック" pitchFamily="50" charset="-128"/>
                          <a:ea typeface="ＭＳ Ｐゴシック" pitchFamily="50" charset="-128"/>
                        </a:rPr>
                        <a:t>オープン技術／先進技術の提供</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〇</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434">
                <a:tc>
                  <a:txBody>
                    <a:bodyPr/>
                    <a:lstStyle/>
                    <a:p>
                      <a:pPr algn="l">
                        <a:spcAft>
                          <a:spcPts val="0"/>
                        </a:spcAft>
                      </a:pPr>
                      <a:r>
                        <a:rPr lang="ja-JP" sz="1400" b="0" kern="0">
                          <a:solidFill>
                            <a:schemeClr val="tx1"/>
                          </a:solidFill>
                          <a:effectLst/>
                          <a:latin typeface="ＭＳ Ｐゴシック" pitchFamily="50" charset="-128"/>
                          <a:ea typeface="ＭＳ Ｐゴシック" pitchFamily="50" charset="-128"/>
                        </a:rPr>
                        <a:t>ベンダーロックインからの回避</a:t>
                      </a:r>
                      <a:endParaRPr lang="ja-JP" sz="1800" b="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〇</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〇</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ＭＳ Ｐゴシック" pitchFamily="50" charset="-128"/>
                          <a:ea typeface="ＭＳ Ｐゴシック" pitchFamily="50" charset="-128"/>
                        </a:rPr>
                        <a:t>×</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434">
                <a:tc>
                  <a:txBody>
                    <a:bodyPr/>
                    <a:lstStyle/>
                    <a:p>
                      <a:pPr algn="l">
                        <a:spcAft>
                          <a:spcPts val="0"/>
                        </a:spcAft>
                      </a:pPr>
                      <a:r>
                        <a:rPr lang="ja-JP" sz="1400" b="0" kern="0" dirty="0">
                          <a:solidFill>
                            <a:schemeClr val="tx1"/>
                          </a:solidFill>
                          <a:effectLst/>
                          <a:latin typeface="ＭＳ Ｐゴシック" pitchFamily="50" charset="-128"/>
                          <a:ea typeface="ＭＳ Ｐゴシック" pitchFamily="50" charset="-128"/>
                        </a:rPr>
                        <a:t>ミドルウェアの</a:t>
                      </a:r>
                      <a:r>
                        <a:rPr lang="en-US" sz="1400" b="0" kern="0" dirty="0">
                          <a:solidFill>
                            <a:schemeClr val="tx1"/>
                          </a:solidFill>
                          <a:effectLst/>
                          <a:latin typeface="ＭＳ Ｐゴシック" pitchFamily="50" charset="-128"/>
                          <a:ea typeface="ＭＳ Ｐゴシック" pitchFamily="50" charset="-128"/>
                        </a:rPr>
                        <a:t>TCO</a:t>
                      </a:r>
                      <a:r>
                        <a:rPr lang="ja-JP" sz="1400" b="0" kern="0" dirty="0">
                          <a:solidFill>
                            <a:schemeClr val="tx1"/>
                          </a:solidFill>
                          <a:effectLst/>
                          <a:latin typeface="ＭＳ Ｐゴシック" pitchFamily="50" charset="-128"/>
                          <a:ea typeface="ＭＳ Ｐゴシック" pitchFamily="50" charset="-128"/>
                        </a:rPr>
                        <a:t>の削減</a:t>
                      </a:r>
                      <a:endParaRPr lang="ja-JP" sz="1800" b="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〇</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〇</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dirty="0">
                          <a:solidFill>
                            <a:schemeClr val="tx1"/>
                          </a:solidFill>
                          <a:effectLst/>
                          <a:latin typeface="ＭＳ Ｐゴシック" pitchFamily="50" charset="-128"/>
                          <a:ea typeface="ＭＳ Ｐゴシック" pitchFamily="50" charset="-128"/>
                        </a:rPr>
                        <a:t>×</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rowSpan="2">
                  <a:txBody>
                    <a:bodyPr/>
                    <a:lstStyle/>
                    <a:p>
                      <a:pPr algn="l">
                        <a:spcAft>
                          <a:spcPts val="0"/>
                        </a:spcAft>
                      </a:pPr>
                      <a:r>
                        <a:rPr lang="ja-JP" sz="1400" b="0" kern="0" dirty="0">
                          <a:solidFill>
                            <a:schemeClr val="tx1"/>
                          </a:solidFill>
                          <a:effectLst/>
                          <a:latin typeface="ＭＳ Ｐゴシック" pitchFamily="50" charset="-128"/>
                          <a:ea typeface="ＭＳ Ｐゴシック" pitchFamily="50" charset="-128"/>
                        </a:rPr>
                        <a:t>対象になるシステム</a:t>
                      </a:r>
                      <a:endParaRPr lang="ja-JP" sz="1800" b="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ja-JP" sz="1400" kern="0" dirty="0">
                          <a:solidFill>
                            <a:schemeClr val="tx1"/>
                          </a:solidFill>
                          <a:effectLst/>
                          <a:latin typeface="ＭＳ Ｐゴシック" pitchFamily="50" charset="-128"/>
                          <a:ea typeface="ＭＳ Ｐゴシック" pitchFamily="50" charset="-128"/>
                        </a:rPr>
                        <a:t>小規模・無保証</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a:solidFill>
                            <a:schemeClr val="tx1"/>
                          </a:solidFill>
                          <a:effectLst/>
                          <a:latin typeface="ＭＳ Ｐゴシック" pitchFamily="50" charset="-128"/>
                          <a:ea typeface="ＭＳ Ｐゴシック" pitchFamily="50" charset="-128"/>
                        </a:rPr>
                        <a:t>小規模〜大規模</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400" kern="0" dirty="0" smtClean="0">
                          <a:solidFill>
                            <a:schemeClr val="tx1"/>
                          </a:solidFill>
                          <a:effectLst/>
                          <a:latin typeface="ＭＳ Ｐゴシック" pitchFamily="50" charset="-128"/>
                          <a:ea typeface="ＭＳ Ｐゴシック" pitchFamily="50" charset="-128"/>
                        </a:rPr>
                        <a:t>中規模〜大規模</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61">
                <a:tc vMerge="1">
                  <a:txBody>
                    <a:bodyPr/>
                    <a:lstStyle/>
                    <a:p>
                      <a:endParaRPr kumimoji="1" lang="ja-JP" altLang="en-US"/>
                    </a:p>
                  </a:txBody>
                  <a:tcPr/>
                </a:tc>
                <a:tc vMerge="1">
                  <a:txBody>
                    <a:bodyPr/>
                    <a:lstStyle/>
                    <a:p>
                      <a:endParaRPr kumimoji="1" lang="ja-JP" altLang="en-US"/>
                    </a:p>
                  </a:txBody>
                  <a:tcPr/>
                </a:tc>
                <a:tc>
                  <a:txBody>
                    <a:bodyPr/>
                    <a:lstStyle/>
                    <a:p>
                      <a:pPr algn="l">
                        <a:spcAft>
                          <a:spcPts val="0"/>
                        </a:spcAft>
                      </a:pPr>
                      <a:r>
                        <a:rPr lang="ja-JP" sz="1400" kern="0">
                          <a:solidFill>
                            <a:schemeClr val="tx1"/>
                          </a:solidFill>
                          <a:effectLst/>
                          <a:latin typeface="ＭＳ Ｐゴシック" pitchFamily="50" charset="-128"/>
                          <a:ea typeface="ＭＳ Ｐゴシック" pitchFamily="50" charset="-128"/>
                        </a:rPr>
                        <a:t>ミッションクリティカル</a:t>
                      </a:r>
                      <a:endParaRPr lang="ja-JP" sz="1800" kern="10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ja-JP" sz="1400" kern="0" dirty="0">
                          <a:solidFill>
                            <a:schemeClr val="tx1"/>
                          </a:solidFill>
                          <a:effectLst/>
                          <a:latin typeface="ＭＳ Ｐゴシック" pitchFamily="50" charset="-128"/>
                          <a:ea typeface="ＭＳ Ｐゴシック" pitchFamily="50" charset="-128"/>
                        </a:rPr>
                        <a:t>ミッションクリティカル</a:t>
                      </a:r>
                      <a:endParaRPr lang="ja-JP" sz="1800" kern="100" dirty="0">
                        <a:solidFill>
                          <a:schemeClr val="tx1"/>
                        </a:solidFill>
                        <a:effectLst/>
                        <a:latin typeface="ＭＳ Ｐゴシック" pitchFamily="50" charset="-128"/>
                        <a:ea typeface="ＭＳ Ｐゴシック" pitchFamily="50" charset="-128"/>
                        <a:cs typeface="Times New Roman"/>
                      </a:endParaRPr>
                    </a:p>
                  </a:txBody>
                  <a:tcPr marL="47625" marR="4762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テキスト ボックス 6"/>
          <p:cNvSpPr txBox="1"/>
          <p:nvPr/>
        </p:nvSpPr>
        <p:spPr>
          <a:xfrm>
            <a:off x="683568" y="908720"/>
            <a:ext cx="5474576" cy="369332"/>
          </a:xfrm>
          <a:prstGeom prst="rect">
            <a:avLst/>
          </a:prstGeom>
          <a:noFill/>
        </p:spPr>
        <p:txBody>
          <a:bodyPr wrap="none" rtlCol="0">
            <a:spAutoFit/>
          </a:bodyPr>
          <a:lstStyle/>
          <a:p>
            <a:r>
              <a:rPr lang="en-US" altLang="ja-JP" dirty="0"/>
              <a:t>JBoss Enterprise </a:t>
            </a:r>
            <a:r>
              <a:rPr lang="en-US" altLang="ja-JP" dirty="0" smtClean="0"/>
              <a:t>Middleware,</a:t>
            </a:r>
            <a:r>
              <a:rPr lang="ja-JP" altLang="en-US" dirty="0" smtClean="0"/>
              <a:t>と商用</a:t>
            </a:r>
            <a:r>
              <a:rPr lang="ja-JP" altLang="en-US" dirty="0"/>
              <a:t>ベンダー製品の違い</a:t>
            </a:r>
            <a:endParaRPr kumimoji="1" lang="ja-JP" altLang="en-US" dirty="0"/>
          </a:p>
        </p:txBody>
      </p:sp>
      <p:sp>
        <p:nvSpPr>
          <p:cNvPr id="9" name="テキスト ボックス 8"/>
          <p:cNvSpPr txBox="1"/>
          <p:nvPr/>
        </p:nvSpPr>
        <p:spPr>
          <a:xfrm>
            <a:off x="717313" y="260648"/>
            <a:ext cx="3172663" cy="523220"/>
          </a:xfrm>
          <a:prstGeom prst="rect">
            <a:avLst/>
          </a:prstGeom>
          <a:noFill/>
        </p:spPr>
        <p:txBody>
          <a:bodyPr wrap="none" rtlCol="0">
            <a:spAutoFit/>
          </a:bodyPr>
          <a:lstStyle/>
          <a:p>
            <a:r>
              <a:rPr lang="en-US" altLang="ja-JP" sz="2800" dirty="0" smtClean="0"/>
              <a:t>7-6. Red Hat JBoss</a:t>
            </a:r>
            <a:endParaRPr lang="en-US" altLang="ja-JP" sz="2800" dirty="0"/>
          </a:p>
        </p:txBody>
      </p:sp>
    </p:spTree>
    <p:extLst>
      <p:ext uri="{BB962C8B-B14F-4D97-AF65-F5344CB8AC3E}">
        <p14:creationId xmlns:p14="http://schemas.microsoft.com/office/powerpoint/2010/main" val="8935857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1"/>
          <p:cNvSpPr txBox="1">
            <a:spLocks/>
          </p:cNvSpPr>
          <p:nvPr/>
        </p:nvSpPr>
        <p:spPr bwMode="auto">
          <a:xfrm>
            <a:off x="1403648" y="1412776"/>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folHlink"/>
              </a:buClr>
              <a:buSzPct val="90000"/>
              <a:buFont typeface="Wingdings" pitchFamily="2" charset="2"/>
              <a:buNone/>
              <a:defRPr kumimoji="1" sz="3200">
                <a:solidFill>
                  <a:schemeClr val="tx1"/>
                </a:solidFill>
                <a:latin typeface="+mn-lt"/>
                <a:ea typeface="+mn-ea"/>
                <a:cs typeface="+mn-cs"/>
              </a:defRPr>
            </a:lvl1pPr>
            <a:lvl2pPr marL="622300" indent="-176213" algn="l" rtl="0" eaLnBrk="0" fontAlgn="base" hangingPunct="0">
              <a:spcBef>
                <a:spcPct val="20000"/>
              </a:spcBef>
              <a:spcAft>
                <a:spcPct val="0"/>
              </a:spcAft>
              <a:buClr>
                <a:schemeClr val="tx2"/>
              </a:buClr>
              <a:buSzPct val="70000"/>
              <a:buFont typeface="Wingdings" pitchFamily="2" charset="2"/>
              <a:buChar char="n"/>
              <a:defRPr kumimoji="1" sz="2000">
                <a:solidFill>
                  <a:schemeClr val="tx1"/>
                </a:solidFill>
                <a:latin typeface="+mn-lt"/>
                <a:ea typeface="+mn-ea"/>
              </a:defRPr>
            </a:lvl2pPr>
            <a:lvl3pPr marL="990600" indent="-188913" algn="l" rtl="0" eaLnBrk="0" fontAlgn="base" hangingPunct="0">
              <a:spcBef>
                <a:spcPct val="20000"/>
              </a:spcBef>
              <a:spcAft>
                <a:spcPct val="0"/>
              </a:spcAft>
              <a:buClr>
                <a:schemeClr val="tx1"/>
              </a:buClr>
              <a:buSzPct val="80000"/>
              <a:buFont typeface="Wingdings" pitchFamily="2" charset="2"/>
              <a:buChar char="ü"/>
              <a:defRPr kumimoji="1">
                <a:solidFill>
                  <a:schemeClr val="tx1"/>
                </a:solidFill>
                <a:latin typeface="+mn-lt"/>
                <a:ea typeface="+mn-ea"/>
              </a:defRPr>
            </a:lvl3pPr>
            <a:lvl4pPr marL="1346200" indent="-176213"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4pPr>
            <a:lvl5pPr marL="1754188" indent="-228600"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5pPr>
            <a:lvl6pPr marL="22113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6pPr>
            <a:lvl7pPr marL="26685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7pPr>
            <a:lvl8pPr marL="31257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8pPr>
            <a:lvl9pPr marL="35829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9pPr>
          </a:lstStyle>
          <a:p>
            <a:r>
              <a:rPr lang="en-US" altLang="ja-JP" dirty="0"/>
              <a:t>8</a:t>
            </a:r>
            <a:r>
              <a:rPr lang="en-US" altLang="ja-JP" dirty="0" smtClean="0"/>
              <a:t>. </a:t>
            </a:r>
            <a:r>
              <a:rPr lang="ja-JP" altLang="en-US" dirty="0" smtClean="0"/>
              <a:t>参考資料</a:t>
            </a:r>
            <a:endParaRPr lang="ja-JP" altLang="en-US" dirty="0"/>
          </a:p>
        </p:txBody>
      </p:sp>
      <p:sp>
        <p:nvSpPr>
          <p:cNvPr id="4" name="テキスト ボックス 3"/>
          <p:cNvSpPr txBox="1"/>
          <p:nvPr/>
        </p:nvSpPr>
        <p:spPr>
          <a:xfrm>
            <a:off x="2271730" y="3717032"/>
            <a:ext cx="3464410" cy="923330"/>
          </a:xfrm>
          <a:prstGeom prst="rect">
            <a:avLst/>
          </a:prstGeom>
          <a:noFill/>
        </p:spPr>
        <p:txBody>
          <a:bodyPr wrap="none" rtlCol="0">
            <a:spAutoFit/>
          </a:bodyPr>
          <a:lstStyle/>
          <a:p>
            <a:r>
              <a:rPr lang="en-US" altLang="ja-JP" dirty="0" smtClean="0"/>
              <a:t>8-1</a:t>
            </a:r>
            <a:r>
              <a:rPr lang="en-US" altLang="ja-JP" dirty="0"/>
              <a:t>. UP (Unified Process) </a:t>
            </a:r>
            <a:r>
              <a:rPr lang="ja-JP" altLang="en-US" dirty="0"/>
              <a:t>について</a:t>
            </a:r>
          </a:p>
          <a:p>
            <a:r>
              <a:rPr lang="en-US" altLang="ja-JP" dirty="0"/>
              <a:t>8</a:t>
            </a:r>
            <a:r>
              <a:rPr lang="en-US" altLang="ja-JP" dirty="0" smtClean="0"/>
              <a:t>-2</a:t>
            </a:r>
            <a:r>
              <a:rPr lang="en-US" altLang="ja-JP" dirty="0"/>
              <a:t>. Agile </a:t>
            </a:r>
            <a:r>
              <a:rPr lang="ja-JP" altLang="en-US" dirty="0"/>
              <a:t>宣言　</a:t>
            </a:r>
            <a:r>
              <a:rPr lang="en-US" altLang="ja-JP" dirty="0"/>
              <a:t>Aug. </a:t>
            </a:r>
            <a:r>
              <a:rPr lang="en-US" altLang="ja-JP" dirty="0" smtClean="0"/>
              <a:t>2001</a:t>
            </a:r>
          </a:p>
          <a:p>
            <a:r>
              <a:rPr lang="en-US" altLang="ja-JP" dirty="0" smtClean="0"/>
              <a:t>8-3. </a:t>
            </a:r>
            <a:r>
              <a:rPr lang="ja-JP" altLang="en-US" dirty="0" smtClean="0"/>
              <a:t>参考文献</a:t>
            </a:r>
            <a:endParaRPr lang="en-US" altLang="ja-JP" dirty="0"/>
          </a:p>
        </p:txBody>
      </p:sp>
    </p:spTree>
    <p:extLst>
      <p:ext uri="{BB962C8B-B14F-4D97-AF65-F5344CB8AC3E}">
        <p14:creationId xmlns:p14="http://schemas.microsoft.com/office/powerpoint/2010/main" val="22706441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http://www.vietnamesetestingboard.org/zbxe/files/attach/images/184959/404/103/RationalUnified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760" y="1727528"/>
            <a:ext cx="4791075" cy="32385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479376" y="980728"/>
            <a:ext cx="8280920" cy="738664"/>
          </a:xfrm>
          <a:prstGeom prst="rect">
            <a:avLst/>
          </a:prstGeom>
          <a:noFill/>
        </p:spPr>
        <p:txBody>
          <a:bodyPr wrap="square" rtlCol="0">
            <a:spAutoFit/>
          </a:bodyPr>
          <a:lstStyle/>
          <a:p>
            <a:r>
              <a:rPr kumimoji="1" lang="en-US" altLang="ja-JP" sz="1400" dirty="0" smtClean="0"/>
              <a:t>UP</a:t>
            </a:r>
            <a:r>
              <a:rPr kumimoji="1" lang="ja-JP" altLang="en-US" sz="1400" dirty="0" smtClean="0"/>
              <a:t>は下記に示したフェーズと各フェーズにおける作業分野より構成され、</a:t>
            </a:r>
            <a:r>
              <a:rPr lang="ja-JP" altLang="en-US" sz="1400" dirty="0" smtClean="0"/>
              <a:t>各</a:t>
            </a:r>
            <a:r>
              <a:rPr kumimoji="1" lang="ja-JP" altLang="en-US" sz="1400" dirty="0" smtClean="0"/>
              <a:t>フェーズにおいて反復（イテレーション）を実施する事及び顧客と開発者を含めた適正なチーム編成</a:t>
            </a:r>
            <a:r>
              <a:rPr lang="ja-JP" altLang="en-US" sz="1400" dirty="0" smtClean="0"/>
              <a:t>と運営</a:t>
            </a:r>
            <a:r>
              <a:rPr kumimoji="1" lang="ja-JP" altLang="en-US" sz="1400" dirty="0" smtClean="0"/>
              <a:t>によりアジャイル</a:t>
            </a:r>
            <a:r>
              <a:rPr lang="ja-JP" altLang="en-US" sz="1400" dirty="0" smtClean="0"/>
              <a:t>ソフトウェア</a:t>
            </a:r>
            <a:r>
              <a:rPr kumimoji="1" lang="ja-JP" altLang="en-US" sz="1400" dirty="0" smtClean="0"/>
              <a:t>開発に対応可能です。</a:t>
            </a:r>
            <a:endParaRPr kumimoji="1" lang="en-US" altLang="ja-JP" sz="1400" dirty="0" smtClean="0"/>
          </a:p>
          <a:p>
            <a:r>
              <a:rPr lang="en-US" altLang="ja-JP" sz="1400" dirty="0" smtClean="0"/>
              <a:t>RUP</a:t>
            </a:r>
            <a:r>
              <a:rPr lang="ja-JP" altLang="en-US" sz="1400" dirty="0" smtClean="0"/>
              <a:t> </a:t>
            </a:r>
            <a:r>
              <a:rPr lang="en-US" altLang="ja-JP" sz="1400" dirty="0" smtClean="0"/>
              <a:t>(Rational Unified Process) </a:t>
            </a:r>
            <a:r>
              <a:rPr lang="ja-JP" altLang="en-US" sz="1400" dirty="0" smtClean="0"/>
              <a:t>は　</a:t>
            </a:r>
            <a:r>
              <a:rPr lang="en-US" altLang="ja-JP" sz="1400" dirty="0" smtClean="0"/>
              <a:t>Rational</a:t>
            </a:r>
            <a:r>
              <a:rPr lang="ja-JP" altLang="en-US" sz="1400" dirty="0" smtClean="0"/>
              <a:t>　の </a:t>
            </a:r>
            <a:r>
              <a:rPr lang="en-US" altLang="ja-JP" sz="1400" dirty="0" smtClean="0"/>
              <a:t>Unified Process </a:t>
            </a:r>
            <a:r>
              <a:rPr lang="ja-JP" altLang="en-US" sz="1400" dirty="0" smtClean="0"/>
              <a:t>を基にした開発プロセス</a:t>
            </a:r>
            <a:r>
              <a:rPr lang="ja-JP" altLang="en-US" sz="1400" dirty="0"/>
              <a:t>。</a:t>
            </a:r>
            <a:endParaRPr kumimoji="1" lang="ja-JP" altLang="en-US" sz="1400" dirty="0"/>
          </a:p>
        </p:txBody>
      </p:sp>
      <p:sp>
        <p:nvSpPr>
          <p:cNvPr id="9" name="テキスト ボックス 8"/>
          <p:cNvSpPr txBox="1"/>
          <p:nvPr/>
        </p:nvSpPr>
        <p:spPr>
          <a:xfrm>
            <a:off x="444476" y="2132856"/>
            <a:ext cx="7983164" cy="4339650"/>
          </a:xfrm>
          <a:prstGeom prst="rect">
            <a:avLst/>
          </a:prstGeom>
          <a:noFill/>
        </p:spPr>
        <p:txBody>
          <a:bodyPr wrap="square" rtlCol="0">
            <a:spAutoFit/>
          </a:bodyPr>
          <a:lstStyle/>
          <a:p>
            <a:r>
              <a:rPr lang="en-US" altLang="ja-JP" sz="1200" dirty="0" smtClean="0"/>
              <a:t>UP</a:t>
            </a:r>
            <a:r>
              <a:rPr lang="ja-JP" altLang="en-US" sz="1200" dirty="0" smtClean="0"/>
              <a:t>の</a:t>
            </a:r>
            <a:r>
              <a:rPr lang="ja-JP" altLang="en-US" sz="1200" dirty="0"/>
              <a:t>目的</a:t>
            </a:r>
          </a:p>
          <a:p>
            <a:pPr marL="285750" indent="-285750">
              <a:buFont typeface="Arial" pitchFamily="34" charset="0"/>
              <a:buChar char="•"/>
            </a:pPr>
            <a:r>
              <a:rPr lang="ja-JP" altLang="en-US" sz="1200" dirty="0"/>
              <a:t>ユーザーの求める真の要求を満足</a:t>
            </a:r>
            <a:r>
              <a:rPr lang="ja-JP" altLang="en-US" sz="1200" dirty="0" smtClean="0"/>
              <a:t>させる</a:t>
            </a:r>
            <a:endParaRPr lang="en-US" altLang="ja-JP" sz="1200" dirty="0" smtClean="0"/>
          </a:p>
          <a:p>
            <a:pPr marL="285750" indent="-285750">
              <a:buFont typeface="Arial" pitchFamily="34" charset="0"/>
              <a:buChar char="•"/>
            </a:pPr>
            <a:endParaRPr lang="ja-JP" altLang="en-US" sz="1200" dirty="0"/>
          </a:p>
          <a:p>
            <a:pPr marL="285750" indent="-285750">
              <a:buFont typeface="Arial" pitchFamily="34" charset="0"/>
              <a:buChar char="•"/>
            </a:pPr>
            <a:r>
              <a:rPr lang="ja-JP" altLang="en-US" sz="1200" dirty="0"/>
              <a:t>要求や環境の変化に</a:t>
            </a:r>
            <a:r>
              <a:rPr lang="ja-JP" altLang="en-US" sz="1200" dirty="0" smtClean="0"/>
              <a:t>対応</a:t>
            </a:r>
            <a:endParaRPr lang="en-US" altLang="ja-JP" sz="1200" dirty="0" smtClean="0"/>
          </a:p>
          <a:p>
            <a:pPr marL="285750" indent="-285750">
              <a:buFont typeface="Arial" pitchFamily="34" charset="0"/>
              <a:buChar char="•"/>
            </a:pPr>
            <a:endParaRPr lang="ja-JP" altLang="en-US" sz="1200" dirty="0"/>
          </a:p>
          <a:p>
            <a:pPr marL="285750" indent="-285750">
              <a:buFont typeface="Arial" pitchFamily="34" charset="0"/>
              <a:buChar char="•"/>
            </a:pPr>
            <a:r>
              <a:rPr lang="ja-JP" altLang="en-US" sz="1200" dirty="0" smtClean="0"/>
              <a:t>ソフトウェア開発</a:t>
            </a:r>
            <a:r>
              <a:rPr lang="ja-JP" altLang="en-US" sz="1200" dirty="0"/>
              <a:t>のリスクを</a:t>
            </a:r>
            <a:r>
              <a:rPr lang="ja-JP" altLang="en-US" sz="1200" dirty="0" smtClean="0"/>
              <a:t>減少</a:t>
            </a:r>
            <a:endParaRPr lang="en-US" altLang="ja-JP" sz="1200" dirty="0" smtClean="0"/>
          </a:p>
          <a:p>
            <a:pPr marL="285750" indent="-285750">
              <a:buFont typeface="Arial" pitchFamily="34" charset="0"/>
              <a:buChar char="•"/>
            </a:pPr>
            <a:endParaRPr lang="ja-JP" altLang="en-US" sz="1200" dirty="0"/>
          </a:p>
          <a:p>
            <a:pPr marL="285750" indent="-285750">
              <a:buFont typeface="Arial" pitchFamily="34" charset="0"/>
              <a:buChar char="•"/>
            </a:pPr>
            <a:r>
              <a:rPr lang="ja-JP" altLang="en-US" sz="1200" dirty="0"/>
              <a:t>再利用可能なコンポーネントベースのシステム</a:t>
            </a:r>
          </a:p>
          <a:p>
            <a:endParaRPr kumimoji="1" lang="en-US" altLang="ja-JP" sz="1200" dirty="0" smtClean="0"/>
          </a:p>
          <a:p>
            <a:endParaRPr lang="en-US" altLang="ja-JP" sz="1200" dirty="0"/>
          </a:p>
          <a:p>
            <a:r>
              <a:rPr kumimoji="1" lang="ja-JP" altLang="en-US" sz="1200" dirty="0" smtClean="0"/>
              <a:t>その為に下記の特徴を持つ</a:t>
            </a:r>
            <a:endParaRPr kumimoji="1" lang="en-US" altLang="ja-JP" sz="1200" dirty="0" smtClean="0"/>
          </a:p>
          <a:p>
            <a:endParaRPr kumimoji="1" lang="en-US" altLang="ja-JP" sz="1200" dirty="0" smtClean="0"/>
          </a:p>
          <a:p>
            <a:pPr marL="171450" indent="-171450">
              <a:buFont typeface="Arial" pitchFamily="34" charset="0"/>
              <a:buChar char="•"/>
            </a:pPr>
            <a:r>
              <a:rPr kumimoji="1" lang="ja-JP" altLang="en-US" sz="1200" dirty="0" smtClean="0"/>
              <a:t>各フェーズ毎に</a:t>
            </a:r>
            <a:r>
              <a:rPr kumimoji="1" lang="en-US" altLang="ja-JP" sz="1200" dirty="0" smtClean="0"/>
              <a:t/>
            </a:r>
            <a:br>
              <a:rPr kumimoji="1" lang="en-US" altLang="ja-JP" sz="1200" dirty="0" smtClean="0"/>
            </a:br>
            <a:r>
              <a:rPr kumimoji="1" lang="ja-JP" altLang="en-US" sz="1200" dirty="0" smtClean="0"/>
              <a:t>ビジネスモデリング、要求分析・設計、実装、テスト、導入を反復する。</a:t>
            </a:r>
            <a:endParaRPr kumimoji="1" lang="en-US" altLang="ja-JP" sz="1200" dirty="0" smtClean="0"/>
          </a:p>
          <a:p>
            <a:pPr marL="171450" indent="-171450">
              <a:buFont typeface="Arial" pitchFamily="34" charset="0"/>
              <a:buChar char="•"/>
            </a:pPr>
            <a:endParaRPr lang="en-US" altLang="ja-JP" sz="1200" dirty="0"/>
          </a:p>
          <a:p>
            <a:pPr marL="171450" indent="-171450">
              <a:buFont typeface="Arial" pitchFamily="34" charset="0"/>
              <a:buChar char="•"/>
            </a:pPr>
            <a:r>
              <a:rPr kumimoji="1" lang="ja-JP" altLang="en-US" sz="1200" dirty="0" smtClean="0"/>
              <a:t>フェーズ内での反復であり、フェーズが戻る事はない。</a:t>
            </a:r>
            <a:endParaRPr kumimoji="1" lang="en-US" altLang="ja-JP" sz="1200" dirty="0" smtClean="0"/>
          </a:p>
          <a:p>
            <a:pPr marL="171450" indent="-171450">
              <a:buFont typeface="Arial" pitchFamily="34" charset="0"/>
              <a:buChar char="•"/>
            </a:pPr>
            <a:endParaRPr lang="en-US" altLang="ja-JP" sz="1200" dirty="0"/>
          </a:p>
          <a:p>
            <a:pPr marL="171450" indent="-171450">
              <a:buFont typeface="Arial" pitchFamily="34" charset="0"/>
              <a:buChar char="•"/>
            </a:pPr>
            <a:r>
              <a:rPr kumimoji="1" lang="ja-JP" altLang="en-US" sz="1200" dirty="0" smtClean="0"/>
              <a:t>作業分野には開発関連の作業、管理、環境関連の作業がある。</a:t>
            </a:r>
            <a:endParaRPr kumimoji="1" lang="en-US" altLang="ja-JP" sz="1200" dirty="0" smtClean="0"/>
          </a:p>
          <a:p>
            <a:pPr marL="171450" indent="-171450">
              <a:buFont typeface="Arial" pitchFamily="34" charset="0"/>
              <a:buChar char="•"/>
            </a:pPr>
            <a:endParaRPr lang="en-US" altLang="ja-JP" sz="1200" dirty="0"/>
          </a:p>
          <a:p>
            <a:pPr marL="171450" indent="-171450">
              <a:buFont typeface="Arial" pitchFamily="34" charset="0"/>
              <a:buChar char="•"/>
            </a:pPr>
            <a:r>
              <a:rPr kumimoji="1" lang="ja-JP" altLang="en-US" sz="1200" dirty="0" smtClean="0"/>
              <a:t>変更を前提として</a:t>
            </a:r>
            <a:r>
              <a:rPr lang="ja-JP" altLang="en-US" sz="1200" dirty="0"/>
              <a:t>おり、</a:t>
            </a:r>
            <a:r>
              <a:rPr kumimoji="1" lang="ja-JP" altLang="en-US" sz="1200" dirty="0" smtClean="0"/>
              <a:t>各フェーズで作業分野の負荷が推移していく。　（例：　ビジネスモデリングは作成フェーズでは少なくなり、移行フェーズでは限りなくゼロ）</a:t>
            </a:r>
            <a:endParaRPr kumimoji="1" lang="en-US" altLang="ja-JP" sz="1200" dirty="0" smtClean="0"/>
          </a:p>
          <a:p>
            <a:pPr marL="171450" indent="-171450">
              <a:buFont typeface="Arial" pitchFamily="34" charset="0"/>
              <a:buChar char="•"/>
            </a:pPr>
            <a:endParaRPr lang="en-US" altLang="ja-JP" sz="1200" dirty="0"/>
          </a:p>
          <a:p>
            <a:pPr marL="171450" indent="-171450">
              <a:buFont typeface="Arial" pitchFamily="34" charset="0"/>
              <a:buChar char="•"/>
            </a:pPr>
            <a:r>
              <a:rPr kumimoji="1" lang="en-US" altLang="ja-JP" sz="1200" dirty="0" smtClean="0"/>
              <a:t>OO</a:t>
            </a:r>
            <a:r>
              <a:rPr kumimoji="1" lang="ja-JP" altLang="en-US" sz="1200" dirty="0" smtClean="0"/>
              <a:t>の技術と共に進化</a:t>
            </a:r>
            <a:endParaRPr kumimoji="1" lang="en-US" altLang="ja-JP" sz="1200" dirty="0" smtClean="0"/>
          </a:p>
        </p:txBody>
      </p:sp>
      <p:sp>
        <p:nvSpPr>
          <p:cNvPr id="8" name="テキスト ボックス 7"/>
          <p:cNvSpPr txBox="1"/>
          <p:nvPr/>
        </p:nvSpPr>
        <p:spPr>
          <a:xfrm>
            <a:off x="717313" y="260648"/>
            <a:ext cx="5258171" cy="523220"/>
          </a:xfrm>
          <a:prstGeom prst="rect">
            <a:avLst/>
          </a:prstGeom>
          <a:noFill/>
        </p:spPr>
        <p:txBody>
          <a:bodyPr wrap="none" rtlCol="0">
            <a:spAutoFit/>
          </a:bodyPr>
          <a:lstStyle/>
          <a:p>
            <a:r>
              <a:rPr lang="en-US" altLang="ja-JP" sz="2800" dirty="0" smtClean="0"/>
              <a:t>8-1. </a:t>
            </a:r>
            <a:r>
              <a:rPr lang="ja-JP" altLang="en-US" sz="2800" dirty="0" smtClean="0"/>
              <a:t>ＵＰ</a:t>
            </a:r>
            <a:r>
              <a:rPr lang="en-US" altLang="ja-JP" sz="2800" dirty="0"/>
              <a:t>(Unified Process) </a:t>
            </a:r>
            <a:r>
              <a:rPr lang="ja-JP" altLang="en-US" sz="2800" dirty="0"/>
              <a:t>について</a:t>
            </a:r>
          </a:p>
        </p:txBody>
      </p:sp>
    </p:spTree>
    <p:extLst>
      <p:ext uri="{BB962C8B-B14F-4D97-AF65-F5344CB8AC3E}">
        <p14:creationId xmlns:p14="http://schemas.microsoft.com/office/powerpoint/2010/main" val="520710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318997320"/>
              </p:ext>
            </p:extLst>
          </p:nvPr>
        </p:nvGraphicFramePr>
        <p:xfrm>
          <a:off x="251520" y="980728"/>
          <a:ext cx="8712968" cy="5558389"/>
        </p:xfrm>
        <a:graphic>
          <a:graphicData uri="http://schemas.openxmlformats.org/drawingml/2006/table">
            <a:tbl>
              <a:tblPr>
                <a:tableStyleId>{5C22544A-7EE6-4342-B048-85BDC9FD1C3A}</a:tableStyleId>
              </a:tblPr>
              <a:tblGrid>
                <a:gridCol w="936104"/>
                <a:gridCol w="2078180"/>
                <a:gridCol w="1913707"/>
                <a:gridCol w="1914673"/>
                <a:gridCol w="1870304"/>
              </a:tblGrid>
              <a:tr h="288032">
                <a:tc>
                  <a:txBody>
                    <a:bodyPr/>
                    <a:lstStyle/>
                    <a:p>
                      <a:pPr marL="540385" indent="114300" algn="l">
                        <a:lnSpc>
                          <a:spcPts val="1800"/>
                        </a:lnSpc>
                        <a:spcAft>
                          <a:spcPts val="0"/>
                        </a:spcAft>
                      </a:pPr>
                      <a:r>
                        <a:rPr lang="en-US" sz="1400" dirty="0">
                          <a:effectLst/>
                          <a:latin typeface="ＭＳ Ｐゴシック" pitchFamily="50" charset="-128"/>
                          <a:ea typeface="ＭＳ Ｐゴシック" pitchFamily="50" charset="-128"/>
                        </a:rPr>
                        <a:t> </a:t>
                      </a:r>
                      <a:endParaRPr lang="ja-JP" sz="14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3175" cap="flat" cmpd="sng" algn="ctr">
                      <a:noFill/>
                      <a:prstDash val="solid"/>
                      <a:round/>
                      <a:headEnd type="none" w="med" len="med"/>
                      <a:tailEnd type="none" w="med" len="med"/>
                    </a:lnTlToBr>
                    <a:solidFill>
                      <a:schemeClr val="bg1">
                        <a:lumMod val="95000"/>
                      </a:schemeClr>
                    </a:solidFill>
                  </a:tcPr>
                </a:tc>
                <a:tc>
                  <a:txBody>
                    <a:bodyPr/>
                    <a:lstStyle/>
                    <a:p>
                      <a:pPr marL="540385" indent="114300" algn="just">
                        <a:lnSpc>
                          <a:spcPts val="1800"/>
                        </a:lnSpc>
                        <a:spcAft>
                          <a:spcPts val="0"/>
                        </a:spcAft>
                      </a:pPr>
                      <a:r>
                        <a:rPr lang="ja-JP" sz="1400" dirty="0">
                          <a:effectLst/>
                          <a:latin typeface="ＭＳ Ｐゴシック" pitchFamily="50" charset="-128"/>
                          <a:ea typeface="ＭＳ Ｐゴシック" pitchFamily="50" charset="-128"/>
                        </a:rPr>
                        <a:t>方向づけ</a:t>
                      </a:r>
                      <a:endParaRPr lang="ja-JP" sz="14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540385" indent="114300" algn="just">
                        <a:lnSpc>
                          <a:spcPts val="1800"/>
                        </a:lnSpc>
                        <a:spcAft>
                          <a:spcPts val="0"/>
                        </a:spcAft>
                      </a:pPr>
                      <a:r>
                        <a:rPr lang="ja-JP" sz="1400" dirty="0">
                          <a:effectLst/>
                          <a:latin typeface="ＭＳ Ｐゴシック" pitchFamily="50" charset="-128"/>
                          <a:ea typeface="ＭＳ Ｐゴシック" pitchFamily="50" charset="-128"/>
                        </a:rPr>
                        <a:t>推敲</a:t>
                      </a:r>
                      <a:endParaRPr lang="ja-JP" sz="14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540385" indent="114300" algn="just">
                        <a:lnSpc>
                          <a:spcPts val="1800"/>
                        </a:lnSpc>
                        <a:spcAft>
                          <a:spcPts val="0"/>
                        </a:spcAft>
                      </a:pPr>
                      <a:r>
                        <a:rPr lang="ja-JP" sz="1400" dirty="0">
                          <a:effectLst/>
                          <a:latin typeface="ＭＳ Ｐゴシック" pitchFamily="50" charset="-128"/>
                          <a:ea typeface="ＭＳ Ｐゴシック" pitchFamily="50" charset="-128"/>
                        </a:rPr>
                        <a:t>作成</a:t>
                      </a:r>
                      <a:endParaRPr lang="ja-JP" sz="14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540385" indent="114300" algn="just">
                        <a:lnSpc>
                          <a:spcPts val="1800"/>
                        </a:lnSpc>
                        <a:spcAft>
                          <a:spcPts val="0"/>
                        </a:spcAft>
                      </a:pPr>
                      <a:r>
                        <a:rPr lang="ja-JP" sz="1400" dirty="0">
                          <a:effectLst/>
                          <a:latin typeface="ＭＳ Ｐゴシック" pitchFamily="50" charset="-128"/>
                          <a:ea typeface="ＭＳ Ｐゴシック" pitchFamily="50" charset="-128"/>
                        </a:rPr>
                        <a:t>移行</a:t>
                      </a:r>
                      <a:endParaRPr lang="ja-JP" sz="14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r>
              <a:tr h="599851">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ビジネス</a:t>
                      </a:r>
                    </a:p>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モデリング</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全体を計画するために必要な主要なビジネスプロセスとビジネスエンティティを定義されて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altLang="en-US" sz="1000" dirty="0" smtClean="0">
                          <a:effectLst/>
                          <a:latin typeface="ＭＳ Ｐゴシック" pitchFamily="50" charset="-128"/>
                          <a:ea typeface="ＭＳ Ｐゴシック" pitchFamily="50" charset="-128"/>
                        </a:rPr>
                        <a:t>ビジネスプロセスとエンティティの</a:t>
                      </a:r>
                      <a:r>
                        <a:rPr lang="ja-JP" sz="1000" dirty="0" smtClean="0">
                          <a:effectLst/>
                          <a:latin typeface="ＭＳ Ｐゴシック" pitchFamily="50" charset="-128"/>
                          <a:ea typeface="ＭＳ Ｐゴシック" pitchFamily="50" charset="-128"/>
                        </a:rPr>
                        <a:t>追加</a:t>
                      </a:r>
                      <a:r>
                        <a:rPr lang="ja-JP" sz="1000" dirty="0">
                          <a:effectLst/>
                          <a:latin typeface="ＭＳ Ｐゴシック" pitchFamily="50" charset="-128"/>
                          <a:ea typeface="ＭＳ Ｐゴシック" pitchFamily="50" charset="-128"/>
                        </a:rPr>
                        <a:t>や</a:t>
                      </a:r>
                      <a:r>
                        <a:rPr lang="ja-JP" sz="1000" dirty="0" smtClean="0">
                          <a:effectLst/>
                          <a:latin typeface="ＭＳ Ｐゴシック" pitchFamily="50" charset="-128"/>
                          <a:ea typeface="ＭＳ Ｐゴシック" pitchFamily="50" charset="-128"/>
                        </a:rPr>
                        <a:t>変更</a:t>
                      </a:r>
                      <a:r>
                        <a:rPr lang="ja-JP" altLang="en-US" sz="1000" dirty="0" smtClean="0">
                          <a:effectLst/>
                          <a:latin typeface="ＭＳ Ｐゴシック" pitchFamily="50" charset="-128"/>
                          <a:ea typeface="ＭＳ Ｐゴシック" pitchFamily="50" charset="-128"/>
                        </a:rPr>
                        <a:t>が</a:t>
                      </a:r>
                      <a:r>
                        <a:rPr lang="ja-JP" sz="1000" dirty="0" smtClean="0">
                          <a:effectLst/>
                          <a:latin typeface="ＭＳ Ｐゴシック" pitchFamily="50" charset="-128"/>
                          <a:ea typeface="ＭＳ Ｐゴシック" pitchFamily="50" charset="-128"/>
                        </a:rPr>
                        <a:t>吸収され</a:t>
                      </a:r>
                      <a:r>
                        <a:rPr lang="ja-JP" altLang="en-US" sz="1000" dirty="0" smtClean="0">
                          <a:effectLst/>
                          <a:latin typeface="ＭＳ Ｐゴシック" pitchFamily="50" charset="-128"/>
                          <a:ea typeface="ＭＳ Ｐゴシック" pitchFamily="50" charset="-128"/>
                        </a:rPr>
                        <a:t>、定義され</a:t>
                      </a:r>
                      <a:r>
                        <a:rPr lang="ja-JP" sz="1000" dirty="0" smtClean="0">
                          <a:effectLst/>
                          <a:latin typeface="ＭＳ Ｐゴシック" pitchFamily="50" charset="-128"/>
                          <a:ea typeface="ＭＳ Ｐゴシック" pitchFamily="50" charset="-128"/>
                        </a:rPr>
                        <a:t>て</a:t>
                      </a:r>
                      <a:r>
                        <a:rPr lang="ja-JP" altLang="en-US" sz="1000" dirty="0" smtClean="0">
                          <a:effectLst/>
                          <a:latin typeface="ＭＳ Ｐゴシック" pitchFamily="50" charset="-128"/>
                          <a:ea typeface="ＭＳ Ｐゴシック" pitchFamily="50" charset="-128"/>
                        </a:rPr>
                        <a:t>いる</a:t>
                      </a:r>
                      <a:r>
                        <a:rPr lang="ja-JP" sz="1000" dirty="0" smtClean="0">
                          <a:effectLst/>
                          <a:latin typeface="ＭＳ Ｐゴシック" pitchFamily="50" charset="-128"/>
                          <a:ea typeface="ＭＳ Ｐゴシック" pitchFamily="50" charset="-128"/>
                        </a:rPr>
                        <a:t>。</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altLang="en-US" sz="1000" dirty="0" smtClean="0">
                          <a:effectLst/>
                          <a:latin typeface="ＭＳ Ｐゴシック" pitchFamily="50" charset="-128"/>
                          <a:ea typeface="ＭＳ Ｐゴシック" pitchFamily="50" charset="-128"/>
                        </a:rPr>
                        <a:t>ビジネスプロセスとエンティティの追加や変更が吸収され、定義されている。</a:t>
                      </a: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作成</a:t>
                      </a:r>
                      <a:r>
                        <a:rPr lang="ja-JP" sz="1000" dirty="0">
                          <a:effectLst/>
                          <a:latin typeface="ＭＳ Ｐゴシック" pitchFamily="50" charset="-128"/>
                          <a:ea typeface="ＭＳ Ｐゴシック" pitchFamily="50" charset="-128"/>
                        </a:rPr>
                        <a:t>フェーズで問題と</a:t>
                      </a:r>
                      <a:r>
                        <a:rPr lang="ja-JP" sz="1000" dirty="0" smtClean="0">
                          <a:effectLst/>
                          <a:latin typeface="ＭＳ Ｐゴシック" pitchFamily="50" charset="-128"/>
                          <a:ea typeface="ＭＳ Ｐゴシック" pitchFamily="50" charset="-128"/>
                        </a:rPr>
                        <a:t>なった</a:t>
                      </a:r>
                      <a:r>
                        <a:rPr lang="ja-JP" altLang="en-US" sz="1000" dirty="0" smtClean="0">
                          <a:effectLst/>
                          <a:latin typeface="ＭＳ Ｐゴシック" pitchFamily="50" charset="-128"/>
                          <a:ea typeface="ＭＳ Ｐゴシック" pitchFamily="50" charset="-128"/>
                        </a:rPr>
                        <a:t>り</a:t>
                      </a:r>
                      <a:r>
                        <a:rPr lang="ja-JP" sz="1000" dirty="0" smtClean="0">
                          <a:effectLst/>
                          <a:latin typeface="ＭＳ Ｐゴシック" pitchFamily="50" charset="-128"/>
                          <a:ea typeface="ＭＳ Ｐゴシック" pitchFamily="50" charset="-128"/>
                        </a:rPr>
                        <a:t>追加</a:t>
                      </a:r>
                      <a:r>
                        <a:rPr lang="ja-JP" sz="1000" dirty="0">
                          <a:effectLst/>
                          <a:latin typeface="ＭＳ Ｐゴシック" pitchFamily="50" charset="-128"/>
                          <a:ea typeface="ＭＳ Ｐゴシック" pitchFamily="50" charset="-128"/>
                        </a:rPr>
                        <a:t>や変更の要求に対する対応方針が明確になって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560764">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要求</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要求の表現方法と要求管理の方式が決定</a:t>
                      </a:r>
                      <a:r>
                        <a:rPr lang="ja-JP" sz="1000" dirty="0" smtClean="0">
                          <a:effectLst/>
                          <a:latin typeface="ＭＳ Ｐゴシック" pitchFamily="50" charset="-128"/>
                          <a:ea typeface="ＭＳ Ｐゴシック" pitchFamily="50" charset="-128"/>
                        </a:rPr>
                        <a:t>され</a:t>
                      </a:r>
                      <a:r>
                        <a:rPr lang="ja-JP" altLang="en-US" sz="1000" dirty="0" smtClean="0">
                          <a:effectLst/>
                          <a:latin typeface="ＭＳ Ｐゴシック" pitchFamily="50" charset="-128"/>
                          <a:ea typeface="ＭＳ Ｐゴシック" pitchFamily="50" charset="-128"/>
                        </a:rPr>
                        <a:t>、</a:t>
                      </a:r>
                      <a:r>
                        <a:rPr lang="ja-JP" sz="1000" dirty="0" smtClean="0">
                          <a:effectLst/>
                          <a:latin typeface="ＭＳ Ｐゴシック" pitchFamily="50" charset="-128"/>
                          <a:ea typeface="ＭＳ Ｐゴシック" pitchFamily="50" charset="-128"/>
                        </a:rPr>
                        <a:t>対象</a:t>
                      </a:r>
                      <a:r>
                        <a:rPr lang="ja-JP" sz="1000" dirty="0">
                          <a:effectLst/>
                          <a:latin typeface="ＭＳ Ｐゴシック" pitchFamily="50" charset="-128"/>
                          <a:ea typeface="ＭＳ Ｐゴシック" pitchFamily="50" charset="-128"/>
                        </a:rPr>
                        <a:t>となる主要なユースケースが洗い出されて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リスクの高いユースケースが網羅されて定義</a:t>
                      </a:r>
                      <a:r>
                        <a:rPr lang="ja-JP" sz="1000" dirty="0" smtClean="0">
                          <a:effectLst/>
                          <a:latin typeface="ＭＳ Ｐゴシック" pitchFamily="50" charset="-128"/>
                          <a:ea typeface="ＭＳ Ｐゴシック" pitchFamily="50" charset="-128"/>
                        </a:rPr>
                        <a:t>され、</a:t>
                      </a:r>
                      <a:r>
                        <a:rPr lang="ja-JP" sz="1000" dirty="0">
                          <a:effectLst/>
                          <a:latin typeface="ＭＳ Ｐゴシック" pitchFamily="50" charset="-128"/>
                          <a:ea typeface="ＭＳ Ｐゴシック" pitchFamily="50" charset="-128"/>
                        </a:rPr>
                        <a:t>主要</a:t>
                      </a:r>
                      <a:r>
                        <a:rPr lang="ja-JP" sz="1000" dirty="0" smtClean="0">
                          <a:effectLst/>
                          <a:latin typeface="ＭＳ Ｐゴシック" pitchFamily="50" charset="-128"/>
                          <a:ea typeface="ＭＳ Ｐゴシック" pitchFamily="50" charset="-128"/>
                        </a:rPr>
                        <a:t>な</a:t>
                      </a:r>
                      <a:r>
                        <a:rPr lang="ja-JP" altLang="en-US" sz="1000" dirty="0" smtClean="0">
                          <a:effectLst/>
                          <a:latin typeface="ＭＳ Ｐゴシック" pitchFamily="50" charset="-128"/>
                          <a:ea typeface="ＭＳ Ｐゴシック" pitchFamily="50" charset="-128"/>
                        </a:rPr>
                        <a:t>非</a:t>
                      </a:r>
                      <a:r>
                        <a:rPr lang="ja-JP" sz="1000" dirty="0" smtClean="0">
                          <a:effectLst/>
                          <a:latin typeface="ＭＳ Ｐゴシック" pitchFamily="50" charset="-128"/>
                          <a:ea typeface="ＭＳ Ｐゴシック" pitchFamily="50" charset="-128"/>
                        </a:rPr>
                        <a:t>機能要求</a:t>
                      </a:r>
                      <a:r>
                        <a:rPr lang="ja-JP" sz="1000" dirty="0">
                          <a:effectLst/>
                          <a:latin typeface="ＭＳ Ｐゴシック" pitchFamily="50" charset="-128"/>
                          <a:ea typeface="ＭＳ Ｐゴシック" pitchFamily="50" charset="-128"/>
                        </a:rPr>
                        <a:t>が定義されて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開発範囲すべてのユースケースが定義され、機能要件</a:t>
                      </a:r>
                      <a:r>
                        <a:rPr lang="ja-JP" sz="1000" dirty="0" smtClean="0">
                          <a:effectLst/>
                          <a:latin typeface="ＭＳ Ｐゴシック" pitchFamily="50" charset="-128"/>
                          <a:ea typeface="ＭＳ Ｐゴシック" pitchFamily="50" charset="-128"/>
                        </a:rPr>
                        <a:t>と</a:t>
                      </a:r>
                      <a:r>
                        <a:rPr lang="ja-JP" altLang="en-US" sz="1000" dirty="0" smtClean="0">
                          <a:effectLst/>
                          <a:latin typeface="ＭＳ Ｐゴシック" pitchFamily="50" charset="-128"/>
                          <a:ea typeface="ＭＳ Ｐゴシック" pitchFamily="50" charset="-128"/>
                        </a:rPr>
                        <a:t>非</a:t>
                      </a:r>
                      <a:r>
                        <a:rPr lang="ja-JP" sz="1000" dirty="0" smtClean="0">
                          <a:effectLst/>
                          <a:latin typeface="ＭＳ Ｐゴシック" pitchFamily="50" charset="-128"/>
                          <a:ea typeface="ＭＳ Ｐゴシック" pitchFamily="50" charset="-128"/>
                        </a:rPr>
                        <a:t>機能要求が定義</a:t>
                      </a:r>
                      <a:r>
                        <a:rPr lang="ja-JP" sz="1000" dirty="0">
                          <a:effectLst/>
                          <a:latin typeface="ＭＳ Ｐゴシック" pitchFamily="50" charset="-128"/>
                          <a:ea typeface="ＭＳ Ｐゴシック" pitchFamily="50" charset="-128"/>
                        </a:rPr>
                        <a:t>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追加</a:t>
                      </a:r>
                      <a:r>
                        <a:rPr lang="ja-JP" sz="1000" dirty="0">
                          <a:effectLst/>
                          <a:latin typeface="ＭＳ Ｐゴシック" pitchFamily="50" charset="-128"/>
                          <a:ea typeface="ＭＳ Ｐゴシック" pitchFamily="50" charset="-128"/>
                        </a:rPr>
                        <a:t>修正</a:t>
                      </a:r>
                      <a:r>
                        <a:rPr lang="ja-JP" sz="1000" dirty="0" smtClean="0">
                          <a:effectLst/>
                          <a:latin typeface="ＭＳ Ｐゴシック" pitchFamily="50" charset="-128"/>
                          <a:ea typeface="ＭＳ Ｐゴシック" pitchFamily="50" charset="-128"/>
                        </a:rPr>
                        <a:t>したユースケース</a:t>
                      </a:r>
                      <a:r>
                        <a:rPr lang="ja-JP" sz="1000" dirty="0">
                          <a:effectLst/>
                          <a:latin typeface="ＭＳ Ｐゴシック" pitchFamily="50" charset="-128"/>
                          <a:ea typeface="ＭＳ Ｐゴシック" pitchFamily="50" charset="-128"/>
                        </a:rPr>
                        <a:t>が定義されて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485820">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分析</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altLang="en-US" sz="1000" dirty="0" smtClean="0">
                          <a:effectLst/>
                          <a:latin typeface="ＭＳ Ｐゴシック" pitchFamily="50" charset="-128"/>
                          <a:ea typeface="ＭＳ Ｐゴシック" pitchFamily="50" charset="-128"/>
                        </a:rPr>
                        <a:t>主要</a:t>
                      </a:r>
                      <a:r>
                        <a:rPr lang="ja-JP" sz="1000" dirty="0" smtClean="0">
                          <a:effectLst/>
                          <a:latin typeface="ＭＳ Ｐゴシック" pitchFamily="50" charset="-128"/>
                          <a:ea typeface="ＭＳ Ｐゴシック" pitchFamily="50" charset="-128"/>
                        </a:rPr>
                        <a:t>な</a:t>
                      </a:r>
                      <a:r>
                        <a:rPr lang="ja-JP" altLang="en-US" sz="1000" dirty="0" smtClean="0">
                          <a:effectLst/>
                          <a:latin typeface="ＭＳ Ｐゴシック" pitchFamily="50" charset="-128"/>
                          <a:ea typeface="ＭＳ Ｐゴシック" pitchFamily="50" charset="-128"/>
                        </a:rPr>
                        <a:t>ＵＩ</a:t>
                      </a:r>
                      <a:r>
                        <a:rPr lang="ja-JP" sz="1000" dirty="0" smtClean="0">
                          <a:effectLst/>
                          <a:latin typeface="ＭＳ Ｐゴシック" pitchFamily="50" charset="-128"/>
                          <a:ea typeface="ＭＳ Ｐゴシック" pitchFamily="50" charset="-128"/>
                        </a:rPr>
                        <a:t>およびシステム間</a:t>
                      </a:r>
                      <a:r>
                        <a:rPr lang="en-US" altLang="ja-JP" sz="1000" dirty="0" smtClean="0">
                          <a:effectLst/>
                          <a:latin typeface="ＭＳ Ｐゴシック" pitchFamily="50" charset="-128"/>
                          <a:ea typeface="ＭＳ Ｐゴシック" pitchFamily="50" charset="-128"/>
                        </a:rPr>
                        <a:t> IF</a:t>
                      </a:r>
                      <a:r>
                        <a:rPr lang="ja-JP" sz="1000" dirty="0" smtClean="0">
                          <a:effectLst/>
                          <a:latin typeface="ＭＳ Ｐゴシック" pitchFamily="50" charset="-128"/>
                          <a:ea typeface="ＭＳ Ｐゴシック" pitchFamily="50" charset="-128"/>
                        </a:rPr>
                        <a:t>が</a:t>
                      </a:r>
                      <a:r>
                        <a:rPr lang="ja-JP" sz="1000" dirty="0">
                          <a:effectLst/>
                          <a:latin typeface="ＭＳ Ｐゴシック" pitchFamily="50" charset="-128"/>
                          <a:ea typeface="ＭＳ Ｐゴシック" pitchFamily="50" charset="-128"/>
                        </a:rPr>
                        <a:t>洗い出されて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リスクの高いユースケースが分析されて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すべて</a:t>
                      </a:r>
                      <a:r>
                        <a:rPr lang="ja-JP" sz="1000" dirty="0">
                          <a:effectLst/>
                          <a:latin typeface="ＭＳ Ｐゴシック" pitchFamily="50" charset="-128"/>
                          <a:ea typeface="ＭＳ Ｐゴシック" pitchFamily="50" charset="-128"/>
                        </a:rPr>
                        <a:t>のユースケースが分析されて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追加</a:t>
                      </a:r>
                      <a:r>
                        <a:rPr lang="ja-JP" sz="1000" dirty="0">
                          <a:effectLst/>
                          <a:latin typeface="ＭＳ Ｐゴシック" pitchFamily="50" charset="-128"/>
                          <a:ea typeface="ＭＳ Ｐゴシック" pitchFamily="50" charset="-128"/>
                        </a:rPr>
                        <a:t>修正したユースケースが分析されて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420572">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設計</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部品</a:t>
                      </a:r>
                      <a:r>
                        <a:rPr lang="ja-JP" sz="1000" dirty="0">
                          <a:effectLst/>
                          <a:latin typeface="ＭＳ Ｐゴシック" pitchFamily="50" charset="-128"/>
                          <a:ea typeface="ＭＳ Ｐゴシック" pitchFamily="50" charset="-128"/>
                        </a:rPr>
                        <a:t>再利用やシステムの拡張性に関する方針が決定され</a:t>
                      </a:r>
                      <a:r>
                        <a:rPr lang="ja-JP" sz="1000" dirty="0" smtClean="0">
                          <a:effectLst/>
                          <a:latin typeface="ＭＳ Ｐゴシック" pitchFamily="50" charset="-128"/>
                          <a:ea typeface="ＭＳ Ｐゴシック" pitchFamily="50" charset="-128"/>
                        </a:rPr>
                        <a:t>てい</a:t>
                      </a:r>
                      <a:r>
                        <a:rPr lang="ja-JP" altLang="en-US" sz="1000" dirty="0" smtClean="0">
                          <a:effectLst/>
                          <a:latin typeface="ＭＳ Ｐゴシック" pitchFamily="50" charset="-128"/>
                          <a:ea typeface="ＭＳ Ｐゴシック" pitchFamily="50" charset="-128"/>
                        </a:rPr>
                        <a:t>る</a:t>
                      </a:r>
                      <a:r>
                        <a:rPr lang="ja-JP" sz="1000" dirty="0" smtClean="0">
                          <a:effectLst/>
                          <a:latin typeface="ＭＳ Ｐゴシック" pitchFamily="50" charset="-128"/>
                          <a:ea typeface="ＭＳ Ｐゴシック" pitchFamily="50" charset="-128"/>
                        </a:rPr>
                        <a:t>。</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ソフトウェアアーキテクチャ上の</a:t>
                      </a:r>
                      <a:r>
                        <a:rPr lang="ja-JP" sz="1000" dirty="0" smtClean="0">
                          <a:effectLst/>
                          <a:latin typeface="ＭＳ Ｐゴシック" pitchFamily="50" charset="-128"/>
                          <a:ea typeface="ＭＳ Ｐゴシック" pitchFamily="50" charset="-128"/>
                        </a:rPr>
                        <a:t>技術的リスク</a:t>
                      </a:r>
                      <a:r>
                        <a:rPr lang="ja-JP" sz="1000" dirty="0">
                          <a:effectLst/>
                          <a:latin typeface="ＭＳ Ｐゴシック" pitchFamily="50" charset="-128"/>
                          <a:ea typeface="ＭＳ Ｐゴシック" pitchFamily="50" charset="-128"/>
                        </a:rPr>
                        <a:t>が解消されて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すべて</a:t>
                      </a:r>
                      <a:r>
                        <a:rPr lang="ja-JP" sz="1000" dirty="0">
                          <a:effectLst/>
                          <a:latin typeface="ＭＳ Ｐゴシック" pitchFamily="50" charset="-128"/>
                          <a:ea typeface="ＭＳ Ｐゴシック" pitchFamily="50" charset="-128"/>
                        </a:rPr>
                        <a:t>のソフトウェアが設計されて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追加</a:t>
                      </a:r>
                      <a:r>
                        <a:rPr lang="ja-JP" sz="1000" dirty="0">
                          <a:effectLst/>
                          <a:latin typeface="ＭＳ Ｐゴシック" pitchFamily="50" charset="-128"/>
                          <a:ea typeface="ＭＳ Ｐゴシック" pitchFamily="50" charset="-128"/>
                        </a:rPr>
                        <a:t>修正したユースケースが設計されて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420572">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実装</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プログラミング</a:t>
                      </a:r>
                      <a:r>
                        <a:rPr lang="ja-JP" sz="1000" dirty="0">
                          <a:effectLst/>
                          <a:latin typeface="ＭＳ Ｐゴシック" pitchFamily="50" charset="-128"/>
                          <a:ea typeface="ＭＳ Ｐゴシック" pitchFamily="50" charset="-128"/>
                        </a:rPr>
                        <a:t>標準などが整備されて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推敲フェーズで設計した分が作成されて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開発範囲すべてのソフトウェアが作成されて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追加</a:t>
                      </a:r>
                      <a:r>
                        <a:rPr lang="ja-JP" sz="1000" dirty="0">
                          <a:effectLst/>
                          <a:latin typeface="ＭＳ Ｐゴシック" pitchFamily="50" charset="-128"/>
                          <a:ea typeface="ＭＳ Ｐゴシック" pitchFamily="50" charset="-128"/>
                        </a:rPr>
                        <a:t>修正したソフトウェアが実装されて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560764">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テスト</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検収基準および各種システム性能値などが設定されて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推敲フェーズおよび全体の試験計画が</a:t>
                      </a:r>
                      <a:r>
                        <a:rPr lang="ja-JP" sz="1000" dirty="0" smtClean="0">
                          <a:effectLst/>
                          <a:latin typeface="ＭＳ Ｐゴシック" pitchFamily="50" charset="-128"/>
                          <a:ea typeface="ＭＳ Ｐゴシック" pitchFamily="50" charset="-128"/>
                        </a:rPr>
                        <a:t>作成</a:t>
                      </a:r>
                      <a:r>
                        <a:rPr lang="ja-JP" altLang="en-US" sz="1000" dirty="0" smtClean="0">
                          <a:effectLst/>
                          <a:latin typeface="ＭＳ Ｐゴシック" pitchFamily="50" charset="-128"/>
                          <a:ea typeface="ＭＳ Ｐゴシック" pitchFamily="50" charset="-128"/>
                        </a:rPr>
                        <a:t>され、</a:t>
                      </a:r>
                      <a:r>
                        <a:rPr lang="ja-JP" sz="1000" dirty="0" smtClean="0">
                          <a:effectLst/>
                          <a:latin typeface="ＭＳ Ｐゴシック" pitchFamily="50" charset="-128"/>
                          <a:ea typeface="ＭＳ Ｐゴシック" pitchFamily="50" charset="-128"/>
                        </a:rPr>
                        <a:t>推敲分</a:t>
                      </a:r>
                      <a:r>
                        <a:rPr lang="ja-JP" sz="1000" dirty="0">
                          <a:effectLst/>
                          <a:latin typeface="ＭＳ Ｐゴシック" pitchFamily="50" charset="-128"/>
                          <a:ea typeface="ＭＳ Ｐゴシック" pitchFamily="50" charset="-128"/>
                        </a:rPr>
                        <a:t>が試験されて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開発範囲すべての成果物が試験されて、移行</a:t>
                      </a:r>
                      <a:r>
                        <a:rPr lang="ja-JP" sz="1000" dirty="0" smtClean="0">
                          <a:effectLst/>
                          <a:latin typeface="ＭＳ Ｐゴシック" pitchFamily="50" charset="-128"/>
                          <a:ea typeface="ＭＳ Ｐゴシック" pitchFamily="50" charset="-128"/>
                        </a:rPr>
                        <a:t>可能状態</a:t>
                      </a:r>
                      <a:r>
                        <a:rPr lang="ja-JP" sz="1000" dirty="0">
                          <a:effectLst/>
                          <a:latin typeface="ＭＳ Ｐゴシック" pitchFamily="50" charset="-128"/>
                          <a:ea typeface="ＭＳ Ｐゴシック" pitchFamily="50" charset="-128"/>
                        </a:rPr>
                        <a:t>に</a:t>
                      </a:r>
                      <a:r>
                        <a:rPr lang="ja-JP" sz="1000" dirty="0" smtClean="0">
                          <a:effectLst/>
                          <a:latin typeface="ＭＳ Ｐゴシック" pitchFamily="50" charset="-128"/>
                          <a:ea typeface="ＭＳ Ｐゴシック" pitchFamily="50" charset="-128"/>
                        </a:rPr>
                        <a:t>ある。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追加</a:t>
                      </a:r>
                      <a:r>
                        <a:rPr lang="ja-JP" sz="1000" dirty="0">
                          <a:effectLst/>
                          <a:latin typeface="ＭＳ Ｐゴシック" pitchFamily="50" charset="-128"/>
                          <a:ea typeface="ＭＳ Ｐゴシック" pitchFamily="50" charset="-128"/>
                        </a:rPr>
                        <a:t>修正したソフトウェア</a:t>
                      </a:r>
                      <a:r>
                        <a:rPr lang="ja-JP" sz="1000" dirty="0" smtClean="0">
                          <a:effectLst/>
                          <a:latin typeface="ＭＳ Ｐゴシック" pitchFamily="50" charset="-128"/>
                          <a:ea typeface="ＭＳ Ｐゴシック" pitchFamily="50" charset="-128"/>
                        </a:rPr>
                        <a:t>が試験</a:t>
                      </a:r>
                      <a:r>
                        <a:rPr lang="ja-JP" sz="1000" dirty="0">
                          <a:effectLst/>
                          <a:latin typeface="ＭＳ Ｐゴシック" pitchFamily="50" charset="-128"/>
                          <a:ea typeface="ＭＳ Ｐゴシック" pitchFamily="50" charset="-128"/>
                        </a:rPr>
                        <a:t>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700955">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導入</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ユーザーの稼働環境とリテラシが調査されて</a:t>
                      </a:r>
                      <a:r>
                        <a:rPr lang="ja-JP" sz="1000" dirty="0" smtClean="0">
                          <a:effectLst/>
                          <a:latin typeface="ＭＳ Ｐゴシック" pitchFamily="50" charset="-128"/>
                          <a:ea typeface="ＭＳ Ｐゴシック" pitchFamily="50" charset="-128"/>
                        </a:rPr>
                        <a:t>いる。</a:t>
                      </a:r>
                      <a:r>
                        <a:rPr lang="ja-JP" altLang="en-US" sz="1000" dirty="0" smtClean="0">
                          <a:effectLst/>
                          <a:latin typeface="ＭＳ Ｐゴシック" pitchFamily="50" charset="-128"/>
                          <a:ea typeface="ＭＳ Ｐゴシック" pitchFamily="50" charset="-128"/>
                        </a:rPr>
                        <a:t>　</a:t>
                      </a:r>
                      <a:r>
                        <a:rPr lang="ja-JP" sz="1000" dirty="0" smtClean="0">
                          <a:effectLst/>
                          <a:latin typeface="ＭＳ Ｐゴシック" pitchFamily="50" charset="-128"/>
                          <a:ea typeface="ＭＳ Ｐゴシック" pitchFamily="50" charset="-128"/>
                        </a:rPr>
                        <a:t>導入</a:t>
                      </a:r>
                      <a:r>
                        <a:rPr lang="ja-JP" sz="1000" dirty="0">
                          <a:effectLst/>
                          <a:latin typeface="ＭＳ Ｐゴシック" pitchFamily="50" charset="-128"/>
                          <a:ea typeface="ＭＳ Ｐゴシック" pitchFamily="50" charset="-128"/>
                        </a:rPr>
                        <a:t>時</a:t>
                      </a:r>
                      <a:r>
                        <a:rPr lang="ja-JP" sz="1000" dirty="0" smtClean="0">
                          <a:effectLst/>
                          <a:latin typeface="ＭＳ Ｐゴシック" pitchFamily="50" charset="-128"/>
                          <a:ea typeface="ＭＳ Ｐゴシック" pitchFamily="50" charset="-128"/>
                        </a:rPr>
                        <a:t>の要求</a:t>
                      </a:r>
                      <a:r>
                        <a:rPr lang="ja-JP" sz="1000" dirty="0">
                          <a:effectLst/>
                          <a:latin typeface="ＭＳ Ｐゴシック" pitchFamily="50" charset="-128"/>
                          <a:ea typeface="ＭＳ Ｐゴシック" pitchFamily="50" charset="-128"/>
                        </a:rPr>
                        <a:t>が明確化されて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推敲分の導入が実施され</a:t>
                      </a:r>
                      <a:r>
                        <a:rPr lang="ja-JP" sz="1000" dirty="0" smtClean="0">
                          <a:effectLst/>
                          <a:latin typeface="ＭＳ Ｐゴシック" pitchFamily="50" charset="-128"/>
                          <a:ea typeface="ＭＳ Ｐゴシック" pitchFamily="50" charset="-128"/>
                        </a:rPr>
                        <a:t>、評価</a:t>
                      </a:r>
                      <a:r>
                        <a:rPr lang="ja-JP" sz="1000" dirty="0">
                          <a:effectLst/>
                          <a:latin typeface="ＭＳ Ｐゴシック" pitchFamily="50" charset="-128"/>
                          <a:ea typeface="ＭＳ Ｐゴシック" pitchFamily="50" charset="-128"/>
                        </a:rPr>
                        <a:t>されて</a:t>
                      </a:r>
                      <a:r>
                        <a:rPr lang="ja-JP" sz="1000" dirty="0" smtClean="0">
                          <a:effectLst/>
                          <a:latin typeface="ＭＳ Ｐゴシック" pitchFamily="50" charset="-128"/>
                          <a:ea typeface="ＭＳ Ｐゴシック" pitchFamily="50" charset="-128"/>
                        </a:rPr>
                        <a:t>いる。</a:t>
                      </a:r>
                      <a:r>
                        <a:rPr lang="ja-JP" altLang="en-US" sz="1000" dirty="0" smtClean="0">
                          <a:effectLst/>
                          <a:latin typeface="ＭＳ Ｐゴシック" pitchFamily="50" charset="-128"/>
                          <a:ea typeface="ＭＳ Ｐゴシック" pitchFamily="50" charset="-128"/>
                        </a:rPr>
                        <a:t>　</a:t>
                      </a:r>
                      <a:r>
                        <a:rPr lang="ja-JP" sz="1000" dirty="0" smtClean="0">
                          <a:effectLst/>
                          <a:latin typeface="ＭＳ Ｐゴシック" pitchFamily="50" charset="-128"/>
                          <a:ea typeface="ＭＳ Ｐゴシック" pitchFamily="50" charset="-128"/>
                        </a:rPr>
                        <a:t>全体の各反復</a:t>
                      </a:r>
                      <a:r>
                        <a:rPr lang="ja-JP" altLang="en-US" sz="1000" dirty="0" smtClean="0">
                          <a:effectLst/>
                          <a:latin typeface="ＭＳ Ｐゴシック" pitchFamily="50" charset="-128"/>
                          <a:ea typeface="ＭＳ Ｐゴシック" pitchFamily="50" charset="-128"/>
                        </a:rPr>
                        <a:t>又</a:t>
                      </a:r>
                      <a:r>
                        <a:rPr lang="ja-JP" sz="1000" dirty="0" smtClean="0">
                          <a:effectLst/>
                          <a:latin typeface="ＭＳ Ｐゴシック" pitchFamily="50" charset="-128"/>
                          <a:ea typeface="ＭＳ Ｐゴシック" pitchFamily="50" charset="-128"/>
                        </a:rPr>
                        <a:t>はフェーズ</a:t>
                      </a:r>
                      <a:r>
                        <a:rPr lang="ja-JP" altLang="en-US" sz="1000" dirty="0" smtClean="0">
                          <a:effectLst/>
                          <a:latin typeface="ＭＳ Ｐゴシック" pitchFamily="50" charset="-128"/>
                          <a:ea typeface="ＭＳ Ｐゴシック" pitchFamily="50" charset="-128"/>
                        </a:rPr>
                        <a:t>毎</a:t>
                      </a:r>
                      <a:r>
                        <a:rPr lang="ja-JP" sz="1000" dirty="0" smtClean="0">
                          <a:effectLst/>
                          <a:latin typeface="ＭＳ Ｐゴシック" pitchFamily="50" charset="-128"/>
                          <a:ea typeface="ＭＳ Ｐゴシック" pitchFamily="50" charset="-128"/>
                        </a:rPr>
                        <a:t>の</a:t>
                      </a:r>
                      <a:r>
                        <a:rPr lang="ja-JP" sz="1000" dirty="0">
                          <a:effectLst/>
                          <a:latin typeface="ＭＳ Ｐゴシック" pitchFamily="50" charset="-128"/>
                          <a:ea typeface="ＭＳ Ｐゴシック" pitchFamily="50" charset="-128"/>
                        </a:rPr>
                        <a:t>導入計画が作成されて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導入のための各種</a:t>
                      </a:r>
                      <a:r>
                        <a:rPr lang="ja-JP" sz="1000" dirty="0" smtClean="0">
                          <a:effectLst/>
                          <a:latin typeface="ＭＳ Ｐゴシック" pitchFamily="50" charset="-128"/>
                          <a:ea typeface="ＭＳ Ｐゴシック" pitchFamily="50" charset="-128"/>
                        </a:rPr>
                        <a:t>成果物が</a:t>
                      </a:r>
                      <a:r>
                        <a:rPr lang="ja-JP" sz="1000" dirty="0">
                          <a:effectLst/>
                          <a:latin typeface="ＭＳ Ｐゴシック" pitchFamily="50" charset="-128"/>
                          <a:ea typeface="ＭＳ Ｐゴシック" pitchFamily="50" charset="-128"/>
                        </a:rPr>
                        <a:t>作成されて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計画に基づいて、適切に導入が実施</a:t>
                      </a:r>
                      <a:r>
                        <a:rPr lang="ja-JP" sz="1000" dirty="0" smtClean="0">
                          <a:effectLst/>
                          <a:latin typeface="ＭＳ Ｐゴシック" pitchFamily="50" charset="-128"/>
                          <a:ea typeface="ＭＳ Ｐゴシック" pitchFamily="50" charset="-128"/>
                        </a:rPr>
                        <a:t>され</a:t>
                      </a:r>
                      <a:r>
                        <a:rPr lang="ja-JP" altLang="en-US" sz="1000" dirty="0" smtClean="0">
                          <a:effectLst/>
                          <a:latin typeface="ＭＳ Ｐゴシック" pitchFamily="50" charset="-128"/>
                          <a:ea typeface="ＭＳ Ｐゴシック" pitchFamily="50" charset="-128"/>
                        </a:rPr>
                        <a:t>、</a:t>
                      </a:r>
                      <a:r>
                        <a:rPr lang="ja-JP" sz="1000" dirty="0" smtClean="0">
                          <a:effectLst/>
                          <a:latin typeface="ＭＳ Ｐゴシック" pitchFamily="50" charset="-128"/>
                          <a:ea typeface="ＭＳ Ｐゴシック" pitchFamily="50" charset="-128"/>
                        </a:rPr>
                        <a:t>導入後</a:t>
                      </a:r>
                      <a:r>
                        <a:rPr lang="ja-JP" sz="1000" dirty="0">
                          <a:effectLst/>
                          <a:latin typeface="ＭＳ Ｐゴシック" pitchFamily="50" charset="-128"/>
                          <a:ea typeface="ＭＳ Ｐゴシック" pitchFamily="50" charset="-128"/>
                        </a:rPr>
                        <a:t>の保守運用の体制が定義されて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560764">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プロジェクト管理</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ソフトウェア開発計画書などのプロジェクト全体の計画が作成されて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推敲フェーズの結果を受けて、残りのフェーズの計画が調整されて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プロジェクトのコストやスケジュールが測定され評価されて、追加</a:t>
                      </a:r>
                      <a:r>
                        <a:rPr lang="ja-JP" sz="1000" dirty="0" smtClean="0">
                          <a:effectLst/>
                          <a:latin typeface="ＭＳ Ｐゴシック" pitchFamily="50" charset="-128"/>
                          <a:ea typeface="ＭＳ Ｐゴシック" pitchFamily="50" charset="-128"/>
                        </a:rPr>
                        <a:t>作業</a:t>
                      </a:r>
                      <a:r>
                        <a:rPr lang="ja-JP" altLang="en-US" sz="1000" dirty="0" smtClean="0">
                          <a:effectLst/>
                          <a:latin typeface="ＭＳ Ｐゴシック" pitchFamily="50" charset="-128"/>
                          <a:ea typeface="ＭＳ Ｐゴシック" pitchFamily="50" charset="-128"/>
                        </a:rPr>
                        <a:t>の</a:t>
                      </a:r>
                      <a:r>
                        <a:rPr lang="ja-JP" sz="1000" dirty="0" smtClean="0">
                          <a:effectLst/>
                          <a:latin typeface="ＭＳ Ｐゴシック" pitchFamily="50" charset="-128"/>
                          <a:ea typeface="ＭＳ Ｐゴシック" pitchFamily="50" charset="-128"/>
                        </a:rPr>
                        <a:t>計画</a:t>
                      </a:r>
                      <a:r>
                        <a:rPr lang="ja-JP" altLang="en-US" sz="1000" dirty="0" smtClean="0">
                          <a:effectLst/>
                          <a:latin typeface="ＭＳ Ｐゴシック" pitchFamily="50" charset="-128"/>
                          <a:ea typeface="ＭＳ Ｐゴシック" pitchFamily="50" charset="-128"/>
                        </a:rPr>
                        <a:t>が</a:t>
                      </a:r>
                      <a:r>
                        <a:rPr lang="ja-JP" sz="1000" dirty="0" smtClean="0">
                          <a:effectLst/>
                          <a:latin typeface="ＭＳ Ｐゴシック" pitchFamily="50" charset="-128"/>
                          <a:ea typeface="ＭＳ Ｐゴシック" pitchFamily="50" charset="-128"/>
                        </a:rPr>
                        <a:t>されている。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すべての作業分野にわたって、要求されたプロジェクト上の成果物と作業が完了して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420572">
                <a:tc>
                  <a:txBody>
                    <a:bodyPr/>
                    <a:lstStyle/>
                    <a:p>
                      <a:pPr>
                        <a:lnSpc>
                          <a:spcPct val="100000"/>
                        </a:lnSpc>
                        <a:spcAft>
                          <a:spcPts val="0"/>
                        </a:spcAft>
                        <a:tabLst>
                          <a:tab pos="733425" algn="l"/>
                        </a:tabLst>
                      </a:pPr>
                      <a:r>
                        <a:rPr lang="zh-TW" sz="1200" dirty="0">
                          <a:effectLst/>
                          <a:latin typeface="ＭＳ Ｐゴシック" pitchFamily="50" charset="-128"/>
                          <a:ea typeface="ＭＳ Ｐゴシック" pitchFamily="50" charset="-128"/>
                        </a:rPr>
                        <a:t>構成管理／</a:t>
                      </a:r>
                      <a:endParaRPr lang="ja-JP" sz="1200" dirty="0">
                        <a:effectLst/>
                        <a:latin typeface="ＭＳ Ｐゴシック" pitchFamily="50" charset="-128"/>
                        <a:ea typeface="ＭＳ Ｐゴシック" pitchFamily="50" charset="-128"/>
                      </a:endParaRPr>
                    </a:p>
                    <a:p>
                      <a:pPr>
                        <a:lnSpc>
                          <a:spcPct val="100000"/>
                        </a:lnSpc>
                        <a:spcAft>
                          <a:spcPts val="0"/>
                        </a:spcAft>
                        <a:tabLst>
                          <a:tab pos="733425" algn="l"/>
                        </a:tabLst>
                      </a:pPr>
                      <a:r>
                        <a:rPr lang="zh-TW" sz="1200" dirty="0">
                          <a:effectLst/>
                          <a:latin typeface="ＭＳ Ｐゴシック" pitchFamily="50" charset="-128"/>
                          <a:ea typeface="ＭＳ Ｐゴシック" pitchFamily="50" charset="-128"/>
                        </a:rPr>
                        <a:t>変更管理</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smtClean="0">
                          <a:effectLst/>
                          <a:latin typeface="ＭＳ Ｐゴシック" pitchFamily="50" charset="-128"/>
                          <a:ea typeface="ＭＳ Ｐゴシック" pitchFamily="50" charset="-128"/>
                        </a:rPr>
                        <a:t>構成</a:t>
                      </a:r>
                      <a:r>
                        <a:rPr lang="ja-JP" sz="1000" dirty="0">
                          <a:effectLst/>
                          <a:latin typeface="ＭＳ Ｐゴシック" pitchFamily="50" charset="-128"/>
                          <a:ea typeface="ＭＳ Ｐゴシック" pitchFamily="50" charset="-128"/>
                        </a:rPr>
                        <a:t>管理システムが構築され、変更管理の基盤が整備されて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随時、成果物の構成と変更を管理する。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随時、成果物の構成と変更を管理する。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随時、成果物の構成と変更を管理する。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r h="539723">
                <a:tc>
                  <a:txBody>
                    <a:bodyPr/>
                    <a:lstStyle/>
                    <a:p>
                      <a:pPr>
                        <a:lnSpc>
                          <a:spcPct val="100000"/>
                        </a:lnSpc>
                        <a:spcAft>
                          <a:spcPts val="0"/>
                        </a:spcAft>
                        <a:tabLst>
                          <a:tab pos="733425" algn="l"/>
                        </a:tabLst>
                      </a:pPr>
                      <a:r>
                        <a:rPr lang="ja-JP" sz="1200" dirty="0">
                          <a:effectLst/>
                          <a:latin typeface="ＭＳ Ｐゴシック" pitchFamily="50" charset="-128"/>
                          <a:ea typeface="ＭＳ Ｐゴシック" pitchFamily="50" charset="-128"/>
                        </a:rPr>
                        <a:t>環境</a:t>
                      </a:r>
                      <a:endParaRPr lang="ja-JP" sz="12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開発環境やツール類が選択されていること。調達されて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開発環境やツール類の利用基準などが設定</a:t>
                      </a:r>
                      <a:r>
                        <a:rPr lang="ja-JP" sz="1000" dirty="0" smtClean="0">
                          <a:effectLst/>
                          <a:latin typeface="ＭＳ Ｐゴシック" pitchFamily="50" charset="-128"/>
                          <a:ea typeface="ＭＳ Ｐゴシック" pitchFamily="50" charset="-128"/>
                        </a:rPr>
                        <a:t>さ</a:t>
                      </a:r>
                      <a:r>
                        <a:rPr lang="ja-JP" altLang="en-US" sz="1000" dirty="0" smtClean="0">
                          <a:effectLst/>
                          <a:latin typeface="ＭＳ Ｐゴシック" pitchFamily="50" charset="-128"/>
                          <a:ea typeface="ＭＳ Ｐゴシック" pitchFamily="50" charset="-128"/>
                        </a:rPr>
                        <a:t>れ、</a:t>
                      </a:r>
                      <a:r>
                        <a:rPr lang="ja-JP" sz="1000" dirty="0" smtClean="0">
                          <a:effectLst/>
                          <a:latin typeface="ＭＳ Ｐゴシック" pitchFamily="50" charset="-128"/>
                          <a:ea typeface="ＭＳ Ｐゴシック" pitchFamily="50" charset="-128"/>
                        </a:rPr>
                        <a:t>開発</a:t>
                      </a:r>
                      <a:r>
                        <a:rPr lang="ja-JP" sz="1000" dirty="0">
                          <a:effectLst/>
                          <a:latin typeface="ＭＳ Ｐゴシック" pitchFamily="50" charset="-128"/>
                          <a:ea typeface="ＭＳ Ｐゴシック" pitchFamily="50" charset="-128"/>
                        </a:rPr>
                        <a:t>環境とツールを配備</a:t>
                      </a:r>
                      <a:r>
                        <a:rPr lang="en-US" sz="1000" dirty="0">
                          <a:effectLst/>
                          <a:latin typeface="ＭＳ Ｐゴシック" pitchFamily="50" charset="-128"/>
                          <a:ea typeface="ＭＳ Ｐゴシック" pitchFamily="50" charset="-128"/>
                        </a:rPr>
                        <a:t>(</a:t>
                      </a:r>
                      <a:r>
                        <a:rPr lang="ja-JP" sz="1000" dirty="0">
                          <a:effectLst/>
                          <a:latin typeface="ＭＳ Ｐゴシック" pitchFamily="50" charset="-128"/>
                          <a:ea typeface="ＭＳ Ｐゴシック" pitchFamily="50" charset="-128"/>
                        </a:rPr>
                        <a:t>展開</a:t>
                      </a:r>
                      <a:r>
                        <a:rPr lang="en-US" sz="1000" dirty="0">
                          <a:effectLst/>
                          <a:latin typeface="ＭＳ Ｐゴシック" pitchFamily="50" charset="-128"/>
                          <a:ea typeface="ＭＳ Ｐゴシック" pitchFamily="50" charset="-128"/>
                        </a:rPr>
                        <a:t>)</a:t>
                      </a:r>
                      <a:r>
                        <a:rPr lang="ja-JP" sz="1000" dirty="0">
                          <a:effectLst/>
                          <a:latin typeface="ＭＳ Ｐゴシック" pitchFamily="50" charset="-128"/>
                          <a:ea typeface="ＭＳ Ｐゴシック" pitchFamily="50" charset="-128"/>
                        </a:rPr>
                        <a:t>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随時、必要に応じて開発環境およびツールを維持する。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c>
                  <a:txBody>
                    <a:bodyPr/>
                    <a:lstStyle/>
                    <a:p>
                      <a:pPr>
                        <a:lnSpc>
                          <a:spcPct val="100000"/>
                        </a:lnSpc>
                        <a:spcAft>
                          <a:spcPts val="0"/>
                        </a:spcAft>
                        <a:tabLst>
                          <a:tab pos="733425" algn="l"/>
                        </a:tabLst>
                      </a:pPr>
                      <a:r>
                        <a:rPr lang="ja-JP" sz="1000" dirty="0">
                          <a:effectLst/>
                          <a:latin typeface="ＭＳ Ｐゴシック" pitchFamily="50" charset="-128"/>
                          <a:ea typeface="ＭＳ Ｐゴシック" pitchFamily="50" charset="-128"/>
                        </a:rPr>
                        <a:t>不要となる開発環境やツール類が整理されて</a:t>
                      </a:r>
                      <a:r>
                        <a:rPr lang="ja-JP" sz="1000" dirty="0" smtClean="0">
                          <a:effectLst/>
                          <a:latin typeface="ＭＳ Ｐゴシック" pitchFamily="50" charset="-128"/>
                          <a:ea typeface="ＭＳ Ｐゴシック" pitchFamily="50" charset="-128"/>
                        </a:rPr>
                        <a:t>いる。</a:t>
                      </a:r>
                      <a:endParaRPr lang="ja-JP" sz="1000" dirty="0">
                        <a:effectLst/>
                        <a:latin typeface="ＭＳ Ｐゴシック" pitchFamily="50" charset="-128"/>
                        <a:ea typeface="ＭＳ Ｐゴシック" pitchFamily="50" charset="-128"/>
                        <a:cs typeface="Times New Roman"/>
                      </a:endParaRPr>
                    </a:p>
                  </a:txBody>
                  <a:tcPr marL="36607" marR="36607"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noFill/>
                  </a:tcPr>
                </a:tc>
              </a:tr>
            </a:tbl>
          </a:graphicData>
        </a:graphic>
      </p:graphicFrame>
      <p:sp>
        <p:nvSpPr>
          <p:cNvPr id="8" name="テキスト ボックス 7"/>
          <p:cNvSpPr txBox="1"/>
          <p:nvPr/>
        </p:nvSpPr>
        <p:spPr>
          <a:xfrm>
            <a:off x="717313" y="260648"/>
            <a:ext cx="7202613" cy="523220"/>
          </a:xfrm>
          <a:prstGeom prst="rect">
            <a:avLst/>
          </a:prstGeom>
          <a:noFill/>
        </p:spPr>
        <p:txBody>
          <a:bodyPr wrap="none" rtlCol="0">
            <a:spAutoFit/>
          </a:bodyPr>
          <a:lstStyle/>
          <a:p>
            <a:r>
              <a:rPr lang="en-US" altLang="ja-JP" sz="2800" dirty="0" smtClean="0"/>
              <a:t>8-1. </a:t>
            </a:r>
            <a:r>
              <a:rPr lang="ja-JP" altLang="en-US" sz="2800" dirty="0" smtClean="0"/>
              <a:t>各フェーズ</a:t>
            </a:r>
            <a:r>
              <a:rPr lang="ja-JP" altLang="en-US" sz="2800" dirty="0"/>
              <a:t>と作業分野における</a:t>
            </a:r>
            <a:r>
              <a:rPr lang="ja-JP" altLang="en-US" sz="2800" dirty="0" smtClean="0"/>
              <a:t>マイルストン 例</a:t>
            </a:r>
            <a:endParaRPr lang="ja-JP" altLang="en-US" sz="2800" dirty="0"/>
          </a:p>
        </p:txBody>
      </p:sp>
    </p:spTree>
    <p:extLst>
      <p:ext uri="{BB962C8B-B14F-4D97-AF65-F5344CB8AC3E}">
        <p14:creationId xmlns:p14="http://schemas.microsoft.com/office/powerpoint/2010/main" val="2573053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353725" y="5365665"/>
            <a:ext cx="2143961" cy="1015663"/>
          </a:xfrm>
          <a:prstGeom prst="rect">
            <a:avLst/>
          </a:prstGeom>
          <a:noFill/>
        </p:spPr>
        <p:txBody>
          <a:bodyPr wrap="square" rtlCol="0">
            <a:spAutoFit/>
          </a:bodyPr>
          <a:lstStyle/>
          <a:p>
            <a:r>
              <a:rPr kumimoji="1" lang="ja-JP" altLang="en-US" sz="1200" dirty="0" smtClean="0"/>
              <a:t>計画重視型</a:t>
            </a:r>
            <a:endParaRPr kumimoji="1" lang="en-US" altLang="ja-JP" sz="1200" dirty="0" smtClean="0"/>
          </a:p>
          <a:p>
            <a:pPr marL="177800" lvl="1"/>
            <a:r>
              <a:rPr kumimoji="1" lang="ja-JP" altLang="en-US" sz="1200" dirty="0" smtClean="0"/>
              <a:t>変更は例外的な対応で、変更の発生が後工程に行くほどコスト高になり、品質にも影響する。</a:t>
            </a:r>
            <a:endParaRPr kumimoji="1" lang="ja-JP" altLang="en-US" sz="1200" dirty="0"/>
          </a:p>
        </p:txBody>
      </p:sp>
      <p:sp>
        <p:nvSpPr>
          <p:cNvPr id="9" name="テキスト ボックス 8"/>
          <p:cNvSpPr txBox="1"/>
          <p:nvPr/>
        </p:nvSpPr>
        <p:spPr>
          <a:xfrm>
            <a:off x="3059832" y="5426103"/>
            <a:ext cx="2088232" cy="646331"/>
          </a:xfrm>
          <a:prstGeom prst="rect">
            <a:avLst/>
          </a:prstGeom>
          <a:noFill/>
        </p:spPr>
        <p:txBody>
          <a:bodyPr wrap="square" rtlCol="0">
            <a:spAutoFit/>
          </a:bodyPr>
          <a:lstStyle/>
          <a:p>
            <a:r>
              <a:rPr lang="ja-JP" altLang="en-US" sz="1200" dirty="0" smtClean="0"/>
              <a:t>適応重視型</a:t>
            </a:r>
            <a:endParaRPr lang="en-US" altLang="ja-JP" sz="1200" dirty="0" smtClean="0"/>
          </a:p>
          <a:p>
            <a:pPr marL="177800" lvl="1"/>
            <a:r>
              <a:rPr kumimoji="1" lang="ja-JP" altLang="en-US" sz="1200" dirty="0" smtClean="0"/>
              <a:t>要求や環境の変更が発生する</a:t>
            </a:r>
            <a:r>
              <a:rPr lang="ja-JP" altLang="en-US" sz="1200" dirty="0"/>
              <a:t>事</a:t>
            </a:r>
            <a:r>
              <a:rPr kumimoji="1" lang="ja-JP" altLang="en-US" sz="1200" dirty="0" smtClean="0"/>
              <a:t>を前提として対応する。</a:t>
            </a:r>
            <a:endParaRPr kumimoji="1" lang="en-US" altLang="ja-JP" sz="1200" dirty="0" smtClean="0"/>
          </a:p>
        </p:txBody>
      </p:sp>
      <p:cxnSp>
        <p:nvCxnSpPr>
          <p:cNvPr id="14" name="直線矢印コネクタ 13"/>
          <p:cNvCxnSpPr/>
          <p:nvPr/>
        </p:nvCxnSpPr>
        <p:spPr>
          <a:xfrm flipV="1">
            <a:off x="562051" y="1628800"/>
            <a:ext cx="0" cy="3267980"/>
          </a:xfrm>
          <a:prstGeom prst="straightConnector1">
            <a:avLst/>
          </a:prstGeom>
          <a:ln w="76200">
            <a:solidFill>
              <a:schemeClr val="tx1">
                <a:lumMod val="65000"/>
                <a:lumOff val="3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19420" y="4941168"/>
            <a:ext cx="3956532" cy="307777"/>
          </a:xfrm>
          <a:prstGeom prst="rect">
            <a:avLst/>
          </a:prstGeom>
          <a:noFill/>
        </p:spPr>
        <p:txBody>
          <a:bodyPr wrap="none" rtlCol="0">
            <a:spAutoFit/>
          </a:bodyPr>
          <a:lstStyle/>
          <a:p>
            <a:r>
              <a:rPr kumimoji="1" lang="ja-JP" altLang="en-US" sz="1400" dirty="0" smtClean="0">
                <a:solidFill>
                  <a:srgbClr val="C00000"/>
                </a:solidFill>
              </a:rPr>
              <a:t>変更への対応　（</a:t>
            </a:r>
            <a:r>
              <a:rPr lang="ja-JP" altLang="en-US" sz="1400" dirty="0" smtClean="0">
                <a:solidFill>
                  <a:srgbClr val="C00000"/>
                </a:solidFill>
              </a:rPr>
              <a:t>ＯＯや</a:t>
            </a:r>
            <a:r>
              <a:rPr lang="en-US" altLang="ja-JP" sz="1400" dirty="0" smtClean="0">
                <a:solidFill>
                  <a:srgbClr val="C00000"/>
                </a:solidFill>
              </a:rPr>
              <a:t>Web </a:t>
            </a:r>
            <a:r>
              <a:rPr lang="ja-JP" altLang="en-US" sz="1400" dirty="0" smtClean="0">
                <a:solidFill>
                  <a:srgbClr val="C00000"/>
                </a:solidFill>
              </a:rPr>
              <a:t>技術</a:t>
            </a:r>
            <a:r>
              <a:rPr kumimoji="1" lang="ja-JP" altLang="en-US" sz="1400" dirty="0" smtClean="0">
                <a:solidFill>
                  <a:srgbClr val="C00000"/>
                </a:solidFill>
              </a:rPr>
              <a:t>の発達と共に進化）</a:t>
            </a:r>
            <a:endParaRPr kumimoji="1" lang="ja-JP" altLang="en-US" sz="1400" dirty="0">
              <a:solidFill>
                <a:srgbClr val="C00000"/>
              </a:solidFill>
            </a:endParaRPr>
          </a:p>
        </p:txBody>
      </p:sp>
      <p:sp>
        <p:nvSpPr>
          <p:cNvPr id="19" name="テキスト ボックス 18"/>
          <p:cNvSpPr txBox="1"/>
          <p:nvPr/>
        </p:nvSpPr>
        <p:spPr>
          <a:xfrm>
            <a:off x="138282" y="2350620"/>
            <a:ext cx="430887" cy="1631216"/>
          </a:xfrm>
          <a:prstGeom prst="rect">
            <a:avLst/>
          </a:prstGeom>
          <a:noFill/>
        </p:spPr>
        <p:txBody>
          <a:bodyPr vert="eaVert" wrap="none" rtlCol="0">
            <a:spAutoFit/>
          </a:bodyPr>
          <a:lstStyle/>
          <a:p>
            <a:r>
              <a:rPr lang="ja-JP" altLang="en-US" sz="1600" dirty="0" smtClean="0">
                <a:solidFill>
                  <a:srgbClr val="C00000"/>
                </a:solidFill>
              </a:rPr>
              <a:t>統制型・文書重視</a:t>
            </a:r>
            <a:endParaRPr kumimoji="1" lang="ja-JP" altLang="en-US" sz="1600" dirty="0">
              <a:solidFill>
                <a:srgbClr val="C00000"/>
              </a:solidFill>
            </a:endParaRPr>
          </a:p>
        </p:txBody>
      </p:sp>
      <p:cxnSp>
        <p:nvCxnSpPr>
          <p:cNvPr id="6" name="直線矢印コネクタ 5"/>
          <p:cNvCxnSpPr/>
          <p:nvPr/>
        </p:nvCxnSpPr>
        <p:spPr>
          <a:xfrm>
            <a:off x="569169" y="4861520"/>
            <a:ext cx="3960440" cy="0"/>
          </a:xfrm>
          <a:prstGeom prst="straightConnector1">
            <a:avLst/>
          </a:prstGeom>
          <a:ln w="76200">
            <a:solidFill>
              <a:schemeClr val="bg2">
                <a:lumMod val="75000"/>
                <a:lumOff val="2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角丸四角形 7"/>
          <p:cNvSpPr/>
          <p:nvPr/>
        </p:nvSpPr>
        <p:spPr>
          <a:xfrm>
            <a:off x="682874" y="1774557"/>
            <a:ext cx="1368000" cy="1391672"/>
          </a:xfrm>
          <a:prstGeom prst="roundRect">
            <a:avLst>
              <a:gd name="adj" fmla="val 679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400" b="1" dirty="0" smtClean="0">
                <a:solidFill>
                  <a:schemeClr val="tx1"/>
                </a:solidFill>
              </a:rPr>
              <a:t>ウォーターフォール型開発</a:t>
            </a:r>
            <a:endParaRPr lang="en-US" altLang="ja-JP" sz="1400" b="1" dirty="0" smtClean="0">
              <a:solidFill>
                <a:schemeClr val="tx1"/>
              </a:solidFill>
            </a:endParaRPr>
          </a:p>
          <a:p>
            <a:pPr marL="177800" indent="-177800">
              <a:buFont typeface="Arial" pitchFamily="34" charset="0"/>
              <a:buChar char="•"/>
            </a:pPr>
            <a:endParaRPr kumimoji="1" lang="en-US" altLang="ja-JP" sz="1200" dirty="0" smtClean="0">
              <a:solidFill>
                <a:schemeClr val="tx1"/>
              </a:solidFill>
            </a:endParaRPr>
          </a:p>
        </p:txBody>
      </p:sp>
      <p:sp>
        <p:nvSpPr>
          <p:cNvPr id="12" name="角丸四角形 11"/>
          <p:cNvSpPr/>
          <p:nvPr/>
        </p:nvSpPr>
        <p:spPr>
          <a:xfrm>
            <a:off x="1835696" y="2134597"/>
            <a:ext cx="1224136" cy="1592204"/>
          </a:xfrm>
          <a:prstGeom prst="roundRect">
            <a:avLst>
              <a:gd name="adj" fmla="val 1031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endParaRPr kumimoji="1" lang="en-US" altLang="ja-JP" sz="1400" b="1" dirty="0" smtClean="0">
              <a:solidFill>
                <a:schemeClr val="tx1"/>
              </a:solidFill>
            </a:endParaRPr>
          </a:p>
          <a:p>
            <a:pPr algn="ctr"/>
            <a:r>
              <a:rPr kumimoji="1" lang="ja-JP" altLang="en-US" sz="1400" b="1" dirty="0" smtClean="0">
                <a:solidFill>
                  <a:schemeClr val="tx1"/>
                </a:solidFill>
              </a:rPr>
              <a:t>反復型</a:t>
            </a:r>
            <a:endParaRPr kumimoji="1" lang="en-US" altLang="ja-JP" sz="1400" b="1" dirty="0" smtClean="0">
              <a:solidFill>
                <a:schemeClr val="tx1"/>
              </a:solidFill>
            </a:endParaRPr>
          </a:p>
          <a:p>
            <a:pPr algn="ctr"/>
            <a:r>
              <a:rPr kumimoji="1" lang="ja-JP" altLang="en-US" sz="1400" b="1" dirty="0" smtClean="0">
                <a:solidFill>
                  <a:schemeClr val="tx1"/>
                </a:solidFill>
              </a:rPr>
              <a:t>開発</a:t>
            </a:r>
            <a:endParaRPr kumimoji="1" lang="en-US" altLang="ja-JP" sz="1400" b="1" dirty="0" smtClean="0">
              <a:solidFill>
                <a:schemeClr val="tx1"/>
              </a:solidFill>
            </a:endParaRPr>
          </a:p>
          <a:p>
            <a:pPr algn="ctr"/>
            <a:r>
              <a:rPr lang="en-US" altLang="ja-JP" sz="1200" dirty="0" smtClean="0">
                <a:solidFill>
                  <a:schemeClr val="tx1"/>
                </a:solidFill>
              </a:rPr>
              <a:t>(UP,RUP)</a:t>
            </a:r>
            <a:endParaRPr kumimoji="1" lang="en-US" altLang="ja-JP" sz="1200" dirty="0" smtClean="0">
              <a:solidFill>
                <a:schemeClr val="tx1"/>
              </a:solidFill>
            </a:endParaRPr>
          </a:p>
          <a:p>
            <a:pPr marL="177800" indent="-177800">
              <a:buFont typeface="Arial" pitchFamily="34" charset="0"/>
              <a:buChar char="•"/>
            </a:pPr>
            <a:endParaRPr lang="en-US" altLang="ja-JP" sz="1200" dirty="0" smtClean="0">
              <a:solidFill>
                <a:schemeClr val="tx1"/>
              </a:solidFill>
            </a:endParaRPr>
          </a:p>
        </p:txBody>
      </p:sp>
      <p:sp>
        <p:nvSpPr>
          <p:cNvPr id="17" name="角丸四角形 16"/>
          <p:cNvSpPr/>
          <p:nvPr/>
        </p:nvSpPr>
        <p:spPr>
          <a:xfrm>
            <a:off x="2549389" y="3129257"/>
            <a:ext cx="1806587" cy="855795"/>
          </a:xfrm>
          <a:prstGeom prst="roundRect">
            <a:avLst>
              <a:gd name="adj" fmla="val 10318"/>
            </a:avLst>
          </a:prstGeom>
          <a:solidFill>
            <a:schemeClr val="accent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b="1" dirty="0" smtClean="0">
                <a:solidFill>
                  <a:schemeClr val="tx1"/>
                </a:solidFill>
              </a:rPr>
              <a:t>BRMS</a:t>
            </a:r>
          </a:p>
          <a:p>
            <a:endParaRPr lang="en-US" altLang="ja-JP" sz="1200" dirty="0" smtClean="0">
              <a:solidFill>
                <a:schemeClr val="tx1"/>
              </a:solidFill>
            </a:endParaRPr>
          </a:p>
        </p:txBody>
      </p:sp>
      <p:sp>
        <p:nvSpPr>
          <p:cNvPr id="13" name="角丸四角形 12"/>
          <p:cNvSpPr/>
          <p:nvPr/>
        </p:nvSpPr>
        <p:spPr>
          <a:xfrm>
            <a:off x="2866470" y="3741836"/>
            <a:ext cx="1345490" cy="841032"/>
          </a:xfrm>
          <a:prstGeom prst="roundRect">
            <a:avLst>
              <a:gd name="adj" fmla="val 10318"/>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b="1" dirty="0" smtClean="0">
                <a:solidFill>
                  <a:schemeClr val="tx1"/>
                </a:solidFill>
              </a:rPr>
              <a:t>アジャイル</a:t>
            </a:r>
            <a:endParaRPr kumimoji="1" lang="en-US" altLang="ja-JP" sz="1400" b="1" dirty="0" smtClean="0">
              <a:solidFill>
                <a:schemeClr val="tx1"/>
              </a:solidFill>
            </a:endParaRPr>
          </a:p>
          <a:p>
            <a:pPr algn="ctr"/>
            <a:r>
              <a:rPr kumimoji="1" lang="ja-JP" altLang="en-US" sz="1400" b="1" dirty="0" smtClean="0">
                <a:solidFill>
                  <a:schemeClr val="tx1"/>
                </a:solidFill>
              </a:rPr>
              <a:t>開発</a:t>
            </a:r>
            <a:endParaRPr kumimoji="1" lang="en-US" altLang="ja-JP" sz="1400" b="1" dirty="0" smtClean="0">
              <a:solidFill>
                <a:schemeClr val="tx1"/>
              </a:solidFill>
            </a:endParaRPr>
          </a:p>
          <a:p>
            <a:pPr marL="177800" indent="-177800">
              <a:buFont typeface="Arial" pitchFamily="34" charset="0"/>
              <a:buChar char="•"/>
            </a:pPr>
            <a:endParaRPr lang="en-US" altLang="ja-JP" sz="1200" dirty="0" smtClean="0">
              <a:solidFill>
                <a:schemeClr val="tx1"/>
              </a:solidFill>
            </a:endParaRPr>
          </a:p>
        </p:txBody>
      </p:sp>
      <p:cxnSp>
        <p:nvCxnSpPr>
          <p:cNvPr id="22" name="直線矢印コネクタ 21"/>
          <p:cNvCxnSpPr/>
          <p:nvPr/>
        </p:nvCxnSpPr>
        <p:spPr>
          <a:xfrm flipV="1">
            <a:off x="5041449" y="1602920"/>
            <a:ext cx="0" cy="3267980"/>
          </a:xfrm>
          <a:prstGeom prst="straightConnector1">
            <a:avLst/>
          </a:prstGeom>
          <a:ln w="76200">
            <a:solidFill>
              <a:schemeClr val="tx1">
                <a:lumMod val="65000"/>
                <a:lumOff val="3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433016" y="4931557"/>
            <a:ext cx="1257075" cy="307777"/>
          </a:xfrm>
          <a:prstGeom prst="rect">
            <a:avLst/>
          </a:prstGeom>
          <a:noFill/>
        </p:spPr>
        <p:txBody>
          <a:bodyPr wrap="none" rtlCol="0">
            <a:spAutoFit/>
          </a:bodyPr>
          <a:lstStyle/>
          <a:p>
            <a:r>
              <a:rPr kumimoji="1" lang="ja-JP" altLang="en-US" sz="1400" dirty="0" smtClean="0">
                <a:solidFill>
                  <a:srgbClr val="C00000"/>
                </a:solidFill>
              </a:rPr>
              <a:t>システムの規模</a:t>
            </a:r>
            <a:endParaRPr kumimoji="1" lang="ja-JP" altLang="en-US" sz="1400" dirty="0">
              <a:solidFill>
                <a:srgbClr val="C00000"/>
              </a:solidFill>
            </a:endParaRPr>
          </a:p>
        </p:txBody>
      </p:sp>
      <p:sp>
        <p:nvSpPr>
          <p:cNvPr id="24" name="テキスト ボックス 23"/>
          <p:cNvSpPr txBox="1"/>
          <p:nvPr/>
        </p:nvSpPr>
        <p:spPr>
          <a:xfrm>
            <a:off x="4610562" y="2134596"/>
            <a:ext cx="430887" cy="2349361"/>
          </a:xfrm>
          <a:prstGeom prst="rect">
            <a:avLst/>
          </a:prstGeom>
          <a:noFill/>
        </p:spPr>
        <p:txBody>
          <a:bodyPr vert="eaVert" wrap="none" rtlCol="0">
            <a:spAutoFit/>
          </a:bodyPr>
          <a:lstStyle/>
          <a:p>
            <a:r>
              <a:rPr kumimoji="1" lang="ja-JP" altLang="en-US" sz="1600" dirty="0" smtClean="0">
                <a:solidFill>
                  <a:srgbClr val="C00000"/>
                </a:solidFill>
              </a:rPr>
              <a:t>ミッションクリティカル</a:t>
            </a:r>
            <a:endParaRPr kumimoji="1" lang="ja-JP" altLang="en-US" sz="1600" dirty="0">
              <a:solidFill>
                <a:srgbClr val="C00000"/>
              </a:solidFill>
            </a:endParaRPr>
          </a:p>
        </p:txBody>
      </p:sp>
      <p:cxnSp>
        <p:nvCxnSpPr>
          <p:cNvPr id="25" name="直線矢印コネクタ 24"/>
          <p:cNvCxnSpPr/>
          <p:nvPr/>
        </p:nvCxnSpPr>
        <p:spPr>
          <a:xfrm>
            <a:off x="5004048" y="4869160"/>
            <a:ext cx="3960440" cy="0"/>
          </a:xfrm>
          <a:prstGeom prst="straightConnector1">
            <a:avLst/>
          </a:prstGeom>
          <a:ln w="76200">
            <a:solidFill>
              <a:schemeClr val="bg2">
                <a:lumMod val="75000"/>
                <a:lumOff val="25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5580112" y="1774557"/>
            <a:ext cx="3168352" cy="2709400"/>
          </a:xfrm>
          <a:prstGeom prst="roundRect">
            <a:avLst>
              <a:gd name="adj" fmla="val 679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ja-JP" altLang="en-US" sz="1400" b="1" dirty="0" smtClean="0">
                <a:solidFill>
                  <a:schemeClr val="tx1"/>
                </a:solidFill>
              </a:rPr>
              <a:t>ウォーターフォール型開発</a:t>
            </a:r>
            <a:endParaRPr lang="en-US" altLang="ja-JP" sz="1400" b="1" dirty="0" smtClean="0">
              <a:solidFill>
                <a:schemeClr val="tx1"/>
              </a:solidFill>
            </a:endParaRPr>
          </a:p>
          <a:p>
            <a:pPr marL="177800" indent="-177800">
              <a:buFont typeface="Arial" pitchFamily="34" charset="0"/>
              <a:buChar char="•"/>
            </a:pPr>
            <a:endParaRPr kumimoji="1" lang="en-US" altLang="ja-JP" sz="1200" dirty="0" smtClean="0">
              <a:solidFill>
                <a:schemeClr val="tx1"/>
              </a:solidFill>
            </a:endParaRPr>
          </a:p>
        </p:txBody>
      </p:sp>
      <p:sp>
        <p:nvSpPr>
          <p:cNvPr id="27" name="角丸四角形 26"/>
          <p:cNvSpPr/>
          <p:nvPr/>
        </p:nvSpPr>
        <p:spPr>
          <a:xfrm>
            <a:off x="6051500" y="2564904"/>
            <a:ext cx="2408931" cy="1656184"/>
          </a:xfrm>
          <a:prstGeom prst="roundRect">
            <a:avLst>
              <a:gd name="adj" fmla="val 10318"/>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b="1" dirty="0" smtClean="0">
                <a:solidFill>
                  <a:schemeClr val="tx1"/>
                </a:solidFill>
              </a:rPr>
              <a:t>反復型開発</a:t>
            </a:r>
            <a:endParaRPr kumimoji="1" lang="en-US" altLang="ja-JP" sz="1400" b="1" dirty="0" smtClean="0">
              <a:solidFill>
                <a:schemeClr val="tx1"/>
              </a:solidFill>
            </a:endParaRPr>
          </a:p>
          <a:p>
            <a:pPr algn="ctr"/>
            <a:r>
              <a:rPr lang="ja-JP" altLang="en-US" sz="1200" dirty="0" smtClean="0">
                <a:solidFill>
                  <a:schemeClr val="tx1"/>
                </a:solidFill>
              </a:rPr>
              <a:t>（ＵＰ，ＲＵＰ）</a:t>
            </a:r>
            <a:endParaRPr kumimoji="1" lang="en-US" altLang="ja-JP" sz="1200" dirty="0" smtClean="0">
              <a:solidFill>
                <a:schemeClr val="tx1"/>
              </a:solidFill>
            </a:endParaRPr>
          </a:p>
          <a:p>
            <a:pPr marL="177800" indent="-177800">
              <a:buFont typeface="Arial" pitchFamily="34" charset="0"/>
              <a:buChar char="•"/>
            </a:pPr>
            <a:endParaRPr lang="en-US" altLang="ja-JP" sz="1200" dirty="0" smtClean="0">
              <a:solidFill>
                <a:schemeClr val="tx1"/>
              </a:solidFill>
            </a:endParaRPr>
          </a:p>
        </p:txBody>
      </p:sp>
      <p:sp>
        <p:nvSpPr>
          <p:cNvPr id="28" name="角丸四角形 27"/>
          <p:cNvSpPr/>
          <p:nvPr/>
        </p:nvSpPr>
        <p:spPr>
          <a:xfrm>
            <a:off x="5292080" y="3292421"/>
            <a:ext cx="1963885" cy="784651"/>
          </a:xfrm>
          <a:prstGeom prst="roundRect">
            <a:avLst>
              <a:gd name="adj" fmla="val 10318"/>
            </a:avLst>
          </a:prstGeom>
          <a:solidFill>
            <a:schemeClr val="accent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kumimoji="1" lang="ja-JP" altLang="en-US" sz="1400" b="1" dirty="0" smtClean="0">
                <a:solidFill>
                  <a:schemeClr val="tx1"/>
                </a:solidFill>
              </a:rPr>
              <a:t>　　　　　　　　　</a:t>
            </a:r>
            <a:r>
              <a:rPr kumimoji="1" lang="en-US" altLang="ja-JP" sz="1400" b="1" dirty="0" smtClean="0">
                <a:solidFill>
                  <a:schemeClr val="tx1"/>
                </a:solidFill>
              </a:rPr>
              <a:t>BRMS</a:t>
            </a:r>
          </a:p>
          <a:p>
            <a:pPr algn="r"/>
            <a:r>
              <a:rPr kumimoji="1" lang="ja-JP" altLang="en-US" sz="1400" b="1" dirty="0" smtClean="0">
                <a:solidFill>
                  <a:schemeClr val="tx1"/>
                </a:solidFill>
              </a:rPr>
              <a:t>　　　</a:t>
            </a:r>
            <a:endParaRPr kumimoji="1" lang="en-US" altLang="ja-JP" sz="1400" b="1" dirty="0" smtClean="0">
              <a:solidFill>
                <a:schemeClr val="tx1"/>
              </a:solidFill>
            </a:endParaRPr>
          </a:p>
          <a:p>
            <a:pPr algn="r"/>
            <a:endParaRPr lang="en-US" altLang="ja-JP" sz="1200" dirty="0" smtClean="0">
              <a:solidFill>
                <a:schemeClr val="tx1"/>
              </a:solidFill>
            </a:endParaRPr>
          </a:p>
        </p:txBody>
      </p:sp>
      <p:sp>
        <p:nvSpPr>
          <p:cNvPr id="29" name="角丸四角形 28"/>
          <p:cNvSpPr/>
          <p:nvPr/>
        </p:nvSpPr>
        <p:spPr>
          <a:xfrm>
            <a:off x="5378754" y="3684746"/>
            <a:ext cx="1605513" cy="898122"/>
          </a:xfrm>
          <a:prstGeom prst="roundRect">
            <a:avLst>
              <a:gd name="adj" fmla="val 10318"/>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400" b="1" dirty="0" smtClean="0">
                <a:solidFill>
                  <a:schemeClr val="tx1"/>
                </a:solidFill>
              </a:rPr>
              <a:t>アジャイル</a:t>
            </a:r>
            <a:endParaRPr kumimoji="1" lang="en-US" altLang="ja-JP" sz="1400" b="1" dirty="0" smtClean="0">
              <a:solidFill>
                <a:schemeClr val="tx1"/>
              </a:solidFill>
            </a:endParaRPr>
          </a:p>
          <a:p>
            <a:pPr algn="ctr"/>
            <a:r>
              <a:rPr kumimoji="1" lang="ja-JP" altLang="en-US" sz="1400" b="1" dirty="0" smtClean="0">
                <a:solidFill>
                  <a:schemeClr val="tx1"/>
                </a:solidFill>
              </a:rPr>
              <a:t>開発</a:t>
            </a:r>
            <a:endParaRPr kumimoji="1" lang="en-US" altLang="ja-JP" sz="1400" b="1" dirty="0" smtClean="0">
              <a:solidFill>
                <a:schemeClr val="tx1"/>
              </a:solidFill>
            </a:endParaRPr>
          </a:p>
          <a:p>
            <a:pPr marL="177800" indent="-177800">
              <a:buFont typeface="Arial" pitchFamily="34" charset="0"/>
              <a:buChar char="•"/>
            </a:pPr>
            <a:endParaRPr lang="en-US" altLang="ja-JP" sz="1200" dirty="0" smtClean="0">
              <a:solidFill>
                <a:schemeClr val="tx1"/>
              </a:solidFill>
            </a:endParaRPr>
          </a:p>
        </p:txBody>
      </p:sp>
      <p:sp>
        <p:nvSpPr>
          <p:cNvPr id="10" name="テキスト ボックス 9"/>
          <p:cNvSpPr txBox="1"/>
          <p:nvPr/>
        </p:nvSpPr>
        <p:spPr>
          <a:xfrm>
            <a:off x="5041449" y="948254"/>
            <a:ext cx="2020105" cy="369332"/>
          </a:xfrm>
          <a:prstGeom prst="rect">
            <a:avLst/>
          </a:prstGeom>
          <a:noFill/>
        </p:spPr>
        <p:txBody>
          <a:bodyPr wrap="none" rtlCol="0">
            <a:spAutoFit/>
          </a:bodyPr>
          <a:lstStyle/>
          <a:p>
            <a:r>
              <a:rPr kumimoji="1" lang="ja-JP" altLang="en-US" dirty="0" smtClean="0"/>
              <a:t>適用されている分野</a:t>
            </a:r>
            <a:endParaRPr kumimoji="1" lang="ja-JP" altLang="en-US" dirty="0"/>
          </a:p>
        </p:txBody>
      </p:sp>
      <p:sp>
        <p:nvSpPr>
          <p:cNvPr id="11" name="テキスト ボックス 10"/>
          <p:cNvSpPr txBox="1"/>
          <p:nvPr/>
        </p:nvSpPr>
        <p:spPr>
          <a:xfrm>
            <a:off x="702718" y="951906"/>
            <a:ext cx="1542410" cy="369332"/>
          </a:xfrm>
          <a:prstGeom prst="rect">
            <a:avLst/>
          </a:prstGeom>
          <a:noFill/>
        </p:spPr>
        <p:txBody>
          <a:bodyPr wrap="none" rtlCol="0">
            <a:spAutoFit/>
          </a:bodyPr>
          <a:lstStyle/>
          <a:p>
            <a:r>
              <a:rPr kumimoji="1" lang="ja-JP" altLang="en-US" dirty="0" smtClean="0"/>
              <a:t>プロセスの特徴</a:t>
            </a:r>
            <a:endParaRPr kumimoji="1" lang="ja-JP" altLang="en-US" dirty="0"/>
          </a:p>
        </p:txBody>
      </p:sp>
      <p:sp>
        <p:nvSpPr>
          <p:cNvPr id="3" name="角丸四角形 2"/>
          <p:cNvSpPr/>
          <p:nvPr/>
        </p:nvSpPr>
        <p:spPr>
          <a:xfrm>
            <a:off x="6094127" y="5468762"/>
            <a:ext cx="2654337" cy="1056582"/>
          </a:xfrm>
          <a:prstGeom prst="roundRect">
            <a:avLst/>
          </a:prstGeom>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dirty="0">
                <a:solidFill>
                  <a:schemeClr val="tx1"/>
                </a:solidFill>
              </a:rPr>
              <a:t>選択する製品やツール及び特定の手法より適用範囲が</a:t>
            </a:r>
            <a:r>
              <a:rPr lang="ja-JP" altLang="en-US" sz="1200" dirty="0" smtClean="0">
                <a:solidFill>
                  <a:schemeClr val="tx1"/>
                </a:solidFill>
              </a:rPr>
              <a:t>異なるが、上記</a:t>
            </a:r>
            <a:r>
              <a:rPr lang="ja-JP" altLang="en-US" sz="1200" dirty="0">
                <a:solidFill>
                  <a:schemeClr val="tx1"/>
                </a:solidFill>
              </a:rPr>
              <a:t>の位置づけはあくまで現時点で適用されている範囲</a:t>
            </a:r>
            <a:r>
              <a:rPr lang="ja-JP" altLang="en-US" sz="1200" dirty="0" smtClean="0">
                <a:solidFill>
                  <a:schemeClr val="tx1"/>
                </a:solidFill>
              </a:rPr>
              <a:t>の</a:t>
            </a:r>
            <a:r>
              <a:rPr lang="ja-JP" altLang="en-US" sz="1200" dirty="0">
                <a:solidFill>
                  <a:schemeClr val="tx1"/>
                </a:solidFill>
              </a:rPr>
              <a:t>概略</a:t>
            </a:r>
            <a:r>
              <a:rPr lang="ja-JP" altLang="en-US" sz="1200" dirty="0" smtClean="0">
                <a:solidFill>
                  <a:schemeClr val="tx1"/>
                </a:solidFill>
              </a:rPr>
              <a:t>を</a:t>
            </a:r>
            <a:r>
              <a:rPr lang="ja-JP" altLang="en-US" sz="1200" dirty="0">
                <a:solidFill>
                  <a:schemeClr val="tx1"/>
                </a:solidFill>
              </a:rPr>
              <a:t>示して</a:t>
            </a:r>
            <a:r>
              <a:rPr lang="ja-JP" altLang="en-US" sz="1200" dirty="0" smtClean="0">
                <a:solidFill>
                  <a:schemeClr val="tx1"/>
                </a:solidFill>
              </a:rPr>
              <a:t>いる</a:t>
            </a:r>
            <a:r>
              <a:rPr lang="ja-JP" altLang="en-US" sz="1200" dirty="0">
                <a:solidFill>
                  <a:schemeClr val="tx1"/>
                </a:solidFill>
              </a:rPr>
              <a:t>。</a:t>
            </a:r>
            <a:endParaRPr lang="en-US" altLang="ja-JP" sz="1200" dirty="0" smtClean="0">
              <a:solidFill>
                <a:schemeClr val="tx1"/>
              </a:solidFill>
            </a:endParaRPr>
          </a:p>
        </p:txBody>
      </p:sp>
      <p:sp>
        <p:nvSpPr>
          <p:cNvPr id="30" name="テキスト ボックス 29"/>
          <p:cNvSpPr txBox="1"/>
          <p:nvPr/>
        </p:nvSpPr>
        <p:spPr>
          <a:xfrm>
            <a:off x="717313" y="260648"/>
            <a:ext cx="6425157" cy="523220"/>
          </a:xfrm>
          <a:prstGeom prst="rect">
            <a:avLst/>
          </a:prstGeom>
          <a:noFill/>
        </p:spPr>
        <p:txBody>
          <a:bodyPr wrap="none" rtlCol="0">
            <a:spAutoFit/>
          </a:bodyPr>
          <a:lstStyle/>
          <a:p>
            <a:r>
              <a:rPr lang="en-US" altLang="ja-JP" sz="2800" dirty="0" smtClean="0"/>
              <a:t>2. </a:t>
            </a:r>
            <a:r>
              <a:rPr lang="ja-JP" altLang="en-US" sz="2800" dirty="0" smtClean="0"/>
              <a:t>ソフトウェア開発</a:t>
            </a:r>
            <a:r>
              <a:rPr lang="ja-JP" altLang="en-US" sz="2800" dirty="0"/>
              <a:t>プロセスの分類と位置づけ</a:t>
            </a:r>
          </a:p>
        </p:txBody>
      </p:sp>
    </p:spTree>
    <p:extLst>
      <p:ext uri="{BB962C8B-B14F-4D97-AF65-F5344CB8AC3E}">
        <p14:creationId xmlns:p14="http://schemas.microsoft.com/office/powerpoint/2010/main" val="714178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512788" y="908720"/>
            <a:ext cx="8208912" cy="5847755"/>
          </a:xfrm>
          <a:prstGeom prst="rect">
            <a:avLst/>
          </a:prstGeom>
        </p:spPr>
        <p:txBody>
          <a:bodyPr wrap="square">
            <a:spAutoFit/>
          </a:bodyPr>
          <a:lstStyle/>
          <a:p>
            <a:pPr algn="ctr"/>
            <a:r>
              <a:rPr lang="en-US" altLang="ja-JP" sz="2000" dirty="0" smtClean="0">
                <a:latin typeface="Arial Unicode MS" pitchFamily="50" charset="-128"/>
                <a:ea typeface="Arial Unicode MS" pitchFamily="50" charset="-128"/>
                <a:cs typeface="Arial Unicode MS" pitchFamily="50" charset="-128"/>
              </a:rPr>
              <a:t>We </a:t>
            </a:r>
            <a:r>
              <a:rPr lang="en-US" altLang="ja-JP" sz="2000" dirty="0">
                <a:latin typeface="Arial Unicode MS" pitchFamily="50" charset="-128"/>
                <a:ea typeface="Arial Unicode MS" pitchFamily="50" charset="-128"/>
                <a:cs typeface="Arial Unicode MS" pitchFamily="50" charset="-128"/>
              </a:rPr>
              <a:t>are uncovering better ways of developing</a:t>
            </a:r>
          </a:p>
          <a:p>
            <a:pPr algn="ctr"/>
            <a:r>
              <a:rPr lang="en-US" altLang="ja-JP" sz="2000" dirty="0">
                <a:latin typeface="Arial Unicode MS" pitchFamily="50" charset="-128"/>
                <a:ea typeface="Arial Unicode MS" pitchFamily="50" charset="-128"/>
                <a:cs typeface="Arial Unicode MS" pitchFamily="50" charset="-128"/>
              </a:rPr>
              <a:t>software by doing it and helping others do it.</a:t>
            </a:r>
          </a:p>
          <a:p>
            <a:pPr algn="ctr"/>
            <a:r>
              <a:rPr lang="en-US" altLang="ja-JP" sz="2000" dirty="0">
                <a:latin typeface="Arial Unicode MS" pitchFamily="50" charset="-128"/>
                <a:ea typeface="Arial Unicode MS" pitchFamily="50" charset="-128"/>
                <a:cs typeface="Arial Unicode MS" pitchFamily="50" charset="-128"/>
              </a:rPr>
              <a:t>Through this work we have come to value:</a:t>
            </a:r>
          </a:p>
          <a:p>
            <a:pPr algn="ctr"/>
            <a:endParaRPr lang="en-US" altLang="ja-JP" sz="2000" dirty="0">
              <a:latin typeface="Arial Unicode MS" pitchFamily="50" charset="-128"/>
              <a:ea typeface="Arial Unicode MS" pitchFamily="50" charset="-128"/>
              <a:cs typeface="Arial Unicode MS" pitchFamily="50" charset="-128"/>
            </a:endParaRPr>
          </a:p>
          <a:p>
            <a:pPr algn="ctr"/>
            <a:r>
              <a:rPr lang="en-US" altLang="ja-JP" sz="2000" b="1" dirty="0">
                <a:latin typeface="Arial Unicode MS" pitchFamily="50" charset="-128"/>
                <a:ea typeface="Arial Unicode MS" pitchFamily="50" charset="-128"/>
                <a:cs typeface="Arial Unicode MS" pitchFamily="50" charset="-128"/>
              </a:rPr>
              <a:t>Individuals and interactions </a:t>
            </a:r>
            <a:r>
              <a:rPr lang="en-US" altLang="ja-JP" sz="2000" dirty="0">
                <a:latin typeface="Arial Unicode MS" pitchFamily="50" charset="-128"/>
                <a:ea typeface="Arial Unicode MS" pitchFamily="50" charset="-128"/>
                <a:cs typeface="Arial Unicode MS" pitchFamily="50" charset="-128"/>
              </a:rPr>
              <a:t>over processes and tools</a:t>
            </a:r>
          </a:p>
          <a:p>
            <a:pPr algn="ctr"/>
            <a:r>
              <a:rPr lang="en-US" altLang="ja-JP" sz="2000" b="1" dirty="0">
                <a:latin typeface="Arial Unicode MS" pitchFamily="50" charset="-128"/>
                <a:ea typeface="Arial Unicode MS" pitchFamily="50" charset="-128"/>
                <a:cs typeface="Arial Unicode MS" pitchFamily="50" charset="-128"/>
              </a:rPr>
              <a:t>Working software </a:t>
            </a:r>
            <a:r>
              <a:rPr lang="en-US" altLang="ja-JP" sz="2000" dirty="0">
                <a:latin typeface="Arial Unicode MS" pitchFamily="50" charset="-128"/>
                <a:ea typeface="Arial Unicode MS" pitchFamily="50" charset="-128"/>
                <a:cs typeface="Arial Unicode MS" pitchFamily="50" charset="-128"/>
              </a:rPr>
              <a:t>over comprehensive documentation</a:t>
            </a:r>
          </a:p>
          <a:p>
            <a:pPr algn="ctr"/>
            <a:r>
              <a:rPr lang="en-US" altLang="ja-JP" sz="2000" b="1" dirty="0">
                <a:latin typeface="Arial Unicode MS" pitchFamily="50" charset="-128"/>
                <a:ea typeface="Arial Unicode MS" pitchFamily="50" charset="-128"/>
                <a:cs typeface="Arial Unicode MS" pitchFamily="50" charset="-128"/>
              </a:rPr>
              <a:t>Customer collaboration </a:t>
            </a:r>
            <a:r>
              <a:rPr lang="en-US" altLang="ja-JP" sz="2000" dirty="0">
                <a:latin typeface="Arial Unicode MS" pitchFamily="50" charset="-128"/>
                <a:ea typeface="Arial Unicode MS" pitchFamily="50" charset="-128"/>
                <a:cs typeface="Arial Unicode MS" pitchFamily="50" charset="-128"/>
              </a:rPr>
              <a:t>over contract negotiation</a:t>
            </a:r>
          </a:p>
          <a:p>
            <a:pPr algn="ctr"/>
            <a:r>
              <a:rPr lang="en-US" altLang="ja-JP" sz="2000" b="1" dirty="0">
                <a:latin typeface="Arial Unicode MS" pitchFamily="50" charset="-128"/>
                <a:ea typeface="Arial Unicode MS" pitchFamily="50" charset="-128"/>
                <a:cs typeface="Arial Unicode MS" pitchFamily="50" charset="-128"/>
              </a:rPr>
              <a:t>Responding to change </a:t>
            </a:r>
            <a:r>
              <a:rPr lang="en-US" altLang="ja-JP" sz="2000" dirty="0">
                <a:latin typeface="Arial Unicode MS" pitchFamily="50" charset="-128"/>
                <a:ea typeface="Arial Unicode MS" pitchFamily="50" charset="-128"/>
                <a:cs typeface="Arial Unicode MS" pitchFamily="50" charset="-128"/>
              </a:rPr>
              <a:t>over following a plan</a:t>
            </a:r>
          </a:p>
          <a:p>
            <a:pPr algn="ctr"/>
            <a:endParaRPr lang="en-US" altLang="ja-JP" sz="2000" dirty="0">
              <a:latin typeface="Arial Unicode MS" pitchFamily="50" charset="-128"/>
              <a:ea typeface="Arial Unicode MS" pitchFamily="50" charset="-128"/>
              <a:cs typeface="Arial Unicode MS" pitchFamily="50" charset="-128"/>
            </a:endParaRPr>
          </a:p>
          <a:p>
            <a:pPr algn="ctr"/>
            <a:r>
              <a:rPr lang="en-US" altLang="ja-JP" sz="2000" dirty="0">
                <a:latin typeface="Arial Unicode MS" pitchFamily="50" charset="-128"/>
                <a:ea typeface="Arial Unicode MS" pitchFamily="50" charset="-128"/>
                <a:cs typeface="Arial Unicode MS" pitchFamily="50" charset="-128"/>
              </a:rPr>
              <a:t>That is, while there is value in the items on</a:t>
            </a:r>
          </a:p>
          <a:p>
            <a:pPr algn="ctr"/>
            <a:r>
              <a:rPr lang="en-US" altLang="ja-JP" sz="2000" dirty="0">
                <a:latin typeface="Arial Unicode MS" pitchFamily="50" charset="-128"/>
                <a:ea typeface="Arial Unicode MS" pitchFamily="50" charset="-128"/>
                <a:cs typeface="Arial Unicode MS" pitchFamily="50" charset="-128"/>
              </a:rPr>
              <a:t>the right, we value the items on the left more</a:t>
            </a:r>
            <a:r>
              <a:rPr lang="en-US" altLang="ja-JP" sz="2000" dirty="0" smtClean="0">
                <a:latin typeface="Arial Unicode MS" pitchFamily="50" charset="-128"/>
                <a:ea typeface="Arial Unicode MS" pitchFamily="50" charset="-128"/>
                <a:cs typeface="Arial Unicode MS" pitchFamily="50" charset="-128"/>
              </a:rPr>
              <a:t>.</a:t>
            </a:r>
            <a:endParaRPr lang="en-US" altLang="ja-JP" dirty="0">
              <a:latin typeface="Arial Unicode MS" pitchFamily="50" charset="-128"/>
              <a:ea typeface="Arial Unicode MS" pitchFamily="50" charset="-128"/>
              <a:cs typeface="Arial Unicode MS" pitchFamily="50" charset="-128"/>
            </a:endParaRPr>
          </a:p>
          <a:p>
            <a:pPr algn="ctr"/>
            <a:endParaRPr lang="en-US" altLang="ja-JP" dirty="0">
              <a:latin typeface="Arial Unicode MS" pitchFamily="50" charset="-128"/>
              <a:ea typeface="Arial Unicode MS" pitchFamily="50" charset="-128"/>
              <a:cs typeface="Arial Unicode MS" pitchFamily="50" charset="-128"/>
            </a:endParaRPr>
          </a:p>
          <a:p>
            <a:pPr algn="ctr"/>
            <a:r>
              <a:rPr lang="en-US" altLang="ja-JP" sz="1400" dirty="0">
                <a:latin typeface="Arial Unicode MS" pitchFamily="50" charset="-128"/>
                <a:ea typeface="Arial Unicode MS" pitchFamily="50" charset="-128"/>
                <a:cs typeface="Arial Unicode MS" pitchFamily="50" charset="-128"/>
              </a:rPr>
              <a:t>© 2001, the above authors</a:t>
            </a:r>
          </a:p>
          <a:p>
            <a:pPr algn="ctr"/>
            <a:r>
              <a:rPr lang="en-US" altLang="ja-JP" sz="1400" dirty="0">
                <a:latin typeface="Arial Unicode MS" pitchFamily="50" charset="-128"/>
                <a:ea typeface="Arial Unicode MS" pitchFamily="50" charset="-128"/>
                <a:cs typeface="Arial Unicode MS" pitchFamily="50" charset="-128"/>
              </a:rPr>
              <a:t>this declaration may be freely copied in any form, </a:t>
            </a:r>
          </a:p>
          <a:p>
            <a:pPr algn="ctr"/>
            <a:r>
              <a:rPr lang="en-US" altLang="ja-JP" sz="1400" dirty="0">
                <a:latin typeface="Arial Unicode MS" pitchFamily="50" charset="-128"/>
                <a:ea typeface="Arial Unicode MS" pitchFamily="50" charset="-128"/>
                <a:cs typeface="Arial Unicode MS" pitchFamily="50" charset="-128"/>
              </a:rPr>
              <a:t>but only in its entirety through this notice. </a:t>
            </a:r>
          </a:p>
          <a:p>
            <a:pPr algn="ctr"/>
            <a:endParaRPr lang="en-US" altLang="ja-JP" dirty="0">
              <a:latin typeface="Arial Unicode MS" pitchFamily="50" charset="-128"/>
              <a:ea typeface="Arial Unicode MS" pitchFamily="50" charset="-128"/>
              <a:cs typeface="Arial Unicode MS" pitchFamily="50" charset="-128"/>
            </a:endParaRPr>
          </a:p>
          <a:p>
            <a:pPr algn="ctr"/>
            <a:r>
              <a:rPr lang="en-US" altLang="ja-JP" sz="1600" dirty="0">
                <a:latin typeface="Arial Unicode MS" pitchFamily="50" charset="-128"/>
                <a:ea typeface="Arial Unicode MS" pitchFamily="50" charset="-128"/>
                <a:cs typeface="Arial Unicode MS" pitchFamily="50" charset="-128"/>
              </a:rPr>
              <a:t>Kent </a:t>
            </a:r>
            <a:r>
              <a:rPr lang="en-US" altLang="ja-JP" sz="1600" dirty="0" smtClean="0">
                <a:latin typeface="Arial Unicode MS" pitchFamily="50" charset="-128"/>
                <a:ea typeface="Arial Unicode MS" pitchFamily="50" charset="-128"/>
                <a:cs typeface="Arial Unicode MS" pitchFamily="50" charset="-128"/>
              </a:rPr>
              <a:t>Beck</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Mike </a:t>
            </a:r>
            <a:r>
              <a:rPr lang="en-US" altLang="ja-JP" sz="1600" dirty="0" err="1" smtClean="0">
                <a:latin typeface="Arial Unicode MS" pitchFamily="50" charset="-128"/>
                <a:ea typeface="Arial Unicode MS" pitchFamily="50" charset="-128"/>
                <a:cs typeface="Arial Unicode MS" pitchFamily="50" charset="-128"/>
              </a:rPr>
              <a:t>Beedle</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err="1" smtClean="0">
                <a:latin typeface="Arial Unicode MS" pitchFamily="50" charset="-128"/>
                <a:ea typeface="Arial Unicode MS" pitchFamily="50" charset="-128"/>
                <a:cs typeface="Arial Unicode MS" pitchFamily="50" charset="-128"/>
              </a:rPr>
              <a:t>Arie</a:t>
            </a:r>
            <a:r>
              <a:rPr lang="en-US" altLang="ja-JP" sz="1600" dirty="0" smtClean="0">
                <a:latin typeface="Arial Unicode MS" pitchFamily="50" charset="-128"/>
                <a:ea typeface="Arial Unicode MS" pitchFamily="50" charset="-128"/>
                <a:cs typeface="Arial Unicode MS" pitchFamily="50" charset="-128"/>
              </a:rPr>
              <a:t> </a:t>
            </a:r>
            <a:r>
              <a:rPr lang="en-US" altLang="ja-JP" sz="1600" dirty="0">
                <a:latin typeface="Arial Unicode MS" pitchFamily="50" charset="-128"/>
                <a:ea typeface="Arial Unicode MS" pitchFamily="50" charset="-128"/>
                <a:cs typeface="Arial Unicode MS" pitchFamily="50" charset="-128"/>
              </a:rPr>
              <a:t>van </a:t>
            </a:r>
            <a:r>
              <a:rPr lang="en-US" altLang="ja-JP" sz="1600" dirty="0" err="1" smtClean="0">
                <a:latin typeface="Arial Unicode MS" pitchFamily="50" charset="-128"/>
                <a:ea typeface="Arial Unicode MS" pitchFamily="50" charset="-128"/>
                <a:cs typeface="Arial Unicode MS" pitchFamily="50" charset="-128"/>
              </a:rPr>
              <a:t>Bennekum</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Alistair Cockburn  Ward Cunningham</a:t>
            </a:r>
            <a:r>
              <a:rPr lang="ja-JP" altLang="en-US" sz="1600" dirty="0" smtClean="0">
                <a:latin typeface="Arial Unicode MS" pitchFamily="50" charset="-128"/>
                <a:ea typeface="Arial Unicode MS" pitchFamily="50" charset="-128"/>
                <a:cs typeface="Arial Unicode MS" pitchFamily="50" charset="-128"/>
              </a:rPr>
              <a:t>　</a:t>
            </a:r>
            <a:endParaRPr lang="en-US" altLang="ja-JP" sz="1600" dirty="0" smtClean="0">
              <a:latin typeface="Arial Unicode MS" pitchFamily="50" charset="-128"/>
              <a:ea typeface="Arial Unicode MS" pitchFamily="50" charset="-128"/>
              <a:cs typeface="Arial Unicode MS" pitchFamily="50" charset="-128"/>
            </a:endParaRPr>
          </a:p>
          <a:p>
            <a:pPr algn="ctr"/>
            <a:r>
              <a:rPr lang="en-US" altLang="ja-JP" sz="1600" dirty="0" smtClean="0">
                <a:latin typeface="Arial Unicode MS" pitchFamily="50" charset="-128"/>
                <a:ea typeface="Arial Unicode MS" pitchFamily="50" charset="-128"/>
                <a:cs typeface="Arial Unicode MS" pitchFamily="50" charset="-128"/>
              </a:rPr>
              <a:t>Martin Fowler</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James </a:t>
            </a:r>
            <a:r>
              <a:rPr lang="en-US" altLang="ja-JP" sz="1600" dirty="0" err="1" smtClean="0">
                <a:latin typeface="Arial Unicode MS" pitchFamily="50" charset="-128"/>
                <a:ea typeface="Arial Unicode MS" pitchFamily="50" charset="-128"/>
                <a:cs typeface="Arial Unicode MS" pitchFamily="50" charset="-128"/>
              </a:rPr>
              <a:t>Grenning</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Jim </a:t>
            </a:r>
            <a:r>
              <a:rPr lang="en-US" altLang="ja-JP" sz="1600" dirty="0" err="1" smtClean="0">
                <a:latin typeface="Arial Unicode MS" pitchFamily="50" charset="-128"/>
                <a:ea typeface="Arial Unicode MS" pitchFamily="50" charset="-128"/>
                <a:cs typeface="Arial Unicode MS" pitchFamily="50" charset="-128"/>
              </a:rPr>
              <a:t>Highsmith</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Andrew Hunt</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Ron Jeffries</a:t>
            </a:r>
            <a:r>
              <a:rPr lang="ja-JP" altLang="en-US" sz="1600" dirty="0" smtClean="0">
                <a:latin typeface="Arial Unicode MS" pitchFamily="50" charset="-128"/>
                <a:ea typeface="Arial Unicode MS" pitchFamily="50" charset="-128"/>
                <a:cs typeface="Arial Unicode MS" pitchFamily="50" charset="-128"/>
              </a:rPr>
              <a:t>　</a:t>
            </a:r>
            <a:endParaRPr lang="en-US" altLang="ja-JP" sz="1600" dirty="0" smtClean="0">
              <a:latin typeface="Arial Unicode MS" pitchFamily="50" charset="-128"/>
              <a:ea typeface="Arial Unicode MS" pitchFamily="50" charset="-128"/>
              <a:cs typeface="Arial Unicode MS" pitchFamily="50" charset="-128"/>
            </a:endParaRPr>
          </a:p>
          <a:p>
            <a:pPr algn="ctr"/>
            <a:r>
              <a:rPr lang="en-US" altLang="ja-JP" sz="1600" dirty="0" smtClean="0">
                <a:latin typeface="Arial Unicode MS" pitchFamily="50" charset="-128"/>
                <a:ea typeface="Arial Unicode MS" pitchFamily="50" charset="-128"/>
                <a:cs typeface="Arial Unicode MS" pitchFamily="50" charset="-128"/>
              </a:rPr>
              <a:t>Jon Kern  Brian </a:t>
            </a:r>
            <a:r>
              <a:rPr lang="en-US" altLang="ja-JP" sz="1600" dirty="0" err="1" smtClean="0">
                <a:latin typeface="Arial Unicode MS" pitchFamily="50" charset="-128"/>
                <a:ea typeface="Arial Unicode MS" pitchFamily="50" charset="-128"/>
                <a:cs typeface="Arial Unicode MS" pitchFamily="50" charset="-128"/>
              </a:rPr>
              <a:t>Marick</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Robert </a:t>
            </a:r>
            <a:r>
              <a:rPr lang="en-US" altLang="ja-JP" sz="1600" dirty="0">
                <a:latin typeface="Arial Unicode MS" pitchFamily="50" charset="-128"/>
                <a:ea typeface="Arial Unicode MS" pitchFamily="50" charset="-128"/>
                <a:cs typeface="Arial Unicode MS" pitchFamily="50" charset="-128"/>
              </a:rPr>
              <a:t>C. </a:t>
            </a:r>
            <a:r>
              <a:rPr lang="en-US" altLang="ja-JP" sz="1600" dirty="0" smtClean="0">
                <a:latin typeface="Arial Unicode MS" pitchFamily="50" charset="-128"/>
                <a:ea typeface="Arial Unicode MS" pitchFamily="50" charset="-128"/>
                <a:cs typeface="Arial Unicode MS" pitchFamily="50" charset="-128"/>
              </a:rPr>
              <a:t>Martin</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Steve </a:t>
            </a:r>
            <a:r>
              <a:rPr lang="en-US" altLang="ja-JP" sz="1600" dirty="0">
                <a:latin typeface="Arial Unicode MS" pitchFamily="50" charset="-128"/>
                <a:ea typeface="Arial Unicode MS" pitchFamily="50" charset="-128"/>
                <a:cs typeface="Arial Unicode MS" pitchFamily="50" charset="-128"/>
              </a:rPr>
              <a:t>Mellor</a:t>
            </a:r>
          </a:p>
          <a:p>
            <a:pPr algn="ctr"/>
            <a:r>
              <a:rPr lang="en-US" altLang="ja-JP" sz="1600" dirty="0">
                <a:latin typeface="Arial Unicode MS" pitchFamily="50" charset="-128"/>
                <a:ea typeface="Arial Unicode MS" pitchFamily="50" charset="-128"/>
                <a:cs typeface="Arial Unicode MS" pitchFamily="50" charset="-128"/>
              </a:rPr>
              <a:t>Ken </a:t>
            </a:r>
            <a:r>
              <a:rPr lang="en-US" altLang="ja-JP" sz="1600" dirty="0" err="1" smtClean="0">
                <a:latin typeface="Arial Unicode MS" pitchFamily="50" charset="-128"/>
                <a:ea typeface="Arial Unicode MS" pitchFamily="50" charset="-128"/>
                <a:cs typeface="Arial Unicode MS" pitchFamily="50" charset="-128"/>
              </a:rPr>
              <a:t>Schwaber</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Jeff Sutherland</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Dave </a:t>
            </a:r>
            <a:r>
              <a:rPr lang="en-US" altLang="ja-JP" sz="1600" dirty="0">
                <a:latin typeface="Arial Unicode MS" pitchFamily="50" charset="-128"/>
                <a:ea typeface="Arial Unicode MS" pitchFamily="50" charset="-128"/>
                <a:cs typeface="Arial Unicode MS" pitchFamily="50" charset="-128"/>
              </a:rPr>
              <a:t>Thomas</a:t>
            </a:r>
            <a:endParaRPr lang="ja-JP" altLang="en-US" sz="1600" dirty="0">
              <a:latin typeface="Arial Unicode MS" pitchFamily="50" charset="-128"/>
              <a:ea typeface="Arial Unicode MS" pitchFamily="50" charset="-128"/>
              <a:cs typeface="Arial Unicode MS" pitchFamily="50" charset="-128"/>
            </a:endParaRPr>
          </a:p>
        </p:txBody>
      </p:sp>
      <p:sp>
        <p:nvSpPr>
          <p:cNvPr id="6" name="角丸四角形吹き出し 5"/>
          <p:cNvSpPr/>
          <p:nvPr/>
        </p:nvSpPr>
        <p:spPr>
          <a:xfrm>
            <a:off x="512788" y="4725144"/>
            <a:ext cx="722064" cy="540640"/>
          </a:xfrm>
          <a:prstGeom prst="wedgeRoundRectCallout">
            <a:avLst>
              <a:gd name="adj1" fmla="val -21385"/>
              <a:gd name="adj2" fmla="val 730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ja-JP" sz="1200" dirty="0" smtClean="0">
                <a:solidFill>
                  <a:schemeClr val="tx1"/>
                </a:solidFill>
              </a:rPr>
              <a:t>XP</a:t>
            </a:r>
            <a:r>
              <a:rPr lang="ja-JP" altLang="en-US" sz="1200" dirty="0" smtClean="0">
                <a:solidFill>
                  <a:schemeClr val="tx1"/>
                </a:solidFill>
              </a:rPr>
              <a:t>の提唱者</a:t>
            </a:r>
            <a:endParaRPr kumimoji="1" lang="ja-JP" altLang="en-US" sz="1200" dirty="0" smtClean="0">
              <a:solidFill>
                <a:schemeClr val="tx1"/>
              </a:solidFill>
            </a:endParaRPr>
          </a:p>
        </p:txBody>
      </p:sp>
      <p:sp>
        <p:nvSpPr>
          <p:cNvPr id="7" name="角丸四角形吹き出し 6"/>
          <p:cNvSpPr/>
          <p:nvPr/>
        </p:nvSpPr>
        <p:spPr>
          <a:xfrm>
            <a:off x="1331640" y="6215835"/>
            <a:ext cx="722064" cy="540640"/>
          </a:xfrm>
          <a:prstGeom prst="wedgeRoundRectCallout">
            <a:avLst>
              <a:gd name="adj1" fmla="val 78870"/>
              <a:gd name="adj2" fmla="val -20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ja-JP" sz="1200" dirty="0" smtClean="0">
                <a:solidFill>
                  <a:schemeClr val="tx1"/>
                </a:solidFill>
              </a:rPr>
              <a:t>SCRUM</a:t>
            </a:r>
            <a:r>
              <a:rPr lang="ja-JP" altLang="en-US" sz="1200" dirty="0" smtClean="0">
                <a:solidFill>
                  <a:schemeClr val="tx1"/>
                </a:solidFill>
              </a:rPr>
              <a:t>の提唱者</a:t>
            </a:r>
            <a:endParaRPr kumimoji="1" lang="ja-JP" altLang="en-US" sz="1200" dirty="0" smtClean="0">
              <a:solidFill>
                <a:schemeClr val="tx1"/>
              </a:solidFill>
            </a:endParaRPr>
          </a:p>
        </p:txBody>
      </p:sp>
      <p:sp>
        <p:nvSpPr>
          <p:cNvPr id="8" name="角丸四角形吹き出し 7"/>
          <p:cNvSpPr/>
          <p:nvPr/>
        </p:nvSpPr>
        <p:spPr>
          <a:xfrm>
            <a:off x="7263097" y="6093296"/>
            <a:ext cx="722064" cy="540640"/>
          </a:xfrm>
          <a:prstGeom prst="wedgeRoundRectCallout">
            <a:avLst>
              <a:gd name="adj1" fmla="val -61838"/>
              <a:gd name="adj2" fmla="val -92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200" dirty="0" smtClean="0">
                <a:solidFill>
                  <a:schemeClr val="tx1"/>
                </a:solidFill>
              </a:rPr>
              <a:t>Ｒｕｂｙの提唱者</a:t>
            </a:r>
            <a:endParaRPr kumimoji="1" lang="ja-JP" altLang="en-US" sz="1200" dirty="0" smtClean="0">
              <a:solidFill>
                <a:schemeClr val="tx1"/>
              </a:solidFill>
            </a:endParaRPr>
          </a:p>
        </p:txBody>
      </p:sp>
      <p:sp>
        <p:nvSpPr>
          <p:cNvPr id="9" name="テキスト ボックス 8"/>
          <p:cNvSpPr txBox="1"/>
          <p:nvPr/>
        </p:nvSpPr>
        <p:spPr>
          <a:xfrm>
            <a:off x="717313" y="260648"/>
            <a:ext cx="7229864" cy="523220"/>
          </a:xfrm>
          <a:prstGeom prst="rect">
            <a:avLst/>
          </a:prstGeom>
          <a:noFill/>
        </p:spPr>
        <p:txBody>
          <a:bodyPr wrap="none" rtlCol="0">
            <a:spAutoFit/>
          </a:bodyPr>
          <a:lstStyle/>
          <a:p>
            <a:r>
              <a:rPr lang="en-US" altLang="ja-JP" sz="2800" dirty="0" smtClean="0"/>
              <a:t>8-2. Manifesto </a:t>
            </a:r>
            <a:r>
              <a:rPr lang="en-US" altLang="ja-JP" sz="2800" dirty="0"/>
              <a:t>for Agile Software Development</a:t>
            </a:r>
          </a:p>
        </p:txBody>
      </p:sp>
    </p:spTree>
    <p:extLst>
      <p:ext uri="{BB962C8B-B14F-4D97-AF65-F5344CB8AC3E}">
        <p14:creationId xmlns:p14="http://schemas.microsoft.com/office/powerpoint/2010/main" val="743910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95536" y="916826"/>
            <a:ext cx="8424936" cy="5016758"/>
          </a:xfrm>
          <a:prstGeom prst="rect">
            <a:avLst/>
          </a:prstGeom>
        </p:spPr>
        <p:txBody>
          <a:bodyPr wrap="square">
            <a:spAutoFit/>
          </a:bodyPr>
          <a:lstStyle/>
          <a:p>
            <a:r>
              <a:rPr lang="en-US" altLang="ja-JP" sz="1600" dirty="0">
                <a:latin typeface="Arial Unicode MS" pitchFamily="50" charset="-128"/>
                <a:ea typeface="Arial Unicode MS" pitchFamily="50" charset="-128"/>
                <a:cs typeface="Arial Unicode MS" pitchFamily="50" charset="-128"/>
              </a:rPr>
              <a:t>We follow these principles</a:t>
            </a:r>
            <a:r>
              <a:rPr lang="en-US" altLang="ja-JP" sz="1600" dirty="0" smtClean="0">
                <a:latin typeface="Arial Unicode MS" pitchFamily="50" charset="-128"/>
                <a:ea typeface="Arial Unicode MS" pitchFamily="50" charset="-128"/>
                <a:cs typeface="Arial Unicode MS" pitchFamily="50" charset="-128"/>
              </a:rPr>
              <a:t>:</a:t>
            </a:r>
          </a:p>
          <a:p>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Our highest priority is to satisfy the </a:t>
            </a:r>
            <a:r>
              <a:rPr lang="en-US" altLang="ja-JP" sz="1600" dirty="0" smtClean="0">
                <a:latin typeface="Arial Unicode MS" pitchFamily="50" charset="-128"/>
                <a:ea typeface="Arial Unicode MS" pitchFamily="50" charset="-128"/>
                <a:cs typeface="Arial Unicode MS" pitchFamily="50" charset="-128"/>
              </a:rPr>
              <a:t>customer</a:t>
            </a:r>
            <a:r>
              <a:rPr lang="ja-JP" altLang="en-US" sz="1600" dirty="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through </a:t>
            </a:r>
            <a:r>
              <a:rPr lang="en-US" altLang="ja-JP" sz="1600" dirty="0">
                <a:latin typeface="Arial Unicode MS" pitchFamily="50" charset="-128"/>
                <a:ea typeface="Arial Unicode MS" pitchFamily="50" charset="-128"/>
                <a:cs typeface="Arial Unicode MS" pitchFamily="50" charset="-128"/>
              </a:rPr>
              <a:t>early and continuous </a:t>
            </a:r>
            <a:r>
              <a:rPr lang="en-US" altLang="ja-JP" sz="1600" dirty="0" smtClean="0">
                <a:latin typeface="Arial Unicode MS" pitchFamily="50" charset="-128"/>
                <a:ea typeface="Arial Unicode MS" pitchFamily="50" charset="-128"/>
                <a:cs typeface="Arial Unicode MS" pitchFamily="50" charset="-128"/>
              </a:rPr>
              <a:t>delivery of </a:t>
            </a:r>
            <a:r>
              <a:rPr lang="en-US" altLang="ja-JP" sz="1600" dirty="0">
                <a:latin typeface="Arial Unicode MS" pitchFamily="50" charset="-128"/>
                <a:ea typeface="Arial Unicode MS" pitchFamily="50" charset="-128"/>
                <a:cs typeface="Arial Unicode MS" pitchFamily="50" charset="-128"/>
              </a:rPr>
              <a:t>valuable software.</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Welcome changing requirements, even late in </a:t>
            </a:r>
            <a:r>
              <a:rPr lang="en-US" altLang="ja-JP" sz="1600" dirty="0" smtClean="0">
                <a:latin typeface="Arial Unicode MS" pitchFamily="50" charset="-128"/>
                <a:ea typeface="Arial Unicode MS" pitchFamily="50" charset="-128"/>
                <a:cs typeface="Arial Unicode MS" pitchFamily="50" charset="-128"/>
              </a:rPr>
              <a:t>development</a:t>
            </a:r>
            <a:r>
              <a:rPr lang="en-US" altLang="ja-JP" sz="1600" dirty="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Agile </a:t>
            </a:r>
            <a:r>
              <a:rPr lang="en-US" altLang="ja-JP" sz="1600" dirty="0">
                <a:latin typeface="Arial Unicode MS" pitchFamily="50" charset="-128"/>
                <a:ea typeface="Arial Unicode MS" pitchFamily="50" charset="-128"/>
                <a:cs typeface="Arial Unicode MS" pitchFamily="50" charset="-128"/>
              </a:rPr>
              <a:t>processes harness change for </a:t>
            </a:r>
            <a:r>
              <a:rPr lang="en-US" altLang="ja-JP" sz="1600" dirty="0" smtClean="0">
                <a:latin typeface="Arial Unicode MS" pitchFamily="50" charset="-128"/>
                <a:ea typeface="Arial Unicode MS" pitchFamily="50" charset="-128"/>
                <a:cs typeface="Arial Unicode MS" pitchFamily="50" charset="-128"/>
              </a:rPr>
              <a:t>the </a:t>
            </a:r>
            <a:r>
              <a:rPr lang="en-US" altLang="ja-JP" sz="1600" dirty="0">
                <a:latin typeface="Arial Unicode MS" pitchFamily="50" charset="-128"/>
                <a:ea typeface="Arial Unicode MS" pitchFamily="50" charset="-128"/>
                <a:cs typeface="Arial Unicode MS" pitchFamily="50" charset="-128"/>
              </a:rPr>
              <a:t>customer's competitive advantage.</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Deliver working software frequently, from a </a:t>
            </a:r>
            <a:r>
              <a:rPr lang="en-US" altLang="ja-JP" sz="1600" dirty="0" smtClean="0">
                <a:latin typeface="Arial Unicode MS" pitchFamily="50" charset="-128"/>
                <a:ea typeface="Arial Unicode MS" pitchFamily="50" charset="-128"/>
                <a:cs typeface="Arial Unicode MS" pitchFamily="50" charset="-128"/>
              </a:rPr>
              <a:t>couple </a:t>
            </a:r>
            <a:r>
              <a:rPr lang="en-US" altLang="ja-JP" sz="1600" dirty="0">
                <a:latin typeface="Arial Unicode MS" pitchFamily="50" charset="-128"/>
                <a:ea typeface="Arial Unicode MS" pitchFamily="50" charset="-128"/>
                <a:cs typeface="Arial Unicode MS" pitchFamily="50" charset="-128"/>
              </a:rPr>
              <a:t>of weeks to a couple of months, with a </a:t>
            </a:r>
            <a:r>
              <a:rPr lang="en-US" altLang="ja-JP" sz="1600" dirty="0" smtClean="0">
                <a:latin typeface="Arial Unicode MS" pitchFamily="50" charset="-128"/>
                <a:ea typeface="Arial Unicode MS" pitchFamily="50" charset="-128"/>
                <a:cs typeface="Arial Unicode MS" pitchFamily="50" charset="-128"/>
              </a:rPr>
              <a:t>preference </a:t>
            </a:r>
            <a:r>
              <a:rPr lang="en-US" altLang="ja-JP" sz="1600" dirty="0">
                <a:latin typeface="Arial Unicode MS" pitchFamily="50" charset="-128"/>
                <a:ea typeface="Arial Unicode MS" pitchFamily="50" charset="-128"/>
                <a:cs typeface="Arial Unicode MS" pitchFamily="50" charset="-128"/>
              </a:rPr>
              <a:t>to the shorter timescale.</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Business people and developers must work </a:t>
            </a:r>
            <a:r>
              <a:rPr lang="en-US" altLang="ja-JP" sz="1600" dirty="0" smtClean="0">
                <a:latin typeface="Arial Unicode MS" pitchFamily="50" charset="-128"/>
                <a:ea typeface="Arial Unicode MS" pitchFamily="50" charset="-128"/>
                <a:cs typeface="Arial Unicode MS" pitchFamily="50" charset="-128"/>
              </a:rPr>
              <a:t>together </a:t>
            </a:r>
            <a:r>
              <a:rPr lang="en-US" altLang="ja-JP" sz="1600" dirty="0">
                <a:latin typeface="Arial Unicode MS" pitchFamily="50" charset="-128"/>
                <a:ea typeface="Arial Unicode MS" pitchFamily="50" charset="-128"/>
                <a:cs typeface="Arial Unicode MS" pitchFamily="50" charset="-128"/>
              </a:rPr>
              <a:t>daily throughout the project.</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Build projects around motivated individuals. </a:t>
            </a:r>
          </a:p>
          <a:p>
            <a:pPr lvl="1"/>
            <a:r>
              <a:rPr lang="en-US" altLang="ja-JP" sz="1600" dirty="0">
                <a:latin typeface="Arial Unicode MS" pitchFamily="50" charset="-128"/>
                <a:ea typeface="Arial Unicode MS" pitchFamily="50" charset="-128"/>
                <a:cs typeface="Arial Unicode MS" pitchFamily="50" charset="-128"/>
              </a:rPr>
              <a:t>Give them the environment and support they need</a:t>
            </a:r>
            <a:r>
              <a:rPr lang="en-US" altLang="ja-JP" sz="1600" dirty="0" smtClean="0">
                <a:latin typeface="Arial Unicode MS" pitchFamily="50" charset="-128"/>
                <a:ea typeface="Arial Unicode MS" pitchFamily="50" charset="-128"/>
                <a:cs typeface="Arial Unicode MS" pitchFamily="50" charset="-128"/>
              </a:rPr>
              <a:t>, and </a:t>
            </a:r>
            <a:r>
              <a:rPr lang="en-US" altLang="ja-JP" sz="1600" dirty="0">
                <a:latin typeface="Arial Unicode MS" pitchFamily="50" charset="-128"/>
                <a:ea typeface="Arial Unicode MS" pitchFamily="50" charset="-128"/>
                <a:cs typeface="Arial Unicode MS" pitchFamily="50" charset="-128"/>
              </a:rPr>
              <a:t>trust them to get the job done.</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The most efficient and effective method of </a:t>
            </a:r>
            <a:r>
              <a:rPr lang="en-US" altLang="ja-JP" sz="1600" dirty="0" smtClean="0">
                <a:latin typeface="Arial Unicode MS" pitchFamily="50" charset="-128"/>
                <a:ea typeface="Arial Unicode MS" pitchFamily="50" charset="-128"/>
                <a:cs typeface="Arial Unicode MS" pitchFamily="50" charset="-128"/>
              </a:rPr>
              <a:t>conveying </a:t>
            </a:r>
            <a:r>
              <a:rPr lang="en-US" altLang="ja-JP" sz="1600" dirty="0">
                <a:latin typeface="Arial Unicode MS" pitchFamily="50" charset="-128"/>
                <a:ea typeface="Arial Unicode MS" pitchFamily="50" charset="-128"/>
                <a:cs typeface="Arial Unicode MS" pitchFamily="50" charset="-128"/>
              </a:rPr>
              <a:t>information to and within a development </a:t>
            </a:r>
            <a:r>
              <a:rPr lang="en-US" altLang="ja-JP" sz="1600" dirty="0" smtClean="0">
                <a:latin typeface="Arial Unicode MS" pitchFamily="50" charset="-128"/>
                <a:ea typeface="Arial Unicode MS" pitchFamily="50" charset="-128"/>
                <a:cs typeface="Arial Unicode MS" pitchFamily="50" charset="-128"/>
              </a:rPr>
              <a:t>team </a:t>
            </a:r>
            <a:r>
              <a:rPr lang="en-US" altLang="ja-JP" sz="1600" dirty="0">
                <a:latin typeface="Arial Unicode MS" pitchFamily="50" charset="-128"/>
                <a:ea typeface="Arial Unicode MS" pitchFamily="50" charset="-128"/>
                <a:cs typeface="Arial Unicode MS" pitchFamily="50" charset="-128"/>
              </a:rPr>
              <a:t>is face-to-face conversation.</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Working software is the primary measure of progress</a:t>
            </a:r>
            <a:r>
              <a:rPr lang="en-US" altLang="ja-JP" sz="1600" dirty="0" smtClean="0">
                <a:latin typeface="Arial Unicode MS" pitchFamily="50" charset="-128"/>
                <a:ea typeface="Arial Unicode MS" pitchFamily="50" charset="-128"/>
                <a:cs typeface="Arial Unicode MS" pitchFamily="50" charset="-128"/>
              </a:rPr>
              <a:t>.</a:t>
            </a:r>
            <a:endParaRPr lang="en-US" altLang="ja-JP" sz="1600" dirty="0">
              <a:latin typeface="Arial Unicode MS" pitchFamily="50" charset="-128"/>
              <a:ea typeface="Arial Unicode MS" pitchFamily="50" charset="-128"/>
              <a:cs typeface="Arial Unicode MS" pitchFamily="50" charset="-128"/>
            </a:endParaRPr>
          </a:p>
        </p:txBody>
      </p:sp>
      <p:sp>
        <p:nvSpPr>
          <p:cNvPr id="7" name="テキスト ボックス 6"/>
          <p:cNvSpPr txBox="1"/>
          <p:nvPr/>
        </p:nvSpPr>
        <p:spPr>
          <a:xfrm>
            <a:off x="717313" y="260648"/>
            <a:ext cx="6429965" cy="523220"/>
          </a:xfrm>
          <a:prstGeom prst="rect">
            <a:avLst/>
          </a:prstGeom>
          <a:noFill/>
        </p:spPr>
        <p:txBody>
          <a:bodyPr wrap="none" rtlCol="0">
            <a:spAutoFit/>
          </a:bodyPr>
          <a:lstStyle/>
          <a:p>
            <a:r>
              <a:rPr lang="en-US" altLang="ja-JP" sz="2800" dirty="0" smtClean="0"/>
              <a:t>8-2. Principles </a:t>
            </a:r>
            <a:r>
              <a:rPr lang="en-US" altLang="ja-JP" sz="2800" dirty="0"/>
              <a:t>behind the Agile Manifesto</a:t>
            </a:r>
          </a:p>
        </p:txBody>
      </p:sp>
    </p:spTree>
    <p:extLst>
      <p:ext uri="{BB962C8B-B14F-4D97-AF65-F5344CB8AC3E}">
        <p14:creationId xmlns:p14="http://schemas.microsoft.com/office/powerpoint/2010/main" val="5913758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95536" y="1052736"/>
            <a:ext cx="8424936" cy="3293209"/>
          </a:xfrm>
          <a:prstGeom prst="rect">
            <a:avLst/>
          </a:prstGeom>
        </p:spPr>
        <p:txBody>
          <a:bodyPr wrap="square">
            <a:spAutoFit/>
          </a:bodyPr>
          <a:lstStyle/>
          <a:p>
            <a:pPr lvl="1"/>
            <a:r>
              <a:rPr lang="en-US" altLang="ja-JP" sz="1600" dirty="0" smtClean="0">
                <a:latin typeface="Arial Unicode MS" pitchFamily="50" charset="-128"/>
                <a:ea typeface="Arial Unicode MS" pitchFamily="50" charset="-128"/>
                <a:cs typeface="Arial Unicode MS" pitchFamily="50" charset="-128"/>
              </a:rPr>
              <a:t>Agile </a:t>
            </a:r>
            <a:r>
              <a:rPr lang="en-US" altLang="ja-JP" sz="1600" dirty="0">
                <a:latin typeface="Arial Unicode MS" pitchFamily="50" charset="-128"/>
                <a:ea typeface="Arial Unicode MS" pitchFamily="50" charset="-128"/>
                <a:cs typeface="Arial Unicode MS" pitchFamily="50" charset="-128"/>
              </a:rPr>
              <a:t>processes promote sustainable development. </a:t>
            </a:r>
          </a:p>
          <a:p>
            <a:pPr lvl="1"/>
            <a:r>
              <a:rPr lang="en-US" altLang="ja-JP" sz="1600" dirty="0">
                <a:latin typeface="Arial Unicode MS" pitchFamily="50" charset="-128"/>
                <a:ea typeface="Arial Unicode MS" pitchFamily="50" charset="-128"/>
                <a:cs typeface="Arial Unicode MS" pitchFamily="50" charset="-128"/>
              </a:rPr>
              <a:t>The sponsors, developers, and users should be </a:t>
            </a:r>
            <a:r>
              <a:rPr lang="en-US" altLang="ja-JP" sz="1600" dirty="0" smtClean="0">
                <a:latin typeface="Arial Unicode MS" pitchFamily="50" charset="-128"/>
                <a:ea typeface="Arial Unicode MS" pitchFamily="50" charset="-128"/>
                <a:cs typeface="Arial Unicode MS" pitchFamily="50" charset="-128"/>
              </a:rPr>
              <a:t>able</a:t>
            </a:r>
            <a:r>
              <a:rPr lang="ja-JP" altLang="en-US" sz="1600" dirty="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to </a:t>
            </a:r>
            <a:r>
              <a:rPr lang="en-US" altLang="ja-JP" sz="1600" dirty="0">
                <a:latin typeface="Arial Unicode MS" pitchFamily="50" charset="-128"/>
                <a:ea typeface="Arial Unicode MS" pitchFamily="50" charset="-128"/>
                <a:cs typeface="Arial Unicode MS" pitchFamily="50" charset="-128"/>
              </a:rPr>
              <a:t>maintain a constant pace indefinitely.</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Continuous attention to technical excellence </a:t>
            </a:r>
            <a:r>
              <a:rPr lang="en-US" altLang="ja-JP" sz="1600" dirty="0" smtClean="0">
                <a:latin typeface="Arial Unicode MS" pitchFamily="50" charset="-128"/>
                <a:ea typeface="Arial Unicode MS" pitchFamily="50" charset="-128"/>
                <a:cs typeface="Arial Unicode MS" pitchFamily="50" charset="-128"/>
              </a:rPr>
              <a:t>and </a:t>
            </a:r>
            <a:r>
              <a:rPr lang="en-US" altLang="ja-JP" sz="1600" dirty="0">
                <a:latin typeface="Arial Unicode MS" pitchFamily="50" charset="-128"/>
                <a:ea typeface="Arial Unicode MS" pitchFamily="50" charset="-128"/>
                <a:cs typeface="Arial Unicode MS" pitchFamily="50" charset="-128"/>
              </a:rPr>
              <a:t>good design enhances agility.</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Simplicity--the art of maximizing the amount </a:t>
            </a:r>
            <a:r>
              <a:rPr lang="en-US" altLang="ja-JP" sz="1600" dirty="0" smtClean="0">
                <a:latin typeface="Arial Unicode MS" pitchFamily="50" charset="-128"/>
                <a:ea typeface="Arial Unicode MS" pitchFamily="50" charset="-128"/>
                <a:cs typeface="Arial Unicode MS" pitchFamily="50" charset="-128"/>
              </a:rPr>
              <a:t>of </a:t>
            </a:r>
            <a:r>
              <a:rPr lang="en-US" altLang="ja-JP" sz="1600" dirty="0">
                <a:latin typeface="Arial Unicode MS" pitchFamily="50" charset="-128"/>
                <a:ea typeface="Arial Unicode MS" pitchFamily="50" charset="-128"/>
                <a:cs typeface="Arial Unicode MS" pitchFamily="50" charset="-128"/>
              </a:rPr>
              <a:t>work not done--is essential.</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The best architectures, requirements, and </a:t>
            </a:r>
            <a:r>
              <a:rPr lang="en-US" altLang="ja-JP" sz="1600" dirty="0" smtClean="0">
                <a:latin typeface="Arial Unicode MS" pitchFamily="50" charset="-128"/>
                <a:ea typeface="Arial Unicode MS" pitchFamily="50" charset="-128"/>
                <a:cs typeface="Arial Unicode MS" pitchFamily="50" charset="-128"/>
              </a:rPr>
              <a:t>designs</a:t>
            </a:r>
            <a:r>
              <a:rPr lang="ja-JP" altLang="en-US" sz="1600" dirty="0" smtClean="0">
                <a:latin typeface="Arial Unicode MS" pitchFamily="50" charset="-128"/>
                <a:ea typeface="Arial Unicode MS" pitchFamily="50" charset="-128"/>
                <a:cs typeface="Arial Unicode MS" pitchFamily="50" charset="-128"/>
              </a:rPr>
              <a:t> </a:t>
            </a:r>
            <a:r>
              <a:rPr lang="en-US" altLang="ja-JP" sz="1600" dirty="0" smtClean="0">
                <a:latin typeface="Arial Unicode MS" pitchFamily="50" charset="-128"/>
                <a:ea typeface="Arial Unicode MS" pitchFamily="50" charset="-128"/>
                <a:cs typeface="Arial Unicode MS" pitchFamily="50" charset="-128"/>
              </a:rPr>
              <a:t>emerge </a:t>
            </a:r>
            <a:r>
              <a:rPr lang="en-US" altLang="ja-JP" sz="1600" dirty="0">
                <a:latin typeface="Arial Unicode MS" pitchFamily="50" charset="-128"/>
                <a:ea typeface="Arial Unicode MS" pitchFamily="50" charset="-128"/>
                <a:cs typeface="Arial Unicode MS" pitchFamily="50" charset="-128"/>
              </a:rPr>
              <a:t>from self-organizing teams.</a:t>
            </a:r>
          </a:p>
          <a:p>
            <a:pPr lvl="1"/>
            <a:endParaRPr lang="en-US" altLang="ja-JP" sz="1600" dirty="0">
              <a:latin typeface="Arial Unicode MS" pitchFamily="50" charset="-128"/>
              <a:ea typeface="Arial Unicode MS" pitchFamily="50" charset="-128"/>
              <a:cs typeface="Arial Unicode MS" pitchFamily="50" charset="-128"/>
            </a:endParaRPr>
          </a:p>
          <a:p>
            <a:pPr lvl="1"/>
            <a:r>
              <a:rPr lang="en-US" altLang="ja-JP" sz="1600" dirty="0">
                <a:latin typeface="Arial Unicode MS" pitchFamily="50" charset="-128"/>
                <a:ea typeface="Arial Unicode MS" pitchFamily="50" charset="-128"/>
                <a:cs typeface="Arial Unicode MS" pitchFamily="50" charset="-128"/>
              </a:rPr>
              <a:t>At regular intervals, the team reflects on how </a:t>
            </a:r>
            <a:r>
              <a:rPr lang="en-US" altLang="ja-JP" sz="1600" dirty="0" smtClean="0">
                <a:latin typeface="Arial Unicode MS" pitchFamily="50" charset="-128"/>
                <a:ea typeface="Arial Unicode MS" pitchFamily="50" charset="-128"/>
                <a:cs typeface="Arial Unicode MS" pitchFamily="50" charset="-128"/>
              </a:rPr>
              <a:t>to </a:t>
            </a:r>
            <a:r>
              <a:rPr lang="en-US" altLang="ja-JP" sz="1600" dirty="0">
                <a:latin typeface="Arial Unicode MS" pitchFamily="50" charset="-128"/>
                <a:ea typeface="Arial Unicode MS" pitchFamily="50" charset="-128"/>
                <a:cs typeface="Arial Unicode MS" pitchFamily="50" charset="-128"/>
              </a:rPr>
              <a:t>become more effective, then tunes and adjusts </a:t>
            </a:r>
            <a:r>
              <a:rPr lang="en-US" altLang="ja-JP" sz="1600" dirty="0" smtClean="0">
                <a:latin typeface="Arial Unicode MS" pitchFamily="50" charset="-128"/>
                <a:ea typeface="Arial Unicode MS" pitchFamily="50" charset="-128"/>
                <a:cs typeface="Arial Unicode MS" pitchFamily="50" charset="-128"/>
              </a:rPr>
              <a:t>its </a:t>
            </a:r>
            <a:r>
              <a:rPr lang="en-US" altLang="ja-JP" sz="1600" dirty="0">
                <a:latin typeface="Arial Unicode MS" pitchFamily="50" charset="-128"/>
                <a:ea typeface="Arial Unicode MS" pitchFamily="50" charset="-128"/>
                <a:cs typeface="Arial Unicode MS" pitchFamily="50" charset="-128"/>
              </a:rPr>
              <a:t>behavior accordingly.</a:t>
            </a:r>
          </a:p>
          <a:p>
            <a:endParaRPr lang="en-US" altLang="ja-JP" sz="1600" dirty="0">
              <a:latin typeface="Arial Unicode MS" pitchFamily="50" charset="-128"/>
              <a:ea typeface="Arial Unicode MS" pitchFamily="50" charset="-128"/>
              <a:cs typeface="Arial Unicode MS" pitchFamily="50" charset="-128"/>
            </a:endParaRPr>
          </a:p>
        </p:txBody>
      </p:sp>
      <p:sp>
        <p:nvSpPr>
          <p:cNvPr id="7" name="テキスト ボックス 6"/>
          <p:cNvSpPr txBox="1"/>
          <p:nvPr/>
        </p:nvSpPr>
        <p:spPr>
          <a:xfrm>
            <a:off x="717313" y="260648"/>
            <a:ext cx="6429965" cy="523220"/>
          </a:xfrm>
          <a:prstGeom prst="rect">
            <a:avLst/>
          </a:prstGeom>
          <a:noFill/>
        </p:spPr>
        <p:txBody>
          <a:bodyPr wrap="none" rtlCol="0">
            <a:spAutoFit/>
          </a:bodyPr>
          <a:lstStyle/>
          <a:p>
            <a:r>
              <a:rPr lang="en-US" altLang="ja-JP" sz="2800" dirty="0" smtClean="0"/>
              <a:t>8-2. Principles </a:t>
            </a:r>
            <a:r>
              <a:rPr lang="en-US" altLang="ja-JP" sz="2800" dirty="0"/>
              <a:t>behind the Agile Manifesto</a:t>
            </a:r>
          </a:p>
        </p:txBody>
      </p:sp>
    </p:spTree>
    <p:extLst>
      <p:ext uri="{BB962C8B-B14F-4D97-AF65-F5344CB8AC3E}">
        <p14:creationId xmlns:p14="http://schemas.microsoft.com/office/powerpoint/2010/main" val="39479966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39552" y="980728"/>
            <a:ext cx="8496944" cy="5401479"/>
          </a:xfrm>
          <a:prstGeom prst="rect">
            <a:avLst/>
          </a:prstGeom>
          <a:noFill/>
        </p:spPr>
        <p:txBody>
          <a:bodyPr wrap="square" rtlCol="0">
            <a:spAutoFit/>
          </a:bodyPr>
          <a:lstStyle/>
          <a:p>
            <a:pPr>
              <a:lnSpc>
                <a:spcPct val="150000"/>
              </a:lnSpc>
            </a:pPr>
            <a:r>
              <a:rPr kumimoji="1" lang="ja-JP" altLang="en-US" sz="1400" dirty="0" smtClean="0"/>
              <a:t>超高速開発が日本を救う</a:t>
            </a:r>
            <a:r>
              <a:rPr kumimoji="1" lang="en-US" altLang="ja-JP" sz="1400" dirty="0" smtClean="0"/>
              <a:t>:</a:t>
            </a:r>
            <a:r>
              <a:rPr kumimoji="1" lang="ja-JP" altLang="en-US" sz="1400" dirty="0" smtClean="0"/>
              <a:t>　日経コンピュータ　</a:t>
            </a:r>
            <a:r>
              <a:rPr kumimoji="1" lang="en-US" altLang="ja-JP" sz="1400" dirty="0" smtClean="0"/>
              <a:t>2012</a:t>
            </a:r>
            <a:r>
              <a:rPr kumimoji="1" lang="ja-JP" altLang="en-US" sz="1400" dirty="0" smtClean="0"/>
              <a:t>年</a:t>
            </a:r>
            <a:r>
              <a:rPr kumimoji="1" lang="en-US" altLang="ja-JP" sz="1400" dirty="0" smtClean="0"/>
              <a:t>3</a:t>
            </a:r>
            <a:r>
              <a:rPr kumimoji="1" lang="ja-JP" altLang="en-US" sz="1400" dirty="0" smtClean="0"/>
              <a:t>月</a:t>
            </a:r>
            <a:r>
              <a:rPr kumimoji="1" lang="en-US" altLang="ja-JP" sz="1400" dirty="0" smtClean="0"/>
              <a:t>15</a:t>
            </a:r>
            <a:r>
              <a:rPr kumimoji="1" lang="ja-JP" altLang="en-US" sz="1400" dirty="0" smtClean="0"/>
              <a:t>日</a:t>
            </a:r>
            <a:endParaRPr kumimoji="1" lang="en-US" altLang="ja-JP" sz="1400" dirty="0" smtClean="0"/>
          </a:p>
          <a:p>
            <a:pPr>
              <a:lnSpc>
                <a:spcPct val="150000"/>
              </a:lnSpc>
            </a:pPr>
            <a:r>
              <a:rPr lang="en-US" altLang="ja-JP" sz="1400" dirty="0" smtClean="0"/>
              <a:t>The Business value of BRMS Systems: IDC White Paper </a:t>
            </a:r>
          </a:p>
          <a:p>
            <a:pPr>
              <a:lnSpc>
                <a:spcPct val="150000"/>
              </a:lnSpc>
            </a:pPr>
            <a:r>
              <a:rPr lang="en-US" altLang="ja-JP" sz="1400" dirty="0" smtClean="0"/>
              <a:t>Vendors in the Business Rule Market 2012: Gartner</a:t>
            </a:r>
          </a:p>
          <a:p>
            <a:pPr>
              <a:lnSpc>
                <a:spcPct val="150000"/>
              </a:lnSpc>
            </a:pPr>
            <a:r>
              <a:rPr lang="en-US" altLang="ja-JP" sz="1400" dirty="0"/>
              <a:t>A Practical Guide to Seven </a:t>
            </a:r>
            <a:r>
              <a:rPr lang="en-US" altLang="ja-JP" sz="1400" dirty="0" smtClean="0"/>
              <a:t>Agile </a:t>
            </a:r>
            <a:r>
              <a:rPr lang="en-US" altLang="ja-JP" sz="1400" dirty="0"/>
              <a:t>Methodologies  2010 Rod Coffin /Derek </a:t>
            </a:r>
            <a:r>
              <a:rPr lang="en-US" altLang="ja-JP" sz="1400" dirty="0" smtClean="0"/>
              <a:t>Lane</a:t>
            </a:r>
          </a:p>
          <a:p>
            <a:pPr>
              <a:lnSpc>
                <a:spcPct val="150000"/>
              </a:lnSpc>
            </a:pPr>
            <a:r>
              <a:rPr kumimoji="1" lang="en-US" altLang="ja-JP" sz="1400" dirty="0" smtClean="0"/>
              <a:t>ModusIP:  IT innovation</a:t>
            </a:r>
          </a:p>
          <a:p>
            <a:pPr>
              <a:lnSpc>
                <a:spcPct val="150000"/>
              </a:lnSpc>
            </a:pPr>
            <a:r>
              <a:rPr lang="ja-JP" altLang="en-US" sz="1400" dirty="0" smtClean="0"/>
              <a:t>アジャイル開発プロセス　セミナー資料：　ＩＴ </a:t>
            </a:r>
            <a:r>
              <a:rPr lang="en-US" altLang="ja-JP" sz="1400" dirty="0" smtClean="0"/>
              <a:t>innovation</a:t>
            </a:r>
            <a:endParaRPr kumimoji="1" lang="en-US" altLang="ja-JP" sz="1400" dirty="0" smtClean="0"/>
          </a:p>
          <a:p>
            <a:pPr>
              <a:lnSpc>
                <a:spcPct val="150000"/>
              </a:lnSpc>
            </a:pPr>
            <a:r>
              <a:rPr lang="en-US" altLang="ja-JP" sz="1400" dirty="0"/>
              <a:t>AGILE: IMPLEMENTING SAP STEP BY STEP</a:t>
            </a:r>
          </a:p>
          <a:p>
            <a:pPr>
              <a:lnSpc>
                <a:spcPct val="150000"/>
              </a:lnSpc>
            </a:pPr>
            <a:r>
              <a:rPr lang="en-US" altLang="ja-JP" sz="1400" dirty="0" smtClean="0"/>
              <a:t>Manifest for Agile Software Development  </a:t>
            </a:r>
          </a:p>
          <a:p>
            <a:pPr>
              <a:lnSpc>
                <a:spcPct val="150000"/>
              </a:lnSpc>
            </a:pPr>
            <a:r>
              <a:rPr lang="ja-JP" altLang="en-US" sz="1400" dirty="0"/>
              <a:t>ビジネス</a:t>
            </a:r>
            <a:r>
              <a:rPr kumimoji="1" lang="ja-JP" altLang="en-US" sz="1400" dirty="0" smtClean="0"/>
              <a:t>ルール</a:t>
            </a:r>
            <a:r>
              <a:rPr kumimoji="1" lang="ja-JP" altLang="en-US" sz="1400" dirty="0"/>
              <a:t>管理</a:t>
            </a:r>
            <a:r>
              <a:rPr kumimoji="1" lang="ja-JP" altLang="en-US" sz="1400" dirty="0" smtClean="0"/>
              <a:t>システム</a:t>
            </a:r>
            <a:r>
              <a:rPr kumimoji="1" lang="en-US" altLang="ja-JP" sz="1400" dirty="0" smtClean="0"/>
              <a:t>(BRMS)</a:t>
            </a:r>
            <a:r>
              <a:rPr kumimoji="1" lang="ja-JP" altLang="en-US" sz="1400" dirty="0" smtClean="0"/>
              <a:t>：　</a:t>
            </a:r>
            <a:r>
              <a:rPr kumimoji="1" lang="en-US" altLang="ja-JP" sz="1400" dirty="0" smtClean="0"/>
              <a:t> </a:t>
            </a:r>
            <a:r>
              <a:rPr kumimoji="1" lang="ja-JP" altLang="en-US" sz="1400" dirty="0" smtClean="0"/>
              <a:t>ブレイズ・コンサルティン株式会社</a:t>
            </a:r>
            <a:endParaRPr kumimoji="1" lang="en-US" altLang="ja-JP" sz="1400" dirty="0" smtClean="0"/>
          </a:p>
          <a:p>
            <a:pPr>
              <a:lnSpc>
                <a:spcPct val="150000"/>
              </a:lnSpc>
            </a:pPr>
            <a:r>
              <a:rPr lang="ja-JP" altLang="en-US" sz="1400" dirty="0"/>
              <a:t>ビジネスルールの</a:t>
            </a:r>
            <a:r>
              <a:rPr lang="ja-JP" altLang="en-US" sz="1400" dirty="0" smtClean="0"/>
              <a:t>実装：　</a:t>
            </a:r>
            <a:r>
              <a:rPr lang="en-US" altLang="ja-JP" sz="1400" dirty="0" smtClean="0"/>
              <a:t>ILOG</a:t>
            </a:r>
            <a:r>
              <a:rPr lang="ja-JP" altLang="en-US" sz="1400" dirty="0" smtClean="0"/>
              <a:t>社</a:t>
            </a:r>
            <a:endParaRPr lang="en-US" altLang="ja-JP" sz="1400" dirty="0" smtClean="0"/>
          </a:p>
          <a:p>
            <a:pPr>
              <a:lnSpc>
                <a:spcPct val="150000"/>
              </a:lnSpc>
            </a:pPr>
            <a:r>
              <a:rPr kumimoji="1" lang="en-US" altLang="ja-JP" sz="1400" dirty="0" smtClean="0"/>
              <a:t>GeneXus</a:t>
            </a:r>
            <a:r>
              <a:rPr kumimoji="1" lang="ja-JP" altLang="en-US" sz="1400" dirty="0" smtClean="0"/>
              <a:t>の紹介：　</a:t>
            </a:r>
            <a:r>
              <a:rPr lang="ja-JP" altLang="en-US" sz="1400" dirty="0" smtClean="0"/>
              <a:t>アイティ・フロンティア社　</a:t>
            </a:r>
            <a:r>
              <a:rPr lang="en-US" altLang="ja-JP" sz="1400" dirty="0" smtClean="0"/>
              <a:t>HP</a:t>
            </a:r>
          </a:p>
          <a:p>
            <a:pPr>
              <a:lnSpc>
                <a:spcPct val="150000"/>
              </a:lnSpc>
            </a:pPr>
            <a:r>
              <a:rPr kumimoji="1" lang="en-US" altLang="ja-JP" sz="1400" dirty="0" smtClean="0"/>
              <a:t>Sapience </a:t>
            </a:r>
            <a:r>
              <a:rPr kumimoji="1" lang="ja-JP" altLang="en-US" sz="1400" dirty="0" smtClean="0"/>
              <a:t>について：　サピエンス・ジャパン社　</a:t>
            </a:r>
            <a:r>
              <a:rPr kumimoji="1" lang="en-US" altLang="ja-JP" sz="1400" dirty="0" smtClean="0"/>
              <a:t>HP</a:t>
            </a:r>
          </a:p>
          <a:p>
            <a:pPr>
              <a:lnSpc>
                <a:spcPct val="150000"/>
              </a:lnSpc>
            </a:pPr>
            <a:r>
              <a:rPr kumimoji="1" lang="en-US" altLang="ja-JP" sz="1400" dirty="0" smtClean="0"/>
              <a:t>Progress Corticon</a:t>
            </a:r>
            <a:r>
              <a:rPr kumimoji="1" lang="ja-JP" altLang="en-US" sz="1400" dirty="0" smtClean="0"/>
              <a:t>　について：　日本プログレス社</a:t>
            </a:r>
            <a:r>
              <a:rPr lang="ja-JP" altLang="en-US" sz="1400" dirty="0"/>
              <a:t>　</a:t>
            </a:r>
            <a:r>
              <a:rPr lang="en-US" altLang="ja-JP" sz="1400" dirty="0" smtClean="0"/>
              <a:t>HP</a:t>
            </a:r>
          </a:p>
          <a:p>
            <a:pPr>
              <a:lnSpc>
                <a:spcPct val="150000"/>
              </a:lnSpc>
            </a:pPr>
            <a:r>
              <a:rPr kumimoji="1" lang="en-US" altLang="ja-JP" sz="1400" dirty="0" smtClean="0"/>
              <a:t>JRules </a:t>
            </a:r>
            <a:r>
              <a:rPr kumimoji="1" lang="ja-JP" altLang="en-US" sz="1400" dirty="0" smtClean="0"/>
              <a:t>ビジネス</a:t>
            </a:r>
            <a:r>
              <a:rPr lang="ja-JP" altLang="en-US" sz="1400" dirty="0" smtClean="0"/>
              <a:t>・ルール管理システム：　日本</a:t>
            </a:r>
            <a:r>
              <a:rPr lang="en-US" altLang="ja-JP" sz="1400" dirty="0" smtClean="0"/>
              <a:t>IBM</a:t>
            </a:r>
            <a:r>
              <a:rPr lang="ja-JP" altLang="en-US" sz="1400" dirty="0" smtClean="0"/>
              <a:t>社</a:t>
            </a:r>
            <a:endParaRPr lang="en-US" altLang="ja-JP" sz="1400" dirty="0" smtClean="0"/>
          </a:p>
          <a:p>
            <a:pPr>
              <a:lnSpc>
                <a:spcPct val="150000"/>
              </a:lnSpc>
            </a:pPr>
            <a:r>
              <a:rPr lang="en-US" altLang="ja-JP" sz="1400" dirty="0" smtClean="0"/>
              <a:t>Red hat  JBoss BRMS Enterprise BRMS Platform </a:t>
            </a:r>
          </a:p>
          <a:p>
            <a:pPr>
              <a:lnSpc>
                <a:spcPct val="150000"/>
              </a:lnSpc>
            </a:pPr>
            <a:r>
              <a:rPr lang="en-US" altLang="ja-JP" sz="1000" dirty="0">
                <a:hlinkClick r:id="rId2"/>
              </a:rPr>
              <a:t>https://</a:t>
            </a:r>
            <a:r>
              <a:rPr lang="en-US" altLang="ja-JP" sz="1000" dirty="0" smtClean="0">
                <a:hlinkClick r:id="rId2"/>
              </a:rPr>
              <a:t>access.redhat.com/knowledge/docs/ja-JP/JBoss_Enterprise_BRMS_Platform/5/html/JBoss_Rules_5_Reference_Guide/chap-The_Rule_Engine.html</a:t>
            </a:r>
            <a:endParaRPr lang="en-US" altLang="ja-JP" sz="1000" dirty="0" smtClean="0"/>
          </a:p>
          <a:p>
            <a:pPr>
              <a:lnSpc>
                <a:spcPct val="150000"/>
              </a:lnSpc>
            </a:pPr>
            <a:endParaRPr lang="en-US" altLang="ja-JP" sz="1000" dirty="0" smtClean="0"/>
          </a:p>
        </p:txBody>
      </p:sp>
      <p:sp>
        <p:nvSpPr>
          <p:cNvPr id="8" name="テキスト ボックス 7"/>
          <p:cNvSpPr txBox="1"/>
          <p:nvPr/>
        </p:nvSpPr>
        <p:spPr>
          <a:xfrm>
            <a:off x="717313" y="260648"/>
            <a:ext cx="2342308" cy="523220"/>
          </a:xfrm>
          <a:prstGeom prst="rect">
            <a:avLst/>
          </a:prstGeom>
          <a:noFill/>
        </p:spPr>
        <p:txBody>
          <a:bodyPr wrap="none" rtlCol="0">
            <a:spAutoFit/>
          </a:bodyPr>
          <a:lstStyle/>
          <a:p>
            <a:r>
              <a:rPr lang="en-US" altLang="ja-JP" sz="2800" dirty="0" smtClean="0"/>
              <a:t>8-3. </a:t>
            </a:r>
            <a:r>
              <a:rPr lang="ja-JP" altLang="en-US" sz="2800" dirty="0" smtClean="0"/>
              <a:t>参考</a:t>
            </a:r>
            <a:r>
              <a:rPr lang="ja-JP" altLang="en-US" sz="2800" dirty="0"/>
              <a:t>文献</a:t>
            </a:r>
          </a:p>
        </p:txBody>
      </p:sp>
    </p:spTree>
    <p:extLst>
      <p:ext uri="{BB962C8B-B14F-4D97-AF65-F5344CB8AC3E}">
        <p14:creationId xmlns:p14="http://schemas.microsoft.com/office/powerpoint/2010/main" val="2068978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5972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3497077784"/>
              </p:ext>
            </p:extLst>
          </p:nvPr>
        </p:nvGraphicFramePr>
        <p:xfrm>
          <a:off x="323528" y="980728"/>
          <a:ext cx="8424936" cy="5544616"/>
        </p:xfrm>
        <a:graphic>
          <a:graphicData uri="http://schemas.openxmlformats.org/drawingml/2006/table">
            <a:tbl>
              <a:tblPr firstRow="1" bandRow="1">
                <a:tableStyleId>{5C22544A-7EE6-4342-B048-85BDC9FD1C3A}</a:tableStyleId>
              </a:tblPr>
              <a:tblGrid>
                <a:gridCol w="1354994"/>
                <a:gridCol w="1439681"/>
                <a:gridCol w="1371502"/>
                <a:gridCol w="2407125"/>
                <a:gridCol w="1851634"/>
              </a:tblGrid>
              <a:tr h="381986">
                <a:tc>
                  <a:txBody>
                    <a:bodyPr/>
                    <a:lstStyle/>
                    <a:p>
                      <a:endParaRPr kumimoji="1" lang="ja-JP" altLang="en-US" sz="1600" dirty="0"/>
                    </a:p>
                  </a:txBody>
                  <a:tcPr>
                    <a:lnL w="28575"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kumimoji="1" lang="ja-JP" altLang="en-US" sz="1400" dirty="0" smtClean="0"/>
                        <a:t>ミッション</a:t>
                      </a:r>
                      <a:endParaRPr kumimoji="1" lang="en-US" altLang="ja-JP" sz="1400" dirty="0" smtClean="0"/>
                    </a:p>
                    <a:p>
                      <a:pPr algn="ctr"/>
                      <a:r>
                        <a:rPr kumimoji="1" lang="ja-JP" altLang="en-US" sz="1400" dirty="0" smtClean="0"/>
                        <a:t>クリティカル</a:t>
                      </a:r>
                      <a:endParaRPr kumimoji="1" lang="ja-JP" altLang="en-US" sz="1400" dirty="0"/>
                    </a:p>
                  </a:txBody>
                  <a:tcPr marL="36000" marR="36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kumimoji="1" lang="ja-JP" altLang="en-US" sz="1400" dirty="0" smtClean="0"/>
                        <a:t>規模</a:t>
                      </a:r>
                      <a:endParaRPr kumimoji="1" lang="ja-JP" altLang="en-US" sz="1400" dirty="0"/>
                    </a:p>
                  </a:txBody>
                  <a:tcPr marL="36000" marR="36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kumimoji="1" lang="ja-JP" altLang="en-US" sz="1400" dirty="0" smtClean="0"/>
                        <a:t>変更への対応</a:t>
                      </a:r>
                      <a:endParaRPr kumimoji="1" lang="ja-JP" altLang="en-US" sz="1400" dirty="0"/>
                    </a:p>
                  </a:txBody>
                  <a:tcPr marL="36000" marR="3600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kumimoji="1" lang="ja-JP" altLang="en-US" sz="1400" dirty="0" smtClean="0"/>
                        <a:t>環境・風土・他</a:t>
                      </a:r>
                      <a:endParaRPr kumimoji="1" lang="ja-JP" altLang="en-US" sz="1400" dirty="0"/>
                    </a:p>
                  </a:txBody>
                  <a:tcPr marL="36000" marR="36000" anchor="ctr">
                    <a:lnL w="12700" cap="flat" cmpd="sng" algn="ctr">
                      <a:solidFill>
                        <a:schemeClr val="bg1">
                          <a:lumMod val="65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r>
              <a:tr h="381986">
                <a:tc>
                  <a:txBody>
                    <a:bodyPr/>
                    <a:lstStyle/>
                    <a:p>
                      <a:r>
                        <a:rPr kumimoji="1" lang="ja-JP" altLang="en-US" sz="1600" dirty="0" smtClean="0"/>
                        <a:t>ウォーター</a:t>
                      </a:r>
                      <a:endParaRPr kumimoji="1" lang="en-US" altLang="ja-JP" sz="1600" dirty="0" smtClean="0"/>
                    </a:p>
                    <a:p>
                      <a:r>
                        <a:rPr kumimoji="1" lang="ja-JP" altLang="en-US" sz="1600" dirty="0" smtClean="0"/>
                        <a:t>フォール</a:t>
                      </a:r>
                      <a:endParaRPr kumimoji="1" lang="en-US" altLang="ja-JP" sz="1600" dirty="0" smtClean="0"/>
                    </a:p>
                    <a:p>
                      <a:endParaRPr kumimoji="1" lang="en-US" altLang="ja-JP" sz="800" dirty="0" smtClean="0"/>
                    </a:p>
                    <a:p>
                      <a:r>
                        <a:rPr kumimoji="1" lang="en-US" altLang="ja-JP" sz="1600" dirty="0" smtClean="0"/>
                        <a:t>Waterfall</a:t>
                      </a:r>
                      <a:endParaRPr kumimoji="1" lang="ja-JP" altLang="en-US" sz="16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現時点で殆どのミッションクリティカルなシステムはウォーターフォール型で開発。</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大規模、分散開発での実績多し。</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厳密な変更管理手順に従うが、基本的に変更は前工程へ手戻りが発生し、コスト・品質への影響が大きい。</a:t>
                      </a:r>
                      <a:endParaRPr kumimoji="1" lang="en-US" altLang="ja-JP" sz="1200" dirty="0" smtClean="0"/>
                    </a:p>
                    <a:p>
                      <a:endParaRPr kumimoji="1" lang="en-US" altLang="ja-JP" sz="1200" dirty="0" smtClean="0"/>
                    </a:p>
                    <a:p>
                      <a:r>
                        <a:rPr kumimoji="1" lang="ja-JP" altLang="en-US" sz="1200" dirty="0" smtClean="0"/>
                        <a:t>将来の拡張を踏まえたアーキテクチャを計画に盛り込む。</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統制型、規律と厳密な文書化を重視。</a:t>
                      </a:r>
                      <a:endParaRPr kumimoji="1" lang="ja-JP" altLang="en-US" sz="1200" dirty="0"/>
                    </a:p>
                  </a:txBody>
                  <a:tcPr marL="72000" marR="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986">
                <a:tc>
                  <a:txBody>
                    <a:bodyPr/>
                    <a:lstStyle/>
                    <a:p>
                      <a:r>
                        <a:rPr kumimoji="1" lang="ja-JP" altLang="en-US" sz="1600" dirty="0" smtClean="0"/>
                        <a:t>反復型</a:t>
                      </a:r>
                      <a:endParaRPr kumimoji="1" lang="en-US" altLang="ja-JP" sz="1600" dirty="0" smtClean="0"/>
                    </a:p>
                    <a:p>
                      <a:endParaRPr kumimoji="1" lang="en-US" altLang="ja-JP" sz="800" dirty="0" smtClean="0"/>
                    </a:p>
                    <a:p>
                      <a:r>
                        <a:rPr kumimoji="1" lang="en-US" altLang="ja-JP" sz="1600" dirty="0" smtClean="0"/>
                        <a:t>Iterative</a:t>
                      </a:r>
                    </a:p>
                    <a:p>
                      <a:r>
                        <a:rPr kumimoji="1" lang="en-US" altLang="ja-JP" sz="1200" dirty="0" smtClean="0"/>
                        <a:t>(UP,RUP)</a:t>
                      </a:r>
                      <a:endParaRPr kumimoji="1" lang="ja-JP"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適用例が増加中。</a:t>
                      </a:r>
                      <a:endParaRPr kumimoji="1" lang="en-US" altLang="ja-JP" sz="1200" dirty="0" smtClean="0"/>
                    </a:p>
                    <a:p>
                      <a:endParaRPr kumimoji="1" lang="en-US" altLang="ja-JP" sz="1200" dirty="0" smtClean="0"/>
                    </a:p>
                    <a:p>
                      <a:r>
                        <a:rPr kumimoji="1" lang="ja-JP" altLang="en-US" sz="1200" dirty="0" smtClean="0"/>
                        <a:t>アーキテクチャの検証では適している。</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大規模開発も可能であるが、分散開発では</a:t>
                      </a:r>
                      <a:r>
                        <a:rPr kumimoji="1" lang="en-US" altLang="ja-JP" sz="1200" dirty="0" smtClean="0"/>
                        <a:t>(</a:t>
                      </a:r>
                      <a:r>
                        <a:rPr kumimoji="1" lang="ja-JP" altLang="en-US" sz="1200" dirty="0" smtClean="0"/>
                        <a:t>統制が困難であるが構築フェーズ以降では可能。</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フェーズ内での反復により、変更を受け入れる。</a:t>
                      </a:r>
                      <a:endParaRPr kumimoji="1" lang="en-US" altLang="ja-JP" sz="1200" dirty="0" smtClean="0"/>
                    </a:p>
                    <a:p>
                      <a:endParaRPr kumimoji="1" lang="en-US" altLang="ja-JP" sz="1200" dirty="0" smtClean="0"/>
                    </a:p>
                    <a:p>
                      <a:r>
                        <a:rPr kumimoji="1" lang="ja-JP" altLang="en-US" sz="1200" dirty="0" smtClean="0"/>
                        <a:t>特に推敲のフェーズでアーキテクチャをほぼ確定する事が特徴。</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統制と文書化は重視。</a:t>
                      </a:r>
                      <a:r>
                        <a:rPr kumimoji="1" lang="en-US" altLang="ja-JP" sz="1200" dirty="0" smtClean="0"/>
                        <a:t/>
                      </a:r>
                      <a:br>
                        <a:rPr kumimoji="1" lang="en-US" altLang="ja-JP" sz="1200" dirty="0" smtClean="0"/>
                      </a:br>
                      <a:endParaRPr kumimoji="1" lang="en-US" altLang="ja-JP" sz="1200" dirty="0" smtClean="0"/>
                    </a:p>
                    <a:p>
                      <a:r>
                        <a:rPr kumimoji="1" lang="en-US" altLang="ja-JP" sz="1200" dirty="0" smtClean="0"/>
                        <a:t>OO</a:t>
                      </a:r>
                      <a:r>
                        <a:rPr kumimoji="1" lang="ja-JP" altLang="en-US" sz="1200" dirty="0" smtClean="0"/>
                        <a:t>の技術と共に進化しており、技法、開発ツールに依存しているケースが多い。</a:t>
                      </a:r>
                      <a:endParaRPr kumimoji="1" lang="ja-JP" altLang="en-US" sz="1200" dirty="0"/>
                    </a:p>
                  </a:txBody>
                  <a:tcPr marL="72000" marR="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986">
                <a:tc>
                  <a:txBody>
                    <a:bodyPr/>
                    <a:lstStyle/>
                    <a:p>
                      <a:r>
                        <a:rPr kumimoji="1" lang="ja-JP" altLang="en-US" sz="1600" dirty="0" smtClean="0"/>
                        <a:t>アジャイル</a:t>
                      </a:r>
                      <a:endParaRPr kumimoji="1" lang="en-US" altLang="ja-JP" sz="1600" dirty="0" smtClean="0"/>
                    </a:p>
                    <a:p>
                      <a:endParaRPr kumimoji="1" lang="en-US" altLang="ja-JP" sz="800" dirty="0" smtClean="0"/>
                    </a:p>
                    <a:p>
                      <a:r>
                        <a:rPr kumimoji="1" lang="en-US" altLang="ja-JP" sz="1600" dirty="0" smtClean="0"/>
                        <a:t>Agile</a:t>
                      </a:r>
                    </a:p>
                    <a:p>
                      <a:endParaRPr kumimoji="1" lang="en-US" altLang="ja-JP" sz="1600" dirty="0" smtClean="0"/>
                    </a:p>
                    <a:p>
                      <a:endParaRPr kumimoji="1" lang="ja-JP" altLang="en-US" sz="16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ミッションクリティカルシステムは大規模になり易く、厳密な仕様定義や文書化の要求が強いので不向き。</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dirty="0" smtClean="0"/>
                        <a:t>FTF</a:t>
                      </a:r>
                      <a:r>
                        <a:rPr kumimoji="1" lang="ja-JP" altLang="en-US" sz="1200" dirty="0" smtClean="0"/>
                        <a:t>のコミュニケーションを重視し、少人数での短期開発</a:t>
                      </a:r>
                      <a:r>
                        <a:rPr kumimoji="1" lang="en-US" altLang="ja-JP" sz="1200" dirty="0" smtClean="0"/>
                        <a:t>(20</a:t>
                      </a:r>
                      <a:r>
                        <a:rPr kumimoji="1" lang="ja-JP" altLang="en-US" sz="1200" dirty="0" smtClean="0"/>
                        <a:t>名前後以内</a:t>
                      </a:r>
                      <a:r>
                        <a:rPr kumimoji="1" lang="en-US" altLang="ja-JP" sz="1200" dirty="0" smtClean="0"/>
                        <a:t>)</a:t>
                      </a:r>
                      <a:r>
                        <a:rPr kumimoji="1" lang="ja-JP" altLang="en-US" sz="1200" dirty="0" smtClean="0"/>
                        <a:t>　向き。</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要件が曖昧で、変更を前提としているシステムに適している。</a:t>
                      </a:r>
                      <a:endParaRPr kumimoji="1" lang="en-US" altLang="ja-JP" sz="1200" dirty="0" smtClean="0"/>
                    </a:p>
                    <a:p>
                      <a:endParaRPr kumimoji="1" lang="en-US" altLang="ja-JP" sz="1200" dirty="0" smtClean="0"/>
                    </a:p>
                    <a:p>
                      <a:r>
                        <a:rPr kumimoji="1" lang="ja-JP" altLang="en-US" sz="1200" dirty="0" smtClean="0"/>
                        <a:t>反復により成果物を可視化する事で要件を明確にしていく。</a:t>
                      </a:r>
                      <a:endParaRPr kumimoji="1" lang="en-US" altLang="ja-JP" sz="1200" dirty="0" smtClean="0"/>
                    </a:p>
                    <a:p>
                      <a:endParaRPr kumimoji="1" lang="en-US" altLang="ja-JP" sz="1200" dirty="0" smtClean="0"/>
                    </a:p>
                    <a:p>
                      <a:r>
                        <a:rPr kumimoji="1" lang="ja-JP" altLang="en-US" sz="1200" dirty="0" smtClean="0"/>
                        <a:t>但し、将来のアークテクチャの変更を保証するのもではなく、現在、不要な要件は開発対象外が原則。</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動く</a:t>
                      </a:r>
                      <a:r>
                        <a:rPr kumimoji="1" lang="en-US" altLang="ja-JP" sz="1200" dirty="0" smtClean="0"/>
                        <a:t>SW</a:t>
                      </a:r>
                      <a:r>
                        <a:rPr kumimoji="1" lang="ja-JP" altLang="en-US" sz="1200" dirty="0" smtClean="0"/>
                        <a:t>重視。</a:t>
                      </a:r>
                      <a:endParaRPr kumimoji="1" lang="en-US" altLang="ja-JP" sz="1200" dirty="0" smtClean="0"/>
                    </a:p>
                    <a:p>
                      <a:r>
                        <a:rPr kumimoji="1" lang="en-US" altLang="ja-JP" sz="1200" dirty="0" smtClean="0"/>
                        <a:t>OO</a:t>
                      </a:r>
                      <a:r>
                        <a:rPr kumimoji="1" lang="ja-JP" altLang="en-US" sz="1200" dirty="0" smtClean="0"/>
                        <a:t>技術や</a:t>
                      </a:r>
                      <a:r>
                        <a:rPr kumimoji="1" lang="en-US" altLang="ja-JP" sz="1200" dirty="0" smtClean="0"/>
                        <a:t>UML</a:t>
                      </a:r>
                      <a:r>
                        <a:rPr kumimoji="1" lang="ja-JP" altLang="en-US" sz="1200" dirty="0" err="1" smtClean="0"/>
                        <a:t>に習</a:t>
                      </a:r>
                      <a:r>
                        <a:rPr kumimoji="1" lang="ja-JP" altLang="en-US" sz="1200" dirty="0" smtClean="0"/>
                        <a:t>熟し自立した少人数によるチームワークを重視。</a:t>
                      </a:r>
                      <a:endParaRPr kumimoji="1" lang="en-US" altLang="ja-JP" sz="1200" dirty="0" smtClean="0"/>
                    </a:p>
                    <a:p>
                      <a:endParaRPr kumimoji="1" lang="en-US" altLang="ja-JP" sz="1200" dirty="0" smtClean="0"/>
                    </a:p>
                    <a:p>
                      <a:r>
                        <a:rPr kumimoji="1" lang="ja-JP" altLang="en-US" sz="1200" dirty="0" smtClean="0"/>
                        <a:t>最終仕様が混沌とした状態に対応。</a:t>
                      </a:r>
                      <a:endParaRPr kumimoji="1" lang="ja-JP" altLang="en-US" sz="1200" dirty="0"/>
                    </a:p>
                  </a:txBody>
                  <a:tcPr marL="72000" marR="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4536">
                <a:tc>
                  <a:txBody>
                    <a:bodyPr/>
                    <a:lstStyle/>
                    <a:p>
                      <a:r>
                        <a:rPr kumimoji="1" lang="en-US" altLang="ja-JP" sz="1600" dirty="0" smtClean="0"/>
                        <a:t>BRMS</a:t>
                      </a:r>
                    </a:p>
                    <a:p>
                      <a:endParaRPr kumimoji="1" lang="en-US" altLang="ja-JP" sz="800" dirty="0" smtClean="0"/>
                    </a:p>
                    <a:p>
                      <a:r>
                        <a:rPr kumimoji="1" lang="en-US" altLang="ja-JP" sz="1200" dirty="0" smtClean="0"/>
                        <a:t>Biz Rule Mgt. System</a:t>
                      </a:r>
                      <a:endParaRPr kumimoji="1" lang="ja-JP" altLang="en-US" sz="12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200" dirty="0" smtClean="0"/>
                        <a:t>パッケージに依存するので全てをカバーできない。　ルールが複雑で且つ変化も多い分野には効果を発揮。</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200" dirty="0" smtClean="0"/>
                        <a:t>比較的影響を限定できる適用分野に限定し、大規模システムには向いていない。</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200" dirty="0" smtClean="0"/>
                        <a:t>ルールを再入力や変更する事によりコードを自動生成する。</a:t>
                      </a:r>
                      <a:endParaRPr kumimoji="1" lang="en-US" altLang="ja-JP" sz="1200" dirty="0" smtClean="0"/>
                    </a:p>
                    <a:p>
                      <a:r>
                        <a:rPr kumimoji="1" lang="ja-JP" altLang="en-US" sz="1200" dirty="0" smtClean="0"/>
                        <a:t>変更歴も取れるので、管理可能。</a:t>
                      </a:r>
                      <a:endParaRPr kumimoji="1" lang="ja-JP" altLang="en-US" sz="1200" dirty="0"/>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200" dirty="0" smtClean="0"/>
                        <a:t>パッケージに沿った導入・運用プロセスに対応。</a:t>
                      </a:r>
                      <a:endParaRPr kumimoji="1" lang="en-US" altLang="ja-JP" sz="1200" dirty="0" smtClean="0"/>
                    </a:p>
                    <a:p>
                      <a:r>
                        <a:rPr kumimoji="1" lang="ja-JP" altLang="en-US" sz="1200" dirty="0" smtClean="0"/>
                        <a:t>ユーザーや分析者が直接ビジネスルールを定義・登録する事ができる。</a:t>
                      </a:r>
                      <a:endParaRPr kumimoji="1" lang="ja-JP" altLang="en-US" sz="1200" dirty="0"/>
                    </a:p>
                  </a:txBody>
                  <a:tcPr marL="72000" marR="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8" name="テキスト ボックス 7"/>
          <p:cNvSpPr txBox="1"/>
          <p:nvPr/>
        </p:nvSpPr>
        <p:spPr>
          <a:xfrm>
            <a:off x="717313" y="260648"/>
            <a:ext cx="5905784" cy="523220"/>
          </a:xfrm>
          <a:prstGeom prst="rect">
            <a:avLst/>
          </a:prstGeom>
          <a:noFill/>
        </p:spPr>
        <p:txBody>
          <a:bodyPr wrap="none" rtlCol="0">
            <a:spAutoFit/>
          </a:bodyPr>
          <a:lstStyle/>
          <a:p>
            <a:r>
              <a:rPr lang="en-US" altLang="ja-JP" sz="2800" dirty="0" smtClean="0"/>
              <a:t>3. </a:t>
            </a:r>
            <a:r>
              <a:rPr lang="ja-JP" altLang="en-US" sz="2800" dirty="0" smtClean="0"/>
              <a:t>ソフトウェア開発</a:t>
            </a:r>
            <a:r>
              <a:rPr lang="ja-JP" altLang="en-US" sz="2800" dirty="0"/>
              <a:t>プロセスの特徴の比較</a:t>
            </a:r>
          </a:p>
        </p:txBody>
      </p:sp>
    </p:spTree>
    <p:extLst>
      <p:ext uri="{BB962C8B-B14F-4D97-AF65-F5344CB8AC3E}">
        <p14:creationId xmlns:p14="http://schemas.microsoft.com/office/powerpoint/2010/main" val="246349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19038463"/>
              </p:ext>
            </p:extLst>
          </p:nvPr>
        </p:nvGraphicFramePr>
        <p:xfrm>
          <a:off x="395536" y="980728"/>
          <a:ext cx="8424937" cy="5480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80120"/>
                <a:gridCol w="3456384"/>
                <a:gridCol w="3888433"/>
              </a:tblGrid>
              <a:tr h="360040">
                <a:tc>
                  <a:txBody>
                    <a:bodyPr/>
                    <a:lstStyle/>
                    <a:p>
                      <a:endParaRPr kumimoji="1" lang="ja-JP" altLang="en-US" sz="1600" b="1" dirty="0">
                        <a:ln>
                          <a:solidFill>
                            <a:schemeClr val="tx2">
                              <a:lumMod val="50000"/>
                            </a:schemeClr>
                          </a:solidFill>
                        </a:ln>
                        <a:effectLst/>
                      </a:endParaRPr>
                    </a:p>
                  </a:txBody>
                  <a:tcPr>
                    <a:lnL w="28575" cap="flat" cmpd="sng" algn="ctr">
                      <a:solidFill>
                        <a:schemeClr val="tx2">
                          <a:lumMod val="50000"/>
                        </a:schemeClr>
                      </a:solidFill>
                      <a:prstDash val="solid"/>
                      <a:round/>
                      <a:headEnd type="none" w="med" len="med"/>
                      <a:tailEnd type="none" w="med" len="med"/>
                    </a:lnL>
                    <a:lnR w="12700" cap="flat" cmpd="sng" algn="ctr">
                      <a:solidFill>
                        <a:schemeClr val="bg2">
                          <a:lumMod val="10000"/>
                          <a:lumOff val="90000"/>
                        </a:schemeClr>
                      </a:solidFill>
                      <a:prstDash val="solid"/>
                      <a:round/>
                      <a:headEnd type="none" w="med" len="med"/>
                      <a:tailEnd type="none" w="med" len="med"/>
                    </a:lnR>
                    <a:lnT w="28575"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kumimoji="1" lang="en-US" altLang="ja-JP" sz="1600" b="1" dirty="0" smtClean="0">
                          <a:effectLst/>
                        </a:rPr>
                        <a:t>Agile</a:t>
                      </a:r>
                      <a:endParaRPr kumimoji="1" lang="ja-JP" altLang="en-US" sz="1600" b="1" dirty="0">
                        <a:effectLst/>
                      </a:endParaRPr>
                    </a:p>
                  </a:txBody>
                  <a:tcPr>
                    <a:lnL w="12700" cap="flat" cmpd="sng" algn="ctr">
                      <a:solidFill>
                        <a:schemeClr val="bg2">
                          <a:lumMod val="10000"/>
                          <a:lumOff val="90000"/>
                        </a:schemeClr>
                      </a:solidFill>
                      <a:prstDash val="solid"/>
                      <a:round/>
                      <a:headEnd type="none" w="med" len="med"/>
                      <a:tailEnd type="none" w="med" len="med"/>
                    </a:lnL>
                    <a:lnR w="12700" cap="flat" cmpd="sng" algn="ctr">
                      <a:solidFill>
                        <a:schemeClr val="bg2">
                          <a:lumMod val="10000"/>
                          <a:lumOff val="90000"/>
                        </a:schemeClr>
                      </a:solidFill>
                      <a:prstDash val="solid"/>
                      <a:round/>
                      <a:headEnd type="none" w="med" len="med"/>
                      <a:tailEnd type="none" w="med" len="med"/>
                    </a:lnR>
                    <a:lnT w="28575"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kumimoji="1" lang="en-US" altLang="ja-JP" sz="1600" b="1" dirty="0" smtClean="0">
                          <a:effectLst/>
                        </a:rPr>
                        <a:t>BRMS</a:t>
                      </a:r>
                      <a:endParaRPr kumimoji="1" lang="ja-JP" altLang="en-US" sz="1600" b="1" dirty="0">
                        <a:effectLst/>
                      </a:endParaRPr>
                    </a:p>
                  </a:txBody>
                  <a:tcPr>
                    <a:lnL w="12700" cap="flat" cmpd="sng" algn="ctr">
                      <a:solidFill>
                        <a:schemeClr val="bg2">
                          <a:lumMod val="10000"/>
                          <a:lumOff val="90000"/>
                        </a:schemeClr>
                      </a:solidFill>
                      <a:prstDash val="solid"/>
                      <a:round/>
                      <a:headEnd type="none" w="med" len="med"/>
                      <a:tailEnd type="none" w="med" len="med"/>
                    </a:lnL>
                    <a:lnR w="28575" cap="flat" cmpd="sng" algn="ctr">
                      <a:solidFill>
                        <a:schemeClr val="tx2">
                          <a:lumMod val="50000"/>
                        </a:schemeClr>
                      </a:solidFill>
                      <a:prstDash val="solid"/>
                      <a:round/>
                      <a:headEnd type="none" w="med" len="med"/>
                      <a:tailEnd type="none" w="med" len="med"/>
                    </a:lnR>
                    <a:lnT w="28575" cap="flat" cmpd="sng" algn="ctr">
                      <a:solidFill>
                        <a:schemeClr val="tx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1152128">
                <a:tc>
                  <a:txBody>
                    <a:bodyPr/>
                    <a:lstStyle/>
                    <a:p>
                      <a:r>
                        <a:rPr kumimoji="1" lang="ja-JP" altLang="en-US" sz="1400" dirty="0" smtClean="0"/>
                        <a:t>目的</a:t>
                      </a:r>
                      <a:endParaRPr kumimoji="1" lang="en-US" altLang="ja-JP" sz="1400" dirty="0" smtClean="0"/>
                    </a:p>
                    <a:p>
                      <a:endParaRPr kumimoji="1" lang="en-US" altLang="ja-JP" sz="1400" dirty="0" smtClean="0"/>
                    </a:p>
                    <a:p>
                      <a:r>
                        <a:rPr kumimoji="1" lang="ja-JP" altLang="en-US" sz="1400" dirty="0" smtClean="0"/>
                        <a:t>思想</a:t>
                      </a:r>
                      <a:endParaRPr kumimoji="1" lang="en-US" altLang="ja-JP" sz="1400" dirty="0" smtClean="0"/>
                    </a:p>
                    <a:p>
                      <a:endParaRPr kumimoji="1" lang="en-US" altLang="ja-JP" sz="1400" dirty="0" smtClean="0"/>
                    </a:p>
                  </a:txBody>
                  <a:tcPr marR="36000">
                    <a:lnL w="28575" cap="flat" cmpd="sng" algn="ctr">
                      <a:solidFill>
                        <a:schemeClr val="tx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従来のウォーターフォール型の開発に対して開発中の変化にも俊敏に対応。</a:t>
                      </a:r>
                      <a:endParaRPr kumimoji="1" lang="en-US" altLang="ja-JP" sz="1200" dirty="0" smtClean="0"/>
                    </a:p>
                    <a:p>
                      <a:endParaRPr kumimoji="1" lang="en-US" altLang="ja-JP" sz="1200" dirty="0" smtClean="0"/>
                    </a:p>
                    <a:p>
                      <a:r>
                        <a:rPr kumimoji="1" lang="ja-JP" altLang="en-US" sz="1200" dirty="0" smtClean="0"/>
                        <a:t>自己組織化され、</a:t>
                      </a:r>
                      <a:r>
                        <a:rPr kumimoji="1" lang="en-US" altLang="ja-JP" sz="1200" dirty="0" smtClean="0"/>
                        <a:t>FTF</a:t>
                      </a:r>
                      <a:r>
                        <a:rPr kumimoji="1" lang="ja-JP" altLang="en-US" sz="1200" dirty="0" smtClean="0"/>
                        <a:t>のコミュニケーションを重視し、統制や文書化は最小限。</a:t>
                      </a:r>
                      <a:endParaRPr kumimoji="1" lang="en-US" altLang="ja-JP" sz="1200" dirty="0" smtClean="0"/>
                    </a:p>
                    <a:p>
                      <a:endParaRPr kumimoji="1" lang="en-US" altLang="ja-JP" sz="1200" dirty="0" smtClean="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ビジネスルールを定義・登録し、ルールの組み合わせより専用ソフトが判断し、後続処理を決定する。</a:t>
                      </a:r>
                      <a:endParaRPr kumimoji="1" lang="en-US" altLang="ja-JP" sz="1200" dirty="0" smtClean="0"/>
                    </a:p>
                    <a:p>
                      <a:endParaRPr kumimoji="1" lang="en-US" altLang="ja-JP" sz="1200" dirty="0" smtClean="0"/>
                    </a:p>
                    <a:p>
                      <a:r>
                        <a:rPr kumimoji="1" lang="ja-JP" altLang="en-US" sz="1200" dirty="0" smtClean="0"/>
                        <a:t>複雑が業務ルールを明確にし、実装を自動化する事で開発と変更・保守への対応スピードを高める。</a:t>
                      </a:r>
                      <a:endParaRPr kumimoji="1" lang="en-US" altLang="ja-JP" sz="1200" dirty="0" smtClean="0"/>
                    </a:p>
                    <a:p>
                      <a:endParaRPr kumimoji="1" lang="en-US" altLang="ja-JP" sz="1200" dirty="0" smtClean="0"/>
                    </a:p>
                  </a:txBody>
                  <a:tcPr marR="36000">
                    <a:lnL w="12700" cap="flat" cmpd="sng" algn="ctr">
                      <a:solidFill>
                        <a:schemeClr val="tx1"/>
                      </a:solidFill>
                      <a:prstDash val="solid"/>
                      <a:round/>
                      <a:headEnd type="none" w="med" len="med"/>
                      <a:tailEnd type="none" w="med" len="med"/>
                    </a:lnL>
                    <a:lnR w="28575" cap="flat" cmpd="sng" algn="ctr">
                      <a:solidFill>
                        <a:schemeClr val="tx2">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1784">
                <a:tc>
                  <a:txBody>
                    <a:bodyPr/>
                    <a:lstStyle/>
                    <a:p>
                      <a:r>
                        <a:rPr kumimoji="1" lang="ja-JP" altLang="en-US" sz="1400" dirty="0" smtClean="0"/>
                        <a:t>適用分野</a:t>
                      </a:r>
                      <a:endParaRPr kumimoji="1" lang="ja-JP" altLang="en-US" sz="1400" dirty="0"/>
                    </a:p>
                  </a:txBody>
                  <a:tcPr marR="36000">
                    <a:lnL w="28575" cap="flat" cmpd="sng" algn="ctr">
                      <a:solidFill>
                        <a:schemeClr val="tx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当初の要件が曖昧で、実装し見せる事により新たな要件が決まるような状況や分野。</a:t>
                      </a:r>
                      <a:endParaRPr kumimoji="1" lang="en-US" altLang="ja-JP" sz="1200" dirty="0" smtClean="0"/>
                    </a:p>
                    <a:p>
                      <a:endParaRPr kumimoji="1" lang="en-US" altLang="ja-JP" sz="1200" dirty="0" smtClean="0"/>
                    </a:p>
                    <a:p>
                      <a:pPr marL="171450" indent="-171450">
                        <a:buFont typeface="Arial" pitchFamily="34" charset="0"/>
                        <a:buChar char="•"/>
                      </a:pPr>
                      <a:r>
                        <a:rPr kumimoji="1" lang="ja-JP" altLang="en-US" sz="1200" dirty="0" smtClean="0"/>
                        <a:t>新技術による新たなビジネスモデル</a:t>
                      </a:r>
                      <a:endParaRPr kumimoji="1" lang="en-US" altLang="ja-JP" sz="1200" dirty="0" smtClean="0"/>
                    </a:p>
                    <a:p>
                      <a:pPr marL="171450" indent="-171450">
                        <a:buFont typeface="Arial" pitchFamily="34" charset="0"/>
                        <a:buChar char="•"/>
                      </a:pPr>
                      <a:r>
                        <a:rPr kumimoji="1" lang="ja-JP" altLang="en-US" sz="1200" dirty="0" smtClean="0"/>
                        <a:t>プロトタイプによる画面や要件の検証　　等</a:t>
                      </a:r>
                      <a:endParaRPr kumimoji="1" lang="en-US" altLang="ja-JP" sz="1200" dirty="0" smtClean="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ルールが複雑で変化も多いが早期開発で差別化を図る分野の特定業務で、</a:t>
                      </a:r>
                      <a:r>
                        <a:rPr kumimoji="1" lang="en-US" altLang="ja-JP" sz="1200" dirty="0" smtClean="0"/>
                        <a:t>BPM</a:t>
                      </a:r>
                      <a:r>
                        <a:rPr kumimoji="1" lang="ja-JP" altLang="en-US" sz="1200" dirty="0" smtClean="0"/>
                        <a:t>との併用で効果を発揮。</a:t>
                      </a:r>
                    </a:p>
                    <a:p>
                      <a:endParaRPr kumimoji="1" lang="en-US" altLang="ja-JP" sz="1200" dirty="0" smtClean="0"/>
                    </a:p>
                    <a:p>
                      <a:pPr marL="171450" indent="-171450">
                        <a:buFont typeface="Arial" pitchFamily="34" charset="0"/>
                        <a:buChar char="•"/>
                      </a:pPr>
                      <a:r>
                        <a:rPr kumimoji="1" lang="ja-JP" altLang="en-US" sz="1200" dirty="0" smtClean="0"/>
                        <a:t>保険の契約条件</a:t>
                      </a:r>
                      <a:endParaRPr kumimoji="1" lang="en-US" altLang="ja-JP" sz="1200" dirty="0" smtClean="0"/>
                    </a:p>
                    <a:p>
                      <a:pPr marL="171450" indent="-171450">
                        <a:buFont typeface="Arial" pitchFamily="34" charset="0"/>
                        <a:buChar char="•"/>
                      </a:pPr>
                      <a:r>
                        <a:rPr kumimoji="1" lang="ja-JP" altLang="en-US" sz="1200" dirty="0" smtClean="0"/>
                        <a:t>投資や融資のリスク評価　　等</a:t>
                      </a:r>
                      <a:endParaRPr kumimoji="1" lang="en-US" altLang="ja-JP" sz="1200" dirty="0" smtClean="0"/>
                    </a:p>
                  </a:txBody>
                  <a:tcPr marR="36000">
                    <a:lnL w="12700" cap="flat" cmpd="sng" algn="ctr">
                      <a:solidFill>
                        <a:schemeClr val="tx1"/>
                      </a:solidFill>
                      <a:prstDash val="solid"/>
                      <a:round/>
                      <a:headEnd type="none" w="med" len="med"/>
                      <a:tailEnd type="none" w="med" len="med"/>
                    </a:lnL>
                    <a:lnR w="28575" cap="flat" cmpd="sng" algn="ctr">
                      <a:solidFill>
                        <a:schemeClr val="tx2">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0130">
                <a:tc>
                  <a:txBody>
                    <a:bodyPr/>
                    <a:lstStyle/>
                    <a:p>
                      <a:r>
                        <a:rPr kumimoji="1" lang="ja-JP" altLang="en-US" sz="1400" dirty="0" smtClean="0"/>
                        <a:t>開発プロセスの特徴</a:t>
                      </a:r>
                      <a:endParaRPr kumimoji="1" lang="ja-JP" altLang="en-US" sz="1400" dirty="0"/>
                    </a:p>
                  </a:txBody>
                  <a:tcPr marR="36000">
                    <a:lnL w="28575" cap="flat" cmpd="sng" algn="ctr">
                      <a:solidFill>
                        <a:schemeClr val="tx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ユーザーが積極的に参加する事よる共同作業。</a:t>
                      </a:r>
                      <a:endParaRPr kumimoji="1" lang="en-US" altLang="ja-JP" sz="1200" dirty="0" smtClean="0"/>
                    </a:p>
                    <a:p>
                      <a:endParaRPr kumimoji="1" lang="en-US" altLang="ja-JP" sz="1200" dirty="0" smtClean="0"/>
                    </a:p>
                    <a:p>
                      <a:r>
                        <a:rPr kumimoji="1" lang="ja-JP" altLang="en-US" sz="1200" dirty="0" smtClean="0"/>
                        <a:t>反復開発と頻繁なリリースで動くソフトをユーザーが評価可能。</a:t>
                      </a:r>
                      <a:endParaRPr kumimoji="1" lang="en-US" altLang="ja-JP" sz="1200" dirty="0" smtClean="0"/>
                    </a:p>
                    <a:p>
                      <a:endParaRPr kumimoji="1" lang="en-US" altLang="ja-JP" sz="1200" dirty="0" smtClean="0"/>
                    </a:p>
                    <a:p>
                      <a:r>
                        <a:rPr kumimoji="1" lang="ja-JP" altLang="en-US" sz="1200" dirty="0" smtClean="0"/>
                        <a:t>直近のリリース計画による推進であり、コストや期間のリスクはユーザーの責任が原則。</a:t>
                      </a:r>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smtClean="0"/>
                        <a:t>ユーザー又はユーザー＆ＩＴ技術者が協力してルールを入力して組み上げる。　ルールとＩＴ実装を分離する事が特徴。</a:t>
                      </a:r>
                      <a:endParaRPr kumimoji="1" lang="en-US" altLang="ja-JP" sz="1200" dirty="0" smtClean="0"/>
                    </a:p>
                    <a:p>
                      <a:endParaRPr kumimoji="1" lang="en-US" altLang="ja-JP" sz="1200" dirty="0" smtClean="0"/>
                    </a:p>
                    <a:p>
                      <a:r>
                        <a:rPr kumimoji="1" lang="ja-JP" altLang="en-US" sz="1200" dirty="0" smtClean="0"/>
                        <a:t>ソースコード、</a:t>
                      </a:r>
                      <a:r>
                        <a:rPr kumimoji="1" lang="en-US" altLang="ja-JP" sz="1200" dirty="0" smtClean="0"/>
                        <a:t>DB</a:t>
                      </a:r>
                      <a:r>
                        <a:rPr kumimoji="1" lang="ja-JP" altLang="en-US" sz="1200" dirty="0" smtClean="0"/>
                        <a:t>定義、画面コードを生成しビルドして実行する方式、パッケージのエンジンで実行する方式、サービスを自動生成して顧客のアプリより呼び出せる方式等がある。</a:t>
                      </a:r>
                    </a:p>
                  </a:txBody>
                  <a:tcPr marR="36000">
                    <a:lnL w="12700" cap="flat" cmpd="sng" algn="ctr">
                      <a:solidFill>
                        <a:schemeClr val="tx1"/>
                      </a:solidFill>
                      <a:prstDash val="solid"/>
                      <a:round/>
                      <a:headEnd type="none" w="med" len="med"/>
                      <a:tailEnd type="none" w="med" len="med"/>
                    </a:lnL>
                    <a:lnR w="28575" cap="flat" cmpd="sng" algn="ctr">
                      <a:solidFill>
                        <a:schemeClr val="tx2">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0130">
                <a:tc>
                  <a:txBody>
                    <a:bodyPr/>
                    <a:lstStyle/>
                    <a:p>
                      <a:r>
                        <a:rPr kumimoji="1" lang="ja-JP" altLang="en-US" sz="1400" dirty="0" smtClean="0"/>
                        <a:t>制約</a:t>
                      </a:r>
                      <a:endParaRPr kumimoji="1" lang="en-US" altLang="ja-JP" sz="1400" dirty="0" smtClean="0"/>
                    </a:p>
                    <a:p>
                      <a:endParaRPr kumimoji="1" lang="en-US" altLang="ja-JP" sz="1400" dirty="0" smtClean="0"/>
                    </a:p>
                    <a:p>
                      <a:r>
                        <a:rPr kumimoji="1" lang="ja-JP" altLang="en-US" sz="1400" dirty="0" smtClean="0"/>
                        <a:t>課題</a:t>
                      </a:r>
                      <a:endParaRPr kumimoji="1" lang="en-US" altLang="ja-JP" sz="1400" dirty="0" smtClean="0"/>
                    </a:p>
                  </a:txBody>
                  <a:tcPr marR="36000">
                    <a:lnL w="28575" cap="flat" cmpd="sng" algn="ctr">
                      <a:solidFill>
                        <a:schemeClr val="tx2">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tcPr>
                </a:tc>
                <a:tc>
                  <a:txBody>
                    <a:bodyPr/>
                    <a:lstStyle/>
                    <a:p>
                      <a:r>
                        <a:rPr kumimoji="1" lang="ja-JP" altLang="en-US" sz="1200" dirty="0" smtClean="0"/>
                        <a:t>開発チームの能力と体制に依存。</a:t>
                      </a:r>
                      <a:endParaRPr kumimoji="1" lang="en-US" altLang="ja-JP" sz="1200" dirty="0" smtClean="0"/>
                    </a:p>
                    <a:p>
                      <a:pPr marL="285750" indent="-285750">
                        <a:buFont typeface="Arial" pitchFamily="34" charset="0"/>
                        <a:buChar char="•"/>
                      </a:pPr>
                      <a:r>
                        <a:rPr kumimoji="1" lang="ja-JP" altLang="en-US" sz="1200" dirty="0" smtClean="0"/>
                        <a:t>設計や実装、テストの自動化に</a:t>
                      </a:r>
                      <a:r>
                        <a:rPr kumimoji="1" lang="en-US" altLang="ja-JP" sz="1200" dirty="0" smtClean="0"/>
                        <a:t>OO</a:t>
                      </a:r>
                      <a:r>
                        <a:rPr kumimoji="1" lang="ja-JP" altLang="en-US" sz="1200" dirty="0" smtClean="0"/>
                        <a:t>の技術を採用しており、</a:t>
                      </a:r>
                      <a:r>
                        <a:rPr kumimoji="1" lang="en-US" altLang="ja-JP" sz="1200" dirty="0" smtClean="0"/>
                        <a:t>OO</a:t>
                      </a:r>
                      <a:r>
                        <a:rPr kumimoji="1" lang="ja-JP" altLang="en-US" sz="1200" dirty="0" smtClean="0"/>
                        <a:t>技術に長けた人材が必須</a:t>
                      </a:r>
                      <a:endParaRPr kumimoji="1" lang="en-US" altLang="ja-JP" sz="1200" dirty="0" smtClean="0"/>
                    </a:p>
                    <a:p>
                      <a:pPr marL="285750" indent="-285750">
                        <a:buFont typeface="Arial" pitchFamily="34" charset="0"/>
                        <a:buChar char="•"/>
                      </a:pPr>
                      <a:r>
                        <a:rPr kumimoji="1" lang="ja-JP" altLang="en-US" sz="1200" dirty="0" smtClean="0"/>
                        <a:t>文書化は最小限であり、チームによる継続的な維持管理がないと長続きしない</a:t>
                      </a:r>
                      <a:endParaRPr kumimoji="1" lang="en-US" altLang="ja-JP" sz="1200" dirty="0" smtClean="0"/>
                    </a:p>
                    <a:p>
                      <a:endParaRPr kumimoji="1" lang="en-US" altLang="ja-JP" sz="1200" dirty="0" smtClean="0"/>
                    </a:p>
                    <a:p>
                      <a:r>
                        <a:rPr kumimoji="1" lang="ja-JP" altLang="en-US" sz="1200" dirty="0" smtClean="0"/>
                        <a:t>大規模開発や統制を必要とするミッションクリティカルシステムには不向き。</a:t>
                      </a:r>
                      <a:endParaRPr kumimoji="1" lang="en-US" altLang="ja-JP" sz="1200" dirty="0" smtClean="0"/>
                    </a:p>
                  </a:txBody>
                  <a:tcPr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tcPr>
                </a:tc>
                <a:tc>
                  <a:txBody>
                    <a:bodyPr/>
                    <a:lstStyle/>
                    <a:p>
                      <a:r>
                        <a:rPr kumimoji="1" lang="en-US" altLang="ja-JP" sz="1200" dirty="0" smtClean="0"/>
                        <a:t>BRMS</a:t>
                      </a:r>
                      <a:r>
                        <a:rPr kumimoji="1" lang="ja-JP" altLang="en-US" sz="1200" dirty="0" smtClean="0"/>
                        <a:t>パッケージに依存。</a:t>
                      </a:r>
                      <a:endParaRPr kumimoji="1" lang="en-US" altLang="ja-JP" sz="1200" dirty="0" smtClean="0"/>
                    </a:p>
                    <a:p>
                      <a:pPr marL="285750" indent="-285750">
                        <a:buFont typeface="Arial" pitchFamily="34" charset="0"/>
                        <a:buChar char="•"/>
                      </a:pPr>
                      <a:r>
                        <a:rPr kumimoji="1" lang="ja-JP" altLang="en-US" sz="1200" dirty="0" smtClean="0"/>
                        <a:t>ベンダー、</a:t>
                      </a:r>
                      <a:r>
                        <a:rPr kumimoji="1" lang="en-US" altLang="ja-JP" sz="1200" dirty="0" smtClean="0"/>
                        <a:t>SI</a:t>
                      </a:r>
                      <a:r>
                        <a:rPr kumimoji="1" lang="ja-JP" altLang="en-US" sz="1200" dirty="0" smtClean="0"/>
                        <a:t>との長期的な信頼関係、品質保証が必須</a:t>
                      </a:r>
                      <a:endParaRPr kumimoji="1" lang="en-US" altLang="ja-JP" sz="1200" dirty="0" smtClean="0"/>
                    </a:p>
                    <a:p>
                      <a:pPr marL="285750" indent="-285750">
                        <a:buFont typeface="Arial" pitchFamily="34" charset="0"/>
                        <a:buChar char="•"/>
                      </a:pPr>
                      <a:r>
                        <a:rPr kumimoji="1" lang="ja-JP" altLang="en-US" sz="1200" dirty="0" smtClean="0"/>
                        <a:t>内部は</a:t>
                      </a:r>
                      <a:r>
                        <a:rPr kumimoji="1" lang="en-US" altLang="ja-JP" sz="1200" dirty="0" smtClean="0"/>
                        <a:t>Black box</a:t>
                      </a:r>
                      <a:r>
                        <a:rPr kumimoji="1" lang="ja-JP" altLang="en-US" sz="1200" dirty="0" smtClean="0"/>
                        <a:t>　なので事前の見極めが肝要</a:t>
                      </a:r>
                      <a:endParaRPr kumimoji="1" lang="en-US" altLang="ja-JP" sz="1200" dirty="0" smtClean="0"/>
                    </a:p>
                    <a:p>
                      <a:pPr marL="285750" indent="-285750">
                        <a:buFont typeface="Arial" pitchFamily="34" charset="0"/>
                        <a:buChar char="•"/>
                      </a:pPr>
                      <a:r>
                        <a:rPr kumimoji="1" lang="ja-JP" altLang="en-US" sz="1200" dirty="0" smtClean="0"/>
                        <a:t>ルール入力等のパッケージの仕様に精通する事が必要</a:t>
                      </a:r>
                      <a:endParaRPr kumimoji="1" lang="en-US" altLang="ja-JP" sz="1200" dirty="0" smtClean="0"/>
                    </a:p>
                    <a:p>
                      <a:pPr marL="285750" indent="-285750">
                        <a:buFont typeface="Arial" pitchFamily="34" charset="0"/>
                        <a:buChar char="•"/>
                      </a:pPr>
                      <a:r>
                        <a:rPr kumimoji="1" lang="ja-JP" altLang="en-US" sz="1200" dirty="0" smtClean="0"/>
                        <a:t>複雑な画面遷移、見栄えのする画面、バッチ処理は不向</a:t>
                      </a:r>
                      <a:endParaRPr kumimoji="1" lang="en-US" altLang="ja-JP" sz="1200" dirty="0" smtClean="0"/>
                    </a:p>
                    <a:p>
                      <a:pPr marL="285750" indent="-285750">
                        <a:buFont typeface="Arial" pitchFamily="34" charset="0"/>
                        <a:buChar char="•"/>
                      </a:pPr>
                      <a:r>
                        <a:rPr kumimoji="1" lang="ja-JP" altLang="en-US" sz="1200" dirty="0" smtClean="0"/>
                        <a:t>他の基幹業務システムとの</a:t>
                      </a:r>
                      <a:r>
                        <a:rPr kumimoji="1" lang="en-US" altLang="ja-JP" sz="1200" dirty="0" smtClean="0"/>
                        <a:t>IF, DB</a:t>
                      </a:r>
                      <a:r>
                        <a:rPr kumimoji="1" lang="ja-JP" altLang="en-US" sz="1200" dirty="0" smtClean="0"/>
                        <a:t>の整合性が必要</a:t>
                      </a:r>
                      <a:endParaRPr kumimoji="1" lang="en-US" altLang="ja-JP" sz="1200" dirty="0" smtClean="0"/>
                    </a:p>
                    <a:p>
                      <a:pPr marL="0" indent="0">
                        <a:buFont typeface="Arial" pitchFamily="34" charset="0"/>
                        <a:buNone/>
                      </a:pPr>
                      <a:endParaRPr kumimoji="1" lang="en-US" altLang="ja-JP" sz="1200" dirty="0" smtClean="0"/>
                    </a:p>
                    <a:p>
                      <a:pPr marL="0" indent="0">
                        <a:buFont typeface="Arial" pitchFamily="34" charset="0"/>
                        <a:buNone/>
                      </a:pPr>
                      <a:r>
                        <a:rPr kumimoji="1" lang="ja-JP" altLang="en-US" sz="1200" dirty="0" smtClean="0"/>
                        <a:t>対象ビジネスルールの暗黙知の形式知化は必須要件。</a:t>
                      </a:r>
                      <a:endParaRPr kumimoji="1" lang="en-US" altLang="ja-JP" sz="1200" dirty="0" smtClean="0"/>
                    </a:p>
                  </a:txBody>
                  <a:tcPr marR="36000">
                    <a:lnL w="12700" cap="flat" cmpd="sng" algn="ctr">
                      <a:solidFill>
                        <a:schemeClr val="tx1"/>
                      </a:solidFill>
                      <a:prstDash val="solid"/>
                      <a:round/>
                      <a:headEnd type="none" w="med" len="med"/>
                      <a:tailEnd type="none" w="med" len="med"/>
                    </a:lnL>
                    <a:lnR w="28575" cap="flat" cmpd="sng" algn="ctr">
                      <a:solidFill>
                        <a:schemeClr val="tx2">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2">
                          <a:lumMod val="50000"/>
                        </a:schemeClr>
                      </a:solidFill>
                      <a:prstDash val="solid"/>
                      <a:round/>
                      <a:headEnd type="none" w="med" len="med"/>
                      <a:tailEnd type="none" w="med" len="med"/>
                    </a:lnB>
                  </a:tcPr>
                </a:tc>
              </a:tr>
            </a:tbl>
          </a:graphicData>
        </a:graphic>
      </p:graphicFrame>
      <p:sp>
        <p:nvSpPr>
          <p:cNvPr id="10" name="テキスト ボックス 9"/>
          <p:cNvSpPr txBox="1"/>
          <p:nvPr/>
        </p:nvSpPr>
        <p:spPr>
          <a:xfrm>
            <a:off x="717313" y="260648"/>
            <a:ext cx="4844596" cy="523220"/>
          </a:xfrm>
          <a:prstGeom prst="rect">
            <a:avLst/>
          </a:prstGeom>
          <a:noFill/>
        </p:spPr>
        <p:txBody>
          <a:bodyPr wrap="none" rtlCol="0">
            <a:spAutoFit/>
          </a:bodyPr>
          <a:lstStyle/>
          <a:p>
            <a:r>
              <a:rPr lang="en-US" altLang="ja-JP" sz="2800" dirty="0" smtClean="0"/>
              <a:t>4. Agile </a:t>
            </a:r>
            <a:r>
              <a:rPr lang="ja-JP" altLang="en-US" sz="2800" dirty="0"/>
              <a:t>と　</a:t>
            </a:r>
            <a:r>
              <a:rPr lang="en-US" altLang="ja-JP" sz="2800" dirty="0"/>
              <a:t>BRMS </a:t>
            </a:r>
            <a:r>
              <a:rPr lang="ja-JP" altLang="en-US" sz="2800" dirty="0"/>
              <a:t>の特徴と制約</a:t>
            </a:r>
          </a:p>
        </p:txBody>
      </p:sp>
    </p:spTree>
    <p:extLst>
      <p:ext uri="{BB962C8B-B14F-4D97-AF65-F5344CB8AC3E}">
        <p14:creationId xmlns:p14="http://schemas.microsoft.com/office/powerpoint/2010/main" val="120360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3204195" y="2184579"/>
            <a:ext cx="1944688" cy="6477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800" b="0" dirty="0">
                <a:latin typeface="HGP創英角ｺﾞｼｯｸUB" pitchFamily="50" charset="-128"/>
                <a:ea typeface="HGP創英角ｺﾞｼｯｸUB" pitchFamily="50" charset="-128"/>
              </a:rPr>
              <a:t>アジャイル開発</a:t>
            </a:r>
          </a:p>
        </p:txBody>
      </p:sp>
      <p:sp>
        <p:nvSpPr>
          <p:cNvPr id="4" name="角丸四角形 3"/>
          <p:cNvSpPr/>
          <p:nvPr/>
        </p:nvSpPr>
        <p:spPr>
          <a:xfrm>
            <a:off x="1116633" y="3322538"/>
            <a:ext cx="1943100" cy="6477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ja-JP" altLang="en-US" sz="1800" b="0" dirty="0">
                <a:latin typeface="HGP創英角ｺﾞｼｯｸUB" pitchFamily="50" charset="-128"/>
                <a:ea typeface="HGP創英角ｺﾞｼｯｸUB" pitchFamily="50" charset="-128"/>
              </a:rPr>
              <a:t>アジャイル開発</a:t>
            </a:r>
          </a:p>
        </p:txBody>
      </p:sp>
      <p:sp>
        <p:nvSpPr>
          <p:cNvPr id="5" name="角丸四角形 4"/>
          <p:cNvSpPr/>
          <p:nvPr/>
        </p:nvSpPr>
        <p:spPr>
          <a:xfrm>
            <a:off x="5291758" y="3322538"/>
            <a:ext cx="1944687" cy="6477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800" b="0" dirty="0">
                <a:latin typeface="HGP創英角ｺﾞｼｯｸUB" pitchFamily="50" charset="-128"/>
                <a:ea typeface="HGP創英角ｺﾞｼｯｸUB" pitchFamily="50" charset="-128"/>
              </a:rPr>
              <a:t>自動化ツール</a:t>
            </a:r>
            <a:r>
              <a:rPr lang="en-US" altLang="ja-JP" sz="1800" b="0" dirty="0">
                <a:latin typeface="HGP創英角ｺﾞｼｯｸUB" pitchFamily="50" charset="-128"/>
                <a:ea typeface="HGP創英角ｺﾞｼｯｸUB" pitchFamily="50" charset="-128"/>
              </a:rPr>
              <a:t/>
            </a:r>
            <a:br>
              <a:rPr lang="en-US" altLang="ja-JP" sz="1800" b="0" dirty="0">
                <a:latin typeface="HGP創英角ｺﾞｼｯｸUB" pitchFamily="50" charset="-128"/>
                <a:ea typeface="HGP創英角ｺﾞｼｯｸUB" pitchFamily="50" charset="-128"/>
              </a:rPr>
            </a:br>
            <a:r>
              <a:rPr lang="en-US" altLang="ja-JP" sz="1800" b="0" dirty="0" smtClean="0">
                <a:latin typeface="HGP創英角ｺﾞｼｯｸUB" pitchFamily="50" charset="-128"/>
                <a:ea typeface="HGP創英角ｺﾞｼｯｸUB" pitchFamily="50" charset="-128"/>
              </a:rPr>
              <a:t>BRMS</a:t>
            </a:r>
            <a:endParaRPr lang="ja-JP" altLang="en-US" sz="1800" b="0" dirty="0">
              <a:latin typeface="HGP創英角ｺﾞｼｯｸUB" pitchFamily="50" charset="-128"/>
              <a:ea typeface="HGP創英角ｺﾞｼｯｸUB" pitchFamily="50" charset="-128"/>
            </a:endParaRPr>
          </a:p>
        </p:txBody>
      </p:sp>
      <p:cxnSp>
        <p:nvCxnSpPr>
          <p:cNvPr id="6" name="カギ線コネクタ 5"/>
          <p:cNvCxnSpPr>
            <a:stCxn id="3" idx="2"/>
            <a:endCxn id="4" idx="0"/>
          </p:cNvCxnSpPr>
          <p:nvPr/>
        </p:nvCxnSpPr>
        <p:spPr>
          <a:xfrm rot="5400000">
            <a:off x="2887232" y="2033230"/>
            <a:ext cx="490259" cy="20883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カギ線コネクタ 6"/>
          <p:cNvCxnSpPr>
            <a:stCxn id="3" idx="2"/>
            <a:endCxn id="5" idx="0"/>
          </p:cNvCxnSpPr>
          <p:nvPr/>
        </p:nvCxnSpPr>
        <p:spPr>
          <a:xfrm rot="16200000" flipH="1">
            <a:off x="4975191" y="2033626"/>
            <a:ext cx="490259" cy="208756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28" name="テキスト ボックス 11"/>
          <p:cNvSpPr txBox="1">
            <a:spLocks noChangeArrowheads="1"/>
          </p:cNvSpPr>
          <p:nvPr/>
        </p:nvSpPr>
        <p:spPr bwMode="auto">
          <a:xfrm>
            <a:off x="1043608" y="3989288"/>
            <a:ext cx="23050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50" charset="-128"/>
              </a:defRPr>
            </a:lvl1pPr>
            <a:lvl2pPr marL="742950" indent="-285750" eaLnBrk="0" hangingPunct="0">
              <a:defRPr sz="1600" b="1">
                <a:solidFill>
                  <a:schemeClr val="tx1"/>
                </a:solidFill>
                <a:latin typeface="Arial" charset="0"/>
                <a:ea typeface="ＭＳ Ｐゴシック" pitchFamily="50" charset="-128"/>
              </a:defRPr>
            </a:lvl2pPr>
            <a:lvl3pPr marL="1143000" indent="-228600" eaLnBrk="0" hangingPunct="0">
              <a:defRPr sz="1600" b="1">
                <a:solidFill>
                  <a:schemeClr val="tx1"/>
                </a:solidFill>
                <a:latin typeface="Arial" charset="0"/>
                <a:ea typeface="ＭＳ Ｐゴシック" pitchFamily="50" charset="-128"/>
              </a:defRPr>
            </a:lvl3pPr>
            <a:lvl4pPr marL="1600200" indent="-228600" eaLnBrk="0" hangingPunct="0">
              <a:defRPr sz="1600" b="1">
                <a:solidFill>
                  <a:schemeClr val="tx1"/>
                </a:solidFill>
                <a:latin typeface="Arial" charset="0"/>
                <a:ea typeface="ＭＳ Ｐゴシック" pitchFamily="50" charset="-128"/>
              </a:defRPr>
            </a:lvl4pPr>
            <a:lvl5pPr marL="2057400" indent="-228600" eaLnBrk="0" hangingPunct="0">
              <a:defRPr sz="1600" b="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9pPr>
          </a:lstStyle>
          <a:p>
            <a:pPr eaLnBrk="1" hangingPunct="1"/>
            <a:r>
              <a:rPr lang="en-US" altLang="ja-JP" sz="1800" b="0" dirty="0" smtClean="0">
                <a:latin typeface="HGP創英角ｺﾞｼｯｸUB" pitchFamily="50" charset="-128"/>
                <a:ea typeface="HGP創英角ｺﾞｼｯｸUB" pitchFamily="50" charset="-128"/>
              </a:rPr>
              <a:t>XP</a:t>
            </a:r>
            <a:r>
              <a:rPr kumimoji="1" lang="en-US" altLang="ja-JP" sz="1800" b="0" baseline="30000" dirty="0" smtClean="0">
                <a:latin typeface="Calibri" pitchFamily="34" charset="0"/>
              </a:rPr>
              <a:t>※</a:t>
            </a:r>
            <a:r>
              <a:rPr kumimoji="1" lang="ja-JP" altLang="en-US" sz="1800" b="0" baseline="30000" dirty="0">
                <a:latin typeface="Calibri" pitchFamily="34" charset="0"/>
              </a:rPr>
              <a:t>１</a:t>
            </a:r>
            <a:r>
              <a:rPr kumimoji="1" lang="en-US" altLang="ja-JP" sz="1800" b="0" dirty="0">
                <a:latin typeface="HGP創英角ｺﾞｼｯｸUB" pitchFamily="50" charset="-128"/>
                <a:ea typeface="HGP創英角ｺﾞｼｯｸUB" pitchFamily="50" charset="-128"/>
              </a:rPr>
              <a:t/>
            </a:r>
            <a:br>
              <a:rPr kumimoji="1" lang="en-US" altLang="ja-JP" sz="1800" b="0" dirty="0">
                <a:latin typeface="HGP創英角ｺﾞｼｯｸUB" pitchFamily="50" charset="-128"/>
                <a:ea typeface="HGP創英角ｺﾞｼｯｸUB" pitchFamily="50" charset="-128"/>
              </a:rPr>
            </a:br>
            <a:r>
              <a:rPr kumimoji="1" lang="en-US" altLang="ja-JP" sz="1800" b="0" dirty="0" smtClean="0">
                <a:latin typeface="HGP創英角ｺﾞｼｯｸUB" pitchFamily="50" charset="-128"/>
                <a:ea typeface="HGP創英角ｺﾞｼｯｸUB" pitchFamily="50" charset="-128"/>
              </a:rPr>
              <a:t>SCRUM (</a:t>
            </a:r>
            <a:r>
              <a:rPr kumimoji="1" lang="ja-JP" altLang="en-US" sz="1800" b="0" dirty="0" smtClean="0">
                <a:latin typeface="HGP創英角ｺﾞｼｯｸUB" pitchFamily="50" charset="-128"/>
                <a:ea typeface="HGP創英角ｺﾞｼｯｸUB" pitchFamily="50" charset="-128"/>
              </a:rPr>
              <a:t>スクラム</a:t>
            </a:r>
            <a:r>
              <a:rPr kumimoji="1" lang="en-US" altLang="ja-JP" sz="1800" b="0" dirty="0" smtClean="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
            </a:r>
            <a:br>
              <a:rPr kumimoji="1" lang="en-US" altLang="ja-JP" sz="1800" b="0" dirty="0">
                <a:latin typeface="HGP創英角ｺﾞｼｯｸUB" pitchFamily="50" charset="-128"/>
                <a:ea typeface="HGP創英角ｺﾞｼｯｸUB" pitchFamily="50" charset="-128"/>
              </a:rPr>
            </a:br>
            <a:r>
              <a:rPr kumimoji="1" lang="en-US" altLang="ja-JP" sz="1800" b="0" dirty="0" smtClean="0">
                <a:latin typeface="HGP創英角ｺﾞｼｯｸUB" pitchFamily="50" charset="-128"/>
                <a:ea typeface="HGP創英角ｺﾞｼｯｸUB" pitchFamily="50" charset="-128"/>
              </a:rPr>
              <a:t>FDD</a:t>
            </a:r>
            <a:r>
              <a:rPr kumimoji="1" lang="en-US" altLang="ja-JP" sz="1800" b="0" baseline="30000" dirty="0" smtClean="0">
                <a:latin typeface="Calibri" pitchFamily="34" charset="0"/>
              </a:rPr>
              <a:t>※</a:t>
            </a:r>
            <a:r>
              <a:rPr kumimoji="1" lang="ja-JP" altLang="en-US" sz="1800" b="0" baseline="30000" dirty="0">
                <a:latin typeface="Calibri" pitchFamily="34" charset="0"/>
              </a:rPr>
              <a:t>２ </a:t>
            </a:r>
            <a:endParaRPr kumimoji="1" lang="en-US" altLang="ja-JP" sz="1800" b="0" dirty="0">
              <a:latin typeface="HGP創英角ｺﾞｼｯｸUB" pitchFamily="50" charset="-128"/>
              <a:ea typeface="HGP創英角ｺﾞｼｯｸUB" pitchFamily="50" charset="-128"/>
            </a:endParaRPr>
          </a:p>
          <a:p>
            <a:pPr eaLnBrk="1" hangingPunct="1"/>
            <a:r>
              <a:rPr kumimoji="1" lang="en-US" altLang="ja-JP" sz="1800" b="0" dirty="0" smtClean="0">
                <a:latin typeface="HGP創英角ｺﾞｼｯｸUB" pitchFamily="50" charset="-128"/>
                <a:ea typeface="HGP創英角ｺﾞｼｯｸUB" pitchFamily="50" charset="-128"/>
              </a:rPr>
              <a:t>Crystal (</a:t>
            </a:r>
            <a:r>
              <a:rPr kumimoji="1" lang="ja-JP" altLang="en-US" sz="1800" b="0" dirty="0" smtClean="0">
                <a:latin typeface="HGP創英角ｺﾞｼｯｸUB" pitchFamily="50" charset="-128"/>
                <a:ea typeface="HGP創英角ｺﾞｼｯｸUB" pitchFamily="50" charset="-128"/>
              </a:rPr>
              <a:t>クリスタル</a:t>
            </a:r>
            <a:r>
              <a:rPr kumimoji="1" lang="en-US" altLang="ja-JP" sz="1800" b="0" dirty="0" smtClean="0">
                <a:latin typeface="HGP創英角ｺﾞｼｯｸUB" pitchFamily="50" charset="-128"/>
                <a:ea typeface="HGP創英角ｺﾞｼｯｸUB" pitchFamily="50" charset="-128"/>
              </a:rPr>
              <a:t>)</a:t>
            </a:r>
            <a:endParaRPr kumimoji="1" lang="en-US" altLang="ja-JP" sz="1800" b="0" dirty="0">
              <a:latin typeface="HGP創英角ｺﾞｼｯｸUB" pitchFamily="50" charset="-128"/>
              <a:ea typeface="HGP創英角ｺﾞｼｯｸUB" pitchFamily="50" charset="-128"/>
            </a:endParaRPr>
          </a:p>
          <a:p>
            <a:pPr eaLnBrk="1" hangingPunct="1"/>
            <a:r>
              <a:rPr kumimoji="1" lang="en-US" altLang="ja-JP" sz="1800" b="0" dirty="0" smtClean="0">
                <a:latin typeface="HGP創英角ｺﾞｼｯｸUB" pitchFamily="50" charset="-128"/>
                <a:ea typeface="HGP創英角ｺﾞｼｯｸUB" pitchFamily="50" charset="-128"/>
              </a:rPr>
              <a:t>DSDM</a:t>
            </a:r>
            <a:r>
              <a:rPr kumimoji="1" lang="en-US" altLang="ja-JP" sz="1800" b="0" baseline="30000" dirty="0" smtClean="0">
                <a:latin typeface="Calibri" pitchFamily="34" charset="0"/>
              </a:rPr>
              <a:t>※</a:t>
            </a:r>
            <a:r>
              <a:rPr kumimoji="1" lang="ja-JP" altLang="en-US" sz="1800" b="0" baseline="30000" dirty="0">
                <a:latin typeface="Calibri" pitchFamily="34" charset="0"/>
              </a:rPr>
              <a:t>３</a:t>
            </a:r>
            <a:endParaRPr kumimoji="1" lang="ja-JP" altLang="en-US" sz="1800" b="0" dirty="0">
              <a:latin typeface="HGP創英角ｺﾞｼｯｸUB" pitchFamily="50" charset="-128"/>
              <a:ea typeface="HGP創英角ｺﾞｼｯｸUB" pitchFamily="50" charset="-128"/>
            </a:endParaRPr>
          </a:p>
        </p:txBody>
      </p:sp>
      <p:sp>
        <p:nvSpPr>
          <p:cNvPr id="5129" name="テキスト ボックス 13"/>
          <p:cNvSpPr txBox="1">
            <a:spLocks noChangeArrowheads="1"/>
          </p:cNvSpPr>
          <p:nvPr/>
        </p:nvSpPr>
        <p:spPr bwMode="auto">
          <a:xfrm>
            <a:off x="5277470" y="3989288"/>
            <a:ext cx="29892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50" charset="-128"/>
              </a:defRPr>
            </a:lvl1pPr>
            <a:lvl2pPr marL="742950" indent="-285750" eaLnBrk="0" hangingPunct="0">
              <a:defRPr sz="1600" b="1">
                <a:solidFill>
                  <a:schemeClr val="tx1"/>
                </a:solidFill>
                <a:latin typeface="Arial" charset="0"/>
                <a:ea typeface="ＭＳ Ｐゴシック" pitchFamily="50" charset="-128"/>
              </a:defRPr>
            </a:lvl2pPr>
            <a:lvl3pPr marL="1143000" indent="-228600" eaLnBrk="0" hangingPunct="0">
              <a:defRPr sz="1600" b="1">
                <a:solidFill>
                  <a:schemeClr val="tx1"/>
                </a:solidFill>
                <a:latin typeface="Arial" charset="0"/>
                <a:ea typeface="ＭＳ Ｐゴシック" pitchFamily="50" charset="-128"/>
              </a:defRPr>
            </a:lvl3pPr>
            <a:lvl4pPr marL="1600200" indent="-228600" eaLnBrk="0" hangingPunct="0">
              <a:defRPr sz="1600" b="1">
                <a:solidFill>
                  <a:schemeClr val="tx1"/>
                </a:solidFill>
                <a:latin typeface="Arial" charset="0"/>
                <a:ea typeface="ＭＳ Ｐゴシック" pitchFamily="50" charset="-128"/>
              </a:defRPr>
            </a:lvl4pPr>
            <a:lvl5pPr marL="2057400" indent="-228600" eaLnBrk="0" hangingPunct="0">
              <a:defRPr sz="1600" b="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9pPr>
          </a:lstStyle>
          <a:p>
            <a:pPr eaLnBrk="1" hangingPunct="1"/>
            <a:r>
              <a:rPr kumimoji="1" lang="en-US" altLang="ja-JP" sz="1800" b="0" dirty="0" smtClean="0">
                <a:latin typeface="HGP創英角ｺﾞｼｯｸUB" pitchFamily="50" charset="-128"/>
                <a:ea typeface="HGP創英角ｺﾞｼｯｸUB" pitchFamily="50" charset="-128"/>
              </a:rPr>
              <a:t>GeneXus</a:t>
            </a:r>
            <a:r>
              <a:rPr kumimoji="1" lang="en-US" altLang="ja-JP" sz="1800" b="0" dirty="0">
                <a:latin typeface="HGP創英角ｺﾞｼｯｸUB" pitchFamily="50" charset="-128"/>
                <a:ea typeface="HGP創英角ｺﾞｼｯｸUB" pitchFamily="50" charset="-128"/>
              </a:rPr>
              <a:t/>
            </a:r>
            <a:br>
              <a:rPr kumimoji="1" lang="en-US" altLang="ja-JP" sz="1800" b="0" dirty="0">
                <a:latin typeface="HGP創英角ｺﾞｼｯｸUB" pitchFamily="50" charset="-128"/>
                <a:ea typeface="HGP創英角ｺﾞｼｯｸUB" pitchFamily="50" charset="-128"/>
              </a:rPr>
            </a:br>
            <a:r>
              <a:rPr kumimoji="1" lang="en-US" altLang="ja-JP" sz="1800" b="0" dirty="0" smtClean="0">
                <a:latin typeface="HGP創英角ｺﾞｼｯｸUB" pitchFamily="50" charset="-128"/>
                <a:ea typeface="HGP創英角ｺﾞｼｯｸUB" pitchFamily="50" charset="-128"/>
              </a:rPr>
              <a:t>SAPIENS</a:t>
            </a:r>
            <a:r>
              <a:rPr kumimoji="1" lang="en-US" altLang="ja-JP" sz="1800" b="0" dirty="0">
                <a:latin typeface="HGP創英角ｺﾞｼｯｸUB" pitchFamily="50" charset="-128"/>
                <a:ea typeface="HGP創英角ｺﾞｼｯｸUB" pitchFamily="50" charset="-128"/>
              </a:rPr>
              <a:t/>
            </a:r>
            <a:br>
              <a:rPr kumimoji="1" lang="en-US" altLang="ja-JP" sz="1800" b="0" dirty="0">
                <a:latin typeface="HGP創英角ｺﾞｼｯｸUB" pitchFamily="50" charset="-128"/>
                <a:ea typeface="HGP創英角ｺﾞｼｯｸUB" pitchFamily="50" charset="-128"/>
              </a:rPr>
            </a:br>
            <a:r>
              <a:rPr kumimoji="1" lang="en-US" altLang="ja-JP" sz="1800" b="0" dirty="0" smtClean="0">
                <a:latin typeface="HGP創英角ｺﾞｼｯｸUB" pitchFamily="50" charset="-128"/>
                <a:ea typeface="HGP創英角ｺﾞｼｯｸUB" pitchFamily="50" charset="-128"/>
              </a:rPr>
              <a:t>Cortion</a:t>
            </a:r>
            <a:r>
              <a:rPr kumimoji="1" lang="ja-JP" altLang="en-US" sz="1800" b="0" dirty="0" smtClean="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Progress</a:t>
            </a:r>
            <a:r>
              <a:rPr kumimoji="1" lang="ja-JP" altLang="en-US" sz="1800" b="0" dirty="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
            </a:r>
            <a:br>
              <a:rPr kumimoji="1" lang="en-US" altLang="ja-JP" sz="1800" b="0" dirty="0">
                <a:latin typeface="HGP創英角ｺﾞｼｯｸUB" pitchFamily="50" charset="-128"/>
                <a:ea typeface="HGP創英角ｺﾞｼｯｸUB" pitchFamily="50" charset="-128"/>
              </a:rPr>
            </a:br>
            <a:r>
              <a:rPr kumimoji="1" lang="en-US" altLang="ja-JP" sz="1800" b="0" dirty="0" smtClean="0">
                <a:latin typeface="HGP創英角ｺﾞｼｯｸUB" pitchFamily="50" charset="-128"/>
                <a:ea typeface="HGP創英角ｺﾞｼｯｸUB" pitchFamily="50" charset="-128"/>
              </a:rPr>
              <a:t>Jboss BRMS</a:t>
            </a:r>
            <a:r>
              <a:rPr kumimoji="1" lang="ja-JP" altLang="en-US" sz="1800" b="0" dirty="0" smtClean="0">
                <a:latin typeface="HGP創英角ｺﾞｼｯｸUB" pitchFamily="50" charset="-128"/>
                <a:ea typeface="HGP創英角ｺﾞｼｯｸUB" pitchFamily="50" charset="-128"/>
              </a:rPr>
              <a:t> </a:t>
            </a:r>
            <a:r>
              <a:rPr kumimoji="1" lang="ja-JP" altLang="en-US" sz="1800" b="0" dirty="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Red Hat</a:t>
            </a:r>
            <a:r>
              <a:rPr kumimoji="1" lang="ja-JP" altLang="en-US" sz="1800" b="0" dirty="0">
                <a:latin typeface="HGP創英角ｺﾞｼｯｸUB" pitchFamily="50" charset="-128"/>
                <a:ea typeface="HGP創英角ｺﾞｼｯｸUB" pitchFamily="50" charset="-128"/>
              </a:rPr>
              <a:t>）</a:t>
            </a:r>
            <a:endParaRPr kumimoji="1" lang="en-US" altLang="ja-JP" sz="1800" b="0" dirty="0">
              <a:latin typeface="HGP創英角ｺﾞｼｯｸUB" pitchFamily="50" charset="-128"/>
              <a:ea typeface="HGP創英角ｺﾞｼｯｸUB" pitchFamily="50" charset="-128"/>
            </a:endParaRPr>
          </a:p>
          <a:p>
            <a:pPr eaLnBrk="1" hangingPunct="1"/>
            <a:r>
              <a:rPr kumimoji="1" lang="en-US" altLang="ja-JP" sz="1800" b="0" dirty="0" smtClean="0">
                <a:latin typeface="HGP創英角ｺﾞｼｯｸUB" pitchFamily="50" charset="-128"/>
                <a:ea typeface="HGP創英角ｺﾞｼｯｸUB" pitchFamily="50" charset="-128"/>
              </a:rPr>
              <a:t>innoRules</a:t>
            </a:r>
            <a:r>
              <a:rPr kumimoji="1" lang="ja-JP" altLang="en-US" sz="1800" b="0" dirty="0" smtClean="0">
                <a:latin typeface="HGP創英角ｺﾞｼｯｸUB" pitchFamily="50" charset="-128"/>
                <a:ea typeface="HGP創英角ｺﾞｼｯｸUB" pitchFamily="50" charset="-128"/>
              </a:rPr>
              <a:t> </a:t>
            </a:r>
            <a:r>
              <a:rPr kumimoji="1" lang="ja-JP" altLang="en-US" sz="1800" b="0" dirty="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KoreaEBS</a:t>
            </a:r>
            <a:r>
              <a:rPr kumimoji="1" lang="ja-JP" altLang="en-US" sz="1800" b="0" dirty="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
            </a:r>
            <a:br>
              <a:rPr kumimoji="1" lang="en-US" altLang="ja-JP" sz="1800" b="0" dirty="0">
                <a:latin typeface="HGP創英角ｺﾞｼｯｸUB" pitchFamily="50" charset="-128"/>
                <a:ea typeface="HGP創英角ｺﾞｼｯｸUB" pitchFamily="50" charset="-128"/>
              </a:rPr>
            </a:br>
            <a:r>
              <a:rPr kumimoji="1" lang="en-US" altLang="ja-JP" sz="1800" b="0" dirty="0" smtClean="0">
                <a:latin typeface="HGP創英角ｺﾞｼｯｸUB" pitchFamily="50" charset="-128"/>
                <a:ea typeface="HGP創英角ｺﾞｼｯｸUB" pitchFamily="50" charset="-128"/>
              </a:rPr>
              <a:t>JRules</a:t>
            </a:r>
            <a:r>
              <a:rPr kumimoji="1" lang="ja-JP" altLang="en-US" sz="1800" b="0" dirty="0" smtClean="0">
                <a:latin typeface="HGP創英角ｺﾞｼｯｸUB" pitchFamily="50" charset="-128"/>
                <a:ea typeface="HGP創英角ｺﾞｼｯｸUB" pitchFamily="50" charset="-128"/>
              </a:rPr>
              <a:t> </a:t>
            </a:r>
            <a:r>
              <a:rPr kumimoji="1" lang="ja-JP" altLang="en-US" sz="1800" b="0" dirty="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IBM</a:t>
            </a:r>
            <a:r>
              <a:rPr kumimoji="1" lang="ja-JP" altLang="en-US" sz="1800" b="0" dirty="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
            </a:r>
            <a:br>
              <a:rPr kumimoji="1" lang="en-US" altLang="ja-JP" sz="1800" b="0" dirty="0">
                <a:latin typeface="HGP創英角ｺﾞｼｯｸUB" pitchFamily="50" charset="-128"/>
                <a:ea typeface="HGP創英角ｺﾞｼｯｸUB" pitchFamily="50" charset="-128"/>
              </a:rPr>
            </a:br>
            <a:r>
              <a:rPr kumimoji="1" lang="en-US" altLang="ja-JP" sz="1800" b="0" dirty="0" smtClean="0">
                <a:latin typeface="HGP創英角ｺﾞｼｯｸUB" pitchFamily="50" charset="-128"/>
                <a:ea typeface="HGP創英角ｺﾞｼｯｸUB" pitchFamily="50" charset="-128"/>
              </a:rPr>
              <a:t>Netwever BRM</a:t>
            </a:r>
            <a:r>
              <a:rPr kumimoji="1" lang="ja-JP" altLang="en-US" sz="1800" b="0" dirty="0" smtClean="0">
                <a:latin typeface="HGP創英角ｺﾞｼｯｸUB" pitchFamily="50" charset="-128"/>
                <a:ea typeface="HGP創英角ｺﾞｼｯｸUB" pitchFamily="50" charset="-128"/>
              </a:rPr>
              <a:t> </a:t>
            </a:r>
            <a:r>
              <a:rPr kumimoji="1" lang="ja-JP" altLang="en-US" sz="1800" b="0" dirty="0">
                <a:latin typeface="HGP創英角ｺﾞｼｯｸUB" pitchFamily="50" charset="-128"/>
                <a:ea typeface="HGP創英角ｺﾞｼｯｸUB" pitchFamily="50" charset="-128"/>
              </a:rPr>
              <a:t>（</a:t>
            </a:r>
            <a:r>
              <a:rPr kumimoji="1" lang="en-US" altLang="ja-JP" sz="1800" b="0" dirty="0">
                <a:latin typeface="HGP創英角ｺﾞｼｯｸUB" pitchFamily="50" charset="-128"/>
                <a:ea typeface="HGP創英角ｺﾞｼｯｸUB" pitchFamily="50" charset="-128"/>
              </a:rPr>
              <a:t>SAP)</a:t>
            </a:r>
            <a:endParaRPr kumimoji="1" lang="ja-JP" altLang="en-US" sz="1800" b="0" dirty="0">
              <a:latin typeface="HGP創英角ｺﾞｼｯｸUB" pitchFamily="50" charset="-128"/>
              <a:ea typeface="HGP創英角ｺﾞｼｯｸUB" pitchFamily="50" charset="-128"/>
            </a:endParaRPr>
          </a:p>
        </p:txBody>
      </p:sp>
      <p:sp>
        <p:nvSpPr>
          <p:cNvPr id="5130" name="正方形/長方形 14"/>
          <p:cNvSpPr>
            <a:spLocks noChangeArrowheads="1"/>
          </p:cNvSpPr>
          <p:nvPr/>
        </p:nvSpPr>
        <p:spPr bwMode="auto">
          <a:xfrm>
            <a:off x="972792" y="5718988"/>
            <a:ext cx="404149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ja-JP" sz="1400" b="0" baseline="30000" dirty="0"/>
              <a:t>※</a:t>
            </a:r>
            <a:r>
              <a:rPr lang="ja-JP" altLang="en-US" sz="1400" b="0" baseline="30000" dirty="0"/>
              <a:t>１</a:t>
            </a:r>
            <a:r>
              <a:rPr lang="en-US" altLang="ja-JP" sz="1400" b="0" dirty="0"/>
              <a:t>XP</a:t>
            </a:r>
            <a:r>
              <a:rPr lang="ja-JP" altLang="en-US" sz="1400" b="0" dirty="0"/>
              <a:t>：</a:t>
            </a:r>
            <a:r>
              <a:rPr lang="ja-JP" altLang="ja-JP" sz="1400" b="0" dirty="0"/>
              <a:t>Extreme Programming</a:t>
            </a:r>
            <a:endParaRPr lang="en-US" altLang="ja-JP" sz="1400" b="0" dirty="0"/>
          </a:p>
          <a:p>
            <a:pPr algn="l"/>
            <a:r>
              <a:rPr lang="en-US" altLang="ja-JP" sz="1400" b="0" baseline="30000" dirty="0"/>
              <a:t>※</a:t>
            </a:r>
            <a:r>
              <a:rPr lang="ja-JP" altLang="en-US" sz="1400" b="0" baseline="30000" dirty="0"/>
              <a:t>２</a:t>
            </a:r>
            <a:r>
              <a:rPr lang="en-US" altLang="ja-JP" sz="1400" b="0" dirty="0"/>
              <a:t>FDD</a:t>
            </a:r>
            <a:r>
              <a:rPr lang="ja-JP" altLang="en-US" sz="1400" b="0" dirty="0"/>
              <a:t>：</a:t>
            </a:r>
            <a:r>
              <a:rPr lang="ja-JP" altLang="ja-JP" sz="1400" b="0" dirty="0"/>
              <a:t>Feature Driven Development</a:t>
            </a:r>
            <a:endParaRPr lang="ja-JP" altLang="en-US" sz="1400" b="0" dirty="0"/>
          </a:p>
          <a:p>
            <a:pPr algn="l"/>
            <a:r>
              <a:rPr lang="en-US" altLang="ja-JP" sz="1400" b="0" baseline="30000" dirty="0"/>
              <a:t>※</a:t>
            </a:r>
            <a:r>
              <a:rPr lang="ja-JP" altLang="en-US" sz="1400" b="0" baseline="30000" dirty="0"/>
              <a:t>３</a:t>
            </a:r>
            <a:r>
              <a:rPr lang="en-US" altLang="ja-JP" sz="1400" b="0" dirty="0" smtClean="0"/>
              <a:t>DSDM</a:t>
            </a:r>
            <a:r>
              <a:rPr lang="ja-JP" altLang="en-US" sz="1400" b="0" dirty="0"/>
              <a:t>：</a:t>
            </a:r>
            <a:r>
              <a:rPr lang="en-US" altLang="ja-JP" sz="1400" b="0" dirty="0"/>
              <a:t>Dynamic Systems Development Method</a:t>
            </a:r>
            <a:endParaRPr lang="ja-JP" altLang="en-US" sz="1400" b="0" dirty="0"/>
          </a:p>
        </p:txBody>
      </p:sp>
      <p:sp>
        <p:nvSpPr>
          <p:cNvPr id="11" name="左中かっこ 10"/>
          <p:cNvSpPr/>
          <p:nvPr/>
        </p:nvSpPr>
        <p:spPr>
          <a:xfrm>
            <a:off x="5098083" y="4060725"/>
            <a:ext cx="395287" cy="1925638"/>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lang="ja-JP" altLang="en-US" sz="1800" b="0"/>
          </a:p>
        </p:txBody>
      </p:sp>
      <p:sp>
        <p:nvSpPr>
          <p:cNvPr id="5132" name="テキスト ボックス 16"/>
          <p:cNvSpPr txBox="1">
            <a:spLocks noChangeArrowheads="1"/>
          </p:cNvSpPr>
          <p:nvPr/>
        </p:nvSpPr>
        <p:spPr bwMode="auto">
          <a:xfrm>
            <a:off x="4666283" y="4402038"/>
            <a:ext cx="461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1600" b="1">
                <a:solidFill>
                  <a:schemeClr val="tx1"/>
                </a:solidFill>
                <a:latin typeface="Arial" charset="0"/>
                <a:ea typeface="ＭＳ Ｐゴシック" pitchFamily="50" charset="-128"/>
              </a:defRPr>
            </a:lvl1pPr>
            <a:lvl2pPr marL="742950" indent="-285750" eaLnBrk="0" hangingPunct="0">
              <a:defRPr sz="1600" b="1">
                <a:solidFill>
                  <a:schemeClr val="tx1"/>
                </a:solidFill>
                <a:latin typeface="Arial" charset="0"/>
                <a:ea typeface="ＭＳ Ｐゴシック" pitchFamily="50" charset="-128"/>
              </a:defRPr>
            </a:lvl2pPr>
            <a:lvl3pPr marL="1143000" indent="-228600" eaLnBrk="0" hangingPunct="0">
              <a:defRPr sz="1600" b="1">
                <a:solidFill>
                  <a:schemeClr val="tx1"/>
                </a:solidFill>
                <a:latin typeface="Arial" charset="0"/>
                <a:ea typeface="ＭＳ Ｐゴシック" pitchFamily="50" charset="-128"/>
              </a:defRPr>
            </a:lvl3pPr>
            <a:lvl4pPr marL="1600200" indent="-228600" eaLnBrk="0" hangingPunct="0">
              <a:defRPr sz="1600" b="1">
                <a:solidFill>
                  <a:schemeClr val="tx1"/>
                </a:solidFill>
                <a:latin typeface="Arial" charset="0"/>
                <a:ea typeface="ＭＳ Ｐゴシック" pitchFamily="50" charset="-128"/>
              </a:defRPr>
            </a:lvl4pPr>
            <a:lvl5pPr marL="2057400" indent="-228600" eaLnBrk="0" hangingPunct="0">
              <a:defRPr sz="1600" b="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buClr>
                <a:schemeClr val="tx1"/>
              </a:buClr>
              <a:buFont typeface="Wingdings" pitchFamily="2" charset="2"/>
              <a:defRPr sz="1600" b="1">
                <a:solidFill>
                  <a:schemeClr val="tx1"/>
                </a:solidFill>
                <a:latin typeface="Arial" charset="0"/>
                <a:ea typeface="ＭＳ Ｐゴシック" pitchFamily="50" charset="-128"/>
              </a:defRPr>
            </a:lvl9pPr>
          </a:lstStyle>
          <a:p>
            <a:pPr eaLnBrk="1" hangingPunct="1"/>
            <a:r>
              <a:rPr kumimoji="1" lang="ja-JP" altLang="en-US" sz="1800" b="0">
                <a:latin typeface="HGP創英角ｺﾞｼｯｸUB" pitchFamily="50" charset="-128"/>
                <a:ea typeface="HGP創英角ｺﾞｼｯｸUB" pitchFamily="50" charset="-128"/>
              </a:rPr>
              <a:t>技術評価</a:t>
            </a:r>
          </a:p>
        </p:txBody>
      </p:sp>
      <p:sp>
        <p:nvSpPr>
          <p:cNvPr id="13" name="左右矢印 12"/>
          <p:cNvSpPr/>
          <p:nvPr/>
        </p:nvSpPr>
        <p:spPr>
          <a:xfrm>
            <a:off x="3204195" y="3125762"/>
            <a:ext cx="1944688" cy="844476"/>
          </a:xfrm>
          <a:prstGeom prst="lef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800" b="0" dirty="0">
                <a:solidFill>
                  <a:schemeClr val="tx1"/>
                </a:solidFill>
                <a:latin typeface="HGP創英角ｺﾞｼｯｸUB" pitchFamily="50" charset="-128"/>
                <a:ea typeface="HGP創英角ｺﾞｼｯｸUB" pitchFamily="50" charset="-128"/>
              </a:rPr>
              <a:t>両者併用</a:t>
            </a:r>
          </a:p>
        </p:txBody>
      </p:sp>
      <p:sp>
        <p:nvSpPr>
          <p:cNvPr id="2" name="テキスト ボックス 1"/>
          <p:cNvSpPr txBox="1"/>
          <p:nvPr/>
        </p:nvSpPr>
        <p:spPr>
          <a:xfrm>
            <a:off x="536228" y="980727"/>
            <a:ext cx="8208912" cy="830997"/>
          </a:xfrm>
          <a:prstGeom prst="rect">
            <a:avLst/>
          </a:prstGeom>
          <a:noFill/>
        </p:spPr>
        <p:txBody>
          <a:bodyPr wrap="square" rtlCol="0">
            <a:spAutoFit/>
          </a:bodyPr>
          <a:lstStyle/>
          <a:p>
            <a:r>
              <a:rPr lang="ja-JP" altLang="en-US" sz="1600" dirty="0"/>
              <a:t>三井物産ではアジャイル開発と自動化ツールで</a:t>
            </a:r>
            <a:r>
              <a:rPr lang="ja-JP" altLang="en-US" sz="1600" dirty="0" smtClean="0"/>
              <a:t>ある</a:t>
            </a:r>
            <a:r>
              <a:rPr lang="en-US" altLang="ja-JP" sz="1600" dirty="0" smtClean="0"/>
              <a:t>BRMS</a:t>
            </a:r>
            <a:r>
              <a:rPr lang="ja-JP" altLang="en-US" sz="1600" dirty="0" smtClean="0"/>
              <a:t>に</a:t>
            </a:r>
            <a:r>
              <a:rPr lang="ja-JP" altLang="en-US" sz="1600" dirty="0"/>
              <a:t>よる開発を広義のアジャイル開発と位置づけ、一部技術評価を進めて</a:t>
            </a:r>
            <a:r>
              <a:rPr lang="ja-JP" altLang="en-US" sz="1600" dirty="0" smtClean="0"/>
              <a:t>います。どちら</a:t>
            </a:r>
            <a:r>
              <a:rPr lang="ja-JP" altLang="en-US" sz="1600" dirty="0"/>
              <a:t>も事業部門と開発者との共同作業が必須であり、且つ簡単に手法や製品を</a:t>
            </a:r>
            <a:r>
              <a:rPr lang="ja-JP" altLang="en-US" sz="1600" dirty="0" smtClean="0"/>
              <a:t>変える</a:t>
            </a:r>
            <a:r>
              <a:rPr lang="ja-JP" altLang="en-US" sz="1600" dirty="0"/>
              <a:t>事</a:t>
            </a:r>
            <a:r>
              <a:rPr lang="ja-JP" altLang="en-US" sz="1600" dirty="0" smtClean="0"/>
              <a:t>は</a:t>
            </a:r>
            <a:r>
              <a:rPr lang="ja-JP" altLang="en-US" sz="1600" dirty="0"/>
              <a:t>できないので事前の評価と合意が</a:t>
            </a:r>
            <a:r>
              <a:rPr lang="ja-JP" altLang="en-US" sz="1600" dirty="0" smtClean="0"/>
              <a:t>必要です。</a:t>
            </a:r>
            <a:endParaRPr lang="ja-JP" altLang="en-US" sz="1600" dirty="0"/>
          </a:p>
        </p:txBody>
      </p:sp>
      <p:sp>
        <p:nvSpPr>
          <p:cNvPr id="15" name="テキスト ボックス 14"/>
          <p:cNvSpPr txBox="1"/>
          <p:nvPr/>
        </p:nvSpPr>
        <p:spPr>
          <a:xfrm>
            <a:off x="717313" y="260648"/>
            <a:ext cx="4844596" cy="523220"/>
          </a:xfrm>
          <a:prstGeom prst="rect">
            <a:avLst/>
          </a:prstGeom>
          <a:noFill/>
        </p:spPr>
        <p:txBody>
          <a:bodyPr wrap="none" rtlCol="0">
            <a:spAutoFit/>
          </a:bodyPr>
          <a:lstStyle/>
          <a:p>
            <a:r>
              <a:rPr lang="en-US" altLang="ja-JP" sz="2800" dirty="0" smtClean="0"/>
              <a:t>4. Agile </a:t>
            </a:r>
            <a:r>
              <a:rPr lang="ja-JP" altLang="en-US" sz="2800" dirty="0"/>
              <a:t>と　</a:t>
            </a:r>
            <a:r>
              <a:rPr lang="en-US" altLang="ja-JP" sz="2800" dirty="0"/>
              <a:t>BRMS </a:t>
            </a:r>
            <a:r>
              <a:rPr lang="ja-JP" altLang="en-US" sz="2800" dirty="0"/>
              <a:t>の特徴と制約</a:t>
            </a:r>
          </a:p>
        </p:txBody>
      </p:sp>
    </p:spTree>
    <p:extLst>
      <p:ext uri="{BB962C8B-B14F-4D97-AF65-F5344CB8AC3E}">
        <p14:creationId xmlns:p14="http://schemas.microsoft.com/office/powerpoint/2010/main" val="3789671500"/>
      </p:ext>
    </p:extLst>
  </p:cSld>
  <p:clrMapOvr>
    <a:masterClrMapping/>
  </p:clrMapOvr>
</p:sld>
</file>

<file path=ppt/theme/theme1.xml><?xml version="1.0" encoding="utf-8"?>
<a:theme xmlns:a="http://schemas.openxmlformats.org/drawingml/2006/main" name="Blends">
  <a:themeElements>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fontScheme name="Blends">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36000" rIns="36000" rtlCol="0" anchor="ctr"/>
      <a:lstStyle>
        <a:defPPr algn="ctr">
          <a:defRPr kumimoji="1"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85000"/>
              <a:lumOff val="15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fontScheme name="Blends">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36000" rIns="36000" rtlCol="0" anchor="ctr"/>
      <a:lstStyle>
        <a:defPPr algn="ctr">
          <a:defRPr kumimoji="1"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85000"/>
              <a:lumOff val="15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13171</TotalTime>
  <Words>7555</Words>
  <Application>Microsoft Office PowerPoint</Application>
  <PresentationFormat>画面に合わせる (4:3)</PresentationFormat>
  <Paragraphs>1390</Paragraphs>
  <Slides>64</Slides>
  <Notes>1</Notes>
  <HiddenSlides>0</HiddenSlides>
  <MMClips>0</MMClips>
  <ScaleCrop>false</ScaleCrop>
  <HeadingPairs>
    <vt:vector size="4" baseType="variant">
      <vt:variant>
        <vt:lpstr>テーマ</vt:lpstr>
      </vt:variant>
      <vt:variant>
        <vt:i4>2</vt:i4>
      </vt:variant>
      <vt:variant>
        <vt:lpstr>スライド タイトル</vt:lpstr>
      </vt:variant>
      <vt:variant>
        <vt:i4>64</vt:i4>
      </vt:variant>
    </vt:vector>
  </HeadingPairs>
  <TitlesOfParts>
    <vt:vector size="66" baseType="lpstr">
      <vt:lpstr>Blends</vt:lpstr>
      <vt:lpstr>1_Blends</vt:lpstr>
      <vt:lpstr>Agile &amp; BRMS 開発プロセスについて  ＜ご参考資料＞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ITI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情報システム　概要 </dc:title>
  <dc:creator>沖本 重之</dc:creator>
  <cp:lastModifiedBy>iidam</cp:lastModifiedBy>
  <cp:revision>538</cp:revision>
  <cp:lastPrinted>2012-11-22T02:13:06Z</cp:lastPrinted>
  <dcterms:created xsi:type="dcterms:W3CDTF">2012-05-23T06:22:40Z</dcterms:created>
  <dcterms:modified xsi:type="dcterms:W3CDTF">2012-12-27T08:19:20Z</dcterms:modified>
</cp:coreProperties>
</file>