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67" r:id="rId2"/>
  </p:sldMasterIdLst>
  <p:notesMasterIdLst>
    <p:notesMasterId r:id="rId14"/>
  </p:notesMasterIdLst>
  <p:sldIdLst>
    <p:sldId id="300" r:id="rId3"/>
    <p:sldId id="335" r:id="rId4"/>
    <p:sldId id="345" r:id="rId5"/>
    <p:sldId id="363" r:id="rId6"/>
    <p:sldId id="347" r:id="rId7"/>
    <p:sldId id="364" r:id="rId8"/>
    <p:sldId id="334" r:id="rId9"/>
    <p:sldId id="359" r:id="rId10"/>
    <p:sldId id="354" r:id="rId11"/>
    <p:sldId id="309" r:id="rId12"/>
    <p:sldId id="303" r:id="rId13"/>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C8"/>
    <a:srgbClr val="FFFFFF"/>
    <a:srgbClr val="F2F2F2"/>
    <a:srgbClr val="A3A3E0"/>
    <a:srgbClr val="D1D1F0"/>
    <a:srgbClr val="E6D5F3"/>
    <a:srgbClr val="B6B6B6"/>
    <a:srgbClr val="E6CDFF"/>
    <a:srgbClr val="C9DFFF"/>
    <a:srgbClr val="DFF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31" autoAdjust="0"/>
    <p:restoredTop sz="99110" autoAdjust="0"/>
  </p:normalViewPr>
  <p:slideViewPr>
    <p:cSldViewPr>
      <p:cViewPr>
        <p:scale>
          <a:sx n="75" d="100"/>
          <a:sy n="75" d="100"/>
        </p:scale>
        <p:origin x="-3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46F4E62F-4846-4464-BB8F-6C4BA9AF0239}" type="datetimeFigureOut">
              <a:rPr kumimoji="1" lang="ja-JP" altLang="en-US" smtClean="0"/>
              <a:t>2013/1/11</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131F54F4-9FF1-4D75-9FA9-9A421B770EE2}" type="slidenum">
              <a:rPr kumimoji="1" lang="ja-JP" altLang="en-US" smtClean="0"/>
              <a:t>‹#›</a:t>
            </a:fld>
            <a:endParaRPr kumimoji="1" lang="ja-JP" altLang="en-US"/>
          </a:p>
        </p:txBody>
      </p:sp>
    </p:spTree>
    <p:extLst>
      <p:ext uri="{BB962C8B-B14F-4D97-AF65-F5344CB8AC3E}">
        <p14:creationId xmlns:p14="http://schemas.microsoft.com/office/powerpoint/2010/main" val="15742197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BD66C5B9-2D43-4F1E-9EFA-47D86E12EBE6}" type="datetime1">
              <a:rPr lang="ja-JP" altLang="en-US" smtClean="0">
                <a:solidFill>
                  <a:srgbClr val="333399"/>
                </a:solidFill>
              </a:rPr>
              <a:t>2013/1/11</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sz="1200"/>
            </a:lvl1pPr>
          </a:lstStyle>
          <a:p>
            <a:pPr>
              <a:defRPr/>
            </a:pPr>
            <a:fld id="{1D960D66-9033-486B-A867-06B27DB7A53D}" type="slidenum">
              <a:rPr lang="ja-JP" altLang="en-US" smtClean="0">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417863084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a:ln/>
        </p:spPr>
        <p:txBody>
          <a:bodyPr/>
          <a:lstStyle>
            <a:lvl1pPr>
              <a:defRPr/>
            </a:lvl1pPr>
          </a:lstStyle>
          <a:p>
            <a:pPr>
              <a:defRPr/>
            </a:pPr>
            <a:fld id="{44337BF2-41D3-4D5B-A498-B48D6592AD97}" type="datetime1">
              <a:rPr lang="ja-JP" altLang="en-US">
                <a:solidFill>
                  <a:srgbClr val="333399"/>
                </a:solidFill>
              </a:rPr>
              <a:pPr>
                <a:defRPr/>
              </a:pPr>
              <a:t>2013/1/11</a:t>
            </a:fld>
            <a:endParaRPr lang="en-US" altLang="ja-JP">
              <a:solidFill>
                <a:srgbClr val="333399"/>
              </a:solidFill>
            </a:endParaRPr>
          </a:p>
        </p:txBody>
      </p:sp>
      <p:sp>
        <p:nvSpPr>
          <p:cNvPr id="6" name="Rectangle 13"/>
          <p:cNvSpPr>
            <a:spLocks noGrp="1" noChangeArrowheads="1"/>
          </p:cNvSpPr>
          <p:nvPr>
            <p:ph type="sldNum" sz="quarter" idx="11"/>
          </p:nvPr>
        </p:nvSpPr>
        <p:spPr>
          <a:ln/>
        </p:spPr>
        <p:txBody>
          <a:bodyPr/>
          <a:lstStyle>
            <a:lvl1pPr>
              <a:defRPr/>
            </a:lvl1pPr>
          </a:lstStyle>
          <a:p>
            <a:pPr>
              <a:defRPr/>
            </a:pPr>
            <a:fld id="{C33DA711-1234-4ED0-808F-A2E0DA8FDBF4}"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117022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Rectangle 11"/>
          <p:cNvSpPr>
            <a:spLocks noGrp="1" noChangeArrowheads="1"/>
          </p:cNvSpPr>
          <p:nvPr>
            <p:ph type="dt" sz="half" idx="10"/>
          </p:nvPr>
        </p:nvSpPr>
        <p:spPr>
          <a:ln/>
        </p:spPr>
        <p:txBody>
          <a:bodyPr/>
          <a:lstStyle>
            <a:lvl1pPr>
              <a:defRPr/>
            </a:lvl1pPr>
          </a:lstStyle>
          <a:p>
            <a:pPr>
              <a:defRPr/>
            </a:pPr>
            <a:fld id="{464BBCDE-2566-4DE8-BD61-DA6ADA86DF66}" type="datetime1">
              <a:rPr lang="ja-JP" altLang="en-US">
                <a:solidFill>
                  <a:srgbClr val="333399"/>
                </a:solidFill>
              </a:rPr>
              <a:pPr>
                <a:defRPr/>
              </a:pPr>
              <a:t>2013/1/11</a:t>
            </a:fld>
            <a:endParaRPr lang="en-US" altLang="ja-JP">
              <a:solidFill>
                <a:srgbClr val="333399"/>
              </a:solidFill>
            </a:endParaRPr>
          </a:p>
        </p:txBody>
      </p:sp>
      <p:sp>
        <p:nvSpPr>
          <p:cNvPr id="6" name="Rectangle 13"/>
          <p:cNvSpPr>
            <a:spLocks noGrp="1" noChangeArrowheads="1"/>
          </p:cNvSpPr>
          <p:nvPr>
            <p:ph type="sldNum" sz="quarter" idx="11"/>
          </p:nvPr>
        </p:nvSpPr>
        <p:spPr>
          <a:ln/>
        </p:spPr>
        <p:txBody>
          <a:bodyPr/>
          <a:lstStyle>
            <a:lvl1pPr>
              <a:defRPr/>
            </a:lvl1pPr>
          </a:lstStyle>
          <a:p>
            <a:pPr>
              <a:defRPr/>
            </a:pPr>
            <a:fld id="{1E5AD3A0-7F66-4E93-AC8C-3770CBCE82FB}"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129174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8E0F6D2F-7206-496B-8D05-F835CF2BABB7}" type="datetime1">
              <a:rPr lang="ja-JP" altLang="en-US">
                <a:solidFill>
                  <a:srgbClr val="333399"/>
                </a:solidFill>
              </a:rPr>
              <a:pPr>
                <a:defRPr/>
              </a:pPr>
              <a:t>2013/1/11</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a:lvl1pPr>
          </a:lstStyle>
          <a:p>
            <a:pPr>
              <a:defRPr/>
            </a:pPr>
            <a:fld id="{80374582-6504-49B8-8AE1-012D490EBEA8}"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2133555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92925" y="214313"/>
            <a:ext cx="2139950" cy="6310312"/>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68313" y="214313"/>
            <a:ext cx="6272212" cy="6310312"/>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7DEF16A9-165B-4489-B6F3-34B9E718D32E}" type="datetime1">
              <a:rPr lang="ja-JP" altLang="en-US">
                <a:solidFill>
                  <a:srgbClr val="333399"/>
                </a:solidFill>
              </a:rPr>
              <a:pPr>
                <a:defRPr/>
              </a:pPr>
              <a:t>2013/1/11</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a:lvl1pPr>
          </a:lstStyle>
          <a:p>
            <a:pPr>
              <a:defRPr/>
            </a:pPr>
            <a:fld id="{505940EA-C382-451A-ACBE-EEF1229EEA74}"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31238178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468313" y="214313"/>
            <a:ext cx="8564562" cy="550862"/>
          </a:xfrm>
        </p:spPr>
        <p:txBody>
          <a:bodyPr/>
          <a:lstStyle/>
          <a:p>
            <a:r>
              <a:rPr lang="ja-JP" altLang="en-US" smtClean="0"/>
              <a:t>マスタ タイトルの書式設定</a:t>
            </a:r>
            <a:endParaRPr lang="ja-JP" altLang="en-US"/>
          </a:p>
        </p:txBody>
      </p:sp>
      <p:sp>
        <p:nvSpPr>
          <p:cNvPr id="3" name="表プレースホルダ 2"/>
          <p:cNvSpPr>
            <a:spLocks noGrp="1"/>
          </p:cNvSpPr>
          <p:nvPr>
            <p:ph type="tbl" idx="1"/>
          </p:nvPr>
        </p:nvSpPr>
        <p:spPr>
          <a:xfrm>
            <a:off x="468313" y="908050"/>
            <a:ext cx="8564562" cy="5616575"/>
          </a:xfrm>
        </p:spPr>
        <p:txBody>
          <a:bodyPr/>
          <a:lstStyle/>
          <a:p>
            <a:pPr lvl="0"/>
            <a:endParaRPr lang="ja-JP"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fld id="{CE6A2564-8282-4E0F-9A25-3EBFE4EC3625}" type="datetime1">
              <a:rPr lang="ja-JP" altLang="en-US">
                <a:solidFill>
                  <a:srgbClr val="333399"/>
                </a:solidFill>
              </a:rPr>
              <a:pPr>
                <a:defRPr/>
              </a:pPr>
              <a:t>2013/1/11</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a:lvl1pPr>
          </a:lstStyle>
          <a:p>
            <a:pPr>
              <a:defRPr/>
            </a:pPr>
            <a:fld id="{AF31847F-69AA-4DB8-9AE5-30006A710915}"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15300299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E8403CFD-802A-4102-8764-F511EDE7FF21}" type="datetime1">
              <a:rPr lang="ja-JP" altLang="en-US">
                <a:solidFill>
                  <a:srgbClr val="333399"/>
                </a:solidFill>
              </a:rPr>
              <a:pPr>
                <a:defRPr/>
              </a:pPr>
              <a:t>2013/1/11</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a:lvl1pPr>
          </a:lstStyle>
          <a:p>
            <a:pPr>
              <a:defRPr/>
            </a:pPr>
            <a:fld id="{8749485D-4D12-4F25-8E40-259A7EE9C63C}"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2576105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タイトルのみ">
    <p:spTree>
      <p:nvGrpSpPr>
        <p:cNvPr id="1" name=""/>
        <p:cNvGrpSpPr/>
        <p:nvPr/>
      </p:nvGrpSpPr>
      <p:grpSpPr>
        <a:xfrm>
          <a:off x="0" y="0"/>
          <a:ext cx="0" cy="0"/>
          <a:chOff x="0" y="0"/>
          <a:chExt cx="0" cy="0"/>
        </a:xfrm>
      </p:grpSpPr>
      <p:sp>
        <p:nvSpPr>
          <p:cNvPr id="2" name="Line 23"/>
          <p:cNvSpPr>
            <a:spLocks noChangeShapeType="1"/>
          </p:cNvSpPr>
          <p:nvPr userDrawn="1"/>
        </p:nvSpPr>
        <p:spPr bwMode="auto">
          <a:xfrm>
            <a:off x="0" y="6525344"/>
            <a:ext cx="9144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00"/>
                  </a:outerShdw>
                </a:effectLst>
              </a14:hiddenEffects>
            </a:ext>
          </a:extLst>
        </p:spPr>
        <p:txBody>
          <a:bodyPr wrap="none" lIns="90000" tIns="46800" rIns="90000" bIns="46800" anchor="ctr"/>
          <a:lstStyle/>
          <a:p>
            <a:pPr algn="ctr" fontAlgn="base">
              <a:spcBef>
                <a:spcPct val="0"/>
              </a:spcBef>
              <a:spcAft>
                <a:spcPct val="0"/>
              </a:spcAft>
              <a:defRPr/>
            </a:pPr>
            <a:endParaRPr lang="en-US" sz="1050">
              <a:solidFill>
                <a:srgbClr val="1C1C1C">
                  <a:lumMod val="65000"/>
                  <a:lumOff val="35000"/>
                </a:srgbClr>
              </a:solidFill>
            </a:endParaRPr>
          </a:p>
        </p:txBody>
      </p:sp>
      <p:sp>
        <p:nvSpPr>
          <p:cNvPr id="3" name="日付プレースホルダー 3"/>
          <p:cNvSpPr>
            <a:spLocks noGrp="1"/>
          </p:cNvSpPr>
          <p:nvPr>
            <p:ph type="dt" sz="half" idx="10"/>
          </p:nvPr>
        </p:nvSpPr>
        <p:spPr/>
        <p:txBody>
          <a:bodyPr/>
          <a:lstStyle>
            <a:lvl1pPr algn="ctr">
              <a:defRPr sz="1200" b="0">
                <a:solidFill>
                  <a:schemeClr val="bg2">
                    <a:lumMod val="65000"/>
                    <a:lumOff val="35000"/>
                  </a:schemeClr>
                </a:solidFill>
              </a:defRPr>
            </a:lvl1pPr>
          </a:lstStyle>
          <a:p>
            <a:pPr>
              <a:defRPr/>
            </a:pPr>
            <a:fld id="{0E243EDB-187B-4AD7-97A2-E2EDA4D4FEE3}" type="datetime1">
              <a:rPr lang="en-US" smtClean="0">
                <a:solidFill>
                  <a:srgbClr val="1C1C1C">
                    <a:lumMod val="65000"/>
                    <a:lumOff val="35000"/>
                  </a:srgbClr>
                </a:solidFill>
              </a:rPr>
              <a:pPr>
                <a:defRPr/>
              </a:pPr>
              <a:t>1/11/2013</a:t>
            </a:fld>
            <a:endParaRPr lang="en-US">
              <a:solidFill>
                <a:srgbClr val="1C1C1C">
                  <a:lumMod val="65000"/>
                  <a:lumOff val="35000"/>
                </a:srgbClr>
              </a:solidFill>
            </a:endParaRPr>
          </a:p>
        </p:txBody>
      </p:sp>
      <p:sp>
        <p:nvSpPr>
          <p:cNvPr id="5" name="スライド番号プレースホルダー 5"/>
          <p:cNvSpPr>
            <a:spLocks noGrp="1"/>
          </p:cNvSpPr>
          <p:nvPr>
            <p:ph type="sldNum" sz="quarter" idx="12"/>
          </p:nvPr>
        </p:nvSpPr>
        <p:spPr>
          <a:xfrm>
            <a:off x="3747120" y="6597650"/>
            <a:ext cx="1905000" cy="247650"/>
          </a:xfrm>
        </p:spPr>
        <p:txBody>
          <a:bodyPr/>
          <a:lstStyle>
            <a:lvl1pPr algn="ctr">
              <a:defRPr sz="1200" b="0">
                <a:solidFill>
                  <a:schemeClr val="bg2">
                    <a:lumMod val="65000"/>
                    <a:lumOff val="35000"/>
                  </a:schemeClr>
                </a:solidFill>
              </a:defRPr>
            </a:lvl1pPr>
          </a:lstStyle>
          <a:p>
            <a:pPr>
              <a:defRPr/>
            </a:pPr>
            <a:fld id="{2E2E7D27-E9AD-4B33-8077-B27E92F594C2}" type="slidenum">
              <a:rPr lang="en-US" smtClean="0">
                <a:solidFill>
                  <a:srgbClr val="1C1C1C">
                    <a:lumMod val="65000"/>
                    <a:lumOff val="35000"/>
                  </a:srgbClr>
                </a:solidFill>
              </a:rPr>
              <a:pPr>
                <a:defRPr/>
              </a:pPr>
              <a:t>‹#›</a:t>
            </a:fld>
            <a:endParaRPr lang="en-US">
              <a:solidFill>
                <a:srgbClr val="1C1C1C">
                  <a:lumMod val="65000"/>
                  <a:lumOff val="35000"/>
                </a:srgbClr>
              </a:solidFill>
            </a:endParaRPr>
          </a:p>
        </p:txBody>
      </p:sp>
    </p:spTree>
    <p:extLst>
      <p:ext uri="{BB962C8B-B14F-4D97-AF65-F5344CB8AC3E}">
        <p14:creationId xmlns:p14="http://schemas.microsoft.com/office/powerpoint/2010/main" val="868733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457200" y="6617245"/>
            <a:ext cx="2133600" cy="196131"/>
          </a:xfrm>
        </p:spPr>
        <p:txBody>
          <a:bodyPr/>
          <a:lstStyle>
            <a:lvl1pPr>
              <a:defRPr sz="1000"/>
            </a:lvl1pPr>
          </a:lstStyle>
          <a:p>
            <a:fld id="{9E21CB88-77B5-4EFE-B5E3-381A785C4CDE}" type="datetime1">
              <a:rPr lang="ja-JP" altLang="en-US" smtClean="0">
                <a:solidFill>
                  <a:srgbClr val="333399"/>
                </a:solidFill>
              </a:rPr>
              <a:pPr/>
              <a:t>2013/1/11</a:t>
            </a:fld>
            <a:endParaRPr lang="ja-JP" altLang="en-US">
              <a:solidFill>
                <a:srgbClr val="333399"/>
              </a:solidFill>
            </a:endParaRPr>
          </a:p>
        </p:txBody>
      </p:sp>
      <p:sp>
        <p:nvSpPr>
          <p:cNvPr id="6" name="スライド番号プレースホルダー 5"/>
          <p:cNvSpPr>
            <a:spLocks noGrp="1"/>
          </p:cNvSpPr>
          <p:nvPr>
            <p:ph type="sldNum" sz="quarter" idx="12"/>
          </p:nvPr>
        </p:nvSpPr>
        <p:spPr>
          <a:xfrm>
            <a:off x="3707904" y="6661869"/>
            <a:ext cx="2133600" cy="196131"/>
          </a:xfrm>
        </p:spPr>
        <p:txBody>
          <a:bodyPr/>
          <a:lstStyle>
            <a:lvl1pPr>
              <a:defRPr sz="1000"/>
            </a:lvl1pPr>
          </a:lstStyle>
          <a:p>
            <a:fld id="{091A538E-47DA-4C41-B511-ED17D41C2446}" type="slidenum">
              <a:rPr lang="ja-JP" altLang="en-US" smtClean="0">
                <a:solidFill>
                  <a:srgbClr val="333399"/>
                </a:solidFill>
              </a:rPr>
              <a:pPr/>
              <a:t>‹#›</a:t>
            </a:fld>
            <a:endParaRPr lang="ja-JP" altLang="en-US">
              <a:solidFill>
                <a:srgbClr val="333399"/>
              </a:solidFill>
            </a:endParaRPr>
          </a:p>
        </p:txBody>
      </p:sp>
    </p:spTree>
    <p:extLst>
      <p:ext uri="{BB962C8B-B14F-4D97-AF65-F5344CB8AC3E}">
        <p14:creationId xmlns:p14="http://schemas.microsoft.com/office/powerpoint/2010/main" val="2879954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a:prstGeom prst="rect">
            <a:avLst/>
          </a:prstGeo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fld id="{CEBEC2E8-BF13-4BBC-A7F1-7CE075708658}" type="datetime1">
              <a:rPr lang="ja-JP" altLang="en-US" smtClean="0"/>
              <a:t>2013/1/11</a:t>
            </a:fld>
            <a:endParaRPr lang="en-US" altLang="ja-JP"/>
          </a:p>
        </p:txBody>
      </p:sp>
      <p:sp>
        <p:nvSpPr>
          <p:cNvPr id="6" name="Rectangle 6"/>
          <p:cNvSpPr>
            <a:spLocks noGrp="1" noChangeArrowheads="1"/>
          </p:cNvSpPr>
          <p:nvPr>
            <p:ph type="sldNum" sz="quarter" idx="12"/>
          </p:nvPr>
        </p:nvSpPr>
        <p:spPr>
          <a:ln/>
        </p:spPr>
        <p:txBody>
          <a:bodyPr/>
          <a:lstStyle>
            <a:lvl1pPr>
              <a:defRPr sz="1200"/>
            </a:lvl1pPr>
          </a:lstStyle>
          <a:p>
            <a:pPr>
              <a:defRPr/>
            </a:pPr>
            <a:fld id="{5371481D-583F-4652-BC10-E1F72ACAD8F4}" type="slidenum">
              <a:rPr lang="en-US" altLang="ja-JP" smtClean="0"/>
              <a:pPr>
                <a:defRPr/>
              </a:pPr>
              <a:t>‹#›</a:t>
            </a:fld>
            <a:endParaRPr lang="en-US" altLang="ja-JP"/>
          </a:p>
        </p:txBody>
      </p:sp>
    </p:spTree>
    <p:extLst>
      <p:ext uri="{BB962C8B-B14F-4D97-AF65-F5344CB8AC3E}">
        <p14:creationId xmlns:p14="http://schemas.microsoft.com/office/powerpoint/2010/main" val="39782324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ja-JP" altLang="en-US">
                <a:solidFill>
                  <a:srgbClr val="000000"/>
                </a:solidFill>
              </a:endParaRPr>
            </a:p>
          </p:txBody>
        </p:sp>
      </p:grpSp>
      <p:sp>
        <p:nvSpPr>
          <p:cNvPr id="14" name="Text Box 15"/>
          <p:cNvSpPr txBox="1">
            <a:spLocks noChangeArrowheads="1"/>
          </p:cNvSpPr>
          <p:nvPr/>
        </p:nvSpPr>
        <p:spPr bwMode="auto">
          <a:xfrm>
            <a:off x="7451725" y="6572250"/>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fontAlgn="base" hangingPunct="1">
              <a:spcBef>
                <a:spcPct val="0"/>
              </a:spcBef>
              <a:spcAft>
                <a:spcPct val="0"/>
              </a:spcAft>
              <a:defRPr/>
            </a:pPr>
            <a:r>
              <a:rPr lang="en-US" altLang="ja-JP" sz="1200" smtClean="0">
                <a:solidFill>
                  <a:srgbClr val="333399"/>
                </a:solidFill>
              </a:rPr>
              <a:t>Confidential</a:t>
            </a:r>
          </a:p>
        </p:txBody>
      </p:sp>
      <p:sp>
        <p:nvSpPr>
          <p:cNvPr id="49164" name="Rectangle 12"/>
          <p:cNvSpPr>
            <a:spLocks noGrp="1" noChangeArrowheads="1"/>
          </p:cNvSpPr>
          <p:nvPr>
            <p:ph type="ctrTitle"/>
          </p:nvPr>
        </p:nvSpPr>
        <p:spPr>
          <a:xfrm>
            <a:off x="990600" y="1676400"/>
            <a:ext cx="7772400" cy="1462088"/>
          </a:xfrm>
        </p:spPr>
        <p:txBody>
          <a:bodyPr/>
          <a:lstStyle>
            <a:lvl1pPr>
              <a:defRPr sz="4800"/>
            </a:lvl1pPr>
          </a:lstStyle>
          <a:p>
            <a:r>
              <a:rPr lang="ja-JP" altLang="en-US"/>
              <a:t>マスタ タイトルの書式設定</a:t>
            </a:r>
          </a:p>
        </p:txBody>
      </p:sp>
      <p:sp>
        <p:nvSpPr>
          <p:cNvPr id="4916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sz="3200"/>
            </a:lvl1pPr>
          </a:lstStyle>
          <a:p>
            <a:r>
              <a:rPr lang="ja-JP" altLang="en-US"/>
              <a:t>マスタ サブタイトルの書式設定</a:t>
            </a:r>
          </a:p>
        </p:txBody>
      </p:sp>
    </p:spTree>
    <p:extLst>
      <p:ext uri="{BB962C8B-B14F-4D97-AF65-F5344CB8AC3E}">
        <p14:creationId xmlns:p14="http://schemas.microsoft.com/office/powerpoint/2010/main" val="2766668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p:txBody>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11"/>
          <p:cNvSpPr>
            <a:spLocks noGrp="1" noChangeArrowheads="1"/>
          </p:cNvSpPr>
          <p:nvPr>
            <p:ph type="dt" sz="half" idx="10"/>
          </p:nvPr>
        </p:nvSpPr>
        <p:spPr>
          <a:ln/>
        </p:spPr>
        <p:txBody>
          <a:bodyPr/>
          <a:lstStyle>
            <a:lvl1pPr>
              <a:defRPr/>
            </a:lvl1pPr>
          </a:lstStyle>
          <a:p>
            <a:pPr>
              <a:defRPr/>
            </a:pPr>
            <a:fld id="{64120A8C-5A0A-4256-9560-2B28AB454D67}" type="datetime1">
              <a:rPr lang="ja-JP" altLang="en-US">
                <a:solidFill>
                  <a:srgbClr val="333399"/>
                </a:solidFill>
              </a:rPr>
              <a:pPr>
                <a:defRPr/>
              </a:pPr>
              <a:t>2013/1/11</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a:lvl1pPr>
          </a:lstStyle>
          <a:p>
            <a:pPr>
              <a:defRPr/>
            </a:pPr>
            <a:fld id="{1D960D66-9033-486B-A867-06B27DB7A53D}"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91875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smtClean="0"/>
              <a:t>マスタ テキストの書式設定</a:t>
            </a:r>
          </a:p>
        </p:txBody>
      </p:sp>
      <p:sp>
        <p:nvSpPr>
          <p:cNvPr id="4" name="Rectangle 11"/>
          <p:cNvSpPr>
            <a:spLocks noGrp="1" noChangeArrowheads="1"/>
          </p:cNvSpPr>
          <p:nvPr>
            <p:ph type="dt" sz="half" idx="10"/>
          </p:nvPr>
        </p:nvSpPr>
        <p:spPr>
          <a:ln/>
        </p:spPr>
        <p:txBody>
          <a:bodyPr/>
          <a:lstStyle>
            <a:lvl1pPr>
              <a:defRPr/>
            </a:lvl1pPr>
          </a:lstStyle>
          <a:p>
            <a:pPr>
              <a:defRPr/>
            </a:pPr>
            <a:fld id="{49E325C0-4363-428B-8631-274A9C9E1BEC}" type="datetime1">
              <a:rPr lang="ja-JP" altLang="en-US">
                <a:solidFill>
                  <a:srgbClr val="333399"/>
                </a:solidFill>
              </a:rPr>
              <a:pPr>
                <a:defRPr/>
              </a:pPr>
              <a:t>2013/1/11</a:t>
            </a:fld>
            <a:endParaRPr lang="en-US" altLang="ja-JP">
              <a:solidFill>
                <a:srgbClr val="333399"/>
              </a:solidFill>
            </a:endParaRPr>
          </a:p>
        </p:txBody>
      </p:sp>
      <p:sp>
        <p:nvSpPr>
          <p:cNvPr id="5" name="Rectangle 13"/>
          <p:cNvSpPr>
            <a:spLocks noGrp="1" noChangeArrowheads="1"/>
          </p:cNvSpPr>
          <p:nvPr>
            <p:ph type="sldNum" sz="quarter" idx="11"/>
          </p:nvPr>
        </p:nvSpPr>
        <p:spPr>
          <a:ln/>
        </p:spPr>
        <p:txBody>
          <a:bodyPr/>
          <a:lstStyle>
            <a:lvl1pPr>
              <a:defRPr/>
            </a:lvl1pPr>
          </a:lstStyle>
          <a:p>
            <a:pPr>
              <a:defRPr/>
            </a:pPr>
            <a:fld id="{7C7D1073-BA12-40F5-8CA7-07ED53824D89}"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4021902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68313" y="908050"/>
            <a:ext cx="4205287"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826000" y="908050"/>
            <a:ext cx="4206875" cy="5616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11"/>
          <p:cNvSpPr>
            <a:spLocks noGrp="1" noChangeArrowheads="1"/>
          </p:cNvSpPr>
          <p:nvPr>
            <p:ph type="dt" sz="half" idx="10"/>
          </p:nvPr>
        </p:nvSpPr>
        <p:spPr>
          <a:ln/>
        </p:spPr>
        <p:txBody>
          <a:bodyPr/>
          <a:lstStyle>
            <a:lvl1pPr>
              <a:defRPr/>
            </a:lvl1pPr>
          </a:lstStyle>
          <a:p>
            <a:pPr>
              <a:defRPr/>
            </a:pPr>
            <a:fld id="{E452C660-FBF8-49FE-A725-5F071B9DBB5A}" type="datetime1">
              <a:rPr lang="ja-JP" altLang="en-US">
                <a:solidFill>
                  <a:srgbClr val="333399"/>
                </a:solidFill>
              </a:rPr>
              <a:pPr>
                <a:defRPr/>
              </a:pPr>
              <a:t>2013/1/11</a:t>
            </a:fld>
            <a:endParaRPr lang="en-US" altLang="ja-JP">
              <a:solidFill>
                <a:srgbClr val="333399"/>
              </a:solidFill>
            </a:endParaRPr>
          </a:p>
        </p:txBody>
      </p:sp>
      <p:sp>
        <p:nvSpPr>
          <p:cNvPr id="6" name="Rectangle 13"/>
          <p:cNvSpPr>
            <a:spLocks noGrp="1" noChangeArrowheads="1"/>
          </p:cNvSpPr>
          <p:nvPr>
            <p:ph type="sldNum" sz="quarter" idx="11"/>
          </p:nvPr>
        </p:nvSpPr>
        <p:spPr>
          <a:ln/>
        </p:spPr>
        <p:txBody>
          <a:bodyPr/>
          <a:lstStyle>
            <a:lvl1pPr>
              <a:defRPr/>
            </a:lvl1pPr>
          </a:lstStyle>
          <a:p>
            <a:pPr>
              <a:defRPr/>
            </a:pPr>
            <a:fld id="{C0FF55EC-4931-4D92-BAFF-0D6EBBC4F825}"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186739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11"/>
          <p:cNvSpPr>
            <a:spLocks noGrp="1" noChangeArrowheads="1"/>
          </p:cNvSpPr>
          <p:nvPr>
            <p:ph type="dt" sz="half" idx="10"/>
          </p:nvPr>
        </p:nvSpPr>
        <p:spPr>
          <a:ln/>
        </p:spPr>
        <p:txBody>
          <a:bodyPr/>
          <a:lstStyle>
            <a:lvl1pPr>
              <a:defRPr/>
            </a:lvl1pPr>
          </a:lstStyle>
          <a:p>
            <a:pPr>
              <a:defRPr/>
            </a:pPr>
            <a:fld id="{8E3428F1-1072-45F4-8B03-ED58E57603EB}" type="datetime1">
              <a:rPr lang="ja-JP" altLang="en-US">
                <a:solidFill>
                  <a:srgbClr val="333399"/>
                </a:solidFill>
              </a:rPr>
              <a:pPr>
                <a:defRPr/>
              </a:pPr>
              <a:t>2013/1/11</a:t>
            </a:fld>
            <a:endParaRPr lang="en-US" altLang="ja-JP">
              <a:solidFill>
                <a:srgbClr val="333399"/>
              </a:solidFill>
            </a:endParaRPr>
          </a:p>
        </p:txBody>
      </p:sp>
      <p:sp>
        <p:nvSpPr>
          <p:cNvPr id="8" name="Rectangle 13"/>
          <p:cNvSpPr>
            <a:spLocks noGrp="1" noChangeArrowheads="1"/>
          </p:cNvSpPr>
          <p:nvPr>
            <p:ph type="sldNum" sz="quarter" idx="11"/>
          </p:nvPr>
        </p:nvSpPr>
        <p:spPr>
          <a:ln/>
        </p:spPr>
        <p:txBody>
          <a:bodyPr/>
          <a:lstStyle>
            <a:lvl1pPr>
              <a:defRPr/>
            </a:lvl1pPr>
          </a:lstStyle>
          <a:p>
            <a:pPr>
              <a:defRPr/>
            </a:pPr>
            <a:fld id="{87A448C3-45FF-4116-8397-80D0F56336EB}"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56544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Rectangle 11"/>
          <p:cNvSpPr>
            <a:spLocks noGrp="1" noChangeArrowheads="1"/>
          </p:cNvSpPr>
          <p:nvPr>
            <p:ph type="dt" sz="half" idx="10"/>
          </p:nvPr>
        </p:nvSpPr>
        <p:spPr>
          <a:ln/>
        </p:spPr>
        <p:txBody>
          <a:bodyPr/>
          <a:lstStyle>
            <a:lvl1pPr>
              <a:defRPr/>
            </a:lvl1pPr>
          </a:lstStyle>
          <a:p>
            <a:pPr>
              <a:defRPr/>
            </a:pPr>
            <a:fld id="{7F486408-E1BB-4BAD-B0CD-CCD2AD3F5890}" type="datetime1">
              <a:rPr lang="ja-JP" altLang="en-US">
                <a:solidFill>
                  <a:srgbClr val="333399"/>
                </a:solidFill>
              </a:rPr>
              <a:pPr>
                <a:defRPr/>
              </a:pPr>
              <a:t>2013/1/11</a:t>
            </a:fld>
            <a:endParaRPr lang="en-US" altLang="ja-JP">
              <a:solidFill>
                <a:srgbClr val="333399"/>
              </a:solidFill>
            </a:endParaRPr>
          </a:p>
        </p:txBody>
      </p:sp>
      <p:sp>
        <p:nvSpPr>
          <p:cNvPr id="4" name="Rectangle 13"/>
          <p:cNvSpPr>
            <a:spLocks noGrp="1" noChangeArrowheads="1"/>
          </p:cNvSpPr>
          <p:nvPr>
            <p:ph type="sldNum" sz="quarter" idx="11"/>
          </p:nvPr>
        </p:nvSpPr>
        <p:spPr>
          <a:ln/>
        </p:spPr>
        <p:txBody>
          <a:bodyPr/>
          <a:lstStyle>
            <a:lvl1pPr>
              <a:defRPr/>
            </a:lvl1pPr>
          </a:lstStyle>
          <a:p>
            <a:pPr>
              <a:defRPr/>
            </a:pPr>
            <a:fld id="{F349CC89-7DF3-4D88-A54F-FA0135C361A3}"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231570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57403824-7BEA-45AC-B010-B1136A72E3E7}" type="datetime1">
              <a:rPr lang="ja-JP" altLang="en-US">
                <a:solidFill>
                  <a:srgbClr val="333399"/>
                </a:solidFill>
              </a:rPr>
              <a:pPr>
                <a:defRPr/>
              </a:pPr>
              <a:t>2013/1/11</a:t>
            </a:fld>
            <a:endParaRPr lang="en-US" altLang="ja-JP">
              <a:solidFill>
                <a:srgbClr val="333399"/>
              </a:solidFill>
            </a:endParaRPr>
          </a:p>
        </p:txBody>
      </p:sp>
      <p:sp>
        <p:nvSpPr>
          <p:cNvPr id="3" name="Rectangle 13"/>
          <p:cNvSpPr>
            <a:spLocks noGrp="1" noChangeArrowheads="1"/>
          </p:cNvSpPr>
          <p:nvPr>
            <p:ph type="sldNum" sz="quarter" idx="11"/>
          </p:nvPr>
        </p:nvSpPr>
        <p:spPr>
          <a:ln/>
        </p:spPr>
        <p:txBody>
          <a:bodyPr/>
          <a:lstStyle>
            <a:lvl1pPr>
              <a:defRPr/>
            </a:lvl1pPr>
          </a:lstStyle>
          <a:p>
            <a:pPr>
              <a:defRPr/>
            </a:pPr>
            <a:fld id="{023B0041-5F1A-41C7-8968-89036CB8D458}" type="slidenum">
              <a:rPr lang="ja-JP" altLang="en-US">
                <a:solidFill>
                  <a:srgbClr val="333399"/>
                </a:solidFill>
              </a:rPr>
              <a:pPr>
                <a:defRPr/>
              </a:pPr>
              <a:t>‹#›</a:t>
            </a:fld>
            <a:endParaRPr lang="en-US" altLang="ja-JP">
              <a:solidFill>
                <a:srgbClr val="333399"/>
              </a:solidFill>
            </a:endParaRPr>
          </a:p>
        </p:txBody>
      </p:sp>
    </p:spTree>
    <p:extLst>
      <p:ext uri="{BB962C8B-B14F-4D97-AF65-F5344CB8AC3E}">
        <p14:creationId xmlns:p14="http://schemas.microsoft.com/office/powerpoint/2010/main" val="1643018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1.png"/><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63513" y="152400"/>
            <a:ext cx="301625" cy="474663"/>
          </a:xfrm>
          <a:prstGeom prst="rect">
            <a:avLst/>
          </a:prstGeom>
          <a:gradFill rotWithShape="1">
            <a:gsLst>
              <a:gs pos="0">
                <a:schemeClr val="accent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7" name="Rectangle 4"/>
          <p:cNvSpPr>
            <a:spLocks noChangeArrowheads="1"/>
          </p:cNvSpPr>
          <p:nvPr/>
        </p:nvSpPr>
        <p:spPr bwMode="ltGray">
          <a:xfrm>
            <a:off x="249238" y="574675"/>
            <a:ext cx="290512" cy="474663"/>
          </a:xfrm>
          <a:prstGeom prst="rect">
            <a:avLst/>
          </a:prstGeom>
          <a:gradFill rotWithShape="1">
            <a:gsLst>
              <a:gs pos="0">
                <a:schemeClr val="fo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8" name="Rectangle 6"/>
          <p:cNvSpPr>
            <a:spLocks noChangeArrowheads="1"/>
          </p:cNvSpPr>
          <p:nvPr/>
        </p:nvSpPr>
        <p:spPr bwMode="ltGray">
          <a:xfrm>
            <a:off x="107950" y="501650"/>
            <a:ext cx="241300"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9" name="Rectangle 7"/>
          <p:cNvSpPr>
            <a:spLocks noChangeArrowheads="1"/>
          </p:cNvSpPr>
          <p:nvPr/>
        </p:nvSpPr>
        <p:spPr bwMode="gray">
          <a:xfrm>
            <a:off x="365125" y="4445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0" name="Rectangle 8"/>
          <p:cNvSpPr>
            <a:spLocks noChangeArrowheads="1"/>
          </p:cNvSpPr>
          <p:nvPr/>
        </p:nvSpPr>
        <p:spPr bwMode="gray">
          <a:xfrm>
            <a:off x="179388" y="835025"/>
            <a:ext cx="88534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1" name="Rectangle 9"/>
          <p:cNvSpPr>
            <a:spLocks noGrp="1" noChangeArrowheads="1"/>
          </p:cNvSpPr>
          <p:nvPr>
            <p:ph type="title"/>
          </p:nvPr>
        </p:nvSpPr>
        <p:spPr bwMode="auto">
          <a:xfrm>
            <a:off x="468313" y="214313"/>
            <a:ext cx="85645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dirty="0" smtClean="0"/>
              <a:t>マスタ タイトルの書式設定</a:t>
            </a:r>
          </a:p>
        </p:txBody>
      </p:sp>
      <p:sp>
        <p:nvSpPr>
          <p:cNvPr id="1032" name="Rectangle 10"/>
          <p:cNvSpPr>
            <a:spLocks noGrp="1" noChangeArrowheads="1"/>
          </p:cNvSpPr>
          <p:nvPr>
            <p:ph type="body" idx="1"/>
          </p:nvPr>
        </p:nvSpPr>
        <p:spPr bwMode="auto">
          <a:xfrm>
            <a:off x="579438" y="908050"/>
            <a:ext cx="85645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8139" name="Rectangle 11"/>
          <p:cNvSpPr>
            <a:spLocks noGrp="1" noChangeArrowheads="1"/>
          </p:cNvSpPr>
          <p:nvPr>
            <p:ph type="dt" sz="half" idx="2"/>
          </p:nvPr>
        </p:nvSpPr>
        <p:spPr bwMode="auto">
          <a:xfrm>
            <a:off x="755650" y="65976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000">
                <a:solidFill>
                  <a:schemeClr val="tx2"/>
                </a:solidFill>
              </a:defRPr>
            </a:lvl1pPr>
          </a:lstStyle>
          <a:p>
            <a:pPr fontAlgn="base">
              <a:spcBef>
                <a:spcPct val="0"/>
              </a:spcBef>
              <a:spcAft>
                <a:spcPct val="0"/>
              </a:spcAft>
              <a:defRPr/>
            </a:pPr>
            <a:fld id="{3C3BD277-5FB3-4F68-A136-52600EEC8630}" type="datetime1">
              <a:rPr lang="ja-JP" altLang="en-US" smtClean="0">
                <a:solidFill>
                  <a:srgbClr val="333399"/>
                </a:solidFill>
              </a:rPr>
              <a:t>2013/1/11</a:t>
            </a:fld>
            <a:endParaRPr lang="en-US" altLang="ja-JP">
              <a:solidFill>
                <a:srgbClr val="333399"/>
              </a:solidFill>
            </a:endParaRPr>
          </a:p>
        </p:txBody>
      </p:sp>
      <p:sp>
        <p:nvSpPr>
          <p:cNvPr id="48141" name="Rectangle 13"/>
          <p:cNvSpPr>
            <a:spLocks noGrp="1" noChangeArrowheads="1"/>
          </p:cNvSpPr>
          <p:nvPr>
            <p:ph type="sldNum" sz="quarter" idx="4"/>
          </p:nvPr>
        </p:nvSpPr>
        <p:spPr bwMode="auto">
          <a:xfrm>
            <a:off x="3603625" y="65976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solidFill>
                  <a:schemeClr val="tx2"/>
                </a:solidFill>
              </a:defRPr>
            </a:lvl1pPr>
          </a:lstStyle>
          <a:p>
            <a:pPr fontAlgn="base">
              <a:spcBef>
                <a:spcPct val="0"/>
              </a:spcBef>
              <a:spcAft>
                <a:spcPct val="0"/>
              </a:spcAft>
              <a:defRPr/>
            </a:pPr>
            <a:fld id="{E6520A12-2B98-4F21-8D4C-E32AC7E5A725}" type="slidenum">
              <a:rPr lang="ja-JP" altLang="en-US">
                <a:solidFill>
                  <a:srgbClr val="333399"/>
                </a:solidFill>
              </a:rPr>
              <a:pPr fontAlgn="base">
                <a:spcBef>
                  <a:spcPct val="0"/>
                </a:spcBef>
                <a:spcAft>
                  <a:spcPct val="0"/>
                </a:spcAft>
                <a:defRPr/>
              </a:pPr>
              <a:t>‹#›</a:t>
            </a:fld>
            <a:endParaRPr lang="en-US" altLang="ja-JP">
              <a:solidFill>
                <a:srgbClr val="333399"/>
              </a:solidFill>
            </a:endParaRPr>
          </a:p>
        </p:txBody>
      </p:sp>
      <p:sp>
        <p:nvSpPr>
          <p:cNvPr id="1035" name="Text Box 11"/>
          <p:cNvSpPr txBox="1">
            <a:spLocks noChangeArrowheads="1"/>
          </p:cNvSpPr>
          <p:nvPr/>
        </p:nvSpPr>
        <p:spPr bwMode="auto">
          <a:xfrm>
            <a:off x="7812088" y="6572250"/>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fontAlgn="base" hangingPunct="1">
              <a:spcBef>
                <a:spcPct val="0"/>
              </a:spcBef>
              <a:spcAft>
                <a:spcPct val="0"/>
              </a:spcAft>
              <a:defRPr/>
            </a:pPr>
            <a:r>
              <a:rPr lang="en-US" altLang="ja-JP" sz="1200" smtClean="0">
                <a:solidFill>
                  <a:srgbClr val="333399"/>
                </a:solidFill>
              </a:rPr>
              <a:t>Confidential</a:t>
            </a:r>
          </a:p>
        </p:txBody>
      </p:sp>
    </p:spTree>
    <p:extLst>
      <p:ext uri="{BB962C8B-B14F-4D97-AF65-F5344CB8AC3E}">
        <p14:creationId xmlns:p14="http://schemas.microsoft.com/office/powerpoint/2010/main" val="1162305391"/>
      </p:ext>
    </p:extLst>
  </p:cSld>
  <p:clrMap bg1="lt1" tx1="dk1" bg2="lt2" tx2="dk2" accent1="accent1" accent2="accent2" accent3="accent3" accent4="accent4" accent5="accent5" accent6="accent6" hlink="hlink" folHlink="folHlink"/>
  <p:sldLayoutIdLst>
    <p:sldLayoutId id="2147483664" r:id="rId1"/>
    <p:sldLayoutId id="2147483665" r:id="rId2"/>
  </p:sldLayoutIdLst>
  <p:timing>
    <p:tnLst>
      <p:par>
        <p:cTn id="1" dur="indefinite" restart="never" nodeType="tmRoot"/>
      </p:par>
    </p:tnLst>
  </p:timing>
  <p:hf hdr="0"/>
  <p:txStyles>
    <p:titleStyle>
      <a:lvl1pPr algn="l" rtl="0" eaLnBrk="0" fontAlgn="base" hangingPunct="0">
        <a:spcBef>
          <a:spcPct val="0"/>
        </a:spcBef>
        <a:spcAft>
          <a:spcPct val="0"/>
        </a:spcAft>
        <a:defRPr kumimoji="1" sz="2800">
          <a:solidFill>
            <a:schemeClr val="tx1"/>
          </a:solidFill>
          <a:latin typeface="+mj-lt"/>
          <a:ea typeface="+mj-ea"/>
          <a:cs typeface="+mj-cs"/>
        </a:defRPr>
      </a:lvl1pPr>
      <a:lvl2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2pPr>
      <a:lvl3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3pPr>
      <a:lvl4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4pPr>
      <a:lvl5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5pPr>
      <a:lvl6pPr marL="457200" algn="l" rtl="0" fontAlgn="base">
        <a:spcBef>
          <a:spcPct val="0"/>
        </a:spcBef>
        <a:spcAft>
          <a:spcPct val="0"/>
        </a:spcAft>
        <a:defRPr kumimoji="1" sz="2800">
          <a:solidFill>
            <a:schemeClr val="tx2"/>
          </a:solidFill>
          <a:latin typeface="MS UI Gothic" pitchFamily="50" charset="-128"/>
          <a:ea typeface="MS UI Gothic" pitchFamily="50" charset="-128"/>
        </a:defRPr>
      </a:lvl6pPr>
      <a:lvl7pPr marL="914400" algn="l" rtl="0" fontAlgn="base">
        <a:spcBef>
          <a:spcPct val="0"/>
        </a:spcBef>
        <a:spcAft>
          <a:spcPct val="0"/>
        </a:spcAft>
        <a:defRPr kumimoji="1" sz="2800">
          <a:solidFill>
            <a:schemeClr val="tx2"/>
          </a:solidFill>
          <a:latin typeface="MS UI Gothic" pitchFamily="50" charset="-128"/>
          <a:ea typeface="MS UI Gothic" pitchFamily="50" charset="-128"/>
        </a:defRPr>
      </a:lvl7pPr>
      <a:lvl8pPr marL="1371600" algn="l" rtl="0" fontAlgn="base">
        <a:spcBef>
          <a:spcPct val="0"/>
        </a:spcBef>
        <a:spcAft>
          <a:spcPct val="0"/>
        </a:spcAft>
        <a:defRPr kumimoji="1" sz="2800">
          <a:solidFill>
            <a:schemeClr val="tx2"/>
          </a:solidFill>
          <a:latin typeface="MS UI Gothic" pitchFamily="50" charset="-128"/>
          <a:ea typeface="MS UI Gothic" pitchFamily="50" charset="-128"/>
        </a:defRPr>
      </a:lvl8pPr>
      <a:lvl9pPr marL="1828800" algn="l" rtl="0" fontAlgn="base">
        <a:spcBef>
          <a:spcPct val="0"/>
        </a:spcBef>
        <a:spcAft>
          <a:spcPct val="0"/>
        </a:spcAft>
        <a:defRPr kumimoji="1" sz="2800">
          <a:solidFill>
            <a:schemeClr val="tx2"/>
          </a:solidFill>
          <a:latin typeface="MS UI Gothic" pitchFamily="50" charset="-128"/>
          <a:ea typeface="MS UI Gothic" pitchFamily="50" charset="-128"/>
        </a:defRPr>
      </a:lvl9pPr>
    </p:titleStyle>
    <p:bodyStyle>
      <a:lvl1pPr marL="266700" indent="-266700" algn="l" rtl="0" eaLnBrk="0" fontAlgn="base" hangingPunct="0">
        <a:spcBef>
          <a:spcPct val="20000"/>
        </a:spcBef>
        <a:spcAft>
          <a:spcPct val="0"/>
        </a:spcAft>
        <a:buClr>
          <a:schemeClr val="folHlink"/>
        </a:buClr>
        <a:buSzPct val="90000"/>
        <a:buFont typeface="Wingdings" pitchFamily="2" charset="2"/>
        <a:buBlip>
          <a:blip r:embed="rId4"/>
        </a:buBlip>
        <a:defRPr kumimoji="1" sz="2400">
          <a:solidFill>
            <a:schemeClr val="tx1"/>
          </a:solidFill>
          <a:latin typeface="+mn-lt"/>
          <a:ea typeface="+mn-ea"/>
          <a:cs typeface="+mn-cs"/>
        </a:defRPr>
      </a:lvl1pPr>
      <a:lvl2pPr marL="622300" indent="-176213" algn="l" rtl="0" eaLnBrk="0" fontAlgn="base" hangingPunct="0">
        <a:spcBef>
          <a:spcPct val="20000"/>
        </a:spcBef>
        <a:spcAft>
          <a:spcPct val="0"/>
        </a:spcAft>
        <a:buClr>
          <a:schemeClr val="tx2"/>
        </a:buClr>
        <a:buSzPct val="70000"/>
        <a:buFont typeface="Wingdings" pitchFamily="2" charset="2"/>
        <a:buChar char="n"/>
        <a:defRPr kumimoji="1" sz="2000">
          <a:solidFill>
            <a:schemeClr val="tx1"/>
          </a:solidFill>
          <a:latin typeface="+mn-lt"/>
          <a:ea typeface="+mn-ea"/>
        </a:defRPr>
      </a:lvl2pPr>
      <a:lvl3pPr marL="990600" indent="-188913" algn="l" rtl="0" eaLnBrk="0" fontAlgn="base" hangingPunct="0">
        <a:spcBef>
          <a:spcPct val="20000"/>
        </a:spcBef>
        <a:spcAft>
          <a:spcPct val="0"/>
        </a:spcAft>
        <a:buClr>
          <a:schemeClr val="tx1"/>
        </a:buClr>
        <a:buSzPct val="80000"/>
        <a:buFont typeface="Wingdings" pitchFamily="2" charset="2"/>
        <a:buChar char="ü"/>
        <a:defRPr kumimoji="1">
          <a:solidFill>
            <a:schemeClr val="tx1"/>
          </a:solidFill>
          <a:latin typeface="+mn-lt"/>
          <a:ea typeface="+mn-ea"/>
        </a:defRPr>
      </a:lvl3pPr>
      <a:lvl4pPr marL="1346200" indent="-176213"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4pPr>
      <a:lvl5pPr marL="1754188" indent="-228600"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5pPr>
      <a:lvl6pPr marL="22113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6pPr>
      <a:lvl7pPr marL="26685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7pPr>
      <a:lvl8pPr marL="31257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8pPr>
      <a:lvl9pPr marL="35829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163513" y="152400"/>
            <a:ext cx="301625" cy="474663"/>
          </a:xfrm>
          <a:prstGeom prst="rect">
            <a:avLst/>
          </a:prstGeom>
          <a:gradFill rotWithShape="1">
            <a:gsLst>
              <a:gs pos="0">
                <a:schemeClr val="accent2"/>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7" name="Rectangle 4"/>
          <p:cNvSpPr>
            <a:spLocks noChangeArrowheads="1"/>
          </p:cNvSpPr>
          <p:nvPr/>
        </p:nvSpPr>
        <p:spPr bwMode="ltGray">
          <a:xfrm>
            <a:off x="249238" y="574675"/>
            <a:ext cx="290512" cy="474663"/>
          </a:xfrm>
          <a:prstGeom prst="rect">
            <a:avLst/>
          </a:prstGeom>
          <a:gradFill rotWithShape="1">
            <a:gsLst>
              <a:gs pos="0">
                <a:schemeClr val="folHlink"/>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8" name="Rectangle 6"/>
          <p:cNvSpPr>
            <a:spLocks noChangeArrowheads="1"/>
          </p:cNvSpPr>
          <p:nvPr/>
        </p:nvSpPr>
        <p:spPr bwMode="ltGray">
          <a:xfrm>
            <a:off x="107950" y="501650"/>
            <a:ext cx="241300"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29" name="Rectangle 7"/>
          <p:cNvSpPr>
            <a:spLocks noChangeArrowheads="1"/>
          </p:cNvSpPr>
          <p:nvPr/>
        </p:nvSpPr>
        <p:spPr bwMode="gray">
          <a:xfrm>
            <a:off x="365125" y="4445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0" name="Rectangle 8"/>
          <p:cNvSpPr>
            <a:spLocks noChangeArrowheads="1"/>
          </p:cNvSpPr>
          <p:nvPr/>
        </p:nvSpPr>
        <p:spPr bwMode="gray">
          <a:xfrm>
            <a:off x="179388" y="835025"/>
            <a:ext cx="8853487"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0"/>
              </a:spcBef>
              <a:spcAft>
                <a:spcPct val="0"/>
              </a:spcAft>
            </a:pPr>
            <a:endParaRPr lang="ja-JP" altLang="en-US" sz="2400">
              <a:solidFill>
                <a:srgbClr val="000000"/>
              </a:solidFill>
            </a:endParaRPr>
          </a:p>
        </p:txBody>
      </p:sp>
      <p:sp>
        <p:nvSpPr>
          <p:cNvPr id="1031" name="Rectangle 9"/>
          <p:cNvSpPr>
            <a:spLocks noGrp="1" noChangeArrowheads="1"/>
          </p:cNvSpPr>
          <p:nvPr>
            <p:ph type="title"/>
          </p:nvPr>
        </p:nvSpPr>
        <p:spPr bwMode="auto">
          <a:xfrm>
            <a:off x="468313" y="214313"/>
            <a:ext cx="8564562"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smtClean="0"/>
              <a:t>マスタ タイトルの書式設定</a:t>
            </a:r>
          </a:p>
        </p:txBody>
      </p:sp>
      <p:sp>
        <p:nvSpPr>
          <p:cNvPr id="1032" name="Rectangle 10"/>
          <p:cNvSpPr>
            <a:spLocks noGrp="1" noChangeArrowheads="1"/>
          </p:cNvSpPr>
          <p:nvPr>
            <p:ph type="body" idx="1"/>
          </p:nvPr>
        </p:nvSpPr>
        <p:spPr bwMode="auto">
          <a:xfrm>
            <a:off x="579438" y="908050"/>
            <a:ext cx="856456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8139" name="Rectangle 11"/>
          <p:cNvSpPr>
            <a:spLocks noGrp="1" noChangeArrowheads="1"/>
          </p:cNvSpPr>
          <p:nvPr>
            <p:ph type="dt" sz="half" idx="2"/>
          </p:nvPr>
        </p:nvSpPr>
        <p:spPr bwMode="auto">
          <a:xfrm>
            <a:off x="755650" y="65976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000">
                <a:solidFill>
                  <a:schemeClr val="tx2"/>
                </a:solidFill>
              </a:defRPr>
            </a:lvl1pPr>
          </a:lstStyle>
          <a:p>
            <a:pPr fontAlgn="base">
              <a:spcBef>
                <a:spcPct val="0"/>
              </a:spcBef>
              <a:spcAft>
                <a:spcPct val="0"/>
              </a:spcAft>
              <a:defRPr/>
            </a:pPr>
            <a:fld id="{D81C0243-EE8A-48E7-8DA4-465B141C2D9C}" type="datetime1">
              <a:rPr lang="ja-JP" altLang="en-US">
                <a:solidFill>
                  <a:srgbClr val="333399"/>
                </a:solidFill>
              </a:rPr>
              <a:pPr fontAlgn="base">
                <a:spcBef>
                  <a:spcPct val="0"/>
                </a:spcBef>
                <a:spcAft>
                  <a:spcPct val="0"/>
                </a:spcAft>
                <a:defRPr/>
              </a:pPr>
              <a:t>2013/1/11</a:t>
            </a:fld>
            <a:endParaRPr lang="en-US" altLang="ja-JP">
              <a:solidFill>
                <a:srgbClr val="333399"/>
              </a:solidFill>
            </a:endParaRPr>
          </a:p>
        </p:txBody>
      </p:sp>
      <p:sp>
        <p:nvSpPr>
          <p:cNvPr id="48141" name="Rectangle 13"/>
          <p:cNvSpPr>
            <a:spLocks noGrp="1" noChangeArrowheads="1"/>
          </p:cNvSpPr>
          <p:nvPr>
            <p:ph type="sldNum" sz="quarter" idx="4"/>
          </p:nvPr>
        </p:nvSpPr>
        <p:spPr bwMode="auto">
          <a:xfrm>
            <a:off x="3603625" y="6597650"/>
            <a:ext cx="19050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a:solidFill>
                  <a:schemeClr val="tx2"/>
                </a:solidFill>
              </a:defRPr>
            </a:lvl1pPr>
          </a:lstStyle>
          <a:p>
            <a:pPr fontAlgn="base">
              <a:spcBef>
                <a:spcPct val="0"/>
              </a:spcBef>
              <a:spcAft>
                <a:spcPct val="0"/>
              </a:spcAft>
              <a:defRPr/>
            </a:pPr>
            <a:fld id="{E6520A12-2B98-4F21-8D4C-E32AC7E5A725}" type="slidenum">
              <a:rPr lang="ja-JP" altLang="en-US" smtClean="0">
                <a:solidFill>
                  <a:srgbClr val="333399"/>
                </a:solidFill>
              </a:rPr>
              <a:pPr fontAlgn="base">
                <a:spcBef>
                  <a:spcPct val="0"/>
                </a:spcBef>
                <a:spcAft>
                  <a:spcPct val="0"/>
                </a:spcAft>
                <a:defRPr/>
              </a:pPr>
              <a:t>‹#›</a:t>
            </a:fld>
            <a:endParaRPr lang="en-US" altLang="ja-JP">
              <a:solidFill>
                <a:srgbClr val="333399"/>
              </a:solidFill>
            </a:endParaRPr>
          </a:p>
        </p:txBody>
      </p:sp>
      <p:sp>
        <p:nvSpPr>
          <p:cNvPr id="1035" name="Text Box 11"/>
          <p:cNvSpPr txBox="1">
            <a:spLocks noChangeArrowheads="1"/>
          </p:cNvSpPr>
          <p:nvPr/>
        </p:nvSpPr>
        <p:spPr bwMode="auto">
          <a:xfrm>
            <a:off x="7812088" y="6572250"/>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a:solidFill>
                  <a:schemeClr val="tx1"/>
                </a:solidFill>
                <a:latin typeface="MS UI Gothic" pitchFamily="50" charset="-128"/>
                <a:ea typeface="MS UI Gothic" pitchFamily="50" charset="-128"/>
              </a:defRPr>
            </a:lvl1pPr>
            <a:lvl2pPr marL="742950" indent="-285750" eaLnBrk="0" hangingPunct="0">
              <a:defRPr kumimoji="1">
                <a:solidFill>
                  <a:schemeClr val="tx1"/>
                </a:solidFill>
                <a:latin typeface="MS UI Gothic" pitchFamily="50" charset="-128"/>
                <a:ea typeface="MS UI Gothic" pitchFamily="50" charset="-128"/>
              </a:defRPr>
            </a:lvl2pPr>
            <a:lvl3pPr marL="1143000" indent="-228600" eaLnBrk="0" hangingPunct="0">
              <a:defRPr kumimoji="1">
                <a:solidFill>
                  <a:schemeClr val="tx1"/>
                </a:solidFill>
                <a:latin typeface="MS UI Gothic" pitchFamily="50" charset="-128"/>
                <a:ea typeface="MS UI Gothic" pitchFamily="50" charset="-128"/>
              </a:defRPr>
            </a:lvl3pPr>
            <a:lvl4pPr marL="1600200" indent="-228600" eaLnBrk="0" hangingPunct="0">
              <a:defRPr kumimoji="1">
                <a:solidFill>
                  <a:schemeClr val="tx1"/>
                </a:solidFill>
                <a:latin typeface="MS UI Gothic" pitchFamily="50" charset="-128"/>
                <a:ea typeface="MS UI Gothic" pitchFamily="50" charset="-128"/>
              </a:defRPr>
            </a:lvl4pPr>
            <a:lvl5pPr marL="2057400" indent="-228600" eaLnBrk="0" hangingPunct="0">
              <a:defRPr kumimoji="1">
                <a:solidFill>
                  <a:schemeClr val="tx1"/>
                </a:solidFill>
                <a:latin typeface="MS UI Gothic" pitchFamily="50" charset="-128"/>
                <a:ea typeface="MS UI Gothic" pitchFamily="50" charset="-128"/>
              </a:defRPr>
            </a:lvl5pPr>
            <a:lvl6pPr marL="25146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6pPr>
            <a:lvl7pPr marL="29718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7pPr>
            <a:lvl8pPr marL="34290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8pPr>
            <a:lvl9pPr marL="3886200" indent="-228600" eaLnBrk="0" fontAlgn="base" hangingPunct="0">
              <a:spcBef>
                <a:spcPct val="0"/>
              </a:spcBef>
              <a:spcAft>
                <a:spcPct val="0"/>
              </a:spcAft>
              <a:defRPr kumimoji="1">
                <a:solidFill>
                  <a:schemeClr val="tx1"/>
                </a:solidFill>
                <a:latin typeface="MS UI Gothic" pitchFamily="50" charset="-128"/>
                <a:ea typeface="MS UI Gothic" pitchFamily="50" charset="-128"/>
              </a:defRPr>
            </a:lvl9pPr>
          </a:lstStyle>
          <a:p>
            <a:pPr eaLnBrk="1" fontAlgn="base" hangingPunct="1">
              <a:spcBef>
                <a:spcPct val="0"/>
              </a:spcBef>
              <a:spcAft>
                <a:spcPct val="0"/>
              </a:spcAft>
              <a:defRPr/>
            </a:pPr>
            <a:r>
              <a:rPr lang="en-US" altLang="ja-JP" sz="1200" smtClean="0">
                <a:solidFill>
                  <a:srgbClr val="333399"/>
                </a:solidFill>
              </a:rPr>
              <a:t>Confidential</a:t>
            </a:r>
          </a:p>
        </p:txBody>
      </p:sp>
    </p:spTree>
    <p:extLst>
      <p:ext uri="{BB962C8B-B14F-4D97-AF65-F5344CB8AC3E}">
        <p14:creationId xmlns:p14="http://schemas.microsoft.com/office/powerpoint/2010/main" val="318691728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Lst>
  <p:hf hdr="0" ftr="0"/>
  <p:txStyles>
    <p:titleStyle>
      <a:lvl1pPr algn="l" rtl="0" eaLnBrk="0" fontAlgn="base" hangingPunct="0">
        <a:spcBef>
          <a:spcPct val="0"/>
        </a:spcBef>
        <a:spcAft>
          <a:spcPct val="0"/>
        </a:spcAft>
        <a:defRPr kumimoji="1" sz="2800">
          <a:solidFill>
            <a:schemeClr val="tx2"/>
          </a:solidFill>
          <a:latin typeface="+mj-lt"/>
          <a:ea typeface="+mj-ea"/>
          <a:cs typeface="+mj-cs"/>
        </a:defRPr>
      </a:lvl1pPr>
      <a:lvl2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2pPr>
      <a:lvl3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3pPr>
      <a:lvl4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4pPr>
      <a:lvl5pPr algn="l" rtl="0" eaLnBrk="0" fontAlgn="base" hangingPunct="0">
        <a:spcBef>
          <a:spcPct val="0"/>
        </a:spcBef>
        <a:spcAft>
          <a:spcPct val="0"/>
        </a:spcAft>
        <a:defRPr kumimoji="1" sz="2800">
          <a:solidFill>
            <a:schemeClr val="tx2"/>
          </a:solidFill>
          <a:latin typeface="MS UI Gothic" pitchFamily="50" charset="-128"/>
          <a:ea typeface="MS UI Gothic" pitchFamily="50" charset="-128"/>
        </a:defRPr>
      </a:lvl5pPr>
      <a:lvl6pPr marL="457200" algn="l" rtl="0" fontAlgn="base">
        <a:spcBef>
          <a:spcPct val="0"/>
        </a:spcBef>
        <a:spcAft>
          <a:spcPct val="0"/>
        </a:spcAft>
        <a:defRPr kumimoji="1" sz="2800">
          <a:solidFill>
            <a:schemeClr val="tx2"/>
          </a:solidFill>
          <a:latin typeface="MS UI Gothic" pitchFamily="50" charset="-128"/>
          <a:ea typeface="MS UI Gothic" pitchFamily="50" charset="-128"/>
        </a:defRPr>
      </a:lvl6pPr>
      <a:lvl7pPr marL="914400" algn="l" rtl="0" fontAlgn="base">
        <a:spcBef>
          <a:spcPct val="0"/>
        </a:spcBef>
        <a:spcAft>
          <a:spcPct val="0"/>
        </a:spcAft>
        <a:defRPr kumimoji="1" sz="2800">
          <a:solidFill>
            <a:schemeClr val="tx2"/>
          </a:solidFill>
          <a:latin typeface="MS UI Gothic" pitchFamily="50" charset="-128"/>
          <a:ea typeface="MS UI Gothic" pitchFamily="50" charset="-128"/>
        </a:defRPr>
      </a:lvl7pPr>
      <a:lvl8pPr marL="1371600" algn="l" rtl="0" fontAlgn="base">
        <a:spcBef>
          <a:spcPct val="0"/>
        </a:spcBef>
        <a:spcAft>
          <a:spcPct val="0"/>
        </a:spcAft>
        <a:defRPr kumimoji="1" sz="2800">
          <a:solidFill>
            <a:schemeClr val="tx2"/>
          </a:solidFill>
          <a:latin typeface="MS UI Gothic" pitchFamily="50" charset="-128"/>
          <a:ea typeface="MS UI Gothic" pitchFamily="50" charset="-128"/>
        </a:defRPr>
      </a:lvl8pPr>
      <a:lvl9pPr marL="1828800" algn="l" rtl="0" fontAlgn="base">
        <a:spcBef>
          <a:spcPct val="0"/>
        </a:spcBef>
        <a:spcAft>
          <a:spcPct val="0"/>
        </a:spcAft>
        <a:defRPr kumimoji="1" sz="2800">
          <a:solidFill>
            <a:schemeClr val="tx2"/>
          </a:solidFill>
          <a:latin typeface="MS UI Gothic" pitchFamily="50" charset="-128"/>
          <a:ea typeface="MS UI Gothic" pitchFamily="50" charset="-128"/>
        </a:defRPr>
      </a:lvl9pPr>
    </p:titleStyle>
    <p:bodyStyle>
      <a:lvl1pPr marL="266700" indent="-266700" algn="l" rtl="0" eaLnBrk="0" fontAlgn="base" hangingPunct="0">
        <a:spcBef>
          <a:spcPct val="20000"/>
        </a:spcBef>
        <a:spcAft>
          <a:spcPct val="0"/>
        </a:spcAft>
        <a:buClr>
          <a:schemeClr val="folHlink"/>
        </a:buClr>
        <a:buSzPct val="90000"/>
        <a:buFont typeface="Wingdings" pitchFamily="2" charset="2"/>
        <a:buBlip>
          <a:blip r:embed="rId17"/>
        </a:buBlip>
        <a:defRPr kumimoji="1" sz="2400">
          <a:solidFill>
            <a:schemeClr val="tx1"/>
          </a:solidFill>
          <a:latin typeface="+mn-lt"/>
          <a:ea typeface="+mn-ea"/>
          <a:cs typeface="+mn-cs"/>
        </a:defRPr>
      </a:lvl1pPr>
      <a:lvl2pPr marL="622300" indent="-176213" algn="l" rtl="0" eaLnBrk="0" fontAlgn="base" hangingPunct="0">
        <a:spcBef>
          <a:spcPct val="20000"/>
        </a:spcBef>
        <a:spcAft>
          <a:spcPct val="0"/>
        </a:spcAft>
        <a:buClr>
          <a:schemeClr val="tx2"/>
        </a:buClr>
        <a:buSzPct val="70000"/>
        <a:buFont typeface="Wingdings" pitchFamily="2" charset="2"/>
        <a:buChar char="n"/>
        <a:defRPr kumimoji="1" sz="2000">
          <a:solidFill>
            <a:schemeClr val="tx1"/>
          </a:solidFill>
          <a:latin typeface="+mn-lt"/>
          <a:ea typeface="+mn-ea"/>
        </a:defRPr>
      </a:lvl2pPr>
      <a:lvl3pPr marL="990600" indent="-188913" algn="l" rtl="0" eaLnBrk="0" fontAlgn="base" hangingPunct="0">
        <a:spcBef>
          <a:spcPct val="20000"/>
        </a:spcBef>
        <a:spcAft>
          <a:spcPct val="0"/>
        </a:spcAft>
        <a:buClr>
          <a:schemeClr val="tx1"/>
        </a:buClr>
        <a:buSzPct val="80000"/>
        <a:buFont typeface="Wingdings" pitchFamily="2" charset="2"/>
        <a:buChar char="ü"/>
        <a:defRPr kumimoji="1">
          <a:solidFill>
            <a:schemeClr val="tx1"/>
          </a:solidFill>
          <a:latin typeface="+mn-lt"/>
          <a:ea typeface="+mn-ea"/>
        </a:defRPr>
      </a:lvl3pPr>
      <a:lvl4pPr marL="1346200" indent="-176213"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4pPr>
      <a:lvl5pPr marL="1754188" indent="-228600" algn="l" rtl="0" eaLnBrk="0" fontAlgn="base" hangingPunct="0">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5pPr>
      <a:lvl6pPr marL="22113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6pPr>
      <a:lvl7pPr marL="26685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7pPr>
      <a:lvl8pPr marL="31257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8pPr>
      <a:lvl9pPr marL="3582988" indent="-228600" algn="l" rtl="0" fontAlgn="base">
        <a:spcBef>
          <a:spcPct val="20000"/>
        </a:spcBef>
        <a:spcAft>
          <a:spcPct val="0"/>
        </a:spcAft>
        <a:buClr>
          <a:schemeClr val="tx1"/>
        </a:buClr>
        <a:buSzPct val="50000"/>
        <a:buFont typeface="Wingdings" pitchFamily="2" charset="2"/>
        <a:buChar char="l"/>
        <a:defRPr kumimoji="1" sz="16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www.businessmodelgeneration.com/downloads/businessmodelgeneration_preview.pdf" TargetMode="External"/><Relationship Id="rId7" Type="http://schemas.openxmlformats.org/officeDocument/2006/relationships/hyperlink" Target="http://www.nsspirit-cashf.com/manage/strategy.html" TargetMode="External"/><Relationship Id="rId2" Type="http://schemas.openxmlformats.org/officeDocument/2006/relationships/hyperlink" Target="http://web.mit.edu/6.933/www/Fall2000/teradyne/clay.html" TargetMode="External"/><Relationship Id="rId1" Type="http://schemas.openxmlformats.org/officeDocument/2006/relationships/slideLayout" Target="../slideLayouts/slideLayout2.xml"/><Relationship Id="rId6" Type="http://schemas.openxmlformats.org/officeDocument/2006/relationships/hyperlink" Target="http://business.nikkeibp.co.jp/article/report/20121225/241527/?mlt&amp;rt=nocnt" TargetMode="External"/><Relationship Id="rId5" Type="http://schemas.openxmlformats.org/officeDocument/2006/relationships/hyperlink" Target="http://business.nikkeibp.co.jp/article/report/20121203/240480/" TargetMode="External"/><Relationship Id="rId4" Type="http://schemas.openxmlformats.org/officeDocument/2006/relationships/hyperlink" Target="http://vermeiretim.com/tag/business-model-canva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wmf"/><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98401" y="1700808"/>
            <a:ext cx="7037387" cy="1462087"/>
          </a:xfrm>
        </p:spPr>
        <p:txBody>
          <a:bodyPr anchor="ctr"/>
          <a:lstStyle/>
          <a:p>
            <a:pPr algn="ctr" eaLnBrk="1" hangingPunct="1">
              <a:tabLst>
                <a:tab pos="3135313" algn="l"/>
              </a:tabLst>
              <a:defRPr/>
            </a:pPr>
            <a:r>
              <a:rPr lang="en-US" altLang="ja-JP" sz="3600" dirty="0" smtClean="0">
                <a:solidFill>
                  <a:schemeClr val="tx1"/>
                </a:solidFill>
              </a:rPr>
              <a:t>Innovation &amp; Business Model Development Process</a:t>
            </a:r>
            <a:br>
              <a:rPr lang="en-US" altLang="ja-JP" sz="3600" dirty="0" smtClean="0">
                <a:solidFill>
                  <a:schemeClr val="tx1"/>
                </a:solidFill>
              </a:rPr>
            </a:br>
            <a:r>
              <a:rPr lang="ja-JP" altLang="en-US" sz="3600" dirty="0" smtClean="0">
                <a:solidFill>
                  <a:schemeClr val="tx1"/>
                </a:solidFill>
              </a:rPr>
              <a:t>＜参考資料＞</a:t>
            </a:r>
          </a:p>
        </p:txBody>
      </p:sp>
      <p:sp>
        <p:nvSpPr>
          <p:cNvPr id="4099" name="Rectangle 3"/>
          <p:cNvSpPr>
            <a:spLocks noGrp="1" noChangeArrowheads="1"/>
          </p:cNvSpPr>
          <p:nvPr>
            <p:ph type="subTitle" idx="1"/>
          </p:nvPr>
        </p:nvSpPr>
        <p:spPr>
          <a:xfrm>
            <a:off x="4963318" y="5283697"/>
            <a:ext cx="3496470" cy="769441"/>
          </a:xfrm>
          <a:noFill/>
        </p:spPr>
        <p:txBody>
          <a:bodyPr wrap="none" anchor="b">
            <a:spAutoFit/>
          </a:bodyPr>
          <a:lstStyle/>
          <a:p>
            <a:pPr algn="r" eaLnBrk="1" hangingPunct="1"/>
            <a:r>
              <a:rPr lang="en-US" altLang="ja-JP" sz="2000" dirty="0" smtClean="0"/>
              <a:t>2013</a:t>
            </a:r>
            <a:r>
              <a:rPr lang="ja-JP" altLang="en-US" sz="2000" dirty="0" smtClean="0"/>
              <a:t>年 </a:t>
            </a:r>
            <a:r>
              <a:rPr lang="en-US" altLang="ja-JP" sz="2000" dirty="0" smtClean="0"/>
              <a:t>1</a:t>
            </a:r>
            <a:r>
              <a:rPr lang="ja-JP" altLang="en-US" sz="2000" dirty="0" smtClean="0"/>
              <a:t>月</a:t>
            </a:r>
            <a:endParaRPr lang="ja-JP" altLang="en-US" sz="2000" dirty="0" smtClean="0"/>
          </a:p>
          <a:p>
            <a:pPr algn="r" eaLnBrk="1" hangingPunct="1"/>
            <a:r>
              <a:rPr lang="ja-JP" altLang="en-US" sz="2000" dirty="0" smtClean="0"/>
              <a:t>株式会社アイ・ティ・イノベーション</a:t>
            </a:r>
          </a:p>
        </p:txBody>
      </p:sp>
      <p:pic>
        <p:nvPicPr>
          <p:cNvPr id="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6376" y="692696"/>
            <a:ext cx="1009007" cy="576575"/>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04016078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pPr>
              <a:defRPr/>
            </a:pPr>
            <a:fld id="{CEBEC2E8-BF13-4BBC-A7F1-7CE075708658}" type="datetime1">
              <a:rPr lang="ja-JP" altLang="en-US" smtClean="0"/>
              <a:t>2013/1/11</a:t>
            </a:fld>
            <a:endParaRPr lang="en-US" altLang="ja-JP"/>
          </a:p>
        </p:txBody>
      </p:sp>
      <p:sp>
        <p:nvSpPr>
          <p:cNvPr id="5" name="スライド番号プレースホルダー 4"/>
          <p:cNvSpPr>
            <a:spLocks noGrp="1"/>
          </p:cNvSpPr>
          <p:nvPr>
            <p:ph type="sldNum" sz="quarter" idx="12"/>
          </p:nvPr>
        </p:nvSpPr>
        <p:spPr/>
        <p:txBody>
          <a:bodyPr/>
          <a:lstStyle/>
          <a:p>
            <a:pPr>
              <a:defRPr/>
            </a:pPr>
            <a:fld id="{5371481D-583F-4652-BC10-E1F72ACAD8F4}" type="slidenum">
              <a:rPr lang="en-US" altLang="ja-JP" sz="1200" smtClean="0"/>
              <a:pPr>
                <a:defRPr/>
              </a:pPr>
              <a:t>10</a:t>
            </a:fld>
            <a:endParaRPr lang="en-US" altLang="ja-JP" sz="1200" dirty="0"/>
          </a:p>
        </p:txBody>
      </p:sp>
      <p:sp>
        <p:nvSpPr>
          <p:cNvPr id="6" name="テキスト ボックス 5"/>
          <p:cNvSpPr txBox="1"/>
          <p:nvPr/>
        </p:nvSpPr>
        <p:spPr>
          <a:xfrm>
            <a:off x="921013" y="404664"/>
            <a:ext cx="2577950" cy="523220"/>
          </a:xfrm>
          <a:prstGeom prst="rect">
            <a:avLst/>
          </a:prstGeom>
          <a:noFill/>
        </p:spPr>
        <p:txBody>
          <a:bodyPr wrap="none" rtlCol="0">
            <a:spAutoFit/>
          </a:bodyPr>
          <a:lstStyle/>
          <a:p>
            <a:r>
              <a:rPr kumimoji="1" lang="ja-JP" altLang="en-US" sz="2800" dirty="0" smtClean="0"/>
              <a:t>参考資料、文献</a:t>
            </a:r>
            <a:endParaRPr kumimoji="1" lang="ja-JP" altLang="en-US" sz="2800" dirty="0"/>
          </a:p>
        </p:txBody>
      </p:sp>
      <p:sp>
        <p:nvSpPr>
          <p:cNvPr id="7" name="テキスト ボックス 6"/>
          <p:cNvSpPr txBox="1"/>
          <p:nvPr/>
        </p:nvSpPr>
        <p:spPr>
          <a:xfrm>
            <a:off x="467544" y="1052736"/>
            <a:ext cx="8208913" cy="5447645"/>
          </a:xfrm>
          <a:prstGeom prst="rect">
            <a:avLst/>
          </a:prstGeom>
          <a:noFill/>
        </p:spPr>
        <p:txBody>
          <a:bodyPr wrap="square" rtlCol="0">
            <a:spAutoFit/>
          </a:bodyPr>
          <a:lstStyle/>
          <a:p>
            <a:r>
              <a:rPr kumimoji="1" lang="en-US" altLang="ja-JP" sz="1600" dirty="0" smtClean="0"/>
              <a:t>ModusVision : IT innovation</a:t>
            </a:r>
          </a:p>
          <a:p>
            <a:endParaRPr kumimoji="1" lang="en-US" altLang="ja-JP" sz="1600" dirty="0" smtClean="0"/>
          </a:p>
          <a:p>
            <a:r>
              <a:rPr lang="en-US" altLang="ja-JP" sz="1600" dirty="0" smtClean="0"/>
              <a:t>The </a:t>
            </a:r>
            <a:r>
              <a:rPr lang="en-US" altLang="ja-JP" sz="1600" dirty="0"/>
              <a:t>Innovator's </a:t>
            </a:r>
            <a:r>
              <a:rPr lang="en-US" altLang="ja-JP" sz="1600" dirty="0" smtClean="0"/>
              <a:t>Dilemma:  </a:t>
            </a:r>
            <a:r>
              <a:rPr lang="en-US" altLang="ja-JP" sz="1600" dirty="0"/>
              <a:t>Professor Clayton Christensen of Harvard Business School </a:t>
            </a:r>
          </a:p>
          <a:p>
            <a:r>
              <a:rPr lang="en-US" altLang="ja-JP" sz="1600" dirty="0">
                <a:hlinkClick r:id="rId2"/>
              </a:rPr>
              <a:t>http://</a:t>
            </a:r>
            <a:r>
              <a:rPr lang="en-US" altLang="ja-JP" sz="1600" dirty="0" smtClean="0">
                <a:hlinkClick r:id="rId2"/>
              </a:rPr>
              <a:t>web.mit.edu/6.933/www/Fall2000/teradyne/clay.html</a:t>
            </a:r>
            <a:endParaRPr lang="en-US" altLang="ja-JP" sz="1600" dirty="0" smtClean="0"/>
          </a:p>
          <a:p>
            <a:endParaRPr lang="en-US" altLang="ja-JP" sz="1600" dirty="0" smtClean="0"/>
          </a:p>
          <a:p>
            <a:r>
              <a:rPr lang="ja-JP" altLang="en-US" sz="1600" dirty="0" smtClean="0"/>
              <a:t>イノベーションへの解：　クレイトン・クリステンセン／マイケル・レイナ</a:t>
            </a:r>
            <a:r>
              <a:rPr lang="en-US" altLang="ja-JP" sz="1600" dirty="0" smtClean="0"/>
              <a:t>―</a:t>
            </a:r>
          </a:p>
          <a:p>
            <a:r>
              <a:rPr lang="en-US" altLang="ja-JP" sz="1600" dirty="0" smtClean="0"/>
              <a:t>Harvard Business School Press: The Innovator’s Solution</a:t>
            </a:r>
            <a:endParaRPr lang="en-US" altLang="ja-JP" sz="1600" dirty="0"/>
          </a:p>
          <a:p>
            <a:endParaRPr lang="en-US" altLang="ja-JP" sz="1600" dirty="0"/>
          </a:p>
          <a:p>
            <a:r>
              <a:rPr lang="ja-JP" altLang="en-US" sz="1600" dirty="0" smtClean="0"/>
              <a:t>ビジネスモデル・ジェネレーション　株式会社翔泳社　</a:t>
            </a:r>
            <a:endParaRPr lang="en-US" altLang="ja-JP" sz="1600" dirty="0" smtClean="0"/>
          </a:p>
          <a:p>
            <a:r>
              <a:rPr lang="ja-JP" altLang="en-US" sz="1600" dirty="0" smtClean="0"/>
              <a:t>　</a:t>
            </a:r>
            <a:endParaRPr lang="en-US" altLang="ja-JP" sz="1600" dirty="0" smtClean="0"/>
          </a:p>
          <a:p>
            <a:r>
              <a:rPr lang="en-US" altLang="ja-JP" sz="1600" dirty="0" smtClean="0"/>
              <a:t>Business Model Generation by Alexander Osterwalder &amp; Yves Pigneur</a:t>
            </a:r>
          </a:p>
          <a:p>
            <a:r>
              <a:rPr lang="en-US" altLang="ja-JP" sz="1600" dirty="0">
                <a:hlinkClick r:id="rId3"/>
              </a:rPr>
              <a:t>http://</a:t>
            </a:r>
            <a:r>
              <a:rPr lang="en-US" altLang="ja-JP" sz="1600" dirty="0" smtClean="0">
                <a:hlinkClick r:id="rId3"/>
              </a:rPr>
              <a:t>www.businessmodelgeneration.com/downloads/businessmodelgeneration_preview.pdf</a:t>
            </a:r>
            <a:endParaRPr lang="en-US" altLang="ja-JP" sz="1600" dirty="0" smtClean="0"/>
          </a:p>
          <a:p>
            <a:r>
              <a:rPr lang="en-US" altLang="ja-JP" sz="1600" dirty="0" smtClean="0">
                <a:hlinkClick r:id="rId4"/>
              </a:rPr>
              <a:t>http</a:t>
            </a:r>
            <a:r>
              <a:rPr lang="en-US" altLang="ja-JP" sz="1600" dirty="0">
                <a:hlinkClick r:id="rId4"/>
              </a:rPr>
              <a:t>://vermeiretim.com/tag/business-model-canvas</a:t>
            </a:r>
            <a:r>
              <a:rPr lang="en-US" altLang="ja-JP" sz="1600" dirty="0" smtClean="0">
                <a:hlinkClick r:id="rId4"/>
              </a:rPr>
              <a:t>/</a:t>
            </a:r>
            <a:endParaRPr lang="en-US" altLang="ja-JP" sz="1600" dirty="0"/>
          </a:p>
          <a:p>
            <a:endParaRPr lang="en-US" altLang="ja-JP" sz="1600" dirty="0"/>
          </a:p>
          <a:p>
            <a:r>
              <a:rPr lang="ja-JP" altLang="en-US" sz="1600" dirty="0" smtClean="0"/>
              <a:t>イノベーションの方程式　山口 高弘</a:t>
            </a:r>
            <a:endParaRPr lang="en-US" altLang="ja-JP" sz="1600" dirty="0" smtClean="0"/>
          </a:p>
          <a:p>
            <a:r>
              <a:rPr lang="en-US" altLang="ja-JP" sz="1400" dirty="0">
                <a:hlinkClick r:id="rId5"/>
              </a:rPr>
              <a:t>http://business.nikkeibp.co.jp/article/report/20121203/240480</a:t>
            </a:r>
            <a:r>
              <a:rPr lang="en-US" altLang="ja-JP" sz="1400" dirty="0" smtClean="0">
                <a:hlinkClick r:id="rId5"/>
              </a:rPr>
              <a:t>/</a:t>
            </a:r>
            <a:endParaRPr lang="en-US" altLang="ja-JP" sz="1400" dirty="0" smtClean="0"/>
          </a:p>
          <a:p>
            <a:r>
              <a:rPr lang="en-US" altLang="ja-JP" sz="1400" dirty="0" smtClean="0">
                <a:hlinkClick r:id="rId6"/>
              </a:rPr>
              <a:t>http</a:t>
            </a:r>
            <a:r>
              <a:rPr lang="en-US" altLang="ja-JP" sz="1400" dirty="0">
                <a:hlinkClick r:id="rId6"/>
              </a:rPr>
              <a:t>://business.nikkeibp.co.jp/article/report/20121225/241527/?</a:t>
            </a:r>
            <a:r>
              <a:rPr lang="en-US" altLang="ja-JP" sz="1400" dirty="0" smtClean="0">
                <a:hlinkClick r:id="rId6"/>
              </a:rPr>
              <a:t>mlt&amp;rt=nocnt</a:t>
            </a:r>
            <a:endParaRPr lang="en-US" altLang="ja-JP" sz="1400" dirty="0"/>
          </a:p>
          <a:p>
            <a:endParaRPr lang="en-US" altLang="ja-JP" sz="1600" dirty="0"/>
          </a:p>
          <a:p>
            <a:r>
              <a:rPr lang="en-US" altLang="ja-JP" sz="1600" dirty="0" smtClean="0"/>
              <a:t>N`s sprit</a:t>
            </a:r>
            <a:r>
              <a:rPr lang="ja-JP" altLang="en-US" sz="1600" dirty="0" smtClean="0"/>
              <a:t>　投資学研究室　経営戦略の基礎</a:t>
            </a:r>
            <a:endParaRPr lang="en-US" altLang="ja-JP" sz="1600" dirty="0" smtClean="0"/>
          </a:p>
          <a:p>
            <a:r>
              <a:rPr lang="en-US" altLang="ja-JP" sz="1600" dirty="0">
                <a:hlinkClick r:id="rId7"/>
              </a:rPr>
              <a:t>http://</a:t>
            </a:r>
            <a:r>
              <a:rPr lang="en-US" altLang="ja-JP" sz="1600" dirty="0" smtClean="0">
                <a:hlinkClick r:id="rId7"/>
              </a:rPr>
              <a:t>www.nsspirit-cashf.com/manage/strategy.html</a:t>
            </a:r>
            <a:endParaRPr lang="en-US" altLang="ja-JP" sz="1600" dirty="0" smtClean="0"/>
          </a:p>
          <a:p>
            <a:endParaRPr lang="en-US" altLang="ja-JP" sz="1600" dirty="0"/>
          </a:p>
          <a:p>
            <a:r>
              <a:rPr lang="ja-JP" altLang="en-US" sz="1600" dirty="0" smtClean="0"/>
              <a:t>Ｗｉｋｉｐｅｄｉａ</a:t>
            </a:r>
            <a:endParaRPr lang="en-US" altLang="ja-JP" sz="1600" dirty="0"/>
          </a:p>
        </p:txBody>
      </p:sp>
    </p:spTree>
    <p:extLst>
      <p:ext uri="{BB962C8B-B14F-4D97-AF65-F5344CB8AC3E}">
        <p14:creationId xmlns:p14="http://schemas.microsoft.com/office/powerpoint/2010/main" val="1264655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p:cNvSpPr>
            <a:spLocks noChangeArrowheads="1"/>
          </p:cNvSpPr>
          <p:nvPr/>
        </p:nvSpPr>
        <p:spPr bwMode="auto">
          <a:xfrm>
            <a:off x="2300287" y="4149080"/>
            <a:ext cx="4683124" cy="923330"/>
          </a:xfrm>
          <a:prstGeom prst="rect">
            <a:avLst/>
          </a:prstGeom>
          <a:noFill/>
          <a:ln w="9525" algn="ctr">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fontAlgn="ctr">
              <a:lnSpc>
                <a:spcPct val="150000"/>
              </a:lnSpc>
              <a:spcAft>
                <a:spcPts val="0"/>
              </a:spcAft>
            </a:pPr>
            <a:r>
              <a:rPr lang="en-US" altLang="ja-JP" sz="1200" b="0" dirty="0">
                <a:solidFill>
                  <a:srgbClr val="000000"/>
                </a:solidFill>
                <a:latin typeface="ＭＳ Ｐゴシック" pitchFamily="50" charset="-128"/>
                <a:ea typeface="MS UI Gothic"/>
              </a:rPr>
              <a:t>※</a:t>
            </a:r>
            <a:r>
              <a:rPr lang="ja-JP" altLang="en-US" sz="1200" b="0" dirty="0">
                <a:solidFill>
                  <a:srgbClr val="000000"/>
                </a:solidFill>
                <a:latin typeface="ＭＳ Ｐゴシック" pitchFamily="50" charset="-128"/>
                <a:ea typeface="MS UI Gothic"/>
              </a:rPr>
              <a:t>　　　　　は、　株式会社アイ・ティ・イノベーションの登録商標です。</a:t>
            </a:r>
          </a:p>
          <a:p>
            <a:pPr algn="just" fontAlgn="ctr">
              <a:lnSpc>
                <a:spcPct val="150000"/>
              </a:lnSpc>
              <a:spcAft>
                <a:spcPts val="0"/>
              </a:spcAft>
            </a:pPr>
            <a:r>
              <a:rPr lang="en-US" altLang="ja-JP" sz="1200" b="0" dirty="0">
                <a:solidFill>
                  <a:srgbClr val="000000"/>
                </a:solidFill>
                <a:latin typeface="ＭＳ Ｐゴシック" pitchFamily="50" charset="-128"/>
                <a:ea typeface="MS UI Gothic"/>
              </a:rPr>
              <a:t>※</a:t>
            </a:r>
            <a:r>
              <a:rPr lang="ja-JP" altLang="en-US" sz="1200" b="0" dirty="0">
                <a:solidFill>
                  <a:srgbClr val="000000"/>
                </a:solidFill>
                <a:latin typeface="ＭＳ Ｐゴシック" pitchFamily="50" charset="-128"/>
                <a:ea typeface="MS UI Gothic"/>
              </a:rPr>
              <a:t>　</a:t>
            </a:r>
            <a:r>
              <a:rPr lang="en-US" altLang="ja-JP" sz="1200" b="0" dirty="0">
                <a:solidFill>
                  <a:srgbClr val="000000"/>
                </a:solidFill>
                <a:latin typeface="ＭＳ Ｐゴシック" pitchFamily="50" charset="-128"/>
                <a:ea typeface="MS UI Gothic"/>
              </a:rPr>
              <a:t>Modus</a:t>
            </a:r>
            <a:r>
              <a:rPr lang="ja-JP" altLang="en-US" sz="1200" b="0" dirty="0">
                <a:solidFill>
                  <a:srgbClr val="000000"/>
                </a:solidFill>
                <a:latin typeface="ＭＳ Ｐゴシック" pitchFamily="50" charset="-128"/>
                <a:ea typeface="MS UI Gothic"/>
              </a:rPr>
              <a:t>は、株式会社アイ・ティ・イノベーションの登録商標です。</a:t>
            </a:r>
          </a:p>
          <a:p>
            <a:pPr algn="just" fontAlgn="ctr">
              <a:lnSpc>
                <a:spcPct val="150000"/>
              </a:lnSpc>
              <a:spcAft>
                <a:spcPts val="0"/>
              </a:spcAft>
            </a:pPr>
            <a:r>
              <a:rPr lang="en-US" altLang="ja-JP" sz="1200" b="0" dirty="0">
                <a:solidFill>
                  <a:srgbClr val="000000"/>
                </a:solidFill>
                <a:latin typeface="ＭＳ Ｐゴシック" pitchFamily="50" charset="-128"/>
                <a:ea typeface="MS UI Gothic"/>
              </a:rPr>
              <a:t>※</a:t>
            </a:r>
            <a:r>
              <a:rPr lang="ja-JP" altLang="en-US" sz="1200" b="0" dirty="0">
                <a:solidFill>
                  <a:srgbClr val="000000"/>
                </a:solidFill>
                <a:latin typeface="ＭＳ Ｐゴシック" pitchFamily="50" charset="-128"/>
                <a:ea typeface="MS UI Gothic"/>
              </a:rPr>
              <a:t>　本文中の会社名、商品名は各社の商標または登録商標です。</a:t>
            </a:r>
            <a:endParaRPr lang="ja-JP" altLang="en-US" sz="1200" dirty="0">
              <a:solidFill>
                <a:srgbClr val="000000"/>
              </a:solidFill>
              <a:latin typeface="Times New Roman" pitchFamily="18" charset="0"/>
              <a:ea typeface="MS UI Gothic"/>
            </a:endParaRPr>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401" y="4293096"/>
            <a:ext cx="400050" cy="228600"/>
          </a:xfrm>
          <a:prstGeom prst="rect">
            <a:avLst/>
          </a:prstGeom>
          <a:noFill/>
          <a:ln>
            <a:noFill/>
          </a:ln>
          <a:effectLst/>
          <a:extLst>
            <a:ext uri="{909E8E84-426E-40DD-AFC4-6F175D3DCCD1}">
              <a14:hiddenFill xmlns:a14="http://schemas.microsoft.com/office/drawing/2010/main">
                <a:solidFill>
                  <a:srgbClr val="CC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0482" name="Rectangle 2"/>
          <p:cNvSpPr>
            <a:spLocks noGrp="1" noChangeArrowheads="1"/>
          </p:cNvSpPr>
          <p:nvPr>
            <p:ph type="ctrTitle"/>
          </p:nvPr>
        </p:nvSpPr>
        <p:spPr>
          <a:xfrm>
            <a:off x="990600" y="1676400"/>
            <a:ext cx="7037388" cy="1462088"/>
          </a:xfrm>
        </p:spPr>
        <p:txBody>
          <a:bodyPr anchor="ctr"/>
          <a:lstStyle/>
          <a:p>
            <a:pPr algn="ctr" eaLnBrk="1" hangingPunct="1">
              <a:tabLst>
                <a:tab pos="3135313" algn="l"/>
              </a:tabLst>
            </a:pPr>
            <a:r>
              <a:rPr lang="en-US" altLang="ja-JP" sz="3200" smtClean="0">
                <a:solidFill>
                  <a:schemeClr val="tx1"/>
                </a:solidFill>
              </a:rPr>
              <a:t>End of file</a:t>
            </a:r>
            <a:endParaRPr lang="ja-JP" altLang="en-US" sz="3200" smtClean="0">
              <a:solidFill>
                <a:schemeClr val="tx1"/>
              </a:solidFill>
            </a:endParaRPr>
          </a:p>
        </p:txBody>
      </p:sp>
      <p:sp>
        <p:nvSpPr>
          <p:cNvPr id="5" name="Text Box 3"/>
          <p:cNvSpPr txBox="1">
            <a:spLocks noChangeArrowheads="1"/>
          </p:cNvSpPr>
          <p:nvPr/>
        </p:nvSpPr>
        <p:spPr bwMode="auto">
          <a:xfrm>
            <a:off x="2120899" y="6020594"/>
            <a:ext cx="4862512" cy="274637"/>
          </a:xfrm>
          <a:prstGeom prst="rect">
            <a:avLst/>
          </a:prstGeom>
          <a:noFill/>
          <a:ln>
            <a:noFill/>
          </a:ln>
          <a:effectLst/>
          <a:extLst>
            <a:ext uri="{909E8E84-426E-40DD-AFC4-6F175D3DCCD1}">
              <a14:hiddenFill xmlns:a14="http://schemas.microsoft.com/office/drawing/2010/main">
                <a:solidFill>
                  <a:srgbClr val="99FF33"/>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989" tIns="46794" rIns="89989" bIns="46794">
            <a:spAutoFit/>
          </a:bodyPr>
          <a:lstStyle>
            <a:lvl1pPr eaLnBrk="0" hangingPunct="0">
              <a:defRPr kumimoji="1" sz="1000" i="1">
                <a:solidFill>
                  <a:srgbClr val="000000"/>
                </a:solidFill>
                <a:latin typeface="Arial" charset="0"/>
                <a:ea typeface="ＭＳ Ｐゴシック" pitchFamily="50" charset="-128"/>
              </a:defRPr>
            </a:lvl1pPr>
            <a:lvl2pPr marL="742950" indent="-285750" eaLnBrk="0" hangingPunct="0">
              <a:defRPr kumimoji="1" sz="1000" i="1">
                <a:solidFill>
                  <a:srgbClr val="000000"/>
                </a:solidFill>
                <a:latin typeface="Arial" charset="0"/>
                <a:ea typeface="ＭＳ Ｐゴシック" pitchFamily="50" charset="-128"/>
              </a:defRPr>
            </a:lvl2pPr>
            <a:lvl3pPr marL="1143000" indent="-228600" eaLnBrk="0" hangingPunct="0">
              <a:defRPr kumimoji="1" sz="1000" i="1">
                <a:solidFill>
                  <a:srgbClr val="000000"/>
                </a:solidFill>
                <a:latin typeface="Arial" charset="0"/>
                <a:ea typeface="ＭＳ Ｐゴシック" pitchFamily="50" charset="-128"/>
              </a:defRPr>
            </a:lvl3pPr>
            <a:lvl4pPr marL="1600200" indent="-228600" eaLnBrk="0" hangingPunct="0">
              <a:defRPr kumimoji="1" sz="1000" i="1">
                <a:solidFill>
                  <a:srgbClr val="000000"/>
                </a:solidFill>
                <a:latin typeface="Arial" charset="0"/>
                <a:ea typeface="ＭＳ Ｐゴシック" pitchFamily="50" charset="-128"/>
              </a:defRPr>
            </a:lvl4pPr>
            <a:lvl5pPr marL="2057400" indent="-228600" eaLnBrk="0" hangingPunct="0">
              <a:defRPr kumimoji="1" sz="1000" i="1">
                <a:solidFill>
                  <a:srgbClr val="000000"/>
                </a:solidFill>
                <a:latin typeface="Arial" charset="0"/>
                <a:ea typeface="ＭＳ Ｐゴシック" pitchFamily="50" charset="-128"/>
              </a:defRPr>
            </a:lvl5pPr>
            <a:lvl6pPr marL="2514600" indent="-228600" algn="ctr" eaLnBrk="0" fontAlgn="base" hangingPunct="0">
              <a:spcBef>
                <a:spcPct val="50000"/>
              </a:spcBef>
              <a:spcAft>
                <a:spcPct val="0"/>
              </a:spcAft>
              <a:defRPr kumimoji="1" sz="1000" i="1">
                <a:solidFill>
                  <a:srgbClr val="000000"/>
                </a:solidFill>
                <a:latin typeface="Arial" charset="0"/>
                <a:ea typeface="ＭＳ Ｐゴシック" pitchFamily="50" charset="-128"/>
              </a:defRPr>
            </a:lvl6pPr>
            <a:lvl7pPr marL="2971800" indent="-228600" algn="ctr" eaLnBrk="0" fontAlgn="base" hangingPunct="0">
              <a:spcBef>
                <a:spcPct val="50000"/>
              </a:spcBef>
              <a:spcAft>
                <a:spcPct val="0"/>
              </a:spcAft>
              <a:defRPr kumimoji="1" sz="1000" i="1">
                <a:solidFill>
                  <a:srgbClr val="000000"/>
                </a:solidFill>
                <a:latin typeface="Arial" charset="0"/>
                <a:ea typeface="ＭＳ Ｐゴシック" pitchFamily="50" charset="-128"/>
              </a:defRPr>
            </a:lvl7pPr>
            <a:lvl8pPr marL="3429000" indent="-228600" algn="ctr" eaLnBrk="0" fontAlgn="base" hangingPunct="0">
              <a:spcBef>
                <a:spcPct val="50000"/>
              </a:spcBef>
              <a:spcAft>
                <a:spcPct val="0"/>
              </a:spcAft>
              <a:defRPr kumimoji="1" sz="1000" i="1">
                <a:solidFill>
                  <a:srgbClr val="000000"/>
                </a:solidFill>
                <a:latin typeface="Arial" charset="0"/>
                <a:ea typeface="ＭＳ Ｐゴシック" pitchFamily="50" charset="-128"/>
              </a:defRPr>
            </a:lvl8pPr>
            <a:lvl9pPr marL="3886200" indent="-228600" algn="ctr" eaLnBrk="0" fontAlgn="base" hangingPunct="0">
              <a:spcBef>
                <a:spcPct val="50000"/>
              </a:spcBef>
              <a:spcAft>
                <a:spcPct val="0"/>
              </a:spcAft>
              <a:defRPr kumimoji="1" sz="1000" i="1">
                <a:solidFill>
                  <a:srgbClr val="000000"/>
                </a:solidFill>
                <a:latin typeface="Arial" charset="0"/>
                <a:ea typeface="ＭＳ Ｐゴシック" pitchFamily="50" charset="-128"/>
              </a:defRPr>
            </a:lvl9pPr>
          </a:lstStyle>
          <a:p>
            <a:pPr eaLnBrk="1" fontAlgn="auto" hangingPunct="1">
              <a:spcAft>
                <a:spcPts val="0"/>
              </a:spcAft>
            </a:pPr>
            <a:r>
              <a:rPr lang="en-US" altLang="ja-JP" sz="1200" b="0" i="0" dirty="0">
                <a:latin typeface="MS UI Gothic" pitchFamily="50" charset="-128"/>
                <a:ea typeface="MS UI Gothic" pitchFamily="50" charset="-128"/>
              </a:rPr>
              <a:t>※</a:t>
            </a:r>
            <a:r>
              <a:rPr lang="ja-JP" altLang="en-US" sz="1200" b="0" i="0" dirty="0">
                <a:latin typeface="MS UI Gothic" pitchFamily="50" charset="-128"/>
                <a:ea typeface="MS UI Gothic" pitchFamily="50" charset="-128"/>
              </a:rPr>
              <a:t>方法の如何を問わず、全部もしくは一部の無断での複写・転載を禁じます。 </a:t>
            </a:r>
          </a:p>
        </p:txBody>
      </p:sp>
    </p:spTree>
    <p:extLst>
      <p:ext uri="{BB962C8B-B14F-4D97-AF65-F5344CB8AC3E}">
        <p14:creationId xmlns:p14="http://schemas.microsoft.com/office/powerpoint/2010/main" val="10075972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031260"/>
            <a:ext cx="2592288" cy="2408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descr="C:\Documents and Settings\okimotos\Local Settings\Temporary Internet Files\Content.IE5\83ASFZ6C\MP900449121[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3487660"/>
            <a:ext cx="4187957" cy="3140968"/>
          </a:xfrm>
          <a:prstGeom prst="rect">
            <a:avLst/>
          </a:prstGeom>
          <a:noFill/>
          <a:extLst>
            <a:ext uri="{909E8E84-426E-40DD-AFC4-6F175D3DCCD1}">
              <a14:hiddenFill xmlns:a14="http://schemas.microsoft.com/office/drawing/2010/main">
                <a:solidFill>
                  <a:srgbClr val="FFFFFF"/>
                </a:solidFill>
              </a14:hiddenFill>
            </a:ext>
          </a:extLst>
        </p:spPr>
      </p:pic>
      <p:sp>
        <p:nvSpPr>
          <p:cNvPr id="4" name="日付プレースホルダー 3"/>
          <p:cNvSpPr>
            <a:spLocks noGrp="1"/>
          </p:cNvSpPr>
          <p:nvPr>
            <p:ph type="dt" sz="half" idx="10"/>
          </p:nvPr>
        </p:nvSpPr>
        <p:spPr/>
        <p:txBody>
          <a:bodyPr/>
          <a:lstStyle/>
          <a:p>
            <a:pPr>
              <a:defRPr/>
            </a:pPr>
            <a:fld id="{CEBEC2E8-BF13-4BBC-A7F1-7CE075708658}" type="datetime1">
              <a:rPr lang="ja-JP" altLang="en-US" smtClean="0"/>
              <a:t>2013/1/11</a:t>
            </a:fld>
            <a:endParaRPr lang="en-US" altLang="ja-JP"/>
          </a:p>
        </p:txBody>
      </p:sp>
      <p:sp>
        <p:nvSpPr>
          <p:cNvPr id="5" name="スライド番号プレースホルダー 4"/>
          <p:cNvSpPr>
            <a:spLocks noGrp="1"/>
          </p:cNvSpPr>
          <p:nvPr>
            <p:ph type="sldNum" sz="quarter" idx="12"/>
          </p:nvPr>
        </p:nvSpPr>
        <p:spPr/>
        <p:txBody>
          <a:bodyPr/>
          <a:lstStyle/>
          <a:p>
            <a:pPr>
              <a:defRPr/>
            </a:pPr>
            <a:fld id="{5371481D-583F-4652-BC10-E1F72ACAD8F4}" type="slidenum">
              <a:rPr lang="en-US" altLang="ja-JP" smtClean="0"/>
              <a:pPr>
                <a:defRPr/>
              </a:pPr>
              <a:t>2</a:t>
            </a:fld>
            <a:endParaRPr lang="en-US" altLang="ja-JP"/>
          </a:p>
        </p:txBody>
      </p:sp>
      <p:sp>
        <p:nvSpPr>
          <p:cNvPr id="6" name="テキスト ボックス 5"/>
          <p:cNvSpPr txBox="1"/>
          <p:nvPr/>
        </p:nvSpPr>
        <p:spPr>
          <a:xfrm>
            <a:off x="483940" y="980728"/>
            <a:ext cx="8064896" cy="2800767"/>
          </a:xfrm>
          <a:prstGeom prst="rect">
            <a:avLst/>
          </a:prstGeom>
          <a:noFill/>
        </p:spPr>
        <p:txBody>
          <a:bodyPr wrap="square" rtlCol="0">
            <a:spAutoFit/>
          </a:bodyPr>
          <a:lstStyle/>
          <a:p>
            <a:r>
              <a:rPr lang="ja-JP" altLang="en-US" sz="1600" dirty="0"/>
              <a:t>イノベーション（</a:t>
            </a:r>
            <a:r>
              <a:rPr lang="en-US" altLang="ja-JP" sz="1600" dirty="0"/>
              <a:t>innovation</a:t>
            </a:r>
            <a:r>
              <a:rPr lang="ja-JP" altLang="en-US" sz="1600" dirty="0"/>
              <a:t>）とは、物事の「新機軸」「新しい切り口」「新しい捉え方」「新しい活用法」（を創造する行為）のこと。一般には新しい技術の発明と誤解されているが、それだけでなく新しいアイデアから社会的意義のある新たな価値を創造し、社会的に大きな変化をもたらす自発的な人・組織・社会の幅広い変革を意味する。つまり、それまでのモノ、仕組みなどに対して、全く新しい技術や考え方を取り入れて新たな価値を生み出し、社会的に大きな変化を起こすことを指す</a:t>
            </a:r>
            <a:r>
              <a:rPr lang="ja-JP" altLang="en-US" sz="1600" dirty="0" smtClean="0"/>
              <a:t>。</a:t>
            </a:r>
            <a:endParaRPr lang="en-US" altLang="ja-JP" sz="1600" dirty="0" smtClean="0"/>
          </a:p>
          <a:p>
            <a:endParaRPr kumimoji="1" lang="en-US" altLang="ja-JP" sz="1600" dirty="0"/>
          </a:p>
          <a:p>
            <a:r>
              <a:rPr lang="ja-JP" altLang="en-US" sz="1600" dirty="0"/>
              <a:t>日本で</a:t>
            </a:r>
            <a:r>
              <a:rPr lang="ja-JP" altLang="en-US" sz="1600" dirty="0" smtClean="0"/>
              <a:t>は</a:t>
            </a:r>
            <a:r>
              <a:rPr lang="en-US" altLang="ja-JP" sz="1600" dirty="0"/>
              <a:t>1958</a:t>
            </a:r>
            <a:r>
              <a:rPr lang="ja-JP" altLang="en-US" sz="1600" dirty="0"/>
              <a:t>年の</a:t>
            </a:r>
            <a:r>
              <a:rPr lang="en-US" altLang="ja-JP" sz="1600" dirty="0"/>
              <a:t>『</a:t>
            </a:r>
            <a:r>
              <a:rPr lang="ja-JP" altLang="en-US" sz="1600" dirty="0"/>
              <a:t>経済白書</a:t>
            </a:r>
            <a:r>
              <a:rPr lang="en-US" altLang="ja-JP" sz="1600" dirty="0"/>
              <a:t>』</a:t>
            </a:r>
            <a:r>
              <a:rPr lang="ja-JP" altLang="en-US" sz="1600" dirty="0"/>
              <a:t>において、イノベーションが技術革新と</a:t>
            </a:r>
            <a:r>
              <a:rPr lang="ja-JP" altLang="en-US" sz="1600" dirty="0" smtClean="0"/>
              <a:t>訳された。　</a:t>
            </a:r>
            <a:endParaRPr kumimoji="1" lang="en-US" altLang="ja-JP" sz="1600" dirty="0"/>
          </a:p>
          <a:p>
            <a:r>
              <a:rPr lang="en-US" altLang="ja-JP" sz="1600" dirty="0" smtClean="0"/>
              <a:t>Wikipedia</a:t>
            </a:r>
          </a:p>
          <a:p>
            <a:endParaRPr lang="en-US" altLang="ja-JP" sz="1600" dirty="0"/>
          </a:p>
          <a:p>
            <a:r>
              <a:rPr lang="ja-JP" altLang="en-US" sz="1600" dirty="0"/>
              <a:t>“イノベーション“　は各分野で提唱されますが、ビジネスにおけるイノベーションとは　</a:t>
            </a:r>
            <a:r>
              <a:rPr lang="en-US" altLang="ja-JP" sz="1600" dirty="0"/>
              <a:t>『</a:t>
            </a:r>
            <a:r>
              <a:rPr lang="ja-JP" altLang="en-US" sz="1600" dirty="0"/>
              <a:t>新たなビジネスモデルを創出し、戦略として企画・遂行し、成功させる事</a:t>
            </a:r>
            <a:r>
              <a:rPr lang="en-US" altLang="ja-JP" sz="1600" dirty="0"/>
              <a:t>』</a:t>
            </a:r>
            <a:r>
              <a:rPr lang="ja-JP" altLang="en-US" sz="1600" dirty="0"/>
              <a:t>　と想定しました</a:t>
            </a:r>
            <a:r>
              <a:rPr lang="ja-JP" altLang="en-US" sz="1600" dirty="0" smtClean="0"/>
              <a:t>。</a:t>
            </a:r>
            <a:endParaRPr kumimoji="1" lang="en-US" altLang="ja-JP" sz="1600" dirty="0"/>
          </a:p>
        </p:txBody>
      </p:sp>
      <p:sp>
        <p:nvSpPr>
          <p:cNvPr id="7" name="テキスト ボックス 6"/>
          <p:cNvSpPr txBox="1"/>
          <p:nvPr/>
        </p:nvSpPr>
        <p:spPr>
          <a:xfrm>
            <a:off x="899592" y="331292"/>
            <a:ext cx="2544286" cy="523220"/>
          </a:xfrm>
          <a:prstGeom prst="rect">
            <a:avLst/>
          </a:prstGeom>
          <a:noFill/>
        </p:spPr>
        <p:txBody>
          <a:bodyPr wrap="none" rtlCol="0">
            <a:spAutoFit/>
          </a:bodyPr>
          <a:lstStyle/>
          <a:p>
            <a:r>
              <a:rPr kumimoji="1" lang="ja-JP" altLang="en-US" sz="2800" dirty="0" smtClean="0"/>
              <a:t>イノベーションとは</a:t>
            </a:r>
            <a:endParaRPr kumimoji="1" lang="ja-JP" altLang="en-US" sz="2800" dirty="0"/>
          </a:p>
        </p:txBody>
      </p:sp>
    </p:spTree>
    <p:extLst>
      <p:ext uri="{BB962C8B-B14F-4D97-AF65-F5344CB8AC3E}">
        <p14:creationId xmlns:p14="http://schemas.microsoft.com/office/powerpoint/2010/main" val="5049669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pPr>
              <a:defRPr/>
            </a:pPr>
            <a:fld id="{CEBEC2E8-BF13-4BBC-A7F1-7CE075708658}" type="datetime1">
              <a:rPr lang="ja-JP" altLang="en-US" smtClean="0"/>
              <a:t>2013/1/11</a:t>
            </a:fld>
            <a:endParaRPr lang="en-US" altLang="ja-JP"/>
          </a:p>
        </p:txBody>
      </p:sp>
      <p:sp>
        <p:nvSpPr>
          <p:cNvPr id="5" name="スライド番号プレースホルダー 4"/>
          <p:cNvSpPr>
            <a:spLocks noGrp="1"/>
          </p:cNvSpPr>
          <p:nvPr>
            <p:ph type="sldNum" sz="quarter" idx="12"/>
          </p:nvPr>
        </p:nvSpPr>
        <p:spPr/>
        <p:txBody>
          <a:bodyPr/>
          <a:lstStyle/>
          <a:p>
            <a:pPr>
              <a:defRPr/>
            </a:pPr>
            <a:fld id="{5371481D-583F-4652-BC10-E1F72ACAD8F4}" type="slidenum">
              <a:rPr lang="en-US" altLang="ja-JP" smtClean="0"/>
              <a:pPr>
                <a:defRPr/>
              </a:pPr>
              <a:t>3</a:t>
            </a:fld>
            <a:endParaRPr lang="en-US" altLang="ja-JP"/>
          </a:p>
        </p:txBody>
      </p:sp>
      <p:sp>
        <p:nvSpPr>
          <p:cNvPr id="6" name="テキスト ボックス 5"/>
          <p:cNvSpPr txBox="1"/>
          <p:nvPr/>
        </p:nvSpPr>
        <p:spPr>
          <a:xfrm>
            <a:off x="539552" y="980728"/>
            <a:ext cx="8280920" cy="5262979"/>
          </a:xfrm>
          <a:prstGeom prst="rect">
            <a:avLst/>
          </a:prstGeom>
          <a:noFill/>
        </p:spPr>
        <p:txBody>
          <a:bodyPr wrap="square" rtlCol="0">
            <a:spAutoFit/>
          </a:bodyPr>
          <a:lstStyle/>
          <a:p>
            <a:r>
              <a:rPr lang="ja-JP" altLang="en-US" sz="1600" dirty="0"/>
              <a:t>日本における</a:t>
            </a:r>
            <a:r>
              <a:rPr lang="ja-JP" altLang="en-US" sz="1600" dirty="0" smtClean="0"/>
              <a:t>研究者</a:t>
            </a:r>
            <a:r>
              <a:rPr lang="ja-JP" altLang="en-US" sz="1600" dirty="0"/>
              <a:t>としては、</a:t>
            </a:r>
            <a:r>
              <a:rPr lang="ja-JP" altLang="en-US" sz="1600" dirty="0" smtClean="0"/>
              <a:t>根来龍之（早稲田大学）と</a:t>
            </a:r>
            <a:r>
              <a:rPr lang="ja-JP" altLang="en-US" sz="1600" dirty="0"/>
              <a:t>國領</a:t>
            </a:r>
            <a:r>
              <a:rPr lang="ja-JP" altLang="en-US" sz="1600" dirty="0" smtClean="0"/>
              <a:t>二郎（慶応大学）が</a:t>
            </a:r>
            <a:r>
              <a:rPr lang="ja-JP" altLang="en-US" sz="1600" dirty="0"/>
              <a:t>著名である</a:t>
            </a:r>
            <a:r>
              <a:rPr lang="ja-JP" altLang="en-US" sz="1600" dirty="0" smtClean="0"/>
              <a:t>。 </a:t>
            </a:r>
            <a:r>
              <a:rPr lang="en-US" altLang="ja-JP" sz="1600" dirty="0" smtClean="0"/>
              <a:t>(Wikipedia)</a:t>
            </a:r>
          </a:p>
          <a:p>
            <a:endParaRPr lang="ja-JP" altLang="en-US" sz="1600" dirty="0"/>
          </a:p>
          <a:p>
            <a:r>
              <a:rPr lang="en-US" altLang="ja-JP" sz="1600" dirty="0" smtClean="0"/>
              <a:t>『</a:t>
            </a:r>
            <a:r>
              <a:rPr lang="ja-JP" altLang="en-US" sz="1600" dirty="0" smtClean="0"/>
              <a:t>どの</a:t>
            </a:r>
            <a:r>
              <a:rPr lang="ja-JP" altLang="en-US" sz="1600" dirty="0"/>
              <a:t>ような事業活動をしているか、あるいは構想するかを表現する事業の構造の</a:t>
            </a:r>
            <a:r>
              <a:rPr lang="ja-JP" altLang="en-US" sz="1600" dirty="0" smtClean="0"/>
              <a:t>モデル</a:t>
            </a:r>
            <a:r>
              <a:rPr lang="en-US" altLang="ja-JP" sz="1600" dirty="0" smtClean="0"/>
              <a:t>』</a:t>
            </a:r>
            <a:r>
              <a:rPr lang="ja-JP" altLang="en-US" sz="1600" dirty="0" smtClean="0"/>
              <a:t>　と</a:t>
            </a:r>
            <a:r>
              <a:rPr lang="ja-JP" altLang="en-US" sz="1600" dirty="0"/>
              <a:t>定義して</a:t>
            </a:r>
            <a:r>
              <a:rPr lang="ja-JP" altLang="en-US" sz="1600" dirty="0" smtClean="0"/>
              <a:t>いる。</a:t>
            </a:r>
            <a:endParaRPr lang="ja-JP" altLang="en-US" sz="1600" dirty="0"/>
          </a:p>
          <a:p>
            <a:pPr marL="742950" lvl="1" indent="-285750">
              <a:buFont typeface="Arial" pitchFamily="34" charset="0"/>
              <a:buChar char="•"/>
            </a:pPr>
            <a:r>
              <a:rPr lang="ja-JP" altLang="en-US" sz="1600" dirty="0"/>
              <a:t>戦略：顧客に対して、仕組み （資源と活動）を基盤に、魅力づけして提供するかについて表現する</a:t>
            </a:r>
          </a:p>
          <a:p>
            <a:pPr marL="742950" lvl="1" indent="-285750">
              <a:buFont typeface="Arial" pitchFamily="34" charset="0"/>
              <a:buChar char="•"/>
            </a:pPr>
            <a:r>
              <a:rPr lang="ja-JP" altLang="en-US" sz="1600" dirty="0"/>
              <a:t>オペレーション：戦略モデルを実現するための業務プロセスの構造を表現する</a:t>
            </a:r>
          </a:p>
          <a:p>
            <a:pPr marL="742950" lvl="1" indent="-285750">
              <a:buFont typeface="Arial" pitchFamily="34" charset="0"/>
              <a:buChar char="•"/>
            </a:pPr>
            <a:r>
              <a:rPr lang="ja-JP" altLang="en-US" sz="1600" dirty="0"/>
              <a:t>収益：事業活動の利益を確保するのか。収益方法とコスト構造を表現する</a:t>
            </a:r>
          </a:p>
          <a:p>
            <a:pPr lvl="1"/>
            <a:r>
              <a:rPr lang="ja-JP" altLang="en-US" sz="1600" dirty="0"/>
              <a:t>ビジネスモデルの吟味・検討には、戦略・オペレーション・収益の</a:t>
            </a:r>
            <a:r>
              <a:rPr lang="en-US" altLang="ja-JP" sz="1600" dirty="0"/>
              <a:t>3</a:t>
            </a:r>
            <a:r>
              <a:rPr lang="ja-JP" altLang="en-US" sz="1600" dirty="0"/>
              <a:t>つが必要であり、戦略の方向がビジネスモデルと顧客との接点を吟味するため、最も重要だとしている</a:t>
            </a:r>
            <a:r>
              <a:rPr lang="ja-JP" altLang="en-US" sz="1600" dirty="0" smtClean="0"/>
              <a:t>。</a:t>
            </a:r>
            <a:endParaRPr lang="en-US" altLang="ja-JP" sz="1600" dirty="0" smtClean="0"/>
          </a:p>
          <a:p>
            <a:endParaRPr lang="ja-JP" altLang="en-US" sz="1600" dirty="0"/>
          </a:p>
          <a:p>
            <a:r>
              <a:rPr lang="ja-JP" altLang="en-US" sz="1600" dirty="0" smtClean="0"/>
              <a:t>経済</a:t>
            </a:r>
            <a:r>
              <a:rPr lang="ja-JP" altLang="en-US" sz="1600" dirty="0"/>
              <a:t>活動において、「四つの課題に対するビジネスの設計思想」と定義して</a:t>
            </a:r>
            <a:r>
              <a:rPr lang="ja-JP" altLang="en-US" sz="1600" dirty="0" smtClean="0"/>
              <a:t>いる。</a:t>
            </a:r>
            <a:endParaRPr lang="ja-JP" altLang="en-US" sz="1600" dirty="0"/>
          </a:p>
          <a:p>
            <a:pPr marL="742950" lvl="1" indent="-285750">
              <a:buFont typeface="Arial" pitchFamily="34" charset="0"/>
              <a:buChar char="•"/>
            </a:pPr>
            <a:r>
              <a:rPr lang="ja-JP" altLang="en-US" sz="1600" dirty="0"/>
              <a:t>誰に、どんな価値を提供するか</a:t>
            </a:r>
          </a:p>
          <a:p>
            <a:pPr marL="742950" lvl="1" indent="-285750">
              <a:buFont typeface="Arial" pitchFamily="34" charset="0"/>
              <a:buChar char="•"/>
            </a:pPr>
            <a:r>
              <a:rPr lang="ja-JP" altLang="en-US" sz="1600" dirty="0"/>
              <a:t>その価値をどのように提供するか</a:t>
            </a:r>
          </a:p>
          <a:p>
            <a:pPr marL="742950" lvl="1" indent="-285750">
              <a:buFont typeface="Arial" pitchFamily="34" charset="0"/>
              <a:buChar char="•"/>
            </a:pPr>
            <a:r>
              <a:rPr lang="ja-JP" altLang="en-US" sz="1600" dirty="0"/>
              <a:t>提供するにあたって必要な経営資源をいかなる誘因のもとに集めるか</a:t>
            </a:r>
          </a:p>
          <a:p>
            <a:pPr marL="742950" lvl="1" indent="-285750">
              <a:buFont typeface="Arial" pitchFamily="34" charset="0"/>
              <a:buChar char="•"/>
            </a:pPr>
            <a:r>
              <a:rPr lang="ja-JP" altLang="en-US" sz="1600" dirty="0"/>
              <a:t>提供した価値に対してどのような収益モデルで対価を得る</a:t>
            </a:r>
            <a:r>
              <a:rPr lang="ja-JP" altLang="en-US" sz="1600" dirty="0" smtClean="0"/>
              <a:t>か</a:t>
            </a:r>
            <a:endParaRPr lang="en-US" altLang="ja-JP" sz="1600" dirty="0" smtClean="0"/>
          </a:p>
          <a:p>
            <a:pPr marL="742950" lvl="1" indent="-285750">
              <a:buFont typeface="Arial" pitchFamily="34" charset="0"/>
              <a:buChar char="•"/>
            </a:pPr>
            <a:endParaRPr lang="en-US" altLang="ja-JP" sz="1600" dirty="0"/>
          </a:p>
          <a:p>
            <a:r>
              <a:rPr lang="ja-JP" altLang="en-US" sz="1600" dirty="0" smtClean="0"/>
              <a:t>また、最近注目されている </a:t>
            </a:r>
            <a:r>
              <a:rPr lang="en-US" altLang="ja-JP" sz="1600" dirty="0" smtClean="0"/>
              <a:t>Alexander </a:t>
            </a:r>
            <a:r>
              <a:rPr lang="en-US" altLang="ja-JP" sz="1600" dirty="0"/>
              <a:t>Osterwalder &amp; Yves </a:t>
            </a:r>
            <a:r>
              <a:rPr lang="en-US" altLang="ja-JP" sz="1600" dirty="0" smtClean="0"/>
              <a:t>Pigneur</a:t>
            </a:r>
            <a:r>
              <a:rPr lang="ja-JP" altLang="en-US" sz="1600" dirty="0" smtClean="0"/>
              <a:t>　の </a:t>
            </a:r>
            <a:r>
              <a:rPr lang="en-US" altLang="ja-JP" sz="1600" dirty="0" smtClean="0"/>
              <a:t>Business Model Generation </a:t>
            </a:r>
            <a:r>
              <a:rPr lang="ja-JP" altLang="en-US" sz="1600" dirty="0" smtClean="0"/>
              <a:t>では　</a:t>
            </a:r>
            <a:r>
              <a:rPr lang="en-US" altLang="ja-JP" sz="1600" dirty="0" smtClean="0"/>
              <a:t>“ A </a:t>
            </a:r>
            <a:r>
              <a:rPr lang="en-US" altLang="ja-JP" sz="1600" dirty="0"/>
              <a:t>business model describes </a:t>
            </a:r>
            <a:r>
              <a:rPr lang="en-US" altLang="ja-JP" sz="1600" dirty="0" smtClean="0"/>
              <a:t>the </a:t>
            </a:r>
            <a:r>
              <a:rPr lang="en-US" altLang="ja-JP" sz="1600" dirty="0"/>
              <a:t>rationale of how </a:t>
            </a:r>
            <a:r>
              <a:rPr lang="en-US" altLang="ja-JP" sz="1600" dirty="0" smtClean="0"/>
              <a:t>an</a:t>
            </a:r>
            <a:r>
              <a:rPr lang="ja-JP" altLang="en-US" sz="1600" dirty="0" smtClean="0"/>
              <a:t>　</a:t>
            </a:r>
            <a:r>
              <a:rPr lang="en-US" altLang="ja-JP" sz="1600" dirty="0" smtClean="0"/>
              <a:t>organization </a:t>
            </a:r>
            <a:r>
              <a:rPr lang="en-US" altLang="ja-JP" sz="1600" dirty="0"/>
              <a:t>creates, delivers</a:t>
            </a:r>
            <a:r>
              <a:rPr lang="en-US" altLang="ja-JP" sz="1600" dirty="0" smtClean="0"/>
              <a:t>,</a:t>
            </a:r>
            <a:r>
              <a:rPr lang="ja-JP" altLang="en-US" sz="1600" dirty="0" smtClean="0"/>
              <a:t>　</a:t>
            </a:r>
            <a:r>
              <a:rPr lang="en-US" altLang="ja-JP" sz="1600" dirty="0" smtClean="0"/>
              <a:t>and </a:t>
            </a:r>
            <a:r>
              <a:rPr lang="en-US" altLang="ja-JP" sz="1600" dirty="0"/>
              <a:t>captures </a:t>
            </a:r>
            <a:r>
              <a:rPr lang="en-US" altLang="ja-JP" sz="1600" dirty="0" smtClean="0"/>
              <a:t>value.” </a:t>
            </a:r>
            <a:r>
              <a:rPr lang="ja-JP" altLang="en-US" sz="1600" dirty="0" smtClean="0"/>
              <a:t>と定義している。</a:t>
            </a:r>
            <a:endParaRPr lang="ja-JP" altLang="en-US" sz="1600" dirty="0"/>
          </a:p>
        </p:txBody>
      </p:sp>
      <p:sp>
        <p:nvSpPr>
          <p:cNvPr id="7" name="テキスト ボックス 6"/>
          <p:cNvSpPr txBox="1"/>
          <p:nvPr/>
        </p:nvSpPr>
        <p:spPr>
          <a:xfrm>
            <a:off x="827584" y="380326"/>
            <a:ext cx="2622834" cy="461665"/>
          </a:xfrm>
          <a:prstGeom prst="rect">
            <a:avLst/>
          </a:prstGeom>
          <a:noFill/>
        </p:spPr>
        <p:txBody>
          <a:bodyPr wrap="none" rtlCol="0">
            <a:spAutoFit/>
          </a:bodyPr>
          <a:lstStyle/>
          <a:p>
            <a:r>
              <a:rPr lang="ja-JP" altLang="en-US" sz="2400" dirty="0" smtClean="0"/>
              <a:t>ビジネスモデルとは</a:t>
            </a:r>
            <a:r>
              <a:rPr lang="en-US" altLang="ja-JP" sz="2400" dirty="0" smtClean="0"/>
              <a:t> </a:t>
            </a:r>
            <a:r>
              <a:rPr lang="ja-JP" altLang="en-US" sz="2400" dirty="0" smtClean="0"/>
              <a:t> </a:t>
            </a:r>
            <a:endParaRPr lang="ja-JP" altLang="en-US" sz="2400" dirty="0"/>
          </a:p>
        </p:txBody>
      </p:sp>
    </p:spTree>
    <p:extLst>
      <p:ext uri="{BB962C8B-B14F-4D97-AF65-F5344CB8AC3E}">
        <p14:creationId xmlns:p14="http://schemas.microsoft.com/office/powerpoint/2010/main" val="3237009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chemeClr val="tx1"/>
                </a:solidFill>
              </a:rPr>
              <a:t>Business Model Canvas</a:t>
            </a:r>
            <a:endParaRPr kumimoji="1" lang="ja-JP" altLang="en-US" dirty="0">
              <a:solidFill>
                <a:schemeClr val="tx1"/>
              </a:solidFill>
            </a:endParaRPr>
          </a:p>
        </p:txBody>
      </p:sp>
      <p:sp>
        <p:nvSpPr>
          <p:cNvPr id="4" name="日付プレースホルダー 3"/>
          <p:cNvSpPr>
            <a:spLocks noGrp="1"/>
          </p:cNvSpPr>
          <p:nvPr>
            <p:ph type="dt" sz="half" idx="10"/>
          </p:nvPr>
        </p:nvSpPr>
        <p:spPr/>
        <p:txBody>
          <a:bodyPr/>
          <a:lstStyle/>
          <a:p>
            <a:pPr>
              <a:defRPr/>
            </a:pPr>
            <a:fld id="{64120A8C-5A0A-4256-9560-2B28AB454D67}" type="datetime1">
              <a:rPr lang="ja-JP" altLang="en-US" smtClean="0">
                <a:solidFill>
                  <a:srgbClr val="333399"/>
                </a:solidFill>
              </a:rPr>
              <a:pPr>
                <a:defRPr/>
              </a:pPr>
              <a:t>2013/1/11</a:t>
            </a:fld>
            <a:endParaRPr lang="en-US" altLang="ja-JP">
              <a:solidFill>
                <a:srgbClr val="333399"/>
              </a:solidFill>
            </a:endParaRPr>
          </a:p>
        </p:txBody>
      </p:sp>
      <p:sp>
        <p:nvSpPr>
          <p:cNvPr id="5" name="スライド番号プレースホルダー 4"/>
          <p:cNvSpPr>
            <a:spLocks noGrp="1"/>
          </p:cNvSpPr>
          <p:nvPr>
            <p:ph type="sldNum" sz="quarter" idx="11"/>
          </p:nvPr>
        </p:nvSpPr>
        <p:spPr/>
        <p:txBody>
          <a:bodyPr/>
          <a:lstStyle/>
          <a:p>
            <a:pPr>
              <a:defRPr/>
            </a:pPr>
            <a:fld id="{1D960D66-9033-486B-A867-06B27DB7A53D}" type="slidenum">
              <a:rPr lang="ja-JP" altLang="en-US" smtClean="0">
                <a:solidFill>
                  <a:srgbClr val="333399"/>
                </a:solidFill>
              </a:rPr>
              <a:pPr>
                <a:defRPr/>
              </a:pPr>
              <a:t>4</a:t>
            </a:fld>
            <a:endParaRPr lang="en-US" altLang="ja-JP">
              <a:solidFill>
                <a:srgbClr val="333399"/>
              </a:solidFill>
            </a:endParaRPr>
          </a:p>
        </p:txBody>
      </p:sp>
      <p:grpSp>
        <p:nvGrpSpPr>
          <p:cNvPr id="10" name="グループ化 9"/>
          <p:cNvGrpSpPr/>
          <p:nvPr/>
        </p:nvGrpSpPr>
        <p:grpSpPr>
          <a:xfrm>
            <a:off x="395536" y="1659012"/>
            <a:ext cx="8496944" cy="4002236"/>
            <a:chOff x="395536" y="1659012"/>
            <a:chExt cx="8496944" cy="4002236"/>
          </a:xfrm>
        </p:grpSpPr>
        <p:sp>
          <p:nvSpPr>
            <p:cNvPr id="3" name="角丸四角形 2"/>
            <p:cNvSpPr/>
            <p:nvPr/>
          </p:nvSpPr>
          <p:spPr>
            <a:xfrm>
              <a:off x="436428" y="1664804"/>
              <a:ext cx="1553881" cy="2808312"/>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kumimoji="1" lang="en-US" altLang="ja-JP" sz="1600" b="1" dirty="0" smtClean="0">
                  <a:solidFill>
                    <a:srgbClr val="C00000"/>
                  </a:solidFill>
                </a:rPr>
                <a:t>KP</a:t>
              </a:r>
            </a:p>
            <a:p>
              <a:r>
                <a:rPr lang="en-US" altLang="ja-JP" sz="1400" dirty="0" smtClean="0">
                  <a:solidFill>
                    <a:srgbClr val="C00000"/>
                  </a:solidFill>
                </a:rPr>
                <a:t>Key Partners</a:t>
              </a:r>
            </a:p>
            <a:p>
              <a:endParaRPr kumimoji="1" lang="en-US" altLang="ja-JP" sz="1400" dirty="0">
                <a:solidFill>
                  <a:schemeClr val="tx1"/>
                </a:solidFill>
              </a:endParaRPr>
            </a:p>
            <a:p>
              <a:r>
                <a:rPr lang="ja-JP" altLang="en-US" sz="1200" dirty="0" smtClean="0">
                  <a:solidFill>
                    <a:schemeClr val="tx1"/>
                  </a:solidFill>
                </a:rPr>
                <a:t>活動の中の重要なパートナーは？</a:t>
              </a:r>
              <a:endParaRPr lang="en-US" altLang="ja-JP" sz="1200" dirty="0" smtClean="0">
                <a:solidFill>
                  <a:schemeClr val="tx1"/>
                </a:solidFill>
              </a:endParaRPr>
            </a:p>
            <a:p>
              <a:endParaRPr lang="en-US" altLang="ja-JP" sz="1200" dirty="0">
                <a:solidFill>
                  <a:schemeClr val="tx1"/>
                </a:solidFill>
              </a:endParaRPr>
            </a:p>
            <a:p>
              <a:r>
                <a:rPr lang="ja-JP" altLang="en-US" sz="1200" dirty="0" smtClean="0">
                  <a:solidFill>
                    <a:schemeClr val="tx1"/>
                  </a:solidFill>
                </a:rPr>
                <a:t>パートナーの価値？</a:t>
              </a:r>
              <a:r>
                <a:rPr lang="en-US" altLang="ja-JP" sz="1200" dirty="0" smtClean="0">
                  <a:solidFill>
                    <a:schemeClr val="tx1"/>
                  </a:solidFill>
                </a:rPr>
                <a:t/>
              </a:r>
              <a:br>
                <a:rPr lang="en-US" altLang="ja-JP" sz="1200" dirty="0" smtClean="0">
                  <a:solidFill>
                    <a:schemeClr val="tx1"/>
                  </a:solidFill>
                </a:rPr>
              </a:br>
              <a:r>
                <a:rPr lang="ja-JP" altLang="en-US" sz="1200" dirty="0" smtClean="0">
                  <a:solidFill>
                    <a:schemeClr val="tx1"/>
                  </a:solidFill>
                </a:rPr>
                <a:t>・効果の最大化</a:t>
              </a:r>
              <a:endParaRPr lang="en-US" altLang="ja-JP" sz="1200" dirty="0" smtClean="0">
                <a:solidFill>
                  <a:schemeClr val="tx1"/>
                </a:solidFill>
              </a:endParaRPr>
            </a:p>
            <a:p>
              <a:r>
                <a:rPr lang="ja-JP" altLang="en-US" sz="1200" dirty="0" smtClean="0">
                  <a:solidFill>
                    <a:schemeClr val="tx1"/>
                  </a:solidFill>
                </a:rPr>
                <a:t>・リスク削減</a:t>
              </a:r>
              <a:endParaRPr lang="en-US" altLang="ja-JP" sz="1200" dirty="0" smtClean="0">
                <a:solidFill>
                  <a:schemeClr val="tx1"/>
                </a:solidFill>
              </a:endParaRPr>
            </a:p>
            <a:p>
              <a:r>
                <a:rPr kumimoji="1" lang="ja-JP" altLang="en-US" sz="1200" dirty="0" smtClean="0">
                  <a:solidFill>
                    <a:schemeClr val="tx1"/>
                  </a:solidFill>
                </a:rPr>
                <a:t>・リソースの確保</a:t>
              </a:r>
              <a:endParaRPr kumimoji="1" lang="en-US" altLang="ja-JP" sz="1200" dirty="0" smtClean="0">
                <a:solidFill>
                  <a:schemeClr val="tx1"/>
                </a:solidFill>
              </a:endParaRPr>
            </a:p>
            <a:p>
              <a:r>
                <a:rPr lang="ja-JP" altLang="en-US" sz="1200" dirty="0">
                  <a:solidFill>
                    <a:schemeClr val="tx1"/>
                  </a:solidFill>
                </a:rPr>
                <a:t>・・・・</a:t>
              </a:r>
              <a:endParaRPr kumimoji="1" lang="ja-JP" altLang="en-US" sz="1200" dirty="0" smtClean="0">
                <a:solidFill>
                  <a:schemeClr val="tx1"/>
                </a:solidFill>
              </a:endParaRPr>
            </a:p>
          </p:txBody>
        </p:sp>
        <p:sp>
          <p:nvSpPr>
            <p:cNvPr id="6" name="角丸四角形 5"/>
            <p:cNvSpPr/>
            <p:nvPr/>
          </p:nvSpPr>
          <p:spPr>
            <a:xfrm>
              <a:off x="2153875" y="1665476"/>
              <a:ext cx="1553881" cy="1404156"/>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r>
                <a:rPr kumimoji="1" lang="en-US" altLang="ja-JP" sz="1600" b="1" dirty="0" smtClean="0">
                  <a:solidFill>
                    <a:srgbClr val="C00000"/>
                  </a:solidFill>
                </a:rPr>
                <a:t>KA</a:t>
              </a:r>
            </a:p>
            <a:p>
              <a:r>
                <a:rPr lang="en-US" altLang="ja-JP" sz="1400" dirty="0" smtClean="0">
                  <a:solidFill>
                    <a:srgbClr val="C00000"/>
                  </a:solidFill>
                </a:rPr>
                <a:t>Key Activities</a:t>
              </a:r>
            </a:p>
            <a:p>
              <a:r>
                <a:rPr kumimoji="1" lang="ja-JP" altLang="en-US" sz="1200" dirty="0" smtClean="0">
                  <a:solidFill>
                    <a:schemeClr val="tx1"/>
                  </a:solidFill>
                </a:rPr>
                <a:t>ＶＰを高めるための主要な活動</a:t>
              </a:r>
              <a:endParaRPr kumimoji="1" lang="en-US" altLang="ja-JP" sz="1200" dirty="0">
                <a:solidFill>
                  <a:schemeClr val="tx1"/>
                </a:solidFill>
              </a:endParaRPr>
            </a:p>
            <a:p>
              <a:r>
                <a:rPr kumimoji="1" lang="en-US" altLang="ja-JP" sz="1200" dirty="0" smtClean="0">
                  <a:solidFill>
                    <a:schemeClr val="tx1"/>
                  </a:solidFill>
                </a:rPr>
                <a:t>R&amp;D  </a:t>
              </a:r>
              <a:r>
                <a:rPr kumimoji="1" lang="ja-JP" altLang="en-US" sz="1200" dirty="0" smtClean="0">
                  <a:solidFill>
                    <a:schemeClr val="tx1"/>
                  </a:solidFill>
                </a:rPr>
                <a:t>製造　販売　流通　サービス　・・</a:t>
              </a:r>
            </a:p>
          </p:txBody>
        </p:sp>
        <p:sp>
          <p:nvSpPr>
            <p:cNvPr id="7" name="角丸四角形 6"/>
            <p:cNvSpPr/>
            <p:nvPr/>
          </p:nvSpPr>
          <p:spPr>
            <a:xfrm>
              <a:off x="2153875" y="3141640"/>
              <a:ext cx="1553881" cy="1331476"/>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rgbClr val="C00000"/>
                  </a:solidFill>
                </a:rPr>
                <a:t>KR</a:t>
              </a:r>
            </a:p>
            <a:p>
              <a:r>
                <a:rPr lang="en-US" altLang="ja-JP" sz="1400" dirty="0" smtClean="0">
                  <a:solidFill>
                    <a:srgbClr val="C00000"/>
                  </a:solidFill>
                </a:rPr>
                <a:t>Key Resources</a:t>
              </a:r>
            </a:p>
            <a:p>
              <a:r>
                <a:rPr kumimoji="1" lang="ja-JP" altLang="en-US" sz="1200" dirty="0" smtClean="0">
                  <a:solidFill>
                    <a:schemeClr val="tx1"/>
                  </a:solidFill>
                </a:rPr>
                <a:t>有形、無形のリソース</a:t>
              </a:r>
              <a:endParaRPr kumimoji="1" lang="en-US" altLang="ja-JP" sz="1200" dirty="0" smtClean="0">
                <a:solidFill>
                  <a:schemeClr val="tx1"/>
                </a:solidFill>
              </a:endParaRPr>
            </a:p>
            <a:p>
              <a:r>
                <a:rPr lang="ja-JP" altLang="en-US" sz="1200" dirty="0">
                  <a:solidFill>
                    <a:schemeClr val="tx1"/>
                  </a:solidFill>
                </a:rPr>
                <a:t>人材</a:t>
              </a:r>
              <a:r>
                <a:rPr lang="ja-JP" altLang="en-US" sz="1200" dirty="0" smtClean="0">
                  <a:solidFill>
                    <a:schemeClr val="tx1"/>
                  </a:solidFill>
                </a:rPr>
                <a:t>、知的財産、物理的財産・・</a:t>
              </a:r>
              <a:endParaRPr kumimoji="1" lang="ja-JP" altLang="en-US" sz="1200" dirty="0" smtClean="0">
                <a:solidFill>
                  <a:schemeClr val="tx1"/>
                </a:solidFill>
              </a:endParaRPr>
            </a:p>
          </p:txBody>
        </p:sp>
        <p:sp>
          <p:nvSpPr>
            <p:cNvPr id="12" name="角丸四角形 11"/>
            <p:cNvSpPr/>
            <p:nvPr/>
          </p:nvSpPr>
          <p:spPr>
            <a:xfrm>
              <a:off x="3789538" y="1664804"/>
              <a:ext cx="1553881" cy="2808312"/>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rgbClr val="C00000"/>
                  </a:solidFill>
                </a:rPr>
                <a:t>VP</a:t>
              </a:r>
            </a:p>
            <a:p>
              <a:r>
                <a:rPr lang="en-US" altLang="ja-JP" sz="1400" dirty="0" smtClean="0">
                  <a:solidFill>
                    <a:srgbClr val="C00000"/>
                  </a:solidFill>
                </a:rPr>
                <a:t>Value Propositions</a:t>
              </a:r>
            </a:p>
            <a:p>
              <a:r>
                <a:rPr kumimoji="1" lang="ja-JP" altLang="en-US" sz="1200" dirty="0" smtClean="0">
                  <a:solidFill>
                    <a:schemeClr val="tx1"/>
                  </a:solidFill>
                </a:rPr>
                <a:t>顧客に提供する価値</a:t>
              </a:r>
              <a:r>
                <a:rPr lang="ja-JP" altLang="en-US" sz="1200" dirty="0" smtClean="0">
                  <a:solidFill>
                    <a:schemeClr val="tx1"/>
                  </a:solidFill>
                </a:rPr>
                <a:t>（製品＆サービス）</a:t>
              </a:r>
              <a:endParaRPr lang="en-US" altLang="ja-JP" sz="1200" dirty="0">
                <a:solidFill>
                  <a:schemeClr val="tx1"/>
                </a:solidFill>
              </a:endParaRPr>
            </a:p>
            <a:p>
              <a:endParaRPr kumimoji="1" lang="en-US" altLang="ja-JP" sz="1200" dirty="0">
                <a:solidFill>
                  <a:schemeClr val="tx1"/>
                </a:solidFill>
              </a:endParaRPr>
            </a:p>
            <a:p>
              <a:r>
                <a:rPr lang="ja-JP" altLang="en-US" sz="1200" dirty="0" smtClean="0">
                  <a:solidFill>
                    <a:schemeClr val="tx1"/>
                  </a:solidFill>
                </a:rPr>
                <a:t>新奇性　　カスタム</a:t>
              </a:r>
              <a:endParaRPr lang="en-US" altLang="ja-JP" sz="1200" dirty="0" smtClean="0">
                <a:solidFill>
                  <a:schemeClr val="tx1"/>
                </a:solidFill>
              </a:endParaRPr>
            </a:p>
            <a:p>
              <a:r>
                <a:rPr kumimoji="1" lang="ja-JP" altLang="en-US" sz="1200" dirty="0" smtClean="0">
                  <a:solidFill>
                    <a:schemeClr val="tx1"/>
                  </a:solidFill>
                </a:rPr>
                <a:t>性能、機能</a:t>
              </a:r>
              <a:endParaRPr lang="en-US" altLang="ja-JP" sz="1200" dirty="0" smtClean="0">
                <a:solidFill>
                  <a:schemeClr val="tx1"/>
                </a:solidFill>
              </a:endParaRPr>
            </a:p>
            <a:p>
              <a:r>
                <a:rPr kumimoji="1" lang="ja-JP" altLang="en-US" sz="1200" dirty="0" smtClean="0">
                  <a:solidFill>
                    <a:schemeClr val="tx1"/>
                  </a:solidFill>
                </a:rPr>
                <a:t>ブランド　　デザイン</a:t>
              </a:r>
              <a:endParaRPr kumimoji="1" lang="en-US" altLang="ja-JP" sz="1200" dirty="0" smtClean="0">
                <a:solidFill>
                  <a:schemeClr val="tx1"/>
                </a:solidFill>
              </a:endParaRPr>
            </a:p>
            <a:p>
              <a:r>
                <a:rPr kumimoji="1" lang="ja-JP" altLang="en-US" sz="1200" dirty="0" smtClean="0">
                  <a:solidFill>
                    <a:schemeClr val="tx1"/>
                  </a:solidFill>
                </a:rPr>
                <a:t>価格　代行</a:t>
              </a:r>
              <a:endParaRPr kumimoji="1" lang="en-US" altLang="ja-JP" sz="1200" dirty="0" smtClean="0">
                <a:solidFill>
                  <a:schemeClr val="tx1"/>
                </a:solidFill>
              </a:endParaRPr>
            </a:p>
            <a:p>
              <a:r>
                <a:rPr lang="ja-JP" altLang="en-US" sz="1200" dirty="0">
                  <a:solidFill>
                    <a:schemeClr val="tx1"/>
                  </a:solidFill>
                </a:rPr>
                <a:t>リスク</a:t>
              </a:r>
              <a:r>
                <a:rPr lang="ja-JP" altLang="en-US" sz="1200" dirty="0" smtClean="0">
                  <a:solidFill>
                    <a:schemeClr val="tx1"/>
                  </a:solidFill>
                </a:rPr>
                <a:t>低減　</a:t>
              </a:r>
              <a:endParaRPr lang="en-US" altLang="ja-JP" sz="1200" dirty="0" smtClean="0">
                <a:solidFill>
                  <a:schemeClr val="tx1"/>
                </a:solidFill>
              </a:endParaRPr>
            </a:p>
            <a:p>
              <a:r>
                <a:rPr lang="ja-JP" altLang="en-US" sz="1200" dirty="0" smtClean="0">
                  <a:solidFill>
                    <a:schemeClr val="tx1"/>
                  </a:solidFill>
                </a:rPr>
                <a:t>コスト</a:t>
              </a:r>
              <a:r>
                <a:rPr lang="ja-JP" altLang="en-US" sz="1200" dirty="0">
                  <a:solidFill>
                    <a:schemeClr val="tx1"/>
                  </a:solidFill>
                </a:rPr>
                <a:t>削減</a:t>
              </a:r>
              <a:endParaRPr lang="en-US" altLang="ja-JP" sz="1200" dirty="0" smtClean="0">
                <a:solidFill>
                  <a:schemeClr val="tx1"/>
                </a:solidFill>
              </a:endParaRPr>
            </a:p>
            <a:p>
              <a:r>
                <a:rPr kumimoji="1" lang="ja-JP" altLang="en-US" sz="1200" dirty="0" smtClean="0">
                  <a:solidFill>
                    <a:schemeClr val="tx1"/>
                  </a:solidFill>
                </a:rPr>
                <a:t>アクセス　</a:t>
              </a:r>
              <a:r>
                <a:rPr lang="ja-JP" altLang="en-US" sz="1200" dirty="0" smtClean="0">
                  <a:solidFill>
                    <a:schemeClr val="tx1"/>
                  </a:solidFill>
                </a:rPr>
                <a:t>快適</a:t>
              </a:r>
              <a:endParaRPr lang="en-US" altLang="ja-JP" sz="1200" dirty="0" smtClean="0">
                <a:solidFill>
                  <a:schemeClr val="tx1"/>
                </a:solidFill>
              </a:endParaRPr>
            </a:p>
            <a:p>
              <a:r>
                <a:rPr kumimoji="1" lang="ja-JP" altLang="en-US" sz="1200" dirty="0">
                  <a:solidFill>
                    <a:schemeClr val="tx1"/>
                  </a:solidFill>
                </a:rPr>
                <a:t>・・・・</a:t>
              </a:r>
              <a:endParaRPr kumimoji="1" lang="ja-JP" altLang="en-US" sz="1200" dirty="0" smtClean="0">
                <a:solidFill>
                  <a:schemeClr val="tx1"/>
                </a:solidFill>
              </a:endParaRPr>
            </a:p>
          </p:txBody>
        </p:sp>
        <p:sp>
          <p:nvSpPr>
            <p:cNvPr id="13" name="角丸四角形 12"/>
            <p:cNvSpPr/>
            <p:nvPr/>
          </p:nvSpPr>
          <p:spPr>
            <a:xfrm>
              <a:off x="5479264" y="1659012"/>
              <a:ext cx="1553881" cy="1404156"/>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rgbClr val="C00000"/>
                  </a:solidFill>
                </a:rPr>
                <a:t>CR</a:t>
              </a:r>
            </a:p>
            <a:p>
              <a:r>
                <a:rPr lang="en-US" altLang="ja-JP" sz="1400" dirty="0" smtClean="0">
                  <a:solidFill>
                    <a:srgbClr val="C00000"/>
                  </a:solidFill>
                </a:rPr>
                <a:t>Customer Relationship</a:t>
              </a:r>
            </a:p>
            <a:p>
              <a:r>
                <a:rPr lang="ja-JP" altLang="en-US" sz="1200" dirty="0" smtClean="0">
                  <a:solidFill>
                    <a:schemeClr val="tx1"/>
                  </a:solidFill>
                </a:rPr>
                <a:t>各セグメントの顧客との関係</a:t>
              </a:r>
              <a:endParaRPr lang="en-US" altLang="ja-JP" sz="1200" dirty="0">
                <a:solidFill>
                  <a:schemeClr val="tx1"/>
                </a:solidFill>
              </a:endParaRPr>
            </a:p>
            <a:p>
              <a:r>
                <a:rPr lang="ja-JP" altLang="en-US" sz="1200" dirty="0" smtClean="0">
                  <a:solidFill>
                    <a:schemeClr val="tx1"/>
                  </a:solidFill>
                </a:rPr>
                <a:t>パーソナル、自動化</a:t>
              </a:r>
              <a:endParaRPr lang="en-US" altLang="ja-JP" sz="1200" dirty="0" smtClean="0">
                <a:solidFill>
                  <a:schemeClr val="tx1"/>
                </a:solidFill>
              </a:endParaRPr>
            </a:p>
            <a:p>
              <a:endParaRPr kumimoji="1" lang="en-US" altLang="ja-JP" sz="1400" dirty="0">
                <a:solidFill>
                  <a:schemeClr val="tx1"/>
                </a:solidFill>
              </a:endParaRPr>
            </a:p>
            <a:p>
              <a:endParaRPr kumimoji="1" lang="ja-JP" altLang="en-US" sz="1400" dirty="0" smtClean="0">
                <a:solidFill>
                  <a:schemeClr val="tx1"/>
                </a:solidFill>
              </a:endParaRPr>
            </a:p>
          </p:txBody>
        </p:sp>
        <p:sp>
          <p:nvSpPr>
            <p:cNvPr id="14" name="角丸四角形 13"/>
            <p:cNvSpPr/>
            <p:nvPr/>
          </p:nvSpPr>
          <p:spPr>
            <a:xfrm>
              <a:off x="5479264" y="3135176"/>
              <a:ext cx="1553881" cy="1332148"/>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rgbClr val="C00000"/>
                  </a:solidFill>
                </a:rPr>
                <a:t>CH</a:t>
              </a:r>
            </a:p>
            <a:p>
              <a:r>
                <a:rPr lang="en-US" altLang="ja-JP" sz="1400" dirty="0" smtClean="0">
                  <a:solidFill>
                    <a:srgbClr val="C00000"/>
                  </a:solidFill>
                </a:rPr>
                <a:t>Channels</a:t>
              </a:r>
            </a:p>
            <a:p>
              <a:r>
                <a:rPr kumimoji="1" lang="ja-JP" altLang="en-US" sz="1200" dirty="0" smtClean="0">
                  <a:solidFill>
                    <a:schemeClr val="tx1"/>
                  </a:solidFill>
                </a:rPr>
                <a:t>購買サイクルの効果的チャンネル？</a:t>
              </a:r>
              <a:endParaRPr kumimoji="1" lang="en-US" altLang="ja-JP" sz="1200" dirty="0">
                <a:solidFill>
                  <a:schemeClr val="tx1"/>
                </a:solidFill>
              </a:endParaRPr>
            </a:p>
            <a:p>
              <a:r>
                <a:rPr kumimoji="1" lang="ja-JP" altLang="en-US" sz="1200" dirty="0" smtClean="0">
                  <a:solidFill>
                    <a:schemeClr val="tx1"/>
                  </a:solidFill>
                </a:rPr>
                <a:t>直接</a:t>
              </a:r>
              <a:r>
                <a:rPr kumimoji="1" lang="en-US" altLang="ja-JP" sz="1200" dirty="0" smtClean="0">
                  <a:solidFill>
                    <a:schemeClr val="tx1"/>
                  </a:solidFill>
                </a:rPr>
                <a:t>/</a:t>
              </a:r>
              <a:r>
                <a:rPr kumimoji="1" lang="ja-JP" altLang="en-US" sz="1200" dirty="0" smtClean="0">
                  <a:solidFill>
                    <a:schemeClr val="tx1"/>
                  </a:solidFill>
                </a:rPr>
                <a:t>間接販売</a:t>
              </a:r>
              <a:endParaRPr kumimoji="1" lang="en-US" altLang="ja-JP" sz="1200" dirty="0" smtClean="0">
                <a:solidFill>
                  <a:schemeClr val="tx1"/>
                </a:solidFill>
              </a:endParaRPr>
            </a:p>
            <a:p>
              <a:r>
                <a:rPr lang="ja-JP" altLang="en-US" sz="1200" dirty="0" smtClean="0">
                  <a:solidFill>
                    <a:schemeClr val="tx1"/>
                  </a:solidFill>
                </a:rPr>
                <a:t>ＰＲ、サービス</a:t>
              </a:r>
              <a:endParaRPr kumimoji="1" lang="ja-JP" altLang="en-US" sz="1200" dirty="0" smtClean="0">
                <a:solidFill>
                  <a:schemeClr val="tx1"/>
                </a:solidFill>
              </a:endParaRPr>
            </a:p>
          </p:txBody>
        </p:sp>
        <p:sp>
          <p:nvSpPr>
            <p:cNvPr id="15" name="角丸四角形 14"/>
            <p:cNvSpPr/>
            <p:nvPr/>
          </p:nvSpPr>
          <p:spPr>
            <a:xfrm>
              <a:off x="7142649" y="1659012"/>
              <a:ext cx="1553881" cy="2808312"/>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rgbClr val="C00000"/>
                  </a:solidFill>
                </a:rPr>
                <a:t>CS</a:t>
              </a:r>
            </a:p>
            <a:p>
              <a:r>
                <a:rPr lang="en-US" altLang="ja-JP" sz="1400" dirty="0" smtClean="0">
                  <a:solidFill>
                    <a:srgbClr val="C00000"/>
                  </a:solidFill>
                </a:rPr>
                <a:t>Customer Segments</a:t>
              </a:r>
            </a:p>
            <a:p>
              <a:endParaRPr kumimoji="1" lang="en-US" altLang="ja-JP" sz="1400" dirty="0">
                <a:solidFill>
                  <a:schemeClr val="tx1"/>
                </a:solidFill>
              </a:endParaRPr>
            </a:p>
            <a:p>
              <a:r>
                <a:rPr lang="ja-JP" altLang="en-US" sz="1200" dirty="0" smtClean="0">
                  <a:solidFill>
                    <a:schemeClr val="tx1"/>
                  </a:solidFill>
                </a:rPr>
                <a:t>誰のために価値を提供するのか。</a:t>
              </a:r>
              <a:endParaRPr lang="en-US" altLang="ja-JP" sz="1200" dirty="0" smtClean="0">
                <a:solidFill>
                  <a:schemeClr val="tx1"/>
                </a:solidFill>
              </a:endParaRPr>
            </a:p>
            <a:p>
              <a:r>
                <a:rPr lang="ja-JP" altLang="en-US" sz="1200" dirty="0">
                  <a:solidFill>
                    <a:schemeClr val="tx1"/>
                  </a:solidFill>
                </a:rPr>
                <a:t>最も重要</a:t>
              </a:r>
              <a:r>
                <a:rPr lang="ja-JP" altLang="en-US" sz="1200" dirty="0" smtClean="0">
                  <a:solidFill>
                    <a:schemeClr val="tx1"/>
                  </a:solidFill>
                </a:rPr>
                <a:t>な顧客は誰か。</a:t>
              </a:r>
              <a:endParaRPr lang="en-US" altLang="ja-JP" sz="1200" dirty="0">
                <a:solidFill>
                  <a:schemeClr val="tx1"/>
                </a:solidFill>
              </a:endParaRPr>
            </a:p>
            <a:p>
              <a:r>
                <a:rPr lang="ja-JP" altLang="en-US" sz="1200" dirty="0" smtClean="0">
                  <a:solidFill>
                    <a:schemeClr val="tx1"/>
                  </a:solidFill>
                </a:rPr>
                <a:t>マスマーケット</a:t>
              </a:r>
              <a:endParaRPr lang="en-US" altLang="ja-JP" sz="1200" dirty="0" smtClean="0">
                <a:solidFill>
                  <a:schemeClr val="tx1"/>
                </a:solidFill>
              </a:endParaRPr>
            </a:p>
            <a:p>
              <a:r>
                <a:rPr kumimoji="1" lang="ja-JP" altLang="en-US" sz="1200" dirty="0" smtClean="0">
                  <a:solidFill>
                    <a:schemeClr val="tx1"/>
                  </a:solidFill>
                </a:rPr>
                <a:t>ニッチ</a:t>
              </a:r>
              <a:r>
                <a:rPr lang="ja-JP" altLang="en-US" sz="1200" dirty="0" smtClean="0">
                  <a:solidFill>
                    <a:schemeClr val="tx1"/>
                  </a:solidFill>
                </a:rPr>
                <a:t>マーケット</a:t>
              </a:r>
              <a:endParaRPr lang="en-US" altLang="ja-JP" sz="1200" dirty="0" smtClean="0">
                <a:solidFill>
                  <a:schemeClr val="tx1"/>
                </a:solidFill>
              </a:endParaRPr>
            </a:p>
            <a:p>
              <a:r>
                <a:rPr kumimoji="1" lang="ja-JP" altLang="en-US" sz="1200" dirty="0" smtClean="0">
                  <a:solidFill>
                    <a:schemeClr val="tx1"/>
                  </a:solidFill>
                </a:rPr>
                <a:t>細分化</a:t>
              </a:r>
              <a:endParaRPr kumimoji="1" lang="en-US" altLang="ja-JP" sz="1200" dirty="0" smtClean="0">
                <a:solidFill>
                  <a:schemeClr val="tx1"/>
                </a:solidFill>
              </a:endParaRPr>
            </a:p>
            <a:p>
              <a:r>
                <a:rPr lang="ja-JP" altLang="en-US" sz="1200" dirty="0" smtClean="0">
                  <a:solidFill>
                    <a:schemeClr val="tx1"/>
                  </a:solidFill>
                </a:rPr>
                <a:t>多角化</a:t>
              </a:r>
              <a:endParaRPr lang="en-US" altLang="ja-JP" sz="1200" dirty="0" smtClean="0">
                <a:solidFill>
                  <a:schemeClr val="tx1"/>
                </a:solidFill>
              </a:endParaRPr>
            </a:p>
            <a:p>
              <a:r>
                <a:rPr kumimoji="1" lang="ja-JP" altLang="en-US" sz="1200" dirty="0">
                  <a:solidFill>
                    <a:schemeClr val="tx1"/>
                  </a:solidFill>
                </a:rPr>
                <a:t>マルチサイド</a:t>
              </a:r>
              <a:endParaRPr kumimoji="1" lang="ja-JP" altLang="en-US" sz="1200" dirty="0" smtClean="0">
                <a:solidFill>
                  <a:schemeClr val="tx1"/>
                </a:solidFill>
              </a:endParaRPr>
            </a:p>
          </p:txBody>
        </p:sp>
        <p:grpSp>
          <p:nvGrpSpPr>
            <p:cNvPr id="21" name="グループ化 20"/>
            <p:cNvGrpSpPr/>
            <p:nvPr/>
          </p:nvGrpSpPr>
          <p:grpSpPr>
            <a:xfrm>
              <a:off x="4649529" y="4581128"/>
              <a:ext cx="4242951" cy="1080120"/>
              <a:chOff x="4609120" y="4725144"/>
              <a:chExt cx="3735809" cy="1080120"/>
            </a:xfrm>
          </p:grpSpPr>
          <p:sp>
            <p:nvSpPr>
              <p:cNvPr id="17" name="角丸四角形 16"/>
              <p:cNvSpPr/>
              <p:nvPr/>
            </p:nvSpPr>
            <p:spPr>
              <a:xfrm>
                <a:off x="4609120" y="4725144"/>
                <a:ext cx="3672408" cy="1080120"/>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rgbClr val="C00000"/>
                    </a:solidFill>
                  </a:rPr>
                  <a:t>RS</a:t>
                </a:r>
              </a:p>
              <a:p>
                <a:r>
                  <a:rPr lang="en-US" altLang="ja-JP" sz="1400" dirty="0" smtClean="0">
                    <a:solidFill>
                      <a:srgbClr val="C00000"/>
                    </a:solidFill>
                  </a:rPr>
                  <a:t>Revenue Streams</a:t>
                </a:r>
                <a:endParaRPr kumimoji="1" lang="ja-JP" altLang="en-US" sz="1400" dirty="0" smtClean="0">
                  <a:solidFill>
                    <a:srgbClr val="C00000"/>
                  </a:solidFill>
                </a:endParaRPr>
              </a:p>
            </p:txBody>
          </p:sp>
          <p:sp>
            <p:nvSpPr>
              <p:cNvPr id="18" name="角丸四角形 17"/>
              <p:cNvSpPr/>
              <p:nvPr/>
            </p:nvSpPr>
            <p:spPr>
              <a:xfrm>
                <a:off x="5808880" y="4818856"/>
                <a:ext cx="2536049" cy="914400"/>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kumimoji="1" lang="ja-JP" altLang="en-US" sz="1200" dirty="0" smtClean="0">
                    <a:solidFill>
                      <a:schemeClr val="tx1"/>
                    </a:solidFill>
                  </a:rPr>
                  <a:t>どのような価値に対して顧客はお金を払うか？</a:t>
                </a:r>
                <a:endParaRPr kumimoji="1" lang="en-US" altLang="ja-JP" sz="1200" dirty="0" smtClean="0">
                  <a:solidFill>
                    <a:schemeClr val="tx1"/>
                  </a:solidFill>
                </a:endParaRPr>
              </a:p>
              <a:p>
                <a:endParaRPr lang="en-US" altLang="ja-JP" sz="1200" dirty="0" smtClean="0">
                  <a:solidFill>
                    <a:schemeClr val="tx1"/>
                  </a:solidFill>
                </a:endParaRPr>
              </a:p>
              <a:p>
                <a:r>
                  <a:rPr lang="ja-JP" altLang="en-US" sz="1200" dirty="0" smtClean="0">
                    <a:solidFill>
                      <a:schemeClr val="tx1"/>
                    </a:solidFill>
                  </a:rPr>
                  <a:t>製品購入、サービス料、使用料、仲介料</a:t>
                </a:r>
                <a:endParaRPr lang="en-US" altLang="ja-JP" sz="1200" dirty="0" smtClean="0">
                  <a:solidFill>
                    <a:schemeClr val="tx1"/>
                  </a:solidFill>
                </a:endParaRPr>
              </a:p>
              <a:p>
                <a:r>
                  <a:rPr lang="ja-JP" altLang="en-US" sz="1200" dirty="0" smtClean="0">
                    <a:solidFill>
                      <a:schemeClr val="tx1"/>
                    </a:solidFill>
                  </a:rPr>
                  <a:t>広告、レンタル、リース・・・</a:t>
                </a:r>
                <a:endParaRPr lang="en-US" altLang="ja-JP" sz="1200" dirty="0" smtClean="0">
                  <a:solidFill>
                    <a:schemeClr val="tx1"/>
                  </a:solidFill>
                </a:endParaRPr>
              </a:p>
              <a:p>
                <a:r>
                  <a:rPr kumimoji="1" lang="ja-JP" altLang="en-US" sz="1200" dirty="0">
                    <a:solidFill>
                      <a:schemeClr val="tx1"/>
                    </a:solidFill>
                  </a:rPr>
                  <a:t>固定</a:t>
                </a:r>
                <a:r>
                  <a:rPr kumimoji="1" lang="ja-JP" altLang="en-US" sz="1200" dirty="0" smtClean="0">
                    <a:solidFill>
                      <a:schemeClr val="tx1"/>
                    </a:solidFill>
                  </a:rPr>
                  <a:t>、変動価格・・・・</a:t>
                </a:r>
              </a:p>
            </p:txBody>
          </p:sp>
        </p:grpSp>
        <p:grpSp>
          <p:nvGrpSpPr>
            <p:cNvPr id="20" name="グループ化 19"/>
            <p:cNvGrpSpPr/>
            <p:nvPr/>
          </p:nvGrpSpPr>
          <p:grpSpPr>
            <a:xfrm>
              <a:off x="395536" y="4581128"/>
              <a:ext cx="4170943" cy="1080120"/>
              <a:chOff x="863588" y="4725144"/>
              <a:chExt cx="3672408" cy="1080120"/>
            </a:xfrm>
          </p:grpSpPr>
          <p:sp>
            <p:nvSpPr>
              <p:cNvPr id="16" name="角丸四角形 15"/>
              <p:cNvSpPr/>
              <p:nvPr/>
            </p:nvSpPr>
            <p:spPr>
              <a:xfrm>
                <a:off x="863588" y="4725144"/>
                <a:ext cx="3672408" cy="1080120"/>
              </a:xfrm>
              <a:prstGeom prst="roundRect">
                <a:avLst/>
              </a:prstGeom>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lstStyle/>
              <a:p>
                <a:r>
                  <a:rPr kumimoji="1" lang="en-US" altLang="ja-JP" sz="1600" b="1" dirty="0" smtClean="0">
                    <a:solidFill>
                      <a:srgbClr val="C00000"/>
                    </a:solidFill>
                  </a:rPr>
                  <a:t>CS</a:t>
                </a:r>
              </a:p>
              <a:p>
                <a:r>
                  <a:rPr lang="en-US" altLang="ja-JP" sz="1400" dirty="0" smtClean="0">
                    <a:solidFill>
                      <a:srgbClr val="C00000"/>
                    </a:solidFill>
                  </a:rPr>
                  <a:t>Cost Structure</a:t>
                </a:r>
                <a:endParaRPr kumimoji="1" lang="ja-JP" altLang="en-US" sz="1400" dirty="0" smtClean="0">
                  <a:solidFill>
                    <a:srgbClr val="C00000"/>
                  </a:solidFill>
                </a:endParaRPr>
              </a:p>
            </p:txBody>
          </p:sp>
          <p:sp>
            <p:nvSpPr>
              <p:cNvPr id="19" name="角丸四角形 18"/>
              <p:cNvSpPr/>
              <p:nvPr/>
            </p:nvSpPr>
            <p:spPr>
              <a:xfrm>
                <a:off x="2195736" y="4818856"/>
                <a:ext cx="2340260" cy="914400"/>
              </a:xfrm>
              <a:prstGeom prst="roundRect">
                <a:avLst/>
              </a:prstGeom>
              <a:ln w="12700">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dirty="0">
                    <a:solidFill>
                      <a:schemeClr val="tx1"/>
                    </a:solidFill>
                  </a:rPr>
                  <a:t>どの活動</a:t>
                </a:r>
                <a:r>
                  <a:rPr lang="ja-JP" altLang="en-US" sz="1200" dirty="0" smtClean="0">
                    <a:solidFill>
                      <a:schemeClr val="tx1"/>
                    </a:solidFill>
                  </a:rPr>
                  <a:t>、リソースのコストが重要か。</a:t>
                </a:r>
                <a:endParaRPr lang="en-US" altLang="ja-JP" sz="1200" dirty="0" smtClean="0">
                  <a:solidFill>
                    <a:schemeClr val="tx1"/>
                  </a:solidFill>
                </a:endParaRPr>
              </a:p>
              <a:p>
                <a:endParaRPr lang="en-US" altLang="ja-JP" sz="1200" dirty="0">
                  <a:solidFill>
                    <a:schemeClr val="tx1"/>
                  </a:solidFill>
                </a:endParaRPr>
              </a:p>
              <a:p>
                <a:r>
                  <a:rPr lang="ja-JP" altLang="en-US" sz="1200" dirty="0" smtClean="0">
                    <a:solidFill>
                      <a:schemeClr val="tx1"/>
                    </a:solidFill>
                  </a:rPr>
                  <a:t>コストドリブン </a:t>
                </a:r>
                <a:r>
                  <a:rPr lang="en-US" altLang="ja-JP" sz="1200" dirty="0" smtClean="0">
                    <a:solidFill>
                      <a:schemeClr val="tx1"/>
                    </a:solidFill>
                  </a:rPr>
                  <a:t>/ </a:t>
                </a:r>
                <a:r>
                  <a:rPr lang="ja-JP" altLang="en-US" sz="1200" dirty="0" smtClean="0">
                    <a:solidFill>
                      <a:schemeClr val="tx1"/>
                    </a:solidFill>
                  </a:rPr>
                  <a:t>バリュードリブン　の価格設定のビジネスモデル？</a:t>
                </a:r>
                <a:endParaRPr lang="en-US" altLang="ja-JP" sz="1200" dirty="0" smtClean="0">
                  <a:solidFill>
                    <a:schemeClr val="tx1"/>
                  </a:solidFill>
                </a:endParaRPr>
              </a:p>
            </p:txBody>
          </p:sp>
        </p:grpSp>
      </p:grpSp>
      <p:sp>
        <p:nvSpPr>
          <p:cNvPr id="22" name="テキスト ボックス 21"/>
          <p:cNvSpPr txBox="1"/>
          <p:nvPr/>
        </p:nvSpPr>
        <p:spPr>
          <a:xfrm>
            <a:off x="436428" y="953165"/>
            <a:ext cx="8068234" cy="584775"/>
          </a:xfrm>
          <a:prstGeom prst="rect">
            <a:avLst/>
          </a:prstGeom>
          <a:noFill/>
        </p:spPr>
        <p:txBody>
          <a:bodyPr wrap="none" rtlCol="0">
            <a:spAutoFit/>
          </a:bodyPr>
          <a:lstStyle/>
          <a:p>
            <a:r>
              <a:rPr kumimoji="1" lang="en-US" altLang="ja-JP" sz="1600" dirty="0" smtClean="0"/>
              <a:t>Business Model generation </a:t>
            </a:r>
            <a:r>
              <a:rPr kumimoji="1" lang="ja-JP" altLang="en-US" sz="1600" dirty="0" smtClean="0"/>
              <a:t>の中で紹介されているビジネスモデル</a:t>
            </a:r>
            <a:r>
              <a:rPr kumimoji="1" lang="ja-JP" altLang="en-US" sz="1600" dirty="0" smtClean="0"/>
              <a:t>を構成</a:t>
            </a:r>
            <a:r>
              <a:rPr kumimoji="1" lang="ja-JP" altLang="en-US" sz="1600" dirty="0" smtClean="0"/>
              <a:t>する</a:t>
            </a:r>
            <a:r>
              <a:rPr lang="ja-JP" altLang="en-US" sz="1600" dirty="0"/>
              <a:t>９</a:t>
            </a:r>
            <a:r>
              <a:rPr kumimoji="1" lang="ja-JP" altLang="en-US" sz="1600" dirty="0" smtClean="0"/>
              <a:t>種類</a:t>
            </a:r>
            <a:r>
              <a:rPr kumimoji="1" lang="ja-JP" altLang="en-US" sz="1600" dirty="0" smtClean="0"/>
              <a:t>の</a:t>
            </a:r>
            <a:r>
              <a:rPr kumimoji="1" lang="ja-JP" altLang="en-US" sz="1600" dirty="0" smtClean="0"/>
              <a:t>要素であり、</a:t>
            </a:r>
            <a:endParaRPr kumimoji="1" lang="en-US" altLang="ja-JP" sz="1600" dirty="0" smtClean="0"/>
          </a:p>
          <a:p>
            <a:r>
              <a:rPr lang="ja-JP" altLang="en-US" sz="1600" dirty="0"/>
              <a:t>既</a:t>
            </a:r>
            <a:r>
              <a:rPr lang="ja-JP" altLang="en-US" sz="1600" dirty="0" smtClean="0"/>
              <a:t>に各種勉強会やＢＡＢＯＫにも取り入れる計画がある。</a:t>
            </a:r>
            <a:endParaRPr kumimoji="1" lang="ja-JP" altLang="en-US" sz="1600" dirty="0"/>
          </a:p>
        </p:txBody>
      </p:sp>
      <p:sp>
        <p:nvSpPr>
          <p:cNvPr id="9" name="テキスト ボックス 8"/>
          <p:cNvSpPr txBox="1"/>
          <p:nvPr/>
        </p:nvSpPr>
        <p:spPr>
          <a:xfrm>
            <a:off x="523544" y="5980638"/>
            <a:ext cx="6306535" cy="307777"/>
          </a:xfrm>
          <a:prstGeom prst="rect">
            <a:avLst/>
          </a:prstGeom>
          <a:noFill/>
        </p:spPr>
        <p:txBody>
          <a:bodyPr wrap="none" rtlCol="0">
            <a:spAutoFit/>
          </a:bodyPr>
          <a:lstStyle/>
          <a:p>
            <a:r>
              <a:rPr kumimoji="1" lang="ja-JP" altLang="en-US" sz="1400" dirty="0" smtClean="0"/>
              <a:t>ビジネスのアイディアをモデルにする事よって、差別化や課題の議論を深める事が出来る。</a:t>
            </a:r>
            <a:endParaRPr kumimoji="1" lang="ja-JP" altLang="en-US" sz="1400" dirty="0"/>
          </a:p>
        </p:txBody>
      </p:sp>
    </p:spTree>
    <p:extLst>
      <p:ext uri="{BB962C8B-B14F-4D97-AF65-F5344CB8AC3E}">
        <p14:creationId xmlns:p14="http://schemas.microsoft.com/office/powerpoint/2010/main" val="24600144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雲形吹き出し 7"/>
          <p:cNvSpPr/>
          <p:nvPr/>
        </p:nvSpPr>
        <p:spPr>
          <a:xfrm>
            <a:off x="648136" y="1124744"/>
            <a:ext cx="7648856" cy="4896544"/>
          </a:xfrm>
          <a:prstGeom prst="cloudCallout">
            <a:avLst>
              <a:gd name="adj1" fmla="val -18405"/>
              <a:gd name="adj2" fmla="val 30000"/>
            </a:avLst>
          </a:prstGeom>
          <a:gradFill flip="none" rotWithShape="1">
            <a:gsLst>
              <a:gs pos="0">
                <a:srgbClr val="E6D5F3">
                  <a:shade val="30000"/>
                  <a:satMod val="115000"/>
                </a:srgbClr>
              </a:gs>
              <a:gs pos="50000">
                <a:srgbClr val="E6D5F3">
                  <a:shade val="67500"/>
                  <a:satMod val="115000"/>
                </a:srgbClr>
              </a:gs>
              <a:gs pos="100000">
                <a:srgbClr val="E6D5F3">
                  <a:shade val="100000"/>
                  <a:satMod val="115000"/>
                </a:srgbClr>
              </a:gs>
            </a:gsLst>
            <a:path path="circle">
              <a:fillToRect l="50000" t="50000" r="50000" b="50000"/>
            </a:path>
            <a:tileRect/>
          </a:gra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 name="タイトル 1"/>
          <p:cNvSpPr>
            <a:spLocks noGrp="1"/>
          </p:cNvSpPr>
          <p:nvPr>
            <p:ph type="title"/>
          </p:nvPr>
        </p:nvSpPr>
        <p:spPr/>
        <p:txBody>
          <a:bodyPr/>
          <a:lstStyle/>
          <a:p>
            <a:r>
              <a:rPr kumimoji="1" lang="en-US" altLang="ja-JP" dirty="0" smtClean="0">
                <a:solidFill>
                  <a:schemeClr val="tx1"/>
                </a:solidFill>
              </a:rPr>
              <a:t>Business Model Canvas</a:t>
            </a:r>
            <a:endParaRPr kumimoji="1" lang="ja-JP" altLang="en-US" dirty="0">
              <a:solidFill>
                <a:schemeClr val="tx1"/>
              </a:solidFill>
            </a:endParaRPr>
          </a:p>
        </p:txBody>
      </p:sp>
      <p:sp>
        <p:nvSpPr>
          <p:cNvPr id="4" name="日付プレースホルダー 3"/>
          <p:cNvSpPr>
            <a:spLocks noGrp="1"/>
          </p:cNvSpPr>
          <p:nvPr>
            <p:ph type="dt" sz="half" idx="10"/>
          </p:nvPr>
        </p:nvSpPr>
        <p:spPr/>
        <p:txBody>
          <a:bodyPr/>
          <a:lstStyle/>
          <a:p>
            <a:pPr>
              <a:defRPr/>
            </a:pPr>
            <a:fld id="{64120A8C-5A0A-4256-9560-2B28AB454D67}" type="datetime1">
              <a:rPr lang="ja-JP" altLang="en-US" smtClean="0">
                <a:solidFill>
                  <a:srgbClr val="333399"/>
                </a:solidFill>
              </a:rPr>
              <a:pPr>
                <a:defRPr/>
              </a:pPr>
              <a:t>2013/1/11</a:t>
            </a:fld>
            <a:endParaRPr lang="en-US" altLang="ja-JP">
              <a:solidFill>
                <a:srgbClr val="333399"/>
              </a:solidFill>
            </a:endParaRPr>
          </a:p>
        </p:txBody>
      </p:sp>
      <p:sp>
        <p:nvSpPr>
          <p:cNvPr id="5" name="スライド番号プレースホルダー 4"/>
          <p:cNvSpPr>
            <a:spLocks noGrp="1"/>
          </p:cNvSpPr>
          <p:nvPr>
            <p:ph type="sldNum" sz="quarter" idx="11"/>
          </p:nvPr>
        </p:nvSpPr>
        <p:spPr/>
        <p:txBody>
          <a:bodyPr/>
          <a:lstStyle/>
          <a:p>
            <a:pPr>
              <a:defRPr/>
            </a:pPr>
            <a:fld id="{1D960D66-9033-486B-A867-06B27DB7A53D}" type="slidenum">
              <a:rPr lang="ja-JP" altLang="en-US" smtClean="0">
                <a:solidFill>
                  <a:srgbClr val="333399"/>
                </a:solidFill>
              </a:rPr>
              <a:pPr>
                <a:defRPr/>
              </a:pPr>
              <a:t>5</a:t>
            </a:fld>
            <a:endParaRPr lang="en-US" altLang="ja-JP">
              <a:solidFill>
                <a:srgbClr val="333399"/>
              </a:solidFill>
            </a:endParaRPr>
          </a:p>
        </p:txBody>
      </p:sp>
      <p:sp>
        <p:nvSpPr>
          <p:cNvPr id="22" name="テキスト ボックス 21"/>
          <p:cNvSpPr txBox="1"/>
          <p:nvPr/>
        </p:nvSpPr>
        <p:spPr>
          <a:xfrm>
            <a:off x="523544" y="915065"/>
            <a:ext cx="3435556" cy="338554"/>
          </a:xfrm>
          <a:prstGeom prst="rect">
            <a:avLst/>
          </a:prstGeom>
          <a:noFill/>
        </p:spPr>
        <p:txBody>
          <a:bodyPr wrap="none" rtlCol="0">
            <a:spAutoFit/>
          </a:bodyPr>
          <a:lstStyle/>
          <a:p>
            <a:r>
              <a:rPr kumimoji="1" lang="en-US" altLang="ja-JP" sz="1600" dirty="0" smtClean="0"/>
              <a:t>Biz </a:t>
            </a:r>
            <a:r>
              <a:rPr lang="en-US" altLang="ja-JP" sz="1600" dirty="0"/>
              <a:t>M</a:t>
            </a:r>
            <a:r>
              <a:rPr kumimoji="1" lang="en-US" altLang="ja-JP" sz="1600" dirty="0" smtClean="0"/>
              <a:t>odel Canvas </a:t>
            </a:r>
            <a:r>
              <a:rPr kumimoji="1" lang="ja-JP" altLang="en-US" sz="1600" dirty="0" smtClean="0"/>
              <a:t>に影響を与える環境</a:t>
            </a:r>
            <a:endParaRPr kumimoji="1" lang="ja-JP" altLang="en-US" sz="16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4142" y="2520900"/>
            <a:ext cx="4780861" cy="2304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2467898" y="1728810"/>
            <a:ext cx="4208203" cy="646331"/>
          </a:xfrm>
          <a:prstGeom prst="rect">
            <a:avLst/>
          </a:prstGeom>
          <a:noFill/>
        </p:spPr>
        <p:txBody>
          <a:bodyPr wrap="none" rtlCol="0">
            <a:spAutoFit/>
          </a:bodyPr>
          <a:lstStyle/>
          <a:p>
            <a:pPr algn="ctr"/>
            <a:r>
              <a:rPr lang="en-US" altLang="ja-JP" b="1" dirty="0" smtClean="0">
                <a:solidFill>
                  <a:schemeClr val="tx2">
                    <a:lumMod val="75000"/>
                  </a:schemeClr>
                </a:solidFill>
              </a:rPr>
              <a:t>Global / Local</a:t>
            </a:r>
          </a:p>
          <a:p>
            <a:pPr algn="ctr"/>
            <a:r>
              <a:rPr lang="ja-JP" altLang="en-US" b="1" dirty="0" smtClean="0">
                <a:solidFill>
                  <a:schemeClr val="tx2">
                    <a:lumMod val="75000"/>
                  </a:schemeClr>
                </a:solidFill>
              </a:rPr>
              <a:t>経済、社会、政治、文化、生活、各種規制</a:t>
            </a:r>
            <a:endParaRPr lang="en-US" altLang="ja-JP" b="1" dirty="0" smtClean="0">
              <a:solidFill>
                <a:schemeClr val="tx2">
                  <a:lumMod val="75000"/>
                </a:schemeClr>
              </a:solidFill>
            </a:endParaRPr>
          </a:p>
        </p:txBody>
      </p:sp>
      <p:sp>
        <p:nvSpPr>
          <p:cNvPr id="23" name="テキスト ボックス 22"/>
          <p:cNvSpPr txBox="1"/>
          <p:nvPr/>
        </p:nvSpPr>
        <p:spPr>
          <a:xfrm>
            <a:off x="3601043" y="4809926"/>
            <a:ext cx="1887056" cy="923330"/>
          </a:xfrm>
          <a:prstGeom prst="rect">
            <a:avLst/>
          </a:prstGeom>
          <a:noFill/>
        </p:spPr>
        <p:txBody>
          <a:bodyPr wrap="none" rtlCol="0">
            <a:spAutoFit/>
          </a:bodyPr>
          <a:lstStyle/>
          <a:p>
            <a:pPr algn="ctr"/>
            <a:r>
              <a:rPr lang="ja-JP" altLang="en-US" b="1" dirty="0">
                <a:solidFill>
                  <a:schemeClr val="tx2">
                    <a:lumMod val="75000"/>
                  </a:schemeClr>
                </a:solidFill>
              </a:rPr>
              <a:t>企業</a:t>
            </a:r>
            <a:endParaRPr lang="en-US" altLang="ja-JP" b="1" dirty="0" smtClean="0">
              <a:solidFill>
                <a:schemeClr val="tx2">
                  <a:lumMod val="75000"/>
                </a:schemeClr>
              </a:solidFill>
            </a:endParaRPr>
          </a:p>
          <a:p>
            <a:pPr algn="ctr"/>
            <a:r>
              <a:rPr lang="ja-JP" altLang="en-US" b="1" dirty="0" smtClean="0">
                <a:solidFill>
                  <a:schemeClr val="tx2">
                    <a:lumMod val="75000"/>
                  </a:schemeClr>
                </a:solidFill>
              </a:rPr>
              <a:t>組織、制度、風土</a:t>
            </a:r>
            <a:endParaRPr lang="en-US" altLang="ja-JP" b="1" dirty="0" smtClean="0">
              <a:solidFill>
                <a:schemeClr val="tx2">
                  <a:lumMod val="75000"/>
                </a:schemeClr>
              </a:solidFill>
            </a:endParaRPr>
          </a:p>
          <a:p>
            <a:pPr algn="ctr"/>
            <a:r>
              <a:rPr kumimoji="1" lang="ja-JP" altLang="en-US" b="1" dirty="0">
                <a:solidFill>
                  <a:schemeClr val="tx2">
                    <a:lumMod val="75000"/>
                  </a:schemeClr>
                </a:solidFill>
              </a:rPr>
              <a:t>意思</a:t>
            </a:r>
            <a:r>
              <a:rPr kumimoji="1" lang="ja-JP" altLang="en-US" b="1" dirty="0" smtClean="0">
                <a:solidFill>
                  <a:schemeClr val="tx2">
                    <a:lumMod val="75000"/>
                  </a:schemeClr>
                </a:solidFill>
              </a:rPr>
              <a:t>決定プロセス</a:t>
            </a:r>
            <a:endParaRPr kumimoji="1" lang="ja-JP" altLang="en-US" b="1" dirty="0">
              <a:solidFill>
                <a:schemeClr val="tx2">
                  <a:lumMod val="75000"/>
                </a:schemeClr>
              </a:solidFill>
            </a:endParaRPr>
          </a:p>
        </p:txBody>
      </p:sp>
      <p:sp>
        <p:nvSpPr>
          <p:cNvPr id="25" name="星 10 24"/>
          <p:cNvSpPr/>
          <p:nvPr/>
        </p:nvSpPr>
        <p:spPr>
          <a:xfrm>
            <a:off x="539552" y="1414519"/>
            <a:ext cx="1240144" cy="1150385"/>
          </a:xfrm>
          <a:prstGeom prst="star10">
            <a:avLst/>
          </a:prstGeom>
          <a:solidFill>
            <a:schemeClr val="accent6">
              <a:lumMod val="20000"/>
              <a:lumOff val="8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b"/>
          <a:lstStyle/>
          <a:p>
            <a:pPr algn="ctr"/>
            <a:r>
              <a:rPr lang="ja-JP" altLang="en-US" sz="1400" dirty="0" smtClean="0">
                <a:solidFill>
                  <a:schemeClr val="tx1"/>
                </a:solidFill>
              </a:rPr>
              <a:t>Ｖｉｓｉｏｎ</a:t>
            </a:r>
            <a:endParaRPr lang="en-US" altLang="ja-JP" sz="1400" dirty="0" smtClean="0">
              <a:solidFill>
                <a:schemeClr val="tx1"/>
              </a:solidFill>
            </a:endParaRPr>
          </a:p>
          <a:p>
            <a:pPr algn="ctr"/>
            <a:r>
              <a:rPr lang="ja-JP" altLang="en-US" sz="1400" dirty="0" smtClean="0">
                <a:solidFill>
                  <a:schemeClr val="tx1"/>
                </a:solidFill>
              </a:rPr>
              <a:t>事業の</a:t>
            </a:r>
            <a:endParaRPr lang="en-US" altLang="ja-JP" sz="1400" dirty="0" smtClean="0">
              <a:solidFill>
                <a:schemeClr val="tx1"/>
              </a:solidFill>
            </a:endParaRPr>
          </a:p>
          <a:p>
            <a:pPr algn="ctr"/>
            <a:r>
              <a:rPr lang="ja-JP" altLang="en-US" sz="1400" dirty="0" smtClean="0">
                <a:solidFill>
                  <a:schemeClr val="tx1"/>
                </a:solidFill>
              </a:rPr>
              <a:t>アイディア</a:t>
            </a:r>
            <a:endParaRPr kumimoji="1" lang="ja-JP" altLang="en-US" sz="1400" dirty="0" smtClean="0">
              <a:solidFill>
                <a:schemeClr val="tx1"/>
              </a:solidFill>
            </a:endParaRPr>
          </a:p>
        </p:txBody>
      </p:sp>
      <p:sp>
        <p:nvSpPr>
          <p:cNvPr id="28" name="テキスト ボックス 27"/>
          <p:cNvSpPr txBox="1"/>
          <p:nvPr/>
        </p:nvSpPr>
        <p:spPr>
          <a:xfrm>
            <a:off x="6935003" y="2849142"/>
            <a:ext cx="949365" cy="1338828"/>
          </a:xfrm>
          <a:prstGeom prst="rect">
            <a:avLst/>
          </a:prstGeom>
          <a:noFill/>
        </p:spPr>
        <p:txBody>
          <a:bodyPr wrap="square" rtlCol="0">
            <a:spAutoFit/>
          </a:bodyPr>
          <a:lstStyle/>
          <a:p>
            <a:pPr algn="ctr">
              <a:lnSpc>
                <a:spcPct val="150000"/>
              </a:lnSpc>
            </a:pPr>
            <a:r>
              <a:rPr lang="ja-JP" altLang="en-US" b="1" dirty="0" smtClean="0">
                <a:solidFill>
                  <a:schemeClr val="tx2">
                    <a:lumMod val="75000"/>
                  </a:schemeClr>
                </a:solidFill>
              </a:rPr>
              <a:t>産業</a:t>
            </a:r>
            <a:endParaRPr lang="en-US" altLang="ja-JP" b="1" dirty="0" smtClean="0">
              <a:solidFill>
                <a:schemeClr val="tx2">
                  <a:lumMod val="75000"/>
                </a:schemeClr>
              </a:solidFill>
            </a:endParaRPr>
          </a:p>
          <a:p>
            <a:pPr algn="ctr">
              <a:lnSpc>
                <a:spcPct val="150000"/>
              </a:lnSpc>
            </a:pPr>
            <a:r>
              <a:rPr lang="ja-JP" altLang="en-US" b="1" dirty="0" smtClean="0">
                <a:solidFill>
                  <a:schemeClr val="tx2">
                    <a:lumMod val="75000"/>
                  </a:schemeClr>
                </a:solidFill>
              </a:rPr>
              <a:t>市場</a:t>
            </a:r>
            <a:endParaRPr lang="en-US" altLang="ja-JP" b="1" dirty="0" smtClean="0">
              <a:solidFill>
                <a:schemeClr val="tx2">
                  <a:lumMod val="75000"/>
                </a:schemeClr>
              </a:solidFill>
            </a:endParaRPr>
          </a:p>
          <a:p>
            <a:pPr algn="ctr">
              <a:lnSpc>
                <a:spcPct val="150000"/>
              </a:lnSpc>
            </a:pPr>
            <a:r>
              <a:rPr lang="ja-JP" altLang="en-US" b="1" dirty="0">
                <a:solidFill>
                  <a:schemeClr val="tx2">
                    <a:lumMod val="75000"/>
                  </a:schemeClr>
                </a:solidFill>
              </a:rPr>
              <a:t>競合</a:t>
            </a:r>
            <a:endParaRPr lang="en-US" altLang="ja-JP" b="1" dirty="0" smtClean="0">
              <a:solidFill>
                <a:schemeClr val="tx2">
                  <a:lumMod val="75000"/>
                </a:schemeClr>
              </a:solidFill>
            </a:endParaRPr>
          </a:p>
        </p:txBody>
      </p:sp>
      <p:sp>
        <p:nvSpPr>
          <p:cNvPr id="29" name="テキスト ボックス 28"/>
          <p:cNvSpPr txBox="1"/>
          <p:nvPr/>
        </p:nvSpPr>
        <p:spPr>
          <a:xfrm>
            <a:off x="944972" y="2928847"/>
            <a:ext cx="1226618" cy="1338828"/>
          </a:xfrm>
          <a:prstGeom prst="rect">
            <a:avLst/>
          </a:prstGeom>
          <a:noFill/>
        </p:spPr>
        <p:txBody>
          <a:bodyPr wrap="none" rtlCol="0">
            <a:spAutoFit/>
          </a:bodyPr>
          <a:lstStyle/>
          <a:p>
            <a:pPr algn="ctr">
              <a:lnSpc>
                <a:spcPct val="150000"/>
              </a:lnSpc>
            </a:pPr>
            <a:r>
              <a:rPr lang="ja-JP" altLang="en-US" b="1" dirty="0" smtClean="0">
                <a:solidFill>
                  <a:schemeClr val="tx2">
                    <a:lumMod val="75000"/>
                  </a:schemeClr>
                </a:solidFill>
              </a:rPr>
              <a:t>テクノロジー</a:t>
            </a:r>
            <a:endParaRPr lang="en-US" altLang="ja-JP" b="1" dirty="0" smtClean="0">
              <a:solidFill>
                <a:schemeClr val="tx2">
                  <a:lumMod val="75000"/>
                </a:schemeClr>
              </a:solidFill>
            </a:endParaRPr>
          </a:p>
          <a:p>
            <a:pPr algn="ctr">
              <a:lnSpc>
                <a:spcPct val="150000"/>
              </a:lnSpc>
            </a:pPr>
            <a:r>
              <a:rPr lang="ja-JP" altLang="en-US" b="1" dirty="0" smtClean="0">
                <a:solidFill>
                  <a:schemeClr val="tx2">
                    <a:lumMod val="75000"/>
                  </a:schemeClr>
                </a:solidFill>
              </a:rPr>
              <a:t>製品</a:t>
            </a:r>
            <a:endParaRPr lang="en-US" altLang="ja-JP" b="1" dirty="0" smtClean="0">
              <a:solidFill>
                <a:schemeClr val="tx2">
                  <a:lumMod val="75000"/>
                </a:schemeClr>
              </a:solidFill>
            </a:endParaRPr>
          </a:p>
          <a:p>
            <a:pPr algn="ctr">
              <a:lnSpc>
                <a:spcPct val="150000"/>
              </a:lnSpc>
            </a:pPr>
            <a:r>
              <a:rPr lang="ja-JP" altLang="en-US" b="1" dirty="0">
                <a:solidFill>
                  <a:schemeClr val="tx2">
                    <a:lumMod val="75000"/>
                  </a:schemeClr>
                </a:solidFill>
              </a:rPr>
              <a:t>サービス</a:t>
            </a:r>
            <a:endParaRPr lang="en-US" altLang="ja-JP" b="1" dirty="0" smtClean="0">
              <a:solidFill>
                <a:schemeClr val="tx2">
                  <a:lumMod val="75000"/>
                </a:schemeClr>
              </a:solidFill>
            </a:endParaRPr>
          </a:p>
        </p:txBody>
      </p:sp>
      <p:sp>
        <p:nvSpPr>
          <p:cNvPr id="27" name="縦巻き 26"/>
          <p:cNvSpPr/>
          <p:nvPr/>
        </p:nvSpPr>
        <p:spPr>
          <a:xfrm>
            <a:off x="7341604" y="4950296"/>
            <a:ext cx="1560984" cy="1287016"/>
          </a:xfrm>
          <a:prstGeom prst="verticalScroll">
            <a:avLst/>
          </a:prstGeom>
          <a:solidFill>
            <a:schemeClr val="accent6">
              <a:lumMod val="20000"/>
              <a:lumOff val="80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ja-JP" altLang="en-US" sz="1400" dirty="0" smtClean="0">
                <a:solidFill>
                  <a:schemeClr val="tx1"/>
                </a:solidFill>
              </a:rPr>
              <a:t>事業の企画の </a:t>
            </a:r>
            <a:r>
              <a:rPr kumimoji="1" lang="en-US" altLang="ja-JP" sz="1400" dirty="0" smtClean="0">
                <a:solidFill>
                  <a:schemeClr val="tx1"/>
                </a:solidFill>
              </a:rPr>
              <a:t>Input </a:t>
            </a:r>
            <a:r>
              <a:rPr kumimoji="1" lang="ja-JP" altLang="en-US" sz="1400" dirty="0" smtClean="0">
                <a:solidFill>
                  <a:schemeClr val="tx1"/>
                </a:solidFill>
              </a:rPr>
              <a:t>としての戦略となる。</a:t>
            </a:r>
          </a:p>
        </p:txBody>
      </p:sp>
      <p:sp>
        <p:nvSpPr>
          <p:cNvPr id="30" name="下矢印 29"/>
          <p:cNvSpPr/>
          <p:nvPr/>
        </p:nvSpPr>
        <p:spPr>
          <a:xfrm rot="18971072">
            <a:off x="1705953" y="2183136"/>
            <a:ext cx="584920" cy="528375"/>
          </a:xfrm>
          <a:prstGeom prst="downArrow">
            <a:avLst/>
          </a:prstGeom>
          <a:solidFill>
            <a:srgbClr val="A3A3E0">
              <a:alpha val="52157"/>
            </a:srgb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32" name="下矢印 31"/>
          <p:cNvSpPr/>
          <p:nvPr/>
        </p:nvSpPr>
        <p:spPr>
          <a:xfrm rot="18554018">
            <a:off x="6905727" y="4676476"/>
            <a:ext cx="584920" cy="528375"/>
          </a:xfrm>
          <a:prstGeom prst="downArrow">
            <a:avLst/>
          </a:prstGeom>
          <a:solidFill>
            <a:srgbClr val="D1D1F0">
              <a:alpha val="56078"/>
            </a:srgbClr>
          </a:solidFill>
          <a:ln w="9525">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356" y="1414519"/>
            <a:ext cx="317848" cy="40202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395536" y="6093296"/>
            <a:ext cx="5179623" cy="523220"/>
          </a:xfrm>
          <a:prstGeom prst="rect">
            <a:avLst/>
          </a:prstGeom>
          <a:noFill/>
        </p:spPr>
        <p:txBody>
          <a:bodyPr wrap="none" rtlCol="0">
            <a:spAutoFit/>
          </a:bodyPr>
          <a:lstStyle/>
          <a:p>
            <a:r>
              <a:rPr kumimoji="1" lang="ja-JP" altLang="en-US" sz="1400" dirty="0" smtClean="0"/>
              <a:t>新規事業立ち上げのケースでは個々の構成要素の内容は仮説となる。</a:t>
            </a:r>
            <a:endParaRPr kumimoji="1" lang="en-US" altLang="ja-JP" sz="1400" dirty="0" smtClean="0"/>
          </a:p>
          <a:p>
            <a:r>
              <a:rPr kumimoji="1" lang="ja-JP" altLang="en-US" sz="1400" dirty="0" smtClean="0"/>
              <a:t>検証によって軌道修正し、現実化してゆく。</a:t>
            </a:r>
            <a:endParaRPr kumimoji="1" lang="ja-JP" altLang="en-US" sz="1400" dirty="0"/>
          </a:p>
        </p:txBody>
      </p:sp>
    </p:spTree>
    <p:extLst>
      <p:ext uri="{BB962C8B-B14F-4D97-AF65-F5344CB8AC3E}">
        <p14:creationId xmlns:p14="http://schemas.microsoft.com/office/powerpoint/2010/main" val="753947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雲形吹き出し 7"/>
          <p:cNvSpPr/>
          <p:nvPr/>
        </p:nvSpPr>
        <p:spPr>
          <a:xfrm>
            <a:off x="648136" y="1816544"/>
            <a:ext cx="6939660" cy="4204743"/>
          </a:xfrm>
          <a:prstGeom prst="cloudCallout">
            <a:avLst>
              <a:gd name="adj1" fmla="val -18405"/>
              <a:gd name="adj2" fmla="val 30000"/>
            </a:avLst>
          </a:prstGeom>
          <a:gradFill flip="none" rotWithShape="1">
            <a:gsLst>
              <a:gs pos="0">
                <a:srgbClr val="E6D5F3">
                  <a:shade val="30000"/>
                  <a:satMod val="115000"/>
                </a:srgbClr>
              </a:gs>
              <a:gs pos="50000">
                <a:srgbClr val="E6D5F3">
                  <a:shade val="67500"/>
                  <a:satMod val="115000"/>
                </a:srgbClr>
              </a:gs>
              <a:gs pos="100000">
                <a:srgbClr val="E6D5F3">
                  <a:shade val="100000"/>
                  <a:satMod val="115000"/>
                </a:srgbClr>
              </a:gs>
            </a:gsLst>
            <a:path path="circle">
              <a:fillToRect l="50000" t="50000" r="50000" b="50000"/>
            </a:path>
            <a:tileRect/>
          </a:gradFill>
          <a:ln w="952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endParaRPr kumimoji="1" lang="ja-JP" altLang="en-US" sz="1400" dirty="0" smtClean="0">
              <a:solidFill>
                <a:schemeClr val="tx1"/>
              </a:solidFill>
            </a:endParaRPr>
          </a:p>
        </p:txBody>
      </p:sp>
      <p:sp>
        <p:nvSpPr>
          <p:cNvPr id="2" name="タイトル 1"/>
          <p:cNvSpPr>
            <a:spLocks noGrp="1"/>
          </p:cNvSpPr>
          <p:nvPr>
            <p:ph type="title"/>
          </p:nvPr>
        </p:nvSpPr>
        <p:spPr/>
        <p:txBody>
          <a:bodyPr/>
          <a:lstStyle/>
          <a:p>
            <a:r>
              <a:rPr kumimoji="1" lang="en-US" altLang="ja-JP" dirty="0" smtClean="0">
                <a:solidFill>
                  <a:schemeClr val="tx1"/>
                </a:solidFill>
              </a:rPr>
              <a:t>Business Model </a:t>
            </a:r>
            <a:r>
              <a:rPr lang="ja-JP" altLang="en-US" dirty="0">
                <a:solidFill>
                  <a:schemeClr val="tx1"/>
                </a:solidFill>
              </a:rPr>
              <a:t>Ｅｖａｌｕａｔｉｏｎ</a:t>
            </a:r>
            <a:endParaRPr kumimoji="1" lang="ja-JP" altLang="en-US" dirty="0">
              <a:solidFill>
                <a:schemeClr val="tx1"/>
              </a:solidFill>
            </a:endParaRPr>
          </a:p>
        </p:txBody>
      </p:sp>
      <p:sp>
        <p:nvSpPr>
          <p:cNvPr id="4" name="日付プレースホルダー 3"/>
          <p:cNvSpPr>
            <a:spLocks noGrp="1"/>
          </p:cNvSpPr>
          <p:nvPr>
            <p:ph type="dt" sz="half" idx="10"/>
          </p:nvPr>
        </p:nvSpPr>
        <p:spPr/>
        <p:txBody>
          <a:bodyPr/>
          <a:lstStyle/>
          <a:p>
            <a:pPr>
              <a:defRPr/>
            </a:pPr>
            <a:fld id="{64120A8C-5A0A-4256-9560-2B28AB454D67}" type="datetime1">
              <a:rPr lang="ja-JP" altLang="en-US" smtClean="0">
                <a:solidFill>
                  <a:srgbClr val="333399"/>
                </a:solidFill>
              </a:rPr>
              <a:pPr>
                <a:defRPr/>
              </a:pPr>
              <a:t>2013/1/11</a:t>
            </a:fld>
            <a:endParaRPr lang="en-US" altLang="ja-JP">
              <a:solidFill>
                <a:srgbClr val="333399"/>
              </a:solidFill>
            </a:endParaRPr>
          </a:p>
        </p:txBody>
      </p:sp>
      <p:sp>
        <p:nvSpPr>
          <p:cNvPr id="5" name="スライド番号プレースホルダー 4"/>
          <p:cNvSpPr>
            <a:spLocks noGrp="1"/>
          </p:cNvSpPr>
          <p:nvPr>
            <p:ph type="sldNum" sz="quarter" idx="11"/>
          </p:nvPr>
        </p:nvSpPr>
        <p:spPr/>
        <p:txBody>
          <a:bodyPr/>
          <a:lstStyle/>
          <a:p>
            <a:pPr>
              <a:defRPr/>
            </a:pPr>
            <a:fld id="{1D960D66-9033-486B-A867-06B27DB7A53D}" type="slidenum">
              <a:rPr lang="ja-JP" altLang="en-US" smtClean="0">
                <a:solidFill>
                  <a:srgbClr val="333399"/>
                </a:solidFill>
              </a:rPr>
              <a:pPr>
                <a:defRPr/>
              </a:pPr>
              <a:t>6</a:t>
            </a:fld>
            <a:endParaRPr lang="en-US" altLang="ja-JP">
              <a:solidFill>
                <a:srgbClr val="333399"/>
              </a:solidFill>
            </a:endParaRPr>
          </a:p>
        </p:txBody>
      </p:sp>
      <p:sp>
        <p:nvSpPr>
          <p:cNvPr id="22" name="テキスト ボックス 21"/>
          <p:cNvSpPr txBox="1"/>
          <p:nvPr/>
        </p:nvSpPr>
        <p:spPr>
          <a:xfrm>
            <a:off x="523544" y="915065"/>
            <a:ext cx="2896947" cy="338554"/>
          </a:xfrm>
          <a:prstGeom prst="rect">
            <a:avLst/>
          </a:prstGeom>
          <a:noFill/>
        </p:spPr>
        <p:txBody>
          <a:bodyPr wrap="none" rtlCol="0">
            <a:spAutoFit/>
          </a:bodyPr>
          <a:lstStyle/>
          <a:p>
            <a:r>
              <a:rPr lang="ja-JP" altLang="en-US" sz="1600" dirty="0"/>
              <a:t>Ｂｕｓｉｎｅｓｓ　Ｍｏｄｅｌ　</a:t>
            </a:r>
            <a:r>
              <a:rPr lang="ja-JP" altLang="en-US" sz="1600" dirty="0" smtClean="0"/>
              <a:t>を評価する</a:t>
            </a:r>
            <a:endParaRPr kumimoji="1" lang="ja-JP" altLang="en-US" sz="1600"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54143" y="2930964"/>
            <a:ext cx="3930026" cy="1894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テキスト ボックス 10"/>
          <p:cNvSpPr txBox="1"/>
          <p:nvPr/>
        </p:nvSpPr>
        <p:spPr>
          <a:xfrm>
            <a:off x="2629227" y="2241738"/>
            <a:ext cx="3768980" cy="584775"/>
          </a:xfrm>
          <a:prstGeom prst="rect">
            <a:avLst/>
          </a:prstGeom>
          <a:noFill/>
        </p:spPr>
        <p:txBody>
          <a:bodyPr wrap="none" rtlCol="0">
            <a:spAutoFit/>
          </a:bodyPr>
          <a:lstStyle/>
          <a:p>
            <a:pPr algn="ctr"/>
            <a:r>
              <a:rPr lang="en-US" altLang="ja-JP" sz="1600" b="1" dirty="0" smtClean="0">
                <a:solidFill>
                  <a:schemeClr val="tx2">
                    <a:lumMod val="75000"/>
                  </a:schemeClr>
                </a:solidFill>
              </a:rPr>
              <a:t>Global / Local</a:t>
            </a:r>
          </a:p>
          <a:p>
            <a:pPr algn="ctr"/>
            <a:r>
              <a:rPr lang="ja-JP" altLang="en-US" sz="1600" b="1" dirty="0" smtClean="0">
                <a:solidFill>
                  <a:schemeClr val="tx2">
                    <a:lumMod val="75000"/>
                  </a:schemeClr>
                </a:solidFill>
              </a:rPr>
              <a:t>経済、社会、政治、文化、生活、各種規制</a:t>
            </a:r>
            <a:endParaRPr lang="en-US" altLang="ja-JP" sz="1600" b="1" dirty="0" smtClean="0">
              <a:solidFill>
                <a:schemeClr val="tx2">
                  <a:lumMod val="75000"/>
                </a:schemeClr>
              </a:solidFill>
            </a:endParaRPr>
          </a:p>
        </p:txBody>
      </p:sp>
      <p:sp>
        <p:nvSpPr>
          <p:cNvPr id="23" name="テキスト ボックス 22"/>
          <p:cNvSpPr txBox="1"/>
          <p:nvPr/>
        </p:nvSpPr>
        <p:spPr>
          <a:xfrm>
            <a:off x="3367988" y="4809926"/>
            <a:ext cx="1502334" cy="738664"/>
          </a:xfrm>
          <a:prstGeom prst="rect">
            <a:avLst/>
          </a:prstGeom>
          <a:noFill/>
        </p:spPr>
        <p:txBody>
          <a:bodyPr wrap="none" rtlCol="0">
            <a:spAutoFit/>
          </a:bodyPr>
          <a:lstStyle/>
          <a:p>
            <a:pPr algn="ctr"/>
            <a:r>
              <a:rPr lang="ja-JP" altLang="en-US" sz="1400" b="1" dirty="0">
                <a:solidFill>
                  <a:schemeClr val="tx2">
                    <a:lumMod val="75000"/>
                  </a:schemeClr>
                </a:solidFill>
              </a:rPr>
              <a:t>企業</a:t>
            </a:r>
            <a:endParaRPr lang="en-US" altLang="ja-JP" sz="1400" b="1" dirty="0" smtClean="0">
              <a:solidFill>
                <a:schemeClr val="tx2">
                  <a:lumMod val="75000"/>
                </a:schemeClr>
              </a:solidFill>
            </a:endParaRPr>
          </a:p>
          <a:p>
            <a:pPr algn="ctr"/>
            <a:r>
              <a:rPr lang="ja-JP" altLang="en-US" sz="1400" b="1" dirty="0" smtClean="0">
                <a:solidFill>
                  <a:schemeClr val="tx2">
                    <a:lumMod val="75000"/>
                  </a:schemeClr>
                </a:solidFill>
              </a:rPr>
              <a:t>組織、制度、風土</a:t>
            </a:r>
            <a:endParaRPr lang="en-US" altLang="ja-JP" sz="1400" b="1" dirty="0" smtClean="0">
              <a:solidFill>
                <a:schemeClr val="tx2">
                  <a:lumMod val="75000"/>
                </a:schemeClr>
              </a:solidFill>
            </a:endParaRPr>
          </a:p>
          <a:p>
            <a:pPr algn="ctr"/>
            <a:r>
              <a:rPr kumimoji="1" lang="ja-JP" altLang="en-US" sz="1400" b="1" dirty="0">
                <a:solidFill>
                  <a:schemeClr val="tx2">
                    <a:lumMod val="75000"/>
                  </a:schemeClr>
                </a:solidFill>
              </a:rPr>
              <a:t>意思</a:t>
            </a:r>
            <a:r>
              <a:rPr kumimoji="1" lang="ja-JP" altLang="en-US" sz="1400" b="1" dirty="0" smtClean="0">
                <a:solidFill>
                  <a:schemeClr val="tx2">
                    <a:lumMod val="75000"/>
                  </a:schemeClr>
                </a:solidFill>
              </a:rPr>
              <a:t>決定プロセス</a:t>
            </a:r>
            <a:endParaRPr kumimoji="1" lang="ja-JP" altLang="en-US" sz="1400" b="1" dirty="0">
              <a:solidFill>
                <a:schemeClr val="tx2">
                  <a:lumMod val="75000"/>
                </a:schemeClr>
              </a:solidFill>
            </a:endParaRPr>
          </a:p>
        </p:txBody>
      </p:sp>
      <p:sp>
        <p:nvSpPr>
          <p:cNvPr id="28" name="テキスト ボックス 27"/>
          <p:cNvSpPr txBox="1"/>
          <p:nvPr/>
        </p:nvSpPr>
        <p:spPr>
          <a:xfrm>
            <a:off x="6065502" y="3312734"/>
            <a:ext cx="949365" cy="1011367"/>
          </a:xfrm>
          <a:prstGeom prst="rect">
            <a:avLst/>
          </a:prstGeom>
          <a:noFill/>
        </p:spPr>
        <p:txBody>
          <a:bodyPr wrap="square" rtlCol="0">
            <a:spAutoFit/>
          </a:bodyPr>
          <a:lstStyle/>
          <a:p>
            <a:pPr algn="ctr">
              <a:lnSpc>
                <a:spcPct val="150000"/>
              </a:lnSpc>
            </a:pPr>
            <a:r>
              <a:rPr lang="ja-JP" altLang="en-US" sz="1400" b="1" dirty="0" smtClean="0">
                <a:solidFill>
                  <a:schemeClr val="tx2">
                    <a:lumMod val="75000"/>
                  </a:schemeClr>
                </a:solidFill>
              </a:rPr>
              <a:t>産業</a:t>
            </a:r>
            <a:endParaRPr lang="en-US" altLang="ja-JP" sz="1400" b="1" dirty="0" smtClean="0">
              <a:solidFill>
                <a:schemeClr val="tx2">
                  <a:lumMod val="75000"/>
                </a:schemeClr>
              </a:solidFill>
            </a:endParaRPr>
          </a:p>
          <a:p>
            <a:pPr algn="ctr">
              <a:lnSpc>
                <a:spcPct val="150000"/>
              </a:lnSpc>
            </a:pPr>
            <a:r>
              <a:rPr lang="ja-JP" altLang="en-US" sz="1400" b="1" dirty="0" smtClean="0">
                <a:solidFill>
                  <a:schemeClr val="tx2">
                    <a:lumMod val="75000"/>
                  </a:schemeClr>
                </a:solidFill>
              </a:rPr>
              <a:t>市場</a:t>
            </a:r>
            <a:endParaRPr lang="en-US" altLang="ja-JP" sz="1400" b="1" dirty="0" smtClean="0">
              <a:solidFill>
                <a:schemeClr val="tx2">
                  <a:lumMod val="75000"/>
                </a:schemeClr>
              </a:solidFill>
            </a:endParaRPr>
          </a:p>
          <a:p>
            <a:pPr algn="ctr">
              <a:lnSpc>
                <a:spcPct val="150000"/>
              </a:lnSpc>
            </a:pPr>
            <a:r>
              <a:rPr lang="ja-JP" altLang="en-US" sz="1400" b="1" dirty="0">
                <a:solidFill>
                  <a:schemeClr val="tx2">
                    <a:lumMod val="75000"/>
                  </a:schemeClr>
                </a:solidFill>
              </a:rPr>
              <a:t>競合</a:t>
            </a:r>
            <a:endParaRPr lang="en-US" altLang="ja-JP" sz="1400" b="1" dirty="0" smtClean="0">
              <a:solidFill>
                <a:schemeClr val="tx2">
                  <a:lumMod val="75000"/>
                </a:schemeClr>
              </a:solidFill>
            </a:endParaRPr>
          </a:p>
        </p:txBody>
      </p:sp>
      <p:sp>
        <p:nvSpPr>
          <p:cNvPr id="29" name="テキスト ボックス 28"/>
          <p:cNvSpPr txBox="1"/>
          <p:nvPr/>
        </p:nvSpPr>
        <p:spPr>
          <a:xfrm>
            <a:off x="1070839" y="3208596"/>
            <a:ext cx="994182" cy="1011367"/>
          </a:xfrm>
          <a:prstGeom prst="rect">
            <a:avLst/>
          </a:prstGeom>
          <a:noFill/>
        </p:spPr>
        <p:txBody>
          <a:bodyPr wrap="none" rtlCol="0">
            <a:spAutoFit/>
          </a:bodyPr>
          <a:lstStyle/>
          <a:p>
            <a:pPr algn="ctr">
              <a:lnSpc>
                <a:spcPct val="150000"/>
              </a:lnSpc>
            </a:pPr>
            <a:r>
              <a:rPr lang="ja-JP" altLang="en-US" sz="1400" b="1" dirty="0" smtClean="0">
                <a:solidFill>
                  <a:schemeClr val="tx2">
                    <a:lumMod val="75000"/>
                  </a:schemeClr>
                </a:solidFill>
              </a:rPr>
              <a:t>テクノロジー</a:t>
            </a:r>
            <a:endParaRPr lang="en-US" altLang="ja-JP" sz="1400" b="1" dirty="0" smtClean="0">
              <a:solidFill>
                <a:schemeClr val="tx2">
                  <a:lumMod val="75000"/>
                </a:schemeClr>
              </a:solidFill>
            </a:endParaRPr>
          </a:p>
          <a:p>
            <a:pPr algn="ctr">
              <a:lnSpc>
                <a:spcPct val="150000"/>
              </a:lnSpc>
            </a:pPr>
            <a:r>
              <a:rPr lang="ja-JP" altLang="en-US" sz="1400" b="1" dirty="0" smtClean="0">
                <a:solidFill>
                  <a:schemeClr val="tx2">
                    <a:lumMod val="75000"/>
                  </a:schemeClr>
                </a:solidFill>
              </a:rPr>
              <a:t>製品</a:t>
            </a:r>
            <a:endParaRPr lang="en-US" altLang="ja-JP" sz="1400" b="1" dirty="0" smtClean="0">
              <a:solidFill>
                <a:schemeClr val="tx2">
                  <a:lumMod val="75000"/>
                </a:schemeClr>
              </a:solidFill>
            </a:endParaRPr>
          </a:p>
          <a:p>
            <a:pPr algn="ctr">
              <a:lnSpc>
                <a:spcPct val="150000"/>
              </a:lnSpc>
            </a:pPr>
            <a:r>
              <a:rPr lang="ja-JP" altLang="en-US" sz="1400" b="1" dirty="0">
                <a:solidFill>
                  <a:schemeClr val="tx2">
                    <a:lumMod val="75000"/>
                  </a:schemeClr>
                </a:solidFill>
              </a:rPr>
              <a:t>サービス</a:t>
            </a:r>
            <a:endParaRPr lang="en-US" altLang="ja-JP" sz="1400" b="1" dirty="0" smtClean="0">
              <a:solidFill>
                <a:schemeClr val="tx2">
                  <a:lumMod val="75000"/>
                </a:schemeClr>
              </a:solidFill>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3356" y="3717032"/>
            <a:ext cx="900592" cy="432951"/>
          </a:xfrm>
          <a:prstGeom prst="rect">
            <a:avLst/>
          </a:prstGeom>
          <a:solidFill>
            <a:schemeClr val="accent4">
              <a:lumMod val="50000"/>
              <a:lumOff val="50000"/>
            </a:schemeClr>
          </a:solidFill>
          <a:ln>
            <a:noFill/>
          </a:ln>
          <a:effectLst/>
        </p:spPr>
      </p:pic>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94456" y="3870108"/>
            <a:ext cx="900592" cy="432951"/>
          </a:xfrm>
          <a:prstGeom prst="rect">
            <a:avLst/>
          </a:prstGeom>
          <a:solidFill>
            <a:schemeClr val="accent4">
              <a:lumMod val="50000"/>
              <a:lumOff val="50000"/>
            </a:schemeClr>
          </a:solidFill>
          <a:ln>
            <a:noFill/>
          </a:ln>
          <a:effectLst/>
        </p:spPr>
      </p:pic>
      <p:pic>
        <p:nvPicPr>
          <p:cNvPr id="2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48264" y="4061520"/>
            <a:ext cx="900592" cy="432951"/>
          </a:xfrm>
          <a:prstGeom prst="rect">
            <a:avLst/>
          </a:prstGeom>
          <a:solidFill>
            <a:schemeClr val="accent4">
              <a:lumMod val="50000"/>
              <a:lumOff val="50000"/>
            </a:schemeClr>
          </a:solidFill>
          <a:ln>
            <a:noFill/>
          </a:ln>
          <a:effectLst/>
        </p:spPr>
      </p:pic>
      <p:sp>
        <p:nvSpPr>
          <p:cNvPr id="7" name="強調線吹き出し 2 (枠付き) 6"/>
          <p:cNvSpPr/>
          <p:nvPr/>
        </p:nvSpPr>
        <p:spPr>
          <a:xfrm>
            <a:off x="7190324" y="2128620"/>
            <a:ext cx="1846172" cy="1372388"/>
          </a:xfrm>
          <a:prstGeom prst="accentBorderCallout2">
            <a:avLst>
              <a:gd name="adj1" fmla="val 18750"/>
              <a:gd name="adj2" fmla="val -8333"/>
              <a:gd name="adj3" fmla="val 18750"/>
              <a:gd name="adj4" fmla="val -16667"/>
              <a:gd name="adj5" fmla="val 67637"/>
              <a:gd name="adj6" fmla="val -35176"/>
            </a:avLst>
          </a:prstGeom>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ja-JP" altLang="en-US" sz="1200" b="1" dirty="0" smtClean="0">
                <a:solidFill>
                  <a:schemeClr val="tx1"/>
                </a:solidFill>
              </a:rPr>
              <a:t>ＳＷＯＴ分析　３Ｃ分析</a:t>
            </a:r>
            <a:endParaRPr lang="en-US" altLang="ja-JP" sz="1200" b="1" dirty="0">
              <a:solidFill>
                <a:schemeClr val="tx1"/>
              </a:solidFill>
            </a:endParaRPr>
          </a:p>
          <a:p>
            <a:r>
              <a:rPr kumimoji="1" lang="ja-JP" altLang="en-US" sz="1200" dirty="0" smtClean="0">
                <a:solidFill>
                  <a:schemeClr val="tx1"/>
                </a:solidFill>
              </a:rPr>
              <a:t>自社、競合の</a:t>
            </a:r>
            <a:r>
              <a:rPr kumimoji="1" lang="en-US" altLang="ja-JP" sz="1200" dirty="0" smtClean="0">
                <a:solidFill>
                  <a:schemeClr val="tx1"/>
                </a:solidFill>
              </a:rPr>
              <a:t>Biz Model </a:t>
            </a:r>
            <a:r>
              <a:rPr lang="ja-JP" altLang="en-US" sz="1200" dirty="0">
                <a:solidFill>
                  <a:schemeClr val="tx1"/>
                </a:solidFill>
              </a:rPr>
              <a:t>　</a:t>
            </a:r>
            <a:r>
              <a:rPr lang="ja-JP" altLang="en-US" sz="1200" dirty="0" smtClean="0">
                <a:solidFill>
                  <a:schemeClr val="tx1"/>
                </a:solidFill>
              </a:rPr>
              <a:t>及び市場を分析し</a:t>
            </a:r>
            <a:r>
              <a:rPr kumimoji="1" lang="ja-JP" altLang="en-US" sz="1200" dirty="0" smtClean="0">
                <a:solidFill>
                  <a:schemeClr val="tx1"/>
                </a:solidFill>
              </a:rPr>
              <a:t>、機会と脅威を評価する。</a:t>
            </a:r>
            <a:endParaRPr lang="en-US" altLang="ja-JP" sz="1200" dirty="0">
              <a:solidFill>
                <a:schemeClr val="tx1"/>
              </a:solidFill>
            </a:endParaRPr>
          </a:p>
          <a:p>
            <a:r>
              <a:rPr lang="en-US" altLang="ja-JP" sz="1200" dirty="0" smtClean="0">
                <a:solidFill>
                  <a:schemeClr val="tx1"/>
                </a:solidFill>
              </a:rPr>
              <a:t>3C ( Company, Competitor, Customer)</a:t>
            </a:r>
            <a:endParaRPr kumimoji="1" lang="ja-JP" altLang="en-US" sz="1200" dirty="0" smtClean="0">
              <a:solidFill>
                <a:schemeClr val="tx1"/>
              </a:solidFill>
            </a:endParaRPr>
          </a:p>
        </p:txBody>
      </p:sp>
      <p:sp>
        <p:nvSpPr>
          <p:cNvPr id="26" name="強調線吹き出し 2 (枠付き) 25"/>
          <p:cNvSpPr/>
          <p:nvPr/>
        </p:nvSpPr>
        <p:spPr>
          <a:xfrm>
            <a:off x="7092772" y="4653338"/>
            <a:ext cx="1656184" cy="1051840"/>
          </a:xfrm>
          <a:prstGeom prst="accentBorderCallout2">
            <a:avLst>
              <a:gd name="adj1" fmla="val 18750"/>
              <a:gd name="adj2" fmla="val -8333"/>
              <a:gd name="adj3" fmla="val 18750"/>
              <a:gd name="adj4" fmla="val -16667"/>
              <a:gd name="adj5" fmla="val -6015"/>
              <a:gd name="adj6" fmla="val -58948"/>
            </a:avLst>
          </a:prstGeom>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ja-JP" sz="1200" b="1" dirty="0" err="1" smtClean="0">
                <a:solidFill>
                  <a:schemeClr val="tx1"/>
                </a:solidFill>
              </a:rPr>
              <a:t>Ansoff</a:t>
            </a:r>
            <a:r>
              <a:rPr lang="en-US" altLang="ja-JP" sz="1200" b="1" dirty="0" smtClean="0">
                <a:solidFill>
                  <a:schemeClr val="tx1"/>
                </a:solidFill>
              </a:rPr>
              <a:t> </a:t>
            </a:r>
            <a:r>
              <a:rPr lang="ja-JP" altLang="en-US" sz="1200" b="1" dirty="0" smtClean="0">
                <a:solidFill>
                  <a:schemeClr val="tx1"/>
                </a:solidFill>
              </a:rPr>
              <a:t>戦略</a:t>
            </a:r>
            <a:r>
              <a:rPr lang="ja-JP" altLang="en-US" sz="1200" b="1" dirty="0">
                <a:solidFill>
                  <a:schemeClr val="tx1"/>
                </a:solidFill>
              </a:rPr>
              <a:t>ボード</a:t>
            </a:r>
            <a:endParaRPr lang="en-US" altLang="ja-JP" sz="1200" b="1" dirty="0">
              <a:solidFill>
                <a:schemeClr val="tx1"/>
              </a:solidFill>
            </a:endParaRPr>
          </a:p>
          <a:p>
            <a:r>
              <a:rPr lang="ja-JP" altLang="en-US" sz="1200" dirty="0" smtClean="0">
                <a:solidFill>
                  <a:schemeClr val="tx1"/>
                </a:solidFill>
              </a:rPr>
              <a:t>市場への展開の戦略</a:t>
            </a:r>
            <a:endParaRPr lang="en-US" altLang="ja-JP" sz="1200" dirty="0" smtClean="0">
              <a:solidFill>
                <a:schemeClr val="tx1"/>
              </a:solidFill>
            </a:endParaRPr>
          </a:p>
          <a:p>
            <a:r>
              <a:rPr kumimoji="1" lang="ja-JP" altLang="en-US" sz="1200" dirty="0" smtClean="0">
                <a:solidFill>
                  <a:schemeClr val="tx1"/>
                </a:solidFill>
              </a:rPr>
              <a:t>新市場・</a:t>
            </a:r>
            <a:r>
              <a:rPr lang="ja-JP" altLang="en-US" sz="1200" dirty="0">
                <a:solidFill>
                  <a:schemeClr val="tx1"/>
                </a:solidFill>
              </a:rPr>
              <a:t>現状</a:t>
            </a:r>
            <a:r>
              <a:rPr kumimoji="1" lang="ja-JP" altLang="en-US" sz="1200" dirty="0" smtClean="0">
                <a:solidFill>
                  <a:schemeClr val="tx1"/>
                </a:solidFill>
              </a:rPr>
              <a:t>の拡張・現在の市場　に対する対応</a:t>
            </a:r>
            <a:endParaRPr kumimoji="1" lang="ja-JP" altLang="en-US" sz="1200" dirty="0" smtClean="0">
              <a:solidFill>
                <a:schemeClr val="tx1"/>
              </a:solidFill>
            </a:endParaRPr>
          </a:p>
        </p:txBody>
      </p:sp>
      <p:sp>
        <p:nvSpPr>
          <p:cNvPr id="31" name="強調線吹き出し 2 (枠付き) 30"/>
          <p:cNvSpPr/>
          <p:nvPr/>
        </p:nvSpPr>
        <p:spPr>
          <a:xfrm flipH="1">
            <a:off x="315833" y="1331568"/>
            <a:ext cx="1656184" cy="1051840"/>
          </a:xfrm>
          <a:prstGeom prst="accentBorderCallout2">
            <a:avLst>
              <a:gd name="adj1" fmla="val 18750"/>
              <a:gd name="adj2" fmla="val -8333"/>
              <a:gd name="adj3" fmla="val 18750"/>
              <a:gd name="adj4" fmla="val -16667"/>
              <a:gd name="adj5" fmla="val 72466"/>
              <a:gd name="adj6" fmla="val -76585"/>
            </a:avLst>
          </a:prstGeom>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b="1" dirty="0">
                <a:solidFill>
                  <a:schemeClr val="tx1"/>
                </a:solidFill>
              </a:rPr>
              <a:t>ＰＰＭ</a:t>
            </a:r>
            <a:endParaRPr lang="en-US" altLang="ja-JP" sz="1200" b="1" dirty="0">
              <a:solidFill>
                <a:schemeClr val="tx1"/>
              </a:solidFill>
            </a:endParaRPr>
          </a:p>
          <a:p>
            <a:r>
              <a:rPr lang="ja-JP" altLang="en-US" sz="1200" dirty="0">
                <a:solidFill>
                  <a:schemeClr val="tx1"/>
                </a:solidFill>
              </a:rPr>
              <a:t>製品</a:t>
            </a:r>
            <a:r>
              <a:rPr lang="ja-JP" altLang="en-US" sz="1200" dirty="0" smtClean="0">
                <a:solidFill>
                  <a:schemeClr val="tx1"/>
                </a:solidFill>
              </a:rPr>
              <a:t>、サービスの市場での位置づけと同行により事業の拡大、撤退方針を決める</a:t>
            </a:r>
            <a:endParaRPr kumimoji="1" lang="ja-JP" altLang="en-US" sz="1200" dirty="0" smtClean="0">
              <a:solidFill>
                <a:schemeClr val="tx1"/>
              </a:solidFill>
            </a:endParaRPr>
          </a:p>
        </p:txBody>
      </p:sp>
      <p:sp>
        <p:nvSpPr>
          <p:cNvPr id="33" name="強調線吹き出し 2 (枠付き) 32"/>
          <p:cNvSpPr/>
          <p:nvPr/>
        </p:nvSpPr>
        <p:spPr>
          <a:xfrm>
            <a:off x="6642476" y="692696"/>
            <a:ext cx="2204032" cy="1274209"/>
          </a:xfrm>
          <a:prstGeom prst="accentBorderCallout2">
            <a:avLst>
              <a:gd name="adj1" fmla="val 18750"/>
              <a:gd name="adj2" fmla="val -8333"/>
              <a:gd name="adj3" fmla="val 18750"/>
              <a:gd name="adj4" fmla="val -16667"/>
              <a:gd name="adj5" fmla="val 112425"/>
              <a:gd name="adj6" fmla="val -32979"/>
            </a:avLst>
          </a:prstGeom>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b="1" dirty="0" smtClean="0">
                <a:solidFill>
                  <a:schemeClr val="tx1"/>
                </a:solidFill>
              </a:rPr>
              <a:t>Ｍ </a:t>
            </a:r>
            <a:r>
              <a:rPr lang="en-US" altLang="ja-JP" sz="1200" b="1" dirty="0" smtClean="0">
                <a:solidFill>
                  <a:schemeClr val="tx1"/>
                </a:solidFill>
              </a:rPr>
              <a:t>Porter </a:t>
            </a:r>
            <a:r>
              <a:rPr lang="ja-JP" altLang="en-US" sz="1200" b="1" dirty="0" smtClean="0">
                <a:solidFill>
                  <a:schemeClr val="tx1"/>
                </a:solidFill>
              </a:rPr>
              <a:t>事業戦略類型</a:t>
            </a:r>
            <a:endParaRPr lang="en-US" altLang="ja-JP" sz="1200" b="1" dirty="0">
              <a:solidFill>
                <a:schemeClr val="tx1"/>
              </a:solidFill>
            </a:endParaRPr>
          </a:p>
          <a:p>
            <a:r>
              <a:rPr kumimoji="1" lang="ja-JP" altLang="en-US" sz="1200" dirty="0" smtClean="0">
                <a:solidFill>
                  <a:schemeClr val="tx1"/>
                </a:solidFill>
              </a:rPr>
              <a:t>５ </a:t>
            </a:r>
            <a:r>
              <a:rPr kumimoji="1" lang="en-US" altLang="ja-JP" sz="1200" dirty="0" smtClean="0">
                <a:solidFill>
                  <a:schemeClr val="tx1"/>
                </a:solidFill>
              </a:rPr>
              <a:t>Force (</a:t>
            </a:r>
            <a:r>
              <a:rPr kumimoji="1" lang="ja-JP" altLang="en-US" sz="1200" dirty="0" smtClean="0">
                <a:solidFill>
                  <a:schemeClr val="tx1"/>
                </a:solidFill>
              </a:rPr>
              <a:t>新規参入、代替え品、売り手、買い手、競合）を分析し</a:t>
            </a:r>
            <a:endParaRPr kumimoji="1" lang="en-US" altLang="ja-JP" sz="1200" dirty="0" smtClean="0">
              <a:solidFill>
                <a:schemeClr val="tx1"/>
              </a:solidFill>
            </a:endParaRPr>
          </a:p>
          <a:p>
            <a:r>
              <a:rPr kumimoji="1" lang="ja-JP" altLang="en-US" sz="1200" dirty="0" smtClean="0">
                <a:solidFill>
                  <a:schemeClr val="tx1"/>
                </a:solidFill>
              </a:rPr>
              <a:t>コストリーダシップ</a:t>
            </a:r>
            <a:r>
              <a:rPr kumimoji="1" lang="en-US" altLang="ja-JP" sz="1200" dirty="0" smtClean="0">
                <a:solidFill>
                  <a:schemeClr val="tx1"/>
                </a:solidFill>
              </a:rPr>
              <a:t>/</a:t>
            </a:r>
            <a:r>
              <a:rPr lang="ja-JP" altLang="en-US" sz="1200" dirty="0" smtClean="0">
                <a:solidFill>
                  <a:schemeClr val="tx1"/>
                </a:solidFill>
              </a:rPr>
              <a:t>差別化戦略</a:t>
            </a:r>
            <a:r>
              <a:rPr lang="en-US" altLang="ja-JP" sz="1200" dirty="0" smtClean="0">
                <a:solidFill>
                  <a:schemeClr val="tx1"/>
                </a:solidFill>
              </a:rPr>
              <a:t>/</a:t>
            </a:r>
          </a:p>
          <a:p>
            <a:r>
              <a:rPr kumimoji="1" lang="ja-JP" altLang="en-US" sz="1200" dirty="0" smtClean="0">
                <a:solidFill>
                  <a:schemeClr val="tx1"/>
                </a:solidFill>
              </a:rPr>
              <a:t>集中戦略　</a:t>
            </a:r>
            <a:r>
              <a:rPr lang="ja-JP" altLang="en-US" sz="1200" dirty="0" smtClean="0">
                <a:solidFill>
                  <a:schemeClr val="tx1"/>
                </a:solidFill>
              </a:rPr>
              <a:t>及び　</a:t>
            </a:r>
            <a:r>
              <a:rPr kumimoji="1" lang="ja-JP" altLang="en-US" sz="1200" dirty="0" smtClean="0">
                <a:solidFill>
                  <a:schemeClr val="tx1"/>
                </a:solidFill>
              </a:rPr>
              <a:t>業界地位</a:t>
            </a:r>
            <a:r>
              <a:rPr lang="ja-JP" altLang="en-US" sz="1200" dirty="0" smtClean="0">
                <a:solidFill>
                  <a:schemeClr val="tx1"/>
                </a:solidFill>
              </a:rPr>
              <a:t>の</a:t>
            </a:r>
            <a:r>
              <a:rPr lang="ja-JP" altLang="en-US" sz="1200" dirty="0">
                <a:solidFill>
                  <a:schemeClr val="tx1"/>
                </a:solidFill>
              </a:rPr>
              <a:t>選択</a:t>
            </a:r>
            <a:endParaRPr kumimoji="1" lang="ja-JP" altLang="en-US" sz="1200" dirty="0" smtClean="0">
              <a:solidFill>
                <a:schemeClr val="tx1"/>
              </a:solidFill>
            </a:endParaRPr>
          </a:p>
        </p:txBody>
      </p:sp>
      <p:sp>
        <p:nvSpPr>
          <p:cNvPr id="34" name="強調線吹き出し 2 (枠付き) 33"/>
          <p:cNvSpPr/>
          <p:nvPr/>
        </p:nvSpPr>
        <p:spPr>
          <a:xfrm>
            <a:off x="5237410" y="5495367"/>
            <a:ext cx="1656184" cy="1051840"/>
          </a:xfrm>
          <a:prstGeom prst="accentBorderCallout2">
            <a:avLst>
              <a:gd name="adj1" fmla="val 18750"/>
              <a:gd name="adj2" fmla="val -8333"/>
              <a:gd name="adj3" fmla="val 18750"/>
              <a:gd name="adj4" fmla="val -16667"/>
              <a:gd name="adj5" fmla="val 16926"/>
              <a:gd name="adj6" fmla="val -26741"/>
            </a:avLst>
          </a:prstGeom>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b="1" dirty="0">
                <a:solidFill>
                  <a:schemeClr val="tx1"/>
                </a:solidFill>
              </a:rPr>
              <a:t>価値</a:t>
            </a:r>
            <a:r>
              <a:rPr lang="ja-JP" altLang="en-US" sz="1200" b="1" dirty="0" smtClean="0">
                <a:solidFill>
                  <a:schemeClr val="tx1"/>
                </a:solidFill>
              </a:rPr>
              <a:t>基準</a:t>
            </a:r>
            <a:r>
              <a:rPr lang="ja-JP" altLang="en-US" sz="1200" b="1" dirty="0">
                <a:solidFill>
                  <a:schemeClr val="tx1"/>
                </a:solidFill>
              </a:rPr>
              <a:t>に</a:t>
            </a:r>
            <a:r>
              <a:rPr lang="ja-JP" altLang="en-US" sz="1200" b="1" dirty="0" smtClean="0">
                <a:solidFill>
                  <a:schemeClr val="tx1"/>
                </a:solidFill>
              </a:rPr>
              <a:t>よる戦略整理</a:t>
            </a:r>
            <a:endParaRPr lang="en-US" altLang="ja-JP" sz="1200" b="1" dirty="0">
              <a:solidFill>
                <a:schemeClr val="tx1"/>
              </a:solidFill>
            </a:endParaRPr>
          </a:p>
          <a:p>
            <a:pPr marL="171450" indent="-171450">
              <a:buFont typeface="Arial" pitchFamily="34" charset="0"/>
              <a:buChar char="•"/>
            </a:pPr>
            <a:r>
              <a:rPr lang="en-US" altLang="ja-JP" sz="1200" dirty="0" smtClean="0">
                <a:solidFill>
                  <a:schemeClr val="tx1"/>
                </a:solidFill>
              </a:rPr>
              <a:t>Product leadership</a:t>
            </a:r>
          </a:p>
          <a:p>
            <a:pPr marL="171450" indent="-171450">
              <a:buFont typeface="Arial" pitchFamily="34" charset="0"/>
              <a:buChar char="•"/>
            </a:pPr>
            <a:r>
              <a:rPr lang="en-US" altLang="ja-JP" sz="1200" dirty="0" smtClean="0">
                <a:solidFill>
                  <a:schemeClr val="tx1"/>
                </a:solidFill>
              </a:rPr>
              <a:t>Excellent Operation</a:t>
            </a:r>
          </a:p>
          <a:p>
            <a:pPr marL="171450" indent="-171450">
              <a:buFont typeface="Arial" pitchFamily="34" charset="0"/>
              <a:buChar char="•"/>
            </a:pPr>
            <a:r>
              <a:rPr lang="en-US" altLang="ja-JP" sz="1200" dirty="0" smtClean="0">
                <a:solidFill>
                  <a:schemeClr val="tx1"/>
                </a:solidFill>
              </a:rPr>
              <a:t>Customer Intimacy</a:t>
            </a:r>
          </a:p>
          <a:p>
            <a:r>
              <a:rPr lang="ja-JP" altLang="en-US" sz="1200" dirty="0">
                <a:solidFill>
                  <a:schemeClr val="tx1"/>
                </a:solidFill>
              </a:rPr>
              <a:t>どれに重点を置くか</a:t>
            </a:r>
            <a:endParaRPr lang="en-US" altLang="ja-JP" sz="1200" dirty="0" smtClean="0">
              <a:solidFill>
                <a:schemeClr val="tx1"/>
              </a:solidFill>
            </a:endParaRPr>
          </a:p>
        </p:txBody>
      </p:sp>
      <p:pic>
        <p:nvPicPr>
          <p:cNvPr id="35"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94412" y="3933507"/>
            <a:ext cx="848458" cy="407888"/>
          </a:xfrm>
          <a:prstGeom prst="rect">
            <a:avLst/>
          </a:prstGeom>
          <a:solidFill>
            <a:schemeClr val="accent4">
              <a:lumMod val="50000"/>
              <a:lumOff val="50000"/>
            </a:schemeClr>
          </a:solidFill>
          <a:ln>
            <a:noFill/>
          </a:ln>
          <a:effectLst/>
        </p:spPr>
      </p:pic>
      <p:pic>
        <p:nvPicPr>
          <p:cNvPr id="3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35512" y="4086583"/>
            <a:ext cx="848458" cy="407888"/>
          </a:xfrm>
          <a:prstGeom prst="rect">
            <a:avLst/>
          </a:prstGeom>
          <a:solidFill>
            <a:schemeClr val="accent4">
              <a:lumMod val="50000"/>
              <a:lumOff val="50000"/>
            </a:schemeClr>
          </a:solidFill>
          <a:ln>
            <a:noFill/>
          </a:ln>
          <a:effectLst/>
        </p:spPr>
      </p:pic>
      <p:sp>
        <p:nvSpPr>
          <p:cNvPr id="9" name="テキスト ボックス 8"/>
          <p:cNvSpPr txBox="1"/>
          <p:nvPr/>
        </p:nvSpPr>
        <p:spPr>
          <a:xfrm>
            <a:off x="142616" y="6362608"/>
            <a:ext cx="4756430" cy="276999"/>
          </a:xfrm>
          <a:prstGeom prst="rect">
            <a:avLst/>
          </a:prstGeom>
          <a:noFill/>
        </p:spPr>
        <p:txBody>
          <a:bodyPr wrap="none" rtlCol="0">
            <a:spAutoFit/>
          </a:bodyPr>
          <a:lstStyle/>
          <a:p>
            <a:r>
              <a:rPr kumimoji="1" lang="ja-JP" altLang="en-US" sz="1200" dirty="0" smtClean="0"/>
              <a:t>競合やパートナの評価とはそれらの戦略と環境を含めたビジネスモデルの評価</a:t>
            </a:r>
            <a:endParaRPr kumimoji="1" lang="ja-JP" altLang="en-US" sz="1200" dirty="0"/>
          </a:p>
        </p:txBody>
      </p:sp>
      <p:sp>
        <p:nvSpPr>
          <p:cNvPr id="10" name="正方形/長方形 9"/>
          <p:cNvSpPr/>
          <p:nvPr/>
        </p:nvSpPr>
        <p:spPr>
          <a:xfrm>
            <a:off x="3580904" y="915065"/>
            <a:ext cx="1999208" cy="1252954"/>
          </a:xfrm>
          <a:prstGeom prst="rect">
            <a:avLst/>
          </a:prstGeom>
          <a:noFill/>
          <a:ln w="31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kumimoji="1" lang="en-US" altLang="ja-JP" sz="1200" b="1" dirty="0" smtClean="0">
                <a:solidFill>
                  <a:schemeClr val="tx1"/>
                </a:solidFill>
              </a:rPr>
              <a:t>Seven S</a:t>
            </a:r>
          </a:p>
          <a:p>
            <a:r>
              <a:rPr lang="en-US" altLang="ja-JP" sz="1200" dirty="0" smtClean="0">
                <a:solidFill>
                  <a:schemeClr val="tx1"/>
                </a:solidFill>
              </a:rPr>
              <a:t>McKinsey </a:t>
            </a:r>
            <a:r>
              <a:rPr lang="ja-JP" altLang="en-US" sz="1200" dirty="0" smtClean="0">
                <a:solidFill>
                  <a:schemeClr val="tx1"/>
                </a:solidFill>
              </a:rPr>
              <a:t>により提唱された全体の戦略のバランスを評価。</a:t>
            </a:r>
            <a:endParaRPr lang="en-US" altLang="ja-JP" sz="1200" dirty="0" smtClean="0">
              <a:solidFill>
                <a:schemeClr val="tx1"/>
              </a:solidFill>
            </a:endParaRPr>
          </a:p>
          <a:p>
            <a:r>
              <a:rPr kumimoji="1" lang="en-US" altLang="ja-JP" sz="1200" dirty="0" smtClean="0">
                <a:solidFill>
                  <a:schemeClr val="tx1"/>
                </a:solidFill>
              </a:rPr>
              <a:t>Strategy / Structure/ System / Shared Value/ Staff/S kill / Style</a:t>
            </a:r>
            <a:endParaRPr kumimoji="1" lang="ja-JP" altLang="en-US" sz="1200" dirty="0" smtClean="0">
              <a:solidFill>
                <a:schemeClr val="tx1"/>
              </a:solidFill>
            </a:endParaRPr>
          </a:p>
        </p:txBody>
      </p:sp>
      <p:sp>
        <p:nvSpPr>
          <p:cNvPr id="38" name="強調線吹き出し 2 (枠付き) 37"/>
          <p:cNvSpPr/>
          <p:nvPr/>
        </p:nvSpPr>
        <p:spPr>
          <a:xfrm flipH="1">
            <a:off x="198317" y="2535808"/>
            <a:ext cx="1656184" cy="1051840"/>
          </a:xfrm>
          <a:prstGeom prst="accentBorderCallout2">
            <a:avLst>
              <a:gd name="adj1" fmla="val 18750"/>
              <a:gd name="adj2" fmla="val -8333"/>
              <a:gd name="adj3" fmla="val 18750"/>
              <a:gd name="adj4" fmla="val -16667"/>
              <a:gd name="adj5" fmla="val 30207"/>
              <a:gd name="adj6" fmla="val -32109"/>
            </a:avLst>
          </a:prstGeom>
          <a:no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ja-JP" sz="1200" b="1" dirty="0" smtClean="0">
                <a:solidFill>
                  <a:schemeClr val="tx1"/>
                </a:solidFill>
              </a:rPr>
              <a:t>Product / Technology Life Cycle</a:t>
            </a:r>
          </a:p>
          <a:p>
            <a:r>
              <a:rPr lang="ja-JP" altLang="en-US" sz="1200" dirty="0">
                <a:solidFill>
                  <a:schemeClr val="tx1"/>
                </a:solidFill>
              </a:rPr>
              <a:t>サイクルに</a:t>
            </a:r>
            <a:r>
              <a:rPr lang="ja-JP" altLang="en-US" sz="1200" dirty="0" smtClean="0">
                <a:solidFill>
                  <a:schemeClr val="tx1"/>
                </a:solidFill>
              </a:rPr>
              <a:t>応じた投資、価格、チャンネル戦略</a:t>
            </a:r>
            <a:endParaRPr lang="en-US" altLang="ja-JP" sz="1200" dirty="0">
              <a:solidFill>
                <a:schemeClr val="tx1"/>
              </a:solidFill>
            </a:endParaRPr>
          </a:p>
          <a:p>
            <a:endParaRPr kumimoji="1" lang="ja-JP" altLang="en-US" sz="1200" dirty="0" smtClean="0">
              <a:solidFill>
                <a:schemeClr val="tx1"/>
              </a:solidFill>
            </a:endParaRPr>
          </a:p>
        </p:txBody>
      </p:sp>
      <p:sp>
        <p:nvSpPr>
          <p:cNvPr id="24" name="強調線吹き出し 2 (枠付き) 23"/>
          <p:cNvSpPr/>
          <p:nvPr/>
        </p:nvSpPr>
        <p:spPr>
          <a:xfrm flipH="1">
            <a:off x="142616" y="3995162"/>
            <a:ext cx="1572341" cy="998617"/>
          </a:xfrm>
          <a:prstGeom prst="accentBorderCallout2">
            <a:avLst>
              <a:gd name="adj1" fmla="val 18750"/>
              <a:gd name="adj2" fmla="val -8333"/>
              <a:gd name="adj3" fmla="val 18750"/>
              <a:gd name="adj4" fmla="val -16667"/>
              <a:gd name="adj5" fmla="val 21399"/>
              <a:gd name="adj6" fmla="val -16025"/>
            </a:avLst>
          </a:prstGeom>
          <a:no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ja-JP" altLang="en-US" sz="1200" b="1" dirty="0">
                <a:solidFill>
                  <a:schemeClr val="tx1"/>
                </a:solidFill>
              </a:rPr>
              <a:t>Ｖａｌｕｅ　</a:t>
            </a:r>
            <a:r>
              <a:rPr lang="ja-JP" altLang="en-US" sz="1200" b="1" dirty="0" smtClean="0">
                <a:solidFill>
                  <a:schemeClr val="tx1"/>
                </a:solidFill>
              </a:rPr>
              <a:t>Ｃｈａｉｎ</a:t>
            </a:r>
            <a:r>
              <a:rPr lang="en-US" altLang="ja-JP" sz="1200" b="1" dirty="0" smtClean="0">
                <a:solidFill>
                  <a:schemeClr val="tx1"/>
                </a:solidFill>
              </a:rPr>
              <a:t>/</a:t>
            </a:r>
            <a:r>
              <a:rPr lang="ja-JP" altLang="en-US" sz="1200" b="1" dirty="0" smtClean="0">
                <a:solidFill>
                  <a:schemeClr val="tx1"/>
                </a:solidFill>
              </a:rPr>
              <a:t>ＫＳＦ</a:t>
            </a:r>
            <a:endParaRPr lang="en-US" altLang="ja-JP" sz="1200" b="1" dirty="0">
              <a:solidFill>
                <a:schemeClr val="tx1"/>
              </a:solidFill>
            </a:endParaRPr>
          </a:p>
          <a:p>
            <a:r>
              <a:rPr kumimoji="1" lang="ja-JP" altLang="en-US" sz="1200" dirty="0" smtClean="0">
                <a:solidFill>
                  <a:schemeClr val="tx1"/>
                </a:solidFill>
              </a:rPr>
              <a:t>リソース及びコアコンピタンスを評価しし、ＫＳＦを見つける。　必要に応じてＶＣの再構成も実施。</a:t>
            </a:r>
            <a:endParaRPr kumimoji="1" lang="ja-JP" altLang="en-US" sz="1200" dirty="0" smtClean="0">
              <a:solidFill>
                <a:schemeClr val="tx1"/>
              </a:solidFill>
            </a:endParaRPr>
          </a:p>
        </p:txBody>
      </p:sp>
      <p:sp>
        <p:nvSpPr>
          <p:cNvPr id="39" name="強調線吹き出し 2 (枠付き) 38"/>
          <p:cNvSpPr/>
          <p:nvPr/>
        </p:nvSpPr>
        <p:spPr>
          <a:xfrm flipH="1">
            <a:off x="648136" y="5037254"/>
            <a:ext cx="1948434" cy="1325354"/>
          </a:xfrm>
          <a:prstGeom prst="accentBorderCallout2">
            <a:avLst>
              <a:gd name="adj1" fmla="val 18750"/>
              <a:gd name="adj2" fmla="val -8333"/>
              <a:gd name="adj3" fmla="val 18750"/>
              <a:gd name="adj4" fmla="val -16667"/>
              <a:gd name="adj5" fmla="val -15483"/>
              <a:gd name="adj6" fmla="val -23734"/>
            </a:avLst>
          </a:prstGeom>
          <a:noFill/>
          <a:ln w="3175">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ja-JP" sz="1200" b="1" dirty="0" smtClean="0">
                <a:solidFill>
                  <a:schemeClr val="tx1"/>
                </a:solidFill>
              </a:rPr>
              <a:t>Delta Model</a:t>
            </a:r>
            <a:endParaRPr lang="en-US" altLang="ja-JP" sz="1200" b="1" dirty="0">
              <a:solidFill>
                <a:schemeClr val="tx1"/>
              </a:solidFill>
            </a:endParaRPr>
          </a:p>
          <a:p>
            <a:r>
              <a:rPr lang="ja-JP" altLang="en-US" sz="1200" dirty="0" smtClean="0">
                <a:solidFill>
                  <a:schemeClr val="tx1"/>
                </a:solidFill>
              </a:rPr>
              <a:t>戦略ポジションを決定し、ミッション、投資分野、組織構造、実行計画を決める。</a:t>
            </a:r>
            <a:endParaRPr lang="en-US" altLang="ja-JP" sz="1200" dirty="0" smtClean="0">
              <a:solidFill>
                <a:schemeClr val="tx1"/>
              </a:solidFill>
            </a:endParaRPr>
          </a:p>
          <a:p>
            <a:pPr marL="171450" indent="-171450">
              <a:buFont typeface="Arial" pitchFamily="34" charset="0"/>
              <a:buChar char="•"/>
            </a:pPr>
            <a:r>
              <a:rPr kumimoji="1" lang="en-US" altLang="ja-JP" sz="1200" dirty="0" smtClean="0">
                <a:solidFill>
                  <a:schemeClr val="tx1"/>
                </a:solidFill>
              </a:rPr>
              <a:t>Best Product</a:t>
            </a:r>
          </a:p>
          <a:p>
            <a:pPr marL="171450" indent="-171450">
              <a:buFont typeface="Arial" pitchFamily="34" charset="0"/>
              <a:buChar char="•"/>
            </a:pPr>
            <a:r>
              <a:rPr lang="en-US" altLang="ja-JP" sz="1200" dirty="0" smtClean="0">
                <a:solidFill>
                  <a:schemeClr val="tx1"/>
                </a:solidFill>
              </a:rPr>
              <a:t>Total Customer Solution</a:t>
            </a:r>
          </a:p>
          <a:p>
            <a:pPr marL="171450" indent="-171450">
              <a:buFont typeface="Arial" pitchFamily="34" charset="0"/>
              <a:buChar char="•"/>
            </a:pPr>
            <a:r>
              <a:rPr kumimoji="1" lang="en-US" altLang="ja-JP" sz="1200" dirty="0" smtClean="0">
                <a:solidFill>
                  <a:schemeClr val="tx1"/>
                </a:solidFill>
              </a:rPr>
              <a:t>System Lock in</a:t>
            </a:r>
            <a:endParaRPr kumimoji="1" lang="ja-JP" altLang="en-US" sz="1200" dirty="0" smtClean="0">
              <a:solidFill>
                <a:schemeClr val="tx1"/>
              </a:solidFill>
            </a:endParaRPr>
          </a:p>
        </p:txBody>
      </p:sp>
    </p:spTree>
    <p:extLst>
      <p:ext uri="{BB962C8B-B14F-4D97-AF65-F5344CB8AC3E}">
        <p14:creationId xmlns:p14="http://schemas.microsoft.com/office/powerpoint/2010/main" val="40612971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pPr>
              <a:defRPr/>
            </a:pPr>
            <a:fld id="{CEBEC2E8-BF13-4BBC-A7F1-7CE075708658}" type="datetime1">
              <a:rPr lang="ja-JP" altLang="en-US" smtClean="0"/>
              <a:t>2013/1/11</a:t>
            </a:fld>
            <a:endParaRPr lang="en-US" altLang="ja-JP"/>
          </a:p>
        </p:txBody>
      </p:sp>
      <p:sp>
        <p:nvSpPr>
          <p:cNvPr id="5" name="スライド番号プレースホルダー 4"/>
          <p:cNvSpPr>
            <a:spLocks noGrp="1"/>
          </p:cNvSpPr>
          <p:nvPr>
            <p:ph type="sldNum" sz="quarter" idx="12"/>
          </p:nvPr>
        </p:nvSpPr>
        <p:spPr/>
        <p:txBody>
          <a:bodyPr/>
          <a:lstStyle/>
          <a:p>
            <a:pPr>
              <a:defRPr/>
            </a:pPr>
            <a:fld id="{5371481D-583F-4652-BC10-E1F72ACAD8F4}" type="slidenum">
              <a:rPr lang="en-US" altLang="ja-JP" smtClean="0"/>
              <a:pPr>
                <a:defRPr/>
              </a:pPr>
              <a:t>7</a:t>
            </a:fld>
            <a:endParaRPr lang="en-US" altLang="ja-JP" dirty="0"/>
          </a:p>
        </p:txBody>
      </p:sp>
      <p:sp>
        <p:nvSpPr>
          <p:cNvPr id="8" name="雲形吹き出し 7"/>
          <p:cNvSpPr/>
          <p:nvPr/>
        </p:nvSpPr>
        <p:spPr>
          <a:xfrm>
            <a:off x="1190875" y="1061232"/>
            <a:ext cx="2052539" cy="972688"/>
          </a:xfrm>
          <a:prstGeom prst="cloudCallout">
            <a:avLst>
              <a:gd name="adj1" fmla="val -17582"/>
              <a:gd name="adj2" fmla="val 46832"/>
            </a:avLst>
          </a:prstGeom>
          <a:solidFill>
            <a:schemeClr val="accent6">
              <a:lumMod val="20000"/>
              <a:lumOff val="80000"/>
            </a:schemeClr>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400" dirty="0" smtClean="0"/>
              <a:t>新事業の</a:t>
            </a:r>
            <a:endParaRPr lang="en-US" altLang="ja-JP" sz="1400" dirty="0" smtClean="0"/>
          </a:p>
          <a:p>
            <a:pPr algn="ctr"/>
            <a:r>
              <a:rPr lang="ja-JP" altLang="en-US" sz="1400" dirty="0" smtClean="0"/>
              <a:t>アイディア</a:t>
            </a:r>
            <a:endParaRPr kumimoji="1" lang="ja-JP" altLang="en-US" sz="1400" dirty="0"/>
          </a:p>
        </p:txBody>
      </p:sp>
      <p:pic>
        <p:nvPicPr>
          <p:cNvPr id="1026" name="Picture 2" descr="C:\Documents and Settings\okimotos\Local Settings\Temporary Internet Files\Content.IE5\VYLPDFW3\MC900351916[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6108" y="1079088"/>
            <a:ext cx="349148" cy="441264"/>
          </a:xfrm>
          <a:prstGeom prst="rect">
            <a:avLst/>
          </a:prstGeom>
          <a:noFill/>
          <a:ln>
            <a:noFill/>
          </a:ln>
        </p:spPr>
      </p:pic>
      <p:sp>
        <p:nvSpPr>
          <p:cNvPr id="9" name="角丸四角形 8"/>
          <p:cNvSpPr/>
          <p:nvPr/>
        </p:nvSpPr>
        <p:spPr>
          <a:xfrm>
            <a:off x="1269589" y="2718612"/>
            <a:ext cx="1589622" cy="914400"/>
          </a:xfrm>
          <a:prstGeom prst="roundRect">
            <a:avLst/>
          </a:prstGeom>
          <a:solidFill>
            <a:schemeClr val="accent6">
              <a:lumMod val="20000"/>
              <a:lumOff val="80000"/>
            </a:schemeClr>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lnSpc>
                <a:spcPct val="150000"/>
              </a:lnSpc>
            </a:pPr>
            <a:r>
              <a:rPr kumimoji="1" lang="en-US" altLang="ja-JP" b="1" dirty="0" smtClean="0"/>
              <a:t>Vision</a:t>
            </a:r>
            <a:endParaRPr lang="en-US" altLang="ja-JP" b="1" dirty="0"/>
          </a:p>
          <a:p>
            <a:pPr algn="ctr">
              <a:lnSpc>
                <a:spcPct val="150000"/>
              </a:lnSpc>
            </a:pPr>
            <a:r>
              <a:rPr lang="ja-JP" altLang="en-US" sz="1400" dirty="0" smtClean="0"/>
              <a:t>熱意と動機</a:t>
            </a:r>
            <a:endParaRPr kumimoji="1" lang="en-US" altLang="ja-JP" sz="1400" dirty="0" smtClean="0"/>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3619" y="4845875"/>
            <a:ext cx="1479796" cy="10062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テキスト ボックス 9"/>
          <p:cNvSpPr txBox="1"/>
          <p:nvPr/>
        </p:nvSpPr>
        <p:spPr>
          <a:xfrm>
            <a:off x="1025772" y="5900013"/>
            <a:ext cx="2675385" cy="584775"/>
          </a:xfrm>
          <a:prstGeom prst="rect">
            <a:avLst/>
          </a:prstGeom>
          <a:noFill/>
        </p:spPr>
        <p:txBody>
          <a:bodyPr wrap="square" rtlCol="0">
            <a:spAutoFit/>
          </a:bodyPr>
          <a:lstStyle/>
          <a:p>
            <a:r>
              <a:rPr lang="en-US" altLang="ja-JP" sz="1600" dirty="0"/>
              <a:t>The Innovator's Dilemma </a:t>
            </a:r>
            <a:r>
              <a:rPr lang="en-US" altLang="ja-JP" sz="1600" dirty="0" smtClean="0"/>
              <a:t> </a:t>
            </a:r>
            <a:r>
              <a:rPr lang="en-US" altLang="ja-JP" sz="1600" dirty="0"/>
              <a:t>The  Innovator's Solution </a:t>
            </a:r>
            <a:endParaRPr kumimoji="1" lang="ja-JP" altLang="en-US" sz="1600" dirty="0"/>
          </a:p>
        </p:txBody>
      </p:sp>
      <p:sp>
        <p:nvSpPr>
          <p:cNvPr id="11" name="角丸四角形 10"/>
          <p:cNvSpPr/>
          <p:nvPr/>
        </p:nvSpPr>
        <p:spPr>
          <a:xfrm>
            <a:off x="3645853" y="2530572"/>
            <a:ext cx="3096344" cy="1102440"/>
          </a:xfrm>
          <a:prstGeom prst="roundRect">
            <a:avLst/>
          </a:prstGeom>
          <a:solidFill>
            <a:srgbClr val="C9DFFF"/>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0" rIns="0" rtlCol="0" anchor="ctr"/>
          <a:lstStyle/>
          <a:p>
            <a:pPr algn="ctr">
              <a:lnSpc>
                <a:spcPct val="150000"/>
              </a:lnSpc>
            </a:pPr>
            <a:r>
              <a:rPr kumimoji="1" lang="ja-JP" altLang="en-US" b="1" dirty="0" smtClean="0"/>
              <a:t>戦略：　</a:t>
            </a:r>
            <a:r>
              <a:rPr kumimoji="1" lang="en-US" altLang="ja-JP" b="1" dirty="0" smtClean="0"/>
              <a:t>Vision </a:t>
            </a:r>
            <a:r>
              <a:rPr lang="ja-JP" altLang="en-US" b="1" dirty="0" smtClean="0"/>
              <a:t>の具体化プロセス</a:t>
            </a:r>
            <a:endParaRPr kumimoji="1" lang="en-US" altLang="ja-JP" b="1" dirty="0" smtClean="0"/>
          </a:p>
          <a:p>
            <a:pPr algn="ctr">
              <a:lnSpc>
                <a:spcPct val="150000"/>
              </a:lnSpc>
            </a:pPr>
            <a:r>
              <a:rPr lang="ja-JP" altLang="en-US" sz="1400" dirty="0" smtClean="0"/>
              <a:t>ビジネスモデル</a:t>
            </a:r>
            <a:endParaRPr lang="en-US" altLang="ja-JP" sz="1400" dirty="0" smtClean="0"/>
          </a:p>
          <a:p>
            <a:pPr algn="ctr">
              <a:lnSpc>
                <a:spcPct val="150000"/>
              </a:lnSpc>
            </a:pPr>
            <a:r>
              <a:rPr lang="ja-JP" altLang="en-US" sz="1400" dirty="0" smtClean="0"/>
              <a:t>評価、重要</a:t>
            </a:r>
            <a:r>
              <a:rPr lang="ja-JP" altLang="en-US" sz="1400" dirty="0"/>
              <a:t>課題</a:t>
            </a:r>
            <a:r>
              <a:rPr lang="ja-JP" altLang="en-US" sz="1400" dirty="0" smtClean="0"/>
              <a:t>、</a:t>
            </a:r>
            <a:r>
              <a:rPr lang="ja-JP" altLang="en-US" sz="1400" dirty="0" smtClean="0"/>
              <a:t>障害、</a:t>
            </a:r>
            <a:r>
              <a:rPr lang="ja-JP" altLang="en-US" sz="1400" dirty="0" smtClean="0"/>
              <a:t>仮説と検証</a:t>
            </a:r>
            <a:endParaRPr lang="en-US" altLang="ja-JP" sz="1400" dirty="0" smtClean="0"/>
          </a:p>
        </p:txBody>
      </p:sp>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3206" y="4405128"/>
            <a:ext cx="2706067" cy="14772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テキスト ボックス 11"/>
          <p:cNvSpPr txBox="1"/>
          <p:nvPr/>
        </p:nvSpPr>
        <p:spPr>
          <a:xfrm>
            <a:off x="4005893" y="5900014"/>
            <a:ext cx="2645276" cy="584775"/>
          </a:xfrm>
          <a:prstGeom prst="rect">
            <a:avLst/>
          </a:prstGeom>
          <a:noFill/>
        </p:spPr>
        <p:txBody>
          <a:bodyPr wrap="none" rtlCol="0">
            <a:spAutoFit/>
          </a:bodyPr>
          <a:lstStyle/>
          <a:p>
            <a:r>
              <a:rPr kumimoji="1" lang="en-US" altLang="ja-JP" sz="1600" dirty="0" smtClean="0"/>
              <a:t>Business </a:t>
            </a:r>
            <a:r>
              <a:rPr lang="en-US" altLang="ja-JP" sz="1600" dirty="0"/>
              <a:t>M</a:t>
            </a:r>
            <a:r>
              <a:rPr kumimoji="1" lang="en-US" altLang="ja-JP" sz="1600" dirty="0" smtClean="0"/>
              <a:t>odel </a:t>
            </a:r>
            <a:r>
              <a:rPr lang="en-US" altLang="ja-JP" sz="1600" dirty="0" smtClean="0"/>
              <a:t>Canvas</a:t>
            </a:r>
          </a:p>
          <a:p>
            <a:r>
              <a:rPr kumimoji="1" lang="en-US" altLang="ja-JP" sz="1600" dirty="0" smtClean="0"/>
              <a:t>(Business Model </a:t>
            </a:r>
            <a:r>
              <a:rPr lang="en-US" altLang="ja-JP" sz="1600" dirty="0" smtClean="0"/>
              <a:t>G</a:t>
            </a:r>
            <a:r>
              <a:rPr kumimoji="1" lang="en-US" altLang="ja-JP" sz="1600" dirty="0" smtClean="0"/>
              <a:t>eneration)</a:t>
            </a:r>
            <a:endParaRPr kumimoji="1" lang="ja-JP" altLang="en-US" sz="1600" dirty="0"/>
          </a:p>
        </p:txBody>
      </p:sp>
      <p:sp>
        <p:nvSpPr>
          <p:cNvPr id="13" name="上下矢印 12"/>
          <p:cNvSpPr/>
          <p:nvPr/>
        </p:nvSpPr>
        <p:spPr>
          <a:xfrm>
            <a:off x="2004345" y="3723654"/>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上下矢印 16"/>
          <p:cNvSpPr/>
          <p:nvPr/>
        </p:nvSpPr>
        <p:spPr>
          <a:xfrm>
            <a:off x="4402397" y="3721286"/>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上下矢印 17"/>
          <p:cNvSpPr/>
          <p:nvPr/>
        </p:nvSpPr>
        <p:spPr>
          <a:xfrm>
            <a:off x="1979456" y="2110536"/>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上下矢印 18"/>
          <p:cNvSpPr/>
          <p:nvPr/>
        </p:nvSpPr>
        <p:spPr>
          <a:xfrm>
            <a:off x="5878101" y="3713878"/>
            <a:ext cx="359120" cy="608076"/>
          </a:xfrm>
          <a:prstGeom prst="upDown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右矢印 13"/>
          <p:cNvSpPr/>
          <p:nvPr/>
        </p:nvSpPr>
        <p:spPr>
          <a:xfrm>
            <a:off x="3315852" y="4901172"/>
            <a:ext cx="536068" cy="484632"/>
          </a:xfrm>
          <a:prstGeom prst="leftRightArrow">
            <a:avLst>
              <a:gd name="adj1" fmla="val 44759"/>
              <a:gd name="adj2" fmla="val 34277"/>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右矢印 15"/>
          <p:cNvSpPr/>
          <p:nvPr/>
        </p:nvSpPr>
        <p:spPr>
          <a:xfrm>
            <a:off x="2995256" y="2884948"/>
            <a:ext cx="562545" cy="536540"/>
          </a:xfrm>
          <a:prstGeom prs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右矢印 19"/>
          <p:cNvSpPr/>
          <p:nvPr/>
        </p:nvSpPr>
        <p:spPr>
          <a:xfrm>
            <a:off x="6876256" y="2872360"/>
            <a:ext cx="357494" cy="484632"/>
          </a:xfrm>
          <a:prstGeom prs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角丸四角形 20"/>
          <p:cNvSpPr/>
          <p:nvPr/>
        </p:nvSpPr>
        <p:spPr>
          <a:xfrm>
            <a:off x="7308304" y="2260504"/>
            <a:ext cx="1368152" cy="2032230"/>
          </a:xfrm>
          <a:prstGeom prst="roundRect">
            <a:avLst/>
          </a:prstGeom>
          <a:solidFill>
            <a:schemeClr val="bg1">
              <a:lumMod val="95000"/>
            </a:schemeClr>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kumimoji="1" lang="ja-JP" altLang="en-US" sz="1600" dirty="0" smtClean="0"/>
              <a:t>新事業</a:t>
            </a:r>
            <a:endParaRPr kumimoji="1" lang="en-US" altLang="ja-JP" sz="1600" dirty="0" smtClean="0"/>
          </a:p>
          <a:p>
            <a:pPr algn="ctr">
              <a:lnSpc>
                <a:spcPct val="150000"/>
              </a:lnSpc>
            </a:pPr>
            <a:r>
              <a:rPr kumimoji="1" lang="ja-JP" altLang="en-US" sz="1600" dirty="0" smtClean="0"/>
              <a:t>構想・企画</a:t>
            </a:r>
            <a:endParaRPr kumimoji="1" lang="en-US" altLang="ja-JP" sz="1600" dirty="0" smtClean="0"/>
          </a:p>
          <a:p>
            <a:pPr algn="ctr">
              <a:lnSpc>
                <a:spcPct val="150000"/>
              </a:lnSpc>
            </a:pPr>
            <a:r>
              <a:rPr lang="ja-JP" altLang="en-US" sz="1600" dirty="0"/>
              <a:t>（</a:t>
            </a:r>
            <a:r>
              <a:rPr lang="ja-JP" altLang="en-US" sz="1600" dirty="0" smtClean="0"/>
              <a:t>含むＩＴ）</a:t>
            </a:r>
            <a:endParaRPr kumimoji="1" lang="en-US" altLang="ja-JP" sz="1600" dirty="0" smtClean="0"/>
          </a:p>
        </p:txBody>
      </p:sp>
      <p:sp>
        <p:nvSpPr>
          <p:cNvPr id="22" name="強調線吹き出し 1 (枠付き) 21"/>
          <p:cNvSpPr/>
          <p:nvPr/>
        </p:nvSpPr>
        <p:spPr>
          <a:xfrm>
            <a:off x="7036582" y="5058689"/>
            <a:ext cx="1743224" cy="1133712"/>
          </a:xfrm>
          <a:prstGeom prst="accentBorderCallout1">
            <a:avLst>
              <a:gd name="adj1" fmla="val 18750"/>
              <a:gd name="adj2" fmla="val -8333"/>
              <a:gd name="adj3" fmla="val -9872"/>
              <a:gd name="adj4" fmla="val -32074"/>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72000" rIns="36000" rtlCol="0" anchor="ctr"/>
          <a:lstStyle/>
          <a:p>
            <a:r>
              <a:rPr kumimoji="1" lang="ja-JP" altLang="en-US" sz="1200" dirty="0" smtClean="0"/>
              <a:t>ビジネスモデルの</a:t>
            </a:r>
            <a:endParaRPr kumimoji="1" lang="en-US" altLang="ja-JP" sz="1200" dirty="0" smtClean="0"/>
          </a:p>
          <a:p>
            <a:pPr marL="177800" indent="-177800">
              <a:buFont typeface="Arial" pitchFamily="34" charset="0"/>
              <a:buChar char="•"/>
            </a:pPr>
            <a:r>
              <a:rPr kumimoji="1" lang="ja-JP" altLang="en-US" sz="1200" dirty="0" smtClean="0"/>
              <a:t>構成要素</a:t>
            </a:r>
            <a:endParaRPr kumimoji="1" lang="en-US" altLang="ja-JP" sz="1200" dirty="0" smtClean="0"/>
          </a:p>
          <a:p>
            <a:pPr marL="177800" indent="-177800">
              <a:buFont typeface="Arial" pitchFamily="34" charset="0"/>
              <a:buChar char="•"/>
            </a:pPr>
            <a:r>
              <a:rPr kumimoji="1" lang="ja-JP" altLang="en-US" sz="1200" dirty="0" smtClean="0"/>
              <a:t>パターン</a:t>
            </a:r>
            <a:endParaRPr kumimoji="1" lang="en-US" altLang="ja-JP" sz="1200" dirty="0" smtClean="0"/>
          </a:p>
          <a:p>
            <a:r>
              <a:rPr lang="ja-JP" altLang="en-US" sz="1200" dirty="0" smtClean="0"/>
              <a:t>の理解が</a:t>
            </a:r>
            <a:r>
              <a:rPr lang="en-US" altLang="ja-JP" sz="1200" dirty="0" smtClean="0"/>
              <a:t>Vision </a:t>
            </a:r>
            <a:r>
              <a:rPr lang="ja-JP" altLang="en-US" sz="1200" dirty="0" smtClean="0"/>
              <a:t>や</a:t>
            </a:r>
            <a:r>
              <a:rPr lang="ja-JP" altLang="en-US" sz="1200" dirty="0"/>
              <a:t>具体化</a:t>
            </a:r>
            <a:r>
              <a:rPr lang="ja-JP" altLang="en-US" sz="1200" dirty="0" smtClean="0"/>
              <a:t>プロセスの施行の</a:t>
            </a:r>
            <a:r>
              <a:rPr lang="ja-JP" altLang="en-US" sz="1200" dirty="0"/>
              <a:t>基本</a:t>
            </a:r>
            <a:r>
              <a:rPr lang="ja-JP" altLang="en-US" sz="1200" dirty="0" smtClean="0"/>
              <a:t>となる</a:t>
            </a:r>
            <a:endParaRPr kumimoji="1" lang="ja-JP" altLang="en-US" sz="1200" dirty="0"/>
          </a:p>
        </p:txBody>
      </p:sp>
      <p:sp>
        <p:nvSpPr>
          <p:cNvPr id="23" name="テキスト ボックス 22"/>
          <p:cNvSpPr txBox="1"/>
          <p:nvPr/>
        </p:nvSpPr>
        <p:spPr>
          <a:xfrm>
            <a:off x="3643268" y="957185"/>
            <a:ext cx="5141729" cy="830997"/>
          </a:xfrm>
          <a:prstGeom prst="rect">
            <a:avLst/>
          </a:prstGeom>
          <a:noFill/>
        </p:spPr>
        <p:txBody>
          <a:bodyPr wrap="square" rtlCol="0">
            <a:spAutoFit/>
          </a:bodyPr>
          <a:lstStyle/>
          <a:p>
            <a:r>
              <a:rPr kumimoji="1" lang="ja-JP" altLang="en-US" sz="1600" dirty="0" smtClean="0"/>
              <a:t>Ｉｎｎｏｖａｔｉｏｎのアイディアとその実現に関しての定型的な手順はありませんが、様々なリサーチや経験によって培われた</a:t>
            </a:r>
            <a:r>
              <a:rPr lang="ja-JP" altLang="en-US" sz="1600" dirty="0"/>
              <a:t>知識</a:t>
            </a:r>
            <a:r>
              <a:rPr kumimoji="1" lang="ja-JP" altLang="en-US" sz="1600" dirty="0" smtClean="0"/>
              <a:t>や実践によって、より効果的に進める事が出来ます。</a:t>
            </a:r>
            <a:endParaRPr kumimoji="1" lang="ja-JP" altLang="en-US" sz="1600" dirty="0"/>
          </a:p>
        </p:txBody>
      </p:sp>
      <p:sp>
        <p:nvSpPr>
          <p:cNvPr id="27" name="左右矢印 26"/>
          <p:cNvSpPr/>
          <p:nvPr/>
        </p:nvSpPr>
        <p:spPr>
          <a:xfrm rot="2318309">
            <a:off x="2914605" y="3795708"/>
            <a:ext cx="1007158" cy="410752"/>
          </a:xfrm>
          <a:prstGeom prst="lef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p:cNvSpPr txBox="1"/>
          <p:nvPr/>
        </p:nvSpPr>
        <p:spPr>
          <a:xfrm>
            <a:off x="702502" y="332656"/>
            <a:ext cx="7289175" cy="461665"/>
          </a:xfrm>
          <a:prstGeom prst="rect">
            <a:avLst/>
          </a:prstGeom>
          <a:noFill/>
        </p:spPr>
        <p:txBody>
          <a:bodyPr wrap="none" rtlCol="0">
            <a:spAutoFit/>
          </a:bodyPr>
          <a:lstStyle/>
          <a:p>
            <a:r>
              <a:rPr lang="ja-JP" altLang="en-US" sz="2400" dirty="0" smtClean="0"/>
              <a:t>ビジネスにおけるイノベーションの発想と</a:t>
            </a:r>
            <a:r>
              <a:rPr lang="ja-JP" altLang="en-US" sz="2400" dirty="0" smtClean="0"/>
              <a:t>その具体化プロセス</a:t>
            </a:r>
            <a:r>
              <a:rPr lang="en-US" altLang="ja-JP" sz="2400" dirty="0" smtClean="0"/>
              <a:t> </a:t>
            </a:r>
            <a:r>
              <a:rPr lang="ja-JP" altLang="en-US" sz="2400" dirty="0" smtClean="0"/>
              <a:t> </a:t>
            </a:r>
            <a:endParaRPr lang="ja-JP" altLang="en-US" sz="2400" dirty="0"/>
          </a:p>
        </p:txBody>
      </p:sp>
      <p:sp>
        <p:nvSpPr>
          <p:cNvPr id="26" name="強調線吹き出し 1 (枠付き) 25"/>
          <p:cNvSpPr/>
          <p:nvPr/>
        </p:nvSpPr>
        <p:spPr>
          <a:xfrm flipH="1">
            <a:off x="136204" y="3526227"/>
            <a:ext cx="1085080" cy="1440160"/>
          </a:xfrm>
          <a:prstGeom prst="accentBorderCallout1">
            <a:avLst>
              <a:gd name="adj1" fmla="val 18750"/>
              <a:gd name="adj2" fmla="val -8333"/>
              <a:gd name="adj3" fmla="val 52520"/>
              <a:gd name="adj4" fmla="val -51972"/>
            </a:avLst>
          </a:prstGeom>
          <a:ln>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lIns="72000" rIns="36000" rtlCol="0" anchor="ctr"/>
          <a:lstStyle/>
          <a:p>
            <a:r>
              <a:rPr kumimoji="1" lang="ja-JP" altLang="en-US" sz="1200" dirty="0" smtClean="0"/>
              <a:t>イノベーション：</a:t>
            </a:r>
            <a:endParaRPr kumimoji="1" lang="en-US" altLang="ja-JP" sz="1200" dirty="0" smtClean="0"/>
          </a:p>
          <a:p>
            <a:endParaRPr kumimoji="1" lang="en-US" altLang="ja-JP" sz="1200" dirty="0" smtClean="0"/>
          </a:p>
          <a:p>
            <a:r>
              <a:rPr lang="ja-JP" altLang="en-US" sz="1200" dirty="0" smtClean="0"/>
              <a:t>製品</a:t>
            </a:r>
            <a:r>
              <a:rPr lang="en-US" altLang="ja-JP" sz="1200" dirty="0" smtClean="0"/>
              <a:t>/</a:t>
            </a:r>
            <a:r>
              <a:rPr lang="ja-JP" altLang="en-US" sz="1200" dirty="0" smtClean="0"/>
              <a:t>サービス</a:t>
            </a:r>
            <a:r>
              <a:rPr lang="en-US" altLang="ja-JP" sz="1200" dirty="0" smtClean="0"/>
              <a:t>/</a:t>
            </a:r>
            <a:endParaRPr kumimoji="1" lang="en-US" altLang="ja-JP" sz="1200" dirty="0" smtClean="0"/>
          </a:p>
          <a:p>
            <a:r>
              <a:rPr lang="ja-JP" altLang="en-US" sz="1200" dirty="0" smtClean="0"/>
              <a:t>顧客 等を含む新たなビジネスモデルの発想及びその実現</a:t>
            </a:r>
            <a:endParaRPr kumimoji="1" lang="ja-JP" altLang="en-US" sz="1200" dirty="0"/>
          </a:p>
        </p:txBody>
      </p:sp>
      <p:sp>
        <p:nvSpPr>
          <p:cNvPr id="15" name="左右矢印 14"/>
          <p:cNvSpPr/>
          <p:nvPr/>
        </p:nvSpPr>
        <p:spPr>
          <a:xfrm rot="19499906">
            <a:off x="6600946" y="3946849"/>
            <a:ext cx="726450" cy="410752"/>
          </a:xfrm>
          <a:prstGeom prst="leftRightArrow">
            <a:avLst/>
          </a:prstGeom>
          <a:ln w="6350">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 name="正方形/長方形 1"/>
          <p:cNvSpPr/>
          <p:nvPr/>
        </p:nvSpPr>
        <p:spPr>
          <a:xfrm>
            <a:off x="1333190" y="4403510"/>
            <a:ext cx="1172589" cy="820188"/>
          </a:xfrm>
          <a:prstGeom prst="rect">
            <a:avLst/>
          </a:prstGeom>
          <a:solidFill>
            <a:srgbClr val="FFFFFF">
              <a:alpha val="70980"/>
            </a:srgbClr>
          </a:solidFill>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400" dirty="0"/>
          </a:p>
        </p:txBody>
      </p:sp>
      <p:sp>
        <p:nvSpPr>
          <p:cNvPr id="3" name="テキスト ボックス 2"/>
          <p:cNvSpPr txBox="1"/>
          <p:nvPr/>
        </p:nvSpPr>
        <p:spPr>
          <a:xfrm>
            <a:off x="56042" y="5223698"/>
            <a:ext cx="1779654" cy="307777"/>
          </a:xfrm>
          <a:prstGeom prst="rect">
            <a:avLst/>
          </a:prstGeom>
          <a:noFill/>
        </p:spPr>
        <p:txBody>
          <a:bodyPr wrap="none" rtlCol="0">
            <a:spAutoFit/>
          </a:bodyPr>
          <a:lstStyle/>
          <a:p>
            <a:r>
              <a:rPr kumimoji="1" lang="ja-JP" altLang="en-US" sz="1400" dirty="0" smtClean="0"/>
              <a:t>イノベーションの方程式</a:t>
            </a:r>
            <a:endParaRPr kumimoji="1" lang="ja-JP" altLang="en-US" sz="1400" dirty="0"/>
          </a:p>
        </p:txBody>
      </p:sp>
      <p:pic>
        <p:nvPicPr>
          <p:cNvPr id="28"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53443" y="4665855"/>
            <a:ext cx="958317"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2117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1689" y="4521144"/>
            <a:ext cx="1728192" cy="9434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9980" y="3933056"/>
            <a:ext cx="1728192" cy="943440"/>
          </a:xfrm>
          <a:prstGeom prst="rect">
            <a:avLst/>
          </a:prstGeom>
          <a:noFill/>
          <a:ln w="9525">
            <a:solidFill>
              <a:schemeClr val="bg1">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付プレースホルダー 3"/>
          <p:cNvSpPr>
            <a:spLocks noGrp="1"/>
          </p:cNvSpPr>
          <p:nvPr>
            <p:ph type="dt" sz="half" idx="10"/>
          </p:nvPr>
        </p:nvSpPr>
        <p:spPr/>
        <p:txBody>
          <a:bodyPr/>
          <a:lstStyle/>
          <a:p>
            <a:pPr>
              <a:defRPr/>
            </a:pPr>
            <a:fld id="{CEBEC2E8-BF13-4BBC-A7F1-7CE075708658}" type="datetime1">
              <a:rPr lang="ja-JP" altLang="en-US" smtClean="0"/>
              <a:t>2013/1/11</a:t>
            </a:fld>
            <a:endParaRPr lang="en-US" altLang="ja-JP"/>
          </a:p>
        </p:txBody>
      </p:sp>
      <p:sp>
        <p:nvSpPr>
          <p:cNvPr id="5" name="スライド番号プレースホルダー 4"/>
          <p:cNvSpPr>
            <a:spLocks noGrp="1"/>
          </p:cNvSpPr>
          <p:nvPr>
            <p:ph type="sldNum" sz="quarter" idx="12"/>
          </p:nvPr>
        </p:nvSpPr>
        <p:spPr/>
        <p:txBody>
          <a:bodyPr/>
          <a:lstStyle/>
          <a:p>
            <a:pPr>
              <a:defRPr/>
            </a:pPr>
            <a:fld id="{5371481D-583F-4652-BC10-E1F72ACAD8F4}" type="slidenum">
              <a:rPr lang="en-US" altLang="ja-JP" smtClean="0"/>
              <a:pPr>
                <a:defRPr/>
              </a:pPr>
              <a:t>8</a:t>
            </a:fld>
            <a:endParaRPr lang="en-US" altLang="ja-JP" dirty="0"/>
          </a:p>
        </p:txBody>
      </p:sp>
      <p:sp>
        <p:nvSpPr>
          <p:cNvPr id="25" name="テキスト ボックス 24"/>
          <p:cNvSpPr txBox="1"/>
          <p:nvPr/>
        </p:nvSpPr>
        <p:spPr>
          <a:xfrm>
            <a:off x="702502" y="332656"/>
            <a:ext cx="7289175" cy="461665"/>
          </a:xfrm>
          <a:prstGeom prst="rect">
            <a:avLst/>
          </a:prstGeom>
          <a:noFill/>
        </p:spPr>
        <p:txBody>
          <a:bodyPr wrap="none" rtlCol="0">
            <a:spAutoFit/>
          </a:bodyPr>
          <a:lstStyle/>
          <a:p>
            <a:r>
              <a:rPr lang="ja-JP" altLang="en-US" sz="2400" dirty="0" smtClean="0"/>
              <a:t>ビジネスにおけるイノベーションの発想とその具体化プロセス</a:t>
            </a:r>
            <a:r>
              <a:rPr lang="en-US" altLang="ja-JP" sz="2400" dirty="0" smtClean="0"/>
              <a:t> </a:t>
            </a:r>
            <a:r>
              <a:rPr lang="ja-JP" altLang="en-US" sz="2400" dirty="0" smtClean="0"/>
              <a:t> </a:t>
            </a:r>
            <a:endParaRPr lang="ja-JP" altLang="en-US" sz="2400" dirty="0"/>
          </a:p>
        </p:txBody>
      </p:sp>
      <p:cxnSp>
        <p:nvCxnSpPr>
          <p:cNvPr id="3" name="直線矢印コネクタ 2"/>
          <p:cNvCxnSpPr/>
          <p:nvPr/>
        </p:nvCxnSpPr>
        <p:spPr>
          <a:xfrm>
            <a:off x="1907704" y="5704036"/>
            <a:ext cx="5904656" cy="0"/>
          </a:xfrm>
          <a:prstGeom prst="straightConnector1">
            <a:avLst/>
          </a:prstGeom>
          <a:ln w="571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907704" y="2708920"/>
            <a:ext cx="0" cy="3024336"/>
          </a:xfrm>
          <a:prstGeom prst="straightConnector1">
            <a:avLst/>
          </a:prstGeom>
          <a:ln w="57150">
            <a:solidFill>
              <a:schemeClr val="bg1">
                <a:lumMod val="5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6967497" y="5279918"/>
            <a:ext cx="543739" cy="307777"/>
          </a:xfrm>
          <a:prstGeom prst="rect">
            <a:avLst/>
          </a:prstGeom>
          <a:noFill/>
        </p:spPr>
        <p:txBody>
          <a:bodyPr wrap="none" rtlCol="0">
            <a:spAutoFit/>
          </a:bodyPr>
          <a:lstStyle/>
          <a:p>
            <a:r>
              <a:rPr kumimoji="1" lang="ja-JP" altLang="en-US" sz="1400" dirty="0" smtClean="0"/>
              <a:t>時間</a:t>
            </a:r>
            <a:endParaRPr kumimoji="1" lang="ja-JP" altLang="en-US" sz="1400" dirty="0"/>
          </a:p>
        </p:txBody>
      </p:sp>
      <p:sp>
        <p:nvSpPr>
          <p:cNvPr id="30" name="テキスト ボックス 29"/>
          <p:cNvSpPr txBox="1"/>
          <p:nvPr/>
        </p:nvSpPr>
        <p:spPr>
          <a:xfrm>
            <a:off x="816901" y="3055144"/>
            <a:ext cx="923330" cy="2501647"/>
          </a:xfrm>
          <a:prstGeom prst="rect">
            <a:avLst/>
          </a:prstGeom>
          <a:noFill/>
        </p:spPr>
        <p:txBody>
          <a:bodyPr vert="eaVert" wrap="none" rtlCol="0">
            <a:spAutoFit/>
          </a:bodyPr>
          <a:lstStyle/>
          <a:p>
            <a:pPr>
              <a:lnSpc>
                <a:spcPct val="150000"/>
              </a:lnSpc>
            </a:pPr>
            <a:r>
              <a:rPr kumimoji="1" lang="ja-JP" altLang="en-US" sz="1600" dirty="0" smtClean="0"/>
              <a:t>定量化　（財務指標、ＫＰＩ）</a:t>
            </a:r>
            <a:endParaRPr kumimoji="1" lang="en-US" altLang="ja-JP" sz="1600" dirty="0" smtClean="0"/>
          </a:p>
          <a:p>
            <a:pPr>
              <a:lnSpc>
                <a:spcPct val="150000"/>
              </a:lnSpc>
            </a:pPr>
            <a:r>
              <a:rPr lang="ja-JP" altLang="en-US" sz="1600" dirty="0" smtClean="0"/>
              <a:t>現実化　（仮説→現実）</a:t>
            </a:r>
            <a:endParaRPr lang="en-US" altLang="ja-JP" sz="1600" dirty="0" smtClean="0"/>
          </a:p>
        </p:txBody>
      </p:sp>
      <p:sp>
        <p:nvSpPr>
          <p:cNvPr id="31" name="テキスト ボックス 30"/>
          <p:cNvSpPr txBox="1"/>
          <p:nvPr/>
        </p:nvSpPr>
        <p:spPr>
          <a:xfrm>
            <a:off x="539553" y="963598"/>
            <a:ext cx="8352928" cy="1569660"/>
          </a:xfrm>
          <a:prstGeom prst="rect">
            <a:avLst/>
          </a:prstGeom>
          <a:noFill/>
        </p:spPr>
        <p:txBody>
          <a:bodyPr wrap="square" rtlCol="0">
            <a:spAutoFit/>
          </a:bodyPr>
          <a:lstStyle/>
          <a:p>
            <a:r>
              <a:rPr lang="ja-JP" altLang="en-US" sz="1600" dirty="0"/>
              <a:t>新規の</a:t>
            </a:r>
            <a:r>
              <a:rPr lang="ja-JP" altLang="en-US" sz="1600" dirty="0" smtClean="0"/>
              <a:t>事業立ち上げの場合は、最初のモデルは仮説となり、検証する事により軌道修正 </a:t>
            </a:r>
            <a:r>
              <a:rPr lang="en-US" altLang="ja-JP" sz="1600" dirty="0" smtClean="0"/>
              <a:t>(Pivot)</a:t>
            </a:r>
            <a:r>
              <a:rPr lang="ja-JP" altLang="en-US" sz="1600" dirty="0" smtClean="0"/>
              <a:t>により現実的な物にしていく</a:t>
            </a:r>
            <a:endParaRPr kumimoji="1" lang="en-US" altLang="ja-JP" sz="1600" dirty="0" smtClean="0"/>
          </a:p>
          <a:p>
            <a:pPr marL="285750" indent="-285750">
              <a:buFont typeface="Arial" pitchFamily="34" charset="0"/>
              <a:buChar char="•"/>
            </a:pPr>
            <a:r>
              <a:rPr lang="ja-JP" altLang="en-US" sz="1600" dirty="0"/>
              <a:t>仮説の</a:t>
            </a:r>
            <a:r>
              <a:rPr lang="ja-JP" altLang="en-US" sz="1600" dirty="0" smtClean="0"/>
              <a:t>ビジネスモデル </a:t>
            </a:r>
            <a:r>
              <a:rPr lang="en-US" altLang="ja-JP" sz="1600" dirty="0" smtClean="0"/>
              <a:t>(VP</a:t>
            </a:r>
            <a:r>
              <a:rPr lang="ja-JP" altLang="en-US" sz="1600" dirty="0" smtClean="0"/>
              <a:t>　が中心となるケースが多い）</a:t>
            </a:r>
            <a:endParaRPr kumimoji="1" lang="en-US" altLang="ja-JP" sz="1600" dirty="0" smtClean="0"/>
          </a:p>
          <a:p>
            <a:pPr marL="285750" indent="-285750">
              <a:buFont typeface="Arial" pitchFamily="34" charset="0"/>
              <a:buChar char="•"/>
            </a:pPr>
            <a:r>
              <a:rPr lang="ja-JP" altLang="en-US" sz="1600" dirty="0" smtClean="0"/>
              <a:t>テストマーケティングによる検証</a:t>
            </a:r>
            <a:endParaRPr lang="en-US" altLang="ja-JP" sz="1600" dirty="0" smtClean="0"/>
          </a:p>
          <a:p>
            <a:pPr marL="285750" indent="-285750">
              <a:buFont typeface="Arial" pitchFamily="34" charset="0"/>
              <a:buChar char="•"/>
            </a:pPr>
            <a:r>
              <a:rPr lang="ja-JP" altLang="en-US" sz="1600" dirty="0" smtClean="0"/>
              <a:t>組織、業務プロセス及びその他の構成要素の決定</a:t>
            </a:r>
            <a:endParaRPr lang="en-US" altLang="ja-JP" sz="1600" dirty="0" smtClean="0"/>
          </a:p>
          <a:p>
            <a:pPr marL="285750" indent="-285750">
              <a:buFont typeface="Arial" pitchFamily="34" charset="0"/>
              <a:buChar char="•"/>
            </a:pPr>
            <a:r>
              <a:rPr lang="ja-JP" altLang="en-US" sz="1600" dirty="0"/>
              <a:t>定量化</a:t>
            </a:r>
            <a:endParaRPr lang="en-US" altLang="ja-JP" sz="1600" dirty="0" smtClean="0"/>
          </a:p>
        </p:txBody>
      </p:sp>
      <p:sp>
        <p:nvSpPr>
          <p:cNvPr id="8" name="右カーブ矢印 7"/>
          <p:cNvSpPr/>
          <p:nvPr/>
        </p:nvSpPr>
        <p:spPr>
          <a:xfrm rot="14775630">
            <a:off x="3857432" y="4288188"/>
            <a:ext cx="524301" cy="1407688"/>
          </a:xfrm>
          <a:prstGeom prst="curvedRightArrow">
            <a:avLst/>
          </a:prstGeom>
          <a:ln>
            <a:solidFill>
              <a:schemeClr val="tx1">
                <a:lumMod val="85000"/>
                <a:lumOff val="1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p:sp>
        <p:nvSpPr>
          <p:cNvPr id="2" name="テキスト ボックス 1"/>
          <p:cNvSpPr txBox="1"/>
          <p:nvPr/>
        </p:nvSpPr>
        <p:spPr>
          <a:xfrm>
            <a:off x="2607181" y="4784562"/>
            <a:ext cx="646331" cy="369332"/>
          </a:xfrm>
          <a:prstGeom prst="rect">
            <a:avLst/>
          </a:prstGeom>
          <a:noFill/>
        </p:spPr>
        <p:txBody>
          <a:bodyPr wrap="none" rtlCol="0">
            <a:spAutoFit/>
          </a:bodyPr>
          <a:lstStyle/>
          <a:p>
            <a:r>
              <a:rPr kumimoji="1" lang="ja-JP" altLang="en-US" dirty="0" smtClean="0"/>
              <a:t>仮説</a:t>
            </a:r>
            <a:endParaRPr kumimoji="1" lang="ja-JP" altLang="en-US" dirty="0"/>
          </a:p>
        </p:txBody>
      </p:sp>
      <p:sp>
        <p:nvSpPr>
          <p:cNvPr id="9" name="テキスト ボックス 8"/>
          <p:cNvSpPr txBox="1"/>
          <p:nvPr/>
        </p:nvSpPr>
        <p:spPr>
          <a:xfrm>
            <a:off x="4191714" y="5095252"/>
            <a:ext cx="646331" cy="369332"/>
          </a:xfrm>
          <a:prstGeom prst="rect">
            <a:avLst/>
          </a:prstGeom>
          <a:noFill/>
        </p:spPr>
        <p:txBody>
          <a:bodyPr wrap="none" rtlCol="0">
            <a:spAutoFit/>
          </a:bodyPr>
          <a:lstStyle/>
          <a:p>
            <a:r>
              <a:rPr kumimoji="1" lang="ja-JP" altLang="en-US" dirty="0" smtClean="0"/>
              <a:t>検証</a:t>
            </a:r>
            <a:endParaRPr kumimoji="1" lang="ja-JP" altLang="en-US" dirty="0"/>
          </a:p>
        </p:txBody>
      </p:sp>
      <p:sp>
        <p:nvSpPr>
          <p:cNvPr id="17" name="テキスト ボックス 16"/>
          <p:cNvSpPr txBox="1"/>
          <p:nvPr/>
        </p:nvSpPr>
        <p:spPr>
          <a:xfrm>
            <a:off x="3144792" y="3392887"/>
            <a:ext cx="2093843" cy="461665"/>
          </a:xfrm>
          <a:prstGeom prst="rect">
            <a:avLst/>
          </a:prstGeom>
          <a:noFill/>
        </p:spPr>
        <p:txBody>
          <a:bodyPr wrap="none" rtlCol="0">
            <a:spAutoFit/>
          </a:bodyPr>
          <a:lstStyle/>
          <a:p>
            <a:r>
              <a:rPr kumimoji="1" lang="ja-JP" altLang="en-US" sz="1200" dirty="0" smtClean="0"/>
              <a:t>定量化による具体化。</a:t>
            </a:r>
            <a:endParaRPr kumimoji="1" lang="en-US" altLang="ja-JP" sz="1200" dirty="0" smtClean="0"/>
          </a:p>
          <a:p>
            <a:r>
              <a:rPr lang="ja-JP" altLang="en-US" sz="1200" dirty="0" smtClean="0"/>
              <a:t>テストマーケティングによる検証</a:t>
            </a:r>
            <a:r>
              <a:rPr lang="ja-JP" altLang="en-US" sz="1200" dirty="0"/>
              <a:t>。</a:t>
            </a:r>
            <a:endParaRPr kumimoji="1" lang="ja-JP" altLang="en-US" sz="1200" dirty="0"/>
          </a:p>
        </p:txBody>
      </p:sp>
      <p:sp>
        <p:nvSpPr>
          <p:cNvPr id="18" name="テキスト ボックス 17"/>
          <p:cNvSpPr txBox="1"/>
          <p:nvPr/>
        </p:nvSpPr>
        <p:spPr>
          <a:xfrm>
            <a:off x="5325414" y="2533258"/>
            <a:ext cx="2153154" cy="461665"/>
          </a:xfrm>
          <a:prstGeom prst="rect">
            <a:avLst/>
          </a:prstGeom>
          <a:noFill/>
        </p:spPr>
        <p:txBody>
          <a:bodyPr wrap="none" rtlCol="0">
            <a:spAutoFit/>
          </a:bodyPr>
          <a:lstStyle/>
          <a:p>
            <a:r>
              <a:rPr lang="ja-JP" altLang="en-US" sz="1200" dirty="0" smtClean="0"/>
              <a:t>時系列での実現範囲と規模。</a:t>
            </a:r>
            <a:endParaRPr lang="en-US" altLang="ja-JP" sz="1200" dirty="0" smtClean="0"/>
          </a:p>
          <a:p>
            <a:r>
              <a:rPr kumimoji="1" lang="ja-JP" altLang="en-US" sz="1200" dirty="0" smtClean="0"/>
              <a:t>Ｖｉｓｉｏｎ，戦略との整合性確認。</a:t>
            </a:r>
            <a:endParaRPr kumimoji="1" lang="ja-JP" altLang="en-US" sz="1200" dirty="0"/>
          </a:p>
        </p:txBody>
      </p:sp>
      <p:sp>
        <p:nvSpPr>
          <p:cNvPr id="10" name="テキスト ボックス 9"/>
          <p:cNvSpPr txBox="1"/>
          <p:nvPr/>
        </p:nvSpPr>
        <p:spPr>
          <a:xfrm>
            <a:off x="2071689" y="4201343"/>
            <a:ext cx="1189749" cy="307777"/>
          </a:xfrm>
          <a:prstGeom prst="rect">
            <a:avLst/>
          </a:prstGeom>
          <a:noFill/>
        </p:spPr>
        <p:txBody>
          <a:bodyPr wrap="none" rtlCol="0">
            <a:spAutoFit/>
          </a:bodyPr>
          <a:lstStyle/>
          <a:p>
            <a:r>
              <a:rPr kumimoji="1" lang="ja-JP" altLang="en-US" sz="1400" dirty="0" smtClean="0"/>
              <a:t>アイディア段階</a:t>
            </a:r>
            <a:endParaRPr kumimoji="1" lang="ja-JP" altLang="en-US" sz="1400" dirty="0"/>
          </a:p>
        </p:txBody>
      </p:sp>
      <p:pic>
        <p:nvPicPr>
          <p:cNvPr id="1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635" y="3126123"/>
            <a:ext cx="2070124" cy="995192"/>
          </a:xfrm>
          <a:prstGeom prst="rect">
            <a:avLst/>
          </a:prstGeom>
          <a:solidFill>
            <a:schemeClr val="accent4">
              <a:lumMod val="50000"/>
              <a:lumOff val="50000"/>
            </a:schemeClr>
          </a:solidFill>
          <a:ln>
            <a:noFill/>
          </a:ln>
          <a:effectLst/>
        </p:spPr>
      </p:pic>
    </p:spTree>
    <p:extLst>
      <p:ext uri="{BB962C8B-B14F-4D97-AF65-F5344CB8AC3E}">
        <p14:creationId xmlns:p14="http://schemas.microsoft.com/office/powerpoint/2010/main" val="1090404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ホームベース 51"/>
          <p:cNvSpPr/>
          <p:nvPr/>
        </p:nvSpPr>
        <p:spPr>
          <a:xfrm>
            <a:off x="2987824" y="4653136"/>
            <a:ext cx="2769210" cy="1334096"/>
          </a:xfrm>
          <a:prstGeom prst="homePlate">
            <a:avLst>
              <a:gd name="adj" fmla="val 25698"/>
            </a:avLst>
          </a:prstGeom>
          <a:solidFill>
            <a:schemeClr val="bg1">
              <a:lumMod val="95000"/>
            </a:schemeClr>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t"/>
          <a:lstStyle/>
          <a:p>
            <a:pPr algn="ctr"/>
            <a:r>
              <a:rPr kumimoji="1" lang="ja-JP" altLang="en-US" sz="1400" dirty="0" smtClean="0"/>
              <a:t>ＩＴ構想企画</a:t>
            </a:r>
            <a:endParaRPr kumimoji="1" lang="en-US" altLang="ja-JP" sz="1400" dirty="0" smtClean="0"/>
          </a:p>
          <a:p>
            <a:pPr algn="ctr"/>
            <a:r>
              <a:rPr lang="en-US" altLang="ja-JP" sz="1400" dirty="0" smtClean="0"/>
              <a:t>Why  What How</a:t>
            </a:r>
            <a:endParaRPr kumimoji="1" lang="ja-JP" altLang="en-US" sz="1400" dirty="0"/>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6753" y="3333492"/>
            <a:ext cx="1959665" cy="10698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付プレースホルダー 3"/>
          <p:cNvSpPr>
            <a:spLocks noGrp="1"/>
          </p:cNvSpPr>
          <p:nvPr>
            <p:ph type="dt" sz="half" idx="10"/>
          </p:nvPr>
        </p:nvSpPr>
        <p:spPr/>
        <p:txBody>
          <a:bodyPr/>
          <a:lstStyle/>
          <a:p>
            <a:pPr>
              <a:defRPr/>
            </a:pPr>
            <a:fld id="{CEBEC2E8-BF13-4BBC-A7F1-7CE075708658}" type="datetime1">
              <a:rPr lang="ja-JP" altLang="en-US" smtClean="0"/>
              <a:t>2013/1/11</a:t>
            </a:fld>
            <a:endParaRPr lang="en-US" altLang="ja-JP"/>
          </a:p>
        </p:txBody>
      </p:sp>
      <p:sp>
        <p:nvSpPr>
          <p:cNvPr id="5" name="スライド番号プレースホルダー 4"/>
          <p:cNvSpPr>
            <a:spLocks noGrp="1"/>
          </p:cNvSpPr>
          <p:nvPr>
            <p:ph type="sldNum" sz="quarter" idx="12"/>
          </p:nvPr>
        </p:nvSpPr>
        <p:spPr/>
        <p:txBody>
          <a:bodyPr/>
          <a:lstStyle/>
          <a:p>
            <a:pPr>
              <a:defRPr/>
            </a:pPr>
            <a:fld id="{5371481D-583F-4652-BC10-E1F72ACAD8F4}" type="slidenum">
              <a:rPr lang="en-US" altLang="ja-JP" smtClean="0"/>
              <a:pPr>
                <a:defRPr/>
              </a:pPr>
              <a:t>9</a:t>
            </a:fld>
            <a:endParaRPr lang="en-US" altLang="ja-JP" dirty="0"/>
          </a:p>
        </p:txBody>
      </p:sp>
      <p:sp>
        <p:nvSpPr>
          <p:cNvPr id="25" name="テキスト ボックス 24"/>
          <p:cNvSpPr txBox="1"/>
          <p:nvPr/>
        </p:nvSpPr>
        <p:spPr>
          <a:xfrm>
            <a:off x="702502" y="332656"/>
            <a:ext cx="7289175" cy="461665"/>
          </a:xfrm>
          <a:prstGeom prst="rect">
            <a:avLst/>
          </a:prstGeom>
          <a:noFill/>
        </p:spPr>
        <p:txBody>
          <a:bodyPr wrap="none" rtlCol="0">
            <a:spAutoFit/>
          </a:bodyPr>
          <a:lstStyle/>
          <a:p>
            <a:r>
              <a:rPr lang="ja-JP" altLang="en-US" sz="2400" dirty="0" smtClean="0"/>
              <a:t>ビジネスにおけるイノベーションの発想とその具体化プロセス</a:t>
            </a:r>
            <a:r>
              <a:rPr lang="en-US" altLang="ja-JP" sz="2400" dirty="0" smtClean="0"/>
              <a:t> </a:t>
            </a:r>
            <a:r>
              <a:rPr lang="ja-JP" altLang="en-US" sz="2400" dirty="0" smtClean="0"/>
              <a:t> </a:t>
            </a:r>
            <a:endParaRPr lang="ja-JP" altLang="en-US" sz="2400" dirty="0"/>
          </a:p>
        </p:txBody>
      </p:sp>
      <p:pic>
        <p:nvPicPr>
          <p:cNvPr id="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10346" y="3333492"/>
            <a:ext cx="2011740" cy="10982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Lst>
        </p:spPr>
      </p:pic>
      <p:sp>
        <p:nvSpPr>
          <p:cNvPr id="31" name="テキスト ボックス 30"/>
          <p:cNvSpPr txBox="1"/>
          <p:nvPr/>
        </p:nvSpPr>
        <p:spPr>
          <a:xfrm>
            <a:off x="587629" y="924057"/>
            <a:ext cx="8213738" cy="1323439"/>
          </a:xfrm>
          <a:prstGeom prst="rect">
            <a:avLst/>
          </a:prstGeom>
          <a:noFill/>
        </p:spPr>
        <p:txBody>
          <a:bodyPr wrap="square" rtlCol="0">
            <a:spAutoFit/>
          </a:bodyPr>
          <a:lstStyle/>
          <a:p>
            <a:r>
              <a:rPr kumimoji="1" lang="ja-JP" altLang="en-US" sz="1600" dirty="0" smtClean="0"/>
              <a:t>下記実施項目によって </a:t>
            </a:r>
            <a:r>
              <a:rPr kumimoji="1" lang="en-US" altLang="ja-JP" sz="1600" dirty="0" smtClean="0"/>
              <a:t>To Be Business model</a:t>
            </a:r>
            <a:r>
              <a:rPr kumimoji="1" lang="en-US" altLang="ja-JP" sz="1600" dirty="0" smtClean="0"/>
              <a:t>,</a:t>
            </a:r>
            <a:r>
              <a:rPr kumimoji="1" lang="ja-JP" altLang="en-US" sz="1600" dirty="0" smtClean="0"/>
              <a:t>の詳細化</a:t>
            </a:r>
            <a:r>
              <a:rPr kumimoji="1" lang="en-US" altLang="ja-JP" sz="1600" dirty="0" smtClean="0"/>
              <a:t> </a:t>
            </a:r>
            <a:r>
              <a:rPr kumimoji="1" lang="ja-JP" altLang="en-US" sz="1600" dirty="0" smtClean="0"/>
              <a:t>要求、ソリューションを導く。</a:t>
            </a:r>
            <a:endParaRPr kumimoji="1" lang="en-US" altLang="ja-JP" sz="1600" dirty="0" smtClean="0"/>
          </a:p>
          <a:p>
            <a:endParaRPr lang="en-US" altLang="ja-JP" sz="1600" dirty="0" smtClean="0"/>
          </a:p>
          <a:p>
            <a:pPr marL="285750" indent="-285750">
              <a:buFont typeface="Arial" pitchFamily="34" charset="0"/>
              <a:buChar char="•"/>
            </a:pPr>
            <a:r>
              <a:rPr lang="ja-JP" altLang="en-US" sz="1600" dirty="0" smtClean="0"/>
              <a:t>ビジネスモデル</a:t>
            </a:r>
            <a:r>
              <a:rPr lang="ja-JP" altLang="en-US" sz="1600" dirty="0" smtClean="0"/>
              <a:t>の影響する各構成要素の中を </a:t>
            </a:r>
            <a:r>
              <a:rPr lang="en-US" altLang="ja-JP" sz="1600" dirty="0" smtClean="0"/>
              <a:t>IT</a:t>
            </a:r>
            <a:r>
              <a:rPr lang="ja-JP" altLang="en-US" sz="1600" dirty="0" smtClean="0"/>
              <a:t>構想・企画のプロセスにて具体化と詳細化を図る</a:t>
            </a:r>
            <a:endParaRPr lang="en-US" altLang="ja-JP" sz="1600" dirty="0" smtClean="0"/>
          </a:p>
          <a:p>
            <a:pPr marL="285750" indent="-285750">
              <a:buFont typeface="Arial" pitchFamily="34" charset="0"/>
              <a:buChar char="•"/>
            </a:pPr>
            <a:r>
              <a:rPr lang="ja-JP" altLang="en-US" sz="1600" dirty="0"/>
              <a:t>企画</a:t>
            </a:r>
            <a:r>
              <a:rPr lang="ja-JP" altLang="en-US" sz="1600" dirty="0" smtClean="0"/>
              <a:t>の確定には財務指標も必要　（ＲＯＩ</a:t>
            </a:r>
            <a:r>
              <a:rPr lang="ja-JP" altLang="en-US" sz="1600" dirty="0" smtClean="0"/>
              <a:t>）</a:t>
            </a:r>
            <a:endParaRPr lang="en-US" altLang="ja-JP" sz="1600" dirty="0" smtClean="0"/>
          </a:p>
          <a:p>
            <a:pPr marL="285750" indent="-285750">
              <a:buFont typeface="Arial" pitchFamily="34" charset="0"/>
              <a:buChar char="•"/>
            </a:pPr>
            <a:r>
              <a:rPr lang="ja-JP" altLang="en-US" sz="1600" dirty="0" smtClean="0"/>
              <a:t>ビジネスモデルの</a:t>
            </a:r>
            <a:r>
              <a:rPr lang="en-US" altLang="ja-JP" sz="1600" dirty="0" smtClean="0"/>
              <a:t>As is </a:t>
            </a:r>
            <a:r>
              <a:rPr lang="ja-JP" altLang="en-US" sz="1600" dirty="0" smtClean="0"/>
              <a:t>から　</a:t>
            </a:r>
            <a:r>
              <a:rPr lang="en-US" altLang="ja-JP" sz="1600" dirty="0" smtClean="0"/>
              <a:t>To be </a:t>
            </a:r>
            <a:r>
              <a:rPr lang="ja-JP" altLang="en-US" sz="1600" dirty="0" smtClean="0"/>
              <a:t>に至る必須の活動が移行の要求となる</a:t>
            </a:r>
            <a:endParaRPr lang="en-US" altLang="ja-JP" sz="1600" dirty="0" smtClean="0"/>
          </a:p>
        </p:txBody>
      </p:sp>
      <p:sp>
        <p:nvSpPr>
          <p:cNvPr id="35" name="テキスト ボックス 34"/>
          <p:cNvSpPr txBox="1"/>
          <p:nvPr/>
        </p:nvSpPr>
        <p:spPr>
          <a:xfrm>
            <a:off x="1334797" y="2637733"/>
            <a:ext cx="1518364" cy="584775"/>
          </a:xfrm>
          <a:prstGeom prst="rect">
            <a:avLst/>
          </a:prstGeom>
          <a:noFill/>
        </p:spPr>
        <p:txBody>
          <a:bodyPr wrap="none" rtlCol="0">
            <a:spAutoFit/>
          </a:bodyPr>
          <a:lstStyle/>
          <a:p>
            <a:pPr algn="ctr"/>
            <a:r>
              <a:rPr kumimoji="1" lang="en-US" altLang="ja-JP" sz="1600" dirty="0" smtClean="0"/>
              <a:t> As Is </a:t>
            </a:r>
          </a:p>
          <a:p>
            <a:pPr algn="ctr"/>
            <a:r>
              <a:rPr kumimoji="1" lang="en-US" altLang="ja-JP" sz="1600" dirty="0" smtClean="0"/>
              <a:t>Business Model</a:t>
            </a:r>
            <a:endParaRPr kumimoji="1" lang="ja-JP" altLang="en-US" sz="1600" dirty="0"/>
          </a:p>
        </p:txBody>
      </p:sp>
      <p:sp>
        <p:nvSpPr>
          <p:cNvPr id="39" name="テキスト ボックス 38"/>
          <p:cNvSpPr txBox="1"/>
          <p:nvPr/>
        </p:nvSpPr>
        <p:spPr>
          <a:xfrm>
            <a:off x="5757034" y="2564904"/>
            <a:ext cx="1518364" cy="584775"/>
          </a:xfrm>
          <a:prstGeom prst="rect">
            <a:avLst/>
          </a:prstGeom>
          <a:noFill/>
        </p:spPr>
        <p:txBody>
          <a:bodyPr wrap="none" rtlCol="0">
            <a:spAutoFit/>
          </a:bodyPr>
          <a:lstStyle/>
          <a:p>
            <a:pPr algn="ctr"/>
            <a:r>
              <a:rPr kumimoji="1" lang="en-US" altLang="ja-JP" sz="1600" dirty="0" smtClean="0"/>
              <a:t> To Be </a:t>
            </a:r>
          </a:p>
          <a:p>
            <a:pPr algn="ctr"/>
            <a:r>
              <a:rPr kumimoji="1" lang="en-US" altLang="ja-JP" sz="1600" dirty="0" smtClean="0"/>
              <a:t>Business Model</a:t>
            </a:r>
            <a:endParaRPr kumimoji="1" lang="ja-JP" altLang="en-US" sz="1600" dirty="0"/>
          </a:p>
        </p:txBody>
      </p:sp>
      <p:sp>
        <p:nvSpPr>
          <p:cNvPr id="36" name="ホームベース 35"/>
          <p:cNvSpPr/>
          <p:nvPr/>
        </p:nvSpPr>
        <p:spPr>
          <a:xfrm>
            <a:off x="3369673" y="5182437"/>
            <a:ext cx="936104" cy="694835"/>
          </a:xfrm>
          <a:prstGeom prst="homePlate">
            <a:avLst>
              <a:gd name="adj" fmla="val 28836"/>
            </a:avLst>
          </a:prstGeom>
          <a:solidFill>
            <a:schemeClr val="bg1"/>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ja-JP" altLang="en-US" sz="1400" dirty="0"/>
              <a:t>要求</a:t>
            </a:r>
            <a:endParaRPr kumimoji="1" lang="ja-JP" altLang="en-US" sz="1400" dirty="0"/>
          </a:p>
        </p:txBody>
      </p:sp>
      <p:sp>
        <p:nvSpPr>
          <p:cNvPr id="41" name="ホームベース 40"/>
          <p:cNvSpPr/>
          <p:nvPr/>
        </p:nvSpPr>
        <p:spPr>
          <a:xfrm>
            <a:off x="4376184" y="5157191"/>
            <a:ext cx="987904" cy="720081"/>
          </a:xfrm>
          <a:prstGeom prst="homePlate">
            <a:avLst>
              <a:gd name="adj" fmla="val 28836"/>
            </a:avLst>
          </a:prstGeom>
          <a:solidFill>
            <a:schemeClr val="bg1"/>
          </a:solidFill>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lIns="36000" rIns="0" rtlCol="0" anchor="ctr"/>
          <a:lstStyle/>
          <a:p>
            <a:pPr algn="ctr"/>
            <a:r>
              <a:rPr kumimoji="1" lang="ja-JP" altLang="en-US" sz="1200" dirty="0" smtClean="0"/>
              <a:t>ソリューション</a:t>
            </a:r>
            <a:endParaRPr kumimoji="1" lang="ja-JP" altLang="en-US" sz="1200" dirty="0"/>
          </a:p>
        </p:txBody>
      </p:sp>
      <p:sp>
        <p:nvSpPr>
          <p:cNvPr id="38" name="右矢印 37"/>
          <p:cNvSpPr/>
          <p:nvPr/>
        </p:nvSpPr>
        <p:spPr>
          <a:xfrm>
            <a:off x="4245412" y="3516880"/>
            <a:ext cx="624724" cy="648072"/>
          </a:xfrm>
          <a:prstGeom prst="rightArrow">
            <a:avLst/>
          </a:prstGeom>
          <a:ln>
            <a:solidFill>
              <a:schemeClr val="tx1">
                <a:lumMod val="85000"/>
                <a:lumOff val="15000"/>
              </a:schemeClr>
            </a:solidFill>
            <a:headEnd type="none" w="med" len="med"/>
            <a:tailEnd type="none" w="med" len="med"/>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p:cNvSpPr txBox="1"/>
          <p:nvPr/>
        </p:nvSpPr>
        <p:spPr>
          <a:xfrm>
            <a:off x="587629" y="6119425"/>
            <a:ext cx="8228546" cy="307777"/>
          </a:xfrm>
          <a:prstGeom prst="rect">
            <a:avLst/>
          </a:prstGeom>
          <a:noFill/>
        </p:spPr>
        <p:txBody>
          <a:bodyPr wrap="square" rtlCol="0">
            <a:spAutoFit/>
          </a:bodyPr>
          <a:lstStyle/>
          <a:p>
            <a:r>
              <a:rPr lang="ja-JP" altLang="en-US" sz="1400" dirty="0" smtClean="0"/>
              <a:t>ＩＴ構想・企画では企業の業務プロセス及びそれを支えるＩＴシステムの変革に対する要求や</a:t>
            </a:r>
            <a:r>
              <a:rPr lang="ja-JP" altLang="en-US" sz="1400" dirty="0" smtClean="0"/>
              <a:t>ソリューションが主たる対象</a:t>
            </a:r>
            <a:endParaRPr kumimoji="1" lang="ja-JP" altLang="en-US" sz="1400" dirty="0"/>
          </a:p>
        </p:txBody>
      </p:sp>
      <p:sp>
        <p:nvSpPr>
          <p:cNvPr id="3" name="角丸四角形 2"/>
          <p:cNvSpPr/>
          <p:nvPr/>
        </p:nvSpPr>
        <p:spPr>
          <a:xfrm>
            <a:off x="6655935" y="4797152"/>
            <a:ext cx="2160240" cy="1046064"/>
          </a:xfrm>
          <a:prstGeom prst="roundRect">
            <a:avLst/>
          </a:prstGeom>
          <a:ln>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lIns="36000" rIns="36000" rtlCol="0" anchor="ctr"/>
          <a:lstStyle/>
          <a:p>
            <a:r>
              <a:rPr kumimoji="1" lang="ja-JP" altLang="en-US" sz="1200" dirty="0" smtClean="0"/>
              <a:t>ビジネスモデルの各構成要素の</a:t>
            </a:r>
            <a:r>
              <a:rPr kumimoji="1" lang="en-US" altLang="ja-JP" sz="1200" dirty="0" smtClean="0"/>
              <a:t>To Be </a:t>
            </a:r>
            <a:r>
              <a:rPr lang="ja-JP" altLang="en-US" sz="1200" dirty="0"/>
              <a:t>を実現するため</a:t>
            </a:r>
            <a:r>
              <a:rPr lang="ja-JP" altLang="en-US" sz="1200" dirty="0" smtClean="0"/>
              <a:t>の </a:t>
            </a:r>
            <a:r>
              <a:rPr lang="en-US" altLang="ja-JP" sz="1200" dirty="0" smtClean="0"/>
              <a:t>Capability &amp; Condition </a:t>
            </a:r>
            <a:r>
              <a:rPr lang="ja-JP" altLang="en-US" sz="1200" dirty="0" smtClean="0"/>
              <a:t>が要求となる。</a:t>
            </a:r>
            <a:endParaRPr kumimoji="1" lang="ja-JP" altLang="en-US" sz="1200" dirty="0"/>
          </a:p>
        </p:txBody>
      </p:sp>
    </p:spTree>
    <p:extLst>
      <p:ext uri="{BB962C8B-B14F-4D97-AF65-F5344CB8AC3E}">
        <p14:creationId xmlns:p14="http://schemas.microsoft.com/office/powerpoint/2010/main" val="237528734"/>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fontScheme name="Blends">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lumMod val="85000"/>
              <a:lumOff val="15000"/>
            </a:schemeClr>
          </a:solidFill>
          <a:headEnd type="none" w="med" len="med"/>
          <a:tailEnd type="none" w="med" len="med"/>
        </a:ln>
      </a:spPr>
      <a:bodyPr rtlCol="0" anchor="ctr"/>
      <a:lstStyle>
        <a:defPPr algn="ctr">
          <a:defRPr kumimoji="1"/>
        </a:defPPr>
      </a:lstStyle>
      <a:style>
        <a:lnRef idx="1">
          <a:schemeClr val="accent1"/>
        </a:lnRef>
        <a:fillRef idx="0">
          <a:schemeClr val="accent1"/>
        </a:fillRef>
        <a:effectRef idx="0">
          <a:schemeClr val="accent1"/>
        </a:effectRef>
        <a:fontRef idx="minor">
          <a:schemeClr val="tx1"/>
        </a:fontRef>
      </a:style>
    </a:spDef>
    <a:lnDef>
      <a:spPr>
        <a:ln>
          <a:solidFill>
            <a:schemeClr val="tx1">
              <a:lumMod val="85000"/>
              <a:lumOff val="15000"/>
            </a:schemeClr>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lends">
  <a:themeElements>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fontScheme name="Blends">
      <a:majorFont>
        <a:latin typeface="MS UI Gothic"/>
        <a:ea typeface="MS UI Gothic"/>
        <a:cs typeface=""/>
      </a:majorFont>
      <a:minorFont>
        <a:latin typeface="MS UI Gothic"/>
        <a:ea typeface="MS UI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lIns="36000" rIns="36000" rtlCol="0" anchor="ctr"/>
      <a:lstStyle>
        <a:defPPr algn="ctr">
          <a:defRPr kumimoji="1"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85000"/>
              <a:lumOff val="15000"/>
            </a:schemeClr>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FFFFFF"/>
        </a:accent1>
        <a:accent2>
          <a:srgbClr val="FFCF01"/>
        </a:accent2>
        <a:accent3>
          <a:srgbClr val="FFFFFF"/>
        </a:accent3>
        <a:accent4>
          <a:srgbClr val="000000"/>
        </a:accent4>
        <a:accent5>
          <a:srgbClr val="FFFFFF"/>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8656</TotalTime>
  <Words>1132</Words>
  <Application>Microsoft Office PowerPoint</Application>
  <PresentationFormat>画面に合わせる (4:3)</PresentationFormat>
  <Paragraphs>254</Paragraphs>
  <Slides>11</Slides>
  <Notes>0</Notes>
  <HiddenSlides>0</HiddenSlides>
  <MMClips>0</MMClips>
  <ScaleCrop>false</ScaleCrop>
  <HeadingPairs>
    <vt:vector size="4" baseType="variant">
      <vt:variant>
        <vt:lpstr>テーマ</vt:lpstr>
      </vt:variant>
      <vt:variant>
        <vt:i4>2</vt:i4>
      </vt:variant>
      <vt:variant>
        <vt:lpstr>スライド タイトル</vt:lpstr>
      </vt:variant>
      <vt:variant>
        <vt:i4>11</vt:i4>
      </vt:variant>
    </vt:vector>
  </HeadingPairs>
  <TitlesOfParts>
    <vt:vector size="13" baseType="lpstr">
      <vt:lpstr>Blends</vt:lpstr>
      <vt:lpstr>1_Blends</vt:lpstr>
      <vt:lpstr>Innovation &amp; Business Model Development Process ＜参考資料＞</vt:lpstr>
      <vt:lpstr>PowerPoint プレゼンテーション</vt:lpstr>
      <vt:lpstr>PowerPoint プレゼンテーション</vt:lpstr>
      <vt:lpstr>Business Model Canvas</vt:lpstr>
      <vt:lpstr>Business Model Canvas</vt:lpstr>
      <vt:lpstr>Business Model Ｅｖａｌｕａｔｉｏｎ</vt:lpstr>
      <vt:lpstr>PowerPoint プレゼンテーション</vt:lpstr>
      <vt:lpstr>PowerPoint プレゼンテーション</vt:lpstr>
      <vt:lpstr>PowerPoint プレゼンテーション</vt:lpstr>
      <vt:lpstr>PowerPoint プレゼンテーション</vt:lpstr>
      <vt:lpstr>End of file</vt:lpstr>
    </vt:vector>
  </TitlesOfParts>
  <Company>ITI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情報システム　概要 </dc:title>
  <dc:creator>沖本 重之</dc:creator>
  <cp:lastModifiedBy>沖本 重之</cp:lastModifiedBy>
  <cp:revision>448</cp:revision>
  <cp:lastPrinted>2013-01-11T02:54:44Z</cp:lastPrinted>
  <dcterms:created xsi:type="dcterms:W3CDTF">2012-05-23T06:22:40Z</dcterms:created>
  <dcterms:modified xsi:type="dcterms:W3CDTF">2013-01-11T05:52:08Z</dcterms:modified>
</cp:coreProperties>
</file>