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1714" cy="6362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8304" y="92405"/>
            <a:ext cx="578675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75521" y="6530344"/>
            <a:ext cx="215265" cy="260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2222" y="793241"/>
            <a:ext cx="8618220" cy="1630680"/>
          </a:xfrm>
          <a:custGeom>
            <a:avLst/>
            <a:gdLst/>
            <a:ahLst/>
            <a:cxnLst/>
            <a:rect l="l" t="t" r="r" b="b"/>
            <a:pathLst>
              <a:path w="8618220" h="1630680">
                <a:moveTo>
                  <a:pt x="0" y="92202"/>
                </a:moveTo>
                <a:lnTo>
                  <a:pt x="7244" y="56310"/>
                </a:lnTo>
                <a:lnTo>
                  <a:pt x="27001" y="27003"/>
                </a:lnTo>
                <a:lnTo>
                  <a:pt x="56305" y="7244"/>
                </a:lnTo>
                <a:lnTo>
                  <a:pt x="92189" y="0"/>
                </a:lnTo>
                <a:lnTo>
                  <a:pt x="8526018" y="0"/>
                </a:lnTo>
                <a:lnTo>
                  <a:pt x="8561909" y="7244"/>
                </a:lnTo>
                <a:lnTo>
                  <a:pt x="8591216" y="27003"/>
                </a:lnTo>
                <a:lnTo>
                  <a:pt x="8610975" y="56310"/>
                </a:lnTo>
                <a:lnTo>
                  <a:pt x="8618220" y="92202"/>
                </a:lnTo>
                <a:lnTo>
                  <a:pt x="8618220" y="1538478"/>
                </a:lnTo>
                <a:lnTo>
                  <a:pt x="8610975" y="1574369"/>
                </a:lnTo>
                <a:lnTo>
                  <a:pt x="8591216" y="1603676"/>
                </a:lnTo>
                <a:lnTo>
                  <a:pt x="8561909" y="1623435"/>
                </a:lnTo>
                <a:lnTo>
                  <a:pt x="8526018" y="1630680"/>
                </a:lnTo>
                <a:lnTo>
                  <a:pt x="92189" y="1630680"/>
                </a:lnTo>
                <a:lnTo>
                  <a:pt x="56305" y="1623435"/>
                </a:lnTo>
                <a:lnTo>
                  <a:pt x="27001" y="1603676"/>
                </a:lnTo>
                <a:lnTo>
                  <a:pt x="7244" y="1574369"/>
                </a:lnTo>
                <a:lnTo>
                  <a:pt x="0" y="1538478"/>
                </a:lnTo>
                <a:lnTo>
                  <a:pt x="0" y="922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25627" y="855170"/>
            <a:ext cx="8609330" cy="210375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latin typeface="メイリオ"/>
                <a:cs typeface="メイリオ"/>
              </a:rPr>
              <a:t>「</a:t>
            </a: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中央銀行デジタル通貨</a:t>
            </a:r>
            <a:r>
              <a:rPr dirty="0" sz="1800">
                <a:latin typeface="メイリオ"/>
                <a:cs typeface="メイリオ"/>
              </a:rPr>
              <a:t>」（Central</a:t>
            </a:r>
            <a:r>
              <a:rPr dirty="0" sz="1800" spc="375">
                <a:latin typeface="メイリオ"/>
                <a:cs typeface="メイリオ"/>
              </a:rPr>
              <a:t> </a:t>
            </a:r>
            <a:r>
              <a:rPr dirty="0" sz="1800">
                <a:latin typeface="メイリオ"/>
                <a:cs typeface="メイリオ"/>
              </a:rPr>
              <a:t>Bank</a:t>
            </a:r>
            <a:r>
              <a:rPr dirty="0" sz="1800" spc="390">
                <a:latin typeface="メイリオ"/>
                <a:cs typeface="メイリオ"/>
              </a:rPr>
              <a:t> </a:t>
            </a:r>
            <a:r>
              <a:rPr dirty="0" sz="1800">
                <a:latin typeface="メイリオ"/>
                <a:cs typeface="メイリオ"/>
              </a:rPr>
              <a:t>Digital</a:t>
            </a:r>
            <a:r>
              <a:rPr dirty="0" sz="1800" spc="380">
                <a:latin typeface="メイリオ"/>
                <a:cs typeface="メイリオ"/>
              </a:rPr>
              <a:t> </a:t>
            </a:r>
            <a:r>
              <a:rPr dirty="0" sz="1800">
                <a:latin typeface="メイリオ"/>
                <a:cs typeface="メイリオ"/>
              </a:rPr>
              <a:t>Currency：</a:t>
            </a: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CBDC</a:t>
            </a:r>
            <a:r>
              <a:rPr dirty="0" sz="1800">
                <a:latin typeface="メイリオ"/>
                <a:cs typeface="メイリオ"/>
              </a:rPr>
              <a:t>）</a:t>
            </a:r>
            <a:r>
              <a:rPr dirty="0" sz="1800" spc="-20">
                <a:latin typeface="メイリオ"/>
                <a:cs typeface="メイリオ"/>
              </a:rPr>
              <a:t>とは、</a:t>
            </a:r>
            <a:endParaRPr sz="1800">
              <a:latin typeface="メイリオ"/>
              <a:cs typeface="メイリオ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800" spc="-5">
                <a:latin typeface="メイリオ"/>
                <a:cs typeface="メイリオ"/>
              </a:rPr>
              <a:t>既存の中央銀行預金とは異なる、新たな形態の電子的な中央銀行マネー。</a:t>
            </a:r>
            <a:endParaRPr sz="1800">
              <a:latin typeface="メイリオ"/>
              <a:cs typeface="メイリオ"/>
            </a:endParaRPr>
          </a:p>
          <a:p>
            <a:pPr marL="355600" marR="234315" indent="-342900">
              <a:lnSpc>
                <a:spcPct val="116100"/>
              </a:lnSpc>
              <a:spcBef>
                <a:spcPts val="1190"/>
              </a:spcBef>
              <a:buClr>
                <a:srgbClr val="000000"/>
              </a:buClr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現時点で</a:t>
            </a:r>
            <a:r>
              <a:rPr dirty="0" sz="1800" spc="-10" b="1">
                <a:solidFill>
                  <a:srgbClr val="006FC0"/>
                </a:solidFill>
                <a:latin typeface="メイリオ"/>
                <a:cs typeface="メイリオ"/>
              </a:rPr>
              <a:t>CBDC</a:t>
            </a: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を発行する計画はない</a:t>
            </a:r>
            <a:r>
              <a:rPr dirty="0" sz="1800">
                <a:latin typeface="メイリオ"/>
                <a:cs typeface="メイリオ"/>
              </a:rPr>
              <a:t>が、</a:t>
            </a:r>
            <a:r>
              <a:rPr dirty="0" sz="1800" spc="-5" b="1">
                <a:solidFill>
                  <a:srgbClr val="006FC0"/>
                </a:solidFill>
                <a:latin typeface="メイリオ"/>
                <a:cs typeface="メイリオ"/>
              </a:rPr>
              <a:t>今後の様々な環境変化に的確に対応</a:t>
            </a: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できるよう、しっかり準備しておく</a:t>
            </a:r>
            <a:r>
              <a:rPr dirty="0" sz="1800" spc="-10">
                <a:latin typeface="メイリオ"/>
                <a:cs typeface="メイリオ"/>
              </a:rPr>
              <a:t>ことが重要。</a:t>
            </a:r>
            <a:endParaRPr sz="18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メイリオ"/>
              <a:cs typeface="メイリオ"/>
            </a:endParaRPr>
          </a:p>
          <a:p>
            <a:pPr marL="1657985">
              <a:lnSpc>
                <a:spcPct val="100000"/>
              </a:lnSpc>
              <a:tabLst>
                <a:tab pos="4257040" algn="l"/>
              </a:tabLst>
            </a:pPr>
            <a:r>
              <a:rPr dirty="0" baseline="3086" sz="2700">
                <a:latin typeface="メイリオ"/>
                <a:cs typeface="メイリオ"/>
              </a:rPr>
              <a:t>通貨の分</a:t>
            </a:r>
            <a:r>
              <a:rPr dirty="0" baseline="3086" sz="2700" spc="-75">
                <a:latin typeface="メイリオ"/>
                <a:cs typeface="メイリオ"/>
              </a:rPr>
              <a:t>類</a:t>
            </a:r>
            <a:r>
              <a:rPr dirty="0" baseline="3086" sz="2700">
                <a:latin typeface="メイリオ"/>
                <a:cs typeface="メイリオ"/>
              </a:rPr>
              <a:t>	</a:t>
            </a:r>
            <a:r>
              <a:rPr dirty="0" sz="1800">
                <a:latin typeface="メイリオ"/>
                <a:cs typeface="メイリオ"/>
              </a:rPr>
              <a:t>一般利用型</a:t>
            </a:r>
            <a:r>
              <a:rPr dirty="0" sz="1800" spc="-10">
                <a:latin typeface="メイリオ"/>
                <a:cs typeface="メイリオ"/>
              </a:rPr>
              <a:t>CBDC</a:t>
            </a:r>
            <a:r>
              <a:rPr dirty="0" sz="1800">
                <a:latin typeface="メイリオ"/>
                <a:cs typeface="メイリオ"/>
              </a:rPr>
              <a:t>に期待される機能と役</a:t>
            </a:r>
            <a:r>
              <a:rPr dirty="0" sz="1800" spc="-50">
                <a:latin typeface="メイリオ"/>
                <a:cs typeface="メイリオ"/>
              </a:rPr>
              <a:t>割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0245" y="92405"/>
            <a:ext cx="36830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中央銀行デジタル通貨とは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572513" y="3410838"/>
            <a:ext cx="210502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006FC0"/>
                </a:solidFill>
                <a:latin typeface="メイリオ"/>
                <a:cs typeface="メイリオ"/>
              </a:rPr>
              <a:t>利用対象</a:t>
            </a:r>
            <a:endParaRPr sz="14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</a:pPr>
            <a:r>
              <a:rPr dirty="0" sz="1400" spc="-10">
                <a:solidFill>
                  <a:srgbClr val="006FC0"/>
                </a:solidFill>
                <a:latin typeface="メイリオ"/>
                <a:cs typeface="メイリオ"/>
              </a:rPr>
              <a:t>（</a:t>
            </a:r>
            <a:r>
              <a:rPr dirty="0" u="sng" sz="14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メイリオ"/>
                <a:cs typeface="メイリオ"/>
              </a:rPr>
              <a:t>一般利用</a:t>
            </a:r>
            <a:r>
              <a:rPr dirty="0" sz="1400" spc="-20" b="1">
                <a:solidFill>
                  <a:srgbClr val="006FC0"/>
                </a:solidFill>
                <a:latin typeface="メイリオ"/>
                <a:cs typeface="メイリオ"/>
              </a:rPr>
              <a:t> </a:t>
            </a: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or</a:t>
            </a:r>
            <a:r>
              <a:rPr dirty="0" sz="1400" spc="-10">
                <a:solidFill>
                  <a:srgbClr val="006FC0"/>
                </a:solidFill>
                <a:latin typeface="メイリオ"/>
                <a:cs typeface="メイリオ"/>
              </a:rPr>
              <a:t> 限定利用</a:t>
            </a:r>
            <a:r>
              <a:rPr dirty="0" sz="1400" spc="-50">
                <a:solidFill>
                  <a:srgbClr val="00AF50"/>
                </a:solidFill>
                <a:latin typeface="メイリオ"/>
                <a:cs typeface="メイリオ"/>
              </a:rPr>
              <a:t>）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86904" y="3072320"/>
            <a:ext cx="3505835" cy="3429635"/>
            <a:chOff x="886904" y="3072320"/>
            <a:chExt cx="3505835" cy="3429635"/>
          </a:xfrm>
        </p:grpSpPr>
        <p:sp>
          <p:nvSpPr>
            <p:cNvPr id="7" name="object 7" descr=""/>
            <p:cNvSpPr/>
            <p:nvPr/>
          </p:nvSpPr>
          <p:spPr>
            <a:xfrm>
              <a:off x="899921" y="4100321"/>
              <a:ext cx="3479800" cy="2388235"/>
            </a:xfrm>
            <a:custGeom>
              <a:avLst/>
              <a:gdLst/>
              <a:ahLst/>
              <a:cxnLst/>
              <a:rect l="l" t="t" r="r" b="b"/>
              <a:pathLst>
                <a:path w="3479800" h="2388235">
                  <a:moveTo>
                    <a:pt x="0" y="1194053"/>
                  </a:moveTo>
                  <a:lnTo>
                    <a:pt x="957" y="1147164"/>
                  </a:lnTo>
                  <a:lnTo>
                    <a:pt x="3808" y="1100732"/>
                  </a:lnTo>
                  <a:lnTo>
                    <a:pt x="8515" y="1054792"/>
                  </a:lnTo>
                  <a:lnTo>
                    <a:pt x="15044" y="1009376"/>
                  </a:lnTo>
                  <a:lnTo>
                    <a:pt x="23360" y="964518"/>
                  </a:lnTo>
                  <a:lnTo>
                    <a:pt x="33428" y="920251"/>
                  </a:lnTo>
                  <a:lnTo>
                    <a:pt x="45212" y="876608"/>
                  </a:lnTo>
                  <a:lnTo>
                    <a:pt x="58677" y="833622"/>
                  </a:lnTo>
                  <a:lnTo>
                    <a:pt x="73788" y="791327"/>
                  </a:lnTo>
                  <a:lnTo>
                    <a:pt x="90510" y="749755"/>
                  </a:lnTo>
                  <a:lnTo>
                    <a:pt x="108808" y="708941"/>
                  </a:lnTo>
                  <a:lnTo>
                    <a:pt x="128646" y="668916"/>
                  </a:lnTo>
                  <a:lnTo>
                    <a:pt x="149990" y="629714"/>
                  </a:lnTo>
                  <a:lnTo>
                    <a:pt x="172804" y="591368"/>
                  </a:lnTo>
                  <a:lnTo>
                    <a:pt x="197053" y="553912"/>
                  </a:lnTo>
                  <a:lnTo>
                    <a:pt x="222702" y="517378"/>
                  </a:lnTo>
                  <a:lnTo>
                    <a:pt x="249715" y="481800"/>
                  </a:lnTo>
                  <a:lnTo>
                    <a:pt x="278058" y="447211"/>
                  </a:lnTo>
                  <a:lnTo>
                    <a:pt x="307696" y="413644"/>
                  </a:lnTo>
                  <a:lnTo>
                    <a:pt x="338592" y="381133"/>
                  </a:lnTo>
                  <a:lnTo>
                    <a:pt x="370713" y="349710"/>
                  </a:lnTo>
                  <a:lnTo>
                    <a:pt x="404022" y="319408"/>
                  </a:lnTo>
                  <a:lnTo>
                    <a:pt x="438484" y="290262"/>
                  </a:lnTo>
                  <a:lnTo>
                    <a:pt x="474066" y="262303"/>
                  </a:lnTo>
                  <a:lnTo>
                    <a:pt x="510730" y="235565"/>
                  </a:lnTo>
                  <a:lnTo>
                    <a:pt x="548443" y="210082"/>
                  </a:lnTo>
                  <a:lnTo>
                    <a:pt x="587168" y="185886"/>
                  </a:lnTo>
                  <a:lnTo>
                    <a:pt x="626872" y="163011"/>
                  </a:lnTo>
                  <a:lnTo>
                    <a:pt x="667517" y="141490"/>
                  </a:lnTo>
                  <a:lnTo>
                    <a:pt x="709070" y="121355"/>
                  </a:lnTo>
                  <a:lnTo>
                    <a:pt x="751496" y="102641"/>
                  </a:lnTo>
                  <a:lnTo>
                    <a:pt x="794758" y="85380"/>
                  </a:lnTo>
                  <a:lnTo>
                    <a:pt x="838823" y="69605"/>
                  </a:lnTo>
                  <a:lnTo>
                    <a:pt x="883654" y="55351"/>
                  </a:lnTo>
                  <a:lnTo>
                    <a:pt x="929216" y="42649"/>
                  </a:lnTo>
                  <a:lnTo>
                    <a:pt x="975475" y="31533"/>
                  </a:lnTo>
                  <a:lnTo>
                    <a:pt x="1022395" y="22036"/>
                  </a:lnTo>
                  <a:lnTo>
                    <a:pt x="1069941" y="14191"/>
                  </a:lnTo>
                  <a:lnTo>
                    <a:pt x="1118078" y="8032"/>
                  </a:lnTo>
                  <a:lnTo>
                    <a:pt x="1166770" y="3592"/>
                  </a:lnTo>
                  <a:lnTo>
                    <a:pt x="1215983" y="903"/>
                  </a:lnTo>
                  <a:lnTo>
                    <a:pt x="1265682" y="0"/>
                  </a:lnTo>
                  <a:lnTo>
                    <a:pt x="1315380" y="903"/>
                  </a:lnTo>
                  <a:lnTo>
                    <a:pt x="1364593" y="3592"/>
                  </a:lnTo>
                  <a:lnTo>
                    <a:pt x="1413285" y="8032"/>
                  </a:lnTo>
                  <a:lnTo>
                    <a:pt x="1461422" y="14191"/>
                  </a:lnTo>
                  <a:lnTo>
                    <a:pt x="1508968" y="22036"/>
                  </a:lnTo>
                  <a:lnTo>
                    <a:pt x="1555888" y="31533"/>
                  </a:lnTo>
                  <a:lnTo>
                    <a:pt x="1602147" y="42649"/>
                  </a:lnTo>
                  <a:lnTo>
                    <a:pt x="1647709" y="55351"/>
                  </a:lnTo>
                  <a:lnTo>
                    <a:pt x="1692540" y="69605"/>
                  </a:lnTo>
                  <a:lnTo>
                    <a:pt x="1736605" y="85380"/>
                  </a:lnTo>
                  <a:lnTo>
                    <a:pt x="1779867" y="102641"/>
                  </a:lnTo>
                  <a:lnTo>
                    <a:pt x="1822293" y="121355"/>
                  </a:lnTo>
                  <a:lnTo>
                    <a:pt x="1863846" y="141490"/>
                  </a:lnTo>
                  <a:lnTo>
                    <a:pt x="1904491" y="163011"/>
                  </a:lnTo>
                  <a:lnTo>
                    <a:pt x="1944195" y="185886"/>
                  </a:lnTo>
                  <a:lnTo>
                    <a:pt x="1982920" y="210082"/>
                  </a:lnTo>
                  <a:lnTo>
                    <a:pt x="2020633" y="235565"/>
                  </a:lnTo>
                  <a:lnTo>
                    <a:pt x="2057297" y="262303"/>
                  </a:lnTo>
                  <a:lnTo>
                    <a:pt x="2092879" y="290262"/>
                  </a:lnTo>
                  <a:lnTo>
                    <a:pt x="2127341" y="319408"/>
                  </a:lnTo>
                  <a:lnTo>
                    <a:pt x="2160651" y="349710"/>
                  </a:lnTo>
                  <a:lnTo>
                    <a:pt x="2192771" y="381133"/>
                  </a:lnTo>
                  <a:lnTo>
                    <a:pt x="2223667" y="413644"/>
                  </a:lnTo>
                  <a:lnTo>
                    <a:pt x="2253305" y="447211"/>
                  </a:lnTo>
                  <a:lnTo>
                    <a:pt x="2281648" y="481800"/>
                  </a:lnTo>
                  <a:lnTo>
                    <a:pt x="2308661" y="517378"/>
                  </a:lnTo>
                  <a:lnTo>
                    <a:pt x="2334310" y="553912"/>
                  </a:lnTo>
                  <a:lnTo>
                    <a:pt x="2358559" y="591368"/>
                  </a:lnTo>
                  <a:lnTo>
                    <a:pt x="2381373" y="629714"/>
                  </a:lnTo>
                  <a:lnTo>
                    <a:pt x="2402717" y="668916"/>
                  </a:lnTo>
                  <a:lnTo>
                    <a:pt x="2422555" y="708941"/>
                  </a:lnTo>
                  <a:lnTo>
                    <a:pt x="2440853" y="749755"/>
                  </a:lnTo>
                  <a:lnTo>
                    <a:pt x="2457575" y="791327"/>
                  </a:lnTo>
                  <a:lnTo>
                    <a:pt x="2472686" y="833622"/>
                  </a:lnTo>
                  <a:lnTo>
                    <a:pt x="2486152" y="876608"/>
                  </a:lnTo>
                  <a:lnTo>
                    <a:pt x="2497935" y="920251"/>
                  </a:lnTo>
                  <a:lnTo>
                    <a:pt x="2508003" y="964518"/>
                  </a:lnTo>
                  <a:lnTo>
                    <a:pt x="2516319" y="1009376"/>
                  </a:lnTo>
                  <a:lnTo>
                    <a:pt x="2522848" y="1054792"/>
                  </a:lnTo>
                  <a:lnTo>
                    <a:pt x="2527555" y="1100732"/>
                  </a:lnTo>
                  <a:lnTo>
                    <a:pt x="2530406" y="1147164"/>
                  </a:lnTo>
                  <a:lnTo>
                    <a:pt x="2531364" y="1194053"/>
                  </a:lnTo>
                  <a:lnTo>
                    <a:pt x="2530406" y="1240940"/>
                  </a:lnTo>
                  <a:lnTo>
                    <a:pt x="2527555" y="1287368"/>
                  </a:lnTo>
                  <a:lnTo>
                    <a:pt x="2522848" y="1333306"/>
                  </a:lnTo>
                  <a:lnTo>
                    <a:pt x="2516319" y="1378719"/>
                  </a:lnTo>
                  <a:lnTo>
                    <a:pt x="2508003" y="1423575"/>
                  </a:lnTo>
                  <a:lnTo>
                    <a:pt x="2497935" y="1467840"/>
                  </a:lnTo>
                  <a:lnTo>
                    <a:pt x="2486152" y="1511481"/>
                  </a:lnTo>
                  <a:lnTo>
                    <a:pt x="2472686" y="1554465"/>
                  </a:lnTo>
                  <a:lnTo>
                    <a:pt x="2457575" y="1596760"/>
                  </a:lnTo>
                  <a:lnTo>
                    <a:pt x="2440853" y="1638330"/>
                  </a:lnTo>
                  <a:lnTo>
                    <a:pt x="2422555" y="1679145"/>
                  </a:lnTo>
                  <a:lnTo>
                    <a:pt x="2402717" y="1719169"/>
                  </a:lnTo>
                  <a:lnTo>
                    <a:pt x="2381373" y="1758371"/>
                  </a:lnTo>
                  <a:lnTo>
                    <a:pt x="2358559" y="1796716"/>
                  </a:lnTo>
                  <a:lnTo>
                    <a:pt x="2334310" y="1834173"/>
                  </a:lnTo>
                  <a:lnTo>
                    <a:pt x="2308661" y="1870707"/>
                  </a:lnTo>
                  <a:lnTo>
                    <a:pt x="2281648" y="1906285"/>
                  </a:lnTo>
                  <a:lnTo>
                    <a:pt x="2253305" y="1940874"/>
                  </a:lnTo>
                  <a:lnTo>
                    <a:pt x="2223667" y="1974442"/>
                  </a:lnTo>
                  <a:lnTo>
                    <a:pt x="2192771" y="2006954"/>
                  </a:lnTo>
                  <a:lnTo>
                    <a:pt x="2160651" y="2038378"/>
                  </a:lnTo>
                  <a:lnTo>
                    <a:pt x="2127341" y="2068680"/>
                  </a:lnTo>
                  <a:lnTo>
                    <a:pt x="2092879" y="2097828"/>
                  </a:lnTo>
                  <a:lnTo>
                    <a:pt x="2057297" y="2125788"/>
                  </a:lnTo>
                  <a:lnTo>
                    <a:pt x="2020633" y="2152527"/>
                  </a:lnTo>
                  <a:lnTo>
                    <a:pt x="1982920" y="2178011"/>
                  </a:lnTo>
                  <a:lnTo>
                    <a:pt x="1944195" y="2202208"/>
                  </a:lnTo>
                  <a:lnTo>
                    <a:pt x="1904491" y="2225085"/>
                  </a:lnTo>
                  <a:lnTo>
                    <a:pt x="1863846" y="2246607"/>
                  </a:lnTo>
                  <a:lnTo>
                    <a:pt x="1822293" y="2266743"/>
                  </a:lnTo>
                  <a:lnTo>
                    <a:pt x="1779867" y="2285458"/>
                  </a:lnTo>
                  <a:lnTo>
                    <a:pt x="1736605" y="2302720"/>
                  </a:lnTo>
                  <a:lnTo>
                    <a:pt x="1692540" y="2318496"/>
                  </a:lnTo>
                  <a:lnTo>
                    <a:pt x="1647709" y="2332752"/>
                  </a:lnTo>
                  <a:lnTo>
                    <a:pt x="1602147" y="2345455"/>
                  </a:lnTo>
                  <a:lnTo>
                    <a:pt x="1555888" y="2356572"/>
                  </a:lnTo>
                  <a:lnTo>
                    <a:pt x="1508968" y="2366069"/>
                  </a:lnTo>
                  <a:lnTo>
                    <a:pt x="1461422" y="2373915"/>
                  </a:lnTo>
                  <a:lnTo>
                    <a:pt x="1413285" y="2380074"/>
                  </a:lnTo>
                  <a:lnTo>
                    <a:pt x="1364593" y="2384515"/>
                  </a:lnTo>
                  <a:lnTo>
                    <a:pt x="1315380" y="2387204"/>
                  </a:lnTo>
                  <a:lnTo>
                    <a:pt x="1265682" y="2388108"/>
                  </a:lnTo>
                  <a:lnTo>
                    <a:pt x="1215983" y="2387204"/>
                  </a:lnTo>
                  <a:lnTo>
                    <a:pt x="1166770" y="2384515"/>
                  </a:lnTo>
                  <a:lnTo>
                    <a:pt x="1118078" y="2380074"/>
                  </a:lnTo>
                  <a:lnTo>
                    <a:pt x="1069941" y="2373915"/>
                  </a:lnTo>
                  <a:lnTo>
                    <a:pt x="1022395" y="2366069"/>
                  </a:lnTo>
                  <a:lnTo>
                    <a:pt x="975475" y="2356572"/>
                  </a:lnTo>
                  <a:lnTo>
                    <a:pt x="929216" y="2345455"/>
                  </a:lnTo>
                  <a:lnTo>
                    <a:pt x="883654" y="2332752"/>
                  </a:lnTo>
                  <a:lnTo>
                    <a:pt x="838823" y="2318496"/>
                  </a:lnTo>
                  <a:lnTo>
                    <a:pt x="794758" y="2302720"/>
                  </a:lnTo>
                  <a:lnTo>
                    <a:pt x="751496" y="2285458"/>
                  </a:lnTo>
                  <a:lnTo>
                    <a:pt x="709070" y="2266743"/>
                  </a:lnTo>
                  <a:lnTo>
                    <a:pt x="667517" y="2246607"/>
                  </a:lnTo>
                  <a:lnTo>
                    <a:pt x="626871" y="2225085"/>
                  </a:lnTo>
                  <a:lnTo>
                    <a:pt x="587168" y="2202208"/>
                  </a:lnTo>
                  <a:lnTo>
                    <a:pt x="548443" y="2178011"/>
                  </a:lnTo>
                  <a:lnTo>
                    <a:pt x="510730" y="2152527"/>
                  </a:lnTo>
                  <a:lnTo>
                    <a:pt x="474066" y="2125788"/>
                  </a:lnTo>
                  <a:lnTo>
                    <a:pt x="438484" y="2097828"/>
                  </a:lnTo>
                  <a:lnTo>
                    <a:pt x="404022" y="2068680"/>
                  </a:lnTo>
                  <a:lnTo>
                    <a:pt x="370712" y="2038378"/>
                  </a:lnTo>
                  <a:lnTo>
                    <a:pt x="338592" y="2006954"/>
                  </a:lnTo>
                  <a:lnTo>
                    <a:pt x="307696" y="1974442"/>
                  </a:lnTo>
                  <a:lnTo>
                    <a:pt x="278058" y="1940874"/>
                  </a:lnTo>
                  <a:lnTo>
                    <a:pt x="249715" y="1906285"/>
                  </a:lnTo>
                  <a:lnTo>
                    <a:pt x="222702" y="1870707"/>
                  </a:lnTo>
                  <a:lnTo>
                    <a:pt x="197053" y="1834173"/>
                  </a:lnTo>
                  <a:lnTo>
                    <a:pt x="172804" y="1796716"/>
                  </a:lnTo>
                  <a:lnTo>
                    <a:pt x="149990" y="1758371"/>
                  </a:lnTo>
                  <a:lnTo>
                    <a:pt x="128646" y="1719169"/>
                  </a:lnTo>
                  <a:lnTo>
                    <a:pt x="108808" y="1679145"/>
                  </a:lnTo>
                  <a:lnTo>
                    <a:pt x="90510" y="1638330"/>
                  </a:lnTo>
                  <a:lnTo>
                    <a:pt x="73788" y="1596760"/>
                  </a:lnTo>
                  <a:lnTo>
                    <a:pt x="58677" y="1554465"/>
                  </a:lnTo>
                  <a:lnTo>
                    <a:pt x="45211" y="1511481"/>
                  </a:lnTo>
                  <a:lnTo>
                    <a:pt x="33428" y="1467840"/>
                  </a:lnTo>
                  <a:lnTo>
                    <a:pt x="23360" y="1423575"/>
                  </a:lnTo>
                  <a:lnTo>
                    <a:pt x="15044" y="1378719"/>
                  </a:lnTo>
                  <a:lnTo>
                    <a:pt x="8515" y="1333306"/>
                  </a:lnTo>
                  <a:lnTo>
                    <a:pt x="3808" y="1287368"/>
                  </a:lnTo>
                  <a:lnTo>
                    <a:pt x="957" y="1240940"/>
                  </a:lnTo>
                  <a:lnTo>
                    <a:pt x="0" y="1194053"/>
                  </a:lnTo>
                  <a:close/>
                </a:path>
                <a:path w="3479800" h="2388235">
                  <a:moveTo>
                    <a:pt x="947928" y="1194053"/>
                  </a:moveTo>
                  <a:lnTo>
                    <a:pt x="948885" y="1147164"/>
                  </a:lnTo>
                  <a:lnTo>
                    <a:pt x="951736" y="1100732"/>
                  </a:lnTo>
                  <a:lnTo>
                    <a:pt x="956443" y="1054792"/>
                  </a:lnTo>
                  <a:lnTo>
                    <a:pt x="962972" y="1009376"/>
                  </a:lnTo>
                  <a:lnTo>
                    <a:pt x="971288" y="964518"/>
                  </a:lnTo>
                  <a:lnTo>
                    <a:pt x="981356" y="920251"/>
                  </a:lnTo>
                  <a:lnTo>
                    <a:pt x="993139" y="876608"/>
                  </a:lnTo>
                  <a:lnTo>
                    <a:pt x="1006605" y="833622"/>
                  </a:lnTo>
                  <a:lnTo>
                    <a:pt x="1021716" y="791327"/>
                  </a:lnTo>
                  <a:lnTo>
                    <a:pt x="1038438" y="749755"/>
                  </a:lnTo>
                  <a:lnTo>
                    <a:pt x="1056736" y="708941"/>
                  </a:lnTo>
                  <a:lnTo>
                    <a:pt x="1076574" y="668916"/>
                  </a:lnTo>
                  <a:lnTo>
                    <a:pt x="1097918" y="629714"/>
                  </a:lnTo>
                  <a:lnTo>
                    <a:pt x="1120732" y="591368"/>
                  </a:lnTo>
                  <a:lnTo>
                    <a:pt x="1144981" y="553912"/>
                  </a:lnTo>
                  <a:lnTo>
                    <a:pt x="1170630" y="517378"/>
                  </a:lnTo>
                  <a:lnTo>
                    <a:pt x="1197643" y="481800"/>
                  </a:lnTo>
                  <a:lnTo>
                    <a:pt x="1225986" y="447211"/>
                  </a:lnTo>
                  <a:lnTo>
                    <a:pt x="1255624" y="413644"/>
                  </a:lnTo>
                  <a:lnTo>
                    <a:pt x="1286520" y="381133"/>
                  </a:lnTo>
                  <a:lnTo>
                    <a:pt x="1318640" y="349710"/>
                  </a:lnTo>
                  <a:lnTo>
                    <a:pt x="1351950" y="319408"/>
                  </a:lnTo>
                  <a:lnTo>
                    <a:pt x="1386412" y="290262"/>
                  </a:lnTo>
                  <a:lnTo>
                    <a:pt x="1421994" y="262303"/>
                  </a:lnTo>
                  <a:lnTo>
                    <a:pt x="1458658" y="235565"/>
                  </a:lnTo>
                  <a:lnTo>
                    <a:pt x="1496371" y="210082"/>
                  </a:lnTo>
                  <a:lnTo>
                    <a:pt x="1535096" y="185886"/>
                  </a:lnTo>
                  <a:lnTo>
                    <a:pt x="1574799" y="163011"/>
                  </a:lnTo>
                  <a:lnTo>
                    <a:pt x="1615445" y="141490"/>
                  </a:lnTo>
                  <a:lnTo>
                    <a:pt x="1656998" y="121355"/>
                  </a:lnTo>
                  <a:lnTo>
                    <a:pt x="1699424" y="102641"/>
                  </a:lnTo>
                  <a:lnTo>
                    <a:pt x="1742686" y="85380"/>
                  </a:lnTo>
                  <a:lnTo>
                    <a:pt x="1786751" y="69605"/>
                  </a:lnTo>
                  <a:lnTo>
                    <a:pt x="1831582" y="55351"/>
                  </a:lnTo>
                  <a:lnTo>
                    <a:pt x="1877144" y="42649"/>
                  </a:lnTo>
                  <a:lnTo>
                    <a:pt x="1923403" y="31533"/>
                  </a:lnTo>
                  <a:lnTo>
                    <a:pt x="1970323" y="22036"/>
                  </a:lnTo>
                  <a:lnTo>
                    <a:pt x="2017869" y="14191"/>
                  </a:lnTo>
                  <a:lnTo>
                    <a:pt x="2066006" y="8032"/>
                  </a:lnTo>
                  <a:lnTo>
                    <a:pt x="2114698" y="3592"/>
                  </a:lnTo>
                  <a:lnTo>
                    <a:pt x="2163911" y="903"/>
                  </a:lnTo>
                  <a:lnTo>
                    <a:pt x="2213610" y="0"/>
                  </a:lnTo>
                  <a:lnTo>
                    <a:pt x="2263308" y="903"/>
                  </a:lnTo>
                  <a:lnTo>
                    <a:pt x="2312521" y="3592"/>
                  </a:lnTo>
                  <a:lnTo>
                    <a:pt x="2361213" y="8032"/>
                  </a:lnTo>
                  <a:lnTo>
                    <a:pt x="2409350" y="14191"/>
                  </a:lnTo>
                  <a:lnTo>
                    <a:pt x="2456896" y="22036"/>
                  </a:lnTo>
                  <a:lnTo>
                    <a:pt x="2503816" y="31533"/>
                  </a:lnTo>
                  <a:lnTo>
                    <a:pt x="2550075" y="42649"/>
                  </a:lnTo>
                  <a:lnTo>
                    <a:pt x="2595637" y="55351"/>
                  </a:lnTo>
                  <a:lnTo>
                    <a:pt x="2640468" y="69605"/>
                  </a:lnTo>
                  <a:lnTo>
                    <a:pt x="2684533" y="85380"/>
                  </a:lnTo>
                  <a:lnTo>
                    <a:pt x="2727795" y="102641"/>
                  </a:lnTo>
                  <a:lnTo>
                    <a:pt x="2770221" y="121355"/>
                  </a:lnTo>
                  <a:lnTo>
                    <a:pt x="2811774" y="141490"/>
                  </a:lnTo>
                  <a:lnTo>
                    <a:pt x="2852419" y="163011"/>
                  </a:lnTo>
                  <a:lnTo>
                    <a:pt x="2892123" y="185886"/>
                  </a:lnTo>
                  <a:lnTo>
                    <a:pt x="2930848" y="210082"/>
                  </a:lnTo>
                  <a:lnTo>
                    <a:pt x="2968561" y="235565"/>
                  </a:lnTo>
                  <a:lnTo>
                    <a:pt x="3005225" y="262303"/>
                  </a:lnTo>
                  <a:lnTo>
                    <a:pt x="3040807" y="290262"/>
                  </a:lnTo>
                  <a:lnTo>
                    <a:pt x="3075269" y="319408"/>
                  </a:lnTo>
                  <a:lnTo>
                    <a:pt x="3108578" y="349710"/>
                  </a:lnTo>
                  <a:lnTo>
                    <a:pt x="3140699" y="381133"/>
                  </a:lnTo>
                  <a:lnTo>
                    <a:pt x="3171595" y="413644"/>
                  </a:lnTo>
                  <a:lnTo>
                    <a:pt x="3201233" y="447211"/>
                  </a:lnTo>
                  <a:lnTo>
                    <a:pt x="3229576" y="481800"/>
                  </a:lnTo>
                  <a:lnTo>
                    <a:pt x="3256589" y="517378"/>
                  </a:lnTo>
                  <a:lnTo>
                    <a:pt x="3282238" y="553912"/>
                  </a:lnTo>
                  <a:lnTo>
                    <a:pt x="3306487" y="591368"/>
                  </a:lnTo>
                  <a:lnTo>
                    <a:pt x="3329301" y="629714"/>
                  </a:lnTo>
                  <a:lnTo>
                    <a:pt x="3350645" y="668916"/>
                  </a:lnTo>
                  <a:lnTo>
                    <a:pt x="3370483" y="708941"/>
                  </a:lnTo>
                  <a:lnTo>
                    <a:pt x="3388781" y="749755"/>
                  </a:lnTo>
                  <a:lnTo>
                    <a:pt x="3405503" y="791327"/>
                  </a:lnTo>
                  <a:lnTo>
                    <a:pt x="3420614" y="833622"/>
                  </a:lnTo>
                  <a:lnTo>
                    <a:pt x="3434079" y="876608"/>
                  </a:lnTo>
                  <a:lnTo>
                    <a:pt x="3445863" y="920251"/>
                  </a:lnTo>
                  <a:lnTo>
                    <a:pt x="3455931" y="964518"/>
                  </a:lnTo>
                  <a:lnTo>
                    <a:pt x="3464247" y="1009376"/>
                  </a:lnTo>
                  <a:lnTo>
                    <a:pt x="3470776" y="1054792"/>
                  </a:lnTo>
                  <a:lnTo>
                    <a:pt x="3475483" y="1100732"/>
                  </a:lnTo>
                  <a:lnTo>
                    <a:pt x="3478334" y="1147164"/>
                  </a:lnTo>
                  <a:lnTo>
                    <a:pt x="3479291" y="1194053"/>
                  </a:lnTo>
                  <a:lnTo>
                    <a:pt x="3478334" y="1240940"/>
                  </a:lnTo>
                  <a:lnTo>
                    <a:pt x="3475483" y="1287368"/>
                  </a:lnTo>
                  <a:lnTo>
                    <a:pt x="3470776" y="1333306"/>
                  </a:lnTo>
                  <a:lnTo>
                    <a:pt x="3464247" y="1378719"/>
                  </a:lnTo>
                  <a:lnTo>
                    <a:pt x="3455931" y="1423575"/>
                  </a:lnTo>
                  <a:lnTo>
                    <a:pt x="3445863" y="1467840"/>
                  </a:lnTo>
                  <a:lnTo>
                    <a:pt x="3434079" y="1511481"/>
                  </a:lnTo>
                  <a:lnTo>
                    <a:pt x="3420614" y="1554465"/>
                  </a:lnTo>
                  <a:lnTo>
                    <a:pt x="3405503" y="1596760"/>
                  </a:lnTo>
                  <a:lnTo>
                    <a:pt x="3388781" y="1638330"/>
                  </a:lnTo>
                  <a:lnTo>
                    <a:pt x="3370483" y="1679145"/>
                  </a:lnTo>
                  <a:lnTo>
                    <a:pt x="3350645" y="1719169"/>
                  </a:lnTo>
                  <a:lnTo>
                    <a:pt x="3329301" y="1758371"/>
                  </a:lnTo>
                  <a:lnTo>
                    <a:pt x="3306487" y="1796716"/>
                  </a:lnTo>
                  <a:lnTo>
                    <a:pt x="3282238" y="1834173"/>
                  </a:lnTo>
                  <a:lnTo>
                    <a:pt x="3256589" y="1870707"/>
                  </a:lnTo>
                  <a:lnTo>
                    <a:pt x="3229576" y="1906285"/>
                  </a:lnTo>
                  <a:lnTo>
                    <a:pt x="3201233" y="1940874"/>
                  </a:lnTo>
                  <a:lnTo>
                    <a:pt x="3171595" y="1974442"/>
                  </a:lnTo>
                  <a:lnTo>
                    <a:pt x="3140699" y="2006954"/>
                  </a:lnTo>
                  <a:lnTo>
                    <a:pt x="3108578" y="2038378"/>
                  </a:lnTo>
                  <a:lnTo>
                    <a:pt x="3075269" y="2068680"/>
                  </a:lnTo>
                  <a:lnTo>
                    <a:pt x="3040807" y="2097828"/>
                  </a:lnTo>
                  <a:lnTo>
                    <a:pt x="3005225" y="2125788"/>
                  </a:lnTo>
                  <a:lnTo>
                    <a:pt x="2968561" y="2152527"/>
                  </a:lnTo>
                  <a:lnTo>
                    <a:pt x="2930848" y="2178011"/>
                  </a:lnTo>
                  <a:lnTo>
                    <a:pt x="2892123" y="2202208"/>
                  </a:lnTo>
                  <a:lnTo>
                    <a:pt x="2852419" y="2225085"/>
                  </a:lnTo>
                  <a:lnTo>
                    <a:pt x="2811774" y="2246607"/>
                  </a:lnTo>
                  <a:lnTo>
                    <a:pt x="2770221" y="2266743"/>
                  </a:lnTo>
                  <a:lnTo>
                    <a:pt x="2727795" y="2285458"/>
                  </a:lnTo>
                  <a:lnTo>
                    <a:pt x="2684533" y="2302720"/>
                  </a:lnTo>
                  <a:lnTo>
                    <a:pt x="2640468" y="2318496"/>
                  </a:lnTo>
                  <a:lnTo>
                    <a:pt x="2595637" y="2332752"/>
                  </a:lnTo>
                  <a:lnTo>
                    <a:pt x="2550075" y="2345455"/>
                  </a:lnTo>
                  <a:lnTo>
                    <a:pt x="2503816" y="2356572"/>
                  </a:lnTo>
                  <a:lnTo>
                    <a:pt x="2456896" y="2366069"/>
                  </a:lnTo>
                  <a:lnTo>
                    <a:pt x="2409350" y="2373915"/>
                  </a:lnTo>
                  <a:lnTo>
                    <a:pt x="2361213" y="2380074"/>
                  </a:lnTo>
                  <a:lnTo>
                    <a:pt x="2312521" y="2384515"/>
                  </a:lnTo>
                  <a:lnTo>
                    <a:pt x="2263308" y="2387204"/>
                  </a:lnTo>
                  <a:lnTo>
                    <a:pt x="2213610" y="2388108"/>
                  </a:lnTo>
                  <a:lnTo>
                    <a:pt x="2163911" y="2387204"/>
                  </a:lnTo>
                  <a:lnTo>
                    <a:pt x="2114698" y="2384515"/>
                  </a:lnTo>
                  <a:lnTo>
                    <a:pt x="2066006" y="2380074"/>
                  </a:lnTo>
                  <a:lnTo>
                    <a:pt x="2017869" y="2373915"/>
                  </a:lnTo>
                  <a:lnTo>
                    <a:pt x="1970323" y="2366069"/>
                  </a:lnTo>
                  <a:lnTo>
                    <a:pt x="1923403" y="2356572"/>
                  </a:lnTo>
                  <a:lnTo>
                    <a:pt x="1877144" y="2345455"/>
                  </a:lnTo>
                  <a:lnTo>
                    <a:pt x="1831582" y="2332752"/>
                  </a:lnTo>
                  <a:lnTo>
                    <a:pt x="1786751" y="2318496"/>
                  </a:lnTo>
                  <a:lnTo>
                    <a:pt x="1742686" y="2302720"/>
                  </a:lnTo>
                  <a:lnTo>
                    <a:pt x="1699424" y="2285458"/>
                  </a:lnTo>
                  <a:lnTo>
                    <a:pt x="1656998" y="2266743"/>
                  </a:lnTo>
                  <a:lnTo>
                    <a:pt x="1615445" y="2246607"/>
                  </a:lnTo>
                  <a:lnTo>
                    <a:pt x="1574800" y="2225085"/>
                  </a:lnTo>
                  <a:lnTo>
                    <a:pt x="1535096" y="2202208"/>
                  </a:lnTo>
                  <a:lnTo>
                    <a:pt x="1496371" y="2178011"/>
                  </a:lnTo>
                  <a:lnTo>
                    <a:pt x="1458658" y="2152527"/>
                  </a:lnTo>
                  <a:lnTo>
                    <a:pt x="1421994" y="2125788"/>
                  </a:lnTo>
                  <a:lnTo>
                    <a:pt x="1386412" y="2097828"/>
                  </a:lnTo>
                  <a:lnTo>
                    <a:pt x="1351950" y="2068680"/>
                  </a:lnTo>
                  <a:lnTo>
                    <a:pt x="1318641" y="2038378"/>
                  </a:lnTo>
                  <a:lnTo>
                    <a:pt x="1286520" y="2006954"/>
                  </a:lnTo>
                  <a:lnTo>
                    <a:pt x="1255624" y="1974442"/>
                  </a:lnTo>
                  <a:lnTo>
                    <a:pt x="1225986" y="1940874"/>
                  </a:lnTo>
                  <a:lnTo>
                    <a:pt x="1197643" y="1906285"/>
                  </a:lnTo>
                  <a:lnTo>
                    <a:pt x="1170630" y="1870707"/>
                  </a:lnTo>
                  <a:lnTo>
                    <a:pt x="1144981" y="1834173"/>
                  </a:lnTo>
                  <a:lnTo>
                    <a:pt x="1120732" y="1796716"/>
                  </a:lnTo>
                  <a:lnTo>
                    <a:pt x="1097918" y="1758371"/>
                  </a:lnTo>
                  <a:lnTo>
                    <a:pt x="1076574" y="1719169"/>
                  </a:lnTo>
                  <a:lnTo>
                    <a:pt x="1056736" y="1679145"/>
                  </a:lnTo>
                  <a:lnTo>
                    <a:pt x="1038438" y="1638330"/>
                  </a:lnTo>
                  <a:lnTo>
                    <a:pt x="1021716" y="1596760"/>
                  </a:lnTo>
                  <a:lnTo>
                    <a:pt x="1006605" y="1554465"/>
                  </a:lnTo>
                  <a:lnTo>
                    <a:pt x="993140" y="1511481"/>
                  </a:lnTo>
                  <a:lnTo>
                    <a:pt x="981356" y="1467840"/>
                  </a:lnTo>
                  <a:lnTo>
                    <a:pt x="971288" y="1423575"/>
                  </a:lnTo>
                  <a:lnTo>
                    <a:pt x="962972" y="1378719"/>
                  </a:lnTo>
                  <a:lnTo>
                    <a:pt x="956443" y="1333306"/>
                  </a:lnTo>
                  <a:lnTo>
                    <a:pt x="951736" y="1287368"/>
                  </a:lnTo>
                  <a:lnTo>
                    <a:pt x="948885" y="1240940"/>
                  </a:lnTo>
                  <a:lnTo>
                    <a:pt x="947928" y="1194053"/>
                  </a:lnTo>
                  <a:close/>
                </a:path>
              </a:pathLst>
            </a:custGeom>
            <a:ln w="25908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47977" y="3085337"/>
              <a:ext cx="2581910" cy="2169160"/>
            </a:xfrm>
            <a:custGeom>
              <a:avLst/>
              <a:gdLst/>
              <a:ahLst/>
              <a:cxnLst/>
              <a:rect l="l" t="t" r="r" b="b"/>
              <a:pathLst>
                <a:path w="2581910" h="2169160">
                  <a:moveTo>
                    <a:pt x="0" y="1084326"/>
                  </a:moveTo>
                  <a:lnTo>
                    <a:pt x="1025" y="1040718"/>
                  </a:lnTo>
                  <a:lnTo>
                    <a:pt x="4074" y="997547"/>
                  </a:lnTo>
                  <a:lnTo>
                    <a:pt x="9109" y="954846"/>
                  </a:lnTo>
                  <a:lnTo>
                    <a:pt x="16092" y="912646"/>
                  </a:lnTo>
                  <a:lnTo>
                    <a:pt x="24983" y="870980"/>
                  </a:lnTo>
                  <a:lnTo>
                    <a:pt x="35744" y="829880"/>
                  </a:lnTo>
                  <a:lnTo>
                    <a:pt x="48337" y="789379"/>
                  </a:lnTo>
                  <a:lnTo>
                    <a:pt x="62723" y="749510"/>
                  </a:lnTo>
                  <a:lnTo>
                    <a:pt x="78863" y="710304"/>
                  </a:lnTo>
                  <a:lnTo>
                    <a:pt x="96719" y="671794"/>
                  </a:lnTo>
                  <a:lnTo>
                    <a:pt x="116252" y="634012"/>
                  </a:lnTo>
                  <a:lnTo>
                    <a:pt x="137424" y="596991"/>
                  </a:lnTo>
                  <a:lnTo>
                    <a:pt x="160196" y="560763"/>
                  </a:lnTo>
                  <a:lnTo>
                    <a:pt x="184530" y="525361"/>
                  </a:lnTo>
                  <a:lnTo>
                    <a:pt x="210386" y="490817"/>
                  </a:lnTo>
                  <a:lnTo>
                    <a:pt x="237727" y="457164"/>
                  </a:lnTo>
                  <a:lnTo>
                    <a:pt x="266513" y="424433"/>
                  </a:lnTo>
                  <a:lnTo>
                    <a:pt x="296707" y="392658"/>
                  </a:lnTo>
                  <a:lnTo>
                    <a:pt x="328269" y="361870"/>
                  </a:lnTo>
                  <a:lnTo>
                    <a:pt x="361161" y="332102"/>
                  </a:lnTo>
                  <a:lnTo>
                    <a:pt x="395345" y="303387"/>
                  </a:lnTo>
                  <a:lnTo>
                    <a:pt x="430782" y="275756"/>
                  </a:lnTo>
                  <a:lnTo>
                    <a:pt x="467433" y="249243"/>
                  </a:lnTo>
                  <a:lnTo>
                    <a:pt x="505260" y="223879"/>
                  </a:lnTo>
                  <a:lnTo>
                    <a:pt x="544224" y="199698"/>
                  </a:lnTo>
                  <a:lnTo>
                    <a:pt x="584287" y="176731"/>
                  </a:lnTo>
                  <a:lnTo>
                    <a:pt x="625409" y="155011"/>
                  </a:lnTo>
                  <a:lnTo>
                    <a:pt x="667553" y="134570"/>
                  </a:lnTo>
                  <a:lnTo>
                    <a:pt x="710680" y="115441"/>
                  </a:lnTo>
                  <a:lnTo>
                    <a:pt x="754752" y="97656"/>
                  </a:lnTo>
                  <a:lnTo>
                    <a:pt x="799729" y="81247"/>
                  </a:lnTo>
                  <a:lnTo>
                    <a:pt x="845573" y="66248"/>
                  </a:lnTo>
                  <a:lnTo>
                    <a:pt x="892246" y="52689"/>
                  </a:lnTo>
                  <a:lnTo>
                    <a:pt x="939708" y="40605"/>
                  </a:lnTo>
                  <a:lnTo>
                    <a:pt x="987923" y="30026"/>
                  </a:lnTo>
                  <a:lnTo>
                    <a:pt x="1036850" y="20987"/>
                  </a:lnTo>
                  <a:lnTo>
                    <a:pt x="1086451" y="13518"/>
                  </a:lnTo>
                  <a:lnTo>
                    <a:pt x="1136688" y="7652"/>
                  </a:lnTo>
                  <a:lnTo>
                    <a:pt x="1187522" y="3422"/>
                  </a:lnTo>
                  <a:lnTo>
                    <a:pt x="1238915" y="861"/>
                  </a:lnTo>
                  <a:lnTo>
                    <a:pt x="1290828" y="0"/>
                  </a:lnTo>
                  <a:lnTo>
                    <a:pt x="1342740" y="861"/>
                  </a:lnTo>
                  <a:lnTo>
                    <a:pt x="1394133" y="3422"/>
                  </a:lnTo>
                  <a:lnTo>
                    <a:pt x="1444967" y="7652"/>
                  </a:lnTo>
                  <a:lnTo>
                    <a:pt x="1495204" y="13518"/>
                  </a:lnTo>
                  <a:lnTo>
                    <a:pt x="1544805" y="20987"/>
                  </a:lnTo>
                  <a:lnTo>
                    <a:pt x="1593732" y="30026"/>
                  </a:lnTo>
                  <a:lnTo>
                    <a:pt x="1641947" y="40605"/>
                  </a:lnTo>
                  <a:lnTo>
                    <a:pt x="1689409" y="52689"/>
                  </a:lnTo>
                  <a:lnTo>
                    <a:pt x="1736082" y="66248"/>
                  </a:lnTo>
                  <a:lnTo>
                    <a:pt x="1781926" y="81247"/>
                  </a:lnTo>
                  <a:lnTo>
                    <a:pt x="1826903" y="97656"/>
                  </a:lnTo>
                  <a:lnTo>
                    <a:pt x="1870975" y="115441"/>
                  </a:lnTo>
                  <a:lnTo>
                    <a:pt x="1914102" y="134570"/>
                  </a:lnTo>
                  <a:lnTo>
                    <a:pt x="1956246" y="155011"/>
                  </a:lnTo>
                  <a:lnTo>
                    <a:pt x="1997368" y="176731"/>
                  </a:lnTo>
                  <a:lnTo>
                    <a:pt x="2037431" y="199698"/>
                  </a:lnTo>
                  <a:lnTo>
                    <a:pt x="2076395" y="223879"/>
                  </a:lnTo>
                  <a:lnTo>
                    <a:pt x="2114222" y="249243"/>
                  </a:lnTo>
                  <a:lnTo>
                    <a:pt x="2150873" y="275756"/>
                  </a:lnTo>
                  <a:lnTo>
                    <a:pt x="2186310" y="303387"/>
                  </a:lnTo>
                  <a:lnTo>
                    <a:pt x="2220494" y="332102"/>
                  </a:lnTo>
                  <a:lnTo>
                    <a:pt x="2253386" y="361870"/>
                  </a:lnTo>
                  <a:lnTo>
                    <a:pt x="2284948" y="392658"/>
                  </a:lnTo>
                  <a:lnTo>
                    <a:pt x="2315142" y="424433"/>
                  </a:lnTo>
                  <a:lnTo>
                    <a:pt x="2343928" y="457164"/>
                  </a:lnTo>
                  <a:lnTo>
                    <a:pt x="2371269" y="490817"/>
                  </a:lnTo>
                  <a:lnTo>
                    <a:pt x="2397125" y="525361"/>
                  </a:lnTo>
                  <a:lnTo>
                    <a:pt x="2421459" y="560763"/>
                  </a:lnTo>
                  <a:lnTo>
                    <a:pt x="2444231" y="596991"/>
                  </a:lnTo>
                  <a:lnTo>
                    <a:pt x="2465403" y="634012"/>
                  </a:lnTo>
                  <a:lnTo>
                    <a:pt x="2484936" y="671794"/>
                  </a:lnTo>
                  <a:lnTo>
                    <a:pt x="2502792" y="710304"/>
                  </a:lnTo>
                  <a:lnTo>
                    <a:pt x="2518932" y="749510"/>
                  </a:lnTo>
                  <a:lnTo>
                    <a:pt x="2533318" y="789379"/>
                  </a:lnTo>
                  <a:lnTo>
                    <a:pt x="2545911" y="829880"/>
                  </a:lnTo>
                  <a:lnTo>
                    <a:pt x="2556672" y="870980"/>
                  </a:lnTo>
                  <a:lnTo>
                    <a:pt x="2565563" y="912646"/>
                  </a:lnTo>
                  <a:lnTo>
                    <a:pt x="2572546" y="954846"/>
                  </a:lnTo>
                  <a:lnTo>
                    <a:pt x="2577581" y="997547"/>
                  </a:lnTo>
                  <a:lnTo>
                    <a:pt x="2580630" y="1040718"/>
                  </a:lnTo>
                  <a:lnTo>
                    <a:pt x="2581656" y="1084326"/>
                  </a:lnTo>
                  <a:lnTo>
                    <a:pt x="2580630" y="1127933"/>
                  </a:lnTo>
                  <a:lnTo>
                    <a:pt x="2577581" y="1171104"/>
                  </a:lnTo>
                  <a:lnTo>
                    <a:pt x="2572546" y="1213805"/>
                  </a:lnTo>
                  <a:lnTo>
                    <a:pt x="2565563" y="1256005"/>
                  </a:lnTo>
                  <a:lnTo>
                    <a:pt x="2556672" y="1297671"/>
                  </a:lnTo>
                  <a:lnTo>
                    <a:pt x="2545911" y="1338771"/>
                  </a:lnTo>
                  <a:lnTo>
                    <a:pt x="2533318" y="1379272"/>
                  </a:lnTo>
                  <a:lnTo>
                    <a:pt x="2518932" y="1419141"/>
                  </a:lnTo>
                  <a:lnTo>
                    <a:pt x="2502792" y="1458347"/>
                  </a:lnTo>
                  <a:lnTo>
                    <a:pt x="2484936" y="1496857"/>
                  </a:lnTo>
                  <a:lnTo>
                    <a:pt x="2465403" y="1534639"/>
                  </a:lnTo>
                  <a:lnTo>
                    <a:pt x="2444231" y="1571660"/>
                  </a:lnTo>
                  <a:lnTo>
                    <a:pt x="2421459" y="1607888"/>
                  </a:lnTo>
                  <a:lnTo>
                    <a:pt x="2397125" y="1643290"/>
                  </a:lnTo>
                  <a:lnTo>
                    <a:pt x="2371269" y="1677834"/>
                  </a:lnTo>
                  <a:lnTo>
                    <a:pt x="2343928" y="1711487"/>
                  </a:lnTo>
                  <a:lnTo>
                    <a:pt x="2315142" y="1744218"/>
                  </a:lnTo>
                  <a:lnTo>
                    <a:pt x="2284948" y="1775993"/>
                  </a:lnTo>
                  <a:lnTo>
                    <a:pt x="2253386" y="1806781"/>
                  </a:lnTo>
                  <a:lnTo>
                    <a:pt x="2220494" y="1836549"/>
                  </a:lnTo>
                  <a:lnTo>
                    <a:pt x="2186310" y="1865264"/>
                  </a:lnTo>
                  <a:lnTo>
                    <a:pt x="2150873" y="1892895"/>
                  </a:lnTo>
                  <a:lnTo>
                    <a:pt x="2114222" y="1919408"/>
                  </a:lnTo>
                  <a:lnTo>
                    <a:pt x="2076395" y="1944772"/>
                  </a:lnTo>
                  <a:lnTo>
                    <a:pt x="2037431" y="1968953"/>
                  </a:lnTo>
                  <a:lnTo>
                    <a:pt x="1997368" y="1991920"/>
                  </a:lnTo>
                  <a:lnTo>
                    <a:pt x="1956246" y="2013640"/>
                  </a:lnTo>
                  <a:lnTo>
                    <a:pt x="1914102" y="2034081"/>
                  </a:lnTo>
                  <a:lnTo>
                    <a:pt x="1870975" y="2053210"/>
                  </a:lnTo>
                  <a:lnTo>
                    <a:pt x="1826903" y="2070995"/>
                  </a:lnTo>
                  <a:lnTo>
                    <a:pt x="1781926" y="2087404"/>
                  </a:lnTo>
                  <a:lnTo>
                    <a:pt x="1736082" y="2102403"/>
                  </a:lnTo>
                  <a:lnTo>
                    <a:pt x="1689409" y="2115962"/>
                  </a:lnTo>
                  <a:lnTo>
                    <a:pt x="1641947" y="2128046"/>
                  </a:lnTo>
                  <a:lnTo>
                    <a:pt x="1593732" y="2138625"/>
                  </a:lnTo>
                  <a:lnTo>
                    <a:pt x="1544805" y="2147664"/>
                  </a:lnTo>
                  <a:lnTo>
                    <a:pt x="1495204" y="2155133"/>
                  </a:lnTo>
                  <a:lnTo>
                    <a:pt x="1444967" y="2160999"/>
                  </a:lnTo>
                  <a:lnTo>
                    <a:pt x="1394133" y="2165229"/>
                  </a:lnTo>
                  <a:lnTo>
                    <a:pt x="1342740" y="2167790"/>
                  </a:lnTo>
                  <a:lnTo>
                    <a:pt x="1290828" y="2168652"/>
                  </a:lnTo>
                  <a:lnTo>
                    <a:pt x="1238915" y="2167790"/>
                  </a:lnTo>
                  <a:lnTo>
                    <a:pt x="1187522" y="2165229"/>
                  </a:lnTo>
                  <a:lnTo>
                    <a:pt x="1136688" y="2160999"/>
                  </a:lnTo>
                  <a:lnTo>
                    <a:pt x="1086451" y="2155133"/>
                  </a:lnTo>
                  <a:lnTo>
                    <a:pt x="1036850" y="2147664"/>
                  </a:lnTo>
                  <a:lnTo>
                    <a:pt x="987923" y="2138625"/>
                  </a:lnTo>
                  <a:lnTo>
                    <a:pt x="939708" y="2128046"/>
                  </a:lnTo>
                  <a:lnTo>
                    <a:pt x="892246" y="2115962"/>
                  </a:lnTo>
                  <a:lnTo>
                    <a:pt x="845573" y="2102403"/>
                  </a:lnTo>
                  <a:lnTo>
                    <a:pt x="799729" y="2087404"/>
                  </a:lnTo>
                  <a:lnTo>
                    <a:pt x="754752" y="2070995"/>
                  </a:lnTo>
                  <a:lnTo>
                    <a:pt x="710680" y="2053210"/>
                  </a:lnTo>
                  <a:lnTo>
                    <a:pt x="667553" y="2034081"/>
                  </a:lnTo>
                  <a:lnTo>
                    <a:pt x="625409" y="2013640"/>
                  </a:lnTo>
                  <a:lnTo>
                    <a:pt x="584287" y="1991920"/>
                  </a:lnTo>
                  <a:lnTo>
                    <a:pt x="544224" y="1968953"/>
                  </a:lnTo>
                  <a:lnTo>
                    <a:pt x="505260" y="1944772"/>
                  </a:lnTo>
                  <a:lnTo>
                    <a:pt x="467433" y="1919408"/>
                  </a:lnTo>
                  <a:lnTo>
                    <a:pt x="430782" y="1892895"/>
                  </a:lnTo>
                  <a:lnTo>
                    <a:pt x="395345" y="1865264"/>
                  </a:lnTo>
                  <a:lnTo>
                    <a:pt x="361161" y="1836549"/>
                  </a:lnTo>
                  <a:lnTo>
                    <a:pt x="328269" y="1806781"/>
                  </a:lnTo>
                  <a:lnTo>
                    <a:pt x="296707" y="1775993"/>
                  </a:lnTo>
                  <a:lnTo>
                    <a:pt x="266513" y="1744218"/>
                  </a:lnTo>
                  <a:lnTo>
                    <a:pt x="237727" y="1711487"/>
                  </a:lnTo>
                  <a:lnTo>
                    <a:pt x="210386" y="1677834"/>
                  </a:lnTo>
                  <a:lnTo>
                    <a:pt x="184530" y="1643290"/>
                  </a:lnTo>
                  <a:lnTo>
                    <a:pt x="160196" y="1607888"/>
                  </a:lnTo>
                  <a:lnTo>
                    <a:pt x="137424" y="1571660"/>
                  </a:lnTo>
                  <a:lnTo>
                    <a:pt x="116252" y="1534639"/>
                  </a:lnTo>
                  <a:lnTo>
                    <a:pt x="96719" y="1496857"/>
                  </a:lnTo>
                  <a:lnTo>
                    <a:pt x="78863" y="1458347"/>
                  </a:lnTo>
                  <a:lnTo>
                    <a:pt x="62723" y="1419141"/>
                  </a:lnTo>
                  <a:lnTo>
                    <a:pt x="48337" y="1379272"/>
                  </a:lnTo>
                  <a:lnTo>
                    <a:pt x="35744" y="1338771"/>
                  </a:lnTo>
                  <a:lnTo>
                    <a:pt x="24983" y="1297671"/>
                  </a:lnTo>
                  <a:lnTo>
                    <a:pt x="16092" y="1256005"/>
                  </a:lnTo>
                  <a:lnTo>
                    <a:pt x="9109" y="1213805"/>
                  </a:lnTo>
                  <a:lnTo>
                    <a:pt x="4074" y="1171104"/>
                  </a:lnTo>
                  <a:lnTo>
                    <a:pt x="1025" y="1127933"/>
                  </a:lnTo>
                  <a:lnTo>
                    <a:pt x="0" y="1084326"/>
                  </a:lnTo>
                  <a:close/>
                </a:path>
              </a:pathLst>
            </a:custGeom>
            <a:ln w="2590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505458" y="4328921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メイリオ"/>
                <a:cs typeface="メイリオ"/>
              </a:rPr>
              <a:t>銀行券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136519" y="4297807"/>
            <a:ext cx="739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メイリオ"/>
                <a:cs typeface="メイリオ"/>
              </a:rPr>
              <a:t>銀行預金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00757" y="5326646"/>
            <a:ext cx="1273810" cy="74168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ctr" marL="12065" marR="5080" indent="59055">
              <a:lnSpc>
                <a:spcPct val="109000"/>
              </a:lnSpc>
              <a:spcBef>
                <a:spcPts val="244"/>
              </a:spcBef>
            </a:pPr>
            <a:r>
              <a:rPr dirty="0" sz="1400" spc="-10">
                <a:latin typeface="メイリオ"/>
                <a:cs typeface="メイリオ"/>
              </a:rPr>
              <a:t>中央銀行預金</a:t>
            </a:r>
            <a:r>
              <a:rPr dirty="0" sz="1400" spc="-20">
                <a:latin typeface="メイリオ"/>
                <a:cs typeface="メイリオ"/>
              </a:rPr>
              <a:t>ホールセール型</a:t>
            </a:r>
            <a:r>
              <a:rPr dirty="0" sz="1400" spc="-50">
                <a:latin typeface="メイリオ"/>
                <a:cs typeface="メイリオ"/>
              </a:rPr>
              <a:t> </a:t>
            </a:r>
            <a:r>
              <a:rPr dirty="0" sz="1400" spc="-20">
                <a:latin typeface="メイリオ"/>
                <a:cs typeface="メイリオ"/>
              </a:rPr>
              <a:t>CBDC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93722" y="4551679"/>
            <a:ext cx="103886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4154" marR="5080" indent="-21209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solidFill>
                  <a:srgbClr val="006FC0"/>
                </a:solidFill>
                <a:latin typeface="メイリオ"/>
                <a:cs typeface="メイリオ"/>
              </a:rPr>
              <a:t>一</a:t>
            </a:r>
            <a:r>
              <a:rPr dirty="0" sz="1600" spc="-25" b="1">
                <a:solidFill>
                  <a:srgbClr val="006FC0"/>
                </a:solidFill>
                <a:latin typeface="メイリオ"/>
                <a:cs typeface="メイリオ"/>
              </a:rPr>
              <a:t>般</a:t>
            </a:r>
            <a:r>
              <a:rPr dirty="0" sz="1600" spc="-25" b="1">
                <a:solidFill>
                  <a:srgbClr val="006FC0"/>
                </a:solidFill>
                <a:latin typeface="メイリオ"/>
                <a:cs typeface="メイリオ"/>
              </a:rPr>
              <a:t>利</a:t>
            </a:r>
            <a:r>
              <a:rPr dirty="0" sz="1600" spc="-25" b="1">
                <a:solidFill>
                  <a:srgbClr val="006FC0"/>
                </a:solidFill>
                <a:latin typeface="メイリオ"/>
                <a:cs typeface="メイリオ"/>
              </a:rPr>
              <a:t>用</a:t>
            </a:r>
            <a:r>
              <a:rPr dirty="0" sz="1600" spc="-50" b="1">
                <a:solidFill>
                  <a:srgbClr val="006FC0"/>
                </a:solidFill>
                <a:latin typeface="メイリオ"/>
                <a:cs typeface="メイリオ"/>
              </a:rPr>
              <a:t>型</a:t>
            </a:r>
            <a:r>
              <a:rPr dirty="0" sz="1600" spc="-50" b="1">
                <a:solidFill>
                  <a:srgbClr val="006FC0"/>
                </a:solidFill>
                <a:latin typeface="メイリオ"/>
                <a:cs typeface="メイリオ"/>
              </a:rPr>
              <a:t> </a:t>
            </a:r>
            <a:r>
              <a:rPr dirty="0" sz="1600" spc="-20" b="1">
                <a:solidFill>
                  <a:srgbClr val="006FC0"/>
                </a:solidFill>
                <a:latin typeface="メイリオ"/>
                <a:cs typeface="メイリオ"/>
              </a:rPr>
              <a:t>CBDC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02208" y="6076185"/>
            <a:ext cx="3512820" cy="666115"/>
            <a:chOff x="902208" y="6076185"/>
            <a:chExt cx="3512820" cy="66611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208" y="6106664"/>
              <a:ext cx="1254215" cy="63551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2367" y="6076185"/>
              <a:ext cx="1252660" cy="63551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078860" y="6140907"/>
            <a:ext cx="1927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2069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006FC0"/>
                </a:solidFill>
                <a:latin typeface="メイリオ"/>
                <a:cs typeface="メイリオ"/>
              </a:rPr>
              <a:t>決済の媒体</a:t>
            </a:r>
            <a:endParaRPr sz="14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（</a:t>
            </a:r>
            <a:r>
              <a:rPr dirty="0" u="sng" sz="14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メイリオ"/>
                <a:cs typeface="メイリオ"/>
              </a:rPr>
              <a:t>デジタル</a:t>
            </a:r>
            <a:r>
              <a:rPr dirty="0" sz="1400" spc="-25" b="1">
                <a:solidFill>
                  <a:srgbClr val="006FC0"/>
                </a:solidFill>
                <a:latin typeface="メイリオ"/>
                <a:cs typeface="メイリオ"/>
              </a:rPr>
              <a:t> </a:t>
            </a: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or 物理的</a:t>
            </a:r>
            <a:r>
              <a:rPr dirty="0" sz="1400" spc="-50">
                <a:solidFill>
                  <a:srgbClr val="006FC0"/>
                </a:solidFill>
                <a:latin typeface="メイリオ"/>
                <a:cs typeface="メイリオ"/>
              </a:rPr>
              <a:t>）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9623" y="6132982"/>
            <a:ext cx="17481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0325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006FC0"/>
                </a:solidFill>
                <a:latin typeface="メイリオ"/>
                <a:cs typeface="メイリオ"/>
              </a:rPr>
              <a:t>発行主体</a:t>
            </a:r>
            <a:endParaRPr sz="14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（</a:t>
            </a:r>
            <a:r>
              <a:rPr dirty="0" u="sng" sz="140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メイリオ"/>
                <a:cs typeface="メイリオ"/>
              </a:rPr>
              <a:t>中央銀行</a:t>
            </a:r>
            <a:r>
              <a:rPr dirty="0" sz="1400" spc="-30" b="1">
                <a:solidFill>
                  <a:srgbClr val="006FC0"/>
                </a:solidFill>
                <a:latin typeface="メイリオ"/>
                <a:cs typeface="メイリオ"/>
              </a:rPr>
              <a:t> </a:t>
            </a: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or</a:t>
            </a:r>
            <a:r>
              <a:rPr dirty="0" sz="1400" spc="-5">
                <a:solidFill>
                  <a:srgbClr val="006FC0"/>
                </a:solidFill>
                <a:latin typeface="メイリオ"/>
                <a:cs typeface="メイリオ"/>
              </a:rPr>
              <a:t> 民間</a:t>
            </a:r>
            <a:r>
              <a:rPr dirty="0" sz="1400" spc="-50">
                <a:solidFill>
                  <a:srgbClr val="006FC0"/>
                </a:solidFill>
                <a:latin typeface="メイリオ"/>
                <a:cs typeface="メイリオ"/>
              </a:rPr>
              <a:t>）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985003" y="3177539"/>
            <a:ext cx="3770629" cy="745490"/>
            <a:chOff x="4985003" y="3177539"/>
            <a:chExt cx="3770629" cy="745490"/>
          </a:xfrm>
        </p:grpSpPr>
        <p:sp>
          <p:nvSpPr>
            <p:cNvPr id="19" name="object 19" descr=""/>
            <p:cNvSpPr/>
            <p:nvPr/>
          </p:nvSpPr>
          <p:spPr>
            <a:xfrm>
              <a:off x="4997957" y="3190493"/>
              <a:ext cx="3744595" cy="719455"/>
            </a:xfrm>
            <a:custGeom>
              <a:avLst/>
              <a:gdLst/>
              <a:ahLst/>
              <a:cxnLst/>
              <a:rect l="l" t="t" r="r" b="b"/>
              <a:pathLst>
                <a:path w="3744595" h="719454">
                  <a:moveTo>
                    <a:pt x="3629787" y="0"/>
                  </a:moveTo>
                  <a:lnTo>
                    <a:pt x="114680" y="0"/>
                  </a:lnTo>
                  <a:lnTo>
                    <a:pt x="70026" y="5659"/>
                  </a:lnTo>
                  <a:lnTo>
                    <a:pt x="33575" y="21081"/>
                  </a:lnTo>
                  <a:lnTo>
                    <a:pt x="9007" y="43934"/>
                  </a:lnTo>
                  <a:lnTo>
                    <a:pt x="0" y="71881"/>
                  </a:lnTo>
                  <a:lnTo>
                    <a:pt x="0" y="647445"/>
                  </a:lnTo>
                  <a:lnTo>
                    <a:pt x="9007" y="675393"/>
                  </a:lnTo>
                  <a:lnTo>
                    <a:pt x="33575" y="698245"/>
                  </a:lnTo>
                  <a:lnTo>
                    <a:pt x="70026" y="713668"/>
                  </a:lnTo>
                  <a:lnTo>
                    <a:pt x="114680" y="719327"/>
                  </a:lnTo>
                  <a:lnTo>
                    <a:pt x="3629787" y="719327"/>
                  </a:lnTo>
                  <a:lnTo>
                    <a:pt x="3674441" y="713668"/>
                  </a:lnTo>
                  <a:lnTo>
                    <a:pt x="3710892" y="698245"/>
                  </a:lnTo>
                  <a:lnTo>
                    <a:pt x="3735460" y="675393"/>
                  </a:lnTo>
                  <a:lnTo>
                    <a:pt x="3744467" y="647445"/>
                  </a:lnTo>
                  <a:lnTo>
                    <a:pt x="3744467" y="71881"/>
                  </a:lnTo>
                  <a:lnTo>
                    <a:pt x="3735460" y="43934"/>
                  </a:lnTo>
                  <a:lnTo>
                    <a:pt x="3710892" y="21081"/>
                  </a:lnTo>
                  <a:lnTo>
                    <a:pt x="3674441" y="5659"/>
                  </a:lnTo>
                  <a:lnTo>
                    <a:pt x="362978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997957" y="3190493"/>
              <a:ext cx="3744595" cy="719455"/>
            </a:xfrm>
            <a:custGeom>
              <a:avLst/>
              <a:gdLst/>
              <a:ahLst/>
              <a:cxnLst/>
              <a:rect l="l" t="t" r="r" b="b"/>
              <a:pathLst>
                <a:path w="3744595" h="719454">
                  <a:moveTo>
                    <a:pt x="0" y="71881"/>
                  </a:moveTo>
                  <a:lnTo>
                    <a:pt x="9007" y="43934"/>
                  </a:lnTo>
                  <a:lnTo>
                    <a:pt x="33575" y="21081"/>
                  </a:lnTo>
                  <a:lnTo>
                    <a:pt x="70026" y="5659"/>
                  </a:lnTo>
                  <a:lnTo>
                    <a:pt x="114680" y="0"/>
                  </a:lnTo>
                  <a:lnTo>
                    <a:pt x="3629787" y="0"/>
                  </a:lnTo>
                  <a:lnTo>
                    <a:pt x="3674441" y="5659"/>
                  </a:lnTo>
                  <a:lnTo>
                    <a:pt x="3710892" y="21081"/>
                  </a:lnTo>
                  <a:lnTo>
                    <a:pt x="3735460" y="43934"/>
                  </a:lnTo>
                  <a:lnTo>
                    <a:pt x="3744467" y="71881"/>
                  </a:lnTo>
                  <a:lnTo>
                    <a:pt x="3744467" y="647445"/>
                  </a:lnTo>
                  <a:lnTo>
                    <a:pt x="3735460" y="675393"/>
                  </a:lnTo>
                  <a:lnTo>
                    <a:pt x="3710892" y="698245"/>
                  </a:lnTo>
                  <a:lnTo>
                    <a:pt x="3674441" y="713668"/>
                  </a:lnTo>
                  <a:lnTo>
                    <a:pt x="3629787" y="719327"/>
                  </a:lnTo>
                  <a:lnTo>
                    <a:pt x="114680" y="719327"/>
                  </a:lnTo>
                  <a:lnTo>
                    <a:pt x="70026" y="713668"/>
                  </a:lnTo>
                  <a:lnTo>
                    <a:pt x="33575" y="698245"/>
                  </a:lnTo>
                  <a:lnTo>
                    <a:pt x="9007" y="675393"/>
                  </a:lnTo>
                  <a:lnTo>
                    <a:pt x="0" y="647445"/>
                  </a:lnTo>
                  <a:lnTo>
                    <a:pt x="0" y="718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094223" y="3389198"/>
            <a:ext cx="305371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0" b="1">
                <a:latin typeface="メイリオ"/>
                <a:cs typeface="メイリオ"/>
              </a:rPr>
              <a:t>１．現金と並ぶ決済手段の導入</a:t>
            </a:r>
            <a:endParaRPr sz="1700">
              <a:latin typeface="メイリオ"/>
              <a:cs typeface="メイリオ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985003" y="4050791"/>
            <a:ext cx="3770629" cy="746760"/>
            <a:chOff x="4985003" y="4050791"/>
            <a:chExt cx="3770629" cy="746760"/>
          </a:xfrm>
        </p:grpSpPr>
        <p:sp>
          <p:nvSpPr>
            <p:cNvPr id="23" name="object 23" descr=""/>
            <p:cNvSpPr/>
            <p:nvPr/>
          </p:nvSpPr>
          <p:spPr>
            <a:xfrm>
              <a:off x="4997957" y="4063745"/>
              <a:ext cx="3744595" cy="721360"/>
            </a:xfrm>
            <a:custGeom>
              <a:avLst/>
              <a:gdLst/>
              <a:ahLst/>
              <a:cxnLst/>
              <a:rect l="l" t="t" r="r" b="b"/>
              <a:pathLst>
                <a:path w="3744595" h="721360">
                  <a:moveTo>
                    <a:pt x="3629787" y="0"/>
                  </a:moveTo>
                  <a:lnTo>
                    <a:pt x="114680" y="0"/>
                  </a:lnTo>
                  <a:lnTo>
                    <a:pt x="70026" y="5663"/>
                  </a:lnTo>
                  <a:lnTo>
                    <a:pt x="33575" y="21113"/>
                  </a:lnTo>
                  <a:lnTo>
                    <a:pt x="9007" y="44041"/>
                  </a:lnTo>
                  <a:lnTo>
                    <a:pt x="0" y="72135"/>
                  </a:lnTo>
                  <a:lnTo>
                    <a:pt x="0" y="648715"/>
                  </a:lnTo>
                  <a:lnTo>
                    <a:pt x="9007" y="676810"/>
                  </a:lnTo>
                  <a:lnTo>
                    <a:pt x="33575" y="699738"/>
                  </a:lnTo>
                  <a:lnTo>
                    <a:pt x="70026" y="715188"/>
                  </a:lnTo>
                  <a:lnTo>
                    <a:pt x="114680" y="720851"/>
                  </a:lnTo>
                  <a:lnTo>
                    <a:pt x="3629787" y="720851"/>
                  </a:lnTo>
                  <a:lnTo>
                    <a:pt x="3674441" y="715188"/>
                  </a:lnTo>
                  <a:lnTo>
                    <a:pt x="3710892" y="699738"/>
                  </a:lnTo>
                  <a:lnTo>
                    <a:pt x="3735460" y="676810"/>
                  </a:lnTo>
                  <a:lnTo>
                    <a:pt x="3744467" y="648715"/>
                  </a:lnTo>
                  <a:lnTo>
                    <a:pt x="3744467" y="72135"/>
                  </a:lnTo>
                  <a:lnTo>
                    <a:pt x="3735460" y="44041"/>
                  </a:lnTo>
                  <a:lnTo>
                    <a:pt x="3710892" y="21113"/>
                  </a:lnTo>
                  <a:lnTo>
                    <a:pt x="3674441" y="5663"/>
                  </a:lnTo>
                  <a:lnTo>
                    <a:pt x="3629787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97957" y="4063745"/>
              <a:ext cx="3744595" cy="721360"/>
            </a:xfrm>
            <a:custGeom>
              <a:avLst/>
              <a:gdLst/>
              <a:ahLst/>
              <a:cxnLst/>
              <a:rect l="l" t="t" r="r" b="b"/>
              <a:pathLst>
                <a:path w="3744595" h="721360">
                  <a:moveTo>
                    <a:pt x="0" y="72135"/>
                  </a:moveTo>
                  <a:lnTo>
                    <a:pt x="9007" y="44041"/>
                  </a:lnTo>
                  <a:lnTo>
                    <a:pt x="33575" y="21113"/>
                  </a:lnTo>
                  <a:lnTo>
                    <a:pt x="70026" y="5663"/>
                  </a:lnTo>
                  <a:lnTo>
                    <a:pt x="114680" y="0"/>
                  </a:lnTo>
                  <a:lnTo>
                    <a:pt x="3629787" y="0"/>
                  </a:lnTo>
                  <a:lnTo>
                    <a:pt x="3674441" y="5663"/>
                  </a:lnTo>
                  <a:lnTo>
                    <a:pt x="3710892" y="21113"/>
                  </a:lnTo>
                  <a:lnTo>
                    <a:pt x="3735460" y="44041"/>
                  </a:lnTo>
                  <a:lnTo>
                    <a:pt x="3744467" y="72135"/>
                  </a:lnTo>
                  <a:lnTo>
                    <a:pt x="3744467" y="648715"/>
                  </a:lnTo>
                  <a:lnTo>
                    <a:pt x="3735460" y="676810"/>
                  </a:lnTo>
                  <a:lnTo>
                    <a:pt x="3710892" y="699738"/>
                  </a:lnTo>
                  <a:lnTo>
                    <a:pt x="3674441" y="715188"/>
                  </a:lnTo>
                  <a:lnTo>
                    <a:pt x="3629787" y="720851"/>
                  </a:lnTo>
                  <a:lnTo>
                    <a:pt x="114680" y="720851"/>
                  </a:lnTo>
                  <a:lnTo>
                    <a:pt x="70026" y="715188"/>
                  </a:lnTo>
                  <a:lnTo>
                    <a:pt x="33575" y="699738"/>
                  </a:lnTo>
                  <a:lnTo>
                    <a:pt x="9007" y="676810"/>
                  </a:lnTo>
                  <a:lnTo>
                    <a:pt x="0" y="648715"/>
                  </a:lnTo>
                  <a:lnTo>
                    <a:pt x="0" y="72135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094223" y="4250563"/>
            <a:ext cx="3268979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5" b="1">
                <a:latin typeface="メイリオ"/>
                <a:cs typeface="メイリオ"/>
              </a:rPr>
              <a:t>２．民間決済サービスのサポート</a:t>
            </a:r>
            <a:endParaRPr sz="1700">
              <a:latin typeface="メイリオ"/>
              <a:cs typeface="メイリオ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968240" y="4916423"/>
            <a:ext cx="3770629" cy="745490"/>
            <a:chOff x="4968240" y="4916423"/>
            <a:chExt cx="3770629" cy="745490"/>
          </a:xfrm>
        </p:grpSpPr>
        <p:sp>
          <p:nvSpPr>
            <p:cNvPr id="27" name="object 27" descr=""/>
            <p:cNvSpPr/>
            <p:nvPr/>
          </p:nvSpPr>
          <p:spPr>
            <a:xfrm>
              <a:off x="4981194" y="4929377"/>
              <a:ext cx="3744595" cy="719455"/>
            </a:xfrm>
            <a:custGeom>
              <a:avLst/>
              <a:gdLst/>
              <a:ahLst/>
              <a:cxnLst/>
              <a:rect l="l" t="t" r="r" b="b"/>
              <a:pathLst>
                <a:path w="3744595" h="719454">
                  <a:moveTo>
                    <a:pt x="3629786" y="0"/>
                  </a:moveTo>
                  <a:lnTo>
                    <a:pt x="114680" y="0"/>
                  </a:lnTo>
                  <a:lnTo>
                    <a:pt x="70026" y="5659"/>
                  </a:lnTo>
                  <a:lnTo>
                    <a:pt x="33575" y="21082"/>
                  </a:lnTo>
                  <a:lnTo>
                    <a:pt x="9007" y="43934"/>
                  </a:lnTo>
                  <a:lnTo>
                    <a:pt x="0" y="71882"/>
                  </a:lnTo>
                  <a:lnTo>
                    <a:pt x="0" y="647446"/>
                  </a:lnTo>
                  <a:lnTo>
                    <a:pt x="9007" y="675415"/>
                  </a:lnTo>
                  <a:lnTo>
                    <a:pt x="33575" y="698265"/>
                  </a:lnTo>
                  <a:lnTo>
                    <a:pt x="70026" y="713675"/>
                  </a:lnTo>
                  <a:lnTo>
                    <a:pt x="114680" y="719328"/>
                  </a:lnTo>
                  <a:lnTo>
                    <a:pt x="3629786" y="719328"/>
                  </a:lnTo>
                  <a:lnTo>
                    <a:pt x="3674441" y="713675"/>
                  </a:lnTo>
                  <a:lnTo>
                    <a:pt x="3710892" y="698265"/>
                  </a:lnTo>
                  <a:lnTo>
                    <a:pt x="3735460" y="675415"/>
                  </a:lnTo>
                  <a:lnTo>
                    <a:pt x="3744467" y="647446"/>
                  </a:lnTo>
                  <a:lnTo>
                    <a:pt x="3744467" y="71882"/>
                  </a:lnTo>
                  <a:lnTo>
                    <a:pt x="3735460" y="43934"/>
                  </a:lnTo>
                  <a:lnTo>
                    <a:pt x="3710892" y="21082"/>
                  </a:lnTo>
                  <a:lnTo>
                    <a:pt x="3674441" y="5659"/>
                  </a:lnTo>
                  <a:lnTo>
                    <a:pt x="3629786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981194" y="4929377"/>
              <a:ext cx="3744595" cy="719455"/>
            </a:xfrm>
            <a:custGeom>
              <a:avLst/>
              <a:gdLst/>
              <a:ahLst/>
              <a:cxnLst/>
              <a:rect l="l" t="t" r="r" b="b"/>
              <a:pathLst>
                <a:path w="3744595" h="719454">
                  <a:moveTo>
                    <a:pt x="0" y="71882"/>
                  </a:moveTo>
                  <a:lnTo>
                    <a:pt x="9007" y="43934"/>
                  </a:lnTo>
                  <a:lnTo>
                    <a:pt x="33575" y="21082"/>
                  </a:lnTo>
                  <a:lnTo>
                    <a:pt x="70026" y="5659"/>
                  </a:lnTo>
                  <a:lnTo>
                    <a:pt x="114680" y="0"/>
                  </a:lnTo>
                  <a:lnTo>
                    <a:pt x="3629786" y="0"/>
                  </a:lnTo>
                  <a:lnTo>
                    <a:pt x="3674441" y="5659"/>
                  </a:lnTo>
                  <a:lnTo>
                    <a:pt x="3710892" y="21082"/>
                  </a:lnTo>
                  <a:lnTo>
                    <a:pt x="3735460" y="43934"/>
                  </a:lnTo>
                  <a:lnTo>
                    <a:pt x="3744467" y="71882"/>
                  </a:lnTo>
                  <a:lnTo>
                    <a:pt x="3744467" y="647446"/>
                  </a:lnTo>
                  <a:lnTo>
                    <a:pt x="3735460" y="675415"/>
                  </a:lnTo>
                  <a:lnTo>
                    <a:pt x="3710892" y="698265"/>
                  </a:lnTo>
                  <a:lnTo>
                    <a:pt x="3674441" y="713675"/>
                  </a:lnTo>
                  <a:lnTo>
                    <a:pt x="3629786" y="719328"/>
                  </a:lnTo>
                  <a:lnTo>
                    <a:pt x="114680" y="719328"/>
                  </a:lnTo>
                  <a:lnTo>
                    <a:pt x="70026" y="713675"/>
                  </a:lnTo>
                  <a:lnTo>
                    <a:pt x="33575" y="698265"/>
                  </a:lnTo>
                  <a:lnTo>
                    <a:pt x="9007" y="675415"/>
                  </a:lnTo>
                  <a:lnTo>
                    <a:pt x="0" y="647446"/>
                  </a:lnTo>
                  <a:lnTo>
                    <a:pt x="0" y="7188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076190" y="5027803"/>
            <a:ext cx="3485515" cy="544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</a:pPr>
            <a:r>
              <a:rPr dirty="0" sz="1700" spc="-15" b="1">
                <a:latin typeface="メイリオ"/>
                <a:cs typeface="メイリオ"/>
              </a:rPr>
              <a:t>３．デジタル社会にふさわしい決済</a:t>
            </a:r>
            <a:r>
              <a:rPr dirty="0" sz="1700" spc="-10" b="1">
                <a:latin typeface="メイリオ"/>
                <a:cs typeface="メイリオ"/>
              </a:rPr>
              <a:t>システムの構築</a:t>
            </a:r>
            <a:endParaRPr sz="1700">
              <a:latin typeface="メイリオ"/>
              <a:cs typeface="メイリオ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997958" y="5874258"/>
            <a:ext cx="3744595" cy="699770"/>
          </a:xfrm>
          <a:custGeom>
            <a:avLst/>
            <a:gdLst/>
            <a:ahLst/>
            <a:cxnLst/>
            <a:rect l="l" t="t" r="r" b="b"/>
            <a:pathLst>
              <a:path w="3744595" h="699770">
                <a:moveTo>
                  <a:pt x="0" y="69951"/>
                </a:moveTo>
                <a:lnTo>
                  <a:pt x="9007" y="42723"/>
                </a:lnTo>
                <a:lnTo>
                  <a:pt x="33575" y="20488"/>
                </a:lnTo>
                <a:lnTo>
                  <a:pt x="70026" y="5497"/>
                </a:lnTo>
                <a:lnTo>
                  <a:pt x="114680" y="0"/>
                </a:lnTo>
                <a:lnTo>
                  <a:pt x="3629787" y="0"/>
                </a:lnTo>
                <a:lnTo>
                  <a:pt x="3674441" y="5497"/>
                </a:lnTo>
                <a:lnTo>
                  <a:pt x="3710892" y="20488"/>
                </a:lnTo>
                <a:lnTo>
                  <a:pt x="3735460" y="42723"/>
                </a:lnTo>
                <a:lnTo>
                  <a:pt x="3744467" y="69951"/>
                </a:lnTo>
                <a:lnTo>
                  <a:pt x="3744467" y="629564"/>
                </a:lnTo>
                <a:lnTo>
                  <a:pt x="3735460" y="656792"/>
                </a:lnTo>
                <a:lnTo>
                  <a:pt x="3710892" y="679027"/>
                </a:lnTo>
                <a:lnTo>
                  <a:pt x="3674441" y="694018"/>
                </a:lnTo>
                <a:lnTo>
                  <a:pt x="3629787" y="699515"/>
                </a:lnTo>
                <a:lnTo>
                  <a:pt x="114680" y="699515"/>
                </a:lnTo>
                <a:lnTo>
                  <a:pt x="70026" y="694018"/>
                </a:lnTo>
                <a:lnTo>
                  <a:pt x="33575" y="679027"/>
                </a:lnTo>
                <a:lnTo>
                  <a:pt x="9007" y="656792"/>
                </a:lnTo>
                <a:lnTo>
                  <a:pt x="0" y="629564"/>
                </a:lnTo>
                <a:lnTo>
                  <a:pt x="0" y="69951"/>
                </a:lnTo>
                <a:close/>
              </a:path>
            </a:pathLst>
          </a:custGeom>
          <a:ln w="25908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5094223" y="5975705"/>
            <a:ext cx="3472179" cy="4959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855"/>
              </a:lnSpc>
              <a:spcBef>
                <a:spcPts val="95"/>
              </a:spcBef>
            </a:pPr>
            <a:r>
              <a:rPr dirty="0" sz="1600" spc="-25">
                <a:latin typeface="ＭＳ Ｐゴシック"/>
                <a:cs typeface="ＭＳ Ｐゴシック"/>
              </a:rPr>
              <a:t>現</a:t>
            </a:r>
            <a:r>
              <a:rPr dirty="0" sz="1600" spc="-25">
                <a:latin typeface="ＭＳ Ｐゴシック"/>
                <a:cs typeface="ＭＳ Ｐゴシック"/>
              </a:rPr>
              <a:t>金</a:t>
            </a:r>
            <a:r>
              <a:rPr dirty="0" sz="1600" spc="-30">
                <a:latin typeface="ＭＳ Ｐゴシック"/>
                <a:cs typeface="ＭＳ Ｐゴシック"/>
              </a:rPr>
              <a:t>に</a:t>
            </a:r>
            <a:r>
              <a:rPr dirty="0" sz="1600" spc="-30">
                <a:latin typeface="ＭＳ Ｐゴシック"/>
                <a:cs typeface="ＭＳ Ｐゴシック"/>
              </a:rPr>
              <a:t>対</a:t>
            </a:r>
            <a:r>
              <a:rPr dirty="0" sz="1600" spc="-30">
                <a:latin typeface="ＭＳ Ｐゴシック"/>
                <a:cs typeface="ＭＳ Ｐゴシック"/>
              </a:rPr>
              <a:t>す</a:t>
            </a:r>
            <a:r>
              <a:rPr dirty="0" sz="1600" spc="-25">
                <a:latin typeface="ＭＳ Ｐゴシック"/>
                <a:cs typeface="ＭＳ Ｐゴシック"/>
              </a:rPr>
              <a:t>る</a:t>
            </a:r>
            <a:r>
              <a:rPr dirty="0" sz="1600" spc="-30">
                <a:latin typeface="ＭＳ Ｐゴシック"/>
                <a:cs typeface="ＭＳ Ｐゴシック"/>
              </a:rPr>
              <a:t>需</a:t>
            </a:r>
            <a:r>
              <a:rPr dirty="0" sz="1600" spc="-30">
                <a:latin typeface="ＭＳ Ｐゴシック"/>
                <a:cs typeface="ＭＳ Ｐゴシック"/>
              </a:rPr>
              <a:t>要</a:t>
            </a:r>
            <a:r>
              <a:rPr dirty="0" sz="1600" spc="-30">
                <a:latin typeface="ＭＳ Ｐゴシック"/>
                <a:cs typeface="ＭＳ Ｐゴシック"/>
              </a:rPr>
              <a:t>が</a:t>
            </a:r>
            <a:r>
              <a:rPr dirty="0" sz="1600" spc="-30">
                <a:latin typeface="ＭＳ Ｐゴシック"/>
                <a:cs typeface="ＭＳ Ｐゴシック"/>
              </a:rPr>
              <a:t>あ</a:t>
            </a:r>
            <a:r>
              <a:rPr dirty="0" sz="1600" spc="-10">
                <a:latin typeface="ＭＳ Ｐゴシック"/>
                <a:cs typeface="ＭＳ Ｐゴシック"/>
              </a:rPr>
              <a:t>る</a:t>
            </a:r>
            <a:r>
              <a:rPr dirty="0" sz="1600" spc="-10">
                <a:latin typeface="ＭＳ Ｐゴシック"/>
                <a:cs typeface="ＭＳ Ｐゴシック"/>
              </a:rPr>
              <a:t>限</a:t>
            </a:r>
            <a:r>
              <a:rPr dirty="0" sz="1600" spc="-25">
                <a:latin typeface="ＭＳ Ｐゴシック"/>
                <a:cs typeface="ＭＳ Ｐゴシック"/>
              </a:rPr>
              <a:t>り</a:t>
            </a:r>
            <a:r>
              <a:rPr dirty="0" sz="1600" spc="-20">
                <a:latin typeface="ＭＳ Ｐゴシック"/>
                <a:cs typeface="ＭＳ Ｐゴシック"/>
              </a:rPr>
              <a:t>、</a:t>
            </a:r>
            <a:r>
              <a:rPr dirty="0" sz="1600" spc="-25">
                <a:latin typeface="ＭＳ Ｐゴシック"/>
                <a:cs typeface="ＭＳ Ｐゴシック"/>
              </a:rPr>
              <a:t>現</a:t>
            </a:r>
            <a:r>
              <a:rPr dirty="0" sz="1600" spc="-25">
                <a:latin typeface="ＭＳ Ｐゴシック"/>
                <a:cs typeface="ＭＳ Ｐゴシック"/>
              </a:rPr>
              <a:t>金</a:t>
            </a:r>
            <a:r>
              <a:rPr dirty="0" sz="1600" spc="-30">
                <a:latin typeface="ＭＳ Ｐゴシック"/>
                <a:cs typeface="ＭＳ Ｐゴシック"/>
              </a:rPr>
              <a:t>の供</a:t>
            </a:r>
            <a:endParaRPr sz="1600">
              <a:latin typeface="ＭＳ Ｐゴシック"/>
              <a:cs typeface="ＭＳ Ｐゴシック"/>
            </a:endParaRPr>
          </a:p>
          <a:p>
            <a:pPr marL="12700">
              <a:lnSpc>
                <a:spcPts val="1855"/>
              </a:lnSpc>
            </a:pPr>
            <a:r>
              <a:rPr dirty="0" sz="1600" spc="-30">
                <a:latin typeface="ＭＳ Ｐゴシック"/>
                <a:cs typeface="ＭＳ Ｐゴシック"/>
              </a:rPr>
              <a:t>給に</a:t>
            </a:r>
            <a:r>
              <a:rPr dirty="0" sz="1600" spc="-30">
                <a:latin typeface="ＭＳ Ｐゴシック"/>
                <a:cs typeface="ＭＳ Ｐゴシック"/>
              </a:rPr>
              <a:t>つ</a:t>
            </a:r>
            <a:r>
              <a:rPr dirty="0" sz="1600" spc="-30">
                <a:latin typeface="ＭＳ Ｐゴシック"/>
                <a:cs typeface="ＭＳ Ｐゴシック"/>
              </a:rPr>
              <a:t>い</a:t>
            </a:r>
            <a:r>
              <a:rPr dirty="0" sz="1600" spc="-25">
                <a:latin typeface="ＭＳ Ｐゴシック"/>
                <a:cs typeface="ＭＳ Ｐゴシック"/>
              </a:rPr>
              <a:t>て</a:t>
            </a:r>
            <a:r>
              <a:rPr dirty="0" sz="1600" spc="-25">
                <a:latin typeface="ＭＳ Ｐゴシック"/>
                <a:cs typeface="ＭＳ Ｐゴシック"/>
              </a:rPr>
              <a:t>も</a:t>
            </a:r>
            <a:r>
              <a:rPr dirty="0" sz="1600" spc="-30">
                <a:latin typeface="ＭＳ Ｐゴシック"/>
                <a:cs typeface="ＭＳ Ｐゴシック"/>
              </a:rPr>
              <a:t>責</a:t>
            </a:r>
            <a:r>
              <a:rPr dirty="0" sz="1600" spc="-35">
                <a:latin typeface="ＭＳ Ｐゴシック"/>
                <a:cs typeface="ＭＳ Ｐゴシック"/>
              </a:rPr>
              <a:t>任</a:t>
            </a:r>
            <a:r>
              <a:rPr dirty="0" sz="1600" spc="-25">
                <a:latin typeface="ＭＳ Ｐゴシック"/>
                <a:cs typeface="ＭＳ Ｐゴシック"/>
              </a:rPr>
              <a:t>を</a:t>
            </a:r>
            <a:r>
              <a:rPr dirty="0" sz="1600" spc="-25">
                <a:latin typeface="ＭＳ Ｐゴシック"/>
                <a:cs typeface="ＭＳ Ｐゴシック"/>
              </a:rPr>
              <a:t>も</a:t>
            </a:r>
            <a:r>
              <a:rPr dirty="0" sz="1600" spc="-25">
                <a:latin typeface="ＭＳ Ｐゴシック"/>
                <a:cs typeface="ＭＳ Ｐゴシック"/>
              </a:rPr>
              <a:t>っ</a:t>
            </a:r>
            <a:r>
              <a:rPr dirty="0" sz="1600" spc="-20">
                <a:latin typeface="ＭＳ Ｐゴシック"/>
                <a:cs typeface="ＭＳ Ｐゴシック"/>
              </a:rPr>
              <a:t>て</a:t>
            </a:r>
            <a:r>
              <a:rPr dirty="0" sz="1600" spc="-25">
                <a:latin typeface="ＭＳ Ｐゴシック"/>
                <a:cs typeface="ＭＳ Ｐゴシック"/>
              </a:rPr>
              <a:t>続</a:t>
            </a:r>
            <a:r>
              <a:rPr dirty="0" sz="1600" spc="-30">
                <a:latin typeface="ＭＳ Ｐゴシック"/>
                <a:cs typeface="ＭＳ Ｐゴシック"/>
              </a:rPr>
              <a:t>けていく。</a:t>
            </a:r>
            <a:endParaRPr sz="1600">
              <a:latin typeface="ＭＳ Ｐゴシック"/>
              <a:cs typeface="ＭＳ Ｐゴシック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2296" y="3168395"/>
            <a:ext cx="1155700" cy="1035050"/>
          </a:xfrm>
          <a:prstGeom prst="rect">
            <a:avLst/>
          </a:prstGeom>
          <a:ln w="9143">
            <a:solidFill>
              <a:srgbClr val="000000"/>
            </a:solidFill>
          </a:ln>
        </p:spPr>
        <p:txBody>
          <a:bodyPr wrap="square" lIns="0" tIns="24130" rIns="0" bIns="0" rtlCol="0" vert="horz">
            <a:spAutoFit/>
          </a:bodyPr>
          <a:lstStyle/>
          <a:p>
            <a:pPr marL="91440" marR="34290">
              <a:lnSpc>
                <a:spcPct val="100000"/>
              </a:lnSpc>
              <a:spcBef>
                <a:spcPts val="190"/>
              </a:spcBef>
            </a:pPr>
            <a:r>
              <a:rPr dirty="0" sz="1200" spc="55">
                <a:latin typeface="メイリオ"/>
                <a:cs typeface="メイリオ"/>
              </a:rPr>
              <a:t>個人や一般企</a:t>
            </a:r>
            <a:r>
              <a:rPr dirty="0" sz="1200" spc="55">
                <a:latin typeface="メイリオ"/>
                <a:cs typeface="メイリオ"/>
              </a:rPr>
              <a:t>業を含む幅広</a:t>
            </a:r>
            <a:r>
              <a:rPr dirty="0" sz="1200" spc="55">
                <a:latin typeface="メイリオ"/>
                <a:cs typeface="メイリオ"/>
              </a:rPr>
              <a:t>い主体の利用</a:t>
            </a:r>
            <a:r>
              <a:rPr dirty="0" sz="1200" spc="-10">
                <a:latin typeface="メイリオ"/>
                <a:cs typeface="メイリオ"/>
              </a:rPr>
              <a:t>を 想 定 し た</a:t>
            </a:r>
            <a:r>
              <a:rPr dirty="0" sz="1200" spc="-50">
                <a:latin typeface="メイリオ"/>
                <a:cs typeface="メイリオ"/>
              </a:rPr>
              <a:t> </a:t>
            </a:r>
            <a:r>
              <a:rPr dirty="0" sz="1200" spc="-20">
                <a:latin typeface="メイリオ"/>
                <a:cs typeface="メイリオ"/>
              </a:rPr>
              <a:t>CBDC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1230299" y="3833114"/>
            <a:ext cx="1420495" cy="668655"/>
          </a:xfrm>
          <a:custGeom>
            <a:avLst/>
            <a:gdLst/>
            <a:ahLst/>
            <a:cxnLst/>
            <a:rect l="l" t="t" r="r" b="b"/>
            <a:pathLst>
              <a:path w="1420495" h="668654">
                <a:moveTo>
                  <a:pt x="1346113" y="620827"/>
                </a:moveTo>
                <a:lnTo>
                  <a:pt x="1366596" y="664972"/>
                </a:lnTo>
                <a:lnTo>
                  <a:pt x="1381350" y="668335"/>
                </a:lnTo>
                <a:lnTo>
                  <a:pt x="1395758" y="665876"/>
                </a:lnTo>
                <a:lnTo>
                  <a:pt x="1408190" y="658203"/>
                </a:lnTo>
                <a:lnTo>
                  <a:pt x="1417015" y="645922"/>
                </a:lnTo>
                <a:lnTo>
                  <a:pt x="1419273" y="636016"/>
                </a:lnTo>
                <a:lnTo>
                  <a:pt x="1379677" y="636016"/>
                </a:lnTo>
                <a:lnTo>
                  <a:pt x="1346113" y="620827"/>
                </a:lnTo>
                <a:close/>
              </a:path>
              <a:path w="1420495" h="668654">
                <a:moveTo>
                  <a:pt x="1351355" y="609283"/>
                </a:moveTo>
                <a:lnTo>
                  <a:pt x="1347546" y="614553"/>
                </a:lnTo>
                <a:lnTo>
                  <a:pt x="1346113" y="620827"/>
                </a:lnTo>
                <a:lnTo>
                  <a:pt x="1379677" y="636016"/>
                </a:lnTo>
                <a:lnTo>
                  <a:pt x="1384884" y="624459"/>
                </a:lnTo>
                <a:lnTo>
                  <a:pt x="1351355" y="609283"/>
                </a:lnTo>
                <a:close/>
              </a:path>
              <a:path w="1420495" h="668654">
                <a:moveTo>
                  <a:pt x="1383229" y="592139"/>
                </a:moveTo>
                <a:lnTo>
                  <a:pt x="1368850" y="594598"/>
                </a:lnTo>
                <a:lnTo>
                  <a:pt x="1356424" y="602271"/>
                </a:lnTo>
                <a:lnTo>
                  <a:pt x="1351355" y="609283"/>
                </a:lnTo>
                <a:lnTo>
                  <a:pt x="1384884" y="624459"/>
                </a:lnTo>
                <a:lnTo>
                  <a:pt x="1379677" y="636016"/>
                </a:lnTo>
                <a:lnTo>
                  <a:pt x="1419273" y="636016"/>
                </a:lnTo>
                <a:lnTo>
                  <a:pt x="1420378" y="631168"/>
                </a:lnTo>
                <a:lnTo>
                  <a:pt x="1417920" y="616759"/>
                </a:lnTo>
                <a:lnTo>
                  <a:pt x="1410246" y="604327"/>
                </a:lnTo>
                <a:lnTo>
                  <a:pt x="1397965" y="595503"/>
                </a:lnTo>
                <a:lnTo>
                  <a:pt x="1383229" y="592139"/>
                </a:lnTo>
                <a:close/>
              </a:path>
              <a:path w="1420495" h="668654">
                <a:moveTo>
                  <a:pt x="5232" y="0"/>
                </a:moveTo>
                <a:lnTo>
                  <a:pt x="0" y="11684"/>
                </a:lnTo>
                <a:lnTo>
                  <a:pt x="1346113" y="620827"/>
                </a:lnTo>
                <a:lnTo>
                  <a:pt x="1347546" y="614553"/>
                </a:lnTo>
                <a:lnTo>
                  <a:pt x="1351355" y="609283"/>
                </a:lnTo>
                <a:lnTo>
                  <a:pt x="5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385815" y="3573779"/>
            <a:ext cx="3080385" cy="2971800"/>
            <a:chOff x="5385815" y="3573779"/>
            <a:chExt cx="3080385" cy="2971800"/>
          </a:xfrm>
        </p:grpSpPr>
        <p:sp>
          <p:nvSpPr>
            <p:cNvPr id="3" name="object 3" descr=""/>
            <p:cNvSpPr/>
            <p:nvPr/>
          </p:nvSpPr>
          <p:spPr>
            <a:xfrm>
              <a:off x="5385815" y="3573779"/>
              <a:ext cx="3080385" cy="2971800"/>
            </a:xfrm>
            <a:custGeom>
              <a:avLst/>
              <a:gdLst/>
              <a:ahLst/>
              <a:cxnLst/>
              <a:rect l="l" t="t" r="r" b="b"/>
              <a:pathLst>
                <a:path w="3080384" h="2971800">
                  <a:moveTo>
                    <a:pt x="1827168" y="2946400"/>
                  </a:moveTo>
                  <a:lnTo>
                    <a:pt x="1252835" y="2946400"/>
                  </a:lnTo>
                  <a:lnTo>
                    <a:pt x="1346827" y="2971800"/>
                  </a:lnTo>
                  <a:lnTo>
                    <a:pt x="1733176" y="2971800"/>
                  </a:lnTo>
                  <a:lnTo>
                    <a:pt x="1827168" y="2946400"/>
                  </a:lnTo>
                  <a:close/>
                </a:path>
                <a:path w="3080384" h="2971800">
                  <a:moveTo>
                    <a:pt x="1780407" y="12700"/>
                  </a:moveTo>
                  <a:lnTo>
                    <a:pt x="1299596" y="12700"/>
                  </a:lnTo>
                  <a:lnTo>
                    <a:pt x="1160813" y="50800"/>
                  </a:lnTo>
                  <a:lnTo>
                    <a:pt x="940563" y="114300"/>
                  </a:lnTo>
                  <a:lnTo>
                    <a:pt x="898375" y="139700"/>
                  </a:lnTo>
                  <a:lnTo>
                    <a:pt x="856859" y="152400"/>
                  </a:lnTo>
                  <a:lnTo>
                    <a:pt x="816039" y="177800"/>
                  </a:lnTo>
                  <a:lnTo>
                    <a:pt x="775937" y="190500"/>
                  </a:lnTo>
                  <a:lnTo>
                    <a:pt x="736576" y="215900"/>
                  </a:lnTo>
                  <a:lnTo>
                    <a:pt x="697978" y="241300"/>
                  </a:lnTo>
                  <a:lnTo>
                    <a:pt x="660166" y="266700"/>
                  </a:lnTo>
                  <a:lnTo>
                    <a:pt x="623162" y="292100"/>
                  </a:lnTo>
                  <a:lnTo>
                    <a:pt x="586988" y="317500"/>
                  </a:lnTo>
                  <a:lnTo>
                    <a:pt x="551669" y="342900"/>
                  </a:lnTo>
                  <a:lnTo>
                    <a:pt x="517225" y="381000"/>
                  </a:lnTo>
                  <a:lnTo>
                    <a:pt x="483680" y="406400"/>
                  </a:lnTo>
                  <a:lnTo>
                    <a:pt x="451056" y="431800"/>
                  </a:lnTo>
                  <a:lnTo>
                    <a:pt x="419375" y="469900"/>
                  </a:lnTo>
                  <a:lnTo>
                    <a:pt x="388661" y="495300"/>
                  </a:lnTo>
                  <a:lnTo>
                    <a:pt x="358936" y="533400"/>
                  </a:lnTo>
                  <a:lnTo>
                    <a:pt x="330221" y="571500"/>
                  </a:lnTo>
                  <a:lnTo>
                    <a:pt x="302541" y="596900"/>
                  </a:lnTo>
                  <a:lnTo>
                    <a:pt x="275917" y="635000"/>
                  </a:lnTo>
                  <a:lnTo>
                    <a:pt x="250372" y="673100"/>
                  </a:lnTo>
                  <a:lnTo>
                    <a:pt x="225928" y="711200"/>
                  </a:lnTo>
                  <a:lnTo>
                    <a:pt x="202608" y="749300"/>
                  </a:lnTo>
                  <a:lnTo>
                    <a:pt x="180435" y="787400"/>
                  </a:lnTo>
                  <a:lnTo>
                    <a:pt x="159431" y="825500"/>
                  </a:lnTo>
                  <a:lnTo>
                    <a:pt x="139619" y="863600"/>
                  </a:lnTo>
                  <a:lnTo>
                    <a:pt x="121021" y="914400"/>
                  </a:lnTo>
                  <a:lnTo>
                    <a:pt x="103659" y="952500"/>
                  </a:lnTo>
                  <a:lnTo>
                    <a:pt x="87557" y="990600"/>
                  </a:lnTo>
                  <a:lnTo>
                    <a:pt x="72737" y="1041400"/>
                  </a:lnTo>
                  <a:lnTo>
                    <a:pt x="59221" y="1079500"/>
                  </a:lnTo>
                  <a:lnTo>
                    <a:pt x="47033" y="1117600"/>
                  </a:lnTo>
                  <a:lnTo>
                    <a:pt x="36193" y="1168400"/>
                  </a:lnTo>
                  <a:lnTo>
                    <a:pt x="26726" y="1206500"/>
                  </a:lnTo>
                  <a:lnTo>
                    <a:pt x="18654" y="1257300"/>
                  </a:lnTo>
                  <a:lnTo>
                    <a:pt x="11998" y="1308100"/>
                  </a:lnTo>
                  <a:lnTo>
                    <a:pt x="6783" y="1346200"/>
                  </a:lnTo>
                  <a:lnTo>
                    <a:pt x="3029" y="1397000"/>
                  </a:lnTo>
                  <a:lnTo>
                    <a:pt x="761" y="1447800"/>
                  </a:lnTo>
                  <a:lnTo>
                    <a:pt x="0" y="1485900"/>
                  </a:lnTo>
                  <a:lnTo>
                    <a:pt x="761" y="1536700"/>
                  </a:lnTo>
                  <a:lnTo>
                    <a:pt x="3029" y="1587500"/>
                  </a:lnTo>
                  <a:lnTo>
                    <a:pt x="6783" y="1625600"/>
                  </a:lnTo>
                  <a:lnTo>
                    <a:pt x="11998" y="1676400"/>
                  </a:lnTo>
                  <a:lnTo>
                    <a:pt x="18654" y="1727200"/>
                  </a:lnTo>
                  <a:lnTo>
                    <a:pt x="26726" y="1765300"/>
                  </a:lnTo>
                  <a:lnTo>
                    <a:pt x="36193" y="1816100"/>
                  </a:lnTo>
                  <a:lnTo>
                    <a:pt x="47033" y="1854200"/>
                  </a:lnTo>
                  <a:lnTo>
                    <a:pt x="59221" y="1905000"/>
                  </a:lnTo>
                  <a:lnTo>
                    <a:pt x="72737" y="1943100"/>
                  </a:lnTo>
                  <a:lnTo>
                    <a:pt x="87557" y="1981200"/>
                  </a:lnTo>
                  <a:lnTo>
                    <a:pt x="103659" y="2032000"/>
                  </a:lnTo>
                  <a:lnTo>
                    <a:pt x="121021" y="2070100"/>
                  </a:lnTo>
                  <a:lnTo>
                    <a:pt x="139619" y="2108200"/>
                  </a:lnTo>
                  <a:lnTo>
                    <a:pt x="159431" y="2146300"/>
                  </a:lnTo>
                  <a:lnTo>
                    <a:pt x="180435" y="2184400"/>
                  </a:lnTo>
                  <a:lnTo>
                    <a:pt x="202608" y="2222500"/>
                  </a:lnTo>
                  <a:lnTo>
                    <a:pt x="225928" y="2260600"/>
                  </a:lnTo>
                  <a:lnTo>
                    <a:pt x="250372" y="2298700"/>
                  </a:lnTo>
                  <a:lnTo>
                    <a:pt x="275917" y="2336800"/>
                  </a:lnTo>
                  <a:lnTo>
                    <a:pt x="302541" y="2374900"/>
                  </a:lnTo>
                  <a:lnTo>
                    <a:pt x="330221" y="2413000"/>
                  </a:lnTo>
                  <a:lnTo>
                    <a:pt x="358936" y="2451100"/>
                  </a:lnTo>
                  <a:lnTo>
                    <a:pt x="388661" y="2476500"/>
                  </a:lnTo>
                  <a:lnTo>
                    <a:pt x="419375" y="2514600"/>
                  </a:lnTo>
                  <a:lnTo>
                    <a:pt x="451056" y="2540000"/>
                  </a:lnTo>
                  <a:lnTo>
                    <a:pt x="483680" y="2578100"/>
                  </a:lnTo>
                  <a:lnTo>
                    <a:pt x="517225" y="2603500"/>
                  </a:lnTo>
                  <a:lnTo>
                    <a:pt x="551669" y="2628900"/>
                  </a:lnTo>
                  <a:lnTo>
                    <a:pt x="586988" y="2654300"/>
                  </a:lnTo>
                  <a:lnTo>
                    <a:pt x="623162" y="2679700"/>
                  </a:lnTo>
                  <a:lnTo>
                    <a:pt x="660166" y="2705100"/>
                  </a:lnTo>
                  <a:lnTo>
                    <a:pt x="697978" y="2730500"/>
                  </a:lnTo>
                  <a:lnTo>
                    <a:pt x="736576" y="2755900"/>
                  </a:lnTo>
                  <a:lnTo>
                    <a:pt x="775937" y="2781300"/>
                  </a:lnTo>
                  <a:lnTo>
                    <a:pt x="816039" y="2806700"/>
                  </a:lnTo>
                  <a:lnTo>
                    <a:pt x="856859" y="2819400"/>
                  </a:lnTo>
                  <a:lnTo>
                    <a:pt x="898375" y="2844800"/>
                  </a:lnTo>
                  <a:lnTo>
                    <a:pt x="940563" y="2857500"/>
                  </a:lnTo>
                  <a:lnTo>
                    <a:pt x="983403" y="2882900"/>
                  </a:lnTo>
                  <a:lnTo>
                    <a:pt x="1206566" y="2946400"/>
                  </a:lnTo>
                  <a:lnTo>
                    <a:pt x="1873437" y="2946400"/>
                  </a:lnTo>
                  <a:lnTo>
                    <a:pt x="2096600" y="2882900"/>
                  </a:lnTo>
                  <a:lnTo>
                    <a:pt x="2139440" y="2857500"/>
                  </a:lnTo>
                  <a:lnTo>
                    <a:pt x="2181628" y="2844800"/>
                  </a:lnTo>
                  <a:lnTo>
                    <a:pt x="2223144" y="2819400"/>
                  </a:lnTo>
                  <a:lnTo>
                    <a:pt x="2263964" y="2806700"/>
                  </a:lnTo>
                  <a:lnTo>
                    <a:pt x="1442190" y="2806700"/>
                  </a:lnTo>
                  <a:lnTo>
                    <a:pt x="1393966" y="2794000"/>
                  </a:lnTo>
                  <a:lnTo>
                    <a:pt x="1346235" y="2794000"/>
                  </a:lnTo>
                  <a:lnTo>
                    <a:pt x="1299026" y="2781300"/>
                  </a:lnTo>
                  <a:lnTo>
                    <a:pt x="1252369" y="2781300"/>
                  </a:lnTo>
                  <a:lnTo>
                    <a:pt x="1071827" y="2730500"/>
                  </a:lnTo>
                  <a:lnTo>
                    <a:pt x="1028359" y="2717800"/>
                  </a:lnTo>
                  <a:lnTo>
                    <a:pt x="985616" y="2692400"/>
                  </a:lnTo>
                  <a:lnTo>
                    <a:pt x="943626" y="2679700"/>
                  </a:lnTo>
                  <a:lnTo>
                    <a:pt x="902420" y="2654300"/>
                  </a:lnTo>
                  <a:lnTo>
                    <a:pt x="862025" y="2628900"/>
                  </a:lnTo>
                  <a:lnTo>
                    <a:pt x="822471" y="2616200"/>
                  </a:lnTo>
                  <a:lnTo>
                    <a:pt x="783786" y="2590800"/>
                  </a:lnTo>
                  <a:lnTo>
                    <a:pt x="746000" y="2565400"/>
                  </a:lnTo>
                  <a:lnTo>
                    <a:pt x="709141" y="2540000"/>
                  </a:lnTo>
                  <a:lnTo>
                    <a:pt x="673240" y="2514600"/>
                  </a:lnTo>
                  <a:lnTo>
                    <a:pt x="638323" y="2476500"/>
                  </a:lnTo>
                  <a:lnTo>
                    <a:pt x="604421" y="2451100"/>
                  </a:lnTo>
                  <a:lnTo>
                    <a:pt x="571563" y="2425700"/>
                  </a:lnTo>
                  <a:lnTo>
                    <a:pt x="539777" y="2387600"/>
                  </a:lnTo>
                  <a:lnTo>
                    <a:pt x="509092" y="2362200"/>
                  </a:lnTo>
                  <a:lnTo>
                    <a:pt x="479538" y="2324100"/>
                  </a:lnTo>
                  <a:lnTo>
                    <a:pt x="451143" y="2286000"/>
                  </a:lnTo>
                  <a:lnTo>
                    <a:pt x="423937" y="2247900"/>
                  </a:lnTo>
                  <a:lnTo>
                    <a:pt x="397947" y="2222500"/>
                  </a:lnTo>
                  <a:lnTo>
                    <a:pt x="373204" y="2184400"/>
                  </a:lnTo>
                  <a:lnTo>
                    <a:pt x="349736" y="2146300"/>
                  </a:lnTo>
                  <a:lnTo>
                    <a:pt x="327572" y="2108200"/>
                  </a:lnTo>
                  <a:lnTo>
                    <a:pt x="306741" y="2057400"/>
                  </a:lnTo>
                  <a:lnTo>
                    <a:pt x="287273" y="2019300"/>
                  </a:lnTo>
                  <a:lnTo>
                    <a:pt x="269195" y="1981200"/>
                  </a:lnTo>
                  <a:lnTo>
                    <a:pt x="252537" y="1943100"/>
                  </a:lnTo>
                  <a:lnTo>
                    <a:pt x="237329" y="1892300"/>
                  </a:lnTo>
                  <a:lnTo>
                    <a:pt x="223598" y="1854200"/>
                  </a:lnTo>
                  <a:lnTo>
                    <a:pt x="211374" y="1816100"/>
                  </a:lnTo>
                  <a:lnTo>
                    <a:pt x="200686" y="1765300"/>
                  </a:lnTo>
                  <a:lnTo>
                    <a:pt x="191563" y="1727200"/>
                  </a:lnTo>
                  <a:lnTo>
                    <a:pt x="184034" y="1676400"/>
                  </a:lnTo>
                  <a:lnTo>
                    <a:pt x="178127" y="1625600"/>
                  </a:lnTo>
                  <a:lnTo>
                    <a:pt x="173872" y="1587500"/>
                  </a:lnTo>
                  <a:lnTo>
                    <a:pt x="171298" y="1536700"/>
                  </a:lnTo>
                  <a:lnTo>
                    <a:pt x="170434" y="1485900"/>
                  </a:lnTo>
                  <a:lnTo>
                    <a:pt x="171298" y="1447800"/>
                  </a:lnTo>
                  <a:lnTo>
                    <a:pt x="173872" y="1397000"/>
                  </a:lnTo>
                  <a:lnTo>
                    <a:pt x="178127" y="1346200"/>
                  </a:lnTo>
                  <a:lnTo>
                    <a:pt x="184034" y="1308100"/>
                  </a:lnTo>
                  <a:lnTo>
                    <a:pt x="191563" y="1257300"/>
                  </a:lnTo>
                  <a:lnTo>
                    <a:pt x="200686" y="1206500"/>
                  </a:lnTo>
                  <a:lnTo>
                    <a:pt x="211374" y="1168400"/>
                  </a:lnTo>
                  <a:lnTo>
                    <a:pt x="223598" y="1130300"/>
                  </a:lnTo>
                  <a:lnTo>
                    <a:pt x="237329" y="1079500"/>
                  </a:lnTo>
                  <a:lnTo>
                    <a:pt x="252537" y="1041400"/>
                  </a:lnTo>
                  <a:lnTo>
                    <a:pt x="269195" y="990600"/>
                  </a:lnTo>
                  <a:lnTo>
                    <a:pt x="287273" y="952500"/>
                  </a:lnTo>
                  <a:lnTo>
                    <a:pt x="306741" y="914400"/>
                  </a:lnTo>
                  <a:lnTo>
                    <a:pt x="327572" y="876300"/>
                  </a:lnTo>
                  <a:lnTo>
                    <a:pt x="349736" y="838200"/>
                  </a:lnTo>
                  <a:lnTo>
                    <a:pt x="373204" y="800100"/>
                  </a:lnTo>
                  <a:lnTo>
                    <a:pt x="397947" y="762000"/>
                  </a:lnTo>
                  <a:lnTo>
                    <a:pt x="423937" y="723900"/>
                  </a:lnTo>
                  <a:lnTo>
                    <a:pt x="451143" y="685800"/>
                  </a:lnTo>
                  <a:lnTo>
                    <a:pt x="479538" y="660400"/>
                  </a:lnTo>
                  <a:lnTo>
                    <a:pt x="509092" y="622300"/>
                  </a:lnTo>
                  <a:lnTo>
                    <a:pt x="539777" y="584200"/>
                  </a:lnTo>
                  <a:lnTo>
                    <a:pt x="571563" y="558800"/>
                  </a:lnTo>
                  <a:lnTo>
                    <a:pt x="604421" y="520700"/>
                  </a:lnTo>
                  <a:lnTo>
                    <a:pt x="638323" y="495300"/>
                  </a:lnTo>
                  <a:lnTo>
                    <a:pt x="673240" y="469900"/>
                  </a:lnTo>
                  <a:lnTo>
                    <a:pt x="709141" y="444500"/>
                  </a:lnTo>
                  <a:lnTo>
                    <a:pt x="746000" y="419100"/>
                  </a:lnTo>
                  <a:lnTo>
                    <a:pt x="783786" y="393700"/>
                  </a:lnTo>
                  <a:lnTo>
                    <a:pt x="822471" y="368300"/>
                  </a:lnTo>
                  <a:lnTo>
                    <a:pt x="862025" y="342900"/>
                  </a:lnTo>
                  <a:lnTo>
                    <a:pt x="902420" y="317500"/>
                  </a:lnTo>
                  <a:lnTo>
                    <a:pt x="943626" y="304800"/>
                  </a:lnTo>
                  <a:lnTo>
                    <a:pt x="985616" y="279400"/>
                  </a:lnTo>
                  <a:lnTo>
                    <a:pt x="1115991" y="241300"/>
                  </a:lnTo>
                  <a:lnTo>
                    <a:pt x="1160822" y="215900"/>
                  </a:lnTo>
                  <a:lnTo>
                    <a:pt x="1206291" y="215900"/>
                  </a:lnTo>
                  <a:lnTo>
                    <a:pt x="1346235" y="177800"/>
                  </a:lnTo>
                  <a:lnTo>
                    <a:pt x="1490878" y="177800"/>
                  </a:lnTo>
                  <a:lnTo>
                    <a:pt x="1540002" y="165100"/>
                  </a:lnTo>
                  <a:lnTo>
                    <a:pt x="2243554" y="165100"/>
                  </a:lnTo>
                  <a:lnTo>
                    <a:pt x="2223144" y="152400"/>
                  </a:lnTo>
                  <a:lnTo>
                    <a:pt x="2181628" y="139700"/>
                  </a:lnTo>
                  <a:lnTo>
                    <a:pt x="2139440" y="114300"/>
                  </a:lnTo>
                  <a:lnTo>
                    <a:pt x="1919190" y="50800"/>
                  </a:lnTo>
                  <a:lnTo>
                    <a:pt x="1780407" y="12700"/>
                  </a:lnTo>
                  <a:close/>
                </a:path>
                <a:path w="3080384" h="2971800">
                  <a:moveTo>
                    <a:pt x="2243554" y="165100"/>
                  </a:moveTo>
                  <a:lnTo>
                    <a:pt x="1540002" y="165100"/>
                  </a:lnTo>
                  <a:lnTo>
                    <a:pt x="1589125" y="177800"/>
                  </a:lnTo>
                  <a:lnTo>
                    <a:pt x="1733768" y="177800"/>
                  </a:lnTo>
                  <a:lnTo>
                    <a:pt x="1873712" y="215900"/>
                  </a:lnTo>
                  <a:lnTo>
                    <a:pt x="1919181" y="215900"/>
                  </a:lnTo>
                  <a:lnTo>
                    <a:pt x="1964012" y="241300"/>
                  </a:lnTo>
                  <a:lnTo>
                    <a:pt x="2094387" y="279400"/>
                  </a:lnTo>
                  <a:lnTo>
                    <a:pt x="2136377" y="304800"/>
                  </a:lnTo>
                  <a:lnTo>
                    <a:pt x="2177583" y="317500"/>
                  </a:lnTo>
                  <a:lnTo>
                    <a:pt x="2217978" y="342900"/>
                  </a:lnTo>
                  <a:lnTo>
                    <a:pt x="2257532" y="368300"/>
                  </a:lnTo>
                  <a:lnTo>
                    <a:pt x="2296217" y="393700"/>
                  </a:lnTo>
                  <a:lnTo>
                    <a:pt x="2334003" y="419100"/>
                  </a:lnTo>
                  <a:lnTo>
                    <a:pt x="2370862" y="444500"/>
                  </a:lnTo>
                  <a:lnTo>
                    <a:pt x="2406763" y="469900"/>
                  </a:lnTo>
                  <a:lnTo>
                    <a:pt x="2441680" y="495300"/>
                  </a:lnTo>
                  <a:lnTo>
                    <a:pt x="2475582" y="520700"/>
                  </a:lnTo>
                  <a:lnTo>
                    <a:pt x="2508440" y="558800"/>
                  </a:lnTo>
                  <a:lnTo>
                    <a:pt x="2540226" y="584200"/>
                  </a:lnTo>
                  <a:lnTo>
                    <a:pt x="2570911" y="622300"/>
                  </a:lnTo>
                  <a:lnTo>
                    <a:pt x="2600465" y="660400"/>
                  </a:lnTo>
                  <a:lnTo>
                    <a:pt x="2628860" y="685800"/>
                  </a:lnTo>
                  <a:lnTo>
                    <a:pt x="2656066" y="723900"/>
                  </a:lnTo>
                  <a:lnTo>
                    <a:pt x="2682056" y="762000"/>
                  </a:lnTo>
                  <a:lnTo>
                    <a:pt x="2706799" y="800100"/>
                  </a:lnTo>
                  <a:lnTo>
                    <a:pt x="2730267" y="838200"/>
                  </a:lnTo>
                  <a:lnTo>
                    <a:pt x="2752431" y="876300"/>
                  </a:lnTo>
                  <a:lnTo>
                    <a:pt x="2773262" y="914400"/>
                  </a:lnTo>
                  <a:lnTo>
                    <a:pt x="2792730" y="952500"/>
                  </a:lnTo>
                  <a:lnTo>
                    <a:pt x="2810808" y="990600"/>
                  </a:lnTo>
                  <a:lnTo>
                    <a:pt x="2827466" y="1041400"/>
                  </a:lnTo>
                  <a:lnTo>
                    <a:pt x="2842674" y="1079500"/>
                  </a:lnTo>
                  <a:lnTo>
                    <a:pt x="2856405" y="1130300"/>
                  </a:lnTo>
                  <a:lnTo>
                    <a:pt x="2868629" y="1168400"/>
                  </a:lnTo>
                  <a:lnTo>
                    <a:pt x="2879317" y="1206500"/>
                  </a:lnTo>
                  <a:lnTo>
                    <a:pt x="2888440" y="1257300"/>
                  </a:lnTo>
                  <a:lnTo>
                    <a:pt x="2895969" y="1308100"/>
                  </a:lnTo>
                  <a:lnTo>
                    <a:pt x="2901876" y="1346200"/>
                  </a:lnTo>
                  <a:lnTo>
                    <a:pt x="2906131" y="1397000"/>
                  </a:lnTo>
                  <a:lnTo>
                    <a:pt x="2908705" y="1447800"/>
                  </a:lnTo>
                  <a:lnTo>
                    <a:pt x="2909569" y="1485900"/>
                  </a:lnTo>
                  <a:lnTo>
                    <a:pt x="2908705" y="1536700"/>
                  </a:lnTo>
                  <a:lnTo>
                    <a:pt x="2906131" y="1587500"/>
                  </a:lnTo>
                  <a:lnTo>
                    <a:pt x="2901876" y="1625600"/>
                  </a:lnTo>
                  <a:lnTo>
                    <a:pt x="2895969" y="1676400"/>
                  </a:lnTo>
                  <a:lnTo>
                    <a:pt x="2888440" y="1727200"/>
                  </a:lnTo>
                  <a:lnTo>
                    <a:pt x="2879317" y="1765300"/>
                  </a:lnTo>
                  <a:lnTo>
                    <a:pt x="2868629" y="1816100"/>
                  </a:lnTo>
                  <a:lnTo>
                    <a:pt x="2856405" y="1854200"/>
                  </a:lnTo>
                  <a:lnTo>
                    <a:pt x="2842674" y="1892300"/>
                  </a:lnTo>
                  <a:lnTo>
                    <a:pt x="2827466" y="1943100"/>
                  </a:lnTo>
                  <a:lnTo>
                    <a:pt x="2810808" y="1981200"/>
                  </a:lnTo>
                  <a:lnTo>
                    <a:pt x="2792730" y="2019300"/>
                  </a:lnTo>
                  <a:lnTo>
                    <a:pt x="2773262" y="2057400"/>
                  </a:lnTo>
                  <a:lnTo>
                    <a:pt x="2752431" y="2108200"/>
                  </a:lnTo>
                  <a:lnTo>
                    <a:pt x="2730267" y="2146300"/>
                  </a:lnTo>
                  <a:lnTo>
                    <a:pt x="2706799" y="2184400"/>
                  </a:lnTo>
                  <a:lnTo>
                    <a:pt x="2682056" y="2222500"/>
                  </a:lnTo>
                  <a:lnTo>
                    <a:pt x="2656066" y="2247900"/>
                  </a:lnTo>
                  <a:lnTo>
                    <a:pt x="2628860" y="2286000"/>
                  </a:lnTo>
                  <a:lnTo>
                    <a:pt x="2600465" y="2324100"/>
                  </a:lnTo>
                  <a:lnTo>
                    <a:pt x="2570911" y="2362200"/>
                  </a:lnTo>
                  <a:lnTo>
                    <a:pt x="2540226" y="2387600"/>
                  </a:lnTo>
                  <a:lnTo>
                    <a:pt x="2508440" y="2425700"/>
                  </a:lnTo>
                  <a:lnTo>
                    <a:pt x="2475582" y="2451100"/>
                  </a:lnTo>
                  <a:lnTo>
                    <a:pt x="2441680" y="2476500"/>
                  </a:lnTo>
                  <a:lnTo>
                    <a:pt x="2406763" y="2514600"/>
                  </a:lnTo>
                  <a:lnTo>
                    <a:pt x="2370862" y="2540000"/>
                  </a:lnTo>
                  <a:lnTo>
                    <a:pt x="2334003" y="2565400"/>
                  </a:lnTo>
                  <a:lnTo>
                    <a:pt x="2296217" y="2590800"/>
                  </a:lnTo>
                  <a:lnTo>
                    <a:pt x="2257532" y="2616200"/>
                  </a:lnTo>
                  <a:lnTo>
                    <a:pt x="2217978" y="2628900"/>
                  </a:lnTo>
                  <a:lnTo>
                    <a:pt x="2177583" y="2654300"/>
                  </a:lnTo>
                  <a:lnTo>
                    <a:pt x="2136377" y="2679700"/>
                  </a:lnTo>
                  <a:lnTo>
                    <a:pt x="2094387" y="2692400"/>
                  </a:lnTo>
                  <a:lnTo>
                    <a:pt x="2051644" y="2717800"/>
                  </a:lnTo>
                  <a:lnTo>
                    <a:pt x="2008176" y="2730500"/>
                  </a:lnTo>
                  <a:lnTo>
                    <a:pt x="1827634" y="2781300"/>
                  </a:lnTo>
                  <a:lnTo>
                    <a:pt x="1780977" y="2781300"/>
                  </a:lnTo>
                  <a:lnTo>
                    <a:pt x="1733768" y="2794000"/>
                  </a:lnTo>
                  <a:lnTo>
                    <a:pt x="1686037" y="2794000"/>
                  </a:lnTo>
                  <a:lnTo>
                    <a:pt x="1637813" y="2806700"/>
                  </a:lnTo>
                  <a:lnTo>
                    <a:pt x="2263964" y="2806700"/>
                  </a:lnTo>
                  <a:lnTo>
                    <a:pt x="2304066" y="2781300"/>
                  </a:lnTo>
                  <a:lnTo>
                    <a:pt x="2343427" y="2755900"/>
                  </a:lnTo>
                  <a:lnTo>
                    <a:pt x="2382025" y="2730500"/>
                  </a:lnTo>
                  <a:lnTo>
                    <a:pt x="2419837" y="2705100"/>
                  </a:lnTo>
                  <a:lnTo>
                    <a:pt x="2456841" y="2679700"/>
                  </a:lnTo>
                  <a:lnTo>
                    <a:pt x="2493015" y="2654300"/>
                  </a:lnTo>
                  <a:lnTo>
                    <a:pt x="2528334" y="2628900"/>
                  </a:lnTo>
                  <a:lnTo>
                    <a:pt x="2562778" y="2603500"/>
                  </a:lnTo>
                  <a:lnTo>
                    <a:pt x="2596323" y="2578100"/>
                  </a:lnTo>
                  <a:lnTo>
                    <a:pt x="2628947" y="2540000"/>
                  </a:lnTo>
                  <a:lnTo>
                    <a:pt x="2660628" y="2514600"/>
                  </a:lnTo>
                  <a:lnTo>
                    <a:pt x="2691342" y="2476500"/>
                  </a:lnTo>
                  <a:lnTo>
                    <a:pt x="2721067" y="2451100"/>
                  </a:lnTo>
                  <a:lnTo>
                    <a:pt x="2749782" y="2413000"/>
                  </a:lnTo>
                  <a:lnTo>
                    <a:pt x="2777462" y="2374900"/>
                  </a:lnTo>
                  <a:lnTo>
                    <a:pt x="2804086" y="2336800"/>
                  </a:lnTo>
                  <a:lnTo>
                    <a:pt x="2829631" y="2298700"/>
                  </a:lnTo>
                  <a:lnTo>
                    <a:pt x="2854075" y="2260600"/>
                  </a:lnTo>
                  <a:lnTo>
                    <a:pt x="2877395" y="2222500"/>
                  </a:lnTo>
                  <a:lnTo>
                    <a:pt x="2899568" y="2184400"/>
                  </a:lnTo>
                  <a:lnTo>
                    <a:pt x="2920572" y="2146300"/>
                  </a:lnTo>
                  <a:lnTo>
                    <a:pt x="2940384" y="2108200"/>
                  </a:lnTo>
                  <a:lnTo>
                    <a:pt x="2958982" y="2070100"/>
                  </a:lnTo>
                  <a:lnTo>
                    <a:pt x="2976344" y="2032000"/>
                  </a:lnTo>
                  <a:lnTo>
                    <a:pt x="2992446" y="1981200"/>
                  </a:lnTo>
                  <a:lnTo>
                    <a:pt x="3007266" y="1943100"/>
                  </a:lnTo>
                  <a:lnTo>
                    <a:pt x="3020782" y="1905000"/>
                  </a:lnTo>
                  <a:lnTo>
                    <a:pt x="3032970" y="1854200"/>
                  </a:lnTo>
                  <a:lnTo>
                    <a:pt x="3043810" y="1816100"/>
                  </a:lnTo>
                  <a:lnTo>
                    <a:pt x="3053277" y="1765300"/>
                  </a:lnTo>
                  <a:lnTo>
                    <a:pt x="3061349" y="1727200"/>
                  </a:lnTo>
                  <a:lnTo>
                    <a:pt x="3068005" y="1676400"/>
                  </a:lnTo>
                  <a:lnTo>
                    <a:pt x="3073220" y="1625600"/>
                  </a:lnTo>
                  <a:lnTo>
                    <a:pt x="3076974" y="1587500"/>
                  </a:lnTo>
                  <a:lnTo>
                    <a:pt x="3079242" y="1536700"/>
                  </a:lnTo>
                  <a:lnTo>
                    <a:pt x="3080004" y="1485900"/>
                  </a:lnTo>
                  <a:lnTo>
                    <a:pt x="3079242" y="1447800"/>
                  </a:lnTo>
                  <a:lnTo>
                    <a:pt x="3076974" y="1397000"/>
                  </a:lnTo>
                  <a:lnTo>
                    <a:pt x="3073220" y="1346200"/>
                  </a:lnTo>
                  <a:lnTo>
                    <a:pt x="3068005" y="1308100"/>
                  </a:lnTo>
                  <a:lnTo>
                    <a:pt x="3061349" y="1257300"/>
                  </a:lnTo>
                  <a:lnTo>
                    <a:pt x="3053277" y="1206500"/>
                  </a:lnTo>
                  <a:lnTo>
                    <a:pt x="3043810" y="1168400"/>
                  </a:lnTo>
                  <a:lnTo>
                    <a:pt x="3032970" y="1117600"/>
                  </a:lnTo>
                  <a:lnTo>
                    <a:pt x="3020782" y="1079500"/>
                  </a:lnTo>
                  <a:lnTo>
                    <a:pt x="3007266" y="1041400"/>
                  </a:lnTo>
                  <a:lnTo>
                    <a:pt x="2992446" y="990600"/>
                  </a:lnTo>
                  <a:lnTo>
                    <a:pt x="2976344" y="952500"/>
                  </a:lnTo>
                  <a:lnTo>
                    <a:pt x="2958982" y="914400"/>
                  </a:lnTo>
                  <a:lnTo>
                    <a:pt x="2940384" y="863600"/>
                  </a:lnTo>
                  <a:lnTo>
                    <a:pt x="2920572" y="825500"/>
                  </a:lnTo>
                  <a:lnTo>
                    <a:pt x="2899568" y="787400"/>
                  </a:lnTo>
                  <a:lnTo>
                    <a:pt x="2877395" y="749300"/>
                  </a:lnTo>
                  <a:lnTo>
                    <a:pt x="2854075" y="711200"/>
                  </a:lnTo>
                  <a:lnTo>
                    <a:pt x="2829631" y="673100"/>
                  </a:lnTo>
                  <a:lnTo>
                    <a:pt x="2804086" y="635000"/>
                  </a:lnTo>
                  <a:lnTo>
                    <a:pt x="2777462" y="596900"/>
                  </a:lnTo>
                  <a:lnTo>
                    <a:pt x="2749782" y="571500"/>
                  </a:lnTo>
                  <a:lnTo>
                    <a:pt x="2721067" y="533400"/>
                  </a:lnTo>
                  <a:lnTo>
                    <a:pt x="2691342" y="495300"/>
                  </a:lnTo>
                  <a:lnTo>
                    <a:pt x="2660628" y="469900"/>
                  </a:lnTo>
                  <a:lnTo>
                    <a:pt x="2628947" y="431800"/>
                  </a:lnTo>
                  <a:lnTo>
                    <a:pt x="2596323" y="406400"/>
                  </a:lnTo>
                  <a:lnTo>
                    <a:pt x="2562778" y="381000"/>
                  </a:lnTo>
                  <a:lnTo>
                    <a:pt x="2528334" y="342900"/>
                  </a:lnTo>
                  <a:lnTo>
                    <a:pt x="2493015" y="317500"/>
                  </a:lnTo>
                  <a:lnTo>
                    <a:pt x="2456841" y="292100"/>
                  </a:lnTo>
                  <a:lnTo>
                    <a:pt x="2419837" y="266700"/>
                  </a:lnTo>
                  <a:lnTo>
                    <a:pt x="2382025" y="241300"/>
                  </a:lnTo>
                  <a:lnTo>
                    <a:pt x="2343427" y="215900"/>
                  </a:lnTo>
                  <a:lnTo>
                    <a:pt x="2304066" y="190500"/>
                  </a:lnTo>
                  <a:lnTo>
                    <a:pt x="2263964" y="177800"/>
                  </a:lnTo>
                  <a:lnTo>
                    <a:pt x="2243554" y="165100"/>
                  </a:lnTo>
                  <a:close/>
                </a:path>
                <a:path w="3080384" h="2971800">
                  <a:moveTo>
                    <a:pt x="1637394" y="0"/>
                  </a:moveTo>
                  <a:lnTo>
                    <a:pt x="1442609" y="0"/>
                  </a:lnTo>
                  <a:lnTo>
                    <a:pt x="1394506" y="12700"/>
                  </a:lnTo>
                  <a:lnTo>
                    <a:pt x="1685497" y="12700"/>
                  </a:lnTo>
                  <a:lnTo>
                    <a:pt x="163739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0675" y="4796027"/>
              <a:ext cx="1447037" cy="78409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6380226" y="4845177"/>
            <a:ext cx="100774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メイリオ"/>
                <a:cs typeface="メイリオ"/>
              </a:rPr>
              <a:t>CBDC</a:t>
            </a:r>
            <a:endParaRPr sz="2800">
              <a:latin typeface="メイリオ"/>
              <a:cs typeface="メイリオ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233159" y="3150107"/>
            <a:ext cx="1294130" cy="1221105"/>
            <a:chOff x="6233159" y="3150107"/>
            <a:chExt cx="1294130" cy="1221105"/>
          </a:xfrm>
        </p:grpSpPr>
        <p:sp>
          <p:nvSpPr>
            <p:cNvPr id="7" name="object 7" descr=""/>
            <p:cNvSpPr/>
            <p:nvPr/>
          </p:nvSpPr>
          <p:spPr>
            <a:xfrm>
              <a:off x="6252209" y="3169157"/>
              <a:ext cx="1256030" cy="1183005"/>
            </a:xfrm>
            <a:custGeom>
              <a:avLst/>
              <a:gdLst/>
              <a:ahLst/>
              <a:cxnLst/>
              <a:rect l="l" t="t" r="r" b="b"/>
              <a:pathLst>
                <a:path w="1256029" h="1183004">
                  <a:moveTo>
                    <a:pt x="627888" y="0"/>
                  </a:moveTo>
                  <a:lnTo>
                    <a:pt x="578827" y="1779"/>
                  </a:lnTo>
                  <a:lnTo>
                    <a:pt x="530797" y="7029"/>
                  </a:lnTo>
                  <a:lnTo>
                    <a:pt x="483938" y="15619"/>
                  </a:lnTo>
                  <a:lnTo>
                    <a:pt x="438390" y="27417"/>
                  </a:lnTo>
                  <a:lnTo>
                    <a:pt x="394293" y="42292"/>
                  </a:lnTo>
                  <a:lnTo>
                    <a:pt x="351786" y="60111"/>
                  </a:lnTo>
                  <a:lnTo>
                    <a:pt x="311008" y="80743"/>
                  </a:lnTo>
                  <a:lnTo>
                    <a:pt x="272101" y="104057"/>
                  </a:lnTo>
                  <a:lnTo>
                    <a:pt x="235202" y="129922"/>
                  </a:lnTo>
                  <a:lnTo>
                    <a:pt x="200452" y="158204"/>
                  </a:lnTo>
                  <a:lnTo>
                    <a:pt x="167992" y="188774"/>
                  </a:lnTo>
                  <a:lnTo>
                    <a:pt x="137959" y="221499"/>
                  </a:lnTo>
                  <a:lnTo>
                    <a:pt x="110495" y="256248"/>
                  </a:lnTo>
                  <a:lnTo>
                    <a:pt x="85739" y="292890"/>
                  </a:lnTo>
                  <a:lnTo>
                    <a:pt x="63830" y="331292"/>
                  </a:lnTo>
                  <a:lnTo>
                    <a:pt x="44908" y="371323"/>
                  </a:lnTo>
                  <a:lnTo>
                    <a:pt x="29114" y="412852"/>
                  </a:lnTo>
                  <a:lnTo>
                    <a:pt x="16586" y="455747"/>
                  </a:lnTo>
                  <a:lnTo>
                    <a:pt x="7464" y="499876"/>
                  </a:lnTo>
                  <a:lnTo>
                    <a:pt x="1889" y="545108"/>
                  </a:lnTo>
                  <a:lnTo>
                    <a:pt x="0" y="591311"/>
                  </a:lnTo>
                  <a:lnTo>
                    <a:pt x="1889" y="637515"/>
                  </a:lnTo>
                  <a:lnTo>
                    <a:pt x="7464" y="682747"/>
                  </a:lnTo>
                  <a:lnTo>
                    <a:pt x="16586" y="726876"/>
                  </a:lnTo>
                  <a:lnTo>
                    <a:pt x="29114" y="769771"/>
                  </a:lnTo>
                  <a:lnTo>
                    <a:pt x="44908" y="811300"/>
                  </a:lnTo>
                  <a:lnTo>
                    <a:pt x="63830" y="851331"/>
                  </a:lnTo>
                  <a:lnTo>
                    <a:pt x="85739" y="889733"/>
                  </a:lnTo>
                  <a:lnTo>
                    <a:pt x="110495" y="926375"/>
                  </a:lnTo>
                  <a:lnTo>
                    <a:pt x="137959" y="961124"/>
                  </a:lnTo>
                  <a:lnTo>
                    <a:pt x="167992" y="993849"/>
                  </a:lnTo>
                  <a:lnTo>
                    <a:pt x="200452" y="1024419"/>
                  </a:lnTo>
                  <a:lnTo>
                    <a:pt x="235202" y="1052701"/>
                  </a:lnTo>
                  <a:lnTo>
                    <a:pt x="272101" y="1078566"/>
                  </a:lnTo>
                  <a:lnTo>
                    <a:pt x="311008" y="1101880"/>
                  </a:lnTo>
                  <a:lnTo>
                    <a:pt x="351786" y="1122512"/>
                  </a:lnTo>
                  <a:lnTo>
                    <a:pt x="394293" y="1140331"/>
                  </a:lnTo>
                  <a:lnTo>
                    <a:pt x="438390" y="1155206"/>
                  </a:lnTo>
                  <a:lnTo>
                    <a:pt x="483938" y="1167004"/>
                  </a:lnTo>
                  <a:lnTo>
                    <a:pt x="530797" y="1175594"/>
                  </a:lnTo>
                  <a:lnTo>
                    <a:pt x="578827" y="1180844"/>
                  </a:lnTo>
                  <a:lnTo>
                    <a:pt x="627888" y="1182623"/>
                  </a:lnTo>
                  <a:lnTo>
                    <a:pt x="676948" y="1180844"/>
                  </a:lnTo>
                  <a:lnTo>
                    <a:pt x="724978" y="1175594"/>
                  </a:lnTo>
                  <a:lnTo>
                    <a:pt x="771837" y="1167004"/>
                  </a:lnTo>
                  <a:lnTo>
                    <a:pt x="817385" y="1155206"/>
                  </a:lnTo>
                  <a:lnTo>
                    <a:pt x="861482" y="1140331"/>
                  </a:lnTo>
                  <a:lnTo>
                    <a:pt x="903989" y="1122512"/>
                  </a:lnTo>
                  <a:lnTo>
                    <a:pt x="944767" y="1101880"/>
                  </a:lnTo>
                  <a:lnTo>
                    <a:pt x="983674" y="1078566"/>
                  </a:lnTo>
                  <a:lnTo>
                    <a:pt x="1020573" y="1052701"/>
                  </a:lnTo>
                  <a:lnTo>
                    <a:pt x="1055323" y="1024419"/>
                  </a:lnTo>
                  <a:lnTo>
                    <a:pt x="1087783" y="993849"/>
                  </a:lnTo>
                  <a:lnTo>
                    <a:pt x="1117816" y="961124"/>
                  </a:lnTo>
                  <a:lnTo>
                    <a:pt x="1145280" y="926375"/>
                  </a:lnTo>
                  <a:lnTo>
                    <a:pt x="1170036" y="889733"/>
                  </a:lnTo>
                  <a:lnTo>
                    <a:pt x="1191945" y="851331"/>
                  </a:lnTo>
                  <a:lnTo>
                    <a:pt x="1210867" y="811300"/>
                  </a:lnTo>
                  <a:lnTo>
                    <a:pt x="1226661" y="769771"/>
                  </a:lnTo>
                  <a:lnTo>
                    <a:pt x="1239189" y="726876"/>
                  </a:lnTo>
                  <a:lnTo>
                    <a:pt x="1248311" y="682747"/>
                  </a:lnTo>
                  <a:lnTo>
                    <a:pt x="1253886" y="637515"/>
                  </a:lnTo>
                  <a:lnTo>
                    <a:pt x="1255775" y="591311"/>
                  </a:lnTo>
                  <a:lnTo>
                    <a:pt x="1253886" y="545108"/>
                  </a:lnTo>
                  <a:lnTo>
                    <a:pt x="1248311" y="499876"/>
                  </a:lnTo>
                  <a:lnTo>
                    <a:pt x="1239189" y="455747"/>
                  </a:lnTo>
                  <a:lnTo>
                    <a:pt x="1226661" y="412852"/>
                  </a:lnTo>
                  <a:lnTo>
                    <a:pt x="1210867" y="371323"/>
                  </a:lnTo>
                  <a:lnTo>
                    <a:pt x="1191945" y="331292"/>
                  </a:lnTo>
                  <a:lnTo>
                    <a:pt x="1170036" y="292890"/>
                  </a:lnTo>
                  <a:lnTo>
                    <a:pt x="1145280" y="256248"/>
                  </a:lnTo>
                  <a:lnTo>
                    <a:pt x="1117816" y="221499"/>
                  </a:lnTo>
                  <a:lnTo>
                    <a:pt x="1087783" y="188774"/>
                  </a:lnTo>
                  <a:lnTo>
                    <a:pt x="1055323" y="158204"/>
                  </a:lnTo>
                  <a:lnTo>
                    <a:pt x="1020573" y="129922"/>
                  </a:lnTo>
                  <a:lnTo>
                    <a:pt x="983674" y="104057"/>
                  </a:lnTo>
                  <a:lnTo>
                    <a:pt x="944767" y="80743"/>
                  </a:lnTo>
                  <a:lnTo>
                    <a:pt x="903989" y="60111"/>
                  </a:lnTo>
                  <a:lnTo>
                    <a:pt x="861482" y="42292"/>
                  </a:lnTo>
                  <a:lnTo>
                    <a:pt x="817385" y="27417"/>
                  </a:lnTo>
                  <a:lnTo>
                    <a:pt x="771837" y="15619"/>
                  </a:lnTo>
                  <a:lnTo>
                    <a:pt x="724978" y="7029"/>
                  </a:lnTo>
                  <a:lnTo>
                    <a:pt x="676948" y="177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52209" y="3169157"/>
              <a:ext cx="1256030" cy="1183005"/>
            </a:xfrm>
            <a:custGeom>
              <a:avLst/>
              <a:gdLst/>
              <a:ahLst/>
              <a:cxnLst/>
              <a:rect l="l" t="t" r="r" b="b"/>
              <a:pathLst>
                <a:path w="1256029" h="1183004">
                  <a:moveTo>
                    <a:pt x="0" y="591311"/>
                  </a:moveTo>
                  <a:lnTo>
                    <a:pt x="1889" y="545108"/>
                  </a:lnTo>
                  <a:lnTo>
                    <a:pt x="7464" y="499876"/>
                  </a:lnTo>
                  <a:lnTo>
                    <a:pt x="16586" y="455747"/>
                  </a:lnTo>
                  <a:lnTo>
                    <a:pt x="29114" y="412852"/>
                  </a:lnTo>
                  <a:lnTo>
                    <a:pt x="44908" y="371323"/>
                  </a:lnTo>
                  <a:lnTo>
                    <a:pt x="63830" y="331292"/>
                  </a:lnTo>
                  <a:lnTo>
                    <a:pt x="85739" y="292890"/>
                  </a:lnTo>
                  <a:lnTo>
                    <a:pt x="110495" y="256248"/>
                  </a:lnTo>
                  <a:lnTo>
                    <a:pt x="137959" y="221499"/>
                  </a:lnTo>
                  <a:lnTo>
                    <a:pt x="167992" y="188774"/>
                  </a:lnTo>
                  <a:lnTo>
                    <a:pt x="200452" y="158204"/>
                  </a:lnTo>
                  <a:lnTo>
                    <a:pt x="235202" y="129922"/>
                  </a:lnTo>
                  <a:lnTo>
                    <a:pt x="272101" y="104057"/>
                  </a:lnTo>
                  <a:lnTo>
                    <a:pt x="311008" y="80743"/>
                  </a:lnTo>
                  <a:lnTo>
                    <a:pt x="351786" y="60111"/>
                  </a:lnTo>
                  <a:lnTo>
                    <a:pt x="394293" y="42292"/>
                  </a:lnTo>
                  <a:lnTo>
                    <a:pt x="438390" y="27417"/>
                  </a:lnTo>
                  <a:lnTo>
                    <a:pt x="483938" y="15619"/>
                  </a:lnTo>
                  <a:lnTo>
                    <a:pt x="530797" y="7029"/>
                  </a:lnTo>
                  <a:lnTo>
                    <a:pt x="578827" y="1779"/>
                  </a:lnTo>
                  <a:lnTo>
                    <a:pt x="627888" y="0"/>
                  </a:lnTo>
                  <a:lnTo>
                    <a:pt x="676948" y="1779"/>
                  </a:lnTo>
                  <a:lnTo>
                    <a:pt x="724978" y="7029"/>
                  </a:lnTo>
                  <a:lnTo>
                    <a:pt x="771837" y="15619"/>
                  </a:lnTo>
                  <a:lnTo>
                    <a:pt x="817385" y="27417"/>
                  </a:lnTo>
                  <a:lnTo>
                    <a:pt x="861482" y="42292"/>
                  </a:lnTo>
                  <a:lnTo>
                    <a:pt x="903989" y="60111"/>
                  </a:lnTo>
                  <a:lnTo>
                    <a:pt x="944767" y="80743"/>
                  </a:lnTo>
                  <a:lnTo>
                    <a:pt x="983674" y="104057"/>
                  </a:lnTo>
                  <a:lnTo>
                    <a:pt x="1020573" y="129922"/>
                  </a:lnTo>
                  <a:lnTo>
                    <a:pt x="1055323" y="158204"/>
                  </a:lnTo>
                  <a:lnTo>
                    <a:pt x="1087783" y="188774"/>
                  </a:lnTo>
                  <a:lnTo>
                    <a:pt x="1117816" y="221499"/>
                  </a:lnTo>
                  <a:lnTo>
                    <a:pt x="1145280" y="256248"/>
                  </a:lnTo>
                  <a:lnTo>
                    <a:pt x="1170036" y="292890"/>
                  </a:lnTo>
                  <a:lnTo>
                    <a:pt x="1191945" y="331292"/>
                  </a:lnTo>
                  <a:lnTo>
                    <a:pt x="1210867" y="371323"/>
                  </a:lnTo>
                  <a:lnTo>
                    <a:pt x="1226661" y="412852"/>
                  </a:lnTo>
                  <a:lnTo>
                    <a:pt x="1239189" y="455747"/>
                  </a:lnTo>
                  <a:lnTo>
                    <a:pt x="1248311" y="499876"/>
                  </a:lnTo>
                  <a:lnTo>
                    <a:pt x="1253886" y="545108"/>
                  </a:lnTo>
                  <a:lnTo>
                    <a:pt x="1255775" y="591311"/>
                  </a:lnTo>
                  <a:lnTo>
                    <a:pt x="1253886" y="637515"/>
                  </a:lnTo>
                  <a:lnTo>
                    <a:pt x="1248311" y="682747"/>
                  </a:lnTo>
                  <a:lnTo>
                    <a:pt x="1239189" y="726876"/>
                  </a:lnTo>
                  <a:lnTo>
                    <a:pt x="1226661" y="769771"/>
                  </a:lnTo>
                  <a:lnTo>
                    <a:pt x="1210867" y="811300"/>
                  </a:lnTo>
                  <a:lnTo>
                    <a:pt x="1191945" y="851331"/>
                  </a:lnTo>
                  <a:lnTo>
                    <a:pt x="1170036" y="889733"/>
                  </a:lnTo>
                  <a:lnTo>
                    <a:pt x="1145280" y="926375"/>
                  </a:lnTo>
                  <a:lnTo>
                    <a:pt x="1117816" y="961124"/>
                  </a:lnTo>
                  <a:lnTo>
                    <a:pt x="1087783" y="993849"/>
                  </a:lnTo>
                  <a:lnTo>
                    <a:pt x="1055323" y="1024419"/>
                  </a:lnTo>
                  <a:lnTo>
                    <a:pt x="1020573" y="1052701"/>
                  </a:lnTo>
                  <a:lnTo>
                    <a:pt x="983674" y="1078566"/>
                  </a:lnTo>
                  <a:lnTo>
                    <a:pt x="944767" y="1101880"/>
                  </a:lnTo>
                  <a:lnTo>
                    <a:pt x="903989" y="1122512"/>
                  </a:lnTo>
                  <a:lnTo>
                    <a:pt x="861482" y="1140331"/>
                  </a:lnTo>
                  <a:lnTo>
                    <a:pt x="817385" y="1155206"/>
                  </a:lnTo>
                  <a:lnTo>
                    <a:pt x="771837" y="1167004"/>
                  </a:lnTo>
                  <a:lnTo>
                    <a:pt x="724978" y="1175594"/>
                  </a:lnTo>
                  <a:lnTo>
                    <a:pt x="676948" y="1180844"/>
                  </a:lnTo>
                  <a:lnTo>
                    <a:pt x="627888" y="1182623"/>
                  </a:lnTo>
                  <a:lnTo>
                    <a:pt x="578827" y="1180844"/>
                  </a:lnTo>
                  <a:lnTo>
                    <a:pt x="530797" y="1175594"/>
                  </a:lnTo>
                  <a:lnTo>
                    <a:pt x="483938" y="1167004"/>
                  </a:lnTo>
                  <a:lnTo>
                    <a:pt x="438390" y="1155206"/>
                  </a:lnTo>
                  <a:lnTo>
                    <a:pt x="394293" y="1140331"/>
                  </a:lnTo>
                  <a:lnTo>
                    <a:pt x="351786" y="1122512"/>
                  </a:lnTo>
                  <a:lnTo>
                    <a:pt x="311008" y="1101880"/>
                  </a:lnTo>
                  <a:lnTo>
                    <a:pt x="272101" y="1078566"/>
                  </a:lnTo>
                  <a:lnTo>
                    <a:pt x="235202" y="1052701"/>
                  </a:lnTo>
                  <a:lnTo>
                    <a:pt x="200452" y="1024419"/>
                  </a:lnTo>
                  <a:lnTo>
                    <a:pt x="167992" y="993849"/>
                  </a:lnTo>
                  <a:lnTo>
                    <a:pt x="137959" y="961124"/>
                  </a:lnTo>
                  <a:lnTo>
                    <a:pt x="110495" y="926375"/>
                  </a:lnTo>
                  <a:lnTo>
                    <a:pt x="85739" y="889733"/>
                  </a:lnTo>
                  <a:lnTo>
                    <a:pt x="63830" y="851331"/>
                  </a:lnTo>
                  <a:lnTo>
                    <a:pt x="44908" y="811300"/>
                  </a:lnTo>
                  <a:lnTo>
                    <a:pt x="29114" y="769771"/>
                  </a:lnTo>
                  <a:lnTo>
                    <a:pt x="16586" y="726876"/>
                  </a:lnTo>
                  <a:lnTo>
                    <a:pt x="7464" y="682747"/>
                  </a:lnTo>
                  <a:lnTo>
                    <a:pt x="1889" y="637515"/>
                  </a:lnTo>
                  <a:lnTo>
                    <a:pt x="0" y="591311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340602" y="3535807"/>
            <a:ext cx="109537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ユニバーサル</a:t>
            </a:r>
            <a:r>
              <a:rPr dirty="0" sz="1400" spc="-15" b="1">
                <a:solidFill>
                  <a:srgbClr val="FFFFFF"/>
                </a:solidFill>
                <a:latin typeface="メイリオ"/>
                <a:cs typeface="メイリオ"/>
              </a:rPr>
              <a:t>アクセス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197852" y="5530596"/>
            <a:ext cx="1294130" cy="1219200"/>
            <a:chOff x="7197852" y="5530596"/>
            <a:chExt cx="1294130" cy="1219200"/>
          </a:xfrm>
        </p:grpSpPr>
        <p:sp>
          <p:nvSpPr>
            <p:cNvPr id="11" name="object 11" descr=""/>
            <p:cNvSpPr/>
            <p:nvPr/>
          </p:nvSpPr>
          <p:spPr>
            <a:xfrm>
              <a:off x="7216902" y="554964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627888" y="0"/>
                  </a:moveTo>
                  <a:lnTo>
                    <a:pt x="578810" y="1776"/>
                  </a:lnTo>
                  <a:lnTo>
                    <a:pt x="530767" y="7019"/>
                  </a:lnTo>
                  <a:lnTo>
                    <a:pt x="483898" y="15597"/>
                  </a:lnTo>
                  <a:lnTo>
                    <a:pt x="438343" y="27377"/>
                  </a:lnTo>
                  <a:lnTo>
                    <a:pt x="394240" y="42230"/>
                  </a:lnTo>
                  <a:lnTo>
                    <a:pt x="351730" y="60024"/>
                  </a:lnTo>
                  <a:lnTo>
                    <a:pt x="310952" y="80628"/>
                  </a:lnTo>
                  <a:lnTo>
                    <a:pt x="272045" y="103909"/>
                  </a:lnTo>
                  <a:lnTo>
                    <a:pt x="235149" y="129738"/>
                  </a:lnTo>
                  <a:lnTo>
                    <a:pt x="200403" y="157982"/>
                  </a:lnTo>
                  <a:lnTo>
                    <a:pt x="167946" y="188510"/>
                  </a:lnTo>
                  <a:lnTo>
                    <a:pt x="137919" y="221192"/>
                  </a:lnTo>
                  <a:lnTo>
                    <a:pt x="110461" y="255895"/>
                  </a:lnTo>
                  <a:lnTo>
                    <a:pt x="85710" y="292489"/>
                  </a:lnTo>
                  <a:lnTo>
                    <a:pt x="63808" y="330842"/>
                  </a:lnTo>
                  <a:lnTo>
                    <a:pt x="44892" y="370823"/>
                  </a:lnTo>
                  <a:lnTo>
                    <a:pt x="29102" y="412300"/>
                  </a:lnTo>
                  <a:lnTo>
                    <a:pt x="16579" y="455143"/>
                  </a:lnTo>
                  <a:lnTo>
                    <a:pt x="7461" y="499219"/>
                  </a:lnTo>
                  <a:lnTo>
                    <a:pt x="1888" y="544399"/>
                  </a:lnTo>
                  <a:lnTo>
                    <a:pt x="0" y="590549"/>
                  </a:lnTo>
                  <a:lnTo>
                    <a:pt x="1888" y="636700"/>
                  </a:lnTo>
                  <a:lnTo>
                    <a:pt x="7461" y="681880"/>
                  </a:lnTo>
                  <a:lnTo>
                    <a:pt x="16579" y="725956"/>
                  </a:lnTo>
                  <a:lnTo>
                    <a:pt x="29102" y="768799"/>
                  </a:lnTo>
                  <a:lnTo>
                    <a:pt x="44892" y="810276"/>
                  </a:lnTo>
                  <a:lnTo>
                    <a:pt x="63808" y="850257"/>
                  </a:lnTo>
                  <a:lnTo>
                    <a:pt x="85710" y="888610"/>
                  </a:lnTo>
                  <a:lnTo>
                    <a:pt x="110461" y="925204"/>
                  </a:lnTo>
                  <a:lnTo>
                    <a:pt x="137919" y="959907"/>
                  </a:lnTo>
                  <a:lnTo>
                    <a:pt x="167946" y="992589"/>
                  </a:lnTo>
                  <a:lnTo>
                    <a:pt x="200403" y="1023117"/>
                  </a:lnTo>
                  <a:lnTo>
                    <a:pt x="235149" y="1051361"/>
                  </a:lnTo>
                  <a:lnTo>
                    <a:pt x="272045" y="1077190"/>
                  </a:lnTo>
                  <a:lnTo>
                    <a:pt x="310952" y="1100471"/>
                  </a:lnTo>
                  <a:lnTo>
                    <a:pt x="351730" y="1121075"/>
                  </a:lnTo>
                  <a:lnTo>
                    <a:pt x="394240" y="1138869"/>
                  </a:lnTo>
                  <a:lnTo>
                    <a:pt x="438343" y="1153722"/>
                  </a:lnTo>
                  <a:lnTo>
                    <a:pt x="483898" y="1165502"/>
                  </a:lnTo>
                  <a:lnTo>
                    <a:pt x="530767" y="1174080"/>
                  </a:lnTo>
                  <a:lnTo>
                    <a:pt x="578810" y="1179323"/>
                  </a:lnTo>
                  <a:lnTo>
                    <a:pt x="627888" y="1181099"/>
                  </a:lnTo>
                  <a:lnTo>
                    <a:pt x="676948" y="1179323"/>
                  </a:lnTo>
                  <a:lnTo>
                    <a:pt x="724978" y="1174080"/>
                  </a:lnTo>
                  <a:lnTo>
                    <a:pt x="771837" y="1165502"/>
                  </a:lnTo>
                  <a:lnTo>
                    <a:pt x="817385" y="1153722"/>
                  </a:lnTo>
                  <a:lnTo>
                    <a:pt x="861482" y="1138869"/>
                  </a:lnTo>
                  <a:lnTo>
                    <a:pt x="903989" y="1121075"/>
                  </a:lnTo>
                  <a:lnTo>
                    <a:pt x="944767" y="1100471"/>
                  </a:lnTo>
                  <a:lnTo>
                    <a:pt x="983674" y="1077190"/>
                  </a:lnTo>
                  <a:lnTo>
                    <a:pt x="1020573" y="1051361"/>
                  </a:lnTo>
                  <a:lnTo>
                    <a:pt x="1055323" y="1023117"/>
                  </a:lnTo>
                  <a:lnTo>
                    <a:pt x="1087783" y="992589"/>
                  </a:lnTo>
                  <a:lnTo>
                    <a:pt x="1117816" y="959907"/>
                  </a:lnTo>
                  <a:lnTo>
                    <a:pt x="1145280" y="925204"/>
                  </a:lnTo>
                  <a:lnTo>
                    <a:pt x="1170036" y="888610"/>
                  </a:lnTo>
                  <a:lnTo>
                    <a:pt x="1191945" y="850257"/>
                  </a:lnTo>
                  <a:lnTo>
                    <a:pt x="1210867" y="810276"/>
                  </a:lnTo>
                  <a:lnTo>
                    <a:pt x="1226661" y="768799"/>
                  </a:lnTo>
                  <a:lnTo>
                    <a:pt x="1239189" y="725956"/>
                  </a:lnTo>
                  <a:lnTo>
                    <a:pt x="1248311" y="681880"/>
                  </a:lnTo>
                  <a:lnTo>
                    <a:pt x="1253886" y="636700"/>
                  </a:lnTo>
                  <a:lnTo>
                    <a:pt x="1255776" y="590549"/>
                  </a:lnTo>
                  <a:lnTo>
                    <a:pt x="1253886" y="544399"/>
                  </a:lnTo>
                  <a:lnTo>
                    <a:pt x="1248311" y="499219"/>
                  </a:lnTo>
                  <a:lnTo>
                    <a:pt x="1239189" y="455143"/>
                  </a:lnTo>
                  <a:lnTo>
                    <a:pt x="1226661" y="412300"/>
                  </a:lnTo>
                  <a:lnTo>
                    <a:pt x="1210867" y="370823"/>
                  </a:lnTo>
                  <a:lnTo>
                    <a:pt x="1191945" y="330842"/>
                  </a:lnTo>
                  <a:lnTo>
                    <a:pt x="1170036" y="292489"/>
                  </a:lnTo>
                  <a:lnTo>
                    <a:pt x="1145280" y="255895"/>
                  </a:lnTo>
                  <a:lnTo>
                    <a:pt x="1117816" y="221192"/>
                  </a:lnTo>
                  <a:lnTo>
                    <a:pt x="1087783" y="188510"/>
                  </a:lnTo>
                  <a:lnTo>
                    <a:pt x="1055323" y="157982"/>
                  </a:lnTo>
                  <a:lnTo>
                    <a:pt x="1020573" y="129738"/>
                  </a:lnTo>
                  <a:lnTo>
                    <a:pt x="983674" y="103909"/>
                  </a:lnTo>
                  <a:lnTo>
                    <a:pt x="944767" y="80628"/>
                  </a:lnTo>
                  <a:lnTo>
                    <a:pt x="903989" y="60024"/>
                  </a:lnTo>
                  <a:lnTo>
                    <a:pt x="861482" y="42230"/>
                  </a:lnTo>
                  <a:lnTo>
                    <a:pt x="817385" y="27377"/>
                  </a:lnTo>
                  <a:lnTo>
                    <a:pt x="771837" y="15597"/>
                  </a:lnTo>
                  <a:lnTo>
                    <a:pt x="724978" y="7019"/>
                  </a:lnTo>
                  <a:lnTo>
                    <a:pt x="676948" y="1776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16902" y="554964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590549"/>
                  </a:moveTo>
                  <a:lnTo>
                    <a:pt x="1888" y="544399"/>
                  </a:lnTo>
                  <a:lnTo>
                    <a:pt x="7461" y="499219"/>
                  </a:lnTo>
                  <a:lnTo>
                    <a:pt x="16579" y="455143"/>
                  </a:lnTo>
                  <a:lnTo>
                    <a:pt x="29102" y="412300"/>
                  </a:lnTo>
                  <a:lnTo>
                    <a:pt x="44892" y="370823"/>
                  </a:lnTo>
                  <a:lnTo>
                    <a:pt x="63808" y="330842"/>
                  </a:lnTo>
                  <a:lnTo>
                    <a:pt x="85710" y="292489"/>
                  </a:lnTo>
                  <a:lnTo>
                    <a:pt x="110461" y="255895"/>
                  </a:lnTo>
                  <a:lnTo>
                    <a:pt x="137919" y="221192"/>
                  </a:lnTo>
                  <a:lnTo>
                    <a:pt x="167946" y="188510"/>
                  </a:lnTo>
                  <a:lnTo>
                    <a:pt x="200403" y="157982"/>
                  </a:lnTo>
                  <a:lnTo>
                    <a:pt x="235149" y="129738"/>
                  </a:lnTo>
                  <a:lnTo>
                    <a:pt x="272045" y="103909"/>
                  </a:lnTo>
                  <a:lnTo>
                    <a:pt x="310952" y="80628"/>
                  </a:lnTo>
                  <a:lnTo>
                    <a:pt x="351730" y="60024"/>
                  </a:lnTo>
                  <a:lnTo>
                    <a:pt x="394240" y="42230"/>
                  </a:lnTo>
                  <a:lnTo>
                    <a:pt x="438343" y="27377"/>
                  </a:lnTo>
                  <a:lnTo>
                    <a:pt x="483898" y="15597"/>
                  </a:lnTo>
                  <a:lnTo>
                    <a:pt x="530767" y="7019"/>
                  </a:lnTo>
                  <a:lnTo>
                    <a:pt x="578810" y="1776"/>
                  </a:lnTo>
                  <a:lnTo>
                    <a:pt x="627888" y="0"/>
                  </a:lnTo>
                  <a:lnTo>
                    <a:pt x="676948" y="1776"/>
                  </a:lnTo>
                  <a:lnTo>
                    <a:pt x="724978" y="7019"/>
                  </a:lnTo>
                  <a:lnTo>
                    <a:pt x="771837" y="15597"/>
                  </a:lnTo>
                  <a:lnTo>
                    <a:pt x="817385" y="27377"/>
                  </a:lnTo>
                  <a:lnTo>
                    <a:pt x="861482" y="42230"/>
                  </a:lnTo>
                  <a:lnTo>
                    <a:pt x="903989" y="60024"/>
                  </a:lnTo>
                  <a:lnTo>
                    <a:pt x="944767" y="80628"/>
                  </a:lnTo>
                  <a:lnTo>
                    <a:pt x="983674" y="103909"/>
                  </a:lnTo>
                  <a:lnTo>
                    <a:pt x="1020573" y="129738"/>
                  </a:lnTo>
                  <a:lnTo>
                    <a:pt x="1055323" y="157982"/>
                  </a:lnTo>
                  <a:lnTo>
                    <a:pt x="1087783" y="188510"/>
                  </a:lnTo>
                  <a:lnTo>
                    <a:pt x="1117816" y="221192"/>
                  </a:lnTo>
                  <a:lnTo>
                    <a:pt x="1145280" y="255895"/>
                  </a:lnTo>
                  <a:lnTo>
                    <a:pt x="1170036" y="292489"/>
                  </a:lnTo>
                  <a:lnTo>
                    <a:pt x="1191945" y="330842"/>
                  </a:lnTo>
                  <a:lnTo>
                    <a:pt x="1210867" y="370823"/>
                  </a:lnTo>
                  <a:lnTo>
                    <a:pt x="1226661" y="412300"/>
                  </a:lnTo>
                  <a:lnTo>
                    <a:pt x="1239189" y="455143"/>
                  </a:lnTo>
                  <a:lnTo>
                    <a:pt x="1248311" y="499219"/>
                  </a:lnTo>
                  <a:lnTo>
                    <a:pt x="1253886" y="544399"/>
                  </a:lnTo>
                  <a:lnTo>
                    <a:pt x="1255776" y="590549"/>
                  </a:lnTo>
                  <a:lnTo>
                    <a:pt x="1253886" y="636700"/>
                  </a:lnTo>
                  <a:lnTo>
                    <a:pt x="1248311" y="681880"/>
                  </a:lnTo>
                  <a:lnTo>
                    <a:pt x="1239189" y="725956"/>
                  </a:lnTo>
                  <a:lnTo>
                    <a:pt x="1226661" y="768799"/>
                  </a:lnTo>
                  <a:lnTo>
                    <a:pt x="1210867" y="810276"/>
                  </a:lnTo>
                  <a:lnTo>
                    <a:pt x="1191945" y="850257"/>
                  </a:lnTo>
                  <a:lnTo>
                    <a:pt x="1170036" y="888610"/>
                  </a:lnTo>
                  <a:lnTo>
                    <a:pt x="1145280" y="925204"/>
                  </a:lnTo>
                  <a:lnTo>
                    <a:pt x="1117816" y="959907"/>
                  </a:lnTo>
                  <a:lnTo>
                    <a:pt x="1087783" y="992589"/>
                  </a:lnTo>
                  <a:lnTo>
                    <a:pt x="1055323" y="1023117"/>
                  </a:lnTo>
                  <a:lnTo>
                    <a:pt x="1020573" y="1051361"/>
                  </a:lnTo>
                  <a:lnTo>
                    <a:pt x="983674" y="1077190"/>
                  </a:lnTo>
                  <a:lnTo>
                    <a:pt x="944767" y="1100471"/>
                  </a:lnTo>
                  <a:lnTo>
                    <a:pt x="903989" y="1121075"/>
                  </a:lnTo>
                  <a:lnTo>
                    <a:pt x="861482" y="1138869"/>
                  </a:lnTo>
                  <a:lnTo>
                    <a:pt x="817385" y="1153722"/>
                  </a:lnTo>
                  <a:lnTo>
                    <a:pt x="771837" y="1165502"/>
                  </a:lnTo>
                  <a:lnTo>
                    <a:pt x="724978" y="1174080"/>
                  </a:lnTo>
                  <a:lnTo>
                    <a:pt x="676948" y="1179323"/>
                  </a:lnTo>
                  <a:lnTo>
                    <a:pt x="627888" y="1181099"/>
                  </a:lnTo>
                  <a:lnTo>
                    <a:pt x="578810" y="1179323"/>
                  </a:lnTo>
                  <a:lnTo>
                    <a:pt x="530767" y="1174080"/>
                  </a:lnTo>
                  <a:lnTo>
                    <a:pt x="483898" y="1165502"/>
                  </a:lnTo>
                  <a:lnTo>
                    <a:pt x="438343" y="1153722"/>
                  </a:lnTo>
                  <a:lnTo>
                    <a:pt x="394240" y="1138869"/>
                  </a:lnTo>
                  <a:lnTo>
                    <a:pt x="351730" y="1121075"/>
                  </a:lnTo>
                  <a:lnTo>
                    <a:pt x="310952" y="1100471"/>
                  </a:lnTo>
                  <a:lnTo>
                    <a:pt x="272045" y="1077190"/>
                  </a:lnTo>
                  <a:lnTo>
                    <a:pt x="235149" y="1051361"/>
                  </a:lnTo>
                  <a:lnTo>
                    <a:pt x="200403" y="1023117"/>
                  </a:lnTo>
                  <a:lnTo>
                    <a:pt x="167946" y="992589"/>
                  </a:lnTo>
                  <a:lnTo>
                    <a:pt x="137919" y="959907"/>
                  </a:lnTo>
                  <a:lnTo>
                    <a:pt x="110461" y="925204"/>
                  </a:lnTo>
                  <a:lnTo>
                    <a:pt x="85710" y="888610"/>
                  </a:lnTo>
                  <a:lnTo>
                    <a:pt x="63808" y="850257"/>
                  </a:lnTo>
                  <a:lnTo>
                    <a:pt x="44892" y="810276"/>
                  </a:lnTo>
                  <a:lnTo>
                    <a:pt x="29102" y="768799"/>
                  </a:lnTo>
                  <a:lnTo>
                    <a:pt x="16579" y="725956"/>
                  </a:lnTo>
                  <a:lnTo>
                    <a:pt x="7461" y="681880"/>
                  </a:lnTo>
                  <a:lnTo>
                    <a:pt x="1888" y="636700"/>
                  </a:lnTo>
                  <a:lnTo>
                    <a:pt x="0" y="59054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564881" y="6030874"/>
            <a:ext cx="5607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メイリオ"/>
                <a:cs typeface="メイリオ"/>
              </a:rPr>
              <a:t>強靭性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475219" y="4113276"/>
            <a:ext cx="1294130" cy="1219200"/>
            <a:chOff x="7475219" y="4113276"/>
            <a:chExt cx="1294130" cy="1219200"/>
          </a:xfrm>
        </p:grpSpPr>
        <p:sp>
          <p:nvSpPr>
            <p:cNvPr id="15" name="object 15" descr=""/>
            <p:cNvSpPr/>
            <p:nvPr/>
          </p:nvSpPr>
          <p:spPr>
            <a:xfrm>
              <a:off x="7494269" y="413232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627887" y="0"/>
                  </a:moveTo>
                  <a:lnTo>
                    <a:pt x="578810" y="1776"/>
                  </a:lnTo>
                  <a:lnTo>
                    <a:pt x="530767" y="7019"/>
                  </a:lnTo>
                  <a:lnTo>
                    <a:pt x="483898" y="15597"/>
                  </a:lnTo>
                  <a:lnTo>
                    <a:pt x="438343" y="27379"/>
                  </a:lnTo>
                  <a:lnTo>
                    <a:pt x="394240" y="42232"/>
                  </a:lnTo>
                  <a:lnTo>
                    <a:pt x="351730" y="60026"/>
                  </a:lnTo>
                  <a:lnTo>
                    <a:pt x="310952" y="80630"/>
                  </a:lnTo>
                  <a:lnTo>
                    <a:pt x="272045" y="103913"/>
                  </a:lnTo>
                  <a:lnTo>
                    <a:pt x="235149" y="129742"/>
                  </a:lnTo>
                  <a:lnTo>
                    <a:pt x="200403" y="157986"/>
                  </a:lnTo>
                  <a:lnTo>
                    <a:pt x="167946" y="188515"/>
                  </a:lnTo>
                  <a:lnTo>
                    <a:pt x="137919" y="221197"/>
                  </a:lnTo>
                  <a:lnTo>
                    <a:pt x="110461" y="255901"/>
                  </a:lnTo>
                  <a:lnTo>
                    <a:pt x="85710" y="292495"/>
                  </a:lnTo>
                  <a:lnTo>
                    <a:pt x="63808" y="330847"/>
                  </a:lnTo>
                  <a:lnTo>
                    <a:pt x="44892" y="370828"/>
                  </a:lnTo>
                  <a:lnTo>
                    <a:pt x="29102" y="412305"/>
                  </a:lnTo>
                  <a:lnTo>
                    <a:pt x="16579" y="455147"/>
                  </a:lnTo>
                  <a:lnTo>
                    <a:pt x="7461" y="499222"/>
                  </a:lnTo>
                  <a:lnTo>
                    <a:pt x="1888" y="544400"/>
                  </a:lnTo>
                  <a:lnTo>
                    <a:pt x="0" y="590550"/>
                  </a:lnTo>
                  <a:lnTo>
                    <a:pt x="1888" y="636699"/>
                  </a:lnTo>
                  <a:lnTo>
                    <a:pt x="7461" y="681877"/>
                  </a:lnTo>
                  <a:lnTo>
                    <a:pt x="16579" y="725952"/>
                  </a:lnTo>
                  <a:lnTo>
                    <a:pt x="29102" y="768794"/>
                  </a:lnTo>
                  <a:lnTo>
                    <a:pt x="44892" y="810271"/>
                  </a:lnTo>
                  <a:lnTo>
                    <a:pt x="63808" y="850252"/>
                  </a:lnTo>
                  <a:lnTo>
                    <a:pt x="85710" y="888604"/>
                  </a:lnTo>
                  <a:lnTo>
                    <a:pt x="110461" y="925198"/>
                  </a:lnTo>
                  <a:lnTo>
                    <a:pt x="137919" y="959902"/>
                  </a:lnTo>
                  <a:lnTo>
                    <a:pt x="167946" y="992584"/>
                  </a:lnTo>
                  <a:lnTo>
                    <a:pt x="200403" y="1023113"/>
                  </a:lnTo>
                  <a:lnTo>
                    <a:pt x="235149" y="1051357"/>
                  </a:lnTo>
                  <a:lnTo>
                    <a:pt x="272045" y="1077186"/>
                  </a:lnTo>
                  <a:lnTo>
                    <a:pt x="310952" y="1100469"/>
                  </a:lnTo>
                  <a:lnTo>
                    <a:pt x="351730" y="1121073"/>
                  </a:lnTo>
                  <a:lnTo>
                    <a:pt x="394240" y="1138867"/>
                  </a:lnTo>
                  <a:lnTo>
                    <a:pt x="438343" y="1153720"/>
                  </a:lnTo>
                  <a:lnTo>
                    <a:pt x="483898" y="1165502"/>
                  </a:lnTo>
                  <a:lnTo>
                    <a:pt x="530767" y="1174080"/>
                  </a:lnTo>
                  <a:lnTo>
                    <a:pt x="578810" y="1179323"/>
                  </a:lnTo>
                  <a:lnTo>
                    <a:pt x="627887" y="1181100"/>
                  </a:lnTo>
                  <a:lnTo>
                    <a:pt x="676948" y="1179323"/>
                  </a:lnTo>
                  <a:lnTo>
                    <a:pt x="724978" y="1174080"/>
                  </a:lnTo>
                  <a:lnTo>
                    <a:pt x="771837" y="1165502"/>
                  </a:lnTo>
                  <a:lnTo>
                    <a:pt x="817385" y="1153720"/>
                  </a:lnTo>
                  <a:lnTo>
                    <a:pt x="861482" y="1138867"/>
                  </a:lnTo>
                  <a:lnTo>
                    <a:pt x="903989" y="1121073"/>
                  </a:lnTo>
                  <a:lnTo>
                    <a:pt x="944767" y="1100469"/>
                  </a:lnTo>
                  <a:lnTo>
                    <a:pt x="983674" y="1077186"/>
                  </a:lnTo>
                  <a:lnTo>
                    <a:pt x="1020573" y="1051357"/>
                  </a:lnTo>
                  <a:lnTo>
                    <a:pt x="1055323" y="1023113"/>
                  </a:lnTo>
                  <a:lnTo>
                    <a:pt x="1087783" y="992584"/>
                  </a:lnTo>
                  <a:lnTo>
                    <a:pt x="1117816" y="959902"/>
                  </a:lnTo>
                  <a:lnTo>
                    <a:pt x="1145280" y="925198"/>
                  </a:lnTo>
                  <a:lnTo>
                    <a:pt x="1170036" y="888604"/>
                  </a:lnTo>
                  <a:lnTo>
                    <a:pt x="1191945" y="850252"/>
                  </a:lnTo>
                  <a:lnTo>
                    <a:pt x="1210867" y="810271"/>
                  </a:lnTo>
                  <a:lnTo>
                    <a:pt x="1226661" y="768794"/>
                  </a:lnTo>
                  <a:lnTo>
                    <a:pt x="1239189" y="725952"/>
                  </a:lnTo>
                  <a:lnTo>
                    <a:pt x="1248311" y="681877"/>
                  </a:lnTo>
                  <a:lnTo>
                    <a:pt x="1253886" y="636699"/>
                  </a:lnTo>
                  <a:lnTo>
                    <a:pt x="1255776" y="590550"/>
                  </a:lnTo>
                  <a:lnTo>
                    <a:pt x="1253886" y="544400"/>
                  </a:lnTo>
                  <a:lnTo>
                    <a:pt x="1248311" y="499222"/>
                  </a:lnTo>
                  <a:lnTo>
                    <a:pt x="1239189" y="455147"/>
                  </a:lnTo>
                  <a:lnTo>
                    <a:pt x="1226661" y="412305"/>
                  </a:lnTo>
                  <a:lnTo>
                    <a:pt x="1210867" y="370828"/>
                  </a:lnTo>
                  <a:lnTo>
                    <a:pt x="1191945" y="330847"/>
                  </a:lnTo>
                  <a:lnTo>
                    <a:pt x="1170036" y="292495"/>
                  </a:lnTo>
                  <a:lnTo>
                    <a:pt x="1145280" y="255901"/>
                  </a:lnTo>
                  <a:lnTo>
                    <a:pt x="1117816" y="221197"/>
                  </a:lnTo>
                  <a:lnTo>
                    <a:pt x="1087783" y="188515"/>
                  </a:lnTo>
                  <a:lnTo>
                    <a:pt x="1055323" y="157986"/>
                  </a:lnTo>
                  <a:lnTo>
                    <a:pt x="1020573" y="129742"/>
                  </a:lnTo>
                  <a:lnTo>
                    <a:pt x="983674" y="103913"/>
                  </a:lnTo>
                  <a:lnTo>
                    <a:pt x="944767" y="80630"/>
                  </a:lnTo>
                  <a:lnTo>
                    <a:pt x="903989" y="60026"/>
                  </a:lnTo>
                  <a:lnTo>
                    <a:pt x="861482" y="42232"/>
                  </a:lnTo>
                  <a:lnTo>
                    <a:pt x="817385" y="27379"/>
                  </a:lnTo>
                  <a:lnTo>
                    <a:pt x="771837" y="15597"/>
                  </a:lnTo>
                  <a:lnTo>
                    <a:pt x="724978" y="7019"/>
                  </a:lnTo>
                  <a:lnTo>
                    <a:pt x="676948" y="1776"/>
                  </a:lnTo>
                  <a:lnTo>
                    <a:pt x="627887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94269" y="413232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590550"/>
                  </a:moveTo>
                  <a:lnTo>
                    <a:pt x="1888" y="544400"/>
                  </a:lnTo>
                  <a:lnTo>
                    <a:pt x="7461" y="499222"/>
                  </a:lnTo>
                  <a:lnTo>
                    <a:pt x="16579" y="455147"/>
                  </a:lnTo>
                  <a:lnTo>
                    <a:pt x="29102" y="412305"/>
                  </a:lnTo>
                  <a:lnTo>
                    <a:pt x="44892" y="370828"/>
                  </a:lnTo>
                  <a:lnTo>
                    <a:pt x="63808" y="330847"/>
                  </a:lnTo>
                  <a:lnTo>
                    <a:pt x="85710" y="292495"/>
                  </a:lnTo>
                  <a:lnTo>
                    <a:pt x="110461" y="255901"/>
                  </a:lnTo>
                  <a:lnTo>
                    <a:pt x="137919" y="221197"/>
                  </a:lnTo>
                  <a:lnTo>
                    <a:pt x="167946" y="188515"/>
                  </a:lnTo>
                  <a:lnTo>
                    <a:pt x="200403" y="157986"/>
                  </a:lnTo>
                  <a:lnTo>
                    <a:pt x="235149" y="129742"/>
                  </a:lnTo>
                  <a:lnTo>
                    <a:pt x="272045" y="103913"/>
                  </a:lnTo>
                  <a:lnTo>
                    <a:pt x="310952" y="80630"/>
                  </a:lnTo>
                  <a:lnTo>
                    <a:pt x="351730" y="60026"/>
                  </a:lnTo>
                  <a:lnTo>
                    <a:pt x="394240" y="42232"/>
                  </a:lnTo>
                  <a:lnTo>
                    <a:pt x="438343" y="27379"/>
                  </a:lnTo>
                  <a:lnTo>
                    <a:pt x="483898" y="15597"/>
                  </a:lnTo>
                  <a:lnTo>
                    <a:pt x="530767" y="7019"/>
                  </a:lnTo>
                  <a:lnTo>
                    <a:pt x="578810" y="1776"/>
                  </a:lnTo>
                  <a:lnTo>
                    <a:pt x="627887" y="0"/>
                  </a:lnTo>
                  <a:lnTo>
                    <a:pt x="676948" y="1776"/>
                  </a:lnTo>
                  <a:lnTo>
                    <a:pt x="724978" y="7019"/>
                  </a:lnTo>
                  <a:lnTo>
                    <a:pt x="771837" y="15597"/>
                  </a:lnTo>
                  <a:lnTo>
                    <a:pt x="817385" y="27379"/>
                  </a:lnTo>
                  <a:lnTo>
                    <a:pt x="861482" y="42232"/>
                  </a:lnTo>
                  <a:lnTo>
                    <a:pt x="903989" y="60026"/>
                  </a:lnTo>
                  <a:lnTo>
                    <a:pt x="944767" y="80630"/>
                  </a:lnTo>
                  <a:lnTo>
                    <a:pt x="983674" y="103913"/>
                  </a:lnTo>
                  <a:lnTo>
                    <a:pt x="1020573" y="129742"/>
                  </a:lnTo>
                  <a:lnTo>
                    <a:pt x="1055323" y="157986"/>
                  </a:lnTo>
                  <a:lnTo>
                    <a:pt x="1087783" y="188515"/>
                  </a:lnTo>
                  <a:lnTo>
                    <a:pt x="1117816" y="221197"/>
                  </a:lnTo>
                  <a:lnTo>
                    <a:pt x="1145280" y="255901"/>
                  </a:lnTo>
                  <a:lnTo>
                    <a:pt x="1170036" y="292495"/>
                  </a:lnTo>
                  <a:lnTo>
                    <a:pt x="1191945" y="330847"/>
                  </a:lnTo>
                  <a:lnTo>
                    <a:pt x="1210867" y="370828"/>
                  </a:lnTo>
                  <a:lnTo>
                    <a:pt x="1226661" y="412305"/>
                  </a:lnTo>
                  <a:lnTo>
                    <a:pt x="1239189" y="455147"/>
                  </a:lnTo>
                  <a:lnTo>
                    <a:pt x="1248311" y="499222"/>
                  </a:lnTo>
                  <a:lnTo>
                    <a:pt x="1253886" y="544400"/>
                  </a:lnTo>
                  <a:lnTo>
                    <a:pt x="1255776" y="590550"/>
                  </a:lnTo>
                  <a:lnTo>
                    <a:pt x="1253886" y="636699"/>
                  </a:lnTo>
                  <a:lnTo>
                    <a:pt x="1248311" y="681877"/>
                  </a:lnTo>
                  <a:lnTo>
                    <a:pt x="1239189" y="725952"/>
                  </a:lnTo>
                  <a:lnTo>
                    <a:pt x="1226661" y="768794"/>
                  </a:lnTo>
                  <a:lnTo>
                    <a:pt x="1210867" y="810271"/>
                  </a:lnTo>
                  <a:lnTo>
                    <a:pt x="1191945" y="850252"/>
                  </a:lnTo>
                  <a:lnTo>
                    <a:pt x="1170036" y="888604"/>
                  </a:lnTo>
                  <a:lnTo>
                    <a:pt x="1145280" y="925198"/>
                  </a:lnTo>
                  <a:lnTo>
                    <a:pt x="1117816" y="959902"/>
                  </a:lnTo>
                  <a:lnTo>
                    <a:pt x="1087783" y="992584"/>
                  </a:lnTo>
                  <a:lnTo>
                    <a:pt x="1055323" y="1023113"/>
                  </a:lnTo>
                  <a:lnTo>
                    <a:pt x="1020573" y="1051357"/>
                  </a:lnTo>
                  <a:lnTo>
                    <a:pt x="983674" y="1077186"/>
                  </a:lnTo>
                  <a:lnTo>
                    <a:pt x="944767" y="1100469"/>
                  </a:lnTo>
                  <a:lnTo>
                    <a:pt x="903989" y="1121073"/>
                  </a:lnTo>
                  <a:lnTo>
                    <a:pt x="861482" y="1138867"/>
                  </a:lnTo>
                  <a:lnTo>
                    <a:pt x="817385" y="1153720"/>
                  </a:lnTo>
                  <a:lnTo>
                    <a:pt x="771837" y="1165502"/>
                  </a:lnTo>
                  <a:lnTo>
                    <a:pt x="724978" y="1174080"/>
                  </a:lnTo>
                  <a:lnTo>
                    <a:pt x="676948" y="1179323"/>
                  </a:lnTo>
                  <a:lnTo>
                    <a:pt x="627887" y="1181100"/>
                  </a:lnTo>
                  <a:lnTo>
                    <a:pt x="578810" y="1179323"/>
                  </a:lnTo>
                  <a:lnTo>
                    <a:pt x="530767" y="1174080"/>
                  </a:lnTo>
                  <a:lnTo>
                    <a:pt x="483898" y="1165502"/>
                  </a:lnTo>
                  <a:lnTo>
                    <a:pt x="438343" y="1153720"/>
                  </a:lnTo>
                  <a:lnTo>
                    <a:pt x="394240" y="1138867"/>
                  </a:lnTo>
                  <a:lnTo>
                    <a:pt x="351730" y="1121073"/>
                  </a:lnTo>
                  <a:lnTo>
                    <a:pt x="310952" y="1100469"/>
                  </a:lnTo>
                  <a:lnTo>
                    <a:pt x="272045" y="1077186"/>
                  </a:lnTo>
                  <a:lnTo>
                    <a:pt x="235149" y="1051357"/>
                  </a:lnTo>
                  <a:lnTo>
                    <a:pt x="200403" y="1023113"/>
                  </a:lnTo>
                  <a:lnTo>
                    <a:pt x="167946" y="992584"/>
                  </a:lnTo>
                  <a:lnTo>
                    <a:pt x="137919" y="959902"/>
                  </a:lnTo>
                  <a:lnTo>
                    <a:pt x="110461" y="925198"/>
                  </a:lnTo>
                  <a:lnTo>
                    <a:pt x="85710" y="888604"/>
                  </a:lnTo>
                  <a:lnTo>
                    <a:pt x="63808" y="850252"/>
                  </a:lnTo>
                  <a:lnTo>
                    <a:pt x="44892" y="810271"/>
                  </a:lnTo>
                  <a:lnTo>
                    <a:pt x="29102" y="768794"/>
                  </a:lnTo>
                  <a:lnTo>
                    <a:pt x="16579" y="725952"/>
                  </a:lnTo>
                  <a:lnTo>
                    <a:pt x="7461" y="681877"/>
                  </a:lnTo>
                  <a:lnTo>
                    <a:pt x="1888" y="636699"/>
                  </a:lnTo>
                  <a:lnTo>
                    <a:pt x="0" y="59055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575550" y="4613528"/>
            <a:ext cx="10953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セキュリティ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5381244" y="5530596"/>
            <a:ext cx="1294130" cy="1219200"/>
            <a:chOff x="5381244" y="5530596"/>
            <a:chExt cx="1294130" cy="1219200"/>
          </a:xfrm>
        </p:grpSpPr>
        <p:sp>
          <p:nvSpPr>
            <p:cNvPr id="19" name="object 19" descr=""/>
            <p:cNvSpPr/>
            <p:nvPr/>
          </p:nvSpPr>
          <p:spPr>
            <a:xfrm>
              <a:off x="5400294" y="554964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627888" y="0"/>
                  </a:moveTo>
                  <a:lnTo>
                    <a:pt x="578827" y="1776"/>
                  </a:lnTo>
                  <a:lnTo>
                    <a:pt x="530797" y="7019"/>
                  </a:lnTo>
                  <a:lnTo>
                    <a:pt x="483938" y="15597"/>
                  </a:lnTo>
                  <a:lnTo>
                    <a:pt x="438390" y="27377"/>
                  </a:lnTo>
                  <a:lnTo>
                    <a:pt x="394293" y="42230"/>
                  </a:lnTo>
                  <a:lnTo>
                    <a:pt x="351786" y="60024"/>
                  </a:lnTo>
                  <a:lnTo>
                    <a:pt x="311008" y="80628"/>
                  </a:lnTo>
                  <a:lnTo>
                    <a:pt x="272101" y="103909"/>
                  </a:lnTo>
                  <a:lnTo>
                    <a:pt x="235202" y="129738"/>
                  </a:lnTo>
                  <a:lnTo>
                    <a:pt x="200452" y="157982"/>
                  </a:lnTo>
                  <a:lnTo>
                    <a:pt x="167992" y="188510"/>
                  </a:lnTo>
                  <a:lnTo>
                    <a:pt x="137959" y="221192"/>
                  </a:lnTo>
                  <a:lnTo>
                    <a:pt x="110495" y="255895"/>
                  </a:lnTo>
                  <a:lnTo>
                    <a:pt x="85739" y="292489"/>
                  </a:lnTo>
                  <a:lnTo>
                    <a:pt x="63830" y="330842"/>
                  </a:lnTo>
                  <a:lnTo>
                    <a:pt x="44908" y="370823"/>
                  </a:lnTo>
                  <a:lnTo>
                    <a:pt x="29114" y="412300"/>
                  </a:lnTo>
                  <a:lnTo>
                    <a:pt x="16586" y="455143"/>
                  </a:lnTo>
                  <a:lnTo>
                    <a:pt x="7464" y="499219"/>
                  </a:lnTo>
                  <a:lnTo>
                    <a:pt x="1889" y="544399"/>
                  </a:lnTo>
                  <a:lnTo>
                    <a:pt x="0" y="590549"/>
                  </a:lnTo>
                  <a:lnTo>
                    <a:pt x="1889" y="636700"/>
                  </a:lnTo>
                  <a:lnTo>
                    <a:pt x="7464" y="681880"/>
                  </a:lnTo>
                  <a:lnTo>
                    <a:pt x="16586" y="725956"/>
                  </a:lnTo>
                  <a:lnTo>
                    <a:pt x="29114" y="768799"/>
                  </a:lnTo>
                  <a:lnTo>
                    <a:pt x="44908" y="810276"/>
                  </a:lnTo>
                  <a:lnTo>
                    <a:pt x="63830" y="850257"/>
                  </a:lnTo>
                  <a:lnTo>
                    <a:pt x="85739" y="888610"/>
                  </a:lnTo>
                  <a:lnTo>
                    <a:pt x="110495" y="925204"/>
                  </a:lnTo>
                  <a:lnTo>
                    <a:pt x="137959" y="959907"/>
                  </a:lnTo>
                  <a:lnTo>
                    <a:pt x="167992" y="992589"/>
                  </a:lnTo>
                  <a:lnTo>
                    <a:pt x="200452" y="1023117"/>
                  </a:lnTo>
                  <a:lnTo>
                    <a:pt x="235202" y="1051361"/>
                  </a:lnTo>
                  <a:lnTo>
                    <a:pt x="272101" y="1077190"/>
                  </a:lnTo>
                  <a:lnTo>
                    <a:pt x="311008" y="1100471"/>
                  </a:lnTo>
                  <a:lnTo>
                    <a:pt x="351786" y="1121075"/>
                  </a:lnTo>
                  <a:lnTo>
                    <a:pt x="394293" y="1138869"/>
                  </a:lnTo>
                  <a:lnTo>
                    <a:pt x="438390" y="1153722"/>
                  </a:lnTo>
                  <a:lnTo>
                    <a:pt x="483938" y="1165502"/>
                  </a:lnTo>
                  <a:lnTo>
                    <a:pt x="530797" y="1174080"/>
                  </a:lnTo>
                  <a:lnTo>
                    <a:pt x="578827" y="1179323"/>
                  </a:lnTo>
                  <a:lnTo>
                    <a:pt x="627888" y="1181099"/>
                  </a:lnTo>
                  <a:lnTo>
                    <a:pt x="676948" y="1179323"/>
                  </a:lnTo>
                  <a:lnTo>
                    <a:pt x="724978" y="1174080"/>
                  </a:lnTo>
                  <a:lnTo>
                    <a:pt x="771837" y="1165502"/>
                  </a:lnTo>
                  <a:lnTo>
                    <a:pt x="817385" y="1153722"/>
                  </a:lnTo>
                  <a:lnTo>
                    <a:pt x="861482" y="1138869"/>
                  </a:lnTo>
                  <a:lnTo>
                    <a:pt x="903989" y="1121075"/>
                  </a:lnTo>
                  <a:lnTo>
                    <a:pt x="944767" y="1100471"/>
                  </a:lnTo>
                  <a:lnTo>
                    <a:pt x="983674" y="1077190"/>
                  </a:lnTo>
                  <a:lnTo>
                    <a:pt x="1020573" y="1051361"/>
                  </a:lnTo>
                  <a:lnTo>
                    <a:pt x="1055323" y="1023117"/>
                  </a:lnTo>
                  <a:lnTo>
                    <a:pt x="1087783" y="992589"/>
                  </a:lnTo>
                  <a:lnTo>
                    <a:pt x="1117816" y="959907"/>
                  </a:lnTo>
                  <a:lnTo>
                    <a:pt x="1145280" y="925204"/>
                  </a:lnTo>
                  <a:lnTo>
                    <a:pt x="1170036" y="888610"/>
                  </a:lnTo>
                  <a:lnTo>
                    <a:pt x="1191945" y="850257"/>
                  </a:lnTo>
                  <a:lnTo>
                    <a:pt x="1210867" y="810276"/>
                  </a:lnTo>
                  <a:lnTo>
                    <a:pt x="1226661" y="768799"/>
                  </a:lnTo>
                  <a:lnTo>
                    <a:pt x="1239189" y="725956"/>
                  </a:lnTo>
                  <a:lnTo>
                    <a:pt x="1248311" y="681880"/>
                  </a:lnTo>
                  <a:lnTo>
                    <a:pt x="1253886" y="636700"/>
                  </a:lnTo>
                  <a:lnTo>
                    <a:pt x="1255776" y="590549"/>
                  </a:lnTo>
                  <a:lnTo>
                    <a:pt x="1253886" y="544399"/>
                  </a:lnTo>
                  <a:lnTo>
                    <a:pt x="1248311" y="499219"/>
                  </a:lnTo>
                  <a:lnTo>
                    <a:pt x="1239189" y="455143"/>
                  </a:lnTo>
                  <a:lnTo>
                    <a:pt x="1226661" y="412300"/>
                  </a:lnTo>
                  <a:lnTo>
                    <a:pt x="1210867" y="370823"/>
                  </a:lnTo>
                  <a:lnTo>
                    <a:pt x="1191945" y="330842"/>
                  </a:lnTo>
                  <a:lnTo>
                    <a:pt x="1170036" y="292489"/>
                  </a:lnTo>
                  <a:lnTo>
                    <a:pt x="1145280" y="255895"/>
                  </a:lnTo>
                  <a:lnTo>
                    <a:pt x="1117816" y="221192"/>
                  </a:lnTo>
                  <a:lnTo>
                    <a:pt x="1087783" y="188510"/>
                  </a:lnTo>
                  <a:lnTo>
                    <a:pt x="1055323" y="157982"/>
                  </a:lnTo>
                  <a:lnTo>
                    <a:pt x="1020573" y="129738"/>
                  </a:lnTo>
                  <a:lnTo>
                    <a:pt x="983674" y="103909"/>
                  </a:lnTo>
                  <a:lnTo>
                    <a:pt x="944767" y="80628"/>
                  </a:lnTo>
                  <a:lnTo>
                    <a:pt x="903989" y="60024"/>
                  </a:lnTo>
                  <a:lnTo>
                    <a:pt x="861482" y="42230"/>
                  </a:lnTo>
                  <a:lnTo>
                    <a:pt x="817385" y="27377"/>
                  </a:lnTo>
                  <a:lnTo>
                    <a:pt x="771837" y="15597"/>
                  </a:lnTo>
                  <a:lnTo>
                    <a:pt x="724978" y="7019"/>
                  </a:lnTo>
                  <a:lnTo>
                    <a:pt x="676948" y="1776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400294" y="5549646"/>
              <a:ext cx="1256030" cy="1181100"/>
            </a:xfrm>
            <a:custGeom>
              <a:avLst/>
              <a:gdLst/>
              <a:ahLst/>
              <a:cxnLst/>
              <a:rect l="l" t="t" r="r" b="b"/>
              <a:pathLst>
                <a:path w="1256029" h="1181100">
                  <a:moveTo>
                    <a:pt x="0" y="590549"/>
                  </a:moveTo>
                  <a:lnTo>
                    <a:pt x="1889" y="544399"/>
                  </a:lnTo>
                  <a:lnTo>
                    <a:pt x="7464" y="499219"/>
                  </a:lnTo>
                  <a:lnTo>
                    <a:pt x="16586" y="455143"/>
                  </a:lnTo>
                  <a:lnTo>
                    <a:pt x="29114" y="412300"/>
                  </a:lnTo>
                  <a:lnTo>
                    <a:pt x="44908" y="370823"/>
                  </a:lnTo>
                  <a:lnTo>
                    <a:pt x="63830" y="330842"/>
                  </a:lnTo>
                  <a:lnTo>
                    <a:pt x="85739" y="292489"/>
                  </a:lnTo>
                  <a:lnTo>
                    <a:pt x="110495" y="255895"/>
                  </a:lnTo>
                  <a:lnTo>
                    <a:pt x="137959" y="221192"/>
                  </a:lnTo>
                  <a:lnTo>
                    <a:pt x="167992" y="188510"/>
                  </a:lnTo>
                  <a:lnTo>
                    <a:pt x="200452" y="157982"/>
                  </a:lnTo>
                  <a:lnTo>
                    <a:pt x="235202" y="129738"/>
                  </a:lnTo>
                  <a:lnTo>
                    <a:pt x="272101" y="103909"/>
                  </a:lnTo>
                  <a:lnTo>
                    <a:pt x="311008" y="80628"/>
                  </a:lnTo>
                  <a:lnTo>
                    <a:pt x="351786" y="60024"/>
                  </a:lnTo>
                  <a:lnTo>
                    <a:pt x="394293" y="42230"/>
                  </a:lnTo>
                  <a:lnTo>
                    <a:pt x="438390" y="27377"/>
                  </a:lnTo>
                  <a:lnTo>
                    <a:pt x="483938" y="15597"/>
                  </a:lnTo>
                  <a:lnTo>
                    <a:pt x="530797" y="7019"/>
                  </a:lnTo>
                  <a:lnTo>
                    <a:pt x="578827" y="1776"/>
                  </a:lnTo>
                  <a:lnTo>
                    <a:pt x="627888" y="0"/>
                  </a:lnTo>
                  <a:lnTo>
                    <a:pt x="676948" y="1776"/>
                  </a:lnTo>
                  <a:lnTo>
                    <a:pt x="724978" y="7019"/>
                  </a:lnTo>
                  <a:lnTo>
                    <a:pt x="771837" y="15597"/>
                  </a:lnTo>
                  <a:lnTo>
                    <a:pt x="817385" y="27377"/>
                  </a:lnTo>
                  <a:lnTo>
                    <a:pt x="861482" y="42230"/>
                  </a:lnTo>
                  <a:lnTo>
                    <a:pt x="903989" y="60024"/>
                  </a:lnTo>
                  <a:lnTo>
                    <a:pt x="944767" y="80628"/>
                  </a:lnTo>
                  <a:lnTo>
                    <a:pt x="983674" y="103909"/>
                  </a:lnTo>
                  <a:lnTo>
                    <a:pt x="1020573" y="129738"/>
                  </a:lnTo>
                  <a:lnTo>
                    <a:pt x="1055323" y="157982"/>
                  </a:lnTo>
                  <a:lnTo>
                    <a:pt x="1087783" y="188510"/>
                  </a:lnTo>
                  <a:lnTo>
                    <a:pt x="1117816" y="221192"/>
                  </a:lnTo>
                  <a:lnTo>
                    <a:pt x="1145280" y="255895"/>
                  </a:lnTo>
                  <a:lnTo>
                    <a:pt x="1170036" y="292489"/>
                  </a:lnTo>
                  <a:lnTo>
                    <a:pt x="1191945" y="330842"/>
                  </a:lnTo>
                  <a:lnTo>
                    <a:pt x="1210867" y="370823"/>
                  </a:lnTo>
                  <a:lnTo>
                    <a:pt x="1226661" y="412300"/>
                  </a:lnTo>
                  <a:lnTo>
                    <a:pt x="1239189" y="455143"/>
                  </a:lnTo>
                  <a:lnTo>
                    <a:pt x="1248311" y="499219"/>
                  </a:lnTo>
                  <a:lnTo>
                    <a:pt x="1253886" y="544399"/>
                  </a:lnTo>
                  <a:lnTo>
                    <a:pt x="1255776" y="590549"/>
                  </a:lnTo>
                  <a:lnTo>
                    <a:pt x="1253886" y="636700"/>
                  </a:lnTo>
                  <a:lnTo>
                    <a:pt x="1248311" y="681880"/>
                  </a:lnTo>
                  <a:lnTo>
                    <a:pt x="1239189" y="725956"/>
                  </a:lnTo>
                  <a:lnTo>
                    <a:pt x="1226661" y="768799"/>
                  </a:lnTo>
                  <a:lnTo>
                    <a:pt x="1210867" y="810276"/>
                  </a:lnTo>
                  <a:lnTo>
                    <a:pt x="1191945" y="850257"/>
                  </a:lnTo>
                  <a:lnTo>
                    <a:pt x="1170036" y="888610"/>
                  </a:lnTo>
                  <a:lnTo>
                    <a:pt x="1145280" y="925204"/>
                  </a:lnTo>
                  <a:lnTo>
                    <a:pt x="1117816" y="959907"/>
                  </a:lnTo>
                  <a:lnTo>
                    <a:pt x="1087783" y="992589"/>
                  </a:lnTo>
                  <a:lnTo>
                    <a:pt x="1055323" y="1023117"/>
                  </a:lnTo>
                  <a:lnTo>
                    <a:pt x="1020573" y="1051361"/>
                  </a:lnTo>
                  <a:lnTo>
                    <a:pt x="983674" y="1077190"/>
                  </a:lnTo>
                  <a:lnTo>
                    <a:pt x="944767" y="1100471"/>
                  </a:lnTo>
                  <a:lnTo>
                    <a:pt x="903989" y="1121075"/>
                  </a:lnTo>
                  <a:lnTo>
                    <a:pt x="861482" y="1138869"/>
                  </a:lnTo>
                  <a:lnTo>
                    <a:pt x="817385" y="1153722"/>
                  </a:lnTo>
                  <a:lnTo>
                    <a:pt x="771837" y="1165502"/>
                  </a:lnTo>
                  <a:lnTo>
                    <a:pt x="724978" y="1174080"/>
                  </a:lnTo>
                  <a:lnTo>
                    <a:pt x="676948" y="1179323"/>
                  </a:lnTo>
                  <a:lnTo>
                    <a:pt x="627888" y="1181099"/>
                  </a:lnTo>
                  <a:lnTo>
                    <a:pt x="578827" y="1179323"/>
                  </a:lnTo>
                  <a:lnTo>
                    <a:pt x="530797" y="1174080"/>
                  </a:lnTo>
                  <a:lnTo>
                    <a:pt x="483938" y="1165502"/>
                  </a:lnTo>
                  <a:lnTo>
                    <a:pt x="438390" y="1153722"/>
                  </a:lnTo>
                  <a:lnTo>
                    <a:pt x="394293" y="1138869"/>
                  </a:lnTo>
                  <a:lnTo>
                    <a:pt x="351786" y="1121075"/>
                  </a:lnTo>
                  <a:lnTo>
                    <a:pt x="311008" y="1100471"/>
                  </a:lnTo>
                  <a:lnTo>
                    <a:pt x="272101" y="1077190"/>
                  </a:lnTo>
                  <a:lnTo>
                    <a:pt x="235202" y="1051361"/>
                  </a:lnTo>
                  <a:lnTo>
                    <a:pt x="200452" y="1023117"/>
                  </a:lnTo>
                  <a:lnTo>
                    <a:pt x="167992" y="992589"/>
                  </a:lnTo>
                  <a:lnTo>
                    <a:pt x="137959" y="959907"/>
                  </a:lnTo>
                  <a:lnTo>
                    <a:pt x="110495" y="925204"/>
                  </a:lnTo>
                  <a:lnTo>
                    <a:pt x="85739" y="888610"/>
                  </a:lnTo>
                  <a:lnTo>
                    <a:pt x="63830" y="850257"/>
                  </a:lnTo>
                  <a:lnTo>
                    <a:pt x="44908" y="810276"/>
                  </a:lnTo>
                  <a:lnTo>
                    <a:pt x="29114" y="768799"/>
                  </a:lnTo>
                  <a:lnTo>
                    <a:pt x="16586" y="725956"/>
                  </a:lnTo>
                  <a:lnTo>
                    <a:pt x="7464" y="681880"/>
                  </a:lnTo>
                  <a:lnTo>
                    <a:pt x="1889" y="636700"/>
                  </a:lnTo>
                  <a:lnTo>
                    <a:pt x="0" y="59054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568822" y="6030874"/>
            <a:ext cx="916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即時決済性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992623" y="4108703"/>
            <a:ext cx="1294130" cy="1221105"/>
            <a:chOff x="4992623" y="4108703"/>
            <a:chExt cx="1294130" cy="1221105"/>
          </a:xfrm>
        </p:grpSpPr>
        <p:sp>
          <p:nvSpPr>
            <p:cNvPr id="23" name="object 23" descr=""/>
            <p:cNvSpPr/>
            <p:nvPr/>
          </p:nvSpPr>
          <p:spPr>
            <a:xfrm>
              <a:off x="5011673" y="4127753"/>
              <a:ext cx="1256030" cy="1183005"/>
            </a:xfrm>
            <a:custGeom>
              <a:avLst/>
              <a:gdLst/>
              <a:ahLst/>
              <a:cxnLst/>
              <a:rect l="l" t="t" r="r" b="b"/>
              <a:pathLst>
                <a:path w="1256029" h="1183004">
                  <a:moveTo>
                    <a:pt x="627888" y="0"/>
                  </a:moveTo>
                  <a:lnTo>
                    <a:pt x="578827" y="1779"/>
                  </a:lnTo>
                  <a:lnTo>
                    <a:pt x="530797" y="7029"/>
                  </a:lnTo>
                  <a:lnTo>
                    <a:pt x="483938" y="15619"/>
                  </a:lnTo>
                  <a:lnTo>
                    <a:pt x="438390" y="27417"/>
                  </a:lnTo>
                  <a:lnTo>
                    <a:pt x="394293" y="42292"/>
                  </a:lnTo>
                  <a:lnTo>
                    <a:pt x="351786" y="60111"/>
                  </a:lnTo>
                  <a:lnTo>
                    <a:pt x="311008" y="80743"/>
                  </a:lnTo>
                  <a:lnTo>
                    <a:pt x="272101" y="104057"/>
                  </a:lnTo>
                  <a:lnTo>
                    <a:pt x="235202" y="129922"/>
                  </a:lnTo>
                  <a:lnTo>
                    <a:pt x="200452" y="158204"/>
                  </a:lnTo>
                  <a:lnTo>
                    <a:pt x="167992" y="188774"/>
                  </a:lnTo>
                  <a:lnTo>
                    <a:pt x="137959" y="221499"/>
                  </a:lnTo>
                  <a:lnTo>
                    <a:pt x="110495" y="256248"/>
                  </a:lnTo>
                  <a:lnTo>
                    <a:pt x="85739" y="292890"/>
                  </a:lnTo>
                  <a:lnTo>
                    <a:pt x="63830" y="331292"/>
                  </a:lnTo>
                  <a:lnTo>
                    <a:pt x="44908" y="371323"/>
                  </a:lnTo>
                  <a:lnTo>
                    <a:pt x="29114" y="412852"/>
                  </a:lnTo>
                  <a:lnTo>
                    <a:pt x="16586" y="455747"/>
                  </a:lnTo>
                  <a:lnTo>
                    <a:pt x="7464" y="499876"/>
                  </a:lnTo>
                  <a:lnTo>
                    <a:pt x="1889" y="545108"/>
                  </a:lnTo>
                  <a:lnTo>
                    <a:pt x="0" y="591312"/>
                  </a:lnTo>
                  <a:lnTo>
                    <a:pt x="1889" y="637515"/>
                  </a:lnTo>
                  <a:lnTo>
                    <a:pt x="7464" y="682747"/>
                  </a:lnTo>
                  <a:lnTo>
                    <a:pt x="16586" y="726876"/>
                  </a:lnTo>
                  <a:lnTo>
                    <a:pt x="29114" y="769771"/>
                  </a:lnTo>
                  <a:lnTo>
                    <a:pt x="44908" y="811300"/>
                  </a:lnTo>
                  <a:lnTo>
                    <a:pt x="63830" y="851331"/>
                  </a:lnTo>
                  <a:lnTo>
                    <a:pt x="85739" y="889733"/>
                  </a:lnTo>
                  <a:lnTo>
                    <a:pt x="110495" y="926375"/>
                  </a:lnTo>
                  <a:lnTo>
                    <a:pt x="137959" y="961124"/>
                  </a:lnTo>
                  <a:lnTo>
                    <a:pt x="167992" y="993849"/>
                  </a:lnTo>
                  <a:lnTo>
                    <a:pt x="200452" y="1024419"/>
                  </a:lnTo>
                  <a:lnTo>
                    <a:pt x="235202" y="1052701"/>
                  </a:lnTo>
                  <a:lnTo>
                    <a:pt x="272101" y="1078566"/>
                  </a:lnTo>
                  <a:lnTo>
                    <a:pt x="311008" y="1101880"/>
                  </a:lnTo>
                  <a:lnTo>
                    <a:pt x="351786" y="1122512"/>
                  </a:lnTo>
                  <a:lnTo>
                    <a:pt x="394293" y="1140331"/>
                  </a:lnTo>
                  <a:lnTo>
                    <a:pt x="438390" y="1155206"/>
                  </a:lnTo>
                  <a:lnTo>
                    <a:pt x="483938" y="1167004"/>
                  </a:lnTo>
                  <a:lnTo>
                    <a:pt x="530797" y="1175594"/>
                  </a:lnTo>
                  <a:lnTo>
                    <a:pt x="578827" y="1180844"/>
                  </a:lnTo>
                  <a:lnTo>
                    <a:pt x="627888" y="1182624"/>
                  </a:lnTo>
                  <a:lnTo>
                    <a:pt x="676948" y="1180844"/>
                  </a:lnTo>
                  <a:lnTo>
                    <a:pt x="724978" y="1175594"/>
                  </a:lnTo>
                  <a:lnTo>
                    <a:pt x="771837" y="1167004"/>
                  </a:lnTo>
                  <a:lnTo>
                    <a:pt x="817385" y="1155206"/>
                  </a:lnTo>
                  <a:lnTo>
                    <a:pt x="861482" y="1140331"/>
                  </a:lnTo>
                  <a:lnTo>
                    <a:pt x="903989" y="1122512"/>
                  </a:lnTo>
                  <a:lnTo>
                    <a:pt x="944767" y="1101880"/>
                  </a:lnTo>
                  <a:lnTo>
                    <a:pt x="983674" y="1078566"/>
                  </a:lnTo>
                  <a:lnTo>
                    <a:pt x="1020573" y="1052701"/>
                  </a:lnTo>
                  <a:lnTo>
                    <a:pt x="1055323" y="1024419"/>
                  </a:lnTo>
                  <a:lnTo>
                    <a:pt x="1087783" y="993849"/>
                  </a:lnTo>
                  <a:lnTo>
                    <a:pt x="1117816" y="961124"/>
                  </a:lnTo>
                  <a:lnTo>
                    <a:pt x="1145280" y="926375"/>
                  </a:lnTo>
                  <a:lnTo>
                    <a:pt x="1170036" y="889733"/>
                  </a:lnTo>
                  <a:lnTo>
                    <a:pt x="1191945" y="851331"/>
                  </a:lnTo>
                  <a:lnTo>
                    <a:pt x="1210867" y="811300"/>
                  </a:lnTo>
                  <a:lnTo>
                    <a:pt x="1226661" y="769771"/>
                  </a:lnTo>
                  <a:lnTo>
                    <a:pt x="1239189" y="726876"/>
                  </a:lnTo>
                  <a:lnTo>
                    <a:pt x="1248311" y="682747"/>
                  </a:lnTo>
                  <a:lnTo>
                    <a:pt x="1253886" y="637515"/>
                  </a:lnTo>
                  <a:lnTo>
                    <a:pt x="1255776" y="591312"/>
                  </a:lnTo>
                  <a:lnTo>
                    <a:pt x="1253886" y="545108"/>
                  </a:lnTo>
                  <a:lnTo>
                    <a:pt x="1248311" y="499876"/>
                  </a:lnTo>
                  <a:lnTo>
                    <a:pt x="1239189" y="455747"/>
                  </a:lnTo>
                  <a:lnTo>
                    <a:pt x="1226661" y="412852"/>
                  </a:lnTo>
                  <a:lnTo>
                    <a:pt x="1210867" y="371323"/>
                  </a:lnTo>
                  <a:lnTo>
                    <a:pt x="1191945" y="331292"/>
                  </a:lnTo>
                  <a:lnTo>
                    <a:pt x="1170036" y="292890"/>
                  </a:lnTo>
                  <a:lnTo>
                    <a:pt x="1145280" y="256248"/>
                  </a:lnTo>
                  <a:lnTo>
                    <a:pt x="1117816" y="221499"/>
                  </a:lnTo>
                  <a:lnTo>
                    <a:pt x="1087783" y="188774"/>
                  </a:lnTo>
                  <a:lnTo>
                    <a:pt x="1055323" y="158204"/>
                  </a:lnTo>
                  <a:lnTo>
                    <a:pt x="1020573" y="129922"/>
                  </a:lnTo>
                  <a:lnTo>
                    <a:pt x="983674" y="104057"/>
                  </a:lnTo>
                  <a:lnTo>
                    <a:pt x="944767" y="80743"/>
                  </a:lnTo>
                  <a:lnTo>
                    <a:pt x="903989" y="60111"/>
                  </a:lnTo>
                  <a:lnTo>
                    <a:pt x="861482" y="42292"/>
                  </a:lnTo>
                  <a:lnTo>
                    <a:pt x="817385" y="27417"/>
                  </a:lnTo>
                  <a:lnTo>
                    <a:pt x="771837" y="15619"/>
                  </a:lnTo>
                  <a:lnTo>
                    <a:pt x="724978" y="7029"/>
                  </a:lnTo>
                  <a:lnTo>
                    <a:pt x="676948" y="1779"/>
                  </a:lnTo>
                  <a:lnTo>
                    <a:pt x="62788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011673" y="4127753"/>
              <a:ext cx="1256030" cy="1183005"/>
            </a:xfrm>
            <a:custGeom>
              <a:avLst/>
              <a:gdLst/>
              <a:ahLst/>
              <a:cxnLst/>
              <a:rect l="l" t="t" r="r" b="b"/>
              <a:pathLst>
                <a:path w="1256029" h="1183004">
                  <a:moveTo>
                    <a:pt x="0" y="591312"/>
                  </a:moveTo>
                  <a:lnTo>
                    <a:pt x="1889" y="545108"/>
                  </a:lnTo>
                  <a:lnTo>
                    <a:pt x="7464" y="499876"/>
                  </a:lnTo>
                  <a:lnTo>
                    <a:pt x="16586" y="455747"/>
                  </a:lnTo>
                  <a:lnTo>
                    <a:pt x="29114" y="412852"/>
                  </a:lnTo>
                  <a:lnTo>
                    <a:pt x="44908" y="371323"/>
                  </a:lnTo>
                  <a:lnTo>
                    <a:pt x="63830" y="331292"/>
                  </a:lnTo>
                  <a:lnTo>
                    <a:pt x="85739" y="292890"/>
                  </a:lnTo>
                  <a:lnTo>
                    <a:pt x="110495" y="256248"/>
                  </a:lnTo>
                  <a:lnTo>
                    <a:pt x="137959" y="221499"/>
                  </a:lnTo>
                  <a:lnTo>
                    <a:pt x="167992" y="188774"/>
                  </a:lnTo>
                  <a:lnTo>
                    <a:pt x="200452" y="158204"/>
                  </a:lnTo>
                  <a:lnTo>
                    <a:pt x="235202" y="129922"/>
                  </a:lnTo>
                  <a:lnTo>
                    <a:pt x="272101" y="104057"/>
                  </a:lnTo>
                  <a:lnTo>
                    <a:pt x="311008" y="80743"/>
                  </a:lnTo>
                  <a:lnTo>
                    <a:pt x="351786" y="60111"/>
                  </a:lnTo>
                  <a:lnTo>
                    <a:pt x="394293" y="42292"/>
                  </a:lnTo>
                  <a:lnTo>
                    <a:pt x="438390" y="27417"/>
                  </a:lnTo>
                  <a:lnTo>
                    <a:pt x="483938" y="15619"/>
                  </a:lnTo>
                  <a:lnTo>
                    <a:pt x="530797" y="7029"/>
                  </a:lnTo>
                  <a:lnTo>
                    <a:pt x="578827" y="1779"/>
                  </a:lnTo>
                  <a:lnTo>
                    <a:pt x="627888" y="0"/>
                  </a:lnTo>
                  <a:lnTo>
                    <a:pt x="676948" y="1779"/>
                  </a:lnTo>
                  <a:lnTo>
                    <a:pt x="724978" y="7029"/>
                  </a:lnTo>
                  <a:lnTo>
                    <a:pt x="771837" y="15619"/>
                  </a:lnTo>
                  <a:lnTo>
                    <a:pt x="817385" y="27417"/>
                  </a:lnTo>
                  <a:lnTo>
                    <a:pt x="861482" y="42292"/>
                  </a:lnTo>
                  <a:lnTo>
                    <a:pt x="903989" y="60111"/>
                  </a:lnTo>
                  <a:lnTo>
                    <a:pt x="944767" y="80743"/>
                  </a:lnTo>
                  <a:lnTo>
                    <a:pt x="983674" y="104057"/>
                  </a:lnTo>
                  <a:lnTo>
                    <a:pt x="1020573" y="129922"/>
                  </a:lnTo>
                  <a:lnTo>
                    <a:pt x="1055323" y="158204"/>
                  </a:lnTo>
                  <a:lnTo>
                    <a:pt x="1087783" y="188774"/>
                  </a:lnTo>
                  <a:lnTo>
                    <a:pt x="1117816" y="221499"/>
                  </a:lnTo>
                  <a:lnTo>
                    <a:pt x="1145280" y="256248"/>
                  </a:lnTo>
                  <a:lnTo>
                    <a:pt x="1170036" y="292890"/>
                  </a:lnTo>
                  <a:lnTo>
                    <a:pt x="1191945" y="331292"/>
                  </a:lnTo>
                  <a:lnTo>
                    <a:pt x="1210867" y="371323"/>
                  </a:lnTo>
                  <a:lnTo>
                    <a:pt x="1226661" y="412852"/>
                  </a:lnTo>
                  <a:lnTo>
                    <a:pt x="1239189" y="455747"/>
                  </a:lnTo>
                  <a:lnTo>
                    <a:pt x="1248311" y="499876"/>
                  </a:lnTo>
                  <a:lnTo>
                    <a:pt x="1253886" y="545108"/>
                  </a:lnTo>
                  <a:lnTo>
                    <a:pt x="1255776" y="591312"/>
                  </a:lnTo>
                  <a:lnTo>
                    <a:pt x="1253886" y="637515"/>
                  </a:lnTo>
                  <a:lnTo>
                    <a:pt x="1248311" y="682747"/>
                  </a:lnTo>
                  <a:lnTo>
                    <a:pt x="1239189" y="726876"/>
                  </a:lnTo>
                  <a:lnTo>
                    <a:pt x="1226661" y="769771"/>
                  </a:lnTo>
                  <a:lnTo>
                    <a:pt x="1210867" y="811300"/>
                  </a:lnTo>
                  <a:lnTo>
                    <a:pt x="1191945" y="851331"/>
                  </a:lnTo>
                  <a:lnTo>
                    <a:pt x="1170036" y="889733"/>
                  </a:lnTo>
                  <a:lnTo>
                    <a:pt x="1145280" y="926375"/>
                  </a:lnTo>
                  <a:lnTo>
                    <a:pt x="1117816" y="961124"/>
                  </a:lnTo>
                  <a:lnTo>
                    <a:pt x="1087783" y="993849"/>
                  </a:lnTo>
                  <a:lnTo>
                    <a:pt x="1055323" y="1024419"/>
                  </a:lnTo>
                  <a:lnTo>
                    <a:pt x="1020573" y="1052701"/>
                  </a:lnTo>
                  <a:lnTo>
                    <a:pt x="983674" y="1078566"/>
                  </a:lnTo>
                  <a:lnTo>
                    <a:pt x="944767" y="1101880"/>
                  </a:lnTo>
                  <a:lnTo>
                    <a:pt x="903989" y="1122512"/>
                  </a:lnTo>
                  <a:lnTo>
                    <a:pt x="861482" y="1140331"/>
                  </a:lnTo>
                  <a:lnTo>
                    <a:pt x="817385" y="1155206"/>
                  </a:lnTo>
                  <a:lnTo>
                    <a:pt x="771837" y="1167004"/>
                  </a:lnTo>
                  <a:lnTo>
                    <a:pt x="724978" y="1175594"/>
                  </a:lnTo>
                  <a:lnTo>
                    <a:pt x="676948" y="1180844"/>
                  </a:lnTo>
                  <a:lnTo>
                    <a:pt x="627888" y="1182624"/>
                  </a:lnTo>
                  <a:lnTo>
                    <a:pt x="578827" y="1180844"/>
                  </a:lnTo>
                  <a:lnTo>
                    <a:pt x="530797" y="1175594"/>
                  </a:lnTo>
                  <a:lnTo>
                    <a:pt x="483938" y="1167004"/>
                  </a:lnTo>
                  <a:lnTo>
                    <a:pt x="438390" y="1155206"/>
                  </a:lnTo>
                  <a:lnTo>
                    <a:pt x="394293" y="1140331"/>
                  </a:lnTo>
                  <a:lnTo>
                    <a:pt x="351786" y="1122512"/>
                  </a:lnTo>
                  <a:lnTo>
                    <a:pt x="311008" y="1101880"/>
                  </a:lnTo>
                  <a:lnTo>
                    <a:pt x="272101" y="1078566"/>
                  </a:lnTo>
                  <a:lnTo>
                    <a:pt x="235202" y="1052701"/>
                  </a:lnTo>
                  <a:lnTo>
                    <a:pt x="200452" y="1024419"/>
                  </a:lnTo>
                  <a:lnTo>
                    <a:pt x="167992" y="993849"/>
                  </a:lnTo>
                  <a:lnTo>
                    <a:pt x="137959" y="961124"/>
                  </a:lnTo>
                  <a:lnTo>
                    <a:pt x="110495" y="926375"/>
                  </a:lnTo>
                  <a:lnTo>
                    <a:pt x="85739" y="889733"/>
                  </a:lnTo>
                  <a:lnTo>
                    <a:pt x="63830" y="851331"/>
                  </a:lnTo>
                  <a:lnTo>
                    <a:pt x="44908" y="811300"/>
                  </a:lnTo>
                  <a:lnTo>
                    <a:pt x="29114" y="769771"/>
                  </a:lnTo>
                  <a:lnTo>
                    <a:pt x="16586" y="726876"/>
                  </a:lnTo>
                  <a:lnTo>
                    <a:pt x="7464" y="682747"/>
                  </a:lnTo>
                  <a:lnTo>
                    <a:pt x="1889" y="637515"/>
                  </a:lnTo>
                  <a:lnTo>
                    <a:pt x="0" y="5913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180457" y="4609287"/>
            <a:ext cx="9169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FFFFFF"/>
                </a:solidFill>
                <a:latin typeface="メイリオ"/>
                <a:cs typeface="メイリオ"/>
              </a:rPr>
              <a:t>相互運用性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一般利用型CBDC</a:t>
            </a:r>
            <a:r>
              <a:rPr dirty="0" spc="-15"/>
              <a:t>の発行形態と基本的特性</a:t>
            </a:r>
          </a:p>
        </p:txBody>
      </p:sp>
      <p:sp>
        <p:nvSpPr>
          <p:cNvPr id="27" name="object 27" descr=""/>
          <p:cNvSpPr txBox="1"/>
          <p:nvPr/>
        </p:nvSpPr>
        <p:spPr>
          <a:xfrm>
            <a:off x="5263388" y="2691460"/>
            <a:ext cx="34016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メイリオ"/>
                <a:cs typeface="メイリオ"/>
              </a:rPr>
              <a:t>CBDC</a:t>
            </a:r>
            <a:r>
              <a:rPr dirty="0" sz="1800" spc="-15">
                <a:latin typeface="メイリオ"/>
                <a:cs typeface="メイリオ"/>
              </a:rPr>
              <a:t>が具備すべき基本的な特性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25627" y="855170"/>
            <a:ext cx="8380095" cy="144843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4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latin typeface="メイリオ"/>
                <a:cs typeface="メイリオ"/>
              </a:rPr>
              <a:t>一般利用型CBDC</a:t>
            </a:r>
            <a:r>
              <a:rPr dirty="0" sz="1800" spc="-5">
                <a:latin typeface="メイリオ"/>
                <a:cs typeface="メイリオ"/>
              </a:rPr>
              <a:t>を発行する場合、中央銀行と民間部門による決済システムの</a:t>
            </a:r>
            <a:endParaRPr sz="1800">
              <a:latin typeface="メイリオ"/>
              <a:cs typeface="メイリオ"/>
            </a:endParaRPr>
          </a:p>
          <a:p>
            <a:pPr marL="355600">
              <a:lnSpc>
                <a:spcPct val="100000"/>
              </a:lnSpc>
              <a:spcBef>
                <a:spcPts val="335"/>
              </a:spcBef>
            </a:pP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二層構造</a:t>
            </a:r>
            <a:r>
              <a:rPr dirty="0" sz="1800">
                <a:latin typeface="メイリオ"/>
                <a:cs typeface="メイリオ"/>
              </a:rPr>
              <a:t>（</a:t>
            </a:r>
            <a:r>
              <a:rPr dirty="0" sz="1800" spc="-5">
                <a:latin typeface="メイリオ"/>
                <a:cs typeface="メイリオ"/>
              </a:rPr>
              <a:t>「間接型」発行形態</a:t>
            </a:r>
            <a:r>
              <a:rPr dirty="0" sz="1800">
                <a:latin typeface="メイリオ"/>
                <a:cs typeface="メイリオ"/>
              </a:rPr>
              <a:t>）</a:t>
            </a:r>
            <a:r>
              <a:rPr dirty="0" sz="1800" spc="-5">
                <a:latin typeface="メイリオ"/>
                <a:cs typeface="メイリオ"/>
              </a:rPr>
              <a:t>を維持することが適当。</a:t>
            </a:r>
            <a:endParaRPr sz="1800">
              <a:latin typeface="メイリオ"/>
              <a:cs typeface="メイリオ"/>
            </a:endParaRPr>
          </a:p>
          <a:p>
            <a:pPr marL="355600" marR="5080" indent="-342900">
              <a:lnSpc>
                <a:spcPct val="116100"/>
              </a:lnSpc>
              <a:spcBef>
                <a:spcPts val="119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latin typeface="メイリオ"/>
                <a:cs typeface="メイリオ"/>
              </a:rPr>
              <a:t>一般利用型CBDC</a:t>
            </a:r>
            <a:r>
              <a:rPr dirty="0" sz="1800" spc="-5">
                <a:latin typeface="メイリオ"/>
                <a:cs typeface="メイリオ"/>
              </a:rPr>
              <a:t>には、機能面やシステム面で具備すべき、いくつかの基本的</a:t>
            </a:r>
            <a:r>
              <a:rPr dirty="0" sz="1800" spc="-10">
                <a:latin typeface="メイリオ"/>
                <a:cs typeface="メイリオ"/>
              </a:rPr>
              <a:t>特性がある。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252222" y="793241"/>
            <a:ext cx="8618220" cy="1630680"/>
          </a:xfrm>
          <a:custGeom>
            <a:avLst/>
            <a:gdLst/>
            <a:ahLst/>
            <a:cxnLst/>
            <a:rect l="l" t="t" r="r" b="b"/>
            <a:pathLst>
              <a:path w="8618220" h="1630680">
                <a:moveTo>
                  <a:pt x="0" y="92202"/>
                </a:moveTo>
                <a:lnTo>
                  <a:pt x="7244" y="56310"/>
                </a:lnTo>
                <a:lnTo>
                  <a:pt x="27001" y="27003"/>
                </a:lnTo>
                <a:lnTo>
                  <a:pt x="56305" y="7244"/>
                </a:lnTo>
                <a:lnTo>
                  <a:pt x="92189" y="0"/>
                </a:lnTo>
                <a:lnTo>
                  <a:pt x="8526018" y="0"/>
                </a:lnTo>
                <a:lnTo>
                  <a:pt x="8561909" y="7244"/>
                </a:lnTo>
                <a:lnTo>
                  <a:pt x="8591216" y="27003"/>
                </a:lnTo>
                <a:lnTo>
                  <a:pt x="8610975" y="56310"/>
                </a:lnTo>
                <a:lnTo>
                  <a:pt x="8618220" y="92202"/>
                </a:lnTo>
                <a:lnTo>
                  <a:pt x="8618220" y="1538478"/>
                </a:lnTo>
                <a:lnTo>
                  <a:pt x="8610975" y="1574369"/>
                </a:lnTo>
                <a:lnTo>
                  <a:pt x="8591216" y="1603676"/>
                </a:lnTo>
                <a:lnTo>
                  <a:pt x="8561909" y="1623435"/>
                </a:lnTo>
                <a:lnTo>
                  <a:pt x="8526018" y="1630680"/>
                </a:lnTo>
                <a:lnTo>
                  <a:pt x="92189" y="1630680"/>
                </a:lnTo>
                <a:lnTo>
                  <a:pt x="56305" y="1623435"/>
                </a:lnTo>
                <a:lnTo>
                  <a:pt x="27001" y="1603676"/>
                </a:lnTo>
                <a:lnTo>
                  <a:pt x="7244" y="1574369"/>
                </a:lnTo>
                <a:lnTo>
                  <a:pt x="0" y="1538478"/>
                </a:lnTo>
                <a:lnTo>
                  <a:pt x="0" y="9220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1278763" y="2717038"/>
            <a:ext cx="2314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メイリオ"/>
                <a:cs typeface="メイリオ"/>
              </a:rPr>
              <a:t>「間接型」の発行形態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38912" y="3494532"/>
            <a:ext cx="3881754" cy="2700655"/>
            <a:chOff x="438912" y="3494532"/>
            <a:chExt cx="3881754" cy="2700655"/>
          </a:xfrm>
        </p:grpSpPr>
        <p:pic>
          <p:nvPicPr>
            <p:cNvPr id="32" name="object 3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4232148"/>
              <a:ext cx="781812" cy="80162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9623" y="3494532"/>
              <a:ext cx="438912" cy="42367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9623" y="4152900"/>
              <a:ext cx="438912" cy="42367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221486" y="3707130"/>
              <a:ext cx="2629535" cy="927100"/>
            </a:xfrm>
            <a:custGeom>
              <a:avLst/>
              <a:gdLst/>
              <a:ahLst/>
              <a:cxnLst/>
              <a:rect l="l" t="t" r="r" b="b"/>
              <a:pathLst>
                <a:path w="2629535" h="927100">
                  <a:moveTo>
                    <a:pt x="0" y="925703"/>
                  </a:moveTo>
                  <a:lnTo>
                    <a:pt x="2628900" y="0"/>
                  </a:lnTo>
                </a:path>
                <a:path w="2629535" h="927100">
                  <a:moveTo>
                    <a:pt x="0" y="926592"/>
                  </a:moveTo>
                  <a:lnTo>
                    <a:pt x="2629027" y="658368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3401" y="4863184"/>
              <a:ext cx="474078" cy="519482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1221486" y="4633722"/>
              <a:ext cx="2582545" cy="491490"/>
            </a:xfrm>
            <a:custGeom>
              <a:avLst/>
              <a:gdLst/>
              <a:ahLst/>
              <a:cxnLst/>
              <a:rect l="l" t="t" r="r" b="b"/>
              <a:pathLst>
                <a:path w="2582545" h="491489">
                  <a:moveTo>
                    <a:pt x="0" y="0"/>
                  </a:moveTo>
                  <a:lnTo>
                    <a:pt x="2582037" y="490981"/>
                  </a:lnTo>
                </a:path>
              </a:pathLst>
            </a:custGeom>
            <a:ln w="19811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5433" y="5675476"/>
              <a:ext cx="474764" cy="51948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221486" y="4633722"/>
              <a:ext cx="2582545" cy="1303020"/>
            </a:xfrm>
            <a:custGeom>
              <a:avLst/>
              <a:gdLst/>
              <a:ahLst/>
              <a:cxnLst/>
              <a:rect l="l" t="t" r="r" b="b"/>
              <a:pathLst>
                <a:path w="2582545" h="1303020">
                  <a:moveTo>
                    <a:pt x="0" y="0"/>
                  </a:moveTo>
                  <a:lnTo>
                    <a:pt x="2582037" y="1302600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9319" y="3882110"/>
              <a:ext cx="451104" cy="381584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5560" y="3823716"/>
              <a:ext cx="551688" cy="1008888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9319" y="4334256"/>
              <a:ext cx="451104" cy="551688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4747" y="4980432"/>
              <a:ext cx="451104" cy="55168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9463" y="5009388"/>
              <a:ext cx="553212" cy="1008888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74747" y="5519927"/>
              <a:ext cx="451104" cy="550164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2219960" y="3414776"/>
            <a:ext cx="7391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5">
                <a:solidFill>
                  <a:srgbClr val="006FC0"/>
                </a:solidFill>
                <a:latin typeface="メイリオ"/>
                <a:cs typeface="メイリオ"/>
              </a:rPr>
              <a:t>仲介機関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700017" y="3133725"/>
            <a:ext cx="5613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006FC0"/>
                </a:solidFill>
                <a:latin typeface="メイリオ"/>
                <a:cs typeface="メイリオ"/>
              </a:rPr>
              <a:t>利用者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9623" y="3984497"/>
            <a:ext cx="7391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solidFill>
                  <a:srgbClr val="006FC0"/>
                </a:solidFill>
                <a:latin typeface="メイリオ"/>
                <a:cs typeface="メイリオ"/>
              </a:rPr>
              <a:t>中央銀行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3104388" y="5894832"/>
            <a:ext cx="472440" cy="414655"/>
          </a:xfrm>
          <a:custGeom>
            <a:avLst/>
            <a:gdLst/>
            <a:ahLst/>
            <a:cxnLst/>
            <a:rect l="l" t="t" r="r" b="b"/>
            <a:pathLst>
              <a:path w="472439" h="414654">
                <a:moveTo>
                  <a:pt x="236220" y="0"/>
                </a:moveTo>
                <a:lnTo>
                  <a:pt x="188622" y="4211"/>
                </a:lnTo>
                <a:lnTo>
                  <a:pt x="144285" y="16288"/>
                </a:lnTo>
                <a:lnTo>
                  <a:pt x="104161" y="35398"/>
                </a:lnTo>
                <a:lnTo>
                  <a:pt x="69199" y="60707"/>
                </a:lnTo>
                <a:lnTo>
                  <a:pt x="40351" y="91382"/>
                </a:lnTo>
                <a:lnTo>
                  <a:pt x="18567" y="126589"/>
                </a:lnTo>
                <a:lnTo>
                  <a:pt x="4800" y="165494"/>
                </a:lnTo>
                <a:lnTo>
                  <a:pt x="0" y="207264"/>
                </a:lnTo>
                <a:lnTo>
                  <a:pt x="4800" y="249033"/>
                </a:lnTo>
                <a:lnTo>
                  <a:pt x="18567" y="287938"/>
                </a:lnTo>
                <a:lnTo>
                  <a:pt x="40351" y="323145"/>
                </a:lnTo>
                <a:lnTo>
                  <a:pt x="69199" y="353820"/>
                </a:lnTo>
                <a:lnTo>
                  <a:pt x="104161" y="379129"/>
                </a:lnTo>
                <a:lnTo>
                  <a:pt x="144285" y="398239"/>
                </a:lnTo>
                <a:lnTo>
                  <a:pt x="188622" y="410316"/>
                </a:lnTo>
                <a:lnTo>
                  <a:pt x="236220" y="414528"/>
                </a:lnTo>
                <a:lnTo>
                  <a:pt x="283817" y="410316"/>
                </a:lnTo>
                <a:lnTo>
                  <a:pt x="328154" y="398239"/>
                </a:lnTo>
                <a:lnTo>
                  <a:pt x="368278" y="379129"/>
                </a:lnTo>
                <a:lnTo>
                  <a:pt x="403240" y="353820"/>
                </a:lnTo>
                <a:lnTo>
                  <a:pt x="432088" y="323145"/>
                </a:lnTo>
                <a:lnTo>
                  <a:pt x="453872" y="287938"/>
                </a:lnTo>
                <a:lnTo>
                  <a:pt x="467639" y="249033"/>
                </a:lnTo>
                <a:lnTo>
                  <a:pt x="472439" y="207264"/>
                </a:lnTo>
                <a:lnTo>
                  <a:pt x="467639" y="165494"/>
                </a:lnTo>
                <a:lnTo>
                  <a:pt x="453872" y="126589"/>
                </a:lnTo>
                <a:lnTo>
                  <a:pt x="432088" y="91382"/>
                </a:lnTo>
                <a:lnTo>
                  <a:pt x="403240" y="60707"/>
                </a:lnTo>
                <a:lnTo>
                  <a:pt x="368278" y="35398"/>
                </a:lnTo>
                <a:lnTo>
                  <a:pt x="328154" y="16288"/>
                </a:lnTo>
                <a:lnTo>
                  <a:pt x="283817" y="4211"/>
                </a:lnTo>
                <a:lnTo>
                  <a:pt x="23622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3138677" y="6017767"/>
            <a:ext cx="393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メイリオ"/>
                <a:cs typeface="メイリオ"/>
              </a:rPr>
              <a:t>CBDC</a:t>
            </a:r>
            <a:endParaRPr sz="1000">
              <a:latin typeface="メイリオ"/>
              <a:cs typeface="メイリオ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353311" y="5151120"/>
            <a:ext cx="474345" cy="416559"/>
          </a:xfrm>
          <a:custGeom>
            <a:avLst/>
            <a:gdLst/>
            <a:ahLst/>
            <a:cxnLst/>
            <a:rect l="l" t="t" r="r" b="b"/>
            <a:pathLst>
              <a:path w="474344" h="416560">
                <a:moveTo>
                  <a:pt x="236981" y="0"/>
                </a:moveTo>
                <a:lnTo>
                  <a:pt x="189205" y="4224"/>
                </a:lnTo>
                <a:lnTo>
                  <a:pt x="144714" y="16341"/>
                </a:lnTo>
                <a:lnTo>
                  <a:pt x="104458" y="35515"/>
                </a:lnTo>
                <a:lnTo>
                  <a:pt x="69389" y="60912"/>
                </a:lnTo>
                <a:lnTo>
                  <a:pt x="40458" y="91696"/>
                </a:lnTo>
                <a:lnTo>
                  <a:pt x="18615" y="127033"/>
                </a:lnTo>
                <a:lnTo>
                  <a:pt x="4812" y="166088"/>
                </a:lnTo>
                <a:lnTo>
                  <a:pt x="0" y="208025"/>
                </a:lnTo>
                <a:lnTo>
                  <a:pt x="4812" y="249963"/>
                </a:lnTo>
                <a:lnTo>
                  <a:pt x="18615" y="289018"/>
                </a:lnTo>
                <a:lnTo>
                  <a:pt x="40458" y="324355"/>
                </a:lnTo>
                <a:lnTo>
                  <a:pt x="69389" y="355139"/>
                </a:lnTo>
                <a:lnTo>
                  <a:pt x="104458" y="380536"/>
                </a:lnTo>
                <a:lnTo>
                  <a:pt x="144714" y="399710"/>
                </a:lnTo>
                <a:lnTo>
                  <a:pt x="189205" y="411827"/>
                </a:lnTo>
                <a:lnTo>
                  <a:pt x="236981" y="416051"/>
                </a:lnTo>
                <a:lnTo>
                  <a:pt x="284758" y="411827"/>
                </a:lnTo>
                <a:lnTo>
                  <a:pt x="329249" y="399710"/>
                </a:lnTo>
                <a:lnTo>
                  <a:pt x="369505" y="380536"/>
                </a:lnTo>
                <a:lnTo>
                  <a:pt x="404574" y="355139"/>
                </a:lnTo>
                <a:lnTo>
                  <a:pt x="433505" y="324355"/>
                </a:lnTo>
                <a:lnTo>
                  <a:pt x="455348" y="289018"/>
                </a:lnTo>
                <a:lnTo>
                  <a:pt x="469151" y="249963"/>
                </a:lnTo>
                <a:lnTo>
                  <a:pt x="473963" y="208025"/>
                </a:lnTo>
                <a:lnTo>
                  <a:pt x="469151" y="166088"/>
                </a:lnTo>
                <a:lnTo>
                  <a:pt x="455348" y="127033"/>
                </a:lnTo>
                <a:lnTo>
                  <a:pt x="433505" y="91696"/>
                </a:lnTo>
                <a:lnTo>
                  <a:pt x="404574" y="60912"/>
                </a:lnTo>
                <a:lnTo>
                  <a:pt x="369505" y="35515"/>
                </a:lnTo>
                <a:lnTo>
                  <a:pt x="329249" y="16341"/>
                </a:lnTo>
                <a:lnTo>
                  <a:pt x="284758" y="4224"/>
                </a:lnTo>
                <a:lnTo>
                  <a:pt x="236981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1388491" y="5275326"/>
            <a:ext cx="393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solidFill>
                  <a:srgbClr val="FFFFFF"/>
                </a:solidFill>
                <a:latin typeface="メイリオ"/>
                <a:cs typeface="メイリオ"/>
              </a:rPr>
              <a:t>CBDC</a:t>
            </a:r>
            <a:endParaRPr sz="1000">
              <a:latin typeface="メイリオ"/>
              <a:cs typeface="メイリオ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677915" y="2531490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メイリオ"/>
                <a:cs typeface="メイリオ"/>
              </a:rPr>
              <a:t>考慮すべきポイント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684712" y="3015932"/>
            <a:ext cx="4178935" cy="846455"/>
            <a:chOff x="4684712" y="3015932"/>
            <a:chExt cx="4178935" cy="846455"/>
          </a:xfrm>
        </p:grpSpPr>
        <p:sp>
          <p:nvSpPr>
            <p:cNvPr id="4" name="object 4" descr=""/>
            <p:cNvSpPr/>
            <p:nvPr/>
          </p:nvSpPr>
          <p:spPr>
            <a:xfrm>
              <a:off x="4697729" y="3028950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4070858" y="0"/>
                  </a:moveTo>
                  <a:lnTo>
                    <a:pt x="82042" y="0"/>
                  </a:lnTo>
                  <a:lnTo>
                    <a:pt x="50095" y="6443"/>
                  </a:lnTo>
                  <a:lnTo>
                    <a:pt x="24018" y="24018"/>
                  </a:lnTo>
                  <a:lnTo>
                    <a:pt x="6443" y="50095"/>
                  </a:lnTo>
                  <a:lnTo>
                    <a:pt x="0" y="82041"/>
                  </a:lnTo>
                  <a:lnTo>
                    <a:pt x="0" y="737869"/>
                  </a:lnTo>
                  <a:lnTo>
                    <a:pt x="6443" y="769816"/>
                  </a:lnTo>
                  <a:lnTo>
                    <a:pt x="24018" y="795893"/>
                  </a:lnTo>
                  <a:lnTo>
                    <a:pt x="50095" y="813468"/>
                  </a:lnTo>
                  <a:lnTo>
                    <a:pt x="82042" y="819912"/>
                  </a:lnTo>
                  <a:lnTo>
                    <a:pt x="4070858" y="819912"/>
                  </a:lnTo>
                  <a:lnTo>
                    <a:pt x="4102804" y="813468"/>
                  </a:lnTo>
                  <a:lnTo>
                    <a:pt x="4128881" y="795893"/>
                  </a:lnTo>
                  <a:lnTo>
                    <a:pt x="4146456" y="769816"/>
                  </a:lnTo>
                  <a:lnTo>
                    <a:pt x="4152900" y="737869"/>
                  </a:lnTo>
                  <a:lnTo>
                    <a:pt x="4152900" y="82041"/>
                  </a:lnTo>
                  <a:lnTo>
                    <a:pt x="4146456" y="50095"/>
                  </a:lnTo>
                  <a:lnTo>
                    <a:pt x="4128881" y="24018"/>
                  </a:lnTo>
                  <a:lnTo>
                    <a:pt x="4102804" y="6443"/>
                  </a:lnTo>
                  <a:lnTo>
                    <a:pt x="407085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97729" y="3028950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0" y="82041"/>
                  </a:moveTo>
                  <a:lnTo>
                    <a:pt x="6443" y="50095"/>
                  </a:lnTo>
                  <a:lnTo>
                    <a:pt x="24018" y="24018"/>
                  </a:lnTo>
                  <a:lnTo>
                    <a:pt x="50095" y="6443"/>
                  </a:lnTo>
                  <a:lnTo>
                    <a:pt x="82042" y="0"/>
                  </a:lnTo>
                  <a:lnTo>
                    <a:pt x="4070858" y="0"/>
                  </a:lnTo>
                  <a:lnTo>
                    <a:pt x="4102804" y="6443"/>
                  </a:lnTo>
                  <a:lnTo>
                    <a:pt x="4128881" y="24018"/>
                  </a:lnTo>
                  <a:lnTo>
                    <a:pt x="4146456" y="50095"/>
                  </a:lnTo>
                  <a:lnTo>
                    <a:pt x="4152900" y="82041"/>
                  </a:lnTo>
                  <a:lnTo>
                    <a:pt x="4152900" y="737869"/>
                  </a:lnTo>
                  <a:lnTo>
                    <a:pt x="4146456" y="769816"/>
                  </a:lnTo>
                  <a:lnTo>
                    <a:pt x="4128881" y="795893"/>
                  </a:lnTo>
                  <a:lnTo>
                    <a:pt x="4102804" y="813468"/>
                  </a:lnTo>
                  <a:lnTo>
                    <a:pt x="4070858" y="819912"/>
                  </a:lnTo>
                  <a:lnTo>
                    <a:pt x="82042" y="819912"/>
                  </a:lnTo>
                  <a:lnTo>
                    <a:pt x="50095" y="813468"/>
                  </a:lnTo>
                  <a:lnTo>
                    <a:pt x="24018" y="795893"/>
                  </a:lnTo>
                  <a:lnTo>
                    <a:pt x="6443" y="769816"/>
                  </a:lnTo>
                  <a:lnTo>
                    <a:pt x="0" y="737869"/>
                  </a:lnTo>
                  <a:lnTo>
                    <a:pt x="0" y="8204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005829" y="3106826"/>
            <a:ext cx="2660650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dirty="0" sz="1600" spc="-25" b="1">
                <a:latin typeface="メイリオ"/>
                <a:cs typeface="メイリオ"/>
              </a:rPr>
              <a:t>物</a:t>
            </a:r>
            <a:r>
              <a:rPr dirty="0" sz="1600" spc="-25" b="1">
                <a:latin typeface="メイリオ"/>
                <a:cs typeface="メイリオ"/>
              </a:rPr>
              <a:t>価</a:t>
            </a:r>
            <a:r>
              <a:rPr dirty="0" sz="1600" spc="-25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安</a:t>
            </a:r>
            <a:r>
              <a:rPr dirty="0" sz="1600" spc="-25" b="1">
                <a:latin typeface="メイリオ"/>
                <a:cs typeface="メイリオ"/>
              </a:rPr>
              <a:t>定</a:t>
            </a:r>
            <a:r>
              <a:rPr dirty="0" sz="1600" spc="-25" b="1">
                <a:latin typeface="メイリオ"/>
                <a:cs typeface="メイリオ"/>
              </a:rPr>
              <a:t>や</a:t>
            </a:r>
            <a:r>
              <a:rPr dirty="0" sz="1600" spc="-25" b="1">
                <a:latin typeface="メイリオ"/>
                <a:cs typeface="メイリオ"/>
              </a:rPr>
              <a:t>金</a:t>
            </a:r>
            <a:r>
              <a:rPr dirty="0" sz="1600" spc="-25" b="1">
                <a:latin typeface="メイリオ"/>
                <a:cs typeface="メイリオ"/>
              </a:rPr>
              <a:t>融</a:t>
            </a:r>
            <a:r>
              <a:rPr dirty="0" sz="1600" spc="-25" b="1">
                <a:latin typeface="メイリオ"/>
                <a:cs typeface="メイリオ"/>
              </a:rPr>
              <a:t>シ</a:t>
            </a:r>
            <a:r>
              <a:rPr dirty="0" sz="1600" spc="-25" b="1">
                <a:latin typeface="メイリオ"/>
                <a:cs typeface="メイリオ"/>
              </a:rPr>
              <a:t>ス</a:t>
            </a:r>
            <a:r>
              <a:rPr dirty="0" sz="1600" spc="-25" b="1">
                <a:latin typeface="メイリオ"/>
                <a:cs typeface="メイリオ"/>
              </a:rPr>
              <a:t>テ</a:t>
            </a:r>
            <a:r>
              <a:rPr dirty="0" sz="1600" spc="-25" b="1">
                <a:latin typeface="メイリオ"/>
                <a:cs typeface="メイリオ"/>
              </a:rPr>
              <a:t>ム</a:t>
            </a:r>
            <a:r>
              <a:rPr dirty="0" sz="1600" spc="-50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安</a:t>
            </a:r>
            <a:r>
              <a:rPr dirty="0" sz="1600" spc="-25" b="1">
                <a:latin typeface="メイリオ"/>
                <a:cs typeface="メイリオ"/>
              </a:rPr>
              <a:t>定</a:t>
            </a:r>
            <a:r>
              <a:rPr dirty="0" sz="1600" spc="-25" b="1">
                <a:latin typeface="メイリオ"/>
                <a:cs typeface="メイリオ"/>
              </a:rPr>
              <a:t>と</a:t>
            </a:r>
            <a:r>
              <a:rPr dirty="0" sz="1600" spc="-25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関</a:t>
            </a:r>
            <a:r>
              <a:rPr dirty="0" sz="1600" spc="-50" b="1">
                <a:latin typeface="メイリオ"/>
                <a:cs typeface="メイリオ"/>
              </a:rPr>
              <a:t>係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684712" y="3093656"/>
            <a:ext cx="4178935" cy="1628139"/>
            <a:chOff x="4684712" y="3093656"/>
            <a:chExt cx="4178935" cy="1628139"/>
          </a:xfrm>
        </p:grpSpPr>
        <p:sp>
          <p:nvSpPr>
            <p:cNvPr id="8" name="object 8" descr=""/>
            <p:cNvSpPr/>
            <p:nvPr/>
          </p:nvSpPr>
          <p:spPr>
            <a:xfrm>
              <a:off x="4900422" y="3106674"/>
              <a:ext cx="853440" cy="589915"/>
            </a:xfrm>
            <a:custGeom>
              <a:avLst/>
              <a:gdLst/>
              <a:ahLst/>
              <a:cxnLst/>
              <a:rect l="l" t="t" r="r" b="b"/>
              <a:pathLst>
                <a:path w="853439" h="589914">
                  <a:moveTo>
                    <a:pt x="794512" y="0"/>
                  </a:moveTo>
                  <a:lnTo>
                    <a:pt x="58927" y="0"/>
                  </a:lnTo>
                  <a:lnTo>
                    <a:pt x="36004" y="4635"/>
                  </a:lnTo>
                  <a:lnTo>
                    <a:pt x="17272" y="17271"/>
                  </a:lnTo>
                  <a:lnTo>
                    <a:pt x="4635" y="36004"/>
                  </a:lnTo>
                  <a:lnTo>
                    <a:pt x="0" y="58927"/>
                  </a:lnTo>
                  <a:lnTo>
                    <a:pt x="0" y="530859"/>
                  </a:lnTo>
                  <a:lnTo>
                    <a:pt x="4635" y="553783"/>
                  </a:lnTo>
                  <a:lnTo>
                    <a:pt x="17271" y="572515"/>
                  </a:lnTo>
                  <a:lnTo>
                    <a:pt x="36004" y="585152"/>
                  </a:lnTo>
                  <a:lnTo>
                    <a:pt x="58927" y="589788"/>
                  </a:lnTo>
                  <a:lnTo>
                    <a:pt x="794512" y="589788"/>
                  </a:lnTo>
                  <a:lnTo>
                    <a:pt x="817435" y="585152"/>
                  </a:lnTo>
                  <a:lnTo>
                    <a:pt x="836167" y="572515"/>
                  </a:lnTo>
                  <a:lnTo>
                    <a:pt x="848804" y="553783"/>
                  </a:lnTo>
                  <a:lnTo>
                    <a:pt x="853439" y="530859"/>
                  </a:lnTo>
                  <a:lnTo>
                    <a:pt x="853439" y="58927"/>
                  </a:lnTo>
                  <a:lnTo>
                    <a:pt x="848804" y="36004"/>
                  </a:lnTo>
                  <a:lnTo>
                    <a:pt x="836168" y="17272"/>
                  </a:lnTo>
                  <a:lnTo>
                    <a:pt x="817435" y="4635"/>
                  </a:lnTo>
                  <a:lnTo>
                    <a:pt x="794512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00422" y="3106674"/>
              <a:ext cx="853440" cy="589915"/>
            </a:xfrm>
            <a:custGeom>
              <a:avLst/>
              <a:gdLst/>
              <a:ahLst/>
              <a:cxnLst/>
              <a:rect l="l" t="t" r="r" b="b"/>
              <a:pathLst>
                <a:path w="853439" h="589914">
                  <a:moveTo>
                    <a:pt x="0" y="58927"/>
                  </a:moveTo>
                  <a:lnTo>
                    <a:pt x="4635" y="36004"/>
                  </a:lnTo>
                  <a:lnTo>
                    <a:pt x="17272" y="17271"/>
                  </a:lnTo>
                  <a:lnTo>
                    <a:pt x="36004" y="4635"/>
                  </a:lnTo>
                  <a:lnTo>
                    <a:pt x="58927" y="0"/>
                  </a:lnTo>
                  <a:lnTo>
                    <a:pt x="794512" y="0"/>
                  </a:lnTo>
                  <a:lnTo>
                    <a:pt x="817435" y="4635"/>
                  </a:lnTo>
                  <a:lnTo>
                    <a:pt x="836168" y="17272"/>
                  </a:lnTo>
                  <a:lnTo>
                    <a:pt x="848804" y="36004"/>
                  </a:lnTo>
                  <a:lnTo>
                    <a:pt x="853439" y="58927"/>
                  </a:lnTo>
                  <a:lnTo>
                    <a:pt x="853439" y="530859"/>
                  </a:lnTo>
                  <a:lnTo>
                    <a:pt x="848804" y="553783"/>
                  </a:lnTo>
                  <a:lnTo>
                    <a:pt x="836167" y="572515"/>
                  </a:lnTo>
                  <a:lnTo>
                    <a:pt x="817435" y="585152"/>
                  </a:lnTo>
                  <a:lnTo>
                    <a:pt x="794512" y="589788"/>
                  </a:lnTo>
                  <a:lnTo>
                    <a:pt x="58927" y="589788"/>
                  </a:lnTo>
                  <a:lnTo>
                    <a:pt x="36004" y="585152"/>
                  </a:lnTo>
                  <a:lnTo>
                    <a:pt x="17271" y="572515"/>
                  </a:lnTo>
                  <a:lnTo>
                    <a:pt x="4635" y="553783"/>
                  </a:lnTo>
                  <a:lnTo>
                    <a:pt x="0" y="530859"/>
                  </a:lnTo>
                  <a:lnTo>
                    <a:pt x="0" y="58927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97729" y="3885438"/>
              <a:ext cx="4152900" cy="822960"/>
            </a:xfrm>
            <a:custGeom>
              <a:avLst/>
              <a:gdLst/>
              <a:ahLst/>
              <a:cxnLst/>
              <a:rect l="l" t="t" r="r" b="b"/>
              <a:pathLst>
                <a:path w="4152900" h="822960">
                  <a:moveTo>
                    <a:pt x="4070604" y="0"/>
                  </a:moveTo>
                  <a:lnTo>
                    <a:pt x="82296" y="0"/>
                  </a:lnTo>
                  <a:lnTo>
                    <a:pt x="50256" y="6465"/>
                  </a:lnTo>
                  <a:lnTo>
                    <a:pt x="24098" y="24098"/>
                  </a:lnTo>
                  <a:lnTo>
                    <a:pt x="6465" y="50256"/>
                  </a:lnTo>
                  <a:lnTo>
                    <a:pt x="0" y="82295"/>
                  </a:lnTo>
                  <a:lnTo>
                    <a:pt x="0" y="740663"/>
                  </a:lnTo>
                  <a:lnTo>
                    <a:pt x="6465" y="772703"/>
                  </a:lnTo>
                  <a:lnTo>
                    <a:pt x="24098" y="798861"/>
                  </a:lnTo>
                  <a:lnTo>
                    <a:pt x="50256" y="816494"/>
                  </a:lnTo>
                  <a:lnTo>
                    <a:pt x="82296" y="822960"/>
                  </a:lnTo>
                  <a:lnTo>
                    <a:pt x="4070604" y="822960"/>
                  </a:lnTo>
                  <a:lnTo>
                    <a:pt x="4102643" y="816494"/>
                  </a:lnTo>
                  <a:lnTo>
                    <a:pt x="4128801" y="798861"/>
                  </a:lnTo>
                  <a:lnTo>
                    <a:pt x="4146434" y="772703"/>
                  </a:lnTo>
                  <a:lnTo>
                    <a:pt x="4152900" y="740663"/>
                  </a:lnTo>
                  <a:lnTo>
                    <a:pt x="4152900" y="82295"/>
                  </a:lnTo>
                  <a:lnTo>
                    <a:pt x="4146434" y="50256"/>
                  </a:lnTo>
                  <a:lnTo>
                    <a:pt x="4128801" y="24098"/>
                  </a:lnTo>
                  <a:lnTo>
                    <a:pt x="4102643" y="6465"/>
                  </a:lnTo>
                  <a:lnTo>
                    <a:pt x="4070604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697729" y="3885438"/>
              <a:ext cx="4152900" cy="822960"/>
            </a:xfrm>
            <a:custGeom>
              <a:avLst/>
              <a:gdLst/>
              <a:ahLst/>
              <a:cxnLst/>
              <a:rect l="l" t="t" r="r" b="b"/>
              <a:pathLst>
                <a:path w="4152900" h="822960">
                  <a:moveTo>
                    <a:pt x="0" y="82295"/>
                  </a:moveTo>
                  <a:lnTo>
                    <a:pt x="6465" y="50256"/>
                  </a:lnTo>
                  <a:lnTo>
                    <a:pt x="24098" y="24098"/>
                  </a:lnTo>
                  <a:lnTo>
                    <a:pt x="50256" y="6465"/>
                  </a:lnTo>
                  <a:lnTo>
                    <a:pt x="82296" y="0"/>
                  </a:lnTo>
                  <a:lnTo>
                    <a:pt x="4070604" y="0"/>
                  </a:lnTo>
                  <a:lnTo>
                    <a:pt x="4102643" y="6465"/>
                  </a:lnTo>
                  <a:lnTo>
                    <a:pt x="4128801" y="24098"/>
                  </a:lnTo>
                  <a:lnTo>
                    <a:pt x="4146434" y="50256"/>
                  </a:lnTo>
                  <a:lnTo>
                    <a:pt x="4152900" y="82295"/>
                  </a:lnTo>
                  <a:lnTo>
                    <a:pt x="4152900" y="740663"/>
                  </a:lnTo>
                  <a:lnTo>
                    <a:pt x="4146434" y="772703"/>
                  </a:lnTo>
                  <a:lnTo>
                    <a:pt x="4128801" y="798861"/>
                  </a:lnTo>
                  <a:lnTo>
                    <a:pt x="4102643" y="816494"/>
                  </a:lnTo>
                  <a:lnTo>
                    <a:pt x="4070604" y="822960"/>
                  </a:lnTo>
                  <a:lnTo>
                    <a:pt x="82296" y="822960"/>
                  </a:lnTo>
                  <a:lnTo>
                    <a:pt x="50256" y="816494"/>
                  </a:lnTo>
                  <a:lnTo>
                    <a:pt x="24098" y="798861"/>
                  </a:lnTo>
                  <a:lnTo>
                    <a:pt x="6465" y="772703"/>
                  </a:lnTo>
                  <a:lnTo>
                    <a:pt x="0" y="740663"/>
                  </a:lnTo>
                  <a:lnTo>
                    <a:pt x="0" y="82295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005829" y="4149344"/>
            <a:ext cx="205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メイリオ"/>
                <a:cs typeface="メイリオ"/>
              </a:rPr>
              <a:t>イ</a:t>
            </a:r>
            <a:r>
              <a:rPr dirty="0" sz="1600" spc="-25" b="1">
                <a:latin typeface="メイリオ"/>
                <a:cs typeface="メイリオ"/>
              </a:rPr>
              <a:t>ノ</a:t>
            </a:r>
            <a:r>
              <a:rPr dirty="0" sz="1600" spc="-25" b="1">
                <a:latin typeface="メイリオ"/>
                <a:cs typeface="メイリオ"/>
              </a:rPr>
              <a:t>ベ</a:t>
            </a:r>
            <a:r>
              <a:rPr dirty="0" sz="1600" spc="-25" b="1">
                <a:latin typeface="メイリオ"/>
                <a:cs typeface="メイリオ"/>
              </a:rPr>
              <a:t>ー</a:t>
            </a:r>
            <a:r>
              <a:rPr dirty="0" sz="1600" spc="-25" b="1">
                <a:latin typeface="メイリオ"/>
                <a:cs typeface="メイリオ"/>
              </a:rPr>
              <a:t>シ</a:t>
            </a:r>
            <a:r>
              <a:rPr dirty="0" sz="1600" spc="-25" b="1">
                <a:latin typeface="メイリオ"/>
                <a:cs typeface="メイリオ"/>
              </a:rPr>
              <a:t>ョ</a:t>
            </a:r>
            <a:r>
              <a:rPr dirty="0" sz="1600" spc="-25" b="1">
                <a:latin typeface="メイリオ"/>
                <a:cs typeface="メイリオ"/>
              </a:rPr>
              <a:t>ン</a:t>
            </a:r>
            <a:r>
              <a:rPr dirty="0" sz="1600" spc="-25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促</a:t>
            </a:r>
            <a:r>
              <a:rPr dirty="0" sz="1600" spc="-50" b="1">
                <a:latin typeface="メイリオ"/>
                <a:cs typeface="メイリオ"/>
              </a:rPr>
              <a:t>進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884420" y="3171444"/>
            <a:ext cx="878205" cy="1434465"/>
            <a:chOff x="4884420" y="3171444"/>
            <a:chExt cx="878205" cy="1434465"/>
          </a:xfrm>
        </p:grpSpPr>
        <p:sp>
          <p:nvSpPr>
            <p:cNvPr id="14" name="object 14" descr=""/>
            <p:cNvSpPr/>
            <p:nvPr/>
          </p:nvSpPr>
          <p:spPr>
            <a:xfrm>
              <a:off x="4897374" y="4001261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792734" y="0"/>
                  </a:moveTo>
                  <a:lnTo>
                    <a:pt x="59181" y="0"/>
                  </a:lnTo>
                  <a:lnTo>
                    <a:pt x="36111" y="4639"/>
                  </a:lnTo>
                  <a:lnTo>
                    <a:pt x="17303" y="17303"/>
                  </a:lnTo>
                  <a:lnTo>
                    <a:pt x="4639" y="36111"/>
                  </a:lnTo>
                  <a:lnTo>
                    <a:pt x="0" y="59181"/>
                  </a:lnTo>
                  <a:lnTo>
                    <a:pt x="0" y="532130"/>
                  </a:lnTo>
                  <a:lnTo>
                    <a:pt x="4639" y="555200"/>
                  </a:lnTo>
                  <a:lnTo>
                    <a:pt x="17303" y="574008"/>
                  </a:lnTo>
                  <a:lnTo>
                    <a:pt x="36111" y="586672"/>
                  </a:lnTo>
                  <a:lnTo>
                    <a:pt x="59181" y="591312"/>
                  </a:lnTo>
                  <a:lnTo>
                    <a:pt x="792734" y="591312"/>
                  </a:lnTo>
                  <a:lnTo>
                    <a:pt x="815804" y="586672"/>
                  </a:lnTo>
                  <a:lnTo>
                    <a:pt x="834612" y="574008"/>
                  </a:lnTo>
                  <a:lnTo>
                    <a:pt x="847276" y="555200"/>
                  </a:lnTo>
                  <a:lnTo>
                    <a:pt x="851915" y="532130"/>
                  </a:lnTo>
                  <a:lnTo>
                    <a:pt x="851915" y="59181"/>
                  </a:lnTo>
                  <a:lnTo>
                    <a:pt x="847276" y="36111"/>
                  </a:lnTo>
                  <a:lnTo>
                    <a:pt x="834612" y="17303"/>
                  </a:lnTo>
                  <a:lnTo>
                    <a:pt x="815804" y="4639"/>
                  </a:lnTo>
                  <a:lnTo>
                    <a:pt x="792734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897374" y="4001261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0" y="59181"/>
                  </a:moveTo>
                  <a:lnTo>
                    <a:pt x="4639" y="36111"/>
                  </a:lnTo>
                  <a:lnTo>
                    <a:pt x="17303" y="17303"/>
                  </a:lnTo>
                  <a:lnTo>
                    <a:pt x="36111" y="4639"/>
                  </a:lnTo>
                  <a:lnTo>
                    <a:pt x="59181" y="0"/>
                  </a:lnTo>
                  <a:lnTo>
                    <a:pt x="792734" y="0"/>
                  </a:lnTo>
                  <a:lnTo>
                    <a:pt x="815804" y="4639"/>
                  </a:lnTo>
                  <a:lnTo>
                    <a:pt x="834612" y="17303"/>
                  </a:lnTo>
                  <a:lnTo>
                    <a:pt x="847276" y="36111"/>
                  </a:lnTo>
                  <a:lnTo>
                    <a:pt x="851915" y="59181"/>
                  </a:lnTo>
                  <a:lnTo>
                    <a:pt x="851915" y="532130"/>
                  </a:lnTo>
                  <a:lnTo>
                    <a:pt x="847276" y="555200"/>
                  </a:lnTo>
                  <a:lnTo>
                    <a:pt x="834612" y="574008"/>
                  </a:lnTo>
                  <a:lnTo>
                    <a:pt x="815804" y="586672"/>
                  </a:lnTo>
                  <a:lnTo>
                    <a:pt x="792734" y="591312"/>
                  </a:lnTo>
                  <a:lnTo>
                    <a:pt x="59181" y="591312"/>
                  </a:lnTo>
                  <a:lnTo>
                    <a:pt x="36111" y="586672"/>
                  </a:lnTo>
                  <a:lnTo>
                    <a:pt x="17303" y="574008"/>
                  </a:lnTo>
                  <a:lnTo>
                    <a:pt x="4639" y="555200"/>
                  </a:lnTo>
                  <a:lnTo>
                    <a:pt x="0" y="532130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3104" y="3171444"/>
              <a:ext cx="580644" cy="46329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1580" y="4081272"/>
              <a:ext cx="583691" cy="423671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4684712" y="4770056"/>
            <a:ext cx="4178935" cy="846455"/>
            <a:chOff x="4684712" y="4770056"/>
            <a:chExt cx="4178935" cy="846455"/>
          </a:xfrm>
        </p:grpSpPr>
        <p:sp>
          <p:nvSpPr>
            <p:cNvPr id="19" name="object 19" descr=""/>
            <p:cNvSpPr/>
            <p:nvPr/>
          </p:nvSpPr>
          <p:spPr>
            <a:xfrm>
              <a:off x="4697729" y="4783074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4070858" y="0"/>
                  </a:moveTo>
                  <a:lnTo>
                    <a:pt x="82042" y="0"/>
                  </a:lnTo>
                  <a:lnTo>
                    <a:pt x="50095" y="6443"/>
                  </a:lnTo>
                  <a:lnTo>
                    <a:pt x="24018" y="24018"/>
                  </a:lnTo>
                  <a:lnTo>
                    <a:pt x="6443" y="50095"/>
                  </a:lnTo>
                  <a:lnTo>
                    <a:pt x="0" y="82042"/>
                  </a:lnTo>
                  <a:lnTo>
                    <a:pt x="0" y="737869"/>
                  </a:lnTo>
                  <a:lnTo>
                    <a:pt x="6443" y="769816"/>
                  </a:lnTo>
                  <a:lnTo>
                    <a:pt x="24018" y="795893"/>
                  </a:lnTo>
                  <a:lnTo>
                    <a:pt x="50095" y="813468"/>
                  </a:lnTo>
                  <a:lnTo>
                    <a:pt x="82042" y="819912"/>
                  </a:lnTo>
                  <a:lnTo>
                    <a:pt x="4070858" y="819912"/>
                  </a:lnTo>
                  <a:lnTo>
                    <a:pt x="4102804" y="813468"/>
                  </a:lnTo>
                  <a:lnTo>
                    <a:pt x="4128881" y="795893"/>
                  </a:lnTo>
                  <a:lnTo>
                    <a:pt x="4146456" y="769816"/>
                  </a:lnTo>
                  <a:lnTo>
                    <a:pt x="4152900" y="737869"/>
                  </a:lnTo>
                  <a:lnTo>
                    <a:pt x="4152900" y="82042"/>
                  </a:lnTo>
                  <a:lnTo>
                    <a:pt x="4146456" y="50095"/>
                  </a:lnTo>
                  <a:lnTo>
                    <a:pt x="4128881" y="24018"/>
                  </a:lnTo>
                  <a:lnTo>
                    <a:pt x="4102804" y="6443"/>
                  </a:lnTo>
                  <a:lnTo>
                    <a:pt x="407085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697729" y="4783074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0" y="82042"/>
                  </a:moveTo>
                  <a:lnTo>
                    <a:pt x="6443" y="50095"/>
                  </a:lnTo>
                  <a:lnTo>
                    <a:pt x="24018" y="24018"/>
                  </a:lnTo>
                  <a:lnTo>
                    <a:pt x="50095" y="6443"/>
                  </a:lnTo>
                  <a:lnTo>
                    <a:pt x="82042" y="0"/>
                  </a:lnTo>
                  <a:lnTo>
                    <a:pt x="4070858" y="0"/>
                  </a:lnTo>
                  <a:lnTo>
                    <a:pt x="4102804" y="6443"/>
                  </a:lnTo>
                  <a:lnTo>
                    <a:pt x="4128881" y="24018"/>
                  </a:lnTo>
                  <a:lnTo>
                    <a:pt x="4146456" y="50095"/>
                  </a:lnTo>
                  <a:lnTo>
                    <a:pt x="4152900" y="82042"/>
                  </a:lnTo>
                  <a:lnTo>
                    <a:pt x="4152900" y="737869"/>
                  </a:lnTo>
                  <a:lnTo>
                    <a:pt x="4146456" y="769816"/>
                  </a:lnTo>
                  <a:lnTo>
                    <a:pt x="4128881" y="795893"/>
                  </a:lnTo>
                  <a:lnTo>
                    <a:pt x="4102804" y="813468"/>
                  </a:lnTo>
                  <a:lnTo>
                    <a:pt x="4070858" y="819912"/>
                  </a:lnTo>
                  <a:lnTo>
                    <a:pt x="82042" y="819912"/>
                  </a:lnTo>
                  <a:lnTo>
                    <a:pt x="50095" y="813468"/>
                  </a:lnTo>
                  <a:lnTo>
                    <a:pt x="24018" y="795893"/>
                  </a:lnTo>
                  <a:lnTo>
                    <a:pt x="6443" y="769816"/>
                  </a:lnTo>
                  <a:lnTo>
                    <a:pt x="0" y="737869"/>
                  </a:lnTo>
                  <a:lnTo>
                    <a:pt x="0" y="8204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005829" y="4878984"/>
            <a:ext cx="274764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1600" b="1">
                <a:latin typeface="メイリオ"/>
                <a:cs typeface="メイリオ"/>
              </a:rPr>
              <a:t>プ</a:t>
            </a:r>
            <a:r>
              <a:rPr dirty="0" sz="1600" b="1">
                <a:latin typeface="メイリオ"/>
                <a:cs typeface="メイリオ"/>
              </a:rPr>
              <a:t>ラ</a:t>
            </a:r>
            <a:r>
              <a:rPr dirty="0" sz="1600" b="1">
                <a:latin typeface="メイリオ"/>
                <a:cs typeface="メイリオ"/>
              </a:rPr>
              <a:t>イ</a:t>
            </a:r>
            <a:r>
              <a:rPr dirty="0" sz="1600" b="1">
                <a:latin typeface="メイリオ"/>
                <a:cs typeface="メイリオ"/>
              </a:rPr>
              <a:t>バ</a:t>
            </a:r>
            <a:r>
              <a:rPr dirty="0" sz="1600" b="1">
                <a:latin typeface="メイリオ"/>
                <a:cs typeface="メイリオ"/>
              </a:rPr>
              <a:t>シ</a:t>
            </a:r>
            <a:r>
              <a:rPr dirty="0" sz="1600" b="1">
                <a:latin typeface="メイリオ"/>
                <a:cs typeface="メイリオ"/>
              </a:rPr>
              <a:t>ー</a:t>
            </a:r>
            <a:r>
              <a:rPr dirty="0" sz="1600" b="1">
                <a:latin typeface="メイリオ"/>
                <a:cs typeface="メイリオ"/>
              </a:rPr>
              <a:t>の</a:t>
            </a:r>
            <a:r>
              <a:rPr dirty="0" sz="1600" b="1">
                <a:latin typeface="メイリオ"/>
                <a:cs typeface="メイリオ"/>
              </a:rPr>
              <a:t>確</a:t>
            </a:r>
            <a:r>
              <a:rPr dirty="0" sz="1600" b="1">
                <a:latin typeface="メイリオ"/>
                <a:cs typeface="メイリオ"/>
              </a:rPr>
              <a:t>保</a:t>
            </a:r>
            <a:r>
              <a:rPr dirty="0" sz="1600" b="1">
                <a:latin typeface="メイリオ"/>
                <a:cs typeface="メイリオ"/>
              </a:rPr>
              <a:t>と</a:t>
            </a:r>
            <a:r>
              <a:rPr dirty="0" sz="1600" b="1">
                <a:latin typeface="メイリオ"/>
                <a:cs typeface="メイリオ"/>
              </a:rPr>
              <a:t>利用</a:t>
            </a:r>
            <a:r>
              <a:rPr dirty="0" sz="1600" spc="-50" b="1">
                <a:latin typeface="メイリオ"/>
                <a:cs typeface="メイリオ"/>
              </a:rPr>
              <a:t>者</a:t>
            </a:r>
            <a:r>
              <a:rPr dirty="0" sz="1600" spc="-25" b="1">
                <a:latin typeface="メイリオ"/>
                <a:cs typeface="メイリオ"/>
              </a:rPr>
              <a:t>情</a:t>
            </a:r>
            <a:r>
              <a:rPr dirty="0" sz="1600" spc="-25" b="1">
                <a:latin typeface="メイリオ"/>
                <a:cs typeface="メイリオ"/>
              </a:rPr>
              <a:t>報</a:t>
            </a:r>
            <a:r>
              <a:rPr dirty="0" sz="1600" spc="-25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取</a:t>
            </a:r>
            <a:r>
              <a:rPr dirty="0" sz="1600" spc="-25" b="1">
                <a:latin typeface="メイリオ"/>
                <a:cs typeface="メイリオ"/>
              </a:rPr>
              <a:t>扱</a:t>
            </a:r>
            <a:r>
              <a:rPr dirty="0" sz="1600" spc="-50" b="1">
                <a:latin typeface="メイリオ"/>
                <a:cs typeface="メイリオ"/>
              </a:rPr>
              <a:t>い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898135" y="4884420"/>
            <a:ext cx="878205" cy="617220"/>
            <a:chOff x="4898135" y="4884420"/>
            <a:chExt cx="878205" cy="617220"/>
          </a:xfrm>
        </p:grpSpPr>
        <p:sp>
          <p:nvSpPr>
            <p:cNvPr id="23" name="object 23" descr=""/>
            <p:cNvSpPr/>
            <p:nvPr/>
          </p:nvSpPr>
          <p:spPr>
            <a:xfrm>
              <a:off x="4911089" y="4897374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792734" y="0"/>
                  </a:moveTo>
                  <a:lnTo>
                    <a:pt x="59182" y="0"/>
                  </a:lnTo>
                  <a:lnTo>
                    <a:pt x="36111" y="4639"/>
                  </a:lnTo>
                  <a:lnTo>
                    <a:pt x="17303" y="17303"/>
                  </a:lnTo>
                  <a:lnTo>
                    <a:pt x="4639" y="36111"/>
                  </a:lnTo>
                  <a:lnTo>
                    <a:pt x="0" y="59181"/>
                  </a:lnTo>
                  <a:lnTo>
                    <a:pt x="0" y="532129"/>
                  </a:lnTo>
                  <a:lnTo>
                    <a:pt x="4639" y="555200"/>
                  </a:lnTo>
                  <a:lnTo>
                    <a:pt x="17303" y="574008"/>
                  </a:lnTo>
                  <a:lnTo>
                    <a:pt x="36111" y="586672"/>
                  </a:lnTo>
                  <a:lnTo>
                    <a:pt x="59182" y="591312"/>
                  </a:lnTo>
                  <a:lnTo>
                    <a:pt x="792734" y="591312"/>
                  </a:lnTo>
                  <a:lnTo>
                    <a:pt x="815804" y="586672"/>
                  </a:lnTo>
                  <a:lnTo>
                    <a:pt x="834612" y="574008"/>
                  </a:lnTo>
                  <a:lnTo>
                    <a:pt x="847276" y="555200"/>
                  </a:lnTo>
                  <a:lnTo>
                    <a:pt x="851915" y="532129"/>
                  </a:lnTo>
                  <a:lnTo>
                    <a:pt x="851915" y="59181"/>
                  </a:lnTo>
                  <a:lnTo>
                    <a:pt x="847276" y="36111"/>
                  </a:lnTo>
                  <a:lnTo>
                    <a:pt x="834612" y="17303"/>
                  </a:lnTo>
                  <a:lnTo>
                    <a:pt x="815804" y="4639"/>
                  </a:lnTo>
                  <a:lnTo>
                    <a:pt x="792734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11089" y="4897374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0" y="59181"/>
                  </a:moveTo>
                  <a:lnTo>
                    <a:pt x="4639" y="36111"/>
                  </a:lnTo>
                  <a:lnTo>
                    <a:pt x="17303" y="17303"/>
                  </a:lnTo>
                  <a:lnTo>
                    <a:pt x="36111" y="4639"/>
                  </a:lnTo>
                  <a:lnTo>
                    <a:pt x="59182" y="0"/>
                  </a:lnTo>
                  <a:lnTo>
                    <a:pt x="792734" y="0"/>
                  </a:lnTo>
                  <a:lnTo>
                    <a:pt x="815804" y="4639"/>
                  </a:lnTo>
                  <a:lnTo>
                    <a:pt x="834612" y="17303"/>
                  </a:lnTo>
                  <a:lnTo>
                    <a:pt x="847276" y="36111"/>
                  </a:lnTo>
                  <a:lnTo>
                    <a:pt x="851915" y="59181"/>
                  </a:lnTo>
                  <a:lnTo>
                    <a:pt x="851915" y="532129"/>
                  </a:lnTo>
                  <a:lnTo>
                    <a:pt x="847276" y="555200"/>
                  </a:lnTo>
                  <a:lnTo>
                    <a:pt x="834612" y="574008"/>
                  </a:lnTo>
                  <a:lnTo>
                    <a:pt x="815804" y="586672"/>
                  </a:lnTo>
                  <a:lnTo>
                    <a:pt x="792734" y="591312"/>
                  </a:lnTo>
                  <a:lnTo>
                    <a:pt x="59182" y="591312"/>
                  </a:lnTo>
                  <a:lnTo>
                    <a:pt x="36111" y="586672"/>
                  </a:lnTo>
                  <a:lnTo>
                    <a:pt x="17303" y="574008"/>
                  </a:lnTo>
                  <a:lnTo>
                    <a:pt x="4639" y="555200"/>
                  </a:lnTo>
                  <a:lnTo>
                    <a:pt x="0" y="532129"/>
                  </a:lnTo>
                  <a:lnTo>
                    <a:pt x="0" y="5918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243" y="4962144"/>
              <a:ext cx="614172" cy="467868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4684712" y="5663120"/>
            <a:ext cx="4178935" cy="846455"/>
            <a:chOff x="4684712" y="5663120"/>
            <a:chExt cx="4178935" cy="846455"/>
          </a:xfrm>
        </p:grpSpPr>
        <p:sp>
          <p:nvSpPr>
            <p:cNvPr id="27" name="object 27" descr=""/>
            <p:cNvSpPr/>
            <p:nvPr/>
          </p:nvSpPr>
          <p:spPr>
            <a:xfrm>
              <a:off x="4697729" y="5676138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4070858" y="0"/>
                  </a:moveTo>
                  <a:lnTo>
                    <a:pt x="82042" y="0"/>
                  </a:lnTo>
                  <a:lnTo>
                    <a:pt x="50095" y="6442"/>
                  </a:lnTo>
                  <a:lnTo>
                    <a:pt x="24018" y="24012"/>
                  </a:lnTo>
                  <a:lnTo>
                    <a:pt x="6443" y="50074"/>
                  </a:lnTo>
                  <a:lnTo>
                    <a:pt x="0" y="81991"/>
                  </a:lnTo>
                  <a:lnTo>
                    <a:pt x="0" y="737920"/>
                  </a:lnTo>
                  <a:lnTo>
                    <a:pt x="6443" y="769837"/>
                  </a:lnTo>
                  <a:lnTo>
                    <a:pt x="24018" y="795899"/>
                  </a:lnTo>
                  <a:lnTo>
                    <a:pt x="50095" y="813469"/>
                  </a:lnTo>
                  <a:lnTo>
                    <a:pt x="82042" y="819912"/>
                  </a:lnTo>
                  <a:lnTo>
                    <a:pt x="4070858" y="819912"/>
                  </a:lnTo>
                  <a:lnTo>
                    <a:pt x="4102804" y="813469"/>
                  </a:lnTo>
                  <a:lnTo>
                    <a:pt x="4128881" y="795899"/>
                  </a:lnTo>
                  <a:lnTo>
                    <a:pt x="4146456" y="769837"/>
                  </a:lnTo>
                  <a:lnTo>
                    <a:pt x="4152900" y="737920"/>
                  </a:lnTo>
                  <a:lnTo>
                    <a:pt x="4152900" y="81991"/>
                  </a:lnTo>
                  <a:lnTo>
                    <a:pt x="4146456" y="50074"/>
                  </a:lnTo>
                  <a:lnTo>
                    <a:pt x="4128881" y="24012"/>
                  </a:lnTo>
                  <a:lnTo>
                    <a:pt x="4102804" y="6442"/>
                  </a:lnTo>
                  <a:lnTo>
                    <a:pt x="4070858" y="0"/>
                  </a:lnTo>
                  <a:close/>
                </a:path>
              </a:pathLst>
            </a:custGeom>
            <a:solidFill>
              <a:srgbClr val="C5D9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697729" y="5676138"/>
              <a:ext cx="4152900" cy="820419"/>
            </a:xfrm>
            <a:custGeom>
              <a:avLst/>
              <a:gdLst/>
              <a:ahLst/>
              <a:cxnLst/>
              <a:rect l="l" t="t" r="r" b="b"/>
              <a:pathLst>
                <a:path w="4152900" h="820420">
                  <a:moveTo>
                    <a:pt x="0" y="81991"/>
                  </a:moveTo>
                  <a:lnTo>
                    <a:pt x="6443" y="50074"/>
                  </a:lnTo>
                  <a:lnTo>
                    <a:pt x="24018" y="24012"/>
                  </a:lnTo>
                  <a:lnTo>
                    <a:pt x="50095" y="6442"/>
                  </a:lnTo>
                  <a:lnTo>
                    <a:pt x="82042" y="0"/>
                  </a:lnTo>
                  <a:lnTo>
                    <a:pt x="4070858" y="0"/>
                  </a:lnTo>
                  <a:lnTo>
                    <a:pt x="4102804" y="6442"/>
                  </a:lnTo>
                  <a:lnTo>
                    <a:pt x="4128881" y="24012"/>
                  </a:lnTo>
                  <a:lnTo>
                    <a:pt x="4146456" y="50074"/>
                  </a:lnTo>
                  <a:lnTo>
                    <a:pt x="4152900" y="81991"/>
                  </a:lnTo>
                  <a:lnTo>
                    <a:pt x="4152900" y="737920"/>
                  </a:lnTo>
                  <a:lnTo>
                    <a:pt x="4146456" y="769837"/>
                  </a:lnTo>
                  <a:lnTo>
                    <a:pt x="4128881" y="795899"/>
                  </a:lnTo>
                  <a:lnTo>
                    <a:pt x="4102804" y="813469"/>
                  </a:lnTo>
                  <a:lnTo>
                    <a:pt x="4070858" y="819912"/>
                  </a:lnTo>
                  <a:lnTo>
                    <a:pt x="82042" y="819912"/>
                  </a:lnTo>
                  <a:lnTo>
                    <a:pt x="50095" y="813469"/>
                  </a:lnTo>
                  <a:lnTo>
                    <a:pt x="24018" y="795899"/>
                  </a:lnTo>
                  <a:lnTo>
                    <a:pt x="6443" y="769837"/>
                  </a:lnTo>
                  <a:lnTo>
                    <a:pt x="0" y="737920"/>
                  </a:lnTo>
                  <a:lnTo>
                    <a:pt x="0" y="819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005829" y="5950102"/>
            <a:ext cx="26606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 b="1">
                <a:latin typeface="メイリオ"/>
                <a:cs typeface="メイリオ"/>
              </a:rPr>
              <a:t>ク</a:t>
            </a:r>
            <a:r>
              <a:rPr dirty="0" sz="1600" spc="-25" b="1">
                <a:latin typeface="メイリオ"/>
                <a:cs typeface="メイリオ"/>
              </a:rPr>
              <a:t>ロ</a:t>
            </a:r>
            <a:r>
              <a:rPr dirty="0" sz="1600" spc="-25" b="1">
                <a:latin typeface="メイリオ"/>
                <a:cs typeface="メイリオ"/>
              </a:rPr>
              <a:t>ス</a:t>
            </a:r>
            <a:r>
              <a:rPr dirty="0" sz="1600" spc="-25" b="1">
                <a:latin typeface="メイリオ"/>
                <a:cs typeface="メイリオ"/>
              </a:rPr>
              <a:t>ボ</a:t>
            </a:r>
            <a:r>
              <a:rPr dirty="0" sz="1600" spc="-25" b="1">
                <a:latin typeface="メイリオ"/>
                <a:cs typeface="メイリオ"/>
              </a:rPr>
              <a:t>ー</a:t>
            </a:r>
            <a:r>
              <a:rPr dirty="0" sz="1600" spc="-25" b="1">
                <a:latin typeface="メイリオ"/>
                <a:cs typeface="メイリオ"/>
              </a:rPr>
              <a:t>ダ</a:t>
            </a:r>
            <a:r>
              <a:rPr dirty="0" sz="1600" spc="-25" b="1">
                <a:latin typeface="メイリオ"/>
                <a:cs typeface="メイリオ"/>
              </a:rPr>
              <a:t>ー</a:t>
            </a:r>
            <a:r>
              <a:rPr dirty="0" sz="1600" spc="-25" b="1">
                <a:latin typeface="メイリオ"/>
                <a:cs typeface="メイリオ"/>
              </a:rPr>
              <a:t>決</a:t>
            </a:r>
            <a:r>
              <a:rPr dirty="0" sz="1600" spc="-25" b="1">
                <a:latin typeface="メイリオ"/>
                <a:cs typeface="メイリオ"/>
              </a:rPr>
              <a:t>済</a:t>
            </a:r>
            <a:r>
              <a:rPr dirty="0" sz="1600" spc="-25" b="1">
                <a:latin typeface="メイリオ"/>
                <a:cs typeface="メイリオ"/>
              </a:rPr>
              <a:t>と</a:t>
            </a:r>
            <a:r>
              <a:rPr dirty="0" sz="1600" spc="-25" b="1">
                <a:latin typeface="メイリオ"/>
                <a:cs typeface="メイリオ"/>
              </a:rPr>
              <a:t>の</a:t>
            </a:r>
            <a:r>
              <a:rPr dirty="0" sz="1600" spc="-25" b="1">
                <a:latin typeface="メイリオ"/>
                <a:cs typeface="メイリオ"/>
              </a:rPr>
              <a:t>関</a:t>
            </a:r>
            <a:r>
              <a:rPr dirty="0" sz="1600" spc="-50" b="1">
                <a:latin typeface="メイリオ"/>
                <a:cs typeface="メイリオ"/>
              </a:rPr>
              <a:t>係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898135" y="5779008"/>
            <a:ext cx="878205" cy="617220"/>
            <a:chOff x="4898135" y="5779008"/>
            <a:chExt cx="878205" cy="617220"/>
          </a:xfrm>
        </p:grpSpPr>
        <p:sp>
          <p:nvSpPr>
            <p:cNvPr id="31" name="object 31" descr=""/>
            <p:cNvSpPr/>
            <p:nvPr/>
          </p:nvSpPr>
          <p:spPr>
            <a:xfrm>
              <a:off x="4911089" y="5791962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792734" y="0"/>
                  </a:moveTo>
                  <a:lnTo>
                    <a:pt x="59182" y="0"/>
                  </a:lnTo>
                  <a:lnTo>
                    <a:pt x="36111" y="4647"/>
                  </a:lnTo>
                  <a:lnTo>
                    <a:pt x="17303" y="17321"/>
                  </a:lnTo>
                  <a:lnTo>
                    <a:pt x="4639" y="36117"/>
                  </a:lnTo>
                  <a:lnTo>
                    <a:pt x="0" y="59131"/>
                  </a:lnTo>
                  <a:lnTo>
                    <a:pt x="0" y="532180"/>
                  </a:lnTo>
                  <a:lnTo>
                    <a:pt x="4639" y="555194"/>
                  </a:lnTo>
                  <a:lnTo>
                    <a:pt x="17303" y="573990"/>
                  </a:lnTo>
                  <a:lnTo>
                    <a:pt x="36111" y="586664"/>
                  </a:lnTo>
                  <a:lnTo>
                    <a:pt x="59182" y="591311"/>
                  </a:lnTo>
                  <a:lnTo>
                    <a:pt x="792734" y="591311"/>
                  </a:lnTo>
                  <a:lnTo>
                    <a:pt x="815804" y="586664"/>
                  </a:lnTo>
                  <a:lnTo>
                    <a:pt x="834612" y="573990"/>
                  </a:lnTo>
                  <a:lnTo>
                    <a:pt x="847276" y="555194"/>
                  </a:lnTo>
                  <a:lnTo>
                    <a:pt x="851915" y="532180"/>
                  </a:lnTo>
                  <a:lnTo>
                    <a:pt x="851915" y="59131"/>
                  </a:lnTo>
                  <a:lnTo>
                    <a:pt x="847276" y="36117"/>
                  </a:lnTo>
                  <a:lnTo>
                    <a:pt x="834612" y="17321"/>
                  </a:lnTo>
                  <a:lnTo>
                    <a:pt x="815804" y="4647"/>
                  </a:lnTo>
                  <a:lnTo>
                    <a:pt x="792734" y="0"/>
                  </a:lnTo>
                  <a:close/>
                </a:path>
              </a:pathLst>
            </a:custGeom>
            <a:solidFill>
              <a:srgbClr val="C2CD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911089" y="5791962"/>
              <a:ext cx="852169" cy="591820"/>
            </a:xfrm>
            <a:custGeom>
              <a:avLst/>
              <a:gdLst/>
              <a:ahLst/>
              <a:cxnLst/>
              <a:rect l="l" t="t" r="r" b="b"/>
              <a:pathLst>
                <a:path w="852170" h="591820">
                  <a:moveTo>
                    <a:pt x="0" y="59131"/>
                  </a:moveTo>
                  <a:lnTo>
                    <a:pt x="4639" y="36117"/>
                  </a:lnTo>
                  <a:lnTo>
                    <a:pt x="17303" y="17321"/>
                  </a:lnTo>
                  <a:lnTo>
                    <a:pt x="36111" y="4647"/>
                  </a:lnTo>
                  <a:lnTo>
                    <a:pt x="59182" y="0"/>
                  </a:lnTo>
                  <a:lnTo>
                    <a:pt x="792734" y="0"/>
                  </a:lnTo>
                  <a:lnTo>
                    <a:pt x="815804" y="4647"/>
                  </a:lnTo>
                  <a:lnTo>
                    <a:pt x="834612" y="17321"/>
                  </a:lnTo>
                  <a:lnTo>
                    <a:pt x="847276" y="36117"/>
                  </a:lnTo>
                  <a:lnTo>
                    <a:pt x="851915" y="59131"/>
                  </a:lnTo>
                  <a:lnTo>
                    <a:pt x="851915" y="532180"/>
                  </a:lnTo>
                  <a:lnTo>
                    <a:pt x="847276" y="555194"/>
                  </a:lnTo>
                  <a:lnTo>
                    <a:pt x="834612" y="573990"/>
                  </a:lnTo>
                  <a:lnTo>
                    <a:pt x="815804" y="586664"/>
                  </a:lnTo>
                  <a:lnTo>
                    <a:pt x="792734" y="591311"/>
                  </a:lnTo>
                  <a:lnTo>
                    <a:pt x="59182" y="591311"/>
                  </a:lnTo>
                  <a:lnTo>
                    <a:pt x="36111" y="586664"/>
                  </a:lnTo>
                  <a:lnTo>
                    <a:pt x="17303" y="573990"/>
                  </a:lnTo>
                  <a:lnTo>
                    <a:pt x="4639" y="555194"/>
                  </a:lnTo>
                  <a:lnTo>
                    <a:pt x="0" y="532180"/>
                  </a:lnTo>
                  <a:lnTo>
                    <a:pt x="0" y="5913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7007" y="5849112"/>
              <a:ext cx="595884" cy="475488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492246" y="92405"/>
            <a:ext cx="215900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今後の取り組み</a:t>
            </a:r>
          </a:p>
        </p:txBody>
      </p:sp>
      <p:grpSp>
        <p:nvGrpSpPr>
          <p:cNvPr id="35" name="object 35" descr=""/>
          <p:cNvGrpSpPr/>
          <p:nvPr/>
        </p:nvGrpSpPr>
        <p:grpSpPr>
          <a:xfrm>
            <a:off x="172212" y="5236464"/>
            <a:ext cx="1186180" cy="1536700"/>
            <a:chOff x="172212" y="5236464"/>
            <a:chExt cx="1186180" cy="1536700"/>
          </a:xfrm>
        </p:grpSpPr>
        <p:sp>
          <p:nvSpPr>
            <p:cNvPr id="36" name="object 36" descr=""/>
            <p:cNvSpPr/>
            <p:nvPr/>
          </p:nvSpPr>
          <p:spPr>
            <a:xfrm>
              <a:off x="191262" y="5255514"/>
              <a:ext cx="1148080" cy="1498600"/>
            </a:xfrm>
            <a:custGeom>
              <a:avLst/>
              <a:gdLst/>
              <a:ahLst/>
              <a:cxnLst/>
              <a:rect l="l" t="t" r="r" b="b"/>
              <a:pathLst>
                <a:path w="1148080" h="1498600">
                  <a:moveTo>
                    <a:pt x="1147572" y="0"/>
                  </a:moveTo>
                  <a:lnTo>
                    <a:pt x="0" y="0"/>
                  </a:lnTo>
                  <a:lnTo>
                    <a:pt x="0" y="1195654"/>
                  </a:lnTo>
                  <a:lnTo>
                    <a:pt x="573786" y="1498092"/>
                  </a:lnTo>
                  <a:lnTo>
                    <a:pt x="1147572" y="1195654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91262" y="5255514"/>
              <a:ext cx="1148080" cy="1498600"/>
            </a:xfrm>
            <a:custGeom>
              <a:avLst/>
              <a:gdLst/>
              <a:ahLst/>
              <a:cxnLst/>
              <a:rect l="l" t="t" r="r" b="b"/>
              <a:pathLst>
                <a:path w="1148080" h="1498600">
                  <a:moveTo>
                    <a:pt x="1147572" y="0"/>
                  </a:moveTo>
                  <a:lnTo>
                    <a:pt x="1147572" y="1195654"/>
                  </a:lnTo>
                  <a:lnTo>
                    <a:pt x="573786" y="1498092"/>
                  </a:lnTo>
                  <a:lnTo>
                    <a:pt x="0" y="1195654"/>
                  </a:lnTo>
                  <a:lnTo>
                    <a:pt x="0" y="0"/>
                  </a:lnTo>
                  <a:lnTo>
                    <a:pt x="114757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05815" y="5762345"/>
            <a:ext cx="916940" cy="516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0" marR="5080" indent="-267335">
              <a:lnSpc>
                <a:spcPct val="114999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パイロット</a:t>
            </a:r>
            <a:r>
              <a:rPr dirty="0" sz="1400" spc="-25" b="1">
                <a:solidFill>
                  <a:srgbClr val="FFFFFF"/>
                </a:solidFill>
                <a:latin typeface="メイリオ"/>
                <a:cs typeface="メイリオ"/>
              </a:rPr>
              <a:t>実験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72212" y="4062984"/>
            <a:ext cx="1186180" cy="1546860"/>
            <a:chOff x="172212" y="4062984"/>
            <a:chExt cx="1186180" cy="1546860"/>
          </a:xfrm>
        </p:grpSpPr>
        <p:sp>
          <p:nvSpPr>
            <p:cNvPr id="40" name="object 40" descr=""/>
            <p:cNvSpPr/>
            <p:nvPr/>
          </p:nvSpPr>
          <p:spPr>
            <a:xfrm>
              <a:off x="191262" y="4082034"/>
              <a:ext cx="1148080" cy="1508760"/>
            </a:xfrm>
            <a:custGeom>
              <a:avLst/>
              <a:gdLst/>
              <a:ahLst/>
              <a:cxnLst/>
              <a:rect l="l" t="t" r="r" b="b"/>
              <a:pathLst>
                <a:path w="1148080" h="1508760">
                  <a:moveTo>
                    <a:pt x="1147572" y="0"/>
                  </a:moveTo>
                  <a:lnTo>
                    <a:pt x="0" y="0"/>
                  </a:lnTo>
                  <a:lnTo>
                    <a:pt x="0" y="1147191"/>
                  </a:lnTo>
                  <a:lnTo>
                    <a:pt x="573786" y="1508760"/>
                  </a:lnTo>
                  <a:lnTo>
                    <a:pt x="1147572" y="1147191"/>
                  </a:lnTo>
                  <a:lnTo>
                    <a:pt x="1147572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91262" y="4082034"/>
              <a:ext cx="1148080" cy="1508760"/>
            </a:xfrm>
            <a:custGeom>
              <a:avLst/>
              <a:gdLst/>
              <a:ahLst/>
              <a:cxnLst/>
              <a:rect l="l" t="t" r="r" b="b"/>
              <a:pathLst>
                <a:path w="1148080" h="1508760">
                  <a:moveTo>
                    <a:pt x="1147572" y="0"/>
                  </a:moveTo>
                  <a:lnTo>
                    <a:pt x="1147572" y="1147191"/>
                  </a:lnTo>
                  <a:lnTo>
                    <a:pt x="573786" y="1508760"/>
                  </a:lnTo>
                  <a:lnTo>
                    <a:pt x="0" y="1147191"/>
                  </a:lnTo>
                  <a:lnTo>
                    <a:pt x="0" y="0"/>
                  </a:lnTo>
                  <a:lnTo>
                    <a:pt x="114757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05815" y="4653534"/>
            <a:ext cx="9169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メイリオ"/>
                <a:cs typeface="メイリオ"/>
              </a:rPr>
              <a:t>概念実証</a:t>
            </a: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フェーズ２</a:t>
            </a:r>
            <a:endParaRPr sz="1400">
              <a:latin typeface="メイリオ"/>
              <a:cs typeface="メイリオ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72212" y="3014472"/>
            <a:ext cx="1187450" cy="1519555"/>
            <a:chOff x="172212" y="3014472"/>
            <a:chExt cx="1187450" cy="1519555"/>
          </a:xfrm>
        </p:grpSpPr>
        <p:sp>
          <p:nvSpPr>
            <p:cNvPr id="44" name="object 44" descr=""/>
            <p:cNvSpPr/>
            <p:nvPr/>
          </p:nvSpPr>
          <p:spPr>
            <a:xfrm>
              <a:off x="191262" y="3033522"/>
              <a:ext cx="1149350" cy="1481455"/>
            </a:xfrm>
            <a:custGeom>
              <a:avLst/>
              <a:gdLst/>
              <a:ahLst/>
              <a:cxnLst/>
              <a:rect l="l" t="t" r="r" b="b"/>
              <a:pathLst>
                <a:path w="1149350" h="1481454">
                  <a:moveTo>
                    <a:pt x="1149096" y="0"/>
                  </a:moveTo>
                  <a:lnTo>
                    <a:pt x="0" y="0"/>
                  </a:lnTo>
                  <a:lnTo>
                    <a:pt x="0" y="1151889"/>
                  </a:lnTo>
                  <a:lnTo>
                    <a:pt x="574547" y="1481327"/>
                  </a:lnTo>
                  <a:lnTo>
                    <a:pt x="1149096" y="1151889"/>
                  </a:lnTo>
                  <a:lnTo>
                    <a:pt x="114909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91262" y="3033522"/>
              <a:ext cx="1149350" cy="1481455"/>
            </a:xfrm>
            <a:custGeom>
              <a:avLst/>
              <a:gdLst/>
              <a:ahLst/>
              <a:cxnLst/>
              <a:rect l="l" t="t" r="r" b="b"/>
              <a:pathLst>
                <a:path w="1149350" h="1481454">
                  <a:moveTo>
                    <a:pt x="1149096" y="0"/>
                  </a:moveTo>
                  <a:lnTo>
                    <a:pt x="1149096" y="1151889"/>
                  </a:lnTo>
                  <a:lnTo>
                    <a:pt x="574547" y="1481327"/>
                  </a:lnTo>
                  <a:lnTo>
                    <a:pt x="0" y="1151889"/>
                  </a:lnTo>
                  <a:lnTo>
                    <a:pt x="0" y="0"/>
                  </a:lnTo>
                  <a:lnTo>
                    <a:pt x="1149096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07035" y="3438905"/>
            <a:ext cx="91694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265">
              <a:lnSpc>
                <a:spcPct val="100000"/>
              </a:lnSpc>
              <a:spcBef>
                <a:spcPts val="105"/>
              </a:spcBef>
            </a:pPr>
            <a:r>
              <a:rPr dirty="0" sz="1400" spc="-15" b="1">
                <a:solidFill>
                  <a:srgbClr val="FFFFFF"/>
                </a:solidFill>
                <a:latin typeface="メイリオ"/>
                <a:cs typeface="メイリオ"/>
              </a:rPr>
              <a:t>概念実証</a:t>
            </a:r>
            <a:r>
              <a:rPr dirty="0" sz="1400" spc="-10" b="1">
                <a:solidFill>
                  <a:srgbClr val="FFFFFF"/>
                </a:solidFill>
                <a:latin typeface="メイリオ"/>
                <a:cs typeface="メイリオ"/>
              </a:rPr>
              <a:t>フェーズ１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402080" y="3055620"/>
            <a:ext cx="3060700" cy="125476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just" marL="91440" marR="81280">
              <a:lnSpc>
                <a:spcPct val="100000"/>
              </a:lnSpc>
              <a:spcBef>
                <a:spcPts val="360"/>
              </a:spcBef>
            </a:pPr>
            <a:r>
              <a:rPr dirty="0" sz="1400" spc="90">
                <a:latin typeface="メイリオ"/>
                <a:cs typeface="メイリオ"/>
              </a:rPr>
              <a:t>システム的な実験環境を構築し、</a:t>
            </a:r>
            <a:r>
              <a:rPr dirty="0" sz="1400" spc="-50">
                <a:latin typeface="メイリオ"/>
                <a:cs typeface="メイリオ"/>
              </a:rPr>
              <a:t> </a:t>
            </a:r>
            <a:r>
              <a:rPr dirty="0" sz="1400">
                <a:latin typeface="メイリオ"/>
                <a:cs typeface="メイリオ"/>
              </a:rPr>
              <a:t>CBDCの基本機能（</a:t>
            </a:r>
            <a:r>
              <a:rPr dirty="0" sz="1400" spc="-5">
                <a:latin typeface="メイリオ"/>
                <a:cs typeface="メイリオ"/>
              </a:rPr>
              <a:t>発行、流通、還</a:t>
            </a:r>
            <a:r>
              <a:rPr dirty="0" sz="1400">
                <a:latin typeface="メイリオ"/>
                <a:cs typeface="メイリオ"/>
              </a:rPr>
              <a:t>収）</a:t>
            </a:r>
            <a:r>
              <a:rPr dirty="0" sz="1400" spc="-10">
                <a:latin typeface="メイリオ"/>
                <a:cs typeface="メイリオ"/>
              </a:rPr>
              <a:t>に関する検証を行う。</a:t>
            </a:r>
            <a:endParaRPr sz="1400">
              <a:latin typeface="メイリオ"/>
              <a:cs typeface="メイリオ"/>
            </a:endParaRPr>
          </a:p>
          <a:p>
            <a:pPr algn="just" marL="271145" marR="81915" indent="-18034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latin typeface="メイリオ"/>
                <a:cs typeface="メイリオ"/>
              </a:rPr>
              <a:t>→</a:t>
            </a:r>
            <a:r>
              <a:rPr dirty="0" sz="1400">
                <a:solidFill>
                  <a:srgbClr val="006FC0"/>
                </a:solidFill>
                <a:latin typeface="メイリオ"/>
                <a:cs typeface="メイリオ"/>
              </a:rPr>
              <a:t>2021</a:t>
            </a:r>
            <a:r>
              <a:rPr dirty="0" sz="1400" spc="65">
                <a:solidFill>
                  <a:srgbClr val="006FC0"/>
                </a:solidFill>
                <a:latin typeface="メイリオ"/>
                <a:cs typeface="メイリオ"/>
              </a:rPr>
              <a:t>年度の早い時期</a:t>
            </a:r>
            <a:r>
              <a:rPr dirty="0" sz="1400" spc="35">
                <a:latin typeface="メイリオ"/>
                <a:cs typeface="メイリオ"/>
              </a:rPr>
              <a:t>の開始を目</a:t>
            </a:r>
            <a:r>
              <a:rPr dirty="0" sz="1400" spc="-20">
                <a:latin typeface="メイリオ"/>
                <a:cs typeface="メイリオ"/>
              </a:rPr>
              <a:t>指す。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411224" y="4533900"/>
            <a:ext cx="3060700" cy="73469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algn="just" marL="92075" marR="74930">
              <a:lnSpc>
                <a:spcPct val="100000"/>
              </a:lnSpc>
              <a:spcBef>
                <a:spcPts val="365"/>
              </a:spcBef>
            </a:pPr>
            <a:r>
              <a:rPr dirty="0" sz="1400" spc="90">
                <a:latin typeface="メイリオ"/>
                <a:cs typeface="メイリオ"/>
              </a:rPr>
              <a:t>フェーズ１で構築した実験環境に</a:t>
            </a:r>
            <a:r>
              <a:rPr dirty="0" sz="1400" spc="-50">
                <a:latin typeface="メイリオ"/>
                <a:cs typeface="メイリオ"/>
              </a:rPr>
              <a:t> </a:t>
            </a:r>
            <a:r>
              <a:rPr dirty="0" sz="1400">
                <a:latin typeface="メイリオ"/>
                <a:cs typeface="メイリオ"/>
              </a:rPr>
              <a:t>CBDC</a:t>
            </a:r>
            <a:r>
              <a:rPr dirty="0" sz="1400" spc="-5">
                <a:latin typeface="メイリオ"/>
                <a:cs typeface="メイリオ"/>
              </a:rPr>
              <a:t>の周辺機能を付加して、その</a:t>
            </a:r>
            <a:r>
              <a:rPr dirty="0" sz="1400" spc="-10">
                <a:latin typeface="メイリオ"/>
                <a:cs typeface="メイリオ"/>
              </a:rPr>
              <a:t>実現可能性などを検証する。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411224" y="5545835"/>
            <a:ext cx="3060700" cy="946785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wrap="square" lIns="0" tIns="45720" rIns="0" bIns="0" rtlCol="0" vert="horz">
            <a:spAutoFit/>
          </a:bodyPr>
          <a:lstStyle/>
          <a:p>
            <a:pPr algn="just" marL="92075" marR="81280">
              <a:lnSpc>
                <a:spcPct val="100000"/>
              </a:lnSpc>
              <a:spcBef>
                <a:spcPts val="360"/>
              </a:spcBef>
            </a:pPr>
            <a:r>
              <a:rPr dirty="0" sz="1400" spc="-5">
                <a:latin typeface="メイリオ"/>
                <a:cs typeface="メイリオ"/>
              </a:rPr>
              <a:t>概念実証を経て、さらに必要と判断</a:t>
            </a:r>
            <a:r>
              <a:rPr dirty="0" sz="1400" spc="-5">
                <a:latin typeface="メイリオ"/>
                <a:cs typeface="メイリオ"/>
              </a:rPr>
              <a:t>されれば、民間事業者や消費者が実</a:t>
            </a:r>
            <a:r>
              <a:rPr dirty="0" sz="1400" spc="-5">
                <a:latin typeface="メイリオ"/>
                <a:cs typeface="メイリオ"/>
              </a:rPr>
              <a:t>地に参加する形でのパイロット実験</a:t>
            </a:r>
            <a:r>
              <a:rPr dirty="0" sz="1400" spc="-15">
                <a:latin typeface="メイリオ"/>
                <a:cs typeface="メイリオ"/>
              </a:rPr>
              <a:t>を行うことも視野に入れて検討。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635379" y="2610739"/>
            <a:ext cx="1625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メイリオ"/>
                <a:cs typeface="メイリオ"/>
              </a:rPr>
              <a:t>実証実験の流れ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05815" y="784606"/>
            <a:ext cx="8641080" cy="144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7965" indent="-342900">
              <a:lnSpc>
                <a:spcPct val="115599"/>
              </a:lnSpc>
              <a:spcBef>
                <a:spcPts val="100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latin typeface="メイリオ"/>
                <a:cs typeface="メイリオ"/>
              </a:rPr>
              <a:t>今後は、これまでのようなリサーチ中心の検討にとどまらず、</a:t>
            </a: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実証実験</a:t>
            </a:r>
            <a:r>
              <a:rPr dirty="0" sz="1800" spc="-20">
                <a:latin typeface="メイリオ"/>
                <a:cs typeface="メイリオ"/>
              </a:rPr>
              <a:t>の実施</a:t>
            </a:r>
            <a:r>
              <a:rPr dirty="0" sz="1800" spc="-5">
                <a:latin typeface="メイリオ"/>
                <a:cs typeface="メイリオ"/>
              </a:rPr>
              <a:t>を通じて、より具体的・実務的な検討を行っていく。</a:t>
            </a:r>
            <a:endParaRPr sz="1800">
              <a:latin typeface="メイリオ"/>
              <a:cs typeface="メイリオ"/>
            </a:endParaRPr>
          </a:p>
          <a:p>
            <a:pPr marL="355600" indent="-342900">
              <a:lnSpc>
                <a:spcPct val="100000"/>
              </a:lnSpc>
              <a:spcBef>
                <a:spcPts val="153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1800">
                <a:latin typeface="メイリオ"/>
                <a:cs typeface="メイリオ"/>
              </a:rPr>
              <a:t>実証実験と並行して、CBDC</a:t>
            </a:r>
            <a:r>
              <a:rPr dirty="0" sz="1800" spc="-5">
                <a:latin typeface="メイリオ"/>
                <a:cs typeface="メイリオ"/>
              </a:rPr>
              <a:t>の発行に関して考慮すべきポイントなどを踏まえ、</a:t>
            </a:r>
            <a:endParaRPr sz="1800">
              <a:latin typeface="メイリオ"/>
              <a:cs typeface="メイリオ"/>
            </a:endParaRPr>
          </a:p>
          <a:p>
            <a:pPr marL="355600">
              <a:lnSpc>
                <a:spcPct val="100000"/>
              </a:lnSpc>
              <a:spcBef>
                <a:spcPts val="350"/>
              </a:spcBef>
            </a:pPr>
            <a:r>
              <a:rPr dirty="0" sz="1800" b="1">
                <a:solidFill>
                  <a:srgbClr val="006FC0"/>
                </a:solidFill>
                <a:latin typeface="メイリオ"/>
                <a:cs typeface="メイリオ"/>
              </a:rPr>
              <a:t>制度設計面の検討</a:t>
            </a:r>
            <a:r>
              <a:rPr dirty="0" sz="1800" spc="-5">
                <a:latin typeface="メイリオ"/>
                <a:cs typeface="メイリオ"/>
              </a:rPr>
              <a:t>を深めていく。内外関係者との連携も重要。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241554" y="755141"/>
            <a:ext cx="8618220" cy="1571625"/>
          </a:xfrm>
          <a:custGeom>
            <a:avLst/>
            <a:gdLst/>
            <a:ahLst/>
            <a:cxnLst/>
            <a:rect l="l" t="t" r="r" b="b"/>
            <a:pathLst>
              <a:path w="8618220" h="1571625">
                <a:moveTo>
                  <a:pt x="0" y="88900"/>
                </a:moveTo>
                <a:lnTo>
                  <a:pt x="6981" y="54274"/>
                </a:lnTo>
                <a:lnTo>
                  <a:pt x="26020" y="26019"/>
                </a:lnTo>
                <a:lnTo>
                  <a:pt x="54258" y="6979"/>
                </a:lnTo>
                <a:lnTo>
                  <a:pt x="88836" y="0"/>
                </a:lnTo>
                <a:lnTo>
                  <a:pt x="8529320" y="0"/>
                </a:lnTo>
                <a:lnTo>
                  <a:pt x="8563945" y="6979"/>
                </a:lnTo>
                <a:lnTo>
                  <a:pt x="8592200" y="26019"/>
                </a:lnTo>
                <a:lnTo>
                  <a:pt x="8611240" y="54274"/>
                </a:lnTo>
                <a:lnTo>
                  <a:pt x="8618220" y="88900"/>
                </a:lnTo>
                <a:lnTo>
                  <a:pt x="8618220" y="1482344"/>
                </a:lnTo>
                <a:lnTo>
                  <a:pt x="8611240" y="1516969"/>
                </a:lnTo>
                <a:lnTo>
                  <a:pt x="8592200" y="1545224"/>
                </a:lnTo>
                <a:lnTo>
                  <a:pt x="8563945" y="1564264"/>
                </a:lnTo>
                <a:lnTo>
                  <a:pt x="8529320" y="1571244"/>
                </a:lnTo>
                <a:lnTo>
                  <a:pt x="88836" y="1571244"/>
                </a:lnTo>
                <a:lnTo>
                  <a:pt x="54258" y="1564264"/>
                </a:lnTo>
                <a:lnTo>
                  <a:pt x="26020" y="1545224"/>
                </a:lnTo>
                <a:lnTo>
                  <a:pt x="6981" y="1516969"/>
                </a:lnTo>
                <a:lnTo>
                  <a:pt x="0" y="1482344"/>
                </a:lnTo>
                <a:lnTo>
                  <a:pt x="0" y="88900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95"/>
              </a:lnSpc>
            </a:pPr>
            <a:fld id="{81D60167-4931-47E6-BA6A-407CBD079E47}" type="slidenum">
              <a:rPr dirty="0" spc="-5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日本銀行</dc:creator>
  <dc:title>（参考）取り組み方針</dc:title>
  <dcterms:created xsi:type="dcterms:W3CDTF">2022-08-24T00:19:50Z</dcterms:created>
  <dcterms:modified xsi:type="dcterms:W3CDTF">2022-08-24T00:19:50Z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2022-08-24T00:00:00Z</vt:filetime>
  </property>
  <property fmtid="{D5CDD505-2E9C-101B-9397-08002B2CF9AE}" pid="5" name="Producer">
    <vt:lpwstr>Microsoft® PowerPoint® 2016</vt:lpwstr>
  </property>
</Properties>
</file>