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2" r:id="rId2"/>
    <p:sldId id="393" r:id="rId3"/>
    <p:sldId id="347" r:id="rId4"/>
    <p:sldId id="698" r:id="rId5"/>
    <p:sldId id="492" r:id="rId6"/>
    <p:sldId id="442" r:id="rId7"/>
    <p:sldId id="575" r:id="rId8"/>
    <p:sldId id="536" r:id="rId9"/>
    <p:sldId id="699" r:id="rId10"/>
  </p:sldIdLst>
  <p:sldSz cx="9151938" cy="51482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697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394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091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788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4850" algn="l" defTabSz="91394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1820" algn="l" defTabSz="91394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198790" algn="l" defTabSz="91394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5761" algn="l" defTabSz="91394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0F0F0"/>
    <a:srgbClr val="000000"/>
    <a:srgbClr val="3399FF"/>
    <a:srgbClr val="FF9999"/>
    <a:srgbClr val="FFCC99"/>
    <a:srgbClr val="91C86A"/>
    <a:srgbClr val="8A635C"/>
    <a:srgbClr val="007DC2"/>
    <a:srgbClr val="005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357" autoAdjust="0"/>
  </p:normalViewPr>
  <p:slideViewPr>
    <p:cSldViewPr>
      <p:cViewPr varScale="1">
        <p:scale>
          <a:sx n="154" d="100"/>
          <a:sy n="154" d="100"/>
        </p:scale>
        <p:origin x="1000" y="184"/>
      </p:cViewPr>
      <p:guideLst>
        <p:guide orient="horz" pos="162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9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36638-84C2-AF47-9585-BB84D849DFA4}" type="datetimeFigureOut">
              <a:rPr lang="en-US" smtClean="0">
                <a:latin typeface="Open Sans Regular" charset="0"/>
              </a:rPr>
              <a:pPr/>
              <a:t>2/6/20</a:t>
            </a:fld>
            <a:endParaRPr lang="en-US" dirty="0">
              <a:latin typeface="Open Sans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C8D0E-39B9-5D4D-BE05-971F0488195B}" type="slidenum">
              <a:rPr lang="en-US" smtClean="0">
                <a:latin typeface="Open Sans Regular" charset="0"/>
              </a:rPr>
              <a:pPr/>
              <a:t>‹#›</a:t>
            </a:fld>
            <a:endParaRPr lang="en-US" dirty="0">
              <a:latin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8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Open Sans Regular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Open Sans Regular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Open Sans Regular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Open Sans Regular" charset="0"/>
              </a:defRPr>
            </a:lvl1pPr>
          </a:lstStyle>
          <a:p>
            <a:fld id="{69D7FEBD-7E0E-459C-822A-89C50B0A43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 Regular" charset="0"/>
        <a:ea typeface="ＭＳ Ｐゴシック" pitchFamily="28" charset="-128"/>
        <a:cs typeface="+mn-cs"/>
      </a:defRPr>
    </a:lvl1pPr>
    <a:lvl2pPr marL="456971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 Regular" charset="0"/>
        <a:ea typeface="ＭＳ Ｐゴシック" pitchFamily="28" charset="-128"/>
        <a:cs typeface="+mn-cs"/>
      </a:defRPr>
    </a:lvl2pPr>
    <a:lvl3pPr marL="91394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 Regular" charset="0"/>
        <a:ea typeface="ＭＳ Ｐゴシック" pitchFamily="28" charset="-128"/>
        <a:cs typeface="+mn-cs"/>
      </a:defRPr>
    </a:lvl3pPr>
    <a:lvl4pPr marL="1370911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 Regular" charset="0"/>
        <a:ea typeface="ＭＳ Ｐゴシック" pitchFamily="28" charset="-128"/>
        <a:cs typeface="+mn-cs"/>
      </a:defRPr>
    </a:lvl4pPr>
    <a:lvl5pPr marL="182788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 Regular" charset="0"/>
        <a:ea typeface="ＭＳ Ｐゴシック" pitchFamily="28" charset="-128"/>
        <a:cs typeface="+mn-cs"/>
      </a:defRPr>
    </a:lvl5pPr>
    <a:lvl6pPr marL="2284850" algn="l" defTabSz="913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20" algn="l" defTabSz="913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90" algn="l" defTabSz="913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61" algn="l" defTabSz="913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Shape 19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Light blue boxes are plugins: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South plugins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North plugins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Storage Data plugins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Event plugins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Filter/pre-processing plugins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Pink boxes are REST APIs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Green boxes are micro services - They start at </a:t>
            </a:r>
            <a:r>
              <a:rPr lang="en-GB" dirty="0" err="1"/>
              <a:t>startup</a:t>
            </a:r>
            <a:r>
              <a:rPr lang="en-GB" dirty="0"/>
              <a:t> and they stay on until a shutdown request occurs. There are 4 types of services: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Core (one for each FogLAMP instance)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Storage (one for each FogLAMP instance)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South (one to many for each FogLAMP instance)</a:t>
            </a:r>
          </a:p>
          <a:p>
            <a:pPr marL="914400" lvl="1" indent="-298450" rtl="0">
              <a:spcBef>
                <a:spcPts val="0"/>
              </a:spcBef>
              <a:buSzPts val="1100"/>
              <a:buChar char="○"/>
            </a:pPr>
            <a:r>
              <a:rPr lang="en-GB" dirty="0">
                <a:solidFill>
                  <a:schemeClr val="dk1"/>
                </a:solidFill>
              </a:rPr>
              <a:t>North (one to many for each FogLAMP instance)</a:t>
            </a:r>
          </a:p>
          <a:p>
            <a:pPr marL="914400" lvl="1" indent="-298450" rtl="0">
              <a:spcBef>
                <a:spcPts val="0"/>
              </a:spcBef>
              <a:buSzPts val="1100"/>
              <a:buChar char="○"/>
            </a:pPr>
            <a:r>
              <a:rPr lang="en-GB" dirty="0">
                <a:solidFill>
                  <a:schemeClr val="dk1"/>
                </a:solidFill>
              </a:rPr>
              <a:t>Event Notification Engine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03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669"/>
            <a:ext cx="9151938" cy="5164932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7969" y="2040731"/>
            <a:ext cx="6785240" cy="9144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80170" y="4898231"/>
            <a:ext cx="1752599" cy="342900"/>
          </a:xfrm>
          <a:prstGeom prst="rect">
            <a:avLst/>
          </a:prstGeom>
        </p:spPr>
        <p:txBody>
          <a:bodyPr/>
          <a:lstStyle>
            <a:lvl1pPr>
              <a:defRPr sz="800" b="1" i="0" baseline="0">
                <a:solidFill>
                  <a:srgbClr val="000000"/>
                </a:solidFill>
                <a:latin typeface="Calibri" panose="020F0502020204030204" pitchFamily="34" charset="0"/>
                <a:ea typeface="Roboto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 DIANOMIC, ALL RIGHTS RESERVED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7242969" y="4898231"/>
            <a:ext cx="175259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b="1" i="0" kern="1200" baseline="0">
                <a:solidFill>
                  <a:schemeClr val="bg1"/>
                </a:solidFill>
                <a:latin typeface="open sans" charset="0"/>
                <a:ea typeface="Roboto Light" pitchFamily="2" charset="0"/>
                <a:cs typeface="Roboto Light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9pPr>
          </a:lstStyle>
          <a:p>
            <a:pPr algn="r"/>
            <a:r>
              <a:rPr lang="en-US" sz="800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DIANOMIC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84970" y="1507332"/>
            <a:ext cx="8305800" cy="369279"/>
          </a:xfrm>
          <a:prstGeom prst="rect">
            <a:avLst/>
          </a:prstGeom>
          <a:noFill/>
        </p:spPr>
        <p:txBody>
          <a:bodyPr wrap="square" lIns="91387" tIns="45694" rIns="91387" bIns="45694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07DC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888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597" y="206169"/>
            <a:ext cx="8236744" cy="858044"/>
          </a:xfrm>
          <a:prstGeom prst="rect">
            <a:avLst/>
          </a:prstGeom>
        </p:spPr>
        <p:txBody>
          <a:bodyPr lIns="91428" tIns="91428" rIns="91428" bIns="91428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597" y="1201262"/>
            <a:ext cx="8236744" cy="3729130"/>
          </a:xfrm>
          <a:prstGeom prst="rect">
            <a:avLst/>
          </a:prstGeom>
        </p:spPr>
        <p:txBody>
          <a:bodyPr lIns="91428" tIns="91428" rIns="91428" bIns="91428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64220" y="4754249"/>
            <a:ext cx="549175" cy="393888"/>
          </a:xfrm>
          <a:prstGeom prst="rect">
            <a:avLst/>
          </a:prstGeom>
        </p:spPr>
        <p:txBody>
          <a:bodyPr lIns="91428" tIns="91428" rIns="91428" bIns="91428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9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cap="none" baseline="0">
                <a:solidFill>
                  <a:srgbClr val="007DC2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542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33" y="1283491"/>
            <a:ext cx="7893547" cy="2141534"/>
          </a:xfrm>
        </p:spPr>
        <p:txBody>
          <a:bodyPr anchor="b">
            <a:normAutofit/>
          </a:bodyPr>
          <a:lstStyle>
            <a:lvl1pPr>
              <a:defRPr sz="4000" b="1" i="0" cap="all" baseline="0">
                <a:solidFill>
                  <a:srgbClr val="007DC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33" y="3445285"/>
            <a:ext cx="7893547" cy="1126182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30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9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0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10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40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713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84970" y="1507332"/>
            <a:ext cx="8305800" cy="461665"/>
          </a:xfrm>
          <a:prstGeom prst="rect">
            <a:avLst/>
          </a:prstGeom>
          <a:noFill/>
        </p:spPr>
        <p:txBody>
          <a:bodyPr wrap="square" lIns="91392" tIns="45697" rIns="91392" bIns="45697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07DC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cap="none" baseline="0">
                <a:solidFill>
                  <a:srgbClr val="007DC2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96" y="1370486"/>
            <a:ext cx="3889574" cy="3266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168" y="1370486"/>
            <a:ext cx="3889574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695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8" y="343218"/>
            <a:ext cx="2951738" cy="1201261"/>
          </a:xfrm>
        </p:spPr>
        <p:txBody>
          <a:bodyPr anchor="b"/>
          <a:lstStyle>
            <a:lvl1pPr>
              <a:defRPr sz="2400" b="1" cap="none" baseline="0">
                <a:solidFill>
                  <a:srgbClr val="007DC2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769" y="741255"/>
            <a:ext cx="4633169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388" y="1544479"/>
            <a:ext cx="295173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3002" indent="0">
              <a:buNone/>
              <a:defRPr sz="1100"/>
            </a:lvl2pPr>
            <a:lvl3pPr marL="686003" indent="0">
              <a:buNone/>
              <a:defRPr sz="900"/>
            </a:lvl3pPr>
            <a:lvl4pPr marL="1029007" indent="0">
              <a:buNone/>
              <a:defRPr sz="800"/>
            </a:lvl4pPr>
            <a:lvl5pPr marL="1372007" indent="0">
              <a:buNone/>
              <a:defRPr sz="800"/>
            </a:lvl5pPr>
            <a:lvl6pPr marL="1715009" indent="0">
              <a:buNone/>
              <a:defRPr sz="800"/>
            </a:lvl6pPr>
            <a:lvl7pPr marL="2058010" indent="0">
              <a:buNone/>
              <a:defRPr sz="800"/>
            </a:lvl7pPr>
            <a:lvl8pPr marL="2401012" indent="0">
              <a:buNone/>
              <a:defRPr sz="800"/>
            </a:lvl8pPr>
            <a:lvl9pPr marL="2744015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935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8" y="343218"/>
            <a:ext cx="2951738" cy="1201261"/>
          </a:xfrm>
        </p:spPr>
        <p:txBody>
          <a:bodyPr anchor="b"/>
          <a:lstStyle>
            <a:lvl1pPr>
              <a:defRPr sz="2400" b="1" cap="none" baseline="0">
                <a:solidFill>
                  <a:srgbClr val="007DC2"/>
                </a:solidFill>
                <a:latin typeface="Calibri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0769" y="741255"/>
            <a:ext cx="4633169" cy="3658604"/>
          </a:xfrm>
        </p:spPr>
        <p:txBody>
          <a:bodyPr/>
          <a:lstStyle>
            <a:lvl1pPr marL="0" indent="0">
              <a:buNone/>
              <a:defRPr sz="2400"/>
            </a:lvl1pPr>
            <a:lvl2pPr marL="343002" indent="0">
              <a:buNone/>
              <a:defRPr sz="2100"/>
            </a:lvl2pPr>
            <a:lvl3pPr marL="686003" indent="0">
              <a:buNone/>
              <a:defRPr sz="1800"/>
            </a:lvl3pPr>
            <a:lvl4pPr marL="1029007" indent="0">
              <a:buNone/>
              <a:defRPr sz="1500"/>
            </a:lvl4pPr>
            <a:lvl5pPr marL="1372007" indent="0">
              <a:buNone/>
              <a:defRPr sz="1500"/>
            </a:lvl5pPr>
            <a:lvl6pPr marL="1715009" indent="0">
              <a:buNone/>
              <a:defRPr sz="1500"/>
            </a:lvl6pPr>
            <a:lvl7pPr marL="2058010" indent="0">
              <a:buNone/>
              <a:defRPr sz="1500"/>
            </a:lvl7pPr>
            <a:lvl8pPr marL="2401012" indent="0">
              <a:buNone/>
              <a:defRPr sz="1500"/>
            </a:lvl8pPr>
            <a:lvl9pPr marL="2744015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388" y="1544479"/>
            <a:ext cx="295173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3002" indent="0">
              <a:buNone/>
              <a:defRPr sz="1100"/>
            </a:lvl2pPr>
            <a:lvl3pPr marL="686003" indent="0">
              <a:buNone/>
              <a:defRPr sz="900"/>
            </a:lvl3pPr>
            <a:lvl4pPr marL="1029007" indent="0">
              <a:buNone/>
              <a:defRPr sz="800"/>
            </a:lvl4pPr>
            <a:lvl5pPr marL="1372007" indent="0">
              <a:buNone/>
              <a:defRPr sz="800"/>
            </a:lvl5pPr>
            <a:lvl6pPr marL="1715009" indent="0">
              <a:buNone/>
              <a:defRPr sz="800"/>
            </a:lvl6pPr>
            <a:lvl7pPr marL="2058010" indent="0">
              <a:buNone/>
              <a:defRPr sz="800"/>
            </a:lvl7pPr>
            <a:lvl8pPr marL="2401012" indent="0">
              <a:buNone/>
              <a:defRPr sz="800"/>
            </a:lvl8pPr>
            <a:lvl9pPr marL="2744015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04169" y="4936331"/>
            <a:ext cx="1676400" cy="211932"/>
          </a:xfrm>
        </p:spPr>
        <p:txBody>
          <a:bodyPr/>
          <a:lstStyle/>
          <a:p>
            <a:r>
              <a:rPr lang="en-US" dirty="0"/>
              <a:t>© DIANOMIC,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477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151938" cy="514826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4569" y="1812131"/>
            <a:ext cx="3276600" cy="173474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  <a:latin typeface="Calibri" panose="020F0502020204030204" pitchFamily="34" charset="0"/>
                <a:ea typeface="Roboto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80170" y="4898231"/>
            <a:ext cx="1752599" cy="342900"/>
          </a:xfrm>
          <a:prstGeom prst="rect">
            <a:avLst/>
          </a:prstGeom>
        </p:spPr>
        <p:txBody>
          <a:bodyPr/>
          <a:lstStyle>
            <a:lvl1pPr>
              <a:defRPr sz="700" b="1" i="0" baseline="0">
                <a:latin typeface="Calibri" panose="020F0502020204030204" pitchFamily="34" charset="0"/>
                <a:ea typeface="Roboto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 DIANOMIC, ALL RIGHTS RESERVED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7242969" y="4898231"/>
            <a:ext cx="175259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b="1" i="0" kern="1200" baseline="0">
                <a:solidFill>
                  <a:schemeClr val="bg1"/>
                </a:solidFill>
                <a:latin typeface="open sans" charset="0"/>
                <a:ea typeface="Roboto Light" pitchFamily="2" charset="0"/>
                <a:cs typeface="Roboto Light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9pPr>
          </a:lstStyle>
          <a:p>
            <a:pPr algn="r"/>
            <a:r>
              <a:rPr lang="en-US" sz="700" baseline="0" dirty="0">
                <a:latin typeface="Calibri" panose="020F0502020204030204" pitchFamily="34" charset="0"/>
                <a:cs typeface="Calibri" panose="020F0502020204030204" pitchFamily="34" charset="0"/>
              </a:rPr>
              <a:t>DIANOMIC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543" y="2"/>
            <a:ext cx="8723626" cy="8035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96" y="876710"/>
            <a:ext cx="8488572" cy="3722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47256" y="1026945"/>
            <a:ext cx="2199665" cy="1736510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Here to Insert Screenshots or Picture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4264" y="4815152"/>
            <a:ext cx="1244727" cy="274097"/>
          </a:xfrm>
          <a:prstGeom prst="rect">
            <a:avLst/>
          </a:prstGeom>
        </p:spPr>
        <p:txBody>
          <a:bodyPr lIns="68618" tIns="34308" rIns="68618" bIns="34308"/>
          <a:lstStyle>
            <a:lvl1pPr>
              <a:defRPr>
                <a:latin typeface="Arial"/>
              </a:defRPr>
            </a:lvl1pPr>
          </a:lstStyle>
          <a:p>
            <a:fld id="{0D4F9E36-7025-49CB-B89D-D6B1006DB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528"/>
            <a:ext cx="9151938" cy="3477736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04169" y="4936331"/>
            <a:ext cx="1676400" cy="211932"/>
          </a:xfrm>
          <a:prstGeom prst="rect">
            <a:avLst/>
          </a:prstGeom>
        </p:spPr>
        <p:txBody>
          <a:bodyPr lIns="91392" tIns="45697" rIns="91392" bIns="45697"/>
          <a:lstStyle>
            <a:lvl1pPr>
              <a:defRPr sz="700" b="1" i="0" baseline="0">
                <a:solidFill>
                  <a:schemeClr val="bg1"/>
                </a:solidFill>
                <a:latin typeface="Calibri" panose="020F0502020204030204" pitchFamily="34" charset="0"/>
                <a:ea typeface="Roboto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 DIANOMIC, ALL RIGHTS RESERVED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623971" y="4860131"/>
            <a:ext cx="175259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b="1" i="0" kern="1200" baseline="0">
                <a:solidFill>
                  <a:schemeClr val="bg1"/>
                </a:solidFill>
                <a:latin typeface="open sans" charset="0"/>
                <a:ea typeface="Roboto Light" pitchFamily="2" charset="0"/>
                <a:cs typeface="Roboto Light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28" charset="-128"/>
                <a:cs typeface="+mn-cs"/>
              </a:defRPr>
            </a:lvl9pPr>
          </a:lstStyle>
          <a:p>
            <a:pPr algn="ctr"/>
            <a:r>
              <a:rPr lang="en-US" sz="700" baseline="0" dirty="0">
                <a:latin typeface="Calibri" panose="020F0502020204030204" pitchFamily="34" charset="0"/>
                <a:cs typeface="Calibri" panose="020F0502020204030204" pitchFamily="34" charset="0"/>
              </a:rPr>
              <a:t>DIANOMIC CONFIDENTIAL</a:t>
            </a: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84969" y="211931"/>
            <a:ext cx="8237538" cy="857250"/>
          </a:xfrm>
          <a:prstGeom prst="rect">
            <a:avLst/>
          </a:prstGeom>
        </p:spPr>
        <p:txBody>
          <a:bodyPr vert="horz" lIns="91392" tIns="45697" rIns="91392" bIns="4569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4969" y="1202531"/>
            <a:ext cx="8237538" cy="3397250"/>
          </a:xfrm>
          <a:prstGeom prst="rect">
            <a:avLst/>
          </a:prstGeom>
        </p:spPr>
        <p:txBody>
          <a:bodyPr vert="horz" lIns="91392" tIns="45697" rIns="91392" bIns="456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4" r:id="rId5"/>
    <p:sldLayoutId id="2147483666" r:id="rId6"/>
    <p:sldLayoutId id="2147483667" r:id="rId7"/>
    <p:sldLayoutId id="2147483661" r:id="rId8"/>
    <p:sldLayoutId id="2147483682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="1" cap="none" baseline="0">
          <a:solidFill>
            <a:schemeClr val="accent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5pPr>
      <a:lvl6pPr marL="456971"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6pPr>
      <a:lvl7pPr marL="913940"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7pPr>
      <a:lvl8pPr marL="1370911"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8pPr>
      <a:lvl9pPr marL="1827880" algn="l" rtl="0" fontAlgn="base">
        <a:spcBef>
          <a:spcPct val="0"/>
        </a:spcBef>
        <a:spcAft>
          <a:spcPct val="0"/>
        </a:spcAft>
        <a:defRPr sz="3000" b="1">
          <a:solidFill>
            <a:srgbClr val="007DC2"/>
          </a:solidFill>
          <a:latin typeface="Arial" charset="0"/>
          <a:ea typeface="ＭＳ Ｐゴシック" pitchFamily="28" charset="-128"/>
        </a:defRPr>
      </a:lvl9pPr>
    </p:titleStyle>
    <p:bodyStyle>
      <a:lvl1pPr marL="342728" indent="-342728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400">
          <a:solidFill>
            <a:schemeClr val="tx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1pPr>
      <a:lvl2pPr marL="742578" indent="-285606" algn="l" rtl="0" fontAlgn="base">
        <a:spcBef>
          <a:spcPct val="20000"/>
        </a:spcBef>
        <a:spcAft>
          <a:spcPct val="0"/>
        </a:spcAft>
        <a:buClr>
          <a:srgbClr val="6A737B"/>
        </a:buClr>
        <a:buFont typeface="Roboto Light" pitchFamily="2" charset="0"/>
        <a:buChar char="»"/>
        <a:defRPr sz="2200">
          <a:solidFill>
            <a:schemeClr val="tx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2pPr>
      <a:lvl3pPr marL="1085305" indent="-228484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3pPr>
      <a:lvl4pPr marL="1428031" indent="-228484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4pPr>
      <a:lvl5pPr marL="1770758" indent="-228484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Calibri" panose="020F0502020204030204" pitchFamily="34" charset="0"/>
          <a:ea typeface="Open Sans" pitchFamily="34" charset="0"/>
          <a:cs typeface="Calibri" panose="020F0502020204030204" pitchFamily="34" charset="0"/>
        </a:defRPr>
      </a:lvl5pPr>
      <a:lvl6pPr marL="2227730" indent="-228484" algn="l" rtl="0" fontAlgn="base">
        <a:spcBef>
          <a:spcPct val="20000"/>
        </a:spcBef>
        <a:spcAft>
          <a:spcPct val="0"/>
        </a:spcAft>
        <a:buClr>
          <a:srgbClr val="007DC2"/>
        </a:buClr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684700" indent="-228484" algn="l" rtl="0" fontAlgn="base">
        <a:spcBef>
          <a:spcPct val="20000"/>
        </a:spcBef>
        <a:spcAft>
          <a:spcPct val="0"/>
        </a:spcAft>
        <a:buClr>
          <a:srgbClr val="007DC2"/>
        </a:buClr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141670" indent="-228484" algn="l" rtl="0" fontAlgn="base">
        <a:spcBef>
          <a:spcPct val="20000"/>
        </a:spcBef>
        <a:spcAft>
          <a:spcPct val="0"/>
        </a:spcAft>
        <a:buClr>
          <a:srgbClr val="007DC2"/>
        </a:buClr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598639" indent="-228484" algn="l" rtl="0" fontAlgn="base">
        <a:spcBef>
          <a:spcPct val="20000"/>
        </a:spcBef>
        <a:spcAft>
          <a:spcPct val="0"/>
        </a:spcAft>
        <a:buClr>
          <a:srgbClr val="007DC2"/>
        </a:buClr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1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0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1" algn="l" defTabSz="913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9" y="2345531"/>
            <a:ext cx="7620000" cy="1066800"/>
          </a:xfrm>
        </p:spPr>
        <p:txBody>
          <a:bodyPr>
            <a:noAutofit/>
          </a:bodyPr>
          <a:lstStyle/>
          <a:p>
            <a:r>
              <a:rPr lang="en-US" sz="3600" b="0" dirty="0">
                <a:latin typeface="+mj-lt"/>
                <a:ea typeface="Open Sans" pitchFamily="34" charset="0"/>
                <a:cs typeface="Arial" pitchFamily="34" charset="0"/>
              </a:rPr>
              <a:t>FogLAMP Overview – Embedded World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0170" y="4898231"/>
            <a:ext cx="1752599" cy="342900"/>
          </a:xfrm>
        </p:spPr>
        <p:txBody>
          <a:bodyPr/>
          <a:lstStyle/>
          <a:p>
            <a:r>
              <a:rPr lang="en-US" dirty="0"/>
              <a:t>© DIANOMIC.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IIoT Enables Digital Transformation</a:t>
            </a:r>
          </a:p>
        </p:txBody>
      </p:sp>
      <p:pic>
        <p:nvPicPr>
          <p:cNvPr id="6" name="Picture 2" descr="featured-sensors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05926" y="1202531"/>
            <a:ext cx="1578709" cy="15788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rack.0.mshcdn.com/media/ZgkyMDE0LzA0LzAxLzZlL0Nsb3VkQ29tcHV0LjgyODIxLmpwZwpwCXRodW1iCTk1MHg1MzQjCmUJanBn/84000dec/f8e/Cloud-Computing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02847" y="1202531"/>
            <a:ext cx="1578709" cy="15788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wired.com/images_blogs/wiredscience/2013/10/bigdatacomputers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9769" y="1202531"/>
            <a:ext cx="1578709" cy="15788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trunews.com/wp-content/uploads/2013/12/gwen-rmc002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6691" y="1202531"/>
            <a:ext cx="1578709" cy="15788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24139" y="3021564"/>
            <a:ext cx="1460497" cy="508292"/>
          </a:xfrm>
          <a:prstGeom prst="rect">
            <a:avLst/>
          </a:prstGeom>
          <a:noFill/>
        </p:spPr>
        <p:txBody>
          <a:bodyPr wrap="square" lIns="68618" tIns="34308" rIns="68618" bIns="34308">
            <a:spAutoFit/>
          </a:bodyPr>
          <a:lstStyle/>
          <a:p>
            <a:pPr algn="ctr" defTabSz="914879"/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</a:rPr>
              <a:t>Cheap, and tiny sensors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4636" y="3021564"/>
            <a:ext cx="1815134" cy="508292"/>
          </a:xfrm>
          <a:prstGeom prst="rect">
            <a:avLst/>
          </a:prstGeom>
          <a:noFill/>
        </p:spPr>
        <p:txBody>
          <a:bodyPr wrap="square" lIns="68618" tIns="34308" rIns="68618" bIns="34308">
            <a:spAutoFit/>
          </a:bodyPr>
          <a:lstStyle/>
          <a:p>
            <a:pPr algn="ctr" defTabSz="914879"/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</a:rPr>
              <a:t>Decreasing compute and storage costs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0665" y="3023290"/>
            <a:ext cx="1815134" cy="727786"/>
          </a:xfrm>
          <a:prstGeom prst="rect">
            <a:avLst/>
          </a:prstGeom>
          <a:noFill/>
        </p:spPr>
        <p:txBody>
          <a:bodyPr wrap="square" lIns="68618" tIns="34308" rIns="68618" bIns="34308">
            <a:spAutoFit/>
          </a:bodyPr>
          <a:lstStyle/>
          <a:p>
            <a:pPr algn="ctr" defTabSz="914879"/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</a:rPr>
              <a:t>New abilities to process and analyze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6691" y="3021564"/>
            <a:ext cx="1578709" cy="508292"/>
          </a:xfrm>
          <a:prstGeom prst="rect">
            <a:avLst/>
          </a:prstGeom>
          <a:noFill/>
        </p:spPr>
        <p:txBody>
          <a:bodyPr wrap="square" lIns="68618" tIns="34308" rIns="68618" bIns="34308">
            <a:spAutoFit/>
          </a:bodyPr>
          <a:lstStyle/>
          <a:p>
            <a:pPr algn="ctr" defTabSz="914879"/>
            <a:r>
              <a:rPr lang="en-US" sz="1400">
                <a:solidFill>
                  <a:srgbClr val="000000"/>
                </a:solidFill>
                <a:latin typeface="Calibri Light" panose="020F0302020204030204" pitchFamily="34" charset="0"/>
              </a:rPr>
              <a:t>Ubiquitous connectivity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4105" y="3724336"/>
            <a:ext cx="5638800" cy="83099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/>
              <a:t>Sensors on the Entire Supply Chain will Automate and Transform Business</a:t>
            </a:r>
          </a:p>
        </p:txBody>
      </p:sp>
    </p:spTree>
    <p:extLst>
      <p:ext uri="{BB962C8B-B14F-4D97-AF65-F5344CB8AC3E}">
        <p14:creationId xmlns:p14="http://schemas.microsoft.com/office/powerpoint/2010/main" val="37349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92931"/>
            <a:ext cx="9151938" cy="4114800"/>
          </a:xfrm>
        </p:spPr>
        <p:txBody>
          <a:bodyPr>
            <a:normAutofit lnSpcReduction="10000"/>
          </a:bodyPr>
          <a:lstStyle/>
          <a:p>
            <a:pPr marL="343212" indent="-343212"/>
            <a:r>
              <a:rPr lang="en-US" sz="1800" dirty="0"/>
              <a:t>Dianomic in partnership with Google &amp; Nexcom is delivering open source software framework called FogLAMP and associated community for the industrial edge focused on </a:t>
            </a:r>
            <a:r>
              <a:rPr lang="en-US" sz="1800" b="1" dirty="0"/>
              <a:t>critical operations</a:t>
            </a:r>
            <a:r>
              <a:rPr lang="en-US" sz="1800" dirty="0"/>
              <a:t> </a:t>
            </a:r>
          </a:p>
          <a:p>
            <a:pPr marL="343212" indent="-343212"/>
            <a:endParaRPr lang="en-US" sz="1800" dirty="0"/>
          </a:p>
          <a:p>
            <a:pPr marL="343212" indent="-343212"/>
            <a:r>
              <a:rPr lang="en-US" sz="1802" dirty="0"/>
              <a:t>FogLAMP delivers connective software tissue for todays IIoT workplace, providing middleware for applications</a:t>
            </a:r>
          </a:p>
          <a:p>
            <a:pPr marL="343212" indent="-343212"/>
            <a:endParaRPr lang="en-US" sz="1802" dirty="0"/>
          </a:p>
          <a:p>
            <a:pPr marL="343212" indent="-343212"/>
            <a:r>
              <a:rPr lang="en-US" sz="1802" dirty="0"/>
              <a:t>FogLAMP Leverages the robustness of the Nexcom MVS 2623 </a:t>
            </a:r>
            <a:r>
              <a:rPr lang="en-US" sz="1802" dirty="0" err="1"/>
              <a:t>GCIoT</a:t>
            </a:r>
            <a:r>
              <a:rPr lang="en-US" sz="1802" dirty="0"/>
              <a:t> to Integrate machine data with diverse data across various devices, combined with ML/AI tools from Google Cloud</a:t>
            </a:r>
          </a:p>
          <a:p>
            <a:pPr marL="343212" indent="-343212"/>
            <a:endParaRPr lang="en-US" sz="1802" dirty="0"/>
          </a:p>
          <a:p>
            <a:pPr marL="343212" indent="-343212"/>
            <a:r>
              <a:rPr lang="en-US" sz="1802" dirty="0"/>
              <a:t> Delivered via a secure, account-controlled, web-based interface</a:t>
            </a:r>
          </a:p>
          <a:p>
            <a:pPr marL="343212" indent="-343212"/>
            <a:endParaRPr lang="en-US" sz="1802" dirty="0"/>
          </a:p>
          <a:p>
            <a:pPr marL="343212" indent="-343212"/>
            <a:r>
              <a:rPr lang="en-US" sz="1802" dirty="0"/>
              <a:t>Leverages internet communications capabilities of IOT devices that can provide information while at the same time maintaining cybersecurity and regulatory compliance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63159" y="4866257"/>
            <a:ext cx="1601589" cy="274081"/>
          </a:xfrm>
          <a:prstGeom prst="rect">
            <a:avLst/>
          </a:prstGeom>
        </p:spPr>
        <p:txBody>
          <a:bodyPr/>
          <a:lstStyle/>
          <a:p>
            <a:fld id="{94B419B7-A1E1-E14E-836A-C6300C68A2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44432-F3D7-A943-A818-C539C4C28BB5}"/>
              </a:ext>
            </a:extLst>
          </p:cNvPr>
          <p:cNvSpPr txBox="1"/>
          <p:nvPr/>
        </p:nvSpPr>
        <p:spPr>
          <a:xfrm>
            <a:off x="113455" y="14961"/>
            <a:ext cx="675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4928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1BB8-32D4-D043-801A-9CA82318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95"/>
            <a:ext cx="8236744" cy="645736"/>
          </a:xfrm>
        </p:spPr>
        <p:txBody>
          <a:bodyPr/>
          <a:lstStyle/>
          <a:p>
            <a:r>
              <a:rPr lang="en-US" dirty="0"/>
              <a:t>Why do you care? </a:t>
            </a:r>
          </a:p>
        </p:txBody>
      </p:sp>
      <p:sp>
        <p:nvSpPr>
          <p:cNvPr id="4" name="Google Shape;1116;p116">
            <a:extLst>
              <a:ext uri="{FF2B5EF4-FFF2-40B4-BE49-F238E27FC236}">
                <a16:creationId xmlns:a16="http://schemas.microsoft.com/office/drawing/2014/main" id="{1F139F26-603B-F94C-A6CA-FFC394BFB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69" y="440531"/>
            <a:ext cx="9071769" cy="3581400"/>
          </a:xfrm>
          <a:prstGeom prst="rect">
            <a:avLst/>
          </a:prstGeom>
        </p:spPr>
        <p:txBody>
          <a:bodyPr spcFirstLastPara="1" vert="horz" wrap="square" lIns="68628" tIns="34305" rIns="68628" bIns="34305" rtlCol="0" anchor="t" anchorCtr="0">
            <a:noAutofit/>
          </a:bodyPr>
          <a:lstStyle/>
          <a:p>
            <a:pPr marL="0" indent="0">
              <a:buNone/>
            </a:pPr>
            <a:endParaRPr lang="en-US" sz="1727" dirty="0"/>
          </a:p>
          <a:p>
            <a:pPr indent="-343220"/>
            <a:r>
              <a:rPr lang="en-US" sz="1727" dirty="0"/>
              <a:t>FogLAMP is architected to remove the complexity and silos for rapid integration of IIoT sensors and modern machines all sharing a common set of administration and application APIs with industrial “brown field” systems</a:t>
            </a:r>
          </a:p>
          <a:p>
            <a:pPr indent="-343220"/>
            <a:endParaRPr lang="en-US" sz="1727" dirty="0"/>
          </a:p>
          <a:p>
            <a:pPr indent="-343220"/>
            <a:r>
              <a:rPr lang="en-US" sz="1727" dirty="0"/>
              <a:t>FogLAMP + Nexcom + Coral helps developers build smarter, better, cheaper industrial solutions for:</a:t>
            </a:r>
          </a:p>
          <a:p>
            <a:pPr lvl="1" indent="-343220"/>
            <a:r>
              <a:rPr lang="en-US" sz="1351" dirty="0"/>
              <a:t>Condition-based monitoring</a:t>
            </a:r>
          </a:p>
          <a:p>
            <a:pPr lvl="1" indent="-343220"/>
            <a:r>
              <a:rPr lang="en-US" sz="1351" dirty="0"/>
              <a:t>Predictive maintenance</a:t>
            </a:r>
          </a:p>
          <a:p>
            <a:pPr lvl="1" indent="-343220"/>
            <a:r>
              <a:rPr lang="en-US" sz="1351" dirty="0"/>
              <a:t>Smarter/Autonomous machines</a:t>
            </a:r>
          </a:p>
          <a:p>
            <a:pPr lvl="1" indent="-343220"/>
            <a:r>
              <a:rPr lang="en-US" sz="1351" dirty="0"/>
              <a:t>Situational Awareness for security and safety</a:t>
            </a:r>
          </a:p>
          <a:p>
            <a:pPr lvl="1" indent="-343220"/>
            <a:endParaRPr lang="en-US" sz="1351" dirty="0"/>
          </a:p>
          <a:p>
            <a:pPr indent="-343220"/>
            <a:r>
              <a:rPr lang="en-US" sz="1727" dirty="0"/>
              <a:t>Using FogLAMP APIs, and the power of GCP you can move faster to drive engagements and shorten time to value. </a:t>
            </a:r>
          </a:p>
          <a:p>
            <a:pPr indent="-343220"/>
            <a:endParaRPr lang="en-US" sz="1727" dirty="0"/>
          </a:p>
          <a:p>
            <a:pPr indent="-343220"/>
            <a:r>
              <a:rPr lang="en-US" sz="1727" dirty="0"/>
              <a:t>Using FogLAMP and GCP Tools industrial users instantly have a more comprehensive situational awareness view of their non-control operational data sets</a:t>
            </a:r>
            <a:endParaRPr lang="en-US" sz="1501" dirty="0"/>
          </a:p>
          <a:p>
            <a:pPr indent="-343220"/>
            <a:endParaRPr lang="en-US" sz="1501" dirty="0"/>
          </a:p>
          <a:p>
            <a:pPr indent="-343220"/>
            <a:endParaRPr lang="en-US" sz="1501" dirty="0"/>
          </a:p>
          <a:p>
            <a:pPr marL="0" indent="0">
              <a:buNone/>
            </a:pPr>
            <a:endParaRPr lang="en-US" sz="1727" dirty="0"/>
          </a:p>
        </p:txBody>
      </p:sp>
    </p:spTree>
    <p:extLst>
      <p:ext uri="{BB962C8B-B14F-4D97-AF65-F5344CB8AC3E}">
        <p14:creationId xmlns:p14="http://schemas.microsoft.com/office/powerpoint/2010/main" val="26621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BA54-5E44-4B9F-AC81-20F6CF08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F7C9-AF3C-468C-A6EC-42732EA6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Existing South Plugins</a:t>
            </a:r>
          </a:p>
          <a:p>
            <a:pPr lvl="1"/>
            <a:r>
              <a:rPr lang="en-US" dirty="0"/>
              <a:t>Temperature, Humidity, Current, etc.</a:t>
            </a:r>
          </a:p>
          <a:p>
            <a:pPr lvl="1"/>
            <a:r>
              <a:rPr lang="en-US" dirty="0"/>
              <a:t>Modbus, OPC/UA, MQTT, HTTPS</a:t>
            </a:r>
          </a:p>
          <a:p>
            <a:r>
              <a:rPr lang="en-US" dirty="0"/>
              <a:t>Pluggable – Create Your Own</a:t>
            </a:r>
          </a:p>
          <a:p>
            <a:pPr lvl="1"/>
            <a:r>
              <a:rPr lang="en-US" dirty="0"/>
              <a:t>Easy APIs and sample code</a:t>
            </a:r>
          </a:p>
          <a:p>
            <a:pPr lvl="2"/>
            <a:r>
              <a:rPr lang="en-US" dirty="0"/>
              <a:t>Build your own</a:t>
            </a:r>
          </a:p>
          <a:p>
            <a:pPr lvl="2"/>
            <a:r>
              <a:rPr lang="en-US" dirty="0"/>
              <a:t>Customize existing plugins</a:t>
            </a:r>
          </a:p>
          <a:p>
            <a:pPr lvl="1"/>
            <a:r>
              <a:rPr lang="en-US" dirty="0"/>
              <a:t>Python or C++</a:t>
            </a:r>
          </a:p>
          <a:p>
            <a:pPr lvl="1"/>
            <a:r>
              <a:rPr lang="en-US" dirty="0"/>
              <a:t>Polled or Async</a:t>
            </a:r>
          </a:p>
          <a:p>
            <a:r>
              <a:rPr lang="en-US" dirty="0"/>
              <a:t>Open Source Community – many plugins in time</a:t>
            </a:r>
          </a:p>
        </p:txBody>
      </p:sp>
      <p:pic>
        <p:nvPicPr>
          <p:cNvPr id="1026" name="Picture 2" descr="Photoelectric Sensors">
            <a:extLst>
              <a:ext uri="{FF2B5EF4-FFF2-40B4-BE49-F238E27FC236}">
                <a16:creationId xmlns:a16="http://schemas.microsoft.com/office/drawing/2014/main" id="{7CAA41C9-791D-4509-87BB-62D45DF1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4824" y="1392422"/>
            <a:ext cx="1935061" cy="10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ximity Sensors">
            <a:extLst>
              <a:ext uri="{FF2B5EF4-FFF2-40B4-BE49-F238E27FC236}">
                <a16:creationId xmlns:a16="http://schemas.microsoft.com/office/drawing/2014/main" id="{B8616A31-C760-4042-85E0-098AB21C6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8368" y="444810"/>
            <a:ext cx="1732756" cy="9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mit Switches">
            <a:extLst>
              <a:ext uri="{FF2B5EF4-FFF2-40B4-BE49-F238E27FC236}">
                <a16:creationId xmlns:a16="http://schemas.microsoft.com/office/drawing/2014/main" id="{192F94B5-9871-41B8-941F-BDB6872F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969" y="135731"/>
            <a:ext cx="2376091" cy="13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A282E-B4CD-43FA-8548-481AE69F62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7114" y="1408744"/>
            <a:ext cx="1404909" cy="1404909"/>
          </a:xfrm>
          <a:prstGeom prst="rect">
            <a:avLst/>
          </a:prstGeom>
        </p:spPr>
      </p:pic>
      <p:pic>
        <p:nvPicPr>
          <p:cNvPr id="5" name="Picture 2" descr="Industrial Sensors">
            <a:extLst>
              <a:ext uri="{FF2B5EF4-FFF2-40B4-BE49-F238E27FC236}">
                <a16:creationId xmlns:a16="http://schemas.microsoft.com/office/drawing/2014/main" id="{2B27A1BE-9618-460E-8F3F-231E49CC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3194" y="2113819"/>
            <a:ext cx="2380143" cy="17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ick">
            <a:extLst>
              <a:ext uri="{FF2B5EF4-FFF2-40B4-BE49-F238E27FC236}">
                <a16:creationId xmlns:a16="http://schemas.microsoft.com/office/drawing/2014/main" id="{1E4F45E0-78DA-4FB6-BA91-8D959F0B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3969" y="2769124"/>
            <a:ext cx="1404910" cy="17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pimg.tistatic.com/03453864/b/4/Industrial-Sensors.jpg">
            <a:extLst>
              <a:ext uri="{FF2B5EF4-FFF2-40B4-BE49-F238E27FC236}">
                <a16:creationId xmlns:a16="http://schemas.microsoft.com/office/drawing/2014/main" id="{C4E71A66-AF78-40BC-AAA6-7778BF06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5660" y="3068662"/>
            <a:ext cx="1276109" cy="1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213DB-3309-4F86-8A53-60AE1813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Available on Nexcom MVS 2623 </a:t>
            </a:r>
            <a:r>
              <a:rPr lang="en-US" sz="3200" dirty="0" err="1"/>
              <a:t>GCIoT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A7368-CEAA-A143-95CB-9E13E33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9" y="908538"/>
            <a:ext cx="3640931" cy="3640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16095-B8BB-284B-B1BC-FC26BDA49656}"/>
              </a:ext>
            </a:extLst>
          </p:cNvPr>
          <p:cNvSpPr txBox="1"/>
          <p:nvPr/>
        </p:nvSpPr>
        <p:spPr>
          <a:xfrm>
            <a:off x="4499768" y="937676"/>
            <a:ext cx="465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Built-in Google Edge TPU ML accelerator coprocessor</a:t>
            </a:r>
          </a:p>
          <a:p>
            <a:r>
              <a:rPr lang="en-US" sz="1200" dirty="0"/>
              <a:t>FogLAMP loaded and developer ready </a:t>
            </a:r>
          </a:p>
          <a:p>
            <a:r>
              <a:rPr lang="en-US" sz="1200" dirty="0"/>
              <a:t>Modular design for flexible I/O expansion</a:t>
            </a:r>
          </a:p>
          <a:p>
            <a:r>
              <a:rPr lang="en-US" sz="1200" dirty="0"/>
              <a:t>Three SIM cards + dual WWAN modules support</a:t>
            </a:r>
          </a:p>
          <a:p>
            <a:r>
              <a:rPr lang="en-US" sz="1200" dirty="0"/>
              <a:t>8 x 10/100/1000 </a:t>
            </a:r>
            <a:r>
              <a:rPr lang="en-US" sz="1200" dirty="0" err="1"/>
              <a:t>Mbps</a:t>
            </a:r>
            <a:r>
              <a:rPr lang="en-US" sz="1200" dirty="0"/>
              <a:t> 802.3af </a:t>
            </a:r>
            <a:r>
              <a:rPr lang="en-US" sz="1200" dirty="0" err="1"/>
              <a:t>PoE</a:t>
            </a:r>
            <a:r>
              <a:rPr lang="en-US" sz="1200" dirty="0"/>
              <a:t> ports</a:t>
            </a:r>
          </a:p>
          <a:p>
            <a:r>
              <a:rPr lang="en-US" sz="1200" dirty="0"/>
              <a:t>Built-in u-</a:t>
            </a:r>
            <a:r>
              <a:rPr lang="en-US" sz="1200" dirty="0" err="1"/>
              <a:t>blox</a:t>
            </a:r>
            <a:r>
              <a:rPr lang="en-US" sz="1200" dirty="0"/>
              <a:t> NEO-M8N module, optional dead reckoning support</a:t>
            </a:r>
          </a:p>
          <a:p>
            <a:r>
              <a:rPr lang="en-US" sz="1200" dirty="0"/>
              <a:t>Intel Atom® x7, 4c, 2.0GHz E3950</a:t>
            </a:r>
          </a:p>
          <a:p>
            <a:r>
              <a:rPr lang="en-US" sz="1200" dirty="0"/>
              <a:t>Dual removable SATA 3.0 2.5” SSD/HDD</a:t>
            </a:r>
          </a:p>
          <a:p>
            <a:r>
              <a:rPr lang="en-US" sz="1200" dirty="0" err="1"/>
              <a:t>iButton</a:t>
            </a:r>
            <a:r>
              <a:rPr lang="en-US" sz="1200" dirty="0"/>
              <a:t> for driver ID identification</a:t>
            </a:r>
          </a:p>
          <a:p>
            <a:r>
              <a:rPr lang="en-US" sz="1200" dirty="0"/>
              <a:t>Built-in CAN 2.0B optional OBDII function (SAE J1939/J1708)</a:t>
            </a:r>
          </a:p>
          <a:p>
            <a:r>
              <a:rPr lang="en-US" sz="1200" dirty="0"/>
              <a:t>Pattern number M531607 registered, an easy way to expand diverse I/O cards</a:t>
            </a:r>
          </a:p>
        </p:txBody>
      </p:sp>
    </p:spTree>
    <p:extLst>
      <p:ext uri="{BB962C8B-B14F-4D97-AF65-F5344CB8AC3E}">
        <p14:creationId xmlns:p14="http://schemas.microsoft.com/office/powerpoint/2010/main" val="18157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974">
            <a:extLst>
              <a:ext uri="{FF2B5EF4-FFF2-40B4-BE49-F238E27FC236}">
                <a16:creationId xmlns:a16="http://schemas.microsoft.com/office/drawing/2014/main" id="{852C0AAA-A0AC-4E64-B781-558728199800}"/>
              </a:ext>
            </a:extLst>
          </p:cNvPr>
          <p:cNvSpPr/>
          <p:nvPr/>
        </p:nvSpPr>
        <p:spPr>
          <a:xfrm>
            <a:off x="5593885" y="1658429"/>
            <a:ext cx="1350027" cy="1441528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North Service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976">
            <a:extLst>
              <a:ext uri="{FF2B5EF4-FFF2-40B4-BE49-F238E27FC236}">
                <a16:creationId xmlns:a16="http://schemas.microsoft.com/office/drawing/2014/main" id="{3732ADBE-F5A3-4BCC-8726-E7BEE35D66B8}"/>
              </a:ext>
            </a:extLst>
          </p:cNvPr>
          <p:cNvSpPr/>
          <p:nvPr/>
        </p:nvSpPr>
        <p:spPr>
          <a:xfrm>
            <a:off x="3751906" y="294731"/>
            <a:ext cx="2054884" cy="985841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b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Shape 1974"/>
          <p:cNvSpPr/>
          <p:nvPr/>
        </p:nvSpPr>
        <p:spPr>
          <a:xfrm>
            <a:off x="4818448" y="1657321"/>
            <a:ext cx="736155" cy="1442636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Shape 1976"/>
          <p:cNvSpPr/>
          <p:nvPr/>
        </p:nvSpPr>
        <p:spPr>
          <a:xfrm>
            <a:off x="2405434" y="1657320"/>
            <a:ext cx="972951" cy="2462213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Shape 2001"/>
          <p:cNvSpPr/>
          <p:nvPr/>
        </p:nvSpPr>
        <p:spPr>
          <a:xfrm flipH="1">
            <a:off x="3426262" y="3164896"/>
            <a:ext cx="3517651" cy="938931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92" tIns="0" rIns="91492" bIns="91492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South Service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Shape 2003"/>
          <p:cNvSpPr/>
          <p:nvPr/>
        </p:nvSpPr>
        <p:spPr>
          <a:xfrm rot="10800000" flipH="1">
            <a:off x="5121443" y="2972834"/>
            <a:ext cx="116420" cy="22202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92" tIns="91492" rIns="91492" bIns="91492" anchor="ctr" anchorCtr="0">
            <a:noAutofit/>
          </a:bodyPr>
          <a:lstStyle/>
          <a:p>
            <a:endParaRPr sz="1800"/>
          </a:p>
        </p:txBody>
      </p:sp>
      <p:sp>
        <p:nvSpPr>
          <p:cNvPr id="2006" name="Shape 2006"/>
          <p:cNvSpPr/>
          <p:nvPr/>
        </p:nvSpPr>
        <p:spPr>
          <a:xfrm rot="5400000" flipH="1">
            <a:off x="5113545" y="3828719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Shape 2010"/>
          <p:cNvSpPr/>
          <p:nvPr/>
        </p:nvSpPr>
        <p:spPr>
          <a:xfrm rot="5400000" flipH="1">
            <a:off x="4803995" y="3828719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 err="1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CoAP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Shape 2014"/>
          <p:cNvSpPr/>
          <p:nvPr/>
        </p:nvSpPr>
        <p:spPr>
          <a:xfrm rot="5400000" flipH="1">
            <a:off x="3565799" y="3828719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Modbus</a:t>
            </a:r>
          </a:p>
        </p:txBody>
      </p:sp>
      <p:sp>
        <p:nvSpPr>
          <p:cNvPr id="2018" name="Shape 2018"/>
          <p:cNvSpPr/>
          <p:nvPr/>
        </p:nvSpPr>
        <p:spPr>
          <a:xfrm rot="5400000" flipH="1">
            <a:off x="3256250" y="3828723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</a:p>
        </p:txBody>
      </p:sp>
      <p:pic>
        <p:nvPicPr>
          <p:cNvPr id="2024" name="Shape 2024" descr="database-1-1.png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562" y="2313915"/>
            <a:ext cx="490351" cy="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2" name="Shape 2042"/>
          <p:cNvSpPr/>
          <p:nvPr/>
        </p:nvSpPr>
        <p:spPr>
          <a:xfrm>
            <a:off x="2458291" y="2256494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Config Mgmt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170" descr="strain-gauge-md.png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097" y="4336039"/>
            <a:ext cx="343528" cy="29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171" descr="11954359761592523971thegemini_wireless_sensor.svg.med.png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5228" y="4187891"/>
            <a:ext cx="343535" cy="45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189" descr="analog-to-digital-md.png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158" y="4331668"/>
            <a:ext cx="343536" cy="34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FogLamp-Logo-L.jpg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212" y="136386"/>
            <a:ext cx="1906148" cy="635383"/>
          </a:xfrm>
          <a:prstGeom prst="rect">
            <a:avLst/>
          </a:prstGeom>
        </p:spPr>
      </p:pic>
      <p:pic>
        <p:nvPicPr>
          <p:cNvPr id="80" name="Shape 163" descr="reporting.png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8664" y="194177"/>
            <a:ext cx="1587310" cy="10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185"/>
          <p:cNvSpPr/>
          <p:nvPr/>
        </p:nvSpPr>
        <p:spPr>
          <a:xfrm>
            <a:off x="181189" y="4119533"/>
            <a:ext cx="1040943" cy="213773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8" tIns="91498" rIns="91498" bIns="91498" anchor="ctr" anchorCtr="0">
            <a:noAutofit/>
          </a:bodyPr>
          <a:lstStyle/>
          <a:p>
            <a:pPr algn="ctr"/>
            <a:r>
              <a:rPr lang="en-GB" sz="1001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Plugin</a:t>
            </a:r>
          </a:p>
        </p:txBody>
      </p:sp>
      <p:sp>
        <p:nvSpPr>
          <p:cNvPr id="83" name="Shape 186"/>
          <p:cNvSpPr/>
          <p:nvPr/>
        </p:nvSpPr>
        <p:spPr>
          <a:xfrm>
            <a:off x="156625" y="3821428"/>
            <a:ext cx="1040943" cy="223681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8" tIns="91498" rIns="91498" bIns="91498" anchor="ctr" anchorCtr="0">
            <a:noAutofit/>
          </a:bodyPr>
          <a:lstStyle/>
          <a:p>
            <a:pPr algn="ctr"/>
            <a:r>
              <a:rPr lang="en-GB" sz="1001" b="1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Micro Service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458" y="777871"/>
            <a:ext cx="2581153" cy="50093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54" name="Shape 2006">
            <a:extLst>
              <a:ext uri="{FF2B5EF4-FFF2-40B4-BE49-F238E27FC236}">
                <a16:creationId xmlns:a16="http://schemas.microsoft.com/office/drawing/2014/main" id="{5A1B453A-A007-45B6-A855-CD63175418B2}"/>
              </a:ext>
            </a:extLst>
          </p:cNvPr>
          <p:cNvSpPr/>
          <p:nvPr/>
        </p:nvSpPr>
        <p:spPr>
          <a:xfrm rot="5400000" flipH="1">
            <a:off x="4494446" y="3806511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2006">
            <a:extLst>
              <a:ext uri="{FF2B5EF4-FFF2-40B4-BE49-F238E27FC236}">
                <a16:creationId xmlns:a16="http://schemas.microsoft.com/office/drawing/2014/main" id="{B50C340E-0691-48C4-BD5E-E74F2CEDA77B}"/>
              </a:ext>
            </a:extLst>
          </p:cNvPr>
          <p:cNvSpPr/>
          <p:nvPr/>
        </p:nvSpPr>
        <p:spPr>
          <a:xfrm rot="5400000" flipH="1">
            <a:off x="4184897" y="3806511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OPC-UA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Shape 2020"/>
          <p:cNvSpPr txBox="1"/>
          <p:nvPr/>
        </p:nvSpPr>
        <p:spPr>
          <a:xfrm>
            <a:off x="2391609" y="1332349"/>
            <a:ext cx="4552304" cy="291376"/>
          </a:xfrm>
          <a:prstGeom prst="rect">
            <a:avLst/>
          </a:prstGeom>
          <a:solidFill>
            <a:srgbClr val="FF9999"/>
          </a:solidFill>
          <a:ln w="3175">
            <a:solidFill>
              <a:schemeClr val="tx1"/>
            </a:solidFill>
          </a:ln>
          <a:effectLst/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</a:p>
        </p:txBody>
      </p:sp>
      <p:sp>
        <p:nvSpPr>
          <p:cNvPr id="57" name="Shape 1989">
            <a:extLst>
              <a:ext uri="{FF2B5EF4-FFF2-40B4-BE49-F238E27FC236}">
                <a16:creationId xmlns:a16="http://schemas.microsoft.com/office/drawing/2014/main" id="{91CF696C-C328-4ED2-8CEE-51726C546205}"/>
              </a:ext>
            </a:extLst>
          </p:cNvPr>
          <p:cNvSpPr/>
          <p:nvPr/>
        </p:nvSpPr>
        <p:spPr>
          <a:xfrm>
            <a:off x="5975246" y="3458467"/>
            <a:ext cx="760107" cy="17888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FFT</a:t>
            </a:r>
          </a:p>
        </p:txBody>
      </p:sp>
      <p:sp>
        <p:nvSpPr>
          <p:cNvPr id="60" name="Shape 1989">
            <a:extLst>
              <a:ext uri="{FF2B5EF4-FFF2-40B4-BE49-F238E27FC236}">
                <a16:creationId xmlns:a16="http://schemas.microsoft.com/office/drawing/2014/main" id="{99C9A906-5C07-4F7F-A8A3-DDA4D972AEB4}"/>
              </a:ext>
            </a:extLst>
          </p:cNvPr>
          <p:cNvSpPr/>
          <p:nvPr/>
        </p:nvSpPr>
        <p:spPr>
          <a:xfrm>
            <a:off x="5975246" y="3674459"/>
            <a:ext cx="760107" cy="17888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ML / AI</a:t>
            </a:r>
          </a:p>
        </p:txBody>
      </p:sp>
      <p:sp>
        <p:nvSpPr>
          <p:cNvPr id="61" name="Shape 1989">
            <a:extLst>
              <a:ext uri="{FF2B5EF4-FFF2-40B4-BE49-F238E27FC236}">
                <a16:creationId xmlns:a16="http://schemas.microsoft.com/office/drawing/2014/main" id="{273AC9BE-8A88-4405-A9DE-61B9D7B8CBE4}"/>
              </a:ext>
            </a:extLst>
          </p:cNvPr>
          <p:cNvSpPr/>
          <p:nvPr/>
        </p:nvSpPr>
        <p:spPr>
          <a:xfrm>
            <a:off x="5975246" y="3890451"/>
            <a:ext cx="760107" cy="17888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63" name="Shape 2020">
            <a:extLst>
              <a:ext uri="{FF2B5EF4-FFF2-40B4-BE49-F238E27FC236}">
                <a16:creationId xmlns:a16="http://schemas.microsoft.com/office/drawing/2014/main" id="{A548D2DA-7B9B-4117-8A0A-8F0968F9BAF3}"/>
              </a:ext>
            </a:extLst>
          </p:cNvPr>
          <p:cNvSpPr txBox="1"/>
          <p:nvPr/>
        </p:nvSpPr>
        <p:spPr>
          <a:xfrm>
            <a:off x="181187" y="4407731"/>
            <a:ext cx="1040944" cy="223682"/>
          </a:xfrm>
          <a:prstGeom prst="rect">
            <a:avLst/>
          </a:prstGeom>
          <a:solidFill>
            <a:srgbClr val="FF9999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</a:p>
        </p:txBody>
      </p:sp>
      <p:sp>
        <p:nvSpPr>
          <p:cNvPr id="65" name="Shape 1989">
            <a:extLst>
              <a:ext uri="{FF2B5EF4-FFF2-40B4-BE49-F238E27FC236}">
                <a16:creationId xmlns:a16="http://schemas.microsoft.com/office/drawing/2014/main" id="{E425D673-6E3A-4747-9ECC-D2A57E0A826C}"/>
              </a:ext>
            </a:extLst>
          </p:cNvPr>
          <p:cNvSpPr/>
          <p:nvPr/>
        </p:nvSpPr>
        <p:spPr>
          <a:xfrm>
            <a:off x="5975246" y="3242474"/>
            <a:ext cx="760107" cy="17888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RMS/Peak</a:t>
            </a:r>
          </a:p>
        </p:txBody>
      </p:sp>
      <p:sp>
        <p:nvSpPr>
          <p:cNvPr id="67" name="Shape 1976">
            <a:extLst>
              <a:ext uri="{FF2B5EF4-FFF2-40B4-BE49-F238E27FC236}">
                <a16:creationId xmlns:a16="http://schemas.microsoft.com/office/drawing/2014/main" id="{B966A8DD-25E1-41F4-BDE1-515240B7E9B7}"/>
              </a:ext>
            </a:extLst>
          </p:cNvPr>
          <p:cNvSpPr/>
          <p:nvPr/>
        </p:nvSpPr>
        <p:spPr>
          <a:xfrm>
            <a:off x="3426265" y="1657322"/>
            <a:ext cx="1353084" cy="1433759"/>
          </a:xfrm>
          <a:prstGeom prst="rect">
            <a:avLst/>
          </a:prstGeom>
          <a:solidFill>
            <a:srgbClr val="91C86A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Event Engine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2018">
            <a:extLst>
              <a:ext uri="{FF2B5EF4-FFF2-40B4-BE49-F238E27FC236}">
                <a16:creationId xmlns:a16="http://schemas.microsoft.com/office/drawing/2014/main" id="{BC217665-9297-4AD7-87F8-B7D0E47CF81E}"/>
              </a:ext>
            </a:extLst>
          </p:cNvPr>
          <p:cNvSpPr/>
          <p:nvPr/>
        </p:nvSpPr>
        <p:spPr>
          <a:xfrm flipH="1">
            <a:off x="3623366" y="2011309"/>
            <a:ext cx="990585" cy="14481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Value Threshold</a:t>
            </a:r>
          </a:p>
        </p:txBody>
      </p:sp>
      <p:sp>
        <p:nvSpPr>
          <p:cNvPr id="69" name="Shape 2018">
            <a:extLst>
              <a:ext uri="{FF2B5EF4-FFF2-40B4-BE49-F238E27FC236}">
                <a16:creationId xmlns:a16="http://schemas.microsoft.com/office/drawing/2014/main" id="{C4D58892-0432-49C9-997B-A9AB81AB3AD6}"/>
              </a:ext>
            </a:extLst>
          </p:cNvPr>
          <p:cNvSpPr/>
          <p:nvPr/>
        </p:nvSpPr>
        <p:spPr>
          <a:xfrm flipH="1">
            <a:off x="3623366" y="2183221"/>
            <a:ext cx="990585" cy="14481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Diff Threshold</a:t>
            </a:r>
          </a:p>
        </p:txBody>
      </p:sp>
      <p:sp>
        <p:nvSpPr>
          <p:cNvPr id="70" name="Shape 2018">
            <a:extLst>
              <a:ext uri="{FF2B5EF4-FFF2-40B4-BE49-F238E27FC236}">
                <a16:creationId xmlns:a16="http://schemas.microsoft.com/office/drawing/2014/main" id="{6229BE9E-E3EB-4041-B1A9-1541D1102A62}"/>
              </a:ext>
            </a:extLst>
          </p:cNvPr>
          <p:cNvSpPr/>
          <p:nvPr/>
        </p:nvSpPr>
        <p:spPr>
          <a:xfrm flipH="1">
            <a:off x="3623366" y="2533342"/>
            <a:ext cx="990585" cy="14481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Create Data</a:t>
            </a:r>
          </a:p>
        </p:txBody>
      </p:sp>
      <p:sp>
        <p:nvSpPr>
          <p:cNvPr id="71" name="Shape 2018">
            <a:extLst>
              <a:ext uri="{FF2B5EF4-FFF2-40B4-BE49-F238E27FC236}">
                <a16:creationId xmlns:a16="http://schemas.microsoft.com/office/drawing/2014/main" id="{3FD0C1E4-73C1-4DEB-9C1F-5071712957A0}"/>
              </a:ext>
            </a:extLst>
          </p:cNvPr>
          <p:cNvSpPr/>
          <p:nvPr/>
        </p:nvSpPr>
        <p:spPr>
          <a:xfrm flipH="1">
            <a:off x="3623366" y="2709493"/>
            <a:ext cx="990585" cy="14481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External App</a:t>
            </a:r>
          </a:p>
        </p:txBody>
      </p:sp>
      <p:sp>
        <p:nvSpPr>
          <p:cNvPr id="72" name="Shape 2018">
            <a:extLst>
              <a:ext uri="{FF2B5EF4-FFF2-40B4-BE49-F238E27FC236}">
                <a16:creationId xmlns:a16="http://schemas.microsoft.com/office/drawing/2014/main" id="{DB3D96DE-1FF1-47F9-9E3A-8C8EE4CAA43C}"/>
              </a:ext>
            </a:extLst>
          </p:cNvPr>
          <p:cNvSpPr/>
          <p:nvPr/>
        </p:nvSpPr>
        <p:spPr>
          <a:xfrm flipH="1">
            <a:off x="3623366" y="2885644"/>
            <a:ext cx="990585" cy="14481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380B1-D26E-4FE6-B615-F4B13F556DF2}"/>
              </a:ext>
            </a:extLst>
          </p:cNvPr>
          <p:cNvSpPr txBox="1"/>
          <p:nvPr/>
        </p:nvSpPr>
        <p:spPr>
          <a:xfrm>
            <a:off x="3623366" y="1817905"/>
            <a:ext cx="670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Rules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4D5F55-886C-4830-BCB7-085D2CC38EC8}"/>
              </a:ext>
            </a:extLst>
          </p:cNvPr>
          <p:cNvSpPr txBox="1"/>
          <p:nvPr/>
        </p:nvSpPr>
        <p:spPr>
          <a:xfrm>
            <a:off x="3630762" y="2346235"/>
            <a:ext cx="684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Actions</a:t>
            </a:r>
          </a:p>
        </p:txBody>
      </p:sp>
      <p:sp>
        <p:nvSpPr>
          <p:cNvPr id="86" name="Shape 1976">
            <a:extLst>
              <a:ext uri="{FF2B5EF4-FFF2-40B4-BE49-F238E27FC236}">
                <a16:creationId xmlns:a16="http://schemas.microsoft.com/office/drawing/2014/main" id="{F9CBDB8F-5BAD-43B0-8085-A6E7AC9DC6EC}"/>
              </a:ext>
            </a:extLst>
          </p:cNvPr>
          <p:cNvSpPr/>
          <p:nvPr/>
        </p:nvSpPr>
        <p:spPr>
          <a:xfrm>
            <a:off x="5892262" y="3213877"/>
            <a:ext cx="926074" cy="1221932"/>
          </a:xfrm>
          <a:prstGeom prst="rect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b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Enhancers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2042">
            <a:extLst>
              <a:ext uri="{FF2B5EF4-FFF2-40B4-BE49-F238E27FC236}">
                <a16:creationId xmlns:a16="http://schemas.microsoft.com/office/drawing/2014/main" id="{BD8B7B2B-0018-40B2-A1B1-AE3A42F03480}"/>
              </a:ext>
            </a:extLst>
          </p:cNvPr>
          <p:cNvSpPr/>
          <p:nvPr/>
        </p:nvSpPr>
        <p:spPr>
          <a:xfrm>
            <a:off x="2458291" y="2446533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Updates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042">
            <a:extLst>
              <a:ext uri="{FF2B5EF4-FFF2-40B4-BE49-F238E27FC236}">
                <a16:creationId xmlns:a16="http://schemas.microsoft.com/office/drawing/2014/main" id="{5ECCE56B-F0FE-4894-B4A3-AD360635BD5C}"/>
              </a:ext>
            </a:extLst>
          </p:cNvPr>
          <p:cNvSpPr/>
          <p:nvPr/>
        </p:nvSpPr>
        <p:spPr>
          <a:xfrm>
            <a:off x="2458291" y="2636571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2042">
            <a:extLst>
              <a:ext uri="{FF2B5EF4-FFF2-40B4-BE49-F238E27FC236}">
                <a16:creationId xmlns:a16="http://schemas.microsoft.com/office/drawing/2014/main" id="{26BA3363-FE53-4A12-9DE4-C34DDDA52F09}"/>
              </a:ext>
            </a:extLst>
          </p:cNvPr>
          <p:cNvSpPr/>
          <p:nvPr/>
        </p:nvSpPr>
        <p:spPr>
          <a:xfrm>
            <a:off x="2458291" y="2826609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Scheduling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2042">
            <a:extLst>
              <a:ext uri="{FF2B5EF4-FFF2-40B4-BE49-F238E27FC236}">
                <a16:creationId xmlns:a16="http://schemas.microsoft.com/office/drawing/2014/main" id="{6E5CD4D7-DB07-47E7-A995-34FD1AB030D6}"/>
              </a:ext>
            </a:extLst>
          </p:cNvPr>
          <p:cNvSpPr/>
          <p:nvPr/>
        </p:nvSpPr>
        <p:spPr>
          <a:xfrm>
            <a:off x="2458291" y="3016646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Backup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2042">
            <a:extLst>
              <a:ext uri="{FF2B5EF4-FFF2-40B4-BE49-F238E27FC236}">
                <a16:creationId xmlns:a16="http://schemas.microsoft.com/office/drawing/2014/main" id="{B6D9D4B7-6AA8-4F55-B431-8466A41D8046}"/>
              </a:ext>
            </a:extLst>
          </p:cNvPr>
          <p:cNvSpPr/>
          <p:nvPr/>
        </p:nvSpPr>
        <p:spPr>
          <a:xfrm>
            <a:off x="2458291" y="3206685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User Mgmt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2042">
            <a:extLst>
              <a:ext uri="{FF2B5EF4-FFF2-40B4-BE49-F238E27FC236}">
                <a16:creationId xmlns:a16="http://schemas.microsoft.com/office/drawing/2014/main" id="{0163C027-724B-4F79-AA43-39A3E6B8D44D}"/>
              </a:ext>
            </a:extLst>
          </p:cNvPr>
          <p:cNvSpPr/>
          <p:nvPr/>
        </p:nvSpPr>
        <p:spPr>
          <a:xfrm>
            <a:off x="2458291" y="3396723"/>
            <a:ext cx="867237" cy="16039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0" tIns="91420" rIns="91420" bIns="91420" anchor="ctr" anchorCtr="0">
            <a:noAutofit/>
          </a:bodyPr>
          <a:lstStyle/>
          <a:p>
            <a:pPr algn="ctr"/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1985">
            <a:extLst>
              <a:ext uri="{FF2B5EF4-FFF2-40B4-BE49-F238E27FC236}">
                <a16:creationId xmlns:a16="http://schemas.microsoft.com/office/drawing/2014/main" id="{370B5CEA-45F1-460B-BB45-CA4000AE9E24}"/>
              </a:ext>
            </a:extLst>
          </p:cNvPr>
          <p:cNvSpPr/>
          <p:nvPr/>
        </p:nvSpPr>
        <p:spPr>
          <a:xfrm>
            <a:off x="6780400" y="2834834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993">
            <a:extLst>
              <a:ext uri="{FF2B5EF4-FFF2-40B4-BE49-F238E27FC236}">
                <a16:creationId xmlns:a16="http://schemas.microsoft.com/office/drawing/2014/main" id="{DB904C8F-42CF-4D0F-A301-1FC173C9D0A8}"/>
              </a:ext>
            </a:extLst>
          </p:cNvPr>
          <p:cNvSpPr/>
          <p:nvPr/>
        </p:nvSpPr>
        <p:spPr>
          <a:xfrm>
            <a:off x="6780400" y="2038405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</a:p>
        </p:txBody>
      </p:sp>
      <p:sp>
        <p:nvSpPr>
          <p:cNvPr id="101" name="Shape 1997">
            <a:extLst>
              <a:ext uri="{FF2B5EF4-FFF2-40B4-BE49-F238E27FC236}">
                <a16:creationId xmlns:a16="http://schemas.microsoft.com/office/drawing/2014/main" id="{C87355B0-4BBA-461D-B1DC-9AF193E48364}"/>
              </a:ext>
            </a:extLst>
          </p:cNvPr>
          <p:cNvSpPr/>
          <p:nvPr/>
        </p:nvSpPr>
        <p:spPr>
          <a:xfrm>
            <a:off x="6780400" y="1772929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OMF</a:t>
            </a:r>
          </a:p>
        </p:txBody>
      </p:sp>
      <p:pic>
        <p:nvPicPr>
          <p:cNvPr id="109" name="Shape 172" descr="photo.jpg">
            <a:extLst>
              <a:ext uri="{FF2B5EF4-FFF2-40B4-BE49-F238E27FC236}">
                <a16:creationId xmlns:a16="http://schemas.microsoft.com/office/drawing/2014/main" id="{1EABDE96-32E0-4BCB-85D6-EC3C7A6CB578}"/>
              </a:ext>
            </a:extLst>
          </p:cNvPr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943" y="1564777"/>
            <a:ext cx="557918" cy="55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2003">
            <a:extLst>
              <a:ext uri="{FF2B5EF4-FFF2-40B4-BE49-F238E27FC236}">
                <a16:creationId xmlns:a16="http://schemas.microsoft.com/office/drawing/2014/main" id="{24F0C69D-EE36-46D4-8B1B-C72F03D7C176}"/>
              </a:ext>
            </a:extLst>
          </p:cNvPr>
          <p:cNvSpPr/>
          <p:nvPr/>
        </p:nvSpPr>
        <p:spPr>
          <a:xfrm rot="5400000" flipH="1">
            <a:off x="7641303" y="1743640"/>
            <a:ext cx="80574" cy="26097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92" tIns="91492" rIns="91492" bIns="91492" anchor="ctr" anchorCtr="0">
            <a:noAutofit/>
          </a:bodyPr>
          <a:lstStyle/>
          <a:p>
            <a:endParaRPr sz="1800"/>
          </a:p>
        </p:txBody>
      </p:sp>
      <p:sp>
        <p:nvSpPr>
          <p:cNvPr id="118" name="Shape 1989">
            <a:extLst>
              <a:ext uri="{FF2B5EF4-FFF2-40B4-BE49-F238E27FC236}">
                <a16:creationId xmlns:a16="http://schemas.microsoft.com/office/drawing/2014/main" id="{8DFC6409-939E-4A94-BA80-E68C97C00049}"/>
              </a:ext>
            </a:extLst>
          </p:cNvPr>
          <p:cNvSpPr/>
          <p:nvPr/>
        </p:nvSpPr>
        <p:spPr>
          <a:xfrm>
            <a:off x="5770904" y="1950207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</a:p>
        </p:txBody>
      </p:sp>
      <p:sp>
        <p:nvSpPr>
          <p:cNvPr id="119" name="Shape 1985">
            <a:extLst>
              <a:ext uri="{FF2B5EF4-FFF2-40B4-BE49-F238E27FC236}">
                <a16:creationId xmlns:a16="http://schemas.microsoft.com/office/drawing/2014/main" id="{B4FE0523-7244-491E-94C9-F4C43C46CB9D}"/>
              </a:ext>
            </a:extLst>
          </p:cNvPr>
          <p:cNvSpPr/>
          <p:nvPr/>
        </p:nvSpPr>
        <p:spPr>
          <a:xfrm>
            <a:off x="6780400" y="2303882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985">
            <a:extLst>
              <a:ext uri="{FF2B5EF4-FFF2-40B4-BE49-F238E27FC236}">
                <a16:creationId xmlns:a16="http://schemas.microsoft.com/office/drawing/2014/main" id="{0160D459-FEBE-4362-B962-99F62BF7CB54}"/>
              </a:ext>
            </a:extLst>
          </p:cNvPr>
          <p:cNvSpPr/>
          <p:nvPr/>
        </p:nvSpPr>
        <p:spPr>
          <a:xfrm>
            <a:off x="6780400" y="2569358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is-IS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Splunk</a:t>
            </a:r>
            <a:endParaRPr lang="en-GB" sz="900" b="1"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989">
            <a:extLst>
              <a:ext uri="{FF2B5EF4-FFF2-40B4-BE49-F238E27FC236}">
                <a16:creationId xmlns:a16="http://schemas.microsoft.com/office/drawing/2014/main" id="{7B33D420-6C4E-48B4-8F08-CA727FB35359}"/>
              </a:ext>
            </a:extLst>
          </p:cNvPr>
          <p:cNvSpPr/>
          <p:nvPr/>
        </p:nvSpPr>
        <p:spPr>
          <a:xfrm>
            <a:off x="5770904" y="2204034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Delta</a:t>
            </a:r>
          </a:p>
        </p:txBody>
      </p:sp>
      <p:sp>
        <p:nvSpPr>
          <p:cNvPr id="122" name="Shape 1976">
            <a:extLst>
              <a:ext uri="{FF2B5EF4-FFF2-40B4-BE49-F238E27FC236}">
                <a16:creationId xmlns:a16="http://schemas.microsoft.com/office/drawing/2014/main" id="{66F46398-7D35-49C4-A502-660F4CCBF083}"/>
              </a:ext>
            </a:extLst>
          </p:cNvPr>
          <p:cNvSpPr/>
          <p:nvPr/>
        </p:nvSpPr>
        <p:spPr>
          <a:xfrm>
            <a:off x="5693917" y="1906351"/>
            <a:ext cx="904851" cy="1085143"/>
          </a:xfrm>
          <a:prstGeom prst="rect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0" rIns="91492" bIns="91492" anchor="b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989">
            <a:extLst>
              <a:ext uri="{FF2B5EF4-FFF2-40B4-BE49-F238E27FC236}">
                <a16:creationId xmlns:a16="http://schemas.microsoft.com/office/drawing/2014/main" id="{F9BA8CBF-E195-443A-AD26-E81A5CB3E332}"/>
              </a:ext>
            </a:extLst>
          </p:cNvPr>
          <p:cNvSpPr/>
          <p:nvPr/>
        </p:nvSpPr>
        <p:spPr>
          <a:xfrm>
            <a:off x="5770904" y="2477187"/>
            <a:ext cx="760107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</a:p>
        </p:txBody>
      </p:sp>
      <p:sp>
        <p:nvSpPr>
          <p:cNvPr id="126" name="Shape 2003">
            <a:extLst>
              <a:ext uri="{FF2B5EF4-FFF2-40B4-BE49-F238E27FC236}">
                <a16:creationId xmlns:a16="http://schemas.microsoft.com/office/drawing/2014/main" id="{7CADA662-0C60-4BA3-A21B-462C4AA26DF2}"/>
              </a:ext>
            </a:extLst>
          </p:cNvPr>
          <p:cNvSpPr/>
          <p:nvPr/>
        </p:nvSpPr>
        <p:spPr>
          <a:xfrm rot="5400000" flipH="1">
            <a:off x="5553170" y="2232665"/>
            <a:ext cx="80242" cy="26206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92" tIns="91492" rIns="91492" bIns="91492" anchor="ctr" anchorCtr="0">
            <a:noAutofit/>
          </a:bodyPr>
          <a:lstStyle/>
          <a:p>
            <a:endParaRPr sz="1800"/>
          </a:p>
        </p:txBody>
      </p:sp>
      <p:sp>
        <p:nvSpPr>
          <p:cNvPr id="91" name="Shape 2003"/>
          <p:cNvSpPr/>
          <p:nvPr/>
        </p:nvSpPr>
        <p:spPr>
          <a:xfrm rot="5400000" flipH="1">
            <a:off x="4765701" y="2233306"/>
            <a:ext cx="80242" cy="26206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92" tIns="91492" rIns="91492" bIns="91492" anchor="ctr" anchorCtr="0">
            <a:noAutofit/>
          </a:bodyPr>
          <a:lstStyle/>
          <a:p>
            <a:endParaRPr sz="1800"/>
          </a:p>
        </p:txBody>
      </p:sp>
      <p:sp>
        <p:nvSpPr>
          <p:cNvPr id="66" name="Shape 2014">
            <a:extLst>
              <a:ext uri="{FF2B5EF4-FFF2-40B4-BE49-F238E27FC236}">
                <a16:creationId xmlns:a16="http://schemas.microsoft.com/office/drawing/2014/main" id="{513734F0-7C1A-498F-A66A-C55BBECFB9B7}"/>
              </a:ext>
            </a:extLst>
          </p:cNvPr>
          <p:cNvSpPr/>
          <p:nvPr/>
        </p:nvSpPr>
        <p:spPr>
          <a:xfrm rot="5400000" flipH="1">
            <a:off x="3875348" y="3828719"/>
            <a:ext cx="675806" cy="202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17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92" tIns="91492" rIns="91492" bIns="91492" anchor="ctr" anchorCtr="0">
            <a:noAutofit/>
          </a:bodyPr>
          <a:lstStyle/>
          <a:p>
            <a:pPr algn="ctr"/>
            <a:r>
              <a:rPr lang="en-GB" sz="900" b="1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MQTT</a:t>
            </a:r>
          </a:p>
        </p:txBody>
      </p:sp>
      <p:pic>
        <p:nvPicPr>
          <p:cNvPr id="1026" name="Picture 2" descr="Google Cloud Customer Complaint">
            <a:extLst>
              <a:ext uri="{FF2B5EF4-FFF2-40B4-BE49-F238E27FC236}">
                <a16:creationId xmlns:a16="http://schemas.microsoft.com/office/drawing/2014/main" id="{A3147085-5C66-4800-A512-6B45DACA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15" y="1961758"/>
            <a:ext cx="936691" cy="6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344928-1949-4EED-90A8-3E45D376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53" y="2534220"/>
            <a:ext cx="1021555" cy="3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D791-2DC9-B646-9AE2-8C2F925D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9" y="59531"/>
            <a:ext cx="8237538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FogLAMP</a:t>
            </a:r>
            <a:r>
              <a:rPr lang="en-US" dirty="0"/>
              <a:t> and Google </a:t>
            </a:r>
            <a:r>
              <a:rPr lang="en-US" dirty="0" err="1"/>
              <a:t>Tensorflow</a:t>
            </a:r>
            <a:br>
              <a:rPr lang="en-US" dirty="0"/>
            </a:br>
            <a:r>
              <a:rPr lang="en-US" dirty="0"/>
              <a:t>Edge ML/AI for Industrial Applications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CA3E8-A77D-B241-8D79-D638DE009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DIANOMIC, ALL RIGHTS RESERVED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87B49-B5E5-974F-AA65-F8627E8C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9" y="949323"/>
            <a:ext cx="7471569" cy="4063208"/>
          </a:xfrm>
          <a:prstGeom prst="rect">
            <a:avLst/>
          </a:prstGeom>
        </p:spPr>
      </p:pic>
      <p:pic>
        <p:nvPicPr>
          <p:cNvPr id="5" name="Picture 4" descr="FogLamp-Logo-L.jpg">
            <a:extLst>
              <a:ext uri="{FF2B5EF4-FFF2-40B4-BE49-F238E27FC236}">
                <a16:creationId xmlns:a16="http://schemas.microsoft.com/office/drawing/2014/main" id="{48E83BD0-54DA-BE40-82C5-7545C3E72A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969" y="2650331"/>
            <a:ext cx="10668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B77B0-174D-574E-B6D2-2FDE3ED7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68" y="3259931"/>
            <a:ext cx="156249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C930-B2E1-4F8A-9085-13F85DAE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20F0-E7EA-4F91-AC22-FE10E1A00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DIANOMIC, ALL RIGHTS RESERVED</a:t>
            </a:r>
            <a:endParaRPr lang="en-US" dirty="0"/>
          </a:p>
        </p:txBody>
      </p:sp>
      <p:pic>
        <p:nvPicPr>
          <p:cNvPr id="1026" name="Picture 2" descr="1/8 stainless Tig weld on machined block">
            <a:extLst>
              <a:ext uri="{FF2B5EF4-FFF2-40B4-BE49-F238E27FC236}">
                <a16:creationId xmlns:a16="http://schemas.microsoft.com/office/drawing/2014/main" id="{8BCF3944-B15B-490B-B113-A7B40A799D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495" y="1085460"/>
            <a:ext cx="2312176" cy="13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7DFC6-4C3C-4DD0-8D35-B572A30A33B3}"/>
              </a:ext>
            </a:extLst>
          </p:cNvPr>
          <p:cNvSpPr txBox="1"/>
          <p:nvPr/>
        </p:nvSpPr>
        <p:spPr>
          <a:xfrm>
            <a:off x="646214" y="2421733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this weld</a:t>
            </a:r>
          </a:p>
          <a:p>
            <a:pPr algn="ctr"/>
            <a:r>
              <a:rPr lang="en-US" dirty="0"/>
              <a:t>high quality?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97FE8-8F42-49EB-9833-3D3C480A1932}"/>
              </a:ext>
            </a:extLst>
          </p:cNvPr>
          <p:cNvSpPr txBox="1"/>
          <p:nvPr/>
        </p:nvSpPr>
        <p:spPr>
          <a:xfrm>
            <a:off x="156369" y="3685206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Google TensorFlow - Run ML Models at the Edge powering - </a:t>
            </a:r>
          </a:p>
          <a:p>
            <a:r>
              <a:rPr lang="en-US" sz="2000" dirty="0"/>
              <a:t>Image Recognition / Object Detection / Anomaly Detection /Quality control, Make edge inferences in real time </a:t>
            </a:r>
          </a:p>
        </p:txBody>
      </p:sp>
      <p:pic>
        <p:nvPicPr>
          <p:cNvPr id="2050" name="Picture 2" descr="GOING ON 80 &#10;The Warman pump has been one of the most popular slurry pumps since its invention in 1938">
            <a:extLst>
              <a:ext uri="{FF2B5EF4-FFF2-40B4-BE49-F238E27FC236}">
                <a16:creationId xmlns:a16="http://schemas.microsoft.com/office/drawing/2014/main" id="{C1E30F2C-19D0-42AF-82DB-85B5DF86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2587" y="1085461"/>
            <a:ext cx="2237674" cy="127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dustrial danger zone people barricade">
            <a:extLst>
              <a:ext uri="{FF2B5EF4-FFF2-40B4-BE49-F238E27FC236}">
                <a16:creationId xmlns:a16="http://schemas.microsoft.com/office/drawing/2014/main" id="{4CE31AE8-C489-464E-AAD3-D1676B46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594" y="1085461"/>
            <a:ext cx="2063070" cy="12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E18EB2-77A9-4DC8-842D-1DFFF593450D}"/>
              </a:ext>
            </a:extLst>
          </p:cNvPr>
          <p:cNvSpPr txBox="1"/>
          <p:nvPr/>
        </p:nvSpPr>
        <p:spPr>
          <a:xfrm>
            <a:off x="6252369" y="2441718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this machine</a:t>
            </a:r>
          </a:p>
          <a:p>
            <a:pPr algn="ctr"/>
            <a:r>
              <a:rPr lang="en-US" dirty="0"/>
              <a:t>healthy?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E10AB-1E39-410C-BD20-5AB423E9C419}"/>
              </a:ext>
            </a:extLst>
          </p:cNvPr>
          <p:cNvSpPr txBox="1"/>
          <p:nvPr/>
        </p:nvSpPr>
        <p:spPr>
          <a:xfrm>
            <a:off x="3279737" y="2438011"/>
            <a:ext cx="2515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 there people</a:t>
            </a:r>
          </a:p>
          <a:p>
            <a:pPr algn="ctr"/>
            <a:r>
              <a:rPr lang="en-US" dirty="0"/>
              <a:t>in this</a:t>
            </a:r>
          </a:p>
          <a:p>
            <a:pPr algn="ctr"/>
            <a:r>
              <a:rPr lang="en-US" dirty="0"/>
              <a:t>dangerous area?</a:t>
            </a:r>
          </a:p>
        </p:txBody>
      </p:sp>
    </p:spTree>
    <p:extLst>
      <p:ext uri="{BB962C8B-B14F-4D97-AF65-F5344CB8AC3E}">
        <p14:creationId xmlns:p14="http://schemas.microsoft.com/office/powerpoint/2010/main" val="19615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Dianomic">
      <a:dk1>
        <a:srgbClr val="757C82"/>
      </a:dk1>
      <a:lt1>
        <a:sysClr val="window" lastClr="FFFFFF"/>
      </a:lt1>
      <a:dk2>
        <a:srgbClr val="0E9BD8"/>
      </a:dk2>
      <a:lt2>
        <a:srgbClr val="DBF5F9"/>
      </a:lt2>
      <a:accent1>
        <a:srgbClr val="0E9BD8"/>
      </a:accent1>
      <a:accent2>
        <a:srgbClr val="4FCEFF"/>
      </a:accent2>
      <a:accent3>
        <a:srgbClr val="CAECFB"/>
      </a:accent3>
      <a:accent4>
        <a:srgbClr val="064D6C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538D"/>
        </a:dk2>
        <a:lt2>
          <a:srgbClr val="808080"/>
        </a:lt2>
        <a:accent1>
          <a:srgbClr val="BE2F37"/>
        </a:accent1>
        <a:accent2>
          <a:srgbClr val="939598"/>
        </a:accent2>
        <a:accent3>
          <a:srgbClr val="FFFFFF"/>
        </a:accent3>
        <a:accent4>
          <a:srgbClr val="000000"/>
        </a:accent4>
        <a:accent5>
          <a:srgbClr val="DBADAE"/>
        </a:accent5>
        <a:accent6>
          <a:srgbClr val="858789"/>
        </a:accent6>
        <a:hlink>
          <a:srgbClr val="FBB040"/>
        </a:hlink>
        <a:folHlink>
          <a:srgbClr val="73A5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Dianomic 2</Template>
  <TotalTime>84952</TotalTime>
  <Words>639</Words>
  <Application>Microsoft Macintosh PowerPoint</Application>
  <PresentationFormat>Custom</PresentationFormat>
  <Paragraphs>129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Open Sans</vt:lpstr>
      <vt:lpstr>Open Sans Regular</vt:lpstr>
      <vt:lpstr>Roboto</vt:lpstr>
      <vt:lpstr>Roboto Light</vt:lpstr>
      <vt:lpstr>Segoe UI</vt:lpstr>
      <vt:lpstr>Blank Presentation</vt:lpstr>
      <vt:lpstr>FogLAMP Overview – Embedded World  </vt:lpstr>
      <vt:lpstr>IIoT Enables Digital Transformation</vt:lpstr>
      <vt:lpstr>PowerPoint Presentation</vt:lpstr>
      <vt:lpstr>Why do you care? </vt:lpstr>
      <vt:lpstr>Collect Any Data</vt:lpstr>
      <vt:lpstr>Available on Nexcom MVS 2623 GCIoT</vt:lpstr>
      <vt:lpstr>ARCHITECTURE</vt:lpstr>
      <vt:lpstr>FogLAMP and Google Tensorflow Edge ML/AI for Industrial Applications</vt:lpstr>
      <vt:lpstr>Machine Learning</vt:lpstr>
    </vt:vector>
  </TitlesOfParts>
  <Company>Aryaka Networks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Dianomic Customer Pitch</dc:title>
  <dc:creator>Arami Design</dc:creator>
  <cp:lastModifiedBy>Peter Bentley</cp:lastModifiedBy>
  <cp:revision>843</cp:revision>
  <cp:lastPrinted>2017-10-27T17:15:32Z</cp:lastPrinted>
  <dcterms:created xsi:type="dcterms:W3CDTF">2011-03-15T16:38:45Z</dcterms:created>
  <dcterms:modified xsi:type="dcterms:W3CDTF">2020-02-08T16:33:36Z</dcterms:modified>
</cp:coreProperties>
</file>