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801600" cy="9601200" type="A3"/>
  <p:notesSz cx="9926638" cy="1435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18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2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66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1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3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4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05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3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5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B483-1B0A-42DA-A9B1-C549B1F081EC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E562-83BA-4CB5-ABEB-64FBB4932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em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gif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emf"/><Relationship Id="rId35" Type="http://schemas.openxmlformats.org/officeDocument/2006/relationships/image" Target="../media/image34.jpe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正方形/長方形 144"/>
          <p:cNvSpPr/>
          <p:nvPr/>
        </p:nvSpPr>
        <p:spPr>
          <a:xfrm>
            <a:off x="110613" y="656674"/>
            <a:ext cx="6184754" cy="1624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GRID</a:t>
            </a:r>
            <a:r>
              <a:rPr kumimoji="1" lang="ja-JP" altLang="en-US" sz="1400" b="1" u="sng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  <a:endParaRPr kumimoji="1" lang="en-US" altLang="ja-JP" sz="1400" b="1" u="sng" dirty="0" smtClean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設立   ：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2009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所在地：東京都港区北青山</a:t>
            </a:r>
            <a:r>
              <a:rPr kumimoji="1" lang="en-US" altLang="ja-JP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Ao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ビル　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6F</a:t>
            </a:r>
          </a:p>
          <a:p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従業員：約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内、ｴﾝｼﾞﾆｱは約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ｲﾝﾀｰﾝ除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))</a:t>
            </a: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資本金：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0.8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　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利益剰余金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3.1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事業内容：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ｿﾘｭｰｼｮﾝ開発、開発ｿﾌﾄｳｪｱ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ReNom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販売、ｿｰﾗｰ事業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財務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状況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06/19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見込　売上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円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関連売上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4.5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億円、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PAT0.3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既存株主：清長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HD90.4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%, 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三井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物産</a:t>
            </a:r>
            <a:r>
              <a:rPr kumimoji="1"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伊藤忠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丸紅 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3.2% 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</a:t>
            </a:r>
            <a:r>
              <a:rPr kumimoji="1" lang="ja-JP" alt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初回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投資は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(17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</a:t>
            </a:r>
            <a:endParaRPr kumimoji="1" lang="en-US" altLang="ja-JP" sz="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10613" y="117987"/>
            <a:ext cx="12536129" cy="39820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事業者　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増資案件　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(2019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0" y="712945"/>
            <a:ext cx="517957" cy="56092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87" y="684373"/>
            <a:ext cx="414925" cy="54975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338623" y="1226502"/>
            <a:ext cx="9079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曽我部完</a:t>
            </a:r>
            <a:endParaRPr kumimoji="1"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取締役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86288" y="1209126"/>
            <a:ext cx="90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曽我部東馬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顧問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976325" y="700370"/>
            <a:ext cx="1127442" cy="376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清長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HD</a:t>
            </a:r>
          </a:p>
          <a:p>
            <a:pPr algn="ctr"/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曽我部氏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100%)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26880" y="1408229"/>
            <a:ext cx="678426" cy="376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</a:p>
          <a:p>
            <a:pPr algn="ctr"/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(AI/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ソーラー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42193" y="1408228"/>
            <a:ext cx="678426" cy="376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清長</a:t>
            </a:r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物流業</a:t>
            </a:r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3" idx="2"/>
            <a:endCxn id="16" idx="0"/>
          </p:cNvCxnSpPr>
          <p:nvPr/>
        </p:nvCxnSpPr>
        <p:spPr>
          <a:xfrm rot="5400000">
            <a:off x="5187161" y="1055344"/>
            <a:ext cx="331818" cy="3739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2"/>
            <a:endCxn id="17" idx="0"/>
          </p:cNvCxnSpPr>
          <p:nvPr/>
        </p:nvCxnSpPr>
        <p:spPr>
          <a:xfrm rot="16200000" flipH="1">
            <a:off x="5544818" y="1071639"/>
            <a:ext cx="331817" cy="3413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663386" y="1033189"/>
            <a:ext cx="631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07331" y="1037663"/>
            <a:ext cx="557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90%</a:t>
            </a:r>
            <a:endParaRPr kumimoji="1"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1" y="150838"/>
            <a:ext cx="1846070" cy="345692"/>
          </a:xfrm>
          <a:prstGeom prst="rect">
            <a:avLst/>
          </a:prstGeom>
        </p:spPr>
      </p:pic>
      <p:sp>
        <p:nvSpPr>
          <p:cNvPr id="82" name="角丸四角形 81"/>
          <p:cNvSpPr/>
          <p:nvPr/>
        </p:nvSpPr>
        <p:spPr>
          <a:xfrm>
            <a:off x="4468083" y="6282346"/>
            <a:ext cx="1785141" cy="227787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成長戦略</a:t>
            </a:r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組織体制整備</a:t>
            </a:r>
            <a:r>
              <a:rPr lang="en-US" altLang="ja-JP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ｶﾞﾊﾞﾅﾝｽ</a:t>
            </a:r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他本部連携</a:t>
            </a:r>
            <a:r>
              <a:rPr lang="en-US" altLang="ja-JP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場の提供</a:t>
            </a:r>
            <a:r>
              <a:rPr lang="en-US" altLang="ja-JP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営業支援</a:t>
            </a:r>
            <a:r>
              <a:rPr lang="en-US" altLang="ja-JP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展開</a:t>
            </a:r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技術部隊投入</a:t>
            </a:r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ﾉｳﾊｳ吸収・蓄積</a:t>
            </a:r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</a:t>
            </a:r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分野の</a:t>
            </a:r>
            <a:r>
              <a:rPr lang="en-US" altLang="ja-JP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</a:p>
          <a:p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製造業、ﾍﾙｽｹｱ</a:t>
            </a:r>
            <a:endParaRPr lang="en-US" altLang="ja-JP" sz="105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食料、通信等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42" b="-10473"/>
          <a:stretch/>
        </p:blipFill>
        <p:spPr>
          <a:xfrm>
            <a:off x="2814030" y="7252599"/>
            <a:ext cx="725955" cy="177564"/>
          </a:xfrm>
          <a:prstGeom prst="rect">
            <a:avLst/>
          </a:prstGeom>
        </p:spPr>
      </p:pic>
      <p:sp>
        <p:nvSpPr>
          <p:cNvPr id="88" name="角丸四角形 87"/>
          <p:cNvSpPr/>
          <p:nvPr/>
        </p:nvSpPr>
        <p:spPr>
          <a:xfrm>
            <a:off x="410392" y="6611954"/>
            <a:ext cx="1567662" cy="137244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ja-JP" sz="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00802" y="6538051"/>
            <a:ext cx="1026224" cy="247814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S/I</a:t>
            </a:r>
            <a:r>
              <a:rPr kumimoji="1" lang="ja-JP" altLang="en-US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Partner</a:t>
            </a:r>
            <a:endParaRPr kumimoji="1" lang="ja-JP" altLang="en-US" sz="1000" b="1" baseline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0" name="図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69" y="6786439"/>
            <a:ext cx="749818" cy="202497"/>
          </a:xfrm>
          <a:prstGeom prst="rect">
            <a:avLst/>
          </a:prstGeom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35" y="7015144"/>
            <a:ext cx="783004" cy="241398"/>
          </a:xfrm>
          <a:prstGeom prst="rect">
            <a:avLst/>
          </a:prstGeom>
        </p:spPr>
      </p:pic>
      <p:pic>
        <p:nvPicPr>
          <p:cNvPr id="93" name="図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544" y="7284039"/>
            <a:ext cx="527694" cy="230592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 rotWithShape="1">
          <a:blip r:embed="rId9"/>
          <a:srcRect t="31574" b="32199"/>
          <a:stretch/>
        </p:blipFill>
        <p:spPr>
          <a:xfrm>
            <a:off x="476284" y="7492477"/>
            <a:ext cx="1445440" cy="203647"/>
          </a:xfrm>
          <a:prstGeom prst="rect">
            <a:avLst/>
          </a:prstGeom>
        </p:spPr>
      </p:pic>
      <p:sp>
        <p:nvSpPr>
          <p:cNvPr id="97" name="角丸四角形 96"/>
          <p:cNvSpPr/>
          <p:nvPr/>
        </p:nvSpPr>
        <p:spPr>
          <a:xfrm>
            <a:off x="2372670" y="7177438"/>
            <a:ext cx="1608676" cy="94541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ｿﾘｭｰｼｮﾝ開発提供</a:t>
            </a:r>
            <a:endParaRPr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  <a:endParaRPr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大学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連携</a:t>
            </a:r>
            <a:endParaRPr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336402" y="6030699"/>
            <a:ext cx="796205" cy="40639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187845" y="5797336"/>
            <a:ext cx="1026224" cy="247814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他</a:t>
            </a:r>
            <a:r>
              <a:rPr kumimoji="1" lang="en-US" altLang="ja-JP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Investor</a:t>
            </a:r>
            <a:endParaRPr kumimoji="1" lang="ja-JP" altLang="en-US" sz="1000" b="1" baseline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図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3043" y="6105201"/>
            <a:ext cx="341082" cy="130235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 rotWithShape="1">
          <a:blip r:embed="rId11"/>
          <a:srcRect l="22830" t="39721" r="20785" b="42499"/>
          <a:stretch/>
        </p:blipFill>
        <p:spPr>
          <a:xfrm>
            <a:off x="1360875" y="6287031"/>
            <a:ext cx="759446" cy="117193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 rotWithShape="1">
          <a:blip r:embed="rId12"/>
          <a:srcRect t="19919" b="23800"/>
          <a:stretch/>
        </p:blipFill>
        <p:spPr>
          <a:xfrm>
            <a:off x="4662687" y="6142054"/>
            <a:ext cx="1395932" cy="284355"/>
          </a:xfrm>
          <a:prstGeom prst="rect">
            <a:avLst/>
          </a:prstGeom>
        </p:spPr>
      </p:pic>
      <p:sp>
        <p:nvSpPr>
          <p:cNvPr id="105" name="下矢印 104"/>
          <p:cNvSpPr/>
          <p:nvPr/>
        </p:nvSpPr>
        <p:spPr>
          <a:xfrm rot="19484942">
            <a:off x="2175225" y="6586062"/>
            <a:ext cx="388863" cy="48948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06" name="右矢印 105"/>
          <p:cNvSpPr/>
          <p:nvPr/>
        </p:nvSpPr>
        <p:spPr>
          <a:xfrm rot="8444044">
            <a:off x="3809466" y="6709458"/>
            <a:ext cx="593859" cy="49328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0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214069" y="6739760"/>
            <a:ext cx="372718" cy="18325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3%</a:t>
            </a:r>
            <a:endParaRPr kumimoji="1" lang="ja-JP" altLang="en-US" sz="1000" b="1" baseline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919904" y="6654135"/>
            <a:ext cx="430450" cy="55785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15%</a:t>
            </a:r>
            <a:endParaRPr lang="en-US" altLang="ja-JP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9" name="直線矢印コネクタ 108"/>
          <p:cNvCxnSpPr/>
          <p:nvPr/>
        </p:nvCxnSpPr>
        <p:spPr>
          <a:xfrm>
            <a:off x="1989919" y="7586074"/>
            <a:ext cx="382751" cy="0"/>
          </a:xfrm>
          <a:prstGeom prst="straightConnector1">
            <a:avLst/>
          </a:prstGeom>
          <a:ln w="730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1941990" y="7219590"/>
            <a:ext cx="466627" cy="273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提携</a:t>
            </a:r>
          </a:p>
        </p:txBody>
      </p:sp>
      <p:grpSp>
        <p:nvGrpSpPr>
          <p:cNvPr id="111" name="グループ化 110"/>
          <p:cNvGrpSpPr/>
          <p:nvPr/>
        </p:nvGrpSpPr>
        <p:grpSpPr>
          <a:xfrm>
            <a:off x="4383162" y="5204551"/>
            <a:ext cx="748444" cy="868733"/>
            <a:chOff x="3690763" y="4481821"/>
            <a:chExt cx="748444" cy="858766"/>
          </a:xfrm>
        </p:grpSpPr>
        <p:sp>
          <p:nvSpPr>
            <p:cNvPr id="140" name="正方形/長方形 139"/>
            <p:cNvSpPr/>
            <p:nvPr/>
          </p:nvSpPr>
          <p:spPr>
            <a:xfrm>
              <a:off x="3690763" y="4481821"/>
              <a:ext cx="748444" cy="8587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100" b="1" u="sng" dirty="0" smtClean="0"/>
                <a:t>Infra-structure</a:t>
              </a:r>
            </a:p>
            <a:p>
              <a:pPr algn="ctr"/>
              <a:endParaRPr lang="en-US" altLang="ja-JP" sz="800" dirty="0"/>
            </a:p>
          </p:txBody>
        </p:sp>
        <p:pic>
          <p:nvPicPr>
            <p:cNvPr id="141" name="図 140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21200" r="12267" b="686"/>
            <a:stretch/>
          </p:blipFill>
          <p:spPr>
            <a:xfrm>
              <a:off x="3810145" y="5115575"/>
              <a:ext cx="542397" cy="200195"/>
            </a:xfrm>
            <a:prstGeom prst="rect">
              <a:avLst/>
            </a:prstGeom>
          </p:spPr>
        </p:pic>
        <p:pic>
          <p:nvPicPr>
            <p:cNvPr id="142" name="図 141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0" t="26289" r="31518" b="25711"/>
            <a:stretch/>
          </p:blipFill>
          <p:spPr>
            <a:xfrm>
              <a:off x="3848587" y="4897226"/>
              <a:ext cx="435338" cy="160694"/>
            </a:xfrm>
            <a:prstGeom prst="rect">
              <a:avLst/>
            </a:prstGeom>
          </p:spPr>
        </p:pic>
      </p:grpSp>
      <p:grpSp>
        <p:nvGrpSpPr>
          <p:cNvPr id="112" name="グループ化 111"/>
          <p:cNvGrpSpPr/>
          <p:nvPr/>
        </p:nvGrpSpPr>
        <p:grpSpPr>
          <a:xfrm>
            <a:off x="2540366" y="5204551"/>
            <a:ext cx="749650" cy="868733"/>
            <a:chOff x="2873273" y="3592327"/>
            <a:chExt cx="749650" cy="836612"/>
          </a:xfrm>
        </p:grpSpPr>
        <p:sp>
          <p:nvSpPr>
            <p:cNvPr id="134" name="正方形/長方形 133"/>
            <p:cNvSpPr/>
            <p:nvPr/>
          </p:nvSpPr>
          <p:spPr>
            <a:xfrm>
              <a:off x="2873273" y="3592327"/>
              <a:ext cx="749650" cy="8366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100" b="1" u="sng" dirty="0" smtClean="0"/>
                <a:t>Energy</a:t>
              </a:r>
            </a:p>
            <a:p>
              <a:pPr algn="ctr"/>
              <a:endParaRPr kumimoji="1" lang="ja-JP" altLang="en-US" sz="1000" b="1" u="sng" dirty="0"/>
            </a:p>
          </p:txBody>
        </p:sp>
        <p:pic>
          <p:nvPicPr>
            <p:cNvPr id="135" name="図 13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47" r="20155"/>
            <a:stretch/>
          </p:blipFill>
          <p:spPr>
            <a:xfrm>
              <a:off x="3263328" y="3837962"/>
              <a:ext cx="286313" cy="280470"/>
            </a:xfrm>
            <a:prstGeom prst="rect">
              <a:avLst/>
            </a:prstGeom>
          </p:spPr>
        </p:pic>
        <p:pic>
          <p:nvPicPr>
            <p:cNvPr id="138" name="図 13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880" y="3834330"/>
              <a:ext cx="279468" cy="312810"/>
            </a:xfrm>
            <a:prstGeom prst="rect">
              <a:avLst/>
            </a:prstGeom>
          </p:spPr>
        </p:pic>
        <p:pic>
          <p:nvPicPr>
            <p:cNvPr id="139" name="図 138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6" t="34700" r="4597" b="21342"/>
            <a:stretch/>
          </p:blipFill>
          <p:spPr>
            <a:xfrm>
              <a:off x="2919694" y="4170364"/>
              <a:ext cx="629947" cy="223502"/>
            </a:xfrm>
            <a:prstGeom prst="rect">
              <a:avLst/>
            </a:prstGeom>
          </p:spPr>
        </p:pic>
      </p:grpSp>
      <p:grpSp>
        <p:nvGrpSpPr>
          <p:cNvPr id="113" name="グループ化 112"/>
          <p:cNvGrpSpPr/>
          <p:nvPr/>
        </p:nvGrpSpPr>
        <p:grpSpPr>
          <a:xfrm>
            <a:off x="3464896" y="5204551"/>
            <a:ext cx="743386" cy="868733"/>
            <a:chOff x="3674540" y="3595748"/>
            <a:chExt cx="743386" cy="833191"/>
          </a:xfrm>
        </p:grpSpPr>
        <p:sp>
          <p:nvSpPr>
            <p:cNvPr id="131" name="正方形/長方形 130"/>
            <p:cNvSpPr/>
            <p:nvPr/>
          </p:nvSpPr>
          <p:spPr>
            <a:xfrm>
              <a:off x="3674540" y="3595748"/>
              <a:ext cx="743386" cy="83319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50" b="1" u="sng" dirty="0" smtClean="0"/>
                <a:t>VPP/</a:t>
              </a:r>
              <a:r>
                <a:rPr kumimoji="1" lang="ja-JP" altLang="en-US" sz="1050" b="1" u="sng" dirty="0" smtClean="0"/>
                <a:t>電力</a:t>
              </a:r>
              <a:endParaRPr kumimoji="1" lang="ja-JP" altLang="en-US" sz="1050" b="1" u="sng" dirty="0"/>
            </a:p>
          </p:txBody>
        </p:sp>
        <p:pic>
          <p:nvPicPr>
            <p:cNvPr id="132" name="図 13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720901" y="3867480"/>
              <a:ext cx="666907" cy="212638"/>
            </a:xfrm>
            <a:prstGeom prst="rect">
              <a:avLst/>
            </a:prstGeom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689309" y="4178145"/>
              <a:ext cx="691677" cy="156099"/>
            </a:xfrm>
            <a:prstGeom prst="rect">
              <a:avLst/>
            </a:prstGeom>
          </p:spPr>
        </p:pic>
      </p:grpSp>
      <p:grpSp>
        <p:nvGrpSpPr>
          <p:cNvPr id="114" name="グループ化 113"/>
          <p:cNvGrpSpPr/>
          <p:nvPr/>
        </p:nvGrpSpPr>
        <p:grpSpPr>
          <a:xfrm>
            <a:off x="5306486" y="5204551"/>
            <a:ext cx="749650" cy="873354"/>
            <a:chOff x="2873273" y="4480615"/>
            <a:chExt cx="749650" cy="873354"/>
          </a:xfrm>
        </p:grpSpPr>
        <p:sp>
          <p:nvSpPr>
            <p:cNvPr id="129" name="正方形/長方形 128"/>
            <p:cNvSpPr/>
            <p:nvPr/>
          </p:nvSpPr>
          <p:spPr>
            <a:xfrm>
              <a:off x="2873273" y="4480615"/>
              <a:ext cx="749650" cy="87335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100" b="1" u="sng" dirty="0" smtClean="0"/>
                <a:t>Logistics</a:t>
              </a:r>
              <a:endParaRPr kumimoji="1" lang="ja-JP" altLang="en-US" sz="1100" b="1" u="sng" dirty="0"/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00085" y="4876663"/>
              <a:ext cx="679207" cy="314085"/>
            </a:xfrm>
            <a:prstGeom prst="rect">
              <a:avLst/>
            </a:prstGeom>
          </p:spPr>
        </p:pic>
      </p:grpSp>
      <p:sp>
        <p:nvSpPr>
          <p:cNvPr id="115" name="下矢印 114"/>
          <p:cNvSpPr/>
          <p:nvPr/>
        </p:nvSpPr>
        <p:spPr>
          <a:xfrm rot="16200000">
            <a:off x="4103363" y="7595140"/>
            <a:ext cx="285174" cy="3616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16" name="角丸四角形 115"/>
          <p:cNvSpPr/>
          <p:nvPr/>
        </p:nvSpPr>
        <p:spPr>
          <a:xfrm>
            <a:off x="4506493" y="7356568"/>
            <a:ext cx="1658498" cy="51785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pic>
        <p:nvPicPr>
          <p:cNvPr id="117" name="図 1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745" y="8060795"/>
            <a:ext cx="831545" cy="179698"/>
          </a:xfrm>
          <a:prstGeom prst="rect">
            <a:avLst/>
          </a:prstGeom>
        </p:spPr>
      </p:pic>
      <p:sp>
        <p:nvSpPr>
          <p:cNvPr id="118" name="正方形/長方形 117"/>
          <p:cNvSpPr/>
          <p:nvPr/>
        </p:nvSpPr>
        <p:spPr>
          <a:xfrm>
            <a:off x="364496" y="6297589"/>
            <a:ext cx="869533" cy="2529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u="sng" dirty="0" smtClean="0"/>
              <a:t>販売代理店</a:t>
            </a:r>
            <a:endParaRPr kumimoji="1" lang="ja-JP" altLang="en-US" sz="1050" b="1" u="sng" dirty="0"/>
          </a:p>
        </p:txBody>
      </p:sp>
      <p:pic>
        <p:nvPicPr>
          <p:cNvPr id="119" name="図 1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79126" y="7269770"/>
            <a:ext cx="674867" cy="196565"/>
          </a:xfrm>
          <a:prstGeom prst="rect">
            <a:avLst/>
          </a:prstGeom>
        </p:spPr>
      </p:pic>
      <p:sp>
        <p:nvSpPr>
          <p:cNvPr id="120" name="テキスト ボックス 119"/>
          <p:cNvSpPr txBox="1"/>
          <p:nvPr/>
        </p:nvSpPr>
        <p:spPr>
          <a:xfrm>
            <a:off x="4051542" y="7896864"/>
            <a:ext cx="324059" cy="1696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ﾉｳﾊｳ</a:t>
            </a:r>
          </a:p>
        </p:txBody>
      </p:sp>
      <p:sp>
        <p:nvSpPr>
          <p:cNvPr id="121" name="角丸四角形 120"/>
          <p:cNvSpPr/>
          <p:nvPr/>
        </p:nvSpPr>
        <p:spPr>
          <a:xfrm>
            <a:off x="2484558" y="5121295"/>
            <a:ext cx="3680433" cy="101493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488436" y="7881825"/>
            <a:ext cx="764788" cy="6978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kumimoji="1" lang="ja-JP" altLang="en-US" sz="1000" b="1" baseline="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付加価値</a:t>
            </a:r>
            <a:r>
              <a:rPr kumimoji="1" lang="en-US" altLang="ja-JP" sz="1000" b="1" baseline="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pPr algn="ctr"/>
            <a:r>
              <a:rPr kumimoji="1" lang="ja-JP" altLang="en-US" sz="1000" b="1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ｺﾝｸﾞﾛﾏﾘｯﾄ</a:t>
            </a:r>
            <a:endParaRPr kumimoji="1" lang="en-US" altLang="ja-JP" sz="1000" b="1" dirty="0" smtClean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b="1" baseline="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ﾌﾟﾚﾐｱﾑ</a:t>
            </a:r>
            <a:r>
              <a:rPr kumimoji="1" lang="ja-JP" altLang="en-US" sz="1000" b="1" baseline="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実現</a:t>
            </a:r>
            <a:endParaRPr kumimoji="1" lang="ja-JP" altLang="en-US" sz="1000" b="1" baseline="0" dirty="0" smtClean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左カーブ矢印 122"/>
          <p:cNvSpPr/>
          <p:nvPr/>
        </p:nvSpPr>
        <p:spPr>
          <a:xfrm>
            <a:off x="5824672" y="7630488"/>
            <a:ext cx="378729" cy="401149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23232" y="7133561"/>
            <a:ext cx="680169" cy="146985"/>
          </a:xfrm>
          <a:prstGeom prst="rect">
            <a:avLst/>
          </a:prstGeom>
        </p:spPr>
      </p:pic>
      <p:sp>
        <p:nvSpPr>
          <p:cNvPr id="125" name="テキスト ボックス 124"/>
          <p:cNvSpPr txBox="1"/>
          <p:nvPr/>
        </p:nvSpPr>
        <p:spPr>
          <a:xfrm>
            <a:off x="1471238" y="5124797"/>
            <a:ext cx="104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  <a:r>
              <a:rPr kumimoji="1"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との</a:t>
            </a:r>
            <a:endParaRPr kumimoji="1" lang="en-US" altLang="ja-JP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注力分野　</a:t>
            </a:r>
            <a:endParaRPr kumimoji="1" lang="en-US" altLang="ja-JP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下矢印 125"/>
          <p:cNvSpPr/>
          <p:nvPr/>
        </p:nvSpPr>
        <p:spPr>
          <a:xfrm rot="5400000">
            <a:off x="4082330" y="7376741"/>
            <a:ext cx="263089" cy="33857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012120" y="7183284"/>
            <a:ext cx="466627" cy="273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b="1" baseline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人材</a:t>
            </a: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8705" y="7687308"/>
            <a:ext cx="1089912" cy="237878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110614" y="3352465"/>
            <a:ext cx="6198498" cy="6161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kumimoji="1" lang="ja-JP" altLang="en-US" sz="1400" b="1" u="sng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増資</a:t>
            </a:r>
            <a:r>
              <a:rPr kumimoji="1" lang="ja-JP" altLang="en-US" sz="1400" b="1" u="sng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の意義・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en-US" altLang="ja-JP" sz="1400" b="1" u="sng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AI/</a:t>
            </a:r>
            <a:r>
              <a:rPr kumimoji="1" lang="en-US" altLang="ja-JP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分野における全社の先兵として、主体的に当社注力領域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ｴﾈﾙｷﾞｰ、ｲﾝﾌﾗ、ﾛｼﾞｽﾃｨｸｽ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ｿﾘｭｰｼｮﾝ開発推進。事業者目線での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知見獲得。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他本部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協業・連結ｱｾｯﾄ活用に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よる最新ｿﾘｭｰｼｮﾝ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開発と開発済ｿﾘｭｰｼｮﾝ展開による当社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連結ｱｾｯﾄ価値向上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MKI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人材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投入に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よるﾉｳﾊｳ蓄積を通じた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MKI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提供ｿﾘｭｰｼｮﾝの価値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向上、社外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流出の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減少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社外向け案件の競争力強化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ｺﾝｸﾞﾛﾏﾘｯﾄﾌﾟﾚﾐｱﾑの実現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10612" y="2328538"/>
            <a:ext cx="6191241" cy="95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出資概要</a:t>
            </a:r>
            <a:endParaRPr kumimoji="1" lang="en-US" altLang="ja-JP" sz="1400" b="1" u="sng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企業価値：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 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(Pre-Money, 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類似上場企業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の売上ﾏﾙﾁﾌﾟﾙから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算出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出資金額：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14.1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億円 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累積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持分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15.1%</a:t>
            </a:r>
            <a:r>
              <a:rPr kumimoji="1" lang="ja-JP" altLang="en-US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Majority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株主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清長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HD)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の存在故に連外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取得権利：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社外取締役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出向者差入、希釈化防止、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 Along</a:t>
            </a:r>
            <a:r>
              <a:rPr kumimoji="1" lang="ja-JP" altLang="en-US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先買権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、買取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請求権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残余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財産優先権、次ﾗｳﾝﾄﾞの優先交渉権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6429974" y="658798"/>
            <a:ext cx="6198498" cy="2985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 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差別化要素</a:t>
            </a:r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市場規模</a:t>
            </a:r>
            <a:endParaRPr kumimoji="1" lang="en-US" altLang="ja-JP" sz="1400" b="1" dirty="0" smtClean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6424925" y="7034030"/>
            <a:ext cx="6198498" cy="1580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u="sng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社内協業の進捗状況</a:t>
            </a:r>
            <a:endParaRPr kumimoji="1" lang="en-US" altLang="ja-JP" sz="1400" b="1" u="sng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ｴﾈﾙｷﾞｰ本部  ：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LNG</a:t>
            </a:r>
            <a:r>
              <a:rPr kumimoji="1" lang="ja-JP" altLang="en-US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VPP</a:t>
            </a:r>
            <a:r>
              <a:rPr kumimoji="1" lang="ja-JP" altLang="en-US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ｼｪｰﾙ探鉱、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Logistics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最適化等、複数ﾃｰﾏの共同</a:t>
            </a:r>
            <a:r>
              <a:rPr kumimoji="1" lang="en-US" altLang="ja-JP" sz="12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PoC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検討中。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協業深化のため、ｴﾈﾙｷﾞｰ本部直下、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推進室との定例会開催を協議中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ﾓﾋﾞﾘﾃｨ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JRE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案件を共同推進中の交ﾌﾟﾛ部や新価値創造室との定例会開催を検討中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ｺｰﾎﾟﾚｰﾄ物流 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Logistics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分野での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との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PoC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実施に向け、具体的なﾃｰﾏを選定中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DT Team   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：最新の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取組案件を共有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MKI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ReNo</a:t>
            </a:r>
            <a:r>
              <a:rPr kumimoji="1" lang="ja-JP" altLang="en-US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ｍ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販売代理店契約締結済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(18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ﾗｲｾﾝｽ販売に限らず、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  </a:t>
            </a:r>
            <a:r>
              <a:rPr kumimoji="1" lang="en-US" altLang="ja-JP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ReNom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を活用した分析案件を受注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DT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案件含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6429974" y="8694057"/>
            <a:ext cx="6198498" cy="82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7. 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今後の時間軸</a:t>
            </a:r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ｱｸｼｮﾝ</a:t>
            </a:r>
            <a:endParaRPr kumimoji="1" lang="en-US" altLang="ja-JP" sz="1400" b="1" u="sng" dirty="0" smtClean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D/D</a:t>
            </a:r>
            <a:r>
              <a:rPr kumimoji="1" lang="ja-JP" altLang="en-US" sz="1200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投資契約交渉、稟議準備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森安本部長ご</a:t>
            </a:r>
            <a:r>
              <a:rPr kumimoji="1" lang="ja-JP" altLang="en-US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挨拶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@6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稟議申請、投資契約締結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増資実行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426841" y="3697828"/>
            <a:ext cx="6201631" cy="327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u="sng" dirty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経済性</a:t>
            </a:r>
            <a:r>
              <a:rPr kumimoji="1" lang="en-US" altLang="ja-JP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b="1" u="sng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ﾘｽｸｼﾅﾘｵ</a:t>
            </a:r>
            <a:endParaRPr kumimoji="1" lang="en-US" altLang="ja-JP" sz="1400" b="1" u="sng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" r="2168" b="3217"/>
          <a:stretch/>
        </p:blipFill>
        <p:spPr>
          <a:xfrm>
            <a:off x="10540712" y="746125"/>
            <a:ext cx="2068415" cy="180815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011363" y="666052"/>
            <a:ext cx="136163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市場規模</a:t>
            </a:r>
            <a:endParaRPr kumimoji="1" lang="en-US" altLang="ja-JP" sz="11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出典：富士ｷﾒﾗ総研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7256662" y="929542"/>
            <a:ext cx="0" cy="20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flipV="1">
            <a:off x="6949050" y="2736208"/>
            <a:ext cx="2375305" cy="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232065" y="913929"/>
            <a:ext cx="775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企業価値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911412" y="2712343"/>
            <a:ext cx="910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Disruptive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25"/>
          <a:srcRect t="13438" b="11471"/>
          <a:stretch/>
        </p:blipFill>
        <p:spPr>
          <a:xfrm>
            <a:off x="8272327" y="1009481"/>
            <a:ext cx="1021918" cy="253815"/>
          </a:xfrm>
          <a:prstGeom prst="rect">
            <a:avLst/>
          </a:prstGeom>
          <a:ln w="19050">
            <a:solidFill>
              <a:srgbClr val="FF0000"/>
            </a:solidFill>
            <a:prstDash val="sysDot"/>
          </a:ln>
        </p:spPr>
      </p:pic>
      <p:pic>
        <p:nvPicPr>
          <p:cNvPr id="99" name="図 98"/>
          <p:cNvPicPr>
            <a:picLocks noChangeAspect="1"/>
          </p:cNvPicPr>
          <p:nvPr/>
        </p:nvPicPr>
        <p:blipFill rotWithShape="1">
          <a:blip r:embed="rId4"/>
          <a:srcRect r="44902" b="1379"/>
          <a:stretch/>
        </p:blipFill>
        <p:spPr>
          <a:xfrm>
            <a:off x="7787532" y="2402117"/>
            <a:ext cx="656036" cy="219892"/>
          </a:xfrm>
          <a:prstGeom prst="rect">
            <a:avLst/>
          </a:prstGeom>
          <a:ln w="19050">
            <a:solidFill>
              <a:srgbClr val="FF0000"/>
            </a:solidFill>
            <a:prstDash val="sysDot"/>
          </a:ln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21110" y="1349829"/>
            <a:ext cx="903090" cy="20394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24970" y="1656842"/>
            <a:ext cx="760256" cy="21211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528187" y="2043888"/>
            <a:ext cx="781963" cy="18990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41" name="テキスト ボックス 40"/>
          <p:cNvSpPr txBox="1"/>
          <p:nvPr/>
        </p:nvSpPr>
        <p:spPr>
          <a:xfrm>
            <a:off x="9330864" y="995095"/>
            <a:ext cx="11148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3,000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/80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911417" y="1324973"/>
            <a:ext cx="122551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1,500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/25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8746271" y="1628176"/>
            <a:ext cx="115616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1,000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/13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8345381" y="2014670"/>
            <a:ext cx="96933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400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/15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8482657" y="2376335"/>
            <a:ext cx="96933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/5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億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6502205" y="1625683"/>
            <a:ext cx="7198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企業価値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売上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6487732" y="1009481"/>
            <a:ext cx="596234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出資先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487732" y="1310248"/>
            <a:ext cx="596234" cy="246221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上場済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22331" y="2933706"/>
            <a:ext cx="489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GRID</a:t>
            </a:r>
            <a:r>
              <a:rPr kumimoji="1" lang="ja-JP" altLang="en-US" sz="12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の強み</a:t>
            </a:r>
            <a:endParaRPr kumimoji="1" lang="en-US" altLang="ja-JP" sz="1200" b="1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①確かな顧客課題の把握と柔軟なｿﾘｭｰｼｮﾝ開発を支える人材</a:t>
            </a:r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②特定産業領域での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OT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知見・分析ﾉｳﾊｳ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ｿｰﾗｰ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物流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ｴﾈﾙｷﾞｰ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/VPP)</a:t>
            </a:r>
          </a:p>
        </p:txBody>
      </p:sp>
      <p:sp>
        <p:nvSpPr>
          <p:cNvPr id="156" name="正方形/長方形 155"/>
          <p:cNvSpPr/>
          <p:nvPr/>
        </p:nvSpPr>
        <p:spPr>
          <a:xfrm>
            <a:off x="3604128" y="6214699"/>
            <a:ext cx="1047565" cy="2626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u="sng" dirty="0" smtClean="0"/>
              <a:t>ﾌﾟﾛｼﾞｪｸﾄ開発</a:t>
            </a:r>
            <a:endParaRPr kumimoji="1" lang="ja-JP" altLang="en-US" sz="1050" b="1" u="sng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650098" y="6532023"/>
            <a:ext cx="2481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各ｼﾅﾘｵの詳細は業務部と議論中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6422331" y="3987360"/>
            <a:ext cx="2936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点の進捗や発展性を踏まえ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成長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戦略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人員計画の見直しを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実施</a:t>
            </a:r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12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PoC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からの本導入化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注力業界での横展開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PaaS(Performance as a Service)   </a:t>
            </a:r>
          </a:p>
          <a:p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ﾓﾃﾞﾙの実効性検証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0950365" y="2612826"/>
            <a:ext cx="1501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市場　成長率予想</a:t>
            </a:r>
            <a:endParaRPr kumimoji="1" lang="en-US" altLang="ja-JP" sz="11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020675" y="2829079"/>
            <a:ext cx="1360712" cy="770993"/>
          </a:xfrm>
          <a:prstGeom prst="rect">
            <a:avLst/>
          </a:prstGeom>
        </p:spPr>
      </p:pic>
      <p:sp>
        <p:nvSpPr>
          <p:cNvPr id="144" name="角丸四角形 143"/>
          <p:cNvSpPr/>
          <p:nvPr/>
        </p:nvSpPr>
        <p:spPr>
          <a:xfrm>
            <a:off x="187935" y="8603289"/>
            <a:ext cx="6015466" cy="867207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GRID </a:t>
            </a:r>
            <a:r>
              <a:rPr kumimoji="1" lang="ja-JP" altLang="en-US" sz="1400" b="1" u="sng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導入</a:t>
            </a:r>
            <a:r>
              <a:rPr kumimoji="1" lang="ja-JP" altLang="en-US" sz="1400" b="1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事例</a:t>
            </a:r>
            <a:endParaRPr kumimoji="1" lang="en-US" altLang="ja-JP" sz="1400" b="1" u="sng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千代田化工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 : 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ﾄﾞﾝｷﾞ・ｽﾉﾛ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LNG(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尼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による生産効率向上ﾌﾟﾛｼﾞｪｸﾄ 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世界初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NEXCO	 : AI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による渋滞予測技術の共同開発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某自動車ﾒｰｶｰ</a:t>
            </a:r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AI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による仕様検査の自動化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某ﾊｲﾌﾞﾘｯﾄﾞｶｰ生産ﾗｲﾝへ組込済、</a:t>
            </a:r>
            <a:r>
              <a:rPr kumimoji="1" lang="ja-JP" altLang="en-US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情報管理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2669350" y="4722652"/>
            <a:ext cx="1524810" cy="3390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u="sng" dirty="0" smtClean="0">
                <a:solidFill>
                  <a:schemeClr val="tx1"/>
                </a:solidFill>
              </a:rPr>
              <a:t>ｴﾈﾙｷﾞｰ</a:t>
            </a:r>
            <a:r>
              <a:rPr kumimoji="1" lang="ja-JP" altLang="en-US" sz="1050" b="1" u="sng" dirty="0">
                <a:solidFill>
                  <a:schemeClr val="tx1"/>
                </a:solidFill>
              </a:rPr>
              <a:t>本部</a:t>
            </a:r>
          </a:p>
        </p:txBody>
      </p:sp>
      <p:sp>
        <p:nvSpPr>
          <p:cNvPr id="149" name="正方形/長方形 148"/>
          <p:cNvSpPr/>
          <p:nvPr/>
        </p:nvSpPr>
        <p:spPr>
          <a:xfrm>
            <a:off x="4312076" y="4718308"/>
            <a:ext cx="871009" cy="369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u="sng" dirty="0" smtClean="0">
                <a:solidFill>
                  <a:schemeClr val="tx1"/>
                </a:solidFill>
              </a:rPr>
              <a:t>ﾓﾋﾞﾘﾃｨ本部</a:t>
            </a:r>
            <a:endParaRPr kumimoji="1" lang="ja-JP" alt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259522" y="4692335"/>
            <a:ext cx="943879" cy="38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1000" b="1" u="sng" dirty="0" smtClean="0">
                <a:solidFill>
                  <a:schemeClr val="tx1"/>
                </a:solidFill>
              </a:rPr>
              <a:t>他営業本部</a:t>
            </a:r>
            <a:endParaRPr kumimoji="1" lang="en-US" altLang="ja-JP" sz="1000" b="1" u="sng" dirty="0" smtClean="0">
              <a:solidFill>
                <a:schemeClr val="tx1"/>
              </a:solidFill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1527623" y="4727533"/>
            <a:ext cx="957048" cy="3514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u="sng" dirty="0" smtClean="0">
                <a:solidFill>
                  <a:schemeClr val="tx1"/>
                </a:solidFill>
              </a:rPr>
              <a:t>他本部協業</a:t>
            </a:r>
            <a:endParaRPr kumimoji="1" lang="ja-JP" altLang="en-US" sz="1050" b="1" u="sng" dirty="0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0"/>
          <a:srcRect l="2278" r="8652"/>
          <a:stretch/>
        </p:blipFill>
        <p:spPr>
          <a:xfrm>
            <a:off x="9294245" y="5304622"/>
            <a:ext cx="3279615" cy="164270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1"/>
          <a:srcRect l="3648" r="4738"/>
          <a:stretch/>
        </p:blipFill>
        <p:spPr>
          <a:xfrm>
            <a:off x="9275604" y="3728617"/>
            <a:ext cx="3329178" cy="1618374"/>
          </a:xfrm>
          <a:prstGeom prst="rect">
            <a:avLst/>
          </a:prstGeom>
        </p:spPr>
      </p:pic>
      <p:sp>
        <p:nvSpPr>
          <p:cNvPr id="49" name="楕円 48"/>
          <p:cNvSpPr/>
          <p:nvPr/>
        </p:nvSpPr>
        <p:spPr>
          <a:xfrm>
            <a:off x="10611031" y="4401642"/>
            <a:ext cx="942117" cy="776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線吹き出し 1 (枠付き) 20"/>
          <p:cNvSpPr/>
          <p:nvPr/>
        </p:nvSpPr>
        <p:spPr>
          <a:xfrm>
            <a:off x="9962116" y="4008649"/>
            <a:ext cx="1738915" cy="289120"/>
          </a:xfrm>
          <a:prstGeom prst="borderCallout1">
            <a:avLst>
              <a:gd name="adj1" fmla="val 99620"/>
              <a:gd name="adj2" fmla="val 12887"/>
              <a:gd name="adj3" fmla="val 164342"/>
              <a:gd name="adj4" fmla="val 4752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左記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点の見極め実施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219543" y="6445394"/>
            <a:ext cx="1070778" cy="27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Pess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Case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endParaRPr kumimoji="1"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採用を制限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266508" y="1320948"/>
            <a:ext cx="7070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言語処理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7242810" y="1626575"/>
            <a:ext cx="789550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将棋・囲碁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8515863" y="779136"/>
            <a:ext cx="1564205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自動運転・ﾛﾎﾞｯﾄ・医療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040171" y="2026531"/>
            <a:ext cx="789550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製造業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7260948" y="2283060"/>
            <a:ext cx="598475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ｴﾈﾙｷﾞｰ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ｲﾝﾌﾗ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53017" y="8008417"/>
            <a:ext cx="111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導入先 一例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88021" y="8353584"/>
            <a:ext cx="476648" cy="153757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8137" y="8295491"/>
            <a:ext cx="342389" cy="255433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5131" y="8293752"/>
            <a:ext cx="333692" cy="241875"/>
          </a:xfrm>
          <a:prstGeom prst="rect">
            <a:avLst/>
          </a:prstGeom>
        </p:spPr>
      </p:pic>
      <p:pic>
        <p:nvPicPr>
          <p:cNvPr id="169" name="図 16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1" y="8353584"/>
            <a:ext cx="372849" cy="107598"/>
          </a:xfrm>
          <a:prstGeom prst="rect">
            <a:avLst/>
          </a:prstGeom>
        </p:spPr>
      </p:pic>
      <p:pic>
        <p:nvPicPr>
          <p:cNvPr id="170" name="Picture 6" descr="Image result for matsuda car logo">
            <a:extLst>
              <a:ext uri="{FF2B5EF4-FFF2-40B4-BE49-F238E27FC236}">
                <a16:creationId xmlns:a16="http://schemas.microsoft.com/office/drawing/2014/main" id="{5FC67BB1-5ADA-47A7-B2EA-1CC2529FB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31" y="8302168"/>
            <a:ext cx="251991" cy="19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051456" y="8318589"/>
            <a:ext cx="762574" cy="1670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526874" y="5519094"/>
            <a:ext cx="2649642" cy="9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A6E409CAFF4D74DA004868B5B927C0A" ma:contentTypeVersion="8" ma:contentTypeDescription="新しいドキュメントを作成します。" ma:contentTypeScope="" ma:versionID="ddf593734b5655391304c60469532b2d">
  <xsd:schema xmlns:xsd="http://www.w3.org/2001/XMLSchema" xmlns:xs="http://www.w3.org/2001/XMLSchema" xmlns:p="http://schemas.microsoft.com/office/2006/metadata/properties" xmlns:ns2="e847c6e7-5929-4d9c-97d7-ef27c833f9c3" targetNamespace="http://schemas.microsoft.com/office/2006/metadata/properties" ma:root="true" ma:fieldsID="f1b538df3db0a1e714ac3942a8309769" ns2:_="">
    <xsd:import namespace="e847c6e7-5929-4d9c-97d7-ef27c833f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7c6e7-5929-4d9c-97d7-ef27c833f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0AFCE6-8868-4F69-AF9C-BE5E587366B6}">
  <ds:schemaRefs>
    <ds:schemaRef ds:uri="e847c6e7-5929-4d9c-97d7-ef27c833f9c3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6439FA-EB25-4096-956F-432753B370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083274-F263-4D9A-A342-28265BCFA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47c6e7-5929-4d9c-97d7-ef27c833f9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869</Words>
  <Application>Microsoft Office PowerPoint</Application>
  <PresentationFormat>A3 297x420 mm</PresentationFormat>
  <Paragraphs>120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Takei,DaisukeTKJEA</dc:creator>
  <cp:lastModifiedBy>Abe,YutakaTKZIM</cp:lastModifiedBy>
  <cp:revision>62</cp:revision>
  <cp:lastPrinted>2019-06-05T06:11:20Z</cp:lastPrinted>
  <dcterms:created xsi:type="dcterms:W3CDTF">2019-06-04T00:12:43Z</dcterms:created>
  <dcterms:modified xsi:type="dcterms:W3CDTF">2020-08-07T06:54:27Z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0x0101009A6E409CAFF4D74DA004868B5B927C0A</vt:lpwstr>
  </property>
</Properties>
</file>