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6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1" autoAdjust="0"/>
    <p:restoredTop sz="89073" autoAdjust="0"/>
  </p:normalViewPr>
  <p:slideViewPr>
    <p:cSldViewPr snapToGrid="0" showGuides="1">
      <p:cViewPr varScale="1">
        <p:scale>
          <a:sx n="106" d="100"/>
          <a:sy n="106" d="100"/>
        </p:scale>
        <p:origin x="642" y="7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BE36-1E95-45B5-8C68-6D7A3994E4EA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0C76C-26B5-4E45-AE09-B3F53F7FC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76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1279-9CC2-45D9-B3EC-CE7EB5F9F729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8698-9A5D-48EC-86EC-0F92CA652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0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量子コンピューター</a:t>
            </a:r>
            <a:r>
              <a:rPr kumimoji="1" lang="en-US" altLang="ja-JP" dirty="0" smtClean="0"/>
              <a:t>『QNN』</a:t>
            </a:r>
            <a:r>
              <a:rPr kumimoji="1" lang="ja-JP" altLang="en-US" dirty="0" smtClean="0"/>
              <a:t>は、全長</a:t>
            </a:r>
            <a:r>
              <a:rPr kumimoji="1" lang="en-US" altLang="ja-JP" dirty="0" smtClean="0"/>
              <a:t>1km</a:t>
            </a:r>
            <a:r>
              <a:rPr kumimoji="1" lang="ja-JP" altLang="en-US" dirty="0" smtClean="0"/>
              <a:t>のループ状の光ファイバーに</a:t>
            </a:r>
            <a:r>
              <a:rPr kumimoji="1" lang="en-US" altLang="ja-JP" dirty="0" smtClean="0"/>
              <a:t>2000</a:t>
            </a:r>
            <a:r>
              <a:rPr kumimoji="1" lang="ja-JP" altLang="en-US" dirty="0" smtClean="0"/>
              <a:t>個の光パルスを周回させ、それぞれを</a:t>
            </a:r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などを用いて人工的に結合させる。これにより「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」であると同時に「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」である、という量子力学の特殊な物理現象「重ね合わせ」を応用することで超高速の計算を行うことができる。例えば人間</a:t>
            </a:r>
            <a:r>
              <a:rPr kumimoji="1" lang="en-US" altLang="ja-JP" dirty="0" smtClean="0"/>
              <a:t>2000</a:t>
            </a:r>
            <a:r>
              <a:rPr kumimoji="1" lang="ja-JP" altLang="en-US" dirty="0" smtClean="0"/>
              <a:t>人分の情報を特定の条件で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つに</a:t>
            </a:r>
            <a:r>
              <a:rPr kumimoji="1" lang="ja-JP" altLang="en-US" dirty="0" smtClean="0"/>
              <a:t>分類する場合、その組み合わせの数は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600</a:t>
            </a:r>
            <a:r>
              <a:rPr kumimoji="1" lang="ja-JP" altLang="en-US" dirty="0" smtClean="0"/>
              <a:t>乗以上となる。これは宇宙空間の観測可能な原子の総数よりも多いわけだが、</a:t>
            </a:r>
            <a:r>
              <a:rPr kumimoji="1" lang="en-US" altLang="ja-JP" dirty="0" smtClean="0"/>
              <a:t>『QNN』</a:t>
            </a:r>
            <a:r>
              <a:rPr kumimoji="1" lang="ja-JP" altLang="en-US" dirty="0" smtClean="0"/>
              <a:t>が最適解を導き出すまでに必要な時間は、</a:t>
            </a:r>
            <a:r>
              <a:rPr kumimoji="1" lang="en-US" altLang="ja-JP" dirty="0" smtClean="0"/>
              <a:t>0.005</a:t>
            </a:r>
            <a:r>
              <a:rPr kumimoji="1" lang="ja-JP" altLang="en-US" dirty="0" smtClean="0"/>
              <a:t>秒以下。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これはスーパーコンピューターの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倍以上のスピードだ。これに反して、量子コンピューターの消費電力は従来の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分の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だ。大手の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企業等も巨大なデータセンターの消費電力の節減に頭を悩ませている現状で、</a:t>
            </a:r>
            <a:r>
              <a:rPr kumimoji="1" lang="en-US" altLang="ja-JP" dirty="0" smtClean="0"/>
              <a:t>QNN</a:t>
            </a:r>
            <a:r>
              <a:rPr kumimoji="1" lang="ja-JP" altLang="en-US" dirty="0" smtClean="0"/>
              <a:t>の単位時間当たりの消費電力量は</a:t>
            </a:r>
            <a:r>
              <a:rPr kumimoji="1" lang="en-US" altLang="ja-JP" dirty="0" smtClean="0"/>
              <a:t>1kW</a:t>
            </a:r>
            <a:r>
              <a:rPr kumimoji="1" lang="ja-JP" altLang="en-US" dirty="0" smtClean="0"/>
              <a:t>程。同程度の計算能力のスーパーコンピューターと比較するとその差は歴然だという。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今後の方針としては、創薬、交通システムの最適化や周波数･電磁波の最適化等への実用化を早期に進めて行くと共に、</a:t>
            </a:r>
            <a:r>
              <a:rPr kumimoji="1" lang="en-US" altLang="ja-JP" dirty="0" smtClean="0"/>
              <a:t>2018</a:t>
            </a:r>
            <a:r>
              <a:rPr kumimoji="1" lang="ja-JP" altLang="en-US" dirty="0" smtClean="0"/>
              <a:t>年度末を目途に、現在</a:t>
            </a:r>
            <a:r>
              <a:rPr kumimoji="1" lang="en-US" altLang="ja-JP" dirty="0" smtClean="0"/>
              <a:t>1km</a:t>
            </a:r>
            <a:r>
              <a:rPr kumimoji="1" lang="ja-JP" altLang="en-US" dirty="0" smtClean="0"/>
              <a:t>の光ファイバーを</a:t>
            </a:r>
            <a:r>
              <a:rPr kumimoji="1" lang="en-US" altLang="ja-JP" dirty="0" smtClean="0"/>
              <a:t>5km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伸ばし、</a:t>
            </a:r>
            <a:r>
              <a:rPr kumimoji="1" lang="en-US" altLang="ja-JP" dirty="0" smtClean="0"/>
              <a:t>2000</a:t>
            </a:r>
            <a:r>
              <a:rPr kumimoji="1" lang="ja-JP" altLang="en-US" dirty="0" smtClean="0"/>
              <a:t>個の量子ビットを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万個にまで増やす予定だ。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万量子ビットは人間の脳の規模と同等のネットワークになるという。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D0E6-4DDC-4D67-8C75-91F24752B55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70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5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84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3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13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3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7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7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9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7FB2-542F-4F7F-839A-00797DAD1791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593F-3516-44A4-8559-1CF88539A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17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c.watch.impress.co.jp/docs/news/1092848.html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606684" y="6490942"/>
            <a:ext cx="5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9335606" y="1078087"/>
            <a:ext cx="6639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1Qubit</a:t>
            </a:r>
            <a:endParaRPr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9867783" y="1078087"/>
            <a:ext cx="6639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2Qubit</a:t>
            </a:r>
            <a:endParaRPr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10431272" y="1078087"/>
            <a:ext cx="6639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3Qubit</a:t>
            </a:r>
            <a:endParaRPr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10953786" y="1087406"/>
            <a:ext cx="6639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4Qubit</a:t>
            </a:r>
            <a:endParaRPr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涙形 13"/>
          <p:cNvSpPr/>
          <p:nvPr/>
        </p:nvSpPr>
        <p:spPr>
          <a:xfrm>
            <a:off x="40640" y="60960"/>
            <a:ext cx="558800" cy="508000"/>
          </a:xfrm>
          <a:prstGeom prst="teardrop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光</a:t>
            </a:r>
            <a:endParaRPr kumimoji="1" lang="ja-JP" altLang="en-US" sz="2000" b="1" dirty="0">
              <a:solidFill>
                <a:srgbClr val="C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50471" y="314960"/>
            <a:ext cx="100910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3200" dirty="0" smtClean="0">
                <a:solidFill>
                  <a:srgbClr val="C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レーザーネットワーク方式の量子</a:t>
            </a:r>
            <a:r>
              <a:rPr lang="ja-JP" altLang="en-US" sz="3200" dirty="0">
                <a:solidFill>
                  <a:srgbClr val="C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コンピュータ</a:t>
            </a:r>
            <a:endParaRPr lang="en-US" altLang="ja-JP" sz="3200" dirty="0" smtClean="0">
              <a:solidFill>
                <a:srgbClr val="C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7170" name="Picture 2" descr="é¢é£ç»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" y="1299345"/>
            <a:ext cx="5856578" cy="53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ãã¬ã¼ã¶ã¼ãããã¯ã¼ã¯æ¹å¼ éå­ã³ã³ãã¥ã¼ã¿ãQNNãã®ç»åæ¤ç´¢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16" y="2037435"/>
            <a:ext cx="6240284" cy="41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7060925" y="6163421"/>
            <a:ext cx="34708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5"/>
              </a:rPr>
              <a:t>https://pc.watch.impress.co.jp/docs/news/1092848.html</a:t>
            </a:r>
            <a:endParaRPr lang="ja-JP" altLang="en-US" sz="9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11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325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UD デジタル 教科書体 NK-R</vt:lpstr>
      <vt:lpstr>UD デジタル 教科書体 NP-B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167</cp:revision>
  <cp:lastPrinted>2017-11-08T06:15:30Z</cp:lastPrinted>
  <dcterms:created xsi:type="dcterms:W3CDTF">2017-10-10T01:36:52Z</dcterms:created>
  <dcterms:modified xsi:type="dcterms:W3CDTF">2020-08-03T01:48:24Z</dcterms:modified>
</cp:coreProperties>
</file>