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7033" autoAdjust="0"/>
  </p:normalViewPr>
  <p:slideViewPr>
    <p:cSldViewPr snapToGrid="0" showGuides="1">
      <p:cViewPr varScale="1">
        <p:scale>
          <a:sx n="110" d="100"/>
          <a:sy n="110" d="100"/>
        </p:scale>
        <p:origin x="13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AD79-E3B3-4132-9EE3-89EE8677946E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515DF-36FE-4A6B-A1C9-3DB875D89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97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15DF-36FE-4A6B-A1C9-3DB875D89FF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6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4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2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5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56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4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17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37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77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00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709A-E05E-4BF2-9310-9801A827EC34}" type="datetimeFigureOut">
              <a:rPr kumimoji="1" lang="ja-JP" altLang="en-US" smtClean="0"/>
              <a:t>2020/7/23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54BF-1DEA-41E2-B924-1E1434F29D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03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896976" y="2834644"/>
            <a:ext cx="2429692" cy="59218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Xanadu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07860" y="5811486"/>
            <a:ext cx="2429693" cy="592183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Grid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471947" y="3172754"/>
            <a:ext cx="3152503" cy="5921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三井住友銀行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471948" y="4356768"/>
            <a:ext cx="3152503" cy="592183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日本総合研究所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80658" y="1188300"/>
            <a:ext cx="3152503" cy="86806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TMMC</a:t>
            </a:r>
          </a:p>
          <a:p>
            <a:pPr algn="ctr"/>
            <a:r>
              <a:rPr kumimoji="1" lang="ja-JP" altLang="en-US" sz="2400" dirty="0" smtClean="0">
                <a:solidFill>
                  <a:schemeClr val="bg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カナダの銀行</a:t>
            </a:r>
            <a:endParaRPr kumimoji="1" lang="ja-JP" altLang="en-US" sz="2400" dirty="0">
              <a:solidFill>
                <a:schemeClr val="bg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0" name="カギ線コネクタ 39"/>
          <p:cNvCxnSpPr>
            <a:stCxn id="6" idx="0"/>
            <a:endCxn id="47" idx="1"/>
          </p:cNvCxnSpPr>
          <p:nvPr/>
        </p:nvCxnSpPr>
        <p:spPr>
          <a:xfrm rot="5400000" flipH="1" flipV="1">
            <a:off x="4190083" y="-455931"/>
            <a:ext cx="1212314" cy="536883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上下矢印 42"/>
          <p:cNvSpPr/>
          <p:nvPr/>
        </p:nvSpPr>
        <p:spPr>
          <a:xfrm>
            <a:off x="8856613" y="2082731"/>
            <a:ext cx="418011" cy="1090423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7489366" y="5540782"/>
            <a:ext cx="3152503" cy="59218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三井物産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上下矢印 69"/>
          <p:cNvSpPr/>
          <p:nvPr/>
        </p:nvSpPr>
        <p:spPr>
          <a:xfrm>
            <a:off x="8847903" y="3764937"/>
            <a:ext cx="418011" cy="579211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3598808" y="4062461"/>
            <a:ext cx="2677893" cy="1187308"/>
          </a:xfrm>
          <a:prstGeom prst="roundRect">
            <a:avLst>
              <a:gd name="adj" fmla="val 35331"/>
            </a:avLst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三井物産</a:t>
            </a:r>
            <a:endParaRPr kumimoji="1" lang="en-US" altLang="ja-JP" sz="32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デジタル総合戦略部</a:t>
            </a:r>
            <a:endParaRPr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ICT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事業本部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6" name="カギ線コネクタ 75"/>
          <p:cNvCxnSpPr/>
          <p:nvPr/>
        </p:nvCxnSpPr>
        <p:spPr>
          <a:xfrm>
            <a:off x="6287585" y="4659369"/>
            <a:ext cx="1201781" cy="120143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/>
          <p:nvPr/>
        </p:nvCxnSpPr>
        <p:spPr>
          <a:xfrm flipV="1">
            <a:off x="6296294" y="3494973"/>
            <a:ext cx="1184362" cy="116659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ホームベース 78"/>
          <p:cNvSpPr/>
          <p:nvPr/>
        </p:nvSpPr>
        <p:spPr>
          <a:xfrm>
            <a:off x="1227905" y="4270322"/>
            <a:ext cx="2342603" cy="758954"/>
          </a:xfrm>
          <a:prstGeom prst="homePlate">
            <a:avLst>
              <a:gd name="adj" fmla="val 22049"/>
            </a:avLst>
          </a:prstGeom>
          <a:solidFill>
            <a:srgbClr val="FFC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量子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DX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ノウハウ</a:t>
            </a:r>
            <a:endParaRPr kumimoji="1" lang="en-US" altLang="ja-JP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量子コンピュータ</a:t>
            </a:r>
            <a:endParaRPr kumimoji="1" lang="en-US" altLang="ja-JP" sz="1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量子アルゴリズム</a:t>
            </a:r>
            <a:endParaRPr lang="en-US" altLang="ja-JP" sz="1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3326668" y="1354934"/>
            <a:ext cx="2860771" cy="5567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カナダ三井物産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下矢印 86"/>
          <p:cNvSpPr/>
          <p:nvPr/>
        </p:nvSpPr>
        <p:spPr>
          <a:xfrm>
            <a:off x="1907172" y="3466004"/>
            <a:ext cx="431071" cy="74303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下矢印 87"/>
          <p:cNvSpPr/>
          <p:nvPr/>
        </p:nvSpPr>
        <p:spPr>
          <a:xfrm rot="10800000">
            <a:off x="1907172" y="5070573"/>
            <a:ext cx="431071" cy="69961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上下矢印 88"/>
          <p:cNvSpPr/>
          <p:nvPr/>
        </p:nvSpPr>
        <p:spPr>
          <a:xfrm>
            <a:off x="4587234" y="1911714"/>
            <a:ext cx="418011" cy="2150747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0" y="23538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三井としての「量子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DX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ノウハウ」の獲得と人材育成、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LIBOR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など量子ソリューション事業の展開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4" name="直線矢印コネクタ 93"/>
          <p:cNvCxnSpPr/>
          <p:nvPr/>
        </p:nvCxnSpPr>
        <p:spPr>
          <a:xfrm>
            <a:off x="6287585" y="4652859"/>
            <a:ext cx="1184363" cy="174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923107" y="5356116"/>
            <a:ext cx="119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提供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-84381" y="3468721"/>
            <a:ext cx="209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量子コンピュータ</a:t>
            </a:r>
            <a:endParaRPr kumimoji="1"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r"/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量子クラウド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45985" y="3465186"/>
            <a:ext cx="1842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量子アルゴリズム</a:t>
            </a:r>
            <a:endParaRPr lang="en-US" altLang="ja-JP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  <a:r>
              <a:rPr kumimoji="1"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提供</a:t>
            </a:r>
            <a:endParaRPr kumimoji="1"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中かっこ 2"/>
          <p:cNvSpPr/>
          <p:nvPr/>
        </p:nvSpPr>
        <p:spPr>
          <a:xfrm>
            <a:off x="10624450" y="3198881"/>
            <a:ext cx="261257" cy="1746065"/>
          </a:xfrm>
          <a:prstGeom prst="rightBrace">
            <a:avLst>
              <a:gd name="adj1" fmla="val 47396"/>
              <a:gd name="adj2" fmla="val 50000"/>
            </a:avLst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10739" y="3868830"/>
            <a:ext cx="10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LIBOR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" name="カギ線コネクタ 7"/>
          <p:cNvCxnSpPr>
            <a:stCxn id="4" idx="2"/>
            <a:endCxn id="58" idx="3"/>
          </p:cNvCxnSpPr>
          <p:nvPr/>
        </p:nvCxnSpPr>
        <p:spPr>
          <a:xfrm rot="5400000">
            <a:off x="10246913" y="4633119"/>
            <a:ext cx="1598712" cy="80879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5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/>
        </p:nvSpPr>
        <p:spPr>
          <a:xfrm>
            <a:off x="0" y="-23044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689462" y="2235865"/>
            <a:ext cx="3152503" cy="5921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Xanadu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81054" y="2235865"/>
            <a:ext cx="3152503" cy="592183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Grid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261097" y="5271939"/>
            <a:ext cx="2285365" cy="709810"/>
          </a:xfrm>
          <a:prstGeom prst="rect">
            <a:avLst/>
          </a:prstGeom>
          <a:solidFill>
            <a:schemeClr val="bg1"/>
          </a:solidFill>
          <a:ln w="9524">
            <a:solidFill>
              <a:srgbClr val="6EB8C4"/>
            </a:solidFill>
          </a:ln>
        </p:spPr>
        <p:txBody>
          <a:bodyPr vert="horz" wrap="square" lIns="0" tIns="1905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1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XQC</a:t>
            </a:r>
            <a:endParaRPr sz="1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Lato"/>
            </a:endParaRP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sz="1400" spc="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(Xanadu </a:t>
            </a:r>
            <a:r>
              <a:rPr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Quantum</a:t>
            </a:r>
            <a:r>
              <a:rPr sz="1400" spc="-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 </a:t>
            </a:r>
            <a:r>
              <a:rPr sz="1400" spc="1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Cloud)</a:t>
            </a:r>
            <a:endParaRPr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Lato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261097" y="3636325"/>
            <a:ext cx="2285365" cy="732893"/>
          </a:xfrm>
          <a:prstGeom prst="rect">
            <a:avLst/>
          </a:prstGeom>
          <a:solidFill>
            <a:schemeClr val="bg1"/>
          </a:solidFill>
          <a:ln w="9524">
            <a:solidFill>
              <a:srgbClr val="6EB8C4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PennyLane</a:t>
            </a:r>
            <a:endParaRPr sz="1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Lato"/>
            </a:endParaRPr>
          </a:p>
          <a:p>
            <a:pPr marL="393700" marR="384810" algn="ctr">
              <a:lnSpc>
                <a:spcPts val="1650"/>
              </a:lnSpc>
              <a:spcBef>
                <a:spcPts val="110"/>
              </a:spcBef>
            </a:pPr>
            <a:r>
              <a:rPr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(Quantum</a:t>
            </a:r>
            <a:r>
              <a:rPr sz="1200" spc="-12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 </a:t>
            </a:r>
            <a:r>
              <a:rPr sz="1200" spc="-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Machine  </a:t>
            </a:r>
            <a:r>
              <a:rPr sz="1200" spc="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Lato"/>
              </a:rPr>
              <a:t>Learning)</a:t>
            </a:r>
            <a:endParaRPr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Lato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2025833" y="3022443"/>
            <a:ext cx="755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PRODU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3741341" y="3615241"/>
            <a:ext cx="3382645" cy="875624"/>
          </a:xfrm>
          <a:prstGeom prst="rect">
            <a:avLst/>
          </a:prstGeom>
          <a:solidFill>
            <a:schemeClr val="bg1"/>
          </a:solidFill>
          <a:ln w="9524">
            <a:solidFill>
              <a:srgbClr val="6EB8C4"/>
            </a:solidFill>
          </a:ln>
        </p:spPr>
        <p:txBody>
          <a:bodyPr vert="horz" wrap="square" lIns="0" tIns="0" rIns="0" bIns="0" rtlCol="0" anchor="t">
            <a:spAutoFit/>
          </a:bodyPr>
          <a:lstStyle/>
          <a:p>
            <a:pPr marL="267335" marR="262255" algn="ctr">
              <a:lnSpc>
                <a:spcPct val="102299"/>
              </a:lnSpc>
              <a:spcBef>
                <a:spcPts val="5"/>
              </a:spcBef>
            </a:pPr>
            <a:r>
              <a:rPr sz="1400" spc="-5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Cross-platform </a:t>
            </a:r>
            <a:r>
              <a:rPr sz="1400" b="1" spc="-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software library </a:t>
            </a:r>
            <a:r>
              <a:rPr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for</a:t>
            </a:r>
            <a:r>
              <a:rPr sz="1400" b="1" spc="-8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 </a:t>
            </a:r>
            <a:r>
              <a:rPr sz="1400" b="1" spc="-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quantum  machine learning </a:t>
            </a:r>
            <a:r>
              <a:rPr sz="1400" spc="-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and optimization of hybrid  algorithms</a:t>
            </a:r>
            <a:endParaRPr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3734567" y="5166795"/>
            <a:ext cx="3382645" cy="939040"/>
          </a:xfrm>
          <a:prstGeom prst="rect">
            <a:avLst/>
          </a:prstGeom>
          <a:solidFill>
            <a:schemeClr val="bg1"/>
          </a:solidFill>
          <a:ln w="9524">
            <a:solidFill>
              <a:srgbClr val="6EB8C4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201295" marR="195580" algn="ctr">
              <a:lnSpc>
                <a:spcPct val="102299"/>
              </a:lnSpc>
              <a:spcBef>
                <a:spcPts val="5"/>
              </a:spcBef>
            </a:pPr>
            <a:r>
              <a:rPr sz="1200" spc="-5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Cloud-access </a:t>
            </a:r>
            <a:r>
              <a:rPr sz="1200" spc="-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to </a:t>
            </a:r>
            <a:r>
              <a:rPr sz="12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the </a:t>
            </a:r>
            <a:r>
              <a:rPr sz="1200" b="1" spc="-1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world’s </a:t>
            </a:r>
            <a:r>
              <a:rPr sz="12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first </a:t>
            </a:r>
            <a:r>
              <a:rPr sz="1200" b="1" spc="-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photonic  quantum computer </a:t>
            </a:r>
            <a:r>
              <a:rPr sz="1200" spc="-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designed for users focused  on developing </a:t>
            </a:r>
            <a:r>
              <a:rPr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state-of-the-art </a:t>
            </a:r>
            <a:r>
              <a:rPr sz="1200" spc="-5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Arial"/>
              </a:rPr>
              <a:t>quantum  algorithms</a:t>
            </a:r>
            <a:endParaRPr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Arial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983076" y="3022443"/>
            <a:ext cx="8845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WHAT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IT?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8597621" y="3022443"/>
            <a:ext cx="15582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VALUE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PROPOSITION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7686434" y="5226494"/>
            <a:ext cx="3382645" cy="679673"/>
          </a:xfrm>
          <a:prstGeom prst="rect">
            <a:avLst/>
          </a:prstGeom>
          <a:solidFill>
            <a:schemeClr val="bg1"/>
          </a:solidFill>
          <a:ln w="9524">
            <a:solidFill>
              <a:srgbClr val="6EB8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775" marR="226060" algn="ctr">
              <a:lnSpc>
                <a:spcPct val="102299"/>
              </a:lnSpc>
              <a:spcBef>
                <a:spcPts val="5"/>
              </a:spcBef>
            </a:pPr>
            <a:r>
              <a:rPr sz="1100" spc="-5" dirty="0" smtClean="0">
                <a:latin typeface="Arial"/>
                <a:cs typeface="Arial"/>
              </a:rPr>
              <a:t>Easy </a:t>
            </a:r>
            <a:r>
              <a:rPr sz="1100" spc="-5" dirty="0">
                <a:latin typeface="Arial"/>
                <a:cs typeface="Arial"/>
              </a:rPr>
              <a:t>to use </a:t>
            </a:r>
            <a:r>
              <a:rPr sz="1100" dirty="0">
                <a:latin typeface="Arial"/>
                <a:cs typeface="Arial"/>
              </a:rPr>
              <a:t>cloud </a:t>
            </a:r>
            <a:r>
              <a:rPr sz="1100" spc="-5" dirty="0">
                <a:latin typeface="Arial"/>
                <a:cs typeface="Arial"/>
              </a:rPr>
              <a:t>platform, including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dedicated  </a:t>
            </a:r>
            <a:r>
              <a:rPr sz="1100" dirty="0">
                <a:latin typeface="Arial"/>
                <a:cs typeface="Arial"/>
              </a:rPr>
              <a:t>software, </a:t>
            </a:r>
            <a:r>
              <a:rPr sz="1100" spc="-5" dirty="0">
                <a:latin typeface="Arial"/>
                <a:cs typeface="Arial"/>
              </a:rPr>
              <a:t>for the development of unique  quantum applications while </a:t>
            </a:r>
            <a:r>
              <a:rPr sz="1100" b="1" dirty="0">
                <a:latin typeface="Arial"/>
                <a:cs typeface="Arial"/>
              </a:rPr>
              <a:t>taking </a:t>
            </a:r>
            <a:r>
              <a:rPr sz="1100" b="1" spc="-5" dirty="0">
                <a:latin typeface="Arial"/>
                <a:cs typeface="Arial"/>
              </a:rPr>
              <a:t>advantage  of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power of quantum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photonics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7686434" y="3654576"/>
            <a:ext cx="3382645" cy="639662"/>
          </a:xfrm>
          <a:prstGeom prst="rect">
            <a:avLst/>
          </a:prstGeom>
          <a:solidFill>
            <a:schemeClr val="bg1"/>
          </a:solidFill>
          <a:ln w="9524">
            <a:solidFill>
              <a:srgbClr val="6EB8C4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59715" marR="252729" indent="321310">
              <a:lnSpc>
                <a:spcPct val="102299"/>
              </a:lnSpc>
              <a:spcBef>
                <a:spcPts val="975"/>
              </a:spcBef>
            </a:pPr>
            <a:r>
              <a:rPr sz="1100" spc="-5" dirty="0">
                <a:latin typeface="Arial"/>
                <a:cs typeface="Arial"/>
              </a:rPr>
              <a:t>Integrates with </a:t>
            </a:r>
            <a:r>
              <a:rPr sz="1100" dirty="0">
                <a:latin typeface="Arial"/>
                <a:cs typeface="Arial"/>
              </a:rPr>
              <a:t>a variety </a:t>
            </a:r>
            <a:r>
              <a:rPr sz="1100" spc="-5" dirty="0">
                <a:latin typeface="Arial"/>
                <a:cs typeface="Arial"/>
              </a:rPr>
              <a:t>of available  quantum hardware, </a:t>
            </a:r>
            <a:r>
              <a:rPr sz="1100" b="1" spc="-5" dirty="0">
                <a:latin typeface="Arial"/>
                <a:cs typeface="Arial"/>
              </a:rPr>
              <a:t>enabling broad</a:t>
            </a:r>
            <a:r>
              <a:rPr sz="1100" b="1" spc="-7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research</a:t>
            </a:r>
            <a:endParaRPr sz="1100" dirty="0">
              <a:latin typeface="Arial"/>
              <a:cs typeface="Arial"/>
            </a:endParaRPr>
          </a:p>
          <a:p>
            <a:pPr marL="376555">
              <a:lnSpc>
                <a:spcPct val="100000"/>
              </a:lnSpc>
              <a:spcBef>
                <a:spcPts val="30"/>
              </a:spcBef>
            </a:pPr>
            <a:r>
              <a:rPr sz="1100" b="1" spc="-5" dirty="0">
                <a:latin typeface="Arial"/>
                <a:cs typeface="Arial"/>
              </a:rPr>
              <a:t>into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benefits of quantum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computing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7" name="object 14"/>
          <p:cNvGrpSpPr/>
          <p:nvPr/>
        </p:nvGrpSpPr>
        <p:grpSpPr>
          <a:xfrm>
            <a:off x="8013958" y="4366809"/>
            <a:ext cx="1764030" cy="532765"/>
            <a:chOff x="8013958" y="3478527"/>
            <a:chExt cx="1764030" cy="532765"/>
          </a:xfrm>
        </p:grpSpPr>
        <p:sp>
          <p:nvSpPr>
            <p:cNvPr id="18" name="object 15"/>
            <p:cNvSpPr/>
            <p:nvPr/>
          </p:nvSpPr>
          <p:spPr>
            <a:xfrm>
              <a:off x="8013959" y="3478527"/>
              <a:ext cx="1069722" cy="3379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object 16"/>
            <p:cNvSpPr/>
            <p:nvPr/>
          </p:nvSpPr>
          <p:spPr>
            <a:xfrm>
              <a:off x="8013958" y="3822942"/>
              <a:ext cx="433524" cy="188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object 17"/>
            <p:cNvSpPr/>
            <p:nvPr/>
          </p:nvSpPr>
          <p:spPr>
            <a:xfrm>
              <a:off x="9109356" y="3480397"/>
              <a:ext cx="668488" cy="3342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object 18"/>
            <p:cNvSpPr/>
            <p:nvPr/>
          </p:nvSpPr>
          <p:spPr>
            <a:xfrm>
              <a:off x="9257306" y="3822942"/>
              <a:ext cx="512248" cy="188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object 19"/>
            <p:cNvSpPr/>
            <p:nvPr/>
          </p:nvSpPr>
          <p:spPr>
            <a:xfrm>
              <a:off x="8576582" y="3832270"/>
              <a:ext cx="577618" cy="1696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3" name="object 20"/>
          <p:cNvSpPr/>
          <p:nvPr/>
        </p:nvSpPr>
        <p:spPr>
          <a:xfrm>
            <a:off x="9856630" y="4441633"/>
            <a:ext cx="911763" cy="188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4" name="object 21"/>
          <p:cNvSpPr/>
          <p:nvPr/>
        </p:nvSpPr>
        <p:spPr>
          <a:xfrm>
            <a:off x="9856630" y="4693624"/>
            <a:ext cx="745133" cy="223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65848" y="3873670"/>
            <a:ext cx="326390" cy="339090"/>
            <a:chOff x="665848" y="3267593"/>
            <a:chExt cx="326390" cy="339090"/>
          </a:xfrm>
        </p:grpSpPr>
        <p:sp>
          <p:nvSpPr>
            <p:cNvPr id="25" name="object 22"/>
            <p:cNvSpPr/>
            <p:nvPr/>
          </p:nvSpPr>
          <p:spPr>
            <a:xfrm>
              <a:off x="665848" y="3267593"/>
              <a:ext cx="326390" cy="339090"/>
            </a:xfrm>
            <a:custGeom>
              <a:avLst/>
              <a:gdLst/>
              <a:ahLst/>
              <a:cxnLst/>
              <a:rect l="l" t="t" r="r" b="b"/>
              <a:pathLst>
                <a:path w="326390" h="339089">
                  <a:moveTo>
                    <a:pt x="0" y="0"/>
                  </a:moveTo>
                  <a:lnTo>
                    <a:pt x="325799" y="0"/>
                  </a:lnTo>
                  <a:lnTo>
                    <a:pt x="3257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9524">
              <a:solidFill>
                <a:srgbClr val="FFC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23"/>
            <p:cNvSpPr txBox="1"/>
            <p:nvPr/>
          </p:nvSpPr>
          <p:spPr>
            <a:xfrm>
              <a:off x="760803" y="3302322"/>
              <a:ext cx="135890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b="1" dirty="0">
                  <a:solidFill>
                    <a:schemeClr val="bg1"/>
                  </a:solidFill>
                  <a:latin typeface="Lato"/>
                  <a:cs typeface="Lato"/>
                </a:rPr>
                <a:t>1</a:t>
              </a:r>
              <a:endParaRPr sz="1500">
                <a:solidFill>
                  <a:schemeClr val="bg1"/>
                </a:solidFill>
                <a:latin typeface="Lato"/>
                <a:cs typeface="Lato"/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665848" y="5501606"/>
            <a:ext cx="326390" cy="339090"/>
            <a:chOff x="665848" y="4921439"/>
            <a:chExt cx="326390" cy="339090"/>
          </a:xfrm>
        </p:grpSpPr>
        <p:sp>
          <p:nvSpPr>
            <p:cNvPr id="27" name="object 24"/>
            <p:cNvSpPr/>
            <p:nvPr/>
          </p:nvSpPr>
          <p:spPr>
            <a:xfrm>
              <a:off x="665848" y="4921439"/>
              <a:ext cx="326390" cy="339090"/>
            </a:xfrm>
            <a:custGeom>
              <a:avLst/>
              <a:gdLst/>
              <a:ahLst/>
              <a:cxnLst/>
              <a:rect l="l" t="t" r="r" b="b"/>
              <a:pathLst>
                <a:path w="326390" h="339089">
                  <a:moveTo>
                    <a:pt x="0" y="0"/>
                  </a:moveTo>
                  <a:lnTo>
                    <a:pt x="325799" y="0"/>
                  </a:lnTo>
                  <a:lnTo>
                    <a:pt x="325799" y="338699"/>
                  </a:lnTo>
                  <a:lnTo>
                    <a:pt x="0" y="338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9524">
              <a:solidFill>
                <a:srgbClr val="FFC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object 25"/>
            <p:cNvSpPr txBox="1"/>
            <p:nvPr/>
          </p:nvSpPr>
          <p:spPr>
            <a:xfrm>
              <a:off x="760803" y="4956173"/>
              <a:ext cx="135890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b="1" dirty="0">
                  <a:solidFill>
                    <a:schemeClr val="bg1"/>
                  </a:solidFill>
                  <a:latin typeface="Lato"/>
                  <a:cs typeface="Lato"/>
                </a:rPr>
                <a:t>2</a:t>
              </a:r>
              <a:endParaRPr sz="1500">
                <a:solidFill>
                  <a:schemeClr val="bg1"/>
                </a:solidFill>
                <a:latin typeface="Lato"/>
                <a:cs typeface="Lato"/>
              </a:endParaRPr>
            </a:p>
          </p:txBody>
        </p:sp>
      </p:grpSp>
      <p:sp>
        <p:nvSpPr>
          <p:cNvPr id="29" name="object 26"/>
          <p:cNvSpPr/>
          <p:nvPr/>
        </p:nvSpPr>
        <p:spPr>
          <a:xfrm>
            <a:off x="7312485" y="3873670"/>
            <a:ext cx="179070" cy="207010"/>
          </a:xfrm>
          <a:custGeom>
            <a:avLst/>
            <a:gdLst/>
            <a:ahLst/>
            <a:cxnLst/>
            <a:rect l="l" t="t" r="r" b="b"/>
            <a:pathLst>
              <a:path w="179070" h="207010">
                <a:moveTo>
                  <a:pt x="0" y="206399"/>
                </a:moveTo>
                <a:lnTo>
                  <a:pt x="0" y="0"/>
                </a:lnTo>
                <a:lnTo>
                  <a:pt x="178524" y="103199"/>
                </a:lnTo>
                <a:lnTo>
                  <a:pt x="0" y="2063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7312485" y="5469434"/>
            <a:ext cx="179070" cy="207010"/>
          </a:xfrm>
          <a:custGeom>
            <a:avLst/>
            <a:gdLst/>
            <a:ahLst/>
            <a:cxnLst/>
            <a:rect l="l" t="t" r="r" b="b"/>
            <a:pathLst>
              <a:path w="179070" h="207010">
                <a:moveTo>
                  <a:pt x="0" y="206399"/>
                </a:moveTo>
                <a:lnTo>
                  <a:pt x="0" y="0"/>
                </a:lnTo>
                <a:lnTo>
                  <a:pt x="178524" y="103199"/>
                </a:lnTo>
                <a:lnTo>
                  <a:pt x="0" y="2063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>
            <a:off x="4983076" y="2428398"/>
            <a:ext cx="2636924" cy="198737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448010" y="437406"/>
            <a:ext cx="362106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三井物産／</a:t>
            </a:r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ICT</a:t>
            </a:r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事業本部</a:t>
            </a:r>
            <a:endParaRPr lang="en-US" altLang="ja-JP" sz="2400" dirty="0" smtClean="0">
              <a:solidFill>
                <a:schemeClr val="accent5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dist"/>
            <a:r>
              <a:rPr kumimoji="1" lang="ja-JP" altLang="en-US" sz="2000" dirty="0" smtClean="0">
                <a:solidFill>
                  <a:schemeClr val="accent5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デジタルソリューション事業部</a:t>
            </a:r>
            <a:endParaRPr kumimoji="1" lang="en-US" altLang="ja-JP" sz="2000" dirty="0" smtClean="0">
              <a:solidFill>
                <a:schemeClr val="accent5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dist"/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産業ソリューション事業室</a:t>
            </a:r>
            <a:endParaRPr kumimoji="1" lang="ja-JP" altLang="en-US" sz="2000" dirty="0">
              <a:solidFill>
                <a:schemeClr val="accent5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下矢印 59"/>
          <p:cNvSpPr/>
          <p:nvPr/>
        </p:nvSpPr>
        <p:spPr>
          <a:xfrm>
            <a:off x="8866151" y="1581515"/>
            <a:ext cx="782308" cy="620447"/>
          </a:xfrm>
          <a:prstGeom prst="downArrow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877787" y="731093"/>
            <a:ext cx="27758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カナダ三井物産</a:t>
            </a:r>
            <a:endParaRPr lang="en-US" altLang="ja-JP" sz="2400" dirty="0" smtClean="0">
              <a:solidFill>
                <a:schemeClr val="accent5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下矢印 61"/>
          <p:cNvSpPr/>
          <p:nvPr/>
        </p:nvSpPr>
        <p:spPr>
          <a:xfrm>
            <a:off x="2764154" y="1280161"/>
            <a:ext cx="782308" cy="889076"/>
          </a:xfrm>
          <a:prstGeom prst="downArrow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1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176</Words>
  <Application>Microsoft Office PowerPoint</Application>
  <PresentationFormat>ワイド画面</PresentationFormat>
  <Paragraphs>42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Lato</vt:lpstr>
      <vt:lpstr>Meiryo UI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9</cp:revision>
  <dcterms:created xsi:type="dcterms:W3CDTF">2020-07-23T07:35:54Z</dcterms:created>
  <dcterms:modified xsi:type="dcterms:W3CDTF">2020-07-23T08:51:16Z</dcterms:modified>
</cp:coreProperties>
</file>