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906000" cy="6858000" type="A4"/>
  <p:notesSz cx="9906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78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18813" y="156464"/>
            <a:ext cx="2468372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9644" y="1545572"/>
            <a:ext cx="6966711" cy="2213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13" Type="http://schemas.openxmlformats.org/officeDocument/2006/relationships/image" Target="../media/image51.jpg"/><Relationship Id="rId3" Type="http://schemas.openxmlformats.org/officeDocument/2006/relationships/image" Target="../media/image42.jpg"/><Relationship Id="rId7" Type="http://schemas.openxmlformats.org/officeDocument/2006/relationships/image" Target="../media/image46.jpg"/><Relationship Id="rId12" Type="http://schemas.openxmlformats.org/officeDocument/2006/relationships/image" Target="../media/image50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11" Type="http://schemas.openxmlformats.org/officeDocument/2006/relationships/image" Target="../media/image25.jpg"/><Relationship Id="rId5" Type="http://schemas.openxmlformats.org/officeDocument/2006/relationships/image" Target="../media/image44.jpg"/><Relationship Id="rId10" Type="http://schemas.openxmlformats.org/officeDocument/2006/relationships/image" Target="../media/image49.jpg"/><Relationship Id="rId4" Type="http://schemas.openxmlformats.org/officeDocument/2006/relationships/image" Target="../media/image43.jpg"/><Relationship Id="rId9" Type="http://schemas.openxmlformats.org/officeDocument/2006/relationships/image" Target="../media/image48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7" Type="http://schemas.openxmlformats.org/officeDocument/2006/relationships/image" Target="../media/image64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jpg"/><Relationship Id="rId5" Type="http://schemas.openxmlformats.org/officeDocument/2006/relationships/image" Target="../media/image62.jpg"/><Relationship Id="rId4" Type="http://schemas.openxmlformats.org/officeDocument/2006/relationships/image" Target="../media/image61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jpg"/><Relationship Id="rId3" Type="http://schemas.openxmlformats.org/officeDocument/2006/relationships/image" Target="../media/image67.png"/><Relationship Id="rId7" Type="http://schemas.openxmlformats.org/officeDocument/2006/relationships/image" Target="../media/image71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jpg"/><Relationship Id="rId5" Type="http://schemas.openxmlformats.org/officeDocument/2006/relationships/image" Target="../media/image69.jpg"/><Relationship Id="rId4" Type="http://schemas.openxmlformats.org/officeDocument/2006/relationships/image" Target="../media/image68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sa.europa.eu/market/market-report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1970" y="2373248"/>
            <a:ext cx="63233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タイミング用途で高ま</a:t>
            </a:r>
            <a:r>
              <a:rPr sz="2800" dirty="0"/>
              <a:t>る</a:t>
            </a:r>
            <a:r>
              <a:rPr sz="2800" spc="80" dirty="0"/>
              <a:t>GNSS</a:t>
            </a:r>
            <a:r>
              <a:rPr sz="2800" spc="-5" dirty="0"/>
              <a:t>の役割と</a:t>
            </a:r>
            <a:endParaRPr sz="2800"/>
          </a:p>
          <a:p>
            <a:pPr algn="ctr">
              <a:lnSpc>
                <a:spcPct val="100000"/>
              </a:lnSpc>
            </a:pPr>
            <a:r>
              <a:rPr sz="2800" spc="90" dirty="0"/>
              <a:t>QZSS</a:t>
            </a:r>
            <a:r>
              <a:rPr sz="2800" spc="-5" dirty="0"/>
              <a:t>への期待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373373" y="3827754"/>
            <a:ext cx="3161030" cy="17024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200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古野電気株式会社</a:t>
            </a:r>
            <a:endParaRPr sz="2000" dirty="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システム機器事業部</a:t>
            </a:r>
            <a:r>
              <a:rPr sz="2000" spc="145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 </a:t>
            </a:r>
            <a:r>
              <a:rPr sz="200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企画課</a:t>
            </a:r>
            <a:endParaRPr sz="2000" dirty="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酒井</a:t>
            </a:r>
            <a:endParaRPr sz="2000" dirty="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spc="13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2018</a:t>
            </a:r>
            <a:r>
              <a:rPr sz="2000" dirty="0" smtClean="0">
                <a:solidFill>
                  <a:srgbClr val="888888"/>
                </a:solidFill>
                <a:latin typeface="Noto Sans CJK JP Regular"/>
                <a:cs typeface="Noto Sans CJK JP Regular"/>
              </a:rPr>
              <a:t>年</a:t>
            </a:r>
            <a:r>
              <a:rPr lang="en-US" sz="2000" spc="12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8</a:t>
            </a:r>
            <a:r>
              <a:rPr sz="2000" dirty="0" smtClean="0">
                <a:solidFill>
                  <a:srgbClr val="888888"/>
                </a:solidFill>
                <a:latin typeface="Noto Sans CJK JP Regular"/>
                <a:cs typeface="Noto Sans CJK JP Regular"/>
              </a:rPr>
              <a:t>月</a:t>
            </a:r>
            <a:r>
              <a:rPr lang="en-US" sz="2000" dirty="0" smtClean="0">
                <a:solidFill>
                  <a:srgbClr val="888888"/>
                </a:solidFill>
                <a:latin typeface="Noto Sans CJK JP Regular"/>
                <a:cs typeface="Noto Sans CJK JP Regular"/>
              </a:rPr>
              <a:t>1</a:t>
            </a:r>
            <a:r>
              <a:rPr sz="2000" dirty="0" smtClean="0">
                <a:solidFill>
                  <a:srgbClr val="888888"/>
                </a:solidFill>
                <a:latin typeface="Noto Sans CJK JP Regular"/>
                <a:cs typeface="Noto Sans CJK JP Regular"/>
              </a:rPr>
              <a:t>日</a:t>
            </a:r>
            <a:endParaRPr sz="20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7017" y="4437076"/>
            <a:ext cx="4809490" cy="2421255"/>
          </a:xfrm>
          <a:custGeom>
            <a:avLst/>
            <a:gdLst/>
            <a:ahLst/>
            <a:cxnLst/>
            <a:rect l="l" t="t" r="r" b="b"/>
            <a:pathLst>
              <a:path w="4809490" h="2421254">
                <a:moveTo>
                  <a:pt x="4808981" y="0"/>
                </a:moveTo>
                <a:lnTo>
                  <a:pt x="0" y="0"/>
                </a:lnTo>
                <a:lnTo>
                  <a:pt x="0" y="2420921"/>
                </a:lnTo>
                <a:lnTo>
                  <a:pt x="4808981" y="2420921"/>
                </a:lnTo>
                <a:lnTo>
                  <a:pt x="480898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82846" y="156464"/>
            <a:ext cx="9410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Noto Sans CJK JP Regular"/>
                <a:cs typeface="Noto Sans CJK JP Regular"/>
              </a:rPr>
              <a:t>導入例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8849" y="1061974"/>
            <a:ext cx="2641465" cy="2367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4523" y="690753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Regular"/>
                <a:cs typeface="Noto Sans CJK JP Regular"/>
              </a:rPr>
              <a:t>地震計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76928" y="1061974"/>
            <a:ext cx="4953000" cy="2524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40628" y="690753"/>
            <a:ext cx="162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Regular"/>
                <a:cs typeface="Noto Sans CJK JP Regular"/>
              </a:rPr>
              <a:t>タイムサーバー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7025" y="4251150"/>
            <a:ext cx="3609975" cy="2562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87602" y="3922521"/>
            <a:ext cx="162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Regular"/>
                <a:cs typeface="Noto Sans CJK JP Regular"/>
              </a:rPr>
              <a:t>携帯電話基地局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29071" y="5445269"/>
            <a:ext cx="2774950" cy="13733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43772" y="4702545"/>
            <a:ext cx="1505711" cy="21349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20665" y="4568190"/>
            <a:ext cx="2696845" cy="88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光の点滅の同期などの</a:t>
            </a:r>
            <a:r>
              <a:rPr sz="1400" spc="-1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用</a:t>
            </a:r>
            <a:r>
              <a:rPr sz="140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途で</a:t>
            </a:r>
            <a:r>
              <a:rPr sz="1400" spc="-1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は</a:t>
            </a:r>
            <a:r>
              <a:rPr sz="140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、 ナノ秒は不要</a:t>
            </a:r>
            <a:endParaRPr sz="1400">
              <a:latin typeface="Noto Sans CJK JP Regular"/>
              <a:cs typeface="Noto Sans CJK JP Regular"/>
            </a:endParaRPr>
          </a:p>
          <a:p>
            <a:pPr marL="1149985">
              <a:lnSpc>
                <a:spcPct val="100000"/>
              </a:lnSpc>
              <a:spcBef>
                <a:spcPts val="1745"/>
              </a:spcBef>
            </a:pPr>
            <a:r>
              <a:rPr sz="140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航空障害灯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00592" y="4495927"/>
            <a:ext cx="5607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矢羽根</a:t>
            </a:r>
            <a:endParaRPr sz="1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03912"/>
            <a:ext cx="9906000" cy="6154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82846" y="156464"/>
            <a:ext cx="9410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Noto Sans CJK JP Regular"/>
                <a:cs typeface="Noto Sans CJK JP Regular"/>
              </a:rPr>
              <a:t>地震計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6567" y="4941142"/>
            <a:ext cx="6913245" cy="1800225"/>
          </a:xfrm>
          <a:custGeom>
            <a:avLst/>
            <a:gdLst/>
            <a:ahLst/>
            <a:cxnLst/>
            <a:rect l="l" t="t" r="r" b="b"/>
            <a:pathLst>
              <a:path w="6913245" h="1800225">
                <a:moveTo>
                  <a:pt x="0" y="1800225"/>
                </a:moveTo>
                <a:lnTo>
                  <a:pt x="6912736" y="1800225"/>
                </a:lnTo>
                <a:lnTo>
                  <a:pt x="6912736" y="0"/>
                </a:lnTo>
                <a:lnTo>
                  <a:pt x="0" y="0"/>
                </a:lnTo>
                <a:lnTo>
                  <a:pt x="0" y="1800225"/>
                </a:lnTo>
                <a:close/>
              </a:path>
            </a:pathLst>
          </a:custGeom>
          <a:solidFill>
            <a:srgbClr val="000000">
              <a:alpha val="4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83535" y="4944236"/>
            <a:ext cx="414083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marR="5080" indent="-521334">
              <a:lnSpc>
                <a:spcPct val="12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４つの主要な地震計ネットワーク</a:t>
            </a:r>
            <a:r>
              <a:rPr sz="18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で</a:t>
            </a:r>
            <a:r>
              <a:rPr sz="1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導入  </a:t>
            </a:r>
            <a:r>
              <a:rPr sz="1800" spc="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Hi-net（</a:t>
            </a:r>
            <a:r>
              <a:rPr sz="1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高感度地震観測網）</a:t>
            </a:r>
            <a:endParaRPr sz="1800">
              <a:latin typeface="Noto Sans CJK JP Regular"/>
              <a:cs typeface="Noto Sans CJK JP Regular"/>
            </a:endParaRPr>
          </a:p>
          <a:p>
            <a:pPr marL="533400" marR="720090" algn="just">
              <a:lnSpc>
                <a:spcPct val="120000"/>
              </a:lnSpc>
            </a:pPr>
            <a:r>
              <a:rPr sz="1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KiK</a:t>
            </a:r>
            <a:r>
              <a:rPr sz="1800" spc="1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-</a:t>
            </a:r>
            <a:r>
              <a:rPr sz="1800" spc="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n</a:t>
            </a:r>
            <a:r>
              <a:rPr sz="1800" spc="3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e</a:t>
            </a:r>
            <a:r>
              <a:rPr sz="1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t（基盤強震観測網）  </a:t>
            </a:r>
            <a:r>
              <a:rPr sz="1800" spc="3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F</a:t>
            </a:r>
            <a:r>
              <a:rPr sz="1800" spc="1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-</a:t>
            </a:r>
            <a:r>
              <a:rPr sz="1800" spc="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n</a:t>
            </a:r>
            <a:r>
              <a:rPr sz="1800" spc="3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e</a:t>
            </a:r>
            <a:r>
              <a:rPr sz="1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t（広帯域地震観測網）  </a:t>
            </a:r>
            <a:r>
              <a:rPr sz="1800" spc="5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K-NET（</a:t>
            </a:r>
            <a:r>
              <a:rPr sz="1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強震観測網）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1967" y="2787650"/>
            <a:ext cx="1493266" cy="1721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88542" y="4494657"/>
            <a:ext cx="406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Noto Sans CJK JP Regular"/>
                <a:cs typeface="Noto Sans CJK JP Regular"/>
              </a:rPr>
              <a:t>地震計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43528" y="949071"/>
            <a:ext cx="2333625" cy="2047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246" y="156464"/>
            <a:ext cx="2161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携帯電話基地局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8582" y="4581080"/>
            <a:ext cx="7489190" cy="204914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280"/>
              </a:lnSpc>
            </a:pPr>
            <a:r>
              <a:rPr sz="2000" spc="60" dirty="0">
                <a:latin typeface="Noto Sans CJK JP Regular"/>
                <a:cs typeface="Noto Sans CJK JP Regular"/>
              </a:rPr>
              <a:t>TD-LTE</a:t>
            </a:r>
            <a:r>
              <a:rPr sz="2000" dirty="0">
                <a:latin typeface="Noto Sans CJK JP Regular"/>
                <a:cs typeface="Noto Sans CJK JP Regular"/>
              </a:rPr>
              <a:t>では、上りリンクと下</a:t>
            </a:r>
            <a:r>
              <a:rPr sz="2000" spc="-10" dirty="0">
                <a:latin typeface="Noto Sans CJK JP Regular"/>
                <a:cs typeface="Noto Sans CJK JP Regular"/>
              </a:rPr>
              <a:t>り</a:t>
            </a:r>
            <a:r>
              <a:rPr sz="2000" dirty="0">
                <a:latin typeface="Noto Sans CJK JP Regular"/>
                <a:cs typeface="Noto Sans CJK JP Regular"/>
              </a:rPr>
              <a:t>リン</a:t>
            </a:r>
            <a:r>
              <a:rPr sz="2000" spc="-10" dirty="0">
                <a:latin typeface="Noto Sans CJK JP Regular"/>
                <a:cs typeface="Noto Sans CJK JP Regular"/>
              </a:rPr>
              <a:t>ク</a:t>
            </a:r>
            <a:r>
              <a:rPr sz="2000" dirty="0">
                <a:latin typeface="Noto Sans CJK JP Regular"/>
                <a:cs typeface="Noto Sans CJK JP Regular"/>
              </a:rPr>
              <a:t>間の</a:t>
            </a:r>
            <a:r>
              <a:rPr sz="2000" spc="-10" dirty="0">
                <a:latin typeface="Noto Sans CJK JP Regular"/>
                <a:cs typeface="Noto Sans CJK JP Regular"/>
              </a:rPr>
              <a:t>干</a:t>
            </a:r>
            <a:r>
              <a:rPr sz="2000" dirty="0">
                <a:latin typeface="Noto Sans CJK JP Regular"/>
                <a:cs typeface="Noto Sans CJK JP Regular"/>
              </a:rPr>
              <a:t>渉を</a:t>
            </a:r>
            <a:r>
              <a:rPr sz="2000" spc="-10" dirty="0">
                <a:latin typeface="Noto Sans CJK JP Regular"/>
                <a:cs typeface="Noto Sans CJK JP Regular"/>
              </a:rPr>
              <a:t>防</a:t>
            </a:r>
            <a:r>
              <a:rPr sz="2000" dirty="0">
                <a:latin typeface="Noto Sans CJK JP Regular"/>
                <a:cs typeface="Noto Sans CJK JP Regular"/>
              </a:rPr>
              <a:t>ぐため</a:t>
            </a:r>
            <a:endParaRPr sz="20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Noto Sans CJK JP Regular"/>
                <a:cs typeface="Noto Sans CJK JP Regular"/>
              </a:rPr>
              <a:t>基地局間で同期を取る</a:t>
            </a:r>
            <a:r>
              <a:rPr sz="2000" spc="-15" dirty="0">
                <a:latin typeface="Noto Sans CJK JP Regular"/>
                <a:cs typeface="Noto Sans CJK JP Regular"/>
              </a:rPr>
              <a:t>必</a:t>
            </a:r>
            <a:r>
              <a:rPr sz="2000" dirty="0">
                <a:latin typeface="Noto Sans CJK JP Regular"/>
                <a:cs typeface="Noto Sans CJK JP Regular"/>
              </a:rPr>
              <a:t>要が</a:t>
            </a:r>
            <a:r>
              <a:rPr sz="2000" spc="-15" dirty="0">
                <a:latin typeface="Noto Sans CJK JP Regular"/>
                <a:cs typeface="Noto Sans CJK JP Regular"/>
              </a:rPr>
              <a:t>あ</a:t>
            </a:r>
            <a:r>
              <a:rPr sz="2000" dirty="0">
                <a:latin typeface="Noto Sans CJK JP Regular"/>
                <a:cs typeface="Noto Sans CJK JP Regular"/>
              </a:rPr>
              <a:t>る</a:t>
            </a:r>
            <a:endParaRPr sz="20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95" dirty="0">
                <a:latin typeface="Noto Sans CJK JP Regular"/>
                <a:cs typeface="Noto Sans CJK JP Regular"/>
              </a:rPr>
              <a:t>3.5GHz</a:t>
            </a:r>
            <a:r>
              <a:rPr sz="2000" dirty="0">
                <a:latin typeface="Noto Sans CJK JP Regular"/>
                <a:cs typeface="Noto Sans CJK JP Regular"/>
              </a:rPr>
              <a:t>の</a:t>
            </a:r>
            <a:r>
              <a:rPr sz="2000" spc="60" dirty="0">
                <a:latin typeface="Noto Sans CJK JP Regular"/>
                <a:cs typeface="Noto Sans CJK JP Regular"/>
              </a:rPr>
              <a:t>TD-LTE</a:t>
            </a:r>
            <a:r>
              <a:rPr sz="2000" dirty="0">
                <a:latin typeface="Noto Sans CJK JP Regular"/>
                <a:cs typeface="Noto Sans CJK JP Regular"/>
              </a:rPr>
              <a:t>におい</a:t>
            </a:r>
            <a:r>
              <a:rPr sz="2000" spc="-10" dirty="0">
                <a:latin typeface="Noto Sans CJK JP Regular"/>
                <a:cs typeface="Noto Sans CJK JP Regular"/>
              </a:rPr>
              <a:t>て</a:t>
            </a:r>
            <a:r>
              <a:rPr sz="2000" dirty="0">
                <a:latin typeface="Noto Sans CJK JP Regular"/>
                <a:cs typeface="Noto Sans CJK JP Regular"/>
              </a:rPr>
              <a:t>は</a:t>
            </a:r>
            <a:endParaRPr sz="20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Noto Sans CJK JP Regular"/>
                <a:cs typeface="Noto Sans CJK JP Regular"/>
              </a:rPr>
              <a:t>隣接する他通信事業者</a:t>
            </a:r>
            <a:r>
              <a:rPr sz="2000" spc="-10" dirty="0">
                <a:latin typeface="Noto Sans CJK JP Regular"/>
                <a:cs typeface="Noto Sans CJK JP Regular"/>
              </a:rPr>
              <a:t>へ</a:t>
            </a:r>
            <a:r>
              <a:rPr sz="2000" dirty="0">
                <a:latin typeface="Noto Sans CJK JP Regular"/>
                <a:cs typeface="Noto Sans CJK JP Regular"/>
              </a:rPr>
              <a:t>の干</a:t>
            </a:r>
            <a:r>
              <a:rPr sz="2000" spc="-10" dirty="0">
                <a:latin typeface="Noto Sans CJK JP Regular"/>
                <a:cs typeface="Noto Sans CJK JP Regular"/>
              </a:rPr>
              <a:t>渉</a:t>
            </a:r>
            <a:r>
              <a:rPr sz="2000" dirty="0">
                <a:latin typeface="Noto Sans CJK JP Regular"/>
                <a:cs typeface="Noto Sans CJK JP Regular"/>
              </a:rPr>
              <a:t>を回</a:t>
            </a:r>
            <a:r>
              <a:rPr sz="2000" spc="-10" dirty="0">
                <a:latin typeface="Noto Sans CJK JP Regular"/>
                <a:cs typeface="Noto Sans CJK JP Regular"/>
              </a:rPr>
              <a:t>避</a:t>
            </a:r>
            <a:r>
              <a:rPr sz="2000" dirty="0">
                <a:latin typeface="Noto Sans CJK JP Regular"/>
                <a:cs typeface="Noto Sans CJK JP Regular"/>
              </a:rPr>
              <a:t>する</a:t>
            </a:r>
            <a:r>
              <a:rPr sz="2000" spc="-10" dirty="0">
                <a:latin typeface="Noto Sans CJK JP Regular"/>
                <a:cs typeface="Noto Sans CJK JP Regular"/>
              </a:rPr>
              <a:t>た</a:t>
            </a:r>
            <a:r>
              <a:rPr sz="2000" spc="5" dirty="0">
                <a:latin typeface="Noto Sans CJK JP Regular"/>
                <a:cs typeface="Noto Sans CJK JP Regular"/>
              </a:rPr>
              <a:t>め</a:t>
            </a:r>
            <a:endParaRPr sz="2000">
              <a:latin typeface="Noto Sans CJK JP Regular"/>
              <a:cs typeface="Noto Sans CJK JP Regular"/>
            </a:endParaRPr>
          </a:p>
          <a:p>
            <a:pPr marL="1270" algn="ctr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Noto Sans CJK JP Regular"/>
                <a:cs typeface="Noto Sans CJK JP Regular"/>
              </a:rPr>
              <a:t>通信事業者間でも同期</a:t>
            </a:r>
            <a:r>
              <a:rPr sz="2000" spc="-15" dirty="0">
                <a:latin typeface="Noto Sans CJK JP Regular"/>
                <a:cs typeface="Noto Sans CJK JP Regular"/>
              </a:rPr>
              <a:t>を</a:t>
            </a:r>
            <a:r>
              <a:rPr sz="2000" dirty="0">
                <a:latin typeface="Noto Sans CJK JP Regular"/>
                <a:cs typeface="Noto Sans CJK JP Regular"/>
              </a:rPr>
              <a:t>取っ</a:t>
            </a:r>
            <a:r>
              <a:rPr sz="2000" spc="-15" dirty="0">
                <a:latin typeface="Noto Sans CJK JP Regular"/>
                <a:cs typeface="Noto Sans CJK JP Regular"/>
              </a:rPr>
              <a:t>て</a:t>
            </a:r>
            <a:r>
              <a:rPr sz="2000" dirty="0">
                <a:latin typeface="Noto Sans CJK JP Regular"/>
                <a:cs typeface="Noto Sans CJK JP Regular"/>
              </a:rPr>
              <a:t>いる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8667" y="670559"/>
            <a:ext cx="32004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00750" y="742315"/>
            <a:ext cx="2552700" cy="2619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33041" y="4637191"/>
            <a:ext cx="1380003" cy="442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7410" y="2363723"/>
            <a:ext cx="2095500" cy="184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22726" y="156464"/>
            <a:ext cx="934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G</a:t>
            </a:r>
            <a:r>
              <a:rPr spc="55" dirty="0"/>
              <a:t>F</a:t>
            </a:r>
            <a:r>
              <a:rPr spc="220" dirty="0"/>
              <a:t>-</a:t>
            </a:r>
            <a:r>
              <a:rPr spc="150" dirty="0"/>
              <a:t>87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36084" y="258572"/>
            <a:ext cx="16471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Noto Sans CJK JP Regular"/>
                <a:cs typeface="Noto Sans CJK JP Regular"/>
              </a:rPr>
              <a:t>基準周波数発生器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9950" y="1322865"/>
            <a:ext cx="1047403" cy="1224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2421" y="2525522"/>
            <a:ext cx="1260475" cy="1165860"/>
          </a:xfrm>
          <a:custGeom>
            <a:avLst/>
            <a:gdLst/>
            <a:ahLst/>
            <a:cxnLst/>
            <a:rect l="l" t="t" r="r" b="b"/>
            <a:pathLst>
              <a:path w="1260475" h="1165860">
                <a:moveTo>
                  <a:pt x="477" y="0"/>
                </a:moveTo>
                <a:lnTo>
                  <a:pt x="178" y="55640"/>
                </a:lnTo>
                <a:lnTo>
                  <a:pt x="0" y="111158"/>
                </a:lnTo>
                <a:lnTo>
                  <a:pt x="60" y="166432"/>
                </a:lnTo>
                <a:lnTo>
                  <a:pt x="479" y="221339"/>
                </a:lnTo>
                <a:lnTo>
                  <a:pt x="1377" y="275758"/>
                </a:lnTo>
                <a:lnTo>
                  <a:pt x="2873" y="329566"/>
                </a:lnTo>
                <a:lnTo>
                  <a:pt x="5087" y="382641"/>
                </a:lnTo>
                <a:lnTo>
                  <a:pt x="8138" y="434860"/>
                </a:lnTo>
                <a:lnTo>
                  <a:pt x="12146" y="486103"/>
                </a:lnTo>
                <a:lnTo>
                  <a:pt x="17231" y="536246"/>
                </a:lnTo>
                <a:lnTo>
                  <a:pt x="23512" y="585168"/>
                </a:lnTo>
                <a:lnTo>
                  <a:pt x="31108" y="632746"/>
                </a:lnTo>
                <a:lnTo>
                  <a:pt x="40140" y="678858"/>
                </a:lnTo>
                <a:lnTo>
                  <a:pt x="50726" y="723382"/>
                </a:lnTo>
                <a:lnTo>
                  <a:pt x="62987" y="766195"/>
                </a:lnTo>
                <a:lnTo>
                  <a:pt x="77043" y="807177"/>
                </a:lnTo>
                <a:lnTo>
                  <a:pt x="93012" y="846204"/>
                </a:lnTo>
                <a:lnTo>
                  <a:pt x="111014" y="883154"/>
                </a:lnTo>
                <a:lnTo>
                  <a:pt x="131169" y="917905"/>
                </a:lnTo>
                <a:lnTo>
                  <a:pt x="153596" y="950335"/>
                </a:lnTo>
                <a:lnTo>
                  <a:pt x="178416" y="980323"/>
                </a:lnTo>
                <a:lnTo>
                  <a:pt x="205747" y="1007744"/>
                </a:lnTo>
                <a:lnTo>
                  <a:pt x="235670" y="1032502"/>
                </a:lnTo>
                <a:lnTo>
                  <a:pt x="268106" y="1054692"/>
                </a:lnTo>
                <a:lnTo>
                  <a:pt x="302935" y="1074437"/>
                </a:lnTo>
                <a:lnTo>
                  <a:pt x="340037" y="1091861"/>
                </a:lnTo>
                <a:lnTo>
                  <a:pt x="379292" y="1107084"/>
                </a:lnTo>
                <a:lnTo>
                  <a:pt x="420581" y="1120229"/>
                </a:lnTo>
                <a:lnTo>
                  <a:pt x="463784" y="1131419"/>
                </a:lnTo>
                <a:lnTo>
                  <a:pt x="508782" y="1140775"/>
                </a:lnTo>
                <a:lnTo>
                  <a:pt x="555454" y="1148420"/>
                </a:lnTo>
                <a:lnTo>
                  <a:pt x="603681" y="1154476"/>
                </a:lnTo>
                <a:lnTo>
                  <a:pt x="653343" y="1159065"/>
                </a:lnTo>
                <a:lnTo>
                  <a:pt x="704320" y="1162310"/>
                </a:lnTo>
                <a:lnTo>
                  <a:pt x="756493" y="1164332"/>
                </a:lnTo>
                <a:lnTo>
                  <a:pt x="809742" y="1165254"/>
                </a:lnTo>
                <a:lnTo>
                  <a:pt x="863947" y="1165199"/>
                </a:lnTo>
                <a:lnTo>
                  <a:pt x="918989" y="1164288"/>
                </a:lnTo>
                <a:lnTo>
                  <a:pt x="974748" y="1162643"/>
                </a:lnTo>
                <a:lnTo>
                  <a:pt x="1031103" y="1160388"/>
                </a:lnTo>
                <a:lnTo>
                  <a:pt x="1087936" y="1157643"/>
                </a:lnTo>
                <a:lnTo>
                  <a:pt x="1145126" y="1154532"/>
                </a:lnTo>
                <a:lnTo>
                  <a:pt x="1202555" y="1151176"/>
                </a:lnTo>
                <a:lnTo>
                  <a:pt x="1260101" y="1147698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5009" y="1498091"/>
            <a:ext cx="864235" cy="504190"/>
          </a:xfrm>
          <a:custGeom>
            <a:avLst/>
            <a:gdLst/>
            <a:ahLst/>
            <a:cxnLst/>
            <a:rect l="l" t="t" r="r" b="b"/>
            <a:pathLst>
              <a:path w="864235" h="504189">
                <a:moveTo>
                  <a:pt x="612013" y="0"/>
                </a:moveTo>
                <a:lnTo>
                  <a:pt x="612013" y="126111"/>
                </a:lnTo>
                <a:lnTo>
                  <a:pt x="0" y="126111"/>
                </a:lnTo>
                <a:lnTo>
                  <a:pt x="0" y="378079"/>
                </a:lnTo>
                <a:lnTo>
                  <a:pt x="612013" y="378079"/>
                </a:lnTo>
                <a:lnTo>
                  <a:pt x="612013" y="504063"/>
                </a:lnTo>
                <a:lnTo>
                  <a:pt x="864107" y="252095"/>
                </a:lnTo>
                <a:lnTo>
                  <a:pt x="61201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04990" y="1278128"/>
            <a:ext cx="2541905" cy="1162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Regular"/>
                <a:cs typeface="Noto Sans CJK JP Regular"/>
              </a:rPr>
              <a:t>時刻データ</a:t>
            </a:r>
            <a:endParaRPr sz="18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400" spc="95" dirty="0">
                <a:latin typeface="Noto Sans CJK JP Regular"/>
                <a:cs typeface="Noto Sans CJK JP Regular"/>
              </a:rPr>
              <a:t>2018</a:t>
            </a:r>
            <a:r>
              <a:rPr sz="1400" dirty="0">
                <a:latin typeface="Noto Sans CJK JP Regular"/>
                <a:cs typeface="Noto Sans CJK JP Regular"/>
              </a:rPr>
              <a:t>年</a:t>
            </a:r>
            <a:r>
              <a:rPr sz="1400" spc="100" dirty="0">
                <a:latin typeface="Noto Sans CJK JP Regular"/>
                <a:cs typeface="Noto Sans CJK JP Regular"/>
              </a:rPr>
              <a:t>7</a:t>
            </a:r>
            <a:r>
              <a:rPr sz="1400" dirty="0">
                <a:latin typeface="Noto Sans CJK JP Regular"/>
                <a:cs typeface="Noto Sans CJK JP Regular"/>
              </a:rPr>
              <a:t>月</a:t>
            </a:r>
            <a:r>
              <a:rPr sz="1400" spc="95" dirty="0">
                <a:latin typeface="Noto Sans CJK JP Regular"/>
                <a:cs typeface="Noto Sans CJK JP Regular"/>
              </a:rPr>
              <a:t>26</a:t>
            </a:r>
            <a:r>
              <a:rPr sz="1400" dirty="0">
                <a:latin typeface="Noto Sans CJK JP Regular"/>
                <a:cs typeface="Noto Sans CJK JP Regular"/>
              </a:rPr>
              <a:t>日</a:t>
            </a:r>
            <a:r>
              <a:rPr sz="1400" spc="95" dirty="0">
                <a:latin typeface="Noto Sans CJK JP Regular"/>
                <a:cs typeface="Noto Sans CJK JP Regular"/>
              </a:rPr>
              <a:t>10</a:t>
            </a:r>
            <a:r>
              <a:rPr sz="1400" dirty="0">
                <a:latin typeface="Noto Sans CJK JP Regular"/>
                <a:cs typeface="Noto Sans CJK JP Regular"/>
              </a:rPr>
              <a:t>時</a:t>
            </a:r>
            <a:r>
              <a:rPr sz="1400" spc="95" dirty="0">
                <a:latin typeface="Noto Sans CJK JP Regular"/>
                <a:cs typeface="Noto Sans CJK JP Regular"/>
              </a:rPr>
              <a:t>59</a:t>
            </a:r>
            <a:r>
              <a:rPr sz="1400" dirty="0">
                <a:latin typeface="Noto Sans CJK JP Regular"/>
                <a:cs typeface="Noto Sans CJK JP Regular"/>
              </a:rPr>
              <a:t>分</a:t>
            </a:r>
            <a:r>
              <a:rPr sz="1400" spc="95" dirty="0">
                <a:latin typeface="Noto Sans CJK JP Regular"/>
                <a:cs typeface="Noto Sans CJK JP Regular"/>
              </a:rPr>
              <a:t>58</a:t>
            </a:r>
            <a:r>
              <a:rPr sz="1400" dirty="0">
                <a:latin typeface="Noto Sans CJK JP Regular"/>
                <a:cs typeface="Noto Sans CJK JP Regular"/>
              </a:rPr>
              <a:t>秒</a:t>
            </a:r>
            <a:endParaRPr sz="14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</a:pPr>
            <a:r>
              <a:rPr sz="1400" spc="95" dirty="0">
                <a:latin typeface="Noto Sans CJK JP Regular"/>
                <a:cs typeface="Noto Sans CJK JP Regular"/>
              </a:rPr>
              <a:t>2018</a:t>
            </a:r>
            <a:r>
              <a:rPr sz="1400" dirty="0">
                <a:latin typeface="Noto Sans CJK JP Regular"/>
                <a:cs typeface="Noto Sans CJK JP Regular"/>
              </a:rPr>
              <a:t>年</a:t>
            </a:r>
            <a:r>
              <a:rPr sz="1400" spc="100" dirty="0">
                <a:latin typeface="Noto Sans CJK JP Regular"/>
                <a:cs typeface="Noto Sans CJK JP Regular"/>
              </a:rPr>
              <a:t>7</a:t>
            </a:r>
            <a:r>
              <a:rPr sz="1400" dirty="0">
                <a:latin typeface="Noto Sans CJK JP Regular"/>
                <a:cs typeface="Noto Sans CJK JP Regular"/>
              </a:rPr>
              <a:t>月</a:t>
            </a:r>
            <a:r>
              <a:rPr sz="1400" spc="95" dirty="0">
                <a:latin typeface="Noto Sans CJK JP Regular"/>
                <a:cs typeface="Noto Sans CJK JP Regular"/>
              </a:rPr>
              <a:t>26</a:t>
            </a:r>
            <a:r>
              <a:rPr sz="1400" dirty="0">
                <a:latin typeface="Noto Sans CJK JP Regular"/>
                <a:cs typeface="Noto Sans CJK JP Regular"/>
              </a:rPr>
              <a:t>日</a:t>
            </a:r>
            <a:r>
              <a:rPr sz="1400" spc="95" dirty="0">
                <a:latin typeface="Noto Sans CJK JP Regular"/>
                <a:cs typeface="Noto Sans CJK JP Regular"/>
              </a:rPr>
              <a:t>10</a:t>
            </a:r>
            <a:r>
              <a:rPr sz="1400" dirty="0">
                <a:latin typeface="Noto Sans CJK JP Regular"/>
                <a:cs typeface="Noto Sans CJK JP Regular"/>
              </a:rPr>
              <a:t>時</a:t>
            </a:r>
            <a:r>
              <a:rPr sz="1400" spc="95" dirty="0">
                <a:latin typeface="Noto Sans CJK JP Regular"/>
                <a:cs typeface="Noto Sans CJK JP Regular"/>
              </a:rPr>
              <a:t>59</a:t>
            </a:r>
            <a:r>
              <a:rPr sz="1400" dirty="0">
                <a:latin typeface="Noto Sans CJK JP Regular"/>
                <a:cs typeface="Noto Sans CJK JP Regular"/>
              </a:rPr>
              <a:t>分</a:t>
            </a:r>
            <a:r>
              <a:rPr sz="1400" spc="95" dirty="0">
                <a:latin typeface="Noto Sans CJK JP Regular"/>
                <a:cs typeface="Noto Sans CJK JP Regular"/>
              </a:rPr>
              <a:t>59</a:t>
            </a:r>
            <a:r>
              <a:rPr sz="1400" dirty="0">
                <a:latin typeface="Noto Sans CJK JP Regular"/>
                <a:cs typeface="Noto Sans CJK JP Regular"/>
              </a:rPr>
              <a:t>秒</a:t>
            </a:r>
            <a:endParaRPr sz="14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</a:pPr>
            <a:r>
              <a:rPr sz="1400" spc="95" dirty="0">
                <a:latin typeface="Noto Sans CJK JP Regular"/>
                <a:cs typeface="Noto Sans CJK JP Regular"/>
              </a:rPr>
              <a:t>2018</a:t>
            </a:r>
            <a:r>
              <a:rPr sz="1400" dirty="0">
                <a:latin typeface="Noto Sans CJK JP Regular"/>
                <a:cs typeface="Noto Sans CJK JP Regular"/>
              </a:rPr>
              <a:t>年</a:t>
            </a:r>
            <a:r>
              <a:rPr sz="1400" spc="100" dirty="0">
                <a:latin typeface="Noto Sans CJK JP Regular"/>
                <a:cs typeface="Noto Sans CJK JP Regular"/>
              </a:rPr>
              <a:t>7</a:t>
            </a:r>
            <a:r>
              <a:rPr sz="1400" dirty="0">
                <a:latin typeface="Noto Sans CJK JP Regular"/>
                <a:cs typeface="Noto Sans CJK JP Regular"/>
              </a:rPr>
              <a:t>月</a:t>
            </a:r>
            <a:r>
              <a:rPr sz="1400" spc="95" dirty="0">
                <a:latin typeface="Noto Sans CJK JP Regular"/>
                <a:cs typeface="Noto Sans CJK JP Regular"/>
              </a:rPr>
              <a:t>26</a:t>
            </a:r>
            <a:r>
              <a:rPr sz="1400" dirty="0">
                <a:latin typeface="Noto Sans CJK JP Regular"/>
                <a:cs typeface="Noto Sans CJK JP Regular"/>
              </a:rPr>
              <a:t>日</a:t>
            </a:r>
            <a:r>
              <a:rPr sz="1400" spc="95" dirty="0">
                <a:latin typeface="Noto Sans CJK JP Regular"/>
                <a:cs typeface="Noto Sans CJK JP Regular"/>
              </a:rPr>
              <a:t>11</a:t>
            </a:r>
            <a:r>
              <a:rPr sz="1400" dirty="0">
                <a:latin typeface="Noto Sans CJK JP Regular"/>
                <a:cs typeface="Noto Sans CJK JP Regular"/>
              </a:rPr>
              <a:t>時</a:t>
            </a:r>
            <a:r>
              <a:rPr sz="1400" spc="95" dirty="0">
                <a:latin typeface="Noto Sans CJK JP Regular"/>
                <a:cs typeface="Noto Sans CJK JP Regular"/>
              </a:rPr>
              <a:t>00</a:t>
            </a:r>
            <a:r>
              <a:rPr sz="1400" dirty="0">
                <a:latin typeface="Noto Sans CJK JP Regular"/>
                <a:cs typeface="Noto Sans CJK JP Regular"/>
              </a:rPr>
              <a:t>分</a:t>
            </a:r>
            <a:r>
              <a:rPr sz="1400" spc="95" dirty="0">
                <a:latin typeface="Noto Sans CJK JP Regular"/>
                <a:cs typeface="Noto Sans CJK JP Regular"/>
              </a:rPr>
              <a:t>00</a:t>
            </a:r>
            <a:r>
              <a:rPr sz="1400" dirty="0">
                <a:latin typeface="Noto Sans CJK JP Regular"/>
                <a:cs typeface="Noto Sans CJK JP Regular"/>
              </a:rPr>
              <a:t>秒</a:t>
            </a:r>
            <a:endParaRPr sz="1400">
              <a:latin typeface="Noto Sans CJK JP Regular"/>
              <a:cs typeface="Noto Sans CJK JP Regular"/>
            </a:endParaRPr>
          </a:p>
          <a:p>
            <a:pPr marL="724535">
              <a:lnSpc>
                <a:spcPct val="100000"/>
              </a:lnSpc>
              <a:spcBef>
                <a:spcPts val="5"/>
              </a:spcBef>
            </a:pPr>
            <a:r>
              <a:rPr sz="1400" spc="215" dirty="0">
                <a:latin typeface="Noto Sans CJK JP Regular"/>
                <a:cs typeface="Noto Sans CJK JP Regular"/>
              </a:rPr>
              <a:t>: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04990" y="3053842"/>
            <a:ext cx="17113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Noto Sans CJK JP Regular"/>
                <a:cs typeface="Noto Sans CJK JP Regular"/>
              </a:rPr>
              <a:t>１秒パルス</a:t>
            </a:r>
            <a:r>
              <a:rPr sz="1400" spc="5" dirty="0">
                <a:latin typeface="Noto Sans CJK JP Regular"/>
                <a:cs typeface="Noto Sans CJK JP Regular"/>
              </a:rPr>
              <a:t>（1PPS）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04990" y="4334383"/>
            <a:ext cx="168846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CJK JP Regular"/>
                <a:cs typeface="Noto Sans CJK JP Regular"/>
              </a:rPr>
              <a:t>サイン波</a:t>
            </a:r>
            <a:r>
              <a:rPr sz="1400" spc="40" dirty="0">
                <a:latin typeface="Noto Sans CJK JP Regular"/>
                <a:cs typeface="Noto Sans CJK JP Regular"/>
              </a:rPr>
              <a:t>（10MHz）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41439" y="3341878"/>
            <a:ext cx="1323975" cy="314325"/>
          </a:xfrm>
          <a:custGeom>
            <a:avLst/>
            <a:gdLst/>
            <a:ahLst/>
            <a:cxnLst/>
            <a:rect l="l" t="t" r="r" b="b"/>
            <a:pathLst>
              <a:path w="1323975" h="314325">
                <a:moveTo>
                  <a:pt x="0" y="303022"/>
                </a:moveTo>
                <a:lnTo>
                  <a:pt x="123443" y="303022"/>
                </a:lnTo>
                <a:lnTo>
                  <a:pt x="123443" y="0"/>
                </a:lnTo>
                <a:lnTo>
                  <a:pt x="258063" y="0"/>
                </a:lnTo>
                <a:lnTo>
                  <a:pt x="258063" y="308610"/>
                </a:lnTo>
                <a:lnTo>
                  <a:pt x="409575" y="308610"/>
                </a:lnTo>
                <a:lnTo>
                  <a:pt x="409575" y="11302"/>
                </a:lnTo>
                <a:lnTo>
                  <a:pt x="544194" y="11302"/>
                </a:lnTo>
                <a:lnTo>
                  <a:pt x="544194" y="314198"/>
                </a:lnTo>
                <a:lnTo>
                  <a:pt x="706881" y="314198"/>
                </a:lnTo>
                <a:lnTo>
                  <a:pt x="706881" y="5587"/>
                </a:lnTo>
                <a:lnTo>
                  <a:pt x="852677" y="5587"/>
                </a:lnTo>
                <a:lnTo>
                  <a:pt x="852677" y="314198"/>
                </a:lnTo>
                <a:lnTo>
                  <a:pt x="1009776" y="314198"/>
                </a:lnTo>
                <a:lnTo>
                  <a:pt x="1009776" y="11302"/>
                </a:lnTo>
                <a:lnTo>
                  <a:pt x="1161287" y="11302"/>
                </a:lnTo>
                <a:lnTo>
                  <a:pt x="1161287" y="308610"/>
                </a:lnTo>
                <a:lnTo>
                  <a:pt x="1323975" y="30861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5009" y="3007995"/>
            <a:ext cx="864235" cy="504190"/>
          </a:xfrm>
          <a:custGeom>
            <a:avLst/>
            <a:gdLst/>
            <a:ahLst/>
            <a:cxnLst/>
            <a:rect l="l" t="t" r="r" b="b"/>
            <a:pathLst>
              <a:path w="864235" h="504189">
                <a:moveTo>
                  <a:pt x="612013" y="0"/>
                </a:moveTo>
                <a:lnTo>
                  <a:pt x="612013" y="125983"/>
                </a:lnTo>
                <a:lnTo>
                  <a:pt x="0" y="125983"/>
                </a:lnTo>
                <a:lnTo>
                  <a:pt x="0" y="378078"/>
                </a:lnTo>
                <a:lnTo>
                  <a:pt x="612013" y="378078"/>
                </a:lnTo>
                <a:lnTo>
                  <a:pt x="612013" y="504063"/>
                </a:lnTo>
                <a:lnTo>
                  <a:pt x="864107" y="251967"/>
                </a:lnTo>
                <a:lnTo>
                  <a:pt x="61201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39105" y="2023998"/>
            <a:ext cx="787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Noto Sans CJK JP Regular"/>
                <a:cs typeface="Noto Sans CJK JP Regular"/>
              </a:rPr>
              <a:t>データ出力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32628" y="3522979"/>
            <a:ext cx="787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Noto Sans CJK JP Regular"/>
                <a:cs typeface="Noto Sans CJK JP Regular"/>
              </a:rPr>
              <a:t>パルス出力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25009" y="4520184"/>
            <a:ext cx="864235" cy="504190"/>
          </a:xfrm>
          <a:custGeom>
            <a:avLst/>
            <a:gdLst/>
            <a:ahLst/>
            <a:cxnLst/>
            <a:rect l="l" t="t" r="r" b="b"/>
            <a:pathLst>
              <a:path w="864235" h="504189">
                <a:moveTo>
                  <a:pt x="612013" y="0"/>
                </a:moveTo>
                <a:lnTo>
                  <a:pt x="612013" y="125984"/>
                </a:lnTo>
                <a:lnTo>
                  <a:pt x="0" y="125984"/>
                </a:lnTo>
                <a:lnTo>
                  <a:pt x="0" y="377952"/>
                </a:lnTo>
                <a:lnTo>
                  <a:pt x="612013" y="377952"/>
                </a:lnTo>
                <a:lnTo>
                  <a:pt x="612013" y="504063"/>
                </a:lnTo>
                <a:lnTo>
                  <a:pt x="864107" y="251968"/>
                </a:lnTo>
                <a:lnTo>
                  <a:pt x="61201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32628" y="5035422"/>
            <a:ext cx="787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Noto Sans CJK JP Regular"/>
                <a:cs typeface="Noto Sans CJK JP Regular"/>
              </a:rPr>
              <a:t>周波数出力</a:t>
            </a:r>
            <a:endParaRPr sz="1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9594" y="156464"/>
            <a:ext cx="2686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GN</a:t>
            </a:r>
            <a:r>
              <a:rPr spc="40" dirty="0"/>
              <a:t>S</a:t>
            </a:r>
            <a:r>
              <a:rPr spc="90" dirty="0"/>
              <a:t>S</a:t>
            </a:r>
            <a:r>
              <a:rPr dirty="0"/>
              <a:t>周波数発生器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04669" y="4992725"/>
            <a:ext cx="5297805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Noto Sans CJK JP Regular"/>
                <a:cs typeface="Noto Sans CJK JP Regular"/>
              </a:rPr>
              <a:t>非常に正確な</a:t>
            </a:r>
            <a:r>
              <a:rPr sz="2000" spc="10" dirty="0">
                <a:solidFill>
                  <a:srgbClr val="006FC0"/>
                </a:solidFill>
                <a:latin typeface="Noto Sans CJK JP Regular"/>
                <a:cs typeface="Noto Sans CJK JP Regular"/>
              </a:rPr>
              <a:t>1PPS</a:t>
            </a:r>
            <a:r>
              <a:rPr sz="2000" dirty="0">
                <a:latin typeface="Noto Sans CJK JP Regular"/>
                <a:cs typeface="Noto Sans CJK JP Regular"/>
              </a:rPr>
              <a:t>と</a:t>
            </a:r>
            <a:endParaRPr sz="20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Noto Sans CJK JP Regular"/>
                <a:cs typeface="Noto Sans CJK JP Regular"/>
              </a:rPr>
              <a:t>非常に正確な</a:t>
            </a:r>
            <a:r>
              <a:rPr sz="2000" spc="75" dirty="0">
                <a:solidFill>
                  <a:srgbClr val="006FC0"/>
                </a:solidFill>
                <a:latin typeface="Noto Sans CJK JP Regular"/>
                <a:cs typeface="Noto Sans CJK JP Regular"/>
              </a:rPr>
              <a:t>10MHz</a:t>
            </a:r>
            <a:r>
              <a:rPr sz="2000" dirty="0">
                <a:latin typeface="Noto Sans CJK JP Regular"/>
                <a:cs typeface="Noto Sans CJK JP Regular"/>
              </a:rPr>
              <a:t>を</a:t>
            </a:r>
            <a:r>
              <a:rPr sz="2000" spc="-15" dirty="0">
                <a:latin typeface="Noto Sans CJK JP Regular"/>
                <a:cs typeface="Noto Sans CJK JP Regular"/>
              </a:rPr>
              <a:t>出</a:t>
            </a:r>
            <a:r>
              <a:rPr sz="2000" dirty="0">
                <a:latin typeface="Noto Sans CJK JP Regular"/>
                <a:cs typeface="Noto Sans CJK JP Regular"/>
              </a:rPr>
              <a:t>力</a:t>
            </a:r>
            <a:endParaRPr sz="20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spc="60" dirty="0">
                <a:latin typeface="Noto Sans CJK JP Regular"/>
                <a:cs typeface="Noto Sans CJK JP Regular"/>
              </a:rPr>
              <a:t>GNSS</a:t>
            </a:r>
            <a:r>
              <a:rPr sz="2000" dirty="0">
                <a:latin typeface="Noto Sans CJK JP Regular"/>
                <a:cs typeface="Noto Sans CJK JP Regular"/>
              </a:rPr>
              <a:t>を受信する条件で、</a:t>
            </a:r>
            <a:r>
              <a:rPr sz="2000" spc="-15" dirty="0">
                <a:latin typeface="Noto Sans CJK JP Regular"/>
                <a:cs typeface="Noto Sans CJK JP Regular"/>
              </a:rPr>
              <a:t>原</a:t>
            </a:r>
            <a:r>
              <a:rPr sz="2000" dirty="0">
                <a:latin typeface="Noto Sans CJK JP Regular"/>
                <a:cs typeface="Noto Sans CJK JP Regular"/>
              </a:rPr>
              <a:t>子時</a:t>
            </a:r>
            <a:r>
              <a:rPr sz="2000" spc="-15" dirty="0">
                <a:latin typeface="Noto Sans CJK JP Regular"/>
                <a:cs typeface="Noto Sans CJK JP Regular"/>
              </a:rPr>
              <a:t>計</a:t>
            </a:r>
            <a:r>
              <a:rPr sz="2000" dirty="0">
                <a:latin typeface="Noto Sans CJK JP Regular"/>
                <a:cs typeface="Noto Sans CJK JP Regular"/>
              </a:rPr>
              <a:t>と同</a:t>
            </a:r>
            <a:r>
              <a:rPr sz="2000" spc="-15" dirty="0">
                <a:latin typeface="Noto Sans CJK JP Regular"/>
                <a:cs typeface="Noto Sans CJK JP Regular"/>
              </a:rPr>
              <a:t>じ</a:t>
            </a:r>
            <a:r>
              <a:rPr sz="2000" dirty="0">
                <a:latin typeface="Noto Sans CJK JP Regular"/>
                <a:cs typeface="Noto Sans CJK JP Regular"/>
              </a:rPr>
              <a:t>精度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07916" y="728726"/>
            <a:ext cx="1909190" cy="1683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4564" y="1145713"/>
            <a:ext cx="1364361" cy="10480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3225" y="925449"/>
            <a:ext cx="2095500" cy="1447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7308" y="2419299"/>
            <a:ext cx="2164080" cy="107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Noto Sans CJK JP Regular"/>
                <a:cs typeface="Noto Sans CJK JP Regular"/>
              </a:rPr>
              <a:t>GNSS</a:t>
            </a:r>
            <a:endParaRPr sz="1800">
              <a:latin typeface="Noto Sans CJK JP Regular"/>
              <a:cs typeface="Noto Sans CJK JP Regular"/>
            </a:endParaRPr>
          </a:p>
          <a:p>
            <a:pPr marL="771525" marR="764540" indent="-635" algn="ctr">
              <a:lnSpc>
                <a:spcPct val="100000"/>
              </a:lnSpc>
            </a:pPr>
            <a:r>
              <a:rPr sz="1800" dirty="0">
                <a:latin typeface="Noto Sans CJK JP Regular"/>
                <a:cs typeface="Noto Sans CJK JP Regular"/>
              </a:rPr>
              <a:t>＋  </a:t>
            </a:r>
            <a:r>
              <a:rPr sz="1800" spc="20" dirty="0">
                <a:latin typeface="Noto Sans CJK JP Regular"/>
                <a:cs typeface="Noto Sans CJK JP Regular"/>
              </a:rPr>
              <a:t>T</a:t>
            </a:r>
            <a:r>
              <a:rPr sz="1800" spc="114" dirty="0">
                <a:latin typeface="Noto Sans CJK JP Regular"/>
                <a:cs typeface="Noto Sans CJK JP Regular"/>
              </a:rPr>
              <a:t>C</a:t>
            </a:r>
            <a:r>
              <a:rPr sz="1800" spc="90" dirty="0">
                <a:latin typeface="Noto Sans CJK JP Regular"/>
                <a:cs typeface="Noto Sans CJK JP Regular"/>
              </a:rPr>
              <a:t>X</a:t>
            </a:r>
            <a:r>
              <a:rPr sz="1800" spc="35" dirty="0">
                <a:latin typeface="Noto Sans CJK JP Regular"/>
                <a:cs typeface="Noto Sans CJK JP Regular"/>
              </a:rPr>
              <a:t>O</a:t>
            </a:r>
            <a:endParaRPr sz="18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400" dirty="0">
                <a:latin typeface="Noto Sans CJK JP Regular"/>
                <a:cs typeface="Noto Sans CJK JP Regular"/>
              </a:rPr>
              <a:t>（温度保証型水晶発振</a:t>
            </a:r>
            <a:r>
              <a:rPr sz="1400" spc="-15" dirty="0">
                <a:latin typeface="Noto Sans CJK JP Regular"/>
                <a:cs typeface="Noto Sans CJK JP Regular"/>
              </a:rPr>
              <a:t>器</a:t>
            </a:r>
            <a:r>
              <a:rPr sz="1400" dirty="0">
                <a:latin typeface="Noto Sans CJK JP Regular"/>
                <a:cs typeface="Noto Sans CJK JP Regular"/>
              </a:rPr>
              <a:t>）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8928" y="2419299"/>
            <a:ext cx="1808480" cy="107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309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Noto Sans CJK JP Regular"/>
                <a:cs typeface="Noto Sans CJK JP Regular"/>
              </a:rPr>
              <a:t>GNSS</a:t>
            </a:r>
            <a:endParaRPr sz="1800">
              <a:latin typeface="Noto Sans CJK JP Regular"/>
              <a:cs typeface="Noto Sans CJK JP Regular"/>
            </a:endParaRPr>
          </a:p>
          <a:p>
            <a:pPr marL="577850" marR="569595" indent="-635" algn="ctr">
              <a:lnSpc>
                <a:spcPct val="100000"/>
              </a:lnSpc>
            </a:pPr>
            <a:r>
              <a:rPr sz="1800" dirty="0">
                <a:latin typeface="Noto Sans CJK JP Regular"/>
                <a:cs typeface="Noto Sans CJK JP Regular"/>
              </a:rPr>
              <a:t>＋  </a:t>
            </a:r>
            <a:r>
              <a:rPr sz="1800" spc="90" dirty="0">
                <a:latin typeface="Noto Sans CJK JP Regular"/>
                <a:cs typeface="Noto Sans CJK JP Regular"/>
              </a:rPr>
              <a:t>OC</a:t>
            </a:r>
            <a:r>
              <a:rPr sz="1800" spc="55" dirty="0">
                <a:latin typeface="Noto Sans CJK JP Regular"/>
                <a:cs typeface="Noto Sans CJK JP Regular"/>
              </a:rPr>
              <a:t>X</a:t>
            </a:r>
            <a:r>
              <a:rPr sz="1800" spc="35" dirty="0">
                <a:latin typeface="Noto Sans CJK JP Regular"/>
                <a:cs typeface="Noto Sans CJK JP Regular"/>
              </a:rPr>
              <a:t>O</a:t>
            </a:r>
            <a:endParaRPr sz="18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400" dirty="0">
                <a:latin typeface="Noto Sans CJK JP Regular"/>
                <a:cs typeface="Noto Sans CJK JP Regular"/>
              </a:rPr>
              <a:t>（高精度水晶発振器）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3416" y="3501021"/>
            <a:ext cx="1481327" cy="9361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26789" y="3572967"/>
            <a:ext cx="1502283" cy="8646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62038" y="2419299"/>
            <a:ext cx="1273810" cy="107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Noto Sans CJK JP Regular"/>
                <a:cs typeface="Noto Sans CJK JP Regular"/>
              </a:rPr>
              <a:t>GNSS</a:t>
            </a:r>
            <a:endParaRPr sz="18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Noto Sans CJK JP Regular"/>
                <a:cs typeface="Noto Sans CJK JP Regular"/>
              </a:rPr>
              <a:t>＋</a:t>
            </a:r>
            <a:endParaRPr sz="18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Noto Sans CJK JP Regular"/>
                <a:cs typeface="Noto Sans CJK JP Regular"/>
              </a:rPr>
              <a:t>原子発振器</a:t>
            </a:r>
            <a:endParaRPr sz="18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400" dirty="0">
                <a:latin typeface="Noto Sans CJK JP Regular"/>
                <a:cs typeface="Noto Sans CJK JP Regular"/>
              </a:rPr>
              <a:t>（ルビジウム）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85279" y="3559670"/>
            <a:ext cx="1265948" cy="9494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8176" y="156464"/>
            <a:ext cx="2957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0</a:t>
            </a:r>
            <a:r>
              <a:rPr dirty="0"/>
              <a:t>衛星でも時刻が正確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5788" y="232664"/>
            <a:ext cx="231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Regular"/>
                <a:cs typeface="Noto Sans CJK JP Regular"/>
              </a:rPr>
              <a:t>ホールドオーバー機能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3094" y="5091582"/>
            <a:ext cx="5517515" cy="112331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spc="60" dirty="0">
                <a:latin typeface="Noto Sans CJK JP Regular"/>
                <a:cs typeface="Noto Sans CJK JP Regular"/>
              </a:rPr>
              <a:t>GNSS</a:t>
            </a:r>
            <a:r>
              <a:rPr sz="2000" dirty="0">
                <a:latin typeface="Noto Sans CJK JP Regular"/>
                <a:cs typeface="Noto Sans CJK JP Regular"/>
              </a:rPr>
              <a:t>衛星が見えていれば</a:t>
            </a:r>
            <a:r>
              <a:rPr sz="2000" spc="-15" dirty="0">
                <a:latin typeface="Noto Sans CJK JP Regular"/>
                <a:cs typeface="Noto Sans CJK JP Regular"/>
              </a:rPr>
              <a:t>高</a:t>
            </a:r>
            <a:r>
              <a:rPr sz="2000" dirty="0">
                <a:latin typeface="Noto Sans CJK JP Regular"/>
                <a:cs typeface="Noto Sans CJK JP Regular"/>
              </a:rPr>
              <a:t>精度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60" dirty="0">
                <a:latin typeface="Noto Sans CJK JP Regular"/>
                <a:cs typeface="Noto Sans CJK JP Regular"/>
              </a:rPr>
              <a:t>GNSS</a:t>
            </a:r>
            <a:r>
              <a:rPr sz="2000" dirty="0">
                <a:latin typeface="Noto Sans CJK JP Regular"/>
                <a:cs typeface="Noto Sans CJK JP Regular"/>
              </a:rPr>
              <a:t>衛星が見えなくても</a:t>
            </a:r>
            <a:r>
              <a:rPr sz="2000" spc="80" dirty="0">
                <a:latin typeface="Noto Sans CJK JP Regular"/>
                <a:cs typeface="Noto Sans CJK JP Regular"/>
              </a:rPr>
              <a:t>OCXO</a:t>
            </a:r>
            <a:r>
              <a:rPr sz="2000" dirty="0">
                <a:latin typeface="Noto Sans CJK JP Regular"/>
                <a:cs typeface="Noto Sans CJK JP Regular"/>
              </a:rPr>
              <a:t>で</a:t>
            </a:r>
            <a:r>
              <a:rPr sz="2000" spc="-15" dirty="0">
                <a:latin typeface="Noto Sans CJK JP Regular"/>
                <a:cs typeface="Noto Sans CJK JP Regular"/>
              </a:rPr>
              <a:t>高</a:t>
            </a:r>
            <a:r>
              <a:rPr sz="2000" dirty="0">
                <a:latin typeface="Noto Sans CJK JP Regular"/>
                <a:cs typeface="Noto Sans CJK JP Regular"/>
              </a:rPr>
              <a:t>精度</a:t>
            </a:r>
            <a:r>
              <a:rPr sz="2000" spc="-15" dirty="0">
                <a:latin typeface="Noto Sans CJK JP Regular"/>
                <a:cs typeface="Noto Sans CJK JP Regular"/>
              </a:rPr>
              <a:t>を</a:t>
            </a:r>
            <a:r>
              <a:rPr sz="2000" dirty="0">
                <a:latin typeface="Noto Sans CJK JP Regular"/>
                <a:cs typeface="Noto Sans CJK JP Regular"/>
              </a:rPr>
              <a:t>維持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Noto Sans CJK JP Regular"/>
                <a:cs typeface="Noto Sans CJK JP Regular"/>
              </a:rPr>
              <a:t>ただし、時間の制約あ</a:t>
            </a:r>
            <a:r>
              <a:rPr sz="2000" spc="-10" dirty="0">
                <a:latin typeface="Noto Sans CJK JP Regular"/>
                <a:cs typeface="Noto Sans CJK JP Regular"/>
              </a:rPr>
              <a:t>り</a:t>
            </a:r>
            <a:r>
              <a:rPr sz="2000" spc="80" dirty="0">
                <a:latin typeface="Noto Sans CJK JP Regular"/>
                <a:cs typeface="Noto Sans CJK JP Regular"/>
              </a:rPr>
              <a:t>（24</a:t>
            </a:r>
            <a:r>
              <a:rPr sz="2000" dirty="0">
                <a:latin typeface="Noto Sans CJK JP Regular"/>
                <a:cs typeface="Noto Sans CJK JP Regular"/>
              </a:rPr>
              <a:t>時間）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4604" y="1344930"/>
            <a:ext cx="6257925" cy="233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7486" y="3678554"/>
            <a:ext cx="182880" cy="273685"/>
          </a:xfrm>
          <a:custGeom>
            <a:avLst/>
            <a:gdLst/>
            <a:ahLst/>
            <a:cxnLst/>
            <a:rect l="l" t="t" r="r" b="b"/>
            <a:pathLst>
              <a:path w="182880" h="273685">
                <a:moveTo>
                  <a:pt x="91312" y="0"/>
                </a:moveTo>
                <a:lnTo>
                  <a:pt x="0" y="273558"/>
                </a:lnTo>
                <a:lnTo>
                  <a:pt x="182752" y="273558"/>
                </a:lnTo>
                <a:lnTo>
                  <a:pt x="913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81325" y="3955541"/>
            <a:ext cx="164718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ここでアンテナ断</a:t>
            </a:r>
            <a:endParaRPr sz="16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衛星数は０個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81265" y="3717035"/>
            <a:ext cx="182880" cy="273685"/>
          </a:xfrm>
          <a:custGeom>
            <a:avLst/>
            <a:gdLst/>
            <a:ahLst/>
            <a:cxnLst/>
            <a:rect l="l" t="t" r="r" b="b"/>
            <a:pathLst>
              <a:path w="182879" h="273685">
                <a:moveTo>
                  <a:pt x="91439" y="0"/>
                </a:moveTo>
                <a:lnTo>
                  <a:pt x="0" y="273557"/>
                </a:lnTo>
                <a:lnTo>
                  <a:pt x="182752" y="273557"/>
                </a:lnTo>
                <a:lnTo>
                  <a:pt x="914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56118" y="3993845"/>
            <a:ext cx="176783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24</a:t>
            </a:r>
            <a:r>
              <a:rPr sz="1600" spc="-1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時間後も</a:t>
            </a:r>
            <a:endParaRPr sz="16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</a:pPr>
            <a:r>
              <a:rPr sz="1600" spc="10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1</a:t>
            </a:r>
            <a:r>
              <a:rPr sz="1600" spc="10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.5</a:t>
            </a:r>
            <a:r>
              <a:rPr sz="1600" spc="-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マイクロ秒以内</a:t>
            </a:r>
            <a:endParaRPr sz="16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0" y="6858000"/>
                </a:moveTo>
                <a:lnTo>
                  <a:pt x="9906000" y="6858000"/>
                </a:ln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2985" y="0"/>
            <a:ext cx="85725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58845" y="156464"/>
            <a:ext cx="3992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ホールドオーバー機能の役割</a:t>
            </a:r>
          </a:p>
        </p:txBody>
      </p:sp>
      <p:sp>
        <p:nvSpPr>
          <p:cNvPr id="5" name="object 5"/>
          <p:cNvSpPr/>
          <p:nvPr/>
        </p:nvSpPr>
        <p:spPr>
          <a:xfrm>
            <a:off x="1938527" y="4297679"/>
            <a:ext cx="1531620" cy="786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3804" y="4297679"/>
            <a:ext cx="1437132" cy="786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4591" y="4297679"/>
            <a:ext cx="4017264" cy="7863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25511" y="4297679"/>
            <a:ext cx="586740" cy="7863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58795" y="4809744"/>
            <a:ext cx="908304" cy="7863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00755" y="4809744"/>
            <a:ext cx="4372356" cy="7863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06768" y="4809744"/>
            <a:ext cx="586740" cy="7863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01467" y="5321808"/>
            <a:ext cx="4727448" cy="7863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62571" y="5321808"/>
            <a:ext cx="586740" cy="7863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46173" y="4259986"/>
            <a:ext cx="5615940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万が</a:t>
            </a:r>
            <a:r>
              <a:rPr sz="28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一</a:t>
            </a:r>
            <a:r>
              <a:rPr sz="2800" spc="8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GNSS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アンテナが故障しても</a:t>
            </a:r>
            <a:endParaRPr sz="2800">
              <a:latin typeface="Noto Sans CJK JP Regular"/>
              <a:cs typeface="Noto Sans CJK JP Regular"/>
            </a:endParaRPr>
          </a:p>
          <a:p>
            <a:pPr marL="633095" marR="622935" algn="ctr">
              <a:lnSpc>
                <a:spcPct val="120000"/>
              </a:lnSpc>
            </a:pPr>
            <a:r>
              <a:rPr sz="2800" spc="18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24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時間は時刻精度を維持し サービスに障害を出さない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07272" y="1267219"/>
            <a:ext cx="1474851" cy="1018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82846" y="156464"/>
            <a:ext cx="9410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Noto Sans CJK JP Regular"/>
                <a:cs typeface="Noto Sans CJK JP Regular"/>
              </a:rPr>
              <a:t>導入例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1245" y="5217667"/>
            <a:ext cx="3686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Noto Sans CJK JP Regular"/>
                <a:cs typeface="Noto Sans CJK JP Regular"/>
              </a:rPr>
              <a:t>さまざまな無線装置へ導入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92676"/>
            <a:ext cx="1480634" cy="10609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8498" y="1234503"/>
            <a:ext cx="1498346" cy="1169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14648" y="1198435"/>
            <a:ext cx="1498346" cy="12258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47055" y="1198435"/>
            <a:ext cx="1498346" cy="12195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07251" y="1198435"/>
            <a:ext cx="1498219" cy="12195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6892" y="2459482"/>
            <a:ext cx="6172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60" dirty="0">
                <a:latin typeface="Noto Sans CJK JP Regular"/>
                <a:cs typeface="Noto Sans CJK JP Regular"/>
              </a:rPr>
              <a:t>GF-8701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8195" y="2459482"/>
            <a:ext cx="6172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60" dirty="0">
                <a:latin typeface="Noto Sans CJK JP Regular"/>
                <a:cs typeface="Noto Sans CJK JP Regular"/>
              </a:rPr>
              <a:t>GF-8702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19905" y="2459482"/>
            <a:ext cx="6172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60" dirty="0">
                <a:latin typeface="Noto Sans CJK JP Regular"/>
                <a:cs typeface="Noto Sans CJK JP Regular"/>
              </a:rPr>
              <a:t>GF-8703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58205" y="2459482"/>
            <a:ext cx="6172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60" dirty="0">
                <a:latin typeface="Noto Sans CJK JP Regular"/>
                <a:cs typeface="Noto Sans CJK JP Regular"/>
              </a:rPr>
              <a:t>GF-8704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18781" y="2459482"/>
            <a:ext cx="6172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60" dirty="0">
                <a:latin typeface="Noto Sans CJK JP Regular"/>
                <a:cs typeface="Noto Sans CJK JP Regular"/>
              </a:rPr>
              <a:t>GF-8705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7647" y="2852927"/>
            <a:ext cx="2929255" cy="396240"/>
          </a:xfrm>
          <a:custGeom>
            <a:avLst/>
            <a:gdLst/>
            <a:ahLst/>
            <a:cxnLst/>
            <a:rect l="l" t="t" r="r" b="b"/>
            <a:pathLst>
              <a:path w="2929255" h="396239">
                <a:moveTo>
                  <a:pt x="2863202" y="0"/>
                </a:moveTo>
                <a:lnTo>
                  <a:pt x="66001" y="0"/>
                </a:lnTo>
                <a:lnTo>
                  <a:pt x="40312" y="5193"/>
                </a:lnTo>
                <a:lnTo>
                  <a:pt x="19332" y="19351"/>
                </a:lnTo>
                <a:lnTo>
                  <a:pt x="5187" y="40344"/>
                </a:lnTo>
                <a:lnTo>
                  <a:pt x="0" y="66039"/>
                </a:lnTo>
                <a:lnTo>
                  <a:pt x="0" y="330073"/>
                </a:lnTo>
                <a:lnTo>
                  <a:pt x="5187" y="355768"/>
                </a:lnTo>
                <a:lnTo>
                  <a:pt x="19332" y="376761"/>
                </a:lnTo>
                <a:lnTo>
                  <a:pt x="40312" y="390919"/>
                </a:lnTo>
                <a:lnTo>
                  <a:pt x="66001" y="396113"/>
                </a:lnTo>
                <a:lnTo>
                  <a:pt x="2863202" y="396113"/>
                </a:lnTo>
                <a:lnTo>
                  <a:pt x="2888897" y="390919"/>
                </a:lnTo>
                <a:lnTo>
                  <a:pt x="2909890" y="376761"/>
                </a:lnTo>
                <a:lnTo>
                  <a:pt x="2924049" y="355768"/>
                </a:lnTo>
                <a:lnTo>
                  <a:pt x="2929242" y="330073"/>
                </a:lnTo>
                <a:lnTo>
                  <a:pt x="2929242" y="66039"/>
                </a:lnTo>
                <a:lnTo>
                  <a:pt x="2924049" y="40344"/>
                </a:lnTo>
                <a:lnTo>
                  <a:pt x="2909890" y="19351"/>
                </a:lnTo>
                <a:lnTo>
                  <a:pt x="2888897" y="5193"/>
                </a:lnTo>
                <a:lnTo>
                  <a:pt x="2863202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74191" y="2886582"/>
            <a:ext cx="8362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6FC0"/>
                </a:solidFill>
                <a:latin typeface="Noto Sans CJK JP Regular"/>
                <a:cs typeface="Noto Sans CJK JP Regular"/>
              </a:rPr>
              <a:t>テレコム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08733" y="3465067"/>
            <a:ext cx="4525010" cy="396240"/>
          </a:xfrm>
          <a:custGeom>
            <a:avLst/>
            <a:gdLst/>
            <a:ahLst/>
            <a:cxnLst/>
            <a:rect l="l" t="t" r="r" b="b"/>
            <a:pathLst>
              <a:path w="4525010" h="396239">
                <a:moveTo>
                  <a:pt x="4458462" y="0"/>
                </a:moveTo>
                <a:lnTo>
                  <a:pt x="66040" y="0"/>
                </a:lnTo>
                <a:lnTo>
                  <a:pt x="40344" y="5173"/>
                </a:lnTo>
                <a:lnTo>
                  <a:pt x="19351" y="19288"/>
                </a:lnTo>
                <a:lnTo>
                  <a:pt x="5193" y="40237"/>
                </a:lnTo>
                <a:lnTo>
                  <a:pt x="0" y="65912"/>
                </a:lnTo>
                <a:lnTo>
                  <a:pt x="0" y="329946"/>
                </a:lnTo>
                <a:lnTo>
                  <a:pt x="5193" y="355641"/>
                </a:lnTo>
                <a:lnTo>
                  <a:pt x="19351" y="376634"/>
                </a:lnTo>
                <a:lnTo>
                  <a:pt x="40344" y="390792"/>
                </a:lnTo>
                <a:lnTo>
                  <a:pt x="66040" y="395986"/>
                </a:lnTo>
                <a:lnTo>
                  <a:pt x="4458462" y="395986"/>
                </a:lnTo>
                <a:lnTo>
                  <a:pt x="4484211" y="390792"/>
                </a:lnTo>
                <a:lnTo>
                  <a:pt x="4505198" y="376634"/>
                </a:lnTo>
                <a:lnTo>
                  <a:pt x="4519326" y="355641"/>
                </a:lnTo>
                <a:lnTo>
                  <a:pt x="4524502" y="329946"/>
                </a:lnTo>
                <a:lnTo>
                  <a:pt x="4524502" y="65912"/>
                </a:lnTo>
                <a:lnTo>
                  <a:pt x="4519326" y="40237"/>
                </a:lnTo>
                <a:lnTo>
                  <a:pt x="4505198" y="19288"/>
                </a:lnTo>
                <a:lnTo>
                  <a:pt x="4484211" y="5173"/>
                </a:lnTo>
                <a:lnTo>
                  <a:pt x="4458462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44698" y="3498545"/>
            <a:ext cx="205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6FC0"/>
                </a:solidFill>
                <a:latin typeface="Noto Sans CJK JP Regular"/>
                <a:cs typeface="Noto Sans CJK JP Regular"/>
              </a:rPr>
              <a:t>パブリックセーフティ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58431" y="2852927"/>
            <a:ext cx="1135380" cy="396240"/>
          </a:xfrm>
          <a:custGeom>
            <a:avLst/>
            <a:gdLst/>
            <a:ahLst/>
            <a:cxnLst/>
            <a:rect l="l" t="t" r="r" b="b"/>
            <a:pathLst>
              <a:path w="1135379" h="396239">
                <a:moveTo>
                  <a:pt x="1068959" y="0"/>
                </a:moveTo>
                <a:lnTo>
                  <a:pt x="65913" y="0"/>
                </a:lnTo>
                <a:lnTo>
                  <a:pt x="40237" y="5193"/>
                </a:lnTo>
                <a:lnTo>
                  <a:pt x="19288" y="19351"/>
                </a:lnTo>
                <a:lnTo>
                  <a:pt x="5173" y="40344"/>
                </a:lnTo>
                <a:lnTo>
                  <a:pt x="0" y="66039"/>
                </a:lnTo>
                <a:lnTo>
                  <a:pt x="0" y="330073"/>
                </a:lnTo>
                <a:lnTo>
                  <a:pt x="5173" y="355768"/>
                </a:lnTo>
                <a:lnTo>
                  <a:pt x="19288" y="376761"/>
                </a:lnTo>
                <a:lnTo>
                  <a:pt x="40237" y="390919"/>
                </a:lnTo>
                <a:lnTo>
                  <a:pt x="65913" y="396113"/>
                </a:lnTo>
                <a:lnTo>
                  <a:pt x="1068959" y="396113"/>
                </a:lnTo>
                <a:lnTo>
                  <a:pt x="1094654" y="390919"/>
                </a:lnTo>
                <a:lnTo>
                  <a:pt x="1115647" y="376761"/>
                </a:lnTo>
                <a:lnTo>
                  <a:pt x="1129805" y="355768"/>
                </a:lnTo>
                <a:lnTo>
                  <a:pt x="1134999" y="330073"/>
                </a:lnTo>
                <a:lnTo>
                  <a:pt x="1134999" y="66039"/>
                </a:lnTo>
                <a:lnTo>
                  <a:pt x="1129805" y="40344"/>
                </a:lnTo>
                <a:lnTo>
                  <a:pt x="1115647" y="19351"/>
                </a:lnTo>
                <a:lnTo>
                  <a:pt x="1094654" y="5193"/>
                </a:lnTo>
                <a:lnTo>
                  <a:pt x="1068959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08038" y="2886582"/>
            <a:ext cx="8362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6FC0"/>
                </a:solidFill>
                <a:latin typeface="Noto Sans CJK JP Regular"/>
                <a:cs typeface="Noto Sans CJK JP Regular"/>
              </a:rPr>
              <a:t>テレコム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60064" y="4113021"/>
            <a:ext cx="4376420" cy="396240"/>
          </a:xfrm>
          <a:custGeom>
            <a:avLst/>
            <a:gdLst/>
            <a:ahLst/>
            <a:cxnLst/>
            <a:rect l="l" t="t" r="r" b="b"/>
            <a:pathLst>
              <a:path w="4376420" h="396239">
                <a:moveTo>
                  <a:pt x="4310253" y="0"/>
                </a:moveTo>
                <a:lnTo>
                  <a:pt x="65912" y="0"/>
                </a:lnTo>
                <a:lnTo>
                  <a:pt x="40237" y="5193"/>
                </a:lnTo>
                <a:lnTo>
                  <a:pt x="19288" y="19351"/>
                </a:lnTo>
                <a:lnTo>
                  <a:pt x="5173" y="40344"/>
                </a:lnTo>
                <a:lnTo>
                  <a:pt x="0" y="66039"/>
                </a:lnTo>
                <a:lnTo>
                  <a:pt x="0" y="330072"/>
                </a:lnTo>
                <a:lnTo>
                  <a:pt x="5173" y="355768"/>
                </a:lnTo>
                <a:lnTo>
                  <a:pt x="19288" y="376761"/>
                </a:lnTo>
                <a:lnTo>
                  <a:pt x="40237" y="390919"/>
                </a:lnTo>
                <a:lnTo>
                  <a:pt x="65912" y="396113"/>
                </a:lnTo>
                <a:lnTo>
                  <a:pt x="4310253" y="396113"/>
                </a:lnTo>
                <a:lnTo>
                  <a:pt x="4335948" y="390919"/>
                </a:lnTo>
                <a:lnTo>
                  <a:pt x="4356941" y="376761"/>
                </a:lnTo>
                <a:lnTo>
                  <a:pt x="4371099" y="355768"/>
                </a:lnTo>
                <a:lnTo>
                  <a:pt x="4376293" y="330072"/>
                </a:lnTo>
                <a:lnTo>
                  <a:pt x="4376293" y="66039"/>
                </a:lnTo>
                <a:lnTo>
                  <a:pt x="4371099" y="40344"/>
                </a:lnTo>
                <a:lnTo>
                  <a:pt x="4356941" y="19351"/>
                </a:lnTo>
                <a:lnTo>
                  <a:pt x="4335948" y="5193"/>
                </a:lnTo>
                <a:lnTo>
                  <a:pt x="4310253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31282" y="4146930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6FC0"/>
                </a:solidFill>
                <a:latin typeface="Noto Sans CJK JP Regular"/>
                <a:cs typeface="Noto Sans CJK JP Regular"/>
              </a:rPr>
              <a:t>計測器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7647" y="4113021"/>
            <a:ext cx="2929255" cy="396240"/>
          </a:xfrm>
          <a:custGeom>
            <a:avLst/>
            <a:gdLst/>
            <a:ahLst/>
            <a:cxnLst/>
            <a:rect l="l" t="t" r="r" b="b"/>
            <a:pathLst>
              <a:path w="2929255" h="396239">
                <a:moveTo>
                  <a:pt x="2863202" y="0"/>
                </a:moveTo>
                <a:lnTo>
                  <a:pt x="66001" y="0"/>
                </a:lnTo>
                <a:lnTo>
                  <a:pt x="40312" y="5193"/>
                </a:lnTo>
                <a:lnTo>
                  <a:pt x="19332" y="19351"/>
                </a:lnTo>
                <a:lnTo>
                  <a:pt x="5187" y="40344"/>
                </a:lnTo>
                <a:lnTo>
                  <a:pt x="0" y="66039"/>
                </a:lnTo>
                <a:lnTo>
                  <a:pt x="0" y="330072"/>
                </a:lnTo>
                <a:lnTo>
                  <a:pt x="5187" y="355768"/>
                </a:lnTo>
                <a:lnTo>
                  <a:pt x="19332" y="376761"/>
                </a:lnTo>
                <a:lnTo>
                  <a:pt x="40312" y="390919"/>
                </a:lnTo>
                <a:lnTo>
                  <a:pt x="66001" y="396113"/>
                </a:lnTo>
                <a:lnTo>
                  <a:pt x="2863202" y="396113"/>
                </a:lnTo>
                <a:lnTo>
                  <a:pt x="2888897" y="390919"/>
                </a:lnTo>
                <a:lnTo>
                  <a:pt x="2909890" y="376761"/>
                </a:lnTo>
                <a:lnTo>
                  <a:pt x="2924049" y="355768"/>
                </a:lnTo>
                <a:lnTo>
                  <a:pt x="2929242" y="330072"/>
                </a:lnTo>
                <a:lnTo>
                  <a:pt x="2929242" y="66039"/>
                </a:lnTo>
                <a:lnTo>
                  <a:pt x="2924049" y="40344"/>
                </a:lnTo>
                <a:lnTo>
                  <a:pt x="2909890" y="19351"/>
                </a:lnTo>
                <a:lnTo>
                  <a:pt x="2888897" y="5193"/>
                </a:lnTo>
                <a:lnTo>
                  <a:pt x="2863202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9747" y="4146930"/>
            <a:ext cx="1845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35" dirty="0">
                <a:solidFill>
                  <a:srgbClr val="006FC0"/>
                </a:solidFill>
                <a:latin typeface="Noto Sans CJK JP Regular"/>
                <a:cs typeface="Noto Sans CJK JP Regular"/>
              </a:rPr>
              <a:t>V2</a:t>
            </a:r>
            <a:r>
              <a:rPr sz="1600" spc="150" dirty="0">
                <a:solidFill>
                  <a:srgbClr val="006FC0"/>
                </a:solidFill>
                <a:latin typeface="Noto Sans CJK JP Regular"/>
                <a:cs typeface="Noto Sans CJK JP Regular"/>
              </a:rPr>
              <a:t>X</a:t>
            </a:r>
            <a:r>
              <a:rPr sz="1600" spc="-5" dirty="0">
                <a:solidFill>
                  <a:srgbClr val="006FC0"/>
                </a:solidFill>
                <a:latin typeface="Noto Sans CJK JP Regular"/>
                <a:cs typeface="Noto Sans CJK JP Regular"/>
              </a:rPr>
              <a:t>（路車間通信）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53225" y="3465067"/>
            <a:ext cx="3024505" cy="396240"/>
          </a:xfrm>
          <a:custGeom>
            <a:avLst/>
            <a:gdLst/>
            <a:ahLst/>
            <a:cxnLst/>
            <a:rect l="l" t="t" r="r" b="b"/>
            <a:pathLst>
              <a:path w="3024504" h="396239">
                <a:moveTo>
                  <a:pt x="2958338" y="0"/>
                </a:moveTo>
                <a:lnTo>
                  <a:pt x="66040" y="0"/>
                </a:lnTo>
                <a:lnTo>
                  <a:pt x="40290" y="5173"/>
                </a:lnTo>
                <a:lnTo>
                  <a:pt x="19304" y="19288"/>
                </a:lnTo>
                <a:lnTo>
                  <a:pt x="5175" y="40237"/>
                </a:lnTo>
                <a:lnTo>
                  <a:pt x="0" y="65912"/>
                </a:lnTo>
                <a:lnTo>
                  <a:pt x="0" y="329946"/>
                </a:lnTo>
                <a:lnTo>
                  <a:pt x="5175" y="355641"/>
                </a:lnTo>
                <a:lnTo>
                  <a:pt x="19303" y="376634"/>
                </a:lnTo>
                <a:lnTo>
                  <a:pt x="40290" y="390792"/>
                </a:lnTo>
                <a:lnTo>
                  <a:pt x="66040" y="395986"/>
                </a:lnTo>
                <a:lnTo>
                  <a:pt x="2958338" y="395986"/>
                </a:lnTo>
                <a:lnTo>
                  <a:pt x="2984013" y="390792"/>
                </a:lnTo>
                <a:lnTo>
                  <a:pt x="3004962" y="376634"/>
                </a:lnTo>
                <a:lnTo>
                  <a:pt x="3019077" y="355641"/>
                </a:lnTo>
                <a:lnTo>
                  <a:pt x="3024251" y="329946"/>
                </a:lnTo>
                <a:lnTo>
                  <a:pt x="3024251" y="65912"/>
                </a:lnTo>
                <a:lnTo>
                  <a:pt x="3019077" y="40237"/>
                </a:lnTo>
                <a:lnTo>
                  <a:pt x="3004962" y="19288"/>
                </a:lnTo>
                <a:lnTo>
                  <a:pt x="2984013" y="5173"/>
                </a:lnTo>
                <a:lnTo>
                  <a:pt x="2958338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050783" y="3498545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6FC0"/>
                </a:solidFill>
                <a:latin typeface="Noto Sans CJK JP Regular"/>
                <a:cs typeface="Noto Sans CJK JP Regular"/>
              </a:rPr>
              <a:t>放送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831071" y="2459482"/>
            <a:ext cx="6172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60" dirty="0">
                <a:latin typeface="Noto Sans CJK JP Regular"/>
                <a:cs typeface="Noto Sans CJK JP Regular"/>
              </a:rPr>
              <a:t>GF-8048</a:t>
            </a:r>
            <a:endParaRPr sz="11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0846" y="228346"/>
            <a:ext cx="2466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地上デジタル放送</a:t>
            </a:r>
          </a:p>
        </p:txBody>
      </p:sp>
      <p:sp>
        <p:nvSpPr>
          <p:cNvPr id="3" name="object 3"/>
          <p:cNvSpPr/>
          <p:nvPr/>
        </p:nvSpPr>
        <p:spPr>
          <a:xfrm>
            <a:off x="6527292" y="903350"/>
            <a:ext cx="1327023" cy="1682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13623" y="1379855"/>
            <a:ext cx="1875917" cy="1226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60264" y="903350"/>
            <a:ext cx="1289812" cy="1678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9829" y="903350"/>
            <a:ext cx="1318768" cy="1708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18892" y="903350"/>
            <a:ext cx="1322832" cy="1716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43468" y="2678722"/>
            <a:ext cx="1846072" cy="12067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76239" y="2678683"/>
            <a:ext cx="1878076" cy="12230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7079" y="2678683"/>
            <a:ext cx="1327023" cy="17316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28010" y="2678683"/>
            <a:ext cx="1871852" cy="12134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542260"/>
            <a:ext cx="1950212" cy="12437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44773" y="659210"/>
            <a:ext cx="476396" cy="8245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54" y="2894838"/>
            <a:ext cx="1996313" cy="138201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04874" y="1426844"/>
            <a:ext cx="7797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Noto Sans CJK JP Regular"/>
                <a:cs typeface="Noto Sans CJK JP Regular"/>
              </a:rPr>
              <a:t>GPS</a:t>
            </a:r>
            <a:r>
              <a:rPr sz="1000" spc="-5" dirty="0">
                <a:latin typeface="Noto Sans CJK JP Regular"/>
                <a:cs typeface="Noto Sans CJK JP Regular"/>
              </a:rPr>
              <a:t>アンテナ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0258" y="2663698"/>
            <a:ext cx="12509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latin typeface="Noto Sans CJK JP Regular"/>
                <a:cs typeface="Noto Sans CJK JP Regular"/>
              </a:rPr>
              <a:t>G</a:t>
            </a:r>
            <a:r>
              <a:rPr sz="1000" spc="-50" dirty="0">
                <a:latin typeface="Noto Sans CJK JP Regular"/>
                <a:cs typeface="Noto Sans CJK JP Regular"/>
              </a:rPr>
              <a:t>P</a:t>
            </a:r>
            <a:r>
              <a:rPr sz="1000" spc="35" dirty="0">
                <a:latin typeface="Noto Sans CJK JP Regular"/>
                <a:cs typeface="Noto Sans CJK JP Regular"/>
              </a:rPr>
              <a:t>S</a:t>
            </a:r>
            <a:r>
              <a:rPr sz="1000" spc="50" dirty="0">
                <a:latin typeface="Noto Sans CJK JP Regular"/>
                <a:cs typeface="Noto Sans CJK JP Regular"/>
              </a:rPr>
              <a:t>/</a:t>
            </a:r>
            <a:r>
              <a:rPr sz="1000" spc="40" dirty="0">
                <a:latin typeface="Noto Sans CJK JP Regular"/>
                <a:cs typeface="Noto Sans CJK JP Regular"/>
              </a:rPr>
              <a:t>R</a:t>
            </a:r>
            <a:r>
              <a:rPr sz="1000" spc="-20" dirty="0">
                <a:latin typeface="Noto Sans CJK JP Regular"/>
                <a:cs typeface="Noto Sans CJK JP Regular"/>
              </a:rPr>
              <a:t>b</a:t>
            </a:r>
            <a:r>
              <a:rPr sz="1000" spc="-5" dirty="0">
                <a:latin typeface="Noto Sans CJK JP Regular"/>
                <a:cs typeface="Noto Sans CJK JP Regular"/>
              </a:rPr>
              <a:t>周波数発生器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4753" y="4278629"/>
            <a:ext cx="784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Noto Sans CJK JP Regular"/>
                <a:cs typeface="Noto Sans CJK JP Regular"/>
              </a:rPr>
              <a:t>地デジ送信機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53664" y="5144589"/>
            <a:ext cx="4600575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Noto Sans CJK JP Regular"/>
                <a:cs typeface="Noto Sans CJK JP Regular"/>
              </a:rPr>
              <a:t>地上デジタ</a:t>
            </a:r>
            <a:r>
              <a:rPr sz="2400" spc="-10" dirty="0">
                <a:latin typeface="Noto Sans CJK JP Regular"/>
                <a:cs typeface="Noto Sans CJK JP Regular"/>
              </a:rPr>
              <a:t>ル</a:t>
            </a:r>
            <a:r>
              <a:rPr sz="2400" dirty="0">
                <a:latin typeface="Noto Sans CJK JP Regular"/>
                <a:cs typeface="Noto Sans CJK JP Regular"/>
              </a:rPr>
              <a:t>送信設備共通仕様書</a:t>
            </a:r>
            <a:endParaRPr sz="24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E36C09"/>
                </a:solidFill>
                <a:latin typeface="Noto Sans CJK JP Regular"/>
                <a:cs typeface="Noto Sans CJK JP Regular"/>
              </a:rPr>
              <a:t>オレンジブッ</a:t>
            </a:r>
            <a:r>
              <a:rPr sz="2400" spc="-15" dirty="0">
                <a:solidFill>
                  <a:srgbClr val="E36C09"/>
                </a:solidFill>
                <a:latin typeface="Noto Sans CJK JP Regular"/>
                <a:cs typeface="Noto Sans CJK JP Regular"/>
              </a:rPr>
              <a:t>ク</a:t>
            </a:r>
            <a:r>
              <a:rPr sz="2400" dirty="0">
                <a:latin typeface="Noto Sans CJK JP Regular"/>
                <a:cs typeface="Noto Sans CJK JP Regular"/>
              </a:rPr>
              <a:t>の仕様策定に協力</a:t>
            </a:r>
            <a:endParaRPr sz="2400">
              <a:latin typeface="Noto Sans CJK JP Regular"/>
              <a:cs typeface="Noto Sans CJK JP Regular"/>
            </a:endParaRPr>
          </a:p>
          <a:p>
            <a:pPr marL="1270" algn="ctr">
              <a:lnSpc>
                <a:spcPct val="100000"/>
              </a:lnSpc>
              <a:spcBef>
                <a:spcPts val="580"/>
              </a:spcBef>
            </a:pPr>
            <a:r>
              <a:rPr sz="2400" spc="35" dirty="0">
                <a:latin typeface="Noto Sans CJK JP Regular"/>
                <a:cs typeface="Noto Sans CJK JP Regular"/>
              </a:rPr>
              <a:t>NHK</a:t>
            </a:r>
            <a:r>
              <a:rPr sz="2400" dirty="0">
                <a:latin typeface="Noto Sans CJK JP Regular"/>
                <a:cs typeface="Noto Sans CJK JP Regular"/>
              </a:rPr>
              <a:t>と民放各社で導入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2790" y="156464"/>
            <a:ext cx="33642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SF</a:t>
            </a:r>
            <a:r>
              <a:rPr spc="60" dirty="0"/>
              <a:t>N</a:t>
            </a:r>
            <a:r>
              <a:rPr dirty="0"/>
              <a:t>で周波数を有効利用</a:t>
            </a:r>
          </a:p>
        </p:txBody>
      </p:sp>
      <p:sp>
        <p:nvSpPr>
          <p:cNvPr id="3" name="object 3"/>
          <p:cNvSpPr/>
          <p:nvPr/>
        </p:nvSpPr>
        <p:spPr>
          <a:xfrm>
            <a:off x="495300" y="1124711"/>
            <a:ext cx="8915400" cy="2160270"/>
          </a:xfrm>
          <a:custGeom>
            <a:avLst/>
            <a:gdLst/>
            <a:ahLst/>
            <a:cxnLst/>
            <a:rect l="l" t="t" r="r" b="b"/>
            <a:pathLst>
              <a:path w="8915400" h="2160270">
                <a:moveTo>
                  <a:pt x="0" y="2160269"/>
                </a:moveTo>
                <a:lnTo>
                  <a:pt x="8915400" y="2160269"/>
                </a:lnTo>
                <a:lnTo>
                  <a:pt x="8915400" y="0"/>
                </a:lnTo>
                <a:lnTo>
                  <a:pt x="0" y="0"/>
                </a:lnTo>
                <a:lnTo>
                  <a:pt x="0" y="2160269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47698" y="1484121"/>
            <a:ext cx="66224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Noto Sans CJK JP Regular"/>
                <a:cs typeface="Noto Sans CJK JP Regular"/>
              </a:rPr>
              <a:t>放送業界が定める送信</a:t>
            </a:r>
            <a:r>
              <a:rPr sz="2000" spc="-15" dirty="0">
                <a:latin typeface="Noto Sans CJK JP Regular"/>
                <a:cs typeface="Noto Sans CJK JP Regular"/>
              </a:rPr>
              <a:t>周</a:t>
            </a:r>
            <a:r>
              <a:rPr sz="2000" dirty="0">
                <a:latin typeface="Noto Sans CJK JP Regular"/>
                <a:cs typeface="Noto Sans CJK JP Regular"/>
              </a:rPr>
              <a:t>波数</a:t>
            </a:r>
            <a:r>
              <a:rPr sz="2000" spc="-15" dirty="0">
                <a:latin typeface="Noto Sans CJK JP Regular"/>
                <a:cs typeface="Noto Sans CJK JP Regular"/>
              </a:rPr>
              <a:t>の</a:t>
            </a:r>
            <a:r>
              <a:rPr sz="2000" dirty="0">
                <a:latin typeface="Noto Sans CJK JP Regular"/>
                <a:cs typeface="Noto Sans CJK JP Regular"/>
              </a:rPr>
              <a:t>偏差</a:t>
            </a:r>
            <a:r>
              <a:rPr sz="2000" spc="-15" dirty="0">
                <a:latin typeface="Noto Sans CJK JP Regular"/>
                <a:cs typeface="Noto Sans CJK JP Regular"/>
              </a:rPr>
              <a:t>（</a:t>
            </a:r>
            <a:r>
              <a:rPr sz="2000" dirty="0">
                <a:latin typeface="Noto Sans CJK JP Regular"/>
                <a:cs typeface="Noto Sans CJK JP Regular"/>
              </a:rPr>
              <a:t>許容</a:t>
            </a:r>
            <a:r>
              <a:rPr sz="2000" spc="-15" dirty="0">
                <a:latin typeface="Noto Sans CJK JP Regular"/>
                <a:cs typeface="Noto Sans CJK JP Regular"/>
              </a:rPr>
              <a:t>さ</a:t>
            </a:r>
            <a:r>
              <a:rPr sz="2000" dirty="0">
                <a:latin typeface="Noto Sans CJK JP Regular"/>
                <a:cs typeface="Noto Sans CJK JP Regular"/>
              </a:rPr>
              <a:t>れる</a:t>
            </a:r>
            <a:r>
              <a:rPr sz="2000" spc="-15" dirty="0">
                <a:latin typeface="Noto Sans CJK JP Regular"/>
                <a:cs typeface="Noto Sans CJK JP Regular"/>
              </a:rPr>
              <a:t>ズ</a:t>
            </a:r>
            <a:r>
              <a:rPr sz="2000" dirty="0">
                <a:latin typeface="Noto Sans CJK JP Regular"/>
                <a:cs typeface="Noto Sans CJK JP Regular"/>
              </a:rPr>
              <a:t>レ量）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0575" y="2155672"/>
            <a:ext cx="1539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latin typeface="Noto Sans CJK JP Regular"/>
                <a:cs typeface="Noto Sans CJK JP Regular"/>
              </a:rPr>
              <a:t>アナログ放送 デジタル放送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4028" y="2155672"/>
            <a:ext cx="80581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80"/>
              </a:spcBef>
            </a:pPr>
            <a:r>
              <a:rPr sz="2000" spc="125" dirty="0">
                <a:latin typeface="Noto Sans CJK JP Regular"/>
                <a:cs typeface="Noto Sans CJK JP Regular"/>
              </a:rPr>
              <a:t>1</a:t>
            </a:r>
            <a:r>
              <a:rPr sz="2000" spc="135" dirty="0">
                <a:latin typeface="Noto Sans CJK JP Regular"/>
                <a:cs typeface="Noto Sans CJK JP Regular"/>
              </a:rPr>
              <a:t>2</a:t>
            </a:r>
            <a:r>
              <a:rPr sz="2000" spc="70" dirty="0">
                <a:latin typeface="Noto Sans CJK JP Regular"/>
                <a:cs typeface="Noto Sans CJK JP Regular"/>
              </a:rPr>
              <a:t>0Hz</a:t>
            </a:r>
            <a:endParaRPr sz="20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2000" spc="95" dirty="0">
                <a:latin typeface="Noto Sans CJK JP Regular"/>
                <a:cs typeface="Noto Sans CJK JP Regular"/>
              </a:rPr>
              <a:t>0.2Hz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200" y="4046878"/>
            <a:ext cx="9749038" cy="2607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5194" y="156464"/>
            <a:ext cx="451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タイミング用</a:t>
            </a:r>
            <a:r>
              <a:rPr spc="75" dirty="0"/>
              <a:t>GN</a:t>
            </a:r>
            <a:r>
              <a:rPr spc="40" dirty="0"/>
              <a:t>S</a:t>
            </a:r>
            <a:r>
              <a:rPr spc="90" dirty="0"/>
              <a:t>S</a:t>
            </a:r>
            <a:r>
              <a:rPr dirty="0"/>
              <a:t>受信機とは？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7825" y="5281980"/>
            <a:ext cx="6610350" cy="1060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2743200" algn="l"/>
              </a:tabLst>
            </a:pPr>
            <a:r>
              <a:rPr sz="2800" spc="-10" dirty="0">
                <a:latin typeface="Noto Sans CJK JP Regular"/>
                <a:cs typeface="Noto Sans CJK JP Regular"/>
              </a:rPr>
              <a:t>ハードは共</a:t>
            </a:r>
            <a:r>
              <a:rPr sz="2800" spc="-5" dirty="0">
                <a:latin typeface="Noto Sans CJK JP Regular"/>
                <a:cs typeface="Noto Sans CJK JP Regular"/>
              </a:rPr>
              <a:t>通	</a:t>
            </a:r>
            <a:r>
              <a:rPr sz="2800" spc="-10" dirty="0">
                <a:latin typeface="Noto Sans CJK JP Regular"/>
                <a:cs typeface="Noto Sans CJK JP Regular"/>
              </a:rPr>
              <a:t>ソフトは専用</a:t>
            </a:r>
            <a:endParaRPr sz="28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2870"/>
              </a:spcBef>
            </a:pPr>
            <a:r>
              <a:rPr sz="1600" spc="-5" dirty="0">
                <a:latin typeface="Noto Sans CJK JP Regular"/>
                <a:cs typeface="Noto Sans CJK JP Regular"/>
              </a:rPr>
              <a:t>※ハード側に</a:t>
            </a:r>
            <a:r>
              <a:rPr sz="1600" spc="5" dirty="0">
                <a:latin typeface="Noto Sans CJK JP Regular"/>
                <a:cs typeface="Noto Sans CJK JP Regular"/>
              </a:rPr>
              <a:t>1PPS</a:t>
            </a:r>
            <a:r>
              <a:rPr sz="1600" spc="-5" dirty="0">
                <a:latin typeface="Noto Sans CJK JP Regular"/>
                <a:cs typeface="Noto Sans CJK JP Regular"/>
              </a:rPr>
              <a:t>出力回路など</a:t>
            </a:r>
            <a:r>
              <a:rPr sz="1600" spc="5" dirty="0">
                <a:latin typeface="Noto Sans CJK JP Regular"/>
                <a:cs typeface="Noto Sans CJK JP Regular"/>
              </a:rPr>
              <a:t>、</a:t>
            </a:r>
            <a:r>
              <a:rPr sz="1600" spc="-5" dirty="0">
                <a:latin typeface="Noto Sans CJK JP Regular"/>
                <a:cs typeface="Noto Sans CJK JP Regular"/>
              </a:rPr>
              <a:t>タイ</a:t>
            </a:r>
            <a:r>
              <a:rPr sz="1600" spc="5" dirty="0">
                <a:latin typeface="Noto Sans CJK JP Regular"/>
                <a:cs typeface="Noto Sans CJK JP Regular"/>
              </a:rPr>
              <a:t>ミ</a:t>
            </a:r>
            <a:r>
              <a:rPr sz="1600" spc="-5" dirty="0">
                <a:latin typeface="Noto Sans CJK JP Regular"/>
                <a:cs typeface="Noto Sans CJK JP Regular"/>
              </a:rPr>
              <a:t>ング</a:t>
            </a:r>
            <a:r>
              <a:rPr sz="1600" spc="5" dirty="0">
                <a:latin typeface="Noto Sans CJK JP Regular"/>
                <a:cs typeface="Noto Sans CJK JP Regular"/>
              </a:rPr>
              <a:t>を</a:t>
            </a:r>
            <a:r>
              <a:rPr sz="1600" spc="-5" dirty="0">
                <a:latin typeface="Noto Sans CJK JP Regular"/>
                <a:cs typeface="Noto Sans CJK JP Regular"/>
              </a:rPr>
              <a:t>出力</a:t>
            </a:r>
            <a:r>
              <a:rPr sz="1600" spc="5" dirty="0">
                <a:latin typeface="Noto Sans CJK JP Regular"/>
                <a:cs typeface="Noto Sans CJK JP Regular"/>
              </a:rPr>
              <a:t>す</a:t>
            </a:r>
            <a:r>
              <a:rPr sz="1600" spc="-5" dirty="0">
                <a:latin typeface="Noto Sans CJK JP Regular"/>
                <a:cs typeface="Noto Sans CJK JP Regular"/>
              </a:rPr>
              <a:t>る手</a:t>
            </a:r>
            <a:r>
              <a:rPr sz="1600" spc="5" dirty="0">
                <a:latin typeface="Noto Sans CJK JP Regular"/>
                <a:cs typeface="Noto Sans CJK JP Regular"/>
              </a:rPr>
              <a:t>段</a:t>
            </a:r>
            <a:r>
              <a:rPr sz="1600" spc="-5" dirty="0">
                <a:latin typeface="Noto Sans CJK JP Regular"/>
                <a:cs typeface="Noto Sans CJK JP Regular"/>
              </a:rPr>
              <a:t>は必</a:t>
            </a:r>
            <a:r>
              <a:rPr sz="1600" spc="5" dirty="0">
                <a:latin typeface="Noto Sans CJK JP Regular"/>
                <a:cs typeface="Noto Sans CJK JP Regular"/>
              </a:rPr>
              <a:t>要</a:t>
            </a:r>
            <a:r>
              <a:rPr sz="1600" spc="-5" dirty="0">
                <a:latin typeface="Noto Sans CJK JP Regular"/>
                <a:cs typeface="Noto Sans CJK JP Regular"/>
              </a:rPr>
              <a:t>です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47457" y="3361118"/>
            <a:ext cx="104775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19290" y="4284345"/>
            <a:ext cx="1701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Noto Sans CJK JP Regular"/>
                <a:cs typeface="Noto Sans CJK JP Regular"/>
              </a:rPr>
              <a:t>タイミング・モジュール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52775" y="1546034"/>
            <a:ext cx="2592705" cy="48450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6985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ロケーション用ソフト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52775" y="3660711"/>
            <a:ext cx="2592705" cy="48450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70485" rIns="0" bIns="0" rtlCol="0">
            <a:spAutoFit/>
          </a:bodyPr>
          <a:lstStyle/>
          <a:p>
            <a:pPr marL="267335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タイミング用ソフト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96924" y="1878113"/>
            <a:ext cx="633250" cy="632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5324" y="2479294"/>
            <a:ext cx="14033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latin typeface="Noto Sans CJK JP Regular"/>
                <a:cs typeface="Noto Sans CJK JP Regular"/>
              </a:rPr>
              <a:t>GNSS</a:t>
            </a:r>
            <a:r>
              <a:rPr sz="1400" dirty="0">
                <a:latin typeface="Noto Sans CJK JP Regular"/>
                <a:cs typeface="Noto Sans CJK JP Regular"/>
              </a:rPr>
              <a:t>受信チップ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43470" y="2136140"/>
            <a:ext cx="1854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Noto Sans CJK JP Regular"/>
                <a:cs typeface="Noto Sans CJK JP Regular"/>
              </a:rPr>
              <a:t>ロケーション・モジュール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45426" y="1234884"/>
            <a:ext cx="104775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0537" y="3482314"/>
            <a:ext cx="1512570" cy="646430"/>
          </a:xfrm>
          <a:prstGeom prst="rect">
            <a:avLst/>
          </a:prstGeom>
          <a:solidFill>
            <a:srgbClr val="B8CDE4"/>
          </a:solidFill>
        </p:spPr>
        <p:txBody>
          <a:bodyPr vert="horz" wrap="square" lIns="0" tIns="2349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85"/>
              </a:spcBef>
            </a:pPr>
            <a:r>
              <a:rPr sz="1200" spc="45" dirty="0">
                <a:latin typeface="Noto Sans CJK JP Regular"/>
                <a:cs typeface="Noto Sans CJK JP Regular"/>
              </a:rPr>
              <a:t>TCXO</a:t>
            </a:r>
            <a:endParaRPr sz="1200">
              <a:latin typeface="Noto Sans CJK JP Regular"/>
              <a:cs typeface="Noto Sans CJK JP Regular"/>
            </a:endParaRPr>
          </a:p>
          <a:p>
            <a:pPr marL="199390" marR="193040" algn="ctr">
              <a:lnSpc>
                <a:spcPct val="100000"/>
              </a:lnSpc>
            </a:pPr>
            <a:r>
              <a:rPr sz="1200" spc="35" dirty="0">
                <a:latin typeface="Noto Sans CJK JP Regular"/>
                <a:cs typeface="Noto Sans CJK JP Regular"/>
              </a:rPr>
              <a:t>S</a:t>
            </a:r>
            <a:r>
              <a:rPr sz="1200" spc="55" dirty="0">
                <a:latin typeface="Noto Sans CJK JP Regular"/>
                <a:cs typeface="Noto Sans CJK JP Regular"/>
              </a:rPr>
              <a:t>A</a:t>
            </a:r>
            <a:r>
              <a:rPr sz="1200" spc="145" dirty="0">
                <a:latin typeface="Noto Sans CJK JP Regular"/>
                <a:cs typeface="Noto Sans CJK JP Regular"/>
              </a:rPr>
              <a:t>W</a:t>
            </a:r>
            <a:r>
              <a:rPr sz="1200" dirty="0">
                <a:latin typeface="Noto Sans CJK JP Regular"/>
                <a:cs typeface="Noto Sans CJK JP Regular"/>
              </a:rPr>
              <a:t>フィルター  </a:t>
            </a:r>
            <a:r>
              <a:rPr sz="1200" spc="10" dirty="0">
                <a:latin typeface="Noto Sans CJK JP Regular"/>
                <a:cs typeface="Noto Sans CJK JP Regular"/>
              </a:rPr>
              <a:t>FlashROM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9372" y="3286505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Noto Sans CJK JP Regular"/>
                <a:cs typeface="Noto Sans CJK JP Regular"/>
              </a:rPr>
              <a:t>主要部品</a:t>
            </a:r>
            <a:endParaRPr sz="1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7085" y="156464"/>
            <a:ext cx="1671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F</a:t>
            </a:r>
            <a:r>
              <a:rPr spc="50" dirty="0"/>
              <a:t>M</a:t>
            </a:r>
            <a:r>
              <a:rPr dirty="0"/>
              <a:t>同期放送</a:t>
            </a:r>
          </a:p>
        </p:txBody>
      </p:sp>
      <p:sp>
        <p:nvSpPr>
          <p:cNvPr id="3" name="object 3"/>
          <p:cNvSpPr/>
          <p:nvPr/>
        </p:nvSpPr>
        <p:spPr>
          <a:xfrm>
            <a:off x="122700" y="764679"/>
            <a:ext cx="9783299" cy="5635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046" y="156464"/>
            <a:ext cx="3076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パブリックセーフティ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4262" y="1031958"/>
            <a:ext cx="7645400" cy="8445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2400" dirty="0">
                <a:solidFill>
                  <a:srgbClr val="006FC0"/>
                </a:solidFill>
                <a:latin typeface="Noto Sans CJK JP Regular"/>
                <a:cs typeface="Noto Sans CJK JP Regular"/>
              </a:rPr>
              <a:t>列車無線</a:t>
            </a:r>
            <a:endParaRPr sz="24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2000" spc="130" dirty="0">
                <a:latin typeface="Noto Sans CJK JP Regular"/>
                <a:cs typeface="Noto Sans CJK JP Regular"/>
              </a:rPr>
              <a:t>2022</a:t>
            </a:r>
            <a:r>
              <a:rPr sz="2000" dirty="0">
                <a:latin typeface="Noto Sans CJK JP Regular"/>
                <a:cs typeface="Noto Sans CJK JP Regular"/>
              </a:rPr>
              <a:t>年</a:t>
            </a:r>
            <a:r>
              <a:rPr sz="2000" spc="120" dirty="0">
                <a:latin typeface="Noto Sans CJK JP Regular"/>
                <a:cs typeface="Noto Sans CJK JP Regular"/>
              </a:rPr>
              <a:t>11</a:t>
            </a:r>
            <a:r>
              <a:rPr sz="2000" dirty="0">
                <a:latin typeface="Noto Sans CJK JP Regular"/>
                <a:cs typeface="Noto Sans CJK JP Regular"/>
              </a:rPr>
              <a:t>月</a:t>
            </a:r>
            <a:r>
              <a:rPr sz="2000" spc="120" dirty="0">
                <a:latin typeface="Noto Sans CJK JP Regular"/>
                <a:cs typeface="Noto Sans CJK JP Regular"/>
              </a:rPr>
              <a:t>30</a:t>
            </a:r>
            <a:r>
              <a:rPr sz="2000" dirty="0">
                <a:latin typeface="Noto Sans CJK JP Regular"/>
                <a:cs typeface="Noto Sans CJK JP Regular"/>
              </a:rPr>
              <a:t>日のスプリ</a:t>
            </a:r>
            <a:r>
              <a:rPr sz="2000" spc="-10" dirty="0">
                <a:latin typeface="Noto Sans CJK JP Regular"/>
                <a:cs typeface="Noto Sans CJK JP Regular"/>
              </a:rPr>
              <a:t>ア</a:t>
            </a:r>
            <a:r>
              <a:rPr sz="2000" dirty="0">
                <a:latin typeface="Noto Sans CJK JP Regular"/>
                <a:cs typeface="Noto Sans CJK JP Regular"/>
              </a:rPr>
              <a:t>ス規制強化</a:t>
            </a:r>
            <a:r>
              <a:rPr sz="2000" spc="-10" dirty="0">
                <a:latin typeface="Noto Sans CJK JP Regular"/>
                <a:cs typeface="Noto Sans CJK JP Regular"/>
              </a:rPr>
              <a:t>に</a:t>
            </a:r>
            <a:r>
              <a:rPr sz="2000" dirty="0">
                <a:latin typeface="Noto Sans CJK JP Regular"/>
                <a:cs typeface="Noto Sans CJK JP Regular"/>
              </a:rPr>
              <a:t>対応するた</a:t>
            </a:r>
            <a:r>
              <a:rPr sz="2000" spc="-10" dirty="0">
                <a:latin typeface="Noto Sans CJK JP Regular"/>
                <a:cs typeface="Noto Sans CJK JP Regular"/>
              </a:rPr>
              <a:t>め</a:t>
            </a:r>
            <a:r>
              <a:rPr sz="2000" dirty="0">
                <a:latin typeface="Noto Sans CJK JP Regular"/>
                <a:cs typeface="Noto Sans CJK JP Regular"/>
              </a:rPr>
              <a:t>設備を更新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6445" y="4770932"/>
            <a:ext cx="429704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marR="5080" indent="-346075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Noto Sans CJK JP Regular"/>
                <a:cs typeface="Noto Sans CJK JP Regular"/>
              </a:rPr>
              <a:t>消防無線・警察無線・防災無線 などで</a:t>
            </a:r>
            <a:r>
              <a:rPr sz="2400" spc="-10" dirty="0">
                <a:solidFill>
                  <a:srgbClr val="006FC0"/>
                </a:solidFill>
                <a:latin typeface="Noto Sans CJK JP Regular"/>
                <a:cs typeface="Noto Sans CJK JP Regular"/>
              </a:rPr>
              <a:t>も</a:t>
            </a:r>
            <a:r>
              <a:rPr sz="2400" spc="70" dirty="0">
                <a:solidFill>
                  <a:srgbClr val="006FC0"/>
                </a:solidFill>
                <a:latin typeface="Noto Sans CJK JP Regular"/>
                <a:cs typeface="Noto Sans CJK JP Regular"/>
              </a:rPr>
              <a:t>GNSS</a:t>
            </a:r>
            <a:r>
              <a:rPr sz="2400" dirty="0">
                <a:solidFill>
                  <a:srgbClr val="006FC0"/>
                </a:solidFill>
                <a:latin typeface="Noto Sans CJK JP Regular"/>
                <a:cs typeface="Noto Sans CJK JP Regular"/>
              </a:rPr>
              <a:t>同期を導入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0546" y="2132838"/>
            <a:ext cx="3888740" cy="1530350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6985" rIns="0" bIns="0" rtlCol="0">
            <a:spAutoFit/>
          </a:bodyPr>
          <a:lstStyle/>
          <a:p>
            <a:pPr marL="670560">
              <a:lnSpc>
                <a:spcPct val="100000"/>
              </a:lnSpc>
              <a:spcBef>
                <a:spcPts val="55"/>
              </a:spcBef>
            </a:pPr>
            <a:r>
              <a:rPr sz="200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デジタル化のメリット</a:t>
            </a:r>
            <a:endParaRPr sz="2000">
              <a:latin typeface="Noto Sans CJK JP Regular"/>
              <a:cs typeface="Noto Sans CJK JP Regular"/>
            </a:endParaRPr>
          </a:p>
          <a:p>
            <a:pPr marL="1028700" marR="1022350" algn="ctr">
              <a:lnSpc>
                <a:spcPct val="100000"/>
              </a:lnSpc>
              <a:spcBef>
                <a:spcPts val="2195"/>
              </a:spcBef>
            </a:pPr>
            <a:r>
              <a:rPr sz="180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チャンネル数増加 クリアな音声</a:t>
            </a:r>
            <a:endParaRPr sz="18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データ通信可能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7017" y="2132838"/>
            <a:ext cx="3888740" cy="1530350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698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5"/>
              </a:spcBef>
            </a:pPr>
            <a:r>
              <a:rPr sz="2000" spc="6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GNSS</a:t>
            </a:r>
            <a:r>
              <a:rPr sz="200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の役割</a:t>
            </a:r>
            <a:endParaRPr sz="20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2195"/>
              </a:spcBef>
            </a:pPr>
            <a:r>
              <a:rPr sz="180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高精度な同期によって、</a:t>
            </a:r>
            <a:endParaRPr sz="18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・無線帯域の有効活用</a:t>
            </a:r>
            <a:endParaRPr sz="18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・基地局間の干渉防止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912" y="3933063"/>
            <a:ext cx="2571750" cy="1619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6625" y="3903340"/>
            <a:ext cx="2619374" cy="1385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61351" y="5286681"/>
            <a:ext cx="2016252" cy="15121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246" y="156464"/>
            <a:ext cx="2161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携帯電話基地局</a:t>
            </a:r>
          </a:p>
        </p:txBody>
      </p:sp>
      <p:sp>
        <p:nvSpPr>
          <p:cNvPr id="3" name="object 3"/>
          <p:cNvSpPr/>
          <p:nvPr/>
        </p:nvSpPr>
        <p:spPr>
          <a:xfrm>
            <a:off x="495300" y="1124711"/>
            <a:ext cx="8915400" cy="3024505"/>
          </a:xfrm>
          <a:custGeom>
            <a:avLst/>
            <a:gdLst/>
            <a:ahLst/>
            <a:cxnLst/>
            <a:rect l="l" t="t" r="r" b="b"/>
            <a:pathLst>
              <a:path w="8915400" h="3024504">
                <a:moveTo>
                  <a:pt x="0" y="3024378"/>
                </a:moveTo>
                <a:lnTo>
                  <a:pt x="8915400" y="3024378"/>
                </a:lnTo>
                <a:lnTo>
                  <a:pt x="8915400" y="0"/>
                </a:lnTo>
                <a:lnTo>
                  <a:pt x="0" y="0"/>
                </a:lnTo>
                <a:lnTo>
                  <a:pt x="0" y="3024378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69644" y="1545572"/>
          <a:ext cx="6891020" cy="2213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/>
                <a:gridCol w="2905760"/>
                <a:gridCol w="2833370"/>
              </a:tblGrid>
              <a:tr h="4476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spc="120" dirty="0">
                          <a:latin typeface="Noto Sans CJK JP Regular"/>
                          <a:cs typeface="Noto Sans CJK JP Regular"/>
                        </a:rPr>
                        <a:t>3G</a:t>
                      </a:r>
                      <a:endParaRPr sz="24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18415" marB="0"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 marL="7086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spc="125" dirty="0">
                          <a:latin typeface="Noto Sans CJK JP Regular"/>
                          <a:cs typeface="Noto Sans CJK JP Regular"/>
                        </a:rPr>
                        <a:t>CDMA2000</a:t>
                      </a:r>
                      <a:endParaRPr sz="24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18415" marB="0"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 marL="5461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spc="-55" dirty="0">
                          <a:latin typeface="Noto Sans CJK JP Regular"/>
                          <a:cs typeface="Noto Sans CJK JP Regular"/>
                        </a:rPr>
                        <a:t>±10</a:t>
                      </a:r>
                      <a:r>
                        <a:rPr sz="2400" spc="195" dirty="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2400" dirty="0">
                          <a:latin typeface="Noto Sans CJK JP Regular"/>
                          <a:cs typeface="Noto Sans CJK JP Regular"/>
                        </a:rPr>
                        <a:t>マイクロ秒</a:t>
                      </a:r>
                      <a:endParaRPr sz="24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18415" marB="0">
                    <a:solidFill>
                      <a:srgbClr val="B8CDE4"/>
                    </a:solidFill>
                  </a:tcPr>
                </a:tc>
              </a:tr>
              <a:tr h="1764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165"/>
                        </a:spcBef>
                      </a:pPr>
                      <a:r>
                        <a:rPr sz="2400" spc="120" dirty="0">
                          <a:latin typeface="Noto Sans CJK JP Regular"/>
                          <a:cs typeface="Noto Sans CJK JP Regular"/>
                        </a:rPr>
                        <a:t>4G</a:t>
                      </a:r>
                      <a:endParaRPr sz="24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0" marB="0"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 marL="7086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130" dirty="0">
                          <a:latin typeface="Noto Sans CJK JP Regular"/>
                          <a:cs typeface="Noto Sans CJK JP Regular"/>
                        </a:rPr>
                        <a:t>WiMAX</a:t>
                      </a:r>
                      <a:endParaRPr sz="2400">
                        <a:latin typeface="Noto Sans CJK JP Regular"/>
                        <a:cs typeface="Noto Sans CJK JP Regular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7086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70" dirty="0">
                          <a:latin typeface="Noto Sans CJK JP Regular"/>
                          <a:cs typeface="Noto Sans CJK JP Regular"/>
                        </a:rPr>
                        <a:t>TD-LTE</a:t>
                      </a:r>
                      <a:endParaRPr sz="24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8890" marB="0"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 marL="5461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160" dirty="0">
                          <a:latin typeface="Noto Sans CJK JP Regular"/>
                          <a:cs typeface="Noto Sans CJK JP Regular"/>
                        </a:rPr>
                        <a:t>±8</a:t>
                      </a:r>
                      <a:r>
                        <a:rPr sz="2400" spc="-145" dirty="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2400" dirty="0">
                          <a:latin typeface="Noto Sans CJK JP Regular"/>
                          <a:cs typeface="Noto Sans CJK JP Regular"/>
                        </a:rPr>
                        <a:t>マイクロ秒</a:t>
                      </a:r>
                      <a:endParaRPr sz="2400">
                        <a:latin typeface="Noto Sans CJK JP Regular"/>
                        <a:cs typeface="Noto Sans CJK JP Regular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5461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dirty="0">
                          <a:latin typeface="Noto Sans CJK JP Regular"/>
                          <a:cs typeface="Noto Sans CJK JP Regular"/>
                        </a:rPr>
                        <a:t>±1.5マイクロ秒</a:t>
                      </a:r>
                      <a:endParaRPr sz="24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8890" marB="0">
                    <a:solidFill>
                      <a:srgbClr val="B8CDE4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076194" y="5116195"/>
            <a:ext cx="3683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Noto Sans CJK JP Regular"/>
                <a:cs typeface="Noto Sans CJK JP Regular"/>
              </a:rPr>
              <a:t>要求精度はだんだん厳しく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95031" y="4870793"/>
            <a:ext cx="794893" cy="1582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9790" y="4725199"/>
            <a:ext cx="1684908" cy="1711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962" y="1331213"/>
            <a:ext cx="2750820" cy="180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26333" y="1331213"/>
            <a:ext cx="2750819" cy="1809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89648" y="1331213"/>
            <a:ext cx="2971800" cy="1809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7962" y="4004106"/>
            <a:ext cx="3049524" cy="171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1207" y="4004106"/>
            <a:ext cx="3048000" cy="1714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35647" y="3992283"/>
            <a:ext cx="2581782" cy="1714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08454" y="35610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Noto Sans CJK JP Regular"/>
                <a:cs typeface="Noto Sans CJK JP Regular"/>
              </a:rPr>
              <a:t>スモールセル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1908" y="3561079"/>
            <a:ext cx="2768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Noto Sans CJK JP Regular"/>
                <a:cs typeface="Noto Sans CJK JP Regular"/>
              </a:rPr>
              <a:t>アーバンキャニオン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08454" y="866647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Noto Sans CJK JP Regular"/>
                <a:cs typeface="Noto Sans CJK JP Regular"/>
              </a:rPr>
              <a:t>マクロセル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30446" y="156464"/>
            <a:ext cx="2680970" cy="1101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Noto Sans CJK JP Regular"/>
                <a:cs typeface="Noto Sans CJK JP Regular"/>
              </a:rPr>
              <a:t>設置環境</a:t>
            </a:r>
            <a:endParaRPr sz="2400">
              <a:latin typeface="Noto Sans CJK JP Regular"/>
              <a:cs typeface="Noto Sans CJK JP Regular"/>
            </a:endParaRPr>
          </a:p>
          <a:p>
            <a:pPr marL="534035">
              <a:lnSpc>
                <a:spcPct val="100000"/>
              </a:lnSpc>
              <a:spcBef>
                <a:spcPts val="2710"/>
              </a:spcBef>
            </a:pPr>
            <a:r>
              <a:rPr sz="2400" dirty="0">
                <a:latin typeface="Noto Sans CJK JP Regular"/>
                <a:cs typeface="Noto Sans CJK JP Regular"/>
              </a:rPr>
              <a:t>オープンスカイ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6194" y="6124447"/>
            <a:ext cx="3683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Noto Sans CJK JP Regular"/>
                <a:cs typeface="Noto Sans CJK JP Regular"/>
              </a:rPr>
              <a:t>設置場所はだんだん厳しく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ネットワーク同期</a:t>
            </a:r>
          </a:p>
        </p:txBody>
      </p:sp>
      <p:sp>
        <p:nvSpPr>
          <p:cNvPr id="3" name="object 3"/>
          <p:cNvSpPr/>
          <p:nvPr/>
        </p:nvSpPr>
        <p:spPr>
          <a:xfrm>
            <a:off x="1208582" y="1062951"/>
            <a:ext cx="6762750" cy="488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29396" y="3741801"/>
            <a:ext cx="15951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20" dirty="0">
                <a:latin typeface="Noto Sans CJK JP Regular"/>
                <a:cs typeface="Noto Sans CJK JP Regular"/>
              </a:rPr>
              <a:t>±</a:t>
            </a:r>
            <a:r>
              <a:rPr sz="1600" spc="-305" dirty="0">
                <a:latin typeface="Noto Sans CJK JP Regular"/>
                <a:cs typeface="Noto Sans CJK JP Regular"/>
              </a:rPr>
              <a:t> </a:t>
            </a:r>
            <a:r>
              <a:rPr sz="1600" spc="105" dirty="0">
                <a:latin typeface="Noto Sans CJK JP Regular"/>
                <a:cs typeface="Noto Sans CJK JP Regular"/>
              </a:rPr>
              <a:t>1.5</a:t>
            </a:r>
            <a:r>
              <a:rPr sz="1600" spc="-5" dirty="0">
                <a:latin typeface="Noto Sans CJK JP Regular"/>
                <a:cs typeface="Noto Sans CJK JP Regular"/>
              </a:rPr>
              <a:t>マイクロ秒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82" y="3506089"/>
            <a:ext cx="6762750" cy="787400"/>
          </a:xfrm>
          <a:custGeom>
            <a:avLst/>
            <a:gdLst/>
            <a:ahLst/>
            <a:cxnLst/>
            <a:rect l="l" t="t" r="r" b="b"/>
            <a:pathLst>
              <a:path w="6762750" h="787400">
                <a:moveTo>
                  <a:pt x="0" y="131191"/>
                </a:moveTo>
                <a:lnTo>
                  <a:pt x="10307" y="80152"/>
                </a:lnTo>
                <a:lnTo>
                  <a:pt x="38414" y="38449"/>
                </a:lnTo>
                <a:lnTo>
                  <a:pt x="80099" y="10318"/>
                </a:lnTo>
                <a:lnTo>
                  <a:pt x="131140" y="0"/>
                </a:lnTo>
                <a:lnTo>
                  <a:pt x="6631635" y="0"/>
                </a:lnTo>
                <a:lnTo>
                  <a:pt x="6682653" y="10318"/>
                </a:lnTo>
                <a:lnTo>
                  <a:pt x="6724313" y="38449"/>
                </a:lnTo>
                <a:lnTo>
                  <a:pt x="6752400" y="80152"/>
                </a:lnTo>
                <a:lnTo>
                  <a:pt x="6762699" y="131191"/>
                </a:lnTo>
                <a:lnTo>
                  <a:pt x="6762699" y="655828"/>
                </a:lnTo>
                <a:lnTo>
                  <a:pt x="6752400" y="706919"/>
                </a:lnTo>
                <a:lnTo>
                  <a:pt x="6724313" y="748617"/>
                </a:lnTo>
                <a:lnTo>
                  <a:pt x="6682653" y="776718"/>
                </a:lnTo>
                <a:lnTo>
                  <a:pt x="6631635" y="787019"/>
                </a:lnTo>
                <a:lnTo>
                  <a:pt x="131140" y="787019"/>
                </a:lnTo>
                <a:lnTo>
                  <a:pt x="80099" y="776718"/>
                </a:lnTo>
                <a:lnTo>
                  <a:pt x="38414" y="748617"/>
                </a:lnTo>
                <a:lnTo>
                  <a:pt x="10307" y="706919"/>
                </a:lnTo>
                <a:lnTo>
                  <a:pt x="0" y="655828"/>
                </a:lnTo>
                <a:lnTo>
                  <a:pt x="0" y="131191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80990" y="1700783"/>
            <a:ext cx="3090545" cy="648335"/>
          </a:xfrm>
          <a:custGeom>
            <a:avLst/>
            <a:gdLst/>
            <a:ahLst/>
            <a:cxnLst/>
            <a:rect l="l" t="t" r="r" b="b"/>
            <a:pathLst>
              <a:path w="3090545" h="648335">
                <a:moveTo>
                  <a:pt x="0" y="108076"/>
                </a:moveTo>
                <a:lnTo>
                  <a:pt x="8493" y="66008"/>
                </a:lnTo>
                <a:lnTo>
                  <a:pt x="31654" y="31654"/>
                </a:lnTo>
                <a:lnTo>
                  <a:pt x="66008" y="8493"/>
                </a:lnTo>
                <a:lnTo>
                  <a:pt x="108076" y="0"/>
                </a:lnTo>
                <a:lnTo>
                  <a:pt x="2982341" y="0"/>
                </a:lnTo>
                <a:lnTo>
                  <a:pt x="3024389" y="8493"/>
                </a:lnTo>
                <a:lnTo>
                  <a:pt x="3058699" y="31654"/>
                </a:lnTo>
                <a:lnTo>
                  <a:pt x="3081817" y="66008"/>
                </a:lnTo>
                <a:lnTo>
                  <a:pt x="3090291" y="108076"/>
                </a:lnTo>
                <a:lnTo>
                  <a:pt x="3090291" y="540130"/>
                </a:lnTo>
                <a:lnTo>
                  <a:pt x="3081817" y="582126"/>
                </a:lnTo>
                <a:lnTo>
                  <a:pt x="3058699" y="616442"/>
                </a:lnTo>
                <a:lnTo>
                  <a:pt x="3024389" y="639589"/>
                </a:lnTo>
                <a:lnTo>
                  <a:pt x="2982341" y="648080"/>
                </a:lnTo>
                <a:lnTo>
                  <a:pt x="108076" y="648080"/>
                </a:lnTo>
                <a:lnTo>
                  <a:pt x="66008" y="639589"/>
                </a:lnTo>
                <a:lnTo>
                  <a:pt x="31654" y="616442"/>
                </a:lnTo>
                <a:lnTo>
                  <a:pt x="8493" y="582126"/>
                </a:lnTo>
                <a:lnTo>
                  <a:pt x="0" y="540130"/>
                </a:lnTo>
                <a:lnTo>
                  <a:pt x="0" y="108076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29396" y="1858517"/>
            <a:ext cx="11760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20" dirty="0">
                <a:latin typeface="Noto Sans CJK JP Regular"/>
                <a:cs typeface="Noto Sans CJK JP Regular"/>
              </a:rPr>
              <a:t>±</a:t>
            </a:r>
            <a:r>
              <a:rPr sz="1600" spc="100" dirty="0">
                <a:latin typeface="Noto Sans CJK JP Regular"/>
                <a:cs typeface="Noto Sans CJK JP Regular"/>
              </a:rPr>
              <a:t>100</a:t>
            </a:r>
            <a:r>
              <a:rPr sz="1600" spc="-5" dirty="0">
                <a:latin typeface="Noto Sans CJK JP Regular"/>
                <a:cs typeface="Noto Sans CJK JP Regular"/>
              </a:rPr>
              <a:t>ナノ秒</a:t>
            </a:r>
            <a:endParaRPr sz="16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8046" y="156464"/>
            <a:ext cx="155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Noto Sans CJK JP Regular"/>
                <a:cs typeface="Noto Sans CJK JP Regular"/>
              </a:rPr>
              <a:t>広がる用途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0428" y="1813382"/>
            <a:ext cx="1028065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spc="355" dirty="0">
                <a:latin typeface="Noto Sans CJK JP Regular"/>
                <a:cs typeface="Noto Sans CJK JP Regular"/>
              </a:rPr>
              <a:t>V2X</a:t>
            </a:r>
            <a:endParaRPr sz="40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000" spc="204" dirty="0">
                <a:latin typeface="Noto Sans CJK JP Regular"/>
                <a:cs typeface="Noto Sans CJK JP Regular"/>
              </a:rPr>
              <a:t>5G</a:t>
            </a:r>
            <a:endParaRPr sz="4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0071" y="156464"/>
            <a:ext cx="627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5" dirty="0">
                <a:latin typeface="Noto Sans CJK JP Regular"/>
                <a:cs typeface="Noto Sans CJK JP Regular"/>
              </a:rPr>
              <a:t>V2X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2550" y="1133487"/>
            <a:ext cx="1800225" cy="72009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31445" rIns="0" bIns="0" rtlCol="0">
            <a:spAutoFit/>
          </a:bodyPr>
          <a:lstStyle/>
          <a:p>
            <a:pPr marL="598170">
              <a:lnSpc>
                <a:spcPct val="100000"/>
              </a:lnSpc>
              <a:spcBef>
                <a:spcPts val="1035"/>
              </a:spcBef>
            </a:pPr>
            <a:r>
              <a:rPr sz="2400" spc="2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V2X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300" y="1928622"/>
            <a:ext cx="32600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Noto Sans CJK JP Regular"/>
                <a:cs typeface="Noto Sans CJK JP Regular"/>
              </a:rPr>
              <a:t>国内では</a:t>
            </a:r>
            <a:r>
              <a:rPr sz="1600" spc="100" dirty="0">
                <a:latin typeface="Noto Sans CJK JP Regular"/>
                <a:cs typeface="Noto Sans CJK JP Regular"/>
              </a:rPr>
              <a:t>760</a:t>
            </a:r>
            <a:r>
              <a:rPr sz="1600" spc="15" dirty="0">
                <a:latin typeface="Noto Sans CJK JP Regular"/>
                <a:cs typeface="Noto Sans CJK JP Regular"/>
              </a:rPr>
              <a:t>M</a:t>
            </a:r>
            <a:r>
              <a:rPr sz="1600" spc="35" dirty="0">
                <a:latin typeface="Noto Sans CJK JP Regular"/>
                <a:cs typeface="Noto Sans CJK JP Regular"/>
              </a:rPr>
              <a:t>H</a:t>
            </a:r>
            <a:r>
              <a:rPr sz="1600" spc="25" dirty="0">
                <a:latin typeface="Noto Sans CJK JP Regular"/>
                <a:cs typeface="Noto Sans CJK JP Regular"/>
              </a:rPr>
              <a:t>z</a:t>
            </a:r>
            <a:r>
              <a:rPr sz="1600" spc="-5" dirty="0">
                <a:latin typeface="Noto Sans CJK JP Regular"/>
                <a:cs typeface="Noto Sans CJK JP Regular"/>
              </a:rPr>
              <a:t>でサービス</a:t>
            </a:r>
            <a:r>
              <a:rPr sz="1600" spc="5" dirty="0">
                <a:latin typeface="Noto Sans CJK JP Regular"/>
                <a:cs typeface="Noto Sans CJK JP Regular"/>
              </a:rPr>
              <a:t>提</a:t>
            </a:r>
            <a:r>
              <a:rPr sz="1600" spc="-5" dirty="0">
                <a:latin typeface="Noto Sans CJK JP Regular"/>
                <a:cs typeface="Noto Sans CJK JP Regular"/>
              </a:rPr>
              <a:t>供中 路側機は信号機に設置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1416" y="834897"/>
            <a:ext cx="1050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4" dirty="0">
                <a:latin typeface="Noto Sans CJK JP Regular"/>
                <a:cs typeface="Noto Sans CJK JP Regular"/>
              </a:rPr>
              <a:t>201</a:t>
            </a:r>
            <a:r>
              <a:rPr sz="1800" spc="105" dirty="0">
                <a:latin typeface="Noto Sans CJK JP Regular"/>
                <a:cs typeface="Noto Sans CJK JP Regular"/>
              </a:rPr>
              <a:t>5</a:t>
            </a:r>
            <a:r>
              <a:rPr sz="1800" dirty="0">
                <a:latin typeface="Noto Sans CJK JP Regular"/>
                <a:cs typeface="Noto Sans CJK JP Regular"/>
              </a:rPr>
              <a:t>年～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3090" y="1133487"/>
            <a:ext cx="2016760" cy="72009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3144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035"/>
              </a:spcBef>
            </a:pP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セルラー</a:t>
            </a:r>
            <a:r>
              <a:rPr sz="2400" spc="2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V2X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52846" y="843483"/>
            <a:ext cx="10604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5" dirty="0"/>
              <a:t>202X</a:t>
            </a:r>
            <a:r>
              <a:rPr sz="1800" spc="-5" dirty="0"/>
              <a:t>年～</a:t>
            </a:r>
            <a:endParaRPr sz="1800"/>
          </a:p>
        </p:txBody>
      </p:sp>
      <p:sp>
        <p:nvSpPr>
          <p:cNvPr id="8" name="object 8"/>
          <p:cNvSpPr/>
          <p:nvPr/>
        </p:nvSpPr>
        <p:spPr>
          <a:xfrm>
            <a:off x="560514" y="2573566"/>
            <a:ext cx="1661287" cy="1105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17059" y="2573629"/>
            <a:ext cx="3528441" cy="1100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60365" y="1928622"/>
            <a:ext cx="34086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80" dirty="0">
                <a:latin typeface="Noto Sans CJK JP Regular"/>
                <a:cs typeface="Noto Sans CJK JP Regular"/>
              </a:rPr>
              <a:t>4G</a:t>
            </a:r>
            <a:r>
              <a:rPr sz="1600" spc="-5" dirty="0">
                <a:latin typeface="Noto Sans CJK JP Regular"/>
                <a:cs typeface="Noto Sans CJK JP Regular"/>
              </a:rPr>
              <a:t>や</a:t>
            </a:r>
            <a:r>
              <a:rPr sz="1600" spc="80" dirty="0">
                <a:latin typeface="Noto Sans CJK JP Regular"/>
                <a:cs typeface="Noto Sans CJK JP Regular"/>
              </a:rPr>
              <a:t>5G</a:t>
            </a:r>
            <a:r>
              <a:rPr sz="1600" spc="-5" dirty="0">
                <a:latin typeface="Noto Sans CJK JP Regular"/>
                <a:cs typeface="Noto Sans CJK JP Regular"/>
              </a:rPr>
              <a:t>の技術を使っておこな</a:t>
            </a:r>
            <a:r>
              <a:rPr sz="1600" spc="-30" dirty="0">
                <a:latin typeface="Noto Sans CJK JP Regular"/>
                <a:cs typeface="Noto Sans CJK JP Regular"/>
              </a:rPr>
              <a:t>う</a:t>
            </a:r>
            <a:r>
              <a:rPr sz="1600" spc="140" dirty="0">
                <a:latin typeface="Noto Sans CJK JP Regular"/>
                <a:cs typeface="Noto Sans CJK JP Regular"/>
              </a:rPr>
              <a:t>V2X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01306" y="5373217"/>
            <a:ext cx="2016252" cy="12280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26857" y="6614566"/>
            <a:ext cx="15678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Noto Sans CJK JP Regular"/>
                <a:cs typeface="Noto Sans CJK JP Regular"/>
              </a:rPr>
              <a:t>過酷アーバンキャニオン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92729" y="5369471"/>
            <a:ext cx="2068957" cy="12318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47389" y="6610604"/>
            <a:ext cx="11499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Noto Sans CJK JP Regular"/>
                <a:cs typeface="Noto Sans CJK JP Regular"/>
              </a:rPr>
              <a:t>準オープンスカイ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9140" y="5373204"/>
            <a:ext cx="2043684" cy="1224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93139" y="6609689"/>
            <a:ext cx="10071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Noto Sans CJK JP Regular"/>
                <a:cs typeface="Noto Sans CJK JP Regular"/>
              </a:rPr>
              <a:t>オープンスカイ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97017" y="5373217"/>
            <a:ext cx="1991106" cy="12231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62396" y="6610604"/>
            <a:ext cx="12877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Noto Sans CJK JP Regular"/>
                <a:cs typeface="Noto Sans CJK JP Regular"/>
              </a:rPr>
              <a:t>アーバンキャニオン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81250" y="2573629"/>
            <a:ext cx="1651253" cy="1100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7334" y="3861561"/>
            <a:ext cx="2967990" cy="1378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6740" marR="5080" indent="-844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Regular"/>
                <a:cs typeface="Noto Sans CJK JP Regular"/>
              </a:rPr>
              <a:t>路側機側に</a:t>
            </a:r>
            <a:r>
              <a:rPr sz="1800" spc="60" dirty="0">
                <a:latin typeface="Noto Sans CJK JP Regular"/>
                <a:cs typeface="Noto Sans CJK JP Regular"/>
              </a:rPr>
              <a:t>GN</a:t>
            </a:r>
            <a:r>
              <a:rPr sz="1800" spc="30" dirty="0">
                <a:latin typeface="Noto Sans CJK JP Regular"/>
                <a:cs typeface="Noto Sans CJK JP Regular"/>
              </a:rPr>
              <a:t>S</a:t>
            </a:r>
            <a:r>
              <a:rPr sz="1800" spc="60" dirty="0">
                <a:latin typeface="Noto Sans CJK JP Regular"/>
                <a:cs typeface="Noto Sans CJK JP Regular"/>
              </a:rPr>
              <a:t>S</a:t>
            </a:r>
            <a:r>
              <a:rPr sz="1800" dirty="0">
                <a:latin typeface="Noto Sans CJK JP Regular"/>
                <a:cs typeface="Noto Sans CJK JP Regular"/>
              </a:rPr>
              <a:t>を搭載 無線通信の同期に使用</a:t>
            </a:r>
            <a:endParaRPr sz="18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Noto Sans CJK JP Regular"/>
                <a:cs typeface="Noto Sans CJK JP Regular"/>
              </a:rPr>
              <a:t>想定される環境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75884" y="3859733"/>
            <a:ext cx="2997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Noto Sans CJK JP Regular"/>
                <a:cs typeface="Noto Sans CJK JP Regular"/>
              </a:rPr>
              <a:t>来たる自動運転において</a:t>
            </a:r>
            <a:endParaRPr sz="18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Noto Sans CJK JP Regular"/>
                <a:cs typeface="Noto Sans CJK JP Regular"/>
              </a:rPr>
              <a:t>道路上の重要な通信インフラ</a:t>
            </a:r>
            <a:endParaRPr sz="1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105" y="156464"/>
            <a:ext cx="1351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5</a:t>
            </a:r>
            <a:r>
              <a:rPr spc="140" dirty="0"/>
              <a:t>G</a:t>
            </a:r>
            <a:r>
              <a:rPr dirty="0"/>
              <a:t>基地局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746721"/>
            <a:ext cx="9905941" cy="5706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985" y="2240407"/>
            <a:ext cx="8712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オープンスカイからアーバンキャニオンへ</a:t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3646" y="156464"/>
            <a:ext cx="3382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アーバンキャニオン対策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03094" y="1248917"/>
            <a:ext cx="5683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15" dirty="0">
                <a:latin typeface="Noto Sans CJK JP Regular"/>
                <a:cs typeface="Noto Sans CJK JP Regular"/>
              </a:rPr>
              <a:t>GNSS</a:t>
            </a:r>
            <a:r>
              <a:rPr sz="2800" spc="-5" dirty="0">
                <a:latin typeface="Noto Sans CJK JP Regular"/>
                <a:cs typeface="Noto Sans CJK JP Regular"/>
              </a:rPr>
              <a:t>が見えない時間帯を補う技術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3094" y="2858516"/>
            <a:ext cx="3579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Noto Sans CJK JP Regular"/>
                <a:cs typeface="Noto Sans CJK JP Regular"/>
              </a:rPr>
              <a:t>衛星選択アルゴリズム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3094" y="4468114"/>
            <a:ext cx="2090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80" dirty="0">
                <a:latin typeface="Noto Sans CJK JP Regular"/>
                <a:cs typeface="Noto Sans CJK JP Regular"/>
              </a:rPr>
              <a:t>QZSS</a:t>
            </a:r>
            <a:r>
              <a:rPr sz="2800" spc="-5" dirty="0">
                <a:latin typeface="Noto Sans CJK JP Regular"/>
                <a:cs typeface="Noto Sans CJK JP Regular"/>
              </a:rPr>
              <a:t>の利用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4532" y="1052702"/>
            <a:ext cx="8496935" cy="2921000"/>
          </a:xfrm>
          <a:custGeom>
            <a:avLst/>
            <a:gdLst/>
            <a:ahLst/>
            <a:cxnLst/>
            <a:rect l="l" t="t" r="r" b="b"/>
            <a:pathLst>
              <a:path w="8496935" h="2921000">
                <a:moveTo>
                  <a:pt x="0" y="2921000"/>
                </a:moveTo>
                <a:lnTo>
                  <a:pt x="8496935" y="2921000"/>
                </a:lnTo>
                <a:lnTo>
                  <a:pt x="8496935" y="0"/>
                </a:lnTo>
                <a:lnTo>
                  <a:pt x="0" y="0"/>
                </a:lnTo>
                <a:lnTo>
                  <a:pt x="0" y="2921000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0563" y="1807591"/>
            <a:ext cx="443865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Road</a:t>
            </a:r>
            <a:endParaRPr sz="28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3360"/>
              </a:spcBef>
            </a:pPr>
            <a:r>
              <a:rPr sz="2800" spc="3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Timing </a:t>
            </a:r>
            <a:r>
              <a:rPr sz="2800" spc="12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&amp;</a:t>
            </a:r>
            <a:r>
              <a:rPr sz="2800" spc="-4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Synchronisation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7852" y="1807591"/>
            <a:ext cx="173101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18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8,500</a:t>
            </a:r>
            <a:r>
              <a:rPr sz="2800" spc="-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万台</a:t>
            </a:r>
            <a:endParaRPr sz="28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3360"/>
              </a:spcBef>
            </a:pPr>
            <a:r>
              <a:rPr sz="2800" spc="18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33</a:t>
            </a:r>
            <a:r>
              <a:rPr sz="2800" spc="-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万台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9733" y="5001844"/>
            <a:ext cx="5526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Noto Sans CJK JP Regular"/>
                <a:cs typeface="Noto Sans CJK JP Regular"/>
              </a:rPr>
              <a:t>台数ベースの市場規模</a:t>
            </a:r>
            <a:r>
              <a:rPr sz="2800" spc="-30" dirty="0">
                <a:latin typeface="Noto Sans CJK JP Regular"/>
                <a:cs typeface="Noto Sans CJK JP Regular"/>
              </a:rPr>
              <a:t>は</a:t>
            </a:r>
            <a:r>
              <a:rPr sz="2800" spc="180" dirty="0">
                <a:latin typeface="Noto Sans CJK JP Regular"/>
                <a:cs typeface="Noto Sans CJK JP Regular"/>
              </a:rPr>
              <a:t>250</a:t>
            </a:r>
            <a:r>
              <a:rPr sz="2800" spc="-5" dirty="0">
                <a:latin typeface="Noto Sans CJK JP Regular"/>
                <a:cs typeface="Noto Sans CJK JP Regular"/>
              </a:rPr>
              <a:t>分</a:t>
            </a:r>
            <a:r>
              <a:rPr sz="2800" spc="-10" dirty="0">
                <a:latin typeface="Noto Sans CJK JP Regular"/>
                <a:cs typeface="Noto Sans CJK JP Regular"/>
              </a:rPr>
              <a:t>の</a:t>
            </a:r>
            <a:r>
              <a:rPr sz="2800" spc="180" dirty="0">
                <a:latin typeface="Noto Sans CJK JP Regular"/>
                <a:cs typeface="Noto Sans CJK JP Regular"/>
              </a:rPr>
              <a:t>1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4038" y="3522979"/>
            <a:ext cx="3812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100"/>
              </a:spcBef>
              <a:tabLst>
                <a:tab pos="778510" algn="l"/>
              </a:tabLst>
            </a:pPr>
            <a:r>
              <a:rPr sz="120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出展	</a:t>
            </a:r>
            <a:r>
              <a:rPr sz="1200" spc="3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GNSS </a:t>
            </a:r>
            <a:r>
              <a:rPr sz="1200" spc="4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MARKET </a:t>
            </a:r>
            <a:r>
              <a:rPr sz="1200" spc="2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REPORT </a:t>
            </a:r>
            <a:r>
              <a:rPr sz="1200" spc="4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ISSUE </a:t>
            </a:r>
            <a:r>
              <a:rPr sz="1200" spc="105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sz="1200" spc="4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5（GSA）</a:t>
            </a:r>
            <a:endParaRPr sz="12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r>
              <a:rPr sz="1200" spc="3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https:/</a:t>
            </a:r>
            <a:r>
              <a:rPr sz="1200" spc="30" dirty="0">
                <a:solidFill>
                  <a:srgbClr val="404040"/>
                </a:solidFill>
                <a:latin typeface="Noto Sans CJK JP Regular"/>
                <a:cs typeface="Noto Sans CJK JP Regular"/>
                <a:hlinkClick r:id="rId2"/>
              </a:rPr>
              <a:t>/ww</a:t>
            </a:r>
            <a:r>
              <a:rPr sz="1200" spc="3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w</a:t>
            </a:r>
            <a:r>
              <a:rPr sz="1200" spc="30" dirty="0">
                <a:solidFill>
                  <a:srgbClr val="404040"/>
                </a:solidFill>
                <a:latin typeface="Noto Sans CJK JP Regular"/>
                <a:cs typeface="Noto Sans CJK JP Regular"/>
                <a:hlinkClick r:id="rId2"/>
              </a:rPr>
              <a:t>.gsa.europa.eu/market/market-report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0446" y="156464"/>
            <a:ext cx="1245870" cy="119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Noto Sans CJK JP Regular"/>
                <a:cs typeface="Noto Sans CJK JP Regular"/>
              </a:rPr>
              <a:t>市場規模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>
              <a:latin typeface="Times New Roman"/>
              <a:cs typeface="Times New Roman"/>
            </a:endParaRPr>
          </a:p>
          <a:p>
            <a:pPr marL="369570">
              <a:lnSpc>
                <a:spcPct val="100000"/>
              </a:lnSpc>
              <a:spcBef>
                <a:spcPts val="5"/>
              </a:spcBef>
            </a:pPr>
            <a:r>
              <a:rPr sz="1800" spc="11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2017</a:t>
            </a:r>
            <a:r>
              <a:rPr sz="1800" dirty="0">
                <a:solidFill>
                  <a:srgbClr val="404040"/>
                </a:solidFill>
                <a:latin typeface="Noto Sans CJK JP Regular"/>
                <a:cs typeface="Noto Sans CJK JP Regular"/>
              </a:rPr>
              <a:t>年</a:t>
            </a:r>
            <a:endParaRPr sz="1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9176" y="1120012"/>
            <a:ext cx="8864600" cy="32454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90"/>
              </a:spcBef>
            </a:pPr>
            <a:r>
              <a:rPr sz="2400" dirty="0">
                <a:latin typeface="Noto Sans CJK JP Regular"/>
                <a:cs typeface="Noto Sans CJK JP Regular"/>
              </a:rPr>
              <a:t>通信インフラで</a:t>
            </a:r>
            <a:r>
              <a:rPr sz="2400" spc="5" dirty="0">
                <a:latin typeface="Noto Sans CJK JP Regular"/>
                <a:cs typeface="Noto Sans CJK JP Regular"/>
              </a:rPr>
              <a:t>の</a:t>
            </a:r>
            <a:r>
              <a:rPr sz="2400" spc="70" dirty="0">
                <a:latin typeface="Noto Sans CJK JP Regular"/>
                <a:cs typeface="Noto Sans CJK JP Regular"/>
              </a:rPr>
              <a:t>GNSS</a:t>
            </a:r>
            <a:r>
              <a:rPr sz="2400" dirty="0">
                <a:latin typeface="Noto Sans CJK JP Regular"/>
                <a:cs typeface="Noto Sans CJK JP Regular"/>
              </a:rPr>
              <a:t>利用が定着</a:t>
            </a:r>
            <a:endParaRPr sz="24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Noto Sans CJK JP Regular"/>
                <a:cs typeface="Noto Sans CJK JP Regular"/>
              </a:rPr>
              <a:t>通信の高度化で、タイミング同期の重要性が増している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486409">
              <a:lnSpc>
                <a:spcPct val="100000"/>
              </a:lnSpc>
            </a:pPr>
            <a:r>
              <a:rPr sz="2400" dirty="0">
                <a:latin typeface="Noto Sans CJK JP Regular"/>
                <a:cs typeface="Noto Sans CJK JP Regular"/>
              </a:rPr>
              <a:t>要求精度は、マイクロ秒からナノ秒の桁へ</a:t>
            </a:r>
            <a:endParaRPr sz="2400">
              <a:latin typeface="Noto Sans CJK JP Regular"/>
              <a:cs typeface="Noto Sans CJK JP Regular"/>
            </a:endParaRPr>
          </a:p>
          <a:p>
            <a:pPr marL="486409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Noto Sans CJK JP Regular"/>
                <a:cs typeface="Noto Sans CJK JP Regular"/>
              </a:rPr>
              <a:t>使用環境は、オープンスカイからアーバンキャニオンへ</a:t>
            </a:r>
            <a:endParaRPr sz="2400">
              <a:latin typeface="Noto Sans CJK JP Regular"/>
              <a:cs typeface="Noto Sans CJK JP Regular"/>
            </a:endParaRPr>
          </a:p>
          <a:p>
            <a:pPr marL="12065" marR="5080" algn="ctr">
              <a:lnSpc>
                <a:spcPct val="110100"/>
              </a:lnSpc>
              <a:spcBef>
                <a:spcPts val="3165"/>
              </a:spcBef>
            </a:pPr>
            <a:r>
              <a:rPr sz="2400" dirty="0">
                <a:latin typeface="Noto Sans CJK JP Regular"/>
                <a:cs typeface="Noto Sans CJK JP Regular"/>
              </a:rPr>
              <a:t>極限まで衛星を絞って選択することが、精度を向上する上で有効 </a:t>
            </a:r>
            <a:r>
              <a:rPr sz="2400" spc="-5" dirty="0">
                <a:latin typeface="Noto Sans CJK JP Regular"/>
                <a:cs typeface="Noto Sans CJK JP Regular"/>
              </a:rPr>
              <a:t>ここで</a:t>
            </a:r>
            <a:r>
              <a:rPr sz="2400" spc="70" dirty="0">
                <a:latin typeface="Noto Sans CJK JP Regular"/>
                <a:cs typeface="Noto Sans CJK JP Regular"/>
              </a:rPr>
              <a:t>QZSS</a:t>
            </a:r>
            <a:r>
              <a:rPr sz="2400" spc="-5" dirty="0">
                <a:latin typeface="Noto Sans CJK JP Regular"/>
                <a:cs typeface="Noto Sans CJK JP Regular"/>
              </a:rPr>
              <a:t>の可視衛星</a:t>
            </a:r>
            <a:r>
              <a:rPr sz="2400" dirty="0">
                <a:latin typeface="Noto Sans CJK JP Regular"/>
                <a:cs typeface="Noto Sans CJK JP Regular"/>
              </a:rPr>
              <a:t>が</a:t>
            </a:r>
            <a:r>
              <a:rPr sz="2400" spc="155" dirty="0">
                <a:latin typeface="Noto Sans CJK JP Regular"/>
                <a:cs typeface="Noto Sans CJK JP Regular"/>
              </a:rPr>
              <a:t>1</a:t>
            </a:r>
            <a:r>
              <a:rPr sz="2400" spc="-5" dirty="0">
                <a:latin typeface="Noto Sans CJK JP Regular"/>
                <a:cs typeface="Noto Sans CJK JP Regular"/>
              </a:rPr>
              <a:t>機でも</a:t>
            </a:r>
            <a:r>
              <a:rPr sz="2400" spc="155" dirty="0">
                <a:latin typeface="Noto Sans CJK JP Regular"/>
                <a:cs typeface="Noto Sans CJK JP Regular"/>
              </a:rPr>
              <a:t>2</a:t>
            </a:r>
            <a:r>
              <a:rPr sz="2400" spc="-5" dirty="0">
                <a:latin typeface="Noto Sans CJK JP Regular"/>
                <a:cs typeface="Noto Sans CJK JP Regular"/>
              </a:rPr>
              <a:t>機でもあると大変ありがたい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368" y="5313679"/>
            <a:ext cx="88417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6FC0"/>
                </a:solidFill>
                <a:latin typeface="Noto Sans CJK JP Regular"/>
                <a:cs typeface="Noto Sans CJK JP Regular"/>
              </a:rPr>
              <a:t>アーバンキャニオン</a:t>
            </a:r>
            <a:r>
              <a:rPr sz="3200" spc="5" dirty="0">
                <a:solidFill>
                  <a:srgbClr val="006FC0"/>
                </a:solidFill>
                <a:latin typeface="Noto Sans CJK JP Regular"/>
                <a:cs typeface="Noto Sans CJK JP Regular"/>
              </a:rPr>
              <a:t>で</a:t>
            </a:r>
            <a:r>
              <a:rPr sz="3200" spc="100" dirty="0">
                <a:solidFill>
                  <a:srgbClr val="006FC0"/>
                </a:solidFill>
                <a:latin typeface="Noto Sans CJK JP Regular"/>
                <a:cs typeface="Noto Sans CJK JP Regular"/>
              </a:rPr>
              <a:t>QZSS</a:t>
            </a:r>
            <a:r>
              <a:rPr sz="3200" spc="5" dirty="0">
                <a:solidFill>
                  <a:srgbClr val="006FC0"/>
                </a:solidFill>
                <a:latin typeface="Noto Sans CJK JP Regular"/>
                <a:cs typeface="Noto Sans CJK JP Regular"/>
              </a:rPr>
              <a:t>の役割は</a:t>
            </a:r>
            <a:r>
              <a:rPr sz="3200" spc="-10" dirty="0">
                <a:solidFill>
                  <a:srgbClr val="006FC0"/>
                </a:solidFill>
                <a:latin typeface="Noto Sans CJK JP Regular"/>
                <a:cs typeface="Noto Sans CJK JP Regular"/>
              </a:rPr>
              <a:t>極</a:t>
            </a:r>
            <a:r>
              <a:rPr sz="3200" spc="5" dirty="0">
                <a:solidFill>
                  <a:srgbClr val="006FC0"/>
                </a:solidFill>
                <a:latin typeface="Noto Sans CJK JP Regular"/>
                <a:cs typeface="Noto Sans CJK JP Regular"/>
              </a:rPr>
              <a:t>め</a:t>
            </a:r>
            <a:r>
              <a:rPr sz="3200" spc="-15" dirty="0">
                <a:solidFill>
                  <a:srgbClr val="006FC0"/>
                </a:solidFill>
                <a:latin typeface="Noto Sans CJK JP Regular"/>
                <a:cs typeface="Noto Sans CJK JP Regular"/>
              </a:rPr>
              <a:t>て</a:t>
            </a:r>
            <a:r>
              <a:rPr sz="3200" spc="5" dirty="0">
                <a:solidFill>
                  <a:srgbClr val="006FC0"/>
                </a:solidFill>
                <a:latin typeface="Noto Sans CJK JP Regular"/>
                <a:cs typeface="Noto Sans CJK JP Regular"/>
              </a:rPr>
              <a:t>重要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49089"/>
            <a:ext cx="9906000" cy="2708910"/>
          </a:xfrm>
          <a:custGeom>
            <a:avLst/>
            <a:gdLst/>
            <a:ahLst/>
            <a:cxnLst/>
            <a:rect l="l" t="t" r="r" b="b"/>
            <a:pathLst>
              <a:path w="9906000" h="2708909">
                <a:moveTo>
                  <a:pt x="0" y="2708910"/>
                </a:moveTo>
                <a:lnTo>
                  <a:pt x="9906000" y="2708910"/>
                </a:lnTo>
                <a:lnTo>
                  <a:pt x="9906000" y="0"/>
                </a:lnTo>
                <a:lnTo>
                  <a:pt x="0" y="0"/>
                </a:lnTo>
                <a:lnTo>
                  <a:pt x="0" y="270891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4148073"/>
            <a:ext cx="276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時刻の出し方は時報と同じ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2414" y="156464"/>
            <a:ext cx="9505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GT</a:t>
            </a:r>
            <a:r>
              <a:rPr spc="220" dirty="0"/>
              <a:t>-</a:t>
            </a:r>
            <a:r>
              <a:rPr spc="150" dirty="0"/>
              <a:t>87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42535" y="258572"/>
            <a:ext cx="205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Noto Sans CJK JP Regular"/>
                <a:cs typeface="Noto Sans CJK JP Regular"/>
              </a:rPr>
              <a:t>タイミングモジュール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9950" y="588043"/>
            <a:ext cx="1047403" cy="1224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44648" y="1901444"/>
            <a:ext cx="2095500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2421" y="1790573"/>
            <a:ext cx="1260475" cy="1165860"/>
          </a:xfrm>
          <a:custGeom>
            <a:avLst/>
            <a:gdLst/>
            <a:ahLst/>
            <a:cxnLst/>
            <a:rect l="l" t="t" r="r" b="b"/>
            <a:pathLst>
              <a:path w="1260475" h="1165860">
                <a:moveTo>
                  <a:pt x="477" y="0"/>
                </a:moveTo>
                <a:lnTo>
                  <a:pt x="178" y="55641"/>
                </a:lnTo>
                <a:lnTo>
                  <a:pt x="0" y="111161"/>
                </a:lnTo>
                <a:lnTo>
                  <a:pt x="60" y="166438"/>
                </a:lnTo>
                <a:lnTo>
                  <a:pt x="479" y="221349"/>
                </a:lnTo>
                <a:lnTo>
                  <a:pt x="1377" y="275773"/>
                </a:lnTo>
                <a:lnTo>
                  <a:pt x="2873" y="329586"/>
                </a:lnTo>
                <a:lnTo>
                  <a:pt x="5087" y="382667"/>
                </a:lnTo>
                <a:lnTo>
                  <a:pt x="8138" y="434893"/>
                </a:lnTo>
                <a:lnTo>
                  <a:pt x="12146" y="486141"/>
                </a:lnTo>
                <a:lnTo>
                  <a:pt x="17231" y="536289"/>
                </a:lnTo>
                <a:lnTo>
                  <a:pt x="23512" y="585216"/>
                </a:lnTo>
                <a:lnTo>
                  <a:pt x="31108" y="632797"/>
                </a:lnTo>
                <a:lnTo>
                  <a:pt x="40140" y="678912"/>
                </a:lnTo>
                <a:lnTo>
                  <a:pt x="50726" y="723438"/>
                </a:lnTo>
                <a:lnTo>
                  <a:pt x="62987" y="766252"/>
                </a:lnTo>
                <a:lnTo>
                  <a:pt x="77043" y="807232"/>
                </a:lnTo>
                <a:lnTo>
                  <a:pt x="93012" y="846255"/>
                </a:lnTo>
                <a:lnTo>
                  <a:pt x="111014" y="883200"/>
                </a:lnTo>
                <a:lnTo>
                  <a:pt x="131169" y="917944"/>
                </a:lnTo>
                <a:lnTo>
                  <a:pt x="153596" y="950364"/>
                </a:lnTo>
                <a:lnTo>
                  <a:pt x="178416" y="980338"/>
                </a:lnTo>
                <a:lnTo>
                  <a:pt x="205747" y="1007744"/>
                </a:lnTo>
                <a:lnTo>
                  <a:pt x="235670" y="1032502"/>
                </a:lnTo>
                <a:lnTo>
                  <a:pt x="268106" y="1054692"/>
                </a:lnTo>
                <a:lnTo>
                  <a:pt x="302935" y="1074437"/>
                </a:lnTo>
                <a:lnTo>
                  <a:pt x="340037" y="1091861"/>
                </a:lnTo>
                <a:lnTo>
                  <a:pt x="379292" y="1107084"/>
                </a:lnTo>
                <a:lnTo>
                  <a:pt x="420581" y="1120229"/>
                </a:lnTo>
                <a:lnTo>
                  <a:pt x="463784" y="1131419"/>
                </a:lnTo>
                <a:lnTo>
                  <a:pt x="508782" y="1140775"/>
                </a:lnTo>
                <a:lnTo>
                  <a:pt x="555454" y="1148420"/>
                </a:lnTo>
                <a:lnTo>
                  <a:pt x="603681" y="1154476"/>
                </a:lnTo>
                <a:lnTo>
                  <a:pt x="653343" y="1159065"/>
                </a:lnTo>
                <a:lnTo>
                  <a:pt x="704320" y="1162310"/>
                </a:lnTo>
                <a:lnTo>
                  <a:pt x="756493" y="1164332"/>
                </a:lnTo>
                <a:lnTo>
                  <a:pt x="809742" y="1165254"/>
                </a:lnTo>
                <a:lnTo>
                  <a:pt x="863947" y="1165199"/>
                </a:lnTo>
                <a:lnTo>
                  <a:pt x="918989" y="1164288"/>
                </a:lnTo>
                <a:lnTo>
                  <a:pt x="974748" y="1162643"/>
                </a:lnTo>
                <a:lnTo>
                  <a:pt x="1031103" y="1160388"/>
                </a:lnTo>
                <a:lnTo>
                  <a:pt x="1087936" y="1157643"/>
                </a:lnTo>
                <a:lnTo>
                  <a:pt x="1145126" y="1154532"/>
                </a:lnTo>
                <a:lnTo>
                  <a:pt x="1202555" y="1151176"/>
                </a:lnTo>
                <a:lnTo>
                  <a:pt x="1260101" y="1147699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5009" y="1415161"/>
            <a:ext cx="864235" cy="504190"/>
          </a:xfrm>
          <a:custGeom>
            <a:avLst/>
            <a:gdLst/>
            <a:ahLst/>
            <a:cxnLst/>
            <a:rect l="l" t="t" r="r" b="b"/>
            <a:pathLst>
              <a:path w="864235" h="504189">
                <a:moveTo>
                  <a:pt x="612013" y="0"/>
                </a:moveTo>
                <a:lnTo>
                  <a:pt x="612013" y="125984"/>
                </a:lnTo>
                <a:lnTo>
                  <a:pt x="0" y="125984"/>
                </a:lnTo>
                <a:lnTo>
                  <a:pt x="0" y="377951"/>
                </a:lnTo>
                <a:lnTo>
                  <a:pt x="612013" y="377951"/>
                </a:lnTo>
                <a:lnTo>
                  <a:pt x="612013" y="503936"/>
                </a:lnTo>
                <a:lnTo>
                  <a:pt x="864107" y="251967"/>
                </a:lnTo>
                <a:lnTo>
                  <a:pt x="61201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04990" y="1194942"/>
            <a:ext cx="2541905" cy="1162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Regular"/>
                <a:cs typeface="Noto Sans CJK JP Regular"/>
              </a:rPr>
              <a:t>時刻データ</a:t>
            </a:r>
            <a:endParaRPr sz="18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400" spc="95" dirty="0">
                <a:latin typeface="Noto Sans CJK JP Regular"/>
                <a:cs typeface="Noto Sans CJK JP Regular"/>
              </a:rPr>
              <a:t>2018</a:t>
            </a:r>
            <a:r>
              <a:rPr sz="1400" dirty="0">
                <a:latin typeface="Noto Sans CJK JP Regular"/>
                <a:cs typeface="Noto Sans CJK JP Regular"/>
              </a:rPr>
              <a:t>年</a:t>
            </a:r>
            <a:r>
              <a:rPr sz="1400" spc="100" dirty="0">
                <a:latin typeface="Noto Sans CJK JP Regular"/>
                <a:cs typeface="Noto Sans CJK JP Regular"/>
              </a:rPr>
              <a:t>7</a:t>
            </a:r>
            <a:r>
              <a:rPr sz="1400" dirty="0">
                <a:latin typeface="Noto Sans CJK JP Regular"/>
                <a:cs typeface="Noto Sans CJK JP Regular"/>
              </a:rPr>
              <a:t>月</a:t>
            </a:r>
            <a:r>
              <a:rPr sz="1400" spc="95" dirty="0">
                <a:latin typeface="Noto Sans CJK JP Regular"/>
                <a:cs typeface="Noto Sans CJK JP Regular"/>
              </a:rPr>
              <a:t>26</a:t>
            </a:r>
            <a:r>
              <a:rPr sz="1400" dirty="0">
                <a:latin typeface="Noto Sans CJK JP Regular"/>
                <a:cs typeface="Noto Sans CJK JP Regular"/>
              </a:rPr>
              <a:t>日</a:t>
            </a:r>
            <a:r>
              <a:rPr sz="1400" spc="95" dirty="0">
                <a:latin typeface="Noto Sans CJK JP Regular"/>
                <a:cs typeface="Noto Sans CJK JP Regular"/>
              </a:rPr>
              <a:t>10</a:t>
            </a:r>
            <a:r>
              <a:rPr sz="1400" dirty="0">
                <a:latin typeface="Noto Sans CJK JP Regular"/>
                <a:cs typeface="Noto Sans CJK JP Regular"/>
              </a:rPr>
              <a:t>時</a:t>
            </a:r>
            <a:r>
              <a:rPr sz="1400" spc="95" dirty="0">
                <a:latin typeface="Noto Sans CJK JP Regular"/>
                <a:cs typeface="Noto Sans CJK JP Regular"/>
              </a:rPr>
              <a:t>59</a:t>
            </a:r>
            <a:r>
              <a:rPr sz="1400" dirty="0">
                <a:latin typeface="Noto Sans CJK JP Regular"/>
                <a:cs typeface="Noto Sans CJK JP Regular"/>
              </a:rPr>
              <a:t>分</a:t>
            </a:r>
            <a:r>
              <a:rPr sz="1400" spc="95" dirty="0">
                <a:latin typeface="Noto Sans CJK JP Regular"/>
                <a:cs typeface="Noto Sans CJK JP Regular"/>
              </a:rPr>
              <a:t>58</a:t>
            </a:r>
            <a:r>
              <a:rPr sz="1400" dirty="0">
                <a:latin typeface="Noto Sans CJK JP Regular"/>
                <a:cs typeface="Noto Sans CJK JP Regular"/>
              </a:rPr>
              <a:t>秒</a:t>
            </a:r>
            <a:endParaRPr sz="14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</a:pPr>
            <a:r>
              <a:rPr sz="1400" spc="95" dirty="0">
                <a:latin typeface="Noto Sans CJK JP Regular"/>
                <a:cs typeface="Noto Sans CJK JP Regular"/>
              </a:rPr>
              <a:t>2018</a:t>
            </a:r>
            <a:r>
              <a:rPr sz="1400" dirty="0">
                <a:latin typeface="Noto Sans CJK JP Regular"/>
                <a:cs typeface="Noto Sans CJK JP Regular"/>
              </a:rPr>
              <a:t>年</a:t>
            </a:r>
            <a:r>
              <a:rPr sz="1400" spc="100" dirty="0">
                <a:latin typeface="Noto Sans CJK JP Regular"/>
                <a:cs typeface="Noto Sans CJK JP Regular"/>
              </a:rPr>
              <a:t>7</a:t>
            </a:r>
            <a:r>
              <a:rPr sz="1400" dirty="0">
                <a:latin typeface="Noto Sans CJK JP Regular"/>
                <a:cs typeface="Noto Sans CJK JP Regular"/>
              </a:rPr>
              <a:t>月</a:t>
            </a:r>
            <a:r>
              <a:rPr sz="1400" spc="95" dirty="0">
                <a:latin typeface="Noto Sans CJK JP Regular"/>
                <a:cs typeface="Noto Sans CJK JP Regular"/>
              </a:rPr>
              <a:t>26</a:t>
            </a:r>
            <a:r>
              <a:rPr sz="1400" dirty="0">
                <a:latin typeface="Noto Sans CJK JP Regular"/>
                <a:cs typeface="Noto Sans CJK JP Regular"/>
              </a:rPr>
              <a:t>日</a:t>
            </a:r>
            <a:r>
              <a:rPr sz="1400" spc="95" dirty="0">
                <a:latin typeface="Noto Sans CJK JP Regular"/>
                <a:cs typeface="Noto Sans CJK JP Regular"/>
              </a:rPr>
              <a:t>10</a:t>
            </a:r>
            <a:r>
              <a:rPr sz="1400" dirty="0">
                <a:latin typeface="Noto Sans CJK JP Regular"/>
                <a:cs typeface="Noto Sans CJK JP Regular"/>
              </a:rPr>
              <a:t>時</a:t>
            </a:r>
            <a:r>
              <a:rPr sz="1400" spc="95" dirty="0">
                <a:latin typeface="Noto Sans CJK JP Regular"/>
                <a:cs typeface="Noto Sans CJK JP Regular"/>
              </a:rPr>
              <a:t>59</a:t>
            </a:r>
            <a:r>
              <a:rPr sz="1400" dirty="0">
                <a:latin typeface="Noto Sans CJK JP Regular"/>
                <a:cs typeface="Noto Sans CJK JP Regular"/>
              </a:rPr>
              <a:t>分</a:t>
            </a:r>
            <a:r>
              <a:rPr sz="1400" spc="95" dirty="0">
                <a:latin typeface="Noto Sans CJK JP Regular"/>
                <a:cs typeface="Noto Sans CJK JP Regular"/>
              </a:rPr>
              <a:t>59</a:t>
            </a:r>
            <a:r>
              <a:rPr sz="1400" dirty="0">
                <a:latin typeface="Noto Sans CJK JP Regular"/>
                <a:cs typeface="Noto Sans CJK JP Regular"/>
              </a:rPr>
              <a:t>秒</a:t>
            </a:r>
            <a:endParaRPr sz="14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</a:pPr>
            <a:r>
              <a:rPr sz="1400" spc="95" dirty="0">
                <a:latin typeface="Noto Sans CJK JP Regular"/>
                <a:cs typeface="Noto Sans CJK JP Regular"/>
              </a:rPr>
              <a:t>2018</a:t>
            </a:r>
            <a:r>
              <a:rPr sz="1400" dirty="0">
                <a:latin typeface="Noto Sans CJK JP Regular"/>
                <a:cs typeface="Noto Sans CJK JP Regular"/>
              </a:rPr>
              <a:t>年</a:t>
            </a:r>
            <a:r>
              <a:rPr sz="1400" spc="100" dirty="0">
                <a:latin typeface="Noto Sans CJK JP Regular"/>
                <a:cs typeface="Noto Sans CJK JP Regular"/>
              </a:rPr>
              <a:t>7</a:t>
            </a:r>
            <a:r>
              <a:rPr sz="1400" dirty="0">
                <a:latin typeface="Noto Sans CJK JP Regular"/>
                <a:cs typeface="Noto Sans CJK JP Regular"/>
              </a:rPr>
              <a:t>月</a:t>
            </a:r>
            <a:r>
              <a:rPr sz="1400" spc="95" dirty="0">
                <a:latin typeface="Noto Sans CJK JP Regular"/>
                <a:cs typeface="Noto Sans CJK JP Regular"/>
              </a:rPr>
              <a:t>26</a:t>
            </a:r>
            <a:r>
              <a:rPr sz="1400" dirty="0">
                <a:latin typeface="Noto Sans CJK JP Regular"/>
                <a:cs typeface="Noto Sans CJK JP Regular"/>
              </a:rPr>
              <a:t>日</a:t>
            </a:r>
            <a:r>
              <a:rPr sz="1400" spc="95" dirty="0">
                <a:latin typeface="Noto Sans CJK JP Regular"/>
                <a:cs typeface="Noto Sans CJK JP Regular"/>
              </a:rPr>
              <a:t>11</a:t>
            </a:r>
            <a:r>
              <a:rPr sz="1400" dirty="0">
                <a:latin typeface="Noto Sans CJK JP Regular"/>
                <a:cs typeface="Noto Sans CJK JP Regular"/>
              </a:rPr>
              <a:t>時</a:t>
            </a:r>
            <a:r>
              <a:rPr sz="1400" spc="95" dirty="0">
                <a:latin typeface="Noto Sans CJK JP Regular"/>
                <a:cs typeface="Noto Sans CJK JP Regular"/>
              </a:rPr>
              <a:t>00</a:t>
            </a:r>
            <a:r>
              <a:rPr sz="1400" dirty="0">
                <a:latin typeface="Noto Sans CJK JP Regular"/>
                <a:cs typeface="Noto Sans CJK JP Regular"/>
              </a:rPr>
              <a:t>分</a:t>
            </a:r>
            <a:r>
              <a:rPr sz="1400" spc="95" dirty="0">
                <a:latin typeface="Noto Sans CJK JP Regular"/>
                <a:cs typeface="Noto Sans CJK JP Regular"/>
              </a:rPr>
              <a:t>00</a:t>
            </a:r>
            <a:r>
              <a:rPr sz="1400" dirty="0">
                <a:latin typeface="Noto Sans CJK JP Regular"/>
                <a:cs typeface="Noto Sans CJK JP Regular"/>
              </a:rPr>
              <a:t>秒</a:t>
            </a:r>
            <a:endParaRPr sz="1400">
              <a:latin typeface="Noto Sans CJK JP Regular"/>
              <a:cs typeface="Noto Sans CJK JP Regular"/>
            </a:endParaRPr>
          </a:p>
          <a:p>
            <a:pPr marL="724535">
              <a:lnSpc>
                <a:spcPct val="100000"/>
              </a:lnSpc>
            </a:pPr>
            <a:r>
              <a:rPr sz="1400" spc="210" dirty="0">
                <a:latin typeface="Noto Sans CJK JP Regular"/>
                <a:cs typeface="Noto Sans CJK JP Regular"/>
              </a:rPr>
              <a:t>: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04990" y="2757373"/>
            <a:ext cx="17119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Noto Sans CJK JP Regular"/>
                <a:cs typeface="Noto Sans CJK JP Regular"/>
              </a:rPr>
              <a:t>１秒パルス</a:t>
            </a:r>
            <a:r>
              <a:rPr sz="1400" spc="5" dirty="0">
                <a:latin typeface="Noto Sans CJK JP Regular"/>
                <a:cs typeface="Noto Sans CJK JP Regular"/>
              </a:rPr>
              <a:t>（</a:t>
            </a:r>
            <a:r>
              <a:rPr sz="1400" spc="10" dirty="0">
                <a:latin typeface="Noto Sans CJK JP Regular"/>
                <a:cs typeface="Noto Sans CJK JP Regular"/>
              </a:rPr>
              <a:t>1PP</a:t>
            </a:r>
            <a:r>
              <a:rPr sz="1400" dirty="0">
                <a:latin typeface="Noto Sans CJK JP Regular"/>
                <a:cs typeface="Noto Sans CJK JP Regular"/>
              </a:rPr>
              <a:t>S</a:t>
            </a:r>
            <a:r>
              <a:rPr sz="1400" spc="5" dirty="0">
                <a:latin typeface="Noto Sans CJK JP Regular"/>
                <a:cs typeface="Noto Sans CJK JP Regular"/>
              </a:rPr>
              <a:t>）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41439" y="3045205"/>
            <a:ext cx="1323975" cy="314325"/>
          </a:xfrm>
          <a:custGeom>
            <a:avLst/>
            <a:gdLst/>
            <a:ahLst/>
            <a:cxnLst/>
            <a:rect l="l" t="t" r="r" b="b"/>
            <a:pathLst>
              <a:path w="1323975" h="314325">
                <a:moveTo>
                  <a:pt x="0" y="302895"/>
                </a:moveTo>
                <a:lnTo>
                  <a:pt x="123443" y="302895"/>
                </a:lnTo>
                <a:lnTo>
                  <a:pt x="123443" y="0"/>
                </a:lnTo>
                <a:lnTo>
                  <a:pt x="258063" y="0"/>
                </a:lnTo>
                <a:lnTo>
                  <a:pt x="258063" y="308483"/>
                </a:lnTo>
                <a:lnTo>
                  <a:pt x="409575" y="308483"/>
                </a:lnTo>
                <a:lnTo>
                  <a:pt x="409575" y="11176"/>
                </a:lnTo>
                <a:lnTo>
                  <a:pt x="544194" y="11176"/>
                </a:lnTo>
                <a:lnTo>
                  <a:pt x="544194" y="314071"/>
                </a:lnTo>
                <a:lnTo>
                  <a:pt x="706881" y="314071"/>
                </a:lnTo>
                <a:lnTo>
                  <a:pt x="706881" y="5588"/>
                </a:lnTo>
                <a:lnTo>
                  <a:pt x="852677" y="5588"/>
                </a:lnTo>
                <a:lnTo>
                  <a:pt x="852677" y="314071"/>
                </a:lnTo>
                <a:lnTo>
                  <a:pt x="1009776" y="314071"/>
                </a:lnTo>
                <a:lnTo>
                  <a:pt x="1009776" y="11176"/>
                </a:lnTo>
                <a:lnTo>
                  <a:pt x="1161287" y="11176"/>
                </a:lnTo>
                <a:lnTo>
                  <a:pt x="1161287" y="308483"/>
                </a:lnTo>
                <a:lnTo>
                  <a:pt x="1323975" y="308483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7265" y="5013197"/>
            <a:ext cx="648335" cy="581660"/>
          </a:xfrm>
          <a:custGeom>
            <a:avLst/>
            <a:gdLst/>
            <a:ahLst/>
            <a:cxnLst/>
            <a:rect l="l" t="t" r="r" b="b"/>
            <a:pathLst>
              <a:path w="648335" h="581660">
                <a:moveTo>
                  <a:pt x="270001" y="432053"/>
                </a:moveTo>
                <a:lnTo>
                  <a:pt x="108076" y="432053"/>
                </a:lnTo>
                <a:lnTo>
                  <a:pt x="36702" y="581279"/>
                </a:lnTo>
                <a:lnTo>
                  <a:pt x="270001" y="432053"/>
                </a:lnTo>
                <a:close/>
              </a:path>
              <a:path w="648335" h="581660">
                <a:moveTo>
                  <a:pt x="576072" y="0"/>
                </a:moveTo>
                <a:lnTo>
                  <a:pt x="72009" y="0"/>
                </a:lnTo>
                <a:lnTo>
                  <a:pt x="43987" y="5661"/>
                </a:lnTo>
                <a:lnTo>
                  <a:pt x="21097" y="21097"/>
                </a:lnTo>
                <a:lnTo>
                  <a:pt x="5661" y="43987"/>
                </a:lnTo>
                <a:lnTo>
                  <a:pt x="0" y="72008"/>
                </a:lnTo>
                <a:lnTo>
                  <a:pt x="0" y="360044"/>
                </a:lnTo>
                <a:lnTo>
                  <a:pt x="5661" y="388066"/>
                </a:lnTo>
                <a:lnTo>
                  <a:pt x="21097" y="410956"/>
                </a:lnTo>
                <a:lnTo>
                  <a:pt x="43987" y="426392"/>
                </a:lnTo>
                <a:lnTo>
                  <a:pt x="72009" y="432053"/>
                </a:lnTo>
                <a:lnTo>
                  <a:pt x="576072" y="432053"/>
                </a:lnTo>
                <a:lnTo>
                  <a:pt x="604093" y="426392"/>
                </a:lnTo>
                <a:lnTo>
                  <a:pt x="626983" y="410956"/>
                </a:lnTo>
                <a:lnTo>
                  <a:pt x="642419" y="388066"/>
                </a:lnTo>
                <a:lnTo>
                  <a:pt x="648081" y="360044"/>
                </a:lnTo>
                <a:lnTo>
                  <a:pt x="648081" y="72008"/>
                </a:lnTo>
                <a:lnTo>
                  <a:pt x="642419" y="43987"/>
                </a:lnTo>
                <a:lnTo>
                  <a:pt x="626983" y="21097"/>
                </a:lnTo>
                <a:lnTo>
                  <a:pt x="604093" y="5661"/>
                </a:lnTo>
                <a:lnTo>
                  <a:pt x="5760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87265" y="5013197"/>
            <a:ext cx="648335" cy="581660"/>
          </a:xfrm>
          <a:custGeom>
            <a:avLst/>
            <a:gdLst/>
            <a:ahLst/>
            <a:cxnLst/>
            <a:rect l="l" t="t" r="r" b="b"/>
            <a:pathLst>
              <a:path w="648335" h="581660">
                <a:moveTo>
                  <a:pt x="0" y="72008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9" y="0"/>
                </a:lnTo>
                <a:lnTo>
                  <a:pt x="108076" y="0"/>
                </a:lnTo>
                <a:lnTo>
                  <a:pt x="270001" y="0"/>
                </a:lnTo>
                <a:lnTo>
                  <a:pt x="576072" y="0"/>
                </a:lnTo>
                <a:lnTo>
                  <a:pt x="604093" y="5661"/>
                </a:lnTo>
                <a:lnTo>
                  <a:pt x="626983" y="21097"/>
                </a:lnTo>
                <a:lnTo>
                  <a:pt x="642419" y="43987"/>
                </a:lnTo>
                <a:lnTo>
                  <a:pt x="648081" y="72008"/>
                </a:lnTo>
                <a:lnTo>
                  <a:pt x="648081" y="251967"/>
                </a:lnTo>
                <a:lnTo>
                  <a:pt x="648081" y="360044"/>
                </a:lnTo>
                <a:lnTo>
                  <a:pt x="642419" y="388066"/>
                </a:lnTo>
                <a:lnTo>
                  <a:pt x="626983" y="410956"/>
                </a:lnTo>
                <a:lnTo>
                  <a:pt x="604093" y="426392"/>
                </a:lnTo>
                <a:lnTo>
                  <a:pt x="576072" y="432053"/>
                </a:lnTo>
                <a:lnTo>
                  <a:pt x="270001" y="432053"/>
                </a:lnTo>
                <a:lnTo>
                  <a:pt x="36702" y="581279"/>
                </a:lnTo>
                <a:lnTo>
                  <a:pt x="108076" y="432053"/>
                </a:lnTo>
                <a:lnTo>
                  <a:pt x="72009" y="432053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4"/>
                </a:lnTo>
                <a:lnTo>
                  <a:pt x="0" y="251967"/>
                </a:lnTo>
                <a:lnTo>
                  <a:pt x="0" y="72008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97958" y="5065267"/>
            <a:ext cx="228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75F92"/>
                </a:solidFill>
                <a:latin typeface="Noto Sans CJK JP Regular"/>
                <a:cs typeface="Noto Sans CJK JP Regular"/>
              </a:rPr>
              <a:t>ピ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23382" y="5013197"/>
            <a:ext cx="648335" cy="581660"/>
          </a:xfrm>
          <a:custGeom>
            <a:avLst/>
            <a:gdLst/>
            <a:ahLst/>
            <a:cxnLst/>
            <a:rect l="l" t="t" r="r" b="b"/>
            <a:pathLst>
              <a:path w="648335" h="581660">
                <a:moveTo>
                  <a:pt x="270001" y="432053"/>
                </a:moveTo>
                <a:lnTo>
                  <a:pt x="108076" y="432053"/>
                </a:lnTo>
                <a:lnTo>
                  <a:pt x="36575" y="581279"/>
                </a:lnTo>
                <a:lnTo>
                  <a:pt x="270001" y="432053"/>
                </a:lnTo>
                <a:close/>
              </a:path>
              <a:path w="648335" h="581660">
                <a:moveTo>
                  <a:pt x="576071" y="0"/>
                </a:moveTo>
                <a:lnTo>
                  <a:pt x="72008" y="0"/>
                </a:lnTo>
                <a:lnTo>
                  <a:pt x="43987" y="5661"/>
                </a:lnTo>
                <a:lnTo>
                  <a:pt x="21097" y="21097"/>
                </a:lnTo>
                <a:lnTo>
                  <a:pt x="5661" y="43987"/>
                </a:lnTo>
                <a:lnTo>
                  <a:pt x="0" y="72008"/>
                </a:lnTo>
                <a:lnTo>
                  <a:pt x="0" y="360044"/>
                </a:lnTo>
                <a:lnTo>
                  <a:pt x="5661" y="388066"/>
                </a:lnTo>
                <a:lnTo>
                  <a:pt x="21097" y="410956"/>
                </a:lnTo>
                <a:lnTo>
                  <a:pt x="43987" y="426392"/>
                </a:lnTo>
                <a:lnTo>
                  <a:pt x="72008" y="432053"/>
                </a:lnTo>
                <a:lnTo>
                  <a:pt x="576071" y="432053"/>
                </a:lnTo>
                <a:lnTo>
                  <a:pt x="604093" y="426392"/>
                </a:lnTo>
                <a:lnTo>
                  <a:pt x="626983" y="410956"/>
                </a:lnTo>
                <a:lnTo>
                  <a:pt x="642419" y="388066"/>
                </a:lnTo>
                <a:lnTo>
                  <a:pt x="648080" y="360044"/>
                </a:lnTo>
                <a:lnTo>
                  <a:pt x="648080" y="72008"/>
                </a:lnTo>
                <a:lnTo>
                  <a:pt x="642419" y="43987"/>
                </a:lnTo>
                <a:lnTo>
                  <a:pt x="626983" y="21097"/>
                </a:lnTo>
                <a:lnTo>
                  <a:pt x="604093" y="5661"/>
                </a:lnTo>
                <a:lnTo>
                  <a:pt x="5760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23382" y="5013197"/>
            <a:ext cx="648335" cy="581660"/>
          </a:xfrm>
          <a:custGeom>
            <a:avLst/>
            <a:gdLst/>
            <a:ahLst/>
            <a:cxnLst/>
            <a:rect l="l" t="t" r="r" b="b"/>
            <a:pathLst>
              <a:path w="648335" h="581660">
                <a:moveTo>
                  <a:pt x="0" y="72008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8" y="0"/>
                </a:lnTo>
                <a:lnTo>
                  <a:pt x="108076" y="0"/>
                </a:lnTo>
                <a:lnTo>
                  <a:pt x="270001" y="0"/>
                </a:lnTo>
                <a:lnTo>
                  <a:pt x="576071" y="0"/>
                </a:lnTo>
                <a:lnTo>
                  <a:pt x="604093" y="5661"/>
                </a:lnTo>
                <a:lnTo>
                  <a:pt x="626983" y="21097"/>
                </a:lnTo>
                <a:lnTo>
                  <a:pt x="642419" y="43987"/>
                </a:lnTo>
                <a:lnTo>
                  <a:pt x="648080" y="72008"/>
                </a:lnTo>
                <a:lnTo>
                  <a:pt x="648080" y="251967"/>
                </a:lnTo>
                <a:lnTo>
                  <a:pt x="648080" y="360044"/>
                </a:lnTo>
                <a:lnTo>
                  <a:pt x="642419" y="388066"/>
                </a:lnTo>
                <a:lnTo>
                  <a:pt x="626983" y="410956"/>
                </a:lnTo>
                <a:lnTo>
                  <a:pt x="604093" y="426392"/>
                </a:lnTo>
                <a:lnTo>
                  <a:pt x="576071" y="432053"/>
                </a:lnTo>
                <a:lnTo>
                  <a:pt x="270001" y="432053"/>
                </a:lnTo>
                <a:lnTo>
                  <a:pt x="36575" y="581279"/>
                </a:lnTo>
                <a:lnTo>
                  <a:pt x="108076" y="432053"/>
                </a:lnTo>
                <a:lnTo>
                  <a:pt x="72008" y="432053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4"/>
                </a:lnTo>
                <a:lnTo>
                  <a:pt x="0" y="251967"/>
                </a:lnTo>
                <a:lnTo>
                  <a:pt x="0" y="72008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34202" y="5065267"/>
            <a:ext cx="228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75F92"/>
                </a:solidFill>
                <a:latin typeface="Noto Sans CJK JP Regular"/>
                <a:cs typeface="Noto Sans CJK JP Regular"/>
              </a:rPr>
              <a:t>ピ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59498" y="5013197"/>
            <a:ext cx="648335" cy="581660"/>
          </a:xfrm>
          <a:custGeom>
            <a:avLst/>
            <a:gdLst/>
            <a:ahLst/>
            <a:cxnLst/>
            <a:rect l="l" t="t" r="r" b="b"/>
            <a:pathLst>
              <a:path w="648334" h="581660">
                <a:moveTo>
                  <a:pt x="270001" y="432053"/>
                </a:moveTo>
                <a:lnTo>
                  <a:pt x="107950" y="432053"/>
                </a:lnTo>
                <a:lnTo>
                  <a:pt x="36575" y="581279"/>
                </a:lnTo>
                <a:lnTo>
                  <a:pt x="270001" y="432053"/>
                </a:lnTo>
                <a:close/>
              </a:path>
              <a:path w="648334" h="581660">
                <a:moveTo>
                  <a:pt x="576072" y="0"/>
                </a:moveTo>
                <a:lnTo>
                  <a:pt x="72008" y="0"/>
                </a:lnTo>
                <a:lnTo>
                  <a:pt x="43987" y="5661"/>
                </a:lnTo>
                <a:lnTo>
                  <a:pt x="21097" y="21097"/>
                </a:lnTo>
                <a:lnTo>
                  <a:pt x="5661" y="43987"/>
                </a:lnTo>
                <a:lnTo>
                  <a:pt x="0" y="72008"/>
                </a:lnTo>
                <a:lnTo>
                  <a:pt x="0" y="360044"/>
                </a:lnTo>
                <a:lnTo>
                  <a:pt x="5661" y="388066"/>
                </a:lnTo>
                <a:lnTo>
                  <a:pt x="21097" y="410956"/>
                </a:lnTo>
                <a:lnTo>
                  <a:pt x="43987" y="426392"/>
                </a:lnTo>
                <a:lnTo>
                  <a:pt x="72008" y="432053"/>
                </a:lnTo>
                <a:lnTo>
                  <a:pt x="576072" y="432053"/>
                </a:lnTo>
                <a:lnTo>
                  <a:pt x="604093" y="426392"/>
                </a:lnTo>
                <a:lnTo>
                  <a:pt x="626983" y="410956"/>
                </a:lnTo>
                <a:lnTo>
                  <a:pt x="642419" y="388066"/>
                </a:lnTo>
                <a:lnTo>
                  <a:pt x="648080" y="360044"/>
                </a:lnTo>
                <a:lnTo>
                  <a:pt x="648080" y="72008"/>
                </a:lnTo>
                <a:lnTo>
                  <a:pt x="642419" y="43987"/>
                </a:lnTo>
                <a:lnTo>
                  <a:pt x="626983" y="21097"/>
                </a:lnTo>
                <a:lnTo>
                  <a:pt x="604093" y="5661"/>
                </a:lnTo>
                <a:lnTo>
                  <a:pt x="5760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59498" y="5013197"/>
            <a:ext cx="648335" cy="581660"/>
          </a:xfrm>
          <a:custGeom>
            <a:avLst/>
            <a:gdLst/>
            <a:ahLst/>
            <a:cxnLst/>
            <a:rect l="l" t="t" r="r" b="b"/>
            <a:pathLst>
              <a:path w="648334" h="581660">
                <a:moveTo>
                  <a:pt x="0" y="72008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8" y="0"/>
                </a:lnTo>
                <a:lnTo>
                  <a:pt x="107950" y="0"/>
                </a:lnTo>
                <a:lnTo>
                  <a:pt x="270001" y="0"/>
                </a:lnTo>
                <a:lnTo>
                  <a:pt x="576072" y="0"/>
                </a:lnTo>
                <a:lnTo>
                  <a:pt x="604093" y="5661"/>
                </a:lnTo>
                <a:lnTo>
                  <a:pt x="626983" y="21097"/>
                </a:lnTo>
                <a:lnTo>
                  <a:pt x="642419" y="43987"/>
                </a:lnTo>
                <a:lnTo>
                  <a:pt x="648080" y="72008"/>
                </a:lnTo>
                <a:lnTo>
                  <a:pt x="648080" y="251967"/>
                </a:lnTo>
                <a:lnTo>
                  <a:pt x="648080" y="360044"/>
                </a:lnTo>
                <a:lnTo>
                  <a:pt x="642419" y="388066"/>
                </a:lnTo>
                <a:lnTo>
                  <a:pt x="626983" y="410956"/>
                </a:lnTo>
                <a:lnTo>
                  <a:pt x="604093" y="426392"/>
                </a:lnTo>
                <a:lnTo>
                  <a:pt x="576072" y="432053"/>
                </a:lnTo>
                <a:lnTo>
                  <a:pt x="270001" y="432053"/>
                </a:lnTo>
                <a:lnTo>
                  <a:pt x="36575" y="581279"/>
                </a:lnTo>
                <a:lnTo>
                  <a:pt x="107950" y="432053"/>
                </a:lnTo>
                <a:lnTo>
                  <a:pt x="72008" y="432053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4"/>
                </a:lnTo>
                <a:lnTo>
                  <a:pt x="0" y="251967"/>
                </a:lnTo>
                <a:lnTo>
                  <a:pt x="0" y="72008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70572" y="5065267"/>
            <a:ext cx="228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75F92"/>
                </a:solidFill>
                <a:latin typeface="Noto Sans CJK JP Regular"/>
                <a:cs typeface="Noto Sans CJK JP Regular"/>
              </a:rPr>
              <a:t>ピ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68114" y="4653357"/>
            <a:ext cx="1289050" cy="972185"/>
          </a:xfrm>
          <a:custGeom>
            <a:avLst/>
            <a:gdLst/>
            <a:ahLst/>
            <a:cxnLst/>
            <a:rect l="l" t="t" r="r" b="b"/>
            <a:pathLst>
              <a:path w="1289050" h="972185">
                <a:moveTo>
                  <a:pt x="667757" y="0"/>
                </a:moveTo>
                <a:lnTo>
                  <a:pt x="617904" y="109"/>
                </a:lnTo>
                <a:lnTo>
                  <a:pt x="568387" y="2783"/>
                </a:lnTo>
                <a:lnTo>
                  <a:pt x="519433" y="7979"/>
                </a:lnTo>
                <a:lnTo>
                  <a:pt x="471267" y="15654"/>
                </a:lnTo>
                <a:lnTo>
                  <a:pt x="424115" y="25767"/>
                </a:lnTo>
                <a:lnTo>
                  <a:pt x="378204" y="38275"/>
                </a:lnTo>
                <a:lnTo>
                  <a:pt x="333759" y="53136"/>
                </a:lnTo>
                <a:lnTo>
                  <a:pt x="291007" y="70308"/>
                </a:lnTo>
                <a:lnTo>
                  <a:pt x="250174" y="89749"/>
                </a:lnTo>
                <a:lnTo>
                  <a:pt x="211485" y="111416"/>
                </a:lnTo>
                <a:lnTo>
                  <a:pt x="175166" y="135267"/>
                </a:lnTo>
                <a:lnTo>
                  <a:pt x="141444" y="161261"/>
                </a:lnTo>
                <a:lnTo>
                  <a:pt x="110545" y="189354"/>
                </a:lnTo>
                <a:lnTo>
                  <a:pt x="82694" y="219505"/>
                </a:lnTo>
                <a:lnTo>
                  <a:pt x="54748" y="256708"/>
                </a:lnTo>
                <a:lnTo>
                  <a:pt x="32608" y="294823"/>
                </a:lnTo>
                <a:lnTo>
                  <a:pt x="16172" y="333601"/>
                </a:lnTo>
                <a:lnTo>
                  <a:pt x="5336" y="372797"/>
                </a:lnTo>
                <a:lnTo>
                  <a:pt x="0" y="412155"/>
                </a:lnTo>
                <a:lnTo>
                  <a:pt x="56" y="451456"/>
                </a:lnTo>
                <a:lnTo>
                  <a:pt x="5406" y="490426"/>
                </a:lnTo>
                <a:lnTo>
                  <a:pt x="15947" y="528827"/>
                </a:lnTo>
                <a:lnTo>
                  <a:pt x="31575" y="566412"/>
                </a:lnTo>
                <a:lnTo>
                  <a:pt x="52188" y="602936"/>
                </a:lnTo>
                <a:lnTo>
                  <a:pt x="77682" y="638150"/>
                </a:lnTo>
                <a:lnTo>
                  <a:pt x="107956" y="671810"/>
                </a:lnTo>
                <a:lnTo>
                  <a:pt x="142907" y="703668"/>
                </a:lnTo>
                <a:lnTo>
                  <a:pt x="182432" y="733478"/>
                </a:lnTo>
                <a:lnTo>
                  <a:pt x="226428" y="760992"/>
                </a:lnTo>
                <a:lnTo>
                  <a:pt x="274793" y="785965"/>
                </a:lnTo>
                <a:lnTo>
                  <a:pt x="327423" y="808150"/>
                </a:lnTo>
                <a:lnTo>
                  <a:pt x="375683" y="971891"/>
                </a:lnTo>
                <a:lnTo>
                  <a:pt x="560849" y="860220"/>
                </a:lnTo>
                <a:lnTo>
                  <a:pt x="727867" y="860220"/>
                </a:lnTo>
                <a:lnTo>
                  <a:pt x="780160" y="854204"/>
                </a:lnTo>
                <a:lnTo>
                  <a:pt x="832587" y="845068"/>
                </a:lnTo>
                <a:lnTo>
                  <a:pt x="883529" y="833058"/>
                </a:lnTo>
                <a:lnTo>
                  <a:pt x="932721" y="818263"/>
                </a:lnTo>
                <a:lnTo>
                  <a:pt x="979902" y="800771"/>
                </a:lnTo>
                <a:lnTo>
                  <a:pt x="1024808" y="780672"/>
                </a:lnTo>
                <a:lnTo>
                  <a:pt x="1067176" y="758056"/>
                </a:lnTo>
                <a:lnTo>
                  <a:pt x="1106743" y="733010"/>
                </a:lnTo>
                <a:lnTo>
                  <a:pt x="1143246" y="705625"/>
                </a:lnTo>
                <a:lnTo>
                  <a:pt x="1176423" y="675990"/>
                </a:lnTo>
                <a:lnTo>
                  <a:pt x="1206009" y="644193"/>
                </a:lnTo>
                <a:lnTo>
                  <a:pt x="1233956" y="606969"/>
                </a:lnTo>
                <a:lnTo>
                  <a:pt x="1256096" y="568836"/>
                </a:lnTo>
                <a:lnTo>
                  <a:pt x="1272532" y="530042"/>
                </a:lnTo>
                <a:lnTo>
                  <a:pt x="1283368" y="490832"/>
                </a:lnTo>
                <a:lnTo>
                  <a:pt x="1288705" y="451456"/>
                </a:lnTo>
                <a:lnTo>
                  <a:pt x="1288648" y="412155"/>
                </a:lnTo>
                <a:lnTo>
                  <a:pt x="1283297" y="373180"/>
                </a:lnTo>
                <a:lnTo>
                  <a:pt x="1272757" y="334777"/>
                </a:lnTo>
                <a:lnTo>
                  <a:pt x="1257129" y="297191"/>
                </a:lnTo>
                <a:lnTo>
                  <a:pt x="1236516" y="260670"/>
                </a:lnTo>
                <a:lnTo>
                  <a:pt x="1211022" y="225461"/>
                </a:lnTo>
                <a:lnTo>
                  <a:pt x="1180748" y="191809"/>
                </a:lnTo>
                <a:lnTo>
                  <a:pt x="1145797" y="159962"/>
                </a:lnTo>
                <a:lnTo>
                  <a:pt x="1106272" y="130165"/>
                </a:lnTo>
                <a:lnTo>
                  <a:pt x="1062276" y="102666"/>
                </a:lnTo>
                <a:lnTo>
                  <a:pt x="1013911" y="77712"/>
                </a:lnTo>
                <a:lnTo>
                  <a:pt x="961280" y="55548"/>
                </a:lnTo>
                <a:lnTo>
                  <a:pt x="914156" y="39388"/>
                </a:lnTo>
                <a:lnTo>
                  <a:pt x="866012" y="26044"/>
                </a:lnTo>
                <a:lnTo>
                  <a:pt x="817074" y="15476"/>
                </a:lnTo>
                <a:lnTo>
                  <a:pt x="767568" y="7641"/>
                </a:lnTo>
                <a:lnTo>
                  <a:pt x="717720" y="2496"/>
                </a:lnTo>
                <a:lnTo>
                  <a:pt x="667757" y="0"/>
                </a:lnTo>
                <a:close/>
              </a:path>
              <a:path w="1289050" h="972185">
                <a:moveTo>
                  <a:pt x="727867" y="860220"/>
                </a:moveTo>
                <a:lnTo>
                  <a:pt x="560849" y="860220"/>
                </a:lnTo>
                <a:lnTo>
                  <a:pt x="616591" y="863474"/>
                </a:lnTo>
                <a:lnTo>
                  <a:pt x="671898" y="863496"/>
                </a:lnTo>
                <a:lnTo>
                  <a:pt x="726509" y="860376"/>
                </a:lnTo>
                <a:lnTo>
                  <a:pt x="727867" y="8602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68114" y="4653357"/>
            <a:ext cx="1289050" cy="972185"/>
          </a:xfrm>
          <a:custGeom>
            <a:avLst/>
            <a:gdLst/>
            <a:ahLst/>
            <a:cxnLst/>
            <a:rect l="l" t="t" r="r" b="b"/>
            <a:pathLst>
              <a:path w="1289050" h="972185">
                <a:moveTo>
                  <a:pt x="375685" y="971891"/>
                </a:moveTo>
                <a:lnTo>
                  <a:pt x="327425" y="808150"/>
                </a:lnTo>
                <a:lnTo>
                  <a:pt x="274794" y="785965"/>
                </a:lnTo>
                <a:lnTo>
                  <a:pt x="226429" y="760992"/>
                </a:lnTo>
                <a:lnTo>
                  <a:pt x="182433" y="733478"/>
                </a:lnTo>
                <a:lnTo>
                  <a:pt x="142908" y="703668"/>
                </a:lnTo>
                <a:lnTo>
                  <a:pt x="107958" y="671810"/>
                </a:lnTo>
                <a:lnTo>
                  <a:pt x="77683" y="638150"/>
                </a:lnTo>
                <a:lnTo>
                  <a:pt x="52189" y="602936"/>
                </a:lnTo>
                <a:lnTo>
                  <a:pt x="31576" y="566412"/>
                </a:lnTo>
                <a:lnTo>
                  <a:pt x="15948" y="528827"/>
                </a:lnTo>
                <a:lnTo>
                  <a:pt x="5408" y="490426"/>
                </a:lnTo>
                <a:lnTo>
                  <a:pt x="57" y="451456"/>
                </a:lnTo>
                <a:lnTo>
                  <a:pt x="0" y="412165"/>
                </a:lnTo>
                <a:lnTo>
                  <a:pt x="5337" y="372797"/>
                </a:lnTo>
                <a:lnTo>
                  <a:pt x="16173" y="333601"/>
                </a:lnTo>
                <a:lnTo>
                  <a:pt x="32610" y="294823"/>
                </a:lnTo>
                <a:lnTo>
                  <a:pt x="54750" y="256708"/>
                </a:lnTo>
                <a:lnTo>
                  <a:pt x="82696" y="219505"/>
                </a:lnTo>
                <a:lnTo>
                  <a:pt x="110546" y="189354"/>
                </a:lnTo>
                <a:lnTo>
                  <a:pt x="141445" y="161261"/>
                </a:lnTo>
                <a:lnTo>
                  <a:pt x="175167" y="135267"/>
                </a:lnTo>
                <a:lnTo>
                  <a:pt x="211486" y="111416"/>
                </a:lnTo>
                <a:lnTo>
                  <a:pt x="250175" y="89749"/>
                </a:lnTo>
                <a:lnTo>
                  <a:pt x="291009" y="70308"/>
                </a:lnTo>
                <a:lnTo>
                  <a:pt x="333761" y="53136"/>
                </a:lnTo>
                <a:lnTo>
                  <a:pt x="378205" y="38275"/>
                </a:lnTo>
                <a:lnTo>
                  <a:pt x="424116" y="25767"/>
                </a:lnTo>
                <a:lnTo>
                  <a:pt x="471268" y="15654"/>
                </a:lnTo>
                <a:lnTo>
                  <a:pt x="519434" y="7979"/>
                </a:lnTo>
                <a:lnTo>
                  <a:pt x="568388" y="2783"/>
                </a:lnTo>
                <a:lnTo>
                  <a:pt x="617905" y="109"/>
                </a:lnTo>
                <a:lnTo>
                  <a:pt x="667758" y="0"/>
                </a:lnTo>
                <a:lnTo>
                  <a:pt x="717721" y="2496"/>
                </a:lnTo>
                <a:lnTo>
                  <a:pt x="767569" y="7641"/>
                </a:lnTo>
                <a:lnTo>
                  <a:pt x="817075" y="15476"/>
                </a:lnTo>
                <a:lnTo>
                  <a:pt x="866013" y="26044"/>
                </a:lnTo>
                <a:lnTo>
                  <a:pt x="914157" y="39388"/>
                </a:lnTo>
                <a:lnTo>
                  <a:pt x="961282" y="55548"/>
                </a:lnTo>
                <a:lnTo>
                  <a:pt x="1013912" y="77712"/>
                </a:lnTo>
                <a:lnTo>
                  <a:pt x="1062277" y="102666"/>
                </a:lnTo>
                <a:lnTo>
                  <a:pt x="1106273" y="130165"/>
                </a:lnTo>
                <a:lnTo>
                  <a:pt x="1145798" y="159962"/>
                </a:lnTo>
                <a:lnTo>
                  <a:pt x="1180749" y="191809"/>
                </a:lnTo>
                <a:lnTo>
                  <a:pt x="1211023" y="225461"/>
                </a:lnTo>
                <a:lnTo>
                  <a:pt x="1236518" y="260670"/>
                </a:lnTo>
                <a:lnTo>
                  <a:pt x="1257130" y="297191"/>
                </a:lnTo>
                <a:lnTo>
                  <a:pt x="1272758" y="334777"/>
                </a:lnTo>
                <a:lnTo>
                  <a:pt x="1283299" y="373180"/>
                </a:lnTo>
                <a:lnTo>
                  <a:pt x="1288649" y="412155"/>
                </a:lnTo>
                <a:lnTo>
                  <a:pt x="1288707" y="451455"/>
                </a:lnTo>
                <a:lnTo>
                  <a:pt x="1283369" y="490832"/>
                </a:lnTo>
                <a:lnTo>
                  <a:pt x="1272533" y="530042"/>
                </a:lnTo>
                <a:lnTo>
                  <a:pt x="1256097" y="568836"/>
                </a:lnTo>
                <a:lnTo>
                  <a:pt x="1233957" y="606969"/>
                </a:lnTo>
                <a:lnTo>
                  <a:pt x="1206011" y="644193"/>
                </a:lnTo>
                <a:lnTo>
                  <a:pt x="1176424" y="675990"/>
                </a:lnTo>
                <a:lnTo>
                  <a:pt x="1143248" y="705625"/>
                </a:lnTo>
                <a:lnTo>
                  <a:pt x="1106744" y="733010"/>
                </a:lnTo>
                <a:lnTo>
                  <a:pt x="1067177" y="758056"/>
                </a:lnTo>
                <a:lnTo>
                  <a:pt x="1024809" y="780672"/>
                </a:lnTo>
                <a:lnTo>
                  <a:pt x="979903" y="800771"/>
                </a:lnTo>
                <a:lnTo>
                  <a:pt x="932723" y="818263"/>
                </a:lnTo>
                <a:lnTo>
                  <a:pt x="883530" y="833058"/>
                </a:lnTo>
                <a:lnTo>
                  <a:pt x="832588" y="845068"/>
                </a:lnTo>
                <a:lnTo>
                  <a:pt x="780161" y="854204"/>
                </a:lnTo>
                <a:lnTo>
                  <a:pt x="726510" y="860376"/>
                </a:lnTo>
                <a:lnTo>
                  <a:pt x="671900" y="863496"/>
                </a:lnTo>
                <a:lnTo>
                  <a:pt x="616592" y="863474"/>
                </a:lnTo>
                <a:lnTo>
                  <a:pt x="560851" y="860220"/>
                </a:lnTo>
                <a:lnTo>
                  <a:pt x="375685" y="97189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957819" y="4901260"/>
            <a:ext cx="711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75F92"/>
                </a:solidFill>
                <a:latin typeface="Noto Sans CJK JP Regular"/>
                <a:cs typeface="Noto Sans CJK JP Regular"/>
              </a:rPr>
              <a:t>ポーン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24483" y="4725161"/>
            <a:ext cx="2664460" cy="882015"/>
          </a:xfrm>
          <a:custGeom>
            <a:avLst/>
            <a:gdLst/>
            <a:ahLst/>
            <a:cxnLst/>
            <a:rect l="l" t="t" r="r" b="b"/>
            <a:pathLst>
              <a:path w="2664460" h="882014">
                <a:moveTo>
                  <a:pt x="1110106" y="648081"/>
                </a:moveTo>
                <a:lnTo>
                  <a:pt x="443991" y="648081"/>
                </a:lnTo>
                <a:lnTo>
                  <a:pt x="129412" y="881468"/>
                </a:lnTo>
                <a:lnTo>
                  <a:pt x="1110106" y="648081"/>
                </a:lnTo>
                <a:close/>
              </a:path>
              <a:path w="2664460" h="882014">
                <a:moveTo>
                  <a:pt x="2664332" y="0"/>
                </a:moveTo>
                <a:lnTo>
                  <a:pt x="0" y="0"/>
                </a:lnTo>
                <a:lnTo>
                  <a:pt x="0" y="648081"/>
                </a:lnTo>
                <a:lnTo>
                  <a:pt x="2664332" y="648081"/>
                </a:lnTo>
                <a:lnTo>
                  <a:pt x="266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24483" y="4725161"/>
            <a:ext cx="2664460" cy="882015"/>
          </a:xfrm>
          <a:custGeom>
            <a:avLst/>
            <a:gdLst/>
            <a:ahLst/>
            <a:cxnLst/>
            <a:rect l="l" t="t" r="r" b="b"/>
            <a:pathLst>
              <a:path w="2664460" h="882014">
                <a:moveTo>
                  <a:pt x="0" y="0"/>
                </a:moveTo>
                <a:lnTo>
                  <a:pt x="443991" y="0"/>
                </a:lnTo>
                <a:lnTo>
                  <a:pt x="1110106" y="0"/>
                </a:lnTo>
                <a:lnTo>
                  <a:pt x="2664332" y="0"/>
                </a:lnTo>
                <a:lnTo>
                  <a:pt x="2664332" y="378079"/>
                </a:lnTo>
                <a:lnTo>
                  <a:pt x="2664332" y="540004"/>
                </a:lnTo>
                <a:lnTo>
                  <a:pt x="2664332" y="648081"/>
                </a:lnTo>
                <a:lnTo>
                  <a:pt x="1110106" y="648081"/>
                </a:lnTo>
                <a:lnTo>
                  <a:pt x="129412" y="881468"/>
                </a:lnTo>
                <a:lnTo>
                  <a:pt x="443991" y="648081"/>
                </a:lnTo>
                <a:lnTo>
                  <a:pt x="0" y="648081"/>
                </a:lnTo>
                <a:lnTo>
                  <a:pt x="0" y="540004"/>
                </a:lnTo>
                <a:lnTo>
                  <a:pt x="0" y="37807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706626" y="4763261"/>
            <a:ext cx="18999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395" marR="5080" indent="-227329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75F92"/>
                </a:solidFill>
                <a:latin typeface="Noto Sans CJK JP Regular"/>
                <a:cs typeface="Noto Sans CJK JP Regular"/>
              </a:rPr>
              <a:t>午前</a:t>
            </a:r>
            <a:r>
              <a:rPr sz="1600" spc="100" dirty="0">
                <a:solidFill>
                  <a:srgbClr val="375F92"/>
                </a:solidFill>
                <a:latin typeface="Noto Sans CJK JP Regular"/>
                <a:cs typeface="Noto Sans CJK JP Regular"/>
              </a:rPr>
              <a:t>11</a:t>
            </a:r>
            <a:r>
              <a:rPr sz="1600" spc="-5" dirty="0">
                <a:solidFill>
                  <a:srgbClr val="375F92"/>
                </a:solidFill>
                <a:latin typeface="Noto Sans CJK JP Regular"/>
                <a:cs typeface="Noto Sans CJK JP Regular"/>
              </a:rPr>
              <a:t>時ちょうどを お知らせします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25009" y="2783204"/>
            <a:ext cx="864235" cy="504190"/>
          </a:xfrm>
          <a:custGeom>
            <a:avLst/>
            <a:gdLst/>
            <a:ahLst/>
            <a:cxnLst/>
            <a:rect l="l" t="t" r="r" b="b"/>
            <a:pathLst>
              <a:path w="864235" h="504189">
                <a:moveTo>
                  <a:pt x="612013" y="0"/>
                </a:moveTo>
                <a:lnTo>
                  <a:pt x="612013" y="126111"/>
                </a:lnTo>
                <a:lnTo>
                  <a:pt x="0" y="126111"/>
                </a:lnTo>
                <a:lnTo>
                  <a:pt x="0" y="378079"/>
                </a:lnTo>
                <a:lnTo>
                  <a:pt x="612013" y="378079"/>
                </a:lnTo>
                <a:lnTo>
                  <a:pt x="612013" y="504063"/>
                </a:lnTo>
                <a:lnTo>
                  <a:pt x="864107" y="252095"/>
                </a:lnTo>
                <a:lnTo>
                  <a:pt x="61201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039105" y="1940814"/>
            <a:ext cx="787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Noto Sans CJK JP Regular"/>
                <a:cs typeface="Noto Sans CJK JP Regular"/>
              </a:rPr>
              <a:t>データ出力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32628" y="3298316"/>
            <a:ext cx="787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Noto Sans CJK JP Regular"/>
                <a:cs typeface="Noto Sans CJK JP Regular"/>
              </a:rPr>
              <a:t>パルス出力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68297" y="6030582"/>
            <a:ext cx="2620645" cy="646430"/>
          </a:xfrm>
          <a:prstGeom prst="rect">
            <a:avLst/>
          </a:prstGeom>
          <a:solidFill>
            <a:srgbClr val="FFFFFF"/>
          </a:solidFill>
          <a:ln w="9525">
            <a:solidFill>
              <a:srgbClr val="40404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sz="1200" spc="70" dirty="0">
                <a:latin typeface="Noto Sans CJK JP Regular"/>
                <a:cs typeface="Noto Sans CJK JP Regular"/>
              </a:rPr>
              <a:t>2018</a:t>
            </a:r>
            <a:r>
              <a:rPr sz="1200" dirty="0">
                <a:latin typeface="Noto Sans CJK JP Regular"/>
                <a:cs typeface="Noto Sans CJK JP Regular"/>
              </a:rPr>
              <a:t>年</a:t>
            </a:r>
            <a:r>
              <a:rPr sz="1200" spc="70" dirty="0">
                <a:latin typeface="Noto Sans CJK JP Regular"/>
                <a:cs typeface="Noto Sans CJK JP Regular"/>
              </a:rPr>
              <a:t>7</a:t>
            </a:r>
            <a:r>
              <a:rPr sz="1200" dirty="0">
                <a:latin typeface="Noto Sans CJK JP Regular"/>
                <a:cs typeface="Noto Sans CJK JP Regular"/>
              </a:rPr>
              <a:t>月</a:t>
            </a:r>
            <a:r>
              <a:rPr sz="1200" spc="70" dirty="0">
                <a:latin typeface="Noto Sans CJK JP Regular"/>
                <a:cs typeface="Noto Sans CJK JP Regular"/>
              </a:rPr>
              <a:t>26</a:t>
            </a:r>
            <a:r>
              <a:rPr sz="1200" dirty="0">
                <a:latin typeface="Noto Sans CJK JP Regular"/>
                <a:cs typeface="Noto Sans CJK JP Regular"/>
              </a:rPr>
              <a:t>日</a:t>
            </a:r>
            <a:r>
              <a:rPr sz="1200" spc="75" dirty="0">
                <a:latin typeface="Noto Sans CJK JP Regular"/>
                <a:cs typeface="Noto Sans CJK JP Regular"/>
              </a:rPr>
              <a:t>11</a:t>
            </a:r>
            <a:r>
              <a:rPr sz="1200" dirty="0">
                <a:latin typeface="Noto Sans CJK JP Regular"/>
                <a:cs typeface="Noto Sans CJK JP Regular"/>
              </a:rPr>
              <a:t>時</a:t>
            </a:r>
            <a:r>
              <a:rPr sz="1200" spc="80" dirty="0">
                <a:latin typeface="Noto Sans CJK JP Regular"/>
                <a:cs typeface="Noto Sans CJK JP Regular"/>
              </a:rPr>
              <a:t>00</a:t>
            </a:r>
            <a:r>
              <a:rPr sz="1200" dirty="0">
                <a:latin typeface="Noto Sans CJK JP Regular"/>
                <a:cs typeface="Noto Sans CJK JP Regular"/>
              </a:rPr>
              <a:t>分</a:t>
            </a:r>
            <a:r>
              <a:rPr sz="1200" spc="80" dirty="0">
                <a:latin typeface="Noto Sans CJK JP Regular"/>
                <a:cs typeface="Noto Sans CJK JP Regular"/>
              </a:rPr>
              <a:t>00</a:t>
            </a:r>
            <a:r>
              <a:rPr sz="1200" dirty="0">
                <a:latin typeface="Noto Sans CJK JP Regular"/>
                <a:cs typeface="Noto Sans CJK JP Regular"/>
              </a:rPr>
              <a:t>秒</a:t>
            </a:r>
            <a:endParaRPr sz="12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1200" dirty="0">
                <a:latin typeface="Noto Sans CJK JP Regular"/>
                <a:cs typeface="Noto Sans CJK JP Regular"/>
              </a:rPr>
              <a:t>データ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53021" y="6032322"/>
            <a:ext cx="2620645" cy="646430"/>
          </a:xfrm>
          <a:custGeom>
            <a:avLst/>
            <a:gdLst/>
            <a:ahLst/>
            <a:cxnLst/>
            <a:rect l="l" t="t" r="r" b="b"/>
            <a:pathLst>
              <a:path w="2620645" h="646429">
                <a:moveTo>
                  <a:pt x="0" y="646328"/>
                </a:moveTo>
                <a:lnTo>
                  <a:pt x="2620391" y="646328"/>
                </a:lnTo>
                <a:lnTo>
                  <a:pt x="2620391" y="0"/>
                </a:lnTo>
                <a:lnTo>
                  <a:pt x="0" y="0"/>
                </a:lnTo>
                <a:lnTo>
                  <a:pt x="0" y="646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653021" y="6032322"/>
            <a:ext cx="2620645" cy="646430"/>
          </a:xfrm>
          <a:prstGeom prst="rect">
            <a:avLst/>
          </a:prstGeom>
          <a:ln w="9525">
            <a:solidFill>
              <a:srgbClr val="40404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Noto Sans CJK JP Regular"/>
                <a:cs typeface="Noto Sans CJK JP Regular"/>
              </a:rPr>
              <a:t>パルス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657718" y="6095339"/>
            <a:ext cx="514350" cy="304800"/>
          </a:xfrm>
          <a:custGeom>
            <a:avLst/>
            <a:gdLst/>
            <a:ahLst/>
            <a:cxnLst/>
            <a:rect l="l" t="t" r="r" b="b"/>
            <a:pathLst>
              <a:path w="514350" h="304800">
                <a:moveTo>
                  <a:pt x="466725" y="285750"/>
                </a:moveTo>
                <a:lnTo>
                  <a:pt x="0" y="285750"/>
                </a:lnTo>
                <a:lnTo>
                  <a:pt x="0" y="304800"/>
                </a:lnTo>
                <a:lnTo>
                  <a:pt x="481583" y="304800"/>
                </a:lnTo>
                <a:lnTo>
                  <a:pt x="485775" y="300532"/>
                </a:lnTo>
                <a:lnTo>
                  <a:pt x="485775" y="295275"/>
                </a:lnTo>
                <a:lnTo>
                  <a:pt x="466725" y="295275"/>
                </a:lnTo>
                <a:lnTo>
                  <a:pt x="466725" y="285750"/>
                </a:lnTo>
                <a:close/>
              </a:path>
              <a:path w="514350" h="304800">
                <a:moveTo>
                  <a:pt x="485775" y="63500"/>
                </a:moveTo>
                <a:lnTo>
                  <a:pt x="466725" y="63500"/>
                </a:lnTo>
                <a:lnTo>
                  <a:pt x="466725" y="295275"/>
                </a:lnTo>
                <a:lnTo>
                  <a:pt x="476250" y="285750"/>
                </a:lnTo>
                <a:lnTo>
                  <a:pt x="485775" y="285750"/>
                </a:lnTo>
                <a:lnTo>
                  <a:pt x="485775" y="63500"/>
                </a:lnTo>
                <a:close/>
              </a:path>
              <a:path w="514350" h="304800">
                <a:moveTo>
                  <a:pt x="485775" y="285750"/>
                </a:moveTo>
                <a:lnTo>
                  <a:pt x="476250" y="285750"/>
                </a:lnTo>
                <a:lnTo>
                  <a:pt x="466725" y="295275"/>
                </a:lnTo>
                <a:lnTo>
                  <a:pt x="485775" y="295275"/>
                </a:lnTo>
                <a:lnTo>
                  <a:pt x="485775" y="285750"/>
                </a:lnTo>
                <a:close/>
              </a:path>
              <a:path w="514350" h="304800">
                <a:moveTo>
                  <a:pt x="476250" y="0"/>
                </a:moveTo>
                <a:lnTo>
                  <a:pt x="438150" y="76200"/>
                </a:lnTo>
                <a:lnTo>
                  <a:pt x="466725" y="76200"/>
                </a:lnTo>
                <a:lnTo>
                  <a:pt x="466725" y="63500"/>
                </a:lnTo>
                <a:lnTo>
                  <a:pt x="508000" y="63500"/>
                </a:lnTo>
                <a:lnTo>
                  <a:pt x="476250" y="0"/>
                </a:lnTo>
                <a:close/>
              </a:path>
              <a:path w="514350" h="304800">
                <a:moveTo>
                  <a:pt x="508000" y="63500"/>
                </a:moveTo>
                <a:lnTo>
                  <a:pt x="485775" y="63500"/>
                </a:lnTo>
                <a:lnTo>
                  <a:pt x="485775" y="76200"/>
                </a:lnTo>
                <a:lnTo>
                  <a:pt x="514350" y="76200"/>
                </a:lnTo>
                <a:lnTo>
                  <a:pt x="508000" y="635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068317" y="6075375"/>
            <a:ext cx="246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データ出力の後に立ち上がるパルス が</a:t>
            </a:r>
            <a:r>
              <a:rPr sz="1200" spc="1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UTC（</a:t>
            </a:r>
            <a:r>
              <a:rPr sz="1200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協定世界時）に同期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00469" y="4691634"/>
            <a:ext cx="787146" cy="7871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07365" y="6085738"/>
            <a:ext cx="805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solidFill>
                  <a:srgbClr val="585858"/>
                </a:solidFill>
                <a:latin typeface="Trebuchet MS"/>
                <a:cs typeface="Trebuchet MS"/>
              </a:rPr>
              <a:t>GNSS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固定点で使います</a:t>
            </a:r>
          </a:p>
        </p:txBody>
      </p:sp>
      <p:sp>
        <p:nvSpPr>
          <p:cNvPr id="3" name="object 3"/>
          <p:cNvSpPr/>
          <p:nvPr/>
        </p:nvSpPr>
        <p:spPr>
          <a:xfrm>
            <a:off x="560514" y="1196797"/>
            <a:ext cx="1844294" cy="1228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32633" y="1237805"/>
            <a:ext cx="1844294" cy="11877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15940" y="1237741"/>
            <a:ext cx="1785365" cy="1189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5323" y="1237830"/>
            <a:ext cx="1728216" cy="12146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72894" y="834897"/>
            <a:ext cx="1791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Regular"/>
                <a:cs typeface="Noto Sans CJK JP Regular"/>
              </a:rPr>
              <a:t>汎用</a:t>
            </a:r>
            <a:r>
              <a:rPr sz="1800" spc="60" dirty="0">
                <a:latin typeface="Noto Sans CJK JP Regular"/>
                <a:cs typeface="Noto Sans CJK JP Regular"/>
              </a:rPr>
              <a:t>GN</a:t>
            </a:r>
            <a:r>
              <a:rPr sz="1800" spc="30" dirty="0">
                <a:latin typeface="Noto Sans CJK JP Regular"/>
                <a:cs typeface="Noto Sans CJK JP Regular"/>
              </a:rPr>
              <a:t>S</a:t>
            </a:r>
            <a:r>
              <a:rPr sz="1800" spc="65" dirty="0">
                <a:latin typeface="Noto Sans CJK JP Regular"/>
                <a:cs typeface="Noto Sans CJK JP Regular"/>
              </a:rPr>
              <a:t>S</a:t>
            </a:r>
            <a:r>
              <a:rPr sz="1800" dirty="0">
                <a:latin typeface="Noto Sans CJK JP Regular"/>
                <a:cs typeface="Noto Sans CJK JP Regular"/>
              </a:rPr>
              <a:t>受信機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5078" y="834897"/>
            <a:ext cx="2707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Regular"/>
                <a:cs typeface="Noto Sans CJK JP Regular"/>
              </a:rPr>
              <a:t>タイミング用</a:t>
            </a:r>
            <a:r>
              <a:rPr sz="1800" spc="60" dirty="0">
                <a:latin typeface="Noto Sans CJK JP Regular"/>
                <a:cs typeface="Noto Sans CJK JP Regular"/>
              </a:rPr>
              <a:t>GN</a:t>
            </a:r>
            <a:r>
              <a:rPr sz="1800" spc="30" dirty="0">
                <a:latin typeface="Noto Sans CJK JP Regular"/>
                <a:cs typeface="Noto Sans CJK JP Regular"/>
              </a:rPr>
              <a:t>S</a:t>
            </a:r>
            <a:r>
              <a:rPr sz="1800" spc="65" dirty="0">
                <a:latin typeface="Noto Sans CJK JP Regular"/>
                <a:cs typeface="Noto Sans CJK JP Regular"/>
              </a:rPr>
              <a:t>S</a:t>
            </a:r>
            <a:r>
              <a:rPr sz="1800" dirty="0">
                <a:latin typeface="Noto Sans CJK JP Regular"/>
                <a:cs typeface="Noto Sans CJK JP Regular"/>
              </a:rPr>
              <a:t>受信機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9491" y="3202304"/>
            <a:ext cx="139700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Regular"/>
                <a:cs typeface="Noto Sans CJK JP Regular"/>
              </a:rPr>
              <a:t>移動体で使う</a:t>
            </a:r>
            <a:endParaRPr sz="1800">
              <a:latin typeface="Noto Sans CJK JP Regular"/>
              <a:cs typeface="Noto Sans CJK JP Regular"/>
            </a:endParaRPr>
          </a:p>
          <a:p>
            <a:pPr marL="127000" marR="119380" algn="just">
              <a:lnSpc>
                <a:spcPct val="200000"/>
              </a:lnSpc>
            </a:pPr>
            <a:r>
              <a:rPr sz="1800" dirty="0">
                <a:solidFill>
                  <a:srgbClr val="006FC0"/>
                </a:solidFill>
                <a:latin typeface="Noto Sans CJK JP Regular"/>
                <a:cs typeface="Noto Sans CJK JP Regular"/>
              </a:rPr>
              <a:t>位置を知る 速度を知る </a:t>
            </a:r>
            <a:r>
              <a:rPr sz="1800" spc="-5" dirty="0">
                <a:solidFill>
                  <a:srgbClr val="006FC0"/>
                </a:solidFill>
                <a:latin typeface="Noto Sans CJK JP Regular"/>
                <a:cs typeface="Noto Sans CJK JP Regular"/>
              </a:rPr>
              <a:t>時刻を知る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48020" y="3211829"/>
            <a:ext cx="3378835" cy="929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CJK JP Regular"/>
                <a:cs typeface="Noto Sans CJK JP Regular"/>
              </a:rPr>
              <a:t>固定点で使う</a:t>
            </a:r>
            <a:endParaRPr sz="18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2075"/>
              </a:spcBef>
            </a:pPr>
            <a:r>
              <a:rPr sz="2400" dirty="0">
                <a:solidFill>
                  <a:srgbClr val="006FC0"/>
                </a:solidFill>
                <a:latin typeface="Noto Sans CJK JP Regular"/>
                <a:cs typeface="Noto Sans CJK JP Regular"/>
              </a:rPr>
              <a:t>極めて正確な時刻を知る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42835" y="6299403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F81BC"/>
                </a:solidFill>
                <a:latin typeface="Noto Sans CJK JP Regular"/>
                <a:cs typeface="Noto Sans CJK JP Regular"/>
              </a:rPr>
              <a:t>極めて正確</a:t>
            </a:r>
            <a:endParaRPr sz="1800">
              <a:latin typeface="Noto Sans CJK JP Regular"/>
              <a:cs typeface="Noto Sans CJK JP Regular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632457" y="5511419"/>
          <a:ext cx="6717030" cy="416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4495"/>
                <a:gridCol w="1674495"/>
                <a:gridCol w="1674494"/>
                <a:gridCol w="1674495"/>
              </a:tblGrid>
              <a:tr h="40322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Noto Sans CJK JP Regular"/>
                          <a:cs typeface="Noto Sans CJK JP Regular"/>
                        </a:rPr>
                        <a:t>秒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003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Noto Sans CJK JP Regular"/>
                          <a:cs typeface="Noto Sans CJK JP Regular"/>
                        </a:rPr>
                        <a:t>ミリ秒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Noto Sans CJK JP Regular"/>
                          <a:cs typeface="Noto Sans CJK JP Regular"/>
                        </a:rPr>
                        <a:t>マイクロ秒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Noto Sans CJK JP Regular"/>
                          <a:cs typeface="Noto Sans CJK JP Regular"/>
                        </a:rPr>
                        <a:t>ナノ秒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7434580" y="5949848"/>
            <a:ext cx="182880" cy="273685"/>
          </a:xfrm>
          <a:custGeom>
            <a:avLst/>
            <a:gdLst/>
            <a:ahLst/>
            <a:cxnLst/>
            <a:rect l="l" t="t" r="r" b="b"/>
            <a:pathLst>
              <a:path w="182879" h="273685">
                <a:moveTo>
                  <a:pt x="91313" y="0"/>
                </a:moveTo>
                <a:lnTo>
                  <a:pt x="0" y="273519"/>
                </a:lnTo>
                <a:lnTo>
                  <a:pt x="182752" y="273519"/>
                </a:lnTo>
                <a:lnTo>
                  <a:pt x="91313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9696" y="2492870"/>
            <a:ext cx="1503045" cy="5807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8046" y="156464"/>
            <a:ext cx="155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確度と精度</a:t>
            </a:r>
          </a:p>
        </p:txBody>
      </p:sp>
      <p:sp>
        <p:nvSpPr>
          <p:cNvPr id="3" name="object 3"/>
          <p:cNvSpPr/>
          <p:nvPr/>
        </p:nvSpPr>
        <p:spPr>
          <a:xfrm>
            <a:off x="485775" y="2924943"/>
            <a:ext cx="8934450" cy="392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2639" y="764666"/>
            <a:ext cx="5688965" cy="1656714"/>
          </a:xfrm>
          <a:custGeom>
            <a:avLst/>
            <a:gdLst/>
            <a:ahLst/>
            <a:cxnLst/>
            <a:rect l="l" t="t" r="r" b="b"/>
            <a:pathLst>
              <a:path w="5688965" h="1656714">
                <a:moveTo>
                  <a:pt x="0" y="1656206"/>
                </a:moveTo>
                <a:lnTo>
                  <a:pt x="5688584" y="1656206"/>
                </a:lnTo>
                <a:lnTo>
                  <a:pt x="5688584" y="0"/>
                </a:lnTo>
                <a:lnTo>
                  <a:pt x="0" y="0"/>
                </a:lnTo>
                <a:lnTo>
                  <a:pt x="0" y="1656206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30216" y="883741"/>
            <a:ext cx="787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ス</a:t>
            </a:r>
            <a:r>
              <a:rPr sz="1800" spc="-3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ペック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5336" y="1432686"/>
            <a:ext cx="1326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1PPS</a:t>
            </a:r>
            <a:r>
              <a:rPr sz="1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accuracy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4517" y="1432686"/>
            <a:ext cx="848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&lt;</a:t>
            </a:r>
            <a:r>
              <a:rPr sz="18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±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50ns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7885" y="1976754"/>
            <a:ext cx="5581015" cy="66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828800" algn="l"/>
              </a:tabLst>
            </a:pP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1PPS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stability	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15ns</a:t>
            </a: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(1σ)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sz="1200" dirty="0">
                <a:latin typeface="Noto Sans CJK JP Regular"/>
                <a:cs typeface="Noto Sans CJK JP Regular"/>
              </a:rPr>
              <a:t>※アンテナケーブルのディレイ、</a:t>
            </a:r>
            <a:r>
              <a:rPr sz="1200" spc="10" dirty="0">
                <a:latin typeface="Noto Sans CJK JP Regular"/>
                <a:cs typeface="Noto Sans CJK JP Regular"/>
              </a:rPr>
              <a:t>1</a:t>
            </a:r>
            <a:r>
              <a:rPr sz="1200" spc="15" dirty="0">
                <a:latin typeface="Noto Sans CJK JP Regular"/>
                <a:cs typeface="Noto Sans CJK JP Regular"/>
              </a:rPr>
              <a:t>P</a:t>
            </a:r>
            <a:r>
              <a:rPr sz="1200" spc="-45" dirty="0">
                <a:latin typeface="Noto Sans CJK JP Regular"/>
                <a:cs typeface="Noto Sans CJK JP Regular"/>
              </a:rPr>
              <a:t>P</a:t>
            </a:r>
            <a:r>
              <a:rPr sz="1200" spc="40" dirty="0">
                <a:latin typeface="Noto Sans CJK JP Regular"/>
                <a:cs typeface="Noto Sans CJK JP Regular"/>
              </a:rPr>
              <a:t>S</a:t>
            </a:r>
            <a:r>
              <a:rPr sz="1200" dirty="0">
                <a:latin typeface="Noto Sans CJK JP Regular"/>
                <a:cs typeface="Noto Sans CJK JP Regular"/>
              </a:rPr>
              <a:t>ケーブルのディレイにより確度はずれます</a:t>
            </a:r>
            <a:endParaRPr sz="1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8046" y="156464"/>
            <a:ext cx="155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時刻の種類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6226" y="822388"/>
          <a:ext cx="8749665" cy="5385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635"/>
                <a:gridCol w="5844540"/>
                <a:gridCol w="1480820"/>
              </a:tblGrid>
              <a:tr h="334645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Noto Sans CJK JP Regular"/>
                          <a:cs typeface="Noto Sans CJK JP Regular"/>
                        </a:rPr>
                        <a:t>時刻の種類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Noto Sans CJK JP Regular"/>
                          <a:cs typeface="Noto Sans CJK JP Regular"/>
                        </a:rPr>
                        <a:t>説明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Noto Sans CJK JP Regular"/>
                          <a:cs typeface="Noto Sans CJK JP Regular"/>
                        </a:rPr>
                        <a:t>管理者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</a:tr>
              <a:tr h="627380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30" dirty="0">
                          <a:latin typeface="Tahoma"/>
                          <a:cs typeface="Tahoma"/>
                        </a:rPr>
                        <a:t>TAI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113030" marR="2044700">
                        <a:lnSpc>
                          <a:spcPts val="2300"/>
                        </a:lnSpc>
                        <a:spcBef>
                          <a:spcPts val="114"/>
                        </a:spcBef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International</a:t>
                      </a:r>
                      <a:r>
                        <a:rPr sz="16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Atomic</a:t>
                      </a:r>
                      <a:r>
                        <a:rPr sz="1600" spc="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65" dirty="0">
                          <a:latin typeface="Tahoma"/>
                          <a:cs typeface="Tahoma"/>
                        </a:rPr>
                        <a:t>Time</a:t>
                      </a:r>
                      <a:r>
                        <a:rPr sz="1600" spc="-165" dirty="0">
                          <a:latin typeface="Noto Sans CJK JP Regular"/>
                          <a:cs typeface="Noto Sans CJK JP Regular"/>
                        </a:rPr>
                        <a:t>（</a:t>
                      </a:r>
                      <a:r>
                        <a:rPr sz="1600" spc="-140" dirty="0">
                          <a:latin typeface="Noto Sans CJK JP Regular"/>
                          <a:cs typeface="Noto Sans CJK JP Regular"/>
                        </a:rPr>
                        <a:t>国際原子時</a:t>
                      </a:r>
                      <a:r>
                        <a:rPr sz="1600" spc="-340" dirty="0">
                          <a:latin typeface="Noto Sans CJK JP Regular"/>
                          <a:cs typeface="Noto Sans CJK JP Regular"/>
                        </a:rPr>
                        <a:t>）．  </a:t>
                      </a:r>
                      <a:r>
                        <a:rPr sz="1600" spc="-100" dirty="0">
                          <a:latin typeface="Noto Sans CJK JP Regular"/>
                          <a:cs typeface="Noto Sans CJK JP Regular"/>
                        </a:rPr>
                        <a:t>原子時計によって刻ま</a:t>
                      </a:r>
                      <a:r>
                        <a:rPr sz="1600" spc="-114" dirty="0">
                          <a:latin typeface="Noto Sans CJK JP Regular"/>
                          <a:cs typeface="Noto Sans CJK JP Regular"/>
                        </a:rPr>
                        <a:t>れ</a:t>
                      </a:r>
                      <a:r>
                        <a:rPr sz="1600" spc="-105" dirty="0">
                          <a:latin typeface="Noto Sans CJK JP Regular"/>
                          <a:cs typeface="Noto Sans CJK JP Regular"/>
                        </a:rPr>
                        <a:t>る</a:t>
                      </a:r>
                      <a:r>
                        <a:rPr sz="1600" spc="-5" dirty="0">
                          <a:latin typeface="Noto Sans CJK JP Regular"/>
                          <a:cs typeface="Noto Sans CJK JP Regular"/>
                        </a:rPr>
                        <a:t>時刻</a:t>
                      </a:r>
                      <a:r>
                        <a:rPr sz="1600" spc="5" dirty="0">
                          <a:latin typeface="Noto Sans CJK JP Regular"/>
                          <a:cs typeface="Noto Sans CJK JP Regular"/>
                        </a:rPr>
                        <a:t>系</a:t>
                      </a:r>
                      <a:r>
                        <a:rPr sz="1600" spc="-545" dirty="0">
                          <a:latin typeface="Noto Sans CJK JP Regular"/>
                          <a:cs typeface="Noto Sans CJK JP Regular"/>
                        </a:rPr>
                        <a:t>．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Noto Sans CJK JP Regular"/>
                          <a:cs typeface="Noto Sans CJK JP Regular"/>
                        </a:rPr>
                        <a:t>国際度量衡局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spc="-275" dirty="0">
                          <a:latin typeface="Noto Sans CJK JP Regular"/>
                          <a:cs typeface="Noto Sans CJK JP Regular"/>
                        </a:rPr>
                        <a:t>（</a:t>
                      </a:r>
                      <a:r>
                        <a:rPr sz="1600" spc="-275" dirty="0">
                          <a:latin typeface="Tahoma"/>
                          <a:cs typeface="Tahoma"/>
                        </a:rPr>
                        <a:t>BIPM</a:t>
                      </a:r>
                      <a:r>
                        <a:rPr sz="1600" spc="-275" dirty="0">
                          <a:latin typeface="Noto Sans CJK JP Regular"/>
                          <a:cs typeface="Noto Sans CJK JP Regular"/>
                        </a:rPr>
                        <a:t>）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44370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5" dirty="0">
                          <a:latin typeface="Tahoma"/>
                          <a:cs typeface="Tahoma"/>
                        </a:rPr>
                        <a:t>UTC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Coordinated</a:t>
                      </a:r>
                      <a:r>
                        <a:rPr sz="1600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Universal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65" dirty="0">
                          <a:latin typeface="Tahoma"/>
                          <a:cs typeface="Tahoma"/>
                        </a:rPr>
                        <a:t>Time</a:t>
                      </a:r>
                      <a:r>
                        <a:rPr sz="1600" spc="-165" dirty="0">
                          <a:latin typeface="Noto Sans CJK JP Regular"/>
                          <a:cs typeface="Noto Sans CJK JP Regular"/>
                        </a:rPr>
                        <a:t>（</a:t>
                      </a:r>
                      <a:r>
                        <a:rPr sz="1600" spc="-140" dirty="0">
                          <a:latin typeface="Noto Sans CJK JP Regular"/>
                          <a:cs typeface="Noto Sans CJK JP Regular"/>
                        </a:rPr>
                        <a:t>協定世界時</a:t>
                      </a:r>
                      <a:r>
                        <a:rPr sz="1600" spc="-340" dirty="0">
                          <a:latin typeface="Noto Sans CJK JP Regular"/>
                          <a:cs typeface="Noto Sans CJK JP Regular"/>
                        </a:rPr>
                        <a:t>）．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  <a:p>
                      <a:pPr marL="11303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600" spc="-30" dirty="0">
                          <a:latin typeface="Tahoma"/>
                          <a:cs typeface="Tahoma"/>
                        </a:rPr>
                        <a:t>TAI</a:t>
                      </a:r>
                      <a:r>
                        <a:rPr sz="1600" spc="-195" dirty="0">
                          <a:latin typeface="Noto Sans CJK JP Regular"/>
                          <a:cs typeface="Noto Sans CJK JP Regular"/>
                        </a:rPr>
                        <a:t>と整</a:t>
                      </a:r>
                      <a:r>
                        <a:rPr sz="1600" spc="-75" dirty="0">
                          <a:latin typeface="Noto Sans CJK JP Regular"/>
                          <a:cs typeface="Noto Sans CJK JP Regular"/>
                        </a:rPr>
                        <a:t>数秒の時刻差をもつ</a:t>
                      </a:r>
                      <a:r>
                        <a:rPr sz="1600" spc="-140" dirty="0">
                          <a:latin typeface="Noto Sans CJK JP Regular"/>
                          <a:cs typeface="Noto Sans CJK JP Regular"/>
                        </a:rPr>
                        <a:t>時刻系．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  <a:p>
                      <a:pPr marL="11303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600" spc="-25" dirty="0">
                          <a:latin typeface="Noto Sans CJK JP Regular"/>
                          <a:cs typeface="Noto Sans CJK JP Regular"/>
                        </a:rPr>
                        <a:t>地球の自転に基</a:t>
                      </a:r>
                      <a:r>
                        <a:rPr sz="1600" spc="-30" dirty="0">
                          <a:latin typeface="Noto Sans CJK JP Regular"/>
                          <a:cs typeface="Noto Sans CJK JP Regular"/>
                        </a:rPr>
                        <a:t>づ</a:t>
                      </a:r>
                      <a:r>
                        <a:rPr sz="1600" spc="-655" dirty="0">
                          <a:latin typeface="Noto Sans CJK JP Regular"/>
                          <a:cs typeface="Noto Sans CJK JP Regular"/>
                        </a:rPr>
                        <a:t>く</a:t>
                      </a:r>
                      <a:r>
                        <a:rPr sz="1600" spc="-100" dirty="0">
                          <a:latin typeface="Noto Sans CJK JP Regular"/>
                          <a:cs typeface="Noto Sans CJK JP Regular"/>
                        </a:rPr>
                        <a:t>時刻系</a:t>
                      </a:r>
                      <a:r>
                        <a:rPr sz="1600" spc="-90" dirty="0">
                          <a:latin typeface="Noto Sans CJK JP Regular"/>
                          <a:cs typeface="Noto Sans CJK JP Regular"/>
                        </a:rPr>
                        <a:t>と</a:t>
                      </a:r>
                      <a:r>
                        <a:rPr sz="1600" spc="-5" dirty="0">
                          <a:latin typeface="Noto Sans CJK JP Regular"/>
                          <a:cs typeface="Noto Sans CJK JP Regular"/>
                        </a:rPr>
                        <a:t>の差</a:t>
                      </a:r>
                      <a:r>
                        <a:rPr sz="1600" dirty="0">
                          <a:latin typeface="Noto Sans CJK JP Regular"/>
                          <a:cs typeface="Noto Sans CJK JP Regular"/>
                        </a:rPr>
                        <a:t>が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0.9</a:t>
                      </a:r>
                      <a:r>
                        <a:rPr sz="1600" spc="5" dirty="0">
                          <a:latin typeface="Noto Sans CJK JP Regular"/>
                          <a:cs typeface="Noto Sans CJK JP Regular"/>
                        </a:rPr>
                        <a:t>秒</a:t>
                      </a:r>
                      <a:r>
                        <a:rPr sz="1600" spc="-5" dirty="0">
                          <a:latin typeface="Noto Sans CJK JP Regular"/>
                          <a:cs typeface="Noto Sans CJK JP Regular"/>
                        </a:rPr>
                        <a:t>以</a:t>
                      </a:r>
                      <a:r>
                        <a:rPr sz="1600" spc="5" dirty="0">
                          <a:latin typeface="Noto Sans CJK JP Regular"/>
                          <a:cs typeface="Noto Sans CJK JP Regular"/>
                        </a:rPr>
                        <a:t>上</a:t>
                      </a:r>
                      <a:r>
                        <a:rPr sz="1600" spc="-95" dirty="0">
                          <a:latin typeface="Noto Sans CJK JP Regular"/>
                          <a:cs typeface="Noto Sans CJK JP Regular"/>
                        </a:rPr>
                        <a:t>に</a:t>
                      </a:r>
                      <a:r>
                        <a:rPr sz="1600" spc="-245" dirty="0">
                          <a:latin typeface="Noto Sans CJK JP Regular"/>
                          <a:cs typeface="Noto Sans CJK JP Regular"/>
                        </a:rPr>
                        <a:t>な</a:t>
                      </a:r>
                      <a:r>
                        <a:rPr sz="1600" spc="-235" dirty="0">
                          <a:latin typeface="Noto Sans CJK JP Regular"/>
                          <a:cs typeface="Noto Sans CJK JP Regular"/>
                        </a:rPr>
                        <a:t>ら</a:t>
                      </a:r>
                      <a:r>
                        <a:rPr sz="1600" spc="-135" dirty="0">
                          <a:latin typeface="Noto Sans CJK JP Regular"/>
                          <a:cs typeface="Noto Sans CJK JP Regular"/>
                        </a:rPr>
                        <a:t>な</a:t>
                      </a:r>
                      <a:r>
                        <a:rPr sz="1600" spc="-120" dirty="0">
                          <a:latin typeface="Noto Sans CJK JP Regular"/>
                          <a:cs typeface="Noto Sans CJK JP Regular"/>
                        </a:rPr>
                        <a:t>い</a:t>
                      </a:r>
                      <a:r>
                        <a:rPr sz="1600" spc="-355" dirty="0">
                          <a:latin typeface="Noto Sans CJK JP Regular"/>
                          <a:cs typeface="Noto Sans CJK JP Regular"/>
                        </a:rPr>
                        <a:t>よ</a:t>
                      </a:r>
                      <a:r>
                        <a:rPr sz="1600" spc="-340" dirty="0">
                          <a:latin typeface="Noto Sans CJK JP Regular"/>
                          <a:cs typeface="Noto Sans CJK JP Regular"/>
                        </a:rPr>
                        <a:t>う</a:t>
                      </a:r>
                      <a:r>
                        <a:rPr sz="1600" spc="-545" dirty="0">
                          <a:latin typeface="Noto Sans CJK JP Regular"/>
                          <a:cs typeface="Noto Sans CJK JP Regular"/>
                        </a:rPr>
                        <a:t>，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  <a:p>
                      <a:pPr marL="113030" marR="183515">
                        <a:lnSpc>
                          <a:spcPct val="100000"/>
                        </a:lnSpc>
                      </a:pPr>
                      <a:r>
                        <a:rPr sz="1600" spc="-30" dirty="0">
                          <a:latin typeface="Tahoma"/>
                          <a:cs typeface="Tahoma"/>
                        </a:rPr>
                        <a:t>TAI</a:t>
                      </a:r>
                      <a:r>
                        <a:rPr sz="1600" spc="-165" dirty="0">
                          <a:latin typeface="Noto Sans CJK JP Regular"/>
                          <a:cs typeface="Noto Sans CJK JP Regular"/>
                        </a:rPr>
                        <a:t>に対し</a:t>
                      </a:r>
                      <a:r>
                        <a:rPr sz="1600" spc="-160" dirty="0">
                          <a:latin typeface="Noto Sans CJK JP Regular"/>
                          <a:cs typeface="Noto Sans CJK JP Regular"/>
                        </a:rPr>
                        <a:t>て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600" spc="-90" dirty="0">
                          <a:latin typeface="Noto Sans CJK JP Regular"/>
                          <a:cs typeface="Noto Sans CJK JP Regular"/>
                        </a:rPr>
                        <a:t>秒単位で調整し</a:t>
                      </a:r>
                      <a:r>
                        <a:rPr sz="1600" spc="-80" dirty="0">
                          <a:latin typeface="Noto Sans CJK JP Regular"/>
                          <a:cs typeface="Noto Sans CJK JP Regular"/>
                        </a:rPr>
                        <a:t>て</a:t>
                      </a:r>
                      <a:r>
                        <a:rPr sz="1600" spc="-165" dirty="0">
                          <a:latin typeface="Noto Sans CJK JP Regular"/>
                          <a:cs typeface="Noto Sans CJK JP Regular"/>
                        </a:rPr>
                        <a:t>い</a:t>
                      </a:r>
                      <a:r>
                        <a:rPr sz="1600" spc="-145" dirty="0">
                          <a:latin typeface="Noto Sans CJK JP Regular"/>
                          <a:cs typeface="Noto Sans CJK JP Regular"/>
                        </a:rPr>
                        <a:t>る</a:t>
                      </a:r>
                      <a:r>
                        <a:rPr sz="1600" spc="-425" dirty="0">
                          <a:latin typeface="Noto Sans CJK JP Regular"/>
                          <a:cs typeface="Noto Sans CJK JP Regular"/>
                        </a:rPr>
                        <a:t>．この</a:t>
                      </a:r>
                      <a:r>
                        <a:rPr sz="1600" spc="-415" dirty="0">
                          <a:latin typeface="Noto Sans CJK JP Regular"/>
                          <a:cs typeface="Noto Sans CJK JP Regular"/>
                        </a:rPr>
                        <a:t>「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600" spc="5" dirty="0">
                          <a:latin typeface="Noto Sans CJK JP Regular"/>
                          <a:cs typeface="Noto Sans CJK JP Regular"/>
                        </a:rPr>
                        <a:t>秒</a:t>
                      </a:r>
                      <a:r>
                        <a:rPr sz="1600" spc="-5" dirty="0">
                          <a:latin typeface="Noto Sans CJK JP Regular"/>
                          <a:cs typeface="Noto Sans CJK JP Regular"/>
                        </a:rPr>
                        <a:t>単</a:t>
                      </a:r>
                      <a:r>
                        <a:rPr sz="1600" spc="5" dirty="0">
                          <a:latin typeface="Noto Sans CJK JP Regular"/>
                          <a:cs typeface="Noto Sans CJK JP Regular"/>
                        </a:rPr>
                        <a:t>位</a:t>
                      </a:r>
                      <a:r>
                        <a:rPr sz="1600" spc="-65" dirty="0">
                          <a:latin typeface="Noto Sans CJK JP Regular"/>
                          <a:cs typeface="Noto Sans CJK JP Regular"/>
                        </a:rPr>
                        <a:t>で調整</a:t>
                      </a:r>
                      <a:r>
                        <a:rPr sz="1600" spc="-50" dirty="0">
                          <a:latin typeface="Noto Sans CJK JP Regular"/>
                          <a:cs typeface="Noto Sans CJK JP Regular"/>
                        </a:rPr>
                        <a:t>す</a:t>
                      </a:r>
                      <a:r>
                        <a:rPr sz="1600" spc="-120" dirty="0">
                          <a:latin typeface="Noto Sans CJK JP Regular"/>
                          <a:cs typeface="Noto Sans CJK JP Regular"/>
                        </a:rPr>
                        <a:t>る作 </a:t>
                      </a:r>
                      <a:r>
                        <a:rPr sz="1600" spc="-405" dirty="0">
                          <a:latin typeface="Noto Sans CJK JP Regular"/>
                          <a:cs typeface="Noto Sans CJK JP Regular"/>
                        </a:rPr>
                        <a:t>業」が「</a:t>
                      </a:r>
                      <a:r>
                        <a:rPr sz="1600" spc="-350" dirty="0">
                          <a:latin typeface="Noto Sans CJK JP Regular"/>
                          <a:cs typeface="Noto Sans CJK JP Regular"/>
                        </a:rPr>
                        <a:t>う</a:t>
                      </a:r>
                      <a:r>
                        <a:rPr sz="1600" spc="-345" dirty="0">
                          <a:latin typeface="Noto Sans CJK JP Regular"/>
                          <a:cs typeface="Noto Sans CJK JP Regular"/>
                        </a:rPr>
                        <a:t>る</a:t>
                      </a:r>
                      <a:r>
                        <a:rPr sz="1600" spc="-480" dirty="0">
                          <a:latin typeface="Noto Sans CJK JP Regular"/>
                          <a:cs typeface="Noto Sans CJK JP Regular"/>
                        </a:rPr>
                        <a:t>う</a:t>
                      </a:r>
                      <a:r>
                        <a:rPr sz="1600" spc="-405" dirty="0">
                          <a:latin typeface="Noto Sans CJK JP Regular"/>
                          <a:cs typeface="Noto Sans CJK JP Regular"/>
                        </a:rPr>
                        <a:t>秒」</a:t>
                      </a:r>
                      <a:r>
                        <a:rPr sz="1600" spc="-260" dirty="0">
                          <a:latin typeface="Noto Sans CJK JP Regular"/>
                          <a:cs typeface="Noto Sans CJK JP Regular"/>
                        </a:rPr>
                        <a:t>である．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  <a:p>
                      <a:pPr marL="113030" marR="14795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600" spc="-190" dirty="0">
                          <a:latin typeface="Noto Sans CJK JP Regular"/>
                          <a:cs typeface="Noto Sans CJK JP Regular"/>
                        </a:rPr>
                        <a:t>ま</a:t>
                      </a:r>
                      <a:r>
                        <a:rPr sz="1600" spc="-315" dirty="0">
                          <a:latin typeface="Noto Sans CJK JP Regular"/>
                          <a:cs typeface="Noto Sans CJK JP Regular"/>
                        </a:rPr>
                        <a:t>た，リ</a:t>
                      </a:r>
                      <a:r>
                        <a:rPr sz="1600" spc="-325" dirty="0">
                          <a:latin typeface="Noto Sans CJK JP Regular"/>
                          <a:cs typeface="Noto Sans CJK JP Regular"/>
                        </a:rPr>
                        <a:t>ア</a:t>
                      </a:r>
                      <a:r>
                        <a:rPr sz="1600" spc="-225" dirty="0">
                          <a:latin typeface="Noto Sans CJK JP Regular"/>
                          <a:cs typeface="Noto Sans CJK JP Regular"/>
                        </a:rPr>
                        <a:t>ルタイ</a:t>
                      </a:r>
                      <a:r>
                        <a:rPr sz="1600" spc="-105" dirty="0">
                          <a:latin typeface="Noto Sans CJK JP Regular"/>
                          <a:cs typeface="Noto Sans CJK JP Regular"/>
                        </a:rPr>
                        <a:t>ムで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UTC</a:t>
                      </a:r>
                      <a:r>
                        <a:rPr sz="1600" spc="-125" dirty="0">
                          <a:latin typeface="Noto Sans CJK JP Regular"/>
                          <a:cs typeface="Noto Sans CJK JP Regular"/>
                        </a:rPr>
                        <a:t>を</a:t>
                      </a:r>
                      <a:r>
                        <a:rPr sz="1600" spc="-110" dirty="0">
                          <a:latin typeface="Noto Sans CJK JP Regular"/>
                          <a:cs typeface="Noto Sans CJK JP Regular"/>
                        </a:rPr>
                        <a:t>刻</a:t>
                      </a:r>
                      <a:r>
                        <a:rPr sz="1600" spc="-35" dirty="0">
                          <a:latin typeface="Noto Sans CJK JP Regular"/>
                          <a:cs typeface="Noto Sans CJK JP Regular"/>
                        </a:rPr>
                        <a:t>む</a:t>
                      </a:r>
                      <a:r>
                        <a:rPr sz="1600" spc="-5" dirty="0">
                          <a:latin typeface="Noto Sans CJK JP Regular"/>
                          <a:cs typeface="Noto Sans CJK JP Regular"/>
                        </a:rPr>
                        <a:t>時計</a:t>
                      </a:r>
                      <a:r>
                        <a:rPr sz="1600" spc="5" dirty="0">
                          <a:latin typeface="Noto Sans CJK JP Regular"/>
                          <a:cs typeface="Noto Sans CJK JP Regular"/>
                        </a:rPr>
                        <a:t>は</a:t>
                      </a:r>
                      <a:r>
                        <a:rPr sz="1600" spc="-150" dirty="0">
                          <a:latin typeface="Noto Sans CJK JP Regular"/>
                          <a:cs typeface="Noto Sans CJK JP Regular"/>
                        </a:rPr>
                        <a:t>な</a:t>
                      </a:r>
                      <a:r>
                        <a:rPr sz="1600" spc="-655" dirty="0">
                          <a:latin typeface="Noto Sans CJK JP Regular"/>
                          <a:cs typeface="Noto Sans CJK JP Regular"/>
                        </a:rPr>
                        <a:t>く</a:t>
                      </a:r>
                      <a:r>
                        <a:rPr sz="1600" spc="-145" dirty="0">
                          <a:latin typeface="Noto Sans CJK JP Regular"/>
                          <a:cs typeface="Noto Sans CJK JP Regular"/>
                        </a:rPr>
                        <a:t>，</a:t>
                      </a:r>
                      <a:r>
                        <a:rPr sz="1600" spc="-145" dirty="0">
                          <a:latin typeface="Tahoma"/>
                          <a:cs typeface="Tahoma"/>
                        </a:rPr>
                        <a:t>UTC</a:t>
                      </a:r>
                      <a:r>
                        <a:rPr sz="1600" spc="-5" dirty="0">
                          <a:latin typeface="Noto Sans CJK JP Regular"/>
                          <a:cs typeface="Noto Sans CJK JP Regular"/>
                        </a:rPr>
                        <a:t>の決</a:t>
                      </a:r>
                      <a:r>
                        <a:rPr sz="1600" spc="5" dirty="0">
                          <a:latin typeface="Noto Sans CJK JP Regular"/>
                          <a:cs typeface="Noto Sans CJK JP Regular"/>
                        </a:rPr>
                        <a:t>定</a:t>
                      </a:r>
                      <a:r>
                        <a:rPr sz="1600" spc="-5" dirty="0">
                          <a:latin typeface="Noto Sans CJK JP Regular"/>
                          <a:cs typeface="Noto Sans CJK JP Regular"/>
                        </a:rPr>
                        <a:t>結果</a:t>
                      </a:r>
                      <a:r>
                        <a:rPr sz="1600" spc="5" dirty="0">
                          <a:latin typeface="Noto Sans CJK JP Regular"/>
                          <a:cs typeface="Noto Sans CJK JP Regular"/>
                        </a:rPr>
                        <a:t>は</a:t>
                      </a:r>
                      <a:r>
                        <a:rPr sz="1600" spc="-275" dirty="0">
                          <a:latin typeface="Noto Sans CJK JP Regular"/>
                          <a:cs typeface="Noto Sans CJK JP Regular"/>
                        </a:rPr>
                        <a:t>，</a:t>
                      </a:r>
                      <a:r>
                        <a:rPr sz="1600" spc="-275" dirty="0">
                          <a:latin typeface="Tahoma"/>
                          <a:cs typeface="Tahoma"/>
                        </a:rPr>
                        <a:t>1  </a:t>
                      </a:r>
                      <a:r>
                        <a:rPr sz="1600" spc="-5" dirty="0">
                          <a:latin typeface="Noto Sans CJK JP Regular"/>
                          <a:cs typeface="Noto Sans CJK JP Regular"/>
                        </a:rPr>
                        <a:t>週間～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600" spc="-130" dirty="0">
                          <a:latin typeface="Noto Sans CJK JP Regular"/>
                          <a:cs typeface="Noto Sans CJK JP Regular"/>
                        </a:rPr>
                        <a:t>ヵ月後に公表され</a:t>
                      </a:r>
                      <a:r>
                        <a:rPr sz="1600" spc="-125" dirty="0">
                          <a:latin typeface="Noto Sans CJK JP Regular"/>
                          <a:cs typeface="Noto Sans CJK JP Regular"/>
                        </a:rPr>
                        <a:t>る</a:t>
                      </a:r>
                      <a:r>
                        <a:rPr sz="1600" spc="-545" dirty="0">
                          <a:latin typeface="Noto Sans CJK JP Regular"/>
                          <a:cs typeface="Noto Sans CJK JP Regular"/>
                        </a:rPr>
                        <a:t>．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Noto Sans CJK JP Regular"/>
                          <a:cs typeface="Noto Sans CJK JP Regular"/>
                        </a:rPr>
                        <a:t>国際度量衡局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600" spc="-275" dirty="0">
                          <a:latin typeface="Noto Sans CJK JP Regular"/>
                          <a:cs typeface="Noto Sans CJK JP Regular"/>
                        </a:rPr>
                        <a:t>（</a:t>
                      </a:r>
                      <a:r>
                        <a:rPr sz="1600" spc="-275" dirty="0">
                          <a:latin typeface="Tahoma"/>
                          <a:cs typeface="Tahoma"/>
                        </a:rPr>
                        <a:t>BIPM</a:t>
                      </a:r>
                      <a:r>
                        <a:rPr sz="1600" spc="-275" dirty="0">
                          <a:latin typeface="Noto Sans CJK JP Regular"/>
                          <a:cs typeface="Noto Sans CJK JP Regular"/>
                        </a:rPr>
                        <a:t>）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7380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5" dirty="0">
                          <a:latin typeface="Tahoma"/>
                          <a:cs typeface="Tahoma"/>
                        </a:rPr>
                        <a:t>UTC(</a:t>
                      </a:r>
                      <a:r>
                        <a:rPr sz="1600" spc="-5" dirty="0">
                          <a:latin typeface="Noto Sans CJK JP Regular"/>
                          <a:cs typeface="Noto Sans CJK JP Regular"/>
                        </a:rPr>
                        <a:t>機関名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35" dirty="0">
                          <a:latin typeface="Noto Sans CJK JP Regular"/>
                          <a:cs typeface="Noto Sans CJK JP Regular"/>
                        </a:rPr>
                        <a:t>各国が標準時を提供す</a:t>
                      </a:r>
                      <a:r>
                        <a:rPr sz="1600" spc="-185" dirty="0">
                          <a:latin typeface="Noto Sans CJK JP Regular"/>
                          <a:cs typeface="Noto Sans CJK JP Regular"/>
                        </a:rPr>
                        <a:t>る</a:t>
                      </a:r>
                      <a:r>
                        <a:rPr sz="1600" spc="-180" dirty="0">
                          <a:latin typeface="Noto Sans CJK JP Regular"/>
                          <a:cs typeface="Noto Sans CJK JP Regular"/>
                        </a:rPr>
                        <a:t>た</a:t>
                      </a:r>
                      <a:r>
                        <a:rPr sz="1600" spc="-35" dirty="0">
                          <a:latin typeface="Noto Sans CJK JP Regular"/>
                          <a:cs typeface="Noto Sans CJK JP Regular"/>
                        </a:rPr>
                        <a:t>め</a:t>
                      </a:r>
                      <a:r>
                        <a:rPr sz="1600" spc="-95" dirty="0">
                          <a:latin typeface="Noto Sans CJK JP Regular"/>
                          <a:cs typeface="Noto Sans CJK JP Regular"/>
                        </a:rPr>
                        <a:t>に</a:t>
                      </a:r>
                      <a:r>
                        <a:rPr sz="1600" spc="-270" dirty="0">
                          <a:latin typeface="Noto Sans CJK JP Regular"/>
                          <a:cs typeface="Noto Sans CJK JP Regular"/>
                        </a:rPr>
                        <a:t>維持・</a:t>
                      </a:r>
                      <a:r>
                        <a:rPr sz="1600" spc="-130" dirty="0">
                          <a:latin typeface="Noto Sans CJK JP Regular"/>
                          <a:cs typeface="Noto Sans CJK JP Regular"/>
                        </a:rPr>
                        <a:t>管理</a:t>
                      </a:r>
                      <a:r>
                        <a:rPr sz="1600" spc="-120" dirty="0">
                          <a:latin typeface="Noto Sans CJK JP Regular"/>
                          <a:cs typeface="Noto Sans CJK JP Regular"/>
                        </a:rPr>
                        <a:t>し</a:t>
                      </a:r>
                      <a:r>
                        <a:rPr sz="1600" spc="-135" dirty="0">
                          <a:latin typeface="Noto Sans CJK JP Regular"/>
                          <a:cs typeface="Noto Sans CJK JP Regular"/>
                        </a:rPr>
                        <a:t>て</a:t>
                      </a:r>
                      <a:r>
                        <a:rPr sz="1600" spc="-120" dirty="0">
                          <a:latin typeface="Noto Sans CJK JP Regular"/>
                          <a:cs typeface="Noto Sans CJK JP Regular"/>
                        </a:rPr>
                        <a:t>い</a:t>
                      </a:r>
                      <a:r>
                        <a:rPr sz="1600" spc="-204" dirty="0">
                          <a:latin typeface="Noto Sans CJK JP Regular"/>
                          <a:cs typeface="Noto Sans CJK JP Regular"/>
                        </a:rPr>
                        <a:t>る</a:t>
                      </a:r>
                      <a:r>
                        <a:rPr sz="1600" spc="-145" dirty="0">
                          <a:latin typeface="Tahoma"/>
                          <a:cs typeface="Tahoma"/>
                        </a:rPr>
                        <a:t>UTC</a:t>
                      </a:r>
                      <a:r>
                        <a:rPr sz="1600" spc="-145" dirty="0">
                          <a:latin typeface="Noto Sans CJK JP Regular"/>
                          <a:cs typeface="Noto Sans CJK JP Regular"/>
                        </a:rPr>
                        <a:t>．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  <a:p>
                      <a:pPr marL="1130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spc="-114" dirty="0">
                          <a:latin typeface="Noto Sans CJK JP Regular"/>
                          <a:cs typeface="Noto Sans CJK JP Regular"/>
                        </a:rPr>
                        <a:t>各機関は</a:t>
                      </a:r>
                      <a:r>
                        <a:rPr sz="1600" spc="-40" dirty="0">
                          <a:latin typeface="Noto Sans CJK JP Regular"/>
                          <a:cs typeface="Noto Sans CJK JP Regular"/>
                        </a:rPr>
                        <a:t>，</a:t>
                      </a:r>
                      <a:r>
                        <a:rPr sz="1600" spc="-40" dirty="0">
                          <a:latin typeface="Tahoma"/>
                          <a:cs typeface="Tahoma"/>
                        </a:rPr>
                        <a:t>UTC</a:t>
                      </a:r>
                      <a:r>
                        <a:rPr sz="1600" spc="-180" dirty="0">
                          <a:latin typeface="Noto Sans CJK JP Regular"/>
                          <a:cs typeface="Noto Sans CJK JP Regular"/>
                        </a:rPr>
                        <a:t>と同期し</a:t>
                      </a:r>
                      <a:r>
                        <a:rPr sz="1600" spc="-175" dirty="0">
                          <a:latin typeface="Noto Sans CJK JP Regular"/>
                          <a:cs typeface="Noto Sans CJK JP Regular"/>
                        </a:rPr>
                        <a:t>た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UTC(xxx)</a:t>
                      </a:r>
                      <a:r>
                        <a:rPr sz="1600" spc="-125" dirty="0">
                          <a:latin typeface="Noto Sans CJK JP Regular"/>
                          <a:cs typeface="Noto Sans CJK JP Regular"/>
                        </a:rPr>
                        <a:t>を</a:t>
                      </a:r>
                      <a:r>
                        <a:rPr sz="1600" spc="-110" dirty="0">
                          <a:latin typeface="Noto Sans CJK JP Regular"/>
                          <a:cs typeface="Noto Sans CJK JP Regular"/>
                        </a:rPr>
                        <a:t>刻</a:t>
                      </a:r>
                      <a:r>
                        <a:rPr sz="1600" spc="-35" dirty="0">
                          <a:latin typeface="Noto Sans CJK JP Regular"/>
                          <a:cs typeface="Noto Sans CJK JP Regular"/>
                        </a:rPr>
                        <a:t>む</a:t>
                      </a:r>
                      <a:r>
                        <a:rPr sz="1600" spc="-5" dirty="0">
                          <a:latin typeface="Noto Sans CJK JP Regular"/>
                          <a:cs typeface="Noto Sans CJK JP Regular"/>
                        </a:rPr>
                        <a:t>時</a:t>
                      </a:r>
                      <a:r>
                        <a:rPr sz="1600" spc="5" dirty="0">
                          <a:latin typeface="Noto Sans CJK JP Regular"/>
                          <a:cs typeface="Noto Sans CJK JP Regular"/>
                        </a:rPr>
                        <a:t>計</a:t>
                      </a:r>
                      <a:r>
                        <a:rPr sz="1600" spc="-165" dirty="0">
                          <a:latin typeface="Noto Sans CJK JP Regular"/>
                          <a:cs typeface="Noto Sans CJK JP Regular"/>
                        </a:rPr>
                        <a:t>を維持</a:t>
                      </a:r>
                      <a:r>
                        <a:rPr sz="1600" spc="-145" dirty="0">
                          <a:latin typeface="Noto Sans CJK JP Regular"/>
                          <a:cs typeface="Noto Sans CJK JP Regular"/>
                        </a:rPr>
                        <a:t>し</a:t>
                      </a:r>
                      <a:r>
                        <a:rPr sz="1600" spc="-135" dirty="0">
                          <a:latin typeface="Noto Sans CJK JP Regular"/>
                          <a:cs typeface="Noto Sans CJK JP Regular"/>
                        </a:rPr>
                        <a:t>て</a:t>
                      </a:r>
                      <a:r>
                        <a:rPr sz="1600" spc="-120" dirty="0">
                          <a:latin typeface="Noto Sans CJK JP Regular"/>
                          <a:cs typeface="Noto Sans CJK JP Regular"/>
                        </a:rPr>
                        <a:t>い</a:t>
                      </a:r>
                      <a:r>
                        <a:rPr sz="1600" spc="-390" dirty="0">
                          <a:latin typeface="Noto Sans CJK JP Regular"/>
                          <a:cs typeface="Noto Sans CJK JP Regular"/>
                        </a:rPr>
                        <a:t>る．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Noto Sans CJK JP Regular"/>
                          <a:cs typeface="Noto Sans CJK JP Regular"/>
                        </a:rPr>
                        <a:t>各国の機関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UTC(USNO)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10" dirty="0">
                          <a:latin typeface="Noto Sans CJK JP Regular"/>
                          <a:cs typeface="Noto Sans CJK JP Regular"/>
                        </a:rPr>
                        <a:t>米国海軍天文台</a:t>
                      </a:r>
                      <a:r>
                        <a:rPr sz="1600" spc="-155" dirty="0">
                          <a:latin typeface="Noto Sans CJK JP Regular"/>
                          <a:cs typeface="Noto Sans CJK JP Regular"/>
                        </a:rPr>
                        <a:t>（</a:t>
                      </a:r>
                      <a:r>
                        <a:rPr sz="1600" spc="-155" dirty="0">
                          <a:latin typeface="Tahoma"/>
                          <a:cs typeface="Tahoma"/>
                        </a:rPr>
                        <a:t>USNO</a:t>
                      </a:r>
                      <a:r>
                        <a:rPr sz="1600" spc="-155" dirty="0">
                          <a:latin typeface="Noto Sans CJK JP Regular"/>
                          <a:cs typeface="Noto Sans CJK JP Regular"/>
                        </a:rPr>
                        <a:t>）</a:t>
                      </a:r>
                      <a:r>
                        <a:rPr sz="1600" spc="-5" dirty="0">
                          <a:latin typeface="Noto Sans CJK JP Regular"/>
                          <a:cs typeface="Noto Sans CJK JP Regular"/>
                        </a:rPr>
                        <a:t>が</a:t>
                      </a:r>
                      <a:r>
                        <a:rPr sz="1600" spc="-10" dirty="0">
                          <a:latin typeface="Noto Sans CJK JP Regular"/>
                          <a:cs typeface="Noto Sans CJK JP Regular"/>
                        </a:rPr>
                        <a:t>維</a:t>
                      </a:r>
                      <a:r>
                        <a:rPr sz="1600" spc="-210" dirty="0">
                          <a:latin typeface="Noto Sans CJK JP Regular"/>
                          <a:cs typeface="Noto Sans CJK JP Regular"/>
                        </a:rPr>
                        <a:t>持・管理してい</a:t>
                      </a:r>
                      <a:r>
                        <a:rPr sz="1600" spc="-200" dirty="0">
                          <a:latin typeface="Noto Sans CJK JP Regular"/>
                          <a:cs typeface="Noto Sans CJK JP Regular"/>
                        </a:rPr>
                        <a:t>る</a:t>
                      </a:r>
                      <a:r>
                        <a:rPr sz="1600" spc="-145" dirty="0">
                          <a:latin typeface="Tahoma"/>
                          <a:cs typeface="Tahoma"/>
                        </a:rPr>
                        <a:t>UTC</a:t>
                      </a:r>
                      <a:r>
                        <a:rPr sz="1600" spc="-145" dirty="0">
                          <a:latin typeface="Noto Sans CJK JP Regular"/>
                          <a:cs typeface="Noto Sans CJK JP Regular"/>
                        </a:rPr>
                        <a:t>．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0" dirty="0">
                          <a:latin typeface="Noto Sans CJK JP Regular"/>
                          <a:cs typeface="Noto Sans CJK JP Regular"/>
                        </a:rPr>
                        <a:t>米国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GPS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 Time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GPS</a:t>
                      </a:r>
                      <a:r>
                        <a:rPr sz="1600" spc="-85" dirty="0">
                          <a:latin typeface="Noto Sans CJK JP Regular"/>
                          <a:cs typeface="Noto Sans CJK JP Regular"/>
                        </a:rPr>
                        <a:t>の</a:t>
                      </a:r>
                      <a:r>
                        <a:rPr sz="1600" spc="-90" dirty="0">
                          <a:latin typeface="Noto Sans CJK JP Regular"/>
                          <a:cs typeface="Noto Sans CJK JP Regular"/>
                        </a:rPr>
                        <a:t>シ</a:t>
                      </a:r>
                      <a:r>
                        <a:rPr sz="1600" spc="-165" dirty="0">
                          <a:latin typeface="Noto Sans CJK JP Regular"/>
                          <a:cs typeface="Noto Sans CJK JP Regular"/>
                        </a:rPr>
                        <a:t>ステム時刻</a:t>
                      </a:r>
                      <a:r>
                        <a:rPr sz="1600" spc="-35" dirty="0">
                          <a:latin typeface="Noto Sans CJK JP Regular"/>
                          <a:cs typeface="Noto Sans CJK JP Regular"/>
                        </a:rPr>
                        <a:t>．</a:t>
                      </a:r>
                      <a:r>
                        <a:rPr sz="1600" spc="-35" dirty="0">
                          <a:latin typeface="Tahoma"/>
                          <a:cs typeface="Tahoma"/>
                        </a:rPr>
                        <a:t>1980</a:t>
                      </a:r>
                      <a:r>
                        <a:rPr sz="1600" spc="-5" dirty="0">
                          <a:latin typeface="Noto Sans CJK JP Regular"/>
                          <a:cs typeface="Noto Sans CJK JP Regular"/>
                        </a:rPr>
                        <a:t>年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600" spc="-5" dirty="0">
                          <a:latin typeface="Noto Sans CJK JP Regular"/>
                          <a:cs typeface="Noto Sans CJK JP Regular"/>
                        </a:rPr>
                        <a:t>月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1600" spc="-5" dirty="0">
                          <a:latin typeface="Noto Sans CJK JP Regular"/>
                          <a:cs typeface="Noto Sans CJK JP Regular"/>
                        </a:rPr>
                        <a:t>日</a:t>
                      </a:r>
                      <a:r>
                        <a:rPr sz="1600" spc="200" dirty="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0:00:00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(UTC)</a:t>
                      </a:r>
                      <a:r>
                        <a:rPr sz="1600" spc="-165" dirty="0">
                          <a:latin typeface="Noto Sans CJK JP Regular"/>
                          <a:cs typeface="Noto Sans CJK JP Regular"/>
                        </a:rPr>
                        <a:t>を起点</a:t>
                      </a:r>
                      <a:r>
                        <a:rPr sz="1600" spc="-160" dirty="0">
                          <a:latin typeface="Noto Sans CJK JP Regular"/>
                          <a:cs typeface="Noto Sans CJK JP Regular"/>
                        </a:rPr>
                        <a:t>と</a:t>
                      </a:r>
                      <a:r>
                        <a:rPr sz="1600" spc="-459" dirty="0">
                          <a:latin typeface="Noto Sans CJK JP Regular"/>
                          <a:cs typeface="Noto Sans CJK JP Regular"/>
                        </a:rPr>
                        <a:t>し，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UTC(USNO)</a:t>
                      </a:r>
                      <a:r>
                        <a:rPr sz="1600" spc="-135" dirty="0">
                          <a:latin typeface="Noto Sans CJK JP Regular"/>
                          <a:cs typeface="Noto Sans CJK JP Regular"/>
                        </a:rPr>
                        <a:t>と同期す</a:t>
                      </a:r>
                      <a:r>
                        <a:rPr sz="1600" spc="-130" dirty="0">
                          <a:latin typeface="Noto Sans CJK JP Regular"/>
                          <a:cs typeface="Noto Sans CJK JP Regular"/>
                        </a:rPr>
                        <a:t>る</a:t>
                      </a:r>
                      <a:r>
                        <a:rPr sz="1600" spc="-185" dirty="0">
                          <a:latin typeface="Noto Sans CJK JP Regular"/>
                          <a:cs typeface="Noto Sans CJK JP Regular"/>
                        </a:rPr>
                        <a:t>時刻</a:t>
                      </a:r>
                      <a:r>
                        <a:rPr sz="1600" spc="-180" dirty="0">
                          <a:latin typeface="Noto Sans CJK JP Regular"/>
                          <a:cs typeface="Noto Sans CJK JP Regular"/>
                        </a:rPr>
                        <a:t>．</a:t>
                      </a:r>
                      <a:r>
                        <a:rPr sz="1600" spc="-350" dirty="0">
                          <a:latin typeface="Noto Sans CJK JP Regular"/>
                          <a:cs typeface="Noto Sans CJK JP Regular"/>
                        </a:rPr>
                        <a:t>う</a:t>
                      </a:r>
                      <a:r>
                        <a:rPr sz="1600" spc="-335" dirty="0">
                          <a:latin typeface="Noto Sans CJK JP Regular"/>
                          <a:cs typeface="Noto Sans CJK JP Regular"/>
                        </a:rPr>
                        <a:t>る</a:t>
                      </a:r>
                      <a:r>
                        <a:rPr sz="1600" spc="-480" dirty="0">
                          <a:latin typeface="Noto Sans CJK JP Regular"/>
                          <a:cs typeface="Noto Sans CJK JP Regular"/>
                        </a:rPr>
                        <a:t>う</a:t>
                      </a:r>
                      <a:r>
                        <a:rPr sz="1600" spc="5" dirty="0">
                          <a:latin typeface="Noto Sans CJK JP Regular"/>
                          <a:cs typeface="Noto Sans CJK JP Regular"/>
                        </a:rPr>
                        <a:t>秒</a:t>
                      </a:r>
                      <a:r>
                        <a:rPr sz="1600" spc="-5" dirty="0">
                          <a:latin typeface="Noto Sans CJK JP Regular"/>
                          <a:cs typeface="Noto Sans CJK JP Regular"/>
                        </a:rPr>
                        <a:t>の処</a:t>
                      </a:r>
                      <a:r>
                        <a:rPr sz="1600" spc="5" dirty="0">
                          <a:latin typeface="Noto Sans CJK JP Regular"/>
                          <a:cs typeface="Noto Sans CJK JP Regular"/>
                        </a:rPr>
                        <a:t>理</a:t>
                      </a:r>
                      <a:r>
                        <a:rPr sz="1600" spc="-130" dirty="0">
                          <a:latin typeface="Noto Sans CJK JP Regular"/>
                          <a:cs typeface="Noto Sans CJK JP Regular"/>
                        </a:rPr>
                        <a:t>はさ</a:t>
                      </a:r>
                      <a:r>
                        <a:rPr sz="1600" spc="-120" dirty="0">
                          <a:latin typeface="Noto Sans CJK JP Regular"/>
                          <a:cs typeface="Noto Sans CJK JP Regular"/>
                        </a:rPr>
                        <a:t>れ</a:t>
                      </a:r>
                      <a:r>
                        <a:rPr sz="1600" spc="-135" dirty="0">
                          <a:latin typeface="Noto Sans CJK JP Regular"/>
                          <a:cs typeface="Noto Sans CJK JP Regular"/>
                        </a:rPr>
                        <a:t>な</a:t>
                      </a:r>
                      <a:r>
                        <a:rPr sz="1600" spc="-120" dirty="0">
                          <a:latin typeface="Noto Sans CJK JP Regular"/>
                          <a:cs typeface="Noto Sans CJK JP Regular"/>
                        </a:rPr>
                        <a:t>い</a:t>
                      </a:r>
                      <a:r>
                        <a:rPr sz="1600" spc="-545" dirty="0">
                          <a:latin typeface="Noto Sans CJK JP Regular"/>
                          <a:cs typeface="Noto Sans CJK JP Regular"/>
                        </a:rPr>
                        <a:t>．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Noto Sans CJK JP Regular"/>
                          <a:cs typeface="Noto Sans CJK JP Regular"/>
                        </a:rPr>
                        <a:t>米国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UTC(NICT)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95" dirty="0">
                          <a:latin typeface="Noto Sans CJK JP Regular"/>
                          <a:cs typeface="Noto Sans CJK JP Regular"/>
                        </a:rPr>
                        <a:t>情報通信研究機構</a:t>
                      </a:r>
                      <a:r>
                        <a:rPr sz="1600" spc="-150" dirty="0">
                          <a:latin typeface="Noto Sans CJK JP Regular"/>
                          <a:cs typeface="Noto Sans CJK JP Regular"/>
                        </a:rPr>
                        <a:t>（</a:t>
                      </a:r>
                      <a:r>
                        <a:rPr sz="1600" spc="-150" dirty="0">
                          <a:latin typeface="Tahoma"/>
                          <a:cs typeface="Tahoma"/>
                        </a:rPr>
                        <a:t>NICT</a:t>
                      </a:r>
                      <a:r>
                        <a:rPr sz="1600" spc="-150" dirty="0">
                          <a:latin typeface="Noto Sans CJK JP Regular"/>
                          <a:cs typeface="Noto Sans CJK JP Regular"/>
                        </a:rPr>
                        <a:t>）</a:t>
                      </a:r>
                      <a:r>
                        <a:rPr sz="1600" spc="-204" dirty="0">
                          <a:latin typeface="Noto Sans CJK JP Regular"/>
                          <a:cs typeface="Noto Sans CJK JP Regular"/>
                        </a:rPr>
                        <a:t>が維持・</a:t>
                      </a:r>
                      <a:r>
                        <a:rPr sz="1600" spc="-130" dirty="0">
                          <a:latin typeface="Noto Sans CJK JP Regular"/>
                          <a:cs typeface="Noto Sans CJK JP Regular"/>
                        </a:rPr>
                        <a:t>管理してい</a:t>
                      </a:r>
                      <a:r>
                        <a:rPr sz="1600" spc="-220" dirty="0">
                          <a:latin typeface="Noto Sans CJK JP Regular"/>
                          <a:cs typeface="Noto Sans CJK JP Regular"/>
                        </a:rPr>
                        <a:t>る</a:t>
                      </a:r>
                      <a:r>
                        <a:rPr sz="1600" spc="-145" dirty="0">
                          <a:latin typeface="Tahoma"/>
                          <a:cs typeface="Tahoma"/>
                        </a:rPr>
                        <a:t>UTC</a:t>
                      </a:r>
                      <a:r>
                        <a:rPr sz="1600" spc="-145" dirty="0">
                          <a:latin typeface="Noto Sans CJK JP Regular"/>
                          <a:cs typeface="Noto Sans CJK JP Regular"/>
                        </a:rPr>
                        <a:t>．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Noto Sans CJK JP Regular"/>
                          <a:cs typeface="Noto Sans CJK JP Regular"/>
                        </a:rPr>
                        <a:t>日本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QZSS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 Time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QZSS</a:t>
                      </a:r>
                      <a:r>
                        <a:rPr sz="1600" spc="-85" dirty="0">
                          <a:latin typeface="Noto Sans CJK JP Regular"/>
                          <a:cs typeface="Noto Sans CJK JP Regular"/>
                        </a:rPr>
                        <a:t>の</a:t>
                      </a:r>
                      <a:r>
                        <a:rPr sz="1600" spc="-90" dirty="0">
                          <a:latin typeface="Noto Sans CJK JP Regular"/>
                          <a:cs typeface="Noto Sans CJK JP Regular"/>
                        </a:rPr>
                        <a:t>シ</a:t>
                      </a:r>
                      <a:r>
                        <a:rPr sz="1600" spc="-165" dirty="0">
                          <a:latin typeface="Noto Sans CJK JP Regular"/>
                          <a:cs typeface="Noto Sans CJK JP Regular"/>
                        </a:rPr>
                        <a:t>ステム時刻</a:t>
                      </a:r>
                      <a:r>
                        <a:rPr sz="1600" spc="-35" dirty="0">
                          <a:latin typeface="Noto Sans CJK JP Regular"/>
                          <a:cs typeface="Noto Sans CJK JP Regular"/>
                        </a:rPr>
                        <a:t>．</a:t>
                      </a:r>
                      <a:r>
                        <a:rPr sz="1600" spc="-35" dirty="0">
                          <a:latin typeface="Tahoma"/>
                          <a:cs typeface="Tahoma"/>
                        </a:rPr>
                        <a:t>1980</a:t>
                      </a:r>
                      <a:r>
                        <a:rPr sz="1600" spc="-5" dirty="0">
                          <a:latin typeface="Noto Sans CJK JP Regular"/>
                          <a:cs typeface="Noto Sans CJK JP Regular"/>
                        </a:rPr>
                        <a:t>年</a:t>
                      </a:r>
                      <a:r>
                        <a:rPr sz="1600" spc="1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600" spc="-5" dirty="0">
                          <a:latin typeface="Noto Sans CJK JP Regular"/>
                          <a:cs typeface="Noto Sans CJK JP Regular"/>
                        </a:rPr>
                        <a:t>月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1600" spc="-5" dirty="0">
                          <a:latin typeface="Noto Sans CJK JP Regular"/>
                          <a:cs typeface="Noto Sans CJK JP Regular"/>
                        </a:rPr>
                        <a:t>日</a:t>
                      </a:r>
                      <a:r>
                        <a:rPr sz="1600" spc="200" dirty="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0:00:00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(UTC)</a:t>
                      </a:r>
                      <a:r>
                        <a:rPr sz="1600" spc="-165" dirty="0">
                          <a:latin typeface="Noto Sans CJK JP Regular"/>
                          <a:cs typeface="Noto Sans CJK JP Regular"/>
                        </a:rPr>
                        <a:t>を起点</a:t>
                      </a:r>
                      <a:r>
                        <a:rPr sz="1600" spc="-160" dirty="0">
                          <a:latin typeface="Noto Sans CJK JP Regular"/>
                          <a:cs typeface="Noto Sans CJK JP Regular"/>
                        </a:rPr>
                        <a:t>と</a:t>
                      </a:r>
                      <a:r>
                        <a:rPr sz="1600" spc="-459" dirty="0">
                          <a:latin typeface="Noto Sans CJK JP Regular"/>
                          <a:cs typeface="Noto Sans CJK JP Regular"/>
                        </a:rPr>
                        <a:t>し，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UTC(NICT)</a:t>
                      </a:r>
                      <a:r>
                        <a:rPr sz="1600" spc="-135" dirty="0">
                          <a:latin typeface="Noto Sans CJK JP Regular"/>
                          <a:cs typeface="Noto Sans CJK JP Regular"/>
                        </a:rPr>
                        <a:t>と同期す</a:t>
                      </a:r>
                      <a:r>
                        <a:rPr sz="1600" spc="-130" dirty="0">
                          <a:latin typeface="Noto Sans CJK JP Regular"/>
                          <a:cs typeface="Noto Sans CJK JP Regular"/>
                        </a:rPr>
                        <a:t>る</a:t>
                      </a:r>
                      <a:r>
                        <a:rPr sz="1600" spc="-254" dirty="0">
                          <a:latin typeface="Noto Sans CJK JP Regular"/>
                          <a:cs typeface="Noto Sans CJK JP Regular"/>
                        </a:rPr>
                        <a:t>時刻．</a:t>
                      </a:r>
                      <a:r>
                        <a:rPr sz="1600" spc="-250" dirty="0">
                          <a:latin typeface="Noto Sans CJK JP Regular"/>
                          <a:cs typeface="Noto Sans CJK JP Regular"/>
                        </a:rPr>
                        <a:t>う</a:t>
                      </a:r>
                      <a:r>
                        <a:rPr sz="1600" spc="-220" dirty="0">
                          <a:latin typeface="Noto Sans CJK JP Regular"/>
                          <a:cs typeface="Noto Sans CJK JP Regular"/>
                        </a:rPr>
                        <a:t>る</a:t>
                      </a:r>
                      <a:r>
                        <a:rPr sz="1600" spc="-465" dirty="0">
                          <a:latin typeface="Noto Sans CJK JP Regular"/>
                          <a:cs typeface="Noto Sans CJK JP Regular"/>
                        </a:rPr>
                        <a:t>う</a:t>
                      </a:r>
                      <a:r>
                        <a:rPr sz="1600" spc="-5" dirty="0">
                          <a:latin typeface="Noto Sans CJK JP Regular"/>
                          <a:cs typeface="Noto Sans CJK JP Regular"/>
                        </a:rPr>
                        <a:t>秒の</a:t>
                      </a:r>
                      <a:r>
                        <a:rPr sz="1600" spc="5" dirty="0">
                          <a:latin typeface="Noto Sans CJK JP Regular"/>
                          <a:cs typeface="Noto Sans CJK JP Regular"/>
                        </a:rPr>
                        <a:t>処</a:t>
                      </a:r>
                      <a:r>
                        <a:rPr sz="1600" spc="-130" dirty="0">
                          <a:latin typeface="Noto Sans CJK JP Regular"/>
                          <a:cs typeface="Noto Sans CJK JP Regular"/>
                        </a:rPr>
                        <a:t>理は</a:t>
                      </a:r>
                      <a:r>
                        <a:rPr sz="1600" spc="-120" dirty="0">
                          <a:latin typeface="Noto Sans CJK JP Regular"/>
                          <a:cs typeface="Noto Sans CJK JP Regular"/>
                        </a:rPr>
                        <a:t>さ</a:t>
                      </a:r>
                      <a:r>
                        <a:rPr sz="1600" spc="-85" dirty="0">
                          <a:latin typeface="Noto Sans CJK JP Regular"/>
                          <a:cs typeface="Noto Sans CJK JP Regular"/>
                        </a:rPr>
                        <a:t>れな</a:t>
                      </a:r>
                      <a:r>
                        <a:rPr sz="1600" spc="-75" dirty="0">
                          <a:latin typeface="Noto Sans CJK JP Regular"/>
                          <a:cs typeface="Noto Sans CJK JP Regular"/>
                        </a:rPr>
                        <a:t>い</a:t>
                      </a:r>
                      <a:r>
                        <a:rPr sz="1600" spc="-545" dirty="0">
                          <a:latin typeface="Noto Sans CJK JP Regular"/>
                          <a:cs typeface="Noto Sans CJK JP Regular"/>
                        </a:rPr>
                        <a:t>．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Noto Sans CJK JP Regular"/>
                          <a:cs typeface="Noto Sans CJK JP Regular"/>
                        </a:rPr>
                        <a:t>日本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0541" y="980694"/>
            <a:ext cx="7129145" cy="1440180"/>
          </a:xfrm>
          <a:custGeom>
            <a:avLst/>
            <a:gdLst/>
            <a:ahLst/>
            <a:cxnLst/>
            <a:rect l="l" t="t" r="r" b="b"/>
            <a:pathLst>
              <a:path w="7129145" h="1440180">
                <a:moveTo>
                  <a:pt x="0" y="1440179"/>
                </a:moveTo>
                <a:lnTo>
                  <a:pt x="7128764" y="1440179"/>
                </a:lnTo>
                <a:lnTo>
                  <a:pt x="7128764" y="0"/>
                </a:lnTo>
                <a:lnTo>
                  <a:pt x="0" y="0"/>
                </a:lnTo>
                <a:lnTo>
                  <a:pt x="0" y="1440179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4357" y="156464"/>
            <a:ext cx="4177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1</a:t>
            </a:r>
            <a:r>
              <a:rPr dirty="0"/>
              <a:t>衛星しか見えなくても大丈夫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1394" y="1118362"/>
            <a:ext cx="331977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Noto Sans CJK JP Regular"/>
                <a:cs typeface="Noto Sans CJK JP Regular"/>
              </a:rPr>
              <a:t>位置・速度・時刻を計</a:t>
            </a:r>
            <a:r>
              <a:rPr sz="2000" spc="-15" dirty="0">
                <a:latin typeface="Noto Sans CJK JP Regular"/>
                <a:cs typeface="Noto Sans CJK JP Regular"/>
              </a:rPr>
              <a:t>算</a:t>
            </a:r>
            <a:r>
              <a:rPr sz="2000" dirty="0">
                <a:latin typeface="Noto Sans CJK JP Regular"/>
                <a:cs typeface="Noto Sans CJK JP Regular"/>
              </a:rPr>
              <a:t>する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4028" y="1118362"/>
            <a:ext cx="1285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Noto Sans CJK JP Regular"/>
                <a:cs typeface="Noto Sans CJK JP Regular"/>
              </a:rPr>
              <a:t>４つの衛星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1394" y="1850263"/>
            <a:ext cx="17945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Noto Sans CJK JP Regular"/>
                <a:cs typeface="Noto Sans CJK JP Regular"/>
              </a:rPr>
              <a:t>時刻を計算する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4028" y="1850263"/>
            <a:ext cx="1285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Noto Sans CJK JP Regular"/>
                <a:cs typeface="Noto Sans CJK JP Regular"/>
              </a:rPr>
              <a:t>１つの衛星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5998" y="2887130"/>
            <a:ext cx="58731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latin typeface="Noto Sans CJK JP Regular"/>
                <a:cs typeface="Noto Sans CJK JP Regular"/>
              </a:rPr>
              <a:t>最初は４つの衛星で自</a:t>
            </a:r>
            <a:r>
              <a:rPr sz="2000" spc="-10" dirty="0">
                <a:latin typeface="Noto Sans CJK JP Regular"/>
                <a:cs typeface="Noto Sans CJK JP Regular"/>
              </a:rPr>
              <a:t>分</a:t>
            </a:r>
            <a:r>
              <a:rPr sz="2000" dirty="0">
                <a:latin typeface="Noto Sans CJK JP Regular"/>
                <a:cs typeface="Noto Sans CJK JP Regular"/>
              </a:rPr>
              <a:t>の固</a:t>
            </a:r>
            <a:r>
              <a:rPr sz="2000" spc="-10" dirty="0">
                <a:latin typeface="Noto Sans CJK JP Regular"/>
                <a:cs typeface="Noto Sans CJK JP Regular"/>
              </a:rPr>
              <a:t>定</a:t>
            </a:r>
            <a:r>
              <a:rPr sz="2000" dirty="0">
                <a:latin typeface="Noto Sans CJK JP Regular"/>
                <a:cs typeface="Noto Sans CJK JP Regular"/>
              </a:rPr>
              <a:t>され</a:t>
            </a:r>
            <a:r>
              <a:rPr sz="2000" spc="-10" dirty="0">
                <a:latin typeface="Noto Sans CJK JP Regular"/>
                <a:cs typeface="Noto Sans CJK JP Regular"/>
              </a:rPr>
              <a:t>た</a:t>
            </a:r>
            <a:r>
              <a:rPr sz="2000" dirty="0">
                <a:latin typeface="Noto Sans CJK JP Regular"/>
                <a:cs typeface="Noto Sans CJK JP Regular"/>
              </a:rPr>
              <a:t>位置</a:t>
            </a:r>
            <a:r>
              <a:rPr sz="2000" spc="-10" dirty="0">
                <a:latin typeface="Noto Sans CJK JP Regular"/>
                <a:cs typeface="Noto Sans CJK JP Regular"/>
              </a:rPr>
              <a:t>を</a:t>
            </a:r>
            <a:r>
              <a:rPr sz="2000" dirty="0">
                <a:latin typeface="Noto Sans CJK JP Regular"/>
                <a:cs typeface="Noto Sans CJK JP Regular"/>
              </a:rPr>
              <a:t>計算し 位置が求まったら、時</a:t>
            </a:r>
            <a:r>
              <a:rPr sz="2000" spc="-15" dirty="0">
                <a:latin typeface="Noto Sans CJK JP Regular"/>
                <a:cs typeface="Noto Sans CJK JP Regular"/>
              </a:rPr>
              <a:t>刻</a:t>
            </a:r>
            <a:r>
              <a:rPr sz="2000" dirty="0">
                <a:latin typeface="Noto Sans CJK JP Regular"/>
                <a:cs typeface="Noto Sans CJK JP Regular"/>
              </a:rPr>
              <a:t>だけ</a:t>
            </a:r>
            <a:r>
              <a:rPr sz="2000" spc="-15" dirty="0">
                <a:latin typeface="Noto Sans CJK JP Regular"/>
                <a:cs typeface="Noto Sans CJK JP Regular"/>
              </a:rPr>
              <a:t>を</a:t>
            </a:r>
            <a:r>
              <a:rPr sz="2000" dirty="0">
                <a:latin typeface="Noto Sans CJK JP Regular"/>
                <a:cs typeface="Noto Sans CJK JP Regular"/>
              </a:rPr>
              <a:t>計算</a:t>
            </a:r>
            <a:r>
              <a:rPr sz="2000" spc="-15" dirty="0">
                <a:latin typeface="Noto Sans CJK JP Regular"/>
                <a:cs typeface="Noto Sans CJK JP Regular"/>
              </a:rPr>
              <a:t>す</a:t>
            </a:r>
            <a:r>
              <a:rPr sz="2000" dirty="0">
                <a:latin typeface="Noto Sans CJK JP Regular"/>
                <a:cs typeface="Noto Sans CJK JP Regular"/>
              </a:rPr>
              <a:t>るモ</a:t>
            </a:r>
            <a:r>
              <a:rPr sz="2000" spc="-15" dirty="0">
                <a:latin typeface="Noto Sans CJK JP Regular"/>
                <a:cs typeface="Noto Sans CJK JP Regular"/>
              </a:rPr>
              <a:t>ー</a:t>
            </a:r>
            <a:r>
              <a:rPr sz="2000" dirty="0">
                <a:latin typeface="Noto Sans CJK JP Regular"/>
                <a:cs typeface="Noto Sans CJK JP Regular"/>
              </a:rPr>
              <a:t>ドへ 自動的に移行する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3489" y="4776977"/>
            <a:ext cx="4856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Noto Sans CJK JP Regular"/>
                <a:cs typeface="Noto Sans CJK JP Regular"/>
              </a:rPr>
              <a:t>１個の衛星受信でも正</a:t>
            </a:r>
            <a:r>
              <a:rPr sz="2000" spc="-15" dirty="0">
                <a:latin typeface="Noto Sans CJK JP Regular"/>
                <a:cs typeface="Noto Sans CJK JP Regular"/>
              </a:rPr>
              <a:t>確</a:t>
            </a:r>
            <a:r>
              <a:rPr sz="2000" dirty="0">
                <a:latin typeface="Noto Sans CJK JP Regular"/>
                <a:cs typeface="Noto Sans CJK JP Regular"/>
              </a:rPr>
              <a:t>な時</a:t>
            </a:r>
            <a:r>
              <a:rPr sz="2000" spc="-15" dirty="0">
                <a:latin typeface="Noto Sans CJK JP Regular"/>
                <a:cs typeface="Noto Sans CJK JP Regular"/>
              </a:rPr>
              <a:t>刻</a:t>
            </a:r>
            <a:r>
              <a:rPr sz="2000" dirty="0">
                <a:latin typeface="Noto Sans CJK JP Regular"/>
                <a:cs typeface="Noto Sans CJK JP Regular"/>
              </a:rPr>
              <a:t>が得</a:t>
            </a:r>
            <a:r>
              <a:rPr sz="2000" spc="-15" dirty="0">
                <a:latin typeface="Noto Sans CJK JP Regular"/>
                <a:cs typeface="Noto Sans CJK JP Regular"/>
              </a:rPr>
              <a:t>ら</a:t>
            </a:r>
            <a:r>
              <a:rPr sz="2000" dirty="0">
                <a:latin typeface="Noto Sans CJK JP Regular"/>
                <a:cs typeface="Noto Sans CJK JP Regular"/>
              </a:rPr>
              <a:t>れる</a:t>
            </a:r>
            <a:endParaRPr sz="2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2994" y="156464"/>
            <a:ext cx="1621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TR</a:t>
            </a:r>
            <a:r>
              <a:rPr spc="125" dirty="0"/>
              <a:t>A</a:t>
            </a:r>
            <a:r>
              <a:rPr spc="75" dirty="0"/>
              <a:t>I</a:t>
            </a:r>
            <a:r>
              <a:rPr spc="229" dirty="0"/>
              <a:t>M</a:t>
            </a:r>
            <a:r>
              <a:rPr dirty="0"/>
              <a:t>機能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4658" y="1118362"/>
            <a:ext cx="7401559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Noto Sans CJK JP Regular"/>
                <a:cs typeface="Noto Sans CJK JP Regular"/>
              </a:rPr>
              <a:t>計算に使用するに</a:t>
            </a:r>
            <a:r>
              <a:rPr sz="2000" spc="-20" dirty="0">
                <a:latin typeface="Noto Sans CJK JP Regular"/>
                <a:cs typeface="Noto Sans CJK JP Regular"/>
              </a:rPr>
              <a:t>は</a:t>
            </a:r>
            <a:r>
              <a:rPr sz="2000" dirty="0">
                <a:solidFill>
                  <a:srgbClr val="006FC0"/>
                </a:solidFill>
                <a:latin typeface="Noto Sans CJK JP Regular"/>
                <a:cs typeface="Noto Sans CJK JP Regular"/>
              </a:rPr>
              <a:t>不</a:t>
            </a:r>
            <a:r>
              <a:rPr sz="2000" spc="-10" dirty="0">
                <a:solidFill>
                  <a:srgbClr val="006FC0"/>
                </a:solidFill>
                <a:latin typeface="Noto Sans CJK JP Regular"/>
                <a:cs typeface="Noto Sans CJK JP Regular"/>
              </a:rPr>
              <a:t>適</a:t>
            </a:r>
            <a:r>
              <a:rPr sz="2000" dirty="0">
                <a:solidFill>
                  <a:srgbClr val="006FC0"/>
                </a:solidFill>
                <a:latin typeface="Noto Sans CJK JP Regular"/>
                <a:cs typeface="Noto Sans CJK JP Regular"/>
              </a:rPr>
              <a:t>切な衛</a:t>
            </a:r>
            <a:r>
              <a:rPr sz="2000" spc="-15" dirty="0">
                <a:solidFill>
                  <a:srgbClr val="006FC0"/>
                </a:solidFill>
                <a:latin typeface="Noto Sans CJK JP Regular"/>
                <a:cs typeface="Noto Sans CJK JP Regular"/>
              </a:rPr>
              <a:t>星</a:t>
            </a:r>
            <a:r>
              <a:rPr sz="2000" dirty="0">
                <a:latin typeface="Noto Sans CJK JP Regular"/>
                <a:cs typeface="Noto Sans CJK JP Regular"/>
              </a:rPr>
              <a:t>を</a:t>
            </a:r>
            <a:r>
              <a:rPr sz="2000" spc="-10" dirty="0">
                <a:latin typeface="Noto Sans CJK JP Regular"/>
                <a:cs typeface="Noto Sans CJK JP Regular"/>
              </a:rPr>
              <a:t>判</a:t>
            </a:r>
            <a:r>
              <a:rPr sz="2000" dirty="0">
                <a:latin typeface="Noto Sans CJK JP Regular"/>
                <a:cs typeface="Noto Sans CJK JP Regular"/>
              </a:rPr>
              <a:t>定し、検知</a:t>
            </a:r>
            <a:r>
              <a:rPr sz="2000" spc="-10" dirty="0">
                <a:latin typeface="Noto Sans CJK JP Regular"/>
                <a:cs typeface="Noto Sans CJK JP Regular"/>
              </a:rPr>
              <a:t>・</a:t>
            </a:r>
            <a:r>
              <a:rPr sz="2000" dirty="0">
                <a:latin typeface="Noto Sans CJK JP Regular"/>
                <a:cs typeface="Noto Sans CJK JP Regular"/>
              </a:rPr>
              <a:t>排除する機能</a:t>
            </a:r>
            <a:endParaRPr sz="20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1778635" algn="l"/>
                <a:tab pos="2286000" algn="l"/>
              </a:tabLst>
            </a:pPr>
            <a:r>
              <a:rPr sz="2000" dirty="0">
                <a:latin typeface="Noto Sans CJK JP Regular"/>
                <a:cs typeface="Noto Sans CJK JP Regular"/>
              </a:rPr>
              <a:t>不適切な衛星	＝	衛星の故障など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8711" y="2708922"/>
            <a:ext cx="4680585" cy="1224280"/>
          </a:xfrm>
          <a:prstGeom prst="rect">
            <a:avLst/>
          </a:prstGeom>
          <a:solidFill>
            <a:srgbClr val="548ED4"/>
          </a:solidFill>
        </p:spPr>
        <p:txBody>
          <a:bodyPr vert="horz" wrap="square" lIns="0" tIns="252095" rIns="0" bIns="0" rtlCol="0">
            <a:spAutoFit/>
          </a:bodyPr>
          <a:lstStyle/>
          <a:p>
            <a:pPr marR="59690" algn="ctr">
              <a:lnSpc>
                <a:spcPct val="100000"/>
              </a:lnSpc>
              <a:spcBef>
                <a:spcPts val="1985"/>
              </a:spcBef>
            </a:pPr>
            <a:r>
              <a:rPr sz="2000" spc="5" dirty="0">
                <a:latin typeface="Noto Sans CJK JP Regular"/>
                <a:cs typeface="Noto Sans CJK JP Regular"/>
              </a:rPr>
              <a:t>３つ以上の衛星が見え</a:t>
            </a:r>
            <a:r>
              <a:rPr sz="2000" spc="-10" dirty="0">
                <a:latin typeface="Noto Sans CJK JP Regular"/>
                <a:cs typeface="Noto Sans CJK JP Regular"/>
              </a:rPr>
              <a:t>て</a:t>
            </a:r>
            <a:r>
              <a:rPr sz="2000" spc="5" dirty="0">
                <a:latin typeface="Noto Sans CJK JP Regular"/>
                <a:cs typeface="Noto Sans CJK JP Regular"/>
              </a:rPr>
              <a:t>いる</a:t>
            </a:r>
            <a:r>
              <a:rPr sz="2000" spc="-10" dirty="0">
                <a:latin typeface="Noto Sans CJK JP Regular"/>
                <a:cs typeface="Noto Sans CJK JP Regular"/>
              </a:rPr>
              <a:t>条</a:t>
            </a:r>
            <a:r>
              <a:rPr sz="2000" spc="5" dirty="0">
                <a:latin typeface="Noto Sans CJK JP Regular"/>
                <a:cs typeface="Noto Sans CJK JP Regular"/>
              </a:rPr>
              <a:t>件で</a:t>
            </a:r>
            <a:endParaRPr sz="2000">
              <a:latin typeface="Noto Sans CJK JP Regular"/>
              <a:cs typeface="Noto Sans CJK JP Regular"/>
            </a:endParaRPr>
          </a:p>
          <a:p>
            <a:pPr marR="59690"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Noto Sans CJK JP Regular"/>
                <a:cs typeface="Noto Sans CJK JP Regular"/>
              </a:rPr>
              <a:t>多数</a:t>
            </a:r>
            <a:r>
              <a:rPr sz="2000" spc="-5" dirty="0">
                <a:latin typeface="Noto Sans CJK JP Regular"/>
                <a:cs typeface="Noto Sans CJK JP Regular"/>
              </a:rPr>
              <a:t>決</a:t>
            </a:r>
            <a:r>
              <a:rPr sz="2000" dirty="0">
                <a:latin typeface="Noto Sans CJK JP Regular"/>
                <a:cs typeface="Noto Sans CJK JP Regular"/>
              </a:rPr>
              <a:t>で不適切な衛星</a:t>
            </a:r>
            <a:r>
              <a:rPr sz="2000" spc="-10" dirty="0">
                <a:latin typeface="Noto Sans CJK JP Regular"/>
                <a:cs typeface="Noto Sans CJK JP Regular"/>
              </a:rPr>
              <a:t>判</a:t>
            </a:r>
            <a:r>
              <a:rPr sz="2000" dirty="0">
                <a:latin typeface="Noto Sans CJK JP Regular"/>
                <a:cs typeface="Noto Sans CJK JP Regular"/>
              </a:rPr>
              <a:t>別する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4169" y="4350551"/>
            <a:ext cx="5682615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580"/>
              </a:spcBef>
            </a:pPr>
            <a:r>
              <a:rPr sz="2000" spc="13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2016</a:t>
            </a:r>
            <a:r>
              <a:rPr sz="20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年</a:t>
            </a:r>
            <a:r>
              <a:rPr sz="2000" spc="1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1</a:t>
            </a:r>
            <a:r>
              <a:rPr sz="20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月</a:t>
            </a:r>
            <a:r>
              <a:rPr sz="2000" spc="1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26</a:t>
            </a:r>
            <a:r>
              <a:rPr sz="20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日</a:t>
            </a:r>
            <a:r>
              <a:rPr sz="20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、</a:t>
            </a:r>
            <a:r>
              <a:rPr sz="200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タ</a:t>
            </a:r>
            <a:r>
              <a:rPr sz="20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イミ</a:t>
            </a:r>
            <a:r>
              <a:rPr sz="200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ング</a:t>
            </a:r>
            <a:r>
              <a:rPr sz="20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業</a:t>
            </a:r>
            <a:r>
              <a:rPr sz="200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界</a:t>
            </a:r>
            <a:r>
              <a:rPr sz="20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に激震</a:t>
            </a:r>
            <a:endParaRPr sz="2000">
              <a:latin typeface="Noto Sans CJK JP Regular"/>
              <a:cs typeface="Noto Sans CJK JP Regular"/>
            </a:endParaRPr>
          </a:p>
          <a:p>
            <a:pPr marL="12700" marR="5080" indent="161290">
              <a:lnSpc>
                <a:spcPct val="120000"/>
              </a:lnSpc>
            </a:pPr>
            <a:r>
              <a:rPr sz="2000" spc="25" dirty="0">
                <a:latin typeface="Noto Sans CJK JP Regular"/>
                <a:cs typeface="Noto Sans CJK JP Regular"/>
              </a:rPr>
              <a:t>GPS</a:t>
            </a:r>
            <a:r>
              <a:rPr sz="2000" dirty="0">
                <a:latin typeface="Noto Sans CJK JP Regular"/>
                <a:cs typeface="Noto Sans CJK JP Regular"/>
              </a:rPr>
              <a:t>衛星が不正確な</a:t>
            </a:r>
            <a:r>
              <a:rPr sz="2000" spc="-10" dirty="0">
                <a:latin typeface="Noto Sans CJK JP Regular"/>
                <a:cs typeface="Noto Sans CJK JP Regular"/>
              </a:rPr>
              <a:t>情</a:t>
            </a:r>
            <a:r>
              <a:rPr sz="2000" dirty="0">
                <a:latin typeface="Noto Sans CJK JP Regular"/>
                <a:cs typeface="Noto Sans CJK JP Regular"/>
              </a:rPr>
              <a:t>報を</a:t>
            </a:r>
            <a:r>
              <a:rPr sz="2000" spc="-10" dirty="0">
                <a:latin typeface="Noto Sans CJK JP Regular"/>
                <a:cs typeface="Noto Sans CJK JP Regular"/>
              </a:rPr>
              <a:t>送</a:t>
            </a:r>
            <a:r>
              <a:rPr sz="2000" dirty="0">
                <a:latin typeface="Noto Sans CJK JP Regular"/>
                <a:cs typeface="Noto Sans CJK JP Regular"/>
              </a:rPr>
              <a:t>信し</a:t>
            </a:r>
            <a:r>
              <a:rPr sz="2000" spc="-10" dirty="0">
                <a:latin typeface="Noto Sans CJK JP Regular"/>
                <a:cs typeface="Noto Sans CJK JP Regular"/>
              </a:rPr>
              <a:t>た</a:t>
            </a:r>
            <a:r>
              <a:rPr sz="2000" dirty="0">
                <a:latin typeface="Noto Sans CJK JP Regular"/>
                <a:cs typeface="Noto Sans CJK JP Regular"/>
              </a:rPr>
              <a:t>こと</a:t>
            </a:r>
            <a:r>
              <a:rPr sz="2000" spc="-10" dirty="0">
                <a:latin typeface="Noto Sans CJK JP Regular"/>
                <a:cs typeface="Noto Sans CJK JP Regular"/>
              </a:rPr>
              <a:t>に</a:t>
            </a:r>
            <a:r>
              <a:rPr sz="2000" dirty="0">
                <a:latin typeface="Noto Sans CJK JP Regular"/>
                <a:cs typeface="Noto Sans CJK JP Regular"/>
              </a:rPr>
              <a:t>より 一部の受信機で時刻</a:t>
            </a:r>
            <a:r>
              <a:rPr sz="2000" spc="-20" dirty="0">
                <a:latin typeface="Noto Sans CJK JP Regular"/>
                <a:cs typeface="Noto Sans CJK JP Regular"/>
              </a:rPr>
              <a:t>が</a:t>
            </a:r>
            <a:r>
              <a:rPr sz="2000" spc="120" dirty="0">
                <a:latin typeface="Noto Sans CJK JP Regular"/>
                <a:cs typeface="Noto Sans CJK JP Regular"/>
              </a:rPr>
              <a:t>13</a:t>
            </a:r>
            <a:r>
              <a:rPr sz="2000" dirty="0">
                <a:latin typeface="Noto Sans CJK JP Regular"/>
                <a:cs typeface="Noto Sans CJK JP Regular"/>
              </a:rPr>
              <a:t>マ</a:t>
            </a:r>
            <a:r>
              <a:rPr sz="2000" spc="-10" dirty="0">
                <a:latin typeface="Noto Sans CJK JP Regular"/>
                <a:cs typeface="Noto Sans CJK JP Regular"/>
              </a:rPr>
              <a:t>イ</a:t>
            </a:r>
            <a:r>
              <a:rPr sz="2000" dirty="0">
                <a:latin typeface="Noto Sans CJK JP Regular"/>
                <a:cs typeface="Noto Sans CJK JP Regular"/>
              </a:rPr>
              <a:t>クロ秒のず</a:t>
            </a:r>
            <a:r>
              <a:rPr sz="2000" spc="-10" dirty="0">
                <a:latin typeface="Noto Sans CJK JP Regular"/>
                <a:cs typeface="Noto Sans CJK JP Regular"/>
              </a:rPr>
              <a:t>れ</a:t>
            </a:r>
            <a:r>
              <a:rPr sz="2000" dirty="0">
                <a:latin typeface="Noto Sans CJK JP Regular"/>
                <a:cs typeface="Noto Sans CJK JP Regular"/>
              </a:rPr>
              <a:t>が発生</a:t>
            </a:r>
            <a:endParaRPr sz="20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spc="40" dirty="0">
                <a:latin typeface="Noto Sans CJK JP Regular"/>
                <a:cs typeface="Noto Sans CJK JP Regular"/>
              </a:rPr>
              <a:t>BBC</a:t>
            </a:r>
            <a:r>
              <a:rPr sz="2000" dirty="0">
                <a:latin typeface="Noto Sans CJK JP Regular"/>
                <a:cs typeface="Noto Sans CJK JP Regular"/>
              </a:rPr>
              <a:t>のデジタルラジオで被害</a:t>
            </a:r>
            <a:endParaRPr sz="2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677</Words>
  <Application>Microsoft Office PowerPoint</Application>
  <PresentationFormat>A4 210 x 297 mm</PresentationFormat>
  <Paragraphs>271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6" baseType="lpstr">
      <vt:lpstr>Noto Sans CJK JP Regular</vt:lpstr>
      <vt:lpstr>Calibri</vt:lpstr>
      <vt:lpstr>Tahoma</vt:lpstr>
      <vt:lpstr>Times New Roman</vt:lpstr>
      <vt:lpstr>Trebuchet MS</vt:lpstr>
      <vt:lpstr>Office Theme</vt:lpstr>
      <vt:lpstr>タイミング用途で高まるGNSSの役割と QZSSへの期待</vt:lpstr>
      <vt:lpstr>タイミング用GNSS受信機とは？</vt:lpstr>
      <vt:lpstr>PowerPoint プレゼンテーション</vt:lpstr>
      <vt:lpstr>GT-87</vt:lpstr>
      <vt:lpstr>固定点で使います</vt:lpstr>
      <vt:lpstr>確度と精度</vt:lpstr>
      <vt:lpstr>時刻の種類</vt:lpstr>
      <vt:lpstr>1衛星しか見えなくても大丈夫</vt:lpstr>
      <vt:lpstr>TRAIM機能</vt:lpstr>
      <vt:lpstr>PowerPoint プレゼンテーション</vt:lpstr>
      <vt:lpstr>PowerPoint プレゼンテーション</vt:lpstr>
      <vt:lpstr>携帯電話基地局</vt:lpstr>
      <vt:lpstr>GF-87</vt:lpstr>
      <vt:lpstr>GNSS周波数発生器</vt:lpstr>
      <vt:lpstr>0衛星でも時刻が正確</vt:lpstr>
      <vt:lpstr>ホールドオーバー機能の役割</vt:lpstr>
      <vt:lpstr>PowerPoint プレゼンテーション</vt:lpstr>
      <vt:lpstr>地上デジタル放送</vt:lpstr>
      <vt:lpstr>SFNで周波数を有効利用</vt:lpstr>
      <vt:lpstr>FM同期放送</vt:lpstr>
      <vt:lpstr>パブリックセーフティ</vt:lpstr>
      <vt:lpstr>携帯電話基地局</vt:lpstr>
      <vt:lpstr>PowerPoint プレゼンテーション</vt:lpstr>
      <vt:lpstr>ネットワーク同期</vt:lpstr>
      <vt:lpstr>PowerPoint プレゼンテーション</vt:lpstr>
      <vt:lpstr>202X年～</vt:lpstr>
      <vt:lpstr>5G基地局</vt:lpstr>
      <vt:lpstr>オープンスカイからアーバンキャニオンへ</vt:lpstr>
      <vt:lpstr>アーバンキャニオン対策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sakai</dc:creator>
  <cp:lastModifiedBy>Abe,YutakaTKZIM</cp:lastModifiedBy>
  <cp:revision>1</cp:revision>
  <dcterms:created xsi:type="dcterms:W3CDTF">2018-07-31T21:13:12Z</dcterms:created>
  <dcterms:modified xsi:type="dcterms:W3CDTF">2018-07-31T21:14:25Z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2018-07-31T00:00:00Z</vt:filetime>
  </property>
</Properties>
</file>