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57" r:id="rId6"/>
    <p:sldId id="263" r:id="rId7"/>
    <p:sldId id="264" r:id="rId8"/>
    <p:sldId id="258" r:id="rId9"/>
    <p:sldId id="265" r:id="rId10"/>
    <p:sldId id="266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33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390E-360F-46F9-80B3-C9FDF19A9AC7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0E6A-6FAA-435A-809C-39F413DFF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95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390E-360F-46F9-80B3-C9FDF19A9AC7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0E6A-6FAA-435A-809C-39F413DFF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62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390E-360F-46F9-80B3-C9FDF19A9AC7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0E6A-6FAA-435A-809C-39F413DFF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19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390E-360F-46F9-80B3-C9FDF19A9AC7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0E6A-6FAA-435A-809C-39F413DFF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54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390E-360F-46F9-80B3-C9FDF19A9AC7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0E6A-6FAA-435A-809C-39F413DFF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91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390E-360F-46F9-80B3-C9FDF19A9AC7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0E6A-6FAA-435A-809C-39F413DFF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71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390E-360F-46F9-80B3-C9FDF19A9AC7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0E6A-6FAA-435A-809C-39F413DFF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15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390E-360F-46F9-80B3-C9FDF19A9AC7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0E6A-6FAA-435A-809C-39F413DFF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65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390E-360F-46F9-80B3-C9FDF19A9AC7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0E6A-6FAA-435A-809C-39F413DFF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430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390E-360F-46F9-80B3-C9FDF19A9AC7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0E6A-6FAA-435A-809C-39F413DFF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984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390E-360F-46F9-80B3-C9FDF19A9AC7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0E6A-6FAA-435A-809C-39F413DFF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51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0390E-360F-46F9-80B3-C9FDF19A9AC7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C0E6A-6FAA-435A-809C-39F413DFF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29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151764" y="19446"/>
            <a:ext cx="5894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産業</a:t>
            </a:r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IoT</a:t>
            </a:r>
            <a:r>
              <a:rPr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32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GateWay</a:t>
            </a:r>
            <a:r>
              <a:rPr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の開発検証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89103" y="544742"/>
            <a:ext cx="1916349" cy="8560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PoC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の目的</a:t>
            </a:r>
            <a:endParaRPr kumimoji="1" lang="ja-JP" altLang="en-US" sz="24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305450" y="1399755"/>
            <a:ext cx="9610933" cy="13326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製造工場でのイベント発生の際、対象センサー群の</a:t>
            </a:r>
            <a:r>
              <a:rPr kumimoji="1" lang="ja-JP" altLang="en-US" sz="2000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センシングデータに高精度時刻情報を刻印</a:t>
            </a:r>
            <a:r>
              <a:rPr kumimoji="1" lang="ja-JP" altLang="en-US" sz="20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し、</a:t>
            </a:r>
            <a:r>
              <a:rPr lang="en-US" altLang="ja-JP" sz="20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</a:t>
            </a:r>
            <a:r>
              <a:rPr lang="ja-JP" altLang="en-US" sz="20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システムに送信する</a:t>
            </a:r>
            <a:r>
              <a:rPr lang="ja-JP" altLang="en-US" sz="2000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産業</a:t>
            </a:r>
            <a:r>
              <a:rPr lang="en-US" altLang="ja-JP" sz="2000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IoT </a:t>
            </a:r>
            <a:r>
              <a:rPr lang="en-US" altLang="ja-JP" sz="2000" dirty="0" err="1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GateWay</a:t>
            </a:r>
            <a:r>
              <a:rPr lang="ja-JP" altLang="en-US" sz="2000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を開発</a:t>
            </a:r>
            <a:r>
              <a:rPr lang="ja-JP" altLang="en-US" sz="20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し、データの効果的な収集と原因解析など、有効性と信頼性の確認が行えること。</a:t>
            </a:r>
            <a:endParaRPr kumimoji="1" lang="ja-JP" altLang="en-US" sz="20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89101" y="1399755"/>
            <a:ext cx="1916349" cy="13326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PoC</a:t>
            </a:r>
            <a:endParaRPr kumimoji="1" lang="en-US" altLang="ja-JP" sz="24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ゴール</a:t>
            </a:r>
            <a:endParaRPr kumimoji="1" lang="ja-JP" altLang="en-US" sz="24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305451" y="544740"/>
            <a:ext cx="9610933" cy="8560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 dirty="0" smtClean="0">
                <a:solidFill>
                  <a:srgbClr val="00206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</a:t>
            </a:r>
            <a:r>
              <a:rPr lang="ja-JP" altLang="en-US" sz="2000" b="1" dirty="0" smtClean="0">
                <a:solidFill>
                  <a:srgbClr val="00206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システム</a:t>
            </a:r>
            <a:r>
              <a:rPr lang="ja-JP" altLang="en-US" sz="2000" b="1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lang="ja-JP" altLang="en-US" sz="2000" b="1" dirty="0" smtClean="0">
                <a:solidFill>
                  <a:srgbClr val="00206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足りないパーツ</a:t>
            </a:r>
            <a:r>
              <a:rPr lang="ja-JP" altLang="en-US" sz="2000" b="1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</a:t>
            </a:r>
            <a:r>
              <a:rPr lang="ja-JP" altLang="en-US" sz="2000" b="1" dirty="0" smtClean="0">
                <a:solidFill>
                  <a:srgbClr val="00206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産業</a:t>
            </a:r>
            <a:r>
              <a:rPr lang="en-US" altLang="ja-JP" sz="2000" b="1" dirty="0" smtClean="0">
                <a:solidFill>
                  <a:srgbClr val="00206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IoT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GateWa</a:t>
            </a:r>
            <a:r>
              <a:rPr lang="ja-JP" altLang="en-US" sz="2000" b="1" dirty="0" smtClean="0">
                <a:solidFill>
                  <a:srgbClr val="00206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ｙ</a:t>
            </a:r>
            <a:r>
              <a:rPr lang="ja-JP" altLang="en-US" sz="2000" b="1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）を開発し、</a:t>
            </a:r>
            <a:r>
              <a:rPr lang="en-US" altLang="ja-JP" sz="2000" b="1" dirty="0" err="1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OSIsoft</a:t>
            </a:r>
            <a:r>
              <a:rPr lang="ja-JP" altLang="en-US" sz="2000" b="1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グループ（</a:t>
            </a:r>
            <a:r>
              <a:rPr lang="en-US" altLang="ja-JP" sz="2000" b="1" dirty="0" err="1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OSIsoft</a:t>
            </a:r>
            <a:r>
              <a:rPr lang="en-US" altLang="ja-JP" sz="2000" b="1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Japan</a:t>
            </a:r>
            <a:r>
              <a:rPr lang="ja-JP" altLang="en-US" sz="2000" b="1" dirty="0" err="1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r>
              <a:rPr lang="en-US" altLang="ja-JP" sz="2000" b="1" dirty="0" err="1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Dianomic</a:t>
            </a:r>
            <a:r>
              <a:rPr lang="ja-JP" altLang="en-US" sz="2000" b="1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社含む）の「</a:t>
            </a:r>
            <a:r>
              <a:rPr lang="ja-JP" altLang="en-US" sz="2000" b="1" dirty="0" smtClean="0">
                <a:solidFill>
                  <a:srgbClr val="00206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事業拡大に貢献</a:t>
            </a:r>
            <a:r>
              <a:rPr lang="ja-JP" altLang="en-US" sz="2000" b="1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」すること。</a:t>
            </a:r>
            <a:endParaRPr kumimoji="1" lang="ja-JP" altLang="en-US" sz="2000" b="1" dirty="0">
              <a:solidFill>
                <a:srgbClr val="C0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89100" y="3590285"/>
            <a:ext cx="1916349" cy="18474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実施内容</a:t>
            </a:r>
            <a:endParaRPr kumimoji="1" lang="ja-JP" altLang="en-US" sz="24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305450" y="3590284"/>
            <a:ext cx="9610933" cy="18474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（１）</a:t>
            </a:r>
            <a:r>
              <a:rPr kumimoji="1" lang="en-US" altLang="ja-JP" dirty="0" err="1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Dianomic</a:t>
            </a:r>
            <a:r>
              <a:rPr kumimoji="1" lang="ja-JP" altLang="en-US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社の</a:t>
            </a:r>
            <a:r>
              <a:rPr kumimoji="1" lang="en-US" altLang="ja-JP" dirty="0" err="1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FogLAMP</a:t>
            </a:r>
            <a:r>
              <a:rPr kumimoji="1" lang="ja-JP" altLang="en-US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（ミドルウェア）に高精度時刻情報の刻印機能を追加。</a:t>
            </a:r>
            <a:endParaRPr kumimoji="1" lang="en-US" altLang="ja-JP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（２）ハード（例：</a:t>
            </a:r>
            <a:r>
              <a:rPr lang="en-US" altLang="ja-JP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Raspberry Pi</a:t>
            </a:r>
            <a:r>
              <a:rPr lang="ja-JP" altLang="en-US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）、ミドルウェア</a:t>
            </a:r>
            <a:r>
              <a:rPr lang="en-US" altLang="ja-JP" dirty="0" err="1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FogLAMP</a:t>
            </a:r>
            <a:r>
              <a:rPr lang="ja-JP" altLang="en-US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＋高精度時刻機能の確認。</a:t>
            </a:r>
            <a:endParaRPr kumimoji="1" lang="en-US" altLang="ja-JP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（３）後付けセンサー群との通信機能、刻印機能、</a:t>
            </a:r>
            <a:r>
              <a:rPr lang="en-US" altLang="ja-JP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</a:t>
            </a:r>
            <a:r>
              <a:rPr lang="ja-JP" altLang="en-US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システムへの送信機能検証。</a:t>
            </a:r>
            <a:endParaRPr lang="en-US" altLang="ja-JP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（４）</a:t>
            </a:r>
            <a:r>
              <a:rPr kumimoji="1" lang="en-US" altLang="ja-JP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Edge</a:t>
            </a:r>
            <a:r>
              <a:rPr kumimoji="1" lang="ja-JP" altLang="en-US" dirty="0" err="1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r>
              <a:rPr kumimoji="1" lang="en-US" altLang="ja-JP" dirty="0" err="1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FoG</a:t>
            </a:r>
            <a:r>
              <a:rPr kumimoji="1" lang="ja-JP" altLang="en-US" dirty="0" err="1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r>
              <a:rPr lang="en-US" altLang="ja-JP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Cloud</a:t>
            </a:r>
            <a:r>
              <a:rPr lang="ja-JP" altLang="en-US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とのデータ連係機能・性能検証。</a:t>
            </a:r>
            <a:endParaRPr lang="en-US" altLang="ja-JP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（５）高精度時刻情報によって精緻化されたデータによる故障解析の実施。</a:t>
            </a:r>
            <a:endParaRPr kumimoji="1" lang="en-US" altLang="ja-JP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（６）</a:t>
            </a:r>
            <a:r>
              <a:rPr lang="en-US" altLang="ja-JP" dirty="0" err="1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OSIsoft</a:t>
            </a:r>
            <a:r>
              <a:rPr lang="en-US" altLang="ja-JP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dirty="0" err="1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Jpan</a:t>
            </a:r>
            <a:r>
              <a:rPr lang="ja-JP" altLang="en-US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のユーザーに</a:t>
            </a:r>
            <a:r>
              <a:rPr lang="en-US" altLang="ja-JP" dirty="0" err="1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PoC</a:t>
            </a:r>
            <a:r>
              <a:rPr lang="ja-JP" altLang="en-US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に就いての情報共有と意見聴取。</a:t>
            </a:r>
            <a:endParaRPr kumimoji="1" lang="ja-JP" altLang="en-US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89100" y="5437526"/>
            <a:ext cx="1916349" cy="10897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スケジュール</a:t>
            </a:r>
            <a:endParaRPr kumimoji="1" lang="ja-JP" altLang="en-US" sz="24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305448" y="5437525"/>
            <a:ext cx="9610933" cy="10897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lang="en-US" altLang="ja-JP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2020</a:t>
            </a:r>
            <a:r>
              <a:rPr lang="ja-JP" altLang="en-US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年</a:t>
            </a:r>
            <a:r>
              <a:rPr lang="en-US" altLang="ja-JP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lang="ja-JP" altLang="en-US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月　　</a:t>
            </a:r>
            <a:r>
              <a:rPr lang="en-US" altLang="ja-JP" sz="1600" dirty="0" err="1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PoC</a:t>
            </a:r>
            <a:r>
              <a:rPr lang="ja-JP" altLang="en-US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実施協定締結（</a:t>
            </a:r>
            <a:r>
              <a:rPr lang="en-US" altLang="ja-JP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MBK</a:t>
            </a:r>
            <a:r>
              <a:rPr lang="ja-JP" altLang="en-US" sz="1600" dirty="0" err="1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r>
              <a:rPr lang="en-US" altLang="ja-JP" sz="1600" dirty="0" err="1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OSIsoft</a:t>
            </a:r>
            <a:r>
              <a:rPr lang="ja-JP" altLang="en-US" sz="1600" dirty="0" err="1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r>
              <a:rPr lang="en-US" altLang="ja-JP" sz="1600" dirty="0" err="1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Dianomic</a:t>
            </a:r>
            <a:r>
              <a:rPr lang="ja-JP" altLang="en-US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社、イネーブラー、産総研）</a:t>
            </a:r>
            <a:endParaRPr lang="en-US" altLang="ja-JP" sz="16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2020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年</a:t>
            </a:r>
            <a:r>
              <a:rPr kumimoji="1" lang="en-US" altLang="ja-JP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月　　産総研＠つながる工場にて実証実験開始。</a:t>
            </a:r>
            <a:endParaRPr kumimoji="1" lang="en-US" altLang="ja-JP" sz="16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lang="en-US" altLang="ja-JP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2020</a:t>
            </a:r>
            <a:r>
              <a:rPr lang="ja-JP" altLang="en-US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年</a:t>
            </a:r>
            <a:r>
              <a:rPr lang="en-US" altLang="ja-JP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lang="ja-JP" altLang="en-US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月　　</a:t>
            </a:r>
            <a:r>
              <a:rPr lang="en-US" altLang="ja-JP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IT R&amp;D</a:t>
            </a:r>
            <a:r>
              <a:rPr lang="ja-JP" altLang="en-US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部会にて</a:t>
            </a:r>
            <a:r>
              <a:rPr lang="en-US" altLang="ja-JP" sz="1600" dirty="0" err="1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PoC</a:t>
            </a:r>
            <a:r>
              <a:rPr lang="ja-JP" altLang="en-US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の成果報告と今後の展開に就き承認を得る。</a:t>
            </a:r>
            <a:endParaRPr lang="en-US" altLang="ja-JP" sz="16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2020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年</a:t>
            </a:r>
            <a:r>
              <a:rPr kumimoji="1" lang="en-US" altLang="ja-JP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月　</a:t>
            </a:r>
            <a:r>
              <a:rPr kumimoji="1" lang="en-US" altLang="ja-JP" sz="1600" dirty="0" err="1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OSIsoft</a:t>
            </a:r>
            <a:r>
              <a:rPr kumimoji="1" lang="en-US" altLang="ja-JP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ワールド＠欧州</a:t>
            </a:r>
            <a:r>
              <a:rPr lang="ja-JP" altLang="en-US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lang="en-US" altLang="ja-JP" sz="1600" dirty="0" err="1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PoC</a:t>
            </a:r>
            <a:r>
              <a:rPr lang="ja-JP" altLang="en-US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の成果発表。</a:t>
            </a:r>
            <a:endParaRPr kumimoji="1" lang="ja-JP" altLang="en-US" sz="16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89100" y="2731423"/>
            <a:ext cx="1916349" cy="8560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実施場所</a:t>
            </a:r>
            <a:endParaRPr kumimoji="1" lang="ja-JP" altLang="en-US" sz="24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305449" y="2731421"/>
            <a:ext cx="3780824" cy="8560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産業技術総合研究所＠お台場</a:t>
            </a:r>
            <a:endParaRPr kumimoji="1" lang="en-US" altLang="ja-JP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サイバーフィジカルシステム</a:t>
            </a:r>
            <a:r>
              <a:rPr lang="ja-JP" altLang="en-US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研究棟</a:t>
            </a:r>
            <a:endParaRPr kumimoji="1" lang="ja-JP" altLang="en-US" dirty="0">
              <a:solidFill>
                <a:srgbClr val="C0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086264" y="2732835"/>
            <a:ext cx="1520765" cy="8560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主な</a:t>
            </a:r>
            <a:endParaRPr kumimoji="1" lang="en-US" altLang="ja-JP" sz="20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登場人物</a:t>
            </a:r>
            <a:endParaRPr kumimoji="1" lang="ja-JP" altLang="en-US" sz="20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607029" y="2732833"/>
            <a:ext cx="4309352" cy="8560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産業技術総合研究所（谷川）</a:t>
            </a:r>
            <a:endParaRPr lang="en-US" altLang="ja-JP" sz="16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1600" dirty="0" err="1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OSIsoft</a:t>
            </a:r>
            <a:r>
              <a:rPr kumimoji="1" lang="en-US" altLang="ja-JP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Japan(</a:t>
            </a:r>
            <a:r>
              <a:rPr lang="ja-JP" altLang="en-US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屋代）、</a:t>
            </a:r>
            <a:r>
              <a:rPr lang="en-US" altLang="ja-JP" sz="1600" dirty="0" err="1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Dianomic</a:t>
            </a:r>
            <a:r>
              <a:rPr lang="ja-JP" altLang="en-US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</a:t>
            </a:r>
            <a:endParaRPr lang="en-US" altLang="ja-JP" sz="16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16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イネーブラー（石井、横田）</a:t>
            </a:r>
            <a:endParaRPr kumimoji="1" lang="en-US" altLang="ja-JP" sz="1600" dirty="0" smtClean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957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643977" y="19446"/>
            <a:ext cx="8910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別解決策？　データを間引くと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50" name="Picture 2" descr="３種類の周波数データ合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7" y="789562"/>
            <a:ext cx="5767286" cy="256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周波数スペクトル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7" y="3712723"/>
            <a:ext cx="5763638" cy="256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５分の１の間隔で間引いたデータ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850" y="789562"/>
            <a:ext cx="5826812" cy="258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５分の１の間隔で間引いたデータの周波数スペクトル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12"/>
          <a:stretch/>
        </p:blipFill>
        <p:spPr bwMode="auto">
          <a:xfrm>
            <a:off x="6237851" y="3352800"/>
            <a:ext cx="5001650" cy="292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５分の１の間隔で間引いたデータの周波数スペクトル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68" t="25647" b="63051"/>
          <a:stretch/>
        </p:blipFill>
        <p:spPr bwMode="auto">
          <a:xfrm>
            <a:off x="9705786" y="4331498"/>
            <a:ext cx="153371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73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151764" y="38902"/>
            <a:ext cx="5894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産業</a:t>
            </a:r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IoT</a:t>
            </a:r>
            <a:r>
              <a:rPr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32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GateWay</a:t>
            </a:r>
            <a:r>
              <a:rPr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の開発検証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89103" y="807390"/>
            <a:ext cx="1916349" cy="2266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PoC</a:t>
            </a:r>
            <a:r>
              <a:rPr kumimoji="1" lang="ja-JP" altLang="en-US" sz="20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後の展開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kumimoji="1" lang="en-US" altLang="ja-JP" sz="20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kumimoji="1" lang="ja-JP" altLang="en-US" sz="20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（予想）</a:t>
            </a:r>
            <a:endParaRPr kumimoji="1" lang="ja-JP" altLang="en-US" sz="20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305451" y="807388"/>
            <a:ext cx="9610933" cy="22665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b="1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（１）国外・国内における</a:t>
            </a:r>
            <a:r>
              <a:rPr lang="en-US" altLang="ja-JP" sz="2000" b="1" dirty="0" err="1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OSIsoft</a:t>
            </a:r>
            <a:r>
              <a:rPr lang="en-US" altLang="ja-JP" sz="2000" b="1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000" b="1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の高精度時刻機能付き</a:t>
            </a:r>
            <a:r>
              <a:rPr lang="en-US" altLang="ja-JP" sz="2000" b="1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</a:t>
            </a:r>
            <a:r>
              <a:rPr lang="ja-JP" altLang="en-US" sz="2000" b="1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システムの導入</a:t>
            </a:r>
            <a:r>
              <a:rPr lang="ja-JP" altLang="en-US" sz="2000" b="1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拡大。</a:t>
            </a:r>
          </a:p>
          <a:p>
            <a:r>
              <a:rPr lang="ja-JP" altLang="en-US" sz="2000" b="1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（２）精密に整流化された</a:t>
            </a:r>
            <a:r>
              <a:rPr lang="en-US" altLang="ja-JP" sz="2000" b="1" dirty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</a:t>
            </a:r>
            <a:r>
              <a:rPr lang="ja-JP" altLang="en-US" sz="2000" b="1" dirty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データを起点</a:t>
            </a:r>
            <a:r>
              <a:rPr lang="ja-JP" altLang="en-US" sz="2000" b="1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に、蓄積・分析・評価、機械学習、デバイス制御・システム運用管理にいたる</a:t>
            </a:r>
            <a:r>
              <a:rPr lang="ja-JP" altLang="en-US" sz="2000" b="1" dirty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シームレスな産業</a:t>
            </a:r>
            <a:r>
              <a:rPr lang="en-US" altLang="ja-JP" sz="2000" b="1" dirty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IoT</a:t>
            </a:r>
            <a:r>
              <a:rPr lang="ja-JP" altLang="en-US" sz="2000" b="1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ソリューションの確立</a:t>
            </a:r>
            <a:r>
              <a:rPr lang="ja-JP" altLang="en-US" sz="2000" b="1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。</a:t>
            </a:r>
            <a:endParaRPr lang="ja-JP" altLang="en-US" sz="2000" b="1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000" b="1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（３）精密</a:t>
            </a:r>
            <a:r>
              <a:rPr lang="en-US" altLang="ja-JP" sz="2000" b="1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</a:t>
            </a:r>
            <a:r>
              <a:rPr lang="ja-JP" altLang="en-US" sz="2000" b="1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データを</a:t>
            </a:r>
            <a:r>
              <a:rPr lang="en-US" altLang="ja-JP" sz="2000" b="1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Grid</a:t>
            </a:r>
            <a:r>
              <a:rPr lang="ja-JP" altLang="en-US" sz="2000" b="1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</a:t>
            </a:r>
            <a:r>
              <a:rPr lang="ja-JP" altLang="en-US" sz="2000" b="1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r>
              <a:rPr lang="en-US" altLang="ja-JP" sz="2000" b="1" dirty="0" err="1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LeapMind</a:t>
            </a:r>
            <a:r>
              <a:rPr lang="ja-JP" altLang="en-US" sz="2000" b="1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社に提供し、</a:t>
            </a:r>
            <a:r>
              <a:rPr lang="en-US" altLang="ja-JP" sz="2000" b="1" dirty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AI</a:t>
            </a:r>
            <a:r>
              <a:rPr lang="ja-JP" altLang="en-US" sz="2000" b="1" dirty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の精度を高め、利活用分野の拡大</a:t>
            </a:r>
            <a:r>
              <a:rPr lang="ja-JP" altLang="en-US" sz="2000" b="1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を模索。</a:t>
            </a:r>
            <a:endParaRPr lang="ja-JP" altLang="en-US" sz="2000" b="1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000" b="1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（４）精密</a:t>
            </a:r>
            <a:r>
              <a:rPr lang="en-US" altLang="ja-JP" sz="2000" b="1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PI</a:t>
            </a:r>
            <a:r>
              <a:rPr lang="ja-JP" altLang="en-US" sz="2000" b="1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データをハイパースケールデータセンターに蓄積し、</a:t>
            </a:r>
            <a:r>
              <a:rPr lang="ja-JP" altLang="en-US" sz="2000" b="1" dirty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産業</a:t>
            </a:r>
            <a:r>
              <a:rPr lang="en-US" altLang="ja-JP" sz="2000" b="1" dirty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IoT</a:t>
            </a:r>
            <a:r>
              <a:rPr lang="ja-JP" altLang="en-US" sz="2000" b="1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データビジネスの事業構想</a:t>
            </a:r>
            <a:r>
              <a:rPr lang="ja-JP" altLang="en-US" sz="2000" b="1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の検討。</a:t>
            </a:r>
            <a:endParaRPr kumimoji="1" lang="ja-JP" altLang="en-US" sz="2000" b="1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89103" y="3073942"/>
            <a:ext cx="1916349" cy="34046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産業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IoT</a:t>
            </a:r>
            <a:br>
              <a:rPr kumimoji="1" lang="en-US" altLang="ja-JP" sz="20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kumimoji="1" lang="en-US" altLang="ja-JP" sz="2000" dirty="0" err="1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GateWay</a:t>
            </a:r>
            <a:endParaRPr kumimoji="1" lang="ja-JP" altLang="en-US" sz="20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2305450" y="3073940"/>
            <a:ext cx="9610933" cy="34046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000" b="1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3599238" y="4002928"/>
            <a:ext cx="2217907" cy="1546699"/>
            <a:chOff x="3356043" y="4591454"/>
            <a:chExt cx="2217907" cy="1546699"/>
          </a:xfrm>
        </p:grpSpPr>
        <p:sp>
          <p:nvSpPr>
            <p:cNvPr id="2" name="正方形/長方形 1"/>
            <p:cNvSpPr/>
            <p:nvPr/>
          </p:nvSpPr>
          <p:spPr>
            <a:xfrm>
              <a:off x="3356043" y="5622587"/>
              <a:ext cx="2217907" cy="515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 smtClean="0">
                  <a:solidFill>
                    <a:schemeClr val="bg1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ハード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Free</a:t>
              </a:r>
            </a:p>
            <a:p>
              <a:pPr algn="ctr"/>
              <a:r>
                <a:rPr lang="ja-JP" altLang="en-US" sz="1600" dirty="0" smtClean="0">
                  <a:solidFill>
                    <a:schemeClr val="bg1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例：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Raspberry Pi</a:t>
              </a:r>
              <a:endParaRPr kumimoji="1" lang="ja-JP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3356043" y="5107020"/>
              <a:ext cx="2217907" cy="51556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FogLAMP</a:t>
              </a:r>
              <a:endPara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3356043" y="4591454"/>
              <a:ext cx="2217907" cy="5155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高精度時刻機能</a:t>
              </a:r>
              <a:endPara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sp>
        <p:nvSpPr>
          <p:cNvPr id="6" name="角丸四角形 5"/>
          <p:cNvSpPr/>
          <p:nvPr/>
        </p:nvSpPr>
        <p:spPr>
          <a:xfrm>
            <a:off x="6293815" y="3591734"/>
            <a:ext cx="1284051" cy="353090"/>
          </a:xfrm>
          <a:prstGeom prst="roundRect">
            <a:avLst>
              <a:gd name="adj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>
                <a:solidFill>
                  <a:schemeClr val="tx1"/>
                </a:solidFill>
              </a:rPr>
              <a:t>Edge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7964545" y="3601664"/>
            <a:ext cx="1284051" cy="306087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>
                <a:solidFill>
                  <a:schemeClr val="tx1"/>
                </a:solidFill>
              </a:rPr>
              <a:t>Fog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0124065" y="3579717"/>
            <a:ext cx="1284051" cy="361268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>
                <a:solidFill>
                  <a:schemeClr val="bg1"/>
                </a:solidFill>
              </a:rPr>
              <a:t>Cloud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円柱 12"/>
          <p:cNvSpPr/>
          <p:nvPr/>
        </p:nvSpPr>
        <p:spPr>
          <a:xfrm>
            <a:off x="10496145" y="4376222"/>
            <a:ext cx="573932" cy="729575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PI</a:t>
            </a:r>
            <a:endParaRPr kumimoji="1" lang="ja-JP" altLang="en-US" dirty="0"/>
          </a:p>
        </p:txBody>
      </p:sp>
      <p:sp>
        <p:nvSpPr>
          <p:cNvPr id="28" name="スマイル 27"/>
          <p:cNvSpPr/>
          <p:nvPr/>
        </p:nvSpPr>
        <p:spPr>
          <a:xfrm>
            <a:off x="2607010" y="3601664"/>
            <a:ext cx="428019" cy="389106"/>
          </a:xfrm>
          <a:prstGeom prst="smileyFac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ハート 28"/>
          <p:cNvSpPr/>
          <p:nvPr/>
        </p:nvSpPr>
        <p:spPr>
          <a:xfrm>
            <a:off x="2587560" y="4537946"/>
            <a:ext cx="476656" cy="406133"/>
          </a:xfrm>
          <a:prstGeom prst="heart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太陽 29"/>
          <p:cNvSpPr/>
          <p:nvPr/>
        </p:nvSpPr>
        <p:spPr>
          <a:xfrm>
            <a:off x="2514589" y="5421949"/>
            <a:ext cx="583664" cy="503410"/>
          </a:xfrm>
          <a:prstGeom prst="sun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/>
          <p:cNvCxnSpPr>
            <a:endCxn id="23" idx="1"/>
          </p:cNvCxnSpPr>
          <p:nvPr/>
        </p:nvCxnSpPr>
        <p:spPr>
          <a:xfrm>
            <a:off x="3064216" y="4776277"/>
            <a:ext cx="535022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28" idx="6"/>
            <a:endCxn id="23" idx="1"/>
          </p:cNvCxnSpPr>
          <p:nvPr/>
        </p:nvCxnSpPr>
        <p:spPr>
          <a:xfrm>
            <a:off x="3035029" y="3796217"/>
            <a:ext cx="564209" cy="98006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30" idx="3"/>
            <a:endCxn id="23" idx="1"/>
          </p:cNvCxnSpPr>
          <p:nvPr/>
        </p:nvCxnSpPr>
        <p:spPr>
          <a:xfrm flipV="1">
            <a:off x="3098253" y="4776277"/>
            <a:ext cx="500985" cy="89737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カギ線コネクタ 40"/>
          <p:cNvCxnSpPr>
            <a:stCxn id="24" idx="0"/>
            <a:endCxn id="13" idx="1"/>
          </p:cNvCxnSpPr>
          <p:nvPr/>
        </p:nvCxnSpPr>
        <p:spPr>
          <a:xfrm rot="16200000" flipH="1">
            <a:off x="7559004" y="1152116"/>
            <a:ext cx="373294" cy="6074919"/>
          </a:xfrm>
          <a:prstGeom prst="bentConnector3">
            <a:avLst>
              <a:gd name="adj1" fmla="val -61239"/>
            </a:avLst>
          </a:prstGeom>
          <a:ln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円柱 44"/>
          <p:cNvSpPr/>
          <p:nvPr/>
        </p:nvSpPr>
        <p:spPr>
          <a:xfrm>
            <a:off x="6583196" y="4376224"/>
            <a:ext cx="573932" cy="729575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PI</a:t>
            </a:r>
            <a:endParaRPr kumimoji="1" lang="ja-JP" altLang="en-US" dirty="0"/>
          </a:p>
        </p:txBody>
      </p:sp>
      <p:sp>
        <p:nvSpPr>
          <p:cNvPr id="47" name="円柱 46"/>
          <p:cNvSpPr/>
          <p:nvPr/>
        </p:nvSpPr>
        <p:spPr>
          <a:xfrm>
            <a:off x="8292832" y="4360417"/>
            <a:ext cx="573932" cy="729575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PI</a:t>
            </a:r>
            <a:endParaRPr kumimoji="1" lang="ja-JP" altLang="en-US" dirty="0"/>
          </a:p>
        </p:txBody>
      </p:sp>
      <p:cxnSp>
        <p:nvCxnSpPr>
          <p:cNvPr id="49" name="カギ線コネクタ 48"/>
          <p:cNvCxnSpPr>
            <a:stCxn id="24" idx="0"/>
            <a:endCxn id="45" idx="1"/>
          </p:cNvCxnSpPr>
          <p:nvPr/>
        </p:nvCxnSpPr>
        <p:spPr>
          <a:xfrm rot="16200000" flipH="1">
            <a:off x="5602529" y="3108591"/>
            <a:ext cx="373296" cy="2161970"/>
          </a:xfrm>
          <a:prstGeom prst="bentConnector3">
            <a:avLst>
              <a:gd name="adj1" fmla="val -61238"/>
            </a:avLst>
          </a:prstGeom>
          <a:ln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カギ線コネクタ 50"/>
          <p:cNvCxnSpPr>
            <a:stCxn id="24" idx="0"/>
            <a:endCxn id="47" idx="1"/>
          </p:cNvCxnSpPr>
          <p:nvPr/>
        </p:nvCxnSpPr>
        <p:spPr>
          <a:xfrm rot="16200000" flipH="1">
            <a:off x="6465250" y="2245869"/>
            <a:ext cx="357489" cy="3871606"/>
          </a:xfrm>
          <a:prstGeom prst="bentConnector3">
            <a:avLst>
              <a:gd name="adj1" fmla="val -63946"/>
            </a:avLst>
          </a:prstGeom>
          <a:ln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2200877" y="3257651"/>
            <a:ext cx="143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後付けセンサ群</a:t>
            </a:r>
            <a:endParaRPr kumimoji="1" lang="ja-JP" altLang="en-US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690227" y="3230157"/>
            <a:ext cx="3871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高精度時刻スタンプ付きセンシングデータ</a:t>
            </a:r>
            <a:endParaRPr kumimoji="1" lang="ja-JP" altLang="en-US"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6737647" y="5196298"/>
            <a:ext cx="3871603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原因解析、現場</a:t>
            </a:r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への指示、フィードバック制御</a:t>
            </a:r>
            <a:endParaRPr kumimoji="1" lang="ja-JP" altLang="en-US"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円柱 62"/>
          <p:cNvSpPr/>
          <p:nvPr/>
        </p:nvSpPr>
        <p:spPr>
          <a:xfrm>
            <a:off x="8098301" y="5662736"/>
            <a:ext cx="1150295" cy="6979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産業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IoT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65" name="直線矢印コネクタ 64"/>
          <p:cNvCxnSpPr>
            <a:stCxn id="45" idx="3"/>
            <a:endCxn id="63" idx="1"/>
          </p:cNvCxnSpPr>
          <p:nvPr/>
        </p:nvCxnSpPr>
        <p:spPr>
          <a:xfrm>
            <a:off x="6870162" y="5105799"/>
            <a:ext cx="1803287" cy="55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endCxn id="63" idx="1"/>
          </p:cNvCxnSpPr>
          <p:nvPr/>
        </p:nvCxnSpPr>
        <p:spPr>
          <a:xfrm flipH="1">
            <a:off x="8673449" y="5105797"/>
            <a:ext cx="2172889" cy="556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endCxn id="63" idx="1"/>
          </p:cNvCxnSpPr>
          <p:nvPr/>
        </p:nvCxnSpPr>
        <p:spPr>
          <a:xfrm>
            <a:off x="8579798" y="5105797"/>
            <a:ext cx="93651" cy="556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>
          <a:xfrm>
            <a:off x="5576377" y="5546000"/>
            <a:ext cx="1749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画像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r"/>
            <a:r>
              <a:rPr lang="ja-JP" altLang="en-US" sz="1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動画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r"/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音声</a:t>
            </a:r>
            <a:endParaRPr kumimoji="1"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r"/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アナログデータ</a:t>
            </a:r>
            <a:endParaRPr kumimoji="1" lang="ja-JP" altLang="en-US"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72" name="直線矢印コネクタ 71"/>
          <p:cNvCxnSpPr>
            <a:stCxn id="70" idx="3"/>
            <a:endCxn id="63" idx="2"/>
          </p:cNvCxnSpPr>
          <p:nvPr/>
        </p:nvCxnSpPr>
        <p:spPr>
          <a:xfrm flipV="1">
            <a:off x="7326199" y="6011718"/>
            <a:ext cx="772102" cy="1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右矢印 74"/>
          <p:cNvSpPr/>
          <p:nvPr/>
        </p:nvSpPr>
        <p:spPr>
          <a:xfrm>
            <a:off x="9303338" y="5842894"/>
            <a:ext cx="758758" cy="33764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0073662" y="5783869"/>
            <a:ext cx="1432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AI</a:t>
            </a:r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活用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産業機器制御</a:t>
            </a:r>
            <a:endParaRPr kumimoji="1" lang="ja-JP" altLang="en-US"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275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角丸四角形 12"/>
          <p:cNvSpPr/>
          <p:nvPr/>
        </p:nvSpPr>
        <p:spPr>
          <a:xfrm>
            <a:off x="152400" y="1264692"/>
            <a:ext cx="3734697" cy="4776689"/>
          </a:xfrm>
          <a:prstGeom prst="roundRect">
            <a:avLst>
              <a:gd name="adj" fmla="val 4780"/>
            </a:avLst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1455870" y="3106868"/>
            <a:ext cx="2237590" cy="62394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solidFill>
              <a:srgbClr val="00206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OSIsoft</a:t>
            </a:r>
            <a:r>
              <a:rPr kumimoji="1" lang="en-US" altLang="ja-JP" sz="20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 Japan</a:t>
            </a:r>
            <a:endParaRPr kumimoji="1" lang="ja-JP" altLang="en-US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8734310" y="3190762"/>
            <a:ext cx="2044849" cy="477203"/>
          </a:xfrm>
          <a:prstGeom prst="roundRect">
            <a:avLst>
              <a:gd name="adj" fmla="val 35476"/>
            </a:avLst>
          </a:prstGeom>
          <a:solidFill>
            <a:schemeClr val="accent2">
              <a:lumMod val="75000"/>
            </a:schemeClr>
          </a:solidFill>
          <a:ln>
            <a:solidFill>
              <a:srgbClr val="00206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イネーブラー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460466" y="3110766"/>
            <a:ext cx="144152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石井さん</a:t>
            </a:r>
            <a:endParaRPr kumimoji="1" lang="en-US" altLang="ja-JP" sz="14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endParaRPr lang="en-US" altLang="ja-JP" sz="9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kumimoji="1" lang="ja-JP" altLang="en-US" sz="14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横田さん</a:t>
            </a:r>
            <a:endParaRPr kumimoji="1" lang="ja-JP" altLang="en-US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977205" y="640750"/>
            <a:ext cx="2237590" cy="6239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三井物産</a:t>
            </a:r>
            <a:endParaRPr kumimoji="1" lang="ja-JP" altLang="en-US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3990641" y="5107193"/>
            <a:ext cx="4271235" cy="623944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206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産業技術総合研究所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（</a:t>
            </a:r>
            <a:r>
              <a:rPr kumimoji="1" lang="en-US" altLang="ja-JP" sz="1600" b="1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AIST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スマートファクトリ疑似工場（つながる工場）</a:t>
            </a:r>
            <a:endParaRPr kumimoji="1" lang="ja-JP" altLang="en-US" sz="1400" b="1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4489526" y="6041382"/>
            <a:ext cx="3198606" cy="623944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206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Industrial Value Chain Initiative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（</a:t>
            </a:r>
            <a:r>
              <a:rPr kumimoji="1" lang="en-US" altLang="ja-JP" sz="160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IVI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）</a:t>
            </a:r>
            <a:endParaRPr kumimoji="1" lang="ja-JP" altLang="en-US" sz="16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20" name="直線コネクタ 19"/>
          <p:cNvCxnSpPr>
            <a:stCxn id="10" idx="2"/>
          </p:cNvCxnSpPr>
          <p:nvPr/>
        </p:nvCxnSpPr>
        <p:spPr>
          <a:xfrm>
            <a:off x="6096000" y="1264694"/>
            <a:ext cx="28687" cy="38424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1140308" y="3759798"/>
            <a:ext cx="2947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屋代さん</a:t>
            </a:r>
            <a:endParaRPr lang="en-US" altLang="ja-JP" sz="14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268055" y="1526420"/>
            <a:ext cx="1591234" cy="62394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OSIsoft</a:t>
            </a:r>
            <a:endParaRPr kumimoji="1" lang="ja-JP" altLang="en-US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36" name="カギ線コネクタ 35"/>
          <p:cNvCxnSpPr>
            <a:stCxn id="34" idx="2"/>
            <a:endCxn id="7" idx="1"/>
          </p:cNvCxnSpPr>
          <p:nvPr/>
        </p:nvCxnSpPr>
        <p:spPr>
          <a:xfrm rot="16200000" flipH="1">
            <a:off x="640773" y="2613903"/>
            <a:ext cx="1237996" cy="39219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endCxn id="4" idx="1"/>
          </p:cNvCxnSpPr>
          <p:nvPr/>
        </p:nvCxnSpPr>
        <p:spPr>
          <a:xfrm flipV="1">
            <a:off x="3693460" y="3429000"/>
            <a:ext cx="879837" cy="122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endCxn id="8" idx="1"/>
          </p:cNvCxnSpPr>
          <p:nvPr/>
        </p:nvCxnSpPr>
        <p:spPr>
          <a:xfrm flipV="1">
            <a:off x="7225553" y="3426233"/>
            <a:ext cx="1487244" cy="27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角丸四角形 41"/>
          <p:cNvSpPr/>
          <p:nvPr/>
        </p:nvSpPr>
        <p:spPr>
          <a:xfrm>
            <a:off x="4830182" y="4254198"/>
            <a:ext cx="2553152" cy="321527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DT</a:t>
            </a:r>
            <a:r>
              <a:rPr kumimoji="1" lang="ja-JP" altLang="en-US" sz="1600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ノウハウの蓄積！</a:t>
            </a:r>
            <a:endParaRPr kumimoji="1" lang="ja-JP" altLang="en-US" sz="160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70156" y="2818240"/>
            <a:ext cx="11295530" cy="3536841"/>
          </a:xfrm>
          <a:prstGeom prst="roundRect">
            <a:avLst>
              <a:gd name="adj" fmla="val 6364"/>
            </a:avLst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上下矢印 49"/>
          <p:cNvSpPr/>
          <p:nvPr/>
        </p:nvSpPr>
        <p:spPr>
          <a:xfrm>
            <a:off x="5945393" y="5617145"/>
            <a:ext cx="301214" cy="531303"/>
          </a:xfrm>
          <a:prstGeom prst="up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8261876" y="5293633"/>
            <a:ext cx="36038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人工知能研究センター／副センター長・谷川さん</a:t>
            </a:r>
            <a:endParaRPr lang="en-US" altLang="ja-JP" sz="12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192820" y="5837403"/>
            <a:ext cx="39464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dirty="0" smtClean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IVI</a:t>
            </a:r>
            <a:r>
              <a:rPr lang="ja-JP" altLang="en-US" sz="1050" dirty="0" smtClean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と産業技術総合研究所が包括連携協定を締結（</a:t>
            </a:r>
            <a:r>
              <a:rPr lang="en-US" altLang="ja-JP" sz="1050" dirty="0" smtClean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2018.3.7</a:t>
            </a:r>
            <a:r>
              <a:rPr lang="ja-JP" altLang="en-US" sz="1050" dirty="0" smtClean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）</a:t>
            </a:r>
            <a:endParaRPr lang="ja-JP" altLang="en-US" sz="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164133" y="4736500"/>
            <a:ext cx="21323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0" dirty="0" smtClean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Project Management</a:t>
            </a:r>
            <a:r>
              <a:rPr lang="ja-JP" altLang="en-US" sz="1200" b="0" dirty="0" smtClean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（</a:t>
            </a:r>
            <a:r>
              <a:rPr lang="en-US" altLang="ja-JP" sz="1200" b="0" dirty="0" smtClean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PM)</a:t>
            </a:r>
            <a:endParaRPr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4179157" y="4681239"/>
            <a:ext cx="187102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b="0" dirty="0" smtClean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PI</a:t>
            </a:r>
            <a:r>
              <a:rPr lang="ja-JP" altLang="en-US" sz="1100" b="0" dirty="0" smtClean="0"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システム運用・要件定義</a:t>
            </a:r>
            <a:endParaRPr lang="en-US" altLang="ja-JP" sz="1100" b="0" dirty="0" smtClean="0"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en-US" altLang="ja-JP" sz="1100" dirty="0" err="1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Sier</a:t>
            </a:r>
            <a:r>
              <a:rPr lang="ja-JP" altLang="en-US" sz="11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／</a:t>
            </a:r>
            <a:r>
              <a:rPr lang="en-US" altLang="ja-JP" sz="11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APP</a:t>
            </a:r>
            <a:r>
              <a:rPr lang="ja-JP" altLang="en-US" sz="11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開発</a:t>
            </a:r>
            <a:endParaRPr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4573297" y="3117028"/>
            <a:ext cx="3074486" cy="623944"/>
          </a:xfrm>
          <a:prstGeom prst="roundRect">
            <a:avLst>
              <a:gd name="adj" fmla="val 50000"/>
            </a:avLst>
          </a:prstGeom>
          <a:ln w="38100">
            <a:solidFill>
              <a:srgbClr val="00206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err="1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PoC</a:t>
            </a:r>
            <a:r>
              <a:rPr kumimoji="1" lang="ja-JP" altLang="en-US" sz="2400" b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オーナー</a:t>
            </a:r>
            <a:r>
              <a:rPr kumimoji="1" lang="en-US" altLang="ja-JP" sz="2400" b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kumimoji="1" lang="ja-JP" altLang="en-US" sz="2400" b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未</a:t>
            </a:r>
            <a:r>
              <a:rPr kumimoji="1" lang="en-US" altLang="ja-JP" sz="2400" b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endParaRPr kumimoji="1" lang="ja-JP" altLang="en-US" sz="24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8734311" y="3967935"/>
            <a:ext cx="2044849" cy="453206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solidFill>
              <a:srgbClr val="00206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筑波技術大学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0474810" y="4075819"/>
            <a:ext cx="1441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倉田教授</a:t>
            </a:r>
            <a:endParaRPr kumimoji="1" lang="ja-JP" altLang="en-US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761570" y="4405036"/>
            <a:ext cx="2061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建築ヘルスモニタリング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64" name="カギ線コネクタ 63"/>
          <p:cNvCxnSpPr/>
          <p:nvPr/>
        </p:nvCxnSpPr>
        <p:spPr>
          <a:xfrm>
            <a:off x="7669296" y="3435127"/>
            <a:ext cx="1043501" cy="805338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7008596" y="3176245"/>
            <a:ext cx="1991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err="1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iPNT</a:t>
            </a:r>
            <a:r>
              <a:rPr lang="ja-JP" altLang="en-US" sz="11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協業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636570" y="1954346"/>
            <a:ext cx="2977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US" altLang="ja-JP" sz="1400" b="1" u="sng" dirty="0" err="1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PoC</a:t>
            </a:r>
            <a:r>
              <a:rPr kumimoji="1" lang="ja-JP" altLang="en-US" sz="1400" b="1" u="sng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の成果発表、世界へ発信</a:t>
            </a:r>
            <a:r>
              <a:rPr kumimoji="1" lang="ja-JP" altLang="en-US" sz="14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！</a:t>
            </a:r>
            <a:endParaRPr kumimoji="1" lang="en-US" altLang="ja-JP" sz="12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endParaRPr kumimoji="1"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  2020</a:t>
            </a:r>
            <a:r>
              <a:rPr kumimoji="1" lang="ja-JP" altLang="en-US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年  </a:t>
            </a:r>
            <a:r>
              <a:rPr kumimoji="1" lang="en-US" altLang="ja-JP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4</a:t>
            </a:r>
            <a:r>
              <a:rPr kumimoji="1" lang="ja-JP" altLang="en-US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月　米国</a:t>
            </a:r>
            <a:endParaRPr kumimoji="1" lang="en-US" altLang="ja-JP" sz="12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  2020</a:t>
            </a:r>
            <a:r>
              <a:rPr lang="ja-JP" altLang="en-US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年</a:t>
            </a:r>
            <a:r>
              <a:rPr lang="en-US" altLang="ja-JP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10</a:t>
            </a:r>
            <a:r>
              <a:rPr lang="ja-JP" altLang="en-US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月　欧州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78" name="Picture 8" descr="C:\Users\mhsamin\Desktop\4e5cf7d4ccb9c59b6620a9c71944d51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129" y="1517851"/>
            <a:ext cx="465213" cy="39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2662646" y="-4978"/>
            <a:ext cx="6886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産業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IoT Gateway </a:t>
            </a:r>
            <a:r>
              <a:rPr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開発検証体制</a:t>
            </a:r>
            <a:r>
              <a:rPr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（戦略研案</a:t>
            </a:r>
            <a:r>
              <a:rPr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）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4735361" y="1821799"/>
            <a:ext cx="2736817" cy="51726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デジタル総合戦略部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6958" y="697180"/>
            <a:ext cx="2113280" cy="51726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DT</a:t>
            </a:r>
            <a:r>
              <a:rPr kumimoji="1"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事業開発部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6" name="直線コネクタ 15"/>
          <p:cNvCxnSpPr>
            <a:stCxn id="49" idx="3"/>
            <a:endCxn id="10" idx="1"/>
          </p:cNvCxnSpPr>
          <p:nvPr/>
        </p:nvCxnSpPr>
        <p:spPr>
          <a:xfrm flipV="1">
            <a:off x="3160238" y="952722"/>
            <a:ext cx="1816967" cy="30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822510" y="423045"/>
            <a:ext cx="25827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主管部は、</a:t>
            </a:r>
            <a:r>
              <a:rPr lang="en-US" altLang="ja-JP" sz="1400" b="1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IoT</a:t>
            </a:r>
            <a:r>
              <a:rPr lang="ja-JP" altLang="en-US" sz="1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lang="en-US" altLang="ja-JP" sz="1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AI</a:t>
            </a:r>
            <a:r>
              <a:rPr lang="ja-JP" altLang="en-US" sz="1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事業第一室 </a:t>
            </a:r>
            <a:endParaRPr lang="ja-JP" altLang="en-US"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1454577" y="4117820"/>
            <a:ext cx="2237590" cy="62394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solidFill>
              <a:srgbClr val="00206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Dianomic</a:t>
            </a:r>
            <a:endParaRPr kumimoji="1" lang="ja-JP" altLang="en-US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43" name="カギ線コネクタ 42"/>
          <p:cNvCxnSpPr/>
          <p:nvPr/>
        </p:nvCxnSpPr>
        <p:spPr>
          <a:xfrm rot="16200000" flipH="1">
            <a:off x="640772" y="3637407"/>
            <a:ext cx="1237996" cy="392198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1356181" y="5084183"/>
            <a:ext cx="2237590" cy="623944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Grid</a:t>
            </a:r>
          </a:p>
          <a:p>
            <a:pPr algn="ctr"/>
            <a:r>
              <a:rPr lang="en-US" altLang="ja-JP" sz="2000" dirty="0" err="1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LeapMind</a:t>
            </a:r>
            <a:endParaRPr kumimoji="1" lang="ja-JP" altLang="en-US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48820" y="2221632"/>
            <a:ext cx="9674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MBK</a:t>
            </a:r>
            <a:r>
              <a:rPr lang="ja-JP" altLang="en-US" sz="11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出向</a:t>
            </a:r>
            <a:endParaRPr lang="en-US" altLang="ja-JP" sz="11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sz="11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河原さん</a:t>
            </a:r>
            <a:endParaRPr lang="en-US" altLang="ja-JP" sz="11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962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角丸四角形 75"/>
          <p:cNvSpPr/>
          <p:nvPr/>
        </p:nvSpPr>
        <p:spPr>
          <a:xfrm>
            <a:off x="3235466" y="5068616"/>
            <a:ext cx="2237590" cy="6239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BLOCXS.com</a:t>
            </a:r>
            <a:endParaRPr kumimoji="1" lang="ja-JP" altLang="en-US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490794" y="5068881"/>
            <a:ext cx="2237590" cy="6239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Hyperledger</a:t>
            </a:r>
            <a:endParaRPr kumimoji="1" lang="en-US" altLang="ja-JP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kumimoji="1" lang="en-US" altLang="ja-JP" dirty="0" err="1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Iroha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70" name="直線矢印コネクタ 69"/>
          <p:cNvCxnSpPr/>
          <p:nvPr/>
        </p:nvCxnSpPr>
        <p:spPr>
          <a:xfrm flipH="1" flipV="1">
            <a:off x="5594572" y="2659219"/>
            <a:ext cx="976397" cy="1450"/>
          </a:xfrm>
          <a:prstGeom prst="straightConnector1">
            <a:avLst/>
          </a:prstGeom>
          <a:ln w="57150">
            <a:solidFill>
              <a:srgbClr val="C0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図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446" y="984252"/>
            <a:ext cx="1792662" cy="937274"/>
          </a:xfrm>
          <a:prstGeom prst="rect">
            <a:avLst/>
          </a:prstGeom>
        </p:spPr>
      </p:pic>
      <p:pic>
        <p:nvPicPr>
          <p:cNvPr id="1026" name="Picture 2" descr="https://www.blocxs.com/wp-content/uploads/BlocxsLogoWithCanvas340x156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72" y="4117542"/>
            <a:ext cx="2228617" cy="102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角丸四角形 72"/>
          <p:cNvSpPr/>
          <p:nvPr/>
        </p:nvSpPr>
        <p:spPr>
          <a:xfrm>
            <a:off x="239842" y="2327885"/>
            <a:ext cx="2237590" cy="6239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収集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74" name="直線矢印コネクタ 73"/>
          <p:cNvCxnSpPr/>
          <p:nvPr/>
        </p:nvCxnSpPr>
        <p:spPr>
          <a:xfrm flipH="1" flipV="1">
            <a:off x="2522912" y="2649383"/>
            <a:ext cx="818733" cy="108"/>
          </a:xfrm>
          <a:prstGeom prst="straightConnector1">
            <a:avLst/>
          </a:prstGeom>
          <a:ln w="57150">
            <a:solidFill>
              <a:srgbClr val="C0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図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63" y="1875630"/>
            <a:ext cx="1895622" cy="29145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84" name="上下矢印 83"/>
          <p:cNvSpPr/>
          <p:nvPr/>
        </p:nvSpPr>
        <p:spPr>
          <a:xfrm rot="5400000">
            <a:off x="9005372" y="4949099"/>
            <a:ext cx="349955" cy="862977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角丸四角形 85"/>
          <p:cNvSpPr/>
          <p:nvPr/>
        </p:nvSpPr>
        <p:spPr>
          <a:xfrm>
            <a:off x="9653242" y="5068615"/>
            <a:ext cx="2237590" cy="6239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Sidechain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9653242" y="5740052"/>
            <a:ext cx="235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決済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系／</a:t>
            </a:r>
            <a:r>
              <a:rPr kumimoji="1" lang="ja-JP" altLang="en-US" sz="1400" b="1" dirty="0" smtClean="0">
                <a:solidFill>
                  <a:srgbClr val="7030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データ流通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系</a:t>
            </a:r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接続＆連携・連動</a:t>
            </a:r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3356982" y="2207547"/>
            <a:ext cx="2237590" cy="883888"/>
          </a:xfrm>
          <a:prstGeom prst="roundRect">
            <a:avLst>
              <a:gd name="adj" fmla="val 22032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蓄積</a:t>
            </a:r>
            <a:endParaRPr kumimoji="1" lang="en-US" altLang="ja-JP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可視化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78981" y="4453705"/>
            <a:ext cx="2217907" cy="51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ハード</a:t>
            </a:r>
            <a:r>
              <a:rPr lang="en-US" altLang="ja-JP" sz="16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Free</a:t>
            </a:r>
          </a:p>
          <a:p>
            <a:pPr algn="ctr"/>
            <a:r>
              <a:rPr lang="ja-JP" altLang="en-US" sz="16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例：</a:t>
            </a:r>
            <a:r>
              <a:rPr lang="en-US" altLang="ja-JP" sz="16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Raspberry Pi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278981" y="3938138"/>
            <a:ext cx="2217907" cy="5155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FogLAMP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78981" y="3422572"/>
            <a:ext cx="2217907" cy="5155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高精度時刻機能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074" name="Picture 2" descr="Dianom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28" y="1190952"/>
            <a:ext cx="1790700" cy="523875"/>
          </a:xfrm>
          <a:prstGeom prst="rect">
            <a:avLst/>
          </a:prstGeom>
          <a:solidFill>
            <a:schemeClr val="tx1"/>
          </a:solidFill>
        </p:spPr>
      </p:pic>
      <p:cxnSp>
        <p:nvCxnSpPr>
          <p:cNvPr id="6" name="直線矢印コネクタ 5"/>
          <p:cNvCxnSpPr>
            <a:stCxn id="45" idx="2"/>
          </p:cNvCxnSpPr>
          <p:nvPr/>
        </p:nvCxnSpPr>
        <p:spPr>
          <a:xfrm flipH="1">
            <a:off x="4475776" y="3091435"/>
            <a:ext cx="1" cy="12471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6620375" y="5740052"/>
            <a:ext cx="19784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日本発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ブロックチェーン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963285" y="4691334"/>
            <a:ext cx="1734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サイドチェーン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715070" y="5688290"/>
            <a:ext cx="3521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OSIsoft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ブロックチェーン</a:t>
            </a:r>
            <a:r>
              <a:rPr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連係機能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0" name="直線矢印コネクタ 9"/>
          <p:cNvCxnSpPr>
            <a:stCxn id="76" idx="3"/>
            <a:endCxn id="19" idx="1"/>
          </p:cNvCxnSpPr>
          <p:nvPr/>
        </p:nvCxnSpPr>
        <p:spPr>
          <a:xfrm>
            <a:off x="5473056" y="5380588"/>
            <a:ext cx="1017738" cy="2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780880" y="3358428"/>
            <a:ext cx="190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分散系へ</a:t>
            </a:r>
            <a:endParaRPr kumimoji="1" lang="ja-JP" altLang="en-US" sz="2400" b="1" dirty="0"/>
          </a:p>
        </p:txBody>
      </p:sp>
      <p:sp>
        <p:nvSpPr>
          <p:cNvPr id="13" name="角丸四角形 12"/>
          <p:cNvSpPr/>
          <p:nvPr/>
        </p:nvSpPr>
        <p:spPr>
          <a:xfrm>
            <a:off x="377004" y="5789030"/>
            <a:ext cx="2000637" cy="51449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センサー群</a:t>
            </a:r>
            <a:endParaRPr kumimoji="1" lang="ja-JP" altLang="en-US" sz="24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5" name="直線矢印コネクタ 14"/>
          <p:cNvCxnSpPr>
            <a:stCxn id="13" idx="0"/>
            <a:endCxn id="23" idx="2"/>
          </p:cNvCxnSpPr>
          <p:nvPr/>
        </p:nvCxnSpPr>
        <p:spPr>
          <a:xfrm flipV="1">
            <a:off x="1377323" y="4969271"/>
            <a:ext cx="10612" cy="81975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39"/>
          <p:cNvSpPr/>
          <p:nvPr/>
        </p:nvSpPr>
        <p:spPr>
          <a:xfrm>
            <a:off x="6620375" y="2207547"/>
            <a:ext cx="2237590" cy="883888"/>
          </a:xfrm>
          <a:prstGeom prst="roundRect">
            <a:avLst>
              <a:gd name="adj" fmla="val 22032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分析・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AI</a:t>
            </a:r>
          </a:p>
          <a:p>
            <a:pPr algn="ctr"/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制御・改善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9770508" y="2207547"/>
            <a:ext cx="2237590" cy="883888"/>
          </a:xfrm>
          <a:prstGeom prst="roundRect">
            <a:avLst>
              <a:gd name="adj" fmla="val 22032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産業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IoT</a:t>
            </a:r>
          </a:p>
          <a:p>
            <a:pPr algn="ctr"/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銀行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42" name="直線矢印コネクタ 41"/>
          <p:cNvCxnSpPr>
            <a:stCxn id="41" idx="1"/>
          </p:cNvCxnSpPr>
          <p:nvPr/>
        </p:nvCxnSpPr>
        <p:spPr>
          <a:xfrm flipH="1">
            <a:off x="8907372" y="2649491"/>
            <a:ext cx="863136" cy="8278"/>
          </a:xfrm>
          <a:prstGeom prst="straightConnector1">
            <a:avLst/>
          </a:prstGeom>
          <a:ln w="57150">
            <a:solidFill>
              <a:srgbClr val="C0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Super Micro Computer, Inc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369" y="1452242"/>
            <a:ext cx="2258067" cy="84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6062" y="4411489"/>
            <a:ext cx="1626570" cy="357052"/>
          </a:xfrm>
          <a:prstGeom prst="rect">
            <a:avLst/>
          </a:prstGeom>
        </p:spPr>
      </p:pic>
      <p:sp>
        <p:nvSpPr>
          <p:cNvPr id="46" name="テキスト ボックス 45"/>
          <p:cNvSpPr txBox="1"/>
          <p:nvPr/>
        </p:nvSpPr>
        <p:spPr>
          <a:xfrm>
            <a:off x="9938301" y="3096915"/>
            <a:ext cx="20697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ハイパースケール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データセンター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03630" y="113404"/>
            <a:ext cx="10799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産業</a:t>
            </a:r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IoT</a:t>
            </a:r>
            <a:r>
              <a:rPr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32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GateWay</a:t>
            </a:r>
            <a:r>
              <a:rPr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によるシームレスなソリューション構築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131157" y="3608775"/>
            <a:ext cx="29129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工場</a:t>
            </a:r>
            <a:r>
              <a:rPr kumimoji="1" lang="en-US" altLang="ja-JP" sz="1600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IoT</a:t>
            </a:r>
          </a:p>
          <a:p>
            <a:pPr algn="ctr"/>
            <a:r>
              <a:rPr kumimoji="1" lang="ja-JP" altLang="en-US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三井物産エレクトロニクス</a:t>
            </a:r>
            <a:endParaRPr kumimoji="1" lang="en-US" altLang="ja-JP" sz="16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lang="en-US" altLang="ja-JP" sz="1600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IoT</a:t>
            </a:r>
            <a:r>
              <a:rPr lang="ja-JP" altLang="en-US" sz="1600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セキュリティ</a:t>
            </a:r>
            <a:endParaRPr lang="en-US" altLang="ja-JP" sz="1600" dirty="0" smtClean="0">
              <a:solidFill>
                <a:srgbClr val="C0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三井</a:t>
            </a:r>
            <a:r>
              <a:rPr kumimoji="1" lang="ja-JP" altLang="en-US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物産セキュアディレクション</a:t>
            </a:r>
            <a:endParaRPr kumimoji="1" lang="ja-JP" altLang="en-US" sz="1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6" name="直線矢印コネクタ 25"/>
          <p:cNvCxnSpPr>
            <a:stCxn id="49" idx="0"/>
          </p:cNvCxnSpPr>
          <p:nvPr/>
        </p:nvCxnSpPr>
        <p:spPr>
          <a:xfrm flipV="1">
            <a:off x="7587646" y="3034329"/>
            <a:ext cx="21942" cy="574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49" idx="0"/>
          </p:cNvCxnSpPr>
          <p:nvPr/>
        </p:nvCxnSpPr>
        <p:spPr>
          <a:xfrm flipH="1" flipV="1">
            <a:off x="5580018" y="3062882"/>
            <a:ext cx="2007628" cy="545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49" idx="0"/>
          </p:cNvCxnSpPr>
          <p:nvPr/>
        </p:nvCxnSpPr>
        <p:spPr>
          <a:xfrm flipV="1">
            <a:off x="7587646" y="2951829"/>
            <a:ext cx="2182862" cy="656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角丸四角形 32"/>
          <p:cNvSpPr/>
          <p:nvPr/>
        </p:nvSpPr>
        <p:spPr>
          <a:xfrm>
            <a:off x="133812" y="860200"/>
            <a:ext cx="5997345" cy="2338336"/>
          </a:xfrm>
          <a:prstGeom prst="roundRect">
            <a:avLst>
              <a:gd name="adj" fmla="val 11898"/>
            </a:avLst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角丸四角形 56"/>
          <p:cNvSpPr/>
          <p:nvPr/>
        </p:nvSpPr>
        <p:spPr>
          <a:xfrm>
            <a:off x="157080" y="3273435"/>
            <a:ext cx="2649014" cy="3253825"/>
          </a:xfrm>
          <a:prstGeom prst="roundRect">
            <a:avLst>
              <a:gd name="adj" fmla="val 9247"/>
            </a:avLst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右矢印 36"/>
          <p:cNvSpPr/>
          <p:nvPr/>
        </p:nvSpPr>
        <p:spPr>
          <a:xfrm rot="16200000">
            <a:off x="1174202" y="2942767"/>
            <a:ext cx="472345" cy="49046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213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81328"/>
            <a:ext cx="5312127" cy="371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026600" y="528213"/>
            <a:ext cx="5533739" cy="532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57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高精度時刻　＋　</a:t>
            </a:r>
            <a:r>
              <a:rPr lang="en-US" altLang="ja-JP" sz="2857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FogLAMP</a:t>
            </a:r>
            <a:r>
              <a:rPr lang="ja-JP" altLang="en-US" sz="2857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＋</a:t>
            </a:r>
            <a:endParaRPr lang="ja-JP" altLang="en-US" sz="3429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64" y="1709832"/>
            <a:ext cx="4970837" cy="318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173" y="558916"/>
            <a:ext cx="2511616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2" y="258671"/>
            <a:ext cx="2846245" cy="99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555" y="5540892"/>
            <a:ext cx="9254234" cy="131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2538918" y="66547"/>
            <a:ext cx="8959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足りないパーツを埋めて事業を拡大したい</a:t>
            </a:r>
            <a:r>
              <a:rPr kumimoji="1" lang="en-US" altLang="ja-JP" sz="2400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!</a:t>
            </a:r>
            <a:r>
              <a:rPr kumimoji="1" lang="ja-JP" altLang="en-US" sz="2400" dirty="0" smtClean="0">
                <a:solidFill>
                  <a:srgbClr val="C0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と言う、切実な願い。</a:t>
            </a:r>
            <a:endParaRPr kumimoji="1" lang="ja-JP" altLang="en-US" sz="2400" dirty="0">
              <a:solidFill>
                <a:srgbClr val="C0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41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ianomic.com/wp-content/uploads/2019/03/hierarchy_upda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07" y="765961"/>
            <a:ext cx="10771985" cy="609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703630" y="113404"/>
            <a:ext cx="10799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産業</a:t>
            </a:r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IoT</a:t>
            </a:r>
            <a:r>
              <a:rPr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32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GateWay</a:t>
            </a:r>
            <a:r>
              <a:rPr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のあるべき姿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21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s://dianomic.com/wp-content/uploads/2019/03/FogLAMP_Architecture_Base_brig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72" y="275231"/>
            <a:ext cx="11513517" cy="630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703630" y="113404"/>
            <a:ext cx="10799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IoT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ミドルウェア</a:t>
            </a:r>
            <a:r>
              <a:rPr kumimoji="1" lang="en-US" altLang="ja-JP" sz="32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FogLAMP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234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692707" y="3396908"/>
            <a:ext cx="2237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iPNT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技術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405060" y="4663219"/>
            <a:ext cx="2237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PI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システム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（時系列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型）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7098955" y="3396908"/>
            <a:ext cx="2237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GPS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受信機／</a:t>
            </a:r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LPWA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700778" y="4652291"/>
            <a:ext cx="2237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人工知能＆量子コンピュータ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ローチャート: 代替処理 3"/>
          <p:cNvSpPr/>
          <p:nvPr/>
        </p:nvSpPr>
        <p:spPr>
          <a:xfrm>
            <a:off x="2506156" y="3861130"/>
            <a:ext cx="7112492" cy="1598691"/>
          </a:xfrm>
          <a:prstGeom prst="flowChartAlternateProcess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998232" y="965363"/>
            <a:ext cx="2237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グローバル展開</a:t>
            </a:r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プロジェクト・オーナー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フローチャート: 代替処理 24"/>
          <p:cNvSpPr/>
          <p:nvPr/>
        </p:nvSpPr>
        <p:spPr>
          <a:xfrm>
            <a:off x="2506648" y="2450099"/>
            <a:ext cx="7112000" cy="1370269"/>
          </a:xfrm>
          <a:prstGeom prst="flowChartAlternate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64004" y="43662"/>
            <a:ext cx="96656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産業</a:t>
            </a:r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IoT Gateway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のグローバル協業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体制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戦略研案</a:t>
            </a:r>
            <a:endParaRPr kumimoji="1" lang="en-US" altLang="ja-JP" sz="32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最初からグローバル展開を前提としたスキームにして</a:t>
            </a:r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三井らしい総合力発揮案件として推進</a:t>
            </a:r>
            <a:endParaRPr kumimoji="1" lang="ja-JP" altLang="en-US"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3925606" y="5202036"/>
            <a:ext cx="4332784" cy="49110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ハイパー・スケール・</a:t>
            </a:r>
            <a:r>
              <a:rPr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データセンタ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454106" y="4928352"/>
            <a:ext cx="1318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産業</a:t>
            </a:r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IoT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296243" y="2910192"/>
            <a:ext cx="1592928" cy="357616"/>
          </a:xfrm>
          <a:prstGeom prst="roundRect">
            <a:avLst>
              <a:gd name="adj" fmla="val 31060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産業技術総合</a:t>
            </a:r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研究所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346161" y="4962268"/>
            <a:ext cx="1592928" cy="35761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三井不動産</a:t>
            </a:r>
            <a:endParaRPr kumimoji="1" lang="ja-JP" altLang="en-US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312117" y="5513423"/>
            <a:ext cx="1592928" cy="35761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筑波産業技術大学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51" name="直線矢印コネクタ 50"/>
          <p:cNvCxnSpPr>
            <a:endCxn id="45" idx="0"/>
          </p:cNvCxnSpPr>
          <p:nvPr/>
        </p:nvCxnSpPr>
        <p:spPr>
          <a:xfrm>
            <a:off x="4486736" y="3446612"/>
            <a:ext cx="0" cy="60346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角丸四角形 51"/>
          <p:cNvSpPr/>
          <p:nvPr/>
        </p:nvSpPr>
        <p:spPr>
          <a:xfrm>
            <a:off x="296243" y="3400971"/>
            <a:ext cx="1592928" cy="598313"/>
          </a:xfrm>
          <a:prstGeom prst="roundRect">
            <a:avLst>
              <a:gd name="adj" fmla="val 31132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インダストリアル</a:t>
            </a:r>
            <a:endParaRPr lang="en-US" altLang="ja-JP" sz="11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sz="11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バリューチェーン</a:t>
            </a:r>
            <a:endParaRPr lang="en-US" altLang="ja-JP" sz="11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sz="11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イニシアティブ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15984" y="2295989"/>
            <a:ext cx="1592928" cy="465149"/>
          </a:xfrm>
          <a:prstGeom prst="roundRect">
            <a:avLst>
              <a:gd name="adj" fmla="val 31132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運輸デジタル</a:t>
            </a:r>
            <a:endParaRPr lang="en-US" altLang="ja-JP" sz="11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sz="11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ビジネス協議会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5" name="フローチャート: 代替処理 14"/>
          <p:cNvSpPr/>
          <p:nvPr/>
        </p:nvSpPr>
        <p:spPr>
          <a:xfrm>
            <a:off x="136557" y="2119459"/>
            <a:ext cx="1919111" cy="206045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フローチャート: 代替処理 55"/>
          <p:cNvSpPr/>
          <p:nvPr/>
        </p:nvSpPr>
        <p:spPr>
          <a:xfrm>
            <a:off x="136065" y="4805873"/>
            <a:ext cx="1919111" cy="122661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93427" y="5990098"/>
            <a:ext cx="1671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スマートシティ</a:t>
            </a:r>
            <a:endParaRPr kumimoji="1"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建築ヘルスモニタリング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56791" y="4139417"/>
            <a:ext cx="1671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物流・製造・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ロボット・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円/楕円 1"/>
          <p:cNvSpPr/>
          <p:nvPr/>
        </p:nvSpPr>
        <p:spPr>
          <a:xfrm>
            <a:off x="4739581" y="2088783"/>
            <a:ext cx="2759022" cy="24835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グローバル協業体制</a:t>
            </a:r>
            <a:endParaRPr kumimoji="1" lang="ja-JP" altLang="en-US" sz="2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2743593" y="2779406"/>
            <a:ext cx="2237590" cy="6239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ENABLER</a:t>
            </a:r>
            <a:endParaRPr kumimoji="1" lang="ja-JP" altLang="en-US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3367941" y="4050081"/>
            <a:ext cx="2237590" cy="6239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OSIsoft</a:t>
            </a:r>
            <a:endParaRPr kumimoji="1" lang="ja-JP" altLang="en-US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6" name="角丸四角形 75"/>
          <p:cNvSpPr/>
          <p:nvPr/>
        </p:nvSpPr>
        <p:spPr>
          <a:xfrm>
            <a:off x="7117000" y="2775504"/>
            <a:ext cx="2237590" cy="6239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Sony</a:t>
            </a:r>
            <a:endParaRPr kumimoji="1" lang="ja-JP" altLang="en-US" sz="3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632653" y="4050081"/>
            <a:ext cx="2237590" cy="6239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Grid</a:t>
            </a:r>
          </a:p>
          <a:p>
            <a:pPr algn="ctr"/>
            <a:r>
              <a:rPr lang="en-US" altLang="ja-JP" sz="2000" dirty="0" err="1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LeapMind</a:t>
            </a:r>
            <a:endParaRPr kumimoji="1" lang="ja-JP" altLang="en-US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983108" y="1461168"/>
            <a:ext cx="2237590" cy="6239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三井物産</a:t>
            </a:r>
            <a:endParaRPr kumimoji="1" lang="ja-JP" altLang="en-US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907029" y="3651520"/>
            <a:ext cx="2424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Earth Beat project</a:t>
            </a:r>
            <a:endParaRPr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1115019" y="61357"/>
            <a:ext cx="999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100" dirty="0" smtClean="0"/>
              <a:t>2020.01.21</a:t>
            </a:r>
            <a:endParaRPr kumimoji="1" lang="ja-JP" altLang="en-US" sz="1100" dirty="0"/>
          </a:p>
        </p:txBody>
      </p:sp>
      <p:cxnSp>
        <p:nvCxnSpPr>
          <p:cNvPr id="70" name="直線矢印コネクタ 69"/>
          <p:cNvCxnSpPr/>
          <p:nvPr/>
        </p:nvCxnSpPr>
        <p:spPr>
          <a:xfrm flipH="1" flipV="1">
            <a:off x="5633679" y="4355550"/>
            <a:ext cx="976397" cy="145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5439750" y="4430081"/>
            <a:ext cx="1339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高精度時刻利用データ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3828329" y="5764258"/>
            <a:ext cx="452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三井物産コーポレートディベロップメント本部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フローチャート: 代替処理 72"/>
          <p:cNvSpPr/>
          <p:nvPr/>
        </p:nvSpPr>
        <p:spPr>
          <a:xfrm>
            <a:off x="9656994" y="2444701"/>
            <a:ext cx="1806261" cy="3015120"/>
          </a:xfrm>
          <a:prstGeom prst="flowChartAlternateProcess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角丸四角形 73"/>
          <p:cNvSpPr/>
          <p:nvPr/>
        </p:nvSpPr>
        <p:spPr>
          <a:xfrm>
            <a:off x="9749081" y="3150637"/>
            <a:ext cx="1595120" cy="52694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ソラミツ</a:t>
            </a:r>
            <a:endParaRPr kumimoji="1" lang="ja-JP" altLang="en-US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835092" y="2856228"/>
            <a:ext cx="143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Blockchain</a:t>
            </a:r>
            <a:endParaRPr kumimoji="1" lang="ja-JP" altLang="en-US" sz="1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角丸四角形 76"/>
          <p:cNvSpPr/>
          <p:nvPr/>
        </p:nvSpPr>
        <p:spPr>
          <a:xfrm>
            <a:off x="9731536" y="4290826"/>
            <a:ext cx="1595120" cy="52694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AZAPA</a:t>
            </a:r>
            <a:endParaRPr kumimoji="1" lang="ja-JP" altLang="en-US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9832580" y="3982951"/>
            <a:ext cx="143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制御系</a:t>
            </a:r>
            <a:endParaRPr kumimoji="1" lang="ja-JP" altLang="en-US" sz="1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4622926" y="2224175"/>
            <a:ext cx="2977401" cy="384883"/>
          </a:xfrm>
          <a:prstGeom prst="roundRect">
            <a:avLst>
              <a:gd name="adj" fmla="val 33936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三井物産セキュアディレクション</a:t>
            </a:r>
            <a:endParaRPr kumimoji="1" lang="ja-JP" altLang="en-US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394421" y="2143869"/>
            <a:ext cx="1318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IoT</a:t>
            </a:r>
            <a:r>
              <a:rPr kumimoji="1" lang="ja-JP" altLang="en-US" sz="1400" b="1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セキュリティ</a:t>
            </a:r>
            <a:endParaRPr kumimoji="1" lang="ja-JP" altLang="en-US" sz="1400" b="1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9832580" y="4823768"/>
            <a:ext cx="1447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自動車第三部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79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6858184" y="2724821"/>
            <a:ext cx="723193" cy="101247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3" name="正方形/長方形 22"/>
          <p:cNvSpPr/>
          <p:nvPr/>
        </p:nvSpPr>
        <p:spPr>
          <a:xfrm>
            <a:off x="7246349" y="2962176"/>
            <a:ext cx="491118" cy="101247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4" name="正方形/長方形 23"/>
          <p:cNvSpPr/>
          <p:nvPr/>
        </p:nvSpPr>
        <p:spPr>
          <a:xfrm>
            <a:off x="6065083" y="3072489"/>
            <a:ext cx="1672384" cy="101247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5" name="正方形/長方形 24"/>
          <p:cNvSpPr/>
          <p:nvPr/>
        </p:nvSpPr>
        <p:spPr>
          <a:xfrm>
            <a:off x="6065083" y="3182802"/>
            <a:ext cx="1672384" cy="101247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6" name="正方形/長方形 25"/>
          <p:cNvSpPr/>
          <p:nvPr/>
        </p:nvSpPr>
        <p:spPr>
          <a:xfrm>
            <a:off x="6065083" y="3290562"/>
            <a:ext cx="383292" cy="101247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4704"/>
          <a:stretch/>
        </p:blipFill>
        <p:spPr>
          <a:xfrm>
            <a:off x="6038501" y="576375"/>
            <a:ext cx="4644007" cy="1864606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3997148" y="2501363"/>
            <a:ext cx="18710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課題①</a:t>
            </a:r>
            <a:endParaRPr lang="en-US" altLang="ja-JP" sz="1400" b="1" dirty="0" smtClean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入力可能なデータが</a:t>
            </a:r>
            <a:endParaRPr lang="en-US" altLang="ja-JP" sz="1400" b="1" dirty="0" smtClean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多</a:t>
            </a:r>
            <a:r>
              <a:rPr lang="ja-JP" altLang="en-US" sz="1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いと処理できなくなる</a:t>
            </a:r>
            <a:endParaRPr lang="en-US" altLang="ja-JP" sz="1400" b="1" dirty="0" smtClean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730838" y="2500263"/>
            <a:ext cx="41617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課題②</a:t>
            </a:r>
            <a:endParaRPr lang="en-US" altLang="ja-JP" sz="1400" b="1" dirty="0" smtClean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得られたセンサ間が</a:t>
            </a:r>
            <a:r>
              <a:rPr lang="en-US" altLang="ja-JP" sz="1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1msec</a:t>
            </a:r>
            <a:r>
              <a:rPr lang="ja-JP" altLang="en-US" sz="1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単位で同期出来れば</a:t>
            </a:r>
            <a:endParaRPr lang="en-US" altLang="ja-JP" sz="1400" b="1" dirty="0" smtClean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有用</a:t>
            </a:r>
            <a:r>
              <a:rPr lang="ja-JP" altLang="en-US" sz="1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な解析可能。但し、機器によってデータフォーマット</a:t>
            </a:r>
            <a:endParaRPr lang="en-US" altLang="ja-JP" sz="1400" b="1" dirty="0" smtClean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や時刻同期のタイミングがマチマチ</a:t>
            </a:r>
            <a:endParaRPr lang="en-US" altLang="ja-JP" sz="1400" b="1" dirty="0" smtClean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38175" t="66625" r="25697" b="1008"/>
          <a:stretch/>
        </p:blipFill>
        <p:spPr>
          <a:xfrm>
            <a:off x="6053029" y="2478936"/>
            <a:ext cx="1677809" cy="924295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643977" y="19446"/>
            <a:ext cx="8910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現在の</a:t>
            </a:r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OSI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soft</a:t>
            </a:r>
            <a:r>
              <a:rPr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顧客</a:t>
            </a:r>
            <a:r>
              <a:rPr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が持つ課題と解決への仮説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4804" y="354408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解決に必要な機能仮説</a:t>
            </a:r>
            <a:endParaRPr kumimoji="1" lang="ja-JP" altLang="en-US" b="1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63379" y="3845318"/>
            <a:ext cx="3826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0070C0"/>
                </a:solidFill>
              </a:rPr>
              <a:t>① 異常が起きた時のみデータを取得する機能</a:t>
            </a:r>
            <a:endParaRPr kumimoji="1" lang="en-US" altLang="ja-JP" sz="1400" b="1" dirty="0" smtClean="0">
              <a:solidFill>
                <a:srgbClr val="0070C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256751" y="3845318"/>
            <a:ext cx="3826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0070C0"/>
                </a:solidFill>
              </a:rPr>
              <a:t>② センサ出力フォーマットと</a:t>
            </a:r>
            <a:r>
              <a:rPr lang="ja-JP" altLang="en-US" sz="1400" b="1" dirty="0" smtClean="0">
                <a:solidFill>
                  <a:srgbClr val="0070C0"/>
                </a:solidFill>
              </a:rPr>
              <a:t>トリガの規格化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360504" y="3845318"/>
            <a:ext cx="2210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rgbClr val="0070C0"/>
                </a:solidFill>
              </a:rPr>
              <a:t>③</a:t>
            </a:r>
            <a:r>
              <a:rPr kumimoji="1" lang="ja-JP" altLang="en-US" sz="1400" b="1" dirty="0" smtClean="0">
                <a:solidFill>
                  <a:srgbClr val="0070C0"/>
                </a:solidFill>
              </a:rPr>
              <a:t> センサ出力の時刻同期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68563" y="4095731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ドラレコ機能</a:t>
            </a:r>
            <a:endParaRPr kumimoji="1" lang="en-US" altLang="ja-JP" sz="1400" b="1" dirty="0" smtClean="0"/>
          </a:p>
          <a:p>
            <a:r>
              <a:rPr lang="ja-JP" altLang="en-US" sz="1400" dirty="0" smtClean="0"/>
              <a:t>トリガから遡って蓄積したデータを出力</a:t>
            </a:r>
            <a:endParaRPr kumimoji="1" lang="ja-JP" altLang="en-US" sz="1400" dirty="0"/>
          </a:p>
        </p:txBody>
      </p:sp>
      <p:grpSp>
        <p:nvGrpSpPr>
          <p:cNvPr id="49" name="グループ化 48"/>
          <p:cNvGrpSpPr/>
          <p:nvPr/>
        </p:nvGrpSpPr>
        <p:grpSpPr>
          <a:xfrm>
            <a:off x="368563" y="4618951"/>
            <a:ext cx="2996134" cy="1935970"/>
            <a:chOff x="797208" y="5038225"/>
            <a:chExt cx="2583583" cy="1669398"/>
          </a:xfrm>
        </p:grpSpPr>
        <p:pic>
          <p:nvPicPr>
            <p:cNvPr id="1028" name="Picture 4" descr="「振動データ　異常検知」の画像検索結果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30" t="9468" r="6679"/>
            <a:stretch/>
          </p:blipFill>
          <p:spPr bwMode="auto">
            <a:xfrm>
              <a:off x="1155280" y="5069681"/>
              <a:ext cx="2050258" cy="1637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1" name="直線コネクタ 40"/>
            <p:cNvCxnSpPr/>
            <p:nvPr/>
          </p:nvCxnSpPr>
          <p:spPr>
            <a:xfrm>
              <a:off x="1264818" y="5562600"/>
              <a:ext cx="185975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/>
            <p:cNvSpPr/>
            <p:nvPr/>
          </p:nvSpPr>
          <p:spPr>
            <a:xfrm>
              <a:off x="1374355" y="5079207"/>
              <a:ext cx="621506" cy="1450182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2490413" y="5107192"/>
              <a:ext cx="621506" cy="202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 rot="16200000">
              <a:off x="821388" y="5688879"/>
              <a:ext cx="48442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 smtClean="0"/>
                <a:t>green</a:t>
              </a:r>
              <a:endParaRPr kumimoji="1" lang="ja-JP" altLang="en-US" sz="900" dirty="0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 rot="5400000">
              <a:off x="3058427" y="5688879"/>
              <a:ext cx="4138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900" dirty="0"/>
                <a:t>blue</a:t>
              </a:r>
              <a:endParaRPr kumimoji="1" lang="ja-JP" altLang="en-US" sz="900" dirty="0"/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797208" y="5048818"/>
              <a:ext cx="127470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b="1" dirty="0" smtClean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②</a:t>
              </a:r>
              <a:r>
                <a:rPr kumimoji="1" lang="en-US" altLang="ja-JP" sz="1100" b="1" dirty="0" smtClean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1000msec</a:t>
              </a:r>
            </a:p>
            <a:p>
              <a:r>
                <a:rPr lang="ja-JP" altLang="en-US" sz="1100" b="1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　 </a:t>
              </a:r>
              <a:r>
                <a:rPr lang="ja-JP" altLang="en-US" sz="1100" b="1" dirty="0" smtClean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緑の情報を</a:t>
              </a:r>
              <a:r>
                <a:rPr kumimoji="1" lang="ja-JP" altLang="en-US" sz="1100" b="1" dirty="0" smtClean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出力</a:t>
              </a:r>
              <a:endParaRPr kumimoji="1" lang="ja-JP" altLang="en-US" sz="11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1974111" y="5038225"/>
              <a:ext cx="113524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100" b="1" dirty="0" smtClean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①青が赤線を</a:t>
              </a:r>
              <a:endParaRPr lang="en-US" altLang="ja-JP" sz="11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lang="ja-JP" altLang="en-US" sz="1100" b="1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　 </a:t>
              </a:r>
              <a:r>
                <a:rPr lang="ja-JP" altLang="en-US" sz="1100" b="1" dirty="0" smtClean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超えるとトリガ</a:t>
              </a:r>
              <a:endParaRPr kumimoji="1" lang="ja-JP" altLang="en-US" sz="11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46" name="直線矢印コネクタ 45"/>
            <p:cNvCxnSpPr/>
            <p:nvPr/>
          </p:nvCxnSpPr>
          <p:spPr>
            <a:xfrm flipH="1">
              <a:off x="1995861" y="5310188"/>
              <a:ext cx="184548" cy="2518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テキスト ボックス 62"/>
          <p:cNvSpPr txBox="1"/>
          <p:nvPr/>
        </p:nvSpPr>
        <p:spPr>
          <a:xfrm>
            <a:off x="4461935" y="4095731"/>
            <a:ext cx="3591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/>
              <a:t>OMF</a:t>
            </a:r>
            <a:r>
              <a:rPr lang="en-US" altLang="ja-JP" sz="1400" b="1" dirty="0" smtClean="0"/>
              <a:t>(</a:t>
            </a:r>
            <a:r>
              <a:rPr kumimoji="1" lang="en-US" altLang="ja-JP" sz="1400" b="1" dirty="0" smtClean="0"/>
              <a:t>OSI</a:t>
            </a:r>
            <a:r>
              <a:rPr kumimoji="1" lang="ja-JP" altLang="en-US" sz="1400" b="1" dirty="0" smtClean="0"/>
              <a:t> </a:t>
            </a:r>
            <a:r>
              <a:rPr kumimoji="1" lang="en-US" altLang="ja-JP" sz="1400" b="1" dirty="0" smtClean="0"/>
              <a:t>Message</a:t>
            </a:r>
            <a:r>
              <a:rPr kumimoji="1" lang="ja-JP" altLang="en-US" sz="1400" b="1" dirty="0" smtClean="0"/>
              <a:t> </a:t>
            </a:r>
            <a:r>
              <a:rPr kumimoji="1" lang="en-US" altLang="ja-JP" sz="1400" b="1" dirty="0" smtClean="0"/>
              <a:t>Format</a:t>
            </a:r>
            <a:r>
              <a:rPr lang="en-US" altLang="ja-JP" sz="1400" b="1" dirty="0" smtClean="0"/>
              <a:t>)</a:t>
            </a:r>
            <a:r>
              <a:rPr kumimoji="1" lang="ja-JP" altLang="en-US" sz="1400" b="1" dirty="0" smtClean="0"/>
              <a:t>準拠</a:t>
            </a:r>
            <a:endParaRPr kumimoji="1" lang="en-US" altLang="ja-JP" sz="1400" b="1" dirty="0" smtClean="0"/>
          </a:p>
          <a:p>
            <a:r>
              <a:rPr lang="en-US" altLang="ja-JP" sz="1400" dirty="0" smtClean="0"/>
              <a:t>OSI</a:t>
            </a:r>
            <a:r>
              <a:rPr lang="ja-JP" altLang="en-US" sz="1400" dirty="0" smtClean="0"/>
              <a:t>投資先に</a:t>
            </a:r>
            <a:r>
              <a:rPr lang="en-US" altLang="ja-JP" sz="1400" dirty="0"/>
              <a:t>O</a:t>
            </a:r>
            <a:r>
              <a:rPr lang="en-US" altLang="ja-JP" sz="1400" dirty="0" smtClean="0"/>
              <a:t>MF</a:t>
            </a:r>
            <a:r>
              <a:rPr lang="ja-JP" altLang="en-US" sz="1400" dirty="0" smtClean="0"/>
              <a:t>準拠センサハブ</a:t>
            </a:r>
            <a:r>
              <a:rPr lang="en-US" altLang="ja-JP" sz="1400" dirty="0" smtClean="0"/>
              <a:t>MW</a:t>
            </a:r>
            <a:r>
              <a:rPr lang="ja-JP" altLang="en-US" sz="1400" dirty="0" smtClean="0"/>
              <a:t>あり</a:t>
            </a:r>
            <a:endParaRPr kumimoji="1" lang="en-US" altLang="ja-JP" sz="1400" dirty="0" smtClean="0"/>
          </a:p>
        </p:txBody>
      </p:sp>
      <p:pic>
        <p:nvPicPr>
          <p:cNvPr id="1030" name="Picture 6" descr="「Foglamp Pisystem」の画像検索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130" y="4638349"/>
            <a:ext cx="2303706" cy="183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4286526" y="4668692"/>
            <a:ext cx="1170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OSI</a:t>
            </a:r>
            <a:r>
              <a:rPr lang="ja-JP" altLang="en-US" sz="1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Soft</a:t>
            </a:r>
            <a:r>
              <a:rPr lang="ja-JP" altLang="en-US" sz="1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へ</a:t>
            </a:r>
            <a:endParaRPr lang="en-US" altLang="ja-JP" sz="1400" b="1" dirty="0" smtClean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363632" y="6168738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各センサへ</a:t>
            </a:r>
            <a:endParaRPr lang="en-US" altLang="ja-JP" sz="1400" b="1" dirty="0" smtClean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32" name="Picture 8" descr="https://pisquare.osisoft.com/community/image/2190/2.png?a=25899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2" t="21871" r="11042" b="39467"/>
          <a:stretch/>
        </p:blipFill>
        <p:spPr bwMode="auto">
          <a:xfrm>
            <a:off x="6560681" y="4830192"/>
            <a:ext cx="1492302" cy="62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テキスト ボックス 49"/>
          <p:cNvSpPr txBox="1"/>
          <p:nvPr/>
        </p:nvSpPr>
        <p:spPr>
          <a:xfrm>
            <a:off x="6466698" y="5525498"/>
            <a:ext cx="16802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Linux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Foundation</a:t>
            </a:r>
            <a:r>
              <a:rPr lang="ja-JP" altLang="en-US" sz="1200" dirty="0" smtClean="0"/>
              <a:t>の</a:t>
            </a:r>
            <a:endParaRPr lang="en-US" altLang="ja-JP" sz="1200" dirty="0" smtClean="0"/>
          </a:p>
          <a:p>
            <a:r>
              <a:rPr lang="ja-JP" altLang="en-US" sz="1200" dirty="0" smtClean="0"/>
              <a:t>中心人物が起業した</a:t>
            </a:r>
            <a:endParaRPr lang="en-US" altLang="ja-JP" sz="1200" dirty="0" smtClean="0"/>
          </a:p>
          <a:p>
            <a:r>
              <a:rPr lang="en-US" altLang="ja-JP" sz="1200" dirty="0" smtClean="0"/>
              <a:t>US</a:t>
            </a:r>
            <a:r>
              <a:rPr lang="ja-JP" altLang="en-US" sz="1200" dirty="0"/>
              <a:t>の</a:t>
            </a:r>
            <a:r>
              <a:rPr lang="ja-JP" altLang="en-US" sz="1200" dirty="0" smtClean="0"/>
              <a:t>スタートアップ</a:t>
            </a:r>
            <a:endParaRPr kumimoji="1" lang="en-US" altLang="ja-JP" sz="1200" dirty="0" smtClean="0"/>
          </a:p>
          <a:p>
            <a:r>
              <a:rPr lang="en-US" altLang="ja-JP" sz="1200" dirty="0" smtClean="0"/>
              <a:t>OSI</a:t>
            </a:r>
            <a:r>
              <a:rPr lang="ja-JP" altLang="en-US" sz="1200" dirty="0"/>
              <a:t> </a:t>
            </a:r>
            <a:r>
              <a:rPr lang="en-US" altLang="ja-JP" sz="1200" dirty="0" smtClean="0"/>
              <a:t>soft</a:t>
            </a:r>
            <a:r>
              <a:rPr lang="ja-JP" altLang="en-US" sz="1200" dirty="0" smtClean="0"/>
              <a:t>の</a:t>
            </a:r>
            <a:r>
              <a:rPr lang="en-US" altLang="ja-JP" sz="1200" dirty="0" smtClean="0"/>
              <a:t>CEO</a:t>
            </a:r>
            <a:r>
              <a:rPr lang="ja-JP" altLang="en-US" sz="1200" dirty="0" smtClean="0"/>
              <a:t>も出資</a:t>
            </a:r>
            <a:endParaRPr lang="en-US" altLang="ja-JP" sz="1200" dirty="0" smtClean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8524850" y="4095731"/>
            <a:ext cx="2541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/>
              <a:t>GPS</a:t>
            </a:r>
            <a:r>
              <a:rPr kumimoji="1" lang="ja-JP" altLang="en-US" sz="1400" b="1" dirty="0" smtClean="0"/>
              <a:t>を使った高精度時刻同期</a:t>
            </a:r>
          </a:p>
          <a:p>
            <a:r>
              <a:rPr lang="ja-JP" altLang="en-US" sz="1400" dirty="0" smtClean="0"/>
              <a:t>イネーブラー社が特許保持</a:t>
            </a:r>
            <a:endParaRPr kumimoji="1" lang="en-US" altLang="ja-JP" sz="1400" dirty="0" smtClean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385608" y="5525498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前身の測位衛星技術社</a:t>
            </a:r>
            <a:endParaRPr lang="en-US" altLang="ja-JP" sz="1200" dirty="0" smtClean="0"/>
          </a:p>
          <a:p>
            <a:r>
              <a:rPr lang="ja-JP" altLang="en-US" sz="1200" dirty="0" smtClean="0"/>
              <a:t>時代より</a:t>
            </a:r>
            <a:r>
              <a:rPr lang="en-US" altLang="ja-JP" sz="1200" dirty="0" smtClean="0"/>
              <a:t>GPS</a:t>
            </a:r>
            <a:r>
              <a:rPr lang="ja-JP" altLang="en-US" sz="1200" dirty="0" smtClean="0"/>
              <a:t>信号に</a:t>
            </a:r>
            <a:endParaRPr lang="en-US" altLang="ja-JP" sz="1200" dirty="0" smtClean="0"/>
          </a:p>
          <a:p>
            <a:r>
              <a:rPr lang="ja-JP" altLang="en-US" sz="1200" dirty="0" smtClean="0"/>
              <a:t>含まれる時刻情報から</a:t>
            </a:r>
            <a:endParaRPr lang="en-US" altLang="ja-JP" sz="1200" dirty="0" smtClean="0"/>
          </a:p>
          <a:p>
            <a:r>
              <a:rPr lang="ja-JP" altLang="en-US" sz="1200" dirty="0"/>
              <a:t>同期</a:t>
            </a:r>
            <a:r>
              <a:rPr lang="ja-JP" altLang="en-US" sz="1200" dirty="0" smtClean="0"/>
              <a:t>をとる技術を保有</a:t>
            </a:r>
            <a:endParaRPr lang="en-US" altLang="ja-JP" sz="1200" dirty="0" smtClean="0"/>
          </a:p>
        </p:txBody>
      </p:sp>
      <p:pic>
        <p:nvPicPr>
          <p:cNvPr id="1036" name="Picture 12" descr="「イネーブラー株式会社」の画像検索結果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18" b="44318"/>
          <a:stretch/>
        </p:blipFill>
        <p:spPr bwMode="auto">
          <a:xfrm>
            <a:off x="10385608" y="4988568"/>
            <a:ext cx="1616228" cy="18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図 6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6248" y="5068961"/>
            <a:ext cx="2094060" cy="1157974"/>
          </a:xfrm>
          <a:prstGeom prst="rect">
            <a:avLst/>
          </a:prstGeom>
        </p:spPr>
      </p:pic>
      <p:pic>
        <p:nvPicPr>
          <p:cNvPr id="2" name="Picture 2" descr="「Pisystemとは」の画像検索結果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15"/>
          <a:stretch/>
        </p:blipFill>
        <p:spPr bwMode="auto">
          <a:xfrm>
            <a:off x="301611" y="607097"/>
            <a:ext cx="3695537" cy="286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28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946</Words>
  <Application>Microsoft Office PowerPoint</Application>
  <PresentationFormat>ワイド画面</PresentationFormat>
  <Paragraphs>197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Meiryo UI</vt:lpstr>
      <vt:lpstr>UD デジタル 教科書体 NK-B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Mitsui&amp;CO.LTD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Abe,YutakaTKZIM</dc:creator>
  <cp:lastModifiedBy>Yoshimoto,AkiraTKZIM</cp:lastModifiedBy>
  <cp:revision>30</cp:revision>
  <dcterms:created xsi:type="dcterms:W3CDTF">2020-02-10T00:23:43Z</dcterms:created>
  <dcterms:modified xsi:type="dcterms:W3CDTF">2020-02-18T03:15:02Z</dcterms:modified>
</cp:coreProperties>
</file>