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9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390E-360F-46F9-80B3-C9FDF19A9AC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openxmlformats.org/officeDocument/2006/relationships/hyperlink" Target="https://github.com/foglamp/FogLAM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51764" y="19446"/>
            <a:ext cx="589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の開発検証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9103" y="544742"/>
            <a:ext cx="1916349" cy="856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の目的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05450" y="1399755"/>
            <a:ext cx="9610933" cy="1332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製造工場でのイベント発生の際、対象センサー群の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センシングデータに高精度時刻情報を刻印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し、</a:t>
            </a:r>
            <a:r>
              <a:rPr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システムに送信する</a:t>
            </a:r>
            <a:r>
              <a:rPr lang="ja-JP" altLang="en-US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lang="en-US" altLang="ja-JP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</a:t>
            </a:r>
            <a:r>
              <a:rPr lang="en-US" altLang="ja-JP" sz="2000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を開発</a:t>
            </a:r>
            <a:r>
              <a:rPr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し、データの効果的な収集と原因解析など、有効性と信頼性の確認が行えること。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9101" y="1399755"/>
            <a:ext cx="1916349" cy="1332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ゴール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5451" y="544740"/>
            <a:ext cx="9610933" cy="856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足りないパーツ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lang="en-US" altLang="ja-JP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ｙ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）を開発し、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グループ（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Japan</a:t>
            </a:r>
            <a:r>
              <a:rPr lang="ja-JP" altLang="en-US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社含む）の「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事業拡大に貢献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」すること。</a:t>
            </a:r>
            <a:endParaRPr kumimoji="1" lang="ja-JP" altLang="en-US" sz="2000" b="1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89100" y="3590285"/>
            <a:ext cx="1916349" cy="1847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実施内容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305450" y="3590284"/>
            <a:ext cx="9610933" cy="18474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（１）</a:t>
            </a:r>
            <a:r>
              <a:rPr kumimoji="1"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社の</a:t>
            </a:r>
            <a:r>
              <a:rPr kumimoji="1"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（ミドルウェア）に高精度時刻情報の刻印機能を追加。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（２）ハード（例：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Raspberry Pi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）、ミドルウェア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＋高精度時刻機能の確認。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（３）後付けセンサー群との通信機能、刻印機能、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システムへの送信機能検証。</a:t>
            </a:r>
            <a:endParaRPr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（４）</a:t>
            </a:r>
            <a:r>
              <a:rPr kumimoji="1"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Edge</a:t>
            </a:r>
            <a:r>
              <a:rPr kumimoji="1" lang="ja-JP" altLang="en-US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</a:t>
            </a:r>
            <a:r>
              <a:rPr kumimoji="1" lang="ja-JP" altLang="en-US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Cloud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とのデータ連係機能・性能検証。</a:t>
            </a:r>
            <a:endParaRPr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（５）高精度時刻情報によって精緻化されたデータによる故障解析の実施。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（６）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Jpan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のユーザーに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に就いての情報共有と意見聴取。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89100" y="5437526"/>
            <a:ext cx="1916349" cy="1089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スケジュール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05448" y="5437525"/>
            <a:ext cx="9610933" cy="108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　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実施協定締結（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MBK</a:t>
            </a:r>
            <a:r>
              <a:rPr lang="ja-JP" altLang="en-US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ja-JP" altLang="en-US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社、イネーブラー、産総研）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　産総研＠つながる工場にて実証実験開始。</a:t>
            </a:r>
            <a:endParaRPr kumimoji="1"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　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IT R&amp;D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部会にて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の成果報告と今後の展開に就き承認を得る。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ワールド＠欧州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の成果発表。</a:t>
            </a:r>
            <a:endParaRPr kumimoji="1" lang="ja-JP" altLang="en-US" sz="1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9100" y="2731423"/>
            <a:ext cx="1916349" cy="856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実施場所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305449" y="2731421"/>
            <a:ext cx="3780824" cy="856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産業技術総合研究所＠お台場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サイバーフィジカルシステム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研究棟</a:t>
            </a:r>
            <a:endParaRPr kumimoji="1" lang="ja-JP" altLang="en-US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86264" y="2732835"/>
            <a:ext cx="1520765" cy="856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主な</a:t>
            </a:r>
            <a:endParaRPr kumimoji="1" lang="en-US" altLang="ja-JP" sz="20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登場人物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07029" y="2732833"/>
            <a:ext cx="4309352" cy="856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産業技術総合研究所（谷川）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Japan(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屋代）、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イネーブラー（石井、横田）</a:t>
            </a:r>
            <a:endParaRPr kumimoji="1"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51764" y="38902"/>
            <a:ext cx="589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の開発検証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9103" y="807390"/>
            <a:ext cx="1916349" cy="226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後の展開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（予想）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5451" y="807388"/>
            <a:ext cx="9610933" cy="2266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（１）国外・国内における</a:t>
            </a:r>
            <a:r>
              <a:rPr lang="en-US" altLang="ja-JP" sz="2000" b="1" dirty="0" err="1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の高精度時刻機能付き</a:t>
            </a:r>
            <a:r>
              <a:rPr lang="en-US" altLang="ja-JP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システムの導入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拡大。</a:t>
            </a:r>
          </a:p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（２）精密に整流化された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データを起点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に、蓄積・分析・評価、機械学習、デバイス制御・システム運用管理にいたる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シームレスな産業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ソリューションの確立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。</a:t>
            </a:r>
            <a:endParaRPr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（３）精密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Grid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2000" b="1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LeapMind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社に提供し、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の精度を高め、利活用分野の拡大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を模索。</a:t>
            </a:r>
            <a:endParaRPr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（４）精密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データをハイパースケールデータセンターに蓄積し、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データビジネスの事業構想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の検討。</a:t>
            </a:r>
            <a:endParaRPr kumimoji="1"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9103" y="3073942"/>
            <a:ext cx="1916349" cy="3404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b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sz="20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05450" y="3073940"/>
            <a:ext cx="9610933" cy="3404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599238" y="4002928"/>
            <a:ext cx="2217907" cy="1546699"/>
            <a:chOff x="3356043" y="4591454"/>
            <a:chExt cx="2217907" cy="1546699"/>
          </a:xfrm>
        </p:grpSpPr>
        <p:sp>
          <p:nvSpPr>
            <p:cNvPr id="2" name="正方形/長方形 1"/>
            <p:cNvSpPr/>
            <p:nvPr/>
          </p:nvSpPr>
          <p:spPr>
            <a:xfrm>
              <a:off x="3356043" y="5622587"/>
              <a:ext cx="2217907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ハード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Free</a:t>
              </a:r>
            </a:p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例：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Raspberry Pi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356043" y="5107020"/>
              <a:ext cx="2217907" cy="5155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FogLAMP</a:t>
              </a:r>
              <a:endPara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356043" y="4591454"/>
              <a:ext cx="2217907" cy="5155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高精度時刻機能</a:t>
              </a:r>
              <a:endPara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6293815" y="3591734"/>
            <a:ext cx="1284051" cy="3530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Edge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964545" y="3601664"/>
            <a:ext cx="1284051" cy="3060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Fog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124065" y="3579717"/>
            <a:ext cx="1284051" cy="361268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</a:rPr>
              <a:t>Cloud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円柱 12"/>
          <p:cNvSpPr/>
          <p:nvPr/>
        </p:nvSpPr>
        <p:spPr>
          <a:xfrm>
            <a:off x="10496145" y="4376222"/>
            <a:ext cx="573932" cy="72957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</a:t>
            </a:r>
            <a:endParaRPr kumimoji="1" lang="ja-JP" altLang="en-US" dirty="0"/>
          </a:p>
        </p:txBody>
      </p:sp>
      <p:sp>
        <p:nvSpPr>
          <p:cNvPr id="28" name="スマイル 27"/>
          <p:cNvSpPr/>
          <p:nvPr/>
        </p:nvSpPr>
        <p:spPr>
          <a:xfrm>
            <a:off x="2607010" y="3601664"/>
            <a:ext cx="428019" cy="389106"/>
          </a:xfrm>
          <a:prstGeom prst="smileyFac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ハート 28"/>
          <p:cNvSpPr/>
          <p:nvPr/>
        </p:nvSpPr>
        <p:spPr>
          <a:xfrm>
            <a:off x="2587560" y="4537946"/>
            <a:ext cx="476656" cy="406133"/>
          </a:xfrm>
          <a:prstGeom prst="hear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太陽 29"/>
          <p:cNvSpPr/>
          <p:nvPr/>
        </p:nvSpPr>
        <p:spPr>
          <a:xfrm>
            <a:off x="2514589" y="5421949"/>
            <a:ext cx="583664" cy="503410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endCxn id="23" idx="1"/>
          </p:cNvCxnSpPr>
          <p:nvPr/>
        </p:nvCxnSpPr>
        <p:spPr>
          <a:xfrm>
            <a:off x="3064216" y="4776277"/>
            <a:ext cx="53502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8" idx="6"/>
            <a:endCxn id="23" idx="1"/>
          </p:cNvCxnSpPr>
          <p:nvPr/>
        </p:nvCxnSpPr>
        <p:spPr>
          <a:xfrm>
            <a:off x="3035029" y="3796217"/>
            <a:ext cx="564209" cy="980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0" idx="3"/>
            <a:endCxn id="23" idx="1"/>
          </p:cNvCxnSpPr>
          <p:nvPr/>
        </p:nvCxnSpPr>
        <p:spPr>
          <a:xfrm flipV="1">
            <a:off x="3098253" y="4776277"/>
            <a:ext cx="500985" cy="8973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24" idx="0"/>
            <a:endCxn id="13" idx="1"/>
          </p:cNvCxnSpPr>
          <p:nvPr/>
        </p:nvCxnSpPr>
        <p:spPr>
          <a:xfrm rot="16200000" flipH="1">
            <a:off x="7559004" y="1152116"/>
            <a:ext cx="373294" cy="6074919"/>
          </a:xfrm>
          <a:prstGeom prst="bentConnector3">
            <a:avLst>
              <a:gd name="adj1" fmla="val -61239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柱 44"/>
          <p:cNvSpPr/>
          <p:nvPr/>
        </p:nvSpPr>
        <p:spPr>
          <a:xfrm>
            <a:off x="6583196" y="4376224"/>
            <a:ext cx="573932" cy="72957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</a:t>
            </a:r>
            <a:endParaRPr kumimoji="1"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8292832" y="4360417"/>
            <a:ext cx="573932" cy="72957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</a:t>
            </a:r>
            <a:endParaRPr kumimoji="1" lang="ja-JP" altLang="en-US" dirty="0"/>
          </a:p>
        </p:txBody>
      </p:sp>
      <p:cxnSp>
        <p:nvCxnSpPr>
          <p:cNvPr id="49" name="カギ線コネクタ 48"/>
          <p:cNvCxnSpPr>
            <a:stCxn id="24" idx="0"/>
            <a:endCxn id="45" idx="1"/>
          </p:cNvCxnSpPr>
          <p:nvPr/>
        </p:nvCxnSpPr>
        <p:spPr>
          <a:xfrm rot="16200000" flipH="1">
            <a:off x="5602529" y="3108591"/>
            <a:ext cx="373296" cy="2161970"/>
          </a:xfrm>
          <a:prstGeom prst="bentConnector3">
            <a:avLst>
              <a:gd name="adj1" fmla="val -61238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" idx="0"/>
            <a:endCxn id="47" idx="1"/>
          </p:cNvCxnSpPr>
          <p:nvPr/>
        </p:nvCxnSpPr>
        <p:spPr>
          <a:xfrm rot="16200000" flipH="1">
            <a:off x="6465250" y="2245869"/>
            <a:ext cx="357489" cy="3871606"/>
          </a:xfrm>
          <a:prstGeom prst="bentConnector3">
            <a:avLst>
              <a:gd name="adj1" fmla="val -63946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200877" y="3257651"/>
            <a:ext cx="14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後付けセンサ群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690227" y="3230157"/>
            <a:ext cx="387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高精度時刻スタンプ付きセンシングデータ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37647" y="5196298"/>
            <a:ext cx="3871603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原因解析、現場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への指示、フィードバック制御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円柱 62"/>
          <p:cNvSpPr/>
          <p:nvPr/>
        </p:nvSpPr>
        <p:spPr>
          <a:xfrm>
            <a:off x="8098301" y="5662736"/>
            <a:ext cx="1150295" cy="6979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>
            <a:stCxn id="45" idx="3"/>
            <a:endCxn id="63" idx="1"/>
          </p:cNvCxnSpPr>
          <p:nvPr/>
        </p:nvCxnSpPr>
        <p:spPr>
          <a:xfrm>
            <a:off x="6870162" y="5105799"/>
            <a:ext cx="1803287" cy="5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63" idx="1"/>
          </p:cNvCxnSpPr>
          <p:nvPr/>
        </p:nvCxnSpPr>
        <p:spPr>
          <a:xfrm flipH="1">
            <a:off x="8673449" y="5105797"/>
            <a:ext cx="2172889" cy="55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63" idx="1"/>
          </p:cNvCxnSpPr>
          <p:nvPr/>
        </p:nvCxnSpPr>
        <p:spPr>
          <a:xfrm>
            <a:off x="8579798" y="5105797"/>
            <a:ext cx="93651" cy="55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576377" y="5546000"/>
            <a:ext cx="1749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画像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動画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音声</a:t>
            </a:r>
            <a:endParaRPr kumimoji="1"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アナログデータ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2" name="直線矢印コネクタ 71"/>
          <p:cNvCxnSpPr>
            <a:stCxn id="70" idx="3"/>
            <a:endCxn id="63" idx="2"/>
          </p:cNvCxnSpPr>
          <p:nvPr/>
        </p:nvCxnSpPr>
        <p:spPr>
          <a:xfrm flipV="1">
            <a:off x="7326199" y="6011718"/>
            <a:ext cx="772102" cy="1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矢印 74"/>
          <p:cNvSpPr/>
          <p:nvPr/>
        </p:nvSpPr>
        <p:spPr>
          <a:xfrm>
            <a:off x="9303338" y="5842894"/>
            <a:ext cx="758758" cy="3376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0073662" y="5783869"/>
            <a:ext cx="143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産業機器制御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52400" y="1264692"/>
            <a:ext cx="3734697" cy="4776689"/>
          </a:xfrm>
          <a:prstGeom prst="roundRect">
            <a:avLst>
              <a:gd name="adj" fmla="val 4780"/>
            </a:avLst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55870" y="3106868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Japan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734310" y="3190762"/>
            <a:ext cx="2044849" cy="477203"/>
          </a:xfrm>
          <a:prstGeom prst="roundRect">
            <a:avLst>
              <a:gd name="adj" fmla="val 35476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イネーブラー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60466" y="3110766"/>
            <a:ext cx="1441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石井さん</a:t>
            </a:r>
            <a:endParaRPr kumimoji="1"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横田さん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77205" y="640750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990641" y="5107193"/>
            <a:ext cx="4271235" cy="6239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産業技術総合研究所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AIST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スマートファクトリ疑似工場（つながる工場）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489526" y="6041382"/>
            <a:ext cx="3198606" cy="6239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Industrial Value Chain Initiative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IVI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0" name="直線コネクタ 19"/>
          <p:cNvCxnSpPr>
            <a:stCxn id="10" idx="2"/>
          </p:cNvCxnSpPr>
          <p:nvPr/>
        </p:nvCxnSpPr>
        <p:spPr>
          <a:xfrm>
            <a:off x="6096000" y="1264694"/>
            <a:ext cx="28687" cy="3842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140308" y="3759798"/>
            <a:ext cx="294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屋代さん</a:t>
            </a:r>
            <a:endParaRPr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68055" y="1526420"/>
            <a:ext cx="1591234" cy="62394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カギ線コネクタ 35"/>
          <p:cNvCxnSpPr>
            <a:stCxn id="34" idx="2"/>
            <a:endCxn id="7" idx="1"/>
          </p:cNvCxnSpPr>
          <p:nvPr/>
        </p:nvCxnSpPr>
        <p:spPr>
          <a:xfrm rot="16200000" flipH="1">
            <a:off x="640773" y="2613903"/>
            <a:ext cx="1237996" cy="3921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4" idx="1"/>
          </p:cNvCxnSpPr>
          <p:nvPr/>
        </p:nvCxnSpPr>
        <p:spPr>
          <a:xfrm flipV="1">
            <a:off x="3693460" y="3429000"/>
            <a:ext cx="1294503" cy="12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8" idx="1"/>
          </p:cNvCxnSpPr>
          <p:nvPr/>
        </p:nvCxnSpPr>
        <p:spPr>
          <a:xfrm flipV="1">
            <a:off x="7225553" y="3426233"/>
            <a:ext cx="1487244" cy="2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830182" y="4254198"/>
            <a:ext cx="2553152" cy="3215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DT</a:t>
            </a:r>
            <a:r>
              <a:rPr kumimoji="1" lang="ja-JP" altLang="en-US" sz="16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ノウハウの蓄積！</a:t>
            </a:r>
            <a:endParaRPr kumimoji="1" lang="ja-JP" altLang="en-US" sz="16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70156" y="2818240"/>
            <a:ext cx="11295530" cy="3536841"/>
          </a:xfrm>
          <a:prstGeom prst="roundRect">
            <a:avLst>
              <a:gd name="adj" fmla="val 636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上下矢印 49"/>
          <p:cNvSpPr/>
          <p:nvPr/>
        </p:nvSpPr>
        <p:spPr>
          <a:xfrm>
            <a:off x="5945393" y="5617145"/>
            <a:ext cx="301214" cy="531303"/>
          </a:xfrm>
          <a:prstGeom prst="up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61876" y="5293633"/>
            <a:ext cx="3603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人工知能研究センター／副センター長・谷川さん</a:t>
            </a:r>
            <a:endParaRPr lang="en-US" altLang="ja-JP" sz="12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92820" y="5837403"/>
            <a:ext cx="39464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IVI</a:t>
            </a:r>
            <a:r>
              <a:rPr lang="ja-JP" altLang="en-US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と産業技術総合研究所が包括連携協定を締結（</a:t>
            </a:r>
            <a:r>
              <a:rPr lang="en-US" altLang="ja-JP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2018.3.7</a:t>
            </a:r>
            <a:r>
              <a:rPr lang="ja-JP" altLang="en-US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ja-JP" altLang="en-US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164133" y="4736500"/>
            <a:ext cx="21323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Project Management</a:t>
            </a:r>
            <a:r>
              <a:rPr lang="ja-JP" altLang="en-US" sz="12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2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PM)</a:t>
            </a:r>
            <a:endParaRPr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179157" y="4681239"/>
            <a:ext cx="18710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PI</a:t>
            </a:r>
            <a:r>
              <a:rPr lang="ja-JP" altLang="en-US" sz="11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システム運用・要件定義</a:t>
            </a:r>
            <a:endParaRPr lang="en-US" altLang="ja-JP" sz="1100" b="0" dirty="0" smtClean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1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Sier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／</a:t>
            </a:r>
            <a:r>
              <a:rPr lang="en-US" altLang="ja-JP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APP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</a:t>
            </a:r>
            <a:endParaRPr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789542" y="3117028"/>
            <a:ext cx="2641996" cy="623944"/>
          </a:xfrm>
          <a:prstGeom prst="roundRect">
            <a:avLst>
              <a:gd name="adj" fmla="val 50000"/>
            </a:avLst>
          </a:prstGeom>
          <a:ln w="38100"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PoC</a:t>
            </a:r>
            <a:r>
              <a:rPr kumimoji="1" lang="ja-JP" altLang="en-US" sz="2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オーナー</a:t>
            </a:r>
            <a:endParaRPr kumimoji="1" lang="ja-JP" altLang="en-US" sz="2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34311" y="3967935"/>
            <a:ext cx="2044849" cy="45320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筑波技術大学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474810" y="4075819"/>
            <a:ext cx="144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倉田教授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61570" y="4405036"/>
            <a:ext cx="206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建築ヘルスモニタリング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4" name="カギ線コネクタ 63"/>
          <p:cNvCxnSpPr/>
          <p:nvPr/>
        </p:nvCxnSpPr>
        <p:spPr>
          <a:xfrm>
            <a:off x="7453051" y="3426233"/>
            <a:ext cx="1259746" cy="8142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6929659" y="3176245"/>
            <a:ext cx="199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iPNT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協業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636570" y="1954346"/>
            <a:ext cx="2977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400" b="1" u="sng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PoC</a:t>
            </a:r>
            <a:r>
              <a:rPr kumimoji="1" lang="ja-JP" altLang="en-US" sz="1400" b="1" u="sng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の成果発表、世界へ発信</a:t>
            </a:r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！</a:t>
            </a:r>
            <a:endParaRPr kumimoji="1" lang="en-US" altLang="ja-JP" sz="12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2020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 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　米国</a:t>
            </a:r>
            <a:endParaRPr kumimoji="1" lang="en-US" altLang="ja-JP" sz="12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2020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　欧州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8" name="Picture 8" descr="C:\Users\mhsamin\Desktop\4e5cf7d4ccb9c59b6620a9c71944d51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29" y="1517851"/>
            <a:ext cx="465213" cy="3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3030218" y="-4978"/>
            <a:ext cx="6151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Gateway 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開発検証体制（案）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735361" y="1821799"/>
            <a:ext cx="2736817" cy="5172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デジタル総合戦略部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297124" y="697180"/>
            <a:ext cx="2113280" cy="5172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DT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事業開発部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コネクタ 15"/>
          <p:cNvCxnSpPr>
            <a:stCxn id="49" idx="3"/>
            <a:endCxn id="10" idx="1"/>
          </p:cNvCxnSpPr>
          <p:nvPr/>
        </p:nvCxnSpPr>
        <p:spPr>
          <a:xfrm flipV="1">
            <a:off x="3410404" y="952722"/>
            <a:ext cx="1566801" cy="3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072676" y="423045"/>
            <a:ext cx="2582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主管部は、</a:t>
            </a:r>
            <a:r>
              <a:rPr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事業第一室 </a:t>
            </a:r>
            <a:endParaRPr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454577" y="4117820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Dianomic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3" name="カギ線コネクタ 42"/>
          <p:cNvCxnSpPr/>
          <p:nvPr/>
        </p:nvCxnSpPr>
        <p:spPr>
          <a:xfrm rot="16200000" flipH="1">
            <a:off x="640772" y="3637407"/>
            <a:ext cx="1237996" cy="3921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356181" y="5084183"/>
            <a:ext cx="2237590" cy="623944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Grid</a:t>
            </a:r>
          </a:p>
          <a:p>
            <a:pPr algn="ctr"/>
            <a:r>
              <a:rPr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LeapMind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8820" y="2221632"/>
            <a:ext cx="967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MBK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出向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河原さん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/>
          <p:cNvSpPr/>
          <p:nvPr/>
        </p:nvSpPr>
        <p:spPr>
          <a:xfrm>
            <a:off x="3101654" y="5068616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BLOCXS.com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356982" y="506888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Hyperledger</a:t>
            </a:r>
            <a:endParaRPr kumimoji="1"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Iroha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5460760" y="2659219"/>
            <a:ext cx="976397" cy="145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2" y="1142380"/>
            <a:ext cx="1792662" cy="937274"/>
          </a:xfrm>
          <a:prstGeom prst="rect">
            <a:avLst/>
          </a:prstGeom>
        </p:spPr>
      </p:pic>
      <p:pic>
        <p:nvPicPr>
          <p:cNvPr id="1026" name="Picture 2" descr="https://www.blocxs.com/wp-content/uploads/BlocxsLogoWithCanvas340x156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74" y="4117542"/>
            <a:ext cx="2228617" cy="10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角丸四角形 72"/>
          <p:cNvSpPr/>
          <p:nvPr/>
        </p:nvSpPr>
        <p:spPr>
          <a:xfrm>
            <a:off x="106030" y="2327885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収集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2389100" y="2649383"/>
            <a:ext cx="818733" cy="108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1" y="1875630"/>
            <a:ext cx="1895622" cy="29145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4" name="上下矢印 83"/>
          <p:cNvSpPr/>
          <p:nvPr/>
        </p:nvSpPr>
        <p:spPr>
          <a:xfrm rot="5400000">
            <a:off x="8871560" y="4949099"/>
            <a:ext cx="349955" cy="86297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9519430" y="5068615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Sidechain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519430" y="5740052"/>
            <a:ext cx="235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決済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系／</a:t>
            </a:r>
            <a:r>
              <a:rPr kumimoji="1" lang="ja-JP" altLang="en-US" sz="1400" b="1" dirty="0" smtClean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データ流通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系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接続＆連携・連動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223170" y="2207547"/>
            <a:ext cx="2237590" cy="883888"/>
          </a:xfrm>
          <a:prstGeom prst="roundRect">
            <a:avLst>
              <a:gd name="adj" fmla="val 220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蓄積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可視化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45169" y="4453705"/>
            <a:ext cx="2217907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ハード</a:t>
            </a:r>
            <a:r>
              <a:rPr lang="en-US" altLang="ja-JP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Free</a:t>
            </a: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lang="en-US" altLang="ja-JP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Raspberry Pi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45169" y="3938138"/>
            <a:ext cx="2217907" cy="515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45169" y="3422572"/>
            <a:ext cx="2217907" cy="515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高精度時刻機能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Dianom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6" y="1190952"/>
            <a:ext cx="1790700" cy="523875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6" name="直線矢印コネクタ 5"/>
          <p:cNvCxnSpPr>
            <a:stCxn id="45" idx="2"/>
          </p:cNvCxnSpPr>
          <p:nvPr/>
        </p:nvCxnSpPr>
        <p:spPr>
          <a:xfrm flipH="1">
            <a:off x="4341964" y="3091435"/>
            <a:ext cx="1" cy="1247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486563" y="5740052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日本発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ブロックチェーン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829473" y="4691334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サイドチェーン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81258" y="5688290"/>
            <a:ext cx="352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ブロックチェーン</a:t>
            </a:r>
            <a:r>
              <a:rPr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連係機能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>
            <a:stCxn id="76" idx="3"/>
            <a:endCxn id="19" idx="1"/>
          </p:cNvCxnSpPr>
          <p:nvPr/>
        </p:nvCxnSpPr>
        <p:spPr>
          <a:xfrm>
            <a:off x="5339244" y="5380588"/>
            <a:ext cx="1017738" cy="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647068" y="3624466"/>
            <a:ext cx="19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分散系へ</a:t>
            </a:r>
            <a:endParaRPr kumimoji="1" lang="ja-JP" altLang="en-US" sz="2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243192" y="5789030"/>
            <a:ext cx="2000637" cy="5144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センサー群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>
            <a:stCxn id="13" idx="0"/>
            <a:endCxn id="23" idx="2"/>
          </p:cNvCxnSpPr>
          <p:nvPr/>
        </p:nvCxnSpPr>
        <p:spPr>
          <a:xfrm flipV="1">
            <a:off x="1243511" y="4969271"/>
            <a:ext cx="10612" cy="8197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6486563" y="2207547"/>
            <a:ext cx="2237590" cy="883888"/>
          </a:xfrm>
          <a:prstGeom prst="roundRect">
            <a:avLst>
              <a:gd name="adj" fmla="val 220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分析・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</a:p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制御・改善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9636696" y="2207547"/>
            <a:ext cx="2237590" cy="883888"/>
          </a:xfrm>
          <a:prstGeom prst="roundRect">
            <a:avLst>
              <a:gd name="adj" fmla="val 220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</a:p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銀行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2" name="直線矢印コネクタ 41"/>
          <p:cNvCxnSpPr>
            <a:stCxn id="41" idx="1"/>
          </p:cNvCxnSpPr>
          <p:nvPr/>
        </p:nvCxnSpPr>
        <p:spPr>
          <a:xfrm flipH="1">
            <a:off x="8773560" y="2649491"/>
            <a:ext cx="863136" cy="8278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Super Micro Computer, Inc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57" y="1452242"/>
            <a:ext cx="2258067" cy="8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125" y="1061528"/>
            <a:ext cx="2418435" cy="53087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9804489" y="3096915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ハイパースケール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データセンター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3630" y="45308"/>
            <a:ext cx="107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によるシームレスなソリューション構築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997345" y="3608775"/>
            <a:ext cx="29129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工場</a:t>
            </a:r>
            <a:r>
              <a:rPr kumimoji="1" lang="en-US" altLang="ja-JP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</a:p>
          <a:p>
            <a:pPr algn="ctr"/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三井物産エレクトロニクス</a:t>
            </a:r>
            <a:endParaRPr kumimoji="1"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en-US" altLang="ja-JP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endParaRPr lang="en-US" altLang="ja-JP" sz="1600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</a:t>
            </a:r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物産セキュアディレクション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6" name="直線矢印コネクタ 25"/>
          <p:cNvCxnSpPr>
            <a:stCxn id="49" idx="0"/>
          </p:cNvCxnSpPr>
          <p:nvPr/>
        </p:nvCxnSpPr>
        <p:spPr>
          <a:xfrm flipV="1">
            <a:off x="7453834" y="3091435"/>
            <a:ext cx="0" cy="51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49" idx="0"/>
          </p:cNvCxnSpPr>
          <p:nvPr/>
        </p:nvCxnSpPr>
        <p:spPr>
          <a:xfrm flipH="1" flipV="1">
            <a:off x="5446206" y="3062882"/>
            <a:ext cx="2007628" cy="54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9" idx="0"/>
          </p:cNvCxnSpPr>
          <p:nvPr/>
        </p:nvCxnSpPr>
        <p:spPr>
          <a:xfrm flipV="1">
            <a:off x="7453834" y="2951829"/>
            <a:ext cx="2182862" cy="65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0" y="988072"/>
            <a:ext cx="5997345" cy="22549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0" y="3244251"/>
            <a:ext cx="2592628" cy="3253825"/>
          </a:xfrm>
          <a:prstGeom prst="roundRect">
            <a:avLst>
              <a:gd name="adj" fmla="val 924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1040390" y="2942767"/>
            <a:ext cx="472345" cy="4904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9178" y="687345"/>
            <a:ext cx="283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</a:t>
            </a:r>
            <a:r>
              <a:rPr kumimoji="1"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の範囲は</a:t>
            </a:r>
            <a:r>
              <a:rPr kumimoji="1" lang="ja-JP" altLang="en-US" sz="1400" b="1" u="sng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赤線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の部分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21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1328"/>
            <a:ext cx="5312127" cy="37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26600" y="528213"/>
            <a:ext cx="5533739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57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高精度時刻　＋　</a:t>
            </a:r>
            <a:r>
              <a:rPr lang="en-US" altLang="ja-JP" sz="2857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lang="ja-JP" altLang="en-US" sz="2857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＋</a:t>
            </a:r>
            <a:endParaRPr lang="ja-JP" altLang="en-US" sz="3429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4" y="1709832"/>
            <a:ext cx="4970837" cy="318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3" y="558916"/>
            <a:ext cx="2511616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" y="258671"/>
            <a:ext cx="2846245" cy="9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55" y="5540892"/>
            <a:ext cx="9254234" cy="13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624516" y="66547"/>
            <a:ext cx="89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足りないパーツを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埋めて「事業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を拡大したい</a:t>
            </a:r>
            <a:r>
              <a:rPr kumimoji="1" lang="en-US" altLang="ja-JP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」と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言う、切実な願い。</a:t>
            </a:r>
            <a:endParaRPr kumimoji="1" lang="ja-JP" altLang="en-US" sz="24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ianomic.com/wp-content/uploads/2019/03/hierarchy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7" y="765961"/>
            <a:ext cx="10771985" cy="60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03630" y="113404"/>
            <a:ext cx="107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のあるべき姿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1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ianomic.com/wp-content/uploads/2019/03/FogLAMP_Architecture_Base_b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2" y="275231"/>
            <a:ext cx="11513517" cy="63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03630" y="113404"/>
            <a:ext cx="107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ミドルウェア</a:t>
            </a:r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3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92707" y="3396908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iPNT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05060" y="4663219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（時系列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型）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98955" y="3396908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GPS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受信機／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LPWA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00778" y="4652291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人工知能＆量子コンピュータ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2506156" y="3861130"/>
            <a:ext cx="7112492" cy="1598691"/>
          </a:xfrm>
          <a:prstGeom prst="flowChartAlternate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8232" y="965363"/>
            <a:ext cx="223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グローバル展開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プロジェクト・オーナー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ローチャート: 代替処理 24"/>
          <p:cNvSpPr/>
          <p:nvPr/>
        </p:nvSpPr>
        <p:spPr>
          <a:xfrm>
            <a:off x="2506648" y="2450099"/>
            <a:ext cx="7112000" cy="1370269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6361" y="43662"/>
            <a:ext cx="80009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Gateway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のグローバル協業体制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最初からグローバル展開を前提としたスキームにして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三井らしい総合力発揮案件として推進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925606" y="5202036"/>
            <a:ext cx="4332784" cy="4911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ハイパー・スケール・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データセンタ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54106" y="4928352"/>
            <a:ext cx="131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産業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96243" y="2910192"/>
            <a:ext cx="1592928" cy="357616"/>
          </a:xfrm>
          <a:prstGeom prst="roundRect">
            <a:avLst>
              <a:gd name="adj" fmla="val 3106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産業技術総合</a:t>
            </a:r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研究所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46161" y="4962268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三井不動産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312117" y="5513423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筑波産業技術大学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" name="直線矢印コネクタ 50"/>
          <p:cNvCxnSpPr>
            <a:endCxn id="45" idx="0"/>
          </p:cNvCxnSpPr>
          <p:nvPr/>
        </p:nvCxnSpPr>
        <p:spPr>
          <a:xfrm>
            <a:off x="4486736" y="3446612"/>
            <a:ext cx="0" cy="6034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96243" y="3400971"/>
            <a:ext cx="1592928" cy="598313"/>
          </a:xfrm>
          <a:prstGeom prst="roundRect">
            <a:avLst>
              <a:gd name="adj" fmla="val 311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インダストリアル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バリューチェーン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イニシアティブ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15984" y="2295989"/>
            <a:ext cx="1592928" cy="465149"/>
          </a:xfrm>
          <a:prstGeom prst="roundRect">
            <a:avLst>
              <a:gd name="adj" fmla="val 311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運輸デジタル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ビジネス協議会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フローチャート: 代替処理 14"/>
          <p:cNvSpPr/>
          <p:nvPr/>
        </p:nvSpPr>
        <p:spPr>
          <a:xfrm>
            <a:off x="136557" y="2119459"/>
            <a:ext cx="1919111" cy="20604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136065" y="4805873"/>
            <a:ext cx="1919111" cy="122661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3427" y="5990098"/>
            <a:ext cx="1671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スマートシティ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建築ヘルスモニタリング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791" y="4139417"/>
            <a:ext cx="1671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物流・製造・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ロボット・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739581" y="2088783"/>
            <a:ext cx="2759022" cy="24835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グローバル協業体制</a:t>
            </a:r>
            <a:endPara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743593" y="2779406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ENABLER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367941" y="405008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117000" y="2775504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Sony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32653" y="405008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Grid</a:t>
            </a:r>
          </a:p>
          <a:p>
            <a:pPr algn="ctr"/>
            <a:r>
              <a:rPr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LeapMind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83108" y="1461168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07029" y="3651520"/>
            <a:ext cx="242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Earth Beat project</a:t>
            </a:r>
            <a:endParaRPr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5633679" y="4355550"/>
            <a:ext cx="976397" cy="14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439750" y="4430081"/>
            <a:ext cx="1339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高精度時刻利用データ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828329" y="5764258"/>
            <a:ext cx="4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三井物産コーポレートディベロップメント本部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フローチャート: 代替処理 72"/>
          <p:cNvSpPr/>
          <p:nvPr/>
        </p:nvSpPr>
        <p:spPr>
          <a:xfrm>
            <a:off x="9656994" y="2444701"/>
            <a:ext cx="1806261" cy="3015120"/>
          </a:xfrm>
          <a:prstGeom prst="flowChartAlternateProcess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9749081" y="3150637"/>
            <a:ext cx="1595120" cy="5269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ソラミツ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35092" y="2856228"/>
            <a:ext cx="143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Blockchain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9731536" y="4290826"/>
            <a:ext cx="1595120" cy="5269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AZAPA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832580" y="3982951"/>
            <a:ext cx="143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制御系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622926" y="2224175"/>
            <a:ext cx="2977401" cy="384883"/>
          </a:xfrm>
          <a:prstGeom prst="roundRect">
            <a:avLst>
              <a:gd name="adj" fmla="val 33936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三井物産セキュアディレクション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94421" y="2143869"/>
            <a:ext cx="131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1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</a:t>
            </a:r>
            <a:endParaRPr kumimoji="1" lang="ja-JP" altLang="en-US" sz="14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832580" y="4823768"/>
            <a:ext cx="144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自動車第三部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9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6096000" y="4659548"/>
            <a:ext cx="5946843" cy="2198451"/>
          </a:xfrm>
          <a:prstGeom prst="roundRect">
            <a:avLst>
              <a:gd name="adj" fmla="val 12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9431" y="129971"/>
            <a:ext cx="674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【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参考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】</a:t>
            </a:r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53" y="1970739"/>
            <a:ext cx="2846245" cy="9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 descr="Diano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67" y="2205433"/>
            <a:ext cx="1790700" cy="523875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7" name="直線矢印コネクタ 6"/>
          <p:cNvCxnSpPr>
            <a:stCxn id="40" idx="3"/>
          </p:cNvCxnSpPr>
          <p:nvPr/>
        </p:nvCxnSpPr>
        <p:spPr>
          <a:xfrm flipV="1">
            <a:off x="4391098" y="2467370"/>
            <a:ext cx="317586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r. J. Patrick Kennedy Bio 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85" y="964209"/>
            <a:ext cx="1167387" cy="116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71610" y="1286293"/>
            <a:ext cx="2487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Dr. J. Patrick Kennedy</a:t>
            </a:r>
          </a:p>
          <a:p>
            <a:pPr algn="ctr"/>
            <a:r>
              <a:rPr lang="en-US" altLang="ja-JP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Founder and CEO</a:t>
            </a:r>
            <a:endParaRPr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32917" y="2177643"/>
            <a:ext cx="34922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CEO 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が出資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endParaRPr lang="en-US" altLang="ja-JP" sz="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社員を</a:t>
            </a:r>
            <a:r>
              <a:rPr kumimoji="1"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社に派遣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32" name="Picture 8" descr="https://dianomic.com/wp-content/uploads/2018/05/ar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44" y="4955497"/>
            <a:ext cx="898323" cy="28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ianomic.com/wp-content/uploads/2019/02/noki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09" y="4967336"/>
            <a:ext cx="1521705" cy="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ianomic.com/wp-content/uploads/2019/02/Advantec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497" y="4852592"/>
            <a:ext cx="1390920" cy="4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ianomic.com/wp-content/uploads/2018/05/osisof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09" y="5441126"/>
            <a:ext cx="1642894" cy="58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dianomic.com/wp-content/uploads/2019/02/Canonica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4" y="5524090"/>
            <a:ext cx="1569873" cy="2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4744" y="5453329"/>
            <a:ext cx="1392677" cy="349876"/>
          </a:xfrm>
          <a:prstGeom prst="rect">
            <a:avLst/>
          </a:prstGeom>
        </p:spPr>
      </p:pic>
      <p:pic>
        <p:nvPicPr>
          <p:cNvPr id="1046" name="Picture 22" descr="https://dianomic.com/wp-content/uploads/2019/02/Dell_EMC_logo.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09" y="6232874"/>
            <a:ext cx="1559600" cy="2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dianomic.com/wp-content/uploads/2019/02/samsu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65" y="6127702"/>
            <a:ext cx="1773645" cy="4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dianomic.com/wp-content/uploads/2019/10/int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566" y="5910199"/>
            <a:ext cx="1035159" cy="68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ianomic.com/wp-content/uploads/2019/02/LinuxFoundation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26" y="4162969"/>
            <a:ext cx="1360487" cy="4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dianomic.com/wp-content/uploads/2017/09/foglamp-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492" y="2837400"/>
            <a:ext cx="1658230" cy="5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9417006" y="3429000"/>
            <a:ext cx="2749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hlinkClick r:id="rId16"/>
              </a:rPr>
              <a:t>https://github.com/foglamp/FogLAMP</a:t>
            </a:r>
            <a:endParaRPr lang="ja-JP" altLang="en-US" sz="1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56" name="Picture 32" descr="https://dianomic.com/wp-content/uploads/2019/02/GitHub-e1550694687400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297" y="2516009"/>
            <a:ext cx="930832" cy="10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/>
          <p:cNvCxnSpPr/>
          <p:nvPr/>
        </p:nvCxnSpPr>
        <p:spPr>
          <a:xfrm>
            <a:off x="9327111" y="3231371"/>
            <a:ext cx="14646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2096361" y="3231371"/>
            <a:ext cx="5470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096361" y="2964003"/>
            <a:ext cx="0" cy="2673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31600" y="3008229"/>
            <a:ext cx="272382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Message Format (</a:t>
            </a:r>
            <a:r>
              <a:rPr lang="en-US" altLang="ja-JP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OMF)</a:t>
            </a:r>
            <a:endParaRPr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58" name="Picture 34" descr="Gestamp Hot Stamping Japan(ゲスタンプ ホットスタンピング ジャパン株式会社)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29" y="5845268"/>
            <a:ext cx="3071947" cy="56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正方形/長方形 78"/>
          <p:cNvSpPr/>
          <p:nvPr/>
        </p:nvSpPr>
        <p:spPr>
          <a:xfrm>
            <a:off x="1565693" y="3920884"/>
            <a:ext cx="319323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三井物産から</a:t>
            </a:r>
            <a:r>
              <a:rPr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に出向している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河原さん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Gestamp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lang="en-US" altLang="ja-JP" sz="1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を提案？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（中身は不明）</a:t>
            </a:r>
            <a:endParaRPr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9" name="カギ線コネクタ 38"/>
          <p:cNvCxnSpPr>
            <a:stCxn id="1054" idx="2"/>
            <a:endCxn id="79" idx="0"/>
          </p:cNvCxnSpPr>
          <p:nvPr/>
        </p:nvCxnSpPr>
        <p:spPr>
          <a:xfrm rot="5400000">
            <a:off x="5521004" y="997280"/>
            <a:ext cx="564911" cy="5282297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79" idx="2"/>
            <a:endCxn id="1058" idx="0"/>
          </p:cNvCxnSpPr>
          <p:nvPr/>
        </p:nvCxnSpPr>
        <p:spPr>
          <a:xfrm flipH="1">
            <a:off x="3151103" y="4905769"/>
            <a:ext cx="11207" cy="9394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7967110" y="3934378"/>
            <a:ext cx="40886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社は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The </a:t>
            </a:r>
            <a:r>
              <a:rPr lang="en-US" altLang="ja-JP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Linux Foundation LF Edge Community</a:t>
            </a:r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リーダーを務める。</a:t>
            </a:r>
            <a:endParaRPr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60340" y="35811"/>
            <a:ext cx="3589144" cy="2017566"/>
          </a:xfrm>
          <a:prstGeom prst="rect">
            <a:avLst/>
          </a:prstGeom>
        </p:spPr>
      </p:pic>
      <p:sp>
        <p:nvSpPr>
          <p:cNvPr id="86" name="テキスト ボックス 85"/>
          <p:cNvSpPr txBox="1"/>
          <p:nvPr/>
        </p:nvSpPr>
        <p:spPr>
          <a:xfrm>
            <a:off x="9759194" y="1936109"/>
            <a:ext cx="161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パートナー企業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258356" y="1073355"/>
            <a:ext cx="349223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課題は、</a:t>
            </a:r>
            <a:r>
              <a:rPr lang="en-US" altLang="ja-JP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を日本国内でサポートする会社が必要。</a:t>
            </a:r>
            <a:endParaRPr kumimoji="1" lang="ja-JP" altLang="en-US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6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866</Words>
  <Application>Microsoft Office PowerPoint</Application>
  <PresentationFormat>ワイド画面</PresentationFormat>
  <Paragraphs>177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29</cp:revision>
  <dcterms:created xsi:type="dcterms:W3CDTF">2020-02-10T00:23:43Z</dcterms:created>
  <dcterms:modified xsi:type="dcterms:W3CDTF">2020-02-11T23:20:36Z</dcterms:modified>
</cp:coreProperties>
</file>