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97" r:id="rId3"/>
    <p:sldId id="395" r:id="rId4"/>
    <p:sldId id="392" r:id="rId5"/>
    <p:sldId id="363" r:id="rId6"/>
    <p:sldId id="37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7157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-17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43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8075C-4E46-4512-B9C3-680A19AC66A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466C-22E2-47DC-AD08-097534E60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29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466C-22E2-47DC-AD08-097534E602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3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５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の通信では高精度時刻が必要なことを説明しましたが、他の分野でも高精度時刻になってきています。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モノ・コトが繋がる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では、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多種多様な膨大なセンサーデータを収集して、解析し、見える化し、使える</a:t>
            </a:r>
            <a:r>
              <a:rPr kumimoji="1" lang="ja-JP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化する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ことが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の中で重要な部分です。そのデータの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大要素は　【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】・【時間】・【データ】です。データ解析の７０％以をバラバラな時間をそろえる作業が行われています。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B62B5-94C5-46E5-A293-7E7761F9C6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3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日本は、</a:t>
            </a:r>
            <a:r>
              <a:rPr kumimoji="1" lang="en-US" altLang="ja-JP" dirty="0"/>
              <a:t>Soceity5.0</a:t>
            </a:r>
            <a:r>
              <a:rPr kumimoji="1" lang="ja-JP" altLang="en-US" dirty="0"/>
              <a:t>を</a:t>
            </a:r>
            <a:r>
              <a:rPr kumimoji="1" lang="ja-JP" altLang="en-US" dirty="0" err="1"/>
              <a:t>掲げいます</a:t>
            </a:r>
            <a:r>
              <a:rPr kumimoji="1" lang="ja-JP" altLang="en-US" dirty="0"/>
              <a:t>。そこでは、</a:t>
            </a:r>
            <a:r>
              <a:rPr kumimoji="1" lang="en-US" altLang="ja-JP" dirty="0"/>
              <a:t>IoT</a:t>
            </a:r>
            <a:r>
              <a:rPr kumimoji="1" lang="ja-JP" altLang="en-US" dirty="0"/>
              <a:t>（</a:t>
            </a:r>
            <a:r>
              <a:rPr kumimoji="1" lang="en-US" altLang="ja-JP" dirty="0"/>
              <a:t>Internet of Things</a:t>
            </a:r>
            <a:r>
              <a:rPr kumimoji="1" lang="ja-JP" altLang="en-US" dirty="0"/>
              <a:t>）で全ての人とモノがつながり・・・・」</a:t>
            </a:r>
          </a:p>
          <a:p>
            <a:r>
              <a:rPr kumimoji="1" lang="ja-JP" altLang="en-US" dirty="0"/>
              <a:t>というように全てがネットワークに繋がって、新しい価値を創造することになっています。</a:t>
            </a:r>
            <a:endParaRPr kumimoji="1" lang="en-US" altLang="ja-JP" dirty="0"/>
          </a:p>
          <a:p>
            <a:r>
              <a:rPr kumimoji="1" lang="ja-JP" altLang="en-US" dirty="0"/>
              <a:t>その根幹技術である</a:t>
            </a:r>
            <a:r>
              <a:rPr kumimoji="1" lang="en-US" altLang="ja-JP" dirty="0"/>
              <a:t>ICT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等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支えるのが</a:t>
            </a:r>
            <a:r>
              <a:rPr kumimoji="1" lang="en-US" altLang="ja-JP" dirty="0"/>
              <a:t>G</a:t>
            </a:r>
            <a:r>
              <a:rPr kumimoji="1" lang="ja-JP" altLang="en-US" dirty="0"/>
              <a:t>空間プロジェクトの基幹インフラ事業ということになり</a:t>
            </a:r>
          </a:p>
          <a:p>
            <a:r>
              <a:rPr kumimoji="1" lang="ja-JP" altLang="en-US" dirty="0"/>
              <a:t>「高精度でリアルタイムな位置と時刻の基幹インフラ整備が、国の掲げる</a:t>
            </a:r>
            <a:r>
              <a:rPr kumimoji="1" lang="en-US" altLang="ja-JP" dirty="0"/>
              <a:t>Soceity5.0</a:t>
            </a:r>
            <a:r>
              <a:rPr kumimoji="1" lang="ja-JP" altLang="en-US" dirty="0"/>
              <a:t>を下支えする」</a:t>
            </a:r>
          </a:p>
          <a:p>
            <a:r>
              <a:rPr kumimoji="1" lang="ja-JP" altLang="en-US" dirty="0"/>
              <a:t>国の大方針に置き換えることができます</a:t>
            </a:r>
          </a:p>
          <a:p>
            <a:r>
              <a:rPr kumimoji="1" lang="ja-JP" altLang="en-US" dirty="0"/>
              <a:t>みちびきによって、広範囲の屋外では、位置と時刻のインフラが整備されましたが、</a:t>
            </a:r>
          </a:p>
          <a:p>
            <a:r>
              <a:rPr kumimoji="1" lang="ja-JP" altLang="en-US" dirty="0"/>
              <a:t>人の生活活動は３０（屋外）：７０（屋内）といわれる屋内の時刻インフラ整備が着手されていません。</a:t>
            </a:r>
            <a:endParaRPr kumimoji="1" lang="en-US" altLang="ja-JP" dirty="0"/>
          </a:p>
          <a:p>
            <a:r>
              <a:rPr kumimoji="1" lang="ja-JP" altLang="en-US" dirty="0"/>
              <a:t>（このページが最も訴求したいページ）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B62B5-94C5-46E5-A293-7E7761F9C6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55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75FE188-E178-4102-BCFB-FBA98561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BF01D6F6-2036-4278-B32A-DE4A57E4A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A008C42-6AB3-4384-9CA5-035A245C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512375E-AD52-49F9-BE32-D7EEBFBA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35D9283-13CE-4E4D-A120-5D5863D5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62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03496C5-C603-4E39-AB1F-E2F07C1E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5591D44F-339F-4D54-9652-428BED311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245CAFB-7498-46E4-B3C8-0C3D084C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C28F421-551C-49F6-BE77-72C01FA2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F6B8A54-62A2-4A13-AF97-45955440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45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CA22713F-A726-4B73-BB4E-BA3B3E4D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AE7D559-4F43-4AF4-8851-E2537D93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9306E45-AB39-4A32-866A-3317790F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A592667-D84A-49AC-A990-2F359CD1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5325F5D-348A-49C8-874E-15E85B80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7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F0EE7D5-F5B0-4D89-AB4A-72533DF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63BED6E-05D3-4E56-B384-184AC5D7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0271758-6F2A-483A-BA8E-65EF5144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F4B3F438-7E70-4BFD-8DBB-C5139D80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20C3FFD-CE74-461B-A7C8-399957A9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2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9DAF571-3418-403B-ADA6-E9179FDC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D1F5745-A725-49BD-9827-4386486F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2E8D0AE-9901-449C-A260-44B0E540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FA89ED02-0C83-446A-9BB4-4A17F928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09E9E12-DF02-4E4D-9C44-8D00E97D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3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A82E091-2422-41EF-AE8D-4D80F122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417ADA0-9B18-4018-BBD6-322D0206E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FE9FB84-9E52-4050-8BE0-A9A82425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FF5F5F0F-30FE-404F-A88B-37D1EA88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A693511A-074F-41E2-A505-24B733B4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5AB43DFF-1498-4F21-9335-BF55D179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62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2F79C22-1BD7-4CC8-9E39-25E07420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A18D2AA9-12DE-4354-A259-0DC46D13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2AA271AC-2BDC-4D7F-B6C8-60F1AC805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1357C10B-4716-4013-9452-22030776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096F0D8C-AB58-4574-B8BE-B5A95B326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52E7705F-F38C-49E0-89AC-E230E986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7907B3C7-1D26-4A0D-A560-61F4CBD4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D67A554E-6C25-4EDF-AAD2-CD6243E4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85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6483871-F0B8-4D80-A2B5-9BD691E2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0F61A8A7-B7B8-4063-83D8-F5651A70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D785EB37-A0FF-4F53-8CBA-2C28C883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4ED57105-E3DB-47CD-BA76-8E9DCCDD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0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21B7964B-D884-4CA2-A7C9-758BD028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5BD8B14F-B623-4D60-9E04-BD7863C7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52BD982-19B9-40B3-B775-E5CAD66B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00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8A52BB3-775C-4D6A-99C4-E6D13D1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F9C8D9A-663D-417E-89A4-108218A8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8FBA5F01-5FF8-4885-99B6-4D0EAA4AF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FC697C90-51D7-4068-84D1-B5BB63E8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070C17E1-DFED-404A-86DA-775C9515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37BFF81-8A7E-4DBB-9817-32166739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74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3E9878B-4D68-4270-824D-768DD1E9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76E95CC4-FFED-4AD7-A97B-87B9F40F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68F4CC0F-5BCD-4F48-9C9F-8D763CD5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51569A11-6398-4E3A-A893-4A69F604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DE6195D-B911-4A70-A0E3-FBF4ACEF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69AE6F0-8FAF-40A8-B1B8-CA4F2766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91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B7E7D268-41D0-4726-B2C3-2A0D4C03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9766B58D-3DB9-4550-9532-C347007E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6E4B9B1-0395-4342-8EBB-1C560C222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5E83-A8AD-4E0A-9885-0489A94ED9B4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7432AC2-F49A-4FBE-8D7C-CB86BB6FC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4819517-627D-4E6B-AA09-9F7BEC1C9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FA812-38DF-4ECA-844B-66A4114D4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6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trading.org/" TargetMode="External"/><Relationship Id="rId2" Type="http://schemas.openxmlformats.org/officeDocument/2006/relationships/hyperlink" Target="https://www.jipdec.or.jp/ov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xmlns="" id="{D48AE303-E154-454F-951C-85932CE4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12758"/>
            <a:ext cx="12192000" cy="685482"/>
          </a:xfrm>
        </p:spPr>
        <p:txBody>
          <a:bodyPr anchor="ctr">
            <a:noAutofit/>
          </a:bodyPr>
          <a:lstStyle/>
          <a:p>
            <a:r>
              <a:rPr lang="ja-JP" altLang="en-US" sz="5400" dirty="0" smtClean="0"/>
              <a:t>センサーデータの品質保証と認証制度</a:t>
            </a:r>
            <a:endParaRPr kumimoji="1" lang="ja-JP" altLang="en-US" sz="5400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xmlns="" id="{D48AE303-E154-454F-951C-85932CE4DD95}"/>
              </a:ext>
            </a:extLst>
          </p:cNvPr>
          <p:cNvSpPr txBox="1">
            <a:spLocks/>
          </p:cNvSpPr>
          <p:nvPr/>
        </p:nvSpPr>
        <p:spPr>
          <a:xfrm>
            <a:off x="0" y="4191318"/>
            <a:ext cx="12192000" cy="685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一般社団法人 屋内位置情報サービス協会 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91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528321" y="1330959"/>
            <a:ext cx="5551488" cy="5455921"/>
          </a:xfrm>
          <a:prstGeom prst="roundRect">
            <a:avLst>
              <a:gd name="adj" fmla="val 6389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931503" y="3328640"/>
            <a:ext cx="2749543" cy="7821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センサー</a:t>
            </a:r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ロボット</a:t>
            </a:r>
            <a:endParaRPr kumimoji="1" lang="en-US" altLang="ja-JP" sz="2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産業機器</a:t>
            </a:r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デバイス</a:t>
            </a:r>
            <a:endParaRPr kumimoji="1" lang="ja-JP" altLang="en-US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481681" y="3328640"/>
            <a:ext cx="2148289" cy="78219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認証済み</a:t>
            </a:r>
            <a:endParaRPr kumimoji="1" lang="en-US" altLang="ja-JP" sz="2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データ蓄積</a:t>
            </a:r>
            <a:endParaRPr kumimoji="1" lang="ja-JP" altLang="en-US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4722135" y="3555679"/>
            <a:ext cx="1685963" cy="32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8736465" y="3487258"/>
            <a:ext cx="774853" cy="50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997233" y="1544172"/>
            <a:ext cx="4001487" cy="7821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一般社団法人</a:t>
            </a:r>
            <a:endParaRPr lang="en-US" altLang="ja-JP" sz="2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屋内位置情報サービス協会</a:t>
            </a:r>
            <a:endParaRPr kumimoji="1" lang="ja-JP" altLang="en-US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上下矢印 4"/>
          <p:cNvSpPr/>
          <p:nvPr/>
        </p:nvSpPr>
        <p:spPr>
          <a:xfrm>
            <a:off x="1287308" y="2379835"/>
            <a:ext cx="246852" cy="2842405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2883727" y="2379835"/>
            <a:ext cx="243840" cy="895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7567" y="2379835"/>
            <a:ext cx="2663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★認証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①高精度位置情報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②高精度時刻同期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③場所情報コード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（国土地理院発番）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0784" y="4138024"/>
            <a:ext cx="22841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時系列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データ・ベース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kumimoji="1" lang="en-US" altLang="ja-JP" sz="16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OSIsoft</a:t>
            </a:r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PI</a:t>
            </a:r>
            <a:r>
              <a:rPr kumimoji="1"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13025" y="5303839"/>
            <a:ext cx="4001487" cy="7821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一般財団</a:t>
            </a:r>
            <a:r>
              <a:rPr lang="zh-TW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法人</a:t>
            </a:r>
            <a:endParaRPr lang="en-US" altLang="zh-TW" sz="2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日本</a:t>
            </a:r>
            <a:r>
              <a:rPr lang="zh-TW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情報経済社会推進協会</a:t>
            </a:r>
            <a:endParaRPr kumimoji="1" lang="ja-JP" altLang="en-US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上矢印 9"/>
          <p:cNvSpPr/>
          <p:nvPr/>
        </p:nvSpPr>
        <p:spPr>
          <a:xfrm>
            <a:off x="2883727" y="4192437"/>
            <a:ext cx="243840" cy="10298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2399" y="4344563"/>
            <a:ext cx="2952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★センサーデータの標準化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★データ流通市場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★高精度時刻利用技術の推進と普及啓蒙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★インフラ輸出、世界展開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6610" y="2413005"/>
            <a:ext cx="400110" cy="28677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緊密に連携し事業推進＆政策提言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528320" y="131871"/>
            <a:ext cx="5506321" cy="78219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自由民主党 政務調査会</a:t>
            </a:r>
            <a:endParaRPr lang="en-US" altLang="ja-JP" sz="2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r>
              <a:rPr kumimoji="1"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空間情報活用推進特別委員会</a:t>
            </a:r>
            <a:endParaRPr kumimoji="1" lang="ja-JP" altLang="en-US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2032727" y="969801"/>
            <a:ext cx="2108400" cy="314961"/>
          </a:xfrm>
          <a:prstGeom prst="downArrow">
            <a:avLst>
              <a:gd name="adj1" fmla="val 756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/>
          <p:cNvSpPr/>
          <p:nvPr/>
        </p:nvSpPr>
        <p:spPr>
          <a:xfrm>
            <a:off x="7426342" y="4455338"/>
            <a:ext cx="259175" cy="257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148676" y="2369852"/>
            <a:ext cx="2805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国産</a:t>
            </a:r>
            <a:r>
              <a:rPr lang="en-US" altLang="ja-JP" sz="16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Blockchain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データ・ベース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上矢印 14"/>
          <p:cNvSpPr/>
          <p:nvPr/>
        </p:nvSpPr>
        <p:spPr>
          <a:xfrm>
            <a:off x="7407036" y="2683865"/>
            <a:ext cx="331629" cy="2592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92792" y="5324220"/>
            <a:ext cx="5584248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050" dirty="0"/>
              <a:t>大きな変化が起きつつある今、社会の基盤を支える一員として、個人情報保護への配慮や</a:t>
            </a:r>
            <a:r>
              <a:rPr lang="ja-JP" altLang="en-US" sz="1050" b="1" dirty="0">
                <a:solidFill>
                  <a:srgbClr val="FF0000"/>
                </a:solidFill>
              </a:rPr>
              <a:t>情報の信頼性確保のための手段や制度を考え、社会全体の理解をより深めていくこと</a:t>
            </a:r>
            <a:r>
              <a:rPr lang="ja-JP" altLang="en-US" sz="1050" dirty="0"/>
              <a:t>。それが、情報を利活用したこれから先</a:t>
            </a:r>
            <a:r>
              <a:rPr lang="en-US" altLang="ja-JP" sz="1050" dirty="0"/>
              <a:t>50</a:t>
            </a:r>
            <a:r>
              <a:rPr lang="ja-JP" altLang="en-US" sz="1050" dirty="0"/>
              <a:t>年の変化をより豊かで実りあるものにするための、</a:t>
            </a:r>
            <a:r>
              <a:rPr lang="en-US" altLang="ja-JP" sz="1050" dirty="0"/>
              <a:t>JIPDEC</a:t>
            </a:r>
            <a:r>
              <a:rPr lang="ja-JP" altLang="en-US" sz="1050" dirty="0"/>
              <a:t>の「</a:t>
            </a:r>
            <a:r>
              <a:rPr lang="en-US" altLang="ja-JP" sz="1050" dirty="0"/>
              <a:t>NEXT50</a:t>
            </a:r>
            <a:r>
              <a:rPr lang="ja-JP" altLang="en-US" sz="1050" dirty="0" err="1"/>
              <a:t>、</a:t>
            </a:r>
            <a:r>
              <a:rPr lang="ja-JP" altLang="en-US" sz="1050" dirty="0"/>
              <a:t>次への一歩」です。</a:t>
            </a:r>
          </a:p>
        </p:txBody>
      </p:sp>
      <p:cxnSp>
        <p:nvCxnSpPr>
          <p:cNvPr id="32" name="直線矢印コネクタ 31"/>
          <p:cNvCxnSpPr>
            <a:endCxn id="50" idx="3"/>
          </p:cNvCxnSpPr>
          <p:nvPr/>
        </p:nvCxnSpPr>
        <p:spPr>
          <a:xfrm flipH="1">
            <a:off x="5014512" y="5693552"/>
            <a:ext cx="1268120" cy="1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6481681" y="5119541"/>
            <a:ext cx="55842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（出典）</a:t>
            </a:r>
            <a:r>
              <a:rPr lang="en-US" altLang="ja-JP" sz="1100" dirty="0" smtClean="0"/>
              <a:t>JIPDEC</a:t>
            </a:r>
            <a:r>
              <a:rPr lang="ja-JP" altLang="en-US" sz="1100" dirty="0" smtClean="0"/>
              <a:t>ホームページ </a:t>
            </a:r>
            <a:r>
              <a:rPr lang="en-US" altLang="ja-JP" sz="1100" dirty="0" smtClean="0">
                <a:hlinkClick r:id="rId2"/>
              </a:rPr>
              <a:t>https</a:t>
            </a:r>
            <a:r>
              <a:rPr lang="en-US" altLang="ja-JP" sz="1100" dirty="0">
                <a:hlinkClick r:id="rId2"/>
              </a:rPr>
              <a:t>://</a:t>
            </a:r>
            <a:r>
              <a:rPr lang="en-US" altLang="ja-JP" sz="1100" dirty="0" smtClean="0">
                <a:hlinkClick r:id="rId2"/>
              </a:rPr>
              <a:t>www.jipdec.or.jp/ov/index.html</a:t>
            </a:r>
            <a:r>
              <a:rPr lang="en-US" altLang="ja-JP" sz="1100" dirty="0" smtClean="0"/>
              <a:t> </a:t>
            </a:r>
            <a:endParaRPr lang="ja-JP" altLang="en-US" sz="1100" dirty="0"/>
          </a:p>
        </p:txBody>
      </p:sp>
      <p:sp>
        <p:nvSpPr>
          <p:cNvPr id="56" name="正方形/長方形 55"/>
          <p:cNvSpPr/>
          <p:nvPr/>
        </p:nvSpPr>
        <p:spPr>
          <a:xfrm>
            <a:off x="6634932" y="2143844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/>
              <a:t>Hyperledger</a:t>
            </a:r>
            <a:r>
              <a:rPr lang="en-US" altLang="ja-JP" sz="1600" dirty="0"/>
              <a:t> </a:t>
            </a:r>
            <a:r>
              <a:rPr lang="en-US" altLang="ja-JP" sz="1600" dirty="0" err="1"/>
              <a:t>Iroha</a:t>
            </a:r>
            <a:endParaRPr lang="ja-JP" altLang="en-US" sz="1600" dirty="0"/>
          </a:p>
        </p:txBody>
      </p:sp>
      <p:sp>
        <p:nvSpPr>
          <p:cNvPr id="57" name="角丸四角形 56"/>
          <p:cNvSpPr/>
          <p:nvPr/>
        </p:nvSpPr>
        <p:spPr>
          <a:xfrm>
            <a:off x="9577173" y="3110218"/>
            <a:ext cx="2411627" cy="124928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流通</a:t>
            </a:r>
            <a:endParaRPr lang="en-US" altLang="ja-JP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データ共有</a:t>
            </a:r>
            <a:endParaRPr kumimoji="1" lang="en-US" altLang="ja-JP" sz="2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データ連携</a:t>
            </a:r>
            <a:endParaRPr kumimoji="1" lang="en-US" altLang="ja-JP" sz="2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114488" y="972134"/>
            <a:ext cx="1960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/>
              <a:t>高精度時刻利用</a:t>
            </a:r>
            <a:r>
              <a:rPr lang="en-US" altLang="ja-JP" sz="1600" dirty="0" smtClean="0"/>
              <a:t>WG</a:t>
            </a:r>
            <a:endParaRPr lang="ja-JP" altLang="en-US" sz="1600" dirty="0"/>
          </a:p>
        </p:txBody>
      </p:sp>
      <p:sp>
        <p:nvSpPr>
          <p:cNvPr id="59" name="角丸四角形 58"/>
          <p:cNvSpPr/>
          <p:nvPr/>
        </p:nvSpPr>
        <p:spPr>
          <a:xfrm>
            <a:off x="1013024" y="6178237"/>
            <a:ext cx="4001487" cy="5092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一般社団法人データ流通推進協議会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6282632" y="6293661"/>
            <a:ext cx="5011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/>
              <a:t>データ流通＆標準化団体 </a:t>
            </a:r>
            <a:r>
              <a:rPr lang="en-US" altLang="ja-JP" sz="1600" dirty="0" smtClean="0">
                <a:hlinkClick r:id="rId3"/>
              </a:rPr>
              <a:t>https</a:t>
            </a:r>
            <a:r>
              <a:rPr lang="en-US" altLang="ja-JP" sz="1600" dirty="0">
                <a:hlinkClick r:id="rId3"/>
              </a:rPr>
              <a:t>://data-trading.org</a:t>
            </a:r>
            <a:r>
              <a:rPr lang="en-US" altLang="ja-JP" sz="1600" dirty="0" smtClean="0">
                <a:hlinkClick r:id="rId3"/>
              </a:rPr>
              <a:t>/</a:t>
            </a:r>
            <a:r>
              <a:rPr lang="en-US" altLang="ja-JP" sz="1600" dirty="0" smtClean="0"/>
              <a:t> </a:t>
            </a:r>
            <a:endParaRPr lang="ja-JP" altLang="en-US" sz="1600" dirty="0"/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5024672" y="6426815"/>
            <a:ext cx="1268120" cy="1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6110958" y="656836"/>
            <a:ext cx="602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高精度でリアルタイムな</a:t>
            </a:r>
            <a:r>
              <a:rPr lang="ja-JP" altLang="ja-JP" sz="2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位置と時刻</a:t>
            </a:r>
            <a:r>
              <a:rPr lang="ja-JP" altLang="ja-JP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</a:t>
            </a:r>
            <a:endParaRPr lang="en-US" altLang="ja-JP" sz="2400" b="1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基幹インフラが、</a:t>
            </a:r>
            <a:r>
              <a:rPr lang="en-US" altLang="ja-JP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Soceity5.0</a:t>
            </a:r>
            <a:r>
              <a:rPr lang="ja-JP" altLang="ja-JP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を</a:t>
            </a:r>
            <a:r>
              <a:rPr lang="ja-JP" altLang="en-US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実現する！</a:t>
            </a:r>
            <a:endParaRPr lang="ja-JP" altLang="en-US" sz="24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8" name="Picture 9" descr="MCj042446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348" y="1489329"/>
            <a:ext cx="969357" cy="83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4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B2802EB-7472-496D-8EFE-ADB86736DC63}"/>
              </a:ext>
            </a:extLst>
          </p:cNvPr>
          <p:cNvSpPr txBox="1"/>
          <p:nvPr/>
        </p:nvSpPr>
        <p:spPr>
          <a:xfrm>
            <a:off x="1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センサーデータの時空</a:t>
            </a:r>
            <a:r>
              <a:rPr kumimoji="1" lang="en-US" altLang="ja-JP" sz="4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4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による</a:t>
            </a:r>
            <a:endParaRPr kumimoji="1" lang="en-US" altLang="ja-JP" sz="4800" b="1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</a:t>
            </a:r>
            <a:r>
              <a:rPr lang="ja-JP" altLang="en-US" sz="4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と品質保証</a:t>
            </a:r>
            <a:endParaRPr kumimoji="1" lang="ja-JP" altLang="en-US" sz="28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9760" y="1930400"/>
            <a:ext cx="11084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今、議論されている「情報銀行」や「情報信託銀行」などは個人情報のデータ流通に</a:t>
            </a:r>
            <a:r>
              <a:rPr lang="ja-JP" altLang="en-US" b="1" dirty="0" smtClean="0"/>
              <a:t>係るもの。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kumimoji="1" lang="en-US" altLang="ja-JP" b="1" dirty="0" smtClean="0"/>
              <a:t>IoT</a:t>
            </a:r>
            <a:r>
              <a:rPr kumimoji="1" lang="ja-JP" altLang="en-US" b="1" dirty="0" smtClean="0"/>
              <a:t>／</a:t>
            </a:r>
            <a:r>
              <a:rPr kumimoji="1" lang="en-US" altLang="ja-JP" b="1" dirty="0" smtClean="0"/>
              <a:t>CPS</a:t>
            </a:r>
            <a:r>
              <a:rPr kumimoji="1" lang="ja-JP" altLang="en-US" b="1" dirty="0" smtClean="0"/>
              <a:t>時代における最大のデータ量となる「センサーデータ」のデータ流通の品質を保証する認証制度を検討したい。</a:t>
            </a:r>
            <a:endParaRPr kumimoji="1"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センサーの設置されている精確な「緯度・経度・高さ」情報と高精度時刻情報を組合わせた「時空</a:t>
            </a:r>
            <a:r>
              <a:rPr lang="en-US" altLang="ja-JP" b="1" dirty="0" smtClean="0"/>
              <a:t>ID</a:t>
            </a:r>
            <a:r>
              <a:rPr lang="ja-JP" altLang="en-US" b="1" dirty="0" smtClean="0"/>
              <a:t>」により厳密に時刻同期されたセンサーからのデータであることを認証。データの品質を保証し、ビッグデータ解析や機械学習などに有効利用する。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err="1" smtClean="0"/>
              <a:t>iPNT</a:t>
            </a:r>
            <a:r>
              <a:rPr lang="ja-JP" altLang="en-US" b="1" dirty="0" smtClean="0"/>
              <a:t>の位置は、国土地理院が発行する一意の「場所情報コード」により、国土地理情報に紐づけられ、公的な位置情報として認められる。勝手に設置し、時刻もズレ</a:t>
            </a:r>
            <a:r>
              <a:rPr lang="ja-JP" altLang="en-US" b="1" dirty="0" err="1" smtClean="0"/>
              <a:t>て</a:t>
            </a:r>
            <a:r>
              <a:rPr lang="ja-JP" altLang="en-US" b="1" dirty="0" smtClean="0"/>
              <a:t>いるセンサーからの情報の流通は制限することが重要。時刻同期されていないセンサーデータは「ゴミ」である！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○データの標準化に於いては、時空</a:t>
            </a:r>
            <a:r>
              <a:rPr lang="en-US" altLang="ja-JP" b="1" dirty="0" smtClean="0"/>
              <a:t>ID</a:t>
            </a:r>
            <a:r>
              <a:rPr lang="ja-JP" altLang="en-US" b="1" dirty="0" smtClean="0"/>
              <a:t>も組み込む必要あり！</a:t>
            </a:r>
            <a:endParaRPr lang="en-US" altLang="ja-JP" b="1" dirty="0" smtClean="0"/>
          </a:p>
          <a:p>
            <a:r>
              <a:rPr lang="ja-JP" altLang="en-US" b="1" dirty="0" smtClean="0"/>
              <a:t>○時空</a:t>
            </a:r>
            <a:r>
              <a:rPr lang="en-US" altLang="ja-JP" b="1" dirty="0" smtClean="0"/>
              <a:t>ID</a:t>
            </a:r>
            <a:r>
              <a:rPr lang="ja-JP" altLang="en-US" b="1" dirty="0" smtClean="0"/>
              <a:t>により時刻同期されていないセンサーデータは、データ流通市場から排除し、品質を維持！</a:t>
            </a:r>
            <a:endParaRPr lang="en-US" altLang="ja-JP" b="1" dirty="0" smtClean="0"/>
          </a:p>
          <a:p>
            <a:r>
              <a:rPr lang="ja-JP" altLang="en-US" b="1" dirty="0" smtClean="0"/>
              <a:t>○データの真正性は、時空</a:t>
            </a:r>
            <a:r>
              <a:rPr lang="en-US" altLang="ja-JP" b="1" dirty="0" smtClean="0"/>
              <a:t>ID</a:t>
            </a:r>
            <a:r>
              <a:rPr lang="ja-JP" altLang="en-US" b="1" dirty="0" smtClean="0"/>
              <a:t>により保証する！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0891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B2802EB-7472-496D-8EFE-ADB86736DC63}"/>
              </a:ext>
            </a:extLst>
          </p:cNvPr>
          <p:cNvSpPr txBox="1"/>
          <p:nvPr/>
        </p:nvSpPr>
        <p:spPr>
          <a:xfrm>
            <a:off x="201875" y="0"/>
            <a:ext cx="8775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データ活用</a:t>
            </a:r>
            <a:r>
              <a:rPr kumimoji="1"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の最も</a:t>
            </a:r>
            <a:r>
              <a:rPr kumimoji="1" lang="ja-JP" altLang="en-US" sz="6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重要な点</a:t>
            </a:r>
            <a:endParaRPr kumimoji="1" lang="ja-JP" altLang="en-US" sz="36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A27F0963-4BDF-499E-9D80-599C144DDA84}"/>
              </a:ext>
            </a:extLst>
          </p:cNvPr>
          <p:cNvSpPr txBox="1"/>
          <p:nvPr/>
        </p:nvSpPr>
        <p:spPr>
          <a:xfrm>
            <a:off x="692927" y="1970237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データを</a:t>
            </a:r>
            <a:r>
              <a:rPr lang="ja-JP" altLang="en-US" sz="3600" b="1" dirty="0">
                <a:solidFill>
                  <a:srgbClr val="C00000"/>
                </a:solidFill>
              </a:rPr>
              <a:t>使える形に整流化</a:t>
            </a:r>
            <a:r>
              <a:rPr lang="ja-JP" altLang="en-US" sz="3600" b="1" dirty="0"/>
              <a:t>する＝</a:t>
            </a:r>
            <a:r>
              <a:rPr lang="ja-JP" altLang="en-US" sz="3600" b="1" u="sng" dirty="0">
                <a:solidFill>
                  <a:srgbClr val="C00000"/>
                </a:solidFill>
              </a:rPr>
              <a:t>時刻を合わせる</a:t>
            </a:r>
            <a:endParaRPr lang="en-US" altLang="ja-JP" sz="3600" b="1" u="sng" dirty="0">
              <a:solidFill>
                <a:srgbClr val="C00000"/>
              </a:solidFill>
            </a:endParaRPr>
          </a:p>
          <a:p>
            <a:r>
              <a:rPr kumimoji="1" lang="ja-JP" altLang="en-US" sz="3600" b="1" dirty="0"/>
              <a:t>　</a:t>
            </a:r>
            <a:r>
              <a:rPr lang="ja-JP" altLang="en-US" sz="3600" b="1" dirty="0"/>
              <a:t>　　　　　　　　　　　　　　</a:t>
            </a:r>
            <a:endParaRPr kumimoji="1" lang="ja-JP" altLang="en-US" sz="3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81F50061-5041-4721-8A03-69917B617801}"/>
              </a:ext>
            </a:extLst>
          </p:cNvPr>
          <p:cNvSpPr txBox="1"/>
          <p:nvPr/>
        </p:nvSpPr>
        <p:spPr>
          <a:xfrm>
            <a:off x="321184" y="307474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課題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DA0B6DB0-CA0A-4660-BE4E-760287D78075}"/>
              </a:ext>
            </a:extLst>
          </p:cNvPr>
          <p:cNvSpPr txBox="1"/>
          <p:nvPr/>
        </p:nvSpPr>
        <p:spPr>
          <a:xfrm>
            <a:off x="876812" y="4332496"/>
            <a:ext cx="10423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u="sng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共通の</a:t>
            </a:r>
            <a:r>
              <a:rPr kumimoji="1" lang="ja-JP" altLang="en-US" sz="4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高精度時刻利用</a:t>
            </a:r>
            <a:r>
              <a:rPr kumimoji="1"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の仕組みが</a:t>
            </a:r>
            <a:r>
              <a:rPr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7D8AC4D4-6201-4BB3-A4D7-0D929D5F54BC}"/>
              </a:ext>
            </a:extLst>
          </p:cNvPr>
          <p:cNvSpPr txBox="1"/>
          <p:nvPr/>
        </p:nvSpPr>
        <p:spPr>
          <a:xfrm>
            <a:off x="6621244" y="2608993"/>
            <a:ext cx="5570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データ解析の前に</a:t>
            </a:r>
            <a:r>
              <a:rPr kumimoji="1" lang="ja-JP" altLang="en-US" sz="2000" b="1" u="sng" dirty="0"/>
              <a:t>時間をそろえる作業（必要）</a:t>
            </a:r>
            <a:endParaRPr kumimoji="1" lang="en-US" altLang="ja-JP" sz="2000" b="1" u="sng" dirty="0"/>
          </a:p>
          <a:p>
            <a:r>
              <a:rPr lang="ja-JP" altLang="en-US" sz="2000" b="1" dirty="0"/>
              <a:t>　　　　　　　　　　</a:t>
            </a:r>
            <a:endParaRPr lang="en-US" altLang="ja-JP" sz="2000" b="1" dirty="0"/>
          </a:p>
          <a:p>
            <a:endParaRPr lang="en-US" altLang="ja-JP" sz="2400" b="1" dirty="0"/>
          </a:p>
          <a:p>
            <a:r>
              <a:rPr kumimoji="1" lang="ja-JP" altLang="en-US" sz="2000" b="1" dirty="0"/>
              <a:t>　　　　　　　　膨大な時間を浪費している。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96C7A71-B4EC-4777-9477-F6497E41FA9E}"/>
              </a:ext>
            </a:extLst>
          </p:cNvPr>
          <p:cNvSpPr txBox="1"/>
          <p:nvPr/>
        </p:nvSpPr>
        <p:spPr>
          <a:xfrm>
            <a:off x="427564" y="1300521"/>
            <a:ext cx="11079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重要</a:t>
            </a:r>
            <a:endParaRPr kumimoji="1" lang="ja-JP" altLang="en-US" sz="3600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3ECF7EBB-ACEE-4AAB-B060-5C1316F9A798}"/>
              </a:ext>
            </a:extLst>
          </p:cNvPr>
          <p:cNvSpPr/>
          <p:nvPr/>
        </p:nvSpPr>
        <p:spPr>
          <a:xfrm>
            <a:off x="7563307" y="164957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C00000"/>
                </a:solidFill>
              </a:rPr>
              <a:t>＊位置があれば更に使いやすい！</a:t>
            </a:r>
            <a:endParaRPr lang="ja-JP" altLang="en-US"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xmlns="" id="{0A2805E1-C5ED-4EA0-8529-B0B9A5A6952C}"/>
              </a:ext>
            </a:extLst>
          </p:cNvPr>
          <p:cNvSpPr/>
          <p:nvPr/>
        </p:nvSpPr>
        <p:spPr>
          <a:xfrm>
            <a:off x="9204960" y="3020291"/>
            <a:ext cx="792480" cy="559724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E69CB712-5A49-41AD-9814-6B276DF8547A}"/>
              </a:ext>
            </a:extLst>
          </p:cNvPr>
          <p:cNvSpPr txBox="1"/>
          <p:nvPr/>
        </p:nvSpPr>
        <p:spPr>
          <a:xfrm>
            <a:off x="2482736" y="5907578"/>
            <a:ext cx="76642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シームレス高精度時刻同期</a:t>
            </a:r>
            <a:r>
              <a:rPr kumimoji="1"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インフラ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xmlns="" id="{0E5667D4-028B-423E-869B-A9E00021DF62}"/>
              </a:ext>
            </a:extLst>
          </p:cNvPr>
          <p:cNvSpPr/>
          <p:nvPr/>
        </p:nvSpPr>
        <p:spPr>
          <a:xfrm>
            <a:off x="5511338" y="5228706"/>
            <a:ext cx="792480" cy="559724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458F73AE-627D-4630-9501-FAEE70281B39}"/>
              </a:ext>
            </a:extLst>
          </p:cNvPr>
          <p:cNvSpPr txBox="1"/>
          <p:nvPr/>
        </p:nvSpPr>
        <p:spPr>
          <a:xfrm>
            <a:off x="2565862" y="5475316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</a:t>
            </a:r>
            <a:r>
              <a:rPr kumimoji="1" lang="ja-JP" altLang="en-US" dirty="0"/>
              <a:t>空間プロジェクトによる</a:t>
            </a: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xmlns="" id="{DC99DD83-1D6F-44CF-BD0C-6FB7A8276483}"/>
              </a:ext>
            </a:extLst>
          </p:cNvPr>
          <p:cNvSpPr/>
          <p:nvPr/>
        </p:nvSpPr>
        <p:spPr>
          <a:xfrm>
            <a:off x="1950720" y="3690852"/>
            <a:ext cx="1579419" cy="612648"/>
          </a:xfrm>
          <a:prstGeom prst="wedgeEllipse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どこでも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使える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36466ACE-0454-4078-9E65-631F86018B85}"/>
              </a:ext>
            </a:extLst>
          </p:cNvPr>
          <p:cNvSpPr txBox="1"/>
          <p:nvPr/>
        </p:nvSpPr>
        <p:spPr>
          <a:xfrm>
            <a:off x="2011681" y="3430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屋外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6A5B89D0-653B-4A39-A10C-69B42C23C597}"/>
              </a:ext>
            </a:extLst>
          </p:cNvPr>
          <p:cNvSpPr txBox="1"/>
          <p:nvPr/>
        </p:nvSpPr>
        <p:spPr>
          <a:xfrm>
            <a:off x="2978728" y="34386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屋内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42540065-1A3D-46CE-BD98-9C60E364DF59}"/>
              </a:ext>
            </a:extLst>
          </p:cNvPr>
          <p:cNvSpPr txBox="1"/>
          <p:nvPr/>
        </p:nvSpPr>
        <p:spPr>
          <a:xfrm>
            <a:off x="265671" y="88525"/>
            <a:ext cx="9398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高精度時刻同期はだれが必要なのか</a:t>
            </a:r>
            <a:r>
              <a:rPr kumimoji="1" lang="ja-JP" altLang="en-US" sz="4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330AB7CA-DCA9-4EA2-AFCA-870E66F49FC2}"/>
              </a:ext>
            </a:extLst>
          </p:cNvPr>
          <p:cNvSpPr txBox="1"/>
          <p:nvPr/>
        </p:nvSpPr>
        <p:spPr>
          <a:xfrm>
            <a:off x="494565" y="1076930"/>
            <a:ext cx="11386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lphaUcPeriod"/>
            </a:pPr>
            <a:r>
              <a:rPr kumimoji="1" lang="ja-JP" altLang="en-US" sz="2800" b="1" dirty="0"/>
              <a:t>　</a:t>
            </a:r>
            <a:r>
              <a:rPr kumimoji="1" lang="en-US" altLang="ja-JP" sz="2800" b="1" dirty="0"/>
              <a:t>Soceity5.0</a:t>
            </a:r>
            <a:r>
              <a:rPr lang="ja-JP" altLang="en-US" sz="2800" b="1" dirty="0"/>
              <a:t>に示されているようにあらゆるモノがネットワークに</a:t>
            </a:r>
            <a:endParaRPr lang="en-US" altLang="ja-JP" sz="2800" b="1" dirty="0"/>
          </a:p>
          <a:p>
            <a:r>
              <a:rPr kumimoji="1" lang="ja-JP" altLang="en-US" sz="2800" b="1" dirty="0"/>
              <a:t>　　つながる高度情報化社会に入っています。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F9754D55-7232-4EEE-A5EA-61B7E6790E30}"/>
              </a:ext>
            </a:extLst>
          </p:cNvPr>
          <p:cNvSpPr txBox="1"/>
          <p:nvPr/>
        </p:nvSpPr>
        <p:spPr>
          <a:xfrm>
            <a:off x="2168434" y="2186621"/>
            <a:ext cx="993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大容量・低遅延の次世代通信を実現する為、１マイクロ秒以下の同期が必要。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すべての基地局には、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GNSS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受信機が内臓されています。たくさんの小型基地局が必要な屋内の対策が課題です。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F2C65586-A779-46E3-BCC4-1C250E227D54}"/>
              </a:ext>
            </a:extLst>
          </p:cNvPr>
          <p:cNvSpPr txBox="1"/>
          <p:nvPr/>
        </p:nvSpPr>
        <p:spPr>
          <a:xfrm>
            <a:off x="112451" y="3335348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建物</a:t>
            </a:r>
            <a:endParaRPr kumimoji="1" lang="en-US" altLang="ja-JP" sz="28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健全性モニタ</a:t>
            </a:r>
            <a:endParaRPr kumimoji="1" lang="en-US" altLang="ja-JP" sz="28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24E831BC-B86C-451A-997F-324381BC11FE}"/>
              </a:ext>
            </a:extLst>
          </p:cNvPr>
          <p:cNvSpPr txBox="1"/>
          <p:nvPr/>
        </p:nvSpPr>
        <p:spPr>
          <a:xfrm>
            <a:off x="3392299" y="5233573"/>
            <a:ext cx="3998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エッジコンピューティング</a:t>
            </a:r>
            <a:endParaRPr kumimoji="1" lang="en-US" altLang="ja-JP" sz="3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E7952AFB-8AB4-403A-81DF-9C7B2546C419}"/>
              </a:ext>
            </a:extLst>
          </p:cNvPr>
          <p:cNvSpPr/>
          <p:nvPr/>
        </p:nvSpPr>
        <p:spPr>
          <a:xfrm>
            <a:off x="842554" y="2293945"/>
            <a:ext cx="1151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r>
              <a:rPr lang="ja-JP" altLang="en-US" sz="2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1B72526A-CB17-4540-B755-78C7272154F4}"/>
              </a:ext>
            </a:extLst>
          </p:cNvPr>
          <p:cNvSpPr txBox="1"/>
          <p:nvPr/>
        </p:nvSpPr>
        <p:spPr>
          <a:xfrm>
            <a:off x="2161361" y="3421816"/>
            <a:ext cx="993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様々なセンサーがビル内に設置されます。特に地震大国の我が国では、耐震対策を施したビルが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増加しています。現在、過去の振動センサーによる変位データによるビルの健全性を示す情報提供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は、借主、投資家に対して非常に重要。層間変位を計測するために時刻同期は必須。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BCBD84FB-AF01-4DCC-A2BE-906D76636393}"/>
              </a:ext>
            </a:extLst>
          </p:cNvPr>
          <p:cNvSpPr txBox="1"/>
          <p:nvPr/>
        </p:nvSpPr>
        <p:spPr>
          <a:xfrm>
            <a:off x="1689136" y="599467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次世代放送</a:t>
            </a:r>
            <a:endParaRPr kumimoji="1" lang="en-US" altLang="ja-JP" sz="3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C7FBD472-2FEE-4630-BE70-664BD65F9A77}"/>
              </a:ext>
            </a:extLst>
          </p:cNvPr>
          <p:cNvSpPr txBox="1"/>
          <p:nvPr/>
        </p:nvSpPr>
        <p:spPr>
          <a:xfrm>
            <a:off x="8856771" y="4666453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スマート工場</a:t>
            </a:r>
            <a:endParaRPr kumimoji="1" lang="en-US" altLang="ja-JP" sz="3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E2CE4D14-CC5D-4851-A2E0-FDC609C77B52}"/>
              </a:ext>
            </a:extLst>
          </p:cNvPr>
          <p:cNvSpPr txBox="1"/>
          <p:nvPr/>
        </p:nvSpPr>
        <p:spPr>
          <a:xfrm>
            <a:off x="4892399" y="5935007"/>
            <a:ext cx="2884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ブロックチェーン</a:t>
            </a:r>
            <a:endParaRPr kumimoji="1" lang="en-US" altLang="ja-JP" sz="3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EFCAA40C-9681-4C0D-BBDC-D3E0F57AFCBE}"/>
              </a:ext>
            </a:extLst>
          </p:cNvPr>
          <p:cNvSpPr txBox="1"/>
          <p:nvPr/>
        </p:nvSpPr>
        <p:spPr>
          <a:xfrm>
            <a:off x="9056229" y="5413242"/>
            <a:ext cx="2236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決済</a:t>
            </a:r>
            <a:endParaRPr lang="en-US" altLang="ja-JP" sz="3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高頻度取引</a:t>
            </a:r>
            <a:endParaRPr kumimoji="1" lang="en-US" altLang="ja-JP" sz="3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9DBEAFCD-15BE-4C15-9D59-23DBA35FE2C0}"/>
              </a:ext>
            </a:extLst>
          </p:cNvPr>
          <p:cNvSpPr txBox="1"/>
          <p:nvPr/>
        </p:nvSpPr>
        <p:spPr>
          <a:xfrm>
            <a:off x="776426" y="4500818"/>
            <a:ext cx="972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0F7DE263-8C45-47B0-B164-90186A2D6228}"/>
              </a:ext>
            </a:extLst>
          </p:cNvPr>
          <p:cNvSpPr txBox="1"/>
          <p:nvPr/>
        </p:nvSpPr>
        <p:spPr>
          <a:xfrm>
            <a:off x="5826615" y="4608609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スマートグリッド</a:t>
            </a:r>
            <a:endParaRPr kumimoji="1" lang="en-US" altLang="ja-JP" sz="3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8A92A669-6182-461E-B9B4-B815EEA59464}"/>
              </a:ext>
            </a:extLst>
          </p:cNvPr>
          <p:cNvSpPr txBox="1"/>
          <p:nvPr/>
        </p:nvSpPr>
        <p:spPr>
          <a:xfrm>
            <a:off x="634521" y="5274655"/>
            <a:ext cx="227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BIG</a:t>
            </a:r>
            <a:r>
              <a:rPr kumimoji="1"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F2311DD3-3EDD-431A-8512-0A59564EFF6E}"/>
              </a:ext>
            </a:extLst>
          </p:cNvPr>
          <p:cNvSpPr txBox="1"/>
          <p:nvPr/>
        </p:nvSpPr>
        <p:spPr>
          <a:xfrm>
            <a:off x="2249961" y="4536509"/>
            <a:ext cx="2683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</a:t>
            </a:r>
            <a:r>
              <a:rPr kumimoji="1" lang="en-US" altLang="ja-JP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375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1D9F0EFC-19DA-48A3-832F-D2BDC720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73" y="1116936"/>
            <a:ext cx="9324277" cy="557747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F215B14E-70B6-4E71-83EF-933F0C498B56}"/>
              </a:ext>
            </a:extLst>
          </p:cNvPr>
          <p:cNvSpPr txBox="1"/>
          <p:nvPr/>
        </p:nvSpPr>
        <p:spPr>
          <a:xfrm>
            <a:off x="10046690" y="2021612"/>
            <a:ext cx="615553" cy="1747767"/>
          </a:xfrm>
          <a:prstGeom prst="rect">
            <a:avLst/>
          </a:prstGeom>
          <a:solidFill>
            <a:schemeClr val="accent2"/>
          </a:solidFill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みちびき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EEE13970-A864-4F6A-AD84-257C8E392333}"/>
              </a:ext>
            </a:extLst>
          </p:cNvPr>
          <p:cNvSpPr txBox="1"/>
          <p:nvPr/>
        </p:nvSpPr>
        <p:spPr>
          <a:xfrm>
            <a:off x="10046690" y="4350621"/>
            <a:ext cx="615553" cy="1108571"/>
          </a:xfrm>
          <a:prstGeom prst="rect">
            <a:avLst/>
          </a:prstGeom>
          <a:solidFill>
            <a:schemeClr val="accent2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00" dirty="0" err="1">
                <a:solidFill>
                  <a:schemeClr val="bg1"/>
                </a:solidFill>
              </a:rPr>
              <a:t>iPNT</a:t>
            </a:r>
            <a:endParaRPr kumimoji="1"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9DB25D9C-9E18-4032-AAA1-14B8B65D1F5A}"/>
              </a:ext>
            </a:extLst>
          </p:cNvPr>
          <p:cNvSpPr/>
          <p:nvPr/>
        </p:nvSpPr>
        <p:spPr>
          <a:xfrm>
            <a:off x="1936794" y="66388"/>
            <a:ext cx="8877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高精度でリアルタイムな</a:t>
            </a:r>
            <a:r>
              <a:rPr lang="ja-JP" altLang="ja-JP" sz="2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位置と時刻の基幹インフラ整備が、</a:t>
            </a:r>
            <a:r>
              <a:rPr lang="ja-JP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国の掲げる</a:t>
            </a:r>
            <a:r>
              <a:rPr lang="en-US" altLang="ja-JP" sz="2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Soceity5.0</a:t>
            </a:r>
            <a:r>
              <a:rPr lang="ja-JP" altLang="ja-JP" sz="2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を下支えする</a:t>
            </a:r>
            <a:r>
              <a:rPr lang="ja-JP" altLang="en-US" sz="2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！</a:t>
            </a:r>
            <a:endParaRPr lang="ja-JP" altLang="en-US" sz="28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6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970</Words>
  <Application>Microsoft Office PowerPoint</Application>
  <PresentationFormat>ワイド画面</PresentationFormat>
  <Paragraphs>106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HGP創英角ｺﾞｼｯｸUB</vt:lpstr>
      <vt:lpstr>HGS創英角ﾎﾟｯﾌﾟ体</vt:lpstr>
      <vt:lpstr>Meiryo UI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20分プレゼン</dc:title>
  <dc:creator>石井 真</dc:creator>
  <cp:lastModifiedBy>Abe,YutakaTKZIM</cp:lastModifiedBy>
  <cp:revision>66</cp:revision>
  <cp:lastPrinted>2018-09-19T00:25:58Z</cp:lastPrinted>
  <dcterms:created xsi:type="dcterms:W3CDTF">2018-07-07T10:44:08Z</dcterms:created>
  <dcterms:modified xsi:type="dcterms:W3CDTF">2018-09-19T01:53:46Z</dcterms:modified>
</cp:coreProperties>
</file>