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handoutMasterIdLst>
    <p:handoutMasterId r:id="rId8"/>
  </p:handoutMasterIdLst>
  <p:sldIdLst>
    <p:sldId id="321" r:id="rId2"/>
    <p:sldId id="347" r:id="rId3"/>
    <p:sldId id="349" r:id="rId4"/>
    <p:sldId id="351" r:id="rId5"/>
    <p:sldId id="350" r:id="rId6"/>
  </p:sldIdLst>
  <p:sldSz cx="12801600" cy="9601200" type="A3"/>
  <p:notesSz cx="6735763" cy="9866313"/>
  <p:defaultTextStyle>
    <a:defPPr>
      <a:defRPr lang="zh-CN"/>
    </a:defPPr>
    <a:lvl1pPr algn="l" defTabSz="1279525" rtl="0" fontAlgn="base">
      <a:spcBef>
        <a:spcPct val="0"/>
      </a:spcBef>
      <a:spcAft>
        <a:spcPct val="0"/>
      </a:spcAft>
      <a:defRPr sz="2500" kern="1200">
        <a:solidFill>
          <a:schemeClr val="tx1"/>
        </a:solidFill>
        <a:latin typeface="Arial" pitchFamily="34" charset="0"/>
        <a:ea typeface="ＭＳ Ｐゴシック" pitchFamily="50" charset="-128"/>
        <a:cs typeface="+mn-cs"/>
      </a:defRPr>
    </a:lvl1pPr>
    <a:lvl2pPr marL="639763" algn="l" defTabSz="1279525" rtl="0" fontAlgn="base">
      <a:spcBef>
        <a:spcPct val="0"/>
      </a:spcBef>
      <a:spcAft>
        <a:spcPct val="0"/>
      </a:spcAft>
      <a:defRPr sz="2500" kern="1200">
        <a:solidFill>
          <a:schemeClr val="tx1"/>
        </a:solidFill>
        <a:latin typeface="Arial" pitchFamily="34" charset="0"/>
        <a:ea typeface="ＭＳ Ｐゴシック" pitchFamily="50" charset="-128"/>
        <a:cs typeface="+mn-cs"/>
      </a:defRPr>
    </a:lvl2pPr>
    <a:lvl3pPr marL="1279525" algn="l" defTabSz="1279525" rtl="0" fontAlgn="base">
      <a:spcBef>
        <a:spcPct val="0"/>
      </a:spcBef>
      <a:spcAft>
        <a:spcPct val="0"/>
      </a:spcAft>
      <a:defRPr sz="2500" kern="1200">
        <a:solidFill>
          <a:schemeClr val="tx1"/>
        </a:solidFill>
        <a:latin typeface="Arial" pitchFamily="34" charset="0"/>
        <a:ea typeface="ＭＳ Ｐゴシック" pitchFamily="50" charset="-128"/>
        <a:cs typeface="+mn-cs"/>
      </a:defRPr>
    </a:lvl3pPr>
    <a:lvl4pPr marL="1920875" algn="l" defTabSz="1279525" rtl="0" fontAlgn="base">
      <a:spcBef>
        <a:spcPct val="0"/>
      </a:spcBef>
      <a:spcAft>
        <a:spcPct val="0"/>
      </a:spcAft>
      <a:defRPr sz="2500" kern="1200">
        <a:solidFill>
          <a:schemeClr val="tx1"/>
        </a:solidFill>
        <a:latin typeface="Arial" pitchFamily="34" charset="0"/>
        <a:ea typeface="ＭＳ Ｐゴシック" pitchFamily="50" charset="-128"/>
        <a:cs typeface="+mn-cs"/>
      </a:defRPr>
    </a:lvl4pPr>
    <a:lvl5pPr marL="2559050" algn="l" defTabSz="1279525" rtl="0" fontAlgn="base">
      <a:spcBef>
        <a:spcPct val="0"/>
      </a:spcBef>
      <a:spcAft>
        <a:spcPct val="0"/>
      </a:spcAft>
      <a:defRPr sz="25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sz="25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sz="25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sz="25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sz="25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鈴木 仁" initials="鈴木"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6600"/>
    <a:srgbClr val="D0F381"/>
    <a:srgbClr val="FEFCD2"/>
    <a:srgbClr val="7F3230"/>
    <a:srgbClr val="66FF33"/>
    <a:srgbClr val="E2FDB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4" autoAdjust="0"/>
    <p:restoredTop sz="89945" autoAdjust="0"/>
  </p:normalViewPr>
  <p:slideViewPr>
    <p:cSldViewPr>
      <p:cViewPr varScale="1">
        <p:scale>
          <a:sx n="68" d="100"/>
          <a:sy n="68" d="100"/>
        </p:scale>
        <p:origin x="792" y="84"/>
      </p:cViewPr>
      <p:guideLst>
        <p:guide orient="horz" pos="3024"/>
        <p:guide pos="4032"/>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1"/>
            <a:ext cx="2919226" cy="493152"/>
          </a:xfrm>
          <a:prstGeom prst="rect">
            <a:avLst/>
          </a:prstGeom>
        </p:spPr>
        <p:txBody>
          <a:bodyPr vert="horz" lIns="62490" tIns="31246" rIns="62490" bIns="31246" rtlCol="0"/>
          <a:lstStyle>
            <a:lvl1pPr algn="l">
              <a:defRPr sz="800"/>
            </a:lvl1pPr>
          </a:lstStyle>
          <a:p>
            <a:endParaRPr kumimoji="1" lang="ja-JP" altLang="en-US"/>
          </a:p>
        </p:txBody>
      </p:sp>
      <p:sp>
        <p:nvSpPr>
          <p:cNvPr id="3" name="日付プレースホルダ 2"/>
          <p:cNvSpPr>
            <a:spLocks noGrp="1"/>
          </p:cNvSpPr>
          <p:nvPr>
            <p:ph type="dt" sz="quarter" idx="1"/>
          </p:nvPr>
        </p:nvSpPr>
        <p:spPr>
          <a:xfrm>
            <a:off x="3815462" y="1"/>
            <a:ext cx="2919226" cy="493152"/>
          </a:xfrm>
          <a:prstGeom prst="rect">
            <a:avLst/>
          </a:prstGeom>
        </p:spPr>
        <p:txBody>
          <a:bodyPr vert="horz" lIns="62490" tIns="31246" rIns="62490" bIns="31246" rtlCol="0"/>
          <a:lstStyle>
            <a:lvl1pPr algn="r">
              <a:defRPr sz="800"/>
            </a:lvl1pPr>
          </a:lstStyle>
          <a:p>
            <a:fld id="{24510520-DA60-44BB-B91C-B7DD6A1DECA6}" type="datetime1">
              <a:rPr kumimoji="1" lang="ja-JP" altLang="en-US" smtClean="0"/>
              <a:pPr/>
              <a:t>2018/6/15</a:t>
            </a:fld>
            <a:endParaRPr kumimoji="1" lang="ja-JP" altLang="en-US"/>
          </a:p>
        </p:txBody>
      </p:sp>
      <p:sp>
        <p:nvSpPr>
          <p:cNvPr id="4" name="フッター プレースホルダ 3"/>
          <p:cNvSpPr>
            <a:spLocks noGrp="1"/>
          </p:cNvSpPr>
          <p:nvPr>
            <p:ph type="ftr" sz="quarter" idx="2"/>
          </p:nvPr>
        </p:nvSpPr>
        <p:spPr>
          <a:xfrm>
            <a:off x="0" y="9370981"/>
            <a:ext cx="2919226" cy="493152"/>
          </a:xfrm>
          <a:prstGeom prst="rect">
            <a:avLst/>
          </a:prstGeom>
        </p:spPr>
        <p:txBody>
          <a:bodyPr vert="horz" lIns="62490" tIns="31246" rIns="62490" bIns="31246" rtlCol="0" anchor="b"/>
          <a:lstStyle>
            <a:lvl1pPr algn="l">
              <a:defRPr sz="800"/>
            </a:lvl1pPr>
          </a:lstStyle>
          <a:p>
            <a:endParaRPr kumimoji="1" lang="ja-JP" altLang="en-US"/>
          </a:p>
        </p:txBody>
      </p:sp>
      <p:sp>
        <p:nvSpPr>
          <p:cNvPr id="5" name="スライド番号プレースホルダ 4"/>
          <p:cNvSpPr>
            <a:spLocks noGrp="1"/>
          </p:cNvSpPr>
          <p:nvPr>
            <p:ph type="sldNum" sz="quarter" idx="3"/>
          </p:nvPr>
        </p:nvSpPr>
        <p:spPr>
          <a:xfrm>
            <a:off x="3815462" y="9370981"/>
            <a:ext cx="2919226" cy="493152"/>
          </a:xfrm>
          <a:prstGeom prst="rect">
            <a:avLst/>
          </a:prstGeom>
        </p:spPr>
        <p:txBody>
          <a:bodyPr vert="horz" lIns="62490" tIns="31246" rIns="62490" bIns="31246" rtlCol="0" anchor="b"/>
          <a:lstStyle>
            <a:lvl1pPr algn="r">
              <a:defRPr sz="800"/>
            </a:lvl1pPr>
          </a:lstStyle>
          <a:p>
            <a:fld id="{DDA2AF76-260E-412C-8E5E-FC60C05CD20A}" type="slidenum">
              <a:rPr kumimoji="1" lang="ja-JP" altLang="en-US" smtClean="0"/>
              <a:pPr/>
              <a:t>‹#›</a:t>
            </a:fld>
            <a:endParaRPr kumimoji="1" lang="ja-JP" altLang="en-US"/>
          </a:p>
        </p:txBody>
      </p:sp>
    </p:spTree>
    <p:extLst>
      <p:ext uri="{BB962C8B-B14F-4D97-AF65-F5344CB8AC3E}">
        <p14:creationId xmlns:p14="http://schemas.microsoft.com/office/powerpoint/2010/main" val="89926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ヘッダー プレースホルダ 1"/>
          <p:cNvSpPr>
            <a:spLocks noGrp="1" noChangeArrowheads="1"/>
          </p:cNvSpPr>
          <p:nvPr>
            <p:ph type="hdr" sz="quarter" idx="4294967295"/>
          </p:nvPr>
        </p:nvSpPr>
        <p:spPr bwMode="auto">
          <a:xfrm>
            <a:off x="2" y="0"/>
            <a:ext cx="4220489" cy="34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2397" tIns="31199" rIns="62397" bIns="31199" numCol="1" anchor="t" anchorCtr="0" compatLnSpc="1">
            <a:prstTxWarp prst="textNoShape">
              <a:avLst/>
            </a:prstTxWarp>
          </a:bodyPr>
          <a:lstStyle>
            <a:lvl1pPr>
              <a:defRPr/>
            </a:lvl1pPr>
          </a:lstStyle>
          <a:p>
            <a:endParaRPr lang="ja-JP" altLang="ja-JP" dirty="0"/>
          </a:p>
        </p:txBody>
      </p:sp>
      <p:sp>
        <p:nvSpPr>
          <p:cNvPr id="2051" name="日付プレースホルダ 2"/>
          <p:cNvSpPr>
            <a:spLocks noGrp="1" noChangeArrowheads="1"/>
          </p:cNvSpPr>
          <p:nvPr>
            <p:ph type="dt" idx="1"/>
          </p:nvPr>
        </p:nvSpPr>
        <p:spPr bwMode="auto">
          <a:xfrm>
            <a:off x="5517446" y="0"/>
            <a:ext cx="4220489" cy="34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2397" tIns="31199" rIns="62397" bIns="31199" numCol="1" anchor="t" anchorCtr="0" compatLnSpc="1">
            <a:prstTxWarp prst="textNoShape">
              <a:avLst/>
            </a:prstTxWarp>
          </a:bodyPr>
          <a:lstStyle>
            <a:lvl1pPr>
              <a:defRPr/>
            </a:lvl1pPr>
          </a:lstStyle>
          <a:p>
            <a:fld id="{4BE00BB4-D11F-4717-A367-18EA7D3B93F7}" type="datetime1">
              <a:rPr lang="ja-JP" altLang="en-US" smtClean="0"/>
              <a:pPr/>
              <a:t>2018/6/15</a:t>
            </a:fld>
            <a:endParaRPr lang="ja-JP" altLang="en-US" dirty="0"/>
          </a:p>
        </p:txBody>
      </p:sp>
      <p:sp>
        <p:nvSpPr>
          <p:cNvPr id="2052" name="スライド イメージ プレースホルダ 3"/>
          <p:cNvSpPr>
            <a:spLocks noGrp="1" noRot="1" noChangeAspect="1" noChangeArrowheads="1"/>
          </p:cNvSpPr>
          <p:nvPr>
            <p:ph type="sldImg" idx="2"/>
          </p:nvPr>
        </p:nvSpPr>
        <p:spPr bwMode="auto">
          <a:xfrm>
            <a:off x="3168650" y="512763"/>
            <a:ext cx="340677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sp>
      <p:sp>
        <p:nvSpPr>
          <p:cNvPr id="2053" name="ノート プレースホルダ 4"/>
          <p:cNvSpPr>
            <a:spLocks noGrp="1" noRot="1" noChangeAspect="1" noChangeArrowheads="1"/>
          </p:cNvSpPr>
          <p:nvPr/>
        </p:nvSpPr>
        <p:spPr bwMode="auto">
          <a:xfrm>
            <a:off x="973796" y="3240401"/>
            <a:ext cx="7792501" cy="3070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lIns="62397" tIns="31199" rIns="62397" bIns="31199" anchor="ctr"/>
          <a:lstStyle/>
          <a:p>
            <a:pPr defTabSz="0" eaLnBrk="0" hangingPunct="0">
              <a:spcBef>
                <a:spcPct val="30000"/>
              </a:spcBef>
            </a:pPr>
            <a:r>
              <a:rPr lang="ja-JP" altLang="en-US" sz="800" dirty="0"/>
              <a:t>マスタ テキストの書式設定</a:t>
            </a:r>
          </a:p>
          <a:p>
            <a:pPr defTabSz="0" eaLnBrk="0" hangingPunct="0">
              <a:spcBef>
                <a:spcPct val="30000"/>
              </a:spcBef>
            </a:pPr>
            <a:r>
              <a:rPr lang="ja-JP" altLang="en-US" sz="800" dirty="0"/>
              <a:t>第 </a:t>
            </a:r>
            <a:r>
              <a:rPr lang="en-US" sz="800" dirty="0"/>
              <a:t>2 </a:t>
            </a:r>
            <a:r>
              <a:rPr lang="ja-JP" altLang="en-US" sz="800" dirty="0"/>
              <a:t>レベル</a:t>
            </a:r>
          </a:p>
          <a:p>
            <a:pPr defTabSz="0" eaLnBrk="0" hangingPunct="0">
              <a:spcBef>
                <a:spcPct val="30000"/>
              </a:spcBef>
            </a:pPr>
            <a:r>
              <a:rPr lang="ja-JP" altLang="en-US" sz="800" dirty="0"/>
              <a:t>第 </a:t>
            </a:r>
            <a:r>
              <a:rPr lang="en-US" sz="800" dirty="0"/>
              <a:t>3 </a:t>
            </a:r>
            <a:r>
              <a:rPr lang="ja-JP" altLang="en-US" sz="800" dirty="0"/>
              <a:t>レベル</a:t>
            </a:r>
          </a:p>
          <a:p>
            <a:pPr defTabSz="0" eaLnBrk="0" hangingPunct="0">
              <a:spcBef>
                <a:spcPct val="30000"/>
              </a:spcBef>
            </a:pPr>
            <a:r>
              <a:rPr lang="ja-JP" altLang="en-US" sz="800" dirty="0"/>
              <a:t>第 </a:t>
            </a:r>
            <a:r>
              <a:rPr lang="en-US" sz="800" dirty="0"/>
              <a:t>4 </a:t>
            </a:r>
            <a:r>
              <a:rPr lang="ja-JP" altLang="en-US" sz="800" dirty="0"/>
              <a:t>レベル</a:t>
            </a:r>
          </a:p>
          <a:p>
            <a:pPr defTabSz="0" eaLnBrk="0" hangingPunct="0">
              <a:spcBef>
                <a:spcPct val="30000"/>
              </a:spcBef>
            </a:pPr>
            <a:r>
              <a:rPr lang="ja-JP" altLang="en-US" sz="800" dirty="0"/>
              <a:t>第 </a:t>
            </a:r>
            <a:r>
              <a:rPr lang="en-US" sz="800" dirty="0"/>
              <a:t>5 </a:t>
            </a:r>
            <a:r>
              <a:rPr lang="ja-JP" altLang="en-US" sz="800" dirty="0"/>
              <a:t>レベル</a:t>
            </a:r>
          </a:p>
        </p:txBody>
      </p:sp>
      <p:sp>
        <p:nvSpPr>
          <p:cNvPr id="2054" name="フッター プレースホルダ 5"/>
          <p:cNvSpPr>
            <a:spLocks noGrp="1" noChangeArrowheads="1"/>
          </p:cNvSpPr>
          <p:nvPr>
            <p:ph type="ftr" sz="quarter" idx="4"/>
          </p:nvPr>
        </p:nvSpPr>
        <p:spPr bwMode="auto">
          <a:xfrm>
            <a:off x="2" y="6479712"/>
            <a:ext cx="4220489" cy="34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2397" tIns="31199" rIns="62397" bIns="31199" numCol="1" anchor="b" anchorCtr="0" compatLnSpc="1">
            <a:prstTxWarp prst="textNoShape">
              <a:avLst/>
            </a:prstTxWarp>
          </a:bodyPr>
          <a:lstStyle>
            <a:lvl1pPr>
              <a:defRPr/>
            </a:lvl1pPr>
          </a:lstStyle>
          <a:p>
            <a:endParaRPr lang="ja-JP" altLang="ja-JP" dirty="0"/>
          </a:p>
        </p:txBody>
      </p:sp>
      <p:sp>
        <p:nvSpPr>
          <p:cNvPr id="2055" name="スライド番号プレースホルダ 6"/>
          <p:cNvSpPr>
            <a:spLocks noGrp="1" noChangeArrowheads="1"/>
          </p:cNvSpPr>
          <p:nvPr>
            <p:ph type="sldNum" sz="quarter" idx="5"/>
          </p:nvPr>
        </p:nvSpPr>
        <p:spPr bwMode="auto">
          <a:xfrm>
            <a:off x="5517446" y="6479712"/>
            <a:ext cx="4220489" cy="34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2397" tIns="31199" rIns="62397" bIns="31199" numCol="1" anchor="b" anchorCtr="0" compatLnSpc="1">
            <a:prstTxWarp prst="textNoShape">
              <a:avLst/>
            </a:prstTxWarp>
          </a:bodyPr>
          <a:lstStyle>
            <a:lvl1pPr>
              <a:defRPr/>
            </a:lvl1pPr>
          </a:lstStyle>
          <a:p>
            <a:fld id="{8DD18F7B-3CF9-477E-8160-9B5D1DF043BC}" type="slidenum">
              <a:rPr lang="ja-JP" altLang="en-US"/>
              <a:pPr/>
              <a:t>‹#›</a:t>
            </a:fld>
            <a:endParaRPr lang="ja-JP" altLang="en-US" dirty="0"/>
          </a:p>
        </p:txBody>
      </p:sp>
    </p:spTree>
    <p:extLst>
      <p:ext uri="{BB962C8B-B14F-4D97-AF65-F5344CB8AC3E}">
        <p14:creationId xmlns:p14="http://schemas.microsoft.com/office/powerpoint/2010/main" val="382367084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73891" y="4748000"/>
            <a:ext cx="5387982" cy="3884437"/>
          </a:xfrm>
          <a:prstGeom prst="rect">
            <a:avLst/>
          </a:prstGeom>
        </p:spPr>
        <p:txBody>
          <a:bodyPr lIns="90611" tIns="45305" rIns="90611" bIns="45305"/>
          <a:lstStyle/>
          <a:p>
            <a:endParaRPr kumimoji="1" lang="ja-JP" altLang="en-US" dirty="0"/>
          </a:p>
        </p:txBody>
      </p:sp>
      <p:sp>
        <p:nvSpPr>
          <p:cNvPr id="4" name="日付プレースホルダー 3"/>
          <p:cNvSpPr>
            <a:spLocks noGrp="1"/>
          </p:cNvSpPr>
          <p:nvPr>
            <p:ph type="dt" idx="10"/>
          </p:nvPr>
        </p:nvSpPr>
        <p:spPr/>
        <p:txBody>
          <a:bodyPr/>
          <a:lstStyle/>
          <a:p>
            <a:fld id="{4BE00BB4-D11F-4717-A367-18EA7D3B93F7}" type="datetime1">
              <a:rPr lang="ja-JP" altLang="en-US" smtClean="0"/>
              <a:pPr/>
              <a:t>2018/6/15</a:t>
            </a:fld>
            <a:endParaRPr lang="ja-JP" altLang="en-US" dirty="0"/>
          </a:p>
        </p:txBody>
      </p:sp>
      <p:sp>
        <p:nvSpPr>
          <p:cNvPr id="5" name="スライド番号プレースホルダー 4"/>
          <p:cNvSpPr>
            <a:spLocks noGrp="1"/>
          </p:cNvSpPr>
          <p:nvPr>
            <p:ph type="sldNum" sz="quarter" idx="11"/>
          </p:nvPr>
        </p:nvSpPr>
        <p:spPr/>
        <p:txBody>
          <a:bodyPr/>
          <a:lstStyle/>
          <a:p>
            <a:fld id="{8DD18F7B-3CF9-477E-8160-9B5D1DF043BC}" type="slidenum">
              <a:rPr lang="ja-JP" altLang="en-US" smtClean="0"/>
              <a:pPr/>
              <a:t>3</a:t>
            </a:fld>
            <a:endParaRPr lang="ja-JP" altLang="en-US" dirty="0"/>
          </a:p>
        </p:txBody>
      </p:sp>
    </p:spTree>
    <p:extLst>
      <p:ext uri="{BB962C8B-B14F-4D97-AF65-F5344CB8AC3E}">
        <p14:creationId xmlns:p14="http://schemas.microsoft.com/office/powerpoint/2010/main" val="37890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597"/>
            <a:ext cx="10881360" cy="2058035"/>
          </a:xfrm>
        </p:spPr>
        <p:txBody>
          <a:bodyPr/>
          <a:lstStyle/>
          <a:p>
            <a:r>
              <a:rPr lang="ja-JP" altLang="en-US"/>
              <a:t>マスタ タイトルの書式設定</a:t>
            </a:r>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39984" indent="0" algn="ctr">
              <a:buNone/>
              <a:defRPr>
                <a:solidFill>
                  <a:schemeClr val="tx1">
                    <a:tint val="75000"/>
                  </a:schemeClr>
                </a:solidFill>
              </a:defRPr>
            </a:lvl2pPr>
            <a:lvl3pPr marL="1279969" indent="0" algn="ctr">
              <a:buNone/>
              <a:defRPr>
                <a:solidFill>
                  <a:schemeClr val="tx1">
                    <a:tint val="75000"/>
                  </a:schemeClr>
                </a:solidFill>
              </a:defRPr>
            </a:lvl3pPr>
            <a:lvl4pPr marL="1919954" indent="0" algn="ctr">
              <a:buNone/>
              <a:defRPr>
                <a:solidFill>
                  <a:schemeClr val="tx1">
                    <a:tint val="75000"/>
                  </a:schemeClr>
                </a:solidFill>
              </a:defRPr>
            </a:lvl4pPr>
            <a:lvl5pPr marL="2559938" indent="0" algn="ctr">
              <a:buNone/>
              <a:defRPr>
                <a:solidFill>
                  <a:schemeClr val="tx1">
                    <a:tint val="75000"/>
                  </a:schemeClr>
                </a:solidFill>
              </a:defRPr>
            </a:lvl5pPr>
            <a:lvl6pPr marL="3199922" indent="0" algn="ctr">
              <a:buNone/>
              <a:defRPr>
                <a:solidFill>
                  <a:schemeClr val="tx1">
                    <a:tint val="75000"/>
                  </a:schemeClr>
                </a:solidFill>
              </a:defRPr>
            </a:lvl6pPr>
            <a:lvl7pPr marL="3839907" indent="0" algn="ctr">
              <a:buNone/>
              <a:defRPr>
                <a:solidFill>
                  <a:schemeClr val="tx1">
                    <a:tint val="75000"/>
                  </a:schemeClr>
                </a:solidFill>
              </a:defRPr>
            </a:lvl7pPr>
            <a:lvl8pPr marL="4479891" indent="0" algn="ctr">
              <a:buNone/>
              <a:defRPr>
                <a:solidFill>
                  <a:schemeClr val="tx1">
                    <a:tint val="75000"/>
                  </a:schemeClr>
                </a:solidFill>
              </a:defRPr>
            </a:lvl8pPr>
            <a:lvl9pPr marL="5119875" indent="0" algn="ctr">
              <a:buNone/>
              <a:defRPr>
                <a:solidFill>
                  <a:schemeClr val="tx1">
                    <a:tint val="75000"/>
                  </a:schemeClr>
                </a:solidFill>
              </a:defRPr>
            </a:lvl9pPr>
          </a:lstStyle>
          <a:p>
            <a:r>
              <a:rPr lang="ja-JP" altLang="en-US"/>
              <a:t>マスタ サブタイトルの書式設定</a:t>
            </a:r>
          </a:p>
        </p:txBody>
      </p:sp>
      <p:sp>
        <p:nvSpPr>
          <p:cNvPr id="4" name="日付プレースホルダ 3"/>
          <p:cNvSpPr>
            <a:spLocks noGrp="1"/>
          </p:cNvSpPr>
          <p:nvPr>
            <p:ph type="dt" sz="half" idx="10"/>
          </p:nvPr>
        </p:nvSpPr>
        <p:spPr/>
        <p:txBody>
          <a:bodyPr/>
          <a:lstStyle>
            <a:lvl1pPr>
              <a:defRPr/>
            </a:lvl1pPr>
          </a:lstStyle>
          <a:p>
            <a:pPr>
              <a:defRPr/>
            </a:pPr>
            <a:endParaRPr lang="ja-JP" altLang="en-US" dirty="0">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dirty="0">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6E5B0825-A784-4E59-B25A-0A1653231435}" type="slidenum">
              <a:rPr lang="ja-JP" altLang="en-US">
                <a:solidFill>
                  <a:prstClr val="black">
                    <a:tint val="75000"/>
                  </a:prstClr>
                </a:solidFill>
              </a:rPr>
              <a:pPr>
                <a:defRPr/>
              </a:pPr>
              <a:t>‹#›</a:t>
            </a:fld>
            <a:endParaRPr lang="ja-JP" alt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endParaRPr lang="ja-JP" altLang="en-US" dirty="0">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dirty="0">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8D5EAE0E-794F-4777-B080-04780CB68562}" type="slidenum">
              <a:rPr lang="ja-JP" altLang="en-US">
                <a:solidFill>
                  <a:prstClr val="black">
                    <a:tint val="75000"/>
                  </a:prstClr>
                </a:solidFill>
              </a:rPr>
              <a:pPr>
                <a:defRPr/>
              </a:pPr>
              <a:t>‹#›</a:t>
            </a:fld>
            <a:endParaRPr lang="ja-JP" alt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81160" y="384495"/>
            <a:ext cx="2880360" cy="819213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40080" y="384495"/>
            <a:ext cx="8427720" cy="819213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endParaRPr lang="ja-JP" altLang="en-US" dirty="0">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dirty="0">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EBD93183-0480-4714-9951-7B832775E5A0}" type="slidenum">
              <a:rPr lang="ja-JP" altLang="en-US">
                <a:solidFill>
                  <a:prstClr val="black">
                    <a:tint val="75000"/>
                  </a:prstClr>
                </a:solidFill>
              </a:rPr>
              <a:pPr>
                <a:defRPr/>
              </a:pPr>
              <a:t>‹#›</a:t>
            </a:fld>
            <a:endParaRPr lang="ja-JP" alt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endParaRPr lang="ja-JP" altLang="en-US" dirty="0">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dirty="0">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0D9C83FD-2FFD-41FE-8A4B-A5F06587CAAD}" type="slidenum">
              <a:rPr lang="ja-JP" altLang="en-US">
                <a:solidFill>
                  <a:prstClr val="black">
                    <a:tint val="75000"/>
                  </a:prstClr>
                </a:solidFill>
              </a:rPr>
              <a:pPr>
                <a:defRPr/>
              </a:pPr>
              <a:t>‹#›</a:t>
            </a:fld>
            <a:endParaRPr lang="ja-JP" alt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1"/>
            <a:ext cx="10881360" cy="1906905"/>
          </a:xfrm>
        </p:spPr>
        <p:txBody>
          <a:bodyPr anchor="t"/>
          <a:lstStyle>
            <a:lvl1pPr algn="l">
              <a:defRPr sz="5600" b="1" cap="all"/>
            </a:lvl1pPr>
          </a:lstStyle>
          <a:p>
            <a:r>
              <a:rPr lang="ja-JP" altLang="en-US"/>
              <a:t>マスタ タイトルの書式設定</a:t>
            </a:r>
          </a:p>
        </p:txBody>
      </p:sp>
      <p:sp>
        <p:nvSpPr>
          <p:cNvPr id="3" name="テキスト プレースホルダ 2"/>
          <p:cNvSpPr>
            <a:spLocks noGrp="1"/>
          </p:cNvSpPr>
          <p:nvPr>
            <p:ph type="body" idx="1"/>
          </p:nvPr>
        </p:nvSpPr>
        <p:spPr>
          <a:xfrm>
            <a:off x="1011238" y="4069400"/>
            <a:ext cx="10881360" cy="2100262"/>
          </a:xfrm>
        </p:spPr>
        <p:txBody>
          <a:bodyPr anchor="b"/>
          <a:lstStyle>
            <a:lvl1pPr marL="0" indent="0">
              <a:buNone/>
              <a:defRPr sz="2800">
                <a:solidFill>
                  <a:schemeClr val="tx1">
                    <a:tint val="75000"/>
                  </a:schemeClr>
                </a:solidFill>
              </a:defRPr>
            </a:lvl1pPr>
            <a:lvl2pPr marL="639984" indent="0">
              <a:buNone/>
              <a:defRPr sz="2500">
                <a:solidFill>
                  <a:schemeClr val="tx1">
                    <a:tint val="75000"/>
                  </a:schemeClr>
                </a:solidFill>
              </a:defRPr>
            </a:lvl2pPr>
            <a:lvl3pPr marL="1279969" indent="0">
              <a:buNone/>
              <a:defRPr sz="2200">
                <a:solidFill>
                  <a:schemeClr val="tx1">
                    <a:tint val="75000"/>
                  </a:schemeClr>
                </a:solidFill>
              </a:defRPr>
            </a:lvl3pPr>
            <a:lvl4pPr marL="1919954" indent="0">
              <a:buNone/>
              <a:defRPr sz="2000">
                <a:solidFill>
                  <a:schemeClr val="tx1">
                    <a:tint val="75000"/>
                  </a:schemeClr>
                </a:solidFill>
              </a:defRPr>
            </a:lvl4pPr>
            <a:lvl5pPr marL="2559938" indent="0">
              <a:buNone/>
              <a:defRPr sz="2000">
                <a:solidFill>
                  <a:schemeClr val="tx1">
                    <a:tint val="75000"/>
                  </a:schemeClr>
                </a:solidFill>
              </a:defRPr>
            </a:lvl5pPr>
            <a:lvl6pPr marL="3199922" indent="0">
              <a:buNone/>
              <a:defRPr sz="2000">
                <a:solidFill>
                  <a:schemeClr val="tx1">
                    <a:tint val="75000"/>
                  </a:schemeClr>
                </a:solidFill>
              </a:defRPr>
            </a:lvl6pPr>
            <a:lvl7pPr marL="3839907" indent="0">
              <a:buNone/>
              <a:defRPr sz="2000">
                <a:solidFill>
                  <a:schemeClr val="tx1">
                    <a:tint val="75000"/>
                  </a:schemeClr>
                </a:solidFill>
              </a:defRPr>
            </a:lvl7pPr>
            <a:lvl8pPr marL="4479891" indent="0">
              <a:buNone/>
              <a:defRPr sz="2000">
                <a:solidFill>
                  <a:schemeClr val="tx1">
                    <a:tint val="75000"/>
                  </a:schemeClr>
                </a:solidFill>
              </a:defRPr>
            </a:lvl8pPr>
            <a:lvl9pPr marL="5119875" indent="0">
              <a:buNone/>
              <a:defRPr sz="2000">
                <a:solidFill>
                  <a:schemeClr val="tx1">
                    <a:tint val="75000"/>
                  </a:schemeClr>
                </a:solidFill>
              </a:defRPr>
            </a:lvl9pPr>
          </a:lstStyle>
          <a:p>
            <a:pPr lvl="0"/>
            <a:r>
              <a:rPr lang="ja-JP" altLang="en-US"/>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endParaRPr lang="ja-JP" altLang="en-US" dirty="0">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dirty="0">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CA44EE0C-AC0E-4C53-8BA3-0FFB5478E9FB}" type="slidenum">
              <a:rPr lang="ja-JP" altLang="en-US">
                <a:solidFill>
                  <a:prstClr val="black">
                    <a:tint val="75000"/>
                  </a:prstClr>
                </a:solidFill>
              </a:rPr>
              <a:pPr>
                <a:defRPr/>
              </a:pPr>
              <a:t>‹#›</a:t>
            </a:fld>
            <a:endParaRPr lang="ja-JP"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507481"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 3"/>
          <p:cNvSpPr>
            <a:spLocks noGrp="1"/>
          </p:cNvSpPr>
          <p:nvPr>
            <p:ph type="dt" sz="half" idx="10"/>
          </p:nvPr>
        </p:nvSpPr>
        <p:spPr/>
        <p:txBody>
          <a:bodyPr/>
          <a:lstStyle>
            <a:lvl1pPr>
              <a:defRPr/>
            </a:lvl1pPr>
          </a:lstStyle>
          <a:p>
            <a:pPr>
              <a:defRPr/>
            </a:pPr>
            <a:endParaRPr lang="ja-JP" altLang="en-US" dirty="0">
              <a:solidFill>
                <a:prstClr val="black">
                  <a:tint val="75000"/>
                </a:prstClr>
              </a:solidFill>
            </a:endParaRPr>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dirty="0">
              <a:solidFill>
                <a:prstClr val="black">
                  <a:tint val="75000"/>
                </a:prstClr>
              </a:solidFill>
            </a:endParaRPr>
          </a:p>
        </p:txBody>
      </p:sp>
      <p:sp>
        <p:nvSpPr>
          <p:cNvPr id="7" name="スライド番号プレースホルダ 5"/>
          <p:cNvSpPr>
            <a:spLocks noGrp="1"/>
          </p:cNvSpPr>
          <p:nvPr>
            <p:ph type="sldNum" sz="quarter" idx="12"/>
          </p:nvPr>
        </p:nvSpPr>
        <p:spPr/>
        <p:txBody>
          <a:bodyPr/>
          <a:lstStyle>
            <a:lvl1pPr>
              <a:defRPr/>
            </a:lvl1pPr>
          </a:lstStyle>
          <a:p>
            <a:pPr>
              <a:defRPr/>
            </a:pPr>
            <a:fld id="{475B78E1-C032-40C4-B36C-AA4AEA446307}" type="slidenum">
              <a:rPr lang="ja-JP" altLang="en-US">
                <a:solidFill>
                  <a:prstClr val="black">
                    <a:tint val="75000"/>
                  </a:prstClr>
                </a:solidFill>
              </a:rPr>
              <a:pPr>
                <a:defRPr/>
              </a:pPr>
              <a:t>‹#›</a:t>
            </a:fld>
            <a:endParaRPr lang="ja-JP" alt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640081" y="2149159"/>
            <a:ext cx="5656263" cy="895667"/>
          </a:xfrm>
        </p:spPr>
        <p:txBody>
          <a:bodyPr anchor="b"/>
          <a:lstStyle>
            <a:lvl1pPr marL="0" indent="0">
              <a:buNone/>
              <a:defRPr sz="3400" b="1"/>
            </a:lvl1pPr>
            <a:lvl2pPr marL="639984" indent="0">
              <a:buNone/>
              <a:defRPr sz="2800" b="1"/>
            </a:lvl2pPr>
            <a:lvl3pPr marL="1279969" indent="0">
              <a:buNone/>
              <a:defRPr sz="2500" b="1"/>
            </a:lvl3pPr>
            <a:lvl4pPr marL="1919954" indent="0">
              <a:buNone/>
              <a:defRPr sz="2200" b="1"/>
            </a:lvl4pPr>
            <a:lvl5pPr marL="2559938" indent="0">
              <a:buNone/>
              <a:defRPr sz="2200" b="1"/>
            </a:lvl5pPr>
            <a:lvl6pPr marL="3199922" indent="0">
              <a:buNone/>
              <a:defRPr sz="2200" b="1"/>
            </a:lvl6pPr>
            <a:lvl7pPr marL="3839907" indent="0">
              <a:buNone/>
              <a:defRPr sz="2200" b="1"/>
            </a:lvl7pPr>
            <a:lvl8pPr marL="4479891" indent="0">
              <a:buNone/>
              <a:defRPr sz="2200" b="1"/>
            </a:lvl8pPr>
            <a:lvl9pPr marL="5119875" indent="0">
              <a:buNone/>
              <a:defRPr sz="22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640081" y="3044826"/>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503036" y="2149159"/>
            <a:ext cx="5658485" cy="895667"/>
          </a:xfrm>
        </p:spPr>
        <p:txBody>
          <a:bodyPr anchor="b"/>
          <a:lstStyle>
            <a:lvl1pPr marL="0" indent="0">
              <a:buNone/>
              <a:defRPr sz="3400" b="1"/>
            </a:lvl1pPr>
            <a:lvl2pPr marL="639984" indent="0">
              <a:buNone/>
              <a:defRPr sz="2800" b="1"/>
            </a:lvl2pPr>
            <a:lvl3pPr marL="1279969" indent="0">
              <a:buNone/>
              <a:defRPr sz="2500" b="1"/>
            </a:lvl3pPr>
            <a:lvl4pPr marL="1919954" indent="0">
              <a:buNone/>
              <a:defRPr sz="2200" b="1"/>
            </a:lvl4pPr>
            <a:lvl5pPr marL="2559938" indent="0">
              <a:buNone/>
              <a:defRPr sz="2200" b="1"/>
            </a:lvl5pPr>
            <a:lvl6pPr marL="3199922" indent="0">
              <a:buNone/>
              <a:defRPr sz="2200" b="1"/>
            </a:lvl6pPr>
            <a:lvl7pPr marL="3839907" indent="0">
              <a:buNone/>
              <a:defRPr sz="2200" b="1"/>
            </a:lvl7pPr>
            <a:lvl8pPr marL="4479891" indent="0">
              <a:buNone/>
              <a:defRPr sz="2200" b="1"/>
            </a:lvl8pPr>
            <a:lvl9pPr marL="5119875" indent="0">
              <a:buNone/>
              <a:defRPr sz="22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6503036" y="3044826"/>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3"/>
          <p:cNvSpPr>
            <a:spLocks noGrp="1"/>
          </p:cNvSpPr>
          <p:nvPr>
            <p:ph type="dt" sz="half" idx="10"/>
          </p:nvPr>
        </p:nvSpPr>
        <p:spPr/>
        <p:txBody>
          <a:bodyPr/>
          <a:lstStyle>
            <a:lvl1pPr>
              <a:defRPr/>
            </a:lvl1pPr>
          </a:lstStyle>
          <a:p>
            <a:pPr>
              <a:defRPr/>
            </a:pPr>
            <a:endParaRPr lang="ja-JP" altLang="en-US" dirty="0">
              <a:solidFill>
                <a:prstClr val="black">
                  <a:tint val="75000"/>
                </a:prstClr>
              </a:solidFill>
            </a:endParaRPr>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dirty="0">
              <a:solidFill>
                <a:prstClr val="black">
                  <a:tint val="75000"/>
                </a:prstClr>
              </a:solidFill>
            </a:endParaRPr>
          </a:p>
        </p:txBody>
      </p:sp>
      <p:sp>
        <p:nvSpPr>
          <p:cNvPr id="9" name="スライド番号プレースホルダ 5"/>
          <p:cNvSpPr>
            <a:spLocks noGrp="1"/>
          </p:cNvSpPr>
          <p:nvPr>
            <p:ph type="sldNum" sz="quarter" idx="12"/>
          </p:nvPr>
        </p:nvSpPr>
        <p:spPr/>
        <p:txBody>
          <a:bodyPr/>
          <a:lstStyle>
            <a:lvl1pPr>
              <a:defRPr/>
            </a:lvl1pPr>
          </a:lstStyle>
          <a:p>
            <a:pPr>
              <a:defRPr/>
            </a:pPr>
            <a:fld id="{8DA65E81-90DD-4742-A433-EA3F032D0239}" type="slidenum">
              <a:rPr lang="ja-JP" altLang="en-US">
                <a:solidFill>
                  <a:prstClr val="black">
                    <a:tint val="75000"/>
                  </a:prstClr>
                </a:solidFill>
              </a:rPr>
              <a:pPr>
                <a:defRPr/>
              </a:pPr>
              <a:t>‹#›</a:t>
            </a:fld>
            <a:endParaRPr lang="ja-JP" alt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208112" y="120080"/>
            <a:ext cx="12385376" cy="576063"/>
          </a:xfrm>
          <a:solidFill>
            <a:srgbClr val="0000FF"/>
          </a:solidFill>
          <a:ln>
            <a:noFill/>
          </a:ln>
        </p:spPr>
        <p:txBody>
          <a:bodyPr>
            <a:noAutofit/>
          </a:bodyPr>
          <a:lstStyle>
            <a:lvl1pPr>
              <a:defRPr sz="2400">
                <a:solidFill>
                  <a:schemeClr val="bg1"/>
                </a:solidFill>
                <a:latin typeface="HGP創英角ｺﾞｼｯｸUB" pitchFamily="50" charset="-128"/>
                <a:ea typeface="HGP創英角ｺﾞｼｯｸUB" pitchFamily="50" charset="-128"/>
              </a:defRPr>
            </a:lvl1pPr>
          </a:lstStyle>
          <a:p>
            <a:r>
              <a:rPr lang="ja-JP" altLang="en-US"/>
              <a:t>マスタ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endParaRPr lang="ja-JP" altLang="en-US" dirty="0">
              <a:solidFill>
                <a:prstClr val="black">
                  <a:tint val="75000"/>
                </a:prstClr>
              </a:solidFill>
            </a:endParaRPr>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dirty="0">
              <a:solidFill>
                <a:prstClr val="black">
                  <a:tint val="75000"/>
                </a:prstClr>
              </a:solidFill>
            </a:endParaRPr>
          </a:p>
        </p:txBody>
      </p:sp>
      <p:sp>
        <p:nvSpPr>
          <p:cNvPr id="4" name="スライド番号プレースホルダ 5"/>
          <p:cNvSpPr>
            <a:spLocks noGrp="1"/>
          </p:cNvSpPr>
          <p:nvPr>
            <p:ph type="sldNum" sz="quarter" idx="12"/>
          </p:nvPr>
        </p:nvSpPr>
        <p:spPr/>
        <p:txBody>
          <a:bodyPr/>
          <a:lstStyle>
            <a:lvl1pPr>
              <a:defRPr/>
            </a:lvl1pPr>
          </a:lstStyle>
          <a:p>
            <a:pPr>
              <a:defRPr/>
            </a:pPr>
            <a:fld id="{3B1D633B-0328-484E-884D-A4938881E444}" type="slidenum">
              <a:rPr lang="ja-JP" altLang="en-US">
                <a:solidFill>
                  <a:prstClr val="black">
                    <a:tint val="75000"/>
                  </a:prstClr>
                </a:solidFill>
              </a:rPr>
              <a:pPr>
                <a:defRPr/>
              </a:pPr>
              <a:t>‹#›</a:t>
            </a:fld>
            <a:endParaRPr lang="ja-JP" alt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1" y="382271"/>
            <a:ext cx="4211638" cy="1626870"/>
          </a:xfrm>
        </p:spPr>
        <p:txBody>
          <a:bodyPr anchor="b"/>
          <a:lstStyle>
            <a:lvl1pPr algn="l">
              <a:defRPr sz="2800" b="1"/>
            </a:lvl1pPr>
          </a:lstStyle>
          <a:p>
            <a:r>
              <a:rPr lang="ja-JP" altLang="en-US"/>
              <a:t>マスタ タイトルの書式設定</a:t>
            </a:r>
          </a:p>
        </p:txBody>
      </p:sp>
      <p:sp>
        <p:nvSpPr>
          <p:cNvPr id="3" name="コンテンツ プレースホルダ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40081" y="2009141"/>
            <a:ext cx="4211638" cy="6567488"/>
          </a:xfrm>
        </p:spPr>
        <p:txBody>
          <a:bodyPr/>
          <a:lstStyle>
            <a:lvl1pPr marL="0" indent="0">
              <a:buNone/>
              <a:defRPr sz="2000"/>
            </a:lvl1pPr>
            <a:lvl2pPr marL="639984" indent="0">
              <a:buNone/>
              <a:defRPr sz="1700"/>
            </a:lvl2pPr>
            <a:lvl3pPr marL="1279969" indent="0">
              <a:buNone/>
              <a:defRPr sz="1400"/>
            </a:lvl3pPr>
            <a:lvl4pPr marL="1919954" indent="0">
              <a:buNone/>
              <a:defRPr sz="1300"/>
            </a:lvl4pPr>
            <a:lvl5pPr marL="2559938" indent="0">
              <a:buNone/>
              <a:defRPr sz="1300"/>
            </a:lvl5pPr>
            <a:lvl6pPr marL="3199922" indent="0">
              <a:buNone/>
              <a:defRPr sz="1300"/>
            </a:lvl6pPr>
            <a:lvl7pPr marL="3839907" indent="0">
              <a:buNone/>
              <a:defRPr sz="1300"/>
            </a:lvl7pPr>
            <a:lvl8pPr marL="4479891" indent="0">
              <a:buNone/>
              <a:defRPr sz="1300"/>
            </a:lvl8pPr>
            <a:lvl9pPr marL="5119875" indent="0">
              <a:buNone/>
              <a:defRPr sz="13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endParaRPr lang="ja-JP" altLang="en-US" dirty="0">
              <a:solidFill>
                <a:prstClr val="black">
                  <a:tint val="75000"/>
                </a:prstClr>
              </a:solidFill>
            </a:endParaRPr>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dirty="0">
              <a:solidFill>
                <a:prstClr val="black">
                  <a:tint val="75000"/>
                </a:prstClr>
              </a:solidFill>
            </a:endParaRPr>
          </a:p>
        </p:txBody>
      </p:sp>
      <p:sp>
        <p:nvSpPr>
          <p:cNvPr id="7" name="スライド番号プレースホルダ 5"/>
          <p:cNvSpPr>
            <a:spLocks noGrp="1"/>
          </p:cNvSpPr>
          <p:nvPr>
            <p:ph type="sldNum" sz="quarter" idx="12"/>
          </p:nvPr>
        </p:nvSpPr>
        <p:spPr/>
        <p:txBody>
          <a:bodyPr/>
          <a:lstStyle>
            <a:lvl1pPr>
              <a:defRPr/>
            </a:lvl1pPr>
          </a:lstStyle>
          <a:p>
            <a:pPr>
              <a:defRPr/>
            </a:pPr>
            <a:fld id="{C0E9294B-8307-4928-88C1-C32C456AC3C3}" type="slidenum">
              <a:rPr lang="ja-JP" altLang="en-US">
                <a:solidFill>
                  <a:prstClr val="black">
                    <a:tint val="75000"/>
                  </a:prstClr>
                </a:solidFill>
              </a:rPr>
              <a:pPr>
                <a:defRPr/>
              </a:pPr>
              <a:t>‹#›</a:t>
            </a:fld>
            <a:endParaRPr lang="ja-JP" alt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4" y="6720841"/>
            <a:ext cx="7680960" cy="793433"/>
          </a:xfrm>
        </p:spPr>
        <p:txBody>
          <a:bodyPr anchor="b"/>
          <a:lstStyle>
            <a:lvl1pPr algn="l">
              <a:defRPr sz="2800" b="1"/>
            </a:lvl1pPr>
          </a:lstStyle>
          <a:p>
            <a:r>
              <a:rPr lang="ja-JP" altLang="en-US"/>
              <a:t>マスタ タイトルの書式設定</a:t>
            </a:r>
          </a:p>
        </p:txBody>
      </p:sp>
      <p:sp>
        <p:nvSpPr>
          <p:cNvPr id="3" name="図プレースホルダ 2"/>
          <p:cNvSpPr>
            <a:spLocks noGrp="1"/>
          </p:cNvSpPr>
          <p:nvPr>
            <p:ph type="pic" idx="1"/>
          </p:nvPr>
        </p:nvSpPr>
        <p:spPr>
          <a:xfrm>
            <a:off x="2509204" y="857885"/>
            <a:ext cx="7680960" cy="5760720"/>
          </a:xfrm>
        </p:spPr>
        <p:txBody>
          <a:bodyPr rtlCol="0">
            <a:normAutofit/>
          </a:bodyPr>
          <a:lstStyle>
            <a:lvl1pPr marL="0" indent="0">
              <a:buNone/>
              <a:defRPr sz="4500"/>
            </a:lvl1pPr>
            <a:lvl2pPr marL="639984" indent="0">
              <a:buNone/>
              <a:defRPr sz="3900"/>
            </a:lvl2pPr>
            <a:lvl3pPr marL="1279969" indent="0">
              <a:buNone/>
              <a:defRPr sz="3400"/>
            </a:lvl3pPr>
            <a:lvl4pPr marL="1919954" indent="0">
              <a:buNone/>
              <a:defRPr sz="2800"/>
            </a:lvl4pPr>
            <a:lvl5pPr marL="2559938" indent="0">
              <a:buNone/>
              <a:defRPr sz="2800"/>
            </a:lvl5pPr>
            <a:lvl6pPr marL="3199922" indent="0">
              <a:buNone/>
              <a:defRPr sz="2800"/>
            </a:lvl6pPr>
            <a:lvl7pPr marL="3839907" indent="0">
              <a:buNone/>
              <a:defRPr sz="2800"/>
            </a:lvl7pPr>
            <a:lvl8pPr marL="4479891" indent="0">
              <a:buNone/>
              <a:defRPr sz="2800"/>
            </a:lvl8pPr>
            <a:lvl9pPr marL="5119875" indent="0">
              <a:buNone/>
              <a:defRPr sz="2800"/>
            </a:lvl9pPr>
          </a:lstStyle>
          <a:p>
            <a:pPr lvl="0"/>
            <a:endParaRPr lang="ja-JP" altLang="en-US" noProof="0" dirty="0"/>
          </a:p>
        </p:txBody>
      </p:sp>
      <p:sp>
        <p:nvSpPr>
          <p:cNvPr id="4" name="テキスト プレースホルダ 3"/>
          <p:cNvSpPr>
            <a:spLocks noGrp="1"/>
          </p:cNvSpPr>
          <p:nvPr>
            <p:ph type="body" sz="half" idx="2"/>
          </p:nvPr>
        </p:nvSpPr>
        <p:spPr>
          <a:xfrm>
            <a:off x="2509204" y="7514274"/>
            <a:ext cx="7680960" cy="1126807"/>
          </a:xfrm>
        </p:spPr>
        <p:txBody>
          <a:bodyPr/>
          <a:lstStyle>
            <a:lvl1pPr marL="0" indent="0">
              <a:buNone/>
              <a:defRPr sz="2000"/>
            </a:lvl1pPr>
            <a:lvl2pPr marL="639984" indent="0">
              <a:buNone/>
              <a:defRPr sz="1700"/>
            </a:lvl2pPr>
            <a:lvl3pPr marL="1279969" indent="0">
              <a:buNone/>
              <a:defRPr sz="1400"/>
            </a:lvl3pPr>
            <a:lvl4pPr marL="1919954" indent="0">
              <a:buNone/>
              <a:defRPr sz="1300"/>
            </a:lvl4pPr>
            <a:lvl5pPr marL="2559938" indent="0">
              <a:buNone/>
              <a:defRPr sz="1300"/>
            </a:lvl5pPr>
            <a:lvl6pPr marL="3199922" indent="0">
              <a:buNone/>
              <a:defRPr sz="1300"/>
            </a:lvl6pPr>
            <a:lvl7pPr marL="3839907" indent="0">
              <a:buNone/>
              <a:defRPr sz="1300"/>
            </a:lvl7pPr>
            <a:lvl8pPr marL="4479891" indent="0">
              <a:buNone/>
              <a:defRPr sz="1300"/>
            </a:lvl8pPr>
            <a:lvl9pPr marL="5119875" indent="0">
              <a:buNone/>
              <a:defRPr sz="13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endParaRPr lang="ja-JP" altLang="en-US" dirty="0">
              <a:solidFill>
                <a:prstClr val="black">
                  <a:tint val="75000"/>
                </a:prstClr>
              </a:solidFill>
            </a:endParaRPr>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dirty="0">
              <a:solidFill>
                <a:prstClr val="black">
                  <a:tint val="75000"/>
                </a:prstClr>
              </a:solidFill>
            </a:endParaRPr>
          </a:p>
        </p:txBody>
      </p:sp>
      <p:sp>
        <p:nvSpPr>
          <p:cNvPr id="7" name="スライド番号プレースホルダ 5"/>
          <p:cNvSpPr>
            <a:spLocks noGrp="1"/>
          </p:cNvSpPr>
          <p:nvPr>
            <p:ph type="sldNum" sz="quarter" idx="12"/>
          </p:nvPr>
        </p:nvSpPr>
        <p:spPr/>
        <p:txBody>
          <a:bodyPr/>
          <a:lstStyle>
            <a:lvl1pPr>
              <a:defRPr/>
            </a:lvl1pPr>
          </a:lstStyle>
          <a:p>
            <a:pPr>
              <a:defRPr/>
            </a:pPr>
            <a:fld id="{054E4E78-5A58-425F-A416-8DCF9E093212}" type="slidenum">
              <a:rPr lang="ja-JP" altLang="en-US">
                <a:solidFill>
                  <a:prstClr val="black">
                    <a:tint val="75000"/>
                  </a:prstClr>
                </a:solidFill>
              </a:rPr>
              <a:pPr>
                <a:defRPr/>
              </a:pPr>
              <a:t>‹#›</a:t>
            </a:fld>
            <a:endParaRPr lang="ja-JP" alt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639763" y="384175"/>
            <a:ext cx="11522075" cy="1600200"/>
          </a:xfrm>
          <a:prstGeom prst="rect">
            <a:avLst/>
          </a:prstGeom>
          <a:noFill/>
          <a:ln w="9525">
            <a:noFill/>
            <a:miter lim="800000"/>
            <a:headEnd/>
            <a:tailEnd/>
          </a:ln>
        </p:spPr>
        <p:txBody>
          <a:bodyPr vert="horz" wrap="square" lIns="127997" tIns="63998" rIns="127997" bIns="63998" numCol="1" anchor="ctr" anchorCtr="0" compatLnSpc="1">
            <a:prstTxWarp prst="textNoShape">
              <a:avLst/>
            </a:prstTxWarp>
          </a:bodyPr>
          <a:lstStyle/>
          <a:p>
            <a:pPr lvl="0"/>
            <a:r>
              <a:rPr lang="ja-JP" altLang="en-US"/>
              <a:t>マスタ タイトルの書式設定</a:t>
            </a:r>
          </a:p>
        </p:txBody>
      </p:sp>
      <p:sp>
        <p:nvSpPr>
          <p:cNvPr id="1027" name="テキスト プレースホルダ 2"/>
          <p:cNvSpPr>
            <a:spLocks noGrp="1"/>
          </p:cNvSpPr>
          <p:nvPr>
            <p:ph type="body" idx="1"/>
          </p:nvPr>
        </p:nvSpPr>
        <p:spPr bwMode="auto">
          <a:xfrm>
            <a:off x="639763" y="2239963"/>
            <a:ext cx="11522075" cy="6337300"/>
          </a:xfrm>
          <a:prstGeom prst="rect">
            <a:avLst/>
          </a:prstGeom>
          <a:noFill/>
          <a:ln w="9525">
            <a:noFill/>
            <a:miter lim="800000"/>
            <a:headEnd/>
            <a:tailEnd/>
          </a:ln>
        </p:spPr>
        <p:txBody>
          <a:bodyPr vert="horz" wrap="square" lIns="127997" tIns="63998" rIns="127997" bIns="63998"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639763" y="8899525"/>
            <a:ext cx="2987675" cy="511175"/>
          </a:xfrm>
          <a:prstGeom prst="rect">
            <a:avLst/>
          </a:prstGeom>
        </p:spPr>
        <p:txBody>
          <a:bodyPr vert="horz" lIns="127997" tIns="63998" rIns="127997" bIns="63998" rtlCol="0" anchor="ctr"/>
          <a:lstStyle>
            <a:lvl1pPr algn="l" defTabSz="1279969" fontAlgn="auto">
              <a:spcBef>
                <a:spcPts val="0"/>
              </a:spcBef>
              <a:spcAft>
                <a:spcPts val="0"/>
              </a:spcAft>
              <a:defRPr sz="1700">
                <a:solidFill>
                  <a:schemeClr val="tx1">
                    <a:tint val="75000"/>
                  </a:schemeClr>
                </a:solidFill>
                <a:latin typeface="+mn-lt"/>
                <a:ea typeface="+mn-ea"/>
              </a:defRPr>
            </a:lvl1pPr>
          </a:lstStyle>
          <a:p>
            <a:pPr>
              <a:defRPr/>
            </a:pPr>
            <a:endParaRPr kumimoji="1" lang="ja-JP" altLang="en-US" dirty="0">
              <a:solidFill>
                <a:prstClr val="black">
                  <a:tint val="75000"/>
                </a:prstClr>
              </a:solidFill>
            </a:endParaRPr>
          </a:p>
        </p:txBody>
      </p:sp>
      <p:sp>
        <p:nvSpPr>
          <p:cNvPr id="5" name="フッター プレースホルダ 4"/>
          <p:cNvSpPr>
            <a:spLocks noGrp="1"/>
          </p:cNvSpPr>
          <p:nvPr>
            <p:ph type="ftr" sz="quarter" idx="3"/>
          </p:nvPr>
        </p:nvSpPr>
        <p:spPr>
          <a:xfrm>
            <a:off x="4373563" y="8899525"/>
            <a:ext cx="4054475" cy="511175"/>
          </a:xfrm>
          <a:prstGeom prst="rect">
            <a:avLst/>
          </a:prstGeom>
        </p:spPr>
        <p:txBody>
          <a:bodyPr vert="horz" lIns="127997" tIns="63998" rIns="127997" bIns="63998" rtlCol="0" anchor="ctr"/>
          <a:lstStyle>
            <a:lvl1pPr algn="ctr" defTabSz="1279969" fontAlgn="auto">
              <a:spcBef>
                <a:spcPts val="0"/>
              </a:spcBef>
              <a:spcAft>
                <a:spcPts val="0"/>
              </a:spcAft>
              <a:defRPr sz="1700">
                <a:solidFill>
                  <a:schemeClr val="tx1">
                    <a:tint val="75000"/>
                  </a:schemeClr>
                </a:solidFill>
                <a:latin typeface="+mn-lt"/>
                <a:ea typeface="+mn-ea"/>
              </a:defRPr>
            </a:lvl1pPr>
          </a:lstStyle>
          <a:p>
            <a:pPr>
              <a:defRPr/>
            </a:pPr>
            <a:endParaRPr kumimoji="1" lang="ja-JP" altLang="en-US" dirty="0">
              <a:solidFill>
                <a:prstClr val="black">
                  <a:tint val="75000"/>
                </a:prstClr>
              </a:solidFill>
            </a:endParaRPr>
          </a:p>
        </p:txBody>
      </p:sp>
      <p:sp>
        <p:nvSpPr>
          <p:cNvPr id="6" name="スライド番号プレースホルダ 5"/>
          <p:cNvSpPr>
            <a:spLocks noGrp="1"/>
          </p:cNvSpPr>
          <p:nvPr>
            <p:ph type="sldNum" sz="quarter" idx="4"/>
          </p:nvPr>
        </p:nvSpPr>
        <p:spPr>
          <a:xfrm>
            <a:off x="9174163" y="8899525"/>
            <a:ext cx="2987675" cy="511175"/>
          </a:xfrm>
          <a:prstGeom prst="rect">
            <a:avLst/>
          </a:prstGeom>
        </p:spPr>
        <p:txBody>
          <a:bodyPr vert="horz" lIns="127997" tIns="63998" rIns="127997" bIns="63998" rtlCol="0" anchor="ctr"/>
          <a:lstStyle>
            <a:lvl1pPr algn="r" defTabSz="1279969" fontAlgn="auto">
              <a:spcBef>
                <a:spcPts val="0"/>
              </a:spcBef>
              <a:spcAft>
                <a:spcPts val="0"/>
              </a:spcAft>
              <a:defRPr sz="1700">
                <a:solidFill>
                  <a:schemeClr val="tx1">
                    <a:tint val="75000"/>
                  </a:schemeClr>
                </a:solidFill>
                <a:latin typeface="+mn-lt"/>
                <a:ea typeface="+mn-ea"/>
              </a:defRPr>
            </a:lvl1pPr>
          </a:lstStyle>
          <a:p>
            <a:pPr>
              <a:defRPr/>
            </a:pPr>
            <a:fld id="{6A89BF6F-24CF-47E7-BE46-01085727BF66}" type="slidenum">
              <a:rPr kumimoji="1" lang="ja-JP" altLang="en-US">
                <a:solidFill>
                  <a:prstClr val="black">
                    <a:tint val="75000"/>
                  </a:prstClr>
                </a:solidFill>
              </a:rPr>
              <a:pPr>
                <a:defRPr/>
              </a:pPr>
              <a:t>‹#›</a:t>
            </a:fld>
            <a:endParaRPr kumimoji="1" lang="ja-JP" alt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1279525" rtl="0" eaLnBrk="0" fontAlgn="base" hangingPunct="0">
        <a:spcBef>
          <a:spcPct val="0"/>
        </a:spcBef>
        <a:spcAft>
          <a:spcPct val="0"/>
        </a:spcAft>
        <a:defRPr kumimoji="1" sz="6200" kern="1200">
          <a:solidFill>
            <a:schemeClr val="tx1"/>
          </a:solidFill>
          <a:latin typeface="+mj-lt"/>
          <a:ea typeface="+mj-ea"/>
          <a:cs typeface="+mj-cs"/>
        </a:defRPr>
      </a:lvl1pPr>
      <a:lvl2pPr algn="ctr" defTabSz="1279525" rtl="0" eaLnBrk="0" fontAlgn="base" hangingPunct="0">
        <a:spcBef>
          <a:spcPct val="0"/>
        </a:spcBef>
        <a:spcAft>
          <a:spcPct val="0"/>
        </a:spcAft>
        <a:defRPr kumimoji="1" sz="6200">
          <a:solidFill>
            <a:schemeClr val="tx1"/>
          </a:solidFill>
          <a:latin typeface="Calibri" pitchFamily="34" charset="0"/>
          <a:ea typeface="ＭＳ Ｐゴシック" pitchFamily="50" charset="-128"/>
        </a:defRPr>
      </a:lvl2pPr>
      <a:lvl3pPr algn="ctr" defTabSz="1279525" rtl="0" eaLnBrk="0" fontAlgn="base" hangingPunct="0">
        <a:spcBef>
          <a:spcPct val="0"/>
        </a:spcBef>
        <a:spcAft>
          <a:spcPct val="0"/>
        </a:spcAft>
        <a:defRPr kumimoji="1" sz="6200">
          <a:solidFill>
            <a:schemeClr val="tx1"/>
          </a:solidFill>
          <a:latin typeface="Calibri" pitchFamily="34" charset="0"/>
          <a:ea typeface="ＭＳ Ｐゴシック" pitchFamily="50" charset="-128"/>
        </a:defRPr>
      </a:lvl3pPr>
      <a:lvl4pPr algn="ctr" defTabSz="1279525" rtl="0" eaLnBrk="0" fontAlgn="base" hangingPunct="0">
        <a:spcBef>
          <a:spcPct val="0"/>
        </a:spcBef>
        <a:spcAft>
          <a:spcPct val="0"/>
        </a:spcAft>
        <a:defRPr kumimoji="1" sz="6200">
          <a:solidFill>
            <a:schemeClr val="tx1"/>
          </a:solidFill>
          <a:latin typeface="Calibri" pitchFamily="34" charset="0"/>
          <a:ea typeface="ＭＳ Ｐゴシック" pitchFamily="50" charset="-128"/>
        </a:defRPr>
      </a:lvl4pPr>
      <a:lvl5pPr algn="ctr" defTabSz="1279525" rtl="0" eaLnBrk="0" fontAlgn="base" hangingPunct="0">
        <a:spcBef>
          <a:spcPct val="0"/>
        </a:spcBef>
        <a:spcAft>
          <a:spcPct val="0"/>
        </a:spcAft>
        <a:defRPr kumimoji="1" sz="6200">
          <a:solidFill>
            <a:schemeClr val="tx1"/>
          </a:solidFill>
          <a:latin typeface="Calibri" pitchFamily="34" charset="0"/>
          <a:ea typeface="ＭＳ Ｐゴシック" pitchFamily="50" charset="-128"/>
        </a:defRPr>
      </a:lvl5pPr>
      <a:lvl6pPr marL="457200" algn="ctr" defTabSz="1279525" rtl="0" fontAlgn="base">
        <a:spcBef>
          <a:spcPct val="0"/>
        </a:spcBef>
        <a:spcAft>
          <a:spcPct val="0"/>
        </a:spcAft>
        <a:defRPr kumimoji="1" sz="6200">
          <a:solidFill>
            <a:schemeClr val="tx1"/>
          </a:solidFill>
          <a:latin typeface="Calibri" pitchFamily="34" charset="0"/>
          <a:ea typeface="ＭＳ Ｐゴシック" pitchFamily="50" charset="-128"/>
        </a:defRPr>
      </a:lvl6pPr>
      <a:lvl7pPr marL="914400" algn="ctr" defTabSz="1279525" rtl="0" fontAlgn="base">
        <a:spcBef>
          <a:spcPct val="0"/>
        </a:spcBef>
        <a:spcAft>
          <a:spcPct val="0"/>
        </a:spcAft>
        <a:defRPr kumimoji="1" sz="6200">
          <a:solidFill>
            <a:schemeClr val="tx1"/>
          </a:solidFill>
          <a:latin typeface="Calibri" pitchFamily="34" charset="0"/>
          <a:ea typeface="ＭＳ Ｐゴシック" pitchFamily="50" charset="-128"/>
        </a:defRPr>
      </a:lvl7pPr>
      <a:lvl8pPr marL="1371600" algn="ctr" defTabSz="1279525" rtl="0" fontAlgn="base">
        <a:spcBef>
          <a:spcPct val="0"/>
        </a:spcBef>
        <a:spcAft>
          <a:spcPct val="0"/>
        </a:spcAft>
        <a:defRPr kumimoji="1" sz="6200">
          <a:solidFill>
            <a:schemeClr val="tx1"/>
          </a:solidFill>
          <a:latin typeface="Calibri" pitchFamily="34" charset="0"/>
          <a:ea typeface="ＭＳ Ｐゴシック" pitchFamily="50" charset="-128"/>
        </a:defRPr>
      </a:lvl8pPr>
      <a:lvl9pPr marL="1828800" algn="ctr" defTabSz="1279525" rtl="0" fontAlgn="base">
        <a:spcBef>
          <a:spcPct val="0"/>
        </a:spcBef>
        <a:spcAft>
          <a:spcPct val="0"/>
        </a:spcAft>
        <a:defRPr kumimoji="1" sz="6200">
          <a:solidFill>
            <a:schemeClr val="tx1"/>
          </a:solidFill>
          <a:latin typeface="Calibri" pitchFamily="34" charset="0"/>
          <a:ea typeface="ＭＳ Ｐゴシック" pitchFamily="50" charset="-128"/>
        </a:defRPr>
      </a:lvl9pPr>
    </p:titleStyle>
    <p:bodyStyle>
      <a:lvl1pPr marL="479425" indent="-479425" algn="l" defTabSz="1279525" rtl="0" eaLnBrk="0" fontAlgn="base" hangingPunct="0">
        <a:spcBef>
          <a:spcPct val="20000"/>
        </a:spcBef>
        <a:spcAft>
          <a:spcPct val="0"/>
        </a:spcAft>
        <a:buFont typeface="Arial" charset="0"/>
        <a:buChar char="•"/>
        <a:defRPr kumimoji="1" sz="4500" kern="1200">
          <a:solidFill>
            <a:schemeClr val="tx1"/>
          </a:solidFill>
          <a:latin typeface="+mn-lt"/>
          <a:ea typeface="+mn-ea"/>
          <a:cs typeface="+mn-cs"/>
        </a:defRPr>
      </a:lvl1pPr>
      <a:lvl2pPr marL="1039813" indent="-398463" algn="l" defTabSz="1279525" rtl="0" eaLnBrk="0" fontAlgn="base" hangingPunct="0">
        <a:spcBef>
          <a:spcPct val="20000"/>
        </a:spcBef>
        <a:spcAft>
          <a:spcPct val="0"/>
        </a:spcAft>
        <a:buFont typeface="Arial" charset="0"/>
        <a:buChar char="–"/>
        <a:defRPr kumimoji="1" sz="3900" kern="1200">
          <a:solidFill>
            <a:schemeClr val="tx1"/>
          </a:solidFill>
          <a:latin typeface="+mn-lt"/>
          <a:ea typeface="+mn-ea"/>
          <a:cs typeface="+mn-cs"/>
        </a:defRPr>
      </a:lvl2pPr>
      <a:lvl3pPr marL="1598613" indent="-319088" algn="l" defTabSz="1279525" rtl="0" eaLnBrk="0" fontAlgn="base" hangingPunct="0">
        <a:spcBef>
          <a:spcPct val="20000"/>
        </a:spcBef>
        <a:spcAft>
          <a:spcPct val="0"/>
        </a:spcAft>
        <a:buFont typeface="Arial" charset="0"/>
        <a:buChar char="•"/>
        <a:defRPr kumimoji="1" sz="3400" kern="1200">
          <a:solidFill>
            <a:schemeClr val="tx1"/>
          </a:solidFill>
          <a:latin typeface="+mn-lt"/>
          <a:ea typeface="+mn-ea"/>
          <a:cs typeface="+mn-cs"/>
        </a:defRPr>
      </a:lvl3pPr>
      <a:lvl4pPr marL="2238375" indent="-319088" algn="l" defTabSz="1279525"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4pPr>
      <a:lvl5pPr marL="2879725" indent="-319088" algn="l" defTabSz="1279525"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5pPr>
      <a:lvl6pPr marL="3519914" indent="-319992" algn="l" defTabSz="1279969"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59899" indent="-319992" algn="l" defTabSz="1279969"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799883" indent="-319992" algn="l" defTabSz="1279969"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39868" indent="-319992" algn="l" defTabSz="1279969"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79969" rtl="0" eaLnBrk="1" latinLnBrk="0" hangingPunct="1">
        <a:defRPr kumimoji="1" sz="2500" kern="1200">
          <a:solidFill>
            <a:schemeClr val="tx1"/>
          </a:solidFill>
          <a:latin typeface="+mn-lt"/>
          <a:ea typeface="+mn-ea"/>
          <a:cs typeface="+mn-cs"/>
        </a:defRPr>
      </a:lvl1pPr>
      <a:lvl2pPr marL="639984" algn="l" defTabSz="1279969" rtl="0" eaLnBrk="1" latinLnBrk="0" hangingPunct="1">
        <a:defRPr kumimoji="1" sz="2500" kern="1200">
          <a:solidFill>
            <a:schemeClr val="tx1"/>
          </a:solidFill>
          <a:latin typeface="+mn-lt"/>
          <a:ea typeface="+mn-ea"/>
          <a:cs typeface="+mn-cs"/>
        </a:defRPr>
      </a:lvl2pPr>
      <a:lvl3pPr marL="1279969" algn="l" defTabSz="1279969" rtl="0" eaLnBrk="1" latinLnBrk="0" hangingPunct="1">
        <a:defRPr kumimoji="1" sz="2500" kern="1200">
          <a:solidFill>
            <a:schemeClr val="tx1"/>
          </a:solidFill>
          <a:latin typeface="+mn-lt"/>
          <a:ea typeface="+mn-ea"/>
          <a:cs typeface="+mn-cs"/>
        </a:defRPr>
      </a:lvl3pPr>
      <a:lvl4pPr marL="1919954" algn="l" defTabSz="1279969" rtl="0" eaLnBrk="1" latinLnBrk="0" hangingPunct="1">
        <a:defRPr kumimoji="1" sz="2500" kern="1200">
          <a:solidFill>
            <a:schemeClr val="tx1"/>
          </a:solidFill>
          <a:latin typeface="+mn-lt"/>
          <a:ea typeface="+mn-ea"/>
          <a:cs typeface="+mn-cs"/>
        </a:defRPr>
      </a:lvl4pPr>
      <a:lvl5pPr marL="2559938" algn="l" defTabSz="1279969" rtl="0" eaLnBrk="1" latinLnBrk="0" hangingPunct="1">
        <a:defRPr kumimoji="1" sz="2500" kern="1200">
          <a:solidFill>
            <a:schemeClr val="tx1"/>
          </a:solidFill>
          <a:latin typeface="+mn-lt"/>
          <a:ea typeface="+mn-ea"/>
          <a:cs typeface="+mn-cs"/>
        </a:defRPr>
      </a:lvl5pPr>
      <a:lvl6pPr marL="3199922" algn="l" defTabSz="1279969" rtl="0" eaLnBrk="1" latinLnBrk="0" hangingPunct="1">
        <a:defRPr kumimoji="1" sz="2500" kern="1200">
          <a:solidFill>
            <a:schemeClr val="tx1"/>
          </a:solidFill>
          <a:latin typeface="+mn-lt"/>
          <a:ea typeface="+mn-ea"/>
          <a:cs typeface="+mn-cs"/>
        </a:defRPr>
      </a:lvl6pPr>
      <a:lvl7pPr marL="3839907" algn="l" defTabSz="1279969" rtl="0" eaLnBrk="1" latinLnBrk="0" hangingPunct="1">
        <a:defRPr kumimoji="1" sz="2500" kern="1200">
          <a:solidFill>
            <a:schemeClr val="tx1"/>
          </a:solidFill>
          <a:latin typeface="+mn-lt"/>
          <a:ea typeface="+mn-ea"/>
          <a:cs typeface="+mn-cs"/>
        </a:defRPr>
      </a:lvl7pPr>
      <a:lvl8pPr marL="4479891" algn="l" defTabSz="1279969" rtl="0" eaLnBrk="1" latinLnBrk="0" hangingPunct="1">
        <a:defRPr kumimoji="1" sz="2500" kern="1200">
          <a:solidFill>
            <a:schemeClr val="tx1"/>
          </a:solidFill>
          <a:latin typeface="+mn-lt"/>
          <a:ea typeface="+mn-ea"/>
          <a:cs typeface="+mn-cs"/>
        </a:defRPr>
      </a:lvl8pPr>
      <a:lvl9pPr marL="5119875" algn="l" defTabSz="1279969"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xmlns="" id="{6885E166-7C44-4B23-A0F9-D0530F718DF0}"/>
              </a:ext>
            </a:extLst>
          </p:cNvPr>
          <p:cNvSpPr>
            <a:spLocks noGrp="1"/>
          </p:cNvSpPr>
          <p:nvPr>
            <p:ph type="sldNum" sz="quarter" idx="12"/>
          </p:nvPr>
        </p:nvSpPr>
        <p:spPr/>
        <p:txBody>
          <a:bodyPr/>
          <a:lstStyle/>
          <a:p>
            <a:pPr>
              <a:defRPr/>
            </a:pPr>
            <a:fld id="{0D9C83FD-2FFD-41FE-8A4B-A5F06587CAAD}" type="slidenum">
              <a:rPr lang="ja-JP" altLang="en-US" smtClean="0">
                <a:solidFill>
                  <a:prstClr val="black">
                    <a:tint val="75000"/>
                  </a:prstClr>
                </a:solidFill>
              </a:rPr>
              <a:pPr>
                <a:defRPr/>
              </a:pPr>
              <a:t>1</a:t>
            </a:fld>
            <a:endParaRPr lang="ja-JP" altLang="en-US" dirty="0">
              <a:solidFill>
                <a:prstClr val="black">
                  <a:tint val="75000"/>
                </a:prstClr>
              </a:solidFill>
            </a:endParaRPr>
          </a:p>
        </p:txBody>
      </p:sp>
      <p:sp>
        <p:nvSpPr>
          <p:cNvPr id="5" name="テキスト ボックス 4">
            <a:extLst>
              <a:ext uri="{FF2B5EF4-FFF2-40B4-BE49-F238E27FC236}">
                <a16:creationId xmlns:a16="http://schemas.microsoft.com/office/drawing/2014/main" xmlns="" id="{B41311EE-FEBC-44B9-8BB0-55488E54E6B9}"/>
              </a:ext>
            </a:extLst>
          </p:cNvPr>
          <p:cNvSpPr txBox="1"/>
          <p:nvPr/>
        </p:nvSpPr>
        <p:spPr>
          <a:xfrm>
            <a:off x="928192" y="264096"/>
            <a:ext cx="4939173" cy="646331"/>
          </a:xfrm>
          <a:prstGeom prst="rect">
            <a:avLst/>
          </a:prstGeom>
          <a:noFill/>
        </p:spPr>
        <p:txBody>
          <a:bodyPr wrap="none" rtlCol="0">
            <a:spAutoFit/>
          </a:bodyPr>
          <a:lstStyle/>
          <a:p>
            <a:r>
              <a:rPr kumimoji="1" lang="en-US" altLang="ja-JP" sz="3600" dirty="0"/>
              <a:t>G</a:t>
            </a:r>
            <a:r>
              <a:rPr kumimoji="1" lang="ja-JP" altLang="en-US" sz="3600" dirty="0"/>
              <a:t>特勉強会説明シナリオ</a:t>
            </a:r>
          </a:p>
        </p:txBody>
      </p:sp>
      <p:sp>
        <p:nvSpPr>
          <p:cNvPr id="6" name="テキスト ボックス 5">
            <a:extLst>
              <a:ext uri="{FF2B5EF4-FFF2-40B4-BE49-F238E27FC236}">
                <a16:creationId xmlns:a16="http://schemas.microsoft.com/office/drawing/2014/main" xmlns="" id="{7DC51EB7-1539-4EBD-9800-D9E9278C96A0}"/>
              </a:ext>
            </a:extLst>
          </p:cNvPr>
          <p:cNvSpPr txBox="1"/>
          <p:nvPr/>
        </p:nvSpPr>
        <p:spPr>
          <a:xfrm>
            <a:off x="712168" y="1632248"/>
            <a:ext cx="10645863" cy="1631216"/>
          </a:xfrm>
          <a:prstGeom prst="rect">
            <a:avLst/>
          </a:prstGeom>
          <a:noFill/>
        </p:spPr>
        <p:txBody>
          <a:bodyPr wrap="none" rtlCol="0">
            <a:spAutoFit/>
          </a:bodyPr>
          <a:lstStyle/>
          <a:p>
            <a:r>
              <a:rPr kumimoji="1" lang="ja-JP" altLang="en-US" dirty="0"/>
              <a:t>目標</a:t>
            </a:r>
            <a:endParaRPr kumimoji="1" lang="en-US" altLang="ja-JP" dirty="0"/>
          </a:p>
          <a:p>
            <a:r>
              <a:rPr kumimoji="1" lang="ja-JP" altLang="en-US" dirty="0"/>
              <a:t>　●国の高精度時刻についての積極的関与を促す</a:t>
            </a:r>
            <a:endParaRPr kumimoji="1" lang="en-US" altLang="ja-JP" dirty="0"/>
          </a:p>
          <a:p>
            <a:r>
              <a:rPr kumimoji="1" lang="ja-JP" altLang="en-US" dirty="0"/>
              <a:t>　●</a:t>
            </a:r>
            <a:r>
              <a:rPr kumimoji="1" lang="en-US" altLang="ja-JP" u="sng" dirty="0"/>
              <a:t>QZSS</a:t>
            </a:r>
            <a:r>
              <a:rPr kumimoji="1" lang="ja-JP" altLang="en-US" u="sng" dirty="0"/>
              <a:t>と</a:t>
            </a:r>
            <a:r>
              <a:rPr kumimoji="1" lang="en-US" altLang="ja-JP" u="sng" dirty="0"/>
              <a:t>IMES-Plus</a:t>
            </a:r>
            <a:r>
              <a:rPr kumimoji="1" lang="ja-JP" altLang="en-US" u="sng" dirty="0"/>
              <a:t>をセットにしたシームレス基盤が前提（ここが最も重要）</a:t>
            </a:r>
            <a:endParaRPr kumimoji="1" lang="en-US" altLang="ja-JP" u="sng" dirty="0"/>
          </a:p>
          <a:p>
            <a:endParaRPr kumimoji="1" lang="en-US" altLang="ja-JP" dirty="0"/>
          </a:p>
        </p:txBody>
      </p:sp>
      <p:sp>
        <p:nvSpPr>
          <p:cNvPr id="7" name="テキスト ボックス 6">
            <a:extLst>
              <a:ext uri="{FF2B5EF4-FFF2-40B4-BE49-F238E27FC236}">
                <a16:creationId xmlns:a16="http://schemas.microsoft.com/office/drawing/2014/main" xmlns="" id="{92ABB1D9-04A6-4D81-B198-FC3605FDCA47}"/>
              </a:ext>
            </a:extLst>
          </p:cNvPr>
          <p:cNvSpPr txBox="1"/>
          <p:nvPr/>
        </p:nvSpPr>
        <p:spPr>
          <a:xfrm>
            <a:off x="2569738" y="3370666"/>
            <a:ext cx="9504525" cy="477054"/>
          </a:xfrm>
          <a:prstGeom prst="rect">
            <a:avLst/>
          </a:prstGeom>
          <a:noFill/>
          <a:ln w="28575">
            <a:solidFill>
              <a:schemeClr val="accent1"/>
            </a:solidFill>
          </a:ln>
        </p:spPr>
        <p:txBody>
          <a:bodyPr wrap="square" rtlCol="0">
            <a:spAutoFit/>
          </a:bodyPr>
          <a:lstStyle/>
          <a:p>
            <a:r>
              <a:rPr kumimoji="1" lang="ja-JP" altLang="en-US" dirty="0"/>
              <a:t>そのために、民間側として社団屋内情報サービス協会が中核で働く！</a:t>
            </a:r>
          </a:p>
        </p:txBody>
      </p:sp>
      <p:cxnSp>
        <p:nvCxnSpPr>
          <p:cNvPr id="9" name="コネクタ: カギ線 8">
            <a:extLst>
              <a:ext uri="{FF2B5EF4-FFF2-40B4-BE49-F238E27FC236}">
                <a16:creationId xmlns:a16="http://schemas.microsoft.com/office/drawing/2014/main" xmlns="" id="{AD78E871-6D46-4D48-BD02-19D916D89E4D}"/>
              </a:ext>
            </a:extLst>
          </p:cNvPr>
          <p:cNvCxnSpPr>
            <a:cxnSpLocks/>
            <a:endCxn id="7" idx="1"/>
          </p:cNvCxnSpPr>
          <p:nvPr/>
        </p:nvCxnSpPr>
        <p:spPr>
          <a:xfrm rot="16200000" flipH="1">
            <a:off x="1948624" y="2988079"/>
            <a:ext cx="752810" cy="48941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xmlns="" id="{7EBD65B4-BA32-4C4B-B563-4129E80504EE}"/>
              </a:ext>
            </a:extLst>
          </p:cNvPr>
          <p:cNvSpPr txBox="1"/>
          <p:nvPr/>
        </p:nvSpPr>
        <p:spPr>
          <a:xfrm>
            <a:off x="208112" y="4214760"/>
            <a:ext cx="12931745" cy="2015936"/>
          </a:xfrm>
          <a:prstGeom prst="rect">
            <a:avLst/>
          </a:prstGeom>
          <a:noFill/>
        </p:spPr>
        <p:txBody>
          <a:bodyPr wrap="none" rtlCol="0">
            <a:spAutoFit/>
          </a:bodyPr>
          <a:lstStyle/>
          <a:p>
            <a:r>
              <a:rPr kumimoji="1" lang="ja-JP" altLang="en-US" dirty="0"/>
              <a:t>必要性の訴求</a:t>
            </a:r>
            <a:endParaRPr kumimoji="1" lang="en-US" altLang="ja-JP" dirty="0"/>
          </a:p>
          <a:p>
            <a:r>
              <a:rPr kumimoji="1" lang="ja-JP" altLang="en-US" dirty="0"/>
              <a:t>　●</a:t>
            </a:r>
            <a:r>
              <a:rPr kumimoji="1" lang="ja-JP" altLang="en-US" u="sng" dirty="0"/>
              <a:t>高精度時刻・位置を必要とする市場</a:t>
            </a:r>
            <a:r>
              <a:rPr kumimoji="1" lang="ja-JP" altLang="en-US" dirty="0"/>
              <a:t>は、これからの日本の将来に関わる重要な市場である。</a:t>
            </a:r>
            <a:endParaRPr kumimoji="1" lang="en-US" altLang="ja-JP" dirty="0"/>
          </a:p>
          <a:p>
            <a:endParaRPr kumimoji="1" lang="en-US" altLang="ja-JP" dirty="0"/>
          </a:p>
          <a:p>
            <a:endParaRPr kumimoji="1" lang="en-US" altLang="ja-JP" u="sng" dirty="0"/>
          </a:p>
          <a:p>
            <a:endParaRPr kumimoji="1" lang="en-US" altLang="ja-JP" dirty="0"/>
          </a:p>
        </p:txBody>
      </p:sp>
      <p:sp>
        <p:nvSpPr>
          <p:cNvPr id="16" name="テキスト ボックス 15">
            <a:extLst>
              <a:ext uri="{FF2B5EF4-FFF2-40B4-BE49-F238E27FC236}">
                <a16:creationId xmlns:a16="http://schemas.microsoft.com/office/drawing/2014/main" xmlns="" id="{B3DCB688-2F29-4AFE-912D-FEB649AA053C}"/>
              </a:ext>
            </a:extLst>
          </p:cNvPr>
          <p:cNvSpPr txBox="1"/>
          <p:nvPr/>
        </p:nvSpPr>
        <p:spPr>
          <a:xfrm>
            <a:off x="3774871" y="5562709"/>
            <a:ext cx="8294730" cy="861774"/>
          </a:xfrm>
          <a:prstGeom prst="rect">
            <a:avLst/>
          </a:prstGeom>
          <a:noFill/>
          <a:ln w="38100">
            <a:solidFill>
              <a:schemeClr val="accent1"/>
            </a:solidFill>
          </a:ln>
        </p:spPr>
        <p:txBody>
          <a:bodyPr wrap="square" rtlCol="0">
            <a:spAutoFit/>
          </a:bodyPr>
          <a:lstStyle/>
          <a:p>
            <a:r>
              <a:rPr kumimoji="1" lang="ja-JP" altLang="en-US" dirty="0"/>
              <a:t>有望資料の代表的な市場の時刻・位置に対する課題と期待を説明</a:t>
            </a:r>
          </a:p>
        </p:txBody>
      </p:sp>
      <p:cxnSp>
        <p:nvCxnSpPr>
          <p:cNvPr id="18" name="コネクタ: カギ線 17">
            <a:extLst>
              <a:ext uri="{FF2B5EF4-FFF2-40B4-BE49-F238E27FC236}">
                <a16:creationId xmlns:a16="http://schemas.microsoft.com/office/drawing/2014/main" xmlns="" id="{0B5343EF-A1D9-4C9C-A477-54366B5BA3F6}"/>
              </a:ext>
            </a:extLst>
          </p:cNvPr>
          <p:cNvCxnSpPr/>
          <p:nvPr/>
        </p:nvCxnSpPr>
        <p:spPr>
          <a:xfrm>
            <a:off x="2080320" y="5022962"/>
            <a:ext cx="1584176" cy="755771"/>
          </a:xfrm>
          <a:prstGeom prst="bentConnector3">
            <a:avLst>
              <a:gd name="adj1" fmla="val 353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矢印: 下 1">
            <a:extLst>
              <a:ext uri="{FF2B5EF4-FFF2-40B4-BE49-F238E27FC236}">
                <a16:creationId xmlns:a16="http://schemas.microsoft.com/office/drawing/2014/main" xmlns="" id="{4E7B0249-F115-4E1D-8EA3-D607DF8A6DBC}"/>
              </a:ext>
            </a:extLst>
          </p:cNvPr>
          <p:cNvSpPr/>
          <p:nvPr/>
        </p:nvSpPr>
        <p:spPr>
          <a:xfrm>
            <a:off x="6035099" y="6475480"/>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xmlns="" id="{FB16DD40-F32D-42C0-9E21-16A778E15982}"/>
              </a:ext>
            </a:extLst>
          </p:cNvPr>
          <p:cNvSpPr txBox="1"/>
          <p:nvPr/>
        </p:nvSpPr>
        <p:spPr>
          <a:xfrm>
            <a:off x="3520480" y="7126682"/>
            <a:ext cx="9193542" cy="2231380"/>
          </a:xfrm>
          <a:prstGeom prst="rect">
            <a:avLst/>
          </a:prstGeom>
          <a:noFill/>
        </p:spPr>
        <p:txBody>
          <a:bodyPr wrap="none" rtlCol="0">
            <a:spAutoFit/>
          </a:bodyPr>
          <a:lstStyle/>
          <a:p>
            <a:r>
              <a:rPr kumimoji="1" lang="en-US" altLang="ja-JP" sz="3200" b="1" dirty="0"/>
              <a:t>2018</a:t>
            </a:r>
            <a:r>
              <a:rPr kumimoji="1" lang="ja-JP" altLang="en-US" sz="3200" b="1" dirty="0"/>
              <a:t>年度に</a:t>
            </a:r>
            <a:r>
              <a:rPr kumimoji="1" lang="en-US" altLang="ja-JP" sz="3200" b="1" dirty="0"/>
              <a:t>G</a:t>
            </a:r>
            <a:r>
              <a:rPr kumimoji="1" lang="ja-JP" altLang="en-US" sz="3200" b="1" dirty="0"/>
              <a:t>空間情報活用推進特別委員会の中に</a:t>
            </a:r>
            <a:endParaRPr kumimoji="1" lang="en-US" altLang="ja-JP" sz="3200" b="1" dirty="0"/>
          </a:p>
          <a:p>
            <a:r>
              <a:rPr kumimoji="1" lang="ja-JP" altLang="en-US" sz="3200" b="1" dirty="0"/>
              <a:t>シームレス高精度時刻チーム発足</a:t>
            </a:r>
            <a:endParaRPr kumimoji="1" lang="en-US" altLang="ja-JP" sz="3200" b="1" dirty="0"/>
          </a:p>
          <a:p>
            <a:r>
              <a:rPr kumimoji="1" lang="ja-JP" altLang="en-US" dirty="0"/>
              <a:t>　・技術仕様、技術開発推進</a:t>
            </a:r>
            <a:endParaRPr kumimoji="1" lang="en-US" altLang="ja-JP" dirty="0"/>
          </a:p>
          <a:p>
            <a:r>
              <a:rPr kumimoji="1" lang="ja-JP" altLang="en-US" dirty="0"/>
              <a:t>　・利活用に向けての運用体制・法整備などの検討</a:t>
            </a:r>
            <a:endParaRPr kumimoji="1" lang="en-US" altLang="ja-JP" dirty="0"/>
          </a:p>
          <a:p>
            <a:r>
              <a:rPr kumimoji="1" lang="ja-JP" altLang="en-US" dirty="0"/>
              <a:t>　・利活用推進</a:t>
            </a:r>
            <a:endParaRPr kumimoji="1" lang="en-US" altLang="ja-JP" dirty="0"/>
          </a:p>
        </p:txBody>
      </p:sp>
    </p:spTree>
    <p:extLst>
      <p:ext uri="{BB962C8B-B14F-4D97-AF65-F5344CB8AC3E}">
        <p14:creationId xmlns:p14="http://schemas.microsoft.com/office/powerpoint/2010/main" val="271121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784176" y="1992288"/>
            <a:ext cx="11233248" cy="6984776"/>
            <a:chOff x="640160" y="1560240"/>
            <a:chExt cx="11233248" cy="6984776"/>
          </a:xfrm>
        </p:grpSpPr>
        <p:grpSp>
          <p:nvGrpSpPr>
            <p:cNvPr id="4" name="グループ化 3"/>
            <p:cNvGrpSpPr/>
            <p:nvPr/>
          </p:nvGrpSpPr>
          <p:grpSpPr>
            <a:xfrm>
              <a:off x="640160" y="1560240"/>
              <a:ext cx="11233248" cy="6984776"/>
              <a:chOff x="2486025" y="2280320"/>
              <a:chExt cx="7829550" cy="3672408"/>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2280320"/>
                <a:ext cx="782955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2944416" y="5644951"/>
                <a:ext cx="6883616" cy="307777"/>
              </a:xfrm>
              <a:prstGeom prst="rect">
                <a:avLst/>
              </a:prstGeom>
              <a:noFill/>
            </p:spPr>
            <p:txBody>
              <a:bodyPr wrap="none" rtlCol="0">
                <a:spAutoFit/>
              </a:bodyPr>
              <a:lstStyle/>
              <a:p>
                <a:r>
                  <a:rPr kumimoji="1" lang="ja-JP" altLang="en-US" sz="1400" dirty="0"/>
                  <a:t>江島潔　自民党</a:t>
                </a:r>
                <a:r>
                  <a:rPr kumimoji="1" lang="en-US" altLang="ja-JP" sz="1400" dirty="0"/>
                  <a:t>G</a:t>
                </a:r>
                <a:r>
                  <a:rPr kumimoji="1" lang="ja-JP" altLang="en-US" sz="1400" dirty="0"/>
                  <a:t>空間情報活用推進特別委員会事務局次長　平成</a:t>
                </a:r>
                <a:r>
                  <a:rPr kumimoji="1" lang="en-US" altLang="ja-JP" sz="1400" dirty="0"/>
                  <a:t>29</a:t>
                </a:r>
                <a:r>
                  <a:rPr kumimoji="1" lang="ja-JP" altLang="en-US" sz="1400" dirty="0"/>
                  <a:t>年</a:t>
                </a:r>
                <a:r>
                  <a:rPr kumimoji="1" lang="en-US" altLang="ja-JP" sz="1400" dirty="0"/>
                  <a:t>9</a:t>
                </a:r>
                <a:r>
                  <a:rPr kumimoji="1" lang="ja-JP" altLang="en-US" sz="1400" dirty="0"/>
                  <a:t>月</a:t>
                </a:r>
                <a:r>
                  <a:rPr kumimoji="1" lang="en-US" altLang="ja-JP" sz="1400" dirty="0"/>
                  <a:t>1</a:t>
                </a:r>
                <a:r>
                  <a:rPr kumimoji="1" lang="ja-JP" altLang="en-US" sz="1400" dirty="0"/>
                  <a:t>日発表資料</a:t>
                </a:r>
              </a:p>
            </p:txBody>
          </p:sp>
        </p:grpSp>
        <p:sp>
          <p:nvSpPr>
            <p:cNvPr id="5" name="円/楕円 4"/>
            <p:cNvSpPr/>
            <p:nvPr/>
          </p:nvSpPr>
          <p:spPr>
            <a:xfrm>
              <a:off x="9065096" y="4152528"/>
              <a:ext cx="2376264"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雲形吹き出し 16"/>
          <p:cNvSpPr/>
          <p:nvPr/>
        </p:nvSpPr>
        <p:spPr>
          <a:xfrm>
            <a:off x="4384576" y="48072"/>
            <a:ext cx="6552728" cy="2304256"/>
          </a:xfrm>
          <a:prstGeom prst="cloudCallout">
            <a:avLst>
              <a:gd name="adj1" fmla="val 27471"/>
              <a:gd name="adj2" fmla="val 1538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bg1"/>
                </a:solidFill>
                <a:latin typeface="Meiryo UI" panose="020B0604030504040204" pitchFamily="50" charset="-128"/>
                <a:ea typeface="Meiryo UI" panose="020B0604030504040204" pitchFamily="50" charset="-128"/>
              </a:rPr>
              <a:t>全ての情報には、</a:t>
            </a:r>
            <a:r>
              <a:rPr kumimoji="1" lang="en-US" altLang="ja-JP" sz="2800" b="1" dirty="0">
                <a:solidFill>
                  <a:schemeClr val="bg1"/>
                </a:solidFill>
                <a:latin typeface="Meiryo UI" panose="020B0604030504040204" pitchFamily="50" charset="-128"/>
                <a:ea typeface="Meiryo UI" panose="020B0604030504040204" pitchFamily="50" charset="-128"/>
              </a:rPr>
              <a:t>”</a:t>
            </a:r>
            <a:r>
              <a:rPr kumimoji="1" lang="ja-JP" altLang="en-US" sz="2800" b="1" dirty="0">
                <a:solidFill>
                  <a:schemeClr val="bg1"/>
                </a:solidFill>
                <a:latin typeface="Meiryo UI" panose="020B0604030504040204" pitchFamily="50" charset="-128"/>
                <a:ea typeface="Meiryo UI" panose="020B0604030504040204" pitchFamily="50" charset="-128"/>
              </a:rPr>
              <a:t>高精度でリアルタイムの位置と時刻</a:t>
            </a:r>
            <a:r>
              <a:rPr kumimoji="1" lang="en-US" altLang="ja-JP" sz="2800" b="1" dirty="0">
                <a:solidFill>
                  <a:schemeClr val="bg1"/>
                </a:solidFill>
                <a:latin typeface="Meiryo UI" panose="020B0604030504040204" pitchFamily="50" charset="-128"/>
                <a:ea typeface="Meiryo UI" panose="020B0604030504040204" pitchFamily="50" charset="-128"/>
              </a:rPr>
              <a:t>”</a:t>
            </a:r>
            <a:r>
              <a:rPr kumimoji="1" lang="ja-JP" altLang="en-US" sz="2800" b="1" dirty="0">
                <a:solidFill>
                  <a:schemeClr val="bg1"/>
                </a:solidFill>
                <a:latin typeface="Meiryo UI" panose="020B0604030504040204" pitchFamily="50" charset="-128"/>
                <a:ea typeface="Meiryo UI" panose="020B0604030504040204" pitchFamily="50" charset="-128"/>
              </a:rPr>
              <a:t>の情報が必要</a:t>
            </a:r>
            <a:endParaRPr kumimoji="1" lang="ja-JP" altLang="en-US" dirty="0"/>
          </a:p>
        </p:txBody>
      </p:sp>
      <p:sp>
        <p:nvSpPr>
          <p:cNvPr id="6" name="正方形/長方形 5"/>
          <p:cNvSpPr/>
          <p:nvPr/>
        </p:nvSpPr>
        <p:spPr>
          <a:xfrm>
            <a:off x="2414699" y="8899525"/>
            <a:ext cx="7930376" cy="646331"/>
          </a:xfrm>
          <a:prstGeom prst="rect">
            <a:avLst/>
          </a:prstGeom>
        </p:spPr>
        <p:txBody>
          <a:bodyPr wrap="none">
            <a:spAutoFit/>
          </a:bodyPr>
          <a:lstStyle/>
          <a:p>
            <a:r>
              <a:rPr kumimoji="1" lang="ja-JP" altLang="en-US" sz="3600" b="1" dirty="0">
                <a:latin typeface="Meiryo UI" panose="020B0604030504040204" pitchFamily="50" charset="-128"/>
                <a:ea typeface="Meiryo UI" panose="020B0604030504040204" pitchFamily="50" charset="-128"/>
              </a:rPr>
              <a:t>自民党</a:t>
            </a:r>
            <a:r>
              <a:rPr kumimoji="1" lang="en-US" altLang="ja-JP" sz="3600" b="1" dirty="0">
                <a:latin typeface="Meiryo UI" panose="020B0604030504040204" pitchFamily="50" charset="-128"/>
                <a:ea typeface="Meiryo UI" panose="020B0604030504040204" pitchFamily="50" charset="-128"/>
              </a:rPr>
              <a:t>G</a:t>
            </a:r>
            <a:r>
              <a:rPr kumimoji="1" lang="ja-JP" altLang="en-US" sz="3600" b="1" dirty="0">
                <a:latin typeface="Meiryo UI" panose="020B0604030504040204" pitchFamily="50" charset="-128"/>
                <a:ea typeface="Meiryo UI" panose="020B0604030504040204" pitchFamily="50" charset="-128"/>
              </a:rPr>
              <a:t>空間情報活用推進特別委員会</a:t>
            </a:r>
            <a:endParaRPr lang="ja-JP" altLang="en-US"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804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xmlns="" id="{1536142C-2604-4792-8DAB-08E95A8FBE06}"/>
              </a:ext>
            </a:extLst>
          </p:cNvPr>
          <p:cNvPicPr>
            <a:picLocks noChangeAspect="1"/>
          </p:cNvPicPr>
          <p:nvPr/>
        </p:nvPicPr>
        <p:blipFill>
          <a:blip r:embed="rId3"/>
          <a:stretch>
            <a:fillRect/>
          </a:stretch>
        </p:blipFill>
        <p:spPr>
          <a:xfrm>
            <a:off x="9798343" y="8043466"/>
            <a:ext cx="1884950" cy="1372479"/>
          </a:xfrm>
          <a:prstGeom prst="rect">
            <a:avLst/>
          </a:prstGeom>
        </p:spPr>
      </p:pic>
      <p:grpSp>
        <p:nvGrpSpPr>
          <p:cNvPr id="3" name="グループ化 2"/>
          <p:cNvGrpSpPr/>
          <p:nvPr/>
        </p:nvGrpSpPr>
        <p:grpSpPr>
          <a:xfrm>
            <a:off x="119841" y="38380"/>
            <a:ext cx="12463316" cy="618659"/>
            <a:chOff x="0" y="38380"/>
            <a:chExt cx="11446929" cy="618659"/>
          </a:xfrm>
        </p:grpSpPr>
        <p:sp>
          <p:nvSpPr>
            <p:cNvPr id="4" name="正方形/長方形 3"/>
            <p:cNvSpPr/>
            <p:nvPr/>
          </p:nvSpPr>
          <p:spPr>
            <a:xfrm>
              <a:off x="2354718" y="43429"/>
              <a:ext cx="9092211" cy="613610"/>
            </a:xfrm>
            <a:prstGeom prst="rect">
              <a:avLst/>
            </a:prstGeom>
            <a:noFill/>
            <a:ln w="158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tx1"/>
                  </a:solidFill>
                </a:rPr>
                <a:t>　　　高精度時刻・位置利活用推進</a:t>
              </a:r>
            </a:p>
          </p:txBody>
        </p:sp>
        <p:sp>
          <p:nvSpPr>
            <p:cNvPr id="5" name="正方形/長方形 4"/>
            <p:cNvSpPr/>
            <p:nvPr/>
          </p:nvSpPr>
          <p:spPr>
            <a:xfrm>
              <a:off x="0" y="38380"/>
              <a:ext cx="2373883" cy="61361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G</a:t>
              </a:r>
              <a:r>
                <a:rPr kumimoji="1" lang="ja-JP" altLang="en-US" sz="2000" b="1" dirty="0"/>
                <a:t>空間プロジェクト</a:t>
              </a:r>
              <a:endParaRPr kumimoji="1" lang="en-US" altLang="ja-JP" sz="2000" b="1" dirty="0"/>
            </a:p>
            <a:p>
              <a:pPr algn="ctr"/>
              <a:r>
                <a:rPr kumimoji="1" lang="ja-JP" altLang="en-US" sz="2000" b="1" dirty="0">
                  <a:solidFill>
                    <a:srgbClr val="FF0000"/>
                  </a:solidFill>
                </a:rPr>
                <a:t>高精度時刻利用</a:t>
              </a:r>
              <a:endParaRPr kumimoji="1" lang="en-US" altLang="ja-JP" sz="2000" b="1" dirty="0">
                <a:solidFill>
                  <a:srgbClr val="FF0000"/>
                </a:solidFill>
              </a:endParaRPr>
            </a:p>
          </p:txBody>
        </p:sp>
      </p:grpSp>
      <p:sp>
        <p:nvSpPr>
          <p:cNvPr id="8" name="角丸四角形 7"/>
          <p:cNvSpPr/>
          <p:nvPr/>
        </p:nvSpPr>
        <p:spPr>
          <a:xfrm>
            <a:off x="25635" y="2173162"/>
            <a:ext cx="2961066" cy="403901"/>
          </a:xfrm>
          <a:prstGeom prst="roundRect">
            <a:avLst>
              <a:gd name="adj" fmla="val 50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高精度時刻・位置効果の期待できる市場</a:t>
            </a:r>
          </a:p>
        </p:txBody>
      </p:sp>
      <p:sp>
        <p:nvSpPr>
          <p:cNvPr id="10" name="角丸四角形 9"/>
          <p:cNvSpPr/>
          <p:nvPr/>
        </p:nvSpPr>
        <p:spPr>
          <a:xfrm>
            <a:off x="43511" y="6581169"/>
            <a:ext cx="1397003" cy="270898"/>
          </a:xfrm>
          <a:prstGeom prst="roundRect">
            <a:avLst>
              <a:gd name="adj" fmla="val 50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期待される効果</a:t>
            </a:r>
          </a:p>
        </p:txBody>
      </p:sp>
      <p:sp>
        <p:nvSpPr>
          <p:cNvPr id="16" name="角丸四角形 15"/>
          <p:cNvSpPr/>
          <p:nvPr/>
        </p:nvSpPr>
        <p:spPr>
          <a:xfrm>
            <a:off x="32635" y="8006684"/>
            <a:ext cx="1830397" cy="264678"/>
          </a:xfrm>
          <a:prstGeom prst="roundRect">
            <a:avLst>
              <a:gd name="adj" fmla="val 50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マスタースュケジール</a:t>
            </a:r>
          </a:p>
        </p:txBody>
      </p:sp>
      <p:sp>
        <p:nvSpPr>
          <p:cNvPr id="100" name="角丸四角形 99"/>
          <p:cNvSpPr/>
          <p:nvPr/>
        </p:nvSpPr>
        <p:spPr>
          <a:xfrm>
            <a:off x="6493931" y="792814"/>
            <a:ext cx="6027549" cy="315296"/>
          </a:xfrm>
          <a:prstGeom prst="roundRect">
            <a:avLst>
              <a:gd name="adj" fmla="val 50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全体イメージ</a:t>
            </a:r>
          </a:p>
        </p:txBody>
      </p:sp>
      <p:sp>
        <p:nvSpPr>
          <p:cNvPr id="39" name="角丸四角形 38"/>
          <p:cNvSpPr/>
          <p:nvPr/>
        </p:nvSpPr>
        <p:spPr>
          <a:xfrm>
            <a:off x="64096" y="725718"/>
            <a:ext cx="3528392" cy="252452"/>
          </a:xfrm>
          <a:prstGeom prst="roundRect">
            <a:avLst>
              <a:gd name="adj" fmla="val 50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t>高精度時刻・タイミングの重要性の高まり</a:t>
            </a:r>
          </a:p>
        </p:txBody>
      </p:sp>
      <p:sp>
        <p:nvSpPr>
          <p:cNvPr id="45" name="正方形/長方形 44">
            <a:extLst>
              <a:ext uri="{FF2B5EF4-FFF2-40B4-BE49-F238E27FC236}">
                <a16:creationId xmlns:a16="http://schemas.microsoft.com/office/drawing/2014/main" xmlns="" id="{B112FF32-2ECB-4BAA-B8B0-C5126BCAC17C}"/>
              </a:ext>
            </a:extLst>
          </p:cNvPr>
          <p:cNvSpPr/>
          <p:nvPr/>
        </p:nvSpPr>
        <p:spPr>
          <a:xfrm>
            <a:off x="-978" y="984176"/>
            <a:ext cx="6545794" cy="1200329"/>
          </a:xfrm>
          <a:prstGeom prst="rect">
            <a:avLst/>
          </a:prstGeom>
        </p:spPr>
        <p:txBody>
          <a:bodyPr wrap="square">
            <a:spAutoFit/>
          </a:bodyPr>
          <a:lstStyle/>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Society5.0</a:t>
            </a:r>
            <a:r>
              <a:rPr kumimoji="1" lang="ja-JP" altLang="en-US" sz="1200" b="1" dirty="0">
                <a:latin typeface="Meiryo UI" panose="020B0604030504040204" pitchFamily="50" charset="-128"/>
                <a:ea typeface="Meiryo UI" panose="020B0604030504040204" pitchFamily="50" charset="-128"/>
              </a:rPr>
              <a:t>の中核分野</a:t>
            </a:r>
            <a:r>
              <a:rPr kumimoji="1" lang="ja-JP" altLang="en-US" sz="1200" dirty="0">
                <a:latin typeface="Meiryo UI" panose="020B0604030504040204" pitchFamily="50" charset="-128"/>
                <a:ea typeface="Meiryo UI" panose="020B0604030504040204" pitchFamily="50" charset="-128"/>
              </a:rPr>
              <a:t>（通信・</a:t>
            </a:r>
            <a:r>
              <a:rPr kumimoji="1" lang="en-US" altLang="ja-JP" sz="1200" dirty="0">
                <a:latin typeface="Meiryo UI" panose="020B0604030504040204" pitchFamily="50" charset="-128"/>
                <a:ea typeface="Meiryo UI" panose="020B0604030504040204" pitchFamily="50" charset="-128"/>
              </a:rPr>
              <a:t>IoT</a:t>
            </a:r>
            <a:r>
              <a:rPr kumimoji="1" lang="ja-JP" altLang="en-US" sz="1200" dirty="0">
                <a:latin typeface="Meiryo UI" panose="020B0604030504040204" pitchFamily="50" charset="-128"/>
                <a:ea typeface="Meiryo UI" panose="020B0604030504040204" pitchFamily="50" charset="-128"/>
              </a:rPr>
              <a:t>・データ・エッジコンピューティ　ング）において</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a:t>
            </a:r>
            <a:r>
              <a:rPr kumimoji="1" lang="ja-JP" altLang="en-US" sz="1200" b="1" u="sng" dirty="0">
                <a:latin typeface="Meiryo UI" panose="020B0604030504040204" pitchFamily="50" charset="-128"/>
                <a:ea typeface="Meiryo UI" panose="020B0604030504040204" pitchFamily="50" charset="-128"/>
              </a:rPr>
              <a:t>　</a:t>
            </a:r>
            <a:r>
              <a:rPr kumimoji="1" lang="en-US" altLang="ja-JP" sz="1200" b="1" u="sng" dirty="0">
                <a:latin typeface="Meiryo UI" panose="020B0604030504040204" pitchFamily="50" charset="-128"/>
                <a:ea typeface="Meiryo UI" panose="020B0604030504040204" pitchFamily="50" charset="-128"/>
              </a:rPr>
              <a:t>”</a:t>
            </a:r>
            <a:r>
              <a:rPr kumimoji="1" lang="ja-JP" altLang="en-US" sz="1200" b="1" u="sng" dirty="0">
                <a:latin typeface="Meiryo UI" panose="020B0604030504040204" pitchFamily="50" charset="-128"/>
                <a:ea typeface="Meiryo UI" panose="020B0604030504040204" pitchFamily="50" charset="-128"/>
              </a:rPr>
              <a:t>高精度な時刻・タイミング</a:t>
            </a:r>
            <a:r>
              <a:rPr kumimoji="1" lang="en-US" altLang="ja-JP" sz="1200" b="1" dirty="0">
                <a:latin typeface="Meiryo UI" panose="020B0604030504040204" pitchFamily="50" charset="-128"/>
                <a:ea typeface="Meiryo UI" panose="020B0604030504040204" pitchFamily="50" charset="-128"/>
              </a:rPr>
              <a:t>”</a:t>
            </a:r>
            <a:r>
              <a:rPr kumimoji="1" lang="ja-JP" altLang="en-US" sz="1200" b="1" dirty="0">
                <a:latin typeface="Meiryo UI" panose="020B0604030504040204" pitchFamily="50" charset="-128"/>
                <a:ea typeface="Meiryo UI" panose="020B0604030504040204" pitchFamily="50" charset="-128"/>
              </a:rPr>
              <a:t>が重要性が一段と高まってきている。</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GPS</a:t>
            </a:r>
            <a:r>
              <a:rPr kumimoji="1" lang="ja-JP" altLang="en-US" sz="1200" dirty="0">
                <a:latin typeface="Meiryo UI" panose="020B0604030504040204" pitchFamily="50" charset="-128"/>
                <a:ea typeface="Meiryo UI" panose="020B0604030504040204" pitchFamily="50" charset="-128"/>
              </a:rPr>
              <a:t>は、世界中で時刻基準として広く活用されている。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a:t>
            </a:r>
            <a:r>
              <a:rPr kumimoji="1" lang="ja-JP" altLang="en-US" sz="1200" b="1" dirty="0">
                <a:latin typeface="Meiryo UI" panose="020B0604030504040204" pitchFamily="50" charset="-128"/>
                <a:ea typeface="Meiryo UI" panose="020B0604030504040204" pitchFamily="50" charset="-128"/>
              </a:rPr>
              <a:t>準天頂衛星の高精度時刻の利活用を推進する</a:t>
            </a:r>
            <a:r>
              <a:rPr kumimoji="1" lang="ja-JP" altLang="en-US" sz="1200" dirty="0">
                <a:latin typeface="Meiryo UI" panose="020B0604030504040204" pitchFamily="50" charset="-128"/>
                <a:ea typeface="Meiryo UI" panose="020B0604030504040204" pitchFamily="50" charset="-128"/>
              </a:rPr>
              <a:t>為に</a:t>
            </a:r>
            <a:r>
              <a:rPr kumimoji="1" lang="ja-JP" altLang="en-US" sz="1200" b="1" dirty="0">
                <a:latin typeface="Meiryo UI" panose="020B0604030504040204" pitchFamily="50" charset="-128"/>
                <a:ea typeface="Meiryo UI" panose="020B0604030504040204" pitchFamily="50" charset="-128"/>
              </a:rPr>
              <a:t>公的運用体制</a:t>
            </a:r>
            <a:r>
              <a:rPr kumimoji="1" lang="ja-JP" altLang="en-US" sz="1200" dirty="0">
                <a:latin typeface="Meiryo UI" panose="020B0604030504040204" pitchFamily="50" charset="-128"/>
                <a:ea typeface="Meiryo UI" panose="020B0604030504040204" pitchFamily="50" charset="-128"/>
              </a:rPr>
              <a:t>などの</a:t>
            </a:r>
            <a:r>
              <a:rPr kumimoji="1" lang="ja-JP" altLang="en-US" sz="1200" u="sng" dirty="0">
                <a:latin typeface="Meiryo UI" panose="020B0604030504040204" pitchFamily="50" charset="-128"/>
                <a:ea typeface="Meiryo UI" panose="020B0604030504040204" pitchFamily="50" charset="-128"/>
              </a:rPr>
              <a:t>仕組み作りが急務</a:t>
            </a:r>
            <a:r>
              <a:rPr kumimoji="1" lang="ja-JP" altLang="en-US" sz="1200" dirty="0">
                <a:latin typeface="Meiryo UI" panose="020B0604030504040204" pitchFamily="50" charset="-128"/>
                <a:ea typeface="Meiryo UI" panose="020B0604030504040204" pitchFamily="50" charset="-128"/>
              </a:rPr>
              <a:t>。　　</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屋内でも高精度な位置・時刻・タイミング配信（</a:t>
            </a:r>
            <a:r>
              <a:rPr kumimoji="1" lang="en-US" altLang="ja-JP" sz="1200" dirty="0">
                <a:latin typeface="Meiryo UI" panose="020B0604030504040204" pitchFamily="50" charset="-128"/>
                <a:ea typeface="Meiryo UI" panose="020B0604030504040204" pitchFamily="50" charset="-128"/>
              </a:rPr>
              <a:t>PNT)</a:t>
            </a:r>
            <a:r>
              <a:rPr kumimoji="1" lang="ja-JP" altLang="en-US" sz="1200" dirty="0">
                <a:latin typeface="Meiryo UI" panose="020B0604030504040204" pitchFamily="50" charset="-128"/>
                <a:ea typeface="Meiryo UI" panose="020B0604030504040204" pitchFamily="50" charset="-128"/>
              </a:rPr>
              <a:t>を可能にする技術の実用化の目途が立った。</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独自の</a:t>
            </a:r>
            <a:r>
              <a:rPr kumimoji="1" lang="ja-JP" altLang="en-US" sz="1200" b="1" dirty="0">
                <a:latin typeface="Meiryo UI" panose="020B0604030504040204" pitchFamily="50" charset="-128"/>
                <a:ea typeface="Meiryo UI" panose="020B0604030504040204" pitchFamily="50" charset="-128"/>
              </a:rPr>
              <a:t>屋内外シームレスの高精度時刻利活用を推進することで有望市場の後押しができる</a:t>
            </a:r>
            <a:r>
              <a:rPr kumimoji="1"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p:txBody>
      </p:sp>
      <p:sp>
        <p:nvSpPr>
          <p:cNvPr id="6" name="角丸四角形 5"/>
          <p:cNvSpPr/>
          <p:nvPr/>
        </p:nvSpPr>
        <p:spPr>
          <a:xfrm>
            <a:off x="6569554" y="1150882"/>
            <a:ext cx="5988865" cy="8356895"/>
          </a:xfrm>
          <a:prstGeom prst="roundRect">
            <a:avLst>
              <a:gd name="adj" fmla="val 2237"/>
            </a:avLst>
          </a:prstGeom>
          <a:noFill/>
          <a:ln w="190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D0A9FBF-6EE2-4333-8C00-2B5A61D00341}"/>
              </a:ext>
            </a:extLst>
          </p:cNvPr>
          <p:cNvSpPr/>
          <p:nvPr/>
        </p:nvSpPr>
        <p:spPr>
          <a:xfrm>
            <a:off x="-49135" y="6891001"/>
            <a:ext cx="6545794" cy="1107996"/>
          </a:xfrm>
          <a:prstGeom prst="rect">
            <a:avLst/>
          </a:prstGeom>
        </p:spPr>
        <p:txBody>
          <a:bodyPr wrap="square">
            <a:spAutoFit/>
          </a:bodyPr>
          <a:lstStyle/>
          <a:p>
            <a:r>
              <a:rPr kumimoji="1" lang="ja-JP" altLang="en-US" sz="1200" dirty="0">
                <a:latin typeface="Meiryo UI" panose="020B0604030504040204" pitchFamily="50" charset="-128"/>
                <a:ea typeface="Meiryo UI" panose="020B0604030504040204" pitchFamily="50" charset="-128"/>
              </a:rPr>
              <a:t>● 通信・</a:t>
            </a:r>
            <a:r>
              <a:rPr kumimoji="1" lang="en-US" altLang="ja-JP" sz="1200" dirty="0">
                <a:latin typeface="Meiryo UI" panose="020B0604030504040204" pitchFamily="50" charset="-128"/>
                <a:ea typeface="Meiryo UI" panose="020B0604030504040204" pitchFamily="50" charset="-128"/>
              </a:rPr>
              <a:t>IoT</a:t>
            </a:r>
            <a:r>
              <a:rPr kumimoji="1" lang="ja-JP" altLang="en-US" sz="1200" dirty="0">
                <a:latin typeface="Meiryo UI" panose="020B0604030504040204" pitchFamily="50" charset="-128"/>
                <a:ea typeface="Meiryo UI" panose="020B0604030504040204" pitchFamily="50" charset="-128"/>
              </a:rPr>
              <a:t>・データ・エッジコンピューティングなど</a:t>
            </a:r>
            <a:r>
              <a:rPr kumimoji="1" lang="en-US" altLang="ja-JP" sz="1200" dirty="0">
                <a:latin typeface="Meiryo UI" panose="020B0604030504040204" pitchFamily="50" charset="-128"/>
                <a:ea typeface="Meiryo UI" panose="020B0604030504040204" pitchFamily="50" charset="-128"/>
              </a:rPr>
              <a:t>Society5.0</a:t>
            </a:r>
            <a:r>
              <a:rPr kumimoji="1" lang="ja-JP" altLang="en-US" sz="1200" dirty="0">
                <a:latin typeface="Meiryo UI" panose="020B0604030504040204" pitchFamily="50" charset="-128"/>
                <a:ea typeface="Meiryo UI" panose="020B0604030504040204" pitchFamily="50" charset="-128"/>
              </a:rPr>
              <a:t>の中核をなす分野の高度利用では、</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a:t>
            </a:r>
            <a:r>
              <a:rPr kumimoji="1" lang="ja-JP" altLang="en-US" sz="1200" u="sng" dirty="0">
                <a:latin typeface="Meiryo UI" panose="020B0604030504040204" pitchFamily="50" charset="-128"/>
                <a:ea typeface="Meiryo UI" panose="020B0604030504040204" pitchFamily="50" charset="-128"/>
              </a:rPr>
              <a:t>高精度時刻がより重要になる</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G</a:t>
            </a:r>
            <a:r>
              <a:rPr kumimoji="1" lang="ja-JP" altLang="en-US" sz="1200" dirty="0">
                <a:latin typeface="Meiryo UI" panose="020B0604030504040204" pitchFamily="50" charset="-128"/>
                <a:ea typeface="Meiryo UI" panose="020B0604030504040204" pitchFamily="50" charset="-128"/>
              </a:rPr>
              <a:t>空間プロジェクトの中で</a:t>
            </a:r>
            <a:r>
              <a:rPr kumimoji="1" lang="ja-JP" altLang="en-US" sz="1200" b="1" u="sng" dirty="0">
                <a:latin typeface="Meiryo UI" panose="020B0604030504040204" pitchFamily="50" charset="-128"/>
                <a:ea typeface="Meiryo UI" panose="020B0604030504040204" pitchFamily="50" charset="-128"/>
              </a:rPr>
              <a:t>早期・積極的</a:t>
            </a:r>
            <a:r>
              <a:rPr kumimoji="1" lang="ja-JP" altLang="en-US" sz="1200" dirty="0">
                <a:latin typeface="Meiryo UI" panose="020B0604030504040204" pitchFamily="50" charset="-128"/>
                <a:ea typeface="Meiryo UI" panose="020B0604030504040204" pitchFamily="50" charset="-128"/>
              </a:rPr>
              <a:t>に取り組むことで我が国の産業推</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進の後押しとなる。（シームレス環境での時刻活用は世界をリードできる）</a:t>
            </a:r>
            <a:endParaRPr kumimoji="1" lang="en-US" altLang="ja-JP" sz="12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a:t>
            </a:r>
            <a:r>
              <a:rPr kumimoji="1" lang="ja-JP" altLang="en-US" sz="1200" u="sng" dirty="0">
                <a:latin typeface="Meiryo UI" panose="020B0604030504040204" pitchFamily="50" charset="-128"/>
                <a:ea typeface="Meiryo UI" panose="020B0604030504040204" pitchFamily="50" charset="-128"/>
              </a:rPr>
              <a:t>位置と時刻を同時に送信できるインフラは</a:t>
            </a:r>
            <a:r>
              <a:rPr kumimoji="1" lang="ja-JP" altLang="en-US" sz="1200" dirty="0">
                <a:latin typeface="Meiryo UI" panose="020B0604030504040204" pitchFamily="50" charset="-128"/>
                <a:ea typeface="Meiryo UI" panose="020B0604030504040204" pitchFamily="50" charset="-128"/>
              </a:rPr>
              <a:t>、</a:t>
            </a:r>
            <a:r>
              <a:rPr kumimoji="1" lang="ja-JP" altLang="en-US" sz="1200" b="1" dirty="0">
                <a:latin typeface="Meiryo UI" panose="020B0604030504040204" pitchFamily="50" charset="-128"/>
                <a:ea typeface="Meiryo UI" panose="020B0604030504040204" pitchFamily="50" charset="-128"/>
              </a:rPr>
              <a:t>災害時の通信遮断時でも</a:t>
            </a:r>
            <a:r>
              <a:rPr kumimoji="1" lang="ja-JP" altLang="en-US" sz="1200" dirty="0">
                <a:latin typeface="Meiryo UI" panose="020B0604030504040204" pitchFamily="50" charset="-128"/>
                <a:ea typeface="Meiryo UI" panose="020B0604030504040204" pitchFamily="50" charset="-128"/>
              </a:rPr>
              <a:t>位置把握し、</a:t>
            </a:r>
            <a:r>
              <a:rPr kumimoji="1" lang="ja-JP" altLang="en-US" sz="1200" b="1" dirty="0">
                <a:latin typeface="Meiryo UI" panose="020B0604030504040204" pitchFamily="50" charset="-128"/>
                <a:ea typeface="Meiryo UI" panose="020B0604030504040204" pitchFamily="50" charset="-128"/>
              </a:rPr>
              <a:t>屋内空間の避難</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誘導メッセージ</a:t>
            </a:r>
            <a:r>
              <a:rPr kumimoji="1" lang="ja-JP" altLang="en-US" sz="1200" dirty="0">
                <a:latin typeface="Meiryo UI" panose="020B0604030504040204" pitchFamily="50" charset="-128"/>
                <a:ea typeface="Meiryo UI" panose="020B0604030504040204" pitchFamily="50" charset="-128"/>
              </a:rPr>
              <a:t>を配信できる。危険が高まっている大都市災害の防災システムとして必要な機能。</a:t>
            </a:r>
            <a:endParaRPr kumimoji="1" lang="en-US" altLang="ja-JP" sz="1200" dirty="0">
              <a:latin typeface="Meiryo UI" panose="020B0604030504040204" pitchFamily="50" charset="-128"/>
              <a:ea typeface="Meiryo UI" panose="020B0604030504040204" pitchFamily="50" charset="-128"/>
            </a:endParaRPr>
          </a:p>
        </p:txBody>
      </p:sp>
      <p:pic>
        <p:nvPicPr>
          <p:cNvPr id="12" name="図 11">
            <a:extLst>
              <a:ext uri="{FF2B5EF4-FFF2-40B4-BE49-F238E27FC236}">
                <a16:creationId xmlns:a16="http://schemas.microsoft.com/office/drawing/2014/main" xmlns="" id="{8356F027-D81A-4093-96EC-BEAA5F4B4656}"/>
              </a:ext>
            </a:extLst>
          </p:cNvPr>
          <p:cNvPicPr>
            <a:picLocks noChangeAspect="1"/>
          </p:cNvPicPr>
          <p:nvPr/>
        </p:nvPicPr>
        <p:blipFill>
          <a:blip r:embed="rId4"/>
          <a:stretch>
            <a:fillRect/>
          </a:stretch>
        </p:blipFill>
        <p:spPr>
          <a:xfrm>
            <a:off x="6721735" y="6021207"/>
            <a:ext cx="1619374" cy="1467614"/>
          </a:xfrm>
          <a:prstGeom prst="rect">
            <a:avLst/>
          </a:prstGeom>
        </p:spPr>
      </p:pic>
      <p:sp>
        <p:nvSpPr>
          <p:cNvPr id="13" name="テキスト ボックス 12">
            <a:extLst>
              <a:ext uri="{FF2B5EF4-FFF2-40B4-BE49-F238E27FC236}">
                <a16:creationId xmlns:a16="http://schemas.microsoft.com/office/drawing/2014/main" xmlns="" id="{C612C865-345B-4F0F-9D78-6BC1234C4F65}"/>
              </a:ext>
            </a:extLst>
          </p:cNvPr>
          <p:cNvSpPr txBox="1"/>
          <p:nvPr/>
        </p:nvSpPr>
        <p:spPr>
          <a:xfrm>
            <a:off x="6595369" y="5275421"/>
            <a:ext cx="955711" cy="261610"/>
          </a:xfrm>
          <a:prstGeom prst="rect">
            <a:avLst/>
          </a:prstGeom>
          <a:solidFill>
            <a:srgbClr val="FF0000"/>
          </a:solidFill>
          <a:ln>
            <a:solidFill>
              <a:schemeClr val="tx1"/>
            </a:solidFill>
          </a:ln>
        </p:spPr>
        <p:txBody>
          <a:bodyPr wrap="none" rtlCol="0">
            <a:spAutoFit/>
          </a:bodyPr>
          <a:lstStyle/>
          <a:p>
            <a:r>
              <a:rPr kumimoji="1" lang="ja-JP" altLang="en-US" sz="1100" b="1" dirty="0">
                <a:solidFill>
                  <a:schemeClr val="bg1"/>
                </a:solidFill>
              </a:rPr>
              <a:t>５</a:t>
            </a:r>
            <a:r>
              <a:rPr kumimoji="1" lang="en-US" altLang="ja-JP" sz="1100" b="1" dirty="0">
                <a:solidFill>
                  <a:schemeClr val="bg1"/>
                </a:solidFill>
              </a:rPr>
              <a:t>G</a:t>
            </a:r>
            <a:r>
              <a:rPr kumimoji="1" lang="ja-JP" altLang="en-US" sz="1100" b="1" dirty="0">
                <a:solidFill>
                  <a:schemeClr val="bg1"/>
                </a:solidFill>
              </a:rPr>
              <a:t>屋内対策</a:t>
            </a:r>
          </a:p>
        </p:txBody>
      </p:sp>
      <p:pic>
        <p:nvPicPr>
          <p:cNvPr id="14" name="図 13">
            <a:extLst>
              <a:ext uri="{FF2B5EF4-FFF2-40B4-BE49-F238E27FC236}">
                <a16:creationId xmlns:a16="http://schemas.microsoft.com/office/drawing/2014/main" xmlns="" id="{D4701CE8-C4DF-41EB-B23B-3340F17F1C6D}"/>
              </a:ext>
            </a:extLst>
          </p:cNvPr>
          <p:cNvPicPr>
            <a:picLocks noChangeAspect="1"/>
          </p:cNvPicPr>
          <p:nvPr/>
        </p:nvPicPr>
        <p:blipFill>
          <a:blip r:embed="rId5"/>
          <a:stretch>
            <a:fillRect/>
          </a:stretch>
        </p:blipFill>
        <p:spPr>
          <a:xfrm>
            <a:off x="9603523" y="5670692"/>
            <a:ext cx="2651890" cy="1094014"/>
          </a:xfrm>
          <a:prstGeom prst="rect">
            <a:avLst/>
          </a:prstGeom>
        </p:spPr>
      </p:pic>
      <p:sp>
        <p:nvSpPr>
          <p:cNvPr id="29" name="テキスト ボックス 28">
            <a:extLst>
              <a:ext uri="{FF2B5EF4-FFF2-40B4-BE49-F238E27FC236}">
                <a16:creationId xmlns:a16="http://schemas.microsoft.com/office/drawing/2014/main" xmlns="" id="{B1F9CE23-53AD-41BA-A644-1125C4EC5410}"/>
              </a:ext>
            </a:extLst>
          </p:cNvPr>
          <p:cNvSpPr txBox="1"/>
          <p:nvPr/>
        </p:nvSpPr>
        <p:spPr>
          <a:xfrm>
            <a:off x="9709472" y="5307203"/>
            <a:ext cx="950901" cy="261610"/>
          </a:xfrm>
          <a:prstGeom prst="rect">
            <a:avLst/>
          </a:prstGeom>
          <a:solidFill>
            <a:srgbClr val="FF0000"/>
          </a:solidFill>
          <a:ln>
            <a:solidFill>
              <a:schemeClr val="tx1"/>
            </a:solidFill>
          </a:ln>
        </p:spPr>
        <p:txBody>
          <a:bodyPr wrap="none" rtlCol="0">
            <a:spAutoFit/>
          </a:bodyPr>
          <a:lstStyle/>
          <a:p>
            <a:r>
              <a:rPr kumimoji="1" lang="ja-JP" altLang="en-US" sz="1100" b="1" dirty="0">
                <a:solidFill>
                  <a:schemeClr val="bg1"/>
                </a:solidFill>
              </a:rPr>
              <a:t>スマート工場</a:t>
            </a:r>
          </a:p>
        </p:txBody>
      </p:sp>
      <p:sp>
        <p:nvSpPr>
          <p:cNvPr id="78" name="テキスト ボックス 77">
            <a:extLst>
              <a:ext uri="{FF2B5EF4-FFF2-40B4-BE49-F238E27FC236}">
                <a16:creationId xmlns:a16="http://schemas.microsoft.com/office/drawing/2014/main" xmlns="" id="{4AD60670-F4FB-477A-B962-38CCB162089E}"/>
              </a:ext>
            </a:extLst>
          </p:cNvPr>
          <p:cNvSpPr txBox="1"/>
          <p:nvPr/>
        </p:nvSpPr>
        <p:spPr>
          <a:xfrm>
            <a:off x="-32431" y="2615997"/>
            <a:ext cx="6479688" cy="4124206"/>
          </a:xfrm>
          <a:prstGeom prst="rect">
            <a:avLst/>
          </a:prstGeom>
          <a:noFill/>
        </p:spPr>
        <p:txBody>
          <a:bodyPr wrap="square" rtlCol="0">
            <a:spAutoFit/>
          </a:bodyPr>
          <a:lstStyle/>
          <a:p>
            <a:r>
              <a:rPr kumimoji="1" lang="ja-JP" altLang="en-US" sz="1600" b="1" u="sng" dirty="0">
                <a:latin typeface="Meiryo UI" panose="020B0604030504040204" pitchFamily="50" charset="-128"/>
                <a:ea typeface="Meiryo UI" panose="020B0604030504040204" pitchFamily="50" charset="-128"/>
              </a:rPr>
              <a:t>●通　信</a:t>
            </a:r>
            <a:r>
              <a:rPr kumimoji="1" lang="ja-JP" altLang="en-US" sz="1600" b="1" dirty="0">
                <a:latin typeface="Meiryo UI" panose="020B0604030504040204" pitchFamily="50" charset="-128"/>
                <a:ea typeface="Meiryo UI" panose="020B0604030504040204" pitchFamily="50" charset="-128"/>
              </a:rPr>
              <a:t>　</a:t>
            </a:r>
            <a:r>
              <a:rPr kumimoji="1" lang="ja-JP" altLang="en-US" sz="1400" b="1" dirty="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　</a:t>
            </a:r>
            <a:endParaRPr kumimoji="1" lang="en-US" altLang="ja-JP" sz="14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a:t>
            </a:r>
            <a:r>
              <a:rPr kumimoji="1" lang="ja-JP" altLang="en-US" sz="1200" b="1" dirty="0">
                <a:latin typeface="Meiryo UI" panose="020B0604030504040204" pitchFamily="50" charset="-128"/>
                <a:ea typeface="Meiryo UI" panose="020B0604030504040204" pitchFamily="50" charset="-128"/>
              </a:rPr>
              <a:t>５</a:t>
            </a:r>
            <a:r>
              <a:rPr kumimoji="1" lang="en-US" altLang="ja-JP" sz="1200" b="1" dirty="0">
                <a:latin typeface="Meiryo UI" panose="020B0604030504040204" pitchFamily="50" charset="-128"/>
                <a:ea typeface="Meiryo UI" panose="020B0604030504040204" pitchFamily="50" charset="-128"/>
              </a:rPr>
              <a:t>G</a:t>
            </a:r>
            <a:r>
              <a:rPr kumimoji="1" lang="ja-JP" altLang="en-US" sz="1200" b="1" dirty="0" err="1">
                <a:latin typeface="Meiryo UI" panose="020B0604030504040204" pitchFamily="50" charset="-128"/>
                <a:ea typeface="Meiryo UI" panose="020B0604030504040204" pitchFamily="50" charset="-128"/>
              </a:rPr>
              <a:t>での</a:t>
            </a:r>
            <a:r>
              <a:rPr kumimoji="1" lang="ja-JP" altLang="en-US" sz="1200" b="1" dirty="0">
                <a:latin typeface="Meiryo UI" panose="020B0604030504040204" pitchFamily="50" charset="-128"/>
                <a:ea typeface="Meiryo UI" panose="020B0604030504040204" pitchFamily="50" charset="-128"/>
              </a:rPr>
              <a:t>屋内対策　</a:t>
            </a:r>
            <a:r>
              <a:rPr kumimoji="1" lang="ja-JP" altLang="en-US" sz="1200" dirty="0">
                <a:latin typeface="Meiryo UI" panose="020B0604030504040204" pitchFamily="50" charset="-128"/>
                <a:ea typeface="Meiryo UI" panose="020B0604030504040204" pitchFamily="50" charset="-128"/>
              </a:rPr>
              <a:t>・・・・・・大容量・高速化を実現する為、フェムト基地局等の小型基地局が多数</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屋内に設置される。５</a:t>
            </a:r>
            <a:r>
              <a:rPr kumimoji="1" lang="en-US" altLang="ja-JP" sz="1200" dirty="0">
                <a:latin typeface="Meiryo UI" panose="020B0604030504040204" pitchFamily="50" charset="-128"/>
                <a:ea typeface="Meiryo UI" panose="020B0604030504040204" pitchFamily="50" charset="-128"/>
              </a:rPr>
              <a:t>G</a:t>
            </a:r>
            <a:r>
              <a:rPr kumimoji="1" lang="ja-JP" altLang="en-US" sz="1200" dirty="0">
                <a:latin typeface="Meiryo UI" panose="020B0604030504040204" pitchFamily="50" charset="-128"/>
                <a:ea typeface="Meiryo UI" panose="020B0604030504040204" pitchFamily="50" charset="-128"/>
              </a:rPr>
              <a:t>通信では、</a:t>
            </a:r>
            <a:r>
              <a:rPr kumimoji="1" lang="en-US" altLang="ja-JP" sz="1200" dirty="0">
                <a:latin typeface="Meiryo UI" panose="020B0604030504040204" pitchFamily="50" charset="-128"/>
                <a:ea typeface="Meiryo UI" panose="020B0604030504040204" pitchFamily="50" charset="-128"/>
              </a:rPr>
              <a:t>1.5</a:t>
            </a:r>
            <a:r>
              <a:rPr kumimoji="1" lang="ja-JP" altLang="en-US" sz="1200" dirty="0">
                <a:latin typeface="Meiryo UI" panose="020B0604030504040204" pitchFamily="50" charset="-128"/>
                <a:ea typeface="Meiryo UI" panose="020B0604030504040204" pitchFamily="50" charset="-128"/>
              </a:rPr>
              <a:t>マイクロ秒の同期が必要。</a:t>
            </a:r>
            <a:endParaRPr kumimoji="1" lang="en-US" altLang="ja-JP" sz="1200" dirty="0">
              <a:latin typeface="Meiryo UI" panose="020B0604030504040204" pitchFamily="50" charset="-128"/>
              <a:ea typeface="Meiryo UI" panose="020B0604030504040204" pitchFamily="50" charset="-128"/>
            </a:endParaRPr>
          </a:p>
          <a:p>
            <a:r>
              <a:rPr kumimoji="1" lang="ja-JP" altLang="en-US" sz="1600" b="1" u="sng" dirty="0">
                <a:latin typeface="Meiryo UI" panose="020B0604030504040204" pitchFamily="50" charset="-128"/>
                <a:ea typeface="Meiryo UI" panose="020B0604030504040204" pitchFamily="50" charset="-128"/>
              </a:rPr>
              <a:t>●製造業</a:t>
            </a:r>
            <a:endParaRPr kumimoji="1" lang="en-US" altLang="ja-JP" sz="1600" b="1" u="sng"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a:t>
            </a:r>
            <a:r>
              <a:rPr kumimoji="1" lang="ja-JP" altLang="en-US" sz="1200" b="1" dirty="0">
                <a:latin typeface="Meiryo UI" panose="020B0604030504040204" pitchFamily="50" charset="-128"/>
                <a:ea typeface="Meiryo UI" panose="020B0604030504040204" pitchFamily="50" charset="-128"/>
              </a:rPr>
              <a:t>スマート工場</a:t>
            </a:r>
            <a:r>
              <a:rPr kumimoji="1" lang="ja-JP" altLang="en-US" sz="1200" dirty="0">
                <a:latin typeface="Meiryo UI" panose="020B0604030504040204" pitchFamily="50" charset="-128"/>
                <a:ea typeface="Meiryo UI" panose="020B0604030504040204" pitchFamily="50" charset="-128"/>
              </a:rPr>
              <a:t>・・・・・・・・・・・・異なるメーカーの機械や装置が自在に連携する時代に突入していく。</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そこでは共通の時刻・タイミングをもって稼働することが重要。</a:t>
            </a:r>
            <a:endParaRPr kumimoji="1" lang="en-US" altLang="ja-JP" sz="1200" dirty="0">
              <a:latin typeface="Meiryo UI" panose="020B0604030504040204" pitchFamily="50" charset="-128"/>
              <a:ea typeface="Meiryo UI" panose="020B0604030504040204" pitchFamily="50" charset="-128"/>
            </a:endParaRPr>
          </a:p>
          <a:p>
            <a:r>
              <a:rPr kumimoji="1" lang="ja-JP" altLang="en-US" sz="1600" b="1" u="sng" dirty="0">
                <a:latin typeface="Meiryo UI" panose="020B0604030504040204" pitchFamily="50" charset="-128"/>
                <a:ea typeface="Meiryo UI" panose="020B0604030504040204" pitchFamily="50" charset="-128"/>
              </a:rPr>
              <a:t>●放　送</a:t>
            </a:r>
            <a:endParaRPr kumimoji="1" lang="en-US" altLang="ja-JP" sz="1600" b="1" u="sng"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　　</a:t>
            </a:r>
            <a:r>
              <a:rPr kumimoji="1" lang="ja-JP" altLang="en-US" sz="1200" b="1" dirty="0">
                <a:latin typeface="Meiryo UI" panose="020B0604030504040204" pitchFamily="50" charset="-128"/>
                <a:ea typeface="Meiryo UI" panose="020B0604030504040204" pitchFamily="50" charset="-128"/>
              </a:rPr>
              <a:t>次世代ハイブリッド放送</a:t>
            </a:r>
            <a:r>
              <a:rPr kumimoji="1" lang="ja-JP" altLang="en-US" sz="1200" dirty="0">
                <a:latin typeface="Meiryo UI" panose="020B0604030504040204" pitchFamily="50" charset="-128"/>
                <a:ea typeface="Meiryo UI" panose="020B0604030504040204" pitchFamily="50" charset="-128"/>
              </a:rPr>
              <a:t>・・・放送とインターネットの融合が進んでおり、複数の端末でそれぞれの好みに</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あったコンテンツを視聴できる。異なる経路からくる情報を端末で映像処理　　</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するために高精度時刻同期がカギとなっている。</a:t>
            </a:r>
            <a:endParaRPr kumimoji="1" lang="en-US" altLang="ja-JP" sz="1200" dirty="0">
              <a:latin typeface="Meiryo UI" panose="020B0604030504040204" pitchFamily="50" charset="-128"/>
              <a:ea typeface="Meiryo UI" panose="020B0604030504040204" pitchFamily="50" charset="-128"/>
            </a:endParaRPr>
          </a:p>
          <a:p>
            <a:r>
              <a:rPr kumimoji="1" lang="ja-JP" altLang="en-US" sz="1600" b="1" u="sng" dirty="0">
                <a:latin typeface="Meiryo UI" panose="020B0604030504040204" pitchFamily="50" charset="-128"/>
                <a:ea typeface="Meiryo UI" panose="020B0604030504040204" pitchFamily="50" charset="-128"/>
              </a:rPr>
              <a:t>●</a:t>
            </a:r>
            <a:r>
              <a:rPr kumimoji="1" lang="en-US" altLang="ja-JP" sz="1600" b="1" u="sng" dirty="0">
                <a:latin typeface="Meiryo UI" panose="020B0604030504040204" pitchFamily="50" charset="-128"/>
                <a:ea typeface="Meiryo UI" panose="020B0604030504040204" pitchFamily="50" charset="-128"/>
              </a:rPr>
              <a:t>IoT</a:t>
            </a:r>
          </a:p>
          <a:p>
            <a:r>
              <a:rPr kumimoji="1" lang="ja-JP" altLang="en-US" sz="1200" dirty="0">
                <a:latin typeface="Meiryo UI" panose="020B0604030504040204" pitchFamily="50" charset="-128"/>
                <a:ea typeface="Meiryo UI" panose="020B0604030504040204" pitchFamily="50" charset="-128"/>
              </a:rPr>
              <a:t>　　</a:t>
            </a:r>
            <a:r>
              <a:rPr kumimoji="1" lang="ja-JP" altLang="en-US" sz="1200" b="1" dirty="0">
                <a:latin typeface="Meiryo UI" panose="020B0604030504040204" pitchFamily="50" charset="-128"/>
                <a:ea typeface="Meiryo UI" panose="020B0604030504040204" pitchFamily="50" charset="-128"/>
              </a:rPr>
              <a:t>センサーの時間</a:t>
            </a:r>
            <a:r>
              <a:rPr kumimoji="1" lang="ja-JP" altLang="en-US" sz="1200" dirty="0">
                <a:latin typeface="Meiryo UI" panose="020B0604030504040204" pitchFamily="50" charset="-128"/>
                <a:ea typeface="Meiryo UI" panose="020B0604030504040204" pitchFamily="50" charset="-128"/>
              </a:rPr>
              <a:t>・・・・・・・・・・多量のセンサーデータの基本要素として時間が存在する。世界共通の位</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置と時刻を高精度にしっかりした管理された運用体制から提供することで、</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新たな産業分野の基盤となる。</a:t>
            </a:r>
            <a:endParaRPr kumimoji="1" lang="en-US" altLang="ja-JP" sz="1200" dirty="0">
              <a:latin typeface="Meiryo UI" panose="020B0604030504040204" pitchFamily="50" charset="-128"/>
              <a:ea typeface="Meiryo UI" panose="020B0604030504040204" pitchFamily="50" charset="-128"/>
            </a:endParaRPr>
          </a:p>
          <a:p>
            <a:r>
              <a:rPr kumimoji="1" lang="ja-JP" altLang="en-US" sz="1600" b="1" u="sng" dirty="0">
                <a:latin typeface="Meiryo UI" panose="020B0604030504040204" pitchFamily="50" charset="-128"/>
                <a:ea typeface="Meiryo UI" panose="020B0604030504040204" pitchFamily="50" charset="-128"/>
              </a:rPr>
              <a:t>●決済・取引</a:t>
            </a:r>
            <a:endParaRPr kumimoji="1" lang="en-US" altLang="ja-JP" sz="1600" b="1" u="sng"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エッジコンピューティング・・・・</a:t>
            </a:r>
            <a:r>
              <a:rPr kumimoji="1" lang="ja-JP" altLang="en-US" sz="1200" dirty="0">
                <a:latin typeface="Meiryo UI" panose="020B0604030504040204" pitchFamily="50" charset="-128"/>
                <a:ea typeface="Meiryo UI" panose="020B0604030504040204" pitchFamily="50" charset="-128"/>
              </a:rPr>
              <a:t>高頻度取引において、高精度時刻利用が進んでいる。同様に場所に関</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係なく個人も巻き込んだ形で様々な取引が活性化している。</a:t>
            </a:r>
            <a:endParaRPr kumimoji="1" lang="en-US" altLang="ja-JP" sz="1200" dirty="0">
              <a:latin typeface="Meiryo UI" panose="020B0604030504040204" pitchFamily="50" charset="-128"/>
              <a:ea typeface="Meiryo UI" panose="020B0604030504040204" pitchFamily="50" charset="-128"/>
            </a:endParaRPr>
          </a:p>
          <a:p>
            <a:endParaRPr kumimoji="1" lang="en-US" altLang="ja-JP" sz="800" dirty="0">
              <a:latin typeface="Meiryo UI" panose="020B0604030504040204" pitchFamily="50" charset="-128"/>
              <a:ea typeface="Meiryo UI" panose="020B0604030504040204" pitchFamily="50" charset="-128"/>
            </a:endParaRPr>
          </a:p>
          <a:p>
            <a:r>
              <a:rPr kumimoji="1" lang="ja-JP" altLang="en-US" sz="1600" b="1" u="sng" dirty="0">
                <a:latin typeface="Meiryo UI" panose="020B0604030504040204" pitchFamily="50" charset="-128"/>
                <a:ea typeface="Meiryo UI" panose="020B0604030504040204" pitchFamily="50" charset="-128"/>
              </a:rPr>
              <a:t>●安心安全</a:t>
            </a:r>
            <a:r>
              <a:rPr kumimoji="1" lang="ja-JP" altLang="en-US" sz="1600" dirty="0">
                <a:latin typeface="Meiryo UI" panose="020B0604030504040204" pitchFamily="50" charset="-128"/>
                <a:ea typeface="Meiryo UI" panose="020B0604030504040204" pitchFamily="50" charset="-128"/>
              </a:rPr>
              <a:t>・・・・・・・・</a:t>
            </a:r>
            <a:r>
              <a:rPr kumimoji="1" lang="ja-JP" altLang="en-US" sz="1600" b="1"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準天頂衛星からの「災危通報」に連携した施設毎の屋内避難情報の放　　　　　　</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送など都市型災害の安心安全のインフラとしても利用可能。</a:t>
            </a:r>
            <a:endParaRPr kumimoji="1" lang="en-US" altLang="ja-JP" sz="1200" dirty="0">
              <a:latin typeface="Meiryo UI" panose="020B0604030504040204" pitchFamily="50" charset="-128"/>
              <a:ea typeface="Meiryo UI" panose="020B0604030504040204" pitchFamily="50" charset="-128"/>
            </a:endParaRPr>
          </a:p>
        </p:txBody>
      </p:sp>
      <p:grpSp>
        <p:nvGrpSpPr>
          <p:cNvPr id="30" name="グループ化 29">
            <a:extLst>
              <a:ext uri="{FF2B5EF4-FFF2-40B4-BE49-F238E27FC236}">
                <a16:creationId xmlns:a16="http://schemas.microsoft.com/office/drawing/2014/main" xmlns="" id="{D57BFA3A-A79A-447D-BCE1-A098F8A52254}"/>
              </a:ext>
            </a:extLst>
          </p:cNvPr>
          <p:cNvGrpSpPr/>
          <p:nvPr/>
        </p:nvGrpSpPr>
        <p:grpSpPr>
          <a:xfrm>
            <a:off x="10120835" y="6846781"/>
            <a:ext cx="2376264" cy="480225"/>
            <a:chOff x="9252118" y="6888832"/>
            <a:chExt cx="2693298" cy="598343"/>
          </a:xfrm>
        </p:grpSpPr>
        <p:pic>
          <p:nvPicPr>
            <p:cNvPr id="1026" name="Picture 2" descr="ãæè¨ã¤ã©ã¹ããã®ç»åæ¤ç´¢çµæ">
              <a:extLst>
                <a:ext uri="{FF2B5EF4-FFF2-40B4-BE49-F238E27FC236}">
                  <a16:creationId xmlns:a16="http://schemas.microsoft.com/office/drawing/2014/main" xmlns="" id="{4D7B3728-E5E9-4BD6-8C80-EF6F692C6D0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52118" y="6933455"/>
              <a:ext cx="484893" cy="48489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xmlns="" id="{4D1A9B00-6CE3-4839-8F5D-7035F0BEFA1F}"/>
                </a:ext>
              </a:extLst>
            </p:cNvPr>
            <p:cNvCxnSpPr>
              <a:cxnSpLocks/>
            </p:cNvCxnSpPr>
            <p:nvPr/>
          </p:nvCxnSpPr>
          <p:spPr>
            <a:xfrm>
              <a:off x="9713168" y="7229443"/>
              <a:ext cx="2208977" cy="40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矢印: 上下 18">
              <a:extLst>
                <a:ext uri="{FF2B5EF4-FFF2-40B4-BE49-F238E27FC236}">
                  <a16:creationId xmlns:a16="http://schemas.microsoft.com/office/drawing/2014/main" xmlns="" id="{1132838F-EFC8-411F-A6FD-8560B4DDDE55}"/>
                </a:ext>
              </a:extLst>
            </p:cNvPr>
            <p:cNvSpPr/>
            <p:nvPr/>
          </p:nvSpPr>
          <p:spPr>
            <a:xfrm>
              <a:off x="9928267" y="6892712"/>
              <a:ext cx="181614" cy="296614"/>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上下 33">
              <a:extLst>
                <a:ext uri="{FF2B5EF4-FFF2-40B4-BE49-F238E27FC236}">
                  <a16:creationId xmlns:a16="http://schemas.microsoft.com/office/drawing/2014/main" xmlns="" id="{D77F12E3-4C27-4DDE-A06E-BD8A048F056B}"/>
                </a:ext>
              </a:extLst>
            </p:cNvPr>
            <p:cNvSpPr/>
            <p:nvPr/>
          </p:nvSpPr>
          <p:spPr>
            <a:xfrm>
              <a:off x="10270833" y="6895065"/>
              <a:ext cx="181614" cy="296614"/>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上下 37">
              <a:extLst>
                <a:ext uri="{FF2B5EF4-FFF2-40B4-BE49-F238E27FC236}">
                  <a16:creationId xmlns:a16="http://schemas.microsoft.com/office/drawing/2014/main" xmlns="" id="{A83C6712-5EAA-49B3-92A1-E103D6C0278E}"/>
                </a:ext>
              </a:extLst>
            </p:cNvPr>
            <p:cNvSpPr/>
            <p:nvPr/>
          </p:nvSpPr>
          <p:spPr>
            <a:xfrm>
              <a:off x="10644624" y="6892712"/>
              <a:ext cx="181614" cy="296614"/>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上下 40">
              <a:extLst>
                <a:ext uri="{FF2B5EF4-FFF2-40B4-BE49-F238E27FC236}">
                  <a16:creationId xmlns:a16="http://schemas.microsoft.com/office/drawing/2014/main" xmlns="" id="{A75B1474-5196-4177-BA86-7B6129BAC407}"/>
                </a:ext>
              </a:extLst>
            </p:cNvPr>
            <p:cNvSpPr/>
            <p:nvPr/>
          </p:nvSpPr>
          <p:spPr>
            <a:xfrm>
              <a:off x="11265340" y="6888832"/>
              <a:ext cx="181614" cy="296614"/>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xmlns="" id="{998022E2-6189-45C0-94C8-A8605A09D4F6}"/>
                </a:ext>
              </a:extLst>
            </p:cNvPr>
            <p:cNvSpPr txBox="1"/>
            <p:nvPr/>
          </p:nvSpPr>
          <p:spPr>
            <a:xfrm>
              <a:off x="9827529" y="7210176"/>
              <a:ext cx="2117887" cy="276999"/>
            </a:xfrm>
            <a:prstGeom prst="rect">
              <a:avLst/>
            </a:prstGeom>
            <a:noFill/>
          </p:spPr>
          <p:txBody>
            <a:bodyPr wrap="none" rtlCol="0">
              <a:spAutoFit/>
            </a:bodyPr>
            <a:lstStyle/>
            <a:p>
              <a:r>
                <a:rPr kumimoji="1" lang="ja-JP" altLang="en-US" sz="1200" b="1" dirty="0"/>
                <a:t>共通の高精度時刻・タイミング</a:t>
              </a:r>
            </a:p>
          </p:txBody>
        </p:sp>
      </p:grpSp>
      <p:sp>
        <p:nvSpPr>
          <p:cNvPr id="42" name="テキスト ボックス 41">
            <a:extLst>
              <a:ext uri="{FF2B5EF4-FFF2-40B4-BE49-F238E27FC236}">
                <a16:creationId xmlns:a16="http://schemas.microsoft.com/office/drawing/2014/main" xmlns="" id="{901BFED3-B141-4AF2-B977-6E963962EB7D}"/>
              </a:ext>
            </a:extLst>
          </p:cNvPr>
          <p:cNvSpPr txBox="1"/>
          <p:nvPr/>
        </p:nvSpPr>
        <p:spPr>
          <a:xfrm>
            <a:off x="6636866" y="7664931"/>
            <a:ext cx="1281120" cy="261610"/>
          </a:xfrm>
          <a:prstGeom prst="rect">
            <a:avLst/>
          </a:prstGeom>
          <a:solidFill>
            <a:srgbClr val="FF0000"/>
          </a:solidFill>
          <a:ln>
            <a:solidFill>
              <a:schemeClr val="tx1"/>
            </a:solidFill>
          </a:ln>
        </p:spPr>
        <p:txBody>
          <a:bodyPr wrap="none" rtlCol="0">
            <a:spAutoFit/>
          </a:bodyPr>
          <a:lstStyle/>
          <a:p>
            <a:r>
              <a:rPr kumimoji="1" lang="ja-JP" altLang="en-US" sz="1100" b="1" dirty="0">
                <a:solidFill>
                  <a:schemeClr val="bg1"/>
                </a:solidFill>
              </a:rPr>
              <a:t>通信と放送の融合</a:t>
            </a:r>
          </a:p>
        </p:txBody>
      </p:sp>
      <p:cxnSp>
        <p:nvCxnSpPr>
          <p:cNvPr id="32" name="直線コネクタ 31">
            <a:extLst>
              <a:ext uri="{FF2B5EF4-FFF2-40B4-BE49-F238E27FC236}">
                <a16:creationId xmlns:a16="http://schemas.microsoft.com/office/drawing/2014/main" xmlns="" id="{C0CF412B-BCE1-445E-A063-129B522D3486}"/>
              </a:ext>
            </a:extLst>
          </p:cNvPr>
          <p:cNvCxnSpPr>
            <a:cxnSpLocks/>
          </p:cNvCxnSpPr>
          <p:nvPr/>
        </p:nvCxnSpPr>
        <p:spPr>
          <a:xfrm>
            <a:off x="6569554" y="5232648"/>
            <a:ext cx="598886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xmlns="" id="{CBC5B603-567E-4300-BE50-3E85A78596B0}"/>
              </a:ext>
            </a:extLst>
          </p:cNvPr>
          <p:cNvSpPr txBox="1"/>
          <p:nvPr/>
        </p:nvSpPr>
        <p:spPr>
          <a:xfrm>
            <a:off x="7604317" y="5577527"/>
            <a:ext cx="1399742" cy="507831"/>
          </a:xfrm>
          <a:prstGeom prst="rect">
            <a:avLst/>
          </a:prstGeom>
          <a:noFill/>
        </p:spPr>
        <p:txBody>
          <a:bodyPr wrap="none" rtlCol="0">
            <a:spAutoFit/>
          </a:bodyPr>
          <a:lstStyle/>
          <a:p>
            <a:r>
              <a:rPr kumimoji="1" lang="ja-JP" altLang="en-US" sz="900" b="1" dirty="0">
                <a:latin typeface="Meiryo UI" panose="020B0604030504040204" pitchFamily="50" charset="-128"/>
                <a:ea typeface="Meiryo UI" panose="020B0604030504040204" pitchFamily="50" charset="-128"/>
              </a:rPr>
              <a:t>専用線不要</a:t>
            </a:r>
            <a:endParaRPr kumimoji="1" lang="en-US" altLang="ja-JP" sz="900" b="1" dirty="0">
              <a:latin typeface="Meiryo UI" panose="020B0604030504040204" pitchFamily="50" charset="-128"/>
              <a:ea typeface="Meiryo UI" panose="020B0604030504040204" pitchFamily="50" charset="-128"/>
            </a:endParaRPr>
          </a:p>
          <a:p>
            <a:r>
              <a:rPr kumimoji="1" lang="ja-JP" altLang="en-US" sz="900" b="1" dirty="0">
                <a:latin typeface="Meiryo UI" panose="020B0604030504040204" pitchFamily="50" charset="-128"/>
                <a:ea typeface="Meiryo UI" panose="020B0604030504040204" pitchFamily="50" charset="-128"/>
              </a:rPr>
              <a:t>既存放送網から</a:t>
            </a:r>
            <a:endParaRPr kumimoji="1" lang="en-US" altLang="ja-JP" sz="900" b="1" dirty="0">
              <a:latin typeface="Meiryo UI" panose="020B0604030504040204" pitchFamily="50" charset="-128"/>
              <a:ea typeface="Meiryo UI" panose="020B0604030504040204" pitchFamily="50" charset="-128"/>
            </a:endParaRPr>
          </a:p>
          <a:p>
            <a:r>
              <a:rPr kumimoji="1" lang="ja-JP" altLang="en-US" sz="900" b="1" dirty="0">
                <a:latin typeface="Meiryo UI" panose="020B0604030504040204" pitchFamily="50" charset="-128"/>
                <a:ea typeface="Meiryo UI" panose="020B0604030504040204" pitchFamily="50" charset="-128"/>
              </a:rPr>
              <a:t>直接高精度時刻を取得。</a:t>
            </a:r>
          </a:p>
        </p:txBody>
      </p:sp>
      <p:sp>
        <p:nvSpPr>
          <p:cNvPr id="35" name="テキスト ボックス 34">
            <a:extLst>
              <a:ext uri="{FF2B5EF4-FFF2-40B4-BE49-F238E27FC236}">
                <a16:creationId xmlns:a16="http://schemas.microsoft.com/office/drawing/2014/main" xmlns="" id="{7166184A-E66D-4BB6-AF7D-49B1A242BAE6}"/>
              </a:ext>
            </a:extLst>
          </p:cNvPr>
          <p:cNvSpPr txBox="1"/>
          <p:nvPr/>
        </p:nvSpPr>
        <p:spPr>
          <a:xfrm>
            <a:off x="10692878" y="5234995"/>
            <a:ext cx="2164447" cy="3693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共通時刻に従って動くことで</a:t>
            </a:r>
            <a:endParaRPr kumimoji="1" lang="en-US" altLang="ja-JP" sz="900" b="1" dirty="0">
              <a:latin typeface="Meiryo UI" panose="020B0604030504040204" pitchFamily="50" charset="-128"/>
              <a:ea typeface="Meiryo UI" panose="020B0604030504040204" pitchFamily="50" charset="-128"/>
            </a:endParaRPr>
          </a:p>
          <a:p>
            <a:r>
              <a:rPr kumimoji="1" lang="ja-JP" altLang="en-US" sz="900" b="1" dirty="0">
                <a:latin typeface="Meiryo UI" panose="020B0604030504040204" pitchFamily="50" charset="-128"/>
                <a:ea typeface="Meiryo UI" panose="020B0604030504040204" pitchFamily="50" charset="-128"/>
              </a:rPr>
              <a:t>レスポンス時間の大幅短縮になる！</a:t>
            </a:r>
            <a:endParaRPr kumimoji="1" lang="en-US" altLang="ja-JP" sz="900" b="1"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xmlns="" id="{968436DD-3320-48FD-8581-751488528EAB}"/>
              </a:ext>
            </a:extLst>
          </p:cNvPr>
          <p:cNvSpPr txBox="1"/>
          <p:nvPr/>
        </p:nvSpPr>
        <p:spPr>
          <a:xfrm>
            <a:off x="8967607" y="86144"/>
            <a:ext cx="2961067" cy="553998"/>
          </a:xfrm>
          <a:prstGeom prst="rect">
            <a:avLst/>
          </a:prstGeom>
          <a:solidFill>
            <a:schemeClr val="accent3">
              <a:lumMod val="20000"/>
              <a:lumOff val="80000"/>
            </a:schemeClr>
          </a:solidFill>
          <a:ln>
            <a:solidFill>
              <a:schemeClr val="tx1"/>
            </a:solidFill>
          </a:ln>
        </p:spPr>
        <p:txBody>
          <a:bodyPr wrap="none" rtlCol="0">
            <a:spAutoFit/>
          </a:bodyPr>
          <a:lstStyle/>
          <a:p>
            <a:r>
              <a:rPr kumimoji="1" lang="ja-JP" altLang="en-US" sz="1000" b="1" dirty="0">
                <a:latin typeface="Meiryo UI" panose="020B0604030504040204" pitchFamily="50" charset="-128"/>
                <a:ea typeface="Meiryo UI" panose="020B0604030504040204" pitchFamily="50" charset="-128"/>
              </a:rPr>
              <a:t>通信を中核にした様々な技術革新が進むほど</a:t>
            </a:r>
            <a:endParaRPr kumimoji="1" lang="en-US" altLang="ja-JP" sz="1000" b="1" dirty="0">
              <a:latin typeface="Meiryo UI" panose="020B0604030504040204" pitchFamily="50" charset="-128"/>
              <a:ea typeface="Meiryo UI" panose="020B0604030504040204" pitchFamily="50" charset="-128"/>
            </a:endParaRPr>
          </a:p>
          <a:p>
            <a:r>
              <a:rPr kumimoji="1" lang="ja-JP" altLang="en-US" sz="1000" b="1" dirty="0">
                <a:solidFill>
                  <a:srgbClr val="FF0000"/>
                </a:solidFill>
                <a:latin typeface="Meiryo UI" panose="020B0604030504040204" pitchFamily="50" charset="-128"/>
                <a:ea typeface="Meiryo UI" panose="020B0604030504040204" pitchFamily="50" charset="-128"/>
              </a:rPr>
              <a:t>高精度な時刻・同期</a:t>
            </a:r>
            <a:r>
              <a:rPr kumimoji="1" lang="ja-JP" altLang="en-US" sz="1000" b="1" dirty="0">
                <a:latin typeface="Meiryo UI" panose="020B0604030504040204" pitchFamily="50" charset="-128"/>
                <a:ea typeface="Meiryo UI" panose="020B0604030504040204" pitchFamily="50" charset="-128"/>
              </a:rPr>
              <a:t>が情報を高度に制御するための</a:t>
            </a:r>
            <a:endParaRPr kumimoji="1" lang="en-US" altLang="ja-JP" sz="1000" b="1" dirty="0">
              <a:latin typeface="Meiryo UI" panose="020B0604030504040204" pitchFamily="50" charset="-128"/>
              <a:ea typeface="Meiryo UI" panose="020B0604030504040204" pitchFamily="50" charset="-128"/>
            </a:endParaRPr>
          </a:p>
          <a:p>
            <a:r>
              <a:rPr kumimoji="1" lang="ja-JP" altLang="en-US" sz="1000" b="1" u="sng" dirty="0">
                <a:solidFill>
                  <a:srgbClr val="FF0000"/>
                </a:solidFill>
                <a:latin typeface="Meiryo UI" panose="020B0604030504040204" pitchFamily="50" charset="-128"/>
                <a:ea typeface="Meiryo UI" panose="020B0604030504040204" pitchFamily="50" charset="-128"/>
              </a:rPr>
              <a:t>基本要素となっている！</a:t>
            </a:r>
          </a:p>
        </p:txBody>
      </p:sp>
      <p:pic>
        <p:nvPicPr>
          <p:cNvPr id="20" name="図 19">
            <a:extLst>
              <a:ext uri="{FF2B5EF4-FFF2-40B4-BE49-F238E27FC236}">
                <a16:creationId xmlns:a16="http://schemas.microsoft.com/office/drawing/2014/main" xmlns="" id="{2D21F5A0-6E76-40A5-8775-DC7031430C9A}"/>
              </a:ext>
            </a:extLst>
          </p:cNvPr>
          <p:cNvPicPr>
            <a:picLocks noChangeAspect="1"/>
          </p:cNvPicPr>
          <p:nvPr/>
        </p:nvPicPr>
        <p:blipFill>
          <a:blip r:embed="rId7"/>
          <a:stretch>
            <a:fillRect/>
          </a:stretch>
        </p:blipFill>
        <p:spPr>
          <a:xfrm>
            <a:off x="6619603" y="7961811"/>
            <a:ext cx="3117408" cy="1446904"/>
          </a:xfrm>
          <a:prstGeom prst="rect">
            <a:avLst/>
          </a:prstGeom>
        </p:spPr>
      </p:pic>
      <p:pic>
        <p:nvPicPr>
          <p:cNvPr id="21" name="図 20">
            <a:extLst>
              <a:ext uri="{FF2B5EF4-FFF2-40B4-BE49-F238E27FC236}">
                <a16:creationId xmlns:a16="http://schemas.microsoft.com/office/drawing/2014/main" xmlns="" id="{026E0C6D-C925-4C7C-B412-18EE2B25C4D7}"/>
              </a:ext>
            </a:extLst>
          </p:cNvPr>
          <p:cNvPicPr>
            <a:picLocks noChangeAspect="1"/>
          </p:cNvPicPr>
          <p:nvPr/>
        </p:nvPicPr>
        <p:blipFill>
          <a:blip r:embed="rId8"/>
          <a:stretch>
            <a:fillRect/>
          </a:stretch>
        </p:blipFill>
        <p:spPr>
          <a:xfrm>
            <a:off x="43511" y="8349231"/>
            <a:ext cx="6346199" cy="1216183"/>
          </a:xfrm>
          <a:prstGeom prst="rect">
            <a:avLst/>
          </a:prstGeom>
        </p:spPr>
      </p:pic>
      <p:sp>
        <p:nvSpPr>
          <p:cNvPr id="25" name="テキスト ボックス 24">
            <a:extLst>
              <a:ext uri="{FF2B5EF4-FFF2-40B4-BE49-F238E27FC236}">
                <a16:creationId xmlns:a16="http://schemas.microsoft.com/office/drawing/2014/main" xmlns="" id="{E6B949E1-02E6-44A3-805E-9D7BFAF1A7B3}"/>
              </a:ext>
            </a:extLst>
          </p:cNvPr>
          <p:cNvSpPr txBox="1"/>
          <p:nvPr/>
        </p:nvSpPr>
        <p:spPr>
          <a:xfrm>
            <a:off x="6688832" y="9319516"/>
            <a:ext cx="1324402" cy="215444"/>
          </a:xfrm>
          <a:prstGeom prst="rect">
            <a:avLst/>
          </a:prstGeom>
          <a:noFill/>
        </p:spPr>
        <p:txBody>
          <a:bodyPr wrap="none" rtlCol="0">
            <a:spAutoFit/>
          </a:bodyPr>
          <a:lstStyle/>
          <a:p>
            <a:r>
              <a:rPr kumimoji="1" lang="en-US" altLang="ja-JP" sz="800" dirty="0"/>
              <a:t>NHK</a:t>
            </a:r>
            <a:r>
              <a:rPr kumimoji="1" lang="ja-JP" altLang="en-US" sz="800" dirty="0"/>
              <a:t>技術研究所資料参考</a:t>
            </a:r>
          </a:p>
        </p:txBody>
      </p:sp>
      <p:pic>
        <p:nvPicPr>
          <p:cNvPr id="7" name="図 6">
            <a:extLst>
              <a:ext uri="{FF2B5EF4-FFF2-40B4-BE49-F238E27FC236}">
                <a16:creationId xmlns:a16="http://schemas.microsoft.com/office/drawing/2014/main" xmlns="" id="{7C2C4335-EB8A-4CC5-A6D9-065A157D3E8D}"/>
              </a:ext>
            </a:extLst>
          </p:cNvPr>
          <p:cNvPicPr>
            <a:picLocks noChangeAspect="1"/>
          </p:cNvPicPr>
          <p:nvPr/>
        </p:nvPicPr>
        <p:blipFill>
          <a:blip r:embed="rId9"/>
          <a:stretch>
            <a:fillRect/>
          </a:stretch>
        </p:blipFill>
        <p:spPr>
          <a:xfrm>
            <a:off x="11509448" y="7864019"/>
            <a:ext cx="531308" cy="394356"/>
          </a:xfrm>
          <a:prstGeom prst="rect">
            <a:avLst/>
          </a:prstGeom>
        </p:spPr>
      </p:pic>
      <p:pic>
        <p:nvPicPr>
          <p:cNvPr id="22" name="図 21">
            <a:extLst>
              <a:ext uri="{FF2B5EF4-FFF2-40B4-BE49-F238E27FC236}">
                <a16:creationId xmlns:a16="http://schemas.microsoft.com/office/drawing/2014/main" xmlns="" id="{D29AF6E7-E11E-424A-A450-3E63D2D48F3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2042937">
            <a:off x="11226613" y="8128100"/>
            <a:ext cx="622267" cy="786451"/>
          </a:xfrm>
          <a:prstGeom prst="rect">
            <a:avLst/>
          </a:prstGeom>
        </p:spPr>
      </p:pic>
      <p:sp>
        <p:nvSpPr>
          <p:cNvPr id="26" name="テキスト ボックス 25">
            <a:extLst>
              <a:ext uri="{FF2B5EF4-FFF2-40B4-BE49-F238E27FC236}">
                <a16:creationId xmlns:a16="http://schemas.microsoft.com/office/drawing/2014/main" xmlns="" id="{9FB68F17-0812-4950-B33F-838A214CB89A}"/>
              </a:ext>
            </a:extLst>
          </p:cNvPr>
          <p:cNvSpPr txBox="1"/>
          <p:nvPr/>
        </p:nvSpPr>
        <p:spPr>
          <a:xfrm>
            <a:off x="10593510" y="7591909"/>
            <a:ext cx="1989647" cy="276999"/>
          </a:xfrm>
          <a:prstGeom prst="rect">
            <a:avLst/>
          </a:prstGeom>
          <a:noFill/>
        </p:spPr>
        <p:txBody>
          <a:bodyPr wrap="none" rtlCol="0">
            <a:spAutoFit/>
          </a:bodyPr>
          <a:lstStyle/>
          <a:p>
            <a:r>
              <a:rPr kumimoji="1" lang="ja-JP" altLang="en-US" sz="1200" dirty="0"/>
              <a:t>施設毎位置・災害メッセージ</a:t>
            </a:r>
          </a:p>
        </p:txBody>
      </p:sp>
      <p:sp>
        <p:nvSpPr>
          <p:cNvPr id="46" name="テキスト ボックス 45">
            <a:extLst>
              <a:ext uri="{FF2B5EF4-FFF2-40B4-BE49-F238E27FC236}">
                <a16:creationId xmlns:a16="http://schemas.microsoft.com/office/drawing/2014/main" xmlns="" id="{15769CB7-AE3A-404D-AEC0-38589ED01F05}"/>
              </a:ext>
            </a:extLst>
          </p:cNvPr>
          <p:cNvSpPr txBox="1"/>
          <p:nvPr/>
        </p:nvSpPr>
        <p:spPr>
          <a:xfrm>
            <a:off x="9833123" y="7611893"/>
            <a:ext cx="819455" cy="261610"/>
          </a:xfrm>
          <a:prstGeom prst="rect">
            <a:avLst/>
          </a:prstGeom>
          <a:solidFill>
            <a:srgbClr val="FF0000"/>
          </a:solidFill>
          <a:ln>
            <a:solidFill>
              <a:schemeClr val="tx1"/>
            </a:solidFill>
          </a:ln>
        </p:spPr>
        <p:txBody>
          <a:bodyPr wrap="none" rtlCol="0">
            <a:spAutoFit/>
          </a:bodyPr>
          <a:lstStyle/>
          <a:p>
            <a:r>
              <a:rPr kumimoji="1" lang="ja-JP" altLang="en-US" sz="1100" b="1" dirty="0">
                <a:solidFill>
                  <a:schemeClr val="bg1"/>
                </a:solidFill>
              </a:rPr>
              <a:t>災害・防災</a:t>
            </a:r>
          </a:p>
        </p:txBody>
      </p:sp>
      <p:pic>
        <p:nvPicPr>
          <p:cNvPr id="49" name="図 48" descr="フリーイラスト素材 ...">
            <a:extLst>
              <a:ext uri="{FF2B5EF4-FFF2-40B4-BE49-F238E27FC236}">
                <a16:creationId xmlns:a16="http://schemas.microsoft.com/office/drawing/2014/main" xmlns="" id="{59BCAAC1-EEDB-4AB8-AFCB-93E799CADF2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5768062">
            <a:off x="6835523" y="5559055"/>
            <a:ext cx="343961" cy="372716"/>
          </a:xfrm>
          <a:prstGeom prst="rect">
            <a:avLst/>
          </a:prstGeom>
        </p:spPr>
      </p:pic>
      <p:cxnSp>
        <p:nvCxnSpPr>
          <p:cNvPr id="37" name="コネクタ: カギ線 36">
            <a:extLst>
              <a:ext uri="{FF2B5EF4-FFF2-40B4-BE49-F238E27FC236}">
                <a16:creationId xmlns:a16="http://schemas.microsoft.com/office/drawing/2014/main" xmlns="" id="{AFB6255A-9C8D-4B5B-A7F1-A7ED766BC653}"/>
              </a:ext>
            </a:extLst>
          </p:cNvPr>
          <p:cNvCxnSpPr>
            <a:stCxn id="49" idx="0"/>
            <a:endCxn id="12" idx="0"/>
          </p:cNvCxnSpPr>
          <p:nvPr/>
        </p:nvCxnSpPr>
        <p:spPr>
          <a:xfrm>
            <a:off x="7192794" y="5765328"/>
            <a:ext cx="338628" cy="255879"/>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xmlns="" id="{7FB00EC8-A30A-4E8A-8EF6-57BA37A8602F}"/>
              </a:ext>
            </a:extLst>
          </p:cNvPr>
          <p:cNvPicPr>
            <a:picLocks noChangeAspect="1"/>
          </p:cNvPicPr>
          <p:nvPr/>
        </p:nvPicPr>
        <p:blipFill>
          <a:blip r:embed="rId12"/>
          <a:stretch>
            <a:fillRect/>
          </a:stretch>
        </p:blipFill>
        <p:spPr>
          <a:xfrm>
            <a:off x="6812280" y="1330193"/>
            <a:ext cx="5570372" cy="3730467"/>
          </a:xfrm>
          <a:prstGeom prst="rect">
            <a:avLst/>
          </a:prstGeom>
        </p:spPr>
      </p:pic>
      <p:sp>
        <p:nvSpPr>
          <p:cNvPr id="31" name="星: 6 pt 30">
            <a:extLst>
              <a:ext uri="{FF2B5EF4-FFF2-40B4-BE49-F238E27FC236}">
                <a16:creationId xmlns:a16="http://schemas.microsoft.com/office/drawing/2014/main" xmlns="" id="{A2F98D39-4367-408E-B55B-D99AF2829CBD}"/>
              </a:ext>
            </a:extLst>
          </p:cNvPr>
          <p:cNvSpPr/>
          <p:nvPr/>
        </p:nvSpPr>
        <p:spPr>
          <a:xfrm rot="1148465">
            <a:off x="8309279" y="6135445"/>
            <a:ext cx="1757481" cy="1662594"/>
          </a:xfrm>
          <a:prstGeom prst="star6">
            <a:avLst>
              <a:gd name="adj" fmla="val 21373"/>
              <a:gd name="hf" fmla="val 115470"/>
            </a:avLst>
          </a:prstGeom>
          <a:solidFill>
            <a:srgbClr val="FF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rgbClr val="FFFF00"/>
                </a:solidFill>
              </a:rPr>
              <a:t>担保された</a:t>
            </a:r>
            <a:r>
              <a:rPr kumimoji="1" lang="ja-JP" altLang="en-US" sz="1200" dirty="0"/>
              <a:t>時刻・位置情報</a:t>
            </a:r>
          </a:p>
        </p:txBody>
      </p:sp>
      <p:sp>
        <p:nvSpPr>
          <p:cNvPr id="36" name="テキスト ボックス 35">
            <a:extLst>
              <a:ext uri="{FF2B5EF4-FFF2-40B4-BE49-F238E27FC236}">
                <a16:creationId xmlns:a16="http://schemas.microsoft.com/office/drawing/2014/main" xmlns="" id="{E46F4635-85B0-4325-A1A9-3DA01F27995C}"/>
              </a:ext>
            </a:extLst>
          </p:cNvPr>
          <p:cNvSpPr txBox="1"/>
          <p:nvPr/>
        </p:nvSpPr>
        <p:spPr>
          <a:xfrm>
            <a:off x="8005509" y="7560951"/>
            <a:ext cx="2164447" cy="3693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視聴者毎に見たい情報を</a:t>
            </a:r>
            <a:endParaRPr kumimoji="1" lang="en-US" altLang="ja-JP" sz="900" b="1" dirty="0">
              <a:latin typeface="Meiryo UI" panose="020B0604030504040204" pitchFamily="50" charset="-128"/>
              <a:ea typeface="Meiryo UI" panose="020B0604030504040204" pitchFamily="50" charset="-128"/>
            </a:endParaRPr>
          </a:p>
          <a:p>
            <a:r>
              <a:rPr kumimoji="1" lang="ja-JP" altLang="en-US" sz="900" b="1" dirty="0">
                <a:latin typeface="Meiryo UI" panose="020B0604030504040204" pitchFamily="50" charset="-128"/>
                <a:ea typeface="Meiryo UI" panose="020B0604030504040204" pitchFamily="50" charset="-128"/>
              </a:rPr>
              <a:t>組み合わせて見れる時代に・・</a:t>
            </a:r>
            <a:endParaRPr kumimoji="1" lang="en-US" altLang="ja-JP" sz="9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3544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pPr>
              <a:defRPr/>
            </a:pPr>
            <a:fld id="{3B1D633B-0328-484E-884D-A4938881E444}" type="slidenum">
              <a:rPr lang="ja-JP" altLang="en-US" smtClean="0">
                <a:solidFill>
                  <a:prstClr val="black">
                    <a:tint val="75000"/>
                  </a:prstClr>
                </a:solidFill>
              </a:rPr>
              <a:pPr>
                <a:defRPr/>
              </a:pPr>
              <a:t>4</a:t>
            </a:fld>
            <a:endParaRPr lang="ja-JP" altLang="en-US" dirty="0">
              <a:solidFill>
                <a:prstClr val="black">
                  <a:tint val="75000"/>
                </a:prstClr>
              </a:solidFill>
            </a:endParaRPr>
          </a:p>
        </p:txBody>
      </p:sp>
      <p:sp>
        <p:nvSpPr>
          <p:cNvPr id="42" name="正方形/長方形 41">
            <a:extLst>
              <a:ext uri="{FF2B5EF4-FFF2-40B4-BE49-F238E27FC236}">
                <a16:creationId xmlns:a16="http://schemas.microsoft.com/office/drawing/2014/main" xmlns="" id="{A936BB96-2ACD-4CBF-829C-A61C36880AB0}"/>
              </a:ext>
            </a:extLst>
          </p:cNvPr>
          <p:cNvSpPr/>
          <p:nvPr/>
        </p:nvSpPr>
        <p:spPr bwMode="auto">
          <a:xfrm>
            <a:off x="2552257" y="120080"/>
            <a:ext cx="9105128" cy="613610"/>
          </a:xfrm>
          <a:prstGeom prst="rect">
            <a:avLst/>
          </a:prstGeom>
          <a:noFill/>
          <a:ln w="158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ja-JP" altLang="en-US" sz="2800" b="1" dirty="0">
                <a:solidFill>
                  <a:schemeClr val="tx1"/>
                </a:solidFill>
                <a:latin typeface="Meiryo UI" panose="020B0604030504040204" pitchFamily="50" charset="-128"/>
                <a:ea typeface="Meiryo UI" panose="020B0604030504040204" pitchFamily="50" charset="-128"/>
              </a:rPr>
              <a:t>戦略目標・体制・計画での時刻利用チーム編成</a:t>
            </a:r>
            <a:endParaRPr lang="en-US" altLang="ja-JP" sz="2800" b="1" dirty="0">
              <a:solidFill>
                <a:schemeClr val="tx1"/>
              </a:solidFill>
              <a:latin typeface="Meiryo UI" panose="020B0604030504040204" pitchFamily="50" charset="-128"/>
              <a:ea typeface="Meiryo UI" panose="020B0604030504040204" pitchFamily="50" charset="-128"/>
            </a:endParaRPr>
          </a:p>
        </p:txBody>
      </p:sp>
      <p:pic>
        <p:nvPicPr>
          <p:cNvPr id="43" name="図 42">
            <a:extLst>
              <a:ext uri="{FF2B5EF4-FFF2-40B4-BE49-F238E27FC236}">
                <a16:creationId xmlns:a16="http://schemas.microsoft.com/office/drawing/2014/main" xmlns="" id="{A87B8E75-D751-4479-8CE3-80BE624077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01400" y="135572"/>
            <a:ext cx="839823" cy="560572"/>
          </a:xfrm>
          <a:prstGeom prst="rect">
            <a:avLst/>
          </a:prstGeom>
        </p:spPr>
      </p:pic>
      <p:sp>
        <p:nvSpPr>
          <p:cNvPr id="44" name="正方形/長方形 43"/>
          <p:cNvSpPr/>
          <p:nvPr/>
        </p:nvSpPr>
        <p:spPr>
          <a:xfrm>
            <a:off x="136104" y="120080"/>
            <a:ext cx="2373883" cy="61361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G</a:t>
            </a:r>
            <a:r>
              <a:rPr kumimoji="1" lang="ja-JP" altLang="en-US" sz="2000" b="1" dirty="0"/>
              <a:t>空間プロジェクト</a:t>
            </a:r>
            <a:endParaRPr kumimoji="1" lang="en-US" altLang="ja-JP" sz="2000" b="1" dirty="0"/>
          </a:p>
          <a:p>
            <a:pPr algn="ctr"/>
            <a:r>
              <a:rPr kumimoji="1" lang="ja-JP" altLang="en-US" sz="2000" b="1" dirty="0">
                <a:solidFill>
                  <a:srgbClr val="FF0000"/>
                </a:solidFill>
              </a:rPr>
              <a:t>高精度時刻利用</a:t>
            </a:r>
            <a:endParaRPr kumimoji="1" lang="en-US" altLang="ja-JP" sz="2000" b="1" dirty="0">
              <a:solidFill>
                <a:srgbClr val="FF0000"/>
              </a:solidFill>
            </a:endParaRPr>
          </a:p>
        </p:txBody>
      </p:sp>
      <p:grpSp>
        <p:nvGrpSpPr>
          <p:cNvPr id="2049" name="グループ化 2048"/>
          <p:cNvGrpSpPr/>
          <p:nvPr/>
        </p:nvGrpSpPr>
        <p:grpSpPr>
          <a:xfrm>
            <a:off x="628313" y="4540940"/>
            <a:ext cx="3148759" cy="467712"/>
            <a:chOff x="9372721" y="3743096"/>
            <a:chExt cx="3148759" cy="467712"/>
          </a:xfrm>
        </p:grpSpPr>
        <p:sp>
          <p:nvSpPr>
            <p:cNvPr id="14" name="正方形/長方形 13">
              <a:extLst>
                <a:ext uri="{FF2B5EF4-FFF2-40B4-BE49-F238E27FC236}">
                  <a16:creationId xmlns:a16="http://schemas.microsoft.com/office/drawing/2014/main" xmlns="" id="{4B3A09E3-6EF4-4C44-B8A6-295E193D7B12}"/>
                </a:ext>
              </a:extLst>
            </p:cNvPr>
            <p:cNvSpPr/>
            <p:nvPr/>
          </p:nvSpPr>
          <p:spPr>
            <a:xfrm>
              <a:off x="9412808" y="3792488"/>
              <a:ext cx="3108672" cy="3689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ja-JP" altLang="en-US" sz="1524"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一般社団法人Ｇ空間情報産業会</a:t>
              </a:r>
            </a:p>
          </p:txBody>
        </p:sp>
        <p:sp>
          <p:nvSpPr>
            <p:cNvPr id="17" name="テキスト ボックス 12">
              <a:extLst>
                <a:ext uri="{FF2B5EF4-FFF2-40B4-BE49-F238E27FC236}">
                  <a16:creationId xmlns:a16="http://schemas.microsoft.com/office/drawing/2014/main" xmlns="" id="{6BC9996B-035E-4786-921E-C580D8C64A21}"/>
                </a:ext>
              </a:extLst>
            </p:cNvPr>
            <p:cNvSpPr txBox="1">
              <a:spLocks noChangeArrowheads="1"/>
            </p:cNvSpPr>
            <p:nvPr/>
          </p:nvSpPr>
          <p:spPr bwMode="auto">
            <a:xfrm>
              <a:off x="9372721" y="3743096"/>
              <a:ext cx="321498" cy="4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spAutoFit/>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pPr algn="ctr" eaLnBrk="1" hangingPunct="1"/>
              <a:r>
                <a:rPr lang="ja-JP" altLang="en-US" sz="889" dirty="0">
                  <a:latin typeface="Meiryo UI" panose="020B0604030504040204" pitchFamily="50" charset="-128"/>
                  <a:ea typeface="Meiryo UI" panose="020B0604030504040204" pitchFamily="50" charset="-128"/>
                </a:rPr>
                <a:t>仮称</a:t>
              </a:r>
            </a:p>
          </p:txBody>
        </p:sp>
      </p:grpSp>
      <p:sp>
        <p:nvSpPr>
          <p:cNvPr id="15" name="正方形/長方形 14">
            <a:extLst>
              <a:ext uri="{FF2B5EF4-FFF2-40B4-BE49-F238E27FC236}">
                <a16:creationId xmlns:a16="http://schemas.microsoft.com/office/drawing/2014/main" xmlns="" id="{ED0F9A6E-0A1F-450E-8FE5-F385EFA7D691}"/>
              </a:ext>
            </a:extLst>
          </p:cNvPr>
          <p:cNvSpPr/>
          <p:nvPr/>
        </p:nvSpPr>
        <p:spPr>
          <a:xfrm>
            <a:off x="680247" y="7624904"/>
            <a:ext cx="3108672" cy="4032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ja-JP" altLang="en-US" sz="1333"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一般社団法人屋内情報サービス協会</a:t>
            </a:r>
          </a:p>
        </p:txBody>
      </p:sp>
      <p:sp>
        <p:nvSpPr>
          <p:cNvPr id="27" name="角丸四角形 26">
            <a:extLst>
              <a:ext uri="{FF2B5EF4-FFF2-40B4-BE49-F238E27FC236}">
                <a16:creationId xmlns:a16="http://schemas.microsoft.com/office/drawing/2014/main" xmlns="" id="{63C9F7BE-91EE-404A-8918-5E3C4B7BE43A}"/>
              </a:ext>
            </a:extLst>
          </p:cNvPr>
          <p:cNvSpPr/>
          <p:nvPr/>
        </p:nvSpPr>
        <p:spPr>
          <a:xfrm>
            <a:off x="547119" y="3090833"/>
            <a:ext cx="2664296" cy="1148294"/>
          </a:xfrm>
          <a:prstGeom prst="round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bIns="45717" anchor="b"/>
          <a:lstStyle/>
          <a:p>
            <a:pPr algn="ctr" eaLnBrk="1" hangingPunct="1">
              <a:defRPr/>
            </a:pPr>
            <a:r>
              <a:rPr lang="ja-JP" altLang="en-US" sz="1778"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自由民主党 政務調査会</a:t>
            </a:r>
            <a:endParaRPr lang="en-US" altLang="ja-JP" sz="1778"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778"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Ｇ空間情報活用推進</a:t>
            </a:r>
            <a:endParaRPr lang="en-US" altLang="ja-JP" sz="1778"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778"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特別委員会</a:t>
            </a:r>
          </a:p>
        </p:txBody>
      </p:sp>
      <p:sp>
        <p:nvSpPr>
          <p:cNvPr id="2059" name="正方形/長方形 2058"/>
          <p:cNvSpPr/>
          <p:nvPr/>
        </p:nvSpPr>
        <p:spPr>
          <a:xfrm>
            <a:off x="136104" y="1548483"/>
            <a:ext cx="12601400" cy="652318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xmlns="" id="{7BC4EBE4-ADE6-4738-94D3-9D4441C64D82}"/>
              </a:ext>
            </a:extLst>
          </p:cNvPr>
          <p:cNvSpPr/>
          <p:nvPr/>
        </p:nvSpPr>
        <p:spPr>
          <a:xfrm>
            <a:off x="4839408" y="1362003"/>
            <a:ext cx="3122783" cy="3729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eaLnBrk="1" hangingPunct="1">
              <a:defRPr/>
            </a:pPr>
            <a:r>
              <a:rPr lang="ja-JP" altLang="en-US" sz="1651"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実現に向けた体制</a:t>
            </a:r>
          </a:p>
        </p:txBody>
      </p:sp>
      <p:grpSp>
        <p:nvGrpSpPr>
          <p:cNvPr id="48" name="グループ化 47"/>
          <p:cNvGrpSpPr/>
          <p:nvPr/>
        </p:nvGrpSpPr>
        <p:grpSpPr>
          <a:xfrm>
            <a:off x="424136" y="8172839"/>
            <a:ext cx="11952865" cy="1308281"/>
            <a:chOff x="463681" y="5332662"/>
            <a:chExt cx="11952865" cy="1308281"/>
          </a:xfrm>
        </p:grpSpPr>
        <p:sp>
          <p:nvSpPr>
            <p:cNvPr id="49" name="正方形/長方形 48">
              <a:extLst>
                <a:ext uri="{FF2B5EF4-FFF2-40B4-BE49-F238E27FC236}">
                  <a16:creationId xmlns:a16="http://schemas.microsoft.com/office/drawing/2014/main" xmlns="" id="{33450361-CB3E-400B-A484-890BA0B50AC2}"/>
                </a:ext>
              </a:extLst>
            </p:cNvPr>
            <p:cNvSpPr/>
            <p:nvPr/>
          </p:nvSpPr>
          <p:spPr>
            <a:xfrm>
              <a:off x="4574305" y="5344413"/>
              <a:ext cx="3991680" cy="276191"/>
            </a:xfrm>
            <a:prstGeom prst="rect">
              <a:avLst/>
            </a:prstGeom>
            <a:solidFill>
              <a:srgbClr val="C1524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altLang="ja-JP"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2020</a:t>
              </a:r>
              <a:r>
                <a:rPr lang="ja-JP" altLang="en-US"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2021</a:t>
              </a:r>
              <a:r>
                <a:rPr lang="ja-JP" altLang="en-US"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年</a:t>
              </a:r>
            </a:p>
          </p:txBody>
        </p:sp>
        <p:sp>
          <p:nvSpPr>
            <p:cNvPr id="50" name="正方形/長方形 49">
              <a:extLst>
                <a:ext uri="{FF2B5EF4-FFF2-40B4-BE49-F238E27FC236}">
                  <a16:creationId xmlns:a16="http://schemas.microsoft.com/office/drawing/2014/main" xmlns="" id="{8D6CF5FE-642A-4F98-BCA3-ACC71608064A}"/>
                </a:ext>
              </a:extLst>
            </p:cNvPr>
            <p:cNvSpPr/>
            <p:nvPr/>
          </p:nvSpPr>
          <p:spPr>
            <a:xfrm>
              <a:off x="8627730" y="5332662"/>
              <a:ext cx="3769920" cy="276191"/>
            </a:xfrm>
            <a:prstGeom prst="rect">
              <a:avLst/>
            </a:prstGeom>
            <a:solidFill>
              <a:srgbClr val="C1524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altLang="ja-JP"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2022</a:t>
              </a:r>
              <a:r>
                <a:rPr lang="ja-JP" altLang="en-US"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2023</a:t>
              </a:r>
              <a:r>
                <a:rPr lang="ja-JP" altLang="en-US"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年</a:t>
              </a:r>
            </a:p>
          </p:txBody>
        </p:sp>
        <p:sp>
          <p:nvSpPr>
            <p:cNvPr id="51" name="テキスト ボックス 1">
              <a:extLst>
                <a:ext uri="{FF2B5EF4-FFF2-40B4-BE49-F238E27FC236}">
                  <a16:creationId xmlns:a16="http://schemas.microsoft.com/office/drawing/2014/main" xmlns="" id="{F0C43BE6-6EDF-4656-AD10-AD2AA4DC2054}"/>
                </a:ext>
              </a:extLst>
            </p:cNvPr>
            <p:cNvSpPr txBox="1">
              <a:spLocks noChangeArrowheads="1"/>
            </p:cNvSpPr>
            <p:nvPr/>
          </p:nvSpPr>
          <p:spPr bwMode="auto">
            <a:xfrm>
              <a:off x="4586401" y="5660925"/>
              <a:ext cx="3991680" cy="795859"/>
            </a:xfrm>
            <a:prstGeom prst="rect">
              <a:avLst/>
            </a:prstGeom>
            <a:solidFill>
              <a:srgbClr val="FAF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●高精度時刻利用プラットフォームの社会実証</a:t>
              </a:r>
              <a:endParaRPr lang="en-US" altLang="ja-JP" sz="1143" dirty="0">
                <a:latin typeface="メイリオ" panose="020B0604030504040204" pitchFamily="50" charset="-128"/>
                <a:ea typeface="メイリオ" panose="020B0604030504040204" pitchFamily="50" charset="-128"/>
              </a:endParaRPr>
            </a:p>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●屋内外シームレスな</a:t>
              </a:r>
              <a:r>
                <a:rPr lang="en-US" altLang="ja-JP" sz="1143" dirty="0">
                  <a:latin typeface="メイリオ" panose="020B0604030504040204" pitchFamily="50" charset="-128"/>
                  <a:ea typeface="メイリオ" panose="020B0604030504040204" pitchFamily="50" charset="-128"/>
                </a:rPr>
                <a:t>PNT</a:t>
              </a:r>
              <a:r>
                <a:rPr lang="ja-JP" altLang="en-US" sz="1143" dirty="0">
                  <a:latin typeface="メイリオ" panose="020B0604030504040204" pitchFamily="50" charset="-128"/>
                  <a:ea typeface="メイリオ" panose="020B0604030504040204" pitchFamily="50" charset="-128"/>
                </a:rPr>
                <a:t>技術の開発検証</a:t>
              </a:r>
              <a:endParaRPr lang="en-US" altLang="ja-JP" sz="1143" dirty="0">
                <a:latin typeface="メイリオ" panose="020B0604030504040204" pitchFamily="50" charset="-128"/>
                <a:ea typeface="メイリオ" panose="020B0604030504040204" pitchFamily="50" charset="-128"/>
              </a:endParaRPr>
            </a:p>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●重要エリアのデジタルツイン化（永田町、霞が関）</a:t>
              </a:r>
              <a:endParaRPr lang="en-US" altLang="ja-JP" sz="1143" dirty="0">
                <a:latin typeface="メイリオ" panose="020B0604030504040204" pitchFamily="50" charset="-128"/>
                <a:ea typeface="メイリオ" panose="020B0604030504040204" pitchFamily="50" charset="-128"/>
              </a:endParaRPr>
            </a:p>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●日本版“</a:t>
              </a:r>
              <a:r>
                <a:rPr lang="en-US" altLang="ja-JP" sz="1143" dirty="0">
                  <a:latin typeface="メイリオ" panose="020B0604030504040204" pitchFamily="50" charset="-128"/>
                  <a:ea typeface="メイリオ" panose="020B0604030504040204" pitchFamily="50" charset="-128"/>
                </a:rPr>
                <a:t>PNT</a:t>
              </a:r>
              <a:r>
                <a:rPr lang="ja-JP" altLang="en-US" sz="1143" dirty="0">
                  <a:latin typeface="メイリオ" panose="020B0604030504040204" pitchFamily="50" charset="-128"/>
                  <a:ea typeface="メイリオ" panose="020B0604030504040204" pitchFamily="50" charset="-128"/>
                </a:rPr>
                <a:t>政策”立案とその推進体制整備</a:t>
              </a:r>
            </a:p>
          </p:txBody>
        </p:sp>
        <p:sp>
          <p:nvSpPr>
            <p:cNvPr id="52" name="テキスト ボックス 1">
              <a:extLst>
                <a:ext uri="{FF2B5EF4-FFF2-40B4-BE49-F238E27FC236}">
                  <a16:creationId xmlns:a16="http://schemas.microsoft.com/office/drawing/2014/main" xmlns="" id="{24EEB246-D2D9-46B8-BB94-5B48B9921848}"/>
                </a:ext>
              </a:extLst>
            </p:cNvPr>
            <p:cNvSpPr txBox="1">
              <a:spLocks noChangeArrowheads="1"/>
            </p:cNvSpPr>
            <p:nvPr/>
          </p:nvSpPr>
          <p:spPr bwMode="auto">
            <a:xfrm>
              <a:off x="8652673" y="5621167"/>
              <a:ext cx="3763873" cy="971741"/>
            </a:xfrm>
            <a:prstGeom prst="rect">
              <a:avLst/>
            </a:prstGeom>
            <a:solidFill>
              <a:srgbClr val="F4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●屋内高精度時刻利用プラッフォームのインフラ輸出</a:t>
              </a:r>
              <a:endParaRPr lang="en-US" altLang="ja-JP" sz="1143" dirty="0">
                <a:latin typeface="メイリオ" panose="020B0604030504040204" pitchFamily="50" charset="-128"/>
                <a:ea typeface="メイリオ" panose="020B0604030504040204" pitchFamily="50" charset="-128"/>
              </a:endParaRPr>
            </a:p>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●主要都市のデジタルツイン化の展開</a:t>
              </a:r>
            </a:p>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●公共施設と周辺エリアへの大規模導入</a:t>
              </a:r>
            </a:p>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●全国土のデジタルツイン化（バーチャル</a:t>
              </a:r>
              <a:r>
                <a:rPr lang="en-US" altLang="ja-JP" sz="1143" dirty="0">
                  <a:latin typeface="メイリオ" panose="020B0604030504040204" pitchFamily="50" charset="-128"/>
                  <a:ea typeface="メイリオ" panose="020B0604030504040204" pitchFamily="50" charset="-128"/>
                </a:rPr>
                <a:t>Japan</a:t>
              </a:r>
              <a:r>
                <a:rPr lang="ja-JP" altLang="en-US" sz="1143" dirty="0">
                  <a:latin typeface="メイリオ" panose="020B0604030504040204" pitchFamily="50" charset="-128"/>
                  <a:ea typeface="メイリオ" panose="020B0604030504040204" pitchFamily="50" charset="-128"/>
                </a:rPr>
                <a:t>）</a:t>
              </a:r>
            </a:p>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●高精度時刻利用の高度化（</a:t>
              </a:r>
              <a:r>
                <a:rPr lang="en-US" altLang="ja-JP" sz="1143" dirty="0">
                  <a:latin typeface="メイリオ" panose="020B0604030504040204" pitchFamily="50" charset="-128"/>
                  <a:ea typeface="メイリオ" panose="020B0604030504040204" pitchFamily="50" charset="-128"/>
                </a:rPr>
                <a:t>Society5.0</a:t>
              </a:r>
              <a:r>
                <a:rPr lang="ja-JP" altLang="en-US" sz="1143" dirty="0">
                  <a:latin typeface="メイリオ" panose="020B0604030504040204" pitchFamily="50" charset="-128"/>
                  <a:ea typeface="メイリオ" panose="020B0604030504040204" pitchFamily="50" charset="-128"/>
                </a:rPr>
                <a:t>対応へ）</a:t>
              </a:r>
            </a:p>
          </p:txBody>
        </p:sp>
        <p:sp>
          <p:nvSpPr>
            <p:cNvPr id="53" name="テキスト ボックス 1">
              <a:extLst>
                <a:ext uri="{FF2B5EF4-FFF2-40B4-BE49-F238E27FC236}">
                  <a16:creationId xmlns:a16="http://schemas.microsoft.com/office/drawing/2014/main" xmlns="" id="{A09854D7-E3D6-400B-A4ED-1441650B226A}"/>
                </a:ext>
              </a:extLst>
            </p:cNvPr>
            <p:cNvSpPr txBox="1">
              <a:spLocks noChangeArrowheads="1"/>
            </p:cNvSpPr>
            <p:nvPr/>
          </p:nvSpPr>
          <p:spPr bwMode="auto">
            <a:xfrm>
              <a:off x="475777" y="5669202"/>
              <a:ext cx="4011840" cy="97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●高精度時刻利用を実現する官民推進体制の構築</a:t>
              </a:r>
            </a:p>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a:t>
              </a:r>
              <a:r>
                <a:rPr lang="en-US" altLang="ja-JP" sz="1143" dirty="0">
                  <a:latin typeface="メイリオ" panose="020B0604030504040204" pitchFamily="50" charset="-128"/>
                  <a:ea typeface="メイリオ" panose="020B0604030504040204" pitchFamily="50" charset="-128"/>
                </a:rPr>
                <a:t>G</a:t>
              </a:r>
              <a:r>
                <a:rPr lang="ja-JP" altLang="en-US" sz="1143" dirty="0">
                  <a:latin typeface="メイリオ" panose="020B0604030504040204" pitchFamily="50" charset="-128"/>
                  <a:ea typeface="メイリオ" panose="020B0604030504040204" pitchFamily="50" charset="-128"/>
                </a:rPr>
                <a:t>空間情報産業を推進する民間組織体制の確立</a:t>
              </a:r>
            </a:p>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●高精度時刻利用技術の標準化、設置義務の法制化</a:t>
              </a:r>
              <a:endParaRPr lang="en-US" altLang="ja-JP" sz="1143" dirty="0">
                <a:latin typeface="メイリオ" panose="020B0604030504040204" pitchFamily="50" charset="-128"/>
                <a:ea typeface="メイリオ" panose="020B0604030504040204" pitchFamily="50" charset="-128"/>
              </a:endParaRPr>
            </a:p>
            <a:p>
              <a:pPr eaLnBrk="1" hangingPunct="1">
                <a:spcBef>
                  <a:spcPct val="0"/>
                </a:spcBef>
                <a:buFontTx/>
                <a:buNone/>
              </a:pPr>
              <a:r>
                <a:rPr lang="ja-JP" altLang="en-US" sz="1143" dirty="0">
                  <a:latin typeface="メイリオ" panose="020B0604030504040204" pitchFamily="50" charset="-128"/>
                  <a:ea typeface="メイリオ" panose="020B0604030504040204" pitchFamily="50" charset="-128"/>
                </a:rPr>
                <a:t>●高精度時刻利用ワーキンググループの立ち上げ</a:t>
              </a:r>
              <a:endParaRPr lang="en-US" altLang="ja-JP" sz="1143" dirty="0">
                <a:latin typeface="メイリオ" panose="020B0604030504040204" pitchFamily="50" charset="-128"/>
                <a:ea typeface="メイリオ" panose="020B0604030504040204" pitchFamily="50" charset="-128"/>
              </a:endParaRPr>
            </a:p>
            <a:p>
              <a:pPr>
                <a:spcBef>
                  <a:spcPct val="0"/>
                </a:spcBef>
                <a:buNone/>
              </a:pPr>
              <a:r>
                <a:rPr lang="ja-JP" altLang="en-US" sz="1143" dirty="0">
                  <a:latin typeface="メイリオ" panose="020B0604030504040204" pitchFamily="50" charset="-128"/>
                  <a:ea typeface="メイリオ" panose="020B0604030504040204" pitchFamily="50" charset="-128"/>
                </a:rPr>
                <a:t>●東京オリンピック</a:t>
              </a:r>
              <a:r>
                <a:rPr lang="en-US" altLang="ja-JP" sz="1143" dirty="0">
                  <a:latin typeface="メイリオ" panose="020B0604030504040204" pitchFamily="50" charset="-128"/>
                  <a:ea typeface="メイリオ" panose="020B0604030504040204" pitchFamily="50" charset="-128"/>
                </a:rPr>
                <a:t>/</a:t>
              </a:r>
              <a:r>
                <a:rPr lang="ja-JP" altLang="en-US" sz="1143" dirty="0">
                  <a:latin typeface="メイリオ" panose="020B0604030504040204" pitchFamily="50" charset="-128"/>
                  <a:ea typeface="メイリオ" panose="020B0604030504040204" pitchFamily="50" charset="-128"/>
                </a:rPr>
                <a:t>パラリンピック開催エリアへの導入</a:t>
              </a:r>
            </a:p>
          </p:txBody>
        </p:sp>
        <p:sp>
          <p:nvSpPr>
            <p:cNvPr id="54" name="正方形/長方形 53">
              <a:extLst>
                <a:ext uri="{FF2B5EF4-FFF2-40B4-BE49-F238E27FC236}">
                  <a16:creationId xmlns:a16="http://schemas.microsoft.com/office/drawing/2014/main" xmlns="" id="{A766E3EF-B6F3-476C-9CD9-8A7639C3AAD1}"/>
                </a:ext>
              </a:extLst>
            </p:cNvPr>
            <p:cNvSpPr/>
            <p:nvPr/>
          </p:nvSpPr>
          <p:spPr>
            <a:xfrm>
              <a:off x="463681" y="5359257"/>
              <a:ext cx="4011840" cy="276191"/>
            </a:xfrm>
            <a:prstGeom prst="rect">
              <a:avLst/>
            </a:prstGeom>
            <a:solidFill>
              <a:srgbClr val="C1524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altLang="ja-JP"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2018</a:t>
              </a:r>
              <a:r>
                <a:rPr lang="ja-JP" altLang="en-US"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2019</a:t>
              </a:r>
              <a:r>
                <a:rPr lang="ja-JP" altLang="en-US" sz="1397"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年</a:t>
              </a:r>
            </a:p>
          </p:txBody>
        </p:sp>
      </p:grpSp>
      <p:sp>
        <p:nvSpPr>
          <p:cNvPr id="55" name="角丸四角形 54">
            <a:extLst>
              <a:ext uri="{FF2B5EF4-FFF2-40B4-BE49-F238E27FC236}">
                <a16:creationId xmlns:a16="http://schemas.microsoft.com/office/drawing/2014/main" xmlns="" id="{10B0C7F1-0F87-4560-A761-C80BE9043E82}"/>
              </a:ext>
            </a:extLst>
          </p:cNvPr>
          <p:cNvSpPr/>
          <p:nvPr/>
        </p:nvSpPr>
        <p:spPr>
          <a:xfrm>
            <a:off x="94106" y="840160"/>
            <a:ext cx="12643398" cy="475776"/>
          </a:xfrm>
          <a:prstGeom prst="roundRect">
            <a:avLst/>
          </a:prstGeom>
          <a:noFill/>
          <a:ln>
            <a:solidFill>
              <a:srgbClr val="002060"/>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bIns="0" anchor="b"/>
          <a:lstStyle/>
          <a:p>
            <a:pPr algn="ctr" eaLnBrk="1" hangingPunct="1">
              <a:defRPr/>
            </a:pPr>
            <a:r>
              <a:rPr lang="ja-JP" altLang="en-US" sz="2032" b="1"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戦略目標：屋内高精度時刻等利用インフラを世界に先駆けて構築し“</a:t>
            </a:r>
            <a:r>
              <a:rPr lang="en-US" altLang="ja-JP" sz="2032" b="1"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Society5.0</a:t>
            </a:r>
            <a:r>
              <a:rPr lang="ja-JP" altLang="en-US" sz="2032" b="1"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”を実現する。</a:t>
            </a:r>
          </a:p>
        </p:txBody>
      </p:sp>
      <p:grpSp>
        <p:nvGrpSpPr>
          <p:cNvPr id="8" name="グループ化 7">
            <a:extLst>
              <a:ext uri="{FF2B5EF4-FFF2-40B4-BE49-F238E27FC236}">
                <a16:creationId xmlns:a16="http://schemas.microsoft.com/office/drawing/2014/main" xmlns="" id="{D1710ED3-98D8-485C-B07C-DC4031875738}"/>
              </a:ext>
            </a:extLst>
          </p:cNvPr>
          <p:cNvGrpSpPr/>
          <p:nvPr/>
        </p:nvGrpSpPr>
        <p:grpSpPr>
          <a:xfrm>
            <a:off x="5241631" y="1866327"/>
            <a:ext cx="6654443" cy="6087422"/>
            <a:chOff x="4642888" y="1809522"/>
            <a:chExt cx="5844843" cy="5557593"/>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698" y="1809522"/>
              <a:ext cx="5730033" cy="5557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a:extLst>
                <a:ext uri="{FF2B5EF4-FFF2-40B4-BE49-F238E27FC236}">
                  <a16:creationId xmlns:a16="http://schemas.microsoft.com/office/drawing/2014/main" xmlns="" id="{FE79A2ED-B158-481D-9869-50612728925A}"/>
                </a:ext>
              </a:extLst>
            </p:cNvPr>
            <p:cNvSpPr/>
            <p:nvPr/>
          </p:nvSpPr>
          <p:spPr>
            <a:xfrm>
              <a:off x="4642888" y="2512852"/>
              <a:ext cx="369332" cy="1041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xmlns="" id="{A3D5F709-73DE-445B-9BC2-4A9412998D58}"/>
                </a:ext>
              </a:extLst>
            </p:cNvPr>
            <p:cNvCxnSpPr/>
            <p:nvPr/>
          </p:nvCxnSpPr>
          <p:spPr>
            <a:xfrm>
              <a:off x="4819451" y="2512852"/>
              <a:ext cx="6818" cy="115212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2" name="円弧 11">
            <a:extLst>
              <a:ext uri="{FF2B5EF4-FFF2-40B4-BE49-F238E27FC236}">
                <a16:creationId xmlns:a16="http://schemas.microsoft.com/office/drawing/2014/main" xmlns="" id="{64167AB3-8F18-4824-B764-2090F147D8C4}"/>
              </a:ext>
            </a:extLst>
          </p:cNvPr>
          <p:cNvSpPr/>
          <p:nvPr/>
        </p:nvSpPr>
        <p:spPr>
          <a:xfrm rot="20573597" flipH="1">
            <a:off x="1245511" y="6799019"/>
            <a:ext cx="570098" cy="518563"/>
          </a:xfrm>
          <a:prstGeom prst="arc">
            <a:avLst>
              <a:gd name="adj1" fmla="val 16200000"/>
              <a:gd name="adj2" fmla="val 4072838"/>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xmlns="" id="{95FBE504-8EAC-4368-804B-2583D7956D92}"/>
              </a:ext>
            </a:extLst>
          </p:cNvPr>
          <p:cNvSpPr txBox="1"/>
          <p:nvPr/>
        </p:nvSpPr>
        <p:spPr>
          <a:xfrm>
            <a:off x="1574055" y="6750713"/>
            <a:ext cx="1005403" cy="338554"/>
          </a:xfrm>
          <a:prstGeom prst="rect">
            <a:avLst/>
          </a:prstGeom>
          <a:noFill/>
        </p:spPr>
        <p:txBody>
          <a:bodyPr wrap="none" rtlCol="0">
            <a:spAutoFit/>
          </a:bodyPr>
          <a:lstStyle/>
          <a:p>
            <a:r>
              <a:rPr kumimoji="1" lang="ja-JP" altLang="en-US" sz="1600" b="1" dirty="0">
                <a:solidFill>
                  <a:srgbClr val="FF0000"/>
                </a:solidFill>
              </a:rPr>
              <a:t>新規創設</a:t>
            </a:r>
          </a:p>
        </p:txBody>
      </p:sp>
      <p:cxnSp>
        <p:nvCxnSpPr>
          <p:cNvPr id="19" name="直線コネクタ 18">
            <a:extLst>
              <a:ext uri="{FF2B5EF4-FFF2-40B4-BE49-F238E27FC236}">
                <a16:creationId xmlns:a16="http://schemas.microsoft.com/office/drawing/2014/main" xmlns="" id="{D442B46E-EA45-4085-9B13-43DE250D2D39}"/>
              </a:ext>
            </a:extLst>
          </p:cNvPr>
          <p:cNvCxnSpPr>
            <a:cxnSpLocks/>
          </p:cNvCxnSpPr>
          <p:nvPr/>
        </p:nvCxnSpPr>
        <p:spPr>
          <a:xfrm>
            <a:off x="905526" y="5088632"/>
            <a:ext cx="0" cy="2448272"/>
          </a:xfrm>
          <a:prstGeom prst="line">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xmlns="" id="{72717445-EA3A-445D-AFE4-0B4BC68DEB87}"/>
              </a:ext>
            </a:extLst>
          </p:cNvPr>
          <p:cNvSpPr txBox="1"/>
          <p:nvPr/>
        </p:nvSpPr>
        <p:spPr>
          <a:xfrm>
            <a:off x="332482" y="5984305"/>
            <a:ext cx="543739" cy="307777"/>
          </a:xfrm>
          <a:prstGeom prst="rect">
            <a:avLst/>
          </a:prstGeom>
          <a:noFill/>
        </p:spPr>
        <p:txBody>
          <a:bodyPr wrap="none" rtlCol="0">
            <a:spAutoFit/>
          </a:bodyPr>
          <a:lstStyle/>
          <a:p>
            <a:r>
              <a:rPr kumimoji="1" lang="ja-JP" altLang="en-US" sz="1400" dirty="0"/>
              <a:t>連携</a:t>
            </a:r>
          </a:p>
        </p:txBody>
      </p:sp>
      <p:sp>
        <p:nvSpPr>
          <p:cNvPr id="37" name="角丸四角形 2051">
            <a:extLst>
              <a:ext uri="{FF2B5EF4-FFF2-40B4-BE49-F238E27FC236}">
                <a16:creationId xmlns:a16="http://schemas.microsoft.com/office/drawing/2014/main" xmlns="" id="{F27E62E8-83EE-43C0-8CF1-06CFC4980F98}"/>
              </a:ext>
            </a:extLst>
          </p:cNvPr>
          <p:cNvSpPr/>
          <p:nvPr/>
        </p:nvSpPr>
        <p:spPr>
          <a:xfrm>
            <a:off x="1581620" y="7131897"/>
            <a:ext cx="2965236" cy="356470"/>
          </a:xfrm>
          <a:prstGeom prst="roundRect">
            <a:avLst/>
          </a:prstGeom>
          <a:solidFill>
            <a:srgbClr val="FFFFCC"/>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〇シームレス高精度時刻利用</a:t>
            </a:r>
            <a:endParaRPr kumimoji="1" lang="en-US" altLang="ja-JP" sz="1400" dirty="0">
              <a:solidFill>
                <a:schemeClr val="tx1"/>
              </a:solidFill>
            </a:endParaRPr>
          </a:p>
        </p:txBody>
      </p:sp>
      <p:sp>
        <p:nvSpPr>
          <p:cNvPr id="40" name="角丸四角形 2051">
            <a:extLst>
              <a:ext uri="{FF2B5EF4-FFF2-40B4-BE49-F238E27FC236}">
                <a16:creationId xmlns:a16="http://schemas.microsoft.com/office/drawing/2014/main" xmlns="" id="{75CDB76F-D132-4878-85DB-E2808977C0D1}"/>
              </a:ext>
            </a:extLst>
          </p:cNvPr>
          <p:cNvSpPr/>
          <p:nvPr/>
        </p:nvSpPr>
        <p:spPr>
          <a:xfrm>
            <a:off x="1307335" y="5202772"/>
            <a:ext cx="2965236" cy="1703175"/>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〇</a:t>
            </a:r>
            <a:r>
              <a:rPr kumimoji="1" lang="en-US" altLang="ja-JP" sz="1400" dirty="0">
                <a:solidFill>
                  <a:schemeClr val="tx1"/>
                </a:solidFill>
              </a:rPr>
              <a:t>G</a:t>
            </a:r>
            <a:r>
              <a:rPr kumimoji="1" lang="ja-JP" altLang="en-US" sz="1400" dirty="0">
                <a:solidFill>
                  <a:schemeClr val="tx1"/>
                </a:solidFill>
              </a:rPr>
              <a:t>空間情報センター</a:t>
            </a:r>
            <a:endParaRPr kumimoji="1" lang="en-US" altLang="ja-JP" sz="1400" dirty="0">
              <a:solidFill>
                <a:schemeClr val="tx1"/>
              </a:solidFill>
            </a:endParaRPr>
          </a:p>
          <a:p>
            <a:r>
              <a:rPr kumimoji="1" lang="ja-JP" altLang="en-US" sz="1400" dirty="0">
                <a:solidFill>
                  <a:schemeClr val="tx1"/>
                </a:solidFill>
              </a:rPr>
              <a:t>〇防災システム</a:t>
            </a:r>
            <a:endParaRPr kumimoji="1" lang="en-US" altLang="ja-JP" sz="1400" dirty="0">
              <a:solidFill>
                <a:schemeClr val="tx1"/>
              </a:solidFill>
            </a:endParaRPr>
          </a:p>
          <a:p>
            <a:r>
              <a:rPr kumimoji="1" lang="ja-JP" altLang="en-US" sz="1400" dirty="0">
                <a:solidFill>
                  <a:schemeClr val="tx1"/>
                </a:solidFill>
              </a:rPr>
              <a:t>〇</a:t>
            </a:r>
            <a:r>
              <a:rPr kumimoji="1" lang="en-US" altLang="ja-JP" sz="1400" dirty="0">
                <a:solidFill>
                  <a:schemeClr val="tx1"/>
                </a:solidFill>
              </a:rPr>
              <a:t>IT</a:t>
            </a:r>
            <a:r>
              <a:rPr kumimoji="1" lang="ja-JP" altLang="en-US" sz="1400" dirty="0">
                <a:solidFill>
                  <a:schemeClr val="tx1"/>
                </a:solidFill>
              </a:rPr>
              <a:t>の農林水産業</a:t>
            </a:r>
            <a:endParaRPr kumimoji="1" lang="en-US" altLang="ja-JP" sz="1400" dirty="0">
              <a:solidFill>
                <a:schemeClr val="tx1"/>
              </a:solidFill>
            </a:endParaRPr>
          </a:p>
          <a:p>
            <a:r>
              <a:rPr kumimoji="1" lang="ja-JP" altLang="en-US" sz="1400" dirty="0">
                <a:solidFill>
                  <a:schemeClr val="tx1"/>
                </a:solidFill>
              </a:rPr>
              <a:t>〇地域・中小企業活性化</a:t>
            </a:r>
            <a:endParaRPr kumimoji="1" lang="en-US" altLang="ja-JP" sz="1400" dirty="0">
              <a:solidFill>
                <a:schemeClr val="tx1"/>
              </a:solidFill>
            </a:endParaRPr>
          </a:p>
          <a:p>
            <a:r>
              <a:rPr kumimoji="1" lang="ja-JP" altLang="en-US" sz="1400" dirty="0">
                <a:solidFill>
                  <a:schemeClr val="tx1"/>
                </a:solidFill>
              </a:rPr>
              <a:t>〇海外展開</a:t>
            </a:r>
            <a:endParaRPr kumimoji="1" lang="en-US" altLang="ja-JP" sz="1400" dirty="0">
              <a:solidFill>
                <a:schemeClr val="tx1"/>
              </a:solidFill>
            </a:endParaRPr>
          </a:p>
          <a:p>
            <a:r>
              <a:rPr kumimoji="1" lang="ja-JP" altLang="en-US" sz="1400" dirty="0">
                <a:solidFill>
                  <a:schemeClr val="tx1"/>
                </a:solidFill>
              </a:rPr>
              <a:t>〇行政の効率化・高度化</a:t>
            </a:r>
            <a:endParaRPr kumimoji="1" lang="en-US" altLang="ja-JP" sz="1400" dirty="0">
              <a:solidFill>
                <a:schemeClr val="tx1"/>
              </a:solidFill>
            </a:endParaRPr>
          </a:p>
          <a:p>
            <a:r>
              <a:rPr kumimoji="1" lang="ja-JP" altLang="en-US" sz="1400" dirty="0">
                <a:solidFill>
                  <a:schemeClr val="tx1"/>
                </a:solidFill>
              </a:rPr>
              <a:t>〇海洋防災・海洋資源</a:t>
            </a:r>
            <a:endParaRPr kumimoji="1" lang="en-US" altLang="ja-JP" sz="1400" dirty="0">
              <a:solidFill>
                <a:schemeClr val="tx1"/>
              </a:solidFill>
            </a:endParaRPr>
          </a:p>
        </p:txBody>
      </p:sp>
      <p:cxnSp>
        <p:nvCxnSpPr>
          <p:cNvPr id="45" name="直線コネクタ 44">
            <a:extLst>
              <a:ext uri="{FF2B5EF4-FFF2-40B4-BE49-F238E27FC236}">
                <a16:creationId xmlns:a16="http://schemas.microsoft.com/office/drawing/2014/main" xmlns="" id="{C0C9CE86-D6F3-4B3D-9DD7-6577832DBB20}"/>
              </a:ext>
            </a:extLst>
          </p:cNvPr>
          <p:cNvCxnSpPr>
            <a:cxnSpLocks/>
          </p:cNvCxnSpPr>
          <p:nvPr/>
        </p:nvCxnSpPr>
        <p:spPr>
          <a:xfrm>
            <a:off x="3330757" y="3664980"/>
            <a:ext cx="2119656" cy="1"/>
          </a:xfrm>
          <a:prstGeom prst="line">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72408" y="120080"/>
            <a:ext cx="8280920" cy="604867"/>
          </a:xfrm>
        </p:spPr>
        <p:txBody>
          <a:bodyPr/>
          <a:lstStyle/>
          <a:p>
            <a:r>
              <a:rPr kumimoji="1" lang="en-US" altLang="ja-JP" dirty="0"/>
              <a:t>G</a:t>
            </a:r>
            <a:r>
              <a:rPr kumimoji="1" lang="ja-JP" altLang="en-US" dirty="0"/>
              <a:t>空間プロジェクト 高精度位置・時刻利用の分類と期待</a:t>
            </a:r>
          </a:p>
        </p:txBody>
      </p:sp>
      <p:graphicFrame>
        <p:nvGraphicFramePr>
          <p:cNvPr id="5" name="表 4"/>
          <p:cNvGraphicFramePr>
            <a:graphicFrameLocks noGrp="1"/>
          </p:cNvGraphicFramePr>
          <p:nvPr>
            <p:extLst>
              <p:ext uri="{D42A27DB-BD31-4B8C-83A1-F6EECF244321}">
                <p14:modId xmlns:p14="http://schemas.microsoft.com/office/powerpoint/2010/main" val="591758377"/>
              </p:ext>
            </p:extLst>
          </p:nvPr>
        </p:nvGraphicFramePr>
        <p:xfrm>
          <a:off x="136104" y="1000052"/>
          <a:ext cx="12539050" cy="7616972"/>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xmlns="" val="20001"/>
                    </a:ext>
                  </a:extLst>
                </a:gridCol>
                <a:gridCol w="2482204">
                  <a:extLst>
                    <a:ext uri="{9D8B030D-6E8A-4147-A177-3AD203B41FA5}">
                      <a16:colId xmlns:a16="http://schemas.microsoft.com/office/drawing/2014/main" xmlns="" val="20002"/>
                    </a:ext>
                  </a:extLst>
                </a:gridCol>
                <a:gridCol w="718346">
                  <a:extLst>
                    <a:ext uri="{9D8B030D-6E8A-4147-A177-3AD203B41FA5}">
                      <a16:colId xmlns:a16="http://schemas.microsoft.com/office/drawing/2014/main" xmlns="" val="20003"/>
                    </a:ext>
                  </a:extLst>
                </a:gridCol>
                <a:gridCol w="649806">
                  <a:extLst>
                    <a:ext uri="{9D8B030D-6E8A-4147-A177-3AD203B41FA5}">
                      <a16:colId xmlns:a16="http://schemas.microsoft.com/office/drawing/2014/main" xmlns="" val="234754942"/>
                    </a:ext>
                  </a:extLst>
                </a:gridCol>
                <a:gridCol w="720080">
                  <a:extLst>
                    <a:ext uri="{9D8B030D-6E8A-4147-A177-3AD203B41FA5}">
                      <a16:colId xmlns:a16="http://schemas.microsoft.com/office/drawing/2014/main" xmlns="" val="3767142092"/>
                    </a:ext>
                  </a:extLst>
                </a:gridCol>
                <a:gridCol w="5736366">
                  <a:extLst>
                    <a:ext uri="{9D8B030D-6E8A-4147-A177-3AD203B41FA5}">
                      <a16:colId xmlns:a16="http://schemas.microsoft.com/office/drawing/2014/main" xmlns="" val="20004"/>
                    </a:ext>
                  </a:extLst>
                </a:gridCol>
              </a:tblGrid>
              <a:tr h="307848">
                <a:tc rowSpan="2">
                  <a:txBody>
                    <a:bodyPr/>
                    <a:lstStyle/>
                    <a:p>
                      <a:pPr lvl="0" algn="ct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Society</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5.0</a:t>
                      </a:r>
                    </a:p>
                    <a:p>
                      <a:pPr lvl="0" algn="ct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主要産業分野</a:t>
                      </a:r>
                      <a:endPar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solidFill>
                      <a:schemeClr val="accent1"/>
                    </a:solidFill>
                  </a:tcPr>
                </a:tc>
                <a:tc rowSpan="2">
                  <a:txBody>
                    <a:bodyPr/>
                    <a:lstStyle/>
                    <a:p>
                      <a:pPr lvl="0" algn="l"/>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NEEDS</a:t>
                      </a: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のキーワード</a:t>
                      </a:r>
                      <a:endPar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solidFill>
                      <a:schemeClr val="accent1"/>
                    </a:solidFill>
                  </a:tcPr>
                </a:tc>
                <a:tc gridSpan="3">
                  <a:txBody>
                    <a:bodyPr/>
                    <a:lstStyle/>
                    <a:p>
                      <a:pPr algn="ct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必要度</a:t>
                      </a:r>
                    </a:p>
                  </a:txBody>
                  <a:tcPr marL="118169" marR="118169" marT="64008" marB="64008">
                    <a:solidFill>
                      <a:schemeClr val="accent1"/>
                    </a:solidFill>
                  </a:tcPr>
                </a:tc>
                <a:tc hMerge="1">
                  <a:txBody>
                    <a:bodyPr/>
                    <a:lstStyle/>
                    <a:p>
                      <a:endParaRPr kumimoji="1" lang="ja-JP" altLang="en-US"/>
                    </a:p>
                  </a:txBody>
                  <a:tcPr/>
                </a:tc>
                <a:tc hMerge="1">
                  <a:txBody>
                    <a:bodyPr/>
                    <a:lstStyle/>
                    <a:p>
                      <a:endParaRPr kumimoji="1" lang="ja-JP" altLang="en-US"/>
                    </a:p>
                  </a:txBody>
                  <a:tcPr/>
                </a:tc>
                <a:tc rowSpan="2">
                  <a:txBody>
                    <a:bodyPr/>
                    <a:lstStyle/>
                    <a:p>
                      <a:pPr algn="ct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「屋内高精度位置・時刻インフラ」に</a:t>
                      </a:r>
                      <a:endParaRPr kumimoji="1" lang="en-US" altLang="ja-JP"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期待する効果</a:t>
                      </a:r>
                    </a:p>
                  </a:txBody>
                  <a:tcPr marL="118169" marR="118169" marT="64008" marB="64008" anchor="ctr">
                    <a:solidFill>
                      <a:schemeClr val="accent1"/>
                    </a:solidFill>
                  </a:tcPr>
                </a:tc>
                <a:extLst>
                  <a:ext uri="{0D108BD9-81ED-4DB2-BD59-A6C34878D82A}">
                    <a16:rowId xmlns:a16="http://schemas.microsoft.com/office/drawing/2014/main" xmlns="" val="10000"/>
                  </a:ext>
                </a:extLst>
              </a:tr>
              <a:tr h="307848">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時刻同期</a:t>
                      </a:r>
                    </a:p>
                  </a:txBody>
                  <a:tcPr marL="118169" marR="118169" marT="64008" marB="64008">
                    <a:solidFill>
                      <a:schemeClr val="accent1"/>
                    </a:solidFill>
                  </a:tcPr>
                </a:tc>
                <a:tc>
                  <a:txBody>
                    <a:bodyPr/>
                    <a:lstStyle/>
                    <a:p>
                      <a:pPr algn="ctr"/>
                      <a:r>
                        <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屋内位置</a:t>
                      </a:r>
                    </a:p>
                  </a:txBody>
                  <a:tcPr marL="118169" marR="118169" marT="64008" marB="64008">
                    <a:solidFill>
                      <a:schemeClr val="accent1"/>
                    </a:solidFill>
                  </a:tcPr>
                </a:tc>
                <a:tc>
                  <a:txBody>
                    <a:bodyPr/>
                    <a:lstStyle/>
                    <a:p>
                      <a:pPr algn="ctr"/>
                      <a:r>
                        <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時空</a:t>
                      </a:r>
                      <a:r>
                        <a:rPr kumimoji="1" lang="en-US" altLang="ja-JP"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solidFill>
                      <a:schemeClr val="accent1"/>
                    </a:solidFill>
                  </a:tcPr>
                </a:tc>
                <a:tc vMerge="1">
                  <a:txBody>
                    <a:bodyPr/>
                    <a:lstStyle/>
                    <a:p>
                      <a:endParaRPr kumimoji="1" lang="ja-JP" altLang="en-US"/>
                    </a:p>
                  </a:txBody>
                  <a:tcPr/>
                </a:tc>
                <a:extLst>
                  <a:ext uri="{0D108BD9-81ED-4DB2-BD59-A6C34878D82A}">
                    <a16:rowId xmlns:a16="http://schemas.microsoft.com/office/drawing/2014/main" xmlns="" val="3444034441"/>
                  </a:ext>
                </a:extLst>
              </a:tr>
              <a:tr h="430512">
                <a:tc gridSpan="6">
                  <a:txBody>
                    <a:bodyPr/>
                    <a:lstStyle/>
                    <a:p>
                      <a:r>
                        <a:rPr kumimoji="1" lang="ja-JP" altLang="en-US" sz="1600" b="1" dirty="0">
                          <a:solidFill>
                            <a:srgbClr val="FF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高精度時刻・同期有望市場</a:t>
                      </a:r>
                    </a:p>
                  </a:txBody>
                  <a:tcPr marL="118169" marR="118169" marT="64008" marB="64008" anchor="ct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hMerge="1">
                  <a:txBody>
                    <a:bodyPr/>
                    <a:lstStyle/>
                    <a:p>
                      <a:pPr algn="ctr"/>
                      <a:endParaRPr kumimoji="1" lang="en-US" altLang="ja-JP" sz="2800"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hMerge="1">
                  <a:txBody>
                    <a:bodyPr/>
                    <a:lstStyle/>
                    <a:p>
                      <a:pPr algn="ctr"/>
                      <a:endParaRPr kumimoji="1" lang="ja-JP" altLang="en-US" sz="2400"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hMerge="1">
                  <a:txBody>
                    <a:bodyPr/>
                    <a:lstStyle/>
                    <a:p>
                      <a:pPr algn="ctr"/>
                      <a:endParaRPr kumimoji="1" lang="ja-JP" altLang="en-US" sz="2400"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hMerge="1">
                  <a:txBody>
                    <a:bodyPr/>
                    <a:lstStyle/>
                    <a:p>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extLst>
                  <a:ext uri="{0D108BD9-81ED-4DB2-BD59-A6C34878D82A}">
                    <a16:rowId xmlns:a16="http://schemas.microsoft.com/office/drawing/2014/main" xmlns="" val="3613119447"/>
                  </a:ext>
                </a:extLst>
              </a:tr>
              <a:tr h="509268">
                <a:tc>
                  <a:txBody>
                    <a:bodyPr/>
                    <a:lstStyle/>
                    <a:p>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通信　（短期）</a:t>
                      </a:r>
                    </a:p>
                  </a:txBody>
                  <a:tcPr marL="118169" marR="118169" marT="64008" marB="6400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次世代通信５</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G</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屋内対策</a:t>
                      </a:r>
                    </a:p>
                  </a:txBody>
                  <a:tcPr marL="118169" marR="118169" marT="64008" marB="64008" anchor="ctr"/>
                </a:tc>
                <a:tc>
                  <a:txBody>
                    <a:bodyPr/>
                    <a:lstStyle/>
                    <a:p>
                      <a:pPr algn="ctr"/>
                      <a:r>
                        <a:rPr kumimoji="1" lang="ja-JP" altLang="en-US" sz="2800" b="1" strike="noStrike"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28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algn="ctr"/>
                      <a:endParaRPr kumimoji="1" lang="ja-JP" altLang="en-US" sz="24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algn="ctr"/>
                      <a:endParaRPr kumimoji="1" lang="ja-JP" altLang="en-US" sz="24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地下街，ビル内でも“</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5G</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通信”の恩恵をフルに受けられる</a:t>
                      </a:r>
                    </a:p>
                  </a:txBody>
                  <a:tcPr marL="118169" marR="118169" marT="64008" marB="64008" anchor="ctr"/>
                </a:tc>
                <a:extLst>
                  <a:ext uri="{0D108BD9-81ED-4DB2-BD59-A6C34878D82A}">
                    <a16:rowId xmlns:a16="http://schemas.microsoft.com/office/drawing/2014/main" xmlns="" val="10001"/>
                  </a:ext>
                </a:extLst>
              </a:tr>
              <a:tr h="509268">
                <a:tc>
                  <a:txBody>
                    <a:bodyPr/>
                    <a:lstStyle/>
                    <a:p>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放送</a:t>
                      </a:r>
                      <a:r>
                        <a:rPr kumimoji="1" lang="ja-JP" altLang="en-US" sz="1600" b="1">
                          <a:latin typeface="メイリオ" panose="020B0604030504040204" pitchFamily="50" charset="-128"/>
                          <a:ea typeface="メイリオ" panose="020B0604030504040204" pitchFamily="50" charset="-128"/>
                          <a:cs typeface="メイリオ" panose="020B0604030504040204" pitchFamily="50" charset="-128"/>
                        </a:rPr>
                        <a:t>　（短中期</a:t>
                      </a: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a:t>
                      </a:r>
                    </a:p>
                  </a:txBody>
                  <a:tcPr marL="118169" marR="118169" marT="64008" marB="6400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放送（４</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K/8K</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放送、信号同期、オンデマンド）</a:t>
                      </a:r>
                    </a:p>
                  </a:txBody>
                  <a:tcPr marL="118169" marR="118169" marT="64008" marB="64008" anchor="ctr"/>
                </a:tc>
                <a:tc>
                  <a:txBody>
                    <a:bodyPr/>
                    <a:lstStyle/>
                    <a:p>
                      <a:pPr algn="ctr"/>
                      <a:r>
                        <a:rPr kumimoji="1" lang="ja-JP" altLang="en-US" sz="2800" b="1" strike="noStrike" dirty="0">
                          <a:latin typeface="メイリオ" panose="020B0604030504040204" pitchFamily="50" charset="-128"/>
                          <a:ea typeface="メイリオ" panose="020B0604030504040204" pitchFamily="50" charset="-128"/>
                          <a:cs typeface="メイリオ" panose="020B0604030504040204" pitchFamily="50" charset="-128"/>
                        </a:rPr>
                        <a:t>◎</a:t>
                      </a:r>
                    </a:p>
                  </a:txBody>
                  <a:tcPr marL="118169" marR="118169" marT="64008" marB="64008" anchor="ctr"/>
                </a:tc>
                <a:tc>
                  <a:txBody>
                    <a:bodyPr/>
                    <a:lstStyle/>
                    <a:p>
                      <a:pPr algn="ctr"/>
                      <a:endParaRPr kumimoji="1" lang="ja-JP" altLang="en-US" sz="24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algn="ctr"/>
                      <a:endParaRPr kumimoji="1" lang="ja-JP" altLang="en-US" sz="24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電波による送信とネット配信のハイブリッド放送の普及加速</a:t>
                      </a:r>
                    </a:p>
                  </a:txBody>
                  <a:tcPr marL="118169" marR="118169" marT="64008" marB="64008" anchor="ctr"/>
                </a:tc>
                <a:extLst>
                  <a:ext uri="{0D108BD9-81ED-4DB2-BD59-A6C34878D82A}">
                    <a16:rowId xmlns:a16="http://schemas.microsoft.com/office/drawing/2014/main" xmlns="" val="10002"/>
                  </a:ext>
                </a:extLst>
              </a:tr>
              <a:tr h="509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スマート工場</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（短期）</a:t>
                      </a:r>
                    </a:p>
                  </a:txBody>
                  <a:tcPr marL="118169" marR="118169" marT="64008" marB="64008" anchor="ctr"/>
                </a:tc>
                <a:tc>
                  <a:txBody>
                    <a:bodyPr/>
                    <a:lstStyle/>
                    <a:p>
                      <a:pPr marL="0" marR="0" lvl="0" indent="0" algn="l" defTabSz="1279969"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スマートファクトリ</a:t>
                      </a:r>
                    </a:p>
                    <a:p>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装置連携</a:t>
                      </a:r>
                    </a:p>
                  </a:txBody>
                  <a:tcPr marL="118169" marR="118169" marT="64008" marB="64008" anchor="ctr"/>
                </a:tc>
                <a:tc>
                  <a:txBody>
                    <a:bodyPr/>
                    <a:lstStyle/>
                    <a:p>
                      <a:pPr algn="ctr"/>
                      <a:r>
                        <a:rPr kumimoji="1" lang="ja-JP" altLang="en-US" sz="2800" b="1" strike="noStrike" dirty="0">
                          <a:latin typeface="メイリオ" panose="020B0604030504040204" pitchFamily="50" charset="-128"/>
                          <a:ea typeface="メイリオ" panose="020B0604030504040204" pitchFamily="50" charset="-128"/>
                          <a:cs typeface="メイリオ" panose="020B0604030504040204" pitchFamily="50" charset="-128"/>
                        </a:rPr>
                        <a:t>◎</a:t>
                      </a:r>
                    </a:p>
                  </a:txBody>
                  <a:tcPr marL="118169" marR="118169" marT="64008" marB="64008" anchor="ctr"/>
                </a:tc>
                <a:tc>
                  <a:txBody>
                    <a:bodyPr/>
                    <a:lstStyle/>
                    <a:p>
                      <a:pPr marL="0" marR="0" indent="0" algn="ctr" defTabSz="1279969" rtl="0" eaLnBrk="1" fontAlgn="auto" latinLnBrk="0" hangingPunct="1">
                        <a:lnSpc>
                          <a:spcPct val="100000"/>
                        </a:lnSpc>
                        <a:spcBef>
                          <a:spcPts val="0"/>
                        </a:spcBef>
                        <a:spcAft>
                          <a:spcPts val="0"/>
                        </a:spcAft>
                        <a:buClrTx/>
                        <a:buSzTx/>
                        <a:buFontTx/>
                        <a:buNone/>
                        <a:tabLst/>
                        <a:defRPr/>
                      </a:pPr>
                      <a:r>
                        <a:rPr kumimoji="1" lang="ja-JP" altLang="en-US" sz="1800" b="1" strike="noStrike" dirty="0">
                          <a:latin typeface="メイリオ" panose="020B0604030504040204" pitchFamily="50" charset="-128"/>
                          <a:ea typeface="メイリオ" panose="020B0604030504040204" pitchFamily="50" charset="-128"/>
                          <a:cs typeface="メイリオ" panose="020B0604030504040204" pitchFamily="50" charset="-128"/>
                        </a:rPr>
                        <a:t>〇</a:t>
                      </a:r>
                    </a:p>
                  </a:txBody>
                  <a:tcPr marL="118169" marR="118169" marT="64008" marB="64008" anchor="ctr"/>
                </a:tc>
                <a:tc>
                  <a:txBody>
                    <a:bodyPr/>
                    <a:lstStyle/>
                    <a:p>
                      <a:pPr algn="ctr"/>
                      <a:endParaRPr kumimoji="1" lang="ja-JP" altLang="en-US" sz="24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異なる機器・装置間の連動では共通の高精度時刻が鍵！</a:t>
                      </a:r>
                    </a:p>
                  </a:txBody>
                  <a:tcPr marL="118169" marR="118169" marT="64008" marB="64008" anchor="ctr"/>
                </a:tc>
                <a:extLst>
                  <a:ext uri="{0D108BD9-81ED-4DB2-BD59-A6C34878D82A}">
                    <a16:rowId xmlns:a16="http://schemas.microsoft.com/office/drawing/2014/main" xmlns="" val="10003"/>
                  </a:ext>
                </a:extLst>
              </a:tr>
              <a:tr h="5092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IoT</a:t>
                      </a: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（短期）</a:t>
                      </a:r>
                    </a:p>
                  </a:txBody>
                  <a:tcPr marL="118169" marR="118169" marT="64008" marB="6400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センサー情報</a:t>
                      </a:r>
                    </a:p>
                  </a:txBody>
                  <a:tcPr marL="118169" marR="118169" marT="64008" marB="6400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strike="noStrike" dirty="0">
                          <a:latin typeface="メイリオ" panose="020B0604030504040204" pitchFamily="50" charset="-128"/>
                          <a:ea typeface="メイリオ" panose="020B0604030504040204" pitchFamily="50" charset="-128"/>
                          <a:cs typeface="メイリオ" panose="020B0604030504040204" pitchFamily="50" charset="-128"/>
                        </a:rPr>
                        <a:t>◎</a:t>
                      </a:r>
                    </a:p>
                  </a:txBody>
                  <a:tcPr marL="118169" marR="118169" marT="64008" marB="6400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strike="noStrike" dirty="0">
                          <a:latin typeface="メイリオ" panose="020B0604030504040204" pitchFamily="50" charset="-128"/>
                          <a:ea typeface="メイリオ" panose="020B0604030504040204" pitchFamily="50" charset="-128"/>
                          <a:cs typeface="メイリオ" panose="020B0604030504040204" pitchFamily="50" charset="-128"/>
                        </a:rPr>
                        <a:t>〇</a:t>
                      </a:r>
                    </a:p>
                  </a:txBody>
                  <a:tcPr marL="118169" marR="118169" marT="64008" marB="6400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strike="noStrike" dirty="0">
                          <a:latin typeface="メイリオ" panose="020B0604030504040204" pitchFamily="50" charset="-128"/>
                          <a:ea typeface="メイリオ" panose="020B0604030504040204" pitchFamily="50" charset="-128"/>
                          <a:cs typeface="メイリオ" panose="020B0604030504040204" pitchFamily="50" charset="-128"/>
                        </a:rPr>
                        <a:t>〇</a:t>
                      </a:r>
                    </a:p>
                  </a:txBody>
                  <a:tcPr marL="118169" marR="118169" marT="64008" marB="6400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IoT</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情報「いつ、何が、どのように」時刻は、共通情報！</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高度な時刻管理は、高度な分析が可能になる。</a:t>
                      </a:r>
                    </a:p>
                  </a:txBody>
                  <a:tcPr marL="118169" marR="118169" marT="64008" marB="64008" anchor="ctr"/>
                </a:tc>
                <a:extLst>
                  <a:ext uri="{0D108BD9-81ED-4DB2-BD59-A6C34878D82A}">
                    <a16:rowId xmlns:a16="http://schemas.microsoft.com/office/drawing/2014/main" xmlns="" val="10004"/>
                  </a:ext>
                </a:extLst>
              </a:tr>
              <a:tr h="5092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電力（長期）</a:t>
                      </a:r>
                    </a:p>
                  </a:txBody>
                  <a:tcPr marL="118169" marR="118169" marT="64008" marB="6400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スマートグリッド</a:t>
                      </a:r>
                    </a:p>
                  </a:txBody>
                  <a:tcPr marL="118169" marR="118169" marT="64008" marB="64008" anchor="ctr"/>
                </a:tc>
                <a:tc>
                  <a:txBody>
                    <a:bodyPr/>
                    <a:lstStyle/>
                    <a:p>
                      <a:pPr algn="ctr"/>
                      <a:r>
                        <a:rPr kumimoji="1" lang="ja-JP" altLang="en-US" sz="2800" b="1" strike="noStrike" dirty="0">
                          <a:latin typeface="メイリオ" panose="020B0604030504040204" pitchFamily="50" charset="-128"/>
                          <a:ea typeface="メイリオ" panose="020B0604030504040204" pitchFamily="50" charset="-128"/>
                          <a:cs typeface="メイリオ" panose="020B0604030504040204" pitchFamily="50" charset="-128"/>
                        </a:rPr>
                        <a:t>◎</a:t>
                      </a:r>
                    </a:p>
                  </a:txBody>
                  <a:tcPr marL="118169" marR="118169" marT="64008" marB="64008" anchor="ctr"/>
                </a:tc>
                <a:tc>
                  <a:txBody>
                    <a:bodyPr/>
                    <a:lstStyle/>
                    <a:p>
                      <a:pPr algn="ctr"/>
                      <a:endParaRPr kumimoji="1" lang="ja-JP" altLang="en-US" sz="24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algn="ctr"/>
                      <a:endParaRPr kumimoji="1" lang="ja-JP" altLang="en-US" sz="24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marL="0" marR="0" lvl="0" indent="0" algn="l" defTabSz="1279969"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電力供給・利用の高度化：電力デジタル化での同期が鍵！</a:t>
                      </a:r>
                    </a:p>
                  </a:txBody>
                  <a:tcPr marL="118169" marR="118169" marT="64008" marB="64008" anchor="ctr"/>
                </a:tc>
                <a:extLst>
                  <a:ext uri="{0D108BD9-81ED-4DB2-BD59-A6C34878D82A}">
                    <a16:rowId xmlns:a16="http://schemas.microsoft.com/office/drawing/2014/main" xmlns="" val="2914346186"/>
                  </a:ext>
                </a:extLst>
              </a:tr>
              <a:tr h="509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金融（短期）</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金融取引（為替・証券・ブロックチェーン）</a:t>
                      </a:r>
                    </a:p>
                  </a:txBody>
                  <a:tcPr marL="118169" marR="118169" marT="64008" marB="64008" anchor="ctr"/>
                </a:tc>
                <a:tc>
                  <a:txBody>
                    <a:bodyPr/>
                    <a:lstStyle/>
                    <a:p>
                      <a:pPr marL="0" marR="0" lvl="0" indent="0" algn="ctr" defTabSz="1279969" rtl="0" eaLnBrk="1" fontAlgn="auto" latinLnBrk="0" hangingPunct="1">
                        <a:lnSpc>
                          <a:spcPct val="100000"/>
                        </a:lnSpc>
                        <a:spcBef>
                          <a:spcPts val="0"/>
                        </a:spcBef>
                        <a:spcAft>
                          <a:spcPts val="0"/>
                        </a:spcAft>
                        <a:buClrTx/>
                        <a:buSzTx/>
                        <a:buFontTx/>
                        <a:buNone/>
                        <a:tabLst/>
                        <a:defRPr/>
                      </a:pPr>
                      <a:r>
                        <a:rPr kumimoji="1" lang="ja-JP" altLang="en-US" sz="2800" b="1" strike="noStrike" dirty="0">
                          <a:latin typeface="メイリオ" panose="020B0604030504040204" pitchFamily="50" charset="-128"/>
                          <a:ea typeface="メイリオ" panose="020B0604030504040204" pitchFamily="50" charset="-128"/>
                          <a:cs typeface="メイリオ" panose="020B0604030504040204" pitchFamily="50" charset="-128"/>
                        </a:rPr>
                        <a:t>◎</a:t>
                      </a:r>
                    </a:p>
                  </a:txBody>
                  <a:tcPr marL="118169" marR="118169" marT="64008" marB="64008" anchor="ctr"/>
                </a:tc>
                <a:tc>
                  <a:txBody>
                    <a:bodyPr/>
                    <a:lstStyle/>
                    <a:p>
                      <a:pPr algn="ctr"/>
                      <a:endParaRPr kumimoji="1" lang="ja-JP" altLang="en-US" sz="24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algn="ctr"/>
                      <a:endParaRPr kumimoji="1" lang="ja-JP" altLang="en-US" sz="24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marL="0" marR="0" lvl="0" indent="0" algn="l" defTabSz="1279969"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スマホ等を使った取引が、個人でも素早く・安全・確実にできるようになる。</a:t>
                      </a:r>
                    </a:p>
                  </a:txBody>
                  <a:tcPr marL="118169" marR="118169" marT="64008" marB="64008" anchor="ctr"/>
                </a:tc>
                <a:extLst>
                  <a:ext uri="{0D108BD9-81ED-4DB2-BD59-A6C34878D82A}">
                    <a16:rowId xmlns:a16="http://schemas.microsoft.com/office/drawing/2014/main" xmlns="" val="10005"/>
                  </a:ext>
                </a:extLst>
              </a:tr>
              <a:tr h="509268">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rgbClr val="FF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位置情報</a:t>
                      </a:r>
                      <a:r>
                        <a:rPr kumimoji="1" lang="en-US" altLang="ja-JP" sz="1600" b="1" dirty="0">
                          <a:solidFill>
                            <a:srgbClr val="FF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b="1" dirty="0">
                          <a:solidFill>
                            <a:srgbClr val="FF0000"/>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時刻　有望市場</a:t>
                      </a:r>
                    </a:p>
                  </a:txBody>
                  <a:tcPr marL="118169" marR="118169" marT="64008" marB="64008" anchor="ct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hMerge="1">
                  <a:txBody>
                    <a:bodyPr/>
                    <a:lstStyle/>
                    <a:p>
                      <a:pPr algn="ctr"/>
                      <a:endParaRPr kumimoji="1" lang="ja-JP" altLang="en-US" sz="2000"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hMerge="1">
                  <a:txBody>
                    <a:bodyPr/>
                    <a:lstStyle/>
                    <a:p>
                      <a:pPr algn="ctr"/>
                      <a:endParaRPr kumimoji="1" lang="ja-JP" altLang="en-US" sz="2400"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hMerge="1">
                  <a:txBody>
                    <a:bodyPr/>
                    <a:lstStyle/>
                    <a:p>
                      <a:pPr algn="ctr"/>
                      <a:endParaRPr kumimoji="1" lang="ja-JP" altLang="en-US" sz="2400"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hMerge="1">
                  <a:txBody>
                    <a:bodyPr/>
                    <a:lstStyle/>
                    <a:p>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extLst>
                  <a:ext uri="{0D108BD9-81ED-4DB2-BD59-A6C34878D82A}">
                    <a16:rowId xmlns:a16="http://schemas.microsoft.com/office/drawing/2014/main" xmlns="" val="10007"/>
                  </a:ext>
                </a:extLst>
              </a:tr>
              <a:tr h="7109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防災（短期）</a:t>
                      </a:r>
                    </a:p>
                  </a:txBody>
                  <a:tcPr marL="118169" marR="118169" marT="64008" marB="6400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地下街・施設災害情報</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日本版</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E911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algn="ctr"/>
                      <a:r>
                        <a:rPr kumimoji="1" lang="ja-JP" altLang="en-US" sz="2000" b="1" strike="noStrike">
                          <a:latin typeface="メイリオ" panose="020B0604030504040204" pitchFamily="50" charset="-128"/>
                          <a:ea typeface="メイリオ" panose="020B0604030504040204" pitchFamily="50" charset="-128"/>
                          <a:cs typeface="メイリオ" panose="020B0604030504040204" pitchFamily="50" charset="-128"/>
                        </a:rPr>
                        <a:t>〇</a:t>
                      </a:r>
                      <a:endParaRPr kumimoji="1" lang="ja-JP" altLang="en-US" sz="20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algn="ctr"/>
                      <a:r>
                        <a:rPr kumimoji="1" lang="ja-JP" altLang="en-US" sz="3200" b="1" strike="noStrike" dirty="0">
                          <a:latin typeface="メイリオ" panose="020B0604030504040204" pitchFamily="50" charset="-128"/>
                          <a:ea typeface="メイリオ" panose="020B0604030504040204" pitchFamily="50" charset="-128"/>
                          <a:cs typeface="メイリオ" panose="020B0604030504040204" pitchFamily="50" charset="-128"/>
                        </a:rPr>
                        <a:t>◎</a:t>
                      </a:r>
                    </a:p>
                  </a:txBody>
                  <a:tcPr marL="118169" marR="118169" marT="64008" marB="64008" anchor="ctr"/>
                </a:tc>
                <a:tc>
                  <a:txBody>
                    <a:bodyPr/>
                    <a:lstStyle/>
                    <a:p>
                      <a:pPr algn="ctr"/>
                      <a:endParaRPr kumimoji="1" lang="ja-JP" altLang="en-US" sz="20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災害時でも</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QZSS</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からの災害情報に連携した施設毎の避難情報他を送信できる位置情報インフラとなる。</a:t>
                      </a:r>
                    </a:p>
                  </a:txBody>
                  <a:tcPr marL="118169" marR="118169" marT="64008" marB="64008" anchor="ctr"/>
                </a:tc>
                <a:extLst>
                  <a:ext uri="{0D108BD9-81ED-4DB2-BD59-A6C34878D82A}">
                    <a16:rowId xmlns:a16="http://schemas.microsoft.com/office/drawing/2014/main" xmlns="" val="10008"/>
                  </a:ext>
                </a:extLst>
              </a:tr>
              <a:tr h="5092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IoT</a:t>
                      </a: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（短期）</a:t>
                      </a:r>
                    </a:p>
                  </a:txBody>
                  <a:tcPr marL="118169" marR="118169" marT="64008" marB="6400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IoT</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・ビックデータ</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strike="noStrike">
                          <a:latin typeface="メイリオ" panose="020B0604030504040204" pitchFamily="50" charset="-128"/>
                          <a:ea typeface="メイリオ" panose="020B0604030504040204" pitchFamily="50" charset="-128"/>
                          <a:cs typeface="メイリオ" panose="020B0604030504040204" pitchFamily="50" charset="-128"/>
                        </a:rPr>
                        <a:t>〇</a:t>
                      </a:r>
                      <a:endParaRPr kumimoji="1" lang="ja-JP" altLang="en-US" sz="2000" b="1" strike="noStrike" dirty="0">
                        <a:latin typeface="メイリオ" panose="020B0604030504040204" pitchFamily="50" charset="-128"/>
                        <a:ea typeface="メイリオ" panose="020B0604030504040204" pitchFamily="50" charset="-128"/>
                        <a:cs typeface="メイリオ" panose="020B0604030504040204" pitchFamily="50" charset="-128"/>
                      </a:endParaRPr>
                    </a:p>
                  </a:txBody>
                  <a:tcPr marL="118169" marR="118169" marT="64008" marB="6400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strike="noStrike" dirty="0">
                          <a:latin typeface="メイリオ" panose="020B0604030504040204" pitchFamily="50" charset="-128"/>
                          <a:ea typeface="メイリオ" panose="020B0604030504040204" pitchFamily="50" charset="-128"/>
                          <a:cs typeface="メイリオ" panose="020B0604030504040204" pitchFamily="50" charset="-128"/>
                        </a:rPr>
                        <a:t>〇</a:t>
                      </a:r>
                    </a:p>
                  </a:txBody>
                  <a:tcPr marL="118169" marR="118169" marT="64008" marB="6400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strike="noStrike" dirty="0">
                          <a:latin typeface="メイリオ" panose="020B0604030504040204" pitchFamily="50" charset="-128"/>
                          <a:ea typeface="メイリオ" panose="020B0604030504040204" pitchFamily="50" charset="-128"/>
                          <a:cs typeface="メイリオ" panose="020B0604030504040204" pitchFamily="50" charset="-128"/>
                        </a:rPr>
                        <a:t>〇</a:t>
                      </a:r>
                    </a:p>
                  </a:txBody>
                  <a:tcPr marL="118169" marR="118169" marT="64008" marB="6400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屋内，機器内などでセンシングされたデータをより高度な</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処理・分析ができるようになる。</a:t>
                      </a:r>
                    </a:p>
                  </a:txBody>
                  <a:tcPr marL="118169" marR="118169" marT="64008" marB="64008" anchor="ctr"/>
                </a:tc>
                <a:extLst>
                  <a:ext uri="{0D108BD9-81ED-4DB2-BD59-A6C34878D82A}">
                    <a16:rowId xmlns:a16="http://schemas.microsoft.com/office/drawing/2014/main" xmlns="" val="10009"/>
                  </a:ext>
                </a:extLst>
              </a:tr>
              <a:tr h="9126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スマートシティ</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（短期）</a:t>
                      </a:r>
                    </a:p>
                  </a:txBody>
                  <a:tcPr marL="118169" marR="118169" marT="64008" marB="6400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オフィスジオフェンス</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バーチャルシンガポール</a:t>
                      </a:r>
                    </a:p>
                  </a:txBody>
                  <a:tcPr marL="118169" marR="118169" marT="64008" marB="6400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strike="noStrike" dirty="0">
                          <a:latin typeface="メイリオ" panose="020B0604030504040204" pitchFamily="50" charset="-128"/>
                          <a:ea typeface="メイリオ" panose="020B0604030504040204" pitchFamily="50" charset="-128"/>
                          <a:cs typeface="メイリオ" panose="020B0604030504040204" pitchFamily="50" charset="-128"/>
                        </a:rPr>
                        <a:t>〇</a:t>
                      </a:r>
                    </a:p>
                  </a:txBody>
                  <a:tcPr marL="118169" marR="118169" marT="64008" marB="6400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1" strike="noStrike" dirty="0">
                          <a:latin typeface="メイリオ" panose="020B0604030504040204" pitchFamily="50" charset="-128"/>
                          <a:ea typeface="メイリオ" panose="020B0604030504040204" pitchFamily="50" charset="-128"/>
                          <a:cs typeface="メイリオ" panose="020B0604030504040204" pitchFamily="50" charset="-128"/>
                        </a:rPr>
                        <a:t>◎</a:t>
                      </a:r>
                    </a:p>
                  </a:txBody>
                  <a:tcPr marL="118169" marR="118169" marT="64008" marB="6400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strike="noStrike" dirty="0">
                          <a:latin typeface="メイリオ" panose="020B0604030504040204" pitchFamily="50" charset="-128"/>
                          <a:ea typeface="メイリオ" panose="020B0604030504040204" pitchFamily="50" charset="-128"/>
                          <a:cs typeface="メイリオ" panose="020B0604030504040204" pitchFamily="50" charset="-128"/>
                        </a:rPr>
                        <a:t>〇</a:t>
                      </a:r>
                    </a:p>
                  </a:txBody>
                  <a:tcPr marL="118169" marR="118169" marT="64008" marB="6400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リアル都市とセンサーデータのサイバー都市がリアルタイム</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に連動する未来都市が始まっている。</a:t>
                      </a:r>
                    </a:p>
                  </a:txBody>
                  <a:tcPr marL="118169" marR="118169" marT="64008" marB="64008" anchor="ctr"/>
                </a:tc>
                <a:extLst>
                  <a:ext uri="{0D108BD9-81ED-4DB2-BD59-A6C34878D82A}">
                    <a16:rowId xmlns:a16="http://schemas.microsoft.com/office/drawing/2014/main" xmlns="" val="10010"/>
                  </a:ext>
                </a:extLst>
              </a:tr>
            </a:tbl>
          </a:graphicData>
        </a:graphic>
      </p:graphicFrame>
      <p:pic>
        <p:nvPicPr>
          <p:cNvPr id="4" name="図 3">
            <a:extLst>
              <a:ext uri="{FF2B5EF4-FFF2-40B4-BE49-F238E27FC236}">
                <a16:creationId xmlns:a16="http://schemas.microsoft.com/office/drawing/2014/main" xmlns="" id="{A87B8E75-D751-4479-8CE3-80BE624077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01400" y="135572"/>
            <a:ext cx="839823" cy="560572"/>
          </a:xfrm>
          <a:prstGeom prst="rect">
            <a:avLst/>
          </a:prstGeom>
        </p:spPr>
      </p:pic>
      <p:sp>
        <p:nvSpPr>
          <p:cNvPr id="6" name="正方形/長方形 5"/>
          <p:cNvSpPr/>
          <p:nvPr/>
        </p:nvSpPr>
        <p:spPr>
          <a:xfrm>
            <a:off x="208112" y="120080"/>
            <a:ext cx="2373883" cy="61361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G</a:t>
            </a:r>
            <a:r>
              <a:rPr kumimoji="1" lang="ja-JP" altLang="en-US" sz="2000" b="1" dirty="0"/>
              <a:t>空間プロジェクト</a:t>
            </a:r>
            <a:endParaRPr kumimoji="1" lang="en-US" altLang="ja-JP" sz="2000" b="1" dirty="0"/>
          </a:p>
          <a:p>
            <a:pPr algn="ctr"/>
            <a:r>
              <a:rPr kumimoji="1" lang="ja-JP" altLang="en-US" sz="2000" b="1" dirty="0">
                <a:solidFill>
                  <a:srgbClr val="FF0000"/>
                </a:solidFill>
              </a:rPr>
              <a:t>高精度時刻利用</a:t>
            </a:r>
            <a:endParaRPr kumimoji="1" lang="en-US" altLang="ja-JP" sz="2000" b="1" dirty="0">
              <a:solidFill>
                <a:srgbClr val="FF0000"/>
              </a:solidFill>
            </a:endParaRPr>
          </a:p>
        </p:txBody>
      </p:sp>
      <p:pic>
        <p:nvPicPr>
          <p:cNvPr id="12" name="図 11">
            <a:extLst>
              <a:ext uri="{FF2B5EF4-FFF2-40B4-BE49-F238E27FC236}">
                <a16:creationId xmlns:a16="http://schemas.microsoft.com/office/drawing/2014/main" xmlns="" id="{587078DB-2E39-4699-B23A-9C7E8BFAD666}"/>
              </a:ext>
            </a:extLst>
          </p:cNvPr>
          <p:cNvPicPr>
            <a:picLocks noChangeAspect="1"/>
          </p:cNvPicPr>
          <p:nvPr/>
        </p:nvPicPr>
        <p:blipFill>
          <a:blip r:embed="rId3"/>
          <a:stretch>
            <a:fillRect/>
          </a:stretch>
        </p:blipFill>
        <p:spPr>
          <a:xfrm>
            <a:off x="6184776" y="8761040"/>
            <a:ext cx="3179281" cy="428123"/>
          </a:xfrm>
          <a:prstGeom prst="rect">
            <a:avLst/>
          </a:prstGeom>
        </p:spPr>
      </p:pic>
    </p:spTree>
    <p:extLst>
      <p:ext uri="{BB962C8B-B14F-4D97-AF65-F5344CB8AC3E}">
        <p14:creationId xmlns:p14="http://schemas.microsoft.com/office/powerpoint/2010/main" val="2680425351"/>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9369</TotalTime>
  <Pages>0</Pages>
  <Words>828</Words>
  <Characters>0</Characters>
  <Application>Microsoft Office PowerPoint</Application>
  <DocSecurity>0</DocSecurity>
  <PresentationFormat>A3 297x420 mm</PresentationFormat>
  <Lines>0</Lines>
  <Paragraphs>183</Paragraphs>
  <Slides>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HGP創英角ｺﾞｼｯｸUB</vt:lpstr>
      <vt:lpstr>Meiryo UI</vt:lpstr>
      <vt:lpstr>ＭＳ Ｐゴシック</vt:lpstr>
      <vt:lpstr>メイリオ</vt:lpstr>
      <vt:lpstr>Arial</vt:lpstr>
      <vt:lpstr>Calibri</vt:lpstr>
      <vt:lpstr>1_Office テーマ</vt:lpstr>
      <vt:lpstr>PowerPoint プレゼンテーション</vt:lpstr>
      <vt:lpstr>PowerPoint プレゼンテーション</vt:lpstr>
      <vt:lpstr>PowerPoint プレゼンテーション</vt:lpstr>
      <vt:lpstr>PowerPoint プレゼンテーション</vt:lpstr>
      <vt:lpstr>G空間プロジェクト 高精度位置・時刻利用の分類と期待</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G空間情報センターの取組みについて</dc:title>
  <dc:creator>inoue2178</dc:creator>
  <cp:lastModifiedBy>Abe,YutakaTKZIM</cp:lastModifiedBy>
  <cp:revision>708</cp:revision>
  <cp:lastPrinted>2018-04-09T00:53:07Z</cp:lastPrinted>
  <dcterms:created xsi:type="dcterms:W3CDTF">2012-10-30T14:03:00Z</dcterms:created>
  <dcterms:modified xsi:type="dcterms:W3CDTF">2018-06-15T01:30:42Z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1041-8.1.0.3373</vt:lpwstr>
  </property>
</Properties>
</file>