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4660"/>
  </p:normalViewPr>
  <p:slideViewPr>
    <p:cSldViewPr snapToGrid="0" showGuides="1">
      <p:cViewPr varScale="1">
        <p:scale>
          <a:sx n="85" d="100"/>
          <a:sy n="85" d="100"/>
        </p:scale>
        <p:origin x="126" y="702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DDD4B-A68E-4EAD-9C30-2010A8EBCEFC}" type="datetimeFigureOut">
              <a:rPr kumimoji="1" lang="ja-JP" altLang="en-US" smtClean="0"/>
              <a:t>2019/1/22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0F83F-89D1-4AE5-95F7-BFE3856DB1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9127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DDD4B-A68E-4EAD-9C30-2010A8EBCEFC}" type="datetimeFigureOut">
              <a:rPr kumimoji="1" lang="ja-JP" altLang="en-US" smtClean="0"/>
              <a:t>2019/1/22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0F83F-89D1-4AE5-95F7-BFE3856DB1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6044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DDD4B-A68E-4EAD-9C30-2010A8EBCEFC}" type="datetimeFigureOut">
              <a:rPr kumimoji="1" lang="ja-JP" altLang="en-US" smtClean="0"/>
              <a:t>2019/1/22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0F83F-89D1-4AE5-95F7-BFE3856DB1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3038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DDD4B-A68E-4EAD-9C30-2010A8EBCEFC}" type="datetimeFigureOut">
              <a:rPr kumimoji="1" lang="ja-JP" altLang="en-US" smtClean="0"/>
              <a:t>2019/1/22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0F83F-89D1-4AE5-95F7-BFE3856DB1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2420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DDD4B-A68E-4EAD-9C30-2010A8EBCEFC}" type="datetimeFigureOut">
              <a:rPr kumimoji="1" lang="ja-JP" altLang="en-US" smtClean="0"/>
              <a:t>2019/1/22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0F83F-89D1-4AE5-95F7-BFE3856DB1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5396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DDD4B-A68E-4EAD-9C30-2010A8EBCEFC}" type="datetimeFigureOut">
              <a:rPr kumimoji="1" lang="ja-JP" altLang="en-US" smtClean="0"/>
              <a:t>2019/1/22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0F83F-89D1-4AE5-95F7-BFE3856DB1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0661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DDD4B-A68E-4EAD-9C30-2010A8EBCEFC}" type="datetimeFigureOut">
              <a:rPr kumimoji="1" lang="ja-JP" altLang="en-US" smtClean="0"/>
              <a:t>2019/1/22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0F83F-89D1-4AE5-95F7-BFE3856DB1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587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DDD4B-A68E-4EAD-9C30-2010A8EBCEFC}" type="datetimeFigureOut">
              <a:rPr kumimoji="1" lang="ja-JP" altLang="en-US" smtClean="0"/>
              <a:t>2019/1/22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0F83F-89D1-4AE5-95F7-BFE3856DB1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7552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DDD4B-A68E-4EAD-9C30-2010A8EBCEFC}" type="datetimeFigureOut">
              <a:rPr kumimoji="1" lang="ja-JP" altLang="en-US" smtClean="0"/>
              <a:t>2019/1/22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0F83F-89D1-4AE5-95F7-BFE3856DB1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7501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DDD4B-A68E-4EAD-9C30-2010A8EBCEFC}" type="datetimeFigureOut">
              <a:rPr kumimoji="1" lang="ja-JP" altLang="en-US" smtClean="0"/>
              <a:t>2019/1/22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0F83F-89D1-4AE5-95F7-BFE3856DB1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1471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DDD4B-A68E-4EAD-9C30-2010A8EBCEFC}" type="datetimeFigureOut">
              <a:rPr kumimoji="1" lang="ja-JP" altLang="en-US" smtClean="0"/>
              <a:t>2019/1/22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0F83F-89D1-4AE5-95F7-BFE3856DB1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7800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0DDD4B-A68E-4EAD-9C30-2010A8EBCEFC}" type="datetimeFigureOut">
              <a:rPr kumimoji="1" lang="ja-JP" altLang="en-US" smtClean="0"/>
              <a:t>2019/1/22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00F83F-89D1-4AE5-95F7-BFE3856DB1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402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/>
          <p:cNvSpPr txBox="1"/>
          <p:nvPr/>
        </p:nvSpPr>
        <p:spPr>
          <a:xfrm>
            <a:off x="2669615" y="3272213"/>
            <a:ext cx="22375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iPNT</a:t>
            </a:r>
            <a:r>
              <a:rPr kumimoji="1"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技術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3381968" y="4477564"/>
            <a:ext cx="22375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PI</a:t>
            </a:r>
            <a:r>
              <a:rPr kumimoji="1"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システム</a:t>
            </a:r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（時系列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DB</a:t>
            </a:r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型）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0" name="テキスト ボックス 79"/>
          <p:cNvSpPr txBox="1"/>
          <p:nvPr/>
        </p:nvSpPr>
        <p:spPr>
          <a:xfrm>
            <a:off x="7075863" y="3272213"/>
            <a:ext cx="22375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GPS</a:t>
            </a:r>
            <a:r>
              <a:rPr kumimoji="1"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受信機／</a:t>
            </a:r>
            <a:r>
              <a:rPr kumimoji="1"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LPWA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6785755" y="4466636"/>
            <a:ext cx="22375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Hyperledger</a:t>
            </a:r>
            <a:r>
              <a:rPr kumimoji="1"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 Fabric</a:t>
            </a:r>
          </a:p>
          <a:p>
            <a:pPr algn="ctr"/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（ブロックチェーン）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フローチャート: 代替処理 3"/>
          <p:cNvSpPr/>
          <p:nvPr/>
        </p:nvSpPr>
        <p:spPr>
          <a:xfrm>
            <a:off x="2946400" y="3695795"/>
            <a:ext cx="6276622" cy="1598691"/>
          </a:xfrm>
          <a:prstGeom prst="flowChartAlternateProcess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4984867" y="1294407"/>
            <a:ext cx="22375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グローバル展開</a:t>
            </a:r>
            <a:endParaRPr kumimoji="1" lang="en-US" altLang="ja-JP" sz="14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プロジェクト・オーナー</a:t>
            </a:r>
            <a:endParaRPr kumimoji="1" lang="ja-JP" altLang="en-US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5" name="フローチャート: 代替処理 24"/>
          <p:cNvSpPr/>
          <p:nvPr/>
        </p:nvSpPr>
        <p:spPr>
          <a:xfrm>
            <a:off x="2483556" y="2325404"/>
            <a:ext cx="7112000" cy="1370269"/>
          </a:xfrm>
          <a:prstGeom prst="flowChartAlternateProcess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3036711" y="5060782"/>
            <a:ext cx="18810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05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データプラットフォーム</a:t>
            </a:r>
            <a:endParaRPr kumimoji="1" lang="ja-JP" altLang="en-US" sz="105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213098" y="5182"/>
            <a:ext cx="577709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iPNT</a:t>
            </a:r>
            <a:r>
              <a:rPr kumimoji="1"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座組み</a:t>
            </a:r>
            <a:endParaRPr kumimoji="1" lang="en-US" altLang="ja-JP" sz="24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ja-JP" altLang="en-US" sz="11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最初からグローバル展開を前提としたスキームにして</a:t>
            </a:r>
            <a:r>
              <a:rPr lang="ja-JP" altLang="en-US" sz="11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三井らしい総合力発揮案件として全社推進</a:t>
            </a:r>
            <a:endParaRPr kumimoji="1" lang="ja-JP" altLang="en-US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4980669" y="4969409"/>
            <a:ext cx="2237590" cy="623944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GE</a:t>
            </a:r>
            <a:endParaRPr kumimoji="1" lang="ja-JP" altLang="en-US" sz="24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5444498" y="4682868"/>
            <a:ext cx="13186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産業</a:t>
            </a:r>
            <a:r>
              <a:rPr kumimoji="1" lang="en-US" altLang="ja-JP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IoT</a:t>
            </a:r>
            <a:endParaRPr kumimoji="1" lang="ja-JP" altLang="en-US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4" name="フローチャート: 代替処理 33"/>
          <p:cNvSpPr/>
          <p:nvPr/>
        </p:nvSpPr>
        <p:spPr>
          <a:xfrm>
            <a:off x="2212622" y="2053916"/>
            <a:ext cx="7732889" cy="4098526"/>
          </a:xfrm>
          <a:prstGeom prst="flowChartAlternateProcess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角丸四角形吹き出し 6"/>
          <p:cNvSpPr/>
          <p:nvPr/>
        </p:nvSpPr>
        <p:spPr>
          <a:xfrm>
            <a:off x="7594939" y="5473293"/>
            <a:ext cx="2820013" cy="515186"/>
          </a:xfrm>
          <a:prstGeom prst="wedgeRoundRectCallout">
            <a:avLst>
              <a:gd name="adj1" fmla="val -102590"/>
              <a:gd name="adj2" fmla="val 851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Microsoft Azure</a:t>
            </a:r>
            <a:r>
              <a:rPr lang="ja-JP" altLang="en-US" sz="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を</a:t>
            </a:r>
            <a:r>
              <a:rPr lang="en-US" altLang="ja-JP" sz="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GE</a:t>
            </a:r>
            <a:r>
              <a:rPr lang="ja-JP" altLang="en-US" sz="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</a:t>
            </a:r>
            <a:r>
              <a:rPr lang="en-US" altLang="ja-JP" sz="800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Predix</a:t>
            </a:r>
            <a:r>
              <a:rPr lang="ja-JP" altLang="en-US" sz="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ソリューションの標準クラウドプラットフォームとし、</a:t>
            </a:r>
            <a:r>
              <a:rPr lang="en-US" altLang="ja-JP" sz="800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Predix</a:t>
            </a:r>
            <a:r>
              <a:rPr lang="ja-JP" altLang="en-US" sz="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ポートフォリオと</a:t>
            </a:r>
            <a:r>
              <a:rPr lang="en-US" altLang="ja-JP" sz="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Azure IoT</a:t>
            </a:r>
            <a:r>
              <a:rPr lang="ja-JP" altLang="en-US" sz="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や</a:t>
            </a:r>
            <a:r>
              <a:rPr lang="en-US" altLang="ja-JP" sz="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Azure Data and Analytics</a:t>
            </a:r>
            <a:r>
              <a:rPr lang="ja-JP" altLang="en-US" sz="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などの</a:t>
            </a:r>
            <a:r>
              <a:rPr lang="en-US" altLang="ja-JP" sz="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Azure</a:t>
            </a:r>
            <a:r>
              <a:rPr lang="ja-JP" altLang="en-US" sz="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のクラウド</a:t>
            </a:r>
            <a:r>
              <a:rPr lang="ja-JP" altLang="en-US" sz="8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機能を統合する。（</a:t>
            </a:r>
            <a:r>
              <a:rPr lang="en-US" altLang="ja-JP" sz="8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2018</a:t>
            </a:r>
            <a:r>
              <a:rPr lang="ja-JP" altLang="en-US" sz="8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年</a:t>
            </a:r>
            <a:r>
              <a:rPr lang="en-US" altLang="ja-JP" sz="8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7</a:t>
            </a:r>
            <a:r>
              <a:rPr lang="ja-JP" altLang="en-US" sz="8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月</a:t>
            </a:r>
            <a:r>
              <a:rPr lang="en-US" altLang="ja-JP" sz="8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20</a:t>
            </a:r>
            <a:r>
              <a:rPr lang="ja-JP" altLang="en-US" sz="8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日）</a:t>
            </a:r>
            <a:endParaRPr kumimoji="1" lang="ja-JP" altLang="en-US" sz="8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10429202" y="3997590"/>
            <a:ext cx="1592928" cy="357616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三井住友銀行</a:t>
            </a:r>
            <a:endParaRPr kumimoji="1" lang="ja-JP" altLang="en-US" sz="16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5299536" y="5969078"/>
            <a:ext cx="1592928" cy="357616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Microsoft</a:t>
            </a:r>
            <a:endParaRPr kumimoji="1" lang="ja-JP" altLang="en-US" sz="14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cxnSp>
        <p:nvCxnSpPr>
          <p:cNvPr id="9" name="直線矢印コネクタ 8"/>
          <p:cNvCxnSpPr/>
          <p:nvPr/>
        </p:nvCxnSpPr>
        <p:spPr>
          <a:xfrm>
            <a:off x="6093731" y="5416217"/>
            <a:ext cx="0" cy="546482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/>
          <p:nvPr/>
        </p:nvCxnSpPr>
        <p:spPr>
          <a:xfrm>
            <a:off x="8858440" y="4176398"/>
            <a:ext cx="1531325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角丸四角形吹き出し 43"/>
          <p:cNvSpPr/>
          <p:nvPr/>
        </p:nvSpPr>
        <p:spPr>
          <a:xfrm>
            <a:off x="10157162" y="3124284"/>
            <a:ext cx="1735090" cy="318436"/>
          </a:xfrm>
          <a:prstGeom prst="wedgeRoundRectCallout">
            <a:avLst>
              <a:gd name="adj1" fmla="val -85493"/>
              <a:gd name="adj2" fmla="val 282589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8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貿易金融高度化に関する実証実験</a:t>
            </a:r>
            <a:endParaRPr kumimoji="1" lang="en-US" altLang="ja-JP" sz="8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8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kumimoji="1" lang="en-US" altLang="ja-JP" sz="8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2017</a:t>
            </a:r>
            <a:r>
              <a:rPr kumimoji="1" lang="ja-JP" altLang="en-US" sz="8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年</a:t>
            </a:r>
            <a:r>
              <a:rPr kumimoji="1" lang="en-US" altLang="ja-JP" sz="8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12</a:t>
            </a:r>
            <a:r>
              <a:rPr kumimoji="1" lang="ja-JP" altLang="en-US" sz="8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月</a:t>
            </a:r>
            <a:r>
              <a:rPr kumimoji="1" lang="en-US" altLang="ja-JP" sz="8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12</a:t>
            </a:r>
            <a:r>
              <a:rPr kumimoji="1" lang="ja-JP" altLang="en-US" sz="8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日）</a:t>
            </a:r>
            <a:r>
              <a:rPr lang="en-US" altLang="ja-JP" sz="8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MBK</a:t>
            </a:r>
            <a:r>
              <a:rPr lang="ja-JP" altLang="en-US" sz="8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も参加。</a:t>
            </a:r>
            <a:endParaRPr kumimoji="1" lang="ja-JP" altLang="en-US" sz="8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273151" y="2785497"/>
            <a:ext cx="1592928" cy="357616"/>
          </a:xfrm>
          <a:prstGeom prst="roundRect">
            <a:avLst>
              <a:gd name="adj" fmla="val 31060"/>
            </a:avLst>
          </a:prstGeom>
          <a:solidFill>
            <a:schemeClr val="tx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産業技術総合</a:t>
            </a:r>
            <a:r>
              <a:rPr lang="ja-JP" altLang="en-US" sz="11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研究所</a:t>
            </a:r>
            <a:endParaRPr kumimoji="1" lang="ja-JP" altLang="en-US" sz="11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323069" y="4837573"/>
            <a:ext cx="1592928" cy="357616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三井不動産</a:t>
            </a:r>
            <a:endParaRPr kumimoji="1" lang="ja-JP" altLang="en-US" sz="14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289025" y="5388728"/>
            <a:ext cx="1592928" cy="357616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筑波産業技術大学</a:t>
            </a:r>
            <a:endParaRPr kumimoji="1" lang="ja-JP" altLang="en-US" sz="11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2176489" y="1208611"/>
            <a:ext cx="2472267" cy="324288"/>
          </a:xfrm>
          <a:prstGeom prst="roundRect">
            <a:avLst>
              <a:gd name="adj" fmla="val 33936"/>
            </a:avLst>
          </a:prstGeom>
          <a:solidFill>
            <a:schemeClr val="tx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三井物産エレクトロニクス</a:t>
            </a:r>
            <a:endParaRPr kumimoji="1" lang="ja-JP" altLang="en-US" sz="14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cxnSp>
        <p:nvCxnSpPr>
          <p:cNvPr id="51" name="直線矢印コネクタ 50"/>
          <p:cNvCxnSpPr/>
          <p:nvPr/>
        </p:nvCxnSpPr>
        <p:spPr>
          <a:xfrm>
            <a:off x="4394816" y="3306749"/>
            <a:ext cx="0" cy="546482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角丸四角形 51"/>
          <p:cNvSpPr/>
          <p:nvPr/>
        </p:nvSpPr>
        <p:spPr>
          <a:xfrm>
            <a:off x="273151" y="3276276"/>
            <a:ext cx="1592928" cy="598313"/>
          </a:xfrm>
          <a:prstGeom prst="roundRect">
            <a:avLst>
              <a:gd name="adj" fmla="val 31132"/>
            </a:avLst>
          </a:prstGeom>
          <a:solidFill>
            <a:schemeClr val="tx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インダストリアル</a:t>
            </a:r>
            <a:endParaRPr lang="en-US" altLang="ja-JP" sz="1100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algn="ctr"/>
            <a:r>
              <a:rPr lang="ja-JP" altLang="en-US" sz="11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バリューチェーン</a:t>
            </a:r>
            <a:endParaRPr lang="en-US" altLang="ja-JP" sz="1100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algn="ctr"/>
            <a:r>
              <a:rPr lang="ja-JP" altLang="en-US" sz="11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イニシアティブ</a:t>
            </a:r>
            <a:endParaRPr kumimoji="1" lang="ja-JP" altLang="en-US" sz="11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292892" y="2171294"/>
            <a:ext cx="1592928" cy="465149"/>
          </a:xfrm>
          <a:prstGeom prst="roundRect">
            <a:avLst>
              <a:gd name="adj" fmla="val 31132"/>
            </a:avLst>
          </a:prstGeom>
          <a:solidFill>
            <a:schemeClr val="tx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運輸デジタル</a:t>
            </a:r>
            <a:endParaRPr lang="en-US" altLang="ja-JP" sz="1100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algn="ctr"/>
            <a:r>
              <a:rPr lang="ja-JP" altLang="en-US" sz="11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ビジネス協議会</a:t>
            </a:r>
            <a:endParaRPr kumimoji="1" lang="ja-JP" altLang="en-US" sz="11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5" name="フローチャート: 代替処理 14"/>
          <p:cNvSpPr/>
          <p:nvPr/>
        </p:nvSpPr>
        <p:spPr>
          <a:xfrm>
            <a:off x="113465" y="1994764"/>
            <a:ext cx="1919111" cy="206045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フローチャート: 代替処理 55"/>
          <p:cNvSpPr/>
          <p:nvPr/>
        </p:nvSpPr>
        <p:spPr>
          <a:xfrm>
            <a:off x="112973" y="4681178"/>
            <a:ext cx="1919111" cy="1226615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170335" y="5865403"/>
            <a:ext cx="16718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1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スマートシティ</a:t>
            </a:r>
            <a:endParaRPr kumimoji="1" lang="en-US" altLang="ja-JP" sz="11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ja-JP" altLang="en-US" sz="11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建築ヘルスモニタリング</a:t>
            </a:r>
            <a:endParaRPr kumimoji="1" lang="ja-JP" altLang="en-US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233699" y="4014722"/>
            <a:ext cx="16718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1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物流・製造・</a:t>
            </a:r>
            <a:r>
              <a:rPr lang="ja-JP" altLang="en-US" sz="11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ロボット・</a:t>
            </a:r>
            <a:r>
              <a:rPr lang="en-US" altLang="ja-JP" sz="11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AI</a:t>
            </a:r>
            <a:endParaRPr kumimoji="1" lang="ja-JP" altLang="en-US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2" name="角丸四角形 61"/>
          <p:cNvSpPr/>
          <p:nvPr/>
        </p:nvSpPr>
        <p:spPr>
          <a:xfrm>
            <a:off x="8556978" y="1056645"/>
            <a:ext cx="3093155" cy="497985"/>
          </a:xfrm>
          <a:prstGeom prst="roundRect">
            <a:avLst>
              <a:gd name="adj" fmla="val 33936"/>
            </a:avLst>
          </a:prstGeom>
          <a:solidFill>
            <a:schemeClr val="tx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三井倉庫</a:t>
            </a:r>
            <a:endParaRPr kumimoji="1" lang="en-US" altLang="ja-JP" sz="1400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algn="ctr"/>
            <a:r>
              <a:rPr lang="ja-JP" altLang="en-US" sz="14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サプライチェーンソリューション</a:t>
            </a:r>
            <a:endParaRPr kumimoji="1" lang="ja-JP" altLang="en-US" sz="14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cxnSp>
        <p:nvCxnSpPr>
          <p:cNvPr id="63" name="直線矢印コネクタ 62"/>
          <p:cNvCxnSpPr/>
          <p:nvPr/>
        </p:nvCxnSpPr>
        <p:spPr>
          <a:xfrm>
            <a:off x="8858440" y="1618044"/>
            <a:ext cx="1" cy="1017296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角丸四角形吹き出し 41"/>
          <p:cNvSpPr/>
          <p:nvPr/>
        </p:nvSpPr>
        <p:spPr>
          <a:xfrm>
            <a:off x="10202318" y="1701461"/>
            <a:ext cx="1795625" cy="976990"/>
          </a:xfrm>
          <a:prstGeom prst="wedgeRoundRectCallout">
            <a:avLst>
              <a:gd name="adj1" fmla="val -123228"/>
              <a:gd name="adj2" fmla="val -4722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ソニー、物流子会社を三井倉庫</a:t>
            </a:r>
            <a:r>
              <a:rPr lang="en-US" altLang="ja-JP" sz="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HD</a:t>
            </a:r>
            <a:r>
              <a:rPr lang="ja-JP" altLang="en-US" sz="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に譲渡（</a:t>
            </a:r>
            <a:r>
              <a:rPr lang="en-US" altLang="ja-JP" sz="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2014</a:t>
            </a:r>
            <a:r>
              <a:rPr lang="ja-JP" altLang="en-US" sz="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年</a:t>
            </a:r>
            <a:r>
              <a:rPr lang="en-US" altLang="ja-JP" sz="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12</a:t>
            </a:r>
            <a:r>
              <a:rPr lang="ja-JP" altLang="en-US" sz="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月</a:t>
            </a:r>
            <a:r>
              <a:rPr lang="en-US" altLang="ja-JP" sz="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22</a:t>
            </a:r>
            <a:r>
              <a:rPr lang="ja-JP" altLang="en-US" sz="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日）</a:t>
            </a:r>
          </a:p>
          <a:p>
            <a:r>
              <a:rPr lang="ja-JP" altLang="en-US" sz="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三井倉庫が、ソニーの国内のロジスティクスと国際間の部材調達・供給（</a:t>
            </a:r>
            <a:r>
              <a:rPr lang="en-US" altLang="ja-JP" sz="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IPO</a:t>
            </a:r>
            <a:r>
              <a:rPr lang="ja-JP" altLang="en-US" sz="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）事業、修理部品の物流企画（</a:t>
            </a:r>
            <a:r>
              <a:rPr lang="en-US" altLang="ja-JP" sz="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CSO</a:t>
            </a:r>
            <a:r>
              <a:rPr lang="ja-JP" altLang="en-US" sz="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）事業を取得。海外で合弁事業展開（タイ、マレーシア）</a:t>
            </a:r>
            <a:endParaRPr kumimoji="1" lang="ja-JP" altLang="en-US" sz="8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円/楕円 1"/>
          <p:cNvSpPr/>
          <p:nvPr/>
        </p:nvSpPr>
        <p:spPr>
          <a:xfrm>
            <a:off x="4716489" y="1964088"/>
            <a:ext cx="2759022" cy="2483556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グローバル協業体制</a:t>
            </a:r>
            <a:endParaRPr kumimoji="1" lang="ja-JP" altLang="en-US" sz="28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2720501" y="2654711"/>
            <a:ext cx="2237590" cy="623944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ENABLER</a:t>
            </a:r>
            <a:endParaRPr kumimoji="1" lang="ja-JP" altLang="en-US" sz="28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3344849" y="3864426"/>
            <a:ext cx="2237590" cy="623944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err="1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OSIsoft</a:t>
            </a:r>
            <a:endParaRPr kumimoji="1" lang="ja-JP" altLang="en-US" sz="28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76" name="角丸四角形 75"/>
          <p:cNvSpPr/>
          <p:nvPr/>
        </p:nvSpPr>
        <p:spPr>
          <a:xfrm>
            <a:off x="7093908" y="2650809"/>
            <a:ext cx="2237590" cy="623944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Sony</a:t>
            </a:r>
            <a:endParaRPr kumimoji="1" lang="ja-JP" altLang="en-US" sz="32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6609561" y="3864426"/>
            <a:ext cx="2237590" cy="623944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IBM</a:t>
            </a:r>
            <a:endParaRPr kumimoji="1" lang="ja-JP" altLang="en-US" sz="28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4979471" y="1780484"/>
            <a:ext cx="2237590" cy="623944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三井物産</a:t>
            </a:r>
            <a:endParaRPr kumimoji="1" lang="ja-JP" altLang="en-US" sz="28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2793331" y="5929632"/>
            <a:ext cx="242213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05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ビッグデータ・</a:t>
            </a:r>
            <a:r>
              <a:rPr kumimoji="1" lang="en-US" altLang="ja-JP" sz="105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AI</a:t>
            </a:r>
            <a:r>
              <a:rPr kumimoji="1" lang="ja-JP" altLang="en-US" sz="105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・クラウド・プラットフォーム</a:t>
            </a:r>
            <a:endParaRPr kumimoji="1" lang="ja-JP" altLang="en-US" sz="105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0" name="角丸四角形 59"/>
          <p:cNvSpPr/>
          <p:nvPr/>
        </p:nvSpPr>
        <p:spPr>
          <a:xfrm>
            <a:off x="2360971" y="6357325"/>
            <a:ext cx="719058" cy="324288"/>
          </a:xfrm>
          <a:prstGeom prst="roundRect">
            <a:avLst>
              <a:gd name="adj" fmla="val 33936"/>
            </a:avLst>
          </a:prstGeom>
          <a:solidFill>
            <a:schemeClr val="tx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Grid</a:t>
            </a:r>
            <a:endParaRPr kumimoji="1" lang="ja-JP" altLang="en-US" sz="14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cxnSp>
        <p:nvCxnSpPr>
          <p:cNvPr id="8" name="カギ線コネクタ 7"/>
          <p:cNvCxnSpPr>
            <a:stCxn id="45" idx="1"/>
            <a:endCxn id="60" idx="0"/>
          </p:cNvCxnSpPr>
          <p:nvPr/>
        </p:nvCxnSpPr>
        <p:spPr>
          <a:xfrm rot="10800000" flipV="1">
            <a:off x="2720501" y="4176397"/>
            <a:ext cx="624349" cy="2180927"/>
          </a:xfrm>
          <a:prstGeom prst="bentConnector2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正方形/長方形 10"/>
          <p:cNvSpPr/>
          <p:nvPr/>
        </p:nvSpPr>
        <p:spPr>
          <a:xfrm>
            <a:off x="4883937" y="3526825"/>
            <a:ext cx="24241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Earth Beat project</a:t>
            </a:r>
            <a:endParaRPr lang="ja-JP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4" name="直線矢印コネクタ 13"/>
          <p:cNvCxnSpPr/>
          <p:nvPr/>
        </p:nvCxnSpPr>
        <p:spPr>
          <a:xfrm>
            <a:off x="3381968" y="1532899"/>
            <a:ext cx="0" cy="1102441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矢印コネクタ 60"/>
          <p:cNvCxnSpPr/>
          <p:nvPr/>
        </p:nvCxnSpPr>
        <p:spPr>
          <a:xfrm flipH="1">
            <a:off x="1842166" y="1555654"/>
            <a:ext cx="384590" cy="475507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角丸四角形吹き出し 63"/>
          <p:cNvSpPr/>
          <p:nvPr/>
        </p:nvSpPr>
        <p:spPr>
          <a:xfrm>
            <a:off x="3248382" y="6474463"/>
            <a:ext cx="6189129" cy="324811"/>
          </a:xfrm>
          <a:prstGeom prst="wedgeRoundRectCallout">
            <a:avLst>
              <a:gd name="adj1" fmla="val -57804"/>
              <a:gd name="adj2" fmla="val -119892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MBK</a:t>
            </a:r>
            <a:r>
              <a:rPr lang="ja-JP" altLang="en-US" sz="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資本参加（</a:t>
            </a:r>
            <a:r>
              <a:rPr lang="en-US" altLang="ja-JP" sz="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2017</a:t>
            </a:r>
            <a:r>
              <a:rPr lang="ja-JP" altLang="en-US" sz="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年</a:t>
            </a:r>
            <a:r>
              <a:rPr lang="en-US" altLang="ja-JP" sz="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4</a:t>
            </a:r>
            <a:r>
              <a:rPr lang="ja-JP" altLang="en-US" sz="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月</a:t>
            </a:r>
            <a:r>
              <a:rPr lang="en-US" altLang="ja-JP" sz="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10</a:t>
            </a:r>
            <a:r>
              <a:rPr lang="ja-JP" altLang="en-US" sz="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日</a:t>
            </a:r>
            <a:r>
              <a:rPr lang="ja-JP" altLang="en-US" sz="8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）自社</a:t>
            </a:r>
            <a:r>
              <a:rPr lang="ja-JP" altLang="en-US" sz="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開発した機械学習・深層学習フレームワーク“</a:t>
            </a:r>
            <a:r>
              <a:rPr lang="en-US" altLang="ja-JP" sz="800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ReNom</a:t>
            </a:r>
            <a:r>
              <a:rPr lang="en-US" altLang="ja-JP" sz="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”</a:t>
            </a:r>
            <a:r>
              <a:rPr lang="ja-JP" altLang="en-US" sz="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を用いて、幅広い産業における機器設備の稼働状態を監視し、保全コストを計画的に最適化する状態基準</a:t>
            </a:r>
            <a:r>
              <a:rPr lang="ja-JP" altLang="en-US" sz="8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保全、</a:t>
            </a:r>
            <a:r>
              <a:rPr lang="ja-JP" altLang="en-US" sz="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運転最適化、故障予兆検知などのソリューションに必要なコアテクノロジーを</a:t>
            </a:r>
            <a:r>
              <a:rPr lang="ja-JP" altLang="en-US" sz="8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提供。</a:t>
            </a:r>
            <a:endParaRPr kumimoji="1" lang="ja-JP" altLang="en-US" sz="8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11115019" y="61357"/>
            <a:ext cx="999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1100" dirty="0" smtClean="0"/>
              <a:t>2019.01.23</a:t>
            </a:r>
            <a:endParaRPr kumimoji="1" lang="ja-JP" altLang="en-US" sz="1100" dirty="0"/>
          </a:p>
        </p:txBody>
      </p:sp>
      <p:sp>
        <p:nvSpPr>
          <p:cNvPr id="65" name="角丸四角形 64"/>
          <p:cNvSpPr/>
          <p:nvPr/>
        </p:nvSpPr>
        <p:spPr>
          <a:xfrm>
            <a:off x="10462944" y="4605928"/>
            <a:ext cx="1592928" cy="357616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100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A.P.Moller</a:t>
            </a:r>
            <a:r>
              <a:rPr lang="en-US" altLang="ja-JP" sz="11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-</a:t>
            </a:r>
            <a:r>
              <a:rPr lang="en-US" altLang="ja-JP" sz="1100" i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Maersk</a:t>
            </a:r>
            <a:endParaRPr lang="ja-JP" altLang="en-US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66" name="直線矢印コネクタ 65"/>
          <p:cNvCxnSpPr/>
          <p:nvPr/>
        </p:nvCxnSpPr>
        <p:spPr>
          <a:xfrm>
            <a:off x="8858440" y="4176397"/>
            <a:ext cx="1570762" cy="608339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角丸四角形吹き出し 66"/>
          <p:cNvSpPr/>
          <p:nvPr/>
        </p:nvSpPr>
        <p:spPr>
          <a:xfrm>
            <a:off x="8503464" y="4778607"/>
            <a:ext cx="1667947" cy="407283"/>
          </a:xfrm>
          <a:prstGeom prst="wedgeRoundRectCallout">
            <a:avLst>
              <a:gd name="adj1" fmla="val -12821"/>
              <a:gd name="adj2" fmla="val -166671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700" i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Maersk</a:t>
            </a:r>
            <a:r>
              <a:rPr lang="ja-JP" altLang="en-US" sz="7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と</a:t>
            </a:r>
            <a:r>
              <a:rPr lang="en-US" altLang="ja-JP" sz="7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IBM</a:t>
            </a:r>
            <a:r>
              <a:rPr lang="ja-JP" altLang="en-US" sz="7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はグローバル</a:t>
            </a:r>
            <a:r>
              <a:rPr lang="en-US" altLang="ja-JP" sz="7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SCM</a:t>
            </a:r>
            <a:r>
              <a:rPr lang="ja-JP" altLang="en-US" sz="7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に</a:t>
            </a:r>
            <a:r>
              <a:rPr lang="ja-JP" altLang="en-US" sz="700" i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ブロックチェーン</a:t>
            </a:r>
            <a:r>
              <a:rPr lang="en-US" altLang="ja-JP" sz="700" dirty="0" err="1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TradeLens</a:t>
            </a:r>
            <a:r>
              <a:rPr lang="ja-JP" altLang="en-US" sz="7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を開発表明（</a:t>
            </a:r>
            <a:r>
              <a:rPr lang="en-US" altLang="ja-JP" sz="7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7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2018</a:t>
            </a:r>
            <a:r>
              <a:rPr lang="ja-JP" altLang="en-US" sz="7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年</a:t>
            </a:r>
            <a:r>
              <a:rPr lang="en-US" altLang="ja-JP" sz="7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8</a:t>
            </a:r>
            <a:r>
              <a:rPr lang="ja-JP" altLang="en-US" sz="7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月</a:t>
            </a:r>
            <a:r>
              <a:rPr lang="en-US" altLang="ja-JP" sz="7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10</a:t>
            </a:r>
            <a:r>
              <a:rPr lang="ja-JP" altLang="en-US" sz="7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日）</a:t>
            </a:r>
            <a:endParaRPr kumimoji="1" lang="ja-JP" altLang="en-US" sz="7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8" name="角丸四角形吹き出し 67"/>
          <p:cNvSpPr/>
          <p:nvPr/>
        </p:nvSpPr>
        <p:spPr>
          <a:xfrm>
            <a:off x="10820132" y="5952211"/>
            <a:ext cx="1185010" cy="405114"/>
          </a:xfrm>
          <a:prstGeom prst="wedgeRoundRectCallout">
            <a:avLst>
              <a:gd name="adj1" fmla="val -7520"/>
              <a:gd name="adj2" fmla="val -285330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7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2017</a:t>
            </a:r>
            <a:r>
              <a:rPr lang="ja-JP" altLang="en-US" sz="7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年</a:t>
            </a:r>
            <a:r>
              <a:rPr lang="en-US" altLang="ja-JP" sz="7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9</a:t>
            </a:r>
            <a:r>
              <a:rPr lang="ja-JP" altLang="en-US" sz="7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月</a:t>
            </a:r>
            <a:r>
              <a:rPr lang="en-US" altLang="ja-JP" sz="7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20</a:t>
            </a:r>
            <a:r>
              <a:rPr lang="ja-JP" altLang="en-US" sz="7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日、 </a:t>
            </a:r>
            <a:r>
              <a:rPr lang="en-US" altLang="ja-JP" sz="7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MBK</a:t>
            </a:r>
            <a:r>
              <a:rPr lang="ja-JP" altLang="en-US" sz="7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は、マースクの子会社マースクタンカーズに</a:t>
            </a:r>
            <a:r>
              <a:rPr lang="ja-JP" altLang="en-US" sz="7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出資。</a:t>
            </a:r>
            <a:endParaRPr kumimoji="1" lang="ja-JP" altLang="en-US" sz="7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10309506" y="4410902"/>
            <a:ext cx="18810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世界一のコンテナ船会社</a:t>
            </a:r>
            <a:endParaRPr kumimoji="1" lang="ja-JP" altLang="en-US" sz="1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70" name="直線矢印コネクタ 69"/>
          <p:cNvCxnSpPr/>
          <p:nvPr/>
        </p:nvCxnSpPr>
        <p:spPr>
          <a:xfrm flipH="1" flipV="1">
            <a:off x="5610587" y="4169895"/>
            <a:ext cx="976397" cy="145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テキスト ボックス 70"/>
          <p:cNvSpPr txBox="1"/>
          <p:nvPr/>
        </p:nvSpPr>
        <p:spPr>
          <a:xfrm>
            <a:off x="5416658" y="4244426"/>
            <a:ext cx="13399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高精度時刻利用データ</a:t>
            </a:r>
            <a:endParaRPr kumimoji="1" lang="ja-JP" altLang="en-US" sz="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1616797" y="682576"/>
            <a:ext cx="89696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★</a:t>
            </a:r>
            <a:r>
              <a:rPr kumimoji="1" lang="en-US" altLang="ja-JP" sz="1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Keyword</a:t>
            </a:r>
            <a:r>
              <a:rPr kumimoji="1" lang="ja-JP" altLang="en-US" sz="1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：高精度時刻利用、</a:t>
            </a:r>
            <a:r>
              <a:rPr kumimoji="1" lang="en-US" altLang="ja-JP" sz="1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PNT</a:t>
            </a:r>
            <a:r>
              <a:rPr kumimoji="1" lang="ja-JP" altLang="en-US" sz="1000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、</a:t>
            </a:r>
            <a:r>
              <a:rPr kumimoji="1" lang="ja-JP" altLang="en-US" sz="1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物流・運輸・倉庫、次世代製造、分散台帳（ブロックチェーン）、ロボット、人工知能、スマートシティ、防災・減災、貿易金融</a:t>
            </a:r>
            <a:endParaRPr kumimoji="1" lang="ja-JP" altLang="en-US" sz="1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94732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1493</TotalTime>
  <Words>379</Words>
  <Application>Microsoft Office PowerPoint</Application>
  <PresentationFormat>ワイド画面</PresentationFormat>
  <Paragraphs>50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8" baseType="lpstr">
      <vt:lpstr>Meiryo UI</vt:lpstr>
      <vt:lpstr>ＭＳ Ｐゴシック</vt:lpstr>
      <vt:lpstr>游ゴシック</vt:lpstr>
      <vt:lpstr>Arial</vt:lpstr>
      <vt:lpstr>Calibri</vt:lpstr>
      <vt:lpstr>Calibri Light</vt:lpstr>
      <vt:lpstr>Office テーマ</vt:lpstr>
      <vt:lpstr>PowerPoint プレゼンテーション</vt:lpstr>
    </vt:vector>
  </TitlesOfParts>
  <Company>Mitsui&amp;CO.LTD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Abe,YutakaTKZIM</dc:creator>
  <cp:lastModifiedBy>Abe,YutakaTKZIM</cp:lastModifiedBy>
  <cp:revision>53</cp:revision>
  <dcterms:created xsi:type="dcterms:W3CDTF">2018-09-21T05:36:01Z</dcterms:created>
  <dcterms:modified xsi:type="dcterms:W3CDTF">2019-01-23T03:55:25Z</dcterms:modified>
</cp:coreProperties>
</file>