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20294-689D-4DDD-B620-2A69CE80FBF6}" type="datetimeFigureOut">
              <a:rPr kumimoji="1" lang="ja-JP" altLang="en-US" smtClean="0"/>
              <a:t>2019/5/14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87F62-6AA3-4EB6-AB35-4590C476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1941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20294-689D-4DDD-B620-2A69CE80FBF6}" type="datetimeFigureOut">
              <a:rPr kumimoji="1" lang="ja-JP" altLang="en-US" smtClean="0"/>
              <a:t>2019/5/14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87F62-6AA3-4EB6-AB35-4590C476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898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20294-689D-4DDD-B620-2A69CE80FBF6}" type="datetimeFigureOut">
              <a:rPr kumimoji="1" lang="ja-JP" altLang="en-US" smtClean="0"/>
              <a:t>2019/5/14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87F62-6AA3-4EB6-AB35-4590C476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5791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20294-689D-4DDD-B620-2A69CE80FBF6}" type="datetimeFigureOut">
              <a:rPr kumimoji="1" lang="ja-JP" altLang="en-US" smtClean="0"/>
              <a:t>2019/5/14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87F62-6AA3-4EB6-AB35-4590C476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4270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20294-689D-4DDD-B620-2A69CE80FBF6}" type="datetimeFigureOut">
              <a:rPr kumimoji="1" lang="ja-JP" altLang="en-US" smtClean="0"/>
              <a:t>2019/5/14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87F62-6AA3-4EB6-AB35-4590C476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778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20294-689D-4DDD-B620-2A69CE80FBF6}" type="datetimeFigureOut">
              <a:rPr kumimoji="1" lang="ja-JP" altLang="en-US" smtClean="0"/>
              <a:t>2019/5/14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87F62-6AA3-4EB6-AB35-4590C476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1231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20294-689D-4DDD-B620-2A69CE80FBF6}" type="datetimeFigureOut">
              <a:rPr kumimoji="1" lang="ja-JP" altLang="en-US" smtClean="0"/>
              <a:t>2019/5/14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87F62-6AA3-4EB6-AB35-4590C476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1341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20294-689D-4DDD-B620-2A69CE80FBF6}" type="datetimeFigureOut">
              <a:rPr kumimoji="1" lang="ja-JP" altLang="en-US" smtClean="0"/>
              <a:t>2019/5/14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87F62-6AA3-4EB6-AB35-4590C476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5010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20294-689D-4DDD-B620-2A69CE80FBF6}" type="datetimeFigureOut">
              <a:rPr kumimoji="1" lang="ja-JP" altLang="en-US" smtClean="0"/>
              <a:t>2019/5/14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87F62-6AA3-4EB6-AB35-4590C476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2463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20294-689D-4DDD-B620-2A69CE80FBF6}" type="datetimeFigureOut">
              <a:rPr kumimoji="1" lang="ja-JP" altLang="en-US" smtClean="0"/>
              <a:t>2019/5/14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87F62-6AA3-4EB6-AB35-4590C476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9796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20294-689D-4DDD-B620-2A69CE80FBF6}" type="datetimeFigureOut">
              <a:rPr kumimoji="1" lang="ja-JP" altLang="en-US" smtClean="0"/>
              <a:t>2019/5/14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87F62-6AA3-4EB6-AB35-4590C476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8671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20294-689D-4DDD-B620-2A69CE80FBF6}" type="datetimeFigureOut">
              <a:rPr kumimoji="1" lang="ja-JP" altLang="en-US" smtClean="0"/>
              <a:t>2019/5/14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87F62-6AA3-4EB6-AB35-4590C476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5162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3175463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ロシアのハイブリッド戦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3410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250276" y="523702"/>
            <a:ext cx="525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Hybrid Warfare</a:t>
            </a:r>
            <a:r>
              <a:rPr kumimoji="1" lang="ja-JP" altLang="en-US" dirty="0" smtClean="0"/>
              <a:t>とは？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84533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250276" y="523702"/>
            <a:ext cx="525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Hybrid Warfare</a:t>
            </a:r>
            <a:r>
              <a:rPr kumimoji="1" lang="ja-JP" altLang="en-US" dirty="0" smtClean="0"/>
              <a:t>の起源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396537" y="1687484"/>
            <a:ext cx="10507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〇ロシアのハイブリッド戦の起源は、</a:t>
            </a:r>
            <a:endParaRPr kumimoji="1" lang="en-US" altLang="ja-JP" dirty="0" smtClean="0"/>
          </a:p>
          <a:p>
            <a:r>
              <a:rPr lang="ja-JP" altLang="en-US" dirty="0" smtClean="0"/>
              <a:t>（１</a:t>
            </a:r>
            <a:r>
              <a:rPr lang="ja-JP" altLang="en-US" dirty="0"/>
              <a:t>）</a:t>
            </a:r>
            <a:r>
              <a:rPr kumimoji="1" lang="ja-JP" altLang="en-US" dirty="0" smtClean="0"/>
              <a:t>冷戦時代の</a:t>
            </a:r>
            <a:r>
              <a:rPr kumimoji="1" lang="en-US" altLang="ja-JP" dirty="0" smtClean="0"/>
              <a:t>KGB</a:t>
            </a:r>
            <a:r>
              <a:rPr kumimoji="1" lang="ja-JP" altLang="en-US" dirty="0" smtClean="0"/>
              <a:t>が実施した各種プロパガンダや欺瞞技術</a:t>
            </a:r>
            <a:endParaRPr kumimoji="1" lang="en-US" altLang="ja-JP" dirty="0" smtClean="0"/>
          </a:p>
          <a:p>
            <a:r>
              <a:rPr lang="ja-JP" altLang="en-US" dirty="0" smtClean="0"/>
              <a:t>（２）米国によるカラー革命時のネットを使った煽動手法、偽情報（テキスト、写真、動画）技術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273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714894" y="70243"/>
            <a:ext cx="107234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b="1" dirty="0" smtClean="0"/>
              <a:t>ハイブリッド脅威対策センター</a:t>
            </a:r>
            <a:endParaRPr lang="en-US" altLang="ja-JP" b="1" dirty="0" smtClean="0"/>
          </a:p>
          <a:p>
            <a:pPr algn="ctr"/>
            <a:r>
              <a:rPr lang="en-US" altLang="ja-JP" dirty="0" smtClean="0"/>
              <a:t>The European Centre of Excellence for Countering Hybrid Threats</a:t>
            </a:r>
            <a:endParaRPr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584" y="884275"/>
            <a:ext cx="4834058" cy="5804274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543894" y="1434976"/>
            <a:ext cx="559920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ja-JP" altLang="en-US" sz="1600" b="1" dirty="0" smtClean="0">
                <a:ea typeface="+mj-ea"/>
              </a:rPr>
              <a:t>サイバー防衛センター</a:t>
            </a:r>
            <a:endParaRPr lang="en-US" altLang="ja-JP" sz="1600" b="1" dirty="0" smtClean="0">
              <a:ea typeface="+mj-ea"/>
            </a:endParaRPr>
          </a:p>
          <a:p>
            <a:pPr algn="r"/>
            <a:r>
              <a:rPr lang="en-US" altLang="ja-JP" sz="1400" dirty="0" smtClean="0">
                <a:ea typeface="+mj-ea"/>
              </a:rPr>
              <a:t>NATO Cooperative Cyber </a:t>
            </a:r>
            <a:r>
              <a:rPr lang="en-US" altLang="ja-JP" sz="1400" dirty="0" err="1" smtClean="0">
                <a:ea typeface="+mj-ea"/>
              </a:rPr>
              <a:t>Defence</a:t>
            </a:r>
            <a:r>
              <a:rPr lang="en-US" altLang="ja-JP" sz="1400" dirty="0" smtClean="0">
                <a:ea typeface="+mj-ea"/>
              </a:rPr>
              <a:t> Centre of Excellence</a:t>
            </a:r>
            <a:endParaRPr lang="ja-JP" altLang="en-US" sz="1400" dirty="0">
              <a:ea typeface="+mj-ea"/>
            </a:endParaRPr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6068291" y="1579419"/>
            <a:ext cx="2477193" cy="465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477395" y="3232414"/>
            <a:ext cx="559920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ja-JP" altLang="en-US" sz="1600" b="1" dirty="0" smtClean="0">
                <a:ea typeface="+mj-ea"/>
              </a:rPr>
              <a:t>戦略的コミュニケーションセンター</a:t>
            </a:r>
            <a:endParaRPr lang="en-US" altLang="ja-JP" sz="1600" b="1" dirty="0" smtClean="0">
              <a:ea typeface="+mj-ea"/>
            </a:endParaRPr>
          </a:p>
          <a:p>
            <a:pPr algn="r"/>
            <a:r>
              <a:rPr lang="en-US" altLang="ja-JP" sz="1400" dirty="0" smtClean="0">
                <a:ea typeface="+mj-ea"/>
              </a:rPr>
              <a:t>Strategic Communications Centre of Excellence</a:t>
            </a:r>
            <a:endParaRPr lang="ja-JP" altLang="en-US" sz="1400" dirty="0">
              <a:ea typeface="+mj-ea"/>
            </a:endParaRPr>
          </a:p>
        </p:txBody>
      </p:sp>
      <p:cxnSp>
        <p:nvCxnSpPr>
          <p:cNvPr id="9" name="直線矢印コネクタ 8"/>
          <p:cNvCxnSpPr/>
          <p:nvPr/>
        </p:nvCxnSpPr>
        <p:spPr>
          <a:xfrm>
            <a:off x="6018413" y="3366656"/>
            <a:ext cx="2211187" cy="1861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1105591" y="5295588"/>
            <a:ext cx="491282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ja-JP" altLang="en-US" sz="1600" dirty="0" smtClean="0"/>
              <a:t>エネルギー安全保障センター</a:t>
            </a:r>
            <a:endParaRPr lang="en-US" altLang="ja-JP" sz="1600" dirty="0" smtClean="0"/>
          </a:p>
          <a:p>
            <a:pPr algn="r"/>
            <a:r>
              <a:rPr lang="en-US" altLang="ja-JP" sz="1400" dirty="0" smtClean="0"/>
              <a:t>NATO Energy Security Centre of Excellence</a:t>
            </a:r>
            <a:endParaRPr lang="ja-JP" altLang="en-US" sz="1400" dirty="0"/>
          </a:p>
        </p:txBody>
      </p:sp>
      <p:cxnSp>
        <p:nvCxnSpPr>
          <p:cNvPr id="16" name="直線矢印コネクタ 15"/>
          <p:cNvCxnSpPr/>
          <p:nvPr/>
        </p:nvCxnSpPr>
        <p:spPr>
          <a:xfrm>
            <a:off x="5943599" y="5434018"/>
            <a:ext cx="2537358" cy="2335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8828117" y="610559"/>
            <a:ext cx="0" cy="2737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6284422" y="6639223"/>
            <a:ext cx="515389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900" dirty="0" smtClean="0"/>
              <a:t>https://jp.depositphotos.com/64825951/stock-illustration-baltic-states-political-map.html</a:t>
            </a:r>
            <a:endParaRPr lang="ja-JP" altLang="en-US" sz="900" dirty="0"/>
          </a:p>
        </p:txBody>
      </p:sp>
    </p:spTree>
    <p:extLst>
      <p:ext uri="{BB962C8B-B14F-4D97-AF65-F5344CB8AC3E}">
        <p14:creationId xmlns:p14="http://schemas.microsoft.com/office/powerpoint/2010/main" val="1334040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2992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8872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103</Words>
  <Application>Microsoft Office PowerPoint</Application>
  <PresentationFormat>ワイド画面</PresentationFormat>
  <Paragraphs>15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Mitsui&amp;CO.LTD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Abe,YutakaTKZIM</dc:creator>
  <cp:lastModifiedBy>Abe,YutakaTKZIM</cp:lastModifiedBy>
  <cp:revision>4</cp:revision>
  <dcterms:created xsi:type="dcterms:W3CDTF">2019-05-13T23:45:36Z</dcterms:created>
  <dcterms:modified xsi:type="dcterms:W3CDTF">2019-05-14T06:27:39Z</dcterms:modified>
</cp:coreProperties>
</file>