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375" r:id="rId4"/>
    <p:sldId id="376" r:id="rId5"/>
    <p:sldId id="371" r:id="rId6"/>
    <p:sldId id="378" r:id="rId7"/>
    <p:sldId id="262" r:id="rId8"/>
    <p:sldId id="379" r:id="rId9"/>
    <p:sldId id="377" r:id="rId10"/>
    <p:sldId id="383" r:id="rId11"/>
    <p:sldId id="386" r:id="rId12"/>
    <p:sldId id="387" r:id="rId13"/>
    <p:sldId id="258" r:id="rId14"/>
    <p:sldId id="385" r:id="rId15"/>
    <p:sldId id="372" r:id="rId16"/>
    <p:sldId id="381" r:id="rId17"/>
    <p:sldId id="380" r:id="rId18"/>
    <p:sldId id="382" r:id="rId19"/>
    <p:sldId id="263" r:id="rId20"/>
    <p:sldId id="268" r:id="rId21"/>
    <p:sldId id="269" r:id="rId22"/>
    <p:sldId id="384" r:id="rId23"/>
    <p:sldId id="259" r:id="rId2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varScale="1">
        <p:scale>
          <a:sx n="84" d="100"/>
          <a:sy n="84" d="100"/>
        </p:scale>
        <p:origin x="120" y="16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19D0865A-32B4-4F47-A297-88BD32239288}" type="datetimeFigureOut">
              <a:rPr kumimoji="1" lang="ja-JP" altLang="en-US" smtClean="0"/>
              <a:t>2019/3/20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F1010C-AB0F-4C9F-AADE-9E8426DB445F}" type="slidenum">
              <a:rPr kumimoji="1" lang="ja-JP" altLang="en-US" smtClean="0"/>
              <a:t>‹#›</a:t>
            </a:fld>
            <a:endParaRPr kumimoji="1" lang="ja-JP" altLang="en-US"/>
          </a:p>
        </p:txBody>
      </p:sp>
    </p:spTree>
    <p:extLst>
      <p:ext uri="{BB962C8B-B14F-4D97-AF65-F5344CB8AC3E}">
        <p14:creationId xmlns:p14="http://schemas.microsoft.com/office/powerpoint/2010/main" val="36280248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6319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743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26619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6651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5148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8458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2706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3773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6736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0910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2019/3/20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71390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5A1E1-EFBA-42F4-A002-D9814214A235}" type="datetimeFigureOut">
              <a:rPr kumimoji="1" lang="ja-JP" altLang="en-US" smtClean="0"/>
              <a:t>2019/3/20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0069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chem.sci.osaka-u.ac.jp/lab/kajihara/background.html"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wmf"/><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790524" y="2358194"/>
            <a:ext cx="6610951" cy="2123658"/>
          </a:xfrm>
          <a:prstGeom prst="rect">
            <a:avLst/>
          </a:prstGeom>
          <a:noFill/>
        </p:spPr>
        <p:txBody>
          <a:bodyPr wrap="square" rtlCol="0">
            <a:spAutoFit/>
          </a:bodyPr>
          <a:lstStyle/>
          <a:p>
            <a:pPr algn="ctr"/>
            <a:r>
              <a:rPr lang="ja-JP" altLang="en-US" sz="7200" b="1" dirty="0">
                <a:latin typeface="Meiryo UI" panose="020B0604030504040204" pitchFamily="50" charset="-128"/>
                <a:ea typeface="Meiryo UI" panose="020B0604030504040204" pitchFamily="50" charset="-128"/>
              </a:rPr>
              <a:t>糖</a:t>
            </a:r>
            <a:r>
              <a:rPr lang="ja-JP" altLang="en-US" sz="7200" b="1" dirty="0" smtClean="0">
                <a:latin typeface="Meiryo UI" panose="020B0604030504040204" pitchFamily="50" charset="-128"/>
                <a:ea typeface="Meiryo UI" panose="020B0604030504040204" pitchFamily="50" charset="-128"/>
              </a:rPr>
              <a:t>鎖テクノロジー</a:t>
            </a:r>
            <a:endParaRPr kumimoji="1" lang="en-US" altLang="ja-JP" sz="7200" b="1" dirty="0" smtClean="0">
              <a:latin typeface="Meiryo UI" panose="020B0604030504040204" pitchFamily="50" charset="-128"/>
              <a:ea typeface="Meiryo UI" panose="020B0604030504040204" pitchFamily="50" charset="-128"/>
            </a:endParaRPr>
          </a:p>
          <a:p>
            <a:pPr algn="ctr"/>
            <a:r>
              <a:rPr kumimoji="1" lang="en-US" altLang="ja-JP" sz="6000" b="1" dirty="0" err="1" smtClean="0">
                <a:latin typeface="Meiryo UI" panose="020B0604030504040204" pitchFamily="50" charset="-128"/>
                <a:ea typeface="Meiryo UI" panose="020B0604030504040204" pitchFamily="50" charset="-128"/>
              </a:rPr>
              <a:t>GlyTech</a:t>
            </a:r>
            <a:endParaRPr kumimoji="1" lang="ja-JP" altLang="en-US" sz="6000" b="1" dirty="0">
              <a:latin typeface="Meiryo UI" panose="020B0604030504040204" pitchFamily="50" charset="-128"/>
              <a:ea typeface="Meiryo UI" panose="020B0604030504040204" pitchFamily="50" charset="-128"/>
            </a:endParaRPr>
          </a:p>
        </p:txBody>
      </p:sp>
      <p:pic>
        <p:nvPicPr>
          <p:cNvPr id="3" name="図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4223" y="4373217"/>
            <a:ext cx="2583553" cy="258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図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3918" y="79513"/>
            <a:ext cx="2474845" cy="247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213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720742130"/>
              </p:ext>
            </p:extLst>
          </p:nvPr>
        </p:nvGraphicFramePr>
        <p:xfrm>
          <a:off x="-939114" y="263611"/>
          <a:ext cx="13460628" cy="6314440"/>
        </p:xfrm>
        <a:graphic>
          <a:graphicData uri="http://schemas.openxmlformats.org/drawingml/2006/table">
            <a:tbl>
              <a:tblPr firstRow="1" bandRow="1">
                <a:tableStyleId>{7DF18680-E054-41AD-8BC1-D1AEF772440D}</a:tableStyleId>
              </a:tblPr>
              <a:tblGrid>
                <a:gridCol w="2008121"/>
                <a:gridCol w="1711840"/>
                <a:gridCol w="6913204"/>
                <a:gridCol w="2827463"/>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糖鎖医療</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未病診断技術</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Meiryo UI" panose="020B0604030504040204" pitchFamily="50" charset="-128"/>
                          <a:ea typeface="Meiryo UI" panose="020B0604030504040204" pitchFamily="50" charset="-128"/>
                        </a:rPr>
                        <a:t>高齢化社会においては、病気にならないことが重要。</a:t>
                      </a:r>
                      <a:r>
                        <a:rPr kumimoji="1" lang="ja-JP" altLang="en-US" sz="1200" b="1" dirty="0" smtClean="0">
                          <a:latin typeface="Meiryo UI" panose="020B0604030504040204" pitchFamily="50" charset="-128"/>
                          <a:ea typeface="Meiryo UI" panose="020B0604030504040204" pitchFamily="50" charset="-128"/>
                        </a:rPr>
                        <a:t>糖鎖が、様々な疾患のバイオマーカー</a:t>
                      </a:r>
                      <a:r>
                        <a:rPr kumimoji="1" lang="ja-JP" altLang="en-US" sz="1200" dirty="0" smtClean="0">
                          <a:latin typeface="Meiryo UI" panose="020B0604030504040204" pitchFamily="50" charset="-128"/>
                          <a:ea typeface="Meiryo UI" panose="020B0604030504040204" pitchFamily="50" charset="-128"/>
                        </a:rPr>
                        <a:t>となることは実証済みであり、糖鎖を利用して未病状態を検知し、その疾患の発症前に修復（</a:t>
                      </a:r>
                      <a:r>
                        <a:rPr kumimoji="1" lang="ja-JP" altLang="en-US" sz="1200" b="1" dirty="0" smtClean="0">
                          <a:latin typeface="Meiryo UI" panose="020B0604030504040204" pitchFamily="50" charset="-128"/>
                          <a:ea typeface="Meiryo UI" panose="020B0604030504040204" pitchFamily="50" charset="-128"/>
                        </a:rPr>
                        <a:t>未病治療</a:t>
                      </a:r>
                      <a:r>
                        <a:rPr kumimoji="1" lang="ja-JP" altLang="en-US"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島津製作所</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田中耕一記念質量分析研究所</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（アルツハイマーアミロイド</a:t>
                      </a:r>
                      <a:r>
                        <a:rPr kumimoji="1" lang="en-US" altLang="ja-JP" sz="1200" dirty="0" smtClean="0">
                          <a:latin typeface="Meiryo UI" panose="020B0604030504040204" pitchFamily="50" charset="-128"/>
                          <a:ea typeface="Meiryo UI" panose="020B0604030504040204" pitchFamily="50" charset="-128"/>
                        </a:rPr>
                        <a:t>β</a:t>
                      </a:r>
                      <a:r>
                        <a:rPr kumimoji="1" lang="ja-JP" altLang="en-US" sz="1200" dirty="0" smtClean="0">
                          <a:latin typeface="Meiryo UI" panose="020B0604030504040204" pitchFamily="50" charset="-128"/>
                          <a:ea typeface="Meiryo UI" panose="020B0604030504040204" pitchFamily="50" charset="-128"/>
                        </a:rPr>
                        <a:t>早期検知）</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smtClean="0">
                          <a:latin typeface="Meiryo UI" panose="020B0604030504040204" pitchFamily="50" charset="-128"/>
                          <a:ea typeface="Meiryo UI" panose="020B0604030504040204" pitchFamily="50" charset="-128"/>
                        </a:rPr>
                        <a:t>レクチン医薬</a:t>
                      </a:r>
                      <a:endParaRPr kumimoji="1" lang="en-US" altLang="ja-JP" sz="14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Meiryo UI" panose="020B0604030504040204" pitchFamily="50" charset="-128"/>
                          <a:ea typeface="Meiryo UI" panose="020B0604030504040204" pitchFamily="50" charset="-128"/>
                        </a:rPr>
                        <a:t>難治がんの代表である膵がん細胞表面に強く発現している</a:t>
                      </a:r>
                      <a:r>
                        <a:rPr kumimoji="1" lang="ja-JP" altLang="en-US" sz="1200" b="1" dirty="0" smtClean="0">
                          <a:latin typeface="Meiryo UI" panose="020B0604030504040204" pitchFamily="50" charset="-128"/>
                          <a:ea typeface="Meiryo UI" panose="020B0604030504040204" pitchFamily="50" charset="-128"/>
                        </a:rPr>
                        <a:t>糖鎖をレクチンに抗がん薬を融合させたレクチン医薬</a:t>
                      </a:r>
                      <a:r>
                        <a:rPr kumimoji="1" lang="ja-JP" altLang="en-US" sz="1200" dirty="0" smtClean="0">
                          <a:latin typeface="Meiryo UI" panose="020B0604030504040204" pitchFamily="50" charset="-128"/>
                          <a:ea typeface="Meiryo UI" panose="020B0604030504040204" pitchFamily="50" charset="-128"/>
                        </a:rPr>
                        <a:t>により、マウス膵がんの治療に成功。高価な抗体治療薬に取って代わる、安価な</a:t>
                      </a:r>
                      <a:r>
                        <a:rPr kumimoji="1" lang="ja-JP" altLang="en-US" sz="1200" b="1" dirty="0" smtClean="0">
                          <a:latin typeface="Meiryo UI" panose="020B0604030504040204" pitchFamily="50" charset="-128"/>
                          <a:ea typeface="Meiryo UI" panose="020B0604030504040204" pitchFamily="50" charset="-128"/>
                        </a:rPr>
                        <a:t>ポスト抗体医薬としてレクチンが有力</a:t>
                      </a:r>
                      <a:r>
                        <a:rPr kumimoji="1" lang="ja-JP" altLang="en-US" sz="1200" dirty="0" smtClean="0">
                          <a:latin typeface="Meiryo UI" panose="020B0604030504040204" pitchFamily="50" charset="-128"/>
                          <a:ea typeface="Meiryo UI" panose="020B0604030504040204" pitchFamily="50" charset="-128"/>
                        </a:rPr>
                        <a:t>な薬剤キャリアーになる可能性あり。</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筑波大学 </a:t>
                      </a:r>
                      <a:r>
                        <a:rPr kumimoji="1" lang="zh-CN" altLang="en-US" sz="1200" b="1" dirty="0" smtClean="0">
                          <a:latin typeface="Meiryo UI" panose="020B0604030504040204" pitchFamily="50" charset="-128"/>
                          <a:ea typeface="Meiryo UI" panose="020B0604030504040204" pitchFamily="50" charset="-128"/>
                        </a:rPr>
                        <a:t>医学医療系 病理</a:t>
                      </a:r>
                      <a:endParaRPr kumimoji="1" lang="ja-JP" altLang="en-US" sz="12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smtClean="0">
                          <a:latin typeface="Meiryo UI" panose="020B0604030504040204" pitchFamily="50" charset="-128"/>
                          <a:ea typeface="Meiryo UI" panose="020B0604030504040204" pitchFamily="50" charset="-128"/>
                        </a:rPr>
                        <a:t>糖鎖創薬</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Meiryo UI" panose="020B0604030504040204" pitchFamily="50" charset="-128"/>
                          <a:ea typeface="Meiryo UI" panose="020B0604030504040204" pitchFamily="50" charset="-128"/>
                        </a:rPr>
                        <a:t>個人差や疾患状態を見分けることができる</a:t>
                      </a:r>
                      <a:r>
                        <a:rPr kumimoji="1" lang="ja-JP" altLang="en-US" sz="1200" b="1" dirty="0" smtClean="0">
                          <a:latin typeface="Meiryo UI" panose="020B0604030504040204" pitchFamily="50" charset="-128"/>
                          <a:ea typeface="Meiryo UI" panose="020B0604030504040204" pitchFamily="50" charset="-128"/>
                        </a:rPr>
                        <a:t>糖鎖を利用した創薬</a:t>
                      </a:r>
                      <a:r>
                        <a:rPr kumimoji="1" lang="ja-JP" altLang="en-US" sz="1200" dirty="0" smtClean="0">
                          <a:latin typeface="Meiryo UI" panose="020B0604030504040204" pitchFamily="50" charset="-128"/>
                          <a:ea typeface="Meiryo UI" panose="020B0604030504040204" pitchFamily="50" charset="-128"/>
                        </a:rPr>
                        <a:t>。</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タンパク質に糖鎖が付いた「糖タンパク質」による</a:t>
                      </a:r>
                      <a:r>
                        <a:rPr kumimoji="1" lang="ja-JP" altLang="en-US" sz="1200" b="1" dirty="0" smtClean="0">
                          <a:latin typeface="Meiryo UI" panose="020B0604030504040204" pitchFamily="50" charset="-128"/>
                          <a:ea typeface="Meiryo UI" panose="020B0604030504040204" pitchFamily="50" charset="-128"/>
                        </a:rPr>
                        <a:t>バイオ医薬品市場が拡大</a:t>
                      </a:r>
                      <a:r>
                        <a:rPr kumimoji="1" lang="ja-JP" altLang="en-US" sz="1200" dirty="0" smtClean="0">
                          <a:latin typeface="Meiryo UI" panose="020B0604030504040204" pitchFamily="50" charset="-128"/>
                          <a:ea typeface="Meiryo UI" panose="020B0604030504040204" pitchFamily="50" charset="-128"/>
                        </a:rPr>
                        <a:t>。既存のバイオ医薬品の特許失効が背景にある。</a:t>
                      </a:r>
                      <a:r>
                        <a:rPr kumimoji="1" lang="ja-JP" altLang="en-US" sz="1200" b="1" dirty="0" smtClean="0">
                          <a:latin typeface="Meiryo UI" panose="020B0604030504040204" pitchFamily="50" charset="-128"/>
                          <a:ea typeface="Meiryo UI" panose="020B0604030504040204" pitchFamily="50" charset="-128"/>
                        </a:rPr>
                        <a:t>バイオベターの開発</a:t>
                      </a:r>
                      <a:r>
                        <a:rPr kumimoji="1" lang="ja-JP" altLang="en-US" sz="1200" dirty="0" smtClean="0">
                          <a:latin typeface="Meiryo UI" panose="020B0604030504040204" pitchFamily="50" charset="-128"/>
                          <a:ea typeface="Meiryo UI" panose="020B0604030504040204" pitchFamily="50" charset="-128"/>
                        </a:rPr>
                        <a:t>も進む。</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糖鎖工学研究所、日本触媒</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200" b="1" dirty="0" smtClean="0">
                          <a:latin typeface="Meiryo UI" panose="020B0604030504040204" pitchFamily="50" charset="-128"/>
                          <a:ea typeface="Meiryo UI" panose="020B0604030504040204" pitchFamily="50" charset="-128"/>
                        </a:rPr>
                        <a:t>Amgen</a:t>
                      </a:r>
                      <a:r>
                        <a:rPr kumimoji="1" lang="ja-JP" altLang="en-US" sz="1200" b="1" dirty="0" smtClean="0">
                          <a:latin typeface="Meiryo UI" panose="020B0604030504040204" pitchFamily="50" charset="-128"/>
                          <a:ea typeface="Meiryo UI" panose="020B0604030504040204" pitchFamily="50" charset="-128"/>
                        </a:rPr>
                        <a:t>社</a:t>
                      </a:r>
                      <a:r>
                        <a:rPr kumimoji="1" lang="ja-JP" altLang="en-US" sz="1200" dirty="0" smtClean="0">
                          <a:latin typeface="Meiryo UI" panose="020B0604030504040204" pitchFamily="50" charset="-128"/>
                          <a:ea typeface="Meiryo UI" panose="020B0604030504040204" pitchFamily="50" charset="-128"/>
                        </a:rPr>
                        <a:t>（腎臓解析用アラネスプ）</a:t>
                      </a:r>
                      <a:endParaRPr kumimoji="1" lang="ja-JP" altLang="en-US" sz="12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医薬中間体食品</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希少糖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・希少糖：</a:t>
                      </a:r>
                      <a:r>
                        <a:rPr kumimoji="1" lang="ja-JP" altLang="en-US" sz="12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200" dirty="0" smtClean="0">
                          <a:latin typeface="Meiryo UI" panose="020B0604030504040204" pitchFamily="50" charset="-128"/>
                          <a:ea typeface="Meiryo UI" panose="020B0604030504040204" pitchFamily="50" charset="-128"/>
                        </a:rPr>
                        <a:t>D-</a:t>
                      </a:r>
                      <a:r>
                        <a:rPr kumimoji="1" lang="ja-JP" altLang="en-US" sz="1200" dirty="0" smtClean="0">
                          <a:latin typeface="Meiryo UI" panose="020B0604030504040204" pitchFamily="50" charset="-128"/>
                          <a:ea typeface="Meiryo UI" panose="020B0604030504040204" pitchFamily="50" charset="-128"/>
                        </a:rPr>
                        <a:t>プシコースは商品化。</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・オリゴ糖：糖鎖の生体調節機能</a:t>
                      </a:r>
                      <a:r>
                        <a:rPr kumimoji="1" lang="ja-JP" altLang="en-US" sz="12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200" b="0" dirty="0" smtClean="0">
                          <a:latin typeface="Meiryo UI" panose="020B0604030504040204" pitchFamily="50" charset="-128"/>
                          <a:ea typeface="Meiryo UI" panose="020B0604030504040204" pitchFamily="50" charset="-128"/>
                        </a:rPr>
                        <a:t>250</a:t>
                      </a:r>
                      <a:r>
                        <a:rPr kumimoji="1" lang="ja-JP" altLang="en-US" sz="1200" b="0" dirty="0" smtClean="0">
                          <a:latin typeface="Meiryo UI" panose="020B0604030504040204" pitchFamily="50" charset="-128"/>
                          <a:ea typeface="Meiryo UI" panose="020B0604030504040204" pitchFamily="50" charset="-128"/>
                        </a:rPr>
                        <a:t>種類の</a:t>
                      </a:r>
                      <a:r>
                        <a:rPr kumimoji="1" lang="ja-JP" altLang="en-US" sz="1200" b="1" dirty="0" smtClean="0">
                          <a:latin typeface="Meiryo UI" panose="020B0604030504040204" pitchFamily="50" charset="-128"/>
                          <a:ea typeface="Meiryo UI" panose="020B0604030504040204" pitchFamily="50" charset="-128"/>
                        </a:rPr>
                        <a:t>ミルクオリゴ糖</a:t>
                      </a:r>
                      <a:r>
                        <a:rPr kumimoji="1" lang="ja-JP" altLang="en-US" sz="12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松谷化学工業㈱</a:t>
                      </a:r>
                      <a:r>
                        <a:rPr kumimoji="1" lang="ja-JP" altLang="en-US" sz="1200" dirty="0" smtClean="0">
                          <a:latin typeface="Meiryo UI" panose="020B0604030504040204" pitchFamily="50" charset="-128"/>
                          <a:ea typeface="Meiryo UI" panose="020B0604030504040204" pitchFamily="50" charset="-128"/>
                        </a:rPr>
                        <a:t>（希少糖生産）</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希少糖生産技術研究所</a:t>
                      </a:r>
                      <a:r>
                        <a:rPr kumimoji="1" lang="ja-JP" altLang="en-US" sz="1200" dirty="0" smtClean="0">
                          <a:latin typeface="Meiryo UI" panose="020B0604030504040204" pitchFamily="50" charset="-128"/>
                          <a:ea typeface="Meiryo UI" panose="020B0604030504040204" pitchFamily="50" charset="-128"/>
                        </a:rPr>
                        <a:t>（香川県）</a:t>
                      </a:r>
                      <a:endParaRPr kumimoji="1" lang="en-US" altLang="ja-JP" sz="1200" dirty="0" smtClean="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smtClean="0">
                          <a:latin typeface="Meiryo UI" panose="020B0604030504040204" pitchFamily="50" charset="-128"/>
                          <a:ea typeface="Meiryo UI" panose="020B0604030504040204" pitchFamily="50" charset="-128"/>
                        </a:rPr>
                        <a:t>生理活性糖鎖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・植物糖鎖</a:t>
                      </a:r>
                      <a:r>
                        <a:rPr kumimoji="1" lang="ja-JP" altLang="en-US" sz="12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・昆虫糖鎖</a:t>
                      </a:r>
                      <a:r>
                        <a:rPr kumimoji="1" lang="ja-JP" altLang="en-US" sz="12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大阪大学　生物工学　藤山研究室</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シスメックス㈱</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（カイコ生産系によるタンパク質生産）</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smtClean="0">
                          <a:latin typeface="Meiryo UI" panose="020B0604030504040204" pitchFamily="50" charset="-128"/>
                          <a:ea typeface="Meiryo UI" panose="020B0604030504040204" pitchFamily="50" charset="-128"/>
                        </a:rPr>
                        <a:t>グリコニュートリション</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2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lang="en-US" altLang="ja-JP" sz="1200" b="1" dirty="0" smtClean="0">
                          <a:effectLst/>
                          <a:latin typeface="Meiryo UI" panose="020B0604030504040204" pitchFamily="50" charset="-128"/>
                          <a:ea typeface="Meiryo UI" panose="020B0604030504040204" pitchFamily="50" charset="-128"/>
                        </a:rPr>
                        <a:t>8</a:t>
                      </a:r>
                      <a:r>
                        <a:rPr lang="ja-JP" altLang="en-US" sz="1200" b="1" dirty="0" smtClean="0">
                          <a:effectLst/>
                          <a:latin typeface="Meiryo UI" panose="020B0604030504040204" pitchFamily="50" charset="-128"/>
                          <a:ea typeface="Meiryo UI" panose="020B0604030504040204" pitchFamily="50" charset="-128"/>
                        </a:rPr>
                        <a:t>種類の糖鎖栄養素食品など多数</a:t>
                      </a:r>
                      <a:endParaRPr kumimoji="1" lang="ja-JP" altLang="en-US" sz="12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持続可能性素材</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ナノファイバー</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・セルロースナノファイバー</a:t>
                      </a:r>
                      <a:r>
                        <a:rPr kumimoji="1" lang="ja-JP" altLang="en-US" sz="12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・キチンナノファイバー</a:t>
                      </a:r>
                      <a:r>
                        <a:rPr kumimoji="1" lang="ja-JP" altLang="en-US" sz="12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a:t>
                      </a:r>
                      <a:r>
                        <a:rPr kumimoji="1" lang="ja-JP" altLang="en-US" sz="1200" i="1" dirty="0" smtClean="0">
                          <a:latin typeface="Meiryo UI" panose="020B0604030504040204" pitchFamily="50" charset="-128"/>
                          <a:ea typeface="Meiryo UI" panose="020B0604030504040204" pitchFamily="50" charset="-128"/>
                        </a:rPr>
                        <a:t>ンチエイジン</a:t>
                      </a:r>
                      <a:r>
                        <a:rPr kumimoji="1" lang="ja-JP" altLang="en-US" sz="1200" dirty="0" smtClean="0">
                          <a:latin typeface="Meiryo UI" panose="020B0604030504040204" pitchFamily="50" charset="-128"/>
                          <a:ea typeface="Meiryo UI" panose="020B0604030504040204" pitchFamily="50" charset="-128"/>
                        </a:rPr>
                        <a:t>グ、植物生理活性化。</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㈱マリンナノファイバー</a:t>
                      </a:r>
                      <a:r>
                        <a:rPr kumimoji="1" lang="ja-JP" altLang="en-US" sz="1200" dirty="0" smtClean="0">
                          <a:latin typeface="Meiryo UI" panose="020B0604030504040204" pitchFamily="50" charset="-128"/>
                          <a:ea typeface="Meiryo UI" panose="020B0604030504040204" pitchFamily="50" charset="-128"/>
                        </a:rPr>
                        <a:t>（キチンナノファイバー）</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大村塗料、シャープ化学工業</a:t>
                      </a:r>
                      <a:r>
                        <a:rPr kumimoji="1" lang="ja-JP" altLang="en-US" sz="1200" dirty="0" smtClean="0">
                          <a:latin typeface="Meiryo UI" panose="020B0604030504040204" pitchFamily="50" charset="-128"/>
                          <a:ea typeface="Meiryo UI" panose="020B0604030504040204" pitchFamily="50" charset="-128"/>
                        </a:rPr>
                        <a:t>（キチンナノファイバー低コスト化）</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超分子ゲル</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200" b="1" dirty="0" smtClean="0">
                          <a:latin typeface="Meiryo UI" panose="020B0604030504040204" pitchFamily="50" charset="-128"/>
                          <a:ea typeface="Meiryo UI" panose="020B0604030504040204" pitchFamily="50" charset="-128"/>
                        </a:rPr>
                        <a:t>シクロデキストリン</a:t>
                      </a:r>
                      <a:r>
                        <a:rPr kumimoji="1" lang="ja-JP" altLang="en-US" sz="1200" dirty="0" smtClean="0">
                          <a:latin typeface="Meiryo UI" panose="020B0604030504040204" pitchFamily="50" charset="-128"/>
                          <a:ea typeface="Meiryo UI" panose="020B0604030504040204" pitchFamily="50" charset="-128"/>
                        </a:rPr>
                        <a:t>を、超分子ゲル材料に添加すると高靭性を有する。</a:t>
                      </a:r>
                      <a:r>
                        <a:rPr kumimoji="1" lang="ja-JP" altLang="en-US" sz="1200" b="1" dirty="0" smtClean="0">
                          <a:latin typeface="Meiryo UI" panose="020B0604030504040204" pitchFamily="50" charset="-128"/>
                          <a:ea typeface="Meiryo UI" panose="020B0604030504040204" pitchFamily="50" charset="-128"/>
                        </a:rPr>
                        <a:t>人工筋肉やロボットのアクチュエーター</a:t>
                      </a:r>
                      <a:r>
                        <a:rPr kumimoji="1" lang="ja-JP" altLang="en-US" sz="1200" dirty="0" smtClean="0">
                          <a:latin typeface="Meiryo UI" panose="020B0604030504040204" pitchFamily="50" charset="-128"/>
                          <a:ea typeface="Meiryo UI" panose="020B0604030504040204" pitchFamily="50" charset="-128"/>
                        </a:rPr>
                        <a:t>などへの応用。</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山形大学 工学部 機械システム工学科</a:t>
                      </a:r>
                      <a:endParaRPr kumimoji="1" lang="en-US" altLang="ja-JP" sz="1200" b="1" dirty="0" smtClean="0">
                        <a:latin typeface="Meiryo UI" panose="020B0604030504040204" pitchFamily="50" charset="-128"/>
                        <a:ea typeface="Meiryo UI" panose="020B0604030504040204" pitchFamily="50" charset="-128"/>
                      </a:endParaRPr>
                    </a:p>
                    <a:p>
                      <a:r>
                        <a:rPr kumimoji="1" lang="ja-JP" altLang="en-US" sz="1200" b="1" dirty="0" smtClean="0">
                          <a:latin typeface="Meiryo UI" panose="020B0604030504040204" pitchFamily="50" charset="-128"/>
                          <a:ea typeface="Meiryo UI" panose="020B0604030504040204" pitchFamily="50" charset="-128"/>
                        </a:rPr>
                        <a:t>古川研究室、ディライトマター㈱</a:t>
                      </a:r>
                      <a:endParaRPr kumimoji="1" lang="ja-JP" altLang="en-US" sz="12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400" dirty="0" smtClean="0">
                          <a:latin typeface="Meiryo UI" panose="020B0604030504040204" pitchFamily="50" charset="-128"/>
                          <a:ea typeface="Meiryo UI" panose="020B0604030504040204" pitchFamily="50" charset="-128"/>
                        </a:rPr>
                        <a:t>バイオマス</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植物細胞壁は、ほぼ糖鎖で構成</a:t>
                      </a:r>
                      <a:r>
                        <a:rPr kumimoji="1" lang="ja-JP" altLang="en-US" sz="1200" dirty="0" smtClean="0">
                          <a:latin typeface="Meiryo UI" panose="020B0604030504040204" pitchFamily="50" charset="-128"/>
                          <a:ea typeface="Meiryo UI" panose="020B0604030504040204" pitchFamily="50" charset="-128"/>
                        </a:rPr>
                        <a:t>され、</a:t>
                      </a:r>
                      <a:r>
                        <a:rPr kumimoji="1" lang="ja-JP" altLang="en-US" sz="1200" b="1" dirty="0" smtClean="0">
                          <a:latin typeface="Meiryo UI" panose="020B0604030504040204" pitchFamily="50" charset="-128"/>
                          <a:ea typeface="Meiryo UI" panose="020B0604030504040204" pitchFamily="50" charset="-128"/>
                        </a:rPr>
                        <a:t>地球上最大のバイオマス</a:t>
                      </a:r>
                      <a:r>
                        <a:rPr kumimoji="1" lang="ja-JP" altLang="en-US" sz="1200" dirty="0" smtClean="0">
                          <a:latin typeface="Meiryo UI" panose="020B0604030504040204" pitchFamily="50" charset="-128"/>
                          <a:ea typeface="Meiryo UI" panose="020B0604030504040204" pitchFamily="50" charset="-128"/>
                        </a:rPr>
                        <a:t>。植物細胞壁は、毎年</a:t>
                      </a:r>
                      <a:r>
                        <a:rPr kumimoji="1" lang="en-US" altLang="ja-JP" sz="1200" dirty="0" smtClean="0">
                          <a:latin typeface="Meiryo UI" panose="020B0604030504040204" pitchFamily="50" charset="-128"/>
                          <a:ea typeface="Meiryo UI" panose="020B0604030504040204" pitchFamily="50" charset="-128"/>
                        </a:rPr>
                        <a:t>1,200</a:t>
                      </a:r>
                      <a:r>
                        <a:rPr kumimoji="1" lang="ja-JP" altLang="en-US" sz="1200" dirty="0" smtClean="0">
                          <a:latin typeface="Meiryo UI" panose="020B0604030504040204" pitchFamily="50" charset="-128"/>
                          <a:ea typeface="Meiryo UI" panose="020B0604030504040204" pitchFamily="50" charset="-128"/>
                        </a:rPr>
                        <a:t>億トンから</a:t>
                      </a:r>
                      <a:r>
                        <a:rPr kumimoji="1" lang="en-US" altLang="ja-JP" sz="1200" dirty="0" smtClean="0">
                          <a:latin typeface="Meiryo UI" panose="020B0604030504040204" pitchFamily="50" charset="-128"/>
                          <a:ea typeface="Meiryo UI" panose="020B0604030504040204" pitchFamily="50" charset="-128"/>
                        </a:rPr>
                        <a:t>1,700</a:t>
                      </a:r>
                      <a:r>
                        <a:rPr kumimoji="1" lang="ja-JP" altLang="en-US" sz="12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lang="en-US" altLang="ja-JP" sz="1200" b="1" dirty="0" smtClean="0">
                          <a:effectLst/>
                          <a:latin typeface="Meiryo UI" panose="020B0604030504040204" pitchFamily="50" charset="-128"/>
                          <a:ea typeface="Meiryo UI" panose="020B0604030504040204" pitchFamily="50" charset="-128"/>
                        </a:rPr>
                        <a:t>Joint </a:t>
                      </a:r>
                      <a:r>
                        <a:rPr lang="en-US" altLang="ja-JP" sz="1200" b="1" dirty="0" err="1" smtClean="0">
                          <a:effectLst/>
                          <a:latin typeface="Meiryo UI" panose="020B0604030504040204" pitchFamily="50" charset="-128"/>
                          <a:ea typeface="Meiryo UI" panose="020B0604030504040204" pitchFamily="50" charset="-128"/>
                        </a:rPr>
                        <a:t>BioEnergy</a:t>
                      </a:r>
                      <a:r>
                        <a:rPr lang="en-US" altLang="ja-JP" sz="1200" b="1" dirty="0" smtClean="0">
                          <a:effectLst/>
                          <a:latin typeface="Meiryo UI" panose="020B0604030504040204" pitchFamily="50" charset="-128"/>
                          <a:ea typeface="Meiryo UI" panose="020B0604030504040204" pitchFamily="50" charset="-128"/>
                        </a:rPr>
                        <a:t> Institute</a:t>
                      </a:r>
                      <a:r>
                        <a:rPr lang="ja-JP" altLang="en-US" sz="1200" b="1" dirty="0" smtClean="0">
                          <a:effectLst/>
                          <a:latin typeface="Meiryo UI" panose="020B0604030504040204" pitchFamily="50" charset="-128"/>
                          <a:ea typeface="Meiryo UI" panose="020B0604030504040204" pitchFamily="50" charset="-128"/>
                        </a:rPr>
                        <a:t>（</a:t>
                      </a:r>
                      <a:r>
                        <a:rPr lang="en-US" altLang="ja-JP" sz="1200" b="1" dirty="0" smtClean="0">
                          <a:effectLst/>
                          <a:latin typeface="Meiryo UI" panose="020B0604030504040204" pitchFamily="50" charset="-128"/>
                          <a:ea typeface="Meiryo UI" panose="020B0604030504040204" pitchFamily="50" charset="-128"/>
                        </a:rPr>
                        <a:t>JBEI</a:t>
                      </a:r>
                      <a:r>
                        <a:rPr lang="ja-JP" altLang="en-US" sz="1200" b="1" dirty="0" smtClean="0">
                          <a:effectLst/>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415205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939114" y="263611"/>
          <a:ext cx="13724238" cy="732028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糖鎖医療</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未病診断技術</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高齢化社会においては、病気にならないことが重要。</a:t>
                      </a:r>
                      <a:r>
                        <a:rPr kumimoji="1" lang="ja-JP" altLang="en-US" sz="1400" b="1" dirty="0" smtClean="0">
                          <a:latin typeface="Meiryo UI" panose="020B0604030504040204" pitchFamily="50" charset="-128"/>
                          <a:ea typeface="Meiryo UI" panose="020B0604030504040204" pitchFamily="50" charset="-128"/>
                        </a:rPr>
                        <a:t>糖鎖が、様々な疾患のバイオマーカー</a:t>
                      </a:r>
                      <a:r>
                        <a:rPr kumimoji="1" lang="ja-JP" altLang="en-US" sz="1400" dirty="0" smtClean="0">
                          <a:latin typeface="Meiryo UI" panose="020B0604030504040204" pitchFamily="50" charset="-128"/>
                          <a:ea typeface="Meiryo UI" panose="020B0604030504040204" pitchFamily="50" charset="-128"/>
                        </a:rPr>
                        <a:t>となることは実証済みであり、糖鎖を利用して未病状態を検知し、その疾患の発症前に修復（</a:t>
                      </a:r>
                      <a:r>
                        <a:rPr kumimoji="1" lang="ja-JP" altLang="en-US" sz="1400" b="1" dirty="0" smtClean="0">
                          <a:latin typeface="Meiryo UI" panose="020B0604030504040204" pitchFamily="50" charset="-128"/>
                          <a:ea typeface="Meiryo UI" panose="020B0604030504040204" pitchFamily="50" charset="-128"/>
                        </a:rPr>
                        <a:t>未病治療</a:t>
                      </a:r>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島津製作所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田中耕一記念質量分析研究所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レクチン医薬</a:t>
                      </a:r>
                      <a:endParaRPr kumimoji="1" lang="en-US" altLang="ja-JP" sz="16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難治がんの代表である膵がん細胞表面に強く発現している</a:t>
                      </a:r>
                      <a:r>
                        <a:rPr kumimoji="1" lang="ja-JP" altLang="en-US" sz="1400" b="1" dirty="0" smtClean="0">
                          <a:latin typeface="Meiryo UI" panose="020B0604030504040204" pitchFamily="50" charset="-128"/>
                          <a:ea typeface="Meiryo UI" panose="020B0604030504040204" pitchFamily="50" charset="-128"/>
                        </a:rPr>
                        <a:t>糖鎖をレクチンに抗がん薬を融合させたレクチン医薬</a:t>
                      </a:r>
                      <a:r>
                        <a:rPr kumimoji="1" lang="ja-JP" altLang="en-US" sz="1400" dirty="0" smtClean="0">
                          <a:latin typeface="Meiryo UI" panose="020B0604030504040204" pitchFamily="50" charset="-128"/>
                          <a:ea typeface="Meiryo UI" panose="020B0604030504040204" pitchFamily="50" charset="-128"/>
                        </a:rPr>
                        <a:t>により、マウス膵がんの治療に成功。高価な抗体治療薬に取って代わる、安価な</a:t>
                      </a:r>
                      <a:r>
                        <a:rPr kumimoji="1" lang="ja-JP" altLang="en-US" sz="1400" b="1" dirty="0" smtClean="0">
                          <a:latin typeface="Meiryo UI" panose="020B0604030504040204" pitchFamily="50" charset="-128"/>
                          <a:ea typeface="Meiryo UI" panose="020B0604030504040204" pitchFamily="50" charset="-128"/>
                        </a:rPr>
                        <a:t>ポスト抗体医薬としてレクチンが有力</a:t>
                      </a:r>
                      <a:r>
                        <a:rPr kumimoji="1" lang="ja-JP" altLang="en-US" sz="1400" dirty="0" smtClean="0">
                          <a:latin typeface="Meiryo UI" panose="020B0604030504040204" pitchFamily="50" charset="-128"/>
                          <a:ea typeface="Meiryo UI" panose="020B0604030504040204" pitchFamily="50" charset="-128"/>
                        </a:rPr>
                        <a:t>な薬剤キャリアーになる可能性あり。</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筑波大学 </a:t>
                      </a:r>
                      <a:r>
                        <a:rPr kumimoji="1" lang="zh-CN" altLang="en-US" sz="1400" b="1" dirty="0" smtClean="0">
                          <a:latin typeface="Meiryo UI" panose="020B0604030504040204" pitchFamily="50" charset="-128"/>
                          <a:ea typeface="Meiryo UI" panose="020B0604030504040204" pitchFamily="50" charset="-128"/>
                        </a:rPr>
                        <a:t>医学医療系 病理</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糖鎖創薬</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個人差や疾患状態を見分けることができる</a:t>
                      </a:r>
                      <a:r>
                        <a:rPr kumimoji="1" lang="ja-JP" altLang="en-US" sz="1400" b="1" dirty="0" smtClean="0">
                          <a:latin typeface="Meiryo UI" panose="020B0604030504040204" pitchFamily="50" charset="-128"/>
                          <a:ea typeface="Meiryo UI" panose="020B0604030504040204" pitchFamily="50" charset="-128"/>
                        </a:rPr>
                        <a:t>糖鎖を利用した創薬</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タンパク質に糖鎖が付いた「糖タンパク質」による</a:t>
                      </a:r>
                      <a:r>
                        <a:rPr kumimoji="1" lang="ja-JP" altLang="en-US" sz="1400" b="1" dirty="0" smtClean="0">
                          <a:latin typeface="Meiryo UI" panose="020B0604030504040204" pitchFamily="50" charset="-128"/>
                          <a:ea typeface="Meiryo UI" panose="020B0604030504040204" pitchFamily="50" charset="-128"/>
                        </a:rPr>
                        <a:t>バイオ医薬品市場が拡大</a:t>
                      </a:r>
                      <a:r>
                        <a:rPr kumimoji="1" lang="ja-JP" altLang="en-US" sz="1400" dirty="0" smtClean="0">
                          <a:latin typeface="Meiryo UI" panose="020B0604030504040204" pitchFamily="50" charset="-128"/>
                          <a:ea typeface="Meiryo UI" panose="020B0604030504040204" pitchFamily="50" charset="-128"/>
                        </a:rPr>
                        <a:t>。既存のバイオ医薬品の特許失効が背景にある。</a:t>
                      </a:r>
                      <a:r>
                        <a:rPr kumimoji="1" lang="ja-JP" altLang="en-US" sz="1400" b="1" dirty="0" smtClean="0">
                          <a:latin typeface="Meiryo UI" panose="020B0604030504040204" pitchFamily="50" charset="-128"/>
                          <a:ea typeface="Meiryo UI" panose="020B0604030504040204" pitchFamily="50" charset="-128"/>
                        </a:rPr>
                        <a:t>バイオベターの開発</a:t>
                      </a:r>
                      <a:r>
                        <a:rPr kumimoji="1" lang="ja-JP" altLang="en-US" sz="1400" dirty="0" smtClean="0">
                          <a:latin typeface="Meiryo UI" panose="020B0604030504040204" pitchFamily="50" charset="-128"/>
                          <a:ea typeface="Meiryo UI" panose="020B0604030504040204" pitchFamily="50" charset="-128"/>
                        </a:rPr>
                        <a:t>も進む。</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400" b="1" dirty="0" smtClean="0">
                          <a:latin typeface="Meiryo UI" panose="020B0604030504040204" pitchFamily="50" charset="-128"/>
                          <a:ea typeface="Meiryo UI" panose="020B0604030504040204" pitchFamily="50" charset="-128"/>
                        </a:rPr>
                        <a:t>Amgen</a:t>
                      </a:r>
                      <a:r>
                        <a:rPr kumimoji="1" lang="ja-JP" altLang="en-US" sz="14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機能性食品</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希少糖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・希少糖：</a:t>
                      </a:r>
                      <a:r>
                        <a:rPr kumimoji="1" lang="ja-JP" altLang="en-US" sz="14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400" dirty="0" smtClean="0">
                          <a:latin typeface="Meiryo UI" panose="020B0604030504040204" pitchFamily="50" charset="-128"/>
                          <a:ea typeface="Meiryo UI" panose="020B0604030504040204" pitchFamily="50" charset="-128"/>
                        </a:rPr>
                        <a:t>D-</a:t>
                      </a:r>
                      <a:r>
                        <a:rPr kumimoji="1" lang="ja-JP" altLang="en-US" sz="1400" dirty="0" smtClean="0">
                          <a:latin typeface="Meiryo UI" panose="020B0604030504040204" pitchFamily="50" charset="-128"/>
                          <a:ea typeface="Meiryo UI" panose="020B0604030504040204" pitchFamily="50" charset="-128"/>
                        </a:rPr>
                        <a:t>プシコースは商品化。</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・オリゴ糖：糖鎖の生体調節機能</a:t>
                      </a:r>
                      <a:r>
                        <a:rPr kumimoji="1" lang="ja-JP" altLang="en-US" sz="14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400" b="0" dirty="0" smtClean="0">
                          <a:latin typeface="Meiryo UI" panose="020B0604030504040204" pitchFamily="50" charset="-128"/>
                          <a:ea typeface="Meiryo UI" panose="020B0604030504040204" pitchFamily="50" charset="-128"/>
                        </a:rPr>
                        <a:t>250</a:t>
                      </a:r>
                      <a:r>
                        <a:rPr kumimoji="1" lang="ja-JP" altLang="en-US" sz="1400" b="0" dirty="0" smtClean="0">
                          <a:latin typeface="Meiryo UI" panose="020B0604030504040204" pitchFamily="50" charset="-128"/>
                          <a:ea typeface="Meiryo UI" panose="020B0604030504040204" pitchFamily="50" charset="-128"/>
                        </a:rPr>
                        <a:t>種類の</a:t>
                      </a:r>
                      <a:r>
                        <a:rPr kumimoji="1" lang="ja-JP" altLang="en-US" sz="1400" b="1" dirty="0" smtClean="0">
                          <a:latin typeface="Meiryo UI" panose="020B0604030504040204" pitchFamily="50" charset="-128"/>
                          <a:ea typeface="Meiryo UI" panose="020B0604030504040204" pitchFamily="50" charset="-128"/>
                        </a:rPr>
                        <a:t>ミルクオリゴ糖</a:t>
                      </a:r>
                      <a:r>
                        <a:rPr kumimoji="1" lang="ja-JP" altLang="en-US" sz="14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4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松谷化学工業㈱</a:t>
                      </a:r>
                      <a:r>
                        <a:rPr kumimoji="1" lang="ja-JP" altLang="en-US" sz="1400" dirty="0" smtClean="0">
                          <a:latin typeface="Meiryo UI" panose="020B0604030504040204" pitchFamily="50" charset="-128"/>
                          <a:ea typeface="Meiryo UI" panose="020B0604030504040204" pitchFamily="50" charset="-128"/>
                        </a:rPr>
                        <a:t>（希少糖生産）</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希少糖生産技術研究所</a:t>
                      </a:r>
                      <a:r>
                        <a:rPr kumimoji="1" lang="ja-JP" altLang="en-US" sz="14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香川県）</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生理活性糖鎖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・植物糖鎖</a:t>
                      </a:r>
                      <a:r>
                        <a:rPr kumimoji="1" lang="ja-JP" altLang="en-US" sz="14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・昆虫糖鎖</a:t>
                      </a:r>
                      <a:r>
                        <a:rPr kumimoji="1" lang="ja-JP" altLang="en-US" sz="14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大阪大学　生物工学　藤山研究室</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シスメックス㈱</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（カイコ生産系によるタンパク質生産）</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グリコニュートリション</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4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様々な糖鎖関連食品等、販売</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持続可能性素材</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ナノファイバー</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・セルロースナノファイバー</a:t>
                      </a:r>
                      <a:r>
                        <a:rPr kumimoji="1" lang="ja-JP" altLang="en-US" sz="14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・キチンナノファイバー</a:t>
                      </a:r>
                      <a:r>
                        <a:rPr kumimoji="1" lang="ja-JP" altLang="en-US" sz="14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a:t>
                      </a:r>
                      <a:r>
                        <a:rPr kumimoji="1" lang="ja-JP" altLang="en-US" sz="1400" i="1" dirty="0" smtClean="0">
                          <a:latin typeface="Meiryo UI" panose="020B0604030504040204" pitchFamily="50" charset="-128"/>
                          <a:ea typeface="Meiryo UI" panose="020B0604030504040204" pitchFamily="50" charset="-128"/>
                        </a:rPr>
                        <a:t>ンチエイジン</a:t>
                      </a:r>
                      <a:r>
                        <a:rPr kumimoji="1" lang="ja-JP" altLang="en-US" sz="1400" dirty="0" smtClean="0">
                          <a:latin typeface="Meiryo UI" panose="020B0604030504040204" pitchFamily="50" charset="-128"/>
                          <a:ea typeface="Meiryo UI" panose="020B0604030504040204" pitchFamily="50" charset="-128"/>
                        </a:rPr>
                        <a:t>グ、植物生理活性化。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大村塗料、シャープ化学工業</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超分子ゲル</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400" b="1" dirty="0" smtClean="0">
                          <a:latin typeface="Meiryo UI" panose="020B0604030504040204" pitchFamily="50" charset="-128"/>
                          <a:ea typeface="Meiryo UI" panose="020B0604030504040204" pitchFamily="50" charset="-128"/>
                        </a:rPr>
                        <a:t>シクロデキストリン</a:t>
                      </a:r>
                      <a:r>
                        <a:rPr kumimoji="1" lang="ja-JP" altLang="en-US" sz="1400" dirty="0" smtClean="0">
                          <a:latin typeface="Meiryo UI" panose="020B0604030504040204" pitchFamily="50" charset="-128"/>
                          <a:ea typeface="Meiryo UI" panose="020B0604030504040204" pitchFamily="50" charset="-128"/>
                        </a:rPr>
                        <a:t>を、超分子ゲル材料に添加すると高靭性を有する。</a:t>
                      </a:r>
                      <a:r>
                        <a:rPr kumimoji="1" lang="ja-JP" altLang="en-US" sz="1400" b="1" dirty="0" smtClean="0">
                          <a:latin typeface="Meiryo UI" panose="020B0604030504040204" pitchFamily="50" charset="-128"/>
                          <a:ea typeface="Meiryo UI" panose="020B0604030504040204" pitchFamily="50" charset="-128"/>
                        </a:rPr>
                        <a:t>人工筋肉やロボットのアクチュエーター</a:t>
                      </a:r>
                      <a:r>
                        <a:rPr kumimoji="1" lang="ja-JP" altLang="en-US" sz="1400" dirty="0" smtClean="0">
                          <a:latin typeface="Meiryo UI" panose="020B0604030504040204" pitchFamily="50" charset="-128"/>
                          <a:ea typeface="Meiryo UI" panose="020B0604030504040204" pitchFamily="50" charset="-128"/>
                        </a:rPr>
                        <a:t>などへの応用。</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山形大学 工学部 機械システム工学科</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古川研究室、ディライトマター㈱</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バイオマス</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植物細胞壁は、ほぼ糖鎖で構成</a:t>
                      </a:r>
                      <a:r>
                        <a:rPr kumimoji="1" lang="ja-JP" altLang="en-US" sz="1200" dirty="0" smtClean="0">
                          <a:latin typeface="Meiryo UI" panose="020B0604030504040204" pitchFamily="50" charset="-128"/>
                          <a:ea typeface="Meiryo UI" panose="020B0604030504040204" pitchFamily="50" charset="-128"/>
                        </a:rPr>
                        <a:t>され、</a:t>
                      </a:r>
                      <a:r>
                        <a:rPr kumimoji="1" lang="ja-JP" altLang="en-US" sz="1200" b="1" dirty="0" smtClean="0">
                          <a:latin typeface="Meiryo UI" panose="020B0604030504040204" pitchFamily="50" charset="-128"/>
                          <a:ea typeface="Meiryo UI" panose="020B0604030504040204" pitchFamily="50" charset="-128"/>
                        </a:rPr>
                        <a:t>地球上最大のバイオマス</a:t>
                      </a:r>
                      <a:r>
                        <a:rPr kumimoji="1" lang="ja-JP" altLang="en-US" sz="1200" dirty="0" smtClean="0">
                          <a:latin typeface="Meiryo UI" panose="020B0604030504040204" pitchFamily="50" charset="-128"/>
                          <a:ea typeface="Meiryo UI" panose="020B0604030504040204" pitchFamily="50" charset="-128"/>
                        </a:rPr>
                        <a:t>。植物細胞壁は、毎年</a:t>
                      </a:r>
                      <a:r>
                        <a:rPr kumimoji="1" lang="en-US" altLang="ja-JP" sz="1200" dirty="0" smtClean="0">
                          <a:latin typeface="Meiryo UI" panose="020B0604030504040204" pitchFamily="50" charset="-128"/>
                          <a:ea typeface="Meiryo UI" panose="020B0604030504040204" pitchFamily="50" charset="-128"/>
                        </a:rPr>
                        <a:t>1,200</a:t>
                      </a:r>
                      <a:r>
                        <a:rPr kumimoji="1" lang="ja-JP" altLang="en-US" sz="1200" dirty="0" smtClean="0">
                          <a:latin typeface="Meiryo UI" panose="020B0604030504040204" pitchFamily="50" charset="-128"/>
                          <a:ea typeface="Meiryo UI" panose="020B0604030504040204" pitchFamily="50" charset="-128"/>
                        </a:rPr>
                        <a:t>億トンから</a:t>
                      </a:r>
                      <a:r>
                        <a:rPr kumimoji="1" lang="en-US" altLang="ja-JP" sz="1200" dirty="0" smtClean="0">
                          <a:latin typeface="Meiryo UI" panose="020B0604030504040204" pitchFamily="50" charset="-128"/>
                          <a:ea typeface="Meiryo UI" panose="020B0604030504040204" pitchFamily="50" charset="-128"/>
                        </a:rPr>
                        <a:t>1,700</a:t>
                      </a:r>
                      <a:r>
                        <a:rPr kumimoji="1" lang="ja-JP" altLang="en-US" sz="12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208450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202724" y="1481773"/>
          <a:ext cx="10173730" cy="3967480"/>
        </p:xfrm>
        <a:graphic>
          <a:graphicData uri="http://schemas.openxmlformats.org/drawingml/2006/table">
            <a:tbl>
              <a:tblPr firstRow="1" bandRow="1">
                <a:tableStyleId>{00A15C55-8517-42AA-B614-E9B94910E393}</a:tableStyleId>
              </a:tblPr>
              <a:tblGrid>
                <a:gridCol w="2596611"/>
                <a:gridCol w="5356110"/>
                <a:gridCol w="2221009"/>
              </a:tblGrid>
              <a:tr h="370840">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名称</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分野</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a:txBody>
                  <a:tcPr/>
                </a:tc>
              </a:tr>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伊藤忠</a:t>
                      </a:r>
                      <a:endParaRPr kumimoji="1" lang="en-US" altLang="ja-JP" sz="1800" b="1" dirty="0" smtClean="0">
                        <a:latin typeface="Meiryo UI" panose="020B0604030504040204" pitchFamily="50" charset="-128"/>
                        <a:ea typeface="Meiryo UI" panose="020B0604030504040204" pitchFamily="50" charset="-128"/>
                      </a:endParaRPr>
                    </a:p>
                    <a:p>
                      <a:pPr algn="ctr"/>
                      <a:r>
                        <a:rPr kumimoji="1" lang="ja-JP" altLang="en-US" sz="1800" b="1" dirty="0" smtClean="0">
                          <a:latin typeface="Meiryo UI" panose="020B0604030504040204" pitchFamily="50" charset="-128"/>
                          <a:ea typeface="Meiryo UI" panose="020B0604030504040204" pitchFamily="50" charset="-128"/>
                        </a:rPr>
                        <a:t>テクノロジー・ベンチャーズ</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DNA</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RNA</a:t>
                      </a:r>
                      <a:r>
                        <a:rPr kumimoji="1" lang="ja-JP" altLang="en-US" sz="1400" b="1" u="sng" dirty="0" smtClean="0">
                          <a:latin typeface="Meiryo UI" panose="020B0604030504040204" pitchFamily="50" charset="-128"/>
                          <a:ea typeface="Meiryo UI" panose="020B0604030504040204" pitchFamily="50" charset="-128"/>
                        </a:rPr>
                        <a:t>編集技術ツール</a:t>
                      </a:r>
                      <a:r>
                        <a:rPr kumimoji="1" lang="en-US" altLang="ja-JP" sz="1400" b="1" u="sng" dirty="0" smtClean="0">
                          <a:latin typeface="Meiryo UI" panose="020B0604030504040204" pitchFamily="50" charset="-128"/>
                          <a:ea typeface="Meiryo UI" panose="020B0604030504040204" pitchFamily="50" charset="-128"/>
                        </a:rPr>
                        <a:t>PPR</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err="1" smtClean="0">
                          <a:latin typeface="Meiryo UI" panose="020B0604030504040204" pitchFamily="50" charset="-128"/>
                          <a:ea typeface="Meiryo UI" panose="020B0604030504040204" pitchFamily="50" charset="-128"/>
                        </a:rPr>
                        <a:t>pentatricopeptide</a:t>
                      </a:r>
                      <a:r>
                        <a:rPr kumimoji="1" lang="en-US" altLang="ja-JP" sz="1400" b="1" u="sng" dirty="0" smtClean="0">
                          <a:latin typeface="Meiryo UI" panose="020B0604030504040204" pitchFamily="50" charset="-128"/>
                          <a:ea typeface="Meiryo UI" panose="020B0604030504040204" pitchFamily="50" charset="-128"/>
                        </a:rPr>
                        <a:t> repeat</a:t>
                      </a:r>
                      <a:r>
                        <a:rPr kumimoji="1" lang="ja-JP" altLang="en-US" sz="1400" b="1" u="sng" dirty="0" smtClean="0">
                          <a:latin typeface="Meiryo UI" panose="020B0604030504040204" pitchFamily="50" charset="-128"/>
                          <a:ea typeface="Meiryo UI" panose="020B0604030504040204" pitchFamily="50" charset="-128"/>
                        </a:rPr>
                        <a:t>）タンパク質プラットフォームによる医薬品開発。</a:t>
                      </a:r>
                      <a:endParaRPr kumimoji="1" lang="en-US" altLang="ja-JP" sz="1400" b="1" u="sng"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は植物で発見された、</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及び</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に配列特異的に結合することで遺伝子の発現制御を行っているタンパク質。</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の配列特異性を決定に関するメカニズムを明らかにし、標的とする</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または</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配列に結合するタンパク質を作成する技術をエディットフォースが確立。酵素タンパク質と融合させる、細胞内外で、標的ゲノムや</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を操作・改変が可能。</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lang="ja-JP" altLang="en-US" sz="1400" dirty="0" smtClean="0">
                          <a:latin typeface="Meiryo UI" panose="020B0604030504040204" pitchFamily="50" charset="-128"/>
                          <a:ea typeface="Meiryo UI" panose="020B0604030504040204" pitchFamily="50" charset="-128"/>
                        </a:rPr>
                        <a:t>エディットフォース株式会社への投資（シリーズ</a:t>
                      </a:r>
                      <a:r>
                        <a:rPr lang="en-US" altLang="ja-JP" sz="1400" dirty="0" smtClean="0">
                          <a:latin typeface="Meiryo UI" panose="020B0604030504040204" pitchFamily="50" charset="-128"/>
                          <a:ea typeface="Meiryo UI" panose="020B0604030504040204" pitchFamily="50" charset="-128"/>
                        </a:rPr>
                        <a:t>B</a:t>
                      </a:r>
                      <a:r>
                        <a:rPr lang="ja-JP" altLang="en-US" sz="1400"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r>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三菱商事</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u="sng" dirty="0" smtClean="0">
                          <a:latin typeface="Meiryo UI" panose="020B0604030504040204" pitchFamily="50" charset="-128"/>
                          <a:ea typeface="Meiryo UI" panose="020B0604030504040204" pitchFamily="50" charset="-128"/>
                        </a:rPr>
                        <a:t>特殊ペプチド医薬品（中分子医薬品</a:t>
                      </a:r>
                      <a:r>
                        <a:rPr kumimoji="1" lang="ja-JP" altLang="en-US" sz="1400" b="1" dirty="0" smtClean="0">
                          <a:latin typeface="Meiryo UI" panose="020B0604030504040204" pitchFamily="50" charset="-128"/>
                          <a:ea typeface="Meiryo UI" panose="020B0604030504040204" pitchFamily="50" charset="-128"/>
                        </a:rPr>
                        <a:t>）</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・特殊ペプチドは、天然の</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種類のアミノ酸、及び各種特殊（非天然型）アミノ酸（</a:t>
                      </a:r>
                      <a:r>
                        <a:rPr kumimoji="1" lang="en-US" altLang="ja-JP" sz="1400" b="0" dirty="0" smtClean="0">
                          <a:latin typeface="Meiryo UI" panose="020B0604030504040204" pitchFamily="50" charset="-128"/>
                          <a:ea typeface="Meiryo UI" panose="020B0604030504040204" pitchFamily="50" charset="-128"/>
                        </a:rPr>
                        <a:t>L-</a:t>
                      </a:r>
                      <a:r>
                        <a:rPr kumimoji="1" lang="ja-JP" altLang="en-US" sz="1400" b="0" dirty="0" smtClean="0">
                          <a:latin typeface="Meiryo UI" panose="020B0604030504040204" pitchFamily="50" charset="-128"/>
                          <a:ea typeface="Meiryo UI" panose="020B0604030504040204" pitchFamily="50" charset="-128"/>
                        </a:rPr>
                        <a:t>アミノ酸誘導体、</a:t>
                      </a:r>
                      <a:r>
                        <a:rPr kumimoji="1" lang="en-US" altLang="ja-JP" sz="1400" b="0" dirty="0" smtClean="0">
                          <a:latin typeface="Meiryo UI" panose="020B0604030504040204" pitchFamily="50" charset="-128"/>
                          <a:ea typeface="Meiryo UI" panose="020B0604030504040204" pitchFamily="50" charset="-128"/>
                        </a:rPr>
                        <a:t>D-</a:t>
                      </a:r>
                      <a:r>
                        <a:rPr kumimoji="1" lang="ja-JP" altLang="en-US" sz="1400" b="0" dirty="0" smtClean="0">
                          <a:latin typeface="Meiryo UI" panose="020B0604030504040204" pitchFamily="50" charset="-128"/>
                          <a:ea typeface="Meiryo UI" panose="020B0604030504040204" pitchFamily="50" charset="-128"/>
                        </a:rPr>
                        <a:t>アミノ酸、</a:t>
                      </a:r>
                      <a:r>
                        <a:rPr kumimoji="1" lang="en-US" altLang="ja-JP" sz="1400" b="0" dirty="0" smtClean="0">
                          <a:latin typeface="Meiryo UI" panose="020B0604030504040204" pitchFamily="50" charset="-128"/>
                          <a:ea typeface="Meiryo UI" panose="020B0604030504040204" pitchFamily="50" charset="-128"/>
                        </a:rPr>
                        <a:t>N-</a:t>
                      </a:r>
                      <a:r>
                        <a:rPr kumimoji="1" lang="ja-JP" altLang="en-US" sz="1400" b="0" dirty="0" smtClean="0">
                          <a:latin typeface="Meiryo UI" panose="020B0604030504040204" pitchFamily="50" charset="-128"/>
                          <a:ea typeface="Meiryo UI" panose="020B0604030504040204" pitchFamily="50" charset="-128"/>
                        </a:rPr>
                        <a:t>メチル化アミノ酸、</a:t>
                      </a:r>
                      <a:r>
                        <a:rPr kumimoji="1" lang="en-US" altLang="ja-JP" sz="1400" b="0" dirty="0" smtClean="0">
                          <a:latin typeface="Meiryo UI" panose="020B0604030504040204" pitchFamily="50" charset="-128"/>
                          <a:ea typeface="Meiryo UI" panose="020B0604030504040204" pitchFamily="50" charset="-128"/>
                        </a:rPr>
                        <a:t>β-</a:t>
                      </a:r>
                      <a:r>
                        <a:rPr kumimoji="1" lang="ja-JP" altLang="en-US" sz="1400" b="0" dirty="0" smtClean="0">
                          <a:latin typeface="Meiryo UI" panose="020B0604030504040204" pitchFamily="50" charset="-128"/>
                          <a:ea typeface="Meiryo UI" panose="020B0604030504040204" pitchFamily="50" charset="-128"/>
                        </a:rPr>
                        <a:t>アミノ酸等）を組み込んだペプチド。</a:t>
                      </a:r>
                      <a:r>
                        <a:rPr kumimoji="1" lang="en-US" altLang="ja-JP" sz="1400" b="0" dirty="0" smtClean="0">
                          <a:latin typeface="Meiryo UI" panose="020B0604030504040204" pitchFamily="50" charset="-128"/>
                          <a:ea typeface="Meiryo UI" panose="020B0604030504040204" pitchFamily="50" charset="-128"/>
                        </a:rPr>
                        <a:t>8</a:t>
                      </a:r>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アミノ酸残基からなる。</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低分子化合物では実現が困難だったタンパク質同士の相互作用を阻害する治療薬を見出すことが可能とされており、抗体医薬では到達が難しい細胞内の標的タンパク質に関しても有用であることを示す実験結果がある。医薬品として応用範囲が拡大することが期待され、特殊ペプチド原薬の安定的な供給に対するニーズが世界的に高まっている。</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ペプチスター株式会社への</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投資</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1008828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790524" y="2835274"/>
            <a:ext cx="6610951" cy="1200329"/>
          </a:xfrm>
          <a:prstGeom prst="rect">
            <a:avLst/>
          </a:prstGeom>
          <a:noFill/>
        </p:spPr>
        <p:txBody>
          <a:bodyPr wrap="square" rtlCol="0">
            <a:spAutoFit/>
          </a:bodyPr>
          <a:lstStyle/>
          <a:p>
            <a:pPr algn="ctr"/>
            <a:r>
              <a:rPr lang="ja-JP" altLang="en-US" sz="7200" b="1" dirty="0" smtClean="0">
                <a:latin typeface="Meiryo UI" panose="020B0604030504040204" pitchFamily="50" charset="-128"/>
                <a:ea typeface="Meiryo UI" panose="020B0604030504040204" pitchFamily="50" charset="-128"/>
              </a:rPr>
              <a:t>参考資料</a:t>
            </a:r>
            <a:endParaRPr kumimoji="1" lang="ja-JP" altLang="en-US" sz="6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2645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4051959466"/>
              </p:ext>
            </p:extLst>
          </p:nvPr>
        </p:nvGraphicFramePr>
        <p:xfrm>
          <a:off x="1491915" y="1537227"/>
          <a:ext cx="9047747" cy="3291840"/>
        </p:xfrm>
        <a:graphic>
          <a:graphicData uri="http://schemas.openxmlformats.org/drawingml/2006/table">
            <a:tbl>
              <a:tblPr/>
              <a:tblGrid>
                <a:gridCol w="3306707"/>
                <a:gridCol w="5741040"/>
              </a:tblGrid>
              <a:tr h="0">
                <a:tc>
                  <a:txBody>
                    <a:bodyPr/>
                    <a:lstStyle/>
                    <a:p>
                      <a:r>
                        <a:rPr lang="ja-JP" altLang="en-US" dirty="0">
                          <a:latin typeface="Meiryo UI" panose="020B0604030504040204" pitchFamily="50" charset="-128"/>
                          <a:ea typeface="Meiryo UI" panose="020B0604030504040204" pitchFamily="50" charset="-128"/>
                        </a:rPr>
                        <a:t>糖の名前</a:t>
                      </a:r>
                    </a:p>
                  </a:txBody>
                  <a:tcPr anchor="ctr">
                    <a:lnL>
                      <a:noFill/>
                    </a:lnL>
                    <a:lnR>
                      <a:noFill/>
                    </a:lnR>
                    <a:lnT>
                      <a:noFill/>
                    </a:lnT>
                    <a:lnB>
                      <a:noFill/>
                    </a:lnB>
                  </a:tcPr>
                </a:tc>
                <a:tc>
                  <a:txBody>
                    <a:bodyPr/>
                    <a:lstStyle/>
                    <a:p>
                      <a:r>
                        <a:rPr lang="ja-JP" altLang="en-US">
                          <a:latin typeface="Meiryo UI" panose="020B0604030504040204" pitchFamily="50" charset="-128"/>
                          <a:ea typeface="Meiryo UI" panose="020B0604030504040204" pitchFamily="50" charset="-128"/>
                        </a:rPr>
                        <a:t>おもな働き</a:t>
                      </a:r>
                    </a:p>
                  </a:txBody>
                  <a:tcPr anchor="ctr">
                    <a:lnL>
                      <a:noFill/>
                    </a:lnL>
                    <a:lnR>
                      <a:noFill/>
                    </a:lnR>
                    <a:lnT>
                      <a:noFill/>
                    </a:lnT>
                    <a:lnB>
                      <a:noFill/>
                    </a:lnB>
                  </a:tcPr>
                </a:tc>
              </a:tr>
              <a:tr h="0">
                <a:tc>
                  <a:txBody>
                    <a:bodyPr/>
                    <a:lstStyle/>
                    <a:p>
                      <a:r>
                        <a:rPr lang="ja-JP" altLang="en-US" dirty="0">
                          <a:latin typeface="Meiryo UI" panose="020B0604030504040204" pitchFamily="50" charset="-128"/>
                          <a:ea typeface="Meiryo UI" panose="020B0604030504040204" pitchFamily="50" charset="-128"/>
                        </a:rPr>
                        <a:t>グルコース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細胞のエネルギー源、免疫力アップ</a:t>
                      </a:r>
                    </a:p>
                  </a:txBody>
                  <a:tcPr anchor="ctr">
                    <a:lnL>
                      <a:noFill/>
                    </a:lnL>
                    <a:lnR>
                      <a:noFill/>
                    </a:lnR>
                    <a:lnT>
                      <a:noFill/>
                    </a:lnT>
                    <a:lnB>
                      <a:noFill/>
                    </a:lnB>
                  </a:tcPr>
                </a:tc>
              </a:tr>
              <a:tr h="0">
                <a:tc>
                  <a:txBody>
                    <a:bodyPr/>
                    <a:lstStyle/>
                    <a:p>
                      <a:r>
                        <a:rPr lang="ja-JP" altLang="en-US">
                          <a:latin typeface="Meiryo UI" panose="020B0604030504040204" pitchFamily="50" charset="-128"/>
                          <a:ea typeface="Meiryo UI" panose="020B0604030504040204" pitchFamily="50" charset="-128"/>
                        </a:rPr>
                        <a:t>ガラクトース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免疫力アップ、がん予防、カルシウムの吸収サポート</a:t>
                      </a:r>
                    </a:p>
                  </a:txBody>
                  <a:tcPr anchor="ctr">
                    <a:lnL>
                      <a:noFill/>
                    </a:lnL>
                    <a:lnR>
                      <a:noFill/>
                    </a:lnR>
                    <a:lnT>
                      <a:noFill/>
                    </a:lnT>
                    <a:lnB>
                      <a:noFill/>
                    </a:lnB>
                  </a:tcPr>
                </a:tc>
              </a:tr>
              <a:tr h="0">
                <a:tc>
                  <a:txBody>
                    <a:bodyPr/>
                    <a:lstStyle/>
                    <a:p>
                      <a:r>
                        <a:rPr lang="ja-JP" altLang="en-US">
                          <a:latin typeface="Meiryo UI" panose="020B0604030504040204" pitchFamily="50" charset="-128"/>
                          <a:ea typeface="Meiryo UI" panose="020B0604030504040204" pitchFamily="50" charset="-128"/>
                        </a:rPr>
                        <a:t>マンノース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免疫力アップ、消炎作用</a:t>
                      </a:r>
                    </a:p>
                  </a:txBody>
                  <a:tcPr anchor="ctr">
                    <a:lnL>
                      <a:noFill/>
                    </a:lnL>
                    <a:lnR>
                      <a:noFill/>
                    </a:lnR>
                    <a:lnT>
                      <a:noFill/>
                    </a:lnT>
                    <a:lnB>
                      <a:noFill/>
                    </a:lnB>
                  </a:tcPr>
                </a:tc>
              </a:tr>
              <a:tr h="0">
                <a:tc>
                  <a:txBody>
                    <a:bodyPr/>
                    <a:lstStyle/>
                    <a:p>
                      <a:r>
                        <a:rPr lang="en-US" altLang="ja-JP" dirty="0">
                          <a:latin typeface="Meiryo UI" panose="020B0604030504040204" pitchFamily="50" charset="-128"/>
                          <a:ea typeface="Meiryo UI" panose="020B0604030504040204" pitchFamily="50" charset="-128"/>
                        </a:rPr>
                        <a:t>N-</a:t>
                      </a:r>
                      <a:r>
                        <a:rPr lang="ja-JP" altLang="en-US" dirty="0">
                          <a:latin typeface="Meiryo UI" panose="020B0604030504040204" pitchFamily="50" charset="-128"/>
                          <a:ea typeface="Meiryo UI" panose="020B0604030504040204" pitchFamily="50" charset="-128"/>
                        </a:rPr>
                        <a:t>アセチルグルコサミン</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がん細胞の抑制、関節機能のサポート</a:t>
                      </a:r>
                    </a:p>
                  </a:txBody>
                  <a:tcPr anchor="ctr">
                    <a:lnL>
                      <a:noFill/>
                    </a:lnL>
                    <a:lnR>
                      <a:noFill/>
                    </a:lnR>
                    <a:lnT>
                      <a:noFill/>
                    </a:lnT>
                    <a:lnB>
                      <a:noFill/>
                    </a:lnB>
                  </a:tcPr>
                </a:tc>
              </a:tr>
              <a:tr h="0">
                <a:tc>
                  <a:txBody>
                    <a:bodyPr/>
                    <a:lstStyle/>
                    <a:p>
                      <a:r>
                        <a:rPr lang="en-US" altLang="ja-JP" dirty="0">
                          <a:latin typeface="Meiryo UI" panose="020B0604030504040204" pitchFamily="50" charset="-128"/>
                          <a:ea typeface="Meiryo UI" panose="020B0604030504040204" pitchFamily="50" charset="-128"/>
                        </a:rPr>
                        <a:t>N-</a:t>
                      </a:r>
                      <a:r>
                        <a:rPr lang="ja-JP" altLang="en-US" dirty="0">
                          <a:latin typeface="Meiryo UI" panose="020B0604030504040204" pitchFamily="50" charset="-128"/>
                          <a:ea typeface="Meiryo UI" panose="020B0604030504040204" pitchFamily="50" charset="-128"/>
                        </a:rPr>
                        <a:t>アセチルガラクトサミン</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がん細胞の抑制</a:t>
                      </a:r>
                    </a:p>
                  </a:txBody>
                  <a:tcPr anchor="ctr">
                    <a:lnL>
                      <a:noFill/>
                    </a:lnL>
                    <a:lnR>
                      <a:noFill/>
                    </a:lnR>
                    <a:lnT>
                      <a:noFill/>
                    </a:lnT>
                    <a:lnB>
                      <a:noFill/>
                    </a:lnB>
                  </a:tcPr>
                </a:tc>
              </a:tr>
              <a:tr h="0">
                <a:tc>
                  <a:txBody>
                    <a:bodyPr/>
                    <a:lstStyle/>
                    <a:p>
                      <a:r>
                        <a:rPr lang="ja-JP" altLang="en-US" dirty="0">
                          <a:latin typeface="Meiryo UI" panose="020B0604030504040204" pitchFamily="50" charset="-128"/>
                          <a:ea typeface="Meiryo UI" panose="020B0604030504040204" pitchFamily="50" charset="-128"/>
                        </a:rPr>
                        <a:t>フコース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免疫力アップ、がん細胞の抑制</a:t>
                      </a:r>
                    </a:p>
                  </a:txBody>
                  <a:tcPr anchor="ctr">
                    <a:lnL>
                      <a:noFill/>
                    </a:lnL>
                    <a:lnR>
                      <a:noFill/>
                    </a:lnR>
                    <a:lnT>
                      <a:noFill/>
                    </a:lnT>
                    <a:lnB>
                      <a:noFill/>
                    </a:lnB>
                  </a:tcPr>
                </a:tc>
              </a:tr>
              <a:tr h="0">
                <a:tc>
                  <a:txBody>
                    <a:bodyPr/>
                    <a:lstStyle/>
                    <a:p>
                      <a:r>
                        <a:rPr lang="ja-JP" altLang="en-US" dirty="0">
                          <a:latin typeface="Meiryo UI" panose="020B0604030504040204" pitchFamily="50" charset="-128"/>
                          <a:ea typeface="Meiryo UI" panose="020B0604030504040204" pitchFamily="50" charset="-128"/>
                        </a:rPr>
                        <a:t>キシロース</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殺菌作用、アレルギー反応の抑制</a:t>
                      </a:r>
                    </a:p>
                  </a:txBody>
                  <a:tcPr anchor="ctr">
                    <a:lnL>
                      <a:noFill/>
                    </a:lnL>
                    <a:lnR>
                      <a:noFill/>
                    </a:lnR>
                    <a:lnT>
                      <a:noFill/>
                    </a:lnT>
                    <a:lnB>
                      <a:noFill/>
                    </a:lnB>
                  </a:tcPr>
                </a:tc>
              </a:tr>
              <a:tr h="0">
                <a:tc>
                  <a:txBody>
                    <a:bodyPr/>
                    <a:lstStyle/>
                    <a:p>
                      <a:r>
                        <a:rPr lang="ja-JP" altLang="en-US">
                          <a:latin typeface="Meiryo UI" panose="020B0604030504040204" pitchFamily="50" charset="-128"/>
                          <a:ea typeface="Meiryo UI" panose="020B0604030504040204" pitchFamily="50" charset="-128"/>
                        </a:rPr>
                        <a:t>シアル酸（</a:t>
                      </a:r>
                      <a:r>
                        <a:rPr lang="en-US" altLang="ja-JP">
                          <a:latin typeface="Meiryo UI" panose="020B0604030504040204" pitchFamily="50" charset="-128"/>
                          <a:ea typeface="Meiryo UI" panose="020B0604030504040204" pitchFamily="50" charset="-128"/>
                        </a:rPr>
                        <a:t>N-</a:t>
                      </a:r>
                      <a:r>
                        <a:rPr lang="ja-JP" altLang="en-US">
                          <a:latin typeface="Meiryo UI" panose="020B0604030504040204" pitchFamily="50" charset="-128"/>
                          <a:ea typeface="Meiryo UI" panose="020B0604030504040204" pitchFamily="50" charset="-128"/>
                        </a:rPr>
                        <a:t>アセチルノイラミン）</a:t>
                      </a:r>
                    </a:p>
                  </a:txBody>
                  <a:tcPr anchor="ctr">
                    <a:lnL>
                      <a:noFill/>
                    </a:lnL>
                    <a:lnR>
                      <a:noFill/>
                    </a:lnR>
                    <a:lnT>
                      <a:noFill/>
                    </a:lnT>
                    <a:lnB>
                      <a:noFill/>
                    </a:lnB>
                  </a:tcPr>
                </a:tc>
                <a:tc>
                  <a:txBody>
                    <a:bodyPr/>
                    <a:lstStyle/>
                    <a:p>
                      <a:r>
                        <a:rPr lang="ja-JP" altLang="en-US" dirty="0">
                          <a:latin typeface="Meiryo UI" panose="020B0604030504040204" pitchFamily="50" charset="-128"/>
                          <a:ea typeface="Meiryo UI" panose="020B0604030504040204" pitchFamily="50" charset="-128"/>
                        </a:rPr>
                        <a:t>脳の神経形成、免疫力アップ。</a:t>
                      </a:r>
                    </a:p>
                  </a:txBody>
                  <a:tcPr anchor="ctr">
                    <a:lnL>
                      <a:noFill/>
                    </a:lnL>
                    <a:lnR>
                      <a:noFill/>
                    </a:lnR>
                    <a:lnT>
                      <a:noFill/>
                    </a:lnT>
                    <a:lnB>
                      <a:noFill/>
                    </a:lnB>
                  </a:tcPr>
                </a:tc>
              </a:tr>
            </a:tbl>
          </a:graphicData>
        </a:graphic>
      </p:graphicFrame>
      <p:sp>
        <p:nvSpPr>
          <p:cNvPr id="4" name="正方形/長方形 3"/>
          <p:cNvSpPr/>
          <p:nvPr/>
        </p:nvSpPr>
        <p:spPr>
          <a:xfrm>
            <a:off x="1565712" y="5373652"/>
            <a:ext cx="9060581" cy="369332"/>
          </a:xfrm>
          <a:prstGeom prst="rect">
            <a:avLst/>
          </a:prstGeom>
        </p:spPr>
        <p:txBody>
          <a:bodyPr wrap="square">
            <a:spAutoFit/>
          </a:bodyPr>
          <a:lstStyle/>
          <a:p>
            <a:r>
              <a:rPr lang="ja-JP" altLang="en-US" dirty="0" smtClean="0">
                <a:latin typeface="Meiryo UI" panose="020B0604030504040204" pitchFamily="50" charset="-128"/>
                <a:ea typeface="Meiryo UI" panose="020B0604030504040204" pitchFamily="50" charset="-128"/>
              </a:rPr>
              <a:t>それ以上分解できない糖を単糖と言う。単糖が</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～数万ほどつながったものが糖鎖。</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85959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a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24" y="484471"/>
            <a:ext cx="5989638"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5562600" y="6543675"/>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ja-JP" sz="1400" dirty="0">
                <a:latin typeface="Arial" panose="020B0604020202020204" pitchFamily="34" charset="0"/>
                <a:ea typeface="ＭＳ Ｐゴシック" panose="020B0600070205080204" pitchFamily="50" charset="-128"/>
              </a:rPr>
              <a:t>Sharon and Lis (1993) Scientific American</a:t>
            </a:r>
            <a:endParaRPr lang="en-US" altLang="ja-JP" b="1" dirty="0">
              <a:latin typeface="Arial" panose="020B0604020202020204" pitchFamily="34" charset="0"/>
              <a:ea typeface="ＭＳ Ｐゴシック" panose="020B0600070205080204" pitchFamily="50" charset="-128"/>
            </a:endParaRPr>
          </a:p>
        </p:txBody>
      </p:sp>
      <p:grpSp>
        <p:nvGrpSpPr>
          <p:cNvPr id="7" name="Group 4"/>
          <p:cNvGrpSpPr>
            <a:grpSpLocks/>
          </p:cNvGrpSpPr>
          <p:nvPr/>
        </p:nvGrpSpPr>
        <p:grpSpPr bwMode="auto">
          <a:xfrm>
            <a:off x="3684287" y="3122896"/>
            <a:ext cx="3251200" cy="1600200"/>
            <a:chOff x="1968" y="1968"/>
            <a:chExt cx="2304" cy="1008"/>
          </a:xfrm>
        </p:grpSpPr>
        <p:sp>
          <p:nvSpPr>
            <p:cNvPr id="8" name="Rectangle 5"/>
            <p:cNvSpPr>
              <a:spLocks noChangeArrowheads="1"/>
            </p:cNvSpPr>
            <p:nvPr/>
          </p:nvSpPr>
          <p:spPr bwMode="auto">
            <a:xfrm>
              <a:off x="3792" y="2688"/>
              <a:ext cx="480" cy="288"/>
            </a:xfrm>
            <a:prstGeom prst="rect">
              <a:avLst/>
            </a:prstGeom>
            <a:noFill/>
            <a:ln w="19050">
              <a:solidFill>
                <a:srgbClr val="FF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ja-JP" altLang="ja-JP"/>
            </a:p>
          </p:txBody>
        </p:sp>
        <p:sp>
          <p:nvSpPr>
            <p:cNvPr id="9" name="Line 6"/>
            <p:cNvSpPr>
              <a:spLocks noChangeShapeType="1"/>
            </p:cNvSpPr>
            <p:nvPr/>
          </p:nvSpPr>
          <p:spPr bwMode="auto">
            <a:xfrm flipH="1" flipV="1">
              <a:off x="3120" y="2352"/>
              <a:ext cx="672" cy="336"/>
            </a:xfrm>
            <a:prstGeom prst="line">
              <a:avLst/>
            </a:prstGeom>
            <a:noFill/>
            <a:ln w="19050">
              <a:solidFill>
                <a:srgbClr val="FF9999"/>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 name="Text Box 7"/>
            <p:cNvSpPr txBox="1">
              <a:spLocks noChangeArrowheads="1"/>
            </p:cNvSpPr>
            <p:nvPr/>
          </p:nvSpPr>
          <p:spPr bwMode="auto">
            <a:xfrm>
              <a:off x="1968" y="1968"/>
              <a:ext cx="1488" cy="589"/>
            </a:xfrm>
            <a:prstGeom prst="rect">
              <a:avLst/>
            </a:prstGeom>
            <a:solidFill>
              <a:schemeClr val="tx1"/>
            </a:solidFill>
            <a:ln w="19050">
              <a:solidFill>
                <a:srgbClr val="FF9999"/>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ja-JP" sz="1800" dirty="0">
                  <a:solidFill>
                    <a:schemeClr val="bg1"/>
                  </a:solidFill>
                  <a:latin typeface="Arial" panose="020B0604020202020204" pitchFamily="34" charset="0"/>
                  <a:ea typeface="ＭＳ Ｐゴシック" panose="020B0600070205080204" pitchFamily="50" charset="-128"/>
                </a:rPr>
                <a:t>Carbohydrate binding determinant</a:t>
              </a:r>
              <a:endParaRPr lang="en-US" altLang="ja-JP" dirty="0">
                <a:solidFill>
                  <a:schemeClr val="bg1"/>
                </a:solidFill>
                <a:ea typeface="ＭＳ Ｐゴシック" panose="020B0600070205080204" pitchFamily="50" charset="-128"/>
              </a:endParaRPr>
            </a:p>
          </p:txBody>
        </p:sp>
      </p:grpSp>
      <p:grpSp>
        <p:nvGrpSpPr>
          <p:cNvPr id="11" name="Group 8"/>
          <p:cNvGrpSpPr>
            <a:grpSpLocks/>
          </p:cNvGrpSpPr>
          <p:nvPr/>
        </p:nvGrpSpPr>
        <p:grpSpPr bwMode="auto">
          <a:xfrm>
            <a:off x="6189362" y="2589496"/>
            <a:ext cx="2913062" cy="2590800"/>
            <a:chOff x="3744" y="1632"/>
            <a:chExt cx="2064" cy="1632"/>
          </a:xfrm>
        </p:grpSpPr>
        <p:sp>
          <p:nvSpPr>
            <p:cNvPr id="12" name="Rectangle 9"/>
            <p:cNvSpPr>
              <a:spLocks noChangeArrowheads="1"/>
            </p:cNvSpPr>
            <p:nvPr/>
          </p:nvSpPr>
          <p:spPr bwMode="auto">
            <a:xfrm>
              <a:off x="3744" y="2544"/>
              <a:ext cx="720" cy="720"/>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ja-JP" altLang="ja-JP"/>
            </a:p>
          </p:txBody>
        </p:sp>
        <p:sp>
          <p:nvSpPr>
            <p:cNvPr id="13" name="Line 10"/>
            <p:cNvSpPr>
              <a:spLocks noChangeShapeType="1"/>
            </p:cNvSpPr>
            <p:nvPr/>
          </p:nvSpPr>
          <p:spPr bwMode="auto">
            <a:xfrm flipV="1">
              <a:off x="4464" y="2208"/>
              <a:ext cx="240" cy="336"/>
            </a:xfrm>
            <a:prstGeom prst="line">
              <a:avLst/>
            </a:prstGeom>
            <a:noFill/>
            <a:ln w="1905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Text Box 11"/>
            <p:cNvSpPr txBox="1">
              <a:spLocks noChangeArrowheads="1"/>
            </p:cNvSpPr>
            <p:nvPr/>
          </p:nvSpPr>
          <p:spPr bwMode="auto">
            <a:xfrm>
              <a:off x="4464" y="1632"/>
              <a:ext cx="1344" cy="589"/>
            </a:xfrm>
            <a:prstGeom prst="rect">
              <a:avLst/>
            </a:prstGeom>
            <a:solidFill>
              <a:schemeClr val="tx1"/>
            </a:solidFill>
            <a:ln w="19050">
              <a:solidFill>
                <a:srgbClr val="99CCFF"/>
              </a:solidFill>
              <a:miter lim="800000"/>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ja-JP" sz="1800" dirty="0">
                  <a:solidFill>
                    <a:schemeClr val="bg1"/>
                  </a:solidFill>
                  <a:latin typeface="Arial" panose="020B0604020202020204" pitchFamily="34" charset="0"/>
                  <a:ea typeface="ＭＳ Ｐゴシック" panose="020B0600070205080204" pitchFamily="50" charset="-128"/>
                </a:rPr>
                <a:t>Carbohydrate recognition domain (CRD)</a:t>
              </a:r>
              <a:endParaRPr lang="en-US" altLang="ja-JP" dirty="0">
                <a:solidFill>
                  <a:schemeClr val="bg1"/>
                </a:solidFill>
                <a:ea typeface="ＭＳ Ｐゴシック" panose="020B0600070205080204" pitchFamily="50" charset="-128"/>
              </a:endParaRPr>
            </a:p>
          </p:txBody>
        </p:sp>
      </p:grpSp>
      <p:sp>
        <p:nvSpPr>
          <p:cNvPr id="15" name="Text Box 13"/>
          <p:cNvSpPr txBox="1">
            <a:spLocks noChangeArrowheads="1"/>
          </p:cNvSpPr>
          <p:nvPr/>
        </p:nvSpPr>
        <p:spPr bwMode="auto">
          <a:xfrm>
            <a:off x="8500762" y="3685466"/>
            <a:ext cx="2514600" cy="923330"/>
          </a:xfrm>
          <a:prstGeom prst="rect">
            <a:avLst/>
          </a:prstGeom>
          <a:noFill/>
          <a:ln w="9525">
            <a:noFill/>
            <a:miter lim="800000"/>
            <a:headEnd/>
            <a:tailEnd/>
          </a:ln>
        </p:spPr>
        <p:txBody>
          <a:bodyPr>
            <a:spAutoFit/>
          </a:bodyPr>
          <a:lstStyle/>
          <a:p>
            <a:pPr>
              <a:spcBef>
                <a:spcPct val="50000"/>
              </a:spcBef>
              <a:defRPr/>
            </a:pPr>
            <a:r>
              <a:rPr lang="en-US" dirty="0">
                <a:effectLst>
                  <a:outerShdw blurRad="38100" dist="38100" dir="2700000" algn="tl">
                    <a:srgbClr val="000000">
                      <a:alpha val="43137"/>
                    </a:srgbClr>
                  </a:outerShdw>
                </a:effectLst>
                <a:latin typeface="Arial" charset="0"/>
                <a:cs typeface="+mn-cs"/>
              </a:rPr>
              <a:t>Lectin =</a:t>
            </a:r>
            <a:br>
              <a:rPr lang="en-US" dirty="0">
                <a:effectLst>
                  <a:outerShdw blurRad="38100" dist="38100" dir="2700000" algn="tl">
                    <a:srgbClr val="000000">
                      <a:alpha val="43137"/>
                    </a:srgbClr>
                  </a:outerShdw>
                </a:effectLst>
                <a:latin typeface="Arial" charset="0"/>
                <a:cs typeface="+mn-cs"/>
              </a:rPr>
            </a:br>
            <a:r>
              <a:rPr lang="en-US" dirty="0">
                <a:effectLst>
                  <a:outerShdw blurRad="38100" dist="38100" dir="2700000" algn="tl">
                    <a:srgbClr val="000000">
                      <a:alpha val="43137"/>
                    </a:srgbClr>
                  </a:outerShdw>
                </a:effectLst>
                <a:latin typeface="Arial" charset="0"/>
                <a:cs typeface="+mn-cs"/>
              </a:rPr>
              <a:t>Glycan Binding Protein (GBP)</a:t>
            </a:r>
          </a:p>
        </p:txBody>
      </p:sp>
      <p:sp>
        <p:nvSpPr>
          <p:cNvPr id="16" name="Text Box 14"/>
          <p:cNvSpPr txBox="1">
            <a:spLocks noChangeArrowheads="1"/>
          </p:cNvSpPr>
          <p:nvPr/>
        </p:nvSpPr>
        <p:spPr bwMode="auto">
          <a:xfrm>
            <a:off x="4166887" y="5285071"/>
            <a:ext cx="1143000" cy="369332"/>
          </a:xfrm>
          <a:prstGeom prst="rect">
            <a:avLst/>
          </a:prstGeom>
          <a:noFill/>
          <a:ln w="9525">
            <a:noFill/>
            <a:miter lim="800000"/>
            <a:headEnd/>
            <a:tailEnd/>
          </a:ln>
        </p:spPr>
        <p:txBody>
          <a:bodyPr>
            <a:spAutoFit/>
          </a:bodyPr>
          <a:lstStyle/>
          <a:p>
            <a:pPr>
              <a:spcBef>
                <a:spcPct val="50000"/>
              </a:spcBef>
              <a:defRPr/>
            </a:pPr>
            <a:r>
              <a:rPr lang="en-US" dirty="0">
                <a:solidFill>
                  <a:schemeClr val="bg1"/>
                </a:solidFill>
                <a:effectLst>
                  <a:outerShdw blurRad="38100" dist="38100" dir="2700000" algn="tl">
                    <a:srgbClr val="000000">
                      <a:alpha val="43137"/>
                    </a:srgbClr>
                  </a:outerShdw>
                </a:effectLst>
                <a:latin typeface="Arial" charset="0"/>
                <a:cs typeface="+mn-cs"/>
              </a:rPr>
              <a:t>Glycan</a:t>
            </a:r>
          </a:p>
        </p:txBody>
      </p:sp>
      <p:sp>
        <p:nvSpPr>
          <p:cNvPr id="17" name="テキスト ボックス 16"/>
          <p:cNvSpPr txBox="1"/>
          <p:nvPr/>
        </p:nvSpPr>
        <p:spPr>
          <a:xfrm>
            <a:off x="2506868" y="1841"/>
            <a:ext cx="7166115" cy="400110"/>
          </a:xfrm>
          <a:prstGeom prst="rect">
            <a:avLst/>
          </a:prstGeom>
          <a:noFill/>
        </p:spPr>
        <p:txBody>
          <a:bodyPr wrap="square" rtlCol="0">
            <a:spAutoFit/>
          </a:bodyPr>
          <a:lstStyle/>
          <a:p>
            <a:r>
              <a:rPr kumimoji="1" lang="ja-JP" altLang="en-US" sz="2000" b="1" dirty="0" smtClean="0">
                <a:latin typeface="Meiryo UI" panose="020B0604030504040204" pitchFamily="50" charset="-128"/>
                <a:ea typeface="Meiryo UI" panose="020B0604030504040204" pitchFamily="50" charset="-128"/>
              </a:rPr>
              <a:t>特定の糖鎖を認識し</a:t>
            </a:r>
            <a:r>
              <a:rPr lang="ja-JP" altLang="en-US" sz="2000" b="1" dirty="0" smtClean="0">
                <a:latin typeface="Meiryo UI" panose="020B0604030504040204" pitchFamily="50" charset="-128"/>
                <a:ea typeface="Meiryo UI" panose="020B0604030504040204" pitchFamily="50" charset="-128"/>
              </a:rPr>
              <a:t>結合する</a:t>
            </a:r>
            <a:r>
              <a:rPr kumimoji="1" lang="ja-JP" altLang="en-US" sz="2000" b="1" dirty="0" smtClean="0">
                <a:latin typeface="Meiryo UI" panose="020B0604030504040204" pitchFamily="50" charset="-128"/>
                <a:ea typeface="Meiryo UI" panose="020B0604030504040204" pitchFamily="50" charset="-128"/>
              </a:rPr>
              <a:t>レクチンと言うタンパク質群</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24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168965" y="1454921"/>
            <a:ext cx="11837505" cy="2000082"/>
          </a:xfrm>
          <a:prstGeom prst="roundRect">
            <a:avLst>
              <a:gd name="adj" fmla="val 18529"/>
            </a:avLst>
          </a:prstGeom>
          <a:solidFill>
            <a:schemeClr val="accent2">
              <a:lumMod val="20000"/>
              <a:lumOff val="80000"/>
            </a:schemeClr>
          </a:solidFill>
          <a:ln w="19050">
            <a:solidFill>
              <a:srgbClr val="C00000"/>
            </a:solidFill>
            <a:prstDash val="sys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p:cNvSpPr/>
          <p:nvPr/>
        </p:nvSpPr>
        <p:spPr>
          <a:xfrm>
            <a:off x="7110724" y="3692325"/>
            <a:ext cx="3006291" cy="2231398"/>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41514" y="4494938"/>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782573" y="5289837"/>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935353" y="3859755"/>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273859" y="4521124"/>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641718" y="452475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2182762" y="4679202"/>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893017" y="4504876"/>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530775" y="4690046"/>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930110" y="48355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140249" y="4468813"/>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483906" y="4478047"/>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989806" y="4676884"/>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a:off x="9576868" y="4666945"/>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5333493" y="482790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037332" y="4108540"/>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2" name="角丸四角形 1"/>
          <p:cNvSpPr/>
          <p:nvPr/>
        </p:nvSpPr>
        <p:spPr>
          <a:xfrm>
            <a:off x="411573"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rgbClr val="002060"/>
                </a:solidFill>
                <a:effectLst>
                  <a:outerShdw blurRad="38100" dist="38100" dir="2700000" algn="tl">
                    <a:srgbClr val="000000">
                      <a:alpha val="43137"/>
                    </a:srgbClr>
                  </a:outerShdw>
                </a:effectLst>
              </a:rPr>
              <a:t>個別化医療</a:t>
            </a:r>
            <a:endParaRPr kumimoji="1" lang="ja-JP" altLang="en-US" sz="2000" dirty="0">
              <a:solidFill>
                <a:srgbClr val="002060"/>
              </a:solidFill>
              <a:effectLst>
                <a:outerShdw blurRad="38100" dist="38100" dir="2700000" algn="tl">
                  <a:srgbClr val="000000">
                    <a:alpha val="43137"/>
                  </a:srgbClr>
                </a:outerShdw>
              </a:effectLst>
            </a:endParaRPr>
          </a:p>
        </p:txBody>
      </p:sp>
      <p:sp>
        <p:nvSpPr>
          <p:cNvPr id="48" name="角丸四角形 47"/>
          <p:cNvSpPr/>
          <p:nvPr/>
        </p:nvSpPr>
        <p:spPr>
          <a:xfrm>
            <a:off x="5188882"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プロテイン</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9" name="角丸四角形 48"/>
          <p:cNvSpPr/>
          <p:nvPr/>
        </p:nvSpPr>
        <p:spPr>
          <a:xfrm>
            <a:off x="7618579" y="2107087"/>
            <a:ext cx="1828800" cy="829870"/>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糖鎖</a:t>
            </a:r>
            <a:endParaRPr kumimoji="1" lang="en-US" altLang="ja-JP"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テクノロジ</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ー</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2" name="角丸四角形 51"/>
          <p:cNvSpPr/>
          <p:nvPr/>
        </p:nvSpPr>
        <p:spPr>
          <a:xfrm>
            <a:off x="2763076" y="2112009"/>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accent6">
                    <a:lumMod val="40000"/>
                    <a:lumOff val="60000"/>
                  </a:schemeClr>
                </a:solidFill>
                <a:latin typeface="Meiryo UI" panose="020B0604030504040204" pitchFamily="50" charset="-128"/>
                <a:ea typeface="Meiryo UI" panose="020B0604030504040204" pitchFamily="50" charset="-128"/>
              </a:rPr>
              <a:t>RNA</a:t>
            </a: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ワールド</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57" name="角丸四角形 56"/>
          <p:cNvSpPr/>
          <p:nvPr/>
        </p:nvSpPr>
        <p:spPr>
          <a:xfrm>
            <a:off x="9935016" y="2107087"/>
            <a:ext cx="1828800" cy="829870"/>
          </a:xfrm>
          <a:prstGeom prst="roundRect">
            <a:avLst/>
          </a:prstGeom>
          <a:solidFill>
            <a:schemeClr val="bg1"/>
          </a:solidFill>
          <a:ln w="38100">
            <a:solidFill>
              <a:schemeClr val="accent1">
                <a:lumMod val="40000"/>
                <a:lumOff val="60000"/>
              </a:schemeClr>
            </a:solidFill>
            <a:prstDash val="dash"/>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accent6">
                    <a:lumMod val="40000"/>
                    <a:lumOff val="60000"/>
                  </a:schemeClr>
                </a:solidFill>
                <a:latin typeface="Meiryo UI" panose="020B0604030504040204" pitchFamily="50" charset="-128"/>
                <a:ea typeface="Meiryo UI" panose="020B0604030504040204" pitchFamily="50" charset="-128"/>
              </a:rPr>
              <a:t>未病医療</a:t>
            </a:r>
            <a:endParaRPr kumimoji="1" lang="ja-JP" altLang="en-US" sz="2000" b="1" dirty="0">
              <a:solidFill>
                <a:schemeClr val="accent6">
                  <a:lumMod val="40000"/>
                  <a:lumOff val="60000"/>
                </a:schemeClr>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471874" y="4934"/>
            <a:ext cx="3239852"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戦略研の情報発信</a:t>
            </a:r>
            <a:endParaRPr kumimoji="1" lang="ja-JP" altLang="en-US" sz="2000" b="1" dirty="0">
              <a:latin typeface="Meiryo UI" panose="020B0604030504040204" pitchFamily="50" charset="-128"/>
              <a:ea typeface="Meiryo UI" panose="020B0604030504040204" pitchFamily="50" charset="-128"/>
            </a:endParaRPr>
          </a:p>
        </p:txBody>
      </p:sp>
      <p:sp>
        <p:nvSpPr>
          <p:cNvPr id="58" name="角丸四角形 57"/>
          <p:cNvSpPr/>
          <p:nvPr/>
        </p:nvSpPr>
        <p:spPr>
          <a:xfrm>
            <a:off x="4993413" y="981773"/>
            <a:ext cx="2199860" cy="688157"/>
          </a:xfrm>
          <a:prstGeom prst="roundRect">
            <a:avLst/>
          </a:prstGeom>
          <a:solidFill>
            <a:schemeClr val="accent2"/>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オミック</a:t>
            </a:r>
            <a:r>
              <a:rPr lang="ja-JP" altLang="en-US" sz="2000" b="1" dirty="0" smtClean="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ス解析</a:t>
            </a:r>
            <a:endParaRPr kumimoji="1" lang="ja-JP" altLang="en-US" sz="20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10166539" y="788511"/>
            <a:ext cx="1611329" cy="523220"/>
          </a:xfrm>
          <a:prstGeom prst="rect">
            <a:avLst/>
          </a:prstGeom>
          <a:noFill/>
        </p:spPr>
        <p:txBody>
          <a:bodyPr wrap="square" rtlCol="0">
            <a:spAutoFit/>
          </a:bodyPr>
          <a:lstStyle/>
          <a:p>
            <a:r>
              <a:rPr kumimoji="1" lang="ja-JP" altLang="en-US" sz="1400" b="1" dirty="0" smtClean="0">
                <a:latin typeface="Meiryo UI" panose="020B0604030504040204" pitchFamily="50" charset="-128"/>
                <a:ea typeface="Meiryo UI" panose="020B0604030504040204" pitchFamily="50" charset="-128"/>
              </a:rPr>
              <a:t>①</a:t>
            </a:r>
            <a:r>
              <a:rPr kumimoji="1" lang="en-US" altLang="ja-JP" sz="1400" b="1" dirty="0" smtClean="0">
                <a:latin typeface="Meiryo UI" panose="020B0604030504040204" pitchFamily="50" charset="-128"/>
                <a:ea typeface="Meiryo UI" panose="020B0604030504040204" pitchFamily="50" charset="-128"/>
              </a:rPr>
              <a:t>DNA</a:t>
            </a:r>
            <a:r>
              <a:rPr kumimoji="1" lang="ja-JP" altLang="en-US" sz="1400" b="1" dirty="0" smtClean="0">
                <a:latin typeface="Meiryo UI" panose="020B0604030504040204" pitchFamily="50" charset="-128"/>
                <a:ea typeface="Meiryo UI" panose="020B0604030504040204" pitchFamily="50" charset="-128"/>
              </a:rPr>
              <a:t>治療系</a:t>
            </a:r>
            <a:endParaRPr kumimoji="1" lang="en-US" altLang="ja-JP" sz="11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②糖鎖治療系</a:t>
            </a:r>
            <a:endParaRPr kumimoji="1" lang="en-US" altLang="ja-JP" sz="1400" b="1" dirty="0" smtClean="0">
              <a:latin typeface="Meiryo UI" panose="020B0604030504040204" pitchFamily="50" charset="-128"/>
              <a:ea typeface="Meiryo UI" panose="020B0604030504040204" pitchFamily="50" charset="-128"/>
            </a:endParaRPr>
          </a:p>
        </p:txBody>
      </p:sp>
      <p:cxnSp>
        <p:nvCxnSpPr>
          <p:cNvPr id="16" name="直線矢印コネクタ 15"/>
          <p:cNvCxnSpPr/>
          <p:nvPr/>
        </p:nvCxnSpPr>
        <p:spPr>
          <a:xfrm flipH="1">
            <a:off x="10849417" y="1311731"/>
            <a:ext cx="14053" cy="79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角丸四角形 62"/>
          <p:cNvSpPr/>
          <p:nvPr/>
        </p:nvSpPr>
        <p:spPr>
          <a:xfrm>
            <a:off x="5333493" y="6218895"/>
            <a:ext cx="1620080" cy="445119"/>
          </a:xfrm>
          <a:prstGeom prst="roundRect">
            <a:avLst/>
          </a:prstGeom>
          <a:solidFill>
            <a:schemeClr val="accent2">
              <a:lumMod val="75000"/>
            </a:schemeClr>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22" name="カギ線コネクタ 21"/>
          <p:cNvCxnSpPr>
            <a:stCxn id="46" idx="2"/>
            <a:endCxn id="63" idx="1"/>
          </p:cNvCxnSpPr>
          <p:nvPr/>
        </p:nvCxnSpPr>
        <p:spPr>
          <a:xfrm rot="16200000" flipH="1">
            <a:off x="3869266" y="4977228"/>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63" idx="3"/>
            <a:endCxn id="11" idx="2"/>
          </p:cNvCxnSpPr>
          <p:nvPr/>
        </p:nvCxnSpPr>
        <p:spPr>
          <a:xfrm flipV="1">
            <a:off x="6953573" y="5734956"/>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下矢印 2"/>
          <p:cNvSpPr/>
          <p:nvPr/>
        </p:nvSpPr>
        <p:spPr>
          <a:xfrm>
            <a:off x="1206289" y="3001618"/>
            <a:ext cx="189013" cy="1434607"/>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下矢印 33"/>
          <p:cNvSpPr/>
          <p:nvPr/>
        </p:nvSpPr>
        <p:spPr>
          <a:xfrm>
            <a:off x="6008775" y="2996723"/>
            <a:ext cx="189013" cy="1434607"/>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下矢印 35"/>
          <p:cNvSpPr/>
          <p:nvPr/>
        </p:nvSpPr>
        <p:spPr>
          <a:xfrm>
            <a:off x="8526352" y="2981535"/>
            <a:ext cx="190266" cy="689454"/>
          </a:xfrm>
          <a:prstGeom prst="downArrow">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2979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角丸四角形 96"/>
          <p:cNvSpPr/>
          <p:nvPr/>
        </p:nvSpPr>
        <p:spPr>
          <a:xfrm>
            <a:off x="6687814" y="347871"/>
            <a:ext cx="5348473" cy="6231835"/>
          </a:xfrm>
          <a:prstGeom prst="roundRect">
            <a:avLst>
              <a:gd name="adj" fmla="val 4586"/>
            </a:avLst>
          </a:prstGeom>
          <a:solidFill>
            <a:srgbClr val="FFC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p:cNvSpPr/>
          <p:nvPr/>
        </p:nvSpPr>
        <p:spPr>
          <a:xfrm>
            <a:off x="6703226" y="3470881"/>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34016" y="4213860"/>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471025" y="5007375"/>
            <a:ext cx="1357032" cy="456672"/>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4866361" y="4240046"/>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234220" y="4243676"/>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600" b="1" dirty="0" smtClean="0">
                <a:solidFill>
                  <a:schemeClr val="tx1"/>
                </a:solidFill>
                <a:latin typeface="Meiryo UI" panose="020B0604030504040204" pitchFamily="50" charset="-128"/>
                <a:ea typeface="Meiryo UI" panose="020B0604030504040204" pitchFamily="50" charset="-128"/>
              </a:rPr>
              <a:t>翻訳後「糖鎖」修飾</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1775264" y="439812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4123277" y="4408968"/>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732751" y="418773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076408" y="4196969"/>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582308" y="4395806"/>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a:off x="9169369" y="4395805"/>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925995" y="4546826"/>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265938" y="3827462"/>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499607" y="418449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9002175" y="3978436"/>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7327541" y="635165"/>
            <a:ext cx="1644281" cy="623236"/>
            <a:chOff x="4886239" y="1350262"/>
            <a:chExt cx="1644281" cy="623236"/>
          </a:xfrm>
        </p:grpSpPr>
        <p:sp>
          <p:nvSpPr>
            <p:cNvPr id="27" name="角丸四角形 26"/>
            <p:cNvSpPr/>
            <p:nvPr/>
          </p:nvSpPr>
          <p:spPr>
            <a:xfrm>
              <a:off x="4886239" y="1350262"/>
              <a:ext cx="1644281" cy="623236"/>
            </a:xfrm>
            <a:prstGeom prst="roundRect">
              <a:avLst/>
            </a:prstGeom>
            <a:solidFill>
              <a:srgbClr val="C00000"/>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脳神経細胞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4935934" y="1688888"/>
              <a:ext cx="1539578" cy="276999"/>
            </a:xfrm>
            <a:prstGeom prst="rect">
              <a:avLst/>
            </a:prstGeom>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Neuron</a:t>
              </a:r>
              <a:endParaRPr lang="ja-JP" altLang="en-US" sz="1200" dirty="0">
                <a:solidFill>
                  <a:schemeClr val="bg1"/>
                </a:solidFill>
                <a:latin typeface="Meiryo UI" panose="020B0604030504040204" pitchFamily="50" charset="-128"/>
                <a:ea typeface="Meiryo UI" panose="020B0604030504040204" pitchFamily="50" charset="-128"/>
              </a:endParaRPr>
            </a:p>
          </p:txBody>
        </p:sp>
      </p:grpSp>
      <p:sp>
        <p:nvSpPr>
          <p:cNvPr id="46" name="角丸四角形 45"/>
          <p:cNvSpPr/>
          <p:nvPr/>
        </p:nvSpPr>
        <p:spPr>
          <a:xfrm>
            <a:off x="2487068" y="41942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500997" y="4535523"/>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49" name="角丸四角形 48"/>
          <p:cNvSpPr/>
          <p:nvPr/>
        </p:nvSpPr>
        <p:spPr>
          <a:xfrm>
            <a:off x="4890562" y="5947986"/>
            <a:ext cx="1620080" cy="445119"/>
          </a:xfrm>
          <a:prstGeom prst="roundRect">
            <a:avLst/>
          </a:prstGeom>
          <a:solidFill>
            <a:schemeClr val="accent2">
              <a:lumMod val="75000"/>
            </a:schemeClr>
          </a:solidFill>
          <a:ln>
            <a:solidFill>
              <a:srgbClr val="FFFF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cxnSp>
        <p:nvCxnSpPr>
          <p:cNvPr id="50" name="カギ線コネクタ 49"/>
          <p:cNvCxnSpPr>
            <a:endCxn id="49" idx="1"/>
          </p:cNvCxnSpPr>
          <p:nvPr/>
        </p:nvCxnSpPr>
        <p:spPr>
          <a:xfrm rot="16200000" flipH="1">
            <a:off x="3426335" y="4706319"/>
            <a:ext cx="1272436" cy="16560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49" idx="3"/>
          </p:cNvCxnSpPr>
          <p:nvPr/>
        </p:nvCxnSpPr>
        <p:spPr>
          <a:xfrm flipV="1">
            <a:off x="6510642" y="5464047"/>
            <a:ext cx="1639040" cy="7064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9709517" y="1306215"/>
            <a:ext cx="2326770" cy="830997"/>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C00000"/>
                </a:solidFill>
                <a:latin typeface="Meiryo UI" panose="020B0604030504040204" pitchFamily="50" charset="-128"/>
                <a:ea typeface="Meiryo UI" panose="020B0604030504040204" pitchFamily="50" charset="-128"/>
              </a:rPr>
              <a:t>糖鎖</a:t>
            </a:r>
            <a:r>
              <a:rPr lang="ja-JP" altLang="en-US" sz="2400" b="1" u="sng" dirty="0" smtClean="0">
                <a:latin typeface="Meiryo UI" panose="020B0604030504040204" pitchFamily="50" charset="-128"/>
                <a:ea typeface="Meiryo UI" panose="020B0604030504040204" pitchFamily="50" charset="-128"/>
              </a:rPr>
              <a:t>領域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神経</a:t>
            </a:r>
            <a:r>
              <a:rPr lang="ja-JP" altLang="en-US" sz="2400" b="1" u="sng" dirty="0" smtClean="0">
                <a:solidFill>
                  <a:srgbClr val="7030A0"/>
                </a:solidFill>
                <a:latin typeface="Meiryo UI" panose="020B0604030504040204" pitchFamily="50" charset="-128"/>
                <a:ea typeface="Meiryo UI" panose="020B0604030504040204" pitchFamily="50" charset="-128"/>
              </a:rPr>
              <a:t>免疫</a:t>
            </a:r>
            <a:r>
              <a:rPr lang="ja-JP" altLang="en-US" sz="2400" b="1" u="sng" dirty="0" smtClean="0">
                <a:latin typeface="Meiryo UI" panose="020B0604030504040204" pitchFamily="50" charset="-128"/>
                <a:ea typeface="Meiryo UI" panose="020B0604030504040204" pitchFamily="50" charset="-128"/>
              </a:rPr>
              <a:t>領域</a:t>
            </a:r>
            <a:endParaRPr kumimoji="1" lang="ja-JP" altLang="en-US" sz="2400" b="1" u="sng" dirty="0">
              <a:latin typeface="Meiryo UI" panose="020B0604030504040204" pitchFamily="50" charset="-128"/>
              <a:ea typeface="Meiryo UI" panose="020B0604030504040204" pitchFamily="50" charset="-128"/>
            </a:endParaRPr>
          </a:p>
        </p:txBody>
      </p:sp>
      <p:cxnSp>
        <p:nvCxnSpPr>
          <p:cNvPr id="31" name="直線矢印コネクタ 30"/>
          <p:cNvCxnSpPr/>
          <p:nvPr/>
        </p:nvCxnSpPr>
        <p:spPr>
          <a:xfrm>
            <a:off x="3283046" y="936844"/>
            <a:ext cx="0" cy="324765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V="1">
            <a:off x="3283046" y="2626623"/>
            <a:ext cx="4044495" cy="127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グループ化 39"/>
          <p:cNvGrpSpPr/>
          <p:nvPr/>
        </p:nvGrpSpPr>
        <p:grpSpPr>
          <a:xfrm>
            <a:off x="7357764" y="2287997"/>
            <a:ext cx="1644281" cy="623236"/>
            <a:chOff x="4886239" y="1350262"/>
            <a:chExt cx="1644281" cy="623236"/>
          </a:xfrm>
          <a:solidFill>
            <a:srgbClr val="990033"/>
          </a:solidFill>
        </p:grpSpPr>
        <p:sp>
          <p:nvSpPr>
            <p:cNvPr id="43" name="角丸四角形 42"/>
            <p:cNvSpPr/>
            <p:nvPr/>
          </p:nvSpPr>
          <p:spPr>
            <a:xfrm>
              <a:off x="4886239" y="1350262"/>
              <a:ext cx="1644281" cy="623236"/>
            </a:xfrm>
            <a:prstGeom prst="roundRect">
              <a:avLst/>
            </a:prstGeom>
            <a:grp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グリア細胞</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48" name="正方形/長方形 47"/>
            <p:cNvSpPr/>
            <p:nvPr/>
          </p:nvSpPr>
          <p:spPr>
            <a:xfrm>
              <a:off x="4935934" y="1688888"/>
              <a:ext cx="1539578" cy="276999"/>
            </a:xfrm>
            <a:prstGeom prst="rect">
              <a:avLst/>
            </a:prstGeom>
            <a:grpFill/>
          </p:spPr>
          <p:txBody>
            <a:bodyPr wrap="square">
              <a:spAutoFit/>
            </a:bodyPr>
            <a:lstStyle/>
            <a:p>
              <a:pPr algn="ctr"/>
              <a:r>
                <a:rPr lang="en-US" altLang="ja-JP" sz="1200" dirty="0" smtClean="0">
                  <a:solidFill>
                    <a:schemeClr val="bg1"/>
                  </a:solidFill>
                  <a:latin typeface="Meiryo UI" panose="020B0604030504040204" pitchFamily="50" charset="-128"/>
                  <a:ea typeface="Meiryo UI" panose="020B0604030504040204" pitchFamily="50" charset="-128"/>
                </a:rPr>
                <a:t>Glia</a:t>
              </a:r>
              <a:endParaRPr lang="ja-JP" altLang="en-US" sz="1200" dirty="0">
                <a:solidFill>
                  <a:schemeClr val="bg1"/>
                </a:solidFill>
                <a:latin typeface="Meiryo UI" panose="020B0604030504040204" pitchFamily="50" charset="-128"/>
                <a:ea typeface="Meiryo UI" panose="020B0604030504040204" pitchFamily="50" charset="-128"/>
              </a:endParaRPr>
            </a:p>
          </p:txBody>
        </p:sp>
      </p:grpSp>
      <p:cxnSp>
        <p:nvCxnSpPr>
          <p:cNvPr id="83" name="直線矢印コネクタ 82"/>
          <p:cNvCxnSpPr/>
          <p:nvPr/>
        </p:nvCxnSpPr>
        <p:spPr>
          <a:xfrm>
            <a:off x="3283046" y="956722"/>
            <a:ext cx="4039182" cy="71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7377236" y="1641666"/>
            <a:ext cx="2067028" cy="646331"/>
          </a:xfrm>
          <a:prstGeom prst="rect">
            <a:avLst/>
          </a:prstGeom>
          <a:noFill/>
        </p:spPr>
        <p:txBody>
          <a:bodyPr wrap="square" rtlCol="0">
            <a:spAutoFit/>
          </a:bodyPr>
          <a:lstStyle/>
          <a:p>
            <a:r>
              <a:rPr kumimoji="1" lang="ja-JP" altLang="en-US" sz="1200" dirty="0" smtClean="0">
                <a:latin typeface="游ゴシック Light" panose="020B0300000000000000" pitchFamily="50" charset="-128"/>
                <a:ea typeface="游ゴシック Light" panose="020B0300000000000000" pitchFamily="50" charset="-128"/>
              </a:rPr>
              <a:t>ミクログリア</a:t>
            </a:r>
            <a:endParaRPr kumimoji="1" lang="en-US" altLang="ja-JP" sz="1200" dirty="0" smtClean="0">
              <a:latin typeface="游ゴシック Light" panose="020B0300000000000000" pitchFamily="50" charset="-128"/>
              <a:ea typeface="游ゴシック Light" panose="020B0300000000000000" pitchFamily="50" charset="-128"/>
            </a:endParaRPr>
          </a:p>
          <a:p>
            <a:r>
              <a:rPr lang="ja-JP" altLang="en-US" sz="1200" dirty="0" smtClean="0">
                <a:latin typeface="游ゴシック Light" panose="020B0300000000000000" pitchFamily="50" charset="-128"/>
                <a:ea typeface="游ゴシック Light" panose="020B0300000000000000" pitchFamily="50" charset="-128"/>
              </a:rPr>
              <a:t>アストロサイト</a:t>
            </a:r>
            <a:endParaRPr lang="en-US" altLang="ja-JP" sz="1200" dirty="0" smtClean="0">
              <a:latin typeface="游ゴシック Light" panose="020B0300000000000000" pitchFamily="50" charset="-128"/>
              <a:ea typeface="游ゴシック Light" panose="020B0300000000000000" pitchFamily="50" charset="-128"/>
            </a:endParaRPr>
          </a:p>
          <a:p>
            <a:r>
              <a:rPr kumimoji="1" lang="ja-JP" altLang="en-US" sz="1200" dirty="0">
                <a:latin typeface="游ゴシック Light" panose="020B0300000000000000" pitchFamily="50" charset="-128"/>
                <a:ea typeface="游ゴシック Light" panose="020B0300000000000000" pitchFamily="50" charset="-128"/>
              </a:rPr>
              <a:t>オリゴデンドロサイト</a:t>
            </a:r>
          </a:p>
        </p:txBody>
      </p:sp>
      <p:cxnSp>
        <p:nvCxnSpPr>
          <p:cNvPr id="94" name="カギ線コネクタ 93"/>
          <p:cNvCxnSpPr>
            <a:stCxn id="43" idx="3"/>
            <a:endCxn id="60" idx="2"/>
          </p:cNvCxnSpPr>
          <p:nvPr/>
        </p:nvCxnSpPr>
        <p:spPr>
          <a:xfrm flipV="1">
            <a:off x="9002045" y="2137212"/>
            <a:ext cx="1870857" cy="46240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a:endCxn id="60" idx="0"/>
          </p:cNvCxnSpPr>
          <p:nvPr/>
        </p:nvCxnSpPr>
        <p:spPr>
          <a:xfrm>
            <a:off x="9021517" y="946783"/>
            <a:ext cx="1851385" cy="35943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881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C:\Users\D0198\Desktop\和コンテンツ\1_haru\haru_01\PNG\h_pattern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5631" y="0"/>
            <a:ext cx="1539013" cy="685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3" descr="第01章03-012p_DNAの構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2104" y="823757"/>
            <a:ext cx="1909665" cy="33176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グループ化 2"/>
          <p:cNvGrpSpPr/>
          <p:nvPr/>
        </p:nvGrpSpPr>
        <p:grpSpPr>
          <a:xfrm>
            <a:off x="6750892" y="1563399"/>
            <a:ext cx="3220994" cy="2304109"/>
            <a:chOff x="7327361" y="612476"/>
            <a:chExt cx="3220994" cy="2304109"/>
          </a:xfrm>
        </p:grpSpPr>
        <p:pic>
          <p:nvPicPr>
            <p:cNvPr id="5" name="図 4"/>
            <p:cNvPicPr>
              <a:picLocks noChangeAspect="1"/>
            </p:cNvPicPr>
            <p:nvPr/>
          </p:nvPicPr>
          <p:blipFill>
            <a:blip r:embed="rId4"/>
            <a:stretch>
              <a:fillRect/>
            </a:stretch>
          </p:blipFill>
          <p:spPr>
            <a:xfrm>
              <a:off x="7327361" y="612476"/>
              <a:ext cx="2942976" cy="2304109"/>
            </a:xfrm>
            <a:prstGeom prst="rect">
              <a:avLst/>
            </a:prstGeom>
          </p:spPr>
        </p:pic>
        <p:sp>
          <p:nvSpPr>
            <p:cNvPr id="6" name="テキスト ボックス 5"/>
            <p:cNvSpPr txBox="1"/>
            <p:nvPr/>
          </p:nvSpPr>
          <p:spPr>
            <a:xfrm rot="2061295">
              <a:off x="9352304" y="1741426"/>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7327653" y="1853482"/>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155770" y="904300"/>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grpSp>
      <p:sp>
        <p:nvSpPr>
          <p:cNvPr id="9" name="下矢印 8"/>
          <p:cNvSpPr/>
          <p:nvPr/>
        </p:nvSpPr>
        <p:spPr>
          <a:xfrm>
            <a:off x="3697356"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84782" y="4918291"/>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リキッド・バイオプシー</a:t>
            </a:r>
            <a:endParaRPr kumimoji="1" lang="ja-JP" altLang="en-US" sz="2400"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2445026" y="5503116"/>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ネオアンチゲン免疫療法</a:t>
            </a:r>
            <a:endParaRPr kumimoji="1" lang="ja-JP" altLang="en-US" sz="2400" dirty="0">
              <a:latin typeface="Meiryo UI" panose="020B0604030504040204" pitchFamily="50" charset="-128"/>
              <a:ea typeface="Meiryo UI" panose="020B0604030504040204" pitchFamily="50" charset="-128"/>
            </a:endParaRPr>
          </a:p>
        </p:txBody>
      </p:sp>
      <p:sp>
        <p:nvSpPr>
          <p:cNvPr id="13" name="下矢印 12"/>
          <p:cNvSpPr/>
          <p:nvPr/>
        </p:nvSpPr>
        <p:spPr>
          <a:xfrm>
            <a:off x="7934144" y="4234069"/>
            <a:ext cx="576470" cy="596348"/>
          </a:xfrm>
          <a:prstGeom prst="downArrow">
            <a:avLst/>
          </a:prstGeom>
          <a:solidFill>
            <a:srgbClr val="FFC00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681814" y="4923108"/>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糖鎖バイオマーカー</a:t>
            </a:r>
            <a:endParaRPr kumimoji="1" lang="ja-JP" altLang="en-US" sz="24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6746091" y="5477464"/>
            <a:ext cx="3081131" cy="461665"/>
          </a:xfrm>
          <a:prstGeom prst="rect">
            <a:avLst/>
          </a:prstGeom>
          <a:noFill/>
        </p:spPr>
        <p:txBody>
          <a:bodyPr wrap="square" rtlCol="0">
            <a:spAutoFit/>
          </a:bodyPr>
          <a:lstStyle/>
          <a:p>
            <a:pPr algn="ctr"/>
            <a:r>
              <a:rPr kumimoji="1" lang="ja-JP" altLang="en-US" sz="2400" dirty="0" smtClean="0">
                <a:latin typeface="Meiryo UI" panose="020B0604030504040204" pitchFamily="50" charset="-128"/>
                <a:ea typeface="Meiryo UI" panose="020B0604030504040204" pitchFamily="50" charset="-128"/>
              </a:rPr>
              <a:t>レクチン医薬</a:t>
            </a:r>
            <a:endParaRPr kumimoji="1" lang="ja-JP" altLang="en-US" sz="24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2375452" y="248478"/>
            <a:ext cx="3299793" cy="400110"/>
          </a:xfrm>
          <a:prstGeom prst="rect">
            <a:avLst/>
          </a:prstGeom>
          <a:noFill/>
        </p:spPr>
        <p:txBody>
          <a:bodyPr wrap="square" rtlCol="0">
            <a:spAutoFit/>
          </a:bodyPr>
          <a:lstStyle/>
          <a:p>
            <a:pPr algn="ctr"/>
            <a:r>
              <a:rPr lang="en-US" altLang="ja-JP" sz="2000" b="1" dirty="0" smtClean="0">
                <a:latin typeface="Meiryo UI" panose="020B0604030504040204" pitchFamily="50" charset="-128"/>
                <a:ea typeface="Meiryo UI" panose="020B0604030504040204" pitchFamily="50" charset="-128"/>
              </a:rPr>
              <a:t>DNA</a:t>
            </a:r>
            <a:r>
              <a:rPr lang="ja-JP" altLang="en-US" sz="2000" b="1" dirty="0" smtClean="0">
                <a:latin typeface="Meiryo UI" panose="020B0604030504040204" pitchFamily="50" charset="-128"/>
                <a:ea typeface="Meiryo UI" panose="020B0604030504040204" pitchFamily="50" charset="-128"/>
              </a:rPr>
              <a:t>治療系</a:t>
            </a:r>
            <a:endParaRPr kumimoji="1" lang="ja-JP" altLang="en-US" sz="2000" b="1"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6527429" y="248478"/>
            <a:ext cx="3299793" cy="400110"/>
          </a:xfrm>
          <a:prstGeom prst="rect">
            <a:avLst/>
          </a:prstGeom>
          <a:noFill/>
        </p:spPr>
        <p:txBody>
          <a:bodyPr wrap="square" rtlCol="0">
            <a:spAutoFit/>
          </a:bodyPr>
          <a:lstStyle/>
          <a:p>
            <a:pPr algn="ctr"/>
            <a:r>
              <a:rPr lang="ja-JP" altLang="en-US" sz="2000" b="1" dirty="0" smtClean="0">
                <a:latin typeface="Meiryo UI" panose="020B0604030504040204" pitchFamily="50" charset="-128"/>
                <a:ea typeface="Meiryo UI" panose="020B0604030504040204" pitchFamily="50" charset="-128"/>
              </a:rPr>
              <a:t>糖鎖治療系</a:t>
            </a:r>
            <a:endParaRPr kumimoji="1" lang="ja-JP" altLang="en-US" sz="2000" b="1" dirty="0">
              <a:latin typeface="Meiryo UI" panose="020B0604030504040204" pitchFamily="50" charset="-128"/>
              <a:ea typeface="Meiryo UI" panose="020B0604030504040204" pitchFamily="50" charset="-128"/>
            </a:endParaRPr>
          </a:p>
        </p:txBody>
      </p:sp>
      <p:sp>
        <p:nvSpPr>
          <p:cNvPr id="16" name="正方形/長方形 15"/>
          <p:cNvSpPr/>
          <p:nvPr/>
        </p:nvSpPr>
        <p:spPr>
          <a:xfrm>
            <a:off x="616231" y="6257836"/>
            <a:ext cx="10947028" cy="600164"/>
          </a:xfrm>
          <a:prstGeom prst="rect">
            <a:avLst/>
          </a:prstGeom>
        </p:spPr>
        <p:txBody>
          <a:bodyPr wrap="square">
            <a:spAutoFit/>
          </a:bodyPr>
          <a:lstStyle/>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リキッドバイオプシー（</a:t>
            </a:r>
            <a:r>
              <a:rPr lang="en-US" altLang="ja-JP" sz="1100" dirty="0">
                <a:solidFill>
                  <a:srgbClr val="000000"/>
                </a:solidFill>
                <a:latin typeface="Meiryo UI" panose="020B0604030504040204" pitchFamily="50" charset="-128"/>
                <a:ea typeface="Meiryo UI" panose="020B0604030504040204" pitchFamily="50" charset="-128"/>
              </a:rPr>
              <a:t>liquid </a:t>
            </a:r>
            <a:r>
              <a:rPr lang="en-US" altLang="ja-JP" sz="1100" dirty="0" smtClean="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）：内視鏡や針を使って腫瘍組織を採取する従来の生検（</a:t>
            </a:r>
            <a:r>
              <a:rPr lang="en-US" altLang="ja-JP" sz="1100" dirty="0">
                <a:solidFill>
                  <a:srgbClr val="000000"/>
                </a:solidFill>
                <a:latin typeface="Meiryo UI" panose="020B0604030504040204" pitchFamily="50" charset="-128"/>
                <a:ea typeface="Meiryo UI" panose="020B0604030504040204" pitchFamily="50" charset="-128"/>
              </a:rPr>
              <a:t>biopsy</a:t>
            </a:r>
            <a:r>
              <a:rPr lang="ja-JP" altLang="en-US" sz="1100" dirty="0">
                <a:solidFill>
                  <a:srgbClr val="000000"/>
                </a:solidFill>
                <a:latin typeface="Meiryo UI" panose="020B0604030504040204" pitchFamily="50" charset="-128"/>
                <a:ea typeface="Meiryo UI" panose="020B0604030504040204" pitchFamily="50" charset="-128"/>
              </a:rPr>
              <a:t>）に代えて、血液などの体液サンプルを使って診断や治療効果予測を</a:t>
            </a:r>
            <a:r>
              <a:rPr lang="ja-JP" altLang="en-US" sz="1100" dirty="0" smtClean="0">
                <a:solidFill>
                  <a:srgbClr val="000000"/>
                </a:solidFill>
                <a:latin typeface="Meiryo UI" panose="020B0604030504040204" pitchFamily="50" charset="-128"/>
                <a:ea typeface="Meiryo UI" panose="020B0604030504040204" pitchFamily="50" charset="-128"/>
              </a:rPr>
              <a:t>行う技術。</a:t>
            </a:r>
            <a:endParaRPr lang="en-US" altLang="ja-JP" sz="1100" dirty="0">
              <a:solidFill>
                <a:srgbClr val="000000"/>
              </a:solidFill>
              <a:latin typeface="Meiryo UI" panose="020B0604030504040204" pitchFamily="50" charset="-128"/>
              <a:ea typeface="Meiryo UI" panose="020B0604030504040204" pitchFamily="50" charset="-128"/>
            </a:endParaRPr>
          </a:p>
          <a:p>
            <a:r>
              <a:rPr lang="en-US" altLang="ja-JP" sz="1100" dirty="0" smtClean="0">
                <a:solidFill>
                  <a:srgbClr val="000000"/>
                </a:solidFill>
                <a:latin typeface="Meiryo UI" panose="020B0604030504040204" pitchFamily="50" charset="-128"/>
                <a:ea typeface="Meiryo UI" panose="020B0604030504040204" pitchFamily="50" charset="-128"/>
              </a:rPr>
              <a:t>※</a:t>
            </a:r>
            <a:r>
              <a:rPr lang="ja-JP" altLang="en-US" sz="1100" dirty="0" smtClean="0">
                <a:solidFill>
                  <a:srgbClr val="000000"/>
                </a:solidFill>
                <a:latin typeface="Meiryo UI" panose="020B0604030504040204" pitchFamily="50" charset="-128"/>
                <a:ea typeface="Meiryo UI" panose="020B0604030504040204" pitchFamily="50" charset="-128"/>
              </a:rPr>
              <a:t>ネオアンチゲン（</a:t>
            </a:r>
            <a:r>
              <a:rPr lang="ja-JP" altLang="ja-JP" sz="1100" dirty="0" smtClean="0">
                <a:solidFill>
                  <a:srgbClr val="000000"/>
                </a:solidFill>
                <a:latin typeface="Meiryo UI" panose="020B0604030504040204" pitchFamily="50" charset="-128"/>
                <a:ea typeface="Meiryo UI" panose="020B0604030504040204" pitchFamily="50" charset="-128"/>
              </a:rPr>
              <a:t>neoantigen</a:t>
            </a:r>
            <a:r>
              <a:rPr lang="ja-JP" altLang="en-US" sz="1100" dirty="0" smtClean="0">
                <a:solidFill>
                  <a:srgbClr val="000000"/>
                </a:solidFill>
                <a:latin typeface="Meiryo UI" panose="020B0604030504040204" pitchFamily="50" charset="-128"/>
                <a:ea typeface="Meiryo UI" panose="020B0604030504040204" pitchFamily="50" charset="-128"/>
              </a:rPr>
              <a:t>）　　　　：</a:t>
            </a:r>
            <a:r>
              <a:rPr lang="ja-JP" altLang="ja-JP" sz="1100" dirty="0" smtClean="0">
                <a:solidFill>
                  <a:srgbClr val="000000"/>
                </a:solidFill>
                <a:latin typeface="Meiryo UI" panose="020B0604030504040204" pitchFamily="50" charset="-128"/>
                <a:ea typeface="Meiryo UI" panose="020B0604030504040204" pitchFamily="50" charset="-128"/>
              </a:rPr>
              <a:t>新生</a:t>
            </a:r>
            <a:r>
              <a:rPr lang="ja-JP" altLang="ja-JP" sz="1100" dirty="0">
                <a:solidFill>
                  <a:srgbClr val="000000"/>
                </a:solidFill>
                <a:latin typeface="Meiryo UI" panose="020B0604030504040204" pitchFamily="50" charset="-128"/>
                <a:ea typeface="Meiryo UI" panose="020B0604030504040204" pitchFamily="50" charset="-128"/>
              </a:rPr>
              <a:t>抗原、新規抗原、腫瘍特異的変異抗原などとも呼ばれ、がん細胞独自の遺伝子変異に伴って新たに生まれた変異抗原の</a:t>
            </a:r>
            <a:r>
              <a:rPr lang="ja-JP" altLang="ja-JP" sz="1100" dirty="0" smtClean="0">
                <a:solidFill>
                  <a:srgbClr val="000000"/>
                </a:solidFill>
                <a:latin typeface="Meiryo UI" panose="020B0604030504040204" pitchFamily="50" charset="-128"/>
                <a:ea typeface="Meiryo UI" panose="020B0604030504040204" pitchFamily="50" charset="-128"/>
              </a:rPr>
              <a:t>こと</a:t>
            </a:r>
            <a:r>
              <a:rPr lang="ja-JP" altLang="en-US" sz="1100" dirty="0" smtClean="0">
                <a:solidFill>
                  <a:srgbClr val="000000"/>
                </a:solidFill>
                <a:latin typeface="Meiryo UI" panose="020B0604030504040204" pitchFamily="50" charset="-128"/>
                <a:ea typeface="Meiryo UI" panose="020B0604030504040204" pitchFamily="50" charset="-128"/>
              </a:rPr>
              <a:t>。</a:t>
            </a:r>
            <a:endParaRPr lang="en-US" altLang="ja-JP" sz="1100" dirty="0" smtClean="0">
              <a:solidFill>
                <a:srgbClr val="000000"/>
              </a:solidFill>
              <a:latin typeface="Meiryo UI" panose="020B0604030504040204" pitchFamily="50" charset="-128"/>
              <a:ea typeface="Meiryo UI" panose="020B0604030504040204" pitchFamily="50" charset="-128"/>
            </a:endParaRPr>
          </a:p>
          <a:p>
            <a:r>
              <a:rPr lang="ja-JP" altLang="en-US" sz="1100" dirty="0" smtClean="0">
                <a:solidFill>
                  <a:srgbClr val="000000"/>
                </a:solidFill>
                <a:latin typeface="Meiryo UI" panose="020B0604030504040204" pitchFamily="50" charset="-128"/>
                <a:ea typeface="Meiryo UI" panose="020B0604030504040204" pitchFamily="50" charset="-128"/>
              </a:rPr>
              <a:t>　　　　　　　　　　　　　　　　　　　　　　 　　　　抗原</a:t>
            </a:r>
            <a:r>
              <a:rPr lang="ja-JP" altLang="en-US" sz="1100" dirty="0">
                <a:solidFill>
                  <a:srgbClr val="000000"/>
                </a:solidFill>
                <a:latin typeface="Meiryo UI" panose="020B0604030504040204" pitchFamily="50" charset="-128"/>
                <a:ea typeface="Meiryo UI" panose="020B0604030504040204" pitchFamily="50" charset="-128"/>
              </a:rPr>
              <a:t>とは、体の中に異物が侵入してきたときにその特徴を覚えて攻撃する役割を持った</a:t>
            </a:r>
            <a:r>
              <a:rPr lang="ja-JP" altLang="en-US" sz="1100" dirty="0" smtClean="0">
                <a:solidFill>
                  <a:srgbClr val="000000"/>
                </a:solidFill>
                <a:latin typeface="Meiryo UI" panose="020B0604030504040204" pitchFamily="50" charset="-128"/>
                <a:ea typeface="Meiryo UI" panose="020B0604030504040204" pitchFamily="50" charset="-128"/>
              </a:rPr>
              <a:t>タンパク質のこと。</a:t>
            </a:r>
            <a:endParaRPr lang="ja-JP" altLang="en-US" sz="1100" dirty="0">
              <a:latin typeface="Meiryo UI" panose="020B0604030504040204" pitchFamily="50" charset="-128"/>
              <a:ea typeface="Meiryo UI" panose="020B0604030504040204" pitchFamily="50" charset="-128"/>
            </a:endParaRPr>
          </a:p>
        </p:txBody>
      </p:sp>
      <p:pic>
        <p:nvPicPr>
          <p:cNvPr id="18" name="Picture 8" descr="C:\Users\D0198\Desktop\和コンテンツ\1_haru\haru_01\PNG\h_parts14\h_parts14_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46269" y="-4941"/>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テキスト ボックス 19"/>
          <p:cNvSpPr txBox="1"/>
          <p:nvPr/>
        </p:nvSpPr>
        <p:spPr>
          <a:xfrm>
            <a:off x="1844681" y="1352374"/>
            <a:ext cx="1470991" cy="338554"/>
          </a:xfrm>
          <a:prstGeom prst="rect">
            <a:avLst/>
          </a:prstGeom>
          <a:noFill/>
        </p:spPr>
        <p:txBody>
          <a:bodyPr wrap="square" rtlCol="0">
            <a:spAutoFit/>
          </a:bodyPr>
          <a:lstStyle/>
          <a:p>
            <a:pPr algn="ctr"/>
            <a:r>
              <a:rPr kumimoji="1" lang="ja-JP" altLang="en-US" sz="1600" dirty="0" smtClean="0">
                <a:latin typeface="Meiryo UI" panose="020B0604030504040204" pitchFamily="50" charset="-128"/>
                <a:ea typeface="Meiryo UI" panose="020B0604030504040204" pitchFamily="50" charset="-128"/>
              </a:rPr>
              <a:t>染色体</a:t>
            </a:r>
            <a:endParaRPr kumimoji="1" lang="ja-JP" altLang="en-US" sz="1600" dirty="0">
              <a:latin typeface="Meiryo UI" panose="020B0604030504040204" pitchFamily="50" charset="-128"/>
              <a:ea typeface="Meiryo UI" panose="020B0604030504040204" pitchFamily="50" charset="-128"/>
            </a:endParaRPr>
          </a:p>
        </p:txBody>
      </p:sp>
      <p:sp>
        <p:nvSpPr>
          <p:cNvPr id="21" name="Text Box 18"/>
          <p:cNvSpPr txBox="1">
            <a:spLocks noChangeArrowheads="1"/>
          </p:cNvSpPr>
          <p:nvPr/>
        </p:nvSpPr>
        <p:spPr bwMode="auto">
          <a:xfrm>
            <a:off x="4434242" y="810483"/>
            <a:ext cx="6767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600" dirty="0">
                <a:latin typeface="Meiryo UI" panose="020B0604030504040204" pitchFamily="50" charset="-128"/>
                <a:ea typeface="Meiryo UI" panose="020B0604030504040204" pitchFamily="50" charset="-128"/>
              </a:rPr>
              <a:t>ループ</a:t>
            </a:r>
          </a:p>
        </p:txBody>
      </p:sp>
      <p:sp>
        <p:nvSpPr>
          <p:cNvPr id="22" name="Text Box 19"/>
          <p:cNvSpPr txBox="1">
            <a:spLocks noChangeArrowheads="1"/>
          </p:cNvSpPr>
          <p:nvPr/>
        </p:nvSpPr>
        <p:spPr bwMode="auto">
          <a:xfrm>
            <a:off x="4772636" y="1604026"/>
            <a:ext cx="14163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1600" dirty="0" smtClean="0">
                <a:latin typeface="Meiryo UI" panose="020B0604030504040204" pitchFamily="50" charset="-128"/>
                <a:ea typeface="Meiryo UI" panose="020B0604030504040204" pitchFamily="50" charset="-128"/>
              </a:rPr>
              <a:t>クロマチン線維</a:t>
            </a:r>
            <a:endParaRPr lang="ja-JP" altLang="en-US" sz="1600" dirty="0">
              <a:latin typeface="Meiryo UI" panose="020B0604030504040204" pitchFamily="50" charset="-128"/>
              <a:ea typeface="Meiryo UI" panose="020B0604030504040204" pitchFamily="50" charset="-128"/>
            </a:endParaRPr>
          </a:p>
        </p:txBody>
      </p:sp>
      <p:sp>
        <p:nvSpPr>
          <p:cNvPr id="23" name="Text Box 20"/>
          <p:cNvSpPr txBox="1">
            <a:spLocks noChangeArrowheads="1"/>
          </p:cNvSpPr>
          <p:nvPr/>
        </p:nvSpPr>
        <p:spPr bwMode="auto">
          <a:xfrm>
            <a:off x="4364656" y="2410545"/>
            <a:ext cx="7761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600" dirty="0">
                <a:latin typeface="Meiryo UI" panose="020B0604030504040204" pitchFamily="50" charset="-128"/>
                <a:ea typeface="Meiryo UI" panose="020B0604030504040204" pitchFamily="50" charset="-128"/>
              </a:rPr>
              <a:t>ヒストン</a:t>
            </a:r>
          </a:p>
        </p:txBody>
      </p:sp>
      <p:pic>
        <p:nvPicPr>
          <p:cNvPr id="24" name="Picture 24" descr="第01章03-012p_DNAの構造"/>
          <p:cNvPicPr>
            <a:picLocks noChangeAspect="1" noChangeArrowheads="1"/>
          </p:cNvPicPr>
          <p:nvPr/>
        </p:nvPicPr>
        <p:blipFill>
          <a:blip r:embed="rId3">
            <a:extLst>
              <a:ext uri="{28A0092B-C50C-407E-A947-70E740481C1C}">
                <a14:useLocalDpi xmlns:a14="http://schemas.microsoft.com/office/drawing/2010/main" val="0"/>
              </a:ext>
            </a:extLst>
          </a:blip>
          <a:srcRect l="20743" t="61748" r="22229" b="3769"/>
          <a:stretch>
            <a:fillRect/>
          </a:stretch>
        </p:blipFill>
        <p:spPr bwMode="auto">
          <a:xfrm>
            <a:off x="12765" y="1438151"/>
            <a:ext cx="3101975" cy="33845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31"/>
          <p:cNvSpPr txBox="1">
            <a:spLocks noChangeArrowheads="1"/>
          </p:cNvSpPr>
          <p:nvPr/>
        </p:nvSpPr>
        <p:spPr bwMode="auto">
          <a:xfrm>
            <a:off x="1092265" y="2158877"/>
            <a:ext cx="136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26" name="Text Box 32"/>
          <p:cNvSpPr txBox="1">
            <a:spLocks noChangeArrowheads="1"/>
          </p:cNvSpPr>
          <p:nvPr/>
        </p:nvSpPr>
        <p:spPr bwMode="auto">
          <a:xfrm>
            <a:off x="1235197" y="2374777"/>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27" name="Text Box 33"/>
          <p:cNvSpPr txBox="1">
            <a:spLocks noChangeArrowheads="1"/>
          </p:cNvSpPr>
          <p:nvPr/>
        </p:nvSpPr>
        <p:spPr bwMode="auto">
          <a:xfrm>
            <a:off x="1463740" y="2519238"/>
            <a:ext cx="125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28" name="Text Box 37"/>
          <p:cNvSpPr txBox="1">
            <a:spLocks noChangeArrowheads="1"/>
          </p:cNvSpPr>
          <p:nvPr/>
        </p:nvSpPr>
        <p:spPr bwMode="auto">
          <a:xfrm>
            <a:off x="517590" y="2374777"/>
            <a:ext cx="125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29" name="Text Box 38"/>
          <p:cNvSpPr txBox="1">
            <a:spLocks noChangeArrowheads="1"/>
          </p:cNvSpPr>
          <p:nvPr/>
        </p:nvSpPr>
        <p:spPr bwMode="auto">
          <a:xfrm>
            <a:off x="589028" y="2662113"/>
            <a:ext cx="149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30" name="Text Box 39"/>
          <p:cNvSpPr txBox="1">
            <a:spLocks noChangeArrowheads="1"/>
          </p:cNvSpPr>
          <p:nvPr/>
        </p:nvSpPr>
        <p:spPr bwMode="auto">
          <a:xfrm>
            <a:off x="876365" y="2878013"/>
            <a:ext cx="136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31" name="Text Box 41"/>
          <p:cNvSpPr txBox="1">
            <a:spLocks noChangeArrowheads="1"/>
          </p:cNvSpPr>
          <p:nvPr/>
        </p:nvSpPr>
        <p:spPr bwMode="auto">
          <a:xfrm>
            <a:off x="1884428" y="3166938"/>
            <a:ext cx="149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32" name="Text Box 42"/>
          <p:cNvSpPr txBox="1">
            <a:spLocks noChangeArrowheads="1"/>
          </p:cNvSpPr>
          <p:nvPr/>
        </p:nvSpPr>
        <p:spPr bwMode="auto">
          <a:xfrm>
            <a:off x="2028890" y="3382838"/>
            <a:ext cx="136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33" name="Text Box 43"/>
          <p:cNvSpPr txBox="1">
            <a:spLocks noChangeArrowheads="1"/>
          </p:cNvSpPr>
          <p:nvPr/>
        </p:nvSpPr>
        <p:spPr bwMode="auto">
          <a:xfrm>
            <a:off x="2172739" y="3527302"/>
            <a:ext cx="126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34" name="Text Box 44"/>
          <p:cNvSpPr txBox="1">
            <a:spLocks noChangeArrowheads="1"/>
          </p:cNvSpPr>
          <p:nvPr/>
        </p:nvSpPr>
        <p:spPr bwMode="auto">
          <a:xfrm>
            <a:off x="2316284" y="3743202"/>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35" name="Text Box 45"/>
          <p:cNvSpPr txBox="1">
            <a:spLocks noChangeArrowheads="1"/>
          </p:cNvSpPr>
          <p:nvPr/>
        </p:nvSpPr>
        <p:spPr bwMode="auto">
          <a:xfrm>
            <a:off x="2460690" y="3959102"/>
            <a:ext cx="14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36" name="Text Box 46"/>
          <p:cNvSpPr txBox="1">
            <a:spLocks noChangeArrowheads="1"/>
          </p:cNvSpPr>
          <p:nvPr/>
        </p:nvSpPr>
        <p:spPr bwMode="auto">
          <a:xfrm>
            <a:off x="1524122" y="3309814"/>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37" name="Text Box 47"/>
          <p:cNvSpPr txBox="1">
            <a:spLocks noChangeArrowheads="1"/>
          </p:cNvSpPr>
          <p:nvPr/>
        </p:nvSpPr>
        <p:spPr bwMode="auto">
          <a:xfrm>
            <a:off x="1525039" y="3670177"/>
            <a:ext cx="126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38" name="Text Box 48"/>
          <p:cNvSpPr txBox="1">
            <a:spLocks noChangeArrowheads="1"/>
          </p:cNvSpPr>
          <p:nvPr/>
        </p:nvSpPr>
        <p:spPr bwMode="auto">
          <a:xfrm>
            <a:off x="1597090" y="3959102"/>
            <a:ext cx="136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39" name="Text Box 49"/>
          <p:cNvSpPr txBox="1">
            <a:spLocks noChangeArrowheads="1"/>
          </p:cNvSpPr>
          <p:nvPr/>
        </p:nvSpPr>
        <p:spPr bwMode="auto">
          <a:xfrm>
            <a:off x="1741553" y="4175002"/>
            <a:ext cx="14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40" name="Text Box 50"/>
          <p:cNvSpPr txBox="1">
            <a:spLocks noChangeArrowheads="1"/>
          </p:cNvSpPr>
          <p:nvPr/>
        </p:nvSpPr>
        <p:spPr bwMode="auto">
          <a:xfrm>
            <a:off x="2027359" y="4319464"/>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
        <p:nvSpPr>
          <p:cNvPr id="41" name="Text Box 59"/>
          <p:cNvSpPr txBox="1">
            <a:spLocks noChangeArrowheads="1"/>
          </p:cNvSpPr>
          <p:nvPr/>
        </p:nvSpPr>
        <p:spPr bwMode="auto">
          <a:xfrm>
            <a:off x="733490" y="1798513"/>
            <a:ext cx="136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A</a:t>
            </a:r>
          </a:p>
        </p:txBody>
      </p:sp>
      <p:sp>
        <p:nvSpPr>
          <p:cNvPr id="42" name="Text Box 60"/>
          <p:cNvSpPr txBox="1">
            <a:spLocks noChangeArrowheads="1"/>
          </p:cNvSpPr>
          <p:nvPr/>
        </p:nvSpPr>
        <p:spPr bwMode="auto">
          <a:xfrm>
            <a:off x="1020214" y="1727077"/>
            <a:ext cx="126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T</a:t>
            </a:r>
          </a:p>
        </p:txBody>
      </p:sp>
      <p:sp>
        <p:nvSpPr>
          <p:cNvPr id="43" name="Text Box 61"/>
          <p:cNvSpPr txBox="1">
            <a:spLocks noChangeArrowheads="1"/>
          </p:cNvSpPr>
          <p:nvPr/>
        </p:nvSpPr>
        <p:spPr bwMode="auto">
          <a:xfrm>
            <a:off x="1092265" y="1904877"/>
            <a:ext cx="149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C</a:t>
            </a:r>
          </a:p>
        </p:txBody>
      </p:sp>
      <p:sp>
        <p:nvSpPr>
          <p:cNvPr id="44" name="Text Box 64"/>
          <p:cNvSpPr txBox="1">
            <a:spLocks noChangeArrowheads="1"/>
          </p:cNvSpPr>
          <p:nvPr/>
        </p:nvSpPr>
        <p:spPr bwMode="auto">
          <a:xfrm>
            <a:off x="587497" y="2085852"/>
            <a:ext cx="1522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r>
              <a:rPr lang="en-US" altLang="ja-JP">
                <a:latin typeface="HGP創英角ｺﾞｼｯｸUB" panose="020B0900000000000000" pitchFamily="50" charset="-128"/>
              </a:rPr>
              <a:t>G</a:t>
            </a:r>
          </a:p>
        </p:txBody>
      </p:sp>
    </p:spTree>
    <p:extLst>
      <p:ext uri="{BB962C8B-B14F-4D97-AF65-F5344CB8AC3E}">
        <p14:creationId xmlns:p14="http://schemas.microsoft.com/office/powerpoint/2010/main" val="2832718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纤维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81" y="3716337"/>
            <a:ext cx="9144000" cy="2682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纤维素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444" y="1123950"/>
            <a:ext cx="2305050" cy="22304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纤维素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156" y="1123950"/>
            <a:ext cx="2225675" cy="230505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2553494" y="207308"/>
            <a:ext cx="70850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ja-JP" altLang="en-US" sz="2000" b="1" dirty="0" smtClean="0">
                <a:latin typeface="Meiryo UI" panose="020B0604030504040204" pitchFamily="50" charset="-128"/>
                <a:ea typeface="Meiryo UI" panose="020B0604030504040204" pitchFamily="50" charset="-128"/>
              </a:rPr>
              <a:t>セルロース</a:t>
            </a:r>
            <a:r>
              <a:rPr lang="zh-CN" altLang="en-US" sz="2000" b="1" dirty="0" smtClean="0">
                <a:latin typeface="Meiryo UI" panose="020B0604030504040204" pitchFamily="50" charset="-128"/>
                <a:ea typeface="Meiryo UI" panose="020B0604030504040204" pitchFamily="50" charset="-128"/>
              </a:rPr>
              <a:t>   </a:t>
            </a:r>
            <a:r>
              <a:rPr lang="ja-JP" altLang="en-US" sz="2000" b="1" dirty="0">
                <a:latin typeface="Meiryo UI" panose="020B0604030504040204" pitchFamily="50" charset="-128"/>
                <a:ea typeface="Meiryo UI" panose="020B0604030504040204" pitchFamily="50" charset="-128"/>
              </a:rPr>
              <a:t>植物の骨格として存在</a:t>
            </a:r>
            <a:r>
              <a:rPr lang="ja-JP" altLang="en-US" sz="2000" b="1" dirty="0" smtClean="0">
                <a:latin typeface="Meiryo UI" panose="020B0604030504040204" pitchFamily="50" charset="-128"/>
                <a:ea typeface="Meiryo UI" panose="020B0604030504040204" pitchFamily="50" charset="-128"/>
              </a:rPr>
              <a:t>する</a:t>
            </a:r>
            <a:endParaRPr lang="en-US" altLang="ja-JP" sz="2000" b="1" dirty="0" smtClean="0">
              <a:latin typeface="Meiryo UI" panose="020B0604030504040204" pitchFamily="50" charset="-128"/>
              <a:ea typeface="Meiryo UI" panose="020B0604030504040204" pitchFamily="50" charset="-128"/>
            </a:endParaRPr>
          </a:p>
          <a:p>
            <a:pPr algn="ctr"/>
            <a:r>
              <a:rPr lang="ja-JP" altLang="en-US" sz="2000" b="1" dirty="0" smtClean="0">
                <a:latin typeface="Meiryo UI" panose="020B0604030504040204" pitchFamily="50" charset="-128"/>
                <a:ea typeface="Meiryo UI" panose="020B0604030504040204" pitchFamily="50" charset="-128"/>
              </a:rPr>
              <a:t>地球上最大のバイオマス</a:t>
            </a:r>
            <a:endParaRPr lang="zh-CN" altLang="en-US" sz="2000" b="1" dirty="0">
              <a:latin typeface="Meiryo UI" panose="020B0604030504040204" pitchFamily="50" charset="-128"/>
              <a:ea typeface="Meiryo UI" panose="020B0604030504040204" pitchFamily="50" charset="-128"/>
            </a:endParaRPr>
          </a:p>
        </p:txBody>
      </p:sp>
      <p:pic>
        <p:nvPicPr>
          <p:cNvPr id="9" name="Picture 6" descr="未标题-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069" y="1123950"/>
            <a:ext cx="2520950" cy="2335212"/>
          </a:xfrm>
          <a:prstGeom prst="rect">
            <a:avLst/>
          </a:prstGeom>
          <a:noFill/>
          <a:extLst>
            <a:ext uri="{909E8E84-426E-40DD-AFC4-6F175D3DCCD1}">
              <a14:hiddenFill xmlns:a14="http://schemas.microsoft.com/office/drawing/2010/main">
                <a:solidFill>
                  <a:srgbClr val="FFFFFF"/>
                </a:solidFill>
              </a14:hiddenFill>
            </a:ext>
          </a:extLst>
        </p:spPr>
      </p:pic>
      <p:sp>
        <p:nvSpPr>
          <p:cNvPr id="10" name="Line 7"/>
          <p:cNvSpPr>
            <a:spLocks noChangeShapeType="1"/>
          </p:cNvSpPr>
          <p:nvPr/>
        </p:nvSpPr>
        <p:spPr bwMode="auto">
          <a:xfrm>
            <a:off x="3763094" y="1700212"/>
            <a:ext cx="1152525"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11" name="Line 8"/>
          <p:cNvSpPr>
            <a:spLocks noChangeShapeType="1"/>
          </p:cNvSpPr>
          <p:nvPr/>
        </p:nvSpPr>
        <p:spPr bwMode="auto">
          <a:xfrm>
            <a:off x="6428506" y="2779712"/>
            <a:ext cx="129540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12" name="Line 9"/>
          <p:cNvSpPr>
            <a:spLocks noChangeShapeType="1"/>
          </p:cNvSpPr>
          <p:nvPr/>
        </p:nvSpPr>
        <p:spPr bwMode="auto">
          <a:xfrm>
            <a:off x="8587506" y="3355975"/>
            <a:ext cx="0" cy="649287"/>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grpSp>
        <p:nvGrpSpPr>
          <p:cNvPr id="13" name="Group 0"/>
          <p:cNvGrpSpPr>
            <a:grpSpLocks/>
          </p:cNvGrpSpPr>
          <p:nvPr/>
        </p:nvGrpSpPr>
        <p:grpSpPr bwMode="auto">
          <a:xfrm>
            <a:off x="2039753" y="5938837"/>
            <a:ext cx="3276600" cy="814388"/>
            <a:chOff x="912" y="3702"/>
            <a:chExt cx="1424" cy="513"/>
          </a:xfrm>
        </p:grpSpPr>
        <p:sp>
          <p:nvSpPr>
            <p:cNvPr id="14" name="Text Box 11"/>
            <p:cNvSpPr txBox="1">
              <a:spLocks noChangeArrowheads="1"/>
            </p:cNvSpPr>
            <p:nvPr/>
          </p:nvSpPr>
          <p:spPr bwMode="auto">
            <a:xfrm>
              <a:off x="912" y="3965"/>
              <a:ext cx="14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l-GR" altLang="zh-CN" sz="2000" dirty="0">
                  <a:solidFill>
                    <a:schemeClr val="folHlink"/>
                  </a:solidFill>
                  <a:latin typeface="Arial" panose="020B0604020202020204" pitchFamily="34" charset="0"/>
                  <a:ea typeface="华文楷体" pitchFamily="2" charset="-122"/>
                </a:rPr>
                <a:t>β</a:t>
              </a:r>
              <a:r>
                <a:rPr lang="en-US" altLang="zh-CN" sz="2000" dirty="0">
                  <a:solidFill>
                    <a:schemeClr val="folHlink"/>
                  </a:solidFill>
                  <a:latin typeface="Arial" panose="020B0604020202020204" pitchFamily="34" charset="0"/>
                  <a:ea typeface="华文楷体" pitchFamily="2" charset="-122"/>
                </a:rPr>
                <a:t>-1,4-</a:t>
              </a:r>
              <a:r>
                <a:rPr lang="ja-JP" altLang="en-US" sz="2000" dirty="0">
                  <a:solidFill>
                    <a:schemeClr val="folHlink"/>
                  </a:solidFill>
                  <a:latin typeface="Arial" panose="020B0604020202020204" pitchFamily="34" charset="0"/>
                </a:rPr>
                <a:t>グリコシド結合</a:t>
              </a:r>
              <a:endParaRPr lang="zh-CN" altLang="el-GR" sz="2000" dirty="0">
                <a:solidFill>
                  <a:schemeClr val="folHlink"/>
                </a:solidFill>
                <a:latin typeface="Arial" panose="020B0604020202020204" pitchFamily="34" charset="0"/>
              </a:endParaRPr>
            </a:p>
          </p:txBody>
        </p:sp>
        <p:sp>
          <p:nvSpPr>
            <p:cNvPr id="15" name="Line 12"/>
            <p:cNvSpPr>
              <a:spLocks noChangeShapeType="1"/>
            </p:cNvSpPr>
            <p:nvPr/>
          </p:nvSpPr>
          <p:spPr bwMode="auto">
            <a:xfrm flipV="1">
              <a:off x="1724" y="3702"/>
              <a:ext cx="0" cy="272"/>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grpSp>
      <p:sp>
        <p:nvSpPr>
          <p:cNvPr id="16" name="Rectangle 5"/>
          <p:cNvSpPr>
            <a:spLocks noChangeArrowheads="1"/>
          </p:cNvSpPr>
          <p:nvPr/>
        </p:nvSpPr>
        <p:spPr bwMode="auto">
          <a:xfrm>
            <a:off x="6545981" y="5938837"/>
            <a:ext cx="1544638" cy="3460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b="0">
                <a:solidFill>
                  <a:schemeClr val="bg2"/>
                </a:solidFill>
                <a:latin typeface="Arial" panose="020B0604020202020204" pitchFamily="34" charset="0"/>
              </a:rPr>
              <a:t>セルロース単体</a:t>
            </a:r>
            <a:endParaRPr lang="zh-CN" altLang="en-US" sz="1600" b="0">
              <a:solidFill>
                <a:schemeClr val="bg2"/>
              </a:solidFill>
              <a:latin typeface="Arial" panose="020B0604020202020204" pitchFamily="34" charset="0"/>
            </a:endParaRPr>
          </a:p>
        </p:txBody>
      </p:sp>
      <p:sp>
        <p:nvSpPr>
          <p:cNvPr id="17" name="Rectangle 6"/>
          <p:cNvSpPr>
            <a:spLocks noChangeArrowheads="1"/>
          </p:cNvSpPr>
          <p:nvPr/>
        </p:nvSpPr>
        <p:spPr bwMode="auto">
          <a:xfrm>
            <a:off x="7765181" y="5710237"/>
            <a:ext cx="1066800" cy="33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b="0">
                <a:solidFill>
                  <a:schemeClr val="bg2"/>
                </a:solidFill>
                <a:latin typeface="Arial" panose="020B0604020202020204" pitchFamily="34" charset="0"/>
              </a:rPr>
              <a:t>ミクロ繊維</a:t>
            </a:r>
            <a:endParaRPr lang="zh-CN" altLang="en-US" sz="1600" b="0">
              <a:solidFill>
                <a:schemeClr val="bg2"/>
              </a:solidFill>
              <a:latin typeface="Arial" panose="020B0604020202020204" pitchFamily="34" charset="0"/>
            </a:endParaRPr>
          </a:p>
        </p:txBody>
      </p:sp>
      <p:sp>
        <p:nvSpPr>
          <p:cNvPr id="18" name="Rectangle 7"/>
          <p:cNvSpPr>
            <a:spLocks noChangeArrowheads="1"/>
          </p:cNvSpPr>
          <p:nvPr/>
        </p:nvSpPr>
        <p:spPr bwMode="auto">
          <a:xfrm>
            <a:off x="8744669" y="5710237"/>
            <a:ext cx="1535112" cy="33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600" b="0">
                <a:solidFill>
                  <a:schemeClr val="bg2"/>
                </a:solidFill>
                <a:latin typeface="Arial" panose="020B0604020202020204" pitchFamily="34" charset="0"/>
              </a:rPr>
              <a:t>セルロース繊維</a:t>
            </a:r>
            <a:endParaRPr lang="zh-CN" altLang="en-US" sz="1600" b="0">
              <a:solidFill>
                <a:schemeClr val="bg2"/>
              </a:solidFill>
              <a:latin typeface="Arial" panose="020B0604020202020204" pitchFamily="34" charset="0"/>
            </a:endParaRPr>
          </a:p>
        </p:txBody>
      </p:sp>
      <p:sp>
        <p:nvSpPr>
          <p:cNvPr id="19" name="Rectangle 8"/>
          <p:cNvSpPr>
            <a:spLocks noChangeArrowheads="1"/>
          </p:cNvSpPr>
          <p:nvPr/>
        </p:nvSpPr>
        <p:spPr bwMode="auto">
          <a:xfrm>
            <a:off x="1592981" y="3729037"/>
            <a:ext cx="1828800" cy="5064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SzPct val="85000"/>
            </a:pPr>
            <a:r>
              <a:rPr lang="ja-JP" altLang="en-US" sz="1600" b="0">
                <a:solidFill>
                  <a:schemeClr val="bg2"/>
                </a:solidFill>
                <a:latin typeface="Arial" panose="020B0604020202020204" pitchFamily="34" charset="0"/>
              </a:rPr>
              <a:t>セルロース分子を</a:t>
            </a:r>
          </a:p>
          <a:p>
            <a:pPr>
              <a:lnSpc>
                <a:spcPct val="60000"/>
              </a:lnSpc>
              <a:spcBef>
                <a:spcPct val="50000"/>
              </a:spcBef>
              <a:buSzPct val="85000"/>
            </a:pPr>
            <a:r>
              <a:rPr lang="ja-JP" altLang="en-US" sz="1600" b="0">
                <a:solidFill>
                  <a:schemeClr val="bg2"/>
                </a:solidFill>
                <a:latin typeface="Arial" panose="020B0604020202020204" pitchFamily="34" charset="0"/>
              </a:rPr>
              <a:t>連結する水素結合</a:t>
            </a:r>
            <a:endParaRPr lang="zh-CN" altLang="en-US" sz="1600" b="0">
              <a:solidFill>
                <a:schemeClr val="bg2"/>
              </a:solidFill>
              <a:latin typeface="Arial" panose="020B0604020202020204" pitchFamily="34" charset="0"/>
            </a:endParaRPr>
          </a:p>
        </p:txBody>
      </p:sp>
    </p:spTree>
    <p:extLst>
      <p:ext uri="{BB962C8B-B14F-4D97-AF65-F5344CB8AC3E}">
        <p14:creationId xmlns:p14="http://schemas.microsoft.com/office/powerpoint/2010/main" val="14962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18" presetClass="entr" presetSubtype="1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263" y="0"/>
            <a:ext cx="7887474" cy="6858000"/>
          </a:xfrm>
          <a:prstGeom prst="rect">
            <a:avLst/>
          </a:prstGeom>
        </p:spPr>
      </p:pic>
    </p:spTree>
    <p:extLst>
      <p:ext uri="{BB962C8B-B14F-4D97-AF65-F5344CB8AC3E}">
        <p14:creationId xmlns:p14="http://schemas.microsoft.com/office/powerpoint/2010/main" val="2808759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8387" y="275237"/>
            <a:ext cx="7115225" cy="6582763"/>
          </a:xfrm>
          <a:prstGeom prst="rect">
            <a:avLst/>
          </a:prstGeom>
          <a:noFill/>
          <a:ln>
            <a:noFill/>
          </a:ln>
        </p:spPr>
      </p:pic>
      <p:sp>
        <p:nvSpPr>
          <p:cNvPr id="2" name="テキスト ボックス 1"/>
          <p:cNvSpPr txBox="1"/>
          <p:nvPr/>
        </p:nvSpPr>
        <p:spPr>
          <a:xfrm>
            <a:off x="3468755" y="-4330"/>
            <a:ext cx="5247860" cy="400110"/>
          </a:xfrm>
          <a:prstGeom prst="rect">
            <a:avLst/>
          </a:prstGeom>
          <a:noFill/>
        </p:spPr>
        <p:txBody>
          <a:bodyPr wrap="square" rtlCol="0">
            <a:spAutoFit/>
          </a:bodyPr>
          <a:lstStyle/>
          <a:p>
            <a:r>
              <a:rPr kumimoji="1" lang="ja-JP" altLang="en-US" sz="2000" b="1" dirty="0" smtClean="0">
                <a:latin typeface="Meiryo UI" panose="020B0604030504040204" pitchFamily="50" charset="-128"/>
                <a:ea typeface="Meiryo UI" panose="020B0604030504040204" pitchFamily="50" charset="-128"/>
              </a:rPr>
              <a:t>タンパク質のフォールディングにも糖鎖は深く関与</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627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txBox="1">
            <a:spLocks/>
          </p:cNvSpPr>
          <p:nvPr/>
        </p:nvSpPr>
        <p:spPr>
          <a:xfrm>
            <a:off x="2574826" y="6409723"/>
            <a:ext cx="7200900" cy="32796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buFontTx/>
              <a:buNone/>
            </a:pPr>
            <a:r>
              <a:rPr lang="en-US" altLang="ja-JP" sz="1800" dirty="0" smtClean="0">
                <a:hlinkClick r:id="rId2"/>
              </a:rPr>
              <a:t>http://www.chem.sci.osaka-u.ac.jp/lab/kajihara/background.html</a:t>
            </a:r>
            <a:endParaRPr lang="ja-JP" altLang="en-US" sz="1800" dirty="0" smtClean="0"/>
          </a:p>
        </p:txBody>
      </p:sp>
      <p:pic>
        <p:nvPicPr>
          <p:cNvPr id="4" name="Picture 2" descr="http://www.chem.sci.osaka-u.ac.jp/lab/kajihara/image/Figure3_ER_Q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36" y="728494"/>
            <a:ext cx="10393128" cy="540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036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7587" y="516835"/>
            <a:ext cx="12108736" cy="5983356"/>
          </a:xfrm>
          <a:prstGeom prst="rect">
            <a:avLst/>
          </a:prstGeom>
        </p:spPr>
      </p:pic>
    </p:spTree>
    <p:extLst>
      <p:ext uri="{BB962C8B-B14F-4D97-AF65-F5344CB8AC3E}">
        <p14:creationId xmlns:p14="http://schemas.microsoft.com/office/powerpoint/2010/main" val="334794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376514" y="1028343"/>
            <a:ext cx="6096000" cy="4801314"/>
          </a:xfrm>
          <a:prstGeom prst="rect">
            <a:avLst/>
          </a:prstGeom>
        </p:spPr>
        <p:txBody>
          <a:bodyPr>
            <a:spAutoFit/>
          </a:bodyPr>
          <a:lstStyle/>
          <a:p>
            <a:r>
              <a:rPr lang="en-US" altLang="ja-JP" dirty="0" smtClean="0">
                <a:latin typeface="Meiryo UI" panose="020B0604030504040204" pitchFamily="50" charset="-128"/>
                <a:ea typeface="Meiryo UI" panose="020B0604030504040204" pitchFamily="50" charset="-128"/>
              </a:rPr>
              <a:t>BIOMARIN PHARMACEUTICAL INC. </a:t>
            </a:r>
          </a:p>
          <a:p>
            <a:r>
              <a:rPr lang="en-US" altLang="ja-JP" dirty="0" smtClean="0">
                <a:latin typeface="Meiryo UI" panose="020B0604030504040204" pitchFamily="50" charset="-128"/>
                <a:ea typeface="Meiryo UI" panose="020B0604030504040204" pitchFamily="50" charset="-128"/>
              </a:rPr>
              <a:t>GLYCOMIMETICS </a:t>
            </a:r>
          </a:p>
          <a:p>
            <a:r>
              <a:rPr lang="en-US" altLang="ja-JP" dirty="0" smtClean="0">
                <a:latin typeface="Meiryo UI" panose="020B0604030504040204" pitchFamily="50" charset="-128"/>
                <a:ea typeface="Meiryo UI" panose="020B0604030504040204" pitchFamily="50" charset="-128"/>
              </a:rPr>
              <a:t>GLYCAN BIOSCIENCES LLC </a:t>
            </a:r>
          </a:p>
          <a:p>
            <a:r>
              <a:rPr lang="en-US" altLang="ja-JP" dirty="0" smtClean="0">
                <a:latin typeface="Meiryo UI" panose="020B0604030504040204" pitchFamily="50" charset="-128"/>
                <a:ea typeface="Meiryo UI" panose="020B0604030504040204" pitchFamily="50" charset="-128"/>
              </a:rPr>
              <a:t>GLYCOSENSORS AND DIAGNOSTICS LLC GLYCOTEST INC. </a:t>
            </a:r>
          </a:p>
          <a:p>
            <a:r>
              <a:rPr lang="ja-JP" altLang="en-US" dirty="0" smtClean="0">
                <a:latin typeface="Meiryo UI" panose="020B0604030504040204" pitchFamily="50" charset="-128"/>
                <a:ea typeface="Meiryo UI" panose="020B0604030504040204" pitchFamily="50" charset="-128"/>
              </a:rPr>
              <a:t>イントロダクション </a:t>
            </a:r>
          </a:p>
          <a:p>
            <a:r>
              <a:rPr lang="en-US" altLang="ja-JP" dirty="0" smtClean="0">
                <a:latin typeface="Meiryo UI" panose="020B0604030504040204" pitchFamily="50" charset="-128"/>
                <a:ea typeface="Meiryo UI" panose="020B0604030504040204" pitchFamily="50" charset="-128"/>
              </a:rPr>
              <a:t>Merck </a:t>
            </a:r>
            <a:r>
              <a:rPr lang="en-US" altLang="ja-JP" dirty="0" err="1" smtClean="0">
                <a:latin typeface="Meiryo UI" panose="020B0604030504040204" pitchFamily="50" charset="-128"/>
                <a:ea typeface="Meiryo UI" panose="020B0604030504040204" pitchFamily="50" charset="-128"/>
              </a:rPr>
              <a:t>KGaA</a:t>
            </a:r>
            <a:r>
              <a:rPr lang="en-US" altLang="ja-JP" dirty="0" smtClean="0">
                <a:latin typeface="Meiryo UI" panose="020B0604030504040204" pitchFamily="50" charset="-128"/>
                <a:ea typeface="Meiryo UI" panose="020B0604030504040204" pitchFamily="50" charset="-128"/>
              </a:rPr>
              <a:t> </a:t>
            </a:r>
          </a:p>
          <a:p>
            <a:r>
              <a:rPr lang="ja-JP" altLang="en-US" dirty="0" smtClean="0">
                <a:latin typeface="Meiryo UI" panose="020B0604030504040204" pitchFamily="50" charset="-128"/>
                <a:ea typeface="Meiryo UI" panose="020B0604030504040204" pitchFamily="50" charset="-128"/>
              </a:rPr>
              <a:t>タカラバイオ </a:t>
            </a:r>
          </a:p>
          <a:p>
            <a:r>
              <a:rPr lang="ja-JP" altLang="en-US" dirty="0" smtClean="0">
                <a:latin typeface="Meiryo UI" panose="020B0604030504040204" pitchFamily="50" charset="-128"/>
                <a:ea typeface="Meiryo UI" panose="020B0604030504040204" pitchFamily="50" charset="-128"/>
              </a:rPr>
              <a:t>島津製作所 </a:t>
            </a:r>
          </a:p>
          <a:p>
            <a:r>
              <a:rPr lang="en-US" altLang="ja-JP" dirty="0" err="1" smtClean="0">
                <a:latin typeface="Meiryo UI" panose="020B0604030504040204" pitchFamily="50" charset="-128"/>
                <a:ea typeface="Meiryo UI" panose="020B0604030504040204" pitchFamily="50" charset="-128"/>
              </a:rPr>
              <a:t>Bruker</a:t>
            </a:r>
            <a:r>
              <a:rPr lang="en-US" altLang="ja-JP" dirty="0" smtClean="0">
                <a:latin typeface="Meiryo UI" panose="020B0604030504040204" pitchFamily="50" charset="-128"/>
                <a:ea typeface="Meiryo UI" panose="020B0604030504040204" pitchFamily="50" charset="-128"/>
              </a:rPr>
              <a:t> Corporation </a:t>
            </a:r>
          </a:p>
          <a:p>
            <a:r>
              <a:rPr lang="en-US" altLang="ja-JP" dirty="0" smtClean="0">
                <a:latin typeface="Meiryo UI" panose="020B0604030504040204" pitchFamily="50" charset="-128"/>
                <a:ea typeface="Meiryo UI" panose="020B0604030504040204" pitchFamily="50" charset="-128"/>
              </a:rPr>
              <a:t>Waters Corporation </a:t>
            </a:r>
          </a:p>
          <a:p>
            <a:r>
              <a:rPr lang="en-US" altLang="ja-JP" dirty="0" smtClean="0">
                <a:latin typeface="Meiryo UI" panose="020B0604030504040204" pitchFamily="50" charset="-128"/>
                <a:ea typeface="Meiryo UI" panose="020B0604030504040204" pitchFamily="50" charset="-128"/>
              </a:rPr>
              <a:t>New England </a:t>
            </a:r>
            <a:r>
              <a:rPr lang="en-US" altLang="ja-JP" dirty="0" err="1" smtClean="0">
                <a:latin typeface="Meiryo UI" panose="020B0604030504040204" pitchFamily="50" charset="-128"/>
                <a:ea typeface="Meiryo UI" panose="020B0604030504040204" pitchFamily="50" charset="-128"/>
              </a:rPr>
              <a:t>Biolabs</a:t>
            </a:r>
            <a:r>
              <a:rPr lang="en-US" altLang="ja-JP" dirty="0" smtClean="0">
                <a:latin typeface="Meiryo UI" panose="020B0604030504040204" pitchFamily="50" charset="-128"/>
                <a:ea typeface="Meiryo UI" panose="020B0604030504040204" pitchFamily="50" charset="-128"/>
              </a:rPr>
              <a:t> Inc. </a:t>
            </a:r>
          </a:p>
          <a:p>
            <a:r>
              <a:rPr lang="en-US" altLang="ja-JP" dirty="0" smtClean="0">
                <a:latin typeface="Meiryo UI" panose="020B0604030504040204" pitchFamily="50" charset="-128"/>
                <a:ea typeface="Meiryo UI" panose="020B0604030504040204" pitchFamily="50" charset="-128"/>
              </a:rPr>
              <a:t>Agilent Technologies, Inc. </a:t>
            </a:r>
          </a:p>
          <a:p>
            <a:r>
              <a:rPr lang="en-US" altLang="ja-JP" dirty="0" smtClean="0">
                <a:latin typeface="Meiryo UI" panose="020B0604030504040204" pitchFamily="50" charset="-128"/>
                <a:ea typeface="Meiryo UI" panose="020B0604030504040204" pitchFamily="50" charset="-128"/>
              </a:rPr>
              <a:t>Danaher Corporation </a:t>
            </a:r>
          </a:p>
          <a:p>
            <a:r>
              <a:rPr lang="en-US" altLang="ja-JP" dirty="0" err="1" smtClean="0">
                <a:latin typeface="Meiryo UI" panose="020B0604030504040204" pitchFamily="50" charset="-128"/>
                <a:ea typeface="Meiryo UI" panose="020B0604030504040204" pitchFamily="50" charset="-128"/>
              </a:rPr>
              <a:t>ProZyme</a:t>
            </a:r>
            <a:r>
              <a:rPr lang="en-US" altLang="ja-JP" dirty="0" smtClean="0">
                <a:latin typeface="Meiryo UI" panose="020B0604030504040204" pitchFamily="50" charset="-128"/>
                <a:ea typeface="Meiryo UI" panose="020B0604030504040204" pitchFamily="50" charset="-128"/>
              </a:rPr>
              <a:t>, Inc. </a:t>
            </a:r>
          </a:p>
          <a:p>
            <a:r>
              <a:rPr lang="en-US" altLang="ja-JP" dirty="0" smtClean="0">
                <a:latin typeface="Meiryo UI" panose="020B0604030504040204" pitchFamily="50" charset="-128"/>
                <a:ea typeface="Meiryo UI" panose="020B0604030504040204" pitchFamily="50" charset="-128"/>
              </a:rPr>
              <a:t>Thermo Fisher Scientific, Inc. </a:t>
            </a:r>
          </a:p>
          <a:p>
            <a:r>
              <a:rPr lang="ja-JP" altLang="en-US" dirty="0">
                <a:latin typeface="Meiryo UI" panose="020B0604030504040204" pitchFamily="50" charset="-128"/>
                <a:ea typeface="Meiryo UI" panose="020B0604030504040204" pitchFamily="50" charset="-128"/>
              </a:rPr>
              <a:t>糖</a:t>
            </a:r>
            <a:r>
              <a:rPr lang="ja-JP" altLang="en-US" dirty="0" smtClean="0">
                <a:latin typeface="Meiryo UI" panose="020B0604030504040204" pitchFamily="50" charset="-128"/>
                <a:ea typeface="Meiryo UI" panose="020B0604030504040204" pitchFamily="50" charset="-128"/>
              </a:rPr>
              <a:t>鎖工学研究所（日本触媒）</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0452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表 47"/>
          <p:cNvGraphicFramePr>
            <a:graphicFrameLocks noGrp="1"/>
          </p:cNvGraphicFramePr>
          <p:nvPr>
            <p:extLst>
              <p:ext uri="{D42A27DB-BD31-4B8C-83A1-F6EECF244321}">
                <p14:modId xmlns:p14="http://schemas.microsoft.com/office/powerpoint/2010/main" val="3245251036"/>
              </p:ext>
            </p:extLst>
          </p:nvPr>
        </p:nvGraphicFramePr>
        <p:xfrm>
          <a:off x="914600" y="641570"/>
          <a:ext cx="10766859" cy="5760720"/>
        </p:xfrm>
        <a:graphic>
          <a:graphicData uri="http://schemas.openxmlformats.org/drawingml/2006/table">
            <a:tbl>
              <a:tblPr firstRow="1" bandRow="1">
                <a:tableStyleId>{5940675A-B579-460E-94D1-54222C63F5DA}</a:tableStyleId>
              </a:tblPr>
              <a:tblGrid>
                <a:gridCol w="2840111"/>
                <a:gridCol w="5680639"/>
                <a:gridCol w="2246109"/>
              </a:tblGrid>
              <a:tr h="494777">
                <a:tc>
                  <a:txBody>
                    <a:bodyPr/>
                    <a:lstStyle/>
                    <a:p>
                      <a:pPr algn="ctr"/>
                      <a:r>
                        <a:rPr kumimoji="1" lang="ja-JP" altLang="en-US" b="1" dirty="0" smtClean="0">
                          <a:latin typeface="Meiryo UI" panose="020B0604030504040204" pitchFamily="50" charset="-128"/>
                          <a:ea typeface="Meiryo UI" panose="020B0604030504040204" pitchFamily="50" charset="-128"/>
                        </a:rPr>
                        <a:t>単糖</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糖質栄養素を含む食品</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（単糖の機能）</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補給方法</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グルコース（</a:t>
                      </a:r>
                      <a:r>
                        <a:rPr kumimoji="1" lang="en-US" altLang="ja-JP" b="1" dirty="0" err="1" smtClean="0">
                          <a:latin typeface="Meiryo UI" panose="020B0604030504040204" pitchFamily="50" charset="-128"/>
                          <a:ea typeface="Meiryo UI" panose="020B0604030504040204" pitchFamily="50" charset="-128"/>
                        </a:rPr>
                        <a:t>Glc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ほとんどの植物や穀物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（エネルギー源、免疫）</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rowSpan="2">
                  <a:txBody>
                    <a:bodyPr/>
                    <a:lstStyle/>
                    <a:p>
                      <a:pPr algn="ctr"/>
                      <a:r>
                        <a:rPr kumimoji="1" lang="ja-JP" altLang="en-US" dirty="0" smtClean="0">
                          <a:latin typeface="Meiryo UI" panose="020B0604030504040204" pitchFamily="50" charset="-128"/>
                          <a:ea typeface="Meiryo UI" panose="020B0604030504040204" pitchFamily="50" charset="-128"/>
                        </a:rPr>
                        <a:t>食事を通して</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補える糖</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ガラクトース（</a:t>
                      </a:r>
                      <a:r>
                        <a:rPr kumimoji="1" lang="en-US" altLang="ja-JP" b="1" dirty="0" smtClean="0">
                          <a:latin typeface="Meiryo UI" panose="020B0604030504040204" pitchFamily="50" charset="-128"/>
                          <a:ea typeface="Meiryo UI" panose="020B0604030504040204" pitchFamily="50" charset="-128"/>
                        </a:rPr>
                        <a:t>Gal</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乳製品・ツバメの巣など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（免疫、癌予防、腸内細菌維持、カルシウム吸収支援）</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60000"/>
                        <a:lumOff val="4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マンノース（</a:t>
                      </a:r>
                      <a:r>
                        <a:rPr kumimoji="1" lang="en-US" altLang="ja-JP" b="1" dirty="0" smtClean="0">
                          <a:latin typeface="Meiryo UI" panose="020B0604030504040204" pitchFamily="50" charset="-128"/>
                          <a:ea typeface="Meiryo UI" panose="020B0604030504040204" pitchFamily="50" charset="-128"/>
                        </a:rPr>
                        <a:t>Man</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サボテン類（アロエ）・ツバメの巣など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（免疫、抗炎症、細菌感染防止）</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rowSpan="6">
                  <a:txBody>
                    <a:bodyPr/>
                    <a:lstStyle/>
                    <a:p>
                      <a:pPr algn="ctr"/>
                      <a:r>
                        <a:rPr kumimoji="1" lang="ja-JP" altLang="en-US" dirty="0" smtClean="0">
                          <a:latin typeface="Meiryo UI" panose="020B0604030504040204" pitchFamily="50" charset="-128"/>
                          <a:ea typeface="Meiryo UI" panose="020B0604030504040204" pitchFamily="50" charset="-128"/>
                        </a:rPr>
                        <a:t>普通の食事だけでは</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補うのが難しい糖</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キシロース（</a:t>
                      </a:r>
                      <a:r>
                        <a:rPr kumimoji="1" lang="en-US" altLang="ja-JP" b="1" dirty="0" err="1" smtClean="0">
                          <a:latin typeface="Meiryo UI" panose="020B0604030504040204" pitchFamily="50" charset="-128"/>
                          <a:ea typeface="Meiryo UI" panose="020B0604030504040204" pitchFamily="50" charset="-128"/>
                        </a:rPr>
                        <a:t>Xy</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穀物や植物の皮</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（殺菌作用、アレルギー反応の抑制）</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フコース（</a:t>
                      </a:r>
                      <a:r>
                        <a:rPr kumimoji="1" lang="en-US" altLang="ja-JP" b="1" dirty="0" err="1" smtClean="0">
                          <a:latin typeface="Meiryo UI" panose="020B0604030504040204" pitchFamily="50" charset="-128"/>
                          <a:ea typeface="Meiryo UI" panose="020B0604030504040204" pitchFamily="50" charset="-128"/>
                        </a:rPr>
                        <a:t>Fuc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藻類（メカブやひじき）・キノコ類・ツバメの巣など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（免疫、癌の成長・転移抑制）</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アセチルグルコサミン（</a:t>
                      </a:r>
                      <a:r>
                        <a:rPr kumimoji="1" lang="en-US" altLang="ja-JP" b="1" dirty="0" err="1" smtClean="0">
                          <a:latin typeface="Meiryo UI" panose="020B0604030504040204" pitchFamily="50" charset="-128"/>
                          <a:ea typeface="Meiryo UI" panose="020B0604030504040204" pitchFamily="50" charset="-128"/>
                        </a:rPr>
                        <a:t>GlcNAc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カニなどの甲羅類・ツバメの巣など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（癌細胞抑制、関節機能支援、変性関節症治療）</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アセチルガラクトサミン（</a:t>
                      </a:r>
                      <a:r>
                        <a:rPr kumimoji="1" lang="en-US" altLang="ja-JP" b="1" dirty="0" err="1" smtClean="0">
                          <a:latin typeface="Meiryo UI" panose="020B0604030504040204" pitchFamily="50" charset="-128"/>
                          <a:ea typeface="Meiryo UI" panose="020B0604030504040204" pitchFamily="50" charset="-128"/>
                        </a:rPr>
                        <a:t>GalNAc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牛乳・ツバメの巣など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（癌の成長・転移抑制）</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アセチルノイラミン酸</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（シアル酸）</a:t>
                      </a:r>
                      <a:r>
                        <a:rPr kumimoji="1" lang="en-US" altLang="ja-JP" b="1" dirty="0" smtClean="0">
                          <a:latin typeface="Meiryo UI" panose="020B0604030504040204" pitchFamily="50" charset="-128"/>
                          <a:ea typeface="Meiryo UI" panose="020B0604030504040204" pitchFamily="50" charset="-128"/>
                        </a:rPr>
                        <a:t>NANA</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母乳・ツバメの巣など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（免疫、脳神経形成、粘膜の粘度調整）</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40000"/>
                        <a:lumOff val="60000"/>
                      </a:schemeClr>
                    </a:solidFill>
                  </a:tcPr>
                </a:tc>
                <a:tc vMerge="1">
                  <a:txBody>
                    <a:bodyPr/>
                    <a:lstStyle/>
                    <a:p>
                      <a:pPr algn="ctr"/>
                      <a:endParaRPr kumimoji="1" lang="ja-JP" altLang="en-US" dirty="0">
                        <a:latin typeface="Meiryo UI" panose="020B0604030504040204" pitchFamily="50" charset="-128"/>
                        <a:ea typeface="Meiryo UI" panose="020B0604030504040204" pitchFamily="50" charset="-128"/>
                      </a:endParaRPr>
                    </a:p>
                  </a:txBody>
                  <a:tcPr anchor="ctr"/>
                </a:tc>
              </a:tr>
            </a:tbl>
          </a:graphicData>
        </a:graphic>
      </p:graphicFrame>
      <p:sp>
        <p:nvSpPr>
          <p:cNvPr id="2" name="テキスト ボックス 1"/>
          <p:cNvSpPr txBox="1"/>
          <p:nvPr/>
        </p:nvSpPr>
        <p:spPr>
          <a:xfrm>
            <a:off x="3689005" y="114300"/>
            <a:ext cx="4740965" cy="377687"/>
          </a:xfrm>
          <a:prstGeom prst="rect">
            <a:avLst/>
          </a:prstGeom>
          <a:noFill/>
        </p:spPr>
        <p:txBody>
          <a:bodyPr wrap="square" rtlCol="0">
            <a:spAutoFit/>
          </a:bodyPr>
          <a:lstStyle/>
          <a:p>
            <a:pPr algn="ctr"/>
            <a:r>
              <a:rPr kumimoji="1" lang="ja-JP" altLang="en-US" dirty="0" smtClean="0">
                <a:latin typeface="Meiryo UI" panose="020B0604030504040204" pitchFamily="50" charset="-128"/>
                <a:ea typeface="Meiryo UI" panose="020B0604030504040204" pitchFamily="50" charset="-128"/>
              </a:rPr>
              <a:t>糖鎖を構成する単糖と呼ばれるもの</a:t>
            </a:r>
            <a:r>
              <a:rPr lang="en-US" altLang="ja-JP" dirty="0" smtClean="0">
                <a:latin typeface="Meiryo UI" panose="020B0604030504040204" pitchFamily="50" charset="-128"/>
                <a:ea typeface="Meiryo UI" panose="020B0604030504040204" pitchFamily="50" charset="-128"/>
              </a:rPr>
              <a:t>8</a:t>
            </a:r>
            <a:r>
              <a:rPr lang="ja-JP" altLang="en-US" dirty="0" smtClean="0">
                <a:latin typeface="Meiryo UI" panose="020B0604030504040204" pitchFamily="50" charset="-128"/>
                <a:ea typeface="Meiryo UI" panose="020B0604030504040204" pitchFamily="50" charset="-128"/>
              </a:rPr>
              <a:t>種類</a:t>
            </a:r>
            <a:endParaRPr kumimoji="1" lang="ja-JP" altLang="en-US"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9418320" y="4834890"/>
            <a:ext cx="2263139" cy="523220"/>
          </a:xfrm>
          <a:prstGeom prst="rect">
            <a:avLst/>
          </a:prstGeom>
          <a:noFill/>
        </p:spPr>
        <p:txBody>
          <a:bodyPr wrap="square" rtlCol="0">
            <a:spAutoFit/>
          </a:bodyPr>
          <a:lstStyle/>
          <a:p>
            <a:pPr algn="ctr"/>
            <a:r>
              <a:rPr kumimoji="1" lang="en-US" altLang="ja-JP" sz="1400" b="1" dirty="0" smtClean="0">
                <a:solidFill>
                  <a:srgbClr val="C00000"/>
                </a:solidFill>
                <a:latin typeface="Meiryo UI" panose="020B0604030504040204" pitchFamily="50" charset="-128"/>
                <a:ea typeface="Meiryo UI" panose="020B0604030504040204" pitchFamily="50" charset="-128"/>
              </a:rPr>
              <a:t>※</a:t>
            </a:r>
            <a:r>
              <a:rPr kumimoji="1" lang="ja-JP" altLang="en-US" sz="1400" b="1" dirty="0" smtClean="0">
                <a:solidFill>
                  <a:srgbClr val="C00000"/>
                </a:solidFill>
                <a:latin typeface="Meiryo UI" panose="020B0604030504040204" pitchFamily="50" charset="-128"/>
                <a:ea typeface="Meiryo UI" panose="020B0604030504040204" pitchFamily="50" charset="-128"/>
              </a:rPr>
              <a:t>後述する</a:t>
            </a:r>
            <a:endParaRPr kumimoji="1" lang="en-US" altLang="ja-JP" sz="1400" b="1" dirty="0" smtClean="0">
              <a:solidFill>
                <a:srgbClr val="C00000"/>
              </a:solidFill>
              <a:latin typeface="Meiryo UI" panose="020B0604030504040204" pitchFamily="50" charset="-128"/>
              <a:ea typeface="Meiryo UI" panose="020B0604030504040204" pitchFamily="50" charset="-128"/>
            </a:endParaRPr>
          </a:p>
          <a:p>
            <a:pPr algn="ctr"/>
            <a:r>
              <a:rPr lang="ja-JP" altLang="en-US" sz="1400" b="1" dirty="0" smtClean="0">
                <a:solidFill>
                  <a:srgbClr val="C00000"/>
                </a:solidFill>
                <a:latin typeface="Meiryo UI" panose="020B0604030504040204" pitchFamily="50" charset="-128"/>
                <a:ea typeface="Meiryo UI" panose="020B0604030504040204" pitchFamily="50" charset="-128"/>
              </a:rPr>
              <a:t>グリコニュートリションに関連</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1954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993915"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1490870" y="2286000"/>
            <a:ext cx="750404" cy="1649896"/>
            <a:chOff x="2862468" y="2395330"/>
            <a:chExt cx="750404" cy="1649896"/>
          </a:xfrm>
        </p:grpSpPr>
        <p:cxnSp>
          <p:nvCxnSpPr>
            <p:cNvPr id="6" name="直線コネクタ 5"/>
            <p:cNvCxnSpPr/>
            <p:nvPr/>
          </p:nvCxnSpPr>
          <p:spPr>
            <a:xfrm>
              <a:off x="3051311" y="2723321"/>
              <a:ext cx="1" cy="132190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六角形 3"/>
            <p:cNvSpPr/>
            <p:nvPr/>
          </p:nvSpPr>
          <p:spPr>
            <a:xfrm>
              <a:off x="2872408" y="36178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六角形 9"/>
            <p:cNvSpPr/>
            <p:nvPr/>
          </p:nvSpPr>
          <p:spPr>
            <a:xfrm>
              <a:off x="2862468" y="32699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六角形 10"/>
            <p:cNvSpPr/>
            <p:nvPr/>
          </p:nvSpPr>
          <p:spPr>
            <a:xfrm>
              <a:off x="2872407" y="29221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六角形 12"/>
            <p:cNvSpPr/>
            <p:nvPr/>
          </p:nvSpPr>
          <p:spPr>
            <a:xfrm>
              <a:off x="3255063" y="239533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H="1">
              <a:off x="3056281" y="262392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六角形 11"/>
            <p:cNvSpPr/>
            <p:nvPr/>
          </p:nvSpPr>
          <p:spPr>
            <a:xfrm>
              <a:off x="2872407" y="257423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 name="図 16"/>
          <p:cNvPicPr>
            <a:picLocks noChangeAspect="1"/>
          </p:cNvPicPr>
          <p:nvPr/>
        </p:nvPicPr>
        <p:blipFill>
          <a:blip r:embed="rId2"/>
          <a:stretch>
            <a:fillRect/>
          </a:stretch>
        </p:blipFill>
        <p:spPr>
          <a:xfrm rot="19779065">
            <a:off x="793915" y="3118735"/>
            <a:ext cx="511369" cy="951982"/>
          </a:xfrm>
          <a:prstGeom prst="rect">
            <a:avLst/>
          </a:prstGeom>
        </p:spPr>
      </p:pic>
      <p:pic>
        <p:nvPicPr>
          <p:cNvPr id="19" name="図 18"/>
          <p:cNvPicPr>
            <a:picLocks noChangeAspect="1"/>
          </p:cNvPicPr>
          <p:nvPr/>
        </p:nvPicPr>
        <p:blipFill>
          <a:blip r:embed="rId2"/>
          <a:stretch>
            <a:fillRect/>
          </a:stretch>
        </p:blipFill>
        <p:spPr>
          <a:xfrm rot="2466060">
            <a:off x="2227651" y="3231306"/>
            <a:ext cx="511369" cy="951982"/>
          </a:xfrm>
          <a:prstGeom prst="rect">
            <a:avLst/>
          </a:prstGeom>
        </p:spPr>
      </p:pic>
      <p:sp>
        <p:nvSpPr>
          <p:cNvPr id="20" name="円/楕円 19"/>
          <p:cNvSpPr/>
          <p:nvPr/>
        </p:nvSpPr>
        <p:spPr>
          <a:xfrm>
            <a:off x="3558210"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2" name="グループ化 31"/>
          <p:cNvGrpSpPr/>
          <p:nvPr/>
        </p:nvGrpSpPr>
        <p:grpSpPr>
          <a:xfrm>
            <a:off x="4055165" y="2097155"/>
            <a:ext cx="750404" cy="1838741"/>
            <a:chOff x="4204250" y="2117033"/>
            <a:chExt cx="750404" cy="1838741"/>
          </a:xfrm>
        </p:grpSpPr>
        <p:cxnSp>
          <p:nvCxnSpPr>
            <p:cNvPr id="22" name="直線コネクタ 21"/>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六角形 22"/>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六角形 23"/>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六角形 24"/>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六角形 25"/>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六角形 27"/>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p:cNvPicPr>
            <a:picLocks noChangeAspect="1"/>
          </p:cNvPicPr>
          <p:nvPr/>
        </p:nvPicPr>
        <p:blipFill>
          <a:blip r:embed="rId3"/>
          <a:stretch>
            <a:fillRect/>
          </a:stretch>
        </p:blipFill>
        <p:spPr>
          <a:xfrm rot="19781126">
            <a:off x="3312233" y="2998538"/>
            <a:ext cx="523581" cy="1069646"/>
          </a:xfrm>
          <a:prstGeom prst="rect">
            <a:avLst/>
          </a:prstGeom>
        </p:spPr>
      </p:pic>
      <p:pic>
        <p:nvPicPr>
          <p:cNvPr id="35" name="図 34"/>
          <p:cNvPicPr>
            <a:picLocks noChangeAspect="1"/>
          </p:cNvPicPr>
          <p:nvPr/>
        </p:nvPicPr>
        <p:blipFill>
          <a:blip r:embed="rId3"/>
          <a:stretch>
            <a:fillRect/>
          </a:stretch>
        </p:blipFill>
        <p:spPr>
          <a:xfrm rot="2853917">
            <a:off x="4894569" y="3199791"/>
            <a:ext cx="523581" cy="1069646"/>
          </a:xfrm>
          <a:prstGeom prst="rect">
            <a:avLst/>
          </a:prstGeom>
        </p:spPr>
      </p:pic>
      <p:sp>
        <p:nvSpPr>
          <p:cNvPr id="36" name="円/楕円 35"/>
          <p:cNvSpPr/>
          <p:nvPr/>
        </p:nvSpPr>
        <p:spPr>
          <a:xfrm>
            <a:off x="6242749"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4" name="グループ化 33"/>
          <p:cNvGrpSpPr/>
          <p:nvPr/>
        </p:nvGrpSpPr>
        <p:grpSpPr>
          <a:xfrm>
            <a:off x="6739704" y="2097155"/>
            <a:ext cx="750404" cy="1838741"/>
            <a:chOff x="6888789" y="2117033"/>
            <a:chExt cx="750404" cy="1838741"/>
          </a:xfrm>
        </p:grpSpPr>
        <p:cxnSp>
          <p:nvCxnSpPr>
            <p:cNvPr id="38" name="直線コネクタ 37"/>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六角形 38"/>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六角形 39"/>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六角形 40"/>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六角形 41"/>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六角形 43"/>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六角形 44"/>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9" name="図 48"/>
          <p:cNvPicPr>
            <a:picLocks noChangeAspect="1"/>
          </p:cNvPicPr>
          <p:nvPr/>
        </p:nvPicPr>
        <p:blipFill>
          <a:blip r:embed="rId4"/>
          <a:stretch>
            <a:fillRect/>
          </a:stretch>
        </p:blipFill>
        <p:spPr>
          <a:xfrm rot="19918508">
            <a:off x="6008617" y="3035451"/>
            <a:ext cx="516074" cy="1054310"/>
          </a:xfrm>
          <a:prstGeom prst="rect">
            <a:avLst/>
          </a:prstGeom>
        </p:spPr>
      </p:pic>
      <p:pic>
        <p:nvPicPr>
          <p:cNvPr id="50" name="図 49"/>
          <p:cNvPicPr>
            <a:picLocks noChangeAspect="1"/>
          </p:cNvPicPr>
          <p:nvPr/>
        </p:nvPicPr>
        <p:blipFill>
          <a:blip r:embed="rId4"/>
          <a:stretch>
            <a:fillRect/>
          </a:stretch>
        </p:blipFill>
        <p:spPr>
          <a:xfrm rot="2161310">
            <a:off x="7494254" y="3142031"/>
            <a:ext cx="516074" cy="1054310"/>
          </a:xfrm>
          <a:prstGeom prst="rect">
            <a:avLst/>
          </a:prstGeom>
        </p:spPr>
      </p:pic>
      <p:sp>
        <p:nvSpPr>
          <p:cNvPr id="51" name="円/楕円 50"/>
          <p:cNvSpPr/>
          <p:nvPr/>
        </p:nvSpPr>
        <p:spPr>
          <a:xfrm>
            <a:off x="9056738" y="4035287"/>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52" name="グループ化 51"/>
          <p:cNvGrpSpPr/>
          <p:nvPr/>
        </p:nvGrpSpPr>
        <p:grpSpPr>
          <a:xfrm rot="698849">
            <a:off x="9903809" y="2231636"/>
            <a:ext cx="750404" cy="1838741"/>
            <a:chOff x="6888789" y="2117033"/>
            <a:chExt cx="750404" cy="1838741"/>
          </a:xfrm>
        </p:grpSpPr>
        <p:cxnSp>
          <p:nvCxnSpPr>
            <p:cNvPr id="53" name="直線コネクタ 52"/>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4" name="六角形 53"/>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六角形 54"/>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六角形 55"/>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六角形 56"/>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9" name="六角形 58"/>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六角形 59"/>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2" name="図 61"/>
          <p:cNvPicPr>
            <a:picLocks noChangeAspect="1"/>
          </p:cNvPicPr>
          <p:nvPr/>
        </p:nvPicPr>
        <p:blipFill>
          <a:blip r:embed="rId4"/>
          <a:stretch>
            <a:fillRect/>
          </a:stretch>
        </p:blipFill>
        <p:spPr>
          <a:xfrm rot="2161310">
            <a:off x="10308243" y="3221544"/>
            <a:ext cx="516074" cy="1054310"/>
          </a:xfrm>
          <a:prstGeom prst="rect">
            <a:avLst/>
          </a:prstGeom>
        </p:spPr>
      </p:pic>
      <p:pic>
        <p:nvPicPr>
          <p:cNvPr id="63" name="図 62"/>
          <p:cNvPicPr>
            <a:picLocks noChangeAspect="1"/>
          </p:cNvPicPr>
          <p:nvPr/>
        </p:nvPicPr>
        <p:blipFill>
          <a:blip r:embed="rId3"/>
          <a:stretch>
            <a:fillRect/>
          </a:stretch>
        </p:blipFill>
        <p:spPr>
          <a:xfrm rot="19092898">
            <a:off x="8669832" y="3198154"/>
            <a:ext cx="523581" cy="1069646"/>
          </a:xfrm>
          <a:prstGeom prst="rect">
            <a:avLst/>
          </a:prstGeom>
        </p:spPr>
      </p:pic>
      <p:grpSp>
        <p:nvGrpSpPr>
          <p:cNvPr id="73" name="グループ化 72"/>
          <p:cNvGrpSpPr/>
          <p:nvPr/>
        </p:nvGrpSpPr>
        <p:grpSpPr>
          <a:xfrm rot="20800274">
            <a:off x="9115380" y="2191577"/>
            <a:ext cx="750404" cy="1838741"/>
            <a:chOff x="4204250" y="2117033"/>
            <a:chExt cx="750404" cy="1838741"/>
          </a:xfrm>
        </p:grpSpPr>
        <p:cxnSp>
          <p:nvCxnSpPr>
            <p:cNvPr id="74" name="直線コネクタ 73"/>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六角形 74"/>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六角形 77"/>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コネクタ 78"/>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80" name="六角形 79"/>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六角形 8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1150453" y="4671394"/>
            <a:ext cx="1038641" cy="523220"/>
          </a:xfrm>
          <a:prstGeom prst="rect">
            <a:avLst/>
          </a:prstGeom>
          <a:noFill/>
        </p:spPr>
        <p:txBody>
          <a:bodyPr wrap="square" rtlCol="0">
            <a:spAutoFit/>
          </a:bodyPr>
          <a:lstStyle/>
          <a:p>
            <a:pPr algn="ctr"/>
            <a:r>
              <a:rPr kumimoji="1" lang="ja-JP" altLang="en-US" sz="2800" b="1" u="sng" dirty="0" smtClean="0">
                <a:latin typeface="Meiryo UI" panose="020B0604030504040204" pitchFamily="50" charset="-128"/>
                <a:ea typeface="Meiryo UI" panose="020B0604030504040204" pitchFamily="50" charset="-128"/>
              </a:rPr>
              <a:t>Ｏ型</a:t>
            </a:r>
            <a:endParaRPr kumimoji="1" lang="ja-JP" altLang="en-US" sz="2800" b="1" u="sng" dirty="0">
              <a:latin typeface="Meiryo UI" panose="020B0604030504040204" pitchFamily="50" charset="-128"/>
              <a:ea typeface="Meiryo UI" panose="020B0604030504040204" pitchFamily="50" charset="-128"/>
            </a:endParaRPr>
          </a:p>
        </p:txBody>
      </p:sp>
      <p:sp>
        <p:nvSpPr>
          <p:cNvPr id="83" name="テキスト ボックス 82"/>
          <p:cNvSpPr txBox="1"/>
          <p:nvPr/>
        </p:nvSpPr>
        <p:spPr>
          <a:xfrm>
            <a:off x="3714748" y="4671394"/>
            <a:ext cx="1038641" cy="523220"/>
          </a:xfrm>
          <a:prstGeom prst="rect">
            <a:avLst/>
          </a:prstGeom>
          <a:noFill/>
        </p:spPr>
        <p:txBody>
          <a:bodyPr wrap="square" rtlCol="0">
            <a:spAutoFit/>
          </a:bodyPr>
          <a:lstStyle/>
          <a:p>
            <a:pPr algn="ctr"/>
            <a:r>
              <a:rPr lang="ja-JP" altLang="en-US" sz="2800" b="1" u="sng" dirty="0">
                <a:latin typeface="Meiryo UI" panose="020B0604030504040204" pitchFamily="50" charset="-128"/>
                <a:ea typeface="Meiryo UI" panose="020B0604030504040204" pitchFamily="50" charset="-128"/>
              </a:rPr>
              <a:t>Ａ</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4" name="テキスト ボックス 83"/>
          <p:cNvSpPr txBox="1"/>
          <p:nvPr/>
        </p:nvSpPr>
        <p:spPr>
          <a:xfrm>
            <a:off x="6399287" y="4701209"/>
            <a:ext cx="1038641" cy="523220"/>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5" name="テキスト ボックス 84"/>
          <p:cNvSpPr txBox="1"/>
          <p:nvPr/>
        </p:nvSpPr>
        <p:spPr>
          <a:xfrm>
            <a:off x="9227823" y="4743202"/>
            <a:ext cx="1167345" cy="523220"/>
          </a:xfrm>
          <a:prstGeom prst="rect">
            <a:avLst/>
          </a:prstGeom>
          <a:noFill/>
        </p:spPr>
        <p:txBody>
          <a:bodyPr wrap="square" rtlCol="0">
            <a:spAutoFit/>
          </a:bodyPr>
          <a:lstStyle/>
          <a:p>
            <a:pPr algn="ctr"/>
            <a:r>
              <a:rPr lang="en-US" altLang="ja-JP" sz="2800" b="1" u="sng" dirty="0" smtClean="0">
                <a:latin typeface="Meiryo UI" panose="020B0604030504040204" pitchFamily="50" charset="-128"/>
                <a:ea typeface="Meiryo UI" panose="020B0604030504040204" pitchFamily="50" charset="-128"/>
              </a:rPr>
              <a:t>A</a:t>
            </a: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5081947" y="1489563"/>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1185739" y="1539987"/>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89" name="直線矢印コネクタ 88"/>
          <p:cNvCxnSpPr>
            <a:endCxn id="31" idx="4"/>
          </p:cNvCxnSpPr>
          <p:nvPr/>
        </p:nvCxnSpPr>
        <p:spPr>
          <a:xfrm>
            <a:off x="3935898" y="1842436"/>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642799" y="1822559"/>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0232881" y="1688559"/>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cxnSp>
        <p:nvCxnSpPr>
          <p:cNvPr id="93" name="直線矢印コネクタ 92"/>
          <p:cNvCxnSpPr/>
          <p:nvPr/>
        </p:nvCxnSpPr>
        <p:spPr>
          <a:xfrm flipH="1">
            <a:off x="10395168" y="2008770"/>
            <a:ext cx="157430" cy="200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122311" y="1270029"/>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96" name="直線矢印コネクタ 95"/>
          <p:cNvCxnSpPr/>
          <p:nvPr/>
        </p:nvCxnSpPr>
        <p:spPr>
          <a:xfrm>
            <a:off x="8855283" y="1612682"/>
            <a:ext cx="211151" cy="55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844825" y="5304947"/>
            <a:ext cx="1938134"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すべての型に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共通な糖鎖</a:t>
            </a:r>
            <a:endParaRPr kumimoji="1" lang="ja-JP" altLang="en-US" sz="2000" b="1" dirty="0">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2859980" y="5304947"/>
            <a:ext cx="2807810" cy="1015663"/>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アセチルガラクトサミンが結合</a:t>
            </a:r>
            <a:endParaRPr kumimoji="1" lang="ja-JP" altLang="en-US" sz="2000" b="1" dirty="0">
              <a:latin typeface="Meiryo UI" panose="020B0604030504040204" pitchFamily="50" charset="-128"/>
              <a:ea typeface="Meiryo UI" panose="020B0604030504040204" pitchFamily="50" charset="-128"/>
            </a:endParaRPr>
          </a:p>
        </p:txBody>
      </p:sp>
      <p:sp>
        <p:nvSpPr>
          <p:cNvPr id="102" name="テキスト ボックス 101"/>
          <p:cNvSpPr txBox="1"/>
          <p:nvPr/>
        </p:nvSpPr>
        <p:spPr>
          <a:xfrm>
            <a:off x="5623061" y="5307496"/>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ガラクトースが結合</a:t>
            </a:r>
            <a:endParaRPr kumimoji="1" lang="ja-JP" altLang="en-US" sz="2000" b="1" dirty="0">
              <a:latin typeface="Meiryo UI" panose="020B0604030504040204" pitchFamily="50" charset="-128"/>
              <a:ea typeface="Meiryo UI" panose="020B0604030504040204" pitchFamily="50" charset="-128"/>
            </a:endParaRPr>
          </a:p>
        </p:txBody>
      </p:sp>
      <p:sp>
        <p:nvSpPr>
          <p:cNvPr id="103" name="テキスト ボックス 102"/>
          <p:cNvSpPr txBox="1"/>
          <p:nvPr/>
        </p:nvSpPr>
        <p:spPr>
          <a:xfrm>
            <a:off x="8338633" y="5325005"/>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Ａ型とＢ型</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2</a:t>
            </a:r>
            <a:r>
              <a:rPr kumimoji="1" lang="ja-JP" altLang="en-US" sz="2000" b="1" dirty="0" smtClean="0">
                <a:latin typeface="Meiryo UI" panose="020B0604030504040204" pitchFamily="50" charset="-128"/>
                <a:ea typeface="Meiryo UI" panose="020B0604030504040204" pitchFamily="50" charset="-128"/>
              </a:rPr>
              <a:t>種類の糖鎖が結合</a:t>
            </a:r>
            <a:endParaRPr kumimoji="1" lang="ja-JP" altLang="en-US" sz="2000" b="1" dirty="0">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4532113" y="178958"/>
            <a:ext cx="3107895"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糖鎖の働きの例</a:t>
            </a:r>
            <a:endParaRPr kumimoji="1" lang="en-US" altLang="ja-JP" sz="2000" b="1" dirty="0" smtClean="0">
              <a:latin typeface="Meiryo UI" panose="020B0604030504040204" pitchFamily="50" charset="-128"/>
              <a:ea typeface="Meiryo UI" panose="020B0604030504040204" pitchFamily="50" charset="-128"/>
            </a:endParaRPr>
          </a:p>
          <a:p>
            <a:pPr algn="ctr"/>
            <a:r>
              <a:rPr lang="en-US" altLang="ja-JP" sz="2000" b="1" dirty="0" smtClean="0">
                <a:latin typeface="Meiryo UI" panose="020B0604030504040204" pitchFamily="50" charset="-128"/>
                <a:ea typeface="Meiryo UI" panose="020B0604030504040204" pitchFamily="50" charset="-128"/>
              </a:rPr>
              <a:t>ABO</a:t>
            </a:r>
            <a:r>
              <a:rPr lang="ja-JP" altLang="en-US" sz="2000" b="1" dirty="0" smtClean="0">
                <a:latin typeface="Meiryo UI" panose="020B0604030504040204" pitchFamily="50" charset="-128"/>
                <a:ea typeface="Meiryo UI" panose="020B0604030504040204" pitchFamily="50" charset="-128"/>
              </a:rPr>
              <a:t>血液型</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86606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857625" y="6550025"/>
            <a:ext cx="411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ja-JP" sz="1400" dirty="0">
                <a:latin typeface="Arial" panose="020B0604020202020204" pitchFamily="34" charset="0"/>
              </a:rPr>
              <a:t>Sharon and Lis (2004) </a:t>
            </a:r>
            <a:r>
              <a:rPr lang="en-US" altLang="ja-JP" sz="1400" i="1" dirty="0" err="1">
                <a:latin typeface="Arial" panose="020B0604020202020204" pitchFamily="34" charset="0"/>
              </a:rPr>
              <a:t>Glycobiology</a:t>
            </a:r>
            <a:r>
              <a:rPr lang="en-US" altLang="ja-JP" sz="1400" dirty="0">
                <a:latin typeface="Arial" panose="020B0604020202020204" pitchFamily="34" charset="0"/>
              </a:rPr>
              <a:t> 14:53R</a:t>
            </a:r>
            <a:endParaRPr lang="en-US" altLang="ja-JP" b="1" i="1" dirty="0">
              <a:latin typeface="Arial" panose="020B0604020202020204" pitchFamily="34" charset="0"/>
            </a:endParaRPr>
          </a:p>
        </p:txBody>
      </p:sp>
      <p:pic>
        <p:nvPicPr>
          <p:cNvPr id="2" name="図 1"/>
          <p:cNvPicPr>
            <a:picLocks noChangeAspect="1"/>
          </p:cNvPicPr>
          <p:nvPr/>
        </p:nvPicPr>
        <p:blipFill>
          <a:blip r:embed="rId2"/>
          <a:stretch>
            <a:fillRect/>
          </a:stretch>
        </p:blipFill>
        <p:spPr>
          <a:xfrm>
            <a:off x="3546818" y="135140"/>
            <a:ext cx="5110163" cy="6414885"/>
          </a:xfrm>
          <a:prstGeom prst="rect">
            <a:avLst/>
          </a:prstGeom>
        </p:spPr>
      </p:pic>
      <p:sp>
        <p:nvSpPr>
          <p:cNvPr id="3" name="テキスト ボックス 2"/>
          <p:cNvSpPr txBox="1"/>
          <p:nvPr/>
        </p:nvSpPr>
        <p:spPr>
          <a:xfrm>
            <a:off x="7593495" y="2007705"/>
            <a:ext cx="1451113"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1581348" y="1331890"/>
            <a:ext cx="2642567"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タンパク質の品質管理をする</a:t>
            </a:r>
            <a:endParaRPr kumimoji="1" lang="ja-JP" altLang="en-US" sz="1600" b="1"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922231" y="2065195"/>
            <a:ext cx="2636978"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タンパク質の飾りつけをする</a:t>
            </a:r>
            <a:endParaRPr kumimoji="1" lang="ja-JP" altLang="en-US" sz="1600" b="1"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7324825" y="345762"/>
            <a:ext cx="225225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遺伝子</a:t>
            </a:r>
            <a:r>
              <a:rPr lang="ja-JP" altLang="en-US" sz="1600" b="1" dirty="0" smtClean="0">
                <a:latin typeface="Meiryo UI" panose="020B0604030504040204" pitchFamily="50" charset="-128"/>
                <a:ea typeface="Meiryo UI" panose="020B0604030504040204" pitchFamily="50" charset="-128"/>
              </a:rPr>
              <a:t>の働きを調節する</a:t>
            </a:r>
            <a:endParaRPr kumimoji="1" lang="ja-JP" altLang="en-US" sz="1600" b="1"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257210" y="2381797"/>
            <a:ext cx="3259822"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細胞外とのタンパク質と結合する</a:t>
            </a:r>
            <a:endParaRPr kumimoji="1" lang="ja-JP" altLang="en-US" sz="1600" b="1"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8537712" y="3972983"/>
            <a:ext cx="3654287"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インフルエンザウィルスや最近と結合する</a:t>
            </a:r>
            <a:endParaRPr kumimoji="1" lang="ja-JP" altLang="en-US" sz="1600" b="1"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7122111" y="5938261"/>
            <a:ext cx="3602211"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コレラ菌や大腸菌</a:t>
            </a:r>
            <a:r>
              <a:rPr lang="en-US" altLang="ja-JP" sz="1600" b="1" dirty="0" smtClean="0">
                <a:latin typeface="Meiryo UI" panose="020B0604030504040204" pitchFamily="50" charset="-128"/>
                <a:ea typeface="Meiryo UI" panose="020B0604030504040204" pitchFamily="50" charset="-128"/>
              </a:rPr>
              <a:t>O-157</a:t>
            </a:r>
            <a:r>
              <a:rPr lang="ja-JP" altLang="en-US" sz="1600" b="1" dirty="0" err="1" smtClean="0">
                <a:latin typeface="Meiryo UI" panose="020B0604030504040204" pitchFamily="50" charset="-128"/>
                <a:ea typeface="Meiryo UI" panose="020B0604030504040204" pitchFamily="50" charset="-128"/>
              </a:rPr>
              <a:t>と結</a:t>
            </a:r>
            <a:r>
              <a:rPr lang="ja-JP" altLang="en-US" sz="1600" b="1" dirty="0" smtClean="0">
                <a:latin typeface="Meiryo UI" panose="020B0604030504040204" pitchFamily="50" charset="-128"/>
                <a:ea typeface="Meiryo UI" panose="020B0604030504040204" pitchFamily="50" charset="-128"/>
              </a:rPr>
              <a:t>合する</a:t>
            </a:r>
            <a:endParaRPr kumimoji="1" lang="ja-JP" altLang="en-US" sz="1600" b="1"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1639531" y="3820527"/>
            <a:ext cx="1740799"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癌の転移を決める</a:t>
            </a:r>
            <a:endParaRPr kumimoji="1" lang="ja-JP" altLang="en-US" sz="1600" b="1"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8219091" y="5105093"/>
            <a:ext cx="3809692" cy="338554"/>
          </a:xfrm>
          <a:prstGeom prst="rect">
            <a:avLst/>
          </a:prstGeom>
          <a:noFill/>
        </p:spPr>
        <p:txBody>
          <a:bodyPr wrap="square" rtlCol="0">
            <a:spAutoFit/>
          </a:bodyPr>
          <a:lstStyle/>
          <a:p>
            <a:pPr algn="r"/>
            <a:r>
              <a:rPr lang="ja-JP" altLang="en-US" sz="1600" b="1" dirty="0" smtClean="0">
                <a:latin typeface="Meiryo UI" panose="020B0604030504040204" pitchFamily="50" charset="-128"/>
                <a:ea typeface="Meiryo UI" panose="020B0604030504040204" pitchFamily="50" charset="-128"/>
              </a:rPr>
              <a:t>糖鎖と結合する分子は癌の診断に使用する</a:t>
            </a:r>
            <a:endParaRPr kumimoji="1" lang="ja-JP" altLang="en-US" sz="1600" b="1"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8287678" y="3007181"/>
            <a:ext cx="3439462" cy="33855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癌の治療、アルツハイマー病を治療する</a:t>
            </a:r>
            <a:endParaRPr kumimoji="1" lang="ja-JP" altLang="en-US" sz="1600" b="1"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2257210" y="365594"/>
            <a:ext cx="1966705" cy="338554"/>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血液型の違いを作る</a:t>
            </a:r>
            <a:endParaRPr kumimoji="1" lang="ja-JP" altLang="en-US" sz="1600" b="1"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7949850" y="1143760"/>
            <a:ext cx="2174087"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抗体</a:t>
            </a:r>
            <a:r>
              <a:rPr lang="ja-JP" altLang="en-US" sz="1600" b="1" dirty="0" smtClean="0">
                <a:latin typeface="Meiryo UI" panose="020B0604030504040204" pitchFamily="50" charset="-128"/>
                <a:ea typeface="Meiryo UI" panose="020B0604030504040204" pitchFamily="50" charset="-128"/>
              </a:rPr>
              <a:t>の働きを調節する</a:t>
            </a:r>
            <a:endParaRPr kumimoji="1" lang="ja-JP" altLang="en-US" sz="1600" b="1"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8489" y="394"/>
            <a:ext cx="2071372" cy="523220"/>
          </a:xfrm>
          <a:prstGeom prst="rect">
            <a:avLst/>
          </a:prstGeom>
          <a:noFill/>
        </p:spPr>
        <p:txBody>
          <a:bodyPr wrap="square" rtlCol="0">
            <a:spAutoFit/>
          </a:bodyPr>
          <a:lstStyle/>
          <a:p>
            <a:pPr algn="ctr"/>
            <a:r>
              <a:rPr kumimoji="1" lang="ja-JP" altLang="en-US" sz="2800" b="1" dirty="0" smtClean="0">
                <a:latin typeface="Meiryo UI" panose="020B0604030504040204" pitchFamily="50" charset="-128"/>
                <a:ea typeface="Meiryo UI" panose="020B0604030504040204" pitchFamily="50" charset="-128"/>
              </a:rPr>
              <a:t>糖鎖の働き</a:t>
            </a:r>
            <a:endParaRPr kumimoji="1" lang="ja-JP" altLang="en-US" sz="2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24254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stretch>
            <a:fillRect/>
          </a:stretch>
        </p:blipFill>
        <p:spPr>
          <a:xfrm>
            <a:off x="5820504" y="586024"/>
            <a:ext cx="2458792" cy="2183483"/>
          </a:xfrm>
          <a:prstGeom prst="rect">
            <a:avLst/>
          </a:prstGeom>
        </p:spPr>
      </p:pic>
      <p:pic>
        <p:nvPicPr>
          <p:cNvPr id="32" name="図 31"/>
          <p:cNvPicPr>
            <a:picLocks noChangeAspect="1"/>
          </p:cNvPicPr>
          <p:nvPr/>
        </p:nvPicPr>
        <p:blipFill>
          <a:blip r:embed="rId3"/>
          <a:stretch>
            <a:fillRect/>
          </a:stretch>
        </p:blipFill>
        <p:spPr>
          <a:xfrm>
            <a:off x="8758599" y="393815"/>
            <a:ext cx="2942976" cy="2304109"/>
          </a:xfrm>
          <a:prstGeom prst="rect">
            <a:avLst/>
          </a:prstGeom>
        </p:spPr>
      </p:pic>
      <p:pic>
        <p:nvPicPr>
          <p:cNvPr id="59" name="図 58"/>
          <p:cNvPicPr>
            <a:picLocks noChangeAspect="1"/>
          </p:cNvPicPr>
          <p:nvPr/>
        </p:nvPicPr>
        <p:blipFill>
          <a:blip r:embed="rId4"/>
          <a:stretch>
            <a:fillRect/>
          </a:stretch>
        </p:blipFill>
        <p:spPr>
          <a:xfrm>
            <a:off x="1186687" y="410420"/>
            <a:ext cx="961270" cy="1062943"/>
          </a:xfrm>
          <a:prstGeom prst="rect">
            <a:avLst/>
          </a:prstGeom>
        </p:spPr>
      </p:pic>
      <p:pic>
        <p:nvPicPr>
          <p:cNvPr id="60" name="図 59"/>
          <p:cNvPicPr>
            <a:picLocks noChangeAspect="1"/>
          </p:cNvPicPr>
          <p:nvPr/>
        </p:nvPicPr>
        <p:blipFill>
          <a:blip r:embed="rId5"/>
          <a:stretch>
            <a:fillRect/>
          </a:stretch>
        </p:blipFill>
        <p:spPr>
          <a:xfrm>
            <a:off x="99794" y="389417"/>
            <a:ext cx="1086893" cy="1059143"/>
          </a:xfrm>
          <a:prstGeom prst="rect">
            <a:avLst/>
          </a:prstGeom>
        </p:spPr>
      </p:pic>
      <p:pic>
        <p:nvPicPr>
          <p:cNvPr id="61" name="図 60"/>
          <p:cNvPicPr>
            <a:picLocks noChangeAspect="1"/>
          </p:cNvPicPr>
          <p:nvPr/>
        </p:nvPicPr>
        <p:blipFill>
          <a:blip r:embed="rId6"/>
          <a:stretch>
            <a:fillRect/>
          </a:stretch>
        </p:blipFill>
        <p:spPr>
          <a:xfrm>
            <a:off x="1198500" y="1821532"/>
            <a:ext cx="742061" cy="1130291"/>
          </a:xfrm>
          <a:prstGeom prst="rect">
            <a:avLst/>
          </a:prstGeom>
        </p:spPr>
      </p:pic>
      <p:pic>
        <p:nvPicPr>
          <p:cNvPr id="62" name="図 61"/>
          <p:cNvPicPr>
            <a:picLocks noChangeAspect="1"/>
          </p:cNvPicPr>
          <p:nvPr/>
        </p:nvPicPr>
        <p:blipFill>
          <a:blip r:embed="rId7"/>
          <a:stretch>
            <a:fillRect/>
          </a:stretch>
        </p:blipFill>
        <p:spPr>
          <a:xfrm>
            <a:off x="190633" y="1747034"/>
            <a:ext cx="912599" cy="1190575"/>
          </a:xfrm>
          <a:prstGeom prst="rect">
            <a:avLst/>
          </a:prstGeom>
        </p:spPr>
      </p:pic>
      <p:pic>
        <p:nvPicPr>
          <p:cNvPr id="50" name="Picture 3" descr="RNApoly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1020" y="3532866"/>
            <a:ext cx="3263963" cy="33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00" descr="figure-01-02.jpg                                               0002D558projects                       B63F167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383103">
            <a:off x="968387" y="1120633"/>
            <a:ext cx="3298234" cy="1022284"/>
          </a:xfrm>
          <a:prstGeom prst="rect">
            <a:avLst/>
          </a:prstGeom>
          <a:noFill/>
          <a:extLst>
            <a:ext uri="{909E8E84-426E-40DD-AFC4-6F175D3DCCD1}">
              <a14:hiddenFill xmlns:a14="http://schemas.microsoft.com/office/drawing/2010/main">
                <a:solidFill>
                  <a:srgbClr val="FFFFFF"/>
                </a:solidFill>
              </a14:hiddenFill>
            </a:ext>
          </a:extLst>
        </p:spPr>
      </p:pic>
      <p:sp>
        <p:nvSpPr>
          <p:cNvPr id="7" name="二等辺三角形 6"/>
          <p:cNvSpPr/>
          <p:nvPr/>
        </p:nvSpPr>
        <p:spPr>
          <a:xfrm>
            <a:off x="7026956" y="2098173"/>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41514" y="3053779"/>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811010" y="2382425"/>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5273859" y="3079965"/>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7011334" y="3248887"/>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9515784" y="3245664"/>
            <a:ext cx="890485"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右矢印 40"/>
          <p:cNvSpPr/>
          <p:nvPr/>
        </p:nvSpPr>
        <p:spPr>
          <a:xfrm>
            <a:off x="2182762" y="312633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893017" y="3063717"/>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994220" y="3395788"/>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150384" y="3217450"/>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55" name="右矢印 54"/>
          <p:cNvSpPr/>
          <p:nvPr/>
        </p:nvSpPr>
        <p:spPr>
          <a:xfrm>
            <a:off x="4530775" y="3132889"/>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4498397" y="3214061"/>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508446" y="124175"/>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プリン塩基</a:t>
            </a:r>
            <a:endParaRPr kumimoji="1" lang="ja-JP" altLang="en-US" sz="1200" b="1" dirty="0">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535356" y="1585638"/>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ぴリミジン塩基</a:t>
            </a:r>
            <a:endParaRPr kumimoji="1" lang="ja-JP" altLang="en-US" sz="1200" b="1" dirty="0">
              <a:latin typeface="Meiryo UI" panose="020B0604030504040204" pitchFamily="50" charset="-128"/>
              <a:ea typeface="Meiryo UI" panose="020B0604030504040204" pitchFamily="50" charset="-128"/>
            </a:endParaRPr>
          </a:p>
        </p:txBody>
      </p:sp>
      <p:pic>
        <p:nvPicPr>
          <p:cNvPr id="31" name="図 30"/>
          <p:cNvPicPr>
            <a:picLocks noChangeAspect="1"/>
          </p:cNvPicPr>
          <p:nvPr/>
        </p:nvPicPr>
        <p:blipFill>
          <a:blip r:embed="rId10"/>
          <a:stretch>
            <a:fillRect/>
          </a:stretch>
        </p:blipFill>
        <p:spPr>
          <a:xfrm>
            <a:off x="4525919" y="0"/>
            <a:ext cx="854378" cy="3077093"/>
          </a:xfrm>
          <a:prstGeom prst="rect">
            <a:avLst/>
          </a:prstGeom>
        </p:spPr>
      </p:pic>
      <p:sp>
        <p:nvSpPr>
          <p:cNvPr id="33" name="テキスト ボックス 32"/>
          <p:cNvSpPr txBox="1"/>
          <p:nvPr/>
        </p:nvSpPr>
        <p:spPr>
          <a:xfrm>
            <a:off x="8365858" y="102732"/>
            <a:ext cx="3548268"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糖鎖の働きにより成熟したタンパク質へ</a:t>
            </a:r>
            <a:endParaRPr kumimoji="1" lang="ja-JP" altLang="en-US" sz="1600" b="1" dirty="0">
              <a:latin typeface="Meiryo UI" panose="020B0604030504040204" pitchFamily="50" charset="-128"/>
              <a:ea typeface="Meiryo UI" panose="020B0604030504040204" pitchFamily="50" charset="-128"/>
            </a:endParaRPr>
          </a:p>
        </p:txBody>
      </p:sp>
      <p:sp>
        <p:nvSpPr>
          <p:cNvPr id="34" name="テキスト ボックス 33"/>
          <p:cNvSpPr txBox="1"/>
          <p:nvPr/>
        </p:nvSpPr>
        <p:spPr>
          <a:xfrm rot="2061295">
            <a:off x="10783542" y="1522765"/>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8758891" y="1634821"/>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9587008" y="685639"/>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3460454" y="1949287"/>
            <a:ext cx="1596843" cy="523220"/>
          </a:xfrm>
          <a:prstGeom prst="rect">
            <a:avLst/>
          </a:prstGeom>
          <a:noFill/>
        </p:spPr>
        <p:txBody>
          <a:bodyPr wrap="square" rtlCol="0">
            <a:spAutoFit/>
          </a:bodyPr>
          <a:lstStyle/>
          <a:p>
            <a:pPr algn="r"/>
            <a:r>
              <a:rPr kumimoji="1" lang="en-US" altLang="ja-JP" sz="2800" b="1" dirty="0" smtClean="0">
                <a:solidFill>
                  <a:schemeClr val="accent2">
                    <a:lumMod val="50000"/>
                  </a:schemeClr>
                </a:solidFill>
                <a:latin typeface="Meiryo UI" panose="020B0604030504040204" pitchFamily="50" charset="-128"/>
                <a:ea typeface="Meiryo UI" panose="020B0604030504040204" pitchFamily="50" charset="-128"/>
              </a:rPr>
              <a:t>RNA</a:t>
            </a:r>
            <a:r>
              <a:rPr kumimoji="1" lang="ja-JP" altLang="en-US" sz="2800" b="1" dirty="0" smtClean="0">
                <a:latin typeface="Meiryo UI" panose="020B0604030504040204" pitchFamily="50" charset="-128"/>
                <a:ea typeface="Meiryo UI" panose="020B0604030504040204" pitchFamily="50" charset="-128"/>
              </a:rPr>
              <a:t>→</a:t>
            </a:r>
            <a:endParaRPr kumimoji="1" lang="ja-JP" altLang="en-US" sz="2800" b="1" dirty="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3819554" y="987907"/>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FF000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5640267" y="99083"/>
            <a:ext cx="2540053"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生まれたてのタンパク質</a:t>
            </a:r>
            <a:endParaRPr kumimoji="1" lang="ja-JP" altLang="en-US" sz="1600" b="1"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4804782" y="2626773"/>
            <a:ext cx="2693890" cy="461665"/>
          </a:xfrm>
          <a:prstGeom prst="rect">
            <a:avLst/>
          </a:prstGeom>
          <a:noFill/>
        </p:spPr>
        <p:txBody>
          <a:bodyPr wrap="square" rtlCol="0">
            <a:spAutoFit/>
          </a:bodyPr>
          <a:lstStyle/>
          <a:p>
            <a:pPr algn="ctr"/>
            <a:r>
              <a:rPr kumimoji="1" lang="en-US" altLang="ja-JP" sz="1200" dirty="0" smtClean="0">
                <a:latin typeface="Meiryo UI" panose="020B0604030504040204" pitchFamily="50" charset="-128"/>
                <a:ea typeface="Meiryo UI" panose="020B0604030504040204" pitchFamily="50" charset="-128"/>
              </a:rPr>
              <a:t>20</a:t>
            </a:r>
            <a:r>
              <a:rPr kumimoji="1" lang="ja-JP" altLang="en-US" sz="1200" dirty="0" smtClean="0">
                <a:latin typeface="Meiryo UI" panose="020B0604030504040204" pitchFamily="50" charset="-128"/>
                <a:ea typeface="Meiryo UI" panose="020B0604030504040204" pitchFamily="50" charset="-128"/>
              </a:rPr>
              <a:t>のアミノ酸から</a:t>
            </a:r>
            <a:endParaRPr kumimoji="1" lang="en-US" altLang="ja-JP" sz="1200" dirty="0" smtClean="0">
              <a:latin typeface="Meiryo UI" panose="020B0604030504040204" pitchFamily="50" charset="-128"/>
              <a:ea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rPr>
              <a:t>細胞内のリボソームで生合成される</a:t>
            </a:r>
            <a:endParaRPr kumimoji="1" lang="en-US" altLang="ja-JP" sz="1200" dirty="0" smtClean="0">
              <a:latin typeface="Meiryo UI" panose="020B0604030504040204" pitchFamily="50" charset="-128"/>
              <a:ea typeface="Meiryo UI" panose="020B0604030504040204" pitchFamily="50" charset="-128"/>
            </a:endParaRPr>
          </a:p>
        </p:txBody>
      </p:sp>
      <p:sp>
        <p:nvSpPr>
          <p:cNvPr id="42" name="右矢印 41"/>
          <p:cNvSpPr/>
          <p:nvPr/>
        </p:nvSpPr>
        <p:spPr>
          <a:xfrm>
            <a:off x="5380297" y="1365099"/>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a:off x="8239540" y="1359093"/>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3263303" y="1365965"/>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吹き出し 44"/>
          <p:cNvSpPr/>
          <p:nvPr/>
        </p:nvSpPr>
        <p:spPr>
          <a:xfrm>
            <a:off x="4075044" y="4501452"/>
            <a:ext cx="1817650" cy="2030145"/>
          </a:xfrm>
          <a:prstGeom prst="wedgeRoundRectCallout">
            <a:avLst>
              <a:gd name="adj1" fmla="val -72199"/>
              <a:gd name="adj2" fmla="val -8545"/>
              <a:gd name="adj3" fmla="val 16667"/>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latin typeface="Meiryo UI" panose="020B0604030504040204" pitchFamily="50" charset="-128"/>
                <a:ea typeface="Meiryo UI" panose="020B0604030504040204" pitchFamily="50" charset="-128"/>
              </a:rPr>
              <a:t>RNA</a:t>
            </a:r>
            <a:r>
              <a:rPr lang="ja-JP" altLang="en-US" sz="1200" b="1" dirty="0">
                <a:solidFill>
                  <a:schemeClr val="tx1"/>
                </a:solidFill>
                <a:latin typeface="Meiryo UI" panose="020B0604030504040204" pitchFamily="50" charset="-128"/>
                <a:ea typeface="Meiryo UI" panose="020B0604030504040204" pitchFamily="50" charset="-128"/>
              </a:rPr>
              <a:t>ポリメラーゼ</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DNA</a:t>
            </a:r>
            <a:r>
              <a:rPr lang="ja-JP" altLang="en-US" sz="1200" dirty="0">
                <a:solidFill>
                  <a:schemeClr val="tx1"/>
                </a:solidFill>
                <a:latin typeface="Meiryo UI" panose="020B0604030504040204" pitchFamily="50" charset="-128"/>
                <a:ea typeface="Meiryo UI" panose="020B0604030504040204" pitchFamily="50" charset="-128"/>
              </a:rPr>
              <a:t>の二重ラセンをほどきながら、二本鎖のうち鋳型となる鎖の塩基の配列を読んで、これと相補的な塩基をもったヌクレオチドを取り込み結合</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b="1" dirty="0" smtClean="0">
                <a:solidFill>
                  <a:schemeClr val="tx1"/>
                </a:solidFill>
                <a:latin typeface="Meiryo UI" panose="020B0604030504040204" pitchFamily="50" charset="-128"/>
                <a:ea typeface="Meiryo UI" panose="020B0604030504040204" pitchFamily="50" charset="-128"/>
              </a:rPr>
              <a:t>メッセンジャー</a:t>
            </a:r>
            <a:r>
              <a:rPr lang="en-US" altLang="ja-JP" sz="1200" b="1" dirty="0" smtClean="0">
                <a:solidFill>
                  <a:schemeClr val="tx1"/>
                </a:solidFill>
                <a:latin typeface="Meiryo UI" panose="020B0604030504040204" pitchFamily="50" charset="-128"/>
                <a:ea typeface="Meiryo UI" panose="020B0604030504040204" pitchFamily="50" charset="-128"/>
              </a:rPr>
              <a:t>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en-US" altLang="ja-JP" sz="1200" b="1" dirty="0" smtClean="0">
                <a:solidFill>
                  <a:schemeClr val="tx1"/>
                </a:solidFill>
                <a:latin typeface="Meiryo UI" panose="020B0604030504040204" pitchFamily="50" charset="-128"/>
                <a:ea typeface="Meiryo UI" panose="020B0604030504040204" pitchFamily="50" charset="-128"/>
              </a:rPr>
              <a:t>mRNA</a:t>
            </a:r>
            <a:r>
              <a:rPr lang="ja-JP" altLang="en-US" sz="1200" b="1"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を合成。</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926648" y="4134025"/>
            <a:ext cx="2168984" cy="369332"/>
          </a:xfrm>
          <a:prstGeom prst="rect">
            <a:avLst/>
          </a:prstGeom>
          <a:noFill/>
        </p:spPr>
        <p:txBody>
          <a:bodyPr wrap="square" rtlCol="0">
            <a:spAutoFit/>
          </a:bodyPr>
          <a:lstStyle/>
          <a:p>
            <a:pPr algn="ctr"/>
            <a:r>
              <a:rPr kumimoji="1" lang="en-US" altLang="ja-JP" b="1" dirty="0" smtClean="0">
                <a:latin typeface="Meiryo UI" panose="020B0604030504040204" pitchFamily="50" charset="-128"/>
                <a:ea typeface="Meiryo UI" panose="020B0604030504040204" pitchFamily="50" charset="-128"/>
              </a:rPr>
              <a:t>RNA</a:t>
            </a:r>
            <a:r>
              <a:rPr kumimoji="1" lang="ja-JP" altLang="en-US" b="1" dirty="0" smtClean="0">
                <a:latin typeface="Meiryo UI" panose="020B0604030504040204" pitchFamily="50" charset="-128"/>
                <a:ea typeface="Meiryo UI" panose="020B0604030504040204" pitchFamily="50" charset="-128"/>
              </a:rPr>
              <a:t>ポリメラーゼ</a:t>
            </a:r>
            <a:endParaRPr kumimoji="1" lang="ja-JP" altLang="en-US" b="1" dirty="0">
              <a:latin typeface="Meiryo UI" panose="020B0604030504040204" pitchFamily="50" charset="-128"/>
              <a:ea typeface="Meiryo UI" panose="020B0604030504040204" pitchFamily="50" charset="-128"/>
            </a:endParaRPr>
          </a:p>
        </p:txBody>
      </p:sp>
      <p:sp>
        <p:nvSpPr>
          <p:cNvPr id="48" name="角丸四角形 47"/>
          <p:cNvSpPr/>
          <p:nvPr/>
        </p:nvSpPr>
        <p:spPr>
          <a:xfrm>
            <a:off x="7581370" y="3750844"/>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51" name="角丸四角形 50"/>
          <p:cNvSpPr/>
          <p:nvPr/>
        </p:nvSpPr>
        <p:spPr>
          <a:xfrm>
            <a:off x="6340509" y="5279196"/>
            <a:ext cx="213228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糖鎖の効用</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52" name="角丸四角形 51"/>
          <p:cNvSpPr/>
          <p:nvPr/>
        </p:nvSpPr>
        <p:spPr>
          <a:xfrm>
            <a:off x="7581370" y="3053759"/>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6232489" y="4363079"/>
            <a:ext cx="5883309" cy="646331"/>
          </a:xfrm>
          <a:prstGeom prst="rect">
            <a:avLst/>
          </a:prstGeom>
          <a:noFill/>
        </p:spPr>
        <p:txBody>
          <a:bodyPr wrap="square" rtlCol="0">
            <a:spAutoFit/>
          </a:bodyPr>
          <a:lstStyle/>
          <a:p>
            <a:pPr algn="ctr"/>
            <a:r>
              <a:rPr kumimoji="1" lang="ja-JP" altLang="en-US" b="1" u="sng" dirty="0" smtClean="0">
                <a:solidFill>
                  <a:srgbClr val="C00000"/>
                </a:solidFill>
                <a:latin typeface="Meiryo UI" panose="020B0604030504040204" pitchFamily="50" charset="-128"/>
                <a:ea typeface="Meiryo UI" panose="020B0604030504040204" pitchFamily="50" charset="-128"/>
              </a:rPr>
              <a:t>生まれたてのタンパク質に糖鎖が付くことで・・・</a:t>
            </a:r>
            <a:endParaRPr kumimoji="1" lang="en-US" altLang="ja-JP" b="1" u="sng"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タンパク質の</a:t>
            </a:r>
            <a:r>
              <a:rPr lang="ja-JP" altLang="en-US" b="1" dirty="0" smtClean="0">
                <a:latin typeface="Meiryo UI" panose="020B0604030504040204" pitchFamily="50" charset="-128"/>
                <a:ea typeface="Meiryo UI" panose="020B0604030504040204" pitchFamily="50" charset="-128"/>
              </a:rPr>
              <a:t>構造が変化し、圧倒的な多様性が生まれる！</a:t>
            </a:r>
            <a:endParaRPr kumimoji="1" lang="ja-JP" altLang="en-US" b="1" dirty="0">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8488015" y="4974920"/>
            <a:ext cx="3209426" cy="1846659"/>
          </a:xfrm>
          <a:prstGeom prst="rect">
            <a:avLst/>
          </a:prstGeom>
          <a:no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１．タンパク質の物性改良</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２．タンパク質の品質管理</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３．タンパク質の保護</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４．細胞の種類の識別</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５．ウィルス感染の入り口</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６．細胞間の情報伝達のアンテナ</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７．薬を体内に運ぶ（</a:t>
            </a:r>
            <a:r>
              <a:rPr lang="en-US" altLang="ja-JP" sz="1600" b="1" dirty="0" smtClean="0">
                <a:latin typeface="Meiryo UI" panose="020B0604030504040204" pitchFamily="50" charset="-128"/>
                <a:ea typeface="Meiryo UI" panose="020B0604030504040204" pitchFamily="50" charset="-128"/>
              </a:rPr>
              <a:t>DSS</a:t>
            </a:r>
            <a:r>
              <a:rPr lang="ja-JP" altLang="en-US" sz="1600" b="1" dirty="0" smtClean="0">
                <a:latin typeface="Meiryo UI" panose="020B0604030504040204" pitchFamily="50" charset="-128"/>
                <a:ea typeface="Meiryo UI" panose="020B0604030504040204" pitchFamily="50" charset="-128"/>
              </a:rPr>
              <a:t>）</a:t>
            </a:r>
            <a:endParaRPr kumimoji="1" lang="ja-JP" altLang="en-US" sz="1600" b="1" dirty="0">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10092728" y="2700211"/>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pic>
        <p:nvPicPr>
          <p:cNvPr id="69" name="Picture 9" descr="MCj0424466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10293" y="5898249"/>
            <a:ext cx="979150" cy="84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01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3"/>
          <p:cNvSpPr>
            <a:spLocks noChangeArrowheads="1"/>
          </p:cNvSpPr>
          <p:nvPr/>
        </p:nvSpPr>
        <p:spPr bwMode="auto">
          <a:xfrm>
            <a:off x="2261419" y="1459665"/>
            <a:ext cx="7273925" cy="4103688"/>
          </a:xfrm>
          <a:prstGeom prst="ellipse">
            <a:avLst/>
          </a:prstGeom>
          <a:solidFill>
            <a:schemeClr val="bg1"/>
          </a:solidFill>
          <a:ln w="508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6" name="Oval 4"/>
          <p:cNvSpPr>
            <a:spLocks noChangeArrowheads="1"/>
          </p:cNvSpPr>
          <p:nvPr/>
        </p:nvSpPr>
        <p:spPr bwMode="auto">
          <a:xfrm>
            <a:off x="7373169" y="3259890"/>
            <a:ext cx="504825" cy="6477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sz="4000" b="1"/>
          </a:p>
        </p:txBody>
      </p:sp>
      <p:sp>
        <p:nvSpPr>
          <p:cNvPr id="67" name="Oval 5"/>
          <p:cNvSpPr>
            <a:spLocks noChangeArrowheads="1"/>
          </p:cNvSpPr>
          <p:nvPr/>
        </p:nvSpPr>
        <p:spPr bwMode="auto">
          <a:xfrm>
            <a:off x="8165331" y="2899528"/>
            <a:ext cx="504825" cy="649287"/>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sz="3600" b="1">
              <a:latin typeface="Lucida Console" panose="020B0609040504020204" pitchFamily="49" charset="0"/>
              <a:ea typeface="HG創英角ﾎﾟｯﾌﾟ体" panose="040B0A09000000000000" pitchFamily="49" charset="-128"/>
            </a:endParaRPr>
          </a:p>
        </p:txBody>
      </p:sp>
      <p:sp>
        <p:nvSpPr>
          <p:cNvPr id="68" name="Oval 6"/>
          <p:cNvSpPr>
            <a:spLocks noChangeArrowheads="1"/>
          </p:cNvSpPr>
          <p:nvPr/>
        </p:nvSpPr>
        <p:spPr bwMode="auto">
          <a:xfrm>
            <a:off x="4061644" y="2539165"/>
            <a:ext cx="142875"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9" name="Oval 7"/>
          <p:cNvSpPr>
            <a:spLocks noChangeArrowheads="1"/>
          </p:cNvSpPr>
          <p:nvPr/>
        </p:nvSpPr>
        <p:spPr bwMode="auto">
          <a:xfrm>
            <a:off x="2837681" y="3331328"/>
            <a:ext cx="144463"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0" name="Oval 8"/>
          <p:cNvSpPr>
            <a:spLocks noChangeArrowheads="1"/>
          </p:cNvSpPr>
          <p:nvPr/>
        </p:nvSpPr>
        <p:spPr bwMode="auto">
          <a:xfrm>
            <a:off x="3413944" y="2467728"/>
            <a:ext cx="144462" cy="1428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 name="Oval 9"/>
          <p:cNvSpPr>
            <a:spLocks noChangeArrowheads="1"/>
          </p:cNvSpPr>
          <p:nvPr/>
        </p:nvSpPr>
        <p:spPr bwMode="auto">
          <a:xfrm>
            <a:off x="2980556" y="2612190"/>
            <a:ext cx="144463"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2" name="Oval 10"/>
          <p:cNvSpPr>
            <a:spLocks noChangeArrowheads="1"/>
          </p:cNvSpPr>
          <p:nvPr/>
        </p:nvSpPr>
        <p:spPr bwMode="auto">
          <a:xfrm>
            <a:off x="2693219" y="3043990"/>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3" name="Oval 11"/>
          <p:cNvSpPr>
            <a:spLocks noChangeArrowheads="1"/>
          </p:cNvSpPr>
          <p:nvPr/>
        </p:nvSpPr>
        <p:spPr bwMode="auto">
          <a:xfrm>
            <a:off x="3125019" y="3907590"/>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4" name="Oval 12"/>
          <p:cNvSpPr>
            <a:spLocks noChangeArrowheads="1"/>
          </p:cNvSpPr>
          <p:nvPr/>
        </p:nvSpPr>
        <p:spPr bwMode="auto">
          <a:xfrm>
            <a:off x="3269481" y="2323265"/>
            <a:ext cx="144463"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5" name="Oval 13"/>
          <p:cNvSpPr>
            <a:spLocks noChangeArrowheads="1"/>
          </p:cNvSpPr>
          <p:nvPr/>
        </p:nvSpPr>
        <p:spPr bwMode="auto">
          <a:xfrm>
            <a:off x="4422006" y="1964490"/>
            <a:ext cx="142875"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6" name="Freeform 14"/>
          <p:cNvSpPr>
            <a:spLocks/>
          </p:cNvSpPr>
          <p:nvPr/>
        </p:nvSpPr>
        <p:spPr bwMode="auto">
          <a:xfrm>
            <a:off x="8309794" y="2972553"/>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7" name="Freeform 15"/>
          <p:cNvSpPr>
            <a:spLocks/>
          </p:cNvSpPr>
          <p:nvPr/>
        </p:nvSpPr>
        <p:spPr bwMode="auto">
          <a:xfrm>
            <a:off x="7517631" y="3331328"/>
            <a:ext cx="288925" cy="479425"/>
          </a:xfrm>
          <a:custGeom>
            <a:avLst/>
            <a:gdLst>
              <a:gd name="T0" fmla="*/ 114 w 182"/>
              <a:gd name="T1" fmla="*/ 15 h 302"/>
              <a:gd name="T2" fmla="*/ 23 w 182"/>
              <a:gd name="T3" fmla="*/ 15 h 302"/>
              <a:gd name="T4" fmla="*/ 23 w 182"/>
              <a:gd name="T5" fmla="*/ 105 h 302"/>
              <a:gd name="T6" fmla="*/ 159 w 182"/>
              <a:gd name="T7" fmla="*/ 105 h 302"/>
              <a:gd name="T8" fmla="*/ 159 w 182"/>
              <a:gd name="T9" fmla="*/ 196 h 302"/>
              <a:gd name="T10" fmla="*/ 23 w 182"/>
              <a:gd name="T11" fmla="*/ 196 h 302"/>
              <a:gd name="T12" fmla="*/ 23 w 182"/>
              <a:gd name="T13" fmla="*/ 287 h 302"/>
              <a:gd name="T14" fmla="*/ 159 w 182"/>
              <a:gd name="T15" fmla="*/ 287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302">
                <a:moveTo>
                  <a:pt x="114" y="15"/>
                </a:moveTo>
                <a:cubicBezTo>
                  <a:pt x="76" y="7"/>
                  <a:pt x="38" y="0"/>
                  <a:pt x="23" y="15"/>
                </a:cubicBezTo>
                <a:cubicBezTo>
                  <a:pt x="8" y="30"/>
                  <a:pt x="0" y="90"/>
                  <a:pt x="23" y="105"/>
                </a:cubicBezTo>
                <a:cubicBezTo>
                  <a:pt x="46" y="120"/>
                  <a:pt x="136" y="90"/>
                  <a:pt x="159" y="105"/>
                </a:cubicBezTo>
                <a:cubicBezTo>
                  <a:pt x="182" y="120"/>
                  <a:pt x="182" y="181"/>
                  <a:pt x="159" y="196"/>
                </a:cubicBezTo>
                <a:cubicBezTo>
                  <a:pt x="136" y="211"/>
                  <a:pt x="46" y="181"/>
                  <a:pt x="23" y="196"/>
                </a:cubicBezTo>
                <a:cubicBezTo>
                  <a:pt x="0" y="211"/>
                  <a:pt x="0" y="272"/>
                  <a:pt x="23" y="287"/>
                </a:cubicBezTo>
                <a:cubicBezTo>
                  <a:pt x="46" y="302"/>
                  <a:pt x="144" y="287"/>
                  <a:pt x="159" y="287"/>
                </a:cubicBezTo>
              </a:path>
            </a:pathLst>
          </a:custGeom>
          <a:noFill/>
          <a:ln w="762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8" name="Oval 16"/>
          <p:cNvSpPr>
            <a:spLocks noChangeArrowheads="1"/>
          </p:cNvSpPr>
          <p:nvPr/>
        </p:nvSpPr>
        <p:spPr bwMode="auto">
          <a:xfrm>
            <a:off x="3413944" y="3620253"/>
            <a:ext cx="144462"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9" name="Oval 17"/>
          <p:cNvSpPr>
            <a:spLocks noChangeArrowheads="1"/>
          </p:cNvSpPr>
          <p:nvPr/>
        </p:nvSpPr>
        <p:spPr bwMode="auto">
          <a:xfrm>
            <a:off x="3845744" y="232326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0" name="Oval 18"/>
          <p:cNvSpPr>
            <a:spLocks noChangeArrowheads="1"/>
          </p:cNvSpPr>
          <p:nvPr/>
        </p:nvSpPr>
        <p:spPr bwMode="auto">
          <a:xfrm>
            <a:off x="3629844" y="2035928"/>
            <a:ext cx="144462"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1" name="Oval 19"/>
          <p:cNvSpPr>
            <a:spLocks noChangeArrowheads="1"/>
          </p:cNvSpPr>
          <p:nvPr/>
        </p:nvSpPr>
        <p:spPr bwMode="auto">
          <a:xfrm>
            <a:off x="3485381" y="3043990"/>
            <a:ext cx="144463"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2" name="Oval 20"/>
          <p:cNvSpPr>
            <a:spLocks noChangeArrowheads="1"/>
          </p:cNvSpPr>
          <p:nvPr/>
        </p:nvSpPr>
        <p:spPr bwMode="auto">
          <a:xfrm>
            <a:off x="3413944" y="398061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3" name="Oval 21"/>
          <p:cNvSpPr>
            <a:spLocks noChangeArrowheads="1"/>
          </p:cNvSpPr>
          <p:nvPr/>
        </p:nvSpPr>
        <p:spPr bwMode="auto">
          <a:xfrm>
            <a:off x="2693219" y="354881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4" name="Oval 22"/>
          <p:cNvSpPr>
            <a:spLocks noChangeArrowheads="1"/>
          </p:cNvSpPr>
          <p:nvPr/>
        </p:nvSpPr>
        <p:spPr bwMode="auto">
          <a:xfrm>
            <a:off x="3629844" y="3836153"/>
            <a:ext cx="144462" cy="144462"/>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5" name="Oval 23"/>
          <p:cNvSpPr>
            <a:spLocks noChangeArrowheads="1"/>
          </p:cNvSpPr>
          <p:nvPr/>
        </p:nvSpPr>
        <p:spPr bwMode="auto">
          <a:xfrm>
            <a:off x="2693219" y="3980615"/>
            <a:ext cx="144462" cy="1444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6" name="Text Box 24"/>
          <p:cNvSpPr txBox="1">
            <a:spLocks noChangeArrowheads="1"/>
          </p:cNvSpPr>
          <p:nvPr/>
        </p:nvSpPr>
        <p:spPr bwMode="auto">
          <a:xfrm>
            <a:off x="7373169" y="5491915"/>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核膜</a:t>
            </a:r>
          </a:p>
        </p:txBody>
      </p:sp>
      <p:sp>
        <p:nvSpPr>
          <p:cNvPr id="87" name="Text Box 25"/>
          <p:cNvSpPr txBox="1">
            <a:spLocks noChangeArrowheads="1"/>
          </p:cNvSpPr>
          <p:nvPr/>
        </p:nvSpPr>
        <p:spPr bwMode="auto">
          <a:xfrm>
            <a:off x="6004744" y="5707815"/>
            <a:ext cx="1233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t>核小体</a:t>
            </a:r>
          </a:p>
        </p:txBody>
      </p:sp>
      <p:sp>
        <p:nvSpPr>
          <p:cNvPr id="88" name="Text Box 26"/>
          <p:cNvSpPr txBox="1">
            <a:spLocks noChangeArrowheads="1"/>
          </p:cNvSpPr>
          <p:nvPr/>
        </p:nvSpPr>
        <p:spPr bwMode="auto">
          <a:xfrm>
            <a:off x="1685156" y="1099303"/>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細胞膜</a:t>
            </a:r>
          </a:p>
        </p:txBody>
      </p:sp>
      <p:sp>
        <p:nvSpPr>
          <p:cNvPr id="89" name="Text Box 27"/>
          <p:cNvSpPr txBox="1">
            <a:spLocks noChangeArrowheads="1"/>
          </p:cNvSpPr>
          <p:nvPr/>
        </p:nvSpPr>
        <p:spPr bwMode="auto">
          <a:xfrm>
            <a:off x="1469256" y="4915653"/>
            <a:ext cx="187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2000" b="1">
                <a:solidFill>
                  <a:srgbClr val="FF3300"/>
                </a:solidFill>
              </a:rPr>
              <a:t>粗面小</a:t>
            </a:r>
            <a:r>
              <a:rPr lang="ja-JP" altLang="en-US" sz="2000" b="1">
                <a:solidFill>
                  <a:srgbClr val="FF3300"/>
                </a:solidFill>
              </a:rPr>
              <a:t>胞体</a:t>
            </a:r>
          </a:p>
        </p:txBody>
      </p:sp>
      <p:sp>
        <p:nvSpPr>
          <p:cNvPr id="90" name="Text Box 28"/>
          <p:cNvSpPr txBox="1">
            <a:spLocks noChangeArrowheads="1"/>
          </p:cNvSpPr>
          <p:nvPr/>
        </p:nvSpPr>
        <p:spPr bwMode="auto">
          <a:xfrm>
            <a:off x="8511919" y="4886778"/>
            <a:ext cx="1979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dirty="0">
                <a:solidFill>
                  <a:srgbClr val="FF3300"/>
                </a:solidFill>
              </a:rPr>
              <a:t>ミトコンドリア</a:t>
            </a:r>
          </a:p>
        </p:txBody>
      </p:sp>
      <p:sp>
        <p:nvSpPr>
          <p:cNvPr id="91" name="Text Box 29"/>
          <p:cNvSpPr txBox="1">
            <a:spLocks noChangeArrowheads="1"/>
          </p:cNvSpPr>
          <p:nvPr/>
        </p:nvSpPr>
        <p:spPr bwMode="auto">
          <a:xfrm>
            <a:off x="8597131" y="1531103"/>
            <a:ext cx="1441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ゴルジ体</a:t>
            </a:r>
          </a:p>
        </p:txBody>
      </p:sp>
      <p:sp>
        <p:nvSpPr>
          <p:cNvPr id="92" name="Text Box 30"/>
          <p:cNvSpPr txBox="1">
            <a:spLocks noChangeArrowheads="1"/>
          </p:cNvSpPr>
          <p:nvPr/>
        </p:nvSpPr>
        <p:spPr bwMode="auto">
          <a:xfrm>
            <a:off x="1469256" y="1891465"/>
            <a:ext cx="165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t>リボソーム</a:t>
            </a:r>
          </a:p>
        </p:txBody>
      </p:sp>
      <p:sp>
        <p:nvSpPr>
          <p:cNvPr id="93" name="Line 31"/>
          <p:cNvSpPr>
            <a:spLocks noChangeShapeType="1"/>
          </p:cNvSpPr>
          <p:nvPr/>
        </p:nvSpPr>
        <p:spPr bwMode="auto">
          <a:xfrm flipH="1" flipV="1">
            <a:off x="6293669" y="3980615"/>
            <a:ext cx="1368425" cy="15113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4" name="Line 32"/>
          <p:cNvSpPr>
            <a:spLocks noChangeShapeType="1"/>
          </p:cNvSpPr>
          <p:nvPr/>
        </p:nvSpPr>
        <p:spPr bwMode="auto">
          <a:xfrm flipH="1">
            <a:off x="8309794" y="1891465"/>
            <a:ext cx="504825" cy="5762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5" name="Line 33"/>
          <p:cNvSpPr>
            <a:spLocks noChangeShapeType="1"/>
          </p:cNvSpPr>
          <p:nvPr/>
        </p:nvSpPr>
        <p:spPr bwMode="auto">
          <a:xfrm>
            <a:off x="2548756" y="1531103"/>
            <a:ext cx="64770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6" name="Line 34"/>
          <p:cNvSpPr>
            <a:spLocks noChangeShapeType="1"/>
          </p:cNvSpPr>
          <p:nvPr/>
        </p:nvSpPr>
        <p:spPr bwMode="auto">
          <a:xfrm flipH="1" flipV="1">
            <a:off x="8525694" y="3548815"/>
            <a:ext cx="647700" cy="13668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7" name="Text Box 35"/>
          <p:cNvSpPr txBox="1">
            <a:spLocks noChangeArrowheads="1"/>
          </p:cNvSpPr>
          <p:nvPr/>
        </p:nvSpPr>
        <p:spPr bwMode="auto">
          <a:xfrm>
            <a:off x="3196456" y="1172328"/>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t>細胞質</a:t>
            </a:r>
          </a:p>
        </p:txBody>
      </p:sp>
      <p:sp>
        <p:nvSpPr>
          <p:cNvPr id="98" name="Line 36"/>
          <p:cNvSpPr>
            <a:spLocks noChangeShapeType="1"/>
          </p:cNvSpPr>
          <p:nvPr/>
        </p:nvSpPr>
        <p:spPr bwMode="auto">
          <a:xfrm>
            <a:off x="4133081" y="1459665"/>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9" name="Line 37"/>
          <p:cNvSpPr>
            <a:spLocks noChangeShapeType="1"/>
          </p:cNvSpPr>
          <p:nvPr/>
        </p:nvSpPr>
        <p:spPr bwMode="auto">
          <a:xfrm>
            <a:off x="4637906" y="1459665"/>
            <a:ext cx="287338"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0" name="Oval 38"/>
          <p:cNvSpPr>
            <a:spLocks noChangeArrowheads="1"/>
          </p:cNvSpPr>
          <p:nvPr/>
        </p:nvSpPr>
        <p:spPr bwMode="auto">
          <a:xfrm>
            <a:off x="5717406" y="1675565"/>
            <a:ext cx="576263" cy="504825"/>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1" name="Text Box 39"/>
          <p:cNvSpPr txBox="1">
            <a:spLocks noChangeArrowheads="1"/>
          </p:cNvSpPr>
          <p:nvPr/>
        </p:nvSpPr>
        <p:spPr bwMode="auto">
          <a:xfrm>
            <a:off x="7157269" y="1172328"/>
            <a:ext cx="1531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リソソーム</a:t>
            </a:r>
          </a:p>
        </p:txBody>
      </p:sp>
      <p:sp>
        <p:nvSpPr>
          <p:cNvPr id="102" name="Line 40"/>
          <p:cNvSpPr>
            <a:spLocks noChangeShapeType="1"/>
          </p:cNvSpPr>
          <p:nvPr/>
        </p:nvSpPr>
        <p:spPr bwMode="auto">
          <a:xfrm flipH="1">
            <a:off x="6222231" y="1388228"/>
            <a:ext cx="3587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 name="Line 41"/>
          <p:cNvSpPr>
            <a:spLocks noChangeShapeType="1"/>
          </p:cNvSpPr>
          <p:nvPr/>
        </p:nvSpPr>
        <p:spPr bwMode="auto">
          <a:xfrm>
            <a:off x="6581006" y="1388228"/>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4" name="Freeform 42"/>
          <p:cNvSpPr>
            <a:spLocks/>
          </p:cNvSpPr>
          <p:nvPr/>
        </p:nvSpPr>
        <p:spPr bwMode="auto">
          <a:xfrm>
            <a:off x="3125019" y="4339390"/>
            <a:ext cx="2976562" cy="1082675"/>
          </a:xfrm>
          <a:custGeom>
            <a:avLst/>
            <a:gdLst>
              <a:gd name="T0" fmla="*/ 832 w 1875"/>
              <a:gd name="T1" fmla="*/ 0 h 696"/>
              <a:gd name="T2" fmla="*/ 877 w 1875"/>
              <a:gd name="T3" fmla="*/ 182 h 696"/>
              <a:gd name="T4" fmla="*/ 650 w 1875"/>
              <a:gd name="T5" fmla="*/ 137 h 696"/>
              <a:gd name="T6" fmla="*/ 559 w 1875"/>
              <a:gd name="T7" fmla="*/ 182 h 696"/>
              <a:gd name="T8" fmla="*/ 1330 w 1875"/>
              <a:gd name="T9" fmla="*/ 318 h 696"/>
              <a:gd name="T10" fmla="*/ 1421 w 1875"/>
              <a:gd name="T11" fmla="*/ 273 h 696"/>
              <a:gd name="T12" fmla="*/ 1557 w 1875"/>
              <a:gd name="T13" fmla="*/ 227 h 696"/>
              <a:gd name="T14" fmla="*/ 1648 w 1875"/>
              <a:gd name="T15" fmla="*/ 363 h 696"/>
              <a:gd name="T16" fmla="*/ 1557 w 1875"/>
              <a:gd name="T17" fmla="*/ 363 h 696"/>
              <a:gd name="T18" fmla="*/ 1240 w 1875"/>
              <a:gd name="T19" fmla="*/ 409 h 696"/>
              <a:gd name="T20" fmla="*/ 242 w 1875"/>
              <a:gd name="T21" fmla="*/ 182 h 696"/>
              <a:gd name="T22" fmla="*/ 197 w 1875"/>
              <a:gd name="T23" fmla="*/ 273 h 696"/>
              <a:gd name="T24" fmla="*/ 1421 w 1875"/>
              <a:gd name="T25" fmla="*/ 590 h 696"/>
              <a:gd name="T26" fmla="*/ 1648 w 1875"/>
              <a:gd name="T27" fmla="*/ 499 h 696"/>
              <a:gd name="T28" fmla="*/ 1829 w 1875"/>
              <a:gd name="T29" fmla="*/ 545 h 696"/>
              <a:gd name="T30" fmla="*/ 1784 w 1875"/>
              <a:gd name="T31" fmla="*/ 636 h 696"/>
              <a:gd name="T32" fmla="*/ 1285 w 1875"/>
              <a:gd name="T33" fmla="*/ 681 h 696"/>
              <a:gd name="T34" fmla="*/ 786 w 1875"/>
              <a:gd name="T35" fmla="*/ 545 h 696"/>
              <a:gd name="T36" fmla="*/ 741 w 1875"/>
              <a:gd name="T37" fmla="*/ 636 h 696"/>
              <a:gd name="T38" fmla="*/ 741 w 1875"/>
              <a:gd name="T39" fmla="*/ 54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5" h="696">
                <a:moveTo>
                  <a:pt x="832" y="0"/>
                </a:moveTo>
                <a:cubicBezTo>
                  <a:pt x="869" y="79"/>
                  <a:pt x="907" y="159"/>
                  <a:pt x="877" y="182"/>
                </a:cubicBezTo>
                <a:cubicBezTo>
                  <a:pt x="847" y="205"/>
                  <a:pt x="703" y="137"/>
                  <a:pt x="650" y="137"/>
                </a:cubicBezTo>
                <a:cubicBezTo>
                  <a:pt x="597" y="137"/>
                  <a:pt x="446" y="152"/>
                  <a:pt x="559" y="182"/>
                </a:cubicBezTo>
                <a:cubicBezTo>
                  <a:pt x="672" y="212"/>
                  <a:pt x="1186" y="303"/>
                  <a:pt x="1330" y="318"/>
                </a:cubicBezTo>
                <a:cubicBezTo>
                  <a:pt x="1474" y="333"/>
                  <a:pt x="1383" y="288"/>
                  <a:pt x="1421" y="273"/>
                </a:cubicBezTo>
                <a:cubicBezTo>
                  <a:pt x="1459" y="258"/>
                  <a:pt x="1519" y="212"/>
                  <a:pt x="1557" y="227"/>
                </a:cubicBezTo>
                <a:cubicBezTo>
                  <a:pt x="1595" y="242"/>
                  <a:pt x="1648" y="340"/>
                  <a:pt x="1648" y="363"/>
                </a:cubicBezTo>
                <a:cubicBezTo>
                  <a:pt x="1648" y="386"/>
                  <a:pt x="1625" y="355"/>
                  <a:pt x="1557" y="363"/>
                </a:cubicBezTo>
                <a:cubicBezTo>
                  <a:pt x="1489" y="371"/>
                  <a:pt x="1459" y="439"/>
                  <a:pt x="1240" y="409"/>
                </a:cubicBezTo>
                <a:cubicBezTo>
                  <a:pt x="1021" y="379"/>
                  <a:pt x="416" y="205"/>
                  <a:pt x="242" y="182"/>
                </a:cubicBezTo>
                <a:cubicBezTo>
                  <a:pt x="68" y="159"/>
                  <a:pt x="0" y="205"/>
                  <a:pt x="197" y="273"/>
                </a:cubicBezTo>
                <a:cubicBezTo>
                  <a:pt x="394" y="341"/>
                  <a:pt x="1179" y="552"/>
                  <a:pt x="1421" y="590"/>
                </a:cubicBezTo>
                <a:cubicBezTo>
                  <a:pt x="1663" y="628"/>
                  <a:pt x="1580" y="506"/>
                  <a:pt x="1648" y="499"/>
                </a:cubicBezTo>
                <a:cubicBezTo>
                  <a:pt x="1716" y="492"/>
                  <a:pt x="1806" y="522"/>
                  <a:pt x="1829" y="545"/>
                </a:cubicBezTo>
                <a:cubicBezTo>
                  <a:pt x="1852" y="568"/>
                  <a:pt x="1875" y="613"/>
                  <a:pt x="1784" y="636"/>
                </a:cubicBezTo>
                <a:cubicBezTo>
                  <a:pt x="1693" y="659"/>
                  <a:pt x="1451" y="696"/>
                  <a:pt x="1285" y="681"/>
                </a:cubicBezTo>
                <a:cubicBezTo>
                  <a:pt x="1119" y="666"/>
                  <a:pt x="877" y="553"/>
                  <a:pt x="786" y="545"/>
                </a:cubicBezTo>
                <a:cubicBezTo>
                  <a:pt x="695" y="537"/>
                  <a:pt x="748" y="636"/>
                  <a:pt x="741" y="636"/>
                </a:cubicBezTo>
                <a:cubicBezTo>
                  <a:pt x="734" y="636"/>
                  <a:pt x="737" y="590"/>
                  <a:pt x="741" y="545"/>
                </a:cubicBezTo>
              </a:path>
            </a:pathLst>
          </a:custGeom>
          <a:noFill/>
          <a:ln w="1016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5" name="Freeform 43"/>
          <p:cNvSpPr>
            <a:spLocks/>
          </p:cNvSpPr>
          <p:nvPr/>
        </p:nvSpPr>
        <p:spPr bwMode="auto">
          <a:xfrm>
            <a:off x="3340919" y="2467728"/>
            <a:ext cx="682625" cy="1500187"/>
          </a:xfrm>
          <a:custGeom>
            <a:avLst/>
            <a:gdLst>
              <a:gd name="T0" fmla="*/ 378 w 430"/>
              <a:gd name="T1" fmla="*/ 568 h 945"/>
              <a:gd name="T2" fmla="*/ 333 w 430"/>
              <a:gd name="T3" fmla="*/ 704 h 945"/>
              <a:gd name="T4" fmla="*/ 333 w 430"/>
              <a:gd name="T5" fmla="*/ 296 h 945"/>
              <a:gd name="T6" fmla="*/ 423 w 430"/>
              <a:gd name="T7" fmla="*/ 114 h 945"/>
              <a:gd name="T8" fmla="*/ 378 w 430"/>
              <a:gd name="T9" fmla="*/ 23 h 945"/>
              <a:gd name="T10" fmla="*/ 242 w 430"/>
              <a:gd name="T11" fmla="*/ 250 h 945"/>
              <a:gd name="T12" fmla="*/ 242 w 430"/>
              <a:gd name="T13" fmla="*/ 522 h 945"/>
              <a:gd name="T14" fmla="*/ 151 w 430"/>
              <a:gd name="T15" fmla="*/ 885 h 945"/>
              <a:gd name="T16" fmla="*/ 15 w 430"/>
              <a:gd name="T17" fmla="*/ 885 h 945"/>
              <a:gd name="T18" fmla="*/ 61 w 430"/>
              <a:gd name="T19" fmla="*/ 522 h 945"/>
              <a:gd name="T20" fmla="*/ 151 w 430"/>
              <a:gd name="T21" fmla="*/ 16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0" h="945">
                <a:moveTo>
                  <a:pt x="378" y="568"/>
                </a:moveTo>
                <a:cubicBezTo>
                  <a:pt x="359" y="658"/>
                  <a:pt x="340" y="749"/>
                  <a:pt x="333" y="704"/>
                </a:cubicBezTo>
                <a:cubicBezTo>
                  <a:pt x="326" y="659"/>
                  <a:pt x="318" y="394"/>
                  <a:pt x="333" y="296"/>
                </a:cubicBezTo>
                <a:cubicBezTo>
                  <a:pt x="348" y="198"/>
                  <a:pt x="416" y="159"/>
                  <a:pt x="423" y="114"/>
                </a:cubicBezTo>
                <a:cubicBezTo>
                  <a:pt x="430" y="69"/>
                  <a:pt x="408" y="0"/>
                  <a:pt x="378" y="23"/>
                </a:cubicBezTo>
                <a:cubicBezTo>
                  <a:pt x="348" y="46"/>
                  <a:pt x="265" y="167"/>
                  <a:pt x="242" y="250"/>
                </a:cubicBezTo>
                <a:cubicBezTo>
                  <a:pt x="219" y="333"/>
                  <a:pt x="257" y="416"/>
                  <a:pt x="242" y="522"/>
                </a:cubicBezTo>
                <a:cubicBezTo>
                  <a:pt x="227" y="628"/>
                  <a:pt x="189" y="825"/>
                  <a:pt x="151" y="885"/>
                </a:cubicBezTo>
                <a:cubicBezTo>
                  <a:pt x="113" y="945"/>
                  <a:pt x="30" y="945"/>
                  <a:pt x="15" y="885"/>
                </a:cubicBezTo>
                <a:cubicBezTo>
                  <a:pt x="0" y="825"/>
                  <a:pt x="38" y="643"/>
                  <a:pt x="61" y="522"/>
                </a:cubicBezTo>
                <a:cubicBezTo>
                  <a:pt x="84" y="401"/>
                  <a:pt x="117" y="280"/>
                  <a:pt x="151" y="160"/>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6" name="Freeform 44"/>
          <p:cNvSpPr>
            <a:spLocks/>
          </p:cNvSpPr>
          <p:nvPr/>
        </p:nvSpPr>
        <p:spPr bwMode="auto">
          <a:xfrm>
            <a:off x="3053581" y="2443915"/>
            <a:ext cx="311150" cy="1031875"/>
          </a:xfrm>
          <a:custGeom>
            <a:avLst/>
            <a:gdLst>
              <a:gd name="T0" fmla="*/ 90 w 196"/>
              <a:gd name="T1" fmla="*/ 650 h 650"/>
              <a:gd name="T2" fmla="*/ 181 w 196"/>
              <a:gd name="T3" fmla="*/ 287 h 650"/>
              <a:gd name="T4" fmla="*/ 181 w 196"/>
              <a:gd name="T5" fmla="*/ 60 h 650"/>
              <a:gd name="T6" fmla="*/ 90 w 196"/>
              <a:gd name="T7" fmla="*/ 15 h 650"/>
              <a:gd name="T8" fmla="*/ 90 w 196"/>
              <a:gd name="T9" fmla="*/ 151 h 650"/>
              <a:gd name="T10" fmla="*/ 90 w 196"/>
              <a:gd name="T11" fmla="*/ 423 h 650"/>
              <a:gd name="T12" fmla="*/ 0 w 196"/>
              <a:gd name="T13" fmla="*/ 559 h 650"/>
            </a:gdLst>
            <a:ahLst/>
            <a:cxnLst>
              <a:cxn ang="0">
                <a:pos x="T0" y="T1"/>
              </a:cxn>
              <a:cxn ang="0">
                <a:pos x="T2" y="T3"/>
              </a:cxn>
              <a:cxn ang="0">
                <a:pos x="T4" y="T5"/>
              </a:cxn>
              <a:cxn ang="0">
                <a:pos x="T6" y="T7"/>
              </a:cxn>
              <a:cxn ang="0">
                <a:pos x="T8" y="T9"/>
              </a:cxn>
              <a:cxn ang="0">
                <a:pos x="T10" y="T11"/>
              </a:cxn>
              <a:cxn ang="0">
                <a:pos x="T12" y="T13"/>
              </a:cxn>
            </a:cxnLst>
            <a:rect l="0" t="0" r="r" b="b"/>
            <a:pathLst>
              <a:path w="196" h="650">
                <a:moveTo>
                  <a:pt x="90" y="650"/>
                </a:moveTo>
                <a:cubicBezTo>
                  <a:pt x="128" y="517"/>
                  <a:pt x="166" y="385"/>
                  <a:pt x="181" y="287"/>
                </a:cubicBezTo>
                <a:cubicBezTo>
                  <a:pt x="196" y="189"/>
                  <a:pt x="196" y="105"/>
                  <a:pt x="181" y="60"/>
                </a:cubicBezTo>
                <a:cubicBezTo>
                  <a:pt x="166" y="15"/>
                  <a:pt x="105" y="0"/>
                  <a:pt x="90" y="15"/>
                </a:cubicBezTo>
                <a:cubicBezTo>
                  <a:pt x="75" y="30"/>
                  <a:pt x="90" y="83"/>
                  <a:pt x="90" y="151"/>
                </a:cubicBezTo>
                <a:cubicBezTo>
                  <a:pt x="90" y="219"/>
                  <a:pt x="105" y="355"/>
                  <a:pt x="90" y="423"/>
                </a:cubicBezTo>
                <a:cubicBezTo>
                  <a:pt x="75" y="491"/>
                  <a:pt x="15" y="536"/>
                  <a:pt x="0" y="559"/>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7" name="Freeform 45"/>
          <p:cNvSpPr>
            <a:spLocks/>
          </p:cNvSpPr>
          <p:nvPr/>
        </p:nvSpPr>
        <p:spPr bwMode="auto">
          <a:xfrm>
            <a:off x="2813869" y="2972553"/>
            <a:ext cx="166687" cy="719137"/>
          </a:xfrm>
          <a:custGeom>
            <a:avLst/>
            <a:gdLst>
              <a:gd name="T0" fmla="*/ 105 w 105"/>
              <a:gd name="T1" fmla="*/ 0 h 453"/>
              <a:gd name="T2" fmla="*/ 15 w 105"/>
              <a:gd name="T3" fmla="*/ 181 h 453"/>
              <a:gd name="T4" fmla="*/ 15 w 105"/>
              <a:gd name="T5" fmla="*/ 317 h 453"/>
              <a:gd name="T6" fmla="*/ 105 w 105"/>
              <a:gd name="T7" fmla="*/ 453 h 453"/>
            </a:gdLst>
            <a:ahLst/>
            <a:cxnLst>
              <a:cxn ang="0">
                <a:pos x="T0" y="T1"/>
              </a:cxn>
              <a:cxn ang="0">
                <a:pos x="T2" y="T3"/>
              </a:cxn>
              <a:cxn ang="0">
                <a:pos x="T4" y="T5"/>
              </a:cxn>
              <a:cxn ang="0">
                <a:pos x="T6" y="T7"/>
              </a:cxn>
            </a:cxnLst>
            <a:rect l="0" t="0" r="r" b="b"/>
            <a:pathLst>
              <a:path w="105" h="453">
                <a:moveTo>
                  <a:pt x="105" y="0"/>
                </a:moveTo>
                <a:cubicBezTo>
                  <a:pt x="67" y="64"/>
                  <a:pt x="30" y="128"/>
                  <a:pt x="15" y="181"/>
                </a:cubicBezTo>
                <a:cubicBezTo>
                  <a:pt x="0" y="234"/>
                  <a:pt x="0" y="272"/>
                  <a:pt x="15" y="317"/>
                </a:cubicBezTo>
                <a:cubicBezTo>
                  <a:pt x="30" y="362"/>
                  <a:pt x="90" y="430"/>
                  <a:pt x="105" y="453"/>
                </a:cubicBezTo>
              </a:path>
            </a:pathLst>
          </a:custGeom>
          <a:noFill/>
          <a:ln w="1016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 name="Line 46"/>
          <p:cNvSpPr>
            <a:spLocks noChangeShapeType="1"/>
          </p:cNvSpPr>
          <p:nvPr/>
        </p:nvSpPr>
        <p:spPr bwMode="auto">
          <a:xfrm flipV="1">
            <a:off x="3053581" y="5060115"/>
            <a:ext cx="1008063"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9" name="Line 47"/>
          <p:cNvSpPr>
            <a:spLocks noChangeShapeType="1"/>
          </p:cNvSpPr>
          <p:nvPr/>
        </p:nvSpPr>
        <p:spPr bwMode="auto">
          <a:xfrm flipV="1">
            <a:off x="2404294" y="3475790"/>
            <a:ext cx="936625"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0" name="Line 48"/>
          <p:cNvSpPr>
            <a:spLocks noChangeShapeType="1"/>
          </p:cNvSpPr>
          <p:nvPr/>
        </p:nvSpPr>
        <p:spPr bwMode="auto">
          <a:xfrm>
            <a:off x="2332856" y="2251828"/>
            <a:ext cx="360363"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1" name="Text Box 49"/>
          <p:cNvSpPr txBox="1">
            <a:spLocks noChangeArrowheads="1"/>
          </p:cNvSpPr>
          <p:nvPr/>
        </p:nvSpPr>
        <p:spPr bwMode="auto">
          <a:xfrm>
            <a:off x="1540694" y="5780840"/>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000" b="1">
                <a:solidFill>
                  <a:srgbClr val="FF3300"/>
                </a:solidFill>
              </a:rPr>
              <a:t>滑面小胞体</a:t>
            </a:r>
          </a:p>
        </p:txBody>
      </p:sp>
      <p:sp>
        <p:nvSpPr>
          <p:cNvPr id="112" name="Freeform 50"/>
          <p:cNvSpPr>
            <a:spLocks/>
          </p:cNvSpPr>
          <p:nvPr/>
        </p:nvSpPr>
        <p:spPr bwMode="auto">
          <a:xfrm>
            <a:off x="6941369" y="2251828"/>
            <a:ext cx="1028700" cy="95250"/>
          </a:xfrm>
          <a:custGeom>
            <a:avLst/>
            <a:gdLst>
              <a:gd name="T0" fmla="*/ 0 w 648"/>
              <a:gd name="T1" fmla="*/ 24 h 60"/>
              <a:gd name="T2" fmla="*/ 396 w 648"/>
              <a:gd name="T3" fmla="*/ 60 h 60"/>
              <a:gd name="T4" fmla="*/ 492 w 648"/>
              <a:gd name="T5" fmla="*/ 48 h 60"/>
              <a:gd name="T6" fmla="*/ 648 w 648"/>
              <a:gd name="T7" fmla="*/ 0 h 60"/>
            </a:gdLst>
            <a:ahLst/>
            <a:cxnLst>
              <a:cxn ang="0">
                <a:pos x="T0" y="T1"/>
              </a:cxn>
              <a:cxn ang="0">
                <a:pos x="T2" y="T3"/>
              </a:cxn>
              <a:cxn ang="0">
                <a:pos x="T4" y="T5"/>
              </a:cxn>
              <a:cxn ang="0">
                <a:pos x="T6" y="T7"/>
              </a:cxn>
            </a:cxnLst>
            <a:rect l="0" t="0" r="r" b="b"/>
            <a:pathLst>
              <a:path w="648" h="60">
                <a:moveTo>
                  <a:pt x="0" y="24"/>
                </a:moveTo>
                <a:cubicBezTo>
                  <a:pt x="276" y="55"/>
                  <a:pt x="144" y="43"/>
                  <a:pt x="396" y="60"/>
                </a:cubicBezTo>
                <a:cubicBezTo>
                  <a:pt x="428" y="56"/>
                  <a:pt x="460" y="55"/>
                  <a:pt x="492" y="48"/>
                </a:cubicBezTo>
                <a:cubicBezTo>
                  <a:pt x="562" y="33"/>
                  <a:pt x="579" y="0"/>
                  <a:pt x="648" y="0"/>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3" name="Freeform 51"/>
          <p:cNvSpPr>
            <a:spLocks/>
          </p:cNvSpPr>
          <p:nvPr/>
        </p:nvSpPr>
        <p:spPr bwMode="auto">
          <a:xfrm>
            <a:off x="7230294" y="2396290"/>
            <a:ext cx="1079500" cy="166688"/>
          </a:xfrm>
          <a:custGeom>
            <a:avLst/>
            <a:gdLst>
              <a:gd name="T0" fmla="*/ 0 w 648"/>
              <a:gd name="T1" fmla="*/ 24 h 60"/>
              <a:gd name="T2" fmla="*/ 396 w 648"/>
              <a:gd name="T3" fmla="*/ 60 h 60"/>
              <a:gd name="T4" fmla="*/ 492 w 648"/>
              <a:gd name="T5" fmla="*/ 48 h 60"/>
              <a:gd name="T6" fmla="*/ 648 w 648"/>
              <a:gd name="T7" fmla="*/ 0 h 60"/>
            </a:gdLst>
            <a:ahLst/>
            <a:cxnLst>
              <a:cxn ang="0">
                <a:pos x="T0" y="T1"/>
              </a:cxn>
              <a:cxn ang="0">
                <a:pos x="T2" y="T3"/>
              </a:cxn>
              <a:cxn ang="0">
                <a:pos x="T4" y="T5"/>
              </a:cxn>
              <a:cxn ang="0">
                <a:pos x="T6" y="T7"/>
              </a:cxn>
            </a:cxnLst>
            <a:rect l="0" t="0" r="r" b="b"/>
            <a:pathLst>
              <a:path w="648" h="60">
                <a:moveTo>
                  <a:pt x="0" y="24"/>
                </a:moveTo>
                <a:cubicBezTo>
                  <a:pt x="276" y="55"/>
                  <a:pt x="144" y="43"/>
                  <a:pt x="396" y="60"/>
                </a:cubicBezTo>
                <a:cubicBezTo>
                  <a:pt x="428" y="56"/>
                  <a:pt x="460" y="55"/>
                  <a:pt x="492" y="48"/>
                </a:cubicBezTo>
                <a:cubicBezTo>
                  <a:pt x="562" y="33"/>
                  <a:pt x="579" y="0"/>
                  <a:pt x="648" y="0"/>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4" name="Freeform 52"/>
          <p:cNvSpPr>
            <a:spLocks/>
          </p:cNvSpPr>
          <p:nvPr/>
        </p:nvSpPr>
        <p:spPr bwMode="auto">
          <a:xfrm>
            <a:off x="6796906" y="2539165"/>
            <a:ext cx="895350" cy="152400"/>
          </a:xfrm>
          <a:custGeom>
            <a:avLst/>
            <a:gdLst>
              <a:gd name="T0" fmla="*/ 0 w 564"/>
              <a:gd name="T1" fmla="*/ 0 h 96"/>
              <a:gd name="T2" fmla="*/ 384 w 564"/>
              <a:gd name="T3" fmla="*/ 96 h 96"/>
              <a:gd name="T4" fmla="*/ 528 w 564"/>
              <a:gd name="T5" fmla="*/ 84 h 96"/>
              <a:gd name="T6" fmla="*/ 564 w 564"/>
              <a:gd name="T7" fmla="*/ 72 h 96"/>
            </a:gdLst>
            <a:ahLst/>
            <a:cxnLst>
              <a:cxn ang="0">
                <a:pos x="T0" y="T1"/>
              </a:cxn>
              <a:cxn ang="0">
                <a:pos x="T2" y="T3"/>
              </a:cxn>
              <a:cxn ang="0">
                <a:pos x="T4" y="T5"/>
              </a:cxn>
              <a:cxn ang="0">
                <a:pos x="T6" y="T7"/>
              </a:cxn>
            </a:cxnLst>
            <a:rect l="0" t="0" r="r" b="b"/>
            <a:pathLst>
              <a:path w="564" h="96">
                <a:moveTo>
                  <a:pt x="0" y="0"/>
                </a:moveTo>
                <a:cubicBezTo>
                  <a:pt x="125" y="83"/>
                  <a:pt x="234" y="86"/>
                  <a:pt x="384" y="96"/>
                </a:cubicBezTo>
                <a:cubicBezTo>
                  <a:pt x="432" y="92"/>
                  <a:pt x="480" y="90"/>
                  <a:pt x="528" y="84"/>
                </a:cubicBezTo>
                <a:cubicBezTo>
                  <a:pt x="541" y="82"/>
                  <a:pt x="564" y="72"/>
                  <a:pt x="564" y="72"/>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5" name="Freeform 53"/>
          <p:cNvSpPr>
            <a:spLocks/>
          </p:cNvSpPr>
          <p:nvPr/>
        </p:nvSpPr>
        <p:spPr bwMode="auto">
          <a:xfrm>
            <a:off x="7446194" y="2035928"/>
            <a:ext cx="360362" cy="71437"/>
          </a:xfrm>
          <a:custGeom>
            <a:avLst/>
            <a:gdLst>
              <a:gd name="T0" fmla="*/ 0 w 648"/>
              <a:gd name="T1" fmla="*/ 24 h 60"/>
              <a:gd name="T2" fmla="*/ 396 w 648"/>
              <a:gd name="T3" fmla="*/ 60 h 60"/>
              <a:gd name="T4" fmla="*/ 492 w 648"/>
              <a:gd name="T5" fmla="*/ 48 h 60"/>
              <a:gd name="T6" fmla="*/ 648 w 648"/>
              <a:gd name="T7" fmla="*/ 0 h 60"/>
            </a:gdLst>
            <a:ahLst/>
            <a:cxnLst>
              <a:cxn ang="0">
                <a:pos x="T0" y="T1"/>
              </a:cxn>
              <a:cxn ang="0">
                <a:pos x="T2" y="T3"/>
              </a:cxn>
              <a:cxn ang="0">
                <a:pos x="T4" y="T5"/>
              </a:cxn>
              <a:cxn ang="0">
                <a:pos x="T6" y="T7"/>
              </a:cxn>
            </a:cxnLst>
            <a:rect l="0" t="0" r="r" b="b"/>
            <a:pathLst>
              <a:path w="648" h="60">
                <a:moveTo>
                  <a:pt x="0" y="24"/>
                </a:moveTo>
                <a:cubicBezTo>
                  <a:pt x="276" y="55"/>
                  <a:pt x="144" y="43"/>
                  <a:pt x="396" y="60"/>
                </a:cubicBezTo>
                <a:cubicBezTo>
                  <a:pt x="428" y="56"/>
                  <a:pt x="460" y="55"/>
                  <a:pt x="492" y="48"/>
                </a:cubicBezTo>
                <a:cubicBezTo>
                  <a:pt x="562" y="33"/>
                  <a:pt x="579" y="0"/>
                  <a:pt x="648" y="0"/>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6" name="Freeform 54"/>
          <p:cNvSpPr>
            <a:spLocks/>
          </p:cNvSpPr>
          <p:nvPr/>
        </p:nvSpPr>
        <p:spPr bwMode="auto">
          <a:xfrm flipV="1">
            <a:off x="7804969" y="2756653"/>
            <a:ext cx="358775" cy="71437"/>
          </a:xfrm>
          <a:custGeom>
            <a:avLst/>
            <a:gdLst>
              <a:gd name="T0" fmla="*/ 0 w 564"/>
              <a:gd name="T1" fmla="*/ 0 h 96"/>
              <a:gd name="T2" fmla="*/ 384 w 564"/>
              <a:gd name="T3" fmla="*/ 96 h 96"/>
              <a:gd name="T4" fmla="*/ 528 w 564"/>
              <a:gd name="T5" fmla="*/ 84 h 96"/>
              <a:gd name="T6" fmla="*/ 564 w 564"/>
              <a:gd name="T7" fmla="*/ 72 h 96"/>
            </a:gdLst>
            <a:ahLst/>
            <a:cxnLst>
              <a:cxn ang="0">
                <a:pos x="T0" y="T1"/>
              </a:cxn>
              <a:cxn ang="0">
                <a:pos x="T2" y="T3"/>
              </a:cxn>
              <a:cxn ang="0">
                <a:pos x="T4" y="T5"/>
              </a:cxn>
              <a:cxn ang="0">
                <a:pos x="T6" y="T7"/>
              </a:cxn>
            </a:cxnLst>
            <a:rect l="0" t="0" r="r" b="b"/>
            <a:pathLst>
              <a:path w="564" h="96">
                <a:moveTo>
                  <a:pt x="0" y="0"/>
                </a:moveTo>
                <a:cubicBezTo>
                  <a:pt x="125" y="83"/>
                  <a:pt x="234" y="86"/>
                  <a:pt x="384" y="96"/>
                </a:cubicBezTo>
                <a:cubicBezTo>
                  <a:pt x="432" y="92"/>
                  <a:pt x="480" y="90"/>
                  <a:pt x="528" y="84"/>
                </a:cubicBezTo>
                <a:cubicBezTo>
                  <a:pt x="541" y="82"/>
                  <a:pt x="564" y="72"/>
                  <a:pt x="564" y="72"/>
                </a:cubicBezTo>
              </a:path>
            </a:pathLst>
          </a:custGeom>
          <a:noFill/>
          <a:ln w="1016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7" name="Oval 55"/>
          <p:cNvSpPr>
            <a:spLocks noChangeArrowheads="1"/>
          </p:cNvSpPr>
          <p:nvPr/>
        </p:nvSpPr>
        <p:spPr bwMode="auto">
          <a:xfrm>
            <a:off x="7157269" y="1964490"/>
            <a:ext cx="142875" cy="14446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8" name="Oval 56"/>
          <p:cNvSpPr>
            <a:spLocks noChangeArrowheads="1"/>
          </p:cNvSpPr>
          <p:nvPr/>
        </p:nvSpPr>
        <p:spPr bwMode="auto">
          <a:xfrm>
            <a:off x="7157269" y="1964490"/>
            <a:ext cx="142875" cy="14446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9" name="Oval 57"/>
          <p:cNvSpPr>
            <a:spLocks noChangeArrowheads="1"/>
          </p:cNvSpPr>
          <p:nvPr/>
        </p:nvSpPr>
        <p:spPr bwMode="auto">
          <a:xfrm>
            <a:off x="8238356" y="2539165"/>
            <a:ext cx="142875" cy="14446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0" name="Oval 58"/>
          <p:cNvSpPr>
            <a:spLocks noChangeArrowheads="1"/>
          </p:cNvSpPr>
          <p:nvPr/>
        </p:nvSpPr>
        <p:spPr bwMode="auto">
          <a:xfrm>
            <a:off x="3988619" y="2323265"/>
            <a:ext cx="2378075" cy="2232025"/>
          </a:xfrm>
          <a:prstGeom prst="ellipse">
            <a:avLst/>
          </a:prstGeom>
          <a:solidFill>
            <a:schemeClr val="bg1"/>
          </a:solidFill>
          <a:ln w="53975">
            <a:solidFill>
              <a:schemeClr val="accent2">
                <a:lumMod val="60000"/>
                <a:lumOff val="40000"/>
              </a:schemeClr>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1" name="Oval 59" descr="80%"/>
          <p:cNvSpPr>
            <a:spLocks noChangeArrowheads="1"/>
          </p:cNvSpPr>
          <p:nvPr/>
        </p:nvSpPr>
        <p:spPr bwMode="auto">
          <a:xfrm>
            <a:off x="4853806" y="2828089"/>
            <a:ext cx="1008063" cy="1008064"/>
          </a:xfrm>
          <a:prstGeom prst="ellipse">
            <a:avLst/>
          </a:prstGeom>
          <a:solidFill>
            <a:srgbClr val="FFC000"/>
          </a:solidFill>
          <a:ln>
            <a:noFill/>
          </a:ln>
          <a:effectLst>
            <a:innerShdw blurRad="114300">
              <a:prstClr val="black"/>
            </a:innerShdw>
          </a:effectLst>
        </p:spPr>
        <p:txBody>
          <a:bodyPr wrap="none" anchor="ctr"/>
          <a:lstStyle/>
          <a:p>
            <a:endParaRPr lang="ja-JP" altLang="en-US">
              <a:solidFill>
                <a:srgbClr val="FFC000"/>
              </a:solidFill>
            </a:endParaRPr>
          </a:p>
        </p:txBody>
      </p:sp>
      <p:sp>
        <p:nvSpPr>
          <p:cNvPr id="122" name="Line 60"/>
          <p:cNvSpPr>
            <a:spLocks noChangeShapeType="1"/>
          </p:cNvSpPr>
          <p:nvPr/>
        </p:nvSpPr>
        <p:spPr bwMode="auto">
          <a:xfrm flipH="1" flipV="1">
            <a:off x="5645969" y="3764715"/>
            <a:ext cx="792162" cy="1943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13139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2000"/>
                                        <p:tgtEl>
                                          <p:spTgt spid="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20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2000"/>
                                        <p:tgtEl>
                                          <p:spTgt spid="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2000"/>
                                        <p:tgtEl>
                                          <p:spTgt spid="9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2000"/>
                                        <p:tgtEl>
                                          <p:spTgt spid="9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2000"/>
                                        <p:tgtEl>
                                          <p:spTgt spid="9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2000"/>
                                        <p:tgtEl>
                                          <p:spTgt spid="1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20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2000"/>
                                        <p:tgtEl>
                                          <p:spTgt spid="1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fade">
                                      <p:cBhvr>
                                        <p:cTn id="34" dur="2000"/>
                                        <p:tgtEl>
                                          <p:spTgt spid="10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animEffect transition="in" filter="fade">
                                      <p:cBhvr>
                                        <p:cTn id="37" dur="2000"/>
                                        <p:tgtEl>
                                          <p:spTgt spid="1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2000"/>
                                        <p:tgtEl>
                                          <p:spTgt spid="9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2000"/>
                                        <p:tgtEl>
                                          <p:spTgt spid="9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2000"/>
                                        <p:tgtEl>
                                          <p:spTgt spid="9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6"/>
                                        </p:tgtEl>
                                        <p:attrNameLst>
                                          <p:attrName>style.visibility</p:attrName>
                                        </p:attrNameLst>
                                      </p:cBhvr>
                                      <p:to>
                                        <p:strVal val="visible"/>
                                      </p:to>
                                    </p:set>
                                    <p:animEffect transition="in" filter="fade">
                                      <p:cBhvr>
                                        <p:cTn id="49" dur="2000"/>
                                        <p:tgtEl>
                                          <p:spTgt spid="8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2000"/>
                                        <p:tgtEl>
                                          <p:spTgt spid="8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2000"/>
                                        <p:tgtEl>
                                          <p:spTgt spid="9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fade">
                                      <p:cBhvr>
                                        <p:cTn id="58" dur="2000"/>
                                        <p:tgtEl>
                                          <p:spTgt spid="10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2000"/>
                                        <p:tgtEl>
                                          <p:spTgt spid="9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fade">
                                      <p:cBhvr>
                                        <p:cTn id="64" dur="2000"/>
                                        <p:tgtEl>
                                          <p:spTgt spid="8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fade">
                                      <p:cBhvr>
                                        <p:cTn id="67" dur="2000"/>
                                        <p:tgtEl>
                                          <p:spTgt spid="9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fade">
                                      <p:cBhvr>
                                        <p:cTn id="70"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P spid="91" grpId="0"/>
      <p:bldP spid="92" grpId="0"/>
      <p:bldP spid="93" grpId="0" animBg="1"/>
      <p:bldP spid="94" grpId="0" animBg="1"/>
      <p:bldP spid="95" grpId="0" animBg="1"/>
      <p:bldP spid="96" grpId="0" animBg="1"/>
      <p:bldP spid="97" grpId="0"/>
      <p:bldP spid="98" grpId="0" animBg="1"/>
      <p:bldP spid="99" grpId="0" animBg="1"/>
      <p:bldP spid="101" grpId="0"/>
      <p:bldP spid="102" grpId="0" animBg="1"/>
      <p:bldP spid="103" grpId="0" animBg="1"/>
      <p:bldP spid="108" grpId="0" animBg="1"/>
      <p:bldP spid="109" grpId="0" animBg="1"/>
      <p:bldP spid="110" grpId="0" animBg="1"/>
      <p:bldP spid="111" grpId="0"/>
      <p:bldP spid="1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カギ線コネクタ 43"/>
          <p:cNvCxnSpPr>
            <a:endCxn id="63" idx="1"/>
          </p:cNvCxnSpPr>
          <p:nvPr/>
        </p:nvCxnSpPr>
        <p:spPr>
          <a:xfrm flipV="1">
            <a:off x="3289852" y="2641927"/>
            <a:ext cx="1656021" cy="1383544"/>
          </a:xfrm>
          <a:prstGeom prst="bentConnector3">
            <a:avLst>
              <a:gd name="adj1" fmla="val -1015"/>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二等辺三角形 6"/>
          <p:cNvSpPr/>
          <p:nvPr/>
        </p:nvSpPr>
        <p:spPr>
          <a:xfrm>
            <a:off x="6723104" y="3311857"/>
            <a:ext cx="3006291" cy="2234162"/>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894" y="4054836"/>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1" name="角丸四角形 10"/>
          <p:cNvSpPr/>
          <p:nvPr/>
        </p:nvSpPr>
        <p:spPr>
          <a:xfrm>
            <a:off x="7394953" y="4849735"/>
            <a:ext cx="1620080"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7547733" y="3340141"/>
            <a:ext cx="1357032" cy="557204"/>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4886239" y="4081022"/>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7254098" y="4084652"/>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1" name="右矢印 40"/>
          <p:cNvSpPr/>
          <p:nvPr/>
        </p:nvSpPr>
        <p:spPr>
          <a:xfrm>
            <a:off x="1795142" y="4239100"/>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2505397" y="406477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7" name="右矢印 46"/>
          <p:cNvSpPr/>
          <p:nvPr/>
        </p:nvSpPr>
        <p:spPr>
          <a:xfrm>
            <a:off x="4143155" y="4249944"/>
            <a:ext cx="649890"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42490" y="4395424"/>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752629" y="402871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転写</a:t>
            </a:r>
            <a:endParaRPr kumimoji="1" lang="ja-JP" altLang="en-US" sz="16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4096286" y="4037945"/>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翻訳</a:t>
            </a:r>
            <a:endParaRPr kumimoji="1" lang="ja-JP" altLang="en-US" sz="1600" b="1" dirty="0">
              <a:latin typeface="Meiryo UI" panose="020B0604030504040204" pitchFamily="50" charset="-128"/>
              <a:ea typeface="Meiryo UI" panose="020B0604030504040204" pitchFamily="50" charset="-128"/>
            </a:endParaRPr>
          </a:p>
        </p:txBody>
      </p:sp>
      <p:sp>
        <p:nvSpPr>
          <p:cNvPr id="35" name="右矢印 34"/>
          <p:cNvSpPr/>
          <p:nvPr/>
        </p:nvSpPr>
        <p:spPr>
          <a:xfrm>
            <a:off x="6602186" y="4236782"/>
            <a:ext cx="642636" cy="3003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a:off x="9189247" y="4236781"/>
            <a:ext cx="1418069" cy="3103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945873" y="4387802"/>
            <a:ext cx="1539578" cy="276999"/>
          </a:xfrm>
          <a:prstGeom prst="rect">
            <a:avLst/>
          </a:prstGeom>
        </p:spPr>
        <p:txBody>
          <a:bodyPr wrap="squar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0325572" y="3668438"/>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63" name="角丸四角形 62"/>
          <p:cNvSpPr/>
          <p:nvPr/>
        </p:nvSpPr>
        <p:spPr>
          <a:xfrm>
            <a:off x="4945873" y="2419367"/>
            <a:ext cx="1584647" cy="445119"/>
          </a:xfrm>
          <a:prstGeom prst="roundRect">
            <a:avLst/>
          </a:prstGeom>
          <a:solidFill>
            <a:schemeClr val="accent6">
              <a:lumMod val="75000"/>
            </a:schemeClr>
          </a:solidFill>
          <a:ln>
            <a:solidFill>
              <a:schemeClr val="accent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糖転移酵素</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519485" y="4025471"/>
            <a:ext cx="644990"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修飾</a:t>
            </a:r>
            <a:endParaRPr kumimoji="1" lang="ja-JP" altLang="en-US" sz="1600" b="1" dirty="0">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9022053" y="3819412"/>
            <a:ext cx="1679712" cy="523220"/>
          </a:xfrm>
          <a:prstGeom prst="rect">
            <a:avLst/>
          </a:prstGeom>
          <a:no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多彩</a:t>
            </a:r>
            <a:r>
              <a:rPr lang="ja-JP" altLang="en-US" sz="1400" b="1" dirty="0" smtClean="0">
                <a:latin typeface="Meiryo UI" panose="020B0604030504040204" pitchFamily="50" charset="-128"/>
                <a:ea typeface="Meiryo UI" panose="020B0604030504040204" pitchFamily="50" charset="-128"/>
              </a:rPr>
              <a:t>な生命現象</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の発現</a:t>
            </a:r>
            <a:endParaRPr kumimoji="1" lang="ja-JP" altLang="en-US" sz="1400" b="1" dirty="0">
              <a:latin typeface="Meiryo UI" panose="020B0604030504040204" pitchFamily="50" charset="-128"/>
              <a:ea typeface="Meiryo UI" panose="020B0604030504040204" pitchFamily="50" charset="-128"/>
            </a:endParaRPr>
          </a:p>
        </p:txBody>
      </p:sp>
      <p:sp>
        <p:nvSpPr>
          <p:cNvPr id="42" name="右大かっこ 41"/>
          <p:cNvSpPr/>
          <p:nvPr/>
        </p:nvSpPr>
        <p:spPr>
          <a:xfrm rot="5400000">
            <a:off x="3126491" y="1882868"/>
            <a:ext cx="453011" cy="6332976"/>
          </a:xfrm>
          <a:prstGeom prst="rightBracket">
            <a:avLst>
              <a:gd name="adj" fmla="val 76558"/>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p:cNvSpPr txBox="1"/>
          <p:nvPr/>
        </p:nvSpPr>
        <p:spPr>
          <a:xfrm>
            <a:off x="2445031" y="5117550"/>
            <a:ext cx="1629283" cy="338554"/>
          </a:xfrm>
          <a:prstGeom prst="rect">
            <a:avLst/>
          </a:prstGeom>
          <a:solidFill>
            <a:schemeClr val="bg1"/>
          </a:solid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rPr>
              <a:t>セントラル</a:t>
            </a:r>
            <a:r>
              <a:rPr lang="ja-JP" altLang="en-US" sz="1600" b="1" dirty="0">
                <a:latin typeface="Meiryo UI" panose="020B0604030504040204" pitchFamily="50" charset="-128"/>
                <a:ea typeface="Meiryo UI" panose="020B0604030504040204" pitchFamily="50" charset="-128"/>
              </a:rPr>
              <a:t>ドグマ</a:t>
            </a:r>
            <a:endParaRPr kumimoji="1" lang="ja-JP" altLang="en-US" sz="1600" b="1" dirty="0">
              <a:latin typeface="Meiryo UI" panose="020B0604030504040204" pitchFamily="50" charset="-128"/>
              <a:ea typeface="Meiryo UI" panose="020B0604030504040204" pitchFamily="50" charset="-128"/>
            </a:endParaRPr>
          </a:p>
        </p:txBody>
      </p:sp>
      <p:cxnSp>
        <p:nvCxnSpPr>
          <p:cNvPr id="70" name="カギ線コネクタ 69"/>
          <p:cNvCxnSpPr>
            <a:stCxn id="63" idx="3"/>
            <a:endCxn id="12" idx="0"/>
          </p:cNvCxnSpPr>
          <p:nvPr/>
        </p:nvCxnSpPr>
        <p:spPr>
          <a:xfrm>
            <a:off x="6530520" y="2641927"/>
            <a:ext cx="1695729" cy="698214"/>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4945873" y="800442"/>
            <a:ext cx="2713383" cy="1600438"/>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グルコース転移酵素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ガラクトース転移酵素</a:t>
            </a:r>
            <a:endParaRPr kumimoji="1" lang="en-US" altLang="ja-JP" sz="1400" dirty="0" smtClean="0">
              <a:latin typeface="Meiryo UI" panose="020B0604030504040204" pitchFamily="50" charset="-128"/>
              <a:ea typeface="Meiryo UI" panose="020B0604030504040204" pitchFamily="50" charset="-128"/>
            </a:endParaRPr>
          </a:p>
          <a:p>
            <a:r>
              <a:rPr lang="en-US" altLang="ja-JP" sz="1400" i="1" dirty="0" smtClean="0">
                <a:latin typeface="Meiryo UI" panose="020B0604030504040204" pitchFamily="50" charset="-128"/>
                <a:ea typeface="Meiryo UI" panose="020B0604030504040204" pitchFamily="50" charset="-128"/>
              </a:rPr>
              <a:t>N</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アセチルグルコサミン転移酵素</a:t>
            </a:r>
            <a:endParaRPr lang="en-US" altLang="ja-JP" sz="1400" dirty="0" smtClean="0">
              <a:latin typeface="Meiryo UI" panose="020B0604030504040204" pitchFamily="50" charset="-128"/>
              <a:ea typeface="Meiryo UI" panose="020B0604030504040204" pitchFamily="50" charset="-128"/>
            </a:endParaRPr>
          </a:p>
          <a:p>
            <a:r>
              <a:rPr kumimoji="1" lang="en-US" altLang="ja-JP" sz="1400" i="1" dirty="0" smtClean="0">
                <a:latin typeface="Meiryo UI" panose="020B0604030504040204" pitchFamily="50" charset="-128"/>
                <a:ea typeface="Meiryo UI" panose="020B0604030504040204" pitchFamily="50" charset="-128"/>
              </a:rPr>
              <a:t>N</a:t>
            </a:r>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アセチルがラクトサミン転移酵素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フコース転移酵素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マンノース転移酵素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シアル酸転移酵素</a:t>
            </a:r>
            <a:endParaRPr kumimoji="1" lang="ja-JP" altLang="en-US" sz="1400" dirty="0">
              <a:latin typeface="Meiryo UI" panose="020B0604030504040204" pitchFamily="50" charset="-128"/>
              <a:ea typeface="Meiryo UI" panose="020B0604030504040204" pitchFamily="50" charset="-128"/>
            </a:endParaRPr>
          </a:p>
        </p:txBody>
      </p:sp>
      <p:pic>
        <p:nvPicPr>
          <p:cNvPr id="28" name="Picture 8" descr="C:\Users\mhsamin\Desktop\4e5cf7d4ccb9c59b6620a9c71944d51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7113" y="2285312"/>
            <a:ext cx="850052" cy="71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339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518706"/>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3" y="1835311"/>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糖鎖合成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複合糖質</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6" y="1459930"/>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レーム 9"/>
          <p:cNvSpPr/>
          <p:nvPr/>
        </p:nvSpPr>
        <p:spPr>
          <a:xfrm>
            <a:off x="4123624" y="699533"/>
            <a:ext cx="2079057" cy="750767"/>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機能性素材</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機能性食品</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1" name="角丸四角形 10"/>
          <p:cNvSpPr/>
          <p:nvPr/>
        </p:nvSpPr>
        <p:spPr>
          <a:xfrm>
            <a:off x="2051385" y="45881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5881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241803"/>
            <a:ext cx="2011680"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sz="1400" dirty="0" smtClean="0">
                <a:solidFill>
                  <a:schemeClr val="tx1"/>
                </a:solidFill>
                <a:latin typeface="Meiryo UI" panose="020B0604030504040204" pitchFamily="50" charset="-128"/>
                <a:ea typeface="Meiryo UI" panose="020B0604030504040204" pitchFamily="50" charset="-128"/>
              </a:rPr>
              <a:t>糖タンパク質、糖脂質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2418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機能解明</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50529" y="323585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eiryo UI" panose="020B0604030504040204" pitchFamily="50" charset="-128"/>
                <a:ea typeface="Meiryo UI" panose="020B0604030504040204" pitchFamily="50" charset="-128"/>
              </a:rPr>
              <a:t>生物過程</a:t>
            </a:r>
            <a:endParaRPr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の</a:t>
            </a:r>
            <a:r>
              <a:rPr kumimoji="1" lang="ja-JP" altLang="en-US" b="1" dirty="0" smtClean="0">
                <a:solidFill>
                  <a:schemeClr val="tx1"/>
                </a:solidFill>
                <a:latin typeface="Meiryo UI" panose="020B0604030504040204" pitchFamily="50" charset="-128"/>
                <a:ea typeface="Meiryo UI" panose="020B0604030504040204" pitchFamily="50" charset="-128"/>
              </a:rPr>
              <a:t>理解</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35261" y="2279835"/>
            <a:ext cx="1901791" cy="623236"/>
          </a:xfrm>
          <a:prstGeom prst="roundRect">
            <a:avLst/>
          </a:prstGeom>
          <a:solidFill>
            <a:schemeClr val="accent6">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疾患の発症</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機序</a:t>
            </a:r>
            <a:r>
              <a:rPr lang="ja-JP" altLang="en-US" b="1" dirty="0" smtClean="0">
                <a:solidFill>
                  <a:schemeClr val="tx1"/>
                </a:solidFill>
                <a:latin typeface="Meiryo UI" panose="020B0604030504040204" pitchFamily="50" charset="-128"/>
                <a:ea typeface="Meiryo UI" panose="020B0604030504040204" pitchFamily="50" charset="-128"/>
              </a:rPr>
              <a:t>の解明</a:t>
            </a:r>
            <a:endParaRPr lang="en-US" altLang="ja-JP" b="1"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383893">
            <a:off x="6015816" y="2931977"/>
            <a:ext cx="678587"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635261" y="476183"/>
            <a:ext cx="2387065" cy="1815882"/>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悪性腫瘍（癌）</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神経変性疾患（脳疾患）</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新興感染症</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慢性炎症</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代謝疾患</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生活習慣病</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認知症（アルツハイマー病）</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バイオマーカー開発</a:t>
            </a:r>
            <a:endParaRPr kumimoji="1" lang="ja-JP" altLang="en-US" sz="14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6407891" y="3855223"/>
            <a:ext cx="2387065"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発生・分化・老化・再生</a:t>
            </a:r>
            <a:endParaRPr kumimoji="1" lang="ja-JP" altLang="en-US" sz="1400" dirty="0">
              <a:latin typeface="Meiryo UI" panose="020B0604030504040204" pitchFamily="50" charset="-128"/>
              <a:ea typeface="Meiryo UI" panose="020B0604030504040204" pitchFamily="50" charset="-128"/>
            </a:endParaRPr>
          </a:p>
        </p:txBody>
      </p:sp>
      <p:sp>
        <p:nvSpPr>
          <p:cNvPr id="23" name="フレーム 22"/>
          <p:cNvSpPr/>
          <p:nvPr/>
        </p:nvSpPr>
        <p:spPr>
          <a:xfrm>
            <a:off x="1796313" y="56911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量子センシング</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量子イメージング</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663324" y="4546884"/>
            <a:ext cx="1401016"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rot="10800000">
            <a:off x="6967087" y="5319356"/>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07253" y="4574562"/>
            <a:ext cx="1500738"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データベース構築</a:t>
            </a:r>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IT</a:t>
            </a:r>
            <a:r>
              <a:rPr lang="ja-JP" altLang="en-US" sz="1400" dirty="0" smtClean="0">
                <a:latin typeface="Meiryo UI" panose="020B0604030504040204" pitchFamily="50" charset="-128"/>
                <a:ea typeface="Meiryo UI" panose="020B0604030504040204" pitchFamily="50" charset="-128"/>
              </a:rPr>
              <a:t>リソース整備</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851309" y="5618598"/>
            <a:ext cx="2581174" cy="738664"/>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ナノメディシン</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rot="10800000">
            <a:off x="2277577" y="5331262"/>
            <a:ext cx="1116531" cy="327251"/>
          </a:xfrm>
          <a:prstGeom prst="upArrow">
            <a:avLst>
              <a:gd name="adj1" fmla="val 62069"/>
              <a:gd name="adj2" fmla="val 5000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88624" y="3196777"/>
            <a:ext cx="1431757"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糖分解酵素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レクチン</a:t>
            </a:r>
            <a:endParaRPr kumimoji="1" lang="ja-JP" altLang="en-US" sz="1400"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84137" y="1876051"/>
            <a:ext cx="1672332"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生物学的糖鎖合成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化学的糖鎖合成</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3956496"/>
            <a:ext cx="2720622" cy="523220"/>
          </a:xfrm>
          <a:prstGeom prst="rect">
            <a:avLst/>
          </a:prstGeom>
          <a:noFill/>
        </p:spPr>
        <p:txBody>
          <a:bodyPr wrap="square" rtlCol="0">
            <a:spAutoFit/>
          </a:bodyPr>
          <a:lstStyle/>
          <a:p>
            <a:pPr algn="ctr"/>
            <a:r>
              <a:rPr kumimoji="1" lang="ja-JP" altLang="en-US" sz="1400" dirty="0" smtClean="0">
                <a:solidFill>
                  <a:schemeClr val="bg1"/>
                </a:solidFill>
                <a:latin typeface="Meiryo UI" panose="020B0604030504040204" pitchFamily="50" charset="-128"/>
                <a:ea typeface="Meiryo UI" panose="020B0604030504040204" pitchFamily="50" charset="-128"/>
              </a:rPr>
              <a:t>分子機能の</a:t>
            </a:r>
            <a:r>
              <a:rPr kumimoji="1" lang="en-US" altLang="ja-JP" sz="1400" dirty="0" smtClean="0">
                <a:solidFill>
                  <a:schemeClr val="bg1"/>
                </a:solidFill>
                <a:latin typeface="Meiryo UI" panose="020B0604030504040204" pitchFamily="50" charset="-128"/>
                <a:ea typeface="Meiryo UI" panose="020B0604030504040204" pitchFamily="50" charset="-128"/>
              </a:rPr>
              <a:t>in vitro</a:t>
            </a:r>
            <a:r>
              <a:rPr kumimoji="1" lang="en-US" altLang="ja-JP" sz="1400" b="1" baseline="30000" dirty="0" smtClean="0">
                <a:solidFill>
                  <a:srgbClr val="002060"/>
                </a:solidFill>
                <a:latin typeface="Meiryo UI" panose="020B0604030504040204" pitchFamily="50" charset="-128"/>
                <a:ea typeface="Meiryo UI" panose="020B0604030504040204" pitchFamily="50" charset="-128"/>
              </a:rPr>
              <a:t>※1</a:t>
            </a:r>
            <a:r>
              <a:rPr kumimoji="1" lang="ja-JP" altLang="en-US" sz="1400" dirty="0" smtClean="0">
                <a:solidFill>
                  <a:schemeClr val="bg1"/>
                </a:solidFill>
                <a:latin typeface="Meiryo UI" panose="020B0604030504040204" pitchFamily="50" charset="-128"/>
                <a:ea typeface="Meiryo UI" panose="020B0604030504040204" pitchFamily="50" charset="-128"/>
              </a:rPr>
              <a:t>解析</a:t>
            </a:r>
            <a:endParaRPr kumimoji="1"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ja-JP" altLang="en-US" sz="1400" dirty="0" smtClean="0">
                <a:solidFill>
                  <a:schemeClr val="bg1"/>
                </a:solidFill>
                <a:latin typeface="Meiryo UI" panose="020B0604030504040204" pitchFamily="50" charset="-128"/>
                <a:ea typeface="Meiryo UI" panose="020B0604030504040204" pitchFamily="50" charset="-128"/>
              </a:rPr>
              <a:t>変異動物の</a:t>
            </a:r>
            <a:r>
              <a:rPr lang="en-US" altLang="ja-JP" sz="1400" dirty="0" smtClean="0">
                <a:solidFill>
                  <a:schemeClr val="bg1"/>
                </a:solidFill>
                <a:latin typeface="Meiryo UI" panose="020B0604030504040204" pitchFamily="50" charset="-128"/>
                <a:ea typeface="Meiryo UI" panose="020B0604030504040204" pitchFamily="50" charset="-128"/>
              </a:rPr>
              <a:t>in vivo</a:t>
            </a:r>
            <a:r>
              <a:rPr lang="en-US" altLang="ja-JP" sz="1400" b="1" baseline="30000" dirty="0" smtClean="0">
                <a:solidFill>
                  <a:srgbClr val="002060"/>
                </a:solidFill>
                <a:latin typeface="Meiryo UI" panose="020B0604030504040204" pitchFamily="50" charset="-128"/>
                <a:ea typeface="Meiryo UI" panose="020B0604030504040204" pitchFamily="50" charset="-128"/>
              </a:rPr>
              <a:t>※2</a:t>
            </a:r>
            <a:r>
              <a:rPr lang="ja-JP" altLang="en-US" sz="1400" dirty="0" smtClean="0">
                <a:solidFill>
                  <a:schemeClr val="bg1"/>
                </a:solidFill>
                <a:latin typeface="Meiryo UI" panose="020B0604030504040204" pitchFamily="50" charset="-128"/>
                <a:ea typeface="Meiryo UI" panose="020B0604030504040204" pitchFamily="50" charset="-128"/>
              </a:rPr>
              <a:t>機能解析</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9313122" y="1275930"/>
            <a:ext cx="1808840" cy="861774"/>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未病診断技術</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レクチン医薬</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sz="1400" dirty="0" smtClean="0">
                <a:latin typeface="Meiryo UI" panose="020B0604030504040204" pitchFamily="50" charset="-128"/>
                <a:ea typeface="Meiryo UI" panose="020B0604030504040204" pitchFamily="50" charset="-128"/>
              </a:rPr>
              <a:t>予防・診断・治療</a:t>
            </a:r>
            <a:endParaRPr kumimoji="1" lang="ja-JP" altLang="en-US" sz="1400" dirty="0">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9275499" y="2156985"/>
            <a:ext cx="1884087" cy="1831520"/>
            <a:chOff x="8809580" y="2663479"/>
            <a:chExt cx="1884087" cy="1831520"/>
          </a:xfrm>
        </p:grpSpPr>
        <p:sp>
          <p:nvSpPr>
            <p:cNvPr id="32" name="角丸四角形 31"/>
            <p:cNvSpPr/>
            <p:nvPr/>
          </p:nvSpPr>
          <p:spPr>
            <a:xfrm>
              <a:off x="8934065" y="2798366"/>
              <a:ext cx="1577431" cy="802608"/>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糖鎖医療</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鎖創薬</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3" name="角丸四角形 32"/>
            <p:cNvSpPr/>
            <p:nvPr/>
          </p:nvSpPr>
          <p:spPr>
            <a:xfrm>
              <a:off x="8934065" y="3639537"/>
              <a:ext cx="1577431" cy="710974"/>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糖鎖医工学</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a:solidFill>
                    <a:schemeClr val="tx1"/>
                  </a:solidFill>
                  <a:latin typeface="Meiryo UI" panose="020B0604030504040204" pitchFamily="50" charset="-128"/>
                  <a:ea typeface="Meiryo UI" panose="020B0604030504040204" pitchFamily="50" charset="-128"/>
                </a:rPr>
                <a:t>糖</a:t>
              </a:r>
              <a:r>
                <a:rPr lang="ja-JP" altLang="en-US" b="1" dirty="0" smtClean="0">
                  <a:solidFill>
                    <a:schemeClr val="tx1"/>
                  </a:solidFill>
                  <a:latin typeface="Meiryo UI" panose="020B0604030504040204" pitchFamily="50" charset="-128"/>
                  <a:ea typeface="Meiryo UI" panose="020B0604030504040204" pitchFamily="50" charset="-128"/>
                </a:rPr>
                <a:t>鎖産業</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35" name="角丸四角形 34"/>
            <p:cNvSpPr/>
            <p:nvPr/>
          </p:nvSpPr>
          <p:spPr>
            <a:xfrm>
              <a:off x="8809580" y="2663479"/>
              <a:ext cx="1884087" cy="1831520"/>
            </a:xfrm>
            <a:prstGeom prst="roundRect">
              <a:avLst>
                <a:gd name="adj" fmla="val 118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右矢印 35"/>
          <p:cNvSpPr/>
          <p:nvPr/>
        </p:nvSpPr>
        <p:spPr>
          <a:xfrm>
            <a:off x="8537052" y="2481261"/>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42940" y="3403872"/>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313122" y="3981167"/>
            <a:ext cx="1808840" cy="1077218"/>
          </a:xfrm>
          <a:prstGeom prst="rect">
            <a:avLst/>
          </a:prstGeom>
          <a:noFill/>
        </p:spPr>
        <p:txBody>
          <a:bodyPr wrap="square" rtlCol="0">
            <a:spAutoFit/>
          </a:bodyPr>
          <a:lstStyle/>
          <a:p>
            <a:pPr algn="ctr"/>
            <a:r>
              <a:rPr kumimoji="1" lang="ja-JP" altLang="en-US" sz="1600" dirty="0" smtClean="0">
                <a:latin typeface="Meiryo UI" panose="020B0604030504040204" pitchFamily="50" charset="-128"/>
                <a:ea typeface="Meiryo UI" panose="020B0604030504040204" pitchFamily="50" charset="-128"/>
              </a:rPr>
              <a:t>食品産業</a:t>
            </a:r>
            <a:endParaRPr kumimoji="1"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素材産業</a:t>
            </a:r>
            <a:endParaRPr lang="en-US" altLang="ja-JP" sz="1600" dirty="0" smtClean="0">
              <a:latin typeface="Meiryo UI" panose="020B0604030504040204" pitchFamily="50" charset="-128"/>
              <a:ea typeface="Meiryo UI" panose="020B0604030504040204" pitchFamily="50" charset="-128"/>
            </a:endParaRPr>
          </a:p>
          <a:p>
            <a:pPr algn="ctr"/>
            <a:r>
              <a:rPr kumimoji="1" lang="ja-JP" altLang="en-US" sz="1600" dirty="0" smtClean="0">
                <a:latin typeface="Meiryo UI" panose="020B0604030504040204" pitchFamily="50" charset="-128"/>
                <a:ea typeface="Meiryo UI" panose="020B0604030504040204" pitchFamily="50" charset="-128"/>
              </a:rPr>
              <a:t>バイオエレクトロクス</a:t>
            </a:r>
            <a:endParaRPr kumimoji="1" lang="en-US" altLang="ja-JP" sz="1600" dirty="0" smtClean="0">
              <a:latin typeface="Meiryo UI" panose="020B0604030504040204" pitchFamily="50" charset="-128"/>
              <a:ea typeface="Meiryo UI" panose="020B0604030504040204" pitchFamily="50" charset="-128"/>
            </a:endParaRPr>
          </a:p>
          <a:p>
            <a:pPr algn="ctr"/>
            <a:r>
              <a:rPr lang="ja-JP" altLang="en-US" sz="1600" dirty="0" smtClean="0">
                <a:latin typeface="Meiryo UI" panose="020B0604030504040204" pitchFamily="50" charset="-128"/>
                <a:ea typeface="Meiryo UI" panose="020B0604030504040204" pitchFamily="50" charset="-128"/>
              </a:rPr>
              <a:t>バイオ燃料</a:t>
            </a:r>
            <a:endParaRPr kumimoji="1" lang="ja-JP" altLang="en-US" sz="1600"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8718160" y="5607166"/>
            <a:ext cx="1955089"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バイオインフォマティクス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量子アルゴリズム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最適化組合せ問題</a:t>
            </a:r>
            <a:endParaRPr kumimoji="1" lang="ja-JP" altLang="en-US" sz="1400" dirty="0">
              <a:latin typeface="Meiryo UI" panose="020B0604030504040204" pitchFamily="50" charset="-128"/>
              <a:ea typeface="Meiryo UI" panose="020B0604030504040204" pitchFamily="50" charset="-128"/>
            </a:endParaRPr>
          </a:p>
        </p:txBody>
      </p:sp>
      <p:sp>
        <p:nvSpPr>
          <p:cNvPr id="43" name="フレーム 42"/>
          <p:cNvSpPr/>
          <p:nvPr/>
        </p:nvSpPr>
        <p:spPr>
          <a:xfrm>
            <a:off x="6332543" y="5674266"/>
            <a:ext cx="238561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量子コンピュータ</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量子シミュレーション</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2613799" y="1864"/>
            <a:ext cx="6957986" cy="400110"/>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糖鎖テクノロジー俯瞰（</a:t>
            </a:r>
            <a:r>
              <a:rPr lang="en-US" altLang="ja-JP" sz="2000" b="1" dirty="0" smtClean="0">
                <a:latin typeface="Meiryo UI" panose="020B0604030504040204" pitchFamily="50" charset="-128"/>
                <a:ea typeface="Meiryo UI" panose="020B0604030504040204" pitchFamily="50" charset="-128"/>
              </a:rPr>
              <a:t>GLYCOTECHNOLOGY</a:t>
            </a:r>
            <a:r>
              <a:rPr lang="ja-JP" altLang="en-US" sz="2000" b="1" dirty="0" smtClean="0">
                <a:latin typeface="Meiryo UI" panose="020B0604030504040204" pitchFamily="50" charset="-128"/>
                <a:ea typeface="Meiryo UI" panose="020B0604030504040204" pitchFamily="50" charset="-128"/>
              </a:rPr>
              <a:t>）</a:t>
            </a:r>
            <a:endParaRPr kumimoji="1" lang="ja-JP" altLang="en-US" sz="2000" b="1" dirty="0">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2351557" y="716377"/>
            <a:ext cx="1839444" cy="769441"/>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持続可能性素材</a:t>
            </a:r>
            <a:endParaRPr kumimoji="1" lang="en-US" altLang="ja-JP" b="1" dirty="0" smtClean="0">
              <a:latin typeface="Meiryo UI" panose="020B0604030504040204" pitchFamily="50" charset="-128"/>
              <a:ea typeface="Meiryo UI" panose="020B0604030504040204" pitchFamily="50" charset="-128"/>
            </a:endParaRPr>
          </a:p>
          <a:p>
            <a:endParaRPr kumimoji="1" lang="en-US" altLang="ja-JP" sz="800" b="1" dirty="0" smtClean="0">
              <a:latin typeface="Meiryo UI" panose="020B0604030504040204" pitchFamily="50" charset="-128"/>
              <a:ea typeface="Meiryo UI" panose="020B0604030504040204" pitchFamily="50" charset="-128"/>
            </a:endParaRPr>
          </a:p>
          <a:p>
            <a:r>
              <a:rPr kumimoji="1" lang="ja-JP" altLang="en-US" b="1" dirty="0" smtClean="0">
                <a:latin typeface="Meiryo UI" panose="020B0604030504040204" pitchFamily="50" charset="-128"/>
                <a:ea typeface="Meiryo UI" panose="020B0604030504040204" pitchFamily="50" charset="-128"/>
              </a:rPr>
              <a:t>医薬中間体食品</a:t>
            </a:r>
            <a:endParaRPr kumimoji="1" lang="ja-JP" altLang="en-US" b="1" dirty="0">
              <a:latin typeface="Meiryo UI" panose="020B0604030504040204" pitchFamily="50" charset="-128"/>
              <a:ea typeface="Meiryo UI" panose="020B0604030504040204" pitchFamily="50" charset="-128"/>
            </a:endParaRPr>
          </a:p>
        </p:txBody>
      </p:sp>
      <p:sp>
        <p:nvSpPr>
          <p:cNvPr id="2" name="正方形/長方形 1"/>
          <p:cNvSpPr/>
          <p:nvPr/>
        </p:nvSpPr>
        <p:spPr>
          <a:xfrm>
            <a:off x="786866" y="6465113"/>
            <a:ext cx="10616665" cy="400110"/>
          </a:xfrm>
          <a:prstGeom prst="rect">
            <a:avLst/>
          </a:prstGeom>
        </p:spPr>
        <p:txBody>
          <a:bodyPr wrap="square">
            <a:spAutoFit/>
          </a:bodyPr>
          <a:lstStyle/>
          <a:p>
            <a:r>
              <a:rPr lang="en-US" altLang="ja-JP" sz="1000" dirty="0" smtClean="0">
                <a:latin typeface="Meiryo UI" panose="020B0604030504040204" pitchFamily="50" charset="-128"/>
                <a:ea typeface="Meiryo UI" panose="020B0604030504040204" pitchFamily="50" charset="-128"/>
              </a:rPr>
              <a:t>※1:in </a:t>
            </a:r>
            <a:r>
              <a:rPr lang="en-US" altLang="ja-JP" sz="1000" dirty="0">
                <a:latin typeface="Meiryo UI" panose="020B0604030504040204" pitchFamily="50" charset="-128"/>
                <a:ea typeface="Meiryo UI" panose="020B0604030504040204" pitchFamily="50" charset="-128"/>
              </a:rPr>
              <a:t>vitro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ビトロ：ラテン語）</a:t>
            </a:r>
            <a:r>
              <a:rPr lang="ja-JP" altLang="en-US" sz="1000" dirty="0">
                <a:latin typeface="Meiryo UI" panose="020B0604030504040204" pitchFamily="50" charset="-128"/>
                <a:ea typeface="Meiryo UI" panose="020B0604030504040204" pitchFamily="50" charset="-128"/>
              </a:rPr>
              <a:t>とは</a:t>
            </a:r>
            <a:r>
              <a:rPr lang="ja-JP" altLang="en-US" sz="1000" dirty="0" smtClean="0">
                <a:latin typeface="Meiryo UI" panose="020B0604030504040204" pitchFamily="50" charset="-128"/>
                <a:ea typeface="Meiryo UI" panose="020B0604030504040204" pitchFamily="50" charset="-128"/>
              </a:rPr>
              <a:t>、「試験</a:t>
            </a:r>
            <a:r>
              <a:rPr lang="ja-JP" altLang="en-US" sz="1000" dirty="0">
                <a:latin typeface="Meiryo UI" panose="020B0604030504040204" pitchFamily="50" charset="-128"/>
                <a:ea typeface="Meiryo UI" panose="020B0604030504040204" pitchFamily="50" charset="-128"/>
              </a:rPr>
              <a:t>管内</a:t>
            </a:r>
            <a:r>
              <a:rPr lang="ja-JP" altLang="en-US" sz="1000" dirty="0" smtClean="0">
                <a:latin typeface="Meiryo UI" panose="020B0604030504040204" pitchFamily="50" charset="-128"/>
                <a:ea typeface="Meiryo UI" panose="020B0604030504040204" pitchFamily="50" charset="-128"/>
              </a:rPr>
              <a:t>で」と</a:t>
            </a:r>
            <a:r>
              <a:rPr lang="ja-JP" altLang="en-US" sz="1000" dirty="0">
                <a:latin typeface="Meiryo UI" panose="020B0604030504040204" pitchFamily="50" charset="-128"/>
                <a:ea typeface="Meiryo UI" panose="020B0604030504040204" pitchFamily="50" charset="-128"/>
              </a:rPr>
              <a:t>いう意味で、試験管や培養器などの</a:t>
            </a:r>
            <a:r>
              <a:rPr lang="ja-JP" altLang="en-US" sz="1000" dirty="0" smtClean="0">
                <a:latin typeface="Meiryo UI" panose="020B0604030504040204" pitchFamily="50" charset="-128"/>
                <a:ea typeface="Meiryo UI" panose="020B0604030504040204" pitchFamily="50" charset="-128"/>
              </a:rPr>
              <a:t>中に、</a:t>
            </a:r>
            <a:r>
              <a:rPr lang="ja-JP" altLang="en-US" sz="1000" dirty="0">
                <a:latin typeface="Meiryo UI" panose="020B0604030504040204" pitchFamily="50" charset="-128"/>
                <a:ea typeface="Meiryo UI" panose="020B0604030504040204" pitchFamily="50" charset="-128"/>
              </a:rPr>
              <a:t>体内と</a:t>
            </a:r>
            <a:r>
              <a:rPr lang="ja-JP" altLang="en-US" sz="1000" dirty="0" smtClean="0">
                <a:latin typeface="Meiryo UI" panose="020B0604030504040204" pitchFamily="50" charset="-128"/>
                <a:ea typeface="Meiryo UI" panose="020B0604030504040204" pitchFamily="50" charset="-128"/>
              </a:rPr>
              <a:t>同じ環境</a:t>
            </a:r>
            <a:r>
              <a:rPr lang="ja-JP" altLang="en-US" sz="1000" dirty="0">
                <a:latin typeface="Meiryo UI" panose="020B0604030504040204" pitchFamily="50" charset="-128"/>
                <a:ea typeface="Meiryo UI" panose="020B0604030504040204" pitchFamily="50" charset="-128"/>
              </a:rPr>
              <a:t>を人工的に作り、薬物の反応を検出する試験のことを</a:t>
            </a:r>
            <a:r>
              <a:rPr lang="ja-JP" altLang="en-US" sz="1000" dirty="0" smtClean="0">
                <a:latin typeface="Meiryo UI" panose="020B0604030504040204" pitchFamily="50" charset="-128"/>
                <a:ea typeface="Meiryo UI" panose="020B0604030504040204" pitchFamily="50" charset="-128"/>
              </a:rPr>
              <a:t>指す。</a:t>
            </a:r>
            <a:endParaRPr lang="en-US" altLang="ja-JP" sz="1000" dirty="0" smtClean="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※2:in vivo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ビボ：ラテン語）</a:t>
            </a:r>
            <a:r>
              <a:rPr lang="ja-JP" altLang="en-US" sz="1000" dirty="0">
                <a:latin typeface="Meiryo UI" panose="020B0604030504040204" pitchFamily="50" charset="-128"/>
                <a:ea typeface="Meiryo UI" panose="020B0604030504040204" pitchFamily="50" charset="-128"/>
              </a:rPr>
              <a:t>とは、「生体内で」という意味で、マウスなどの実験動物を用い、生体内に直接被験物質を投与し、生体内や細胞内での薬物の反応を検出する試験のことを指す。</a:t>
            </a:r>
          </a:p>
        </p:txBody>
      </p:sp>
      <p:sp>
        <p:nvSpPr>
          <p:cNvPr id="3" name="正方形/長方形 2"/>
          <p:cNvSpPr/>
          <p:nvPr/>
        </p:nvSpPr>
        <p:spPr>
          <a:xfrm>
            <a:off x="2277900" y="2999999"/>
            <a:ext cx="728469" cy="276999"/>
          </a:xfrm>
          <a:prstGeom prst="rect">
            <a:avLst/>
          </a:prstGeom>
        </p:spPr>
        <p:txBody>
          <a:bodyPr wrap="none">
            <a:spAutoFit/>
          </a:bodyPr>
          <a:lstStyle/>
          <a:p>
            <a:r>
              <a:rPr lang="en-US" altLang="ja-JP" sz="1200" b="1" dirty="0" smtClean="0">
                <a:latin typeface="Meiryo UI" panose="020B0604030504040204" pitchFamily="50" charset="-128"/>
                <a:ea typeface="Meiryo UI" panose="020B0604030504040204" pitchFamily="50" charset="-128"/>
              </a:rPr>
              <a:t>Glycan</a:t>
            </a:r>
            <a:endParaRPr lang="ja-JP" altLang="en-US" sz="1200" b="1" dirty="0">
              <a:latin typeface="Meiryo UI" panose="020B0604030504040204" pitchFamily="50" charset="-128"/>
              <a:ea typeface="Meiryo UI" panose="020B0604030504040204" pitchFamily="50" charset="-128"/>
            </a:endParaRPr>
          </a:p>
        </p:txBody>
      </p:sp>
      <p:pic>
        <p:nvPicPr>
          <p:cNvPr id="41" name="図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114" y="-181057"/>
            <a:ext cx="1666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126"/>
          <p:cNvGrpSpPr>
            <a:grpSpLocks/>
          </p:cNvGrpSpPr>
          <p:nvPr/>
        </p:nvGrpSpPr>
        <p:grpSpPr bwMode="auto">
          <a:xfrm rot="1505366">
            <a:off x="10862381" y="229360"/>
            <a:ext cx="936625" cy="792163"/>
            <a:chOff x="4752" y="1052"/>
            <a:chExt cx="943" cy="813"/>
          </a:xfrm>
        </p:grpSpPr>
        <p:sp>
          <p:nvSpPr>
            <p:cNvPr id="46" name="Freeform 127"/>
            <p:cNvSpPr>
              <a:spLocks/>
            </p:cNvSpPr>
            <p:nvPr/>
          </p:nvSpPr>
          <p:spPr bwMode="auto">
            <a:xfrm>
              <a:off x="4853" y="1720"/>
              <a:ext cx="66" cy="138"/>
            </a:xfrm>
            <a:custGeom>
              <a:avLst/>
              <a:gdLst>
                <a:gd name="T0" fmla="*/ 0 w 66"/>
                <a:gd name="T1" fmla="*/ 1 h 138"/>
                <a:gd name="T2" fmla="*/ 10 w 66"/>
                <a:gd name="T3" fmla="*/ 37 h 138"/>
                <a:gd name="T4" fmla="*/ 19 w 66"/>
                <a:gd name="T5" fmla="*/ 60 h 138"/>
                <a:gd name="T6" fmla="*/ 29 w 66"/>
                <a:gd name="T7" fmla="*/ 87 h 138"/>
                <a:gd name="T8" fmla="*/ 45 w 66"/>
                <a:gd name="T9" fmla="*/ 117 h 138"/>
                <a:gd name="T10" fmla="*/ 55 w 66"/>
                <a:gd name="T11" fmla="*/ 134 h 138"/>
                <a:gd name="T12" fmla="*/ 61 w 66"/>
                <a:gd name="T13" fmla="*/ 137 h 138"/>
                <a:gd name="T14" fmla="*/ 65 w 66"/>
                <a:gd name="T15" fmla="*/ 137 h 138"/>
                <a:gd name="T16" fmla="*/ 64 w 66"/>
                <a:gd name="T17" fmla="*/ 130 h 138"/>
                <a:gd name="T18" fmla="*/ 59 w 66"/>
                <a:gd name="T19" fmla="*/ 113 h 138"/>
                <a:gd name="T20" fmla="*/ 48 w 66"/>
                <a:gd name="T21" fmla="*/ 88 h 138"/>
                <a:gd name="T22" fmla="*/ 32 w 66"/>
                <a:gd name="T23" fmla="*/ 53 h 138"/>
                <a:gd name="T24" fmla="*/ 14 w 66"/>
                <a:gd name="T25" fmla="*/ 22 h 138"/>
                <a:gd name="T26" fmla="*/ 3 w 66"/>
                <a:gd name="T27" fmla="*/ 0 h 138"/>
                <a:gd name="T28" fmla="*/ 0 w 66"/>
                <a:gd name="T29" fmla="*/ 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138">
                  <a:moveTo>
                    <a:pt x="0" y="1"/>
                  </a:moveTo>
                  <a:lnTo>
                    <a:pt x="10" y="37"/>
                  </a:lnTo>
                  <a:lnTo>
                    <a:pt x="19" y="60"/>
                  </a:lnTo>
                  <a:lnTo>
                    <a:pt x="29" y="87"/>
                  </a:lnTo>
                  <a:lnTo>
                    <a:pt x="45" y="117"/>
                  </a:lnTo>
                  <a:lnTo>
                    <a:pt x="55" y="134"/>
                  </a:lnTo>
                  <a:lnTo>
                    <a:pt x="61" y="137"/>
                  </a:lnTo>
                  <a:lnTo>
                    <a:pt x="65" y="137"/>
                  </a:lnTo>
                  <a:lnTo>
                    <a:pt x="64" y="130"/>
                  </a:lnTo>
                  <a:lnTo>
                    <a:pt x="59" y="113"/>
                  </a:lnTo>
                  <a:lnTo>
                    <a:pt x="48" y="88"/>
                  </a:lnTo>
                  <a:lnTo>
                    <a:pt x="32" y="53"/>
                  </a:lnTo>
                  <a:lnTo>
                    <a:pt x="14" y="22"/>
                  </a:lnTo>
                  <a:lnTo>
                    <a:pt x="3" y="0"/>
                  </a:lnTo>
                  <a:lnTo>
                    <a:pt x="0" y="1"/>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7" name="Freeform 128"/>
            <p:cNvSpPr>
              <a:spLocks/>
            </p:cNvSpPr>
            <p:nvPr/>
          </p:nvSpPr>
          <p:spPr bwMode="auto">
            <a:xfrm>
              <a:off x="4756" y="1519"/>
              <a:ext cx="70" cy="137"/>
            </a:xfrm>
            <a:custGeom>
              <a:avLst/>
              <a:gdLst>
                <a:gd name="T0" fmla="*/ 66 w 70"/>
                <a:gd name="T1" fmla="*/ 136 h 137"/>
                <a:gd name="T2" fmla="*/ 45 w 70"/>
                <a:gd name="T3" fmla="*/ 106 h 137"/>
                <a:gd name="T4" fmla="*/ 33 w 70"/>
                <a:gd name="T5" fmla="*/ 84 h 137"/>
                <a:gd name="T6" fmla="*/ 20 w 70"/>
                <a:gd name="T7" fmla="*/ 60 h 137"/>
                <a:gd name="T8" fmla="*/ 7 w 70"/>
                <a:gd name="T9" fmla="*/ 28 h 137"/>
                <a:gd name="T10" fmla="*/ 0 w 70"/>
                <a:gd name="T11" fmla="*/ 9 h 137"/>
                <a:gd name="T12" fmla="*/ 2 w 70"/>
                <a:gd name="T13" fmla="*/ 3 h 137"/>
                <a:gd name="T14" fmla="*/ 5 w 70"/>
                <a:gd name="T15" fmla="*/ 0 h 137"/>
                <a:gd name="T16" fmla="*/ 9 w 70"/>
                <a:gd name="T17" fmla="*/ 4 h 137"/>
                <a:gd name="T18" fmla="*/ 18 w 70"/>
                <a:gd name="T19" fmla="*/ 19 h 137"/>
                <a:gd name="T20" fmla="*/ 31 w 70"/>
                <a:gd name="T21" fmla="*/ 44 h 137"/>
                <a:gd name="T22" fmla="*/ 47 w 70"/>
                <a:gd name="T23" fmla="*/ 78 h 137"/>
                <a:gd name="T24" fmla="*/ 60 w 70"/>
                <a:gd name="T25" fmla="*/ 112 h 137"/>
                <a:gd name="T26" fmla="*/ 69 w 70"/>
                <a:gd name="T27" fmla="*/ 134 h 137"/>
                <a:gd name="T28" fmla="*/ 66 w 70"/>
                <a:gd name="T29" fmla="*/ 1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37">
                  <a:moveTo>
                    <a:pt x="66" y="136"/>
                  </a:moveTo>
                  <a:lnTo>
                    <a:pt x="45" y="106"/>
                  </a:lnTo>
                  <a:lnTo>
                    <a:pt x="33" y="84"/>
                  </a:lnTo>
                  <a:lnTo>
                    <a:pt x="20" y="60"/>
                  </a:lnTo>
                  <a:lnTo>
                    <a:pt x="7" y="28"/>
                  </a:lnTo>
                  <a:lnTo>
                    <a:pt x="0" y="9"/>
                  </a:lnTo>
                  <a:lnTo>
                    <a:pt x="2" y="3"/>
                  </a:lnTo>
                  <a:lnTo>
                    <a:pt x="5" y="0"/>
                  </a:lnTo>
                  <a:lnTo>
                    <a:pt x="9" y="4"/>
                  </a:lnTo>
                  <a:lnTo>
                    <a:pt x="18" y="19"/>
                  </a:lnTo>
                  <a:lnTo>
                    <a:pt x="31" y="44"/>
                  </a:lnTo>
                  <a:lnTo>
                    <a:pt x="47" y="78"/>
                  </a:lnTo>
                  <a:lnTo>
                    <a:pt x="60" y="112"/>
                  </a:lnTo>
                  <a:lnTo>
                    <a:pt x="69" y="134"/>
                  </a:lnTo>
                  <a:lnTo>
                    <a:pt x="66" y="136"/>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8" name="Freeform 129"/>
            <p:cNvSpPr>
              <a:spLocks/>
            </p:cNvSpPr>
            <p:nvPr/>
          </p:nvSpPr>
          <p:spPr bwMode="auto">
            <a:xfrm>
              <a:off x="4785" y="1615"/>
              <a:ext cx="118" cy="111"/>
            </a:xfrm>
            <a:custGeom>
              <a:avLst/>
              <a:gdLst>
                <a:gd name="T0" fmla="*/ 70 w 118"/>
                <a:gd name="T1" fmla="*/ 0 h 111"/>
                <a:gd name="T2" fmla="*/ 58 w 118"/>
                <a:gd name="T3" fmla="*/ 18 h 111"/>
                <a:gd name="T4" fmla="*/ 65 w 118"/>
                <a:gd name="T5" fmla="*/ 32 h 111"/>
                <a:gd name="T6" fmla="*/ 35 w 118"/>
                <a:gd name="T7" fmla="*/ 47 h 111"/>
                <a:gd name="T8" fmla="*/ 10 w 118"/>
                <a:gd name="T9" fmla="*/ 67 h 111"/>
                <a:gd name="T10" fmla="*/ 0 w 118"/>
                <a:gd name="T11" fmla="*/ 86 h 111"/>
                <a:gd name="T12" fmla="*/ 5 w 118"/>
                <a:gd name="T13" fmla="*/ 98 h 111"/>
                <a:gd name="T14" fmla="*/ 15 w 118"/>
                <a:gd name="T15" fmla="*/ 107 h 111"/>
                <a:gd name="T16" fmla="*/ 30 w 118"/>
                <a:gd name="T17" fmla="*/ 110 h 111"/>
                <a:gd name="T18" fmla="*/ 49 w 118"/>
                <a:gd name="T19" fmla="*/ 108 h 111"/>
                <a:gd name="T20" fmla="*/ 74 w 118"/>
                <a:gd name="T21" fmla="*/ 100 h 111"/>
                <a:gd name="T22" fmla="*/ 92 w 118"/>
                <a:gd name="T23" fmla="*/ 91 h 111"/>
                <a:gd name="T24" fmla="*/ 96 w 118"/>
                <a:gd name="T25" fmla="*/ 99 h 111"/>
                <a:gd name="T26" fmla="*/ 117 w 118"/>
                <a:gd name="T27" fmla="*/ 100 h 111"/>
                <a:gd name="T28" fmla="*/ 70 w 118"/>
                <a:gd name="T2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11">
                  <a:moveTo>
                    <a:pt x="70" y="0"/>
                  </a:moveTo>
                  <a:lnTo>
                    <a:pt x="58" y="18"/>
                  </a:lnTo>
                  <a:lnTo>
                    <a:pt x="65" y="32"/>
                  </a:lnTo>
                  <a:lnTo>
                    <a:pt x="35" y="47"/>
                  </a:lnTo>
                  <a:lnTo>
                    <a:pt x="10" y="67"/>
                  </a:lnTo>
                  <a:lnTo>
                    <a:pt x="0" y="86"/>
                  </a:lnTo>
                  <a:lnTo>
                    <a:pt x="5" y="98"/>
                  </a:lnTo>
                  <a:lnTo>
                    <a:pt x="15" y="107"/>
                  </a:lnTo>
                  <a:lnTo>
                    <a:pt x="30" y="110"/>
                  </a:lnTo>
                  <a:lnTo>
                    <a:pt x="49" y="108"/>
                  </a:lnTo>
                  <a:lnTo>
                    <a:pt x="74" y="100"/>
                  </a:lnTo>
                  <a:lnTo>
                    <a:pt x="92" y="91"/>
                  </a:lnTo>
                  <a:lnTo>
                    <a:pt x="96" y="99"/>
                  </a:lnTo>
                  <a:lnTo>
                    <a:pt x="117" y="100"/>
                  </a:lnTo>
                  <a:lnTo>
                    <a:pt x="70"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9" name="Freeform 130"/>
            <p:cNvSpPr>
              <a:spLocks/>
            </p:cNvSpPr>
            <p:nvPr/>
          </p:nvSpPr>
          <p:spPr bwMode="auto">
            <a:xfrm>
              <a:off x="4786" y="1689"/>
              <a:ext cx="92" cy="37"/>
            </a:xfrm>
            <a:custGeom>
              <a:avLst/>
              <a:gdLst>
                <a:gd name="T0" fmla="*/ 3 w 92"/>
                <a:gd name="T1" fmla="*/ 16 h 37"/>
                <a:gd name="T2" fmla="*/ 8 w 92"/>
                <a:gd name="T3" fmla="*/ 21 h 37"/>
                <a:gd name="T4" fmla="*/ 15 w 92"/>
                <a:gd name="T5" fmla="*/ 24 h 37"/>
                <a:gd name="T6" fmla="*/ 27 w 92"/>
                <a:gd name="T7" fmla="*/ 24 h 37"/>
                <a:gd name="T8" fmla="*/ 48 w 92"/>
                <a:gd name="T9" fmla="*/ 17 h 37"/>
                <a:gd name="T10" fmla="*/ 85 w 92"/>
                <a:gd name="T11" fmla="*/ 0 h 37"/>
                <a:gd name="T12" fmla="*/ 91 w 92"/>
                <a:gd name="T13" fmla="*/ 16 h 37"/>
                <a:gd name="T14" fmla="*/ 70 w 92"/>
                <a:gd name="T15" fmla="*/ 26 h 37"/>
                <a:gd name="T16" fmla="*/ 46 w 92"/>
                <a:gd name="T17" fmla="*/ 34 h 37"/>
                <a:gd name="T18" fmla="*/ 26 w 92"/>
                <a:gd name="T19" fmla="*/ 36 h 37"/>
                <a:gd name="T20" fmla="*/ 15 w 92"/>
                <a:gd name="T21" fmla="*/ 35 h 37"/>
                <a:gd name="T22" fmla="*/ 6 w 92"/>
                <a:gd name="T23" fmla="*/ 31 h 37"/>
                <a:gd name="T24" fmla="*/ 0 w 92"/>
                <a:gd name="T25" fmla="*/ 24 h 37"/>
                <a:gd name="T26" fmla="*/ 1 w 92"/>
                <a:gd name="T27" fmla="*/ 20 h 37"/>
                <a:gd name="T28" fmla="*/ 3 w 92"/>
                <a:gd name="T29"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37">
                  <a:moveTo>
                    <a:pt x="3" y="16"/>
                  </a:moveTo>
                  <a:lnTo>
                    <a:pt x="8" y="21"/>
                  </a:lnTo>
                  <a:lnTo>
                    <a:pt x="15" y="24"/>
                  </a:lnTo>
                  <a:lnTo>
                    <a:pt x="27" y="24"/>
                  </a:lnTo>
                  <a:lnTo>
                    <a:pt x="48" y="17"/>
                  </a:lnTo>
                  <a:lnTo>
                    <a:pt x="85" y="0"/>
                  </a:lnTo>
                  <a:lnTo>
                    <a:pt x="91" y="16"/>
                  </a:lnTo>
                  <a:lnTo>
                    <a:pt x="70" y="26"/>
                  </a:lnTo>
                  <a:lnTo>
                    <a:pt x="46" y="34"/>
                  </a:lnTo>
                  <a:lnTo>
                    <a:pt x="26" y="36"/>
                  </a:lnTo>
                  <a:lnTo>
                    <a:pt x="15" y="35"/>
                  </a:lnTo>
                  <a:lnTo>
                    <a:pt x="6" y="31"/>
                  </a:lnTo>
                  <a:lnTo>
                    <a:pt x="0" y="24"/>
                  </a:lnTo>
                  <a:lnTo>
                    <a:pt x="1" y="20"/>
                  </a:lnTo>
                  <a:lnTo>
                    <a:pt x="3" y="16"/>
                  </a:lnTo>
                </a:path>
              </a:pathLst>
            </a:custGeom>
            <a:solidFill>
              <a:srgbClr val="50505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0" name="Freeform 131"/>
            <p:cNvSpPr>
              <a:spLocks/>
            </p:cNvSpPr>
            <p:nvPr/>
          </p:nvSpPr>
          <p:spPr bwMode="auto">
            <a:xfrm>
              <a:off x="4867" y="1676"/>
              <a:ext cx="36" cy="40"/>
            </a:xfrm>
            <a:custGeom>
              <a:avLst/>
              <a:gdLst>
                <a:gd name="T0" fmla="*/ 17 w 36"/>
                <a:gd name="T1" fmla="*/ 0 h 40"/>
                <a:gd name="T2" fmla="*/ 0 w 36"/>
                <a:gd name="T3" fmla="*/ 5 h 40"/>
                <a:gd name="T4" fmla="*/ 16 w 36"/>
                <a:gd name="T5" fmla="*/ 39 h 40"/>
                <a:gd name="T6" fmla="*/ 35 w 36"/>
                <a:gd name="T7" fmla="*/ 39 h 40"/>
                <a:gd name="T8" fmla="*/ 17 w 36"/>
                <a:gd name="T9" fmla="*/ 0 h 40"/>
              </a:gdLst>
              <a:ahLst/>
              <a:cxnLst>
                <a:cxn ang="0">
                  <a:pos x="T0" y="T1"/>
                </a:cxn>
                <a:cxn ang="0">
                  <a:pos x="T2" y="T3"/>
                </a:cxn>
                <a:cxn ang="0">
                  <a:pos x="T4" y="T5"/>
                </a:cxn>
                <a:cxn ang="0">
                  <a:pos x="T6" y="T7"/>
                </a:cxn>
                <a:cxn ang="0">
                  <a:pos x="T8" y="T9"/>
                </a:cxn>
              </a:cxnLst>
              <a:rect l="0" t="0" r="r" b="b"/>
              <a:pathLst>
                <a:path w="36" h="40">
                  <a:moveTo>
                    <a:pt x="17" y="0"/>
                  </a:moveTo>
                  <a:lnTo>
                    <a:pt x="0" y="5"/>
                  </a:lnTo>
                  <a:lnTo>
                    <a:pt x="16" y="39"/>
                  </a:lnTo>
                  <a:lnTo>
                    <a:pt x="35" y="39"/>
                  </a:lnTo>
                  <a:lnTo>
                    <a:pt x="17" y="0"/>
                  </a:lnTo>
                </a:path>
              </a:pathLst>
            </a:custGeom>
            <a:solidFill>
              <a:srgbClr val="50505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 name="Freeform 132"/>
            <p:cNvSpPr>
              <a:spLocks/>
            </p:cNvSpPr>
            <p:nvPr/>
          </p:nvSpPr>
          <p:spPr bwMode="auto">
            <a:xfrm>
              <a:off x="5039" y="1462"/>
              <a:ext cx="74" cy="57"/>
            </a:xfrm>
            <a:custGeom>
              <a:avLst/>
              <a:gdLst>
                <a:gd name="T0" fmla="*/ 2 w 74"/>
                <a:gd name="T1" fmla="*/ 0 h 57"/>
                <a:gd name="T2" fmla="*/ 0 w 74"/>
                <a:gd name="T3" fmla="*/ 5 h 57"/>
                <a:gd name="T4" fmla="*/ 2 w 74"/>
                <a:gd name="T5" fmla="*/ 10 h 57"/>
                <a:gd name="T6" fmla="*/ 13 w 74"/>
                <a:gd name="T7" fmla="*/ 14 h 57"/>
                <a:gd name="T8" fmla="*/ 18 w 74"/>
                <a:gd name="T9" fmla="*/ 24 h 57"/>
                <a:gd name="T10" fmla="*/ 7 w 74"/>
                <a:gd name="T11" fmla="*/ 41 h 57"/>
                <a:gd name="T12" fmla="*/ 10 w 74"/>
                <a:gd name="T13" fmla="*/ 56 h 57"/>
                <a:gd name="T14" fmla="*/ 29 w 74"/>
                <a:gd name="T15" fmla="*/ 54 h 57"/>
                <a:gd name="T16" fmla="*/ 73 w 74"/>
                <a:gd name="T17" fmla="*/ 31 h 57"/>
                <a:gd name="T18" fmla="*/ 50 w 74"/>
                <a:gd name="T19" fmla="*/ 8 h 57"/>
                <a:gd name="T20" fmla="*/ 42 w 74"/>
                <a:gd name="T21" fmla="*/ 5 h 57"/>
                <a:gd name="T22" fmla="*/ 34 w 74"/>
                <a:gd name="T23" fmla="*/ 2 h 57"/>
                <a:gd name="T24" fmla="*/ 17 w 74"/>
                <a:gd name="T25" fmla="*/ 2 h 57"/>
                <a:gd name="T26" fmla="*/ 2 w 74"/>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7">
                  <a:moveTo>
                    <a:pt x="2" y="0"/>
                  </a:moveTo>
                  <a:lnTo>
                    <a:pt x="0" y="5"/>
                  </a:lnTo>
                  <a:lnTo>
                    <a:pt x="2" y="10"/>
                  </a:lnTo>
                  <a:lnTo>
                    <a:pt x="13" y="14"/>
                  </a:lnTo>
                  <a:lnTo>
                    <a:pt x="18" y="24"/>
                  </a:lnTo>
                  <a:lnTo>
                    <a:pt x="7" y="41"/>
                  </a:lnTo>
                  <a:lnTo>
                    <a:pt x="10" y="56"/>
                  </a:lnTo>
                  <a:lnTo>
                    <a:pt x="29" y="54"/>
                  </a:lnTo>
                  <a:lnTo>
                    <a:pt x="73" y="31"/>
                  </a:lnTo>
                  <a:lnTo>
                    <a:pt x="50" y="8"/>
                  </a:lnTo>
                  <a:lnTo>
                    <a:pt x="42" y="5"/>
                  </a:lnTo>
                  <a:lnTo>
                    <a:pt x="34" y="2"/>
                  </a:lnTo>
                  <a:lnTo>
                    <a:pt x="17" y="2"/>
                  </a:lnTo>
                  <a:lnTo>
                    <a:pt x="2" y="0"/>
                  </a:lnTo>
                </a:path>
              </a:pathLst>
            </a:custGeom>
            <a:solidFill>
              <a:srgbClr val="FFF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Freeform 133"/>
            <p:cNvSpPr>
              <a:spLocks/>
            </p:cNvSpPr>
            <p:nvPr/>
          </p:nvSpPr>
          <p:spPr bwMode="auto">
            <a:xfrm>
              <a:off x="4854" y="1060"/>
              <a:ext cx="834" cy="663"/>
            </a:xfrm>
            <a:custGeom>
              <a:avLst/>
              <a:gdLst>
                <a:gd name="T0" fmla="*/ 0 w 834"/>
                <a:gd name="T1" fmla="*/ 539 h 663"/>
                <a:gd name="T2" fmla="*/ 57 w 834"/>
                <a:gd name="T3" fmla="*/ 662 h 663"/>
                <a:gd name="T4" fmla="*/ 125 w 834"/>
                <a:gd name="T5" fmla="*/ 650 h 663"/>
                <a:gd name="T6" fmla="*/ 221 w 834"/>
                <a:gd name="T7" fmla="*/ 626 h 663"/>
                <a:gd name="T8" fmla="*/ 303 w 834"/>
                <a:gd name="T9" fmla="*/ 598 h 663"/>
                <a:gd name="T10" fmla="*/ 403 w 834"/>
                <a:gd name="T11" fmla="*/ 557 h 663"/>
                <a:gd name="T12" fmla="*/ 494 w 834"/>
                <a:gd name="T13" fmla="*/ 511 h 663"/>
                <a:gd name="T14" fmla="*/ 586 w 834"/>
                <a:gd name="T15" fmla="*/ 455 h 663"/>
                <a:gd name="T16" fmla="*/ 662 w 834"/>
                <a:gd name="T17" fmla="*/ 405 h 663"/>
                <a:gd name="T18" fmla="*/ 744 w 834"/>
                <a:gd name="T19" fmla="*/ 338 h 663"/>
                <a:gd name="T20" fmla="*/ 810 w 834"/>
                <a:gd name="T21" fmla="*/ 279 h 663"/>
                <a:gd name="T22" fmla="*/ 832 w 834"/>
                <a:gd name="T23" fmla="*/ 247 h 663"/>
                <a:gd name="T24" fmla="*/ 833 w 834"/>
                <a:gd name="T25" fmla="*/ 232 h 663"/>
                <a:gd name="T26" fmla="*/ 830 w 834"/>
                <a:gd name="T27" fmla="*/ 214 h 663"/>
                <a:gd name="T28" fmla="*/ 825 w 834"/>
                <a:gd name="T29" fmla="*/ 202 h 663"/>
                <a:gd name="T30" fmla="*/ 813 w 834"/>
                <a:gd name="T31" fmla="*/ 194 h 663"/>
                <a:gd name="T32" fmla="*/ 778 w 834"/>
                <a:gd name="T33" fmla="*/ 193 h 663"/>
                <a:gd name="T34" fmla="*/ 747 w 834"/>
                <a:gd name="T35" fmla="*/ 145 h 663"/>
                <a:gd name="T36" fmla="*/ 778 w 834"/>
                <a:gd name="T37" fmla="*/ 126 h 663"/>
                <a:gd name="T38" fmla="*/ 830 w 834"/>
                <a:gd name="T39" fmla="*/ 96 h 663"/>
                <a:gd name="T40" fmla="*/ 768 w 834"/>
                <a:gd name="T41" fmla="*/ 114 h 663"/>
                <a:gd name="T42" fmla="*/ 734 w 834"/>
                <a:gd name="T43" fmla="*/ 125 h 663"/>
                <a:gd name="T44" fmla="*/ 663 w 834"/>
                <a:gd name="T45" fmla="*/ 0 h 663"/>
                <a:gd name="T46" fmla="*/ 643 w 834"/>
                <a:gd name="T47" fmla="*/ 0 h 663"/>
                <a:gd name="T48" fmla="*/ 612 w 834"/>
                <a:gd name="T49" fmla="*/ 12 h 663"/>
                <a:gd name="T50" fmla="*/ 597 w 834"/>
                <a:gd name="T51" fmla="*/ 30 h 663"/>
                <a:gd name="T52" fmla="*/ 594 w 834"/>
                <a:gd name="T53" fmla="*/ 47 h 663"/>
                <a:gd name="T54" fmla="*/ 606 w 834"/>
                <a:gd name="T55" fmla="*/ 226 h 663"/>
                <a:gd name="T56" fmla="*/ 529 w 834"/>
                <a:gd name="T57" fmla="*/ 251 h 663"/>
                <a:gd name="T58" fmla="*/ 471 w 834"/>
                <a:gd name="T59" fmla="*/ 268 h 663"/>
                <a:gd name="T60" fmla="*/ 418 w 834"/>
                <a:gd name="T61" fmla="*/ 285 h 663"/>
                <a:gd name="T62" fmla="*/ 389 w 834"/>
                <a:gd name="T63" fmla="*/ 372 h 663"/>
                <a:gd name="T64" fmla="*/ 218 w 834"/>
                <a:gd name="T65" fmla="*/ 452 h 663"/>
                <a:gd name="T66" fmla="*/ 199 w 834"/>
                <a:gd name="T67" fmla="*/ 457 h 663"/>
                <a:gd name="T68" fmla="*/ 189 w 834"/>
                <a:gd name="T69" fmla="*/ 455 h 663"/>
                <a:gd name="T70" fmla="*/ 150 w 834"/>
                <a:gd name="T71" fmla="*/ 422 h 663"/>
                <a:gd name="T72" fmla="*/ 91 w 834"/>
                <a:gd name="T73" fmla="*/ 459 h 663"/>
                <a:gd name="T74" fmla="*/ 36 w 834"/>
                <a:gd name="T75" fmla="*/ 502 h 663"/>
                <a:gd name="T76" fmla="*/ 0 w 834"/>
                <a:gd name="T77" fmla="*/ 539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4" h="663">
                  <a:moveTo>
                    <a:pt x="0" y="539"/>
                  </a:moveTo>
                  <a:lnTo>
                    <a:pt x="57" y="662"/>
                  </a:lnTo>
                  <a:lnTo>
                    <a:pt x="125" y="650"/>
                  </a:lnTo>
                  <a:lnTo>
                    <a:pt x="221" y="626"/>
                  </a:lnTo>
                  <a:lnTo>
                    <a:pt x="303" y="598"/>
                  </a:lnTo>
                  <a:lnTo>
                    <a:pt x="403" y="557"/>
                  </a:lnTo>
                  <a:lnTo>
                    <a:pt x="494" y="511"/>
                  </a:lnTo>
                  <a:lnTo>
                    <a:pt x="586" y="455"/>
                  </a:lnTo>
                  <a:lnTo>
                    <a:pt x="662" y="405"/>
                  </a:lnTo>
                  <a:lnTo>
                    <a:pt x="744" y="338"/>
                  </a:lnTo>
                  <a:lnTo>
                    <a:pt x="810" y="279"/>
                  </a:lnTo>
                  <a:lnTo>
                    <a:pt x="832" y="247"/>
                  </a:lnTo>
                  <a:lnTo>
                    <a:pt x="833" y="232"/>
                  </a:lnTo>
                  <a:lnTo>
                    <a:pt x="830" y="214"/>
                  </a:lnTo>
                  <a:lnTo>
                    <a:pt x="825" y="202"/>
                  </a:lnTo>
                  <a:lnTo>
                    <a:pt x="813" y="194"/>
                  </a:lnTo>
                  <a:lnTo>
                    <a:pt x="778" y="193"/>
                  </a:lnTo>
                  <a:lnTo>
                    <a:pt x="747" y="145"/>
                  </a:lnTo>
                  <a:lnTo>
                    <a:pt x="778" y="126"/>
                  </a:lnTo>
                  <a:lnTo>
                    <a:pt x="830" y="96"/>
                  </a:lnTo>
                  <a:lnTo>
                    <a:pt x="768" y="114"/>
                  </a:lnTo>
                  <a:lnTo>
                    <a:pt x="734" y="125"/>
                  </a:lnTo>
                  <a:lnTo>
                    <a:pt x="663" y="0"/>
                  </a:lnTo>
                  <a:lnTo>
                    <a:pt x="643" y="0"/>
                  </a:lnTo>
                  <a:lnTo>
                    <a:pt x="612" y="12"/>
                  </a:lnTo>
                  <a:lnTo>
                    <a:pt x="597" y="30"/>
                  </a:lnTo>
                  <a:lnTo>
                    <a:pt x="594" y="47"/>
                  </a:lnTo>
                  <a:lnTo>
                    <a:pt x="606" y="226"/>
                  </a:lnTo>
                  <a:lnTo>
                    <a:pt x="529" y="251"/>
                  </a:lnTo>
                  <a:lnTo>
                    <a:pt x="471" y="268"/>
                  </a:lnTo>
                  <a:lnTo>
                    <a:pt x="418" y="285"/>
                  </a:lnTo>
                  <a:lnTo>
                    <a:pt x="389" y="372"/>
                  </a:lnTo>
                  <a:lnTo>
                    <a:pt x="218" y="452"/>
                  </a:lnTo>
                  <a:lnTo>
                    <a:pt x="199" y="457"/>
                  </a:lnTo>
                  <a:lnTo>
                    <a:pt x="189" y="455"/>
                  </a:lnTo>
                  <a:lnTo>
                    <a:pt x="150" y="422"/>
                  </a:lnTo>
                  <a:lnTo>
                    <a:pt x="91" y="459"/>
                  </a:lnTo>
                  <a:lnTo>
                    <a:pt x="36" y="502"/>
                  </a:lnTo>
                  <a:lnTo>
                    <a:pt x="0" y="539"/>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3" name="Freeform 134"/>
            <p:cNvSpPr>
              <a:spLocks/>
            </p:cNvSpPr>
            <p:nvPr/>
          </p:nvSpPr>
          <p:spPr bwMode="auto">
            <a:xfrm>
              <a:off x="4926" y="1203"/>
              <a:ext cx="366" cy="359"/>
            </a:xfrm>
            <a:custGeom>
              <a:avLst/>
              <a:gdLst>
                <a:gd name="T0" fmla="*/ 0 w 366"/>
                <a:gd name="T1" fmla="*/ 112 h 359"/>
                <a:gd name="T2" fmla="*/ 5 w 366"/>
                <a:gd name="T3" fmla="*/ 122 h 359"/>
                <a:gd name="T4" fmla="*/ 20 w 366"/>
                <a:gd name="T5" fmla="*/ 130 h 359"/>
                <a:gd name="T6" fmla="*/ 51 w 366"/>
                <a:gd name="T7" fmla="*/ 120 h 359"/>
                <a:gd name="T8" fmla="*/ 163 w 366"/>
                <a:gd name="T9" fmla="*/ 358 h 359"/>
                <a:gd name="T10" fmla="*/ 175 w 366"/>
                <a:gd name="T11" fmla="*/ 352 h 359"/>
                <a:gd name="T12" fmla="*/ 65 w 366"/>
                <a:gd name="T13" fmla="*/ 116 h 359"/>
                <a:gd name="T14" fmla="*/ 233 w 366"/>
                <a:gd name="T15" fmla="*/ 37 h 359"/>
                <a:gd name="T16" fmla="*/ 349 w 366"/>
                <a:gd name="T17" fmla="*/ 286 h 359"/>
                <a:gd name="T18" fmla="*/ 365 w 366"/>
                <a:gd name="T19" fmla="*/ 282 h 359"/>
                <a:gd name="T20" fmla="*/ 248 w 366"/>
                <a:gd name="T21" fmla="*/ 30 h 359"/>
                <a:gd name="T22" fmla="*/ 313 w 366"/>
                <a:gd name="T23" fmla="*/ 0 h 359"/>
                <a:gd name="T24" fmla="*/ 241 w 366"/>
                <a:gd name="T25" fmla="*/ 5 h 359"/>
                <a:gd name="T26" fmla="*/ 186 w 366"/>
                <a:gd name="T27" fmla="*/ 14 h 359"/>
                <a:gd name="T28" fmla="*/ 142 w 366"/>
                <a:gd name="T29" fmla="*/ 28 h 359"/>
                <a:gd name="T30" fmla="*/ 110 w 366"/>
                <a:gd name="T31" fmla="*/ 39 h 359"/>
                <a:gd name="T32" fmla="*/ 61 w 366"/>
                <a:gd name="T33" fmla="*/ 62 h 359"/>
                <a:gd name="T34" fmla="*/ 29 w 366"/>
                <a:gd name="T35" fmla="*/ 81 h 359"/>
                <a:gd name="T36" fmla="*/ 9 w 366"/>
                <a:gd name="T37" fmla="*/ 97 h 359"/>
                <a:gd name="T38" fmla="*/ 0 w 366"/>
                <a:gd name="T39" fmla="*/ 11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6" h="359">
                  <a:moveTo>
                    <a:pt x="0" y="112"/>
                  </a:moveTo>
                  <a:lnTo>
                    <a:pt x="5" y="122"/>
                  </a:lnTo>
                  <a:lnTo>
                    <a:pt x="20" y="130"/>
                  </a:lnTo>
                  <a:lnTo>
                    <a:pt x="51" y="120"/>
                  </a:lnTo>
                  <a:lnTo>
                    <a:pt x="163" y="358"/>
                  </a:lnTo>
                  <a:lnTo>
                    <a:pt x="175" y="352"/>
                  </a:lnTo>
                  <a:lnTo>
                    <a:pt x="65" y="116"/>
                  </a:lnTo>
                  <a:lnTo>
                    <a:pt x="233" y="37"/>
                  </a:lnTo>
                  <a:lnTo>
                    <a:pt x="349" y="286"/>
                  </a:lnTo>
                  <a:lnTo>
                    <a:pt x="365" y="282"/>
                  </a:lnTo>
                  <a:lnTo>
                    <a:pt x="248" y="30"/>
                  </a:lnTo>
                  <a:lnTo>
                    <a:pt x="313" y="0"/>
                  </a:lnTo>
                  <a:lnTo>
                    <a:pt x="241" y="5"/>
                  </a:lnTo>
                  <a:lnTo>
                    <a:pt x="186" y="14"/>
                  </a:lnTo>
                  <a:lnTo>
                    <a:pt x="142" y="28"/>
                  </a:lnTo>
                  <a:lnTo>
                    <a:pt x="110" y="39"/>
                  </a:lnTo>
                  <a:lnTo>
                    <a:pt x="61" y="62"/>
                  </a:lnTo>
                  <a:lnTo>
                    <a:pt x="29" y="81"/>
                  </a:lnTo>
                  <a:lnTo>
                    <a:pt x="9" y="97"/>
                  </a:lnTo>
                  <a:lnTo>
                    <a:pt x="0" y="112"/>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4" name="Freeform 135"/>
            <p:cNvSpPr>
              <a:spLocks/>
            </p:cNvSpPr>
            <p:nvPr/>
          </p:nvSpPr>
          <p:spPr bwMode="auto">
            <a:xfrm>
              <a:off x="5522" y="1156"/>
              <a:ext cx="159" cy="96"/>
            </a:xfrm>
            <a:custGeom>
              <a:avLst/>
              <a:gdLst>
                <a:gd name="T0" fmla="*/ 93 w 159"/>
                <a:gd name="T1" fmla="*/ 95 h 96"/>
                <a:gd name="T2" fmla="*/ 7 w 159"/>
                <a:gd name="T3" fmla="*/ 85 h 96"/>
                <a:gd name="T4" fmla="*/ 1 w 159"/>
                <a:gd name="T5" fmla="*/ 81 h 96"/>
                <a:gd name="T6" fmla="*/ 0 w 159"/>
                <a:gd name="T7" fmla="*/ 74 h 96"/>
                <a:gd name="T8" fmla="*/ 6 w 159"/>
                <a:gd name="T9" fmla="*/ 67 h 96"/>
                <a:gd name="T10" fmla="*/ 14 w 159"/>
                <a:gd name="T11" fmla="*/ 70 h 96"/>
                <a:gd name="T12" fmla="*/ 33 w 159"/>
                <a:gd name="T13" fmla="*/ 62 h 96"/>
                <a:gd name="T14" fmla="*/ 65 w 159"/>
                <a:gd name="T15" fmla="*/ 47 h 96"/>
                <a:gd name="T16" fmla="*/ 135 w 159"/>
                <a:gd name="T17" fmla="*/ 11 h 96"/>
                <a:gd name="T18" fmla="*/ 158 w 159"/>
                <a:gd name="T19" fmla="*/ 0 h 96"/>
                <a:gd name="T20" fmla="*/ 134 w 159"/>
                <a:gd name="T21" fmla="*/ 17 h 96"/>
                <a:gd name="T22" fmla="*/ 81 w 159"/>
                <a:gd name="T23" fmla="*/ 51 h 96"/>
                <a:gd name="T24" fmla="*/ 106 w 159"/>
                <a:gd name="T25" fmla="*/ 94 h 96"/>
                <a:gd name="T26" fmla="*/ 93 w 159"/>
                <a:gd name="T27"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96">
                  <a:moveTo>
                    <a:pt x="93" y="95"/>
                  </a:moveTo>
                  <a:lnTo>
                    <a:pt x="7" y="85"/>
                  </a:lnTo>
                  <a:lnTo>
                    <a:pt x="1" y="81"/>
                  </a:lnTo>
                  <a:lnTo>
                    <a:pt x="0" y="74"/>
                  </a:lnTo>
                  <a:lnTo>
                    <a:pt x="6" y="67"/>
                  </a:lnTo>
                  <a:lnTo>
                    <a:pt x="14" y="70"/>
                  </a:lnTo>
                  <a:lnTo>
                    <a:pt x="33" y="62"/>
                  </a:lnTo>
                  <a:lnTo>
                    <a:pt x="65" y="47"/>
                  </a:lnTo>
                  <a:lnTo>
                    <a:pt x="135" y="11"/>
                  </a:lnTo>
                  <a:lnTo>
                    <a:pt x="158" y="0"/>
                  </a:lnTo>
                  <a:lnTo>
                    <a:pt x="134" y="17"/>
                  </a:lnTo>
                  <a:lnTo>
                    <a:pt x="81" y="51"/>
                  </a:lnTo>
                  <a:lnTo>
                    <a:pt x="106" y="94"/>
                  </a:lnTo>
                  <a:lnTo>
                    <a:pt x="93" y="95"/>
                  </a:lnTo>
                </a:path>
              </a:pathLst>
            </a:custGeom>
            <a:solidFill>
              <a:srgbClr val="80201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5" name="Freeform 136"/>
            <p:cNvSpPr>
              <a:spLocks/>
            </p:cNvSpPr>
            <p:nvPr/>
          </p:nvSpPr>
          <p:spPr bwMode="auto">
            <a:xfrm>
              <a:off x="4928" y="1203"/>
              <a:ext cx="309" cy="126"/>
            </a:xfrm>
            <a:custGeom>
              <a:avLst/>
              <a:gdLst>
                <a:gd name="T0" fmla="*/ 6 w 309"/>
                <a:gd name="T1" fmla="*/ 104 h 126"/>
                <a:gd name="T2" fmla="*/ 13 w 309"/>
                <a:gd name="T3" fmla="*/ 110 h 126"/>
                <a:gd name="T4" fmla="*/ 26 w 309"/>
                <a:gd name="T5" fmla="*/ 109 h 126"/>
                <a:gd name="T6" fmla="*/ 73 w 309"/>
                <a:gd name="T7" fmla="*/ 92 h 126"/>
                <a:gd name="T8" fmla="*/ 156 w 309"/>
                <a:gd name="T9" fmla="*/ 62 h 126"/>
                <a:gd name="T10" fmla="*/ 308 w 309"/>
                <a:gd name="T11" fmla="*/ 0 h 126"/>
                <a:gd name="T12" fmla="*/ 76 w 309"/>
                <a:gd name="T13" fmla="*/ 108 h 126"/>
                <a:gd name="T14" fmla="*/ 31 w 309"/>
                <a:gd name="T15" fmla="*/ 122 h 126"/>
                <a:gd name="T16" fmla="*/ 13 w 309"/>
                <a:gd name="T17" fmla="*/ 125 h 126"/>
                <a:gd name="T18" fmla="*/ 3 w 309"/>
                <a:gd name="T19" fmla="*/ 122 h 126"/>
                <a:gd name="T20" fmla="*/ 0 w 309"/>
                <a:gd name="T21" fmla="*/ 115 h 126"/>
                <a:gd name="T22" fmla="*/ 6 w 309"/>
                <a:gd name="T23" fmla="*/ 10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126">
                  <a:moveTo>
                    <a:pt x="6" y="104"/>
                  </a:moveTo>
                  <a:lnTo>
                    <a:pt x="13" y="110"/>
                  </a:lnTo>
                  <a:lnTo>
                    <a:pt x="26" y="109"/>
                  </a:lnTo>
                  <a:lnTo>
                    <a:pt x="73" y="92"/>
                  </a:lnTo>
                  <a:lnTo>
                    <a:pt x="156" y="62"/>
                  </a:lnTo>
                  <a:lnTo>
                    <a:pt x="308" y="0"/>
                  </a:lnTo>
                  <a:lnTo>
                    <a:pt x="76" y="108"/>
                  </a:lnTo>
                  <a:lnTo>
                    <a:pt x="31" y="122"/>
                  </a:lnTo>
                  <a:lnTo>
                    <a:pt x="13" y="125"/>
                  </a:lnTo>
                  <a:lnTo>
                    <a:pt x="3" y="122"/>
                  </a:lnTo>
                  <a:lnTo>
                    <a:pt x="0" y="115"/>
                  </a:lnTo>
                  <a:lnTo>
                    <a:pt x="6" y="104"/>
                  </a:lnTo>
                </a:path>
              </a:pathLst>
            </a:custGeom>
            <a:solidFill>
              <a:srgbClr val="80201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 name="Freeform 137"/>
            <p:cNvSpPr>
              <a:spLocks/>
            </p:cNvSpPr>
            <p:nvPr/>
          </p:nvSpPr>
          <p:spPr bwMode="auto">
            <a:xfrm>
              <a:off x="4902" y="1300"/>
              <a:ext cx="784" cy="421"/>
            </a:xfrm>
            <a:custGeom>
              <a:avLst/>
              <a:gdLst>
                <a:gd name="T0" fmla="*/ 156 w 784"/>
                <a:gd name="T1" fmla="*/ 298 h 421"/>
                <a:gd name="T2" fmla="*/ 171 w 784"/>
                <a:gd name="T3" fmla="*/ 302 h 421"/>
                <a:gd name="T4" fmla="*/ 206 w 784"/>
                <a:gd name="T5" fmla="*/ 294 h 421"/>
                <a:gd name="T6" fmla="*/ 251 w 784"/>
                <a:gd name="T7" fmla="*/ 276 h 421"/>
                <a:gd name="T8" fmla="*/ 320 w 784"/>
                <a:gd name="T9" fmla="*/ 247 h 421"/>
                <a:gd name="T10" fmla="*/ 459 w 784"/>
                <a:gd name="T11" fmla="*/ 180 h 421"/>
                <a:gd name="T12" fmla="*/ 518 w 784"/>
                <a:gd name="T13" fmla="*/ 186 h 421"/>
                <a:gd name="T14" fmla="*/ 624 w 784"/>
                <a:gd name="T15" fmla="*/ 128 h 421"/>
                <a:gd name="T16" fmla="*/ 708 w 784"/>
                <a:gd name="T17" fmla="*/ 72 h 421"/>
                <a:gd name="T18" fmla="*/ 750 w 784"/>
                <a:gd name="T19" fmla="*/ 36 h 421"/>
                <a:gd name="T20" fmla="*/ 773 w 784"/>
                <a:gd name="T21" fmla="*/ 12 h 421"/>
                <a:gd name="T22" fmla="*/ 783 w 784"/>
                <a:gd name="T23" fmla="*/ 0 h 421"/>
                <a:gd name="T24" fmla="*/ 782 w 784"/>
                <a:gd name="T25" fmla="*/ 13 h 421"/>
                <a:gd name="T26" fmla="*/ 757 w 784"/>
                <a:gd name="T27" fmla="*/ 41 h 421"/>
                <a:gd name="T28" fmla="*/ 709 w 784"/>
                <a:gd name="T29" fmla="*/ 87 h 421"/>
                <a:gd name="T30" fmla="*/ 650 w 784"/>
                <a:gd name="T31" fmla="*/ 137 h 421"/>
                <a:gd name="T32" fmla="*/ 582 w 784"/>
                <a:gd name="T33" fmla="*/ 185 h 421"/>
                <a:gd name="T34" fmla="*/ 517 w 784"/>
                <a:gd name="T35" fmla="*/ 230 h 421"/>
                <a:gd name="T36" fmla="*/ 449 w 784"/>
                <a:gd name="T37" fmla="*/ 270 h 421"/>
                <a:gd name="T38" fmla="*/ 384 w 784"/>
                <a:gd name="T39" fmla="*/ 305 h 421"/>
                <a:gd name="T40" fmla="*/ 296 w 784"/>
                <a:gd name="T41" fmla="*/ 344 h 421"/>
                <a:gd name="T42" fmla="*/ 206 w 784"/>
                <a:gd name="T43" fmla="*/ 374 h 421"/>
                <a:gd name="T44" fmla="*/ 129 w 784"/>
                <a:gd name="T45" fmla="*/ 398 h 421"/>
                <a:gd name="T46" fmla="*/ 53 w 784"/>
                <a:gd name="T47" fmla="*/ 415 h 421"/>
                <a:gd name="T48" fmla="*/ 6 w 784"/>
                <a:gd name="T49" fmla="*/ 420 h 421"/>
                <a:gd name="T50" fmla="*/ 0 w 784"/>
                <a:gd name="T51" fmla="*/ 407 h 421"/>
                <a:gd name="T52" fmla="*/ 65 w 784"/>
                <a:gd name="T53" fmla="*/ 389 h 421"/>
                <a:gd name="T54" fmla="*/ 141 w 784"/>
                <a:gd name="T55" fmla="*/ 366 h 421"/>
                <a:gd name="T56" fmla="*/ 202 w 784"/>
                <a:gd name="T57" fmla="*/ 344 h 421"/>
                <a:gd name="T58" fmla="*/ 240 w 784"/>
                <a:gd name="T59" fmla="*/ 328 h 421"/>
                <a:gd name="T60" fmla="*/ 166 w 784"/>
                <a:gd name="T61" fmla="*/ 314 h 421"/>
                <a:gd name="T62" fmla="*/ 157 w 784"/>
                <a:gd name="T63" fmla="*/ 308 h 421"/>
                <a:gd name="T64" fmla="*/ 156 w 784"/>
                <a:gd name="T65" fmla="*/ 298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4" h="421">
                  <a:moveTo>
                    <a:pt x="156" y="298"/>
                  </a:moveTo>
                  <a:lnTo>
                    <a:pt x="171" y="302"/>
                  </a:lnTo>
                  <a:lnTo>
                    <a:pt x="206" y="294"/>
                  </a:lnTo>
                  <a:lnTo>
                    <a:pt x="251" y="276"/>
                  </a:lnTo>
                  <a:lnTo>
                    <a:pt x="320" y="247"/>
                  </a:lnTo>
                  <a:lnTo>
                    <a:pt x="459" y="180"/>
                  </a:lnTo>
                  <a:lnTo>
                    <a:pt x="518" y="186"/>
                  </a:lnTo>
                  <a:lnTo>
                    <a:pt x="624" y="128"/>
                  </a:lnTo>
                  <a:lnTo>
                    <a:pt x="708" y="72"/>
                  </a:lnTo>
                  <a:lnTo>
                    <a:pt x="750" y="36"/>
                  </a:lnTo>
                  <a:lnTo>
                    <a:pt x="773" y="12"/>
                  </a:lnTo>
                  <a:lnTo>
                    <a:pt x="783" y="0"/>
                  </a:lnTo>
                  <a:lnTo>
                    <a:pt x="782" y="13"/>
                  </a:lnTo>
                  <a:lnTo>
                    <a:pt x="757" y="41"/>
                  </a:lnTo>
                  <a:lnTo>
                    <a:pt x="709" y="87"/>
                  </a:lnTo>
                  <a:lnTo>
                    <a:pt x="650" y="137"/>
                  </a:lnTo>
                  <a:lnTo>
                    <a:pt x="582" y="185"/>
                  </a:lnTo>
                  <a:lnTo>
                    <a:pt x="517" y="230"/>
                  </a:lnTo>
                  <a:lnTo>
                    <a:pt x="449" y="270"/>
                  </a:lnTo>
                  <a:lnTo>
                    <a:pt x="384" y="305"/>
                  </a:lnTo>
                  <a:lnTo>
                    <a:pt x="296" y="344"/>
                  </a:lnTo>
                  <a:lnTo>
                    <a:pt x="206" y="374"/>
                  </a:lnTo>
                  <a:lnTo>
                    <a:pt x="129" y="398"/>
                  </a:lnTo>
                  <a:lnTo>
                    <a:pt x="53" y="415"/>
                  </a:lnTo>
                  <a:lnTo>
                    <a:pt x="6" y="420"/>
                  </a:lnTo>
                  <a:lnTo>
                    <a:pt x="0" y="407"/>
                  </a:lnTo>
                  <a:lnTo>
                    <a:pt x="65" y="389"/>
                  </a:lnTo>
                  <a:lnTo>
                    <a:pt x="141" y="366"/>
                  </a:lnTo>
                  <a:lnTo>
                    <a:pt x="202" y="344"/>
                  </a:lnTo>
                  <a:lnTo>
                    <a:pt x="240" y="328"/>
                  </a:lnTo>
                  <a:lnTo>
                    <a:pt x="166" y="314"/>
                  </a:lnTo>
                  <a:lnTo>
                    <a:pt x="157" y="308"/>
                  </a:lnTo>
                  <a:lnTo>
                    <a:pt x="156" y="298"/>
                  </a:lnTo>
                </a:path>
              </a:pathLst>
            </a:custGeom>
            <a:solidFill>
              <a:srgbClr val="80201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Freeform 138"/>
            <p:cNvSpPr>
              <a:spLocks/>
            </p:cNvSpPr>
            <p:nvPr/>
          </p:nvSpPr>
          <p:spPr bwMode="auto">
            <a:xfrm>
              <a:off x="5064" y="1359"/>
              <a:ext cx="116" cy="92"/>
            </a:xfrm>
            <a:custGeom>
              <a:avLst/>
              <a:gdLst>
                <a:gd name="T0" fmla="*/ 14 w 116"/>
                <a:gd name="T1" fmla="*/ 25 h 92"/>
                <a:gd name="T2" fmla="*/ 13 w 116"/>
                <a:gd name="T3" fmla="*/ 30 h 92"/>
                <a:gd name="T4" fmla="*/ 3 w 116"/>
                <a:gd name="T5" fmla="*/ 41 h 92"/>
                <a:gd name="T6" fmla="*/ 0 w 116"/>
                <a:gd name="T7" fmla="*/ 55 h 92"/>
                <a:gd name="T8" fmla="*/ 1 w 116"/>
                <a:gd name="T9" fmla="*/ 64 h 92"/>
                <a:gd name="T10" fmla="*/ 4 w 116"/>
                <a:gd name="T11" fmla="*/ 68 h 92"/>
                <a:gd name="T12" fmla="*/ 8 w 116"/>
                <a:gd name="T13" fmla="*/ 69 h 92"/>
                <a:gd name="T14" fmla="*/ 13 w 116"/>
                <a:gd name="T15" fmla="*/ 67 h 92"/>
                <a:gd name="T16" fmla="*/ 22 w 116"/>
                <a:gd name="T17" fmla="*/ 62 h 92"/>
                <a:gd name="T18" fmla="*/ 33 w 116"/>
                <a:gd name="T19" fmla="*/ 54 h 92"/>
                <a:gd name="T20" fmla="*/ 36 w 116"/>
                <a:gd name="T21" fmla="*/ 63 h 92"/>
                <a:gd name="T22" fmla="*/ 37 w 116"/>
                <a:gd name="T23" fmla="*/ 68 h 92"/>
                <a:gd name="T24" fmla="*/ 43 w 116"/>
                <a:gd name="T25" fmla="*/ 76 h 92"/>
                <a:gd name="T26" fmla="*/ 50 w 116"/>
                <a:gd name="T27" fmla="*/ 80 h 92"/>
                <a:gd name="T28" fmla="*/ 72 w 116"/>
                <a:gd name="T29" fmla="*/ 91 h 92"/>
                <a:gd name="T30" fmla="*/ 115 w 116"/>
                <a:gd name="T31" fmla="*/ 34 h 92"/>
                <a:gd name="T32" fmla="*/ 108 w 116"/>
                <a:gd name="T33" fmla="*/ 22 h 92"/>
                <a:gd name="T34" fmla="*/ 40 w 116"/>
                <a:gd name="T35" fmla="*/ 0 h 92"/>
                <a:gd name="T36" fmla="*/ 14 w 116"/>
                <a:gd name="T37"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92">
                  <a:moveTo>
                    <a:pt x="14" y="25"/>
                  </a:moveTo>
                  <a:lnTo>
                    <a:pt x="13" y="30"/>
                  </a:lnTo>
                  <a:lnTo>
                    <a:pt x="3" y="41"/>
                  </a:lnTo>
                  <a:lnTo>
                    <a:pt x="0" y="55"/>
                  </a:lnTo>
                  <a:lnTo>
                    <a:pt x="1" y="64"/>
                  </a:lnTo>
                  <a:lnTo>
                    <a:pt x="4" y="68"/>
                  </a:lnTo>
                  <a:lnTo>
                    <a:pt x="8" y="69"/>
                  </a:lnTo>
                  <a:lnTo>
                    <a:pt x="13" y="67"/>
                  </a:lnTo>
                  <a:lnTo>
                    <a:pt x="22" y="62"/>
                  </a:lnTo>
                  <a:lnTo>
                    <a:pt x="33" y="54"/>
                  </a:lnTo>
                  <a:lnTo>
                    <a:pt x="36" y="63"/>
                  </a:lnTo>
                  <a:lnTo>
                    <a:pt x="37" y="68"/>
                  </a:lnTo>
                  <a:lnTo>
                    <a:pt x="43" y="76"/>
                  </a:lnTo>
                  <a:lnTo>
                    <a:pt x="50" y="80"/>
                  </a:lnTo>
                  <a:lnTo>
                    <a:pt x="72" y="91"/>
                  </a:lnTo>
                  <a:lnTo>
                    <a:pt x="115" y="34"/>
                  </a:lnTo>
                  <a:lnTo>
                    <a:pt x="108" y="22"/>
                  </a:lnTo>
                  <a:lnTo>
                    <a:pt x="40" y="0"/>
                  </a:lnTo>
                  <a:lnTo>
                    <a:pt x="14" y="25"/>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Freeform 139"/>
            <p:cNvSpPr>
              <a:spLocks/>
            </p:cNvSpPr>
            <p:nvPr/>
          </p:nvSpPr>
          <p:spPr bwMode="auto">
            <a:xfrm>
              <a:off x="5150" y="1391"/>
              <a:ext cx="97" cy="81"/>
            </a:xfrm>
            <a:custGeom>
              <a:avLst/>
              <a:gdLst>
                <a:gd name="T0" fmla="*/ 28 w 97"/>
                <a:gd name="T1" fmla="*/ 0 h 81"/>
                <a:gd name="T2" fmla="*/ 12 w 97"/>
                <a:gd name="T3" fmla="*/ 23 h 81"/>
                <a:gd name="T4" fmla="*/ 0 w 97"/>
                <a:gd name="T5" fmla="*/ 56 h 81"/>
                <a:gd name="T6" fmla="*/ 1 w 97"/>
                <a:gd name="T7" fmla="*/ 80 h 81"/>
                <a:gd name="T8" fmla="*/ 96 w 97"/>
                <a:gd name="T9" fmla="*/ 36 h 81"/>
                <a:gd name="T10" fmla="*/ 86 w 97"/>
                <a:gd name="T11" fmla="*/ 16 h 81"/>
                <a:gd name="T12" fmla="*/ 52 w 97"/>
                <a:gd name="T13" fmla="*/ 5 h 81"/>
                <a:gd name="T14" fmla="*/ 40 w 97"/>
                <a:gd name="T15" fmla="*/ 3 h 81"/>
                <a:gd name="T16" fmla="*/ 28 w 97"/>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1">
                  <a:moveTo>
                    <a:pt x="28" y="0"/>
                  </a:moveTo>
                  <a:lnTo>
                    <a:pt x="12" y="23"/>
                  </a:lnTo>
                  <a:lnTo>
                    <a:pt x="0" y="56"/>
                  </a:lnTo>
                  <a:lnTo>
                    <a:pt x="1" y="80"/>
                  </a:lnTo>
                  <a:lnTo>
                    <a:pt x="96" y="36"/>
                  </a:lnTo>
                  <a:lnTo>
                    <a:pt x="86" y="16"/>
                  </a:lnTo>
                  <a:lnTo>
                    <a:pt x="52" y="5"/>
                  </a:lnTo>
                  <a:lnTo>
                    <a:pt x="40" y="3"/>
                  </a:lnTo>
                  <a:lnTo>
                    <a:pt x="28" y="0"/>
                  </a:lnTo>
                </a:path>
              </a:pathLst>
            </a:custGeom>
            <a:solidFill>
              <a:srgbClr val="00401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9" name="Freeform 140"/>
            <p:cNvSpPr>
              <a:spLocks/>
            </p:cNvSpPr>
            <p:nvPr/>
          </p:nvSpPr>
          <p:spPr bwMode="auto">
            <a:xfrm>
              <a:off x="5135" y="1360"/>
              <a:ext cx="107" cy="117"/>
            </a:xfrm>
            <a:custGeom>
              <a:avLst/>
              <a:gdLst>
                <a:gd name="T0" fmla="*/ 41 w 107"/>
                <a:gd name="T1" fmla="*/ 101 h 117"/>
                <a:gd name="T2" fmla="*/ 38 w 107"/>
                <a:gd name="T3" fmla="*/ 97 h 117"/>
                <a:gd name="T4" fmla="*/ 38 w 107"/>
                <a:gd name="T5" fmla="*/ 88 h 117"/>
                <a:gd name="T6" fmla="*/ 46 w 107"/>
                <a:gd name="T7" fmla="*/ 80 h 117"/>
                <a:gd name="T8" fmla="*/ 59 w 107"/>
                <a:gd name="T9" fmla="*/ 74 h 117"/>
                <a:gd name="T10" fmla="*/ 73 w 107"/>
                <a:gd name="T11" fmla="*/ 70 h 117"/>
                <a:gd name="T12" fmla="*/ 91 w 107"/>
                <a:gd name="T13" fmla="*/ 67 h 117"/>
                <a:gd name="T14" fmla="*/ 106 w 107"/>
                <a:gd name="T15" fmla="*/ 60 h 117"/>
                <a:gd name="T16" fmla="*/ 78 w 107"/>
                <a:gd name="T17" fmla="*/ 0 h 117"/>
                <a:gd name="T18" fmla="*/ 75 w 107"/>
                <a:gd name="T19" fmla="*/ 9 h 117"/>
                <a:gd name="T20" fmla="*/ 60 w 107"/>
                <a:gd name="T21" fmla="*/ 21 h 117"/>
                <a:gd name="T22" fmla="*/ 50 w 107"/>
                <a:gd name="T23" fmla="*/ 35 h 117"/>
                <a:gd name="T24" fmla="*/ 67 w 107"/>
                <a:gd name="T25" fmla="*/ 37 h 117"/>
                <a:gd name="T26" fmla="*/ 39 w 107"/>
                <a:gd name="T27" fmla="*/ 51 h 117"/>
                <a:gd name="T28" fmla="*/ 18 w 107"/>
                <a:gd name="T29" fmla="*/ 67 h 117"/>
                <a:gd name="T30" fmla="*/ 4 w 107"/>
                <a:gd name="T31" fmla="*/ 85 h 117"/>
                <a:gd name="T32" fmla="*/ 0 w 107"/>
                <a:gd name="T33" fmla="*/ 104 h 117"/>
                <a:gd name="T34" fmla="*/ 4 w 107"/>
                <a:gd name="T35" fmla="*/ 113 h 117"/>
                <a:gd name="T36" fmla="*/ 10 w 107"/>
                <a:gd name="T37" fmla="*/ 116 h 117"/>
                <a:gd name="T38" fmla="*/ 41 w 107"/>
                <a:gd name="T39" fmla="*/ 10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17">
                  <a:moveTo>
                    <a:pt x="41" y="101"/>
                  </a:moveTo>
                  <a:lnTo>
                    <a:pt x="38" y="97"/>
                  </a:lnTo>
                  <a:lnTo>
                    <a:pt x="38" y="88"/>
                  </a:lnTo>
                  <a:lnTo>
                    <a:pt x="46" y="80"/>
                  </a:lnTo>
                  <a:lnTo>
                    <a:pt x="59" y="74"/>
                  </a:lnTo>
                  <a:lnTo>
                    <a:pt x="73" y="70"/>
                  </a:lnTo>
                  <a:lnTo>
                    <a:pt x="91" y="67"/>
                  </a:lnTo>
                  <a:lnTo>
                    <a:pt x="106" y="60"/>
                  </a:lnTo>
                  <a:lnTo>
                    <a:pt x="78" y="0"/>
                  </a:lnTo>
                  <a:lnTo>
                    <a:pt x="75" y="9"/>
                  </a:lnTo>
                  <a:lnTo>
                    <a:pt x="60" y="21"/>
                  </a:lnTo>
                  <a:lnTo>
                    <a:pt x="50" y="35"/>
                  </a:lnTo>
                  <a:lnTo>
                    <a:pt x="67" y="37"/>
                  </a:lnTo>
                  <a:lnTo>
                    <a:pt x="39" y="51"/>
                  </a:lnTo>
                  <a:lnTo>
                    <a:pt x="18" y="67"/>
                  </a:lnTo>
                  <a:lnTo>
                    <a:pt x="4" y="85"/>
                  </a:lnTo>
                  <a:lnTo>
                    <a:pt x="0" y="104"/>
                  </a:lnTo>
                  <a:lnTo>
                    <a:pt x="4" y="113"/>
                  </a:lnTo>
                  <a:lnTo>
                    <a:pt x="10" y="116"/>
                  </a:lnTo>
                  <a:lnTo>
                    <a:pt x="41" y="10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Freeform 141"/>
            <p:cNvSpPr>
              <a:spLocks/>
            </p:cNvSpPr>
            <p:nvPr/>
          </p:nvSpPr>
          <p:spPr bwMode="auto">
            <a:xfrm>
              <a:off x="5225" y="1299"/>
              <a:ext cx="82" cy="111"/>
            </a:xfrm>
            <a:custGeom>
              <a:avLst/>
              <a:gdLst>
                <a:gd name="T0" fmla="*/ 1 w 82"/>
                <a:gd name="T1" fmla="*/ 38 h 111"/>
                <a:gd name="T2" fmla="*/ 2 w 82"/>
                <a:gd name="T3" fmla="*/ 27 h 111"/>
                <a:gd name="T4" fmla="*/ 0 w 82"/>
                <a:gd name="T5" fmla="*/ 15 h 111"/>
                <a:gd name="T6" fmla="*/ 6 w 82"/>
                <a:gd name="T7" fmla="*/ 18 h 111"/>
                <a:gd name="T8" fmla="*/ 7 w 82"/>
                <a:gd name="T9" fmla="*/ 10 h 111"/>
                <a:gd name="T10" fmla="*/ 12 w 82"/>
                <a:gd name="T11" fmla="*/ 21 h 111"/>
                <a:gd name="T12" fmla="*/ 18 w 82"/>
                <a:gd name="T13" fmla="*/ 11 h 111"/>
                <a:gd name="T14" fmla="*/ 28 w 82"/>
                <a:gd name="T15" fmla="*/ 22 h 111"/>
                <a:gd name="T16" fmla="*/ 34 w 82"/>
                <a:gd name="T17" fmla="*/ 16 h 111"/>
                <a:gd name="T18" fmla="*/ 36 w 82"/>
                <a:gd name="T19" fmla="*/ 23 h 111"/>
                <a:gd name="T20" fmla="*/ 50 w 82"/>
                <a:gd name="T21" fmla="*/ 1 h 111"/>
                <a:gd name="T22" fmla="*/ 55 w 82"/>
                <a:gd name="T23" fmla="*/ 0 h 111"/>
                <a:gd name="T24" fmla="*/ 54 w 82"/>
                <a:gd name="T25" fmla="*/ 18 h 111"/>
                <a:gd name="T26" fmla="*/ 62 w 82"/>
                <a:gd name="T27" fmla="*/ 11 h 111"/>
                <a:gd name="T28" fmla="*/ 56 w 82"/>
                <a:gd name="T29" fmla="*/ 30 h 111"/>
                <a:gd name="T30" fmla="*/ 68 w 82"/>
                <a:gd name="T31" fmla="*/ 20 h 111"/>
                <a:gd name="T32" fmla="*/ 71 w 82"/>
                <a:gd name="T33" fmla="*/ 25 h 111"/>
                <a:gd name="T34" fmla="*/ 68 w 82"/>
                <a:gd name="T35" fmla="*/ 37 h 111"/>
                <a:gd name="T36" fmla="*/ 78 w 82"/>
                <a:gd name="T37" fmla="*/ 30 h 111"/>
                <a:gd name="T38" fmla="*/ 81 w 82"/>
                <a:gd name="T39" fmla="*/ 36 h 111"/>
                <a:gd name="T40" fmla="*/ 71 w 82"/>
                <a:gd name="T41" fmla="*/ 53 h 111"/>
                <a:gd name="T42" fmla="*/ 61 w 82"/>
                <a:gd name="T43" fmla="*/ 72 h 111"/>
                <a:gd name="T44" fmla="*/ 53 w 82"/>
                <a:gd name="T45" fmla="*/ 86 h 111"/>
                <a:gd name="T46" fmla="*/ 48 w 82"/>
                <a:gd name="T47" fmla="*/ 95 h 111"/>
                <a:gd name="T48" fmla="*/ 39 w 82"/>
                <a:gd name="T49" fmla="*/ 104 h 111"/>
                <a:gd name="T50" fmla="*/ 34 w 82"/>
                <a:gd name="T51" fmla="*/ 110 h 111"/>
                <a:gd name="T52" fmla="*/ 1 w 82"/>
                <a:gd name="T53" fmla="*/ 3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111">
                  <a:moveTo>
                    <a:pt x="1" y="38"/>
                  </a:moveTo>
                  <a:lnTo>
                    <a:pt x="2" y="27"/>
                  </a:lnTo>
                  <a:lnTo>
                    <a:pt x="0" y="15"/>
                  </a:lnTo>
                  <a:lnTo>
                    <a:pt x="6" y="18"/>
                  </a:lnTo>
                  <a:lnTo>
                    <a:pt x="7" y="10"/>
                  </a:lnTo>
                  <a:lnTo>
                    <a:pt x="12" y="21"/>
                  </a:lnTo>
                  <a:lnTo>
                    <a:pt x="18" y="11"/>
                  </a:lnTo>
                  <a:lnTo>
                    <a:pt x="28" y="22"/>
                  </a:lnTo>
                  <a:lnTo>
                    <a:pt x="34" y="16"/>
                  </a:lnTo>
                  <a:lnTo>
                    <a:pt x="36" y="23"/>
                  </a:lnTo>
                  <a:lnTo>
                    <a:pt x="50" y="1"/>
                  </a:lnTo>
                  <a:lnTo>
                    <a:pt x="55" y="0"/>
                  </a:lnTo>
                  <a:lnTo>
                    <a:pt x="54" y="18"/>
                  </a:lnTo>
                  <a:lnTo>
                    <a:pt x="62" y="11"/>
                  </a:lnTo>
                  <a:lnTo>
                    <a:pt x="56" y="30"/>
                  </a:lnTo>
                  <a:lnTo>
                    <a:pt x="68" y="20"/>
                  </a:lnTo>
                  <a:lnTo>
                    <a:pt x="71" y="25"/>
                  </a:lnTo>
                  <a:lnTo>
                    <a:pt x="68" y="37"/>
                  </a:lnTo>
                  <a:lnTo>
                    <a:pt x="78" y="30"/>
                  </a:lnTo>
                  <a:lnTo>
                    <a:pt x="81" y="36"/>
                  </a:lnTo>
                  <a:lnTo>
                    <a:pt x="71" y="53"/>
                  </a:lnTo>
                  <a:lnTo>
                    <a:pt x="61" y="72"/>
                  </a:lnTo>
                  <a:lnTo>
                    <a:pt x="53" y="86"/>
                  </a:lnTo>
                  <a:lnTo>
                    <a:pt x="48" y="95"/>
                  </a:lnTo>
                  <a:lnTo>
                    <a:pt x="39" y="104"/>
                  </a:lnTo>
                  <a:lnTo>
                    <a:pt x="34" y="110"/>
                  </a:lnTo>
                  <a:lnTo>
                    <a:pt x="1" y="38"/>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 name="Freeform 142"/>
            <p:cNvSpPr>
              <a:spLocks/>
            </p:cNvSpPr>
            <p:nvPr/>
          </p:nvSpPr>
          <p:spPr bwMode="auto">
            <a:xfrm>
              <a:off x="5222" y="1304"/>
              <a:ext cx="33" cy="68"/>
            </a:xfrm>
            <a:custGeom>
              <a:avLst/>
              <a:gdLst>
                <a:gd name="T0" fmla="*/ 5 w 33"/>
                <a:gd name="T1" fmla="*/ 34 h 68"/>
                <a:gd name="T2" fmla="*/ 14 w 33"/>
                <a:gd name="T3" fmla="*/ 29 h 68"/>
                <a:gd name="T4" fmla="*/ 17 w 33"/>
                <a:gd name="T5" fmla="*/ 39 h 68"/>
                <a:gd name="T6" fmla="*/ 16 w 33"/>
                <a:gd name="T7" fmla="*/ 51 h 68"/>
                <a:gd name="T8" fmla="*/ 15 w 33"/>
                <a:gd name="T9" fmla="*/ 58 h 68"/>
                <a:gd name="T10" fmla="*/ 19 w 33"/>
                <a:gd name="T11" fmla="*/ 67 h 68"/>
                <a:gd name="T12" fmla="*/ 25 w 33"/>
                <a:gd name="T13" fmla="*/ 56 h 68"/>
                <a:gd name="T14" fmla="*/ 30 w 33"/>
                <a:gd name="T15" fmla="*/ 47 h 68"/>
                <a:gd name="T16" fmla="*/ 32 w 33"/>
                <a:gd name="T17" fmla="*/ 35 h 68"/>
                <a:gd name="T18" fmla="*/ 32 w 33"/>
                <a:gd name="T19" fmla="*/ 18 h 68"/>
                <a:gd name="T20" fmla="*/ 29 w 33"/>
                <a:gd name="T21" fmla="*/ 12 h 68"/>
                <a:gd name="T22" fmla="*/ 18 w 33"/>
                <a:gd name="T23" fmla="*/ 7 h 68"/>
                <a:gd name="T24" fmla="*/ 13 w 33"/>
                <a:gd name="T25" fmla="*/ 18 h 68"/>
                <a:gd name="T26" fmla="*/ 8 w 33"/>
                <a:gd name="T27" fmla="*/ 0 h 68"/>
                <a:gd name="T28" fmla="*/ 5 w 33"/>
                <a:gd name="T29" fmla="*/ 13 h 68"/>
                <a:gd name="T30" fmla="*/ 0 w 33"/>
                <a:gd name="T31" fmla="*/ 10 h 68"/>
                <a:gd name="T32" fmla="*/ 3 w 33"/>
                <a:gd name="T33" fmla="*/ 22 h 68"/>
                <a:gd name="T34" fmla="*/ 3 w 33"/>
                <a:gd name="T35" fmla="*/ 32 h 68"/>
                <a:gd name="T36" fmla="*/ 5 w 33"/>
                <a:gd name="T3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8">
                  <a:moveTo>
                    <a:pt x="5" y="34"/>
                  </a:moveTo>
                  <a:lnTo>
                    <a:pt x="14" y="29"/>
                  </a:lnTo>
                  <a:lnTo>
                    <a:pt x="17" y="39"/>
                  </a:lnTo>
                  <a:lnTo>
                    <a:pt x="16" y="51"/>
                  </a:lnTo>
                  <a:lnTo>
                    <a:pt x="15" y="58"/>
                  </a:lnTo>
                  <a:lnTo>
                    <a:pt x="19" y="67"/>
                  </a:lnTo>
                  <a:lnTo>
                    <a:pt x="25" y="56"/>
                  </a:lnTo>
                  <a:lnTo>
                    <a:pt x="30" y="47"/>
                  </a:lnTo>
                  <a:lnTo>
                    <a:pt x="32" y="35"/>
                  </a:lnTo>
                  <a:lnTo>
                    <a:pt x="32" y="18"/>
                  </a:lnTo>
                  <a:lnTo>
                    <a:pt x="29" y="12"/>
                  </a:lnTo>
                  <a:lnTo>
                    <a:pt x="18" y="7"/>
                  </a:lnTo>
                  <a:lnTo>
                    <a:pt x="13" y="18"/>
                  </a:lnTo>
                  <a:lnTo>
                    <a:pt x="8" y="0"/>
                  </a:lnTo>
                  <a:lnTo>
                    <a:pt x="5" y="13"/>
                  </a:lnTo>
                  <a:lnTo>
                    <a:pt x="0" y="10"/>
                  </a:lnTo>
                  <a:lnTo>
                    <a:pt x="3" y="22"/>
                  </a:lnTo>
                  <a:lnTo>
                    <a:pt x="3" y="32"/>
                  </a:lnTo>
                  <a:lnTo>
                    <a:pt x="5" y="34"/>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2" name="Freeform 143"/>
            <p:cNvSpPr>
              <a:spLocks/>
            </p:cNvSpPr>
            <p:nvPr/>
          </p:nvSpPr>
          <p:spPr bwMode="auto">
            <a:xfrm>
              <a:off x="5188" y="1374"/>
              <a:ext cx="38" cy="21"/>
            </a:xfrm>
            <a:custGeom>
              <a:avLst/>
              <a:gdLst>
                <a:gd name="T0" fmla="*/ 32 w 38"/>
                <a:gd name="T1" fmla="*/ 0 h 21"/>
                <a:gd name="T2" fmla="*/ 21 w 38"/>
                <a:gd name="T3" fmla="*/ 8 h 21"/>
                <a:gd name="T4" fmla="*/ 14 w 38"/>
                <a:gd name="T5" fmla="*/ 13 h 21"/>
                <a:gd name="T6" fmla="*/ 12 w 38"/>
                <a:gd name="T7" fmla="*/ 8 h 21"/>
                <a:gd name="T8" fmla="*/ 13 w 38"/>
                <a:gd name="T9" fmla="*/ 3 h 21"/>
                <a:gd name="T10" fmla="*/ 4 w 38"/>
                <a:gd name="T11" fmla="*/ 10 h 21"/>
                <a:gd name="T12" fmla="*/ 0 w 38"/>
                <a:gd name="T13" fmla="*/ 16 h 21"/>
                <a:gd name="T14" fmla="*/ 16 w 38"/>
                <a:gd name="T15" fmla="*/ 20 h 21"/>
                <a:gd name="T16" fmla="*/ 37 w 38"/>
                <a:gd name="T17" fmla="*/ 10 h 21"/>
                <a:gd name="T18" fmla="*/ 32 w 3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1">
                  <a:moveTo>
                    <a:pt x="32" y="0"/>
                  </a:moveTo>
                  <a:lnTo>
                    <a:pt x="21" y="8"/>
                  </a:lnTo>
                  <a:lnTo>
                    <a:pt x="14" y="13"/>
                  </a:lnTo>
                  <a:lnTo>
                    <a:pt x="12" y="8"/>
                  </a:lnTo>
                  <a:lnTo>
                    <a:pt x="13" y="3"/>
                  </a:lnTo>
                  <a:lnTo>
                    <a:pt x="4" y="10"/>
                  </a:lnTo>
                  <a:lnTo>
                    <a:pt x="0" y="16"/>
                  </a:lnTo>
                  <a:lnTo>
                    <a:pt x="16" y="20"/>
                  </a:lnTo>
                  <a:lnTo>
                    <a:pt x="37" y="10"/>
                  </a:lnTo>
                  <a:lnTo>
                    <a:pt x="32"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Freeform 144"/>
            <p:cNvSpPr>
              <a:spLocks/>
            </p:cNvSpPr>
            <p:nvPr/>
          </p:nvSpPr>
          <p:spPr bwMode="auto">
            <a:xfrm>
              <a:off x="5256" y="1299"/>
              <a:ext cx="52" cy="110"/>
            </a:xfrm>
            <a:custGeom>
              <a:avLst/>
              <a:gdLst>
                <a:gd name="T0" fmla="*/ 6 w 52"/>
                <a:gd name="T1" fmla="*/ 28 h 110"/>
                <a:gd name="T2" fmla="*/ 18 w 52"/>
                <a:gd name="T3" fmla="*/ 8 h 110"/>
                <a:gd name="T4" fmla="*/ 14 w 52"/>
                <a:gd name="T5" fmla="*/ 33 h 110"/>
                <a:gd name="T6" fmla="*/ 18 w 52"/>
                <a:gd name="T7" fmla="*/ 32 h 110"/>
                <a:gd name="T8" fmla="*/ 17 w 52"/>
                <a:gd name="T9" fmla="*/ 44 h 110"/>
                <a:gd name="T10" fmla="*/ 31 w 52"/>
                <a:gd name="T11" fmla="*/ 35 h 110"/>
                <a:gd name="T12" fmla="*/ 21 w 52"/>
                <a:gd name="T13" fmla="*/ 58 h 110"/>
                <a:gd name="T14" fmla="*/ 26 w 52"/>
                <a:gd name="T15" fmla="*/ 58 h 110"/>
                <a:gd name="T16" fmla="*/ 11 w 52"/>
                <a:gd name="T17" fmla="*/ 87 h 110"/>
                <a:gd name="T18" fmla="*/ 3 w 52"/>
                <a:gd name="T19" fmla="*/ 98 h 110"/>
                <a:gd name="T20" fmla="*/ 0 w 52"/>
                <a:gd name="T21" fmla="*/ 103 h 110"/>
                <a:gd name="T22" fmla="*/ 4 w 52"/>
                <a:gd name="T23" fmla="*/ 109 h 110"/>
                <a:gd name="T24" fmla="*/ 17 w 52"/>
                <a:gd name="T25" fmla="*/ 92 h 110"/>
                <a:gd name="T26" fmla="*/ 28 w 52"/>
                <a:gd name="T27" fmla="*/ 76 h 110"/>
                <a:gd name="T28" fmla="*/ 39 w 52"/>
                <a:gd name="T29" fmla="*/ 55 h 110"/>
                <a:gd name="T30" fmla="*/ 51 w 52"/>
                <a:gd name="T31" fmla="*/ 32 h 110"/>
                <a:gd name="T32" fmla="*/ 49 w 52"/>
                <a:gd name="T33" fmla="*/ 30 h 110"/>
                <a:gd name="T34" fmla="*/ 40 w 52"/>
                <a:gd name="T35" fmla="*/ 34 h 110"/>
                <a:gd name="T36" fmla="*/ 38 w 52"/>
                <a:gd name="T37" fmla="*/ 20 h 110"/>
                <a:gd name="T38" fmla="*/ 27 w 52"/>
                <a:gd name="T39" fmla="*/ 30 h 110"/>
                <a:gd name="T40" fmla="*/ 33 w 52"/>
                <a:gd name="T41" fmla="*/ 12 h 110"/>
                <a:gd name="T42" fmla="*/ 25 w 52"/>
                <a:gd name="T43" fmla="*/ 17 h 110"/>
                <a:gd name="T44" fmla="*/ 26 w 52"/>
                <a:gd name="T45" fmla="*/ 0 h 110"/>
                <a:gd name="T46" fmla="*/ 15 w 52"/>
                <a:gd name="T47" fmla="*/ 2 h 110"/>
                <a:gd name="T48" fmla="*/ 6 w 52"/>
                <a:gd name="T49" fmla="*/ 2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110">
                  <a:moveTo>
                    <a:pt x="6" y="28"/>
                  </a:moveTo>
                  <a:lnTo>
                    <a:pt x="18" y="8"/>
                  </a:lnTo>
                  <a:lnTo>
                    <a:pt x="14" y="33"/>
                  </a:lnTo>
                  <a:lnTo>
                    <a:pt x="18" y="32"/>
                  </a:lnTo>
                  <a:lnTo>
                    <a:pt x="17" y="44"/>
                  </a:lnTo>
                  <a:lnTo>
                    <a:pt x="31" y="35"/>
                  </a:lnTo>
                  <a:lnTo>
                    <a:pt x="21" y="58"/>
                  </a:lnTo>
                  <a:lnTo>
                    <a:pt x="26" y="58"/>
                  </a:lnTo>
                  <a:lnTo>
                    <a:pt x="11" y="87"/>
                  </a:lnTo>
                  <a:lnTo>
                    <a:pt x="3" y="98"/>
                  </a:lnTo>
                  <a:lnTo>
                    <a:pt x="0" y="103"/>
                  </a:lnTo>
                  <a:lnTo>
                    <a:pt x="4" y="109"/>
                  </a:lnTo>
                  <a:lnTo>
                    <a:pt x="17" y="92"/>
                  </a:lnTo>
                  <a:lnTo>
                    <a:pt x="28" y="76"/>
                  </a:lnTo>
                  <a:lnTo>
                    <a:pt x="39" y="55"/>
                  </a:lnTo>
                  <a:lnTo>
                    <a:pt x="51" y="32"/>
                  </a:lnTo>
                  <a:lnTo>
                    <a:pt x="49" y="30"/>
                  </a:lnTo>
                  <a:lnTo>
                    <a:pt x="40" y="34"/>
                  </a:lnTo>
                  <a:lnTo>
                    <a:pt x="38" y="20"/>
                  </a:lnTo>
                  <a:lnTo>
                    <a:pt x="27" y="30"/>
                  </a:lnTo>
                  <a:lnTo>
                    <a:pt x="33" y="12"/>
                  </a:lnTo>
                  <a:lnTo>
                    <a:pt x="25" y="17"/>
                  </a:lnTo>
                  <a:lnTo>
                    <a:pt x="26" y="0"/>
                  </a:lnTo>
                  <a:lnTo>
                    <a:pt x="15" y="2"/>
                  </a:lnTo>
                  <a:lnTo>
                    <a:pt x="6" y="28"/>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 name="Freeform 145"/>
            <p:cNvSpPr>
              <a:spLocks/>
            </p:cNvSpPr>
            <p:nvPr/>
          </p:nvSpPr>
          <p:spPr bwMode="auto">
            <a:xfrm>
              <a:off x="5172" y="1413"/>
              <a:ext cx="68" cy="43"/>
            </a:xfrm>
            <a:custGeom>
              <a:avLst/>
              <a:gdLst>
                <a:gd name="T0" fmla="*/ 65 w 68"/>
                <a:gd name="T1" fmla="*/ 0 h 43"/>
                <a:gd name="T2" fmla="*/ 55 w 68"/>
                <a:gd name="T3" fmla="*/ 4 h 43"/>
                <a:gd name="T4" fmla="*/ 30 w 68"/>
                <a:gd name="T5" fmla="*/ 11 h 43"/>
                <a:gd name="T6" fmla="*/ 14 w 68"/>
                <a:gd name="T7" fmla="*/ 18 h 43"/>
                <a:gd name="T8" fmla="*/ 0 w 68"/>
                <a:gd name="T9" fmla="*/ 31 h 43"/>
                <a:gd name="T10" fmla="*/ 0 w 68"/>
                <a:gd name="T11" fmla="*/ 42 h 43"/>
                <a:gd name="T12" fmla="*/ 8 w 68"/>
                <a:gd name="T13" fmla="*/ 30 h 43"/>
                <a:gd name="T14" fmla="*/ 24 w 68"/>
                <a:gd name="T15" fmla="*/ 20 h 43"/>
                <a:gd name="T16" fmla="*/ 40 w 68"/>
                <a:gd name="T17" fmla="*/ 16 h 43"/>
                <a:gd name="T18" fmla="*/ 61 w 68"/>
                <a:gd name="T19" fmla="*/ 9 h 43"/>
                <a:gd name="T20" fmla="*/ 67 w 68"/>
                <a:gd name="T21" fmla="*/ 5 h 43"/>
                <a:gd name="T22" fmla="*/ 65 w 68"/>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43">
                  <a:moveTo>
                    <a:pt x="65" y="0"/>
                  </a:moveTo>
                  <a:lnTo>
                    <a:pt x="55" y="4"/>
                  </a:lnTo>
                  <a:lnTo>
                    <a:pt x="30" y="11"/>
                  </a:lnTo>
                  <a:lnTo>
                    <a:pt x="14" y="18"/>
                  </a:lnTo>
                  <a:lnTo>
                    <a:pt x="0" y="31"/>
                  </a:lnTo>
                  <a:lnTo>
                    <a:pt x="0" y="42"/>
                  </a:lnTo>
                  <a:lnTo>
                    <a:pt x="8" y="30"/>
                  </a:lnTo>
                  <a:lnTo>
                    <a:pt x="24" y="20"/>
                  </a:lnTo>
                  <a:lnTo>
                    <a:pt x="40" y="16"/>
                  </a:lnTo>
                  <a:lnTo>
                    <a:pt x="61" y="9"/>
                  </a:lnTo>
                  <a:lnTo>
                    <a:pt x="67" y="5"/>
                  </a:lnTo>
                  <a:lnTo>
                    <a:pt x="65" y="0"/>
                  </a:lnTo>
                </a:path>
              </a:pathLst>
            </a:custGeom>
            <a:solidFill>
              <a:srgbClr val="C0C0C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Freeform 146"/>
            <p:cNvSpPr>
              <a:spLocks/>
            </p:cNvSpPr>
            <p:nvPr/>
          </p:nvSpPr>
          <p:spPr bwMode="auto">
            <a:xfrm>
              <a:off x="5075" y="1362"/>
              <a:ext cx="43" cy="38"/>
            </a:xfrm>
            <a:custGeom>
              <a:avLst/>
              <a:gdLst>
                <a:gd name="T0" fmla="*/ 0 w 43"/>
                <a:gd name="T1" fmla="*/ 16 h 38"/>
                <a:gd name="T2" fmla="*/ 6 w 43"/>
                <a:gd name="T3" fmla="*/ 26 h 38"/>
                <a:gd name="T4" fmla="*/ 11 w 43"/>
                <a:gd name="T5" fmla="*/ 31 h 38"/>
                <a:gd name="T6" fmla="*/ 16 w 43"/>
                <a:gd name="T7" fmla="*/ 34 h 38"/>
                <a:gd name="T8" fmla="*/ 24 w 43"/>
                <a:gd name="T9" fmla="*/ 37 h 38"/>
                <a:gd name="T10" fmla="*/ 29 w 43"/>
                <a:gd name="T11" fmla="*/ 35 h 38"/>
                <a:gd name="T12" fmla="*/ 36 w 43"/>
                <a:gd name="T13" fmla="*/ 33 h 38"/>
                <a:gd name="T14" fmla="*/ 41 w 43"/>
                <a:gd name="T15" fmla="*/ 30 h 38"/>
                <a:gd name="T16" fmla="*/ 42 w 43"/>
                <a:gd name="T17" fmla="*/ 25 h 38"/>
                <a:gd name="T18" fmla="*/ 42 w 43"/>
                <a:gd name="T19" fmla="*/ 21 h 38"/>
                <a:gd name="T20" fmla="*/ 39 w 43"/>
                <a:gd name="T21" fmla="*/ 15 h 38"/>
                <a:gd name="T22" fmla="*/ 29 w 43"/>
                <a:gd name="T23" fmla="*/ 0 h 38"/>
                <a:gd name="T24" fmla="*/ 24 w 43"/>
                <a:gd name="T25" fmla="*/ 0 h 38"/>
                <a:gd name="T26" fmla="*/ 20 w 43"/>
                <a:gd name="T27" fmla="*/ 0 h 38"/>
                <a:gd name="T28" fmla="*/ 14 w 43"/>
                <a:gd name="T29" fmla="*/ 2 h 38"/>
                <a:gd name="T30" fmla="*/ 0 w 43"/>
                <a:gd name="T31" fmla="*/ 12 h 38"/>
                <a:gd name="T32" fmla="*/ 0 w 43"/>
                <a:gd name="T33"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8">
                  <a:moveTo>
                    <a:pt x="0" y="16"/>
                  </a:moveTo>
                  <a:lnTo>
                    <a:pt x="6" y="26"/>
                  </a:lnTo>
                  <a:lnTo>
                    <a:pt x="11" y="31"/>
                  </a:lnTo>
                  <a:lnTo>
                    <a:pt x="16" y="34"/>
                  </a:lnTo>
                  <a:lnTo>
                    <a:pt x="24" y="37"/>
                  </a:lnTo>
                  <a:lnTo>
                    <a:pt x="29" y="35"/>
                  </a:lnTo>
                  <a:lnTo>
                    <a:pt x="36" y="33"/>
                  </a:lnTo>
                  <a:lnTo>
                    <a:pt x="41" y="30"/>
                  </a:lnTo>
                  <a:lnTo>
                    <a:pt x="42" y="25"/>
                  </a:lnTo>
                  <a:lnTo>
                    <a:pt x="42" y="21"/>
                  </a:lnTo>
                  <a:lnTo>
                    <a:pt x="39" y="15"/>
                  </a:lnTo>
                  <a:lnTo>
                    <a:pt x="29" y="0"/>
                  </a:lnTo>
                  <a:lnTo>
                    <a:pt x="24" y="0"/>
                  </a:lnTo>
                  <a:lnTo>
                    <a:pt x="20" y="0"/>
                  </a:lnTo>
                  <a:lnTo>
                    <a:pt x="14" y="2"/>
                  </a:lnTo>
                  <a:lnTo>
                    <a:pt x="0" y="12"/>
                  </a:lnTo>
                  <a:lnTo>
                    <a:pt x="0" y="16"/>
                  </a:lnTo>
                </a:path>
              </a:pathLst>
            </a:custGeom>
            <a:solidFill>
              <a:srgbClr val="FFF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6" name="Freeform 147"/>
            <p:cNvSpPr>
              <a:spLocks/>
            </p:cNvSpPr>
            <p:nvPr/>
          </p:nvSpPr>
          <p:spPr bwMode="auto">
            <a:xfrm>
              <a:off x="5073" y="1281"/>
              <a:ext cx="105" cy="106"/>
            </a:xfrm>
            <a:custGeom>
              <a:avLst/>
              <a:gdLst>
                <a:gd name="T0" fmla="*/ 3 w 105"/>
                <a:gd name="T1" fmla="*/ 90 h 106"/>
                <a:gd name="T2" fmla="*/ 26 w 105"/>
                <a:gd name="T3" fmla="*/ 75 h 106"/>
                <a:gd name="T4" fmla="*/ 41 w 105"/>
                <a:gd name="T5" fmla="*/ 77 h 106"/>
                <a:gd name="T6" fmla="*/ 61 w 105"/>
                <a:gd name="T7" fmla="*/ 99 h 106"/>
                <a:gd name="T8" fmla="*/ 69 w 105"/>
                <a:gd name="T9" fmla="*/ 103 h 106"/>
                <a:gd name="T10" fmla="*/ 82 w 105"/>
                <a:gd name="T11" fmla="*/ 105 h 106"/>
                <a:gd name="T12" fmla="*/ 94 w 105"/>
                <a:gd name="T13" fmla="*/ 103 h 106"/>
                <a:gd name="T14" fmla="*/ 100 w 105"/>
                <a:gd name="T15" fmla="*/ 97 h 106"/>
                <a:gd name="T16" fmla="*/ 103 w 105"/>
                <a:gd name="T17" fmla="*/ 93 h 106"/>
                <a:gd name="T18" fmla="*/ 104 w 105"/>
                <a:gd name="T19" fmla="*/ 87 h 106"/>
                <a:gd name="T20" fmla="*/ 93 w 105"/>
                <a:gd name="T21" fmla="*/ 65 h 106"/>
                <a:gd name="T22" fmla="*/ 88 w 105"/>
                <a:gd name="T23" fmla="*/ 51 h 106"/>
                <a:gd name="T24" fmla="*/ 83 w 105"/>
                <a:gd name="T25" fmla="*/ 37 h 106"/>
                <a:gd name="T26" fmla="*/ 78 w 105"/>
                <a:gd name="T27" fmla="*/ 26 h 106"/>
                <a:gd name="T28" fmla="*/ 69 w 105"/>
                <a:gd name="T29" fmla="*/ 15 h 106"/>
                <a:gd name="T30" fmla="*/ 58 w 105"/>
                <a:gd name="T31" fmla="*/ 4 h 106"/>
                <a:gd name="T32" fmla="*/ 42 w 105"/>
                <a:gd name="T33" fmla="*/ 0 h 106"/>
                <a:gd name="T34" fmla="*/ 25 w 105"/>
                <a:gd name="T35" fmla="*/ 4 h 106"/>
                <a:gd name="T36" fmla="*/ 13 w 105"/>
                <a:gd name="T37" fmla="*/ 11 h 106"/>
                <a:gd name="T38" fmla="*/ 4 w 105"/>
                <a:gd name="T39" fmla="*/ 20 h 106"/>
                <a:gd name="T40" fmla="*/ 1 w 105"/>
                <a:gd name="T41" fmla="*/ 28 h 106"/>
                <a:gd name="T42" fmla="*/ 0 w 105"/>
                <a:gd name="T43" fmla="*/ 43 h 106"/>
                <a:gd name="T44" fmla="*/ 2 w 105"/>
                <a:gd name="T45" fmla="*/ 69 h 106"/>
                <a:gd name="T46" fmla="*/ 3 w 105"/>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 h="106">
                  <a:moveTo>
                    <a:pt x="3" y="90"/>
                  </a:moveTo>
                  <a:lnTo>
                    <a:pt x="26" y="75"/>
                  </a:lnTo>
                  <a:lnTo>
                    <a:pt x="41" y="77"/>
                  </a:lnTo>
                  <a:lnTo>
                    <a:pt x="61" y="99"/>
                  </a:lnTo>
                  <a:lnTo>
                    <a:pt x="69" y="103"/>
                  </a:lnTo>
                  <a:lnTo>
                    <a:pt x="82" y="105"/>
                  </a:lnTo>
                  <a:lnTo>
                    <a:pt x="94" y="103"/>
                  </a:lnTo>
                  <a:lnTo>
                    <a:pt x="100" y="97"/>
                  </a:lnTo>
                  <a:lnTo>
                    <a:pt x="103" y="93"/>
                  </a:lnTo>
                  <a:lnTo>
                    <a:pt x="104" y="87"/>
                  </a:lnTo>
                  <a:lnTo>
                    <a:pt x="93" y="65"/>
                  </a:lnTo>
                  <a:lnTo>
                    <a:pt x="88" y="51"/>
                  </a:lnTo>
                  <a:lnTo>
                    <a:pt x="83" y="37"/>
                  </a:lnTo>
                  <a:lnTo>
                    <a:pt x="78" y="26"/>
                  </a:lnTo>
                  <a:lnTo>
                    <a:pt x="69" y="15"/>
                  </a:lnTo>
                  <a:lnTo>
                    <a:pt x="58" y="4"/>
                  </a:lnTo>
                  <a:lnTo>
                    <a:pt x="42" y="0"/>
                  </a:lnTo>
                  <a:lnTo>
                    <a:pt x="25" y="4"/>
                  </a:lnTo>
                  <a:lnTo>
                    <a:pt x="13" y="11"/>
                  </a:lnTo>
                  <a:lnTo>
                    <a:pt x="4" y="20"/>
                  </a:lnTo>
                  <a:lnTo>
                    <a:pt x="1" y="28"/>
                  </a:lnTo>
                  <a:lnTo>
                    <a:pt x="0" y="43"/>
                  </a:lnTo>
                  <a:lnTo>
                    <a:pt x="2" y="69"/>
                  </a:lnTo>
                  <a:lnTo>
                    <a:pt x="3" y="90"/>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Freeform 148"/>
            <p:cNvSpPr>
              <a:spLocks/>
            </p:cNvSpPr>
            <p:nvPr/>
          </p:nvSpPr>
          <p:spPr bwMode="auto">
            <a:xfrm>
              <a:off x="5116" y="1379"/>
              <a:ext cx="41" cy="76"/>
            </a:xfrm>
            <a:custGeom>
              <a:avLst/>
              <a:gdLst>
                <a:gd name="T0" fmla="*/ 23 w 41"/>
                <a:gd name="T1" fmla="*/ 5 h 76"/>
                <a:gd name="T2" fmla="*/ 25 w 41"/>
                <a:gd name="T3" fmla="*/ 12 h 76"/>
                <a:gd name="T4" fmla="*/ 5 w 41"/>
                <a:gd name="T5" fmla="*/ 62 h 76"/>
                <a:gd name="T6" fmla="*/ 0 w 41"/>
                <a:gd name="T7" fmla="*/ 61 h 76"/>
                <a:gd name="T8" fmla="*/ 2 w 41"/>
                <a:gd name="T9" fmla="*/ 68 h 76"/>
                <a:gd name="T10" fmla="*/ 6 w 41"/>
                <a:gd name="T11" fmla="*/ 73 h 76"/>
                <a:gd name="T12" fmla="*/ 11 w 41"/>
                <a:gd name="T13" fmla="*/ 75 h 76"/>
                <a:gd name="T14" fmla="*/ 17 w 41"/>
                <a:gd name="T15" fmla="*/ 74 h 76"/>
                <a:gd name="T16" fmla="*/ 19 w 41"/>
                <a:gd name="T17" fmla="*/ 69 h 76"/>
                <a:gd name="T18" fmla="*/ 14 w 41"/>
                <a:gd name="T19" fmla="*/ 67 h 76"/>
                <a:gd name="T20" fmla="*/ 34 w 41"/>
                <a:gd name="T21" fmla="*/ 10 h 76"/>
                <a:gd name="T22" fmla="*/ 39 w 41"/>
                <a:gd name="T23" fmla="*/ 11 h 76"/>
                <a:gd name="T24" fmla="*/ 40 w 41"/>
                <a:gd name="T25" fmla="*/ 5 h 76"/>
                <a:gd name="T26" fmla="*/ 37 w 41"/>
                <a:gd name="T27" fmla="*/ 1 h 76"/>
                <a:gd name="T28" fmla="*/ 33 w 41"/>
                <a:gd name="T29" fmla="*/ 0 h 76"/>
                <a:gd name="T30" fmla="*/ 28 w 41"/>
                <a:gd name="T31" fmla="*/ 0 h 76"/>
                <a:gd name="T32" fmla="*/ 24 w 41"/>
                <a:gd name="T33" fmla="*/ 3 h 76"/>
                <a:gd name="T34" fmla="*/ 23 w 41"/>
                <a:gd name="T35" fmla="*/ 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76">
                  <a:moveTo>
                    <a:pt x="23" y="5"/>
                  </a:moveTo>
                  <a:lnTo>
                    <a:pt x="25" y="12"/>
                  </a:lnTo>
                  <a:lnTo>
                    <a:pt x="5" y="62"/>
                  </a:lnTo>
                  <a:lnTo>
                    <a:pt x="0" y="61"/>
                  </a:lnTo>
                  <a:lnTo>
                    <a:pt x="2" y="68"/>
                  </a:lnTo>
                  <a:lnTo>
                    <a:pt x="6" y="73"/>
                  </a:lnTo>
                  <a:lnTo>
                    <a:pt x="11" y="75"/>
                  </a:lnTo>
                  <a:lnTo>
                    <a:pt x="17" y="74"/>
                  </a:lnTo>
                  <a:lnTo>
                    <a:pt x="19" y="69"/>
                  </a:lnTo>
                  <a:lnTo>
                    <a:pt x="14" y="67"/>
                  </a:lnTo>
                  <a:lnTo>
                    <a:pt x="34" y="10"/>
                  </a:lnTo>
                  <a:lnTo>
                    <a:pt x="39" y="11"/>
                  </a:lnTo>
                  <a:lnTo>
                    <a:pt x="40" y="5"/>
                  </a:lnTo>
                  <a:lnTo>
                    <a:pt x="37" y="1"/>
                  </a:lnTo>
                  <a:lnTo>
                    <a:pt x="33" y="0"/>
                  </a:lnTo>
                  <a:lnTo>
                    <a:pt x="28" y="0"/>
                  </a:lnTo>
                  <a:lnTo>
                    <a:pt x="24" y="3"/>
                  </a:lnTo>
                  <a:lnTo>
                    <a:pt x="23" y="5"/>
                  </a:lnTo>
                </a:path>
              </a:pathLst>
            </a:custGeom>
            <a:solidFill>
              <a:srgbClr val="FFF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8" name="Freeform 149"/>
            <p:cNvSpPr>
              <a:spLocks/>
            </p:cNvSpPr>
            <p:nvPr/>
          </p:nvSpPr>
          <p:spPr bwMode="auto">
            <a:xfrm>
              <a:off x="5087" y="1293"/>
              <a:ext cx="70" cy="58"/>
            </a:xfrm>
            <a:custGeom>
              <a:avLst/>
              <a:gdLst>
                <a:gd name="T0" fmla="*/ 8 w 70"/>
                <a:gd name="T1" fmla="*/ 13 h 58"/>
                <a:gd name="T2" fmla="*/ 19 w 70"/>
                <a:gd name="T3" fmla="*/ 10 h 58"/>
                <a:gd name="T4" fmla="*/ 31 w 70"/>
                <a:gd name="T5" fmla="*/ 12 h 58"/>
                <a:gd name="T6" fmla="*/ 42 w 70"/>
                <a:gd name="T7" fmla="*/ 18 h 58"/>
                <a:gd name="T8" fmla="*/ 50 w 70"/>
                <a:gd name="T9" fmla="*/ 25 h 58"/>
                <a:gd name="T10" fmla="*/ 56 w 70"/>
                <a:gd name="T11" fmla="*/ 32 h 58"/>
                <a:gd name="T12" fmla="*/ 63 w 70"/>
                <a:gd name="T13" fmla="*/ 45 h 58"/>
                <a:gd name="T14" fmla="*/ 69 w 70"/>
                <a:gd name="T15" fmla="*/ 57 h 58"/>
                <a:gd name="T16" fmla="*/ 61 w 70"/>
                <a:gd name="T17" fmla="*/ 31 h 58"/>
                <a:gd name="T18" fmla="*/ 54 w 70"/>
                <a:gd name="T19" fmla="*/ 16 h 58"/>
                <a:gd name="T20" fmla="*/ 44 w 70"/>
                <a:gd name="T21" fmla="*/ 5 h 58"/>
                <a:gd name="T22" fmla="*/ 33 w 70"/>
                <a:gd name="T23" fmla="*/ 1 h 58"/>
                <a:gd name="T24" fmla="*/ 20 w 70"/>
                <a:gd name="T25" fmla="*/ 0 h 58"/>
                <a:gd name="T26" fmla="*/ 9 w 70"/>
                <a:gd name="T27" fmla="*/ 5 h 58"/>
                <a:gd name="T28" fmla="*/ 3 w 70"/>
                <a:gd name="T29" fmla="*/ 13 h 58"/>
                <a:gd name="T30" fmla="*/ 0 w 70"/>
                <a:gd name="T31" fmla="*/ 19 h 58"/>
                <a:gd name="T32" fmla="*/ 8 w 70"/>
                <a:gd name="T33"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58">
                  <a:moveTo>
                    <a:pt x="8" y="13"/>
                  </a:moveTo>
                  <a:lnTo>
                    <a:pt x="19" y="10"/>
                  </a:lnTo>
                  <a:lnTo>
                    <a:pt x="31" y="12"/>
                  </a:lnTo>
                  <a:lnTo>
                    <a:pt x="42" y="18"/>
                  </a:lnTo>
                  <a:lnTo>
                    <a:pt x="50" y="25"/>
                  </a:lnTo>
                  <a:lnTo>
                    <a:pt x="56" y="32"/>
                  </a:lnTo>
                  <a:lnTo>
                    <a:pt x="63" y="45"/>
                  </a:lnTo>
                  <a:lnTo>
                    <a:pt x="69" y="57"/>
                  </a:lnTo>
                  <a:lnTo>
                    <a:pt x="61" y="31"/>
                  </a:lnTo>
                  <a:lnTo>
                    <a:pt x="54" y="16"/>
                  </a:lnTo>
                  <a:lnTo>
                    <a:pt x="44" y="5"/>
                  </a:lnTo>
                  <a:lnTo>
                    <a:pt x="33" y="1"/>
                  </a:lnTo>
                  <a:lnTo>
                    <a:pt x="20" y="0"/>
                  </a:lnTo>
                  <a:lnTo>
                    <a:pt x="9" y="5"/>
                  </a:lnTo>
                  <a:lnTo>
                    <a:pt x="3" y="13"/>
                  </a:lnTo>
                  <a:lnTo>
                    <a:pt x="0" y="19"/>
                  </a:lnTo>
                  <a:lnTo>
                    <a:pt x="8" y="13"/>
                  </a:lnTo>
                </a:path>
              </a:pathLst>
            </a:custGeom>
            <a:solidFill>
              <a:srgbClr val="FFC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9" name="Freeform 150"/>
            <p:cNvSpPr>
              <a:spLocks/>
            </p:cNvSpPr>
            <p:nvPr/>
          </p:nvSpPr>
          <p:spPr bwMode="auto">
            <a:xfrm>
              <a:off x="5083" y="1372"/>
              <a:ext cx="26" cy="25"/>
            </a:xfrm>
            <a:custGeom>
              <a:avLst/>
              <a:gdLst>
                <a:gd name="T0" fmla="*/ 0 w 26"/>
                <a:gd name="T1" fmla="*/ 11 h 25"/>
                <a:gd name="T2" fmla="*/ 5 w 26"/>
                <a:gd name="T3" fmla="*/ 17 h 25"/>
                <a:gd name="T4" fmla="*/ 10 w 26"/>
                <a:gd name="T5" fmla="*/ 21 h 25"/>
                <a:gd name="T6" fmla="*/ 15 w 26"/>
                <a:gd name="T7" fmla="*/ 24 h 25"/>
                <a:gd name="T8" fmla="*/ 19 w 26"/>
                <a:gd name="T9" fmla="*/ 23 h 25"/>
                <a:gd name="T10" fmla="*/ 22 w 26"/>
                <a:gd name="T11" fmla="*/ 22 h 25"/>
                <a:gd name="T12" fmla="*/ 25 w 26"/>
                <a:gd name="T13" fmla="*/ 18 h 25"/>
                <a:gd name="T14" fmla="*/ 24 w 26"/>
                <a:gd name="T15" fmla="*/ 12 h 25"/>
                <a:gd name="T16" fmla="*/ 22 w 26"/>
                <a:gd name="T17" fmla="*/ 6 h 25"/>
                <a:gd name="T18" fmla="*/ 17 w 26"/>
                <a:gd name="T19" fmla="*/ 1 h 25"/>
                <a:gd name="T20" fmla="*/ 14 w 26"/>
                <a:gd name="T21" fmla="*/ 0 h 25"/>
                <a:gd name="T22" fmla="*/ 0 w 26"/>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0" y="11"/>
                  </a:moveTo>
                  <a:lnTo>
                    <a:pt x="5" y="17"/>
                  </a:lnTo>
                  <a:lnTo>
                    <a:pt x="10" y="21"/>
                  </a:lnTo>
                  <a:lnTo>
                    <a:pt x="15" y="24"/>
                  </a:lnTo>
                  <a:lnTo>
                    <a:pt x="19" y="23"/>
                  </a:lnTo>
                  <a:lnTo>
                    <a:pt x="22" y="22"/>
                  </a:lnTo>
                  <a:lnTo>
                    <a:pt x="25" y="18"/>
                  </a:lnTo>
                  <a:lnTo>
                    <a:pt x="24" y="12"/>
                  </a:lnTo>
                  <a:lnTo>
                    <a:pt x="22" y="6"/>
                  </a:lnTo>
                  <a:lnTo>
                    <a:pt x="17" y="1"/>
                  </a:lnTo>
                  <a:lnTo>
                    <a:pt x="14" y="0"/>
                  </a:lnTo>
                  <a:lnTo>
                    <a:pt x="0" y="11"/>
                  </a:lnTo>
                </a:path>
              </a:pathLst>
            </a:custGeom>
            <a:solidFill>
              <a:srgbClr val="00F0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Freeform 151"/>
            <p:cNvSpPr>
              <a:spLocks/>
            </p:cNvSpPr>
            <p:nvPr/>
          </p:nvSpPr>
          <p:spPr bwMode="auto">
            <a:xfrm>
              <a:off x="5082" y="1371"/>
              <a:ext cx="27" cy="24"/>
            </a:xfrm>
            <a:custGeom>
              <a:avLst/>
              <a:gdLst>
                <a:gd name="T0" fmla="*/ 12 w 27"/>
                <a:gd name="T1" fmla="*/ 21 h 24"/>
                <a:gd name="T2" fmla="*/ 9 w 27"/>
                <a:gd name="T3" fmla="*/ 15 h 24"/>
                <a:gd name="T4" fmla="*/ 7 w 27"/>
                <a:gd name="T5" fmla="*/ 12 h 24"/>
                <a:gd name="T6" fmla="*/ 21 w 27"/>
                <a:gd name="T7" fmla="*/ 10 h 24"/>
                <a:gd name="T8" fmla="*/ 23 w 27"/>
                <a:gd name="T9" fmla="*/ 14 h 24"/>
                <a:gd name="T10" fmla="*/ 24 w 27"/>
                <a:gd name="T11" fmla="*/ 19 h 24"/>
                <a:gd name="T12" fmla="*/ 22 w 27"/>
                <a:gd name="T13" fmla="*/ 23 h 24"/>
                <a:gd name="T14" fmla="*/ 26 w 27"/>
                <a:gd name="T15" fmla="*/ 20 h 24"/>
                <a:gd name="T16" fmla="*/ 26 w 27"/>
                <a:gd name="T17" fmla="*/ 16 h 24"/>
                <a:gd name="T18" fmla="*/ 25 w 27"/>
                <a:gd name="T19" fmla="*/ 12 h 24"/>
                <a:gd name="T20" fmla="*/ 21 w 27"/>
                <a:gd name="T21" fmla="*/ 5 h 24"/>
                <a:gd name="T22" fmla="*/ 16 w 27"/>
                <a:gd name="T23" fmla="*/ 0 h 24"/>
                <a:gd name="T24" fmla="*/ 0 w 27"/>
                <a:gd name="T25" fmla="*/ 11 h 24"/>
                <a:gd name="T26" fmla="*/ 4 w 27"/>
                <a:gd name="T27" fmla="*/ 16 h 24"/>
                <a:gd name="T28" fmla="*/ 9 w 27"/>
                <a:gd name="T29" fmla="*/ 19 h 24"/>
                <a:gd name="T30" fmla="*/ 12 w 27"/>
                <a:gd name="T31"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4">
                  <a:moveTo>
                    <a:pt x="12" y="21"/>
                  </a:moveTo>
                  <a:lnTo>
                    <a:pt x="9" y="15"/>
                  </a:lnTo>
                  <a:lnTo>
                    <a:pt x="7" y="12"/>
                  </a:lnTo>
                  <a:lnTo>
                    <a:pt x="21" y="10"/>
                  </a:lnTo>
                  <a:lnTo>
                    <a:pt x="23" y="14"/>
                  </a:lnTo>
                  <a:lnTo>
                    <a:pt x="24" y="19"/>
                  </a:lnTo>
                  <a:lnTo>
                    <a:pt x="22" y="23"/>
                  </a:lnTo>
                  <a:lnTo>
                    <a:pt x="26" y="20"/>
                  </a:lnTo>
                  <a:lnTo>
                    <a:pt x="26" y="16"/>
                  </a:lnTo>
                  <a:lnTo>
                    <a:pt x="25" y="12"/>
                  </a:lnTo>
                  <a:lnTo>
                    <a:pt x="21" y="5"/>
                  </a:lnTo>
                  <a:lnTo>
                    <a:pt x="16" y="0"/>
                  </a:lnTo>
                  <a:lnTo>
                    <a:pt x="0" y="11"/>
                  </a:lnTo>
                  <a:lnTo>
                    <a:pt x="4" y="16"/>
                  </a:lnTo>
                  <a:lnTo>
                    <a:pt x="9" y="19"/>
                  </a:lnTo>
                  <a:lnTo>
                    <a:pt x="12" y="21"/>
                  </a:lnTo>
                </a:path>
              </a:pathLst>
            </a:custGeom>
            <a:solidFill>
              <a:srgbClr val="00206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 name="Freeform 152"/>
            <p:cNvSpPr>
              <a:spLocks/>
            </p:cNvSpPr>
            <p:nvPr/>
          </p:nvSpPr>
          <p:spPr bwMode="auto">
            <a:xfrm>
              <a:off x="5081" y="1367"/>
              <a:ext cx="30" cy="28"/>
            </a:xfrm>
            <a:custGeom>
              <a:avLst/>
              <a:gdLst>
                <a:gd name="T0" fmla="*/ 13 w 30"/>
                <a:gd name="T1" fmla="*/ 25 h 28"/>
                <a:gd name="T2" fmla="*/ 7 w 30"/>
                <a:gd name="T3" fmla="*/ 22 h 28"/>
                <a:gd name="T4" fmla="*/ 3 w 30"/>
                <a:gd name="T5" fmla="*/ 20 h 28"/>
                <a:gd name="T6" fmla="*/ 2 w 30"/>
                <a:gd name="T7" fmla="*/ 16 h 28"/>
                <a:gd name="T8" fmla="*/ 0 w 30"/>
                <a:gd name="T9" fmla="*/ 12 h 28"/>
                <a:gd name="T10" fmla="*/ 0 w 30"/>
                <a:gd name="T11" fmla="*/ 10 h 28"/>
                <a:gd name="T12" fmla="*/ 12 w 30"/>
                <a:gd name="T13" fmla="*/ 0 h 28"/>
                <a:gd name="T14" fmla="*/ 16 w 30"/>
                <a:gd name="T15" fmla="*/ 0 h 28"/>
                <a:gd name="T16" fmla="*/ 19 w 30"/>
                <a:gd name="T17" fmla="*/ 1 h 28"/>
                <a:gd name="T18" fmla="*/ 24 w 30"/>
                <a:gd name="T19" fmla="*/ 8 h 28"/>
                <a:gd name="T20" fmla="*/ 27 w 30"/>
                <a:gd name="T21" fmla="*/ 13 h 28"/>
                <a:gd name="T22" fmla="*/ 29 w 30"/>
                <a:gd name="T23" fmla="*/ 19 h 28"/>
                <a:gd name="T24" fmla="*/ 29 w 30"/>
                <a:gd name="T25" fmla="*/ 23 h 28"/>
                <a:gd name="T26" fmla="*/ 27 w 30"/>
                <a:gd name="T27" fmla="*/ 25 h 28"/>
                <a:gd name="T28" fmla="*/ 23 w 30"/>
                <a:gd name="T29" fmla="*/ 27 h 28"/>
                <a:gd name="T30" fmla="*/ 27 w 30"/>
                <a:gd name="T31" fmla="*/ 23 h 28"/>
                <a:gd name="T32" fmla="*/ 28 w 30"/>
                <a:gd name="T33" fmla="*/ 19 h 28"/>
                <a:gd name="T34" fmla="*/ 26 w 30"/>
                <a:gd name="T35" fmla="*/ 16 h 28"/>
                <a:gd name="T36" fmla="*/ 23 w 30"/>
                <a:gd name="T37" fmla="*/ 10 h 28"/>
                <a:gd name="T38" fmla="*/ 22 w 30"/>
                <a:gd name="T39" fmla="*/ 9 h 28"/>
                <a:gd name="T40" fmla="*/ 5 w 30"/>
                <a:gd name="T41" fmla="*/ 14 h 28"/>
                <a:gd name="T42" fmla="*/ 7 w 30"/>
                <a:gd name="T43" fmla="*/ 18 h 28"/>
                <a:gd name="T44" fmla="*/ 10 w 30"/>
                <a:gd name="T45" fmla="*/ 22 h 28"/>
                <a:gd name="T46" fmla="*/ 13 w 30"/>
                <a:gd name="T4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8">
                  <a:moveTo>
                    <a:pt x="13" y="25"/>
                  </a:moveTo>
                  <a:lnTo>
                    <a:pt x="7" y="22"/>
                  </a:lnTo>
                  <a:lnTo>
                    <a:pt x="3" y="20"/>
                  </a:lnTo>
                  <a:lnTo>
                    <a:pt x="2" y="16"/>
                  </a:lnTo>
                  <a:lnTo>
                    <a:pt x="0" y="12"/>
                  </a:lnTo>
                  <a:lnTo>
                    <a:pt x="0" y="10"/>
                  </a:lnTo>
                  <a:lnTo>
                    <a:pt x="12" y="0"/>
                  </a:lnTo>
                  <a:lnTo>
                    <a:pt x="16" y="0"/>
                  </a:lnTo>
                  <a:lnTo>
                    <a:pt x="19" y="1"/>
                  </a:lnTo>
                  <a:lnTo>
                    <a:pt x="24" y="8"/>
                  </a:lnTo>
                  <a:lnTo>
                    <a:pt x="27" y="13"/>
                  </a:lnTo>
                  <a:lnTo>
                    <a:pt x="29" y="19"/>
                  </a:lnTo>
                  <a:lnTo>
                    <a:pt x="29" y="23"/>
                  </a:lnTo>
                  <a:lnTo>
                    <a:pt x="27" y="25"/>
                  </a:lnTo>
                  <a:lnTo>
                    <a:pt x="23" y="27"/>
                  </a:lnTo>
                  <a:lnTo>
                    <a:pt x="27" y="23"/>
                  </a:lnTo>
                  <a:lnTo>
                    <a:pt x="28" y="19"/>
                  </a:lnTo>
                  <a:lnTo>
                    <a:pt x="26" y="16"/>
                  </a:lnTo>
                  <a:lnTo>
                    <a:pt x="23" y="10"/>
                  </a:lnTo>
                  <a:lnTo>
                    <a:pt x="22" y="9"/>
                  </a:lnTo>
                  <a:lnTo>
                    <a:pt x="5" y="14"/>
                  </a:lnTo>
                  <a:lnTo>
                    <a:pt x="7" y="18"/>
                  </a:lnTo>
                  <a:lnTo>
                    <a:pt x="10" y="22"/>
                  </a:lnTo>
                  <a:lnTo>
                    <a:pt x="13" y="2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 name="Freeform 153"/>
            <p:cNvSpPr>
              <a:spLocks/>
            </p:cNvSpPr>
            <p:nvPr/>
          </p:nvSpPr>
          <p:spPr bwMode="auto">
            <a:xfrm>
              <a:off x="5073" y="1358"/>
              <a:ext cx="49" cy="43"/>
            </a:xfrm>
            <a:custGeom>
              <a:avLst/>
              <a:gdLst>
                <a:gd name="T0" fmla="*/ 8 w 49"/>
                <a:gd name="T1" fmla="*/ 30 h 43"/>
                <a:gd name="T2" fmla="*/ 1 w 49"/>
                <a:gd name="T3" fmla="*/ 21 h 43"/>
                <a:gd name="T4" fmla="*/ 0 w 49"/>
                <a:gd name="T5" fmla="*/ 17 h 43"/>
                <a:gd name="T6" fmla="*/ 2 w 49"/>
                <a:gd name="T7" fmla="*/ 14 h 43"/>
                <a:gd name="T8" fmla="*/ 23 w 49"/>
                <a:gd name="T9" fmla="*/ 0 h 43"/>
                <a:gd name="T10" fmla="*/ 29 w 49"/>
                <a:gd name="T11" fmla="*/ 0 h 43"/>
                <a:gd name="T12" fmla="*/ 32 w 49"/>
                <a:gd name="T13" fmla="*/ 0 h 43"/>
                <a:gd name="T14" fmla="*/ 36 w 49"/>
                <a:gd name="T15" fmla="*/ 3 h 43"/>
                <a:gd name="T16" fmla="*/ 46 w 49"/>
                <a:gd name="T17" fmla="*/ 21 h 43"/>
                <a:gd name="T18" fmla="*/ 48 w 49"/>
                <a:gd name="T19" fmla="*/ 28 h 43"/>
                <a:gd name="T20" fmla="*/ 47 w 49"/>
                <a:gd name="T21" fmla="*/ 33 h 43"/>
                <a:gd name="T22" fmla="*/ 44 w 49"/>
                <a:gd name="T23" fmla="*/ 35 h 43"/>
                <a:gd name="T24" fmla="*/ 41 w 49"/>
                <a:gd name="T25" fmla="*/ 39 h 43"/>
                <a:gd name="T26" fmla="*/ 35 w 49"/>
                <a:gd name="T27" fmla="*/ 41 h 43"/>
                <a:gd name="T28" fmla="*/ 28 w 49"/>
                <a:gd name="T29" fmla="*/ 42 h 43"/>
                <a:gd name="T30" fmla="*/ 16 w 49"/>
                <a:gd name="T31" fmla="*/ 37 h 43"/>
                <a:gd name="T32" fmla="*/ 27 w 49"/>
                <a:gd name="T33" fmla="*/ 40 h 43"/>
                <a:gd name="T34" fmla="*/ 35 w 49"/>
                <a:gd name="T35" fmla="*/ 39 h 43"/>
                <a:gd name="T36" fmla="*/ 39 w 49"/>
                <a:gd name="T37" fmla="*/ 37 h 43"/>
                <a:gd name="T38" fmla="*/ 43 w 49"/>
                <a:gd name="T39" fmla="*/ 33 h 43"/>
                <a:gd name="T40" fmla="*/ 45 w 49"/>
                <a:gd name="T41" fmla="*/ 28 h 43"/>
                <a:gd name="T42" fmla="*/ 44 w 49"/>
                <a:gd name="T43" fmla="*/ 23 h 43"/>
                <a:gd name="T44" fmla="*/ 35 w 49"/>
                <a:gd name="T45" fmla="*/ 8 h 43"/>
                <a:gd name="T46" fmla="*/ 30 w 49"/>
                <a:gd name="T47" fmla="*/ 3 h 43"/>
                <a:gd name="T48" fmla="*/ 26 w 49"/>
                <a:gd name="T49" fmla="*/ 3 h 43"/>
                <a:gd name="T50" fmla="*/ 21 w 49"/>
                <a:gd name="T51" fmla="*/ 4 h 43"/>
                <a:gd name="T52" fmla="*/ 3 w 49"/>
                <a:gd name="T53" fmla="*/ 16 h 43"/>
                <a:gd name="T54" fmla="*/ 3 w 49"/>
                <a:gd name="T55" fmla="*/ 19 h 43"/>
                <a:gd name="T56" fmla="*/ 8 w 49"/>
                <a:gd name="T5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3">
                  <a:moveTo>
                    <a:pt x="8" y="30"/>
                  </a:moveTo>
                  <a:lnTo>
                    <a:pt x="1" y="21"/>
                  </a:lnTo>
                  <a:lnTo>
                    <a:pt x="0" y="17"/>
                  </a:lnTo>
                  <a:lnTo>
                    <a:pt x="2" y="14"/>
                  </a:lnTo>
                  <a:lnTo>
                    <a:pt x="23" y="0"/>
                  </a:lnTo>
                  <a:lnTo>
                    <a:pt x="29" y="0"/>
                  </a:lnTo>
                  <a:lnTo>
                    <a:pt x="32" y="0"/>
                  </a:lnTo>
                  <a:lnTo>
                    <a:pt x="36" y="3"/>
                  </a:lnTo>
                  <a:lnTo>
                    <a:pt x="46" y="21"/>
                  </a:lnTo>
                  <a:lnTo>
                    <a:pt x="48" y="28"/>
                  </a:lnTo>
                  <a:lnTo>
                    <a:pt x="47" y="33"/>
                  </a:lnTo>
                  <a:lnTo>
                    <a:pt x="44" y="35"/>
                  </a:lnTo>
                  <a:lnTo>
                    <a:pt x="41" y="39"/>
                  </a:lnTo>
                  <a:lnTo>
                    <a:pt x="35" y="41"/>
                  </a:lnTo>
                  <a:lnTo>
                    <a:pt x="28" y="42"/>
                  </a:lnTo>
                  <a:lnTo>
                    <a:pt x="16" y="37"/>
                  </a:lnTo>
                  <a:lnTo>
                    <a:pt x="27" y="40"/>
                  </a:lnTo>
                  <a:lnTo>
                    <a:pt x="35" y="39"/>
                  </a:lnTo>
                  <a:lnTo>
                    <a:pt x="39" y="37"/>
                  </a:lnTo>
                  <a:lnTo>
                    <a:pt x="43" y="33"/>
                  </a:lnTo>
                  <a:lnTo>
                    <a:pt x="45" y="28"/>
                  </a:lnTo>
                  <a:lnTo>
                    <a:pt x="44" y="23"/>
                  </a:lnTo>
                  <a:lnTo>
                    <a:pt x="35" y="8"/>
                  </a:lnTo>
                  <a:lnTo>
                    <a:pt x="30" y="3"/>
                  </a:lnTo>
                  <a:lnTo>
                    <a:pt x="26" y="3"/>
                  </a:lnTo>
                  <a:lnTo>
                    <a:pt x="21" y="4"/>
                  </a:lnTo>
                  <a:lnTo>
                    <a:pt x="3" y="16"/>
                  </a:lnTo>
                  <a:lnTo>
                    <a:pt x="3" y="19"/>
                  </a:lnTo>
                  <a:lnTo>
                    <a:pt x="8" y="3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3" name="Freeform 154"/>
            <p:cNvSpPr>
              <a:spLocks/>
            </p:cNvSpPr>
            <p:nvPr/>
          </p:nvSpPr>
          <p:spPr bwMode="auto">
            <a:xfrm>
              <a:off x="5069" y="1278"/>
              <a:ext cx="113" cy="170"/>
            </a:xfrm>
            <a:custGeom>
              <a:avLst/>
              <a:gdLst>
                <a:gd name="T0" fmla="*/ 38 w 113"/>
                <a:gd name="T1" fmla="*/ 80 h 170"/>
                <a:gd name="T2" fmla="*/ 42 w 113"/>
                <a:gd name="T3" fmla="*/ 80 h 170"/>
                <a:gd name="T4" fmla="*/ 46 w 113"/>
                <a:gd name="T5" fmla="*/ 80 h 170"/>
                <a:gd name="T6" fmla="*/ 50 w 113"/>
                <a:gd name="T7" fmla="*/ 83 h 170"/>
                <a:gd name="T8" fmla="*/ 63 w 113"/>
                <a:gd name="T9" fmla="*/ 99 h 170"/>
                <a:gd name="T10" fmla="*/ 68 w 113"/>
                <a:gd name="T11" fmla="*/ 103 h 170"/>
                <a:gd name="T12" fmla="*/ 69 w 113"/>
                <a:gd name="T13" fmla="*/ 98 h 170"/>
                <a:gd name="T14" fmla="*/ 82 w 113"/>
                <a:gd name="T15" fmla="*/ 94 h 170"/>
                <a:gd name="T16" fmla="*/ 88 w 113"/>
                <a:gd name="T17" fmla="*/ 100 h 170"/>
                <a:gd name="T18" fmla="*/ 90 w 113"/>
                <a:gd name="T19" fmla="*/ 109 h 170"/>
                <a:gd name="T20" fmla="*/ 102 w 113"/>
                <a:gd name="T21" fmla="*/ 103 h 170"/>
                <a:gd name="T22" fmla="*/ 109 w 113"/>
                <a:gd name="T23" fmla="*/ 98 h 170"/>
                <a:gd name="T24" fmla="*/ 109 w 113"/>
                <a:gd name="T25" fmla="*/ 92 h 170"/>
                <a:gd name="T26" fmla="*/ 94 w 113"/>
                <a:gd name="T27" fmla="*/ 61 h 170"/>
                <a:gd name="T28" fmla="*/ 87 w 113"/>
                <a:gd name="T29" fmla="*/ 41 h 170"/>
                <a:gd name="T30" fmla="*/ 78 w 113"/>
                <a:gd name="T31" fmla="*/ 23 h 170"/>
                <a:gd name="T32" fmla="*/ 65 w 113"/>
                <a:gd name="T33" fmla="*/ 13 h 170"/>
                <a:gd name="T34" fmla="*/ 50 w 113"/>
                <a:gd name="T35" fmla="*/ 8 h 170"/>
                <a:gd name="T36" fmla="*/ 33 w 113"/>
                <a:gd name="T37" fmla="*/ 9 h 170"/>
                <a:gd name="T38" fmla="*/ 17 w 113"/>
                <a:gd name="T39" fmla="*/ 17 h 170"/>
                <a:gd name="T40" fmla="*/ 7 w 113"/>
                <a:gd name="T41" fmla="*/ 32 h 170"/>
                <a:gd name="T42" fmla="*/ 5 w 113"/>
                <a:gd name="T43" fmla="*/ 48 h 170"/>
                <a:gd name="T44" fmla="*/ 6 w 113"/>
                <a:gd name="T45" fmla="*/ 79 h 170"/>
                <a:gd name="T46" fmla="*/ 7 w 113"/>
                <a:gd name="T47" fmla="*/ 93 h 170"/>
                <a:gd name="T48" fmla="*/ 4 w 113"/>
                <a:gd name="T49" fmla="*/ 96 h 170"/>
                <a:gd name="T50" fmla="*/ 2 w 113"/>
                <a:gd name="T51" fmla="*/ 72 h 170"/>
                <a:gd name="T52" fmla="*/ 0 w 113"/>
                <a:gd name="T53" fmla="*/ 45 h 170"/>
                <a:gd name="T54" fmla="*/ 5 w 113"/>
                <a:gd name="T55" fmla="*/ 27 h 170"/>
                <a:gd name="T56" fmla="*/ 15 w 113"/>
                <a:gd name="T57" fmla="*/ 13 h 170"/>
                <a:gd name="T58" fmla="*/ 30 w 113"/>
                <a:gd name="T59" fmla="*/ 4 h 170"/>
                <a:gd name="T60" fmla="*/ 44 w 113"/>
                <a:gd name="T61" fmla="*/ 0 h 170"/>
                <a:gd name="T62" fmla="*/ 56 w 113"/>
                <a:gd name="T63" fmla="*/ 2 h 170"/>
                <a:gd name="T64" fmla="*/ 66 w 113"/>
                <a:gd name="T65" fmla="*/ 7 h 170"/>
                <a:gd name="T66" fmla="*/ 74 w 113"/>
                <a:gd name="T67" fmla="*/ 14 h 170"/>
                <a:gd name="T68" fmla="*/ 82 w 113"/>
                <a:gd name="T69" fmla="*/ 25 h 170"/>
                <a:gd name="T70" fmla="*/ 88 w 113"/>
                <a:gd name="T71" fmla="*/ 34 h 170"/>
                <a:gd name="T72" fmla="*/ 93 w 113"/>
                <a:gd name="T73" fmla="*/ 51 h 170"/>
                <a:gd name="T74" fmla="*/ 99 w 113"/>
                <a:gd name="T75" fmla="*/ 66 h 170"/>
                <a:gd name="T76" fmla="*/ 108 w 113"/>
                <a:gd name="T77" fmla="*/ 82 h 170"/>
                <a:gd name="T78" fmla="*/ 111 w 113"/>
                <a:gd name="T79" fmla="*/ 89 h 170"/>
                <a:gd name="T80" fmla="*/ 112 w 113"/>
                <a:gd name="T81" fmla="*/ 96 h 170"/>
                <a:gd name="T82" fmla="*/ 110 w 113"/>
                <a:gd name="T83" fmla="*/ 100 h 170"/>
                <a:gd name="T84" fmla="*/ 105 w 113"/>
                <a:gd name="T85" fmla="*/ 105 h 170"/>
                <a:gd name="T86" fmla="*/ 97 w 113"/>
                <a:gd name="T87" fmla="*/ 109 h 170"/>
                <a:gd name="T88" fmla="*/ 87 w 113"/>
                <a:gd name="T89" fmla="*/ 112 h 170"/>
                <a:gd name="T90" fmla="*/ 82 w 113"/>
                <a:gd name="T91" fmla="*/ 111 h 170"/>
                <a:gd name="T92" fmla="*/ 62 w 113"/>
                <a:gd name="T93" fmla="*/ 166 h 170"/>
                <a:gd name="T94" fmla="*/ 66 w 113"/>
                <a:gd name="T95" fmla="*/ 169 h 170"/>
                <a:gd name="T96" fmla="*/ 58 w 113"/>
                <a:gd name="T97" fmla="*/ 168 h 170"/>
                <a:gd name="T98" fmla="*/ 81 w 113"/>
                <a:gd name="T99" fmla="*/ 108 h 170"/>
                <a:gd name="T100" fmla="*/ 84 w 113"/>
                <a:gd name="T101" fmla="*/ 109 h 170"/>
                <a:gd name="T102" fmla="*/ 86 w 113"/>
                <a:gd name="T103" fmla="*/ 103 h 170"/>
                <a:gd name="T104" fmla="*/ 83 w 113"/>
                <a:gd name="T105" fmla="*/ 100 h 170"/>
                <a:gd name="T106" fmla="*/ 78 w 113"/>
                <a:gd name="T107" fmla="*/ 101 h 170"/>
                <a:gd name="T108" fmla="*/ 72 w 113"/>
                <a:gd name="T109" fmla="*/ 103 h 170"/>
                <a:gd name="T110" fmla="*/ 72 w 113"/>
                <a:gd name="T111" fmla="*/ 107 h 170"/>
                <a:gd name="T112" fmla="*/ 73 w 113"/>
                <a:gd name="T113" fmla="*/ 110 h 170"/>
                <a:gd name="T114" fmla="*/ 66 w 113"/>
                <a:gd name="T115" fmla="*/ 107 h 170"/>
                <a:gd name="T116" fmla="*/ 63 w 113"/>
                <a:gd name="T117" fmla="*/ 104 h 170"/>
                <a:gd name="T118" fmla="*/ 49 w 113"/>
                <a:gd name="T119" fmla="*/ 88 h 170"/>
                <a:gd name="T120" fmla="*/ 45 w 113"/>
                <a:gd name="T121" fmla="*/ 85 h 170"/>
                <a:gd name="T122" fmla="*/ 41 w 113"/>
                <a:gd name="T123" fmla="*/ 85 h 170"/>
                <a:gd name="T124" fmla="*/ 38 w 113"/>
                <a:gd name="T125" fmla="*/ 8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 h="170">
                  <a:moveTo>
                    <a:pt x="38" y="80"/>
                  </a:moveTo>
                  <a:lnTo>
                    <a:pt x="42" y="80"/>
                  </a:lnTo>
                  <a:lnTo>
                    <a:pt x="46" y="80"/>
                  </a:lnTo>
                  <a:lnTo>
                    <a:pt x="50" y="83"/>
                  </a:lnTo>
                  <a:lnTo>
                    <a:pt x="63" y="99"/>
                  </a:lnTo>
                  <a:lnTo>
                    <a:pt x="68" y="103"/>
                  </a:lnTo>
                  <a:lnTo>
                    <a:pt x="69" y="98"/>
                  </a:lnTo>
                  <a:lnTo>
                    <a:pt x="82" y="94"/>
                  </a:lnTo>
                  <a:lnTo>
                    <a:pt x="88" y="100"/>
                  </a:lnTo>
                  <a:lnTo>
                    <a:pt x="90" y="109"/>
                  </a:lnTo>
                  <a:lnTo>
                    <a:pt x="102" y="103"/>
                  </a:lnTo>
                  <a:lnTo>
                    <a:pt x="109" y="98"/>
                  </a:lnTo>
                  <a:lnTo>
                    <a:pt x="109" y="92"/>
                  </a:lnTo>
                  <a:lnTo>
                    <a:pt x="94" y="61"/>
                  </a:lnTo>
                  <a:lnTo>
                    <a:pt x="87" y="41"/>
                  </a:lnTo>
                  <a:lnTo>
                    <a:pt x="78" y="23"/>
                  </a:lnTo>
                  <a:lnTo>
                    <a:pt x="65" y="13"/>
                  </a:lnTo>
                  <a:lnTo>
                    <a:pt x="50" y="8"/>
                  </a:lnTo>
                  <a:lnTo>
                    <a:pt x="33" y="9"/>
                  </a:lnTo>
                  <a:lnTo>
                    <a:pt x="17" y="17"/>
                  </a:lnTo>
                  <a:lnTo>
                    <a:pt x="7" y="32"/>
                  </a:lnTo>
                  <a:lnTo>
                    <a:pt x="5" y="48"/>
                  </a:lnTo>
                  <a:lnTo>
                    <a:pt x="6" y="79"/>
                  </a:lnTo>
                  <a:lnTo>
                    <a:pt x="7" y="93"/>
                  </a:lnTo>
                  <a:lnTo>
                    <a:pt x="4" y="96"/>
                  </a:lnTo>
                  <a:lnTo>
                    <a:pt x="2" y="72"/>
                  </a:lnTo>
                  <a:lnTo>
                    <a:pt x="0" y="45"/>
                  </a:lnTo>
                  <a:lnTo>
                    <a:pt x="5" y="27"/>
                  </a:lnTo>
                  <a:lnTo>
                    <a:pt x="15" y="13"/>
                  </a:lnTo>
                  <a:lnTo>
                    <a:pt x="30" y="4"/>
                  </a:lnTo>
                  <a:lnTo>
                    <a:pt x="44" y="0"/>
                  </a:lnTo>
                  <a:lnTo>
                    <a:pt x="56" y="2"/>
                  </a:lnTo>
                  <a:lnTo>
                    <a:pt x="66" y="7"/>
                  </a:lnTo>
                  <a:lnTo>
                    <a:pt x="74" y="14"/>
                  </a:lnTo>
                  <a:lnTo>
                    <a:pt x="82" y="25"/>
                  </a:lnTo>
                  <a:lnTo>
                    <a:pt x="88" y="34"/>
                  </a:lnTo>
                  <a:lnTo>
                    <a:pt x="93" y="51"/>
                  </a:lnTo>
                  <a:lnTo>
                    <a:pt x="99" y="66"/>
                  </a:lnTo>
                  <a:lnTo>
                    <a:pt x="108" y="82"/>
                  </a:lnTo>
                  <a:lnTo>
                    <a:pt x="111" y="89"/>
                  </a:lnTo>
                  <a:lnTo>
                    <a:pt x="112" y="96"/>
                  </a:lnTo>
                  <a:lnTo>
                    <a:pt x="110" y="100"/>
                  </a:lnTo>
                  <a:lnTo>
                    <a:pt x="105" y="105"/>
                  </a:lnTo>
                  <a:lnTo>
                    <a:pt x="97" y="109"/>
                  </a:lnTo>
                  <a:lnTo>
                    <a:pt x="87" y="112"/>
                  </a:lnTo>
                  <a:lnTo>
                    <a:pt x="82" y="111"/>
                  </a:lnTo>
                  <a:lnTo>
                    <a:pt x="62" y="166"/>
                  </a:lnTo>
                  <a:lnTo>
                    <a:pt x="66" y="169"/>
                  </a:lnTo>
                  <a:lnTo>
                    <a:pt x="58" y="168"/>
                  </a:lnTo>
                  <a:lnTo>
                    <a:pt x="81" y="108"/>
                  </a:lnTo>
                  <a:lnTo>
                    <a:pt x="84" y="109"/>
                  </a:lnTo>
                  <a:lnTo>
                    <a:pt x="86" y="103"/>
                  </a:lnTo>
                  <a:lnTo>
                    <a:pt x="83" y="100"/>
                  </a:lnTo>
                  <a:lnTo>
                    <a:pt x="78" y="101"/>
                  </a:lnTo>
                  <a:lnTo>
                    <a:pt x="72" y="103"/>
                  </a:lnTo>
                  <a:lnTo>
                    <a:pt x="72" y="107"/>
                  </a:lnTo>
                  <a:lnTo>
                    <a:pt x="73" y="110"/>
                  </a:lnTo>
                  <a:lnTo>
                    <a:pt x="66" y="107"/>
                  </a:lnTo>
                  <a:lnTo>
                    <a:pt x="63" y="104"/>
                  </a:lnTo>
                  <a:lnTo>
                    <a:pt x="49" y="88"/>
                  </a:lnTo>
                  <a:lnTo>
                    <a:pt x="45" y="85"/>
                  </a:lnTo>
                  <a:lnTo>
                    <a:pt x="41" y="85"/>
                  </a:lnTo>
                  <a:lnTo>
                    <a:pt x="38" y="8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4" name="Freeform 155"/>
            <p:cNvSpPr>
              <a:spLocks/>
            </p:cNvSpPr>
            <p:nvPr/>
          </p:nvSpPr>
          <p:spPr bwMode="auto">
            <a:xfrm>
              <a:off x="5062" y="1386"/>
              <a:ext cx="79" cy="72"/>
            </a:xfrm>
            <a:custGeom>
              <a:avLst/>
              <a:gdLst>
                <a:gd name="T0" fmla="*/ 16 w 79"/>
                <a:gd name="T1" fmla="*/ 0 h 72"/>
                <a:gd name="T2" fmla="*/ 4 w 79"/>
                <a:gd name="T3" fmla="*/ 16 h 72"/>
                <a:gd name="T4" fmla="*/ 0 w 79"/>
                <a:gd name="T5" fmla="*/ 31 h 72"/>
                <a:gd name="T6" fmla="*/ 2 w 79"/>
                <a:gd name="T7" fmla="*/ 40 h 72"/>
                <a:gd name="T8" fmla="*/ 6 w 79"/>
                <a:gd name="T9" fmla="*/ 44 h 72"/>
                <a:gd name="T10" fmla="*/ 13 w 79"/>
                <a:gd name="T11" fmla="*/ 45 h 72"/>
                <a:gd name="T12" fmla="*/ 24 w 79"/>
                <a:gd name="T13" fmla="*/ 38 h 72"/>
                <a:gd name="T14" fmla="*/ 33 w 79"/>
                <a:gd name="T15" fmla="*/ 31 h 72"/>
                <a:gd name="T16" fmla="*/ 37 w 79"/>
                <a:gd name="T17" fmla="*/ 42 h 72"/>
                <a:gd name="T18" fmla="*/ 45 w 79"/>
                <a:gd name="T19" fmla="*/ 51 h 72"/>
                <a:gd name="T20" fmla="*/ 50 w 79"/>
                <a:gd name="T21" fmla="*/ 53 h 72"/>
                <a:gd name="T22" fmla="*/ 52 w 79"/>
                <a:gd name="T23" fmla="*/ 61 h 72"/>
                <a:gd name="T24" fmla="*/ 56 w 79"/>
                <a:gd name="T25" fmla="*/ 68 h 72"/>
                <a:gd name="T26" fmla="*/ 62 w 79"/>
                <a:gd name="T27" fmla="*/ 71 h 72"/>
                <a:gd name="T28" fmla="*/ 69 w 79"/>
                <a:gd name="T29" fmla="*/ 68 h 72"/>
                <a:gd name="T30" fmla="*/ 61 w 79"/>
                <a:gd name="T31" fmla="*/ 67 h 72"/>
                <a:gd name="T32" fmla="*/ 56 w 79"/>
                <a:gd name="T33" fmla="*/ 62 h 72"/>
                <a:gd name="T34" fmla="*/ 54 w 79"/>
                <a:gd name="T35" fmla="*/ 57 h 72"/>
                <a:gd name="T36" fmla="*/ 57 w 79"/>
                <a:gd name="T37" fmla="*/ 57 h 72"/>
                <a:gd name="T38" fmla="*/ 78 w 79"/>
                <a:gd name="T39" fmla="*/ 7 h 72"/>
                <a:gd name="T40" fmla="*/ 55 w 79"/>
                <a:gd name="T41" fmla="*/ 53 h 72"/>
                <a:gd name="T42" fmla="*/ 46 w 79"/>
                <a:gd name="T43" fmla="*/ 50 h 72"/>
                <a:gd name="T44" fmla="*/ 42 w 79"/>
                <a:gd name="T45" fmla="*/ 45 h 72"/>
                <a:gd name="T46" fmla="*/ 39 w 79"/>
                <a:gd name="T47" fmla="*/ 39 h 72"/>
                <a:gd name="T48" fmla="*/ 38 w 79"/>
                <a:gd name="T49" fmla="*/ 33 h 72"/>
                <a:gd name="T50" fmla="*/ 36 w 79"/>
                <a:gd name="T51" fmla="*/ 24 h 72"/>
                <a:gd name="T52" fmla="*/ 21 w 79"/>
                <a:gd name="T53" fmla="*/ 36 h 72"/>
                <a:gd name="T54" fmla="*/ 13 w 79"/>
                <a:gd name="T55" fmla="*/ 40 h 72"/>
                <a:gd name="T56" fmla="*/ 7 w 79"/>
                <a:gd name="T57" fmla="*/ 40 h 72"/>
                <a:gd name="T58" fmla="*/ 5 w 79"/>
                <a:gd name="T59" fmla="*/ 39 h 72"/>
                <a:gd name="T60" fmla="*/ 3 w 79"/>
                <a:gd name="T61" fmla="*/ 33 h 72"/>
                <a:gd name="T62" fmla="*/ 4 w 79"/>
                <a:gd name="T63" fmla="*/ 25 h 72"/>
                <a:gd name="T64" fmla="*/ 8 w 79"/>
                <a:gd name="T65" fmla="*/ 16 h 72"/>
                <a:gd name="T66" fmla="*/ 16 w 79"/>
                <a:gd name="T67" fmla="*/ 5 h 72"/>
                <a:gd name="T68" fmla="*/ 16 w 79"/>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72">
                  <a:moveTo>
                    <a:pt x="16" y="0"/>
                  </a:moveTo>
                  <a:lnTo>
                    <a:pt x="4" y="16"/>
                  </a:lnTo>
                  <a:lnTo>
                    <a:pt x="0" y="31"/>
                  </a:lnTo>
                  <a:lnTo>
                    <a:pt x="2" y="40"/>
                  </a:lnTo>
                  <a:lnTo>
                    <a:pt x="6" y="44"/>
                  </a:lnTo>
                  <a:lnTo>
                    <a:pt x="13" y="45"/>
                  </a:lnTo>
                  <a:lnTo>
                    <a:pt x="24" y="38"/>
                  </a:lnTo>
                  <a:lnTo>
                    <a:pt x="33" y="31"/>
                  </a:lnTo>
                  <a:lnTo>
                    <a:pt x="37" y="42"/>
                  </a:lnTo>
                  <a:lnTo>
                    <a:pt x="45" y="51"/>
                  </a:lnTo>
                  <a:lnTo>
                    <a:pt x="50" y="53"/>
                  </a:lnTo>
                  <a:lnTo>
                    <a:pt x="52" y="61"/>
                  </a:lnTo>
                  <a:lnTo>
                    <a:pt x="56" y="68"/>
                  </a:lnTo>
                  <a:lnTo>
                    <a:pt x="62" y="71"/>
                  </a:lnTo>
                  <a:lnTo>
                    <a:pt x="69" y="68"/>
                  </a:lnTo>
                  <a:lnTo>
                    <a:pt x="61" y="67"/>
                  </a:lnTo>
                  <a:lnTo>
                    <a:pt x="56" y="62"/>
                  </a:lnTo>
                  <a:lnTo>
                    <a:pt x="54" y="57"/>
                  </a:lnTo>
                  <a:lnTo>
                    <a:pt x="57" y="57"/>
                  </a:lnTo>
                  <a:lnTo>
                    <a:pt x="78" y="7"/>
                  </a:lnTo>
                  <a:lnTo>
                    <a:pt x="55" y="53"/>
                  </a:lnTo>
                  <a:lnTo>
                    <a:pt x="46" y="50"/>
                  </a:lnTo>
                  <a:lnTo>
                    <a:pt x="42" y="45"/>
                  </a:lnTo>
                  <a:lnTo>
                    <a:pt x="39" y="39"/>
                  </a:lnTo>
                  <a:lnTo>
                    <a:pt x="38" y="33"/>
                  </a:lnTo>
                  <a:lnTo>
                    <a:pt x="36" y="24"/>
                  </a:lnTo>
                  <a:lnTo>
                    <a:pt x="21" y="36"/>
                  </a:lnTo>
                  <a:lnTo>
                    <a:pt x="13" y="40"/>
                  </a:lnTo>
                  <a:lnTo>
                    <a:pt x="7" y="40"/>
                  </a:lnTo>
                  <a:lnTo>
                    <a:pt x="5" y="39"/>
                  </a:lnTo>
                  <a:lnTo>
                    <a:pt x="3" y="33"/>
                  </a:lnTo>
                  <a:lnTo>
                    <a:pt x="4" y="25"/>
                  </a:lnTo>
                  <a:lnTo>
                    <a:pt x="8" y="16"/>
                  </a:lnTo>
                  <a:lnTo>
                    <a:pt x="16" y="5"/>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5" name="Freeform 156"/>
            <p:cNvSpPr>
              <a:spLocks/>
            </p:cNvSpPr>
            <p:nvPr/>
          </p:nvSpPr>
          <p:spPr bwMode="auto">
            <a:xfrm>
              <a:off x="5132" y="1239"/>
              <a:ext cx="147" cy="252"/>
            </a:xfrm>
            <a:custGeom>
              <a:avLst/>
              <a:gdLst>
                <a:gd name="T0" fmla="*/ 42 w 147"/>
                <a:gd name="T1" fmla="*/ 143 h 252"/>
                <a:gd name="T2" fmla="*/ 47 w 147"/>
                <a:gd name="T3" fmla="*/ 151 h 252"/>
                <a:gd name="T4" fmla="*/ 61 w 147"/>
                <a:gd name="T5" fmla="*/ 153 h 252"/>
                <a:gd name="T6" fmla="*/ 72 w 147"/>
                <a:gd name="T7" fmla="*/ 155 h 252"/>
                <a:gd name="T8" fmla="*/ 85 w 147"/>
                <a:gd name="T9" fmla="*/ 149 h 252"/>
                <a:gd name="T10" fmla="*/ 92 w 147"/>
                <a:gd name="T11" fmla="*/ 146 h 252"/>
                <a:gd name="T12" fmla="*/ 25 w 147"/>
                <a:gd name="T13" fmla="*/ 2 h 252"/>
                <a:gd name="T14" fmla="*/ 29 w 147"/>
                <a:gd name="T15" fmla="*/ 0 h 252"/>
                <a:gd name="T16" fmla="*/ 146 w 147"/>
                <a:gd name="T17" fmla="*/ 250 h 252"/>
                <a:gd name="T18" fmla="*/ 141 w 147"/>
                <a:gd name="T19" fmla="*/ 251 h 252"/>
                <a:gd name="T20" fmla="*/ 93 w 147"/>
                <a:gd name="T21" fmla="*/ 149 h 252"/>
                <a:gd name="T22" fmla="*/ 79 w 147"/>
                <a:gd name="T23" fmla="*/ 156 h 252"/>
                <a:gd name="T24" fmla="*/ 60 w 147"/>
                <a:gd name="T25" fmla="*/ 164 h 252"/>
                <a:gd name="T26" fmla="*/ 43 w 147"/>
                <a:gd name="T27" fmla="*/ 171 h 252"/>
                <a:gd name="T28" fmla="*/ 26 w 147"/>
                <a:gd name="T29" fmla="*/ 185 h 252"/>
                <a:gd name="T30" fmla="*/ 12 w 147"/>
                <a:gd name="T31" fmla="*/ 203 h 252"/>
                <a:gd name="T32" fmla="*/ 6 w 147"/>
                <a:gd name="T33" fmla="*/ 218 h 252"/>
                <a:gd name="T34" fmla="*/ 4 w 147"/>
                <a:gd name="T35" fmla="*/ 226 h 252"/>
                <a:gd name="T36" fmla="*/ 8 w 147"/>
                <a:gd name="T37" fmla="*/ 233 h 252"/>
                <a:gd name="T38" fmla="*/ 13 w 147"/>
                <a:gd name="T39" fmla="*/ 238 h 252"/>
                <a:gd name="T40" fmla="*/ 8 w 147"/>
                <a:gd name="T41" fmla="*/ 241 h 252"/>
                <a:gd name="T42" fmla="*/ 4 w 147"/>
                <a:gd name="T43" fmla="*/ 236 h 252"/>
                <a:gd name="T44" fmla="*/ 0 w 147"/>
                <a:gd name="T45" fmla="*/ 221 h 252"/>
                <a:gd name="T46" fmla="*/ 3 w 147"/>
                <a:gd name="T47" fmla="*/ 211 h 252"/>
                <a:gd name="T48" fmla="*/ 12 w 147"/>
                <a:gd name="T49" fmla="*/ 193 h 252"/>
                <a:gd name="T50" fmla="*/ 25 w 147"/>
                <a:gd name="T51" fmla="*/ 177 h 252"/>
                <a:gd name="T52" fmla="*/ 42 w 147"/>
                <a:gd name="T53" fmla="*/ 155 h 252"/>
                <a:gd name="T54" fmla="*/ 30 w 147"/>
                <a:gd name="T55" fmla="*/ 175 h 252"/>
                <a:gd name="T56" fmla="*/ 48 w 147"/>
                <a:gd name="T57" fmla="*/ 164 h 252"/>
                <a:gd name="T58" fmla="*/ 63 w 147"/>
                <a:gd name="T59" fmla="*/ 157 h 252"/>
                <a:gd name="T60" fmla="*/ 46 w 147"/>
                <a:gd name="T61" fmla="*/ 154 h 252"/>
                <a:gd name="T62" fmla="*/ 40 w 147"/>
                <a:gd name="T63" fmla="*/ 146 h 252"/>
                <a:gd name="T64" fmla="*/ 42 w 147"/>
                <a:gd name="T65" fmla="*/ 14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7" h="252">
                  <a:moveTo>
                    <a:pt x="42" y="143"/>
                  </a:moveTo>
                  <a:lnTo>
                    <a:pt x="47" y="151"/>
                  </a:lnTo>
                  <a:lnTo>
                    <a:pt x="61" y="153"/>
                  </a:lnTo>
                  <a:lnTo>
                    <a:pt x="72" y="155"/>
                  </a:lnTo>
                  <a:lnTo>
                    <a:pt x="85" y="149"/>
                  </a:lnTo>
                  <a:lnTo>
                    <a:pt x="92" y="146"/>
                  </a:lnTo>
                  <a:lnTo>
                    <a:pt x="25" y="2"/>
                  </a:lnTo>
                  <a:lnTo>
                    <a:pt x="29" y="0"/>
                  </a:lnTo>
                  <a:lnTo>
                    <a:pt x="146" y="250"/>
                  </a:lnTo>
                  <a:lnTo>
                    <a:pt x="141" y="251"/>
                  </a:lnTo>
                  <a:lnTo>
                    <a:pt x="93" y="149"/>
                  </a:lnTo>
                  <a:lnTo>
                    <a:pt x="79" y="156"/>
                  </a:lnTo>
                  <a:lnTo>
                    <a:pt x="60" y="164"/>
                  </a:lnTo>
                  <a:lnTo>
                    <a:pt x="43" y="171"/>
                  </a:lnTo>
                  <a:lnTo>
                    <a:pt x="26" y="185"/>
                  </a:lnTo>
                  <a:lnTo>
                    <a:pt x="12" y="203"/>
                  </a:lnTo>
                  <a:lnTo>
                    <a:pt x="6" y="218"/>
                  </a:lnTo>
                  <a:lnTo>
                    <a:pt x="4" y="226"/>
                  </a:lnTo>
                  <a:lnTo>
                    <a:pt x="8" y="233"/>
                  </a:lnTo>
                  <a:lnTo>
                    <a:pt x="13" y="238"/>
                  </a:lnTo>
                  <a:lnTo>
                    <a:pt x="8" y="241"/>
                  </a:lnTo>
                  <a:lnTo>
                    <a:pt x="4" y="236"/>
                  </a:lnTo>
                  <a:lnTo>
                    <a:pt x="0" y="221"/>
                  </a:lnTo>
                  <a:lnTo>
                    <a:pt x="3" y="211"/>
                  </a:lnTo>
                  <a:lnTo>
                    <a:pt x="12" y="193"/>
                  </a:lnTo>
                  <a:lnTo>
                    <a:pt x="25" y="177"/>
                  </a:lnTo>
                  <a:lnTo>
                    <a:pt x="42" y="155"/>
                  </a:lnTo>
                  <a:lnTo>
                    <a:pt x="30" y="175"/>
                  </a:lnTo>
                  <a:lnTo>
                    <a:pt x="48" y="164"/>
                  </a:lnTo>
                  <a:lnTo>
                    <a:pt x="63" y="157"/>
                  </a:lnTo>
                  <a:lnTo>
                    <a:pt x="46" y="154"/>
                  </a:lnTo>
                  <a:lnTo>
                    <a:pt x="40" y="146"/>
                  </a:lnTo>
                  <a:lnTo>
                    <a:pt x="42" y="14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6" name="Freeform 157"/>
            <p:cNvSpPr>
              <a:spLocks/>
            </p:cNvSpPr>
            <p:nvPr/>
          </p:nvSpPr>
          <p:spPr bwMode="auto">
            <a:xfrm>
              <a:off x="5173" y="1419"/>
              <a:ext cx="72" cy="41"/>
            </a:xfrm>
            <a:custGeom>
              <a:avLst/>
              <a:gdLst>
                <a:gd name="T0" fmla="*/ 4 w 72"/>
                <a:gd name="T1" fmla="*/ 40 h 41"/>
                <a:gd name="T2" fmla="*/ 0 w 72"/>
                <a:gd name="T3" fmla="*/ 38 h 41"/>
                <a:gd name="T4" fmla="*/ 0 w 72"/>
                <a:gd name="T5" fmla="*/ 29 h 41"/>
                <a:gd name="T6" fmla="*/ 12 w 72"/>
                <a:gd name="T7" fmla="*/ 19 h 41"/>
                <a:gd name="T8" fmla="*/ 28 w 72"/>
                <a:gd name="T9" fmla="*/ 12 h 41"/>
                <a:gd name="T10" fmla="*/ 48 w 72"/>
                <a:gd name="T11" fmla="*/ 7 h 41"/>
                <a:gd name="T12" fmla="*/ 69 w 72"/>
                <a:gd name="T13" fmla="*/ 0 h 41"/>
                <a:gd name="T14" fmla="*/ 71 w 72"/>
                <a:gd name="T15" fmla="*/ 4 h 41"/>
                <a:gd name="T16" fmla="*/ 52 w 72"/>
                <a:gd name="T17" fmla="*/ 10 h 41"/>
                <a:gd name="T18" fmla="*/ 33 w 72"/>
                <a:gd name="T19" fmla="*/ 14 h 41"/>
                <a:gd name="T20" fmla="*/ 13 w 72"/>
                <a:gd name="T21" fmla="*/ 23 h 41"/>
                <a:gd name="T22" fmla="*/ 5 w 72"/>
                <a:gd name="T23" fmla="*/ 31 h 41"/>
                <a:gd name="T24" fmla="*/ 3 w 72"/>
                <a:gd name="T25" fmla="*/ 36 h 41"/>
                <a:gd name="T26" fmla="*/ 4 w 72"/>
                <a:gd name="T27"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1">
                  <a:moveTo>
                    <a:pt x="4" y="40"/>
                  </a:moveTo>
                  <a:lnTo>
                    <a:pt x="0" y="38"/>
                  </a:lnTo>
                  <a:lnTo>
                    <a:pt x="0" y="29"/>
                  </a:lnTo>
                  <a:lnTo>
                    <a:pt x="12" y="19"/>
                  </a:lnTo>
                  <a:lnTo>
                    <a:pt x="28" y="12"/>
                  </a:lnTo>
                  <a:lnTo>
                    <a:pt x="48" y="7"/>
                  </a:lnTo>
                  <a:lnTo>
                    <a:pt x="69" y="0"/>
                  </a:lnTo>
                  <a:lnTo>
                    <a:pt x="71" y="4"/>
                  </a:lnTo>
                  <a:lnTo>
                    <a:pt x="52" y="10"/>
                  </a:lnTo>
                  <a:lnTo>
                    <a:pt x="33" y="14"/>
                  </a:lnTo>
                  <a:lnTo>
                    <a:pt x="13" y="23"/>
                  </a:lnTo>
                  <a:lnTo>
                    <a:pt x="5" y="31"/>
                  </a:lnTo>
                  <a:lnTo>
                    <a:pt x="3" y="36"/>
                  </a:lnTo>
                  <a:lnTo>
                    <a:pt x="4" y="4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7" name="Freeform 158"/>
            <p:cNvSpPr>
              <a:spLocks/>
            </p:cNvSpPr>
            <p:nvPr/>
          </p:nvSpPr>
          <p:spPr bwMode="auto">
            <a:xfrm>
              <a:off x="5173" y="1227"/>
              <a:ext cx="133" cy="258"/>
            </a:xfrm>
            <a:custGeom>
              <a:avLst/>
              <a:gdLst>
                <a:gd name="T0" fmla="*/ 0 w 133"/>
                <a:gd name="T1" fmla="*/ 7 h 258"/>
                <a:gd name="T2" fmla="*/ 117 w 133"/>
                <a:gd name="T3" fmla="*/ 257 h 258"/>
                <a:gd name="T4" fmla="*/ 132 w 133"/>
                <a:gd name="T5" fmla="*/ 252 h 258"/>
                <a:gd name="T6" fmla="*/ 15 w 133"/>
                <a:gd name="T7" fmla="*/ 0 h 258"/>
                <a:gd name="T8" fmla="*/ 0 w 133"/>
                <a:gd name="T9" fmla="*/ 7 h 258"/>
              </a:gdLst>
              <a:ahLst/>
              <a:cxnLst>
                <a:cxn ang="0">
                  <a:pos x="T0" y="T1"/>
                </a:cxn>
                <a:cxn ang="0">
                  <a:pos x="T2" y="T3"/>
                </a:cxn>
                <a:cxn ang="0">
                  <a:pos x="T4" y="T5"/>
                </a:cxn>
                <a:cxn ang="0">
                  <a:pos x="T6" y="T7"/>
                </a:cxn>
                <a:cxn ang="0">
                  <a:pos x="T8" y="T9"/>
                </a:cxn>
              </a:cxnLst>
              <a:rect l="0" t="0" r="r" b="b"/>
              <a:pathLst>
                <a:path w="133" h="258">
                  <a:moveTo>
                    <a:pt x="0" y="7"/>
                  </a:moveTo>
                  <a:lnTo>
                    <a:pt x="117" y="257"/>
                  </a:lnTo>
                  <a:lnTo>
                    <a:pt x="132" y="252"/>
                  </a:lnTo>
                  <a:lnTo>
                    <a:pt x="15" y="0"/>
                  </a:lnTo>
                  <a:lnTo>
                    <a:pt x="0"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8" name="Freeform 159"/>
            <p:cNvSpPr>
              <a:spLocks/>
            </p:cNvSpPr>
            <p:nvPr/>
          </p:nvSpPr>
          <p:spPr bwMode="auto">
            <a:xfrm>
              <a:off x="5215" y="1275"/>
              <a:ext cx="99" cy="138"/>
            </a:xfrm>
            <a:custGeom>
              <a:avLst/>
              <a:gdLst>
                <a:gd name="T0" fmla="*/ 31 w 99"/>
                <a:gd name="T1" fmla="*/ 88 h 138"/>
                <a:gd name="T2" fmla="*/ 38 w 99"/>
                <a:gd name="T3" fmla="*/ 63 h 138"/>
                <a:gd name="T4" fmla="*/ 30 w 99"/>
                <a:gd name="T5" fmla="*/ 54 h 138"/>
                <a:gd name="T6" fmla="*/ 22 w 99"/>
                <a:gd name="T7" fmla="*/ 54 h 138"/>
                <a:gd name="T8" fmla="*/ 18 w 99"/>
                <a:gd name="T9" fmla="*/ 50 h 138"/>
                <a:gd name="T10" fmla="*/ 14 w 99"/>
                <a:gd name="T11" fmla="*/ 57 h 138"/>
                <a:gd name="T12" fmla="*/ 9 w 99"/>
                <a:gd name="T13" fmla="*/ 59 h 138"/>
                <a:gd name="T14" fmla="*/ 0 w 99"/>
                <a:gd name="T15" fmla="*/ 19 h 138"/>
                <a:gd name="T16" fmla="*/ 14 w 99"/>
                <a:gd name="T17" fmla="*/ 40 h 138"/>
                <a:gd name="T18" fmla="*/ 19 w 99"/>
                <a:gd name="T19" fmla="*/ 23 h 138"/>
                <a:gd name="T20" fmla="*/ 26 w 99"/>
                <a:gd name="T21" fmla="*/ 28 h 138"/>
                <a:gd name="T22" fmla="*/ 25 w 99"/>
                <a:gd name="T23" fmla="*/ 15 h 138"/>
                <a:gd name="T24" fmla="*/ 42 w 99"/>
                <a:gd name="T25" fmla="*/ 41 h 138"/>
                <a:gd name="T26" fmla="*/ 42 w 99"/>
                <a:gd name="T27" fmla="*/ 0 h 138"/>
                <a:gd name="T28" fmla="*/ 50 w 99"/>
                <a:gd name="T29" fmla="*/ 28 h 138"/>
                <a:gd name="T30" fmla="*/ 58 w 99"/>
                <a:gd name="T31" fmla="*/ 22 h 138"/>
                <a:gd name="T32" fmla="*/ 69 w 99"/>
                <a:gd name="T33" fmla="*/ 9 h 138"/>
                <a:gd name="T34" fmla="*/ 67 w 99"/>
                <a:gd name="T35" fmla="*/ 37 h 138"/>
                <a:gd name="T36" fmla="*/ 87 w 99"/>
                <a:gd name="T37" fmla="*/ 22 h 138"/>
                <a:gd name="T38" fmla="*/ 90 w 99"/>
                <a:gd name="T39" fmla="*/ 29 h 138"/>
                <a:gd name="T40" fmla="*/ 85 w 99"/>
                <a:gd name="T41" fmla="*/ 45 h 138"/>
                <a:gd name="T42" fmla="*/ 81 w 99"/>
                <a:gd name="T43" fmla="*/ 56 h 138"/>
                <a:gd name="T44" fmla="*/ 98 w 99"/>
                <a:gd name="T45" fmla="*/ 56 h 138"/>
                <a:gd name="T46" fmla="*/ 68 w 99"/>
                <a:gd name="T47" fmla="*/ 107 h 138"/>
                <a:gd name="T48" fmla="*/ 54 w 99"/>
                <a:gd name="T49" fmla="*/ 127 h 138"/>
                <a:gd name="T50" fmla="*/ 43 w 99"/>
                <a:gd name="T51" fmla="*/ 133 h 138"/>
                <a:gd name="T52" fmla="*/ 59 w 99"/>
                <a:gd name="T53" fmla="*/ 112 h 138"/>
                <a:gd name="T54" fmla="*/ 78 w 99"/>
                <a:gd name="T55" fmla="*/ 76 h 138"/>
                <a:gd name="T56" fmla="*/ 76 w 99"/>
                <a:gd name="T57" fmla="*/ 66 h 138"/>
                <a:gd name="T58" fmla="*/ 77 w 99"/>
                <a:gd name="T59" fmla="*/ 47 h 138"/>
                <a:gd name="T60" fmla="*/ 71 w 99"/>
                <a:gd name="T61" fmla="*/ 38 h 138"/>
                <a:gd name="T62" fmla="*/ 65 w 99"/>
                <a:gd name="T63" fmla="*/ 26 h 138"/>
                <a:gd name="T64" fmla="*/ 49 w 99"/>
                <a:gd name="T65" fmla="*/ 52 h 138"/>
                <a:gd name="T66" fmla="*/ 43 w 99"/>
                <a:gd name="T67" fmla="*/ 49 h 138"/>
                <a:gd name="T68" fmla="*/ 40 w 99"/>
                <a:gd name="T69" fmla="*/ 78 h 138"/>
                <a:gd name="T70" fmla="*/ 29 w 99"/>
                <a:gd name="T71" fmla="*/ 9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138">
                  <a:moveTo>
                    <a:pt x="25" y="95"/>
                  </a:moveTo>
                  <a:lnTo>
                    <a:pt x="31" y="88"/>
                  </a:lnTo>
                  <a:lnTo>
                    <a:pt x="36" y="77"/>
                  </a:lnTo>
                  <a:lnTo>
                    <a:pt x="38" y="63"/>
                  </a:lnTo>
                  <a:lnTo>
                    <a:pt x="38" y="46"/>
                  </a:lnTo>
                  <a:lnTo>
                    <a:pt x="30" y="54"/>
                  </a:lnTo>
                  <a:lnTo>
                    <a:pt x="27" y="39"/>
                  </a:lnTo>
                  <a:lnTo>
                    <a:pt x="22" y="54"/>
                  </a:lnTo>
                  <a:lnTo>
                    <a:pt x="17" y="33"/>
                  </a:lnTo>
                  <a:lnTo>
                    <a:pt x="18" y="50"/>
                  </a:lnTo>
                  <a:lnTo>
                    <a:pt x="12" y="43"/>
                  </a:lnTo>
                  <a:lnTo>
                    <a:pt x="14" y="57"/>
                  </a:lnTo>
                  <a:lnTo>
                    <a:pt x="12" y="64"/>
                  </a:lnTo>
                  <a:lnTo>
                    <a:pt x="9" y="59"/>
                  </a:lnTo>
                  <a:lnTo>
                    <a:pt x="10" y="52"/>
                  </a:lnTo>
                  <a:lnTo>
                    <a:pt x="0" y="19"/>
                  </a:lnTo>
                  <a:lnTo>
                    <a:pt x="5" y="19"/>
                  </a:lnTo>
                  <a:lnTo>
                    <a:pt x="14" y="40"/>
                  </a:lnTo>
                  <a:lnTo>
                    <a:pt x="10" y="21"/>
                  </a:lnTo>
                  <a:lnTo>
                    <a:pt x="19" y="23"/>
                  </a:lnTo>
                  <a:lnTo>
                    <a:pt x="23" y="40"/>
                  </a:lnTo>
                  <a:lnTo>
                    <a:pt x="26" y="28"/>
                  </a:lnTo>
                  <a:lnTo>
                    <a:pt x="32" y="32"/>
                  </a:lnTo>
                  <a:lnTo>
                    <a:pt x="25" y="15"/>
                  </a:lnTo>
                  <a:lnTo>
                    <a:pt x="32" y="11"/>
                  </a:lnTo>
                  <a:lnTo>
                    <a:pt x="42" y="41"/>
                  </a:lnTo>
                  <a:lnTo>
                    <a:pt x="43" y="29"/>
                  </a:lnTo>
                  <a:lnTo>
                    <a:pt x="42" y="0"/>
                  </a:lnTo>
                  <a:lnTo>
                    <a:pt x="49" y="3"/>
                  </a:lnTo>
                  <a:lnTo>
                    <a:pt x="50" y="28"/>
                  </a:lnTo>
                  <a:lnTo>
                    <a:pt x="50" y="42"/>
                  </a:lnTo>
                  <a:lnTo>
                    <a:pt x="58" y="22"/>
                  </a:lnTo>
                  <a:lnTo>
                    <a:pt x="64" y="21"/>
                  </a:lnTo>
                  <a:lnTo>
                    <a:pt x="69" y="9"/>
                  </a:lnTo>
                  <a:lnTo>
                    <a:pt x="75" y="14"/>
                  </a:lnTo>
                  <a:lnTo>
                    <a:pt x="67" y="37"/>
                  </a:lnTo>
                  <a:lnTo>
                    <a:pt x="82" y="18"/>
                  </a:lnTo>
                  <a:lnTo>
                    <a:pt x="87" y="22"/>
                  </a:lnTo>
                  <a:lnTo>
                    <a:pt x="70" y="50"/>
                  </a:lnTo>
                  <a:lnTo>
                    <a:pt x="90" y="29"/>
                  </a:lnTo>
                  <a:lnTo>
                    <a:pt x="94" y="33"/>
                  </a:lnTo>
                  <a:lnTo>
                    <a:pt x="85" y="45"/>
                  </a:lnTo>
                  <a:lnTo>
                    <a:pt x="86" y="50"/>
                  </a:lnTo>
                  <a:lnTo>
                    <a:pt x="81" y="56"/>
                  </a:lnTo>
                  <a:lnTo>
                    <a:pt x="94" y="47"/>
                  </a:lnTo>
                  <a:lnTo>
                    <a:pt x="98" y="56"/>
                  </a:lnTo>
                  <a:lnTo>
                    <a:pt x="81" y="83"/>
                  </a:lnTo>
                  <a:lnTo>
                    <a:pt x="68" y="107"/>
                  </a:lnTo>
                  <a:lnTo>
                    <a:pt x="61" y="118"/>
                  </a:lnTo>
                  <a:lnTo>
                    <a:pt x="54" y="127"/>
                  </a:lnTo>
                  <a:lnTo>
                    <a:pt x="45" y="137"/>
                  </a:lnTo>
                  <a:lnTo>
                    <a:pt x="43" y="133"/>
                  </a:lnTo>
                  <a:lnTo>
                    <a:pt x="50" y="125"/>
                  </a:lnTo>
                  <a:lnTo>
                    <a:pt x="59" y="112"/>
                  </a:lnTo>
                  <a:lnTo>
                    <a:pt x="67" y="98"/>
                  </a:lnTo>
                  <a:lnTo>
                    <a:pt x="78" y="76"/>
                  </a:lnTo>
                  <a:lnTo>
                    <a:pt x="91" y="57"/>
                  </a:lnTo>
                  <a:lnTo>
                    <a:pt x="76" y="66"/>
                  </a:lnTo>
                  <a:lnTo>
                    <a:pt x="79" y="54"/>
                  </a:lnTo>
                  <a:lnTo>
                    <a:pt x="77" y="47"/>
                  </a:lnTo>
                  <a:lnTo>
                    <a:pt x="63" y="59"/>
                  </a:lnTo>
                  <a:lnTo>
                    <a:pt x="71" y="38"/>
                  </a:lnTo>
                  <a:lnTo>
                    <a:pt x="64" y="45"/>
                  </a:lnTo>
                  <a:lnTo>
                    <a:pt x="65" y="26"/>
                  </a:lnTo>
                  <a:lnTo>
                    <a:pt x="61" y="26"/>
                  </a:lnTo>
                  <a:lnTo>
                    <a:pt x="49" y="52"/>
                  </a:lnTo>
                  <a:lnTo>
                    <a:pt x="45" y="43"/>
                  </a:lnTo>
                  <a:lnTo>
                    <a:pt x="43" y="49"/>
                  </a:lnTo>
                  <a:lnTo>
                    <a:pt x="43" y="64"/>
                  </a:lnTo>
                  <a:lnTo>
                    <a:pt x="40" y="78"/>
                  </a:lnTo>
                  <a:lnTo>
                    <a:pt x="35" y="91"/>
                  </a:lnTo>
                  <a:lnTo>
                    <a:pt x="29" y="99"/>
                  </a:lnTo>
                  <a:lnTo>
                    <a:pt x="25" y="9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9" name="Freeform 160"/>
            <p:cNvSpPr>
              <a:spLocks/>
            </p:cNvSpPr>
            <p:nvPr/>
          </p:nvSpPr>
          <p:spPr bwMode="auto">
            <a:xfrm>
              <a:off x="5182" y="1357"/>
              <a:ext cx="36" cy="33"/>
            </a:xfrm>
            <a:custGeom>
              <a:avLst/>
              <a:gdLst>
                <a:gd name="T0" fmla="*/ 31 w 36"/>
                <a:gd name="T1" fmla="*/ 0 h 33"/>
                <a:gd name="T2" fmla="*/ 25 w 36"/>
                <a:gd name="T3" fmla="*/ 8 h 33"/>
                <a:gd name="T4" fmla="*/ 14 w 36"/>
                <a:gd name="T5" fmla="*/ 18 h 33"/>
                <a:gd name="T6" fmla="*/ 5 w 36"/>
                <a:gd name="T7" fmla="*/ 27 h 33"/>
                <a:gd name="T8" fmla="*/ 0 w 36"/>
                <a:gd name="T9" fmla="*/ 31 h 33"/>
                <a:gd name="T10" fmla="*/ 5 w 36"/>
                <a:gd name="T11" fmla="*/ 32 h 33"/>
                <a:gd name="T12" fmla="*/ 13 w 36"/>
                <a:gd name="T13" fmla="*/ 23 h 33"/>
                <a:gd name="T14" fmla="*/ 22 w 36"/>
                <a:gd name="T15" fmla="*/ 15 h 33"/>
                <a:gd name="T16" fmla="*/ 29 w 36"/>
                <a:gd name="T17" fmla="*/ 10 h 33"/>
                <a:gd name="T18" fmla="*/ 35 w 36"/>
                <a:gd name="T19" fmla="*/ 3 h 33"/>
                <a:gd name="T20" fmla="*/ 31 w 36"/>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3">
                  <a:moveTo>
                    <a:pt x="31" y="0"/>
                  </a:moveTo>
                  <a:lnTo>
                    <a:pt x="25" y="8"/>
                  </a:lnTo>
                  <a:lnTo>
                    <a:pt x="14" y="18"/>
                  </a:lnTo>
                  <a:lnTo>
                    <a:pt x="5" y="27"/>
                  </a:lnTo>
                  <a:lnTo>
                    <a:pt x="0" y="31"/>
                  </a:lnTo>
                  <a:lnTo>
                    <a:pt x="5" y="32"/>
                  </a:lnTo>
                  <a:lnTo>
                    <a:pt x="13" y="23"/>
                  </a:lnTo>
                  <a:lnTo>
                    <a:pt x="22" y="15"/>
                  </a:lnTo>
                  <a:lnTo>
                    <a:pt x="29" y="10"/>
                  </a:lnTo>
                  <a:lnTo>
                    <a:pt x="35" y="3"/>
                  </a:lnTo>
                  <a:lnTo>
                    <a:pt x="3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Freeform 161"/>
            <p:cNvSpPr>
              <a:spLocks/>
            </p:cNvSpPr>
            <p:nvPr/>
          </p:nvSpPr>
          <p:spPr bwMode="auto">
            <a:xfrm>
              <a:off x="4990" y="1318"/>
              <a:ext cx="122" cy="235"/>
            </a:xfrm>
            <a:custGeom>
              <a:avLst/>
              <a:gdLst>
                <a:gd name="T0" fmla="*/ 121 w 122"/>
                <a:gd name="T1" fmla="*/ 172 h 235"/>
                <a:gd name="T2" fmla="*/ 115 w 122"/>
                <a:gd name="T3" fmla="*/ 166 h 235"/>
                <a:gd name="T4" fmla="*/ 109 w 122"/>
                <a:gd name="T5" fmla="*/ 157 h 235"/>
                <a:gd name="T6" fmla="*/ 100 w 122"/>
                <a:gd name="T7" fmla="*/ 147 h 235"/>
                <a:gd name="T8" fmla="*/ 91 w 122"/>
                <a:gd name="T9" fmla="*/ 143 h 235"/>
                <a:gd name="T10" fmla="*/ 82 w 122"/>
                <a:gd name="T11" fmla="*/ 141 h 235"/>
                <a:gd name="T12" fmla="*/ 73 w 122"/>
                <a:gd name="T13" fmla="*/ 141 h 235"/>
                <a:gd name="T14" fmla="*/ 70 w 122"/>
                <a:gd name="T15" fmla="*/ 141 h 235"/>
                <a:gd name="T16" fmla="*/ 4 w 122"/>
                <a:gd name="T17" fmla="*/ 0 h 235"/>
                <a:gd name="T18" fmla="*/ 0 w 122"/>
                <a:gd name="T19" fmla="*/ 1 h 235"/>
                <a:gd name="T20" fmla="*/ 109 w 122"/>
                <a:gd name="T21" fmla="*/ 234 h 235"/>
                <a:gd name="T22" fmla="*/ 112 w 122"/>
                <a:gd name="T23" fmla="*/ 232 h 235"/>
                <a:gd name="T24" fmla="*/ 72 w 122"/>
                <a:gd name="T25" fmla="*/ 145 h 235"/>
                <a:gd name="T26" fmla="*/ 87 w 122"/>
                <a:gd name="T27" fmla="*/ 145 h 235"/>
                <a:gd name="T28" fmla="*/ 94 w 122"/>
                <a:gd name="T29" fmla="*/ 147 h 235"/>
                <a:gd name="T30" fmla="*/ 99 w 122"/>
                <a:gd name="T31" fmla="*/ 150 h 235"/>
                <a:gd name="T32" fmla="*/ 104 w 122"/>
                <a:gd name="T33" fmla="*/ 155 h 235"/>
                <a:gd name="T34" fmla="*/ 111 w 122"/>
                <a:gd name="T35" fmla="*/ 165 h 235"/>
                <a:gd name="T36" fmla="*/ 114 w 122"/>
                <a:gd name="T37" fmla="*/ 171 h 235"/>
                <a:gd name="T38" fmla="*/ 117 w 122"/>
                <a:gd name="T39" fmla="*/ 174 h 235"/>
                <a:gd name="T40" fmla="*/ 121 w 122"/>
                <a:gd name="T41" fmla="*/ 17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235">
                  <a:moveTo>
                    <a:pt x="121" y="172"/>
                  </a:moveTo>
                  <a:lnTo>
                    <a:pt x="115" y="166"/>
                  </a:lnTo>
                  <a:lnTo>
                    <a:pt x="109" y="157"/>
                  </a:lnTo>
                  <a:lnTo>
                    <a:pt x="100" y="147"/>
                  </a:lnTo>
                  <a:lnTo>
                    <a:pt x="91" y="143"/>
                  </a:lnTo>
                  <a:lnTo>
                    <a:pt x="82" y="141"/>
                  </a:lnTo>
                  <a:lnTo>
                    <a:pt x="73" y="141"/>
                  </a:lnTo>
                  <a:lnTo>
                    <a:pt x="70" y="141"/>
                  </a:lnTo>
                  <a:lnTo>
                    <a:pt x="4" y="0"/>
                  </a:lnTo>
                  <a:lnTo>
                    <a:pt x="0" y="1"/>
                  </a:lnTo>
                  <a:lnTo>
                    <a:pt x="109" y="234"/>
                  </a:lnTo>
                  <a:lnTo>
                    <a:pt x="112" y="232"/>
                  </a:lnTo>
                  <a:lnTo>
                    <a:pt x="72" y="145"/>
                  </a:lnTo>
                  <a:lnTo>
                    <a:pt x="87" y="145"/>
                  </a:lnTo>
                  <a:lnTo>
                    <a:pt x="94" y="147"/>
                  </a:lnTo>
                  <a:lnTo>
                    <a:pt x="99" y="150"/>
                  </a:lnTo>
                  <a:lnTo>
                    <a:pt x="104" y="155"/>
                  </a:lnTo>
                  <a:lnTo>
                    <a:pt x="111" y="165"/>
                  </a:lnTo>
                  <a:lnTo>
                    <a:pt x="114" y="171"/>
                  </a:lnTo>
                  <a:lnTo>
                    <a:pt x="117" y="174"/>
                  </a:lnTo>
                  <a:lnTo>
                    <a:pt x="121" y="17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Freeform 162"/>
            <p:cNvSpPr>
              <a:spLocks/>
            </p:cNvSpPr>
            <p:nvPr/>
          </p:nvSpPr>
          <p:spPr bwMode="auto">
            <a:xfrm>
              <a:off x="4977" y="1325"/>
              <a:ext cx="112" cy="238"/>
            </a:xfrm>
            <a:custGeom>
              <a:avLst/>
              <a:gdLst>
                <a:gd name="T0" fmla="*/ 0 w 112"/>
                <a:gd name="T1" fmla="*/ 0 h 238"/>
                <a:gd name="T2" fmla="*/ 110 w 112"/>
                <a:gd name="T3" fmla="*/ 236 h 238"/>
                <a:gd name="T4" fmla="*/ 111 w 112"/>
                <a:gd name="T5" fmla="*/ 237 h 238"/>
                <a:gd name="T6" fmla="*/ 0 w 112"/>
                <a:gd name="T7" fmla="*/ 0 h 238"/>
                <a:gd name="T8" fmla="*/ 0 w 112"/>
                <a:gd name="T9" fmla="*/ 0 h 238"/>
              </a:gdLst>
              <a:ahLst/>
              <a:cxnLst>
                <a:cxn ang="0">
                  <a:pos x="T0" y="T1"/>
                </a:cxn>
                <a:cxn ang="0">
                  <a:pos x="T2" y="T3"/>
                </a:cxn>
                <a:cxn ang="0">
                  <a:pos x="T4" y="T5"/>
                </a:cxn>
                <a:cxn ang="0">
                  <a:pos x="T6" y="T7"/>
                </a:cxn>
                <a:cxn ang="0">
                  <a:pos x="T8" y="T9"/>
                </a:cxn>
              </a:cxnLst>
              <a:rect l="0" t="0" r="r" b="b"/>
              <a:pathLst>
                <a:path w="112" h="238">
                  <a:moveTo>
                    <a:pt x="0" y="0"/>
                  </a:moveTo>
                  <a:lnTo>
                    <a:pt x="110" y="236"/>
                  </a:lnTo>
                  <a:lnTo>
                    <a:pt x="111" y="237"/>
                  </a:lnTo>
                  <a:lnTo>
                    <a:pt x="0" y="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Freeform 163"/>
            <p:cNvSpPr>
              <a:spLocks/>
            </p:cNvSpPr>
            <p:nvPr/>
          </p:nvSpPr>
          <p:spPr bwMode="auto">
            <a:xfrm>
              <a:off x="5037" y="1455"/>
              <a:ext cx="22" cy="20"/>
            </a:xfrm>
            <a:custGeom>
              <a:avLst/>
              <a:gdLst>
                <a:gd name="T0" fmla="*/ 7 w 22"/>
                <a:gd name="T1" fmla="*/ 0 h 20"/>
                <a:gd name="T2" fmla="*/ 0 w 22"/>
                <a:gd name="T3" fmla="*/ 9 h 20"/>
                <a:gd name="T4" fmla="*/ 1 w 22"/>
                <a:gd name="T5" fmla="*/ 13 h 20"/>
                <a:gd name="T6" fmla="*/ 3 w 22"/>
                <a:gd name="T7" fmla="*/ 17 h 20"/>
                <a:gd name="T8" fmla="*/ 10 w 22"/>
                <a:gd name="T9" fmla="*/ 19 h 20"/>
                <a:gd name="T10" fmla="*/ 21 w 22"/>
                <a:gd name="T11" fmla="*/ 18 h 20"/>
                <a:gd name="T12" fmla="*/ 17 w 22"/>
                <a:gd name="T13" fmla="*/ 9 h 20"/>
                <a:gd name="T14" fmla="*/ 7 w 22"/>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7" y="0"/>
                  </a:moveTo>
                  <a:lnTo>
                    <a:pt x="0" y="9"/>
                  </a:lnTo>
                  <a:lnTo>
                    <a:pt x="1" y="13"/>
                  </a:lnTo>
                  <a:lnTo>
                    <a:pt x="3" y="17"/>
                  </a:lnTo>
                  <a:lnTo>
                    <a:pt x="10" y="19"/>
                  </a:lnTo>
                  <a:lnTo>
                    <a:pt x="21" y="18"/>
                  </a:lnTo>
                  <a:lnTo>
                    <a:pt x="17" y="9"/>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3" name="Freeform 164"/>
            <p:cNvSpPr>
              <a:spLocks/>
            </p:cNvSpPr>
            <p:nvPr/>
          </p:nvSpPr>
          <p:spPr bwMode="auto">
            <a:xfrm>
              <a:off x="5042" y="1490"/>
              <a:ext cx="17" cy="27"/>
            </a:xfrm>
            <a:custGeom>
              <a:avLst/>
              <a:gdLst>
                <a:gd name="T0" fmla="*/ 13 w 17"/>
                <a:gd name="T1" fmla="*/ 0 h 27"/>
                <a:gd name="T2" fmla="*/ 0 w 17"/>
                <a:gd name="T3" fmla="*/ 12 h 27"/>
                <a:gd name="T4" fmla="*/ 1 w 17"/>
                <a:gd name="T5" fmla="*/ 16 h 27"/>
                <a:gd name="T6" fmla="*/ 6 w 17"/>
                <a:gd name="T7" fmla="*/ 19 h 27"/>
                <a:gd name="T8" fmla="*/ 7 w 17"/>
                <a:gd name="T9" fmla="*/ 22 h 27"/>
                <a:gd name="T10" fmla="*/ 8 w 17"/>
                <a:gd name="T11" fmla="*/ 26 h 27"/>
                <a:gd name="T12" fmla="*/ 12 w 17"/>
                <a:gd name="T13" fmla="*/ 26 h 27"/>
                <a:gd name="T14" fmla="*/ 11 w 17"/>
                <a:gd name="T15" fmla="*/ 22 h 27"/>
                <a:gd name="T16" fmla="*/ 9 w 17"/>
                <a:gd name="T17" fmla="*/ 17 h 27"/>
                <a:gd name="T18" fmla="*/ 6 w 17"/>
                <a:gd name="T19" fmla="*/ 15 h 27"/>
                <a:gd name="T20" fmla="*/ 4 w 17"/>
                <a:gd name="T21" fmla="*/ 11 h 27"/>
                <a:gd name="T22" fmla="*/ 16 w 17"/>
                <a:gd name="T23" fmla="*/ 4 h 27"/>
                <a:gd name="T24" fmla="*/ 13 w 17"/>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7">
                  <a:moveTo>
                    <a:pt x="13" y="0"/>
                  </a:moveTo>
                  <a:lnTo>
                    <a:pt x="0" y="12"/>
                  </a:lnTo>
                  <a:lnTo>
                    <a:pt x="1" y="16"/>
                  </a:lnTo>
                  <a:lnTo>
                    <a:pt x="6" y="19"/>
                  </a:lnTo>
                  <a:lnTo>
                    <a:pt x="7" y="22"/>
                  </a:lnTo>
                  <a:lnTo>
                    <a:pt x="8" y="26"/>
                  </a:lnTo>
                  <a:lnTo>
                    <a:pt x="12" y="26"/>
                  </a:lnTo>
                  <a:lnTo>
                    <a:pt x="11" y="22"/>
                  </a:lnTo>
                  <a:lnTo>
                    <a:pt x="9" y="17"/>
                  </a:lnTo>
                  <a:lnTo>
                    <a:pt x="6" y="15"/>
                  </a:lnTo>
                  <a:lnTo>
                    <a:pt x="4" y="11"/>
                  </a:lnTo>
                  <a:lnTo>
                    <a:pt x="16" y="4"/>
                  </a:lnTo>
                  <a:lnTo>
                    <a:pt x="1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4" name="Freeform 165"/>
            <p:cNvSpPr>
              <a:spLocks/>
            </p:cNvSpPr>
            <p:nvPr/>
          </p:nvSpPr>
          <p:spPr bwMode="auto">
            <a:xfrm>
              <a:off x="5046" y="1478"/>
              <a:ext cx="22" cy="22"/>
            </a:xfrm>
            <a:custGeom>
              <a:avLst/>
              <a:gdLst>
                <a:gd name="T0" fmla="*/ 7 w 22"/>
                <a:gd name="T1" fmla="*/ 21 h 22"/>
                <a:gd name="T2" fmla="*/ 0 w 22"/>
                <a:gd name="T3" fmla="*/ 7 h 22"/>
                <a:gd name="T4" fmla="*/ 15 w 22"/>
                <a:gd name="T5" fmla="*/ 0 h 22"/>
                <a:gd name="T6" fmla="*/ 21 w 22"/>
                <a:gd name="T7" fmla="*/ 13 h 22"/>
                <a:gd name="T8" fmla="*/ 7 w 22"/>
                <a:gd name="T9" fmla="*/ 21 h 22"/>
              </a:gdLst>
              <a:ahLst/>
              <a:cxnLst>
                <a:cxn ang="0">
                  <a:pos x="T0" y="T1"/>
                </a:cxn>
                <a:cxn ang="0">
                  <a:pos x="T2" y="T3"/>
                </a:cxn>
                <a:cxn ang="0">
                  <a:pos x="T4" y="T5"/>
                </a:cxn>
                <a:cxn ang="0">
                  <a:pos x="T6" y="T7"/>
                </a:cxn>
                <a:cxn ang="0">
                  <a:pos x="T8" y="T9"/>
                </a:cxn>
              </a:cxnLst>
              <a:rect l="0" t="0" r="r" b="b"/>
              <a:pathLst>
                <a:path w="22" h="22">
                  <a:moveTo>
                    <a:pt x="7" y="21"/>
                  </a:moveTo>
                  <a:lnTo>
                    <a:pt x="0" y="7"/>
                  </a:lnTo>
                  <a:lnTo>
                    <a:pt x="15" y="0"/>
                  </a:lnTo>
                  <a:lnTo>
                    <a:pt x="21" y="13"/>
                  </a:lnTo>
                  <a:lnTo>
                    <a:pt x="7"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5" name="Freeform 166"/>
            <p:cNvSpPr>
              <a:spLocks/>
            </p:cNvSpPr>
            <p:nvPr/>
          </p:nvSpPr>
          <p:spPr bwMode="auto">
            <a:xfrm>
              <a:off x="5053" y="1478"/>
              <a:ext cx="308" cy="141"/>
            </a:xfrm>
            <a:custGeom>
              <a:avLst/>
              <a:gdLst>
                <a:gd name="T0" fmla="*/ 307 w 308"/>
                <a:gd name="T1" fmla="*/ 0 h 141"/>
                <a:gd name="T2" fmla="*/ 234 w 308"/>
                <a:gd name="T3" fmla="*/ 13 h 141"/>
                <a:gd name="T4" fmla="*/ 158 w 308"/>
                <a:gd name="T5" fmla="*/ 32 h 141"/>
                <a:gd name="T6" fmla="*/ 95 w 308"/>
                <a:gd name="T7" fmla="*/ 55 h 141"/>
                <a:gd name="T8" fmla="*/ 32 w 308"/>
                <a:gd name="T9" fmla="*/ 89 h 141"/>
                <a:gd name="T10" fmla="*/ 7 w 308"/>
                <a:gd name="T11" fmla="*/ 111 h 141"/>
                <a:gd name="T12" fmla="*/ 7 w 308"/>
                <a:gd name="T13" fmla="*/ 123 h 141"/>
                <a:gd name="T14" fmla="*/ 13 w 308"/>
                <a:gd name="T15" fmla="*/ 132 h 141"/>
                <a:gd name="T16" fmla="*/ 29 w 308"/>
                <a:gd name="T17" fmla="*/ 131 h 141"/>
                <a:gd name="T18" fmla="*/ 62 w 308"/>
                <a:gd name="T19" fmla="*/ 124 h 141"/>
                <a:gd name="T20" fmla="*/ 114 w 308"/>
                <a:gd name="T21" fmla="*/ 104 h 141"/>
                <a:gd name="T22" fmla="*/ 157 w 308"/>
                <a:gd name="T23" fmla="*/ 83 h 141"/>
                <a:gd name="T24" fmla="*/ 294 w 308"/>
                <a:gd name="T25" fmla="*/ 10 h 141"/>
                <a:gd name="T26" fmla="*/ 209 w 308"/>
                <a:gd name="T27" fmla="*/ 63 h 141"/>
                <a:gd name="T28" fmla="*/ 142 w 308"/>
                <a:gd name="T29" fmla="*/ 99 h 141"/>
                <a:gd name="T30" fmla="*/ 86 w 308"/>
                <a:gd name="T31" fmla="*/ 124 h 141"/>
                <a:gd name="T32" fmla="*/ 45 w 308"/>
                <a:gd name="T33" fmla="*/ 137 h 141"/>
                <a:gd name="T34" fmla="*/ 19 w 308"/>
                <a:gd name="T35" fmla="*/ 140 h 141"/>
                <a:gd name="T36" fmla="*/ 7 w 308"/>
                <a:gd name="T37" fmla="*/ 135 h 141"/>
                <a:gd name="T38" fmla="*/ 0 w 308"/>
                <a:gd name="T39" fmla="*/ 127 h 141"/>
                <a:gd name="T40" fmla="*/ 0 w 308"/>
                <a:gd name="T41" fmla="*/ 116 h 141"/>
                <a:gd name="T42" fmla="*/ 6 w 308"/>
                <a:gd name="T43" fmla="*/ 105 h 141"/>
                <a:gd name="T44" fmla="*/ 30 w 308"/>
                <a:gd name="T45" fmla="*/ 86 h 141"/>
                <a:gd name="T46" fmla="*/ 75 w 308"/>
                <a:gd name="T47" fmla="*/ 61 h 141"/>
                <a:gd name="T48" fmla="*/ 110 w 308"/>
                <a:gd name="T49" fmla="*/ 45 h 141"/>
                <a:gd name="T50" fmla="*/ 156 w 308"/>
                <a:gd name="T51" fmla="*/ 28 h 141"/>
                <a:gd name="T52" fmla="*/ 201 w 308"/>
                <a:gd name="T53" fmla="*/ 17 h 141"/>
                <a:gd name="T54" fmla="*/ 242 w 308"/>
                <a:gd name="T55" fmla="*/ 8 h 141"/>
                <a:gd name="T56" fmla="*/ 307 w 308"/>
                <a:gd name="T5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8" h="141">
                  <a:moveTo>
                    <a:pt x="307" y="0"/>
                  </a:moveTo>
                  <a:lnTo>
                    <a:pt x="234" y="13"/>
                  </a:lnTo>
                  <a:lnTo>
                    <a:pt x="158" y="32"/>
                  </a:lnTo>
                  <a:lnTo>
                    <a:pt x="95" y="55"/>
                  </a:lnTo>
                  <a:lnTo>
                    <a:pt x="32" y="89"/>
                  </a:lnTo>
                  <a:lnTo>
                    <a:pt x="7" y="111"/>
                  </a:lnTo>
                  <a:lnTo>
                    <a:pt x="7" y="123"/>
                  </a:lnTo>
                  <a:lnTo>
                    <a:pt x="13" y="132"/>
                  </a:lnTo>
                  <a:lnTo>
                    <a:pt x="29" y="131"/>
                  </a:lnTo>
                  <a:lnTo>
                    <a:pt x="62" y="124"/>
                  </a:lnTo>
                  <a:lnTo>
                    <a:pt x="114" y="104"/>
                  </a:lnTo>
                  <a:lnTo>
                    <a:pt x="157" y="83"/>
                  </a:lnTo>
                  <a:lnTo>
                    <a:pt x="294" y="10"/>
                  </a:lnTo>
                  <a:lnTo>
                    <a:pt x="209" y="63"/>
                  </a:lnTo>
                  <a:lnTo>
                    <a:pt x="142" y="99"/>
                  </a:lnTo>
                  <a:lnTo>
                    <a:pt x="86" y="124"/>
                  </a:lnTo>
                  <a:lnTo>
                    <a:pt x="45" y="137"/>
                  </a:lnTo>
                  <a:lnTo>
                    <a:pt x="19" y="140"/>
                  </a:lnTo>
                  <a:lnTo>
                    <a:pt x="7" y="135"/>
                  </a:lnTo>
                  <a:lnTo>
                    <a:pt x="0" y="127"/>
                  </a:lnTo>
                  <a:lnTo>
                    <a:pt x="0" y="116"/>
                  </a:lnTo>
                  <a:lnTo>
                    <a:pt x="6" y="105"/>
                  </a:lnTo>
                  <a:lnTo>
                    <a:pt x="30" y="86"/>
                  </a:lnTo>
                  <a:lnTo>
                    <a:pt x="75" y="61"/>
                  </a:lnTo>
                  <a:lnTo>
                    <a:pt x="110" y="45"/>
                  </a:lnTo>
                  <a:lnTo>
                    <a:pt x="156" y="28"/>
                  </a:lnTo>
                  <a:lnTo>
                    <a:pt x="201" y="17"/>
                  </a:lnTo>
                  <a:lnTo>
                    <a:pt x="242" y="8"/>
                  </a:lnTo>
                  <a:lnTo>
                    <a:pt x="30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6" name="Freeform 167"/>
            <p:cNvSpPr>
              <a:spLocks/>
            </p:cNvSpPr>
            <p:nvPr/>
          </p:nvSpPr>
          <p:spPr bwMode="auto">
            <a:xfrm>
              <a:off x="4923" y="1201"/>
              <a:ext cx="317" cy="134"/>
            </a:xfrm>
            <a:custGeom>
              <a:avLst/>
              <a:gdLst>
                <a:gd name="T0" fmla="*/ 316 w 317"/>
                <a:gd name="T1" fmla="*/ 2 h 134"/>
                <a:gd name="T2" fmla="*/ 53 w 317"/>
                <a:gd name="T3" fmla="*/ 125 h 134"/>
                <a:gd name="T4" fmla="*/ 23 w 317"/>
                <a:gd name="T5" fmla="*/ 133 h 134"/>
                <a:gd name="T6" fmla="*/ 9 w 317"/>
                <a:gd name="T7" fmla="*/ 132 h 134"/>
                <a:gd name="T8" fmla="*/ 2 w 317"/>
                <a:gd name="T9" fmla="*/ 123 h 134"/>
                <a:gd name="T10" fmla="*/ 0 w 317"/>
                <a:gd name="T11" fmla="*/ 113 h 134"/>
                <a:gd name="T12" fmla="*/ 6 w 317"/>
                <a:gd name="T13" fmla="*/ 100 h 134"/>
                <a:gd name="T14" fmla="*/ 22 w 317"/>
                <a:gd name="T15" fmla="*/ 85 h 134"/>
                <a:gd name="T16" fmla="*/ 65 w 317"/>
                <a:gd name="T17" fmla="*/ 60 h 134"/>
                <a:gd name="T18" fmla="*/ 120 w 317"/>
                <a:gd name="T19" fmla="*/ 33 h 134"/>
                <a:gd name="T20" fmla="*/ 175 w 317"/>
                <a:gd name="T21" fmla="*/ 15 h 134"/>
                <a:gd name="T22" fmla="*/ 244 w 317"/>
                <a:gd name="T23" fmla="*/ 3 h 134"/>
                <a:gd name="T24" fmla="*/ 300 w 317"/>
                <a:gd name="T25" fmla="*/ 0 h 134"/>
                <a:gd name="T26" fmla="*/ 222 w 317"/>
                <a:gd name="T27" fmla="*/ 10 h 134"/>
                <a:gd name="T28" fmla="*/ 173 w 317"/>
                <a:gd name="T29" fmla="*/ 22 h 134"/>
                <a:gd name="T30" fmla="*/ 126 w 317"/>
                <a:gd name="T31" fmla="*/ 38 h 134"/>
                <a:gd name="T32" fmla="*/ 56 w 317"/>
                <a:gd name="T33" fmla="*/ 73 h 134"/>
                <a:gd name="T34" fmla="*/ 14 w 317"/>
                <a:gd name="T35" fmla="*/ 101 h 134"/>
                <a:gd name="T36" fmla="*/ 8 w 317"/>
                <a:gd name="T37" fmla="*/ 115 h 134"/>
                <a:gd name="T38" fmla="*/ 13 w 317"/>
                <a:gd name="T39" fmla="*/ 123 h 134"/>
                <a:gd name="T40" fmla="*/ 31 w 317"/>
                <a:gd name="T41" fmla="*/ 125 h 134"/>
                <a:gd name="T42" fmla="*/ 69 w 317"/>
                <a:gd name="T43" fmla="*/ 112 h 134"/>
                <a:gd name="T44" fmla="*/ 316 w 317"/>
                <a:gd name="T45"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134">
                  <a:moveTo>
                    <a:pt x="316" y="2"/>
                  </a:moveTo>
                  <a:lnTo>
                    <a:pt x="53" y="125"/>
                  </a:lnTo>
                  <a:lnTo>
                    <a:pt x="23" y="133"/>
                  </a:lnTo>
                  <a:lnTo>
                    <a:pt x="9" y="132"/>
                  </a:lnTo>
                  <a:lnTo>
                    <a:pt x="2" y="123"/>
                  </a:lnTo>
                  <a:lnTo>
                    <a:pt x="0" y="113"/>
                  </a:lnTo>
                  <a:lnTo>
                    <a:pt x="6" y="100"/>
                  </a:lnTo>
                  <a:lnTo>
                    <a:pt x="22" y="85"/>
                  </a:lnTo>
                  <a:lnTo>
                    <a:pt x="65" y="60"/>
                  </a:lnTo>
                  <a:lnTo>
                    <a:pt x="120" y="33"/>
                  </a:lnTo>
                  <a:lnTo>
                    <a:pt x="175" y="15"/>
                  </a:lnTo>
                  <a:lnTo>
                    <a:pt x="244" y="3"/>
                  </a:lnTo>
                  <a:lnTo>
                    <a:pt x="300" y="0"/>
                  </a:lnTo>
                  <a:lnTo>
                    <a:pt x="222" y="10"/>
                  </a:lnTo>
                  <a:lnTo>
                    <a:pt x="173" y="22"/>
                  </a:lnTo>
                  <a:lnTo>
                    <a:pt x="126" y="38"/>
                  </a:lnTo>
                  <a:lnTo>
                    <a:pt x="56" y="73"/>
                  </a:lnTo>
                  <a:lnTo>
                    <a:pt x="14" y="101"/>
                  </a:lnTo>
                  <a:lnTo>
                    <a:pt x="8" y="115"/>
                  </a:lnTo>
                  <a:lnTo>
                    <a:pt x="13" y="123"/>
                  </a:lnTo>
                  <a:lnTo>
                    <a:pt x="31" y="125"/>
                  </a:lnTo>
                  <a:lnTo>
                    <a:pt x="69" y="112"/>
                  </a:lnTo>
                  <a:lnTo>
                    <a:pt x="316"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7" name="Freeform 168"/>
            <p:cNvSpPr>
              <a:spLocks/>
            </p:cNvSpPr>
            <p:nvPr/>
          </p:nvSpPr>
          <p:spPr bwMode="auto">
            <a:xfrm>
              <a:off x="5000" y="1478"/>
              <a:ext cx="64" cy="43"/>
            </a:xfrm>
            <a:custGeom>
              <a:avLst/>
              <a:gdLst>
                <a:gd name="T0" fmla="*/ 6 w 64"/>
                <a:gd name="T1" fmla="*/ 0 h 43"/>
                <a:gd name="T2" fmla="*/ 45 w 64"/>
                <a:gd name="T3" fmla="*/ 35 h 43"/>
                <a:gd name="T4" fmla="*/ 53 w 64"/>
                <a:gd name="T5" fmla="*/ 37 h 43"/>
                <a:gd name="T6" fmla="*/ 62 w 64"/>
                <a:gd name="T7" fmla="*/ 35 h 43"/>
                <a:gd name="T8" fmla="*/ 63 w 64"/>
                <a:gd name="T9" fmla="*/ 39 h 43"/>
                <a:gd name="T10" fmla="*/ 53 w 64"/>
                <a:gd name="T11" fmla="*/ 41 h 43"/>
                <a:gd name="T12" fmla="*/ 45 w 64"/>
                <a:gd name="T13" fmla="*/ 42 h 43"/>
                <a:gd name="T14" fmla="*/ 0 w 64"/>
                <a:gd name="T15" fmla="*/ 3 h 43"/>
                <a:gd name="T16" fmla="*/ 6 w 64"/>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6" y="0"/>
                  </a:moveTo>
                  <a:lnTo>
                    <a:pt x="45" y="35"/>
                  </a:lnTo>
                  <a:lnTo>
                    <a:pt x="53" y="37"/>
                  </a:lnTo>
                  <a:lnTo>
                    <a:pt x="62" y="35"/>
                  </a:lnTo>
                  <a:lnTo>
                    <a:pt x="63" y="39"/>
                  </a:lnTo>
                  <a:lnTo>
                    <a:pt x="53" y="41"/>
                  </a:lnTo>
                  <a:lnTo>
                    <a:pt x="45" y="42"/>
                  </a:lnTo>
                  <a:lnTo>
                    <a:pt x="0" y="3"/>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8" name="Freeform 169"/>
            <p:cNvSpPr>
              <a:spLocks/>
            </p:cNvSpPr>
            <p:nvPr/>
          </p:nvSpPr>
          <p:spPr bwMode="auto">
            <a:xfrm>
              <a:off x="5081" y="1429"/>
              <a:ext cx="173" cy="93"/>
            </a:xfrm>
            <a:custGeom>
              <a:avLst/>
              <a:gdLst>
                <a:gd name="T0" fmla="*/ 0 w 173"/>
                <a:gd name="T1" fmla="*/ 77 h 93"/>
                <a:gd name="T2" fmla="*/ 165 w 173"/>
                <a:gd name="T3" fmla="*/ 0 h 93"/>
                <a:gd name="T4" fmla="*/ 172 w 173"/>
                <a:gd name="T5" fmla="*/ 15 h 93"/>
                <a:gd name="T6" fmla="*/ 5 w 173"/>
                <a:gd name="T7" fmla="*/ 92 h 93"/>
                <a:gd name="T8" fmla="*/ 0 w 173"/>
                <a:gd name="T9" fmla="*/ 77 h 93"/>
              </a:gdLst>
              <a:ahLst/>
              <a:cxnLst>
                <a:cxn ang="0">
                  <a:pos x="T0" y="T1"/>
                </a:cxn>
                <a:cxn ang="0">
                  <a:pos x="T2" y="T3"/>
                </a:cxn>
                <a:cxn ang="0">
                  <a:pos x="T4" y="T5"/>
                </a:cxn>
                <a:cxn ang="0">
                  <a:pos x="T6" y="T7"/>
                </a:cxn>
                <a:cxn ang="0">
                  <a:pos x="T8" y="T9"/>
                </a:cxn>
              </a:cxnLst>
              <a:rect l="0" t="0" r="r" b="b"/>
              <a:pathLst>
                <a:path w="173" h="93">
                  <a:moveTo>
                    <a:pt x="0" y="77"/>
                  </a:moveTo>
                  <a:lnTo>
                    <a:pt x="165" y="0"/>
                  </a:lnTo>
                  <a:lnTo>
                    <a:pt x="172" y="15"/>
                  </a:lnTo>
                  <a:lnTo>
                    <a:pt x="5" y="92"/>
                  </a:lnTo>
                  <a:lnTo>
                    <a:pt x="0" y="7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9" name="Freeform 170"/>
            <p:cNvSpPr>
              <a:spLocks/>
            </p:cNvSpPr>
            <p:nvPr/>
          </p:nvSpPr>
          <p:spPr bwMode="auto">
            <a:xfrm>
              <a:off x="4907" y="1250"/>
              <a:ext cx="788" cy="480"/>
            </a:xfrm>
            <a:custGeom>
              <a:avLst/>
              <a:gdLst>
                <a:gd name="T0" fmla="*/ 783 w 788"/>
                <a:gd name="T1" fmla="*/ 62 h 480"/>
                <a:gd name="T2" fmla="*/ 787 w 788"/>
                <a:gd name="T3" fmla="*/ 43 h 480"/>
                <a:gd name="T4" fmla="*/ 778 w 788"/>
                <a:gd name="T5" fmla="*/ 13 h 480"/>
                <a:gd name="T6" fmla="*/ 758 w 788"/>
                <a:gd name="T7" fmla="*/ 0 h 480"/>
                <a:gd name="T8" fmla="*/ 628 w 788"/>
                <a:gd name="T9" fmla="*/ 13 h 480"/>
                <a:gd name="T10" fmla="*/ 474 w 788"/>
                <a:gd name="T11" fmla="*/ 57 h 480"/>
                <a:gd name="T12" fmla="*/ 396 w 788"/>
                <a:gd name="T13" fmla="*/ 93 h 480"/>
                <a:gd name="T14" fmla="*/ 585 w 788"/>
                <a:gd name="T15" fmla="*/ 32 h 480"/>
                <a:gd name="T16" fmla="*/ 725 w 788"/>
                <a:gd name="T17" fmla="*/ 8 h 480"/>
                <a:gd name="T18" fmla="*/ 763 w 788"/>
                <a:gd name="T19" fmla="*/ 10 h 480"/>
                <a:gd name="T20" fmla="*/ 775 w 788"/>
                <a:gd name="T21" fmla="*/ 27 h 480"/>
                <a:gd name="T22" fmla="*/ 775 w 788"/>
                <a:gd name="T23" fmla="*/ 54 h 480"/>
                <a:gd name="T24" fmla="*/ 756 w 788"/>
                <a:gd name="T25" fmla="*/ 80 h 480"/>
                <a:gd name="T26" fmla="*/ 702 w 788"/>
                <a:gd name="T27" fmla="*/ 131 h 480"/>
                <a:gd name="T28" fmla="*/ 645 w 788"/>
                <a:gd name="T29" fmla="*/ 179 h 480"/>
                <a:gd name="T30" fmla="*/ 586 w 788"/>
                <a:gd name="T31" fmla="*/ 224 h 480"/>
                <a:gd name="T32" fmla="*/ 524 w 788"/>
                <a:gd name="T33" fmla="*/ 266 h 480"/>
                <a:gd name="T34" fmla="*/ 459 w 788"/>
                <a:gd name="T35" fmla="*/ 305 h 480"/>
                <a:gd name="T36" fmla="*/ 394 w 788"/>
                <a:gd name="T37" fmla="*/ 340 h 480"/>
                <a:gd name="T38" fmla="*/ 326 w 788"/>
                <a:gd name="T39" fmla="*/ 372 h 480"/>
                <a:gd name="T40" fmla="*/ 256 w 788"/>
                <a:gd name="T41" fmla="*/ 400 h 480"/>
                <a:gd name="T42" fmla="*/ 186 w 788"/>
                <a:gd name="T43" fmla="*/ 424 h 480"/>
                <a:gd name="T44" fmla="*/ 114 w 788"/>
                <a:gd name="T45" fmla="*/ 445 h 480"/>
                <a:gd name="T46" fmla="*/ 41 w 788"/>
                <a:gd name="T47" fmla="*/ 462 h 480"/>
                <a:gd name="T48" fmla="*/ 0 w 788"/>
                <a:gd name="T49" fmla="*/ 479 h 480"/>
                <a:gd name="T50" fmla="*/ 74 w 788"/>
                <a:gd name="T51" fmla="*/ 464 h 480"/>
                <a:gd name="T52" fmla="*/ 147 w 788"/>
                <a:gd name="T53" fmla="*/ 445 h 480"/>
                <a:gd name="T54" fmla="*/ 218 w 788"/>
                <a:gd name="T55" fmla="*/ 423 h 480"/>
                <a:gd name="T56" fmla="*/ 289 w 788"/>
                <a:gd name="T57" fmla="*/ 397 h 480"/>
                <a:gd name="T58" fmla="*/ 358 w 788"/>
                <a:gd name="T59" fmla="*/ 367 h 480"/>
                <a:gd name="T60" fmla="*/ 425 w 788"/>
                <a:gd name="T61" fmla="*/ 334 h 480"/>
                <a:gd name="T62" fmla="*/ 489 w 788"/>
                <a:gd name="T63" fmla="*/ 297 h 480"/>
                <a:gd name="T64" fmla="*/ 553 w 788"/>
                <a:gd name="T65" fmla="*/ 257 h 480"/>
                <a:gd name="T66" fmla="*/ 614 w 788"/>
                <a:gd name="T67" fmla="*/ 214 h 480"/>
                <a:gd name="T68" fmla="*/ 674 w 788"/>
                <a:gd name="T69" fmla="*/ 167 h 480"/>
                <a:gd name="T70" fmla="*/ 730 w 788"/>
                <a:gd name="T71" fmla="*/ 117 h 480"/>
                <a:gd name="T72" fmla="*/ 765 w 788"/>
                <a:gd name="T73" fmla="*/ 8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8" h="480">
                  <a:moveTo>
                    <a:pt x="771" y="75"/>
                  </a:moveTo>
                  <a:lnTo>
                    <a:pt x="783" y="62"/>
                  </a:lnTo>
                  <a:lnTo>
                    <a:pt x="784" y="52"/>
                  </a:lnTo>
                  <a:lnTo>
                    <a:pt x="787" y="43"/>
                  </a:lnTo>
                  <a:lnTo>
                    <a:pt x="783" y="28"/>
                  </a:lnTo>
                  <a:lnTo>
                    <a:pt x="778" y="13"/>
                  </a:lnTo>
                  <a:lnTo>
                    <a:pt x="772" y="4"/>
                  </a:lnTo>
                  <a:lnTo>
                    <a:pt x="758" y="0"/>
                  </a:lnTo>
                  <a:lnTo>
                    <a:pt x="703" y="2"/>
                  </a:lnTo>
                  <a:lnTo>
                    <a:pt x="628" y="13"/>
                  </a:lnTo>
                  <a:lnTo>
                    <a:pt x="558" y="30"/>
                  </a:lnTo>
                  <a:lnTo>
                    <a:pt x="474" y="57"/>
                  </a:lnTo>
                  <a:lnTo>
                    <a:pt x="401" y="86"/>
                  </a:lnTo>
                  <a:lnTo>
                    <a:pt x="396" y="93"/>
                  </a:lnTo>
                  <a:lnTo>
                    <a:pt x="494" y="58"/>
                  </a:lnTo>
                  <a:lnTo>
                    <a:pt x="585" y="32"/>
                  </a:lnTo>
                  <a:lnTo>
                    <a:pt x="651" y="16"/>
                  </a:lnTo>
                  <a:lnTo>
                    <a:pt x="725" y="8"/>
                  </a:lnTo>
                  <a:lnTo>
                    <a:pt x="761" y="9"/>
                  </a:lnTo>
                  <a:lnTo>
                    <a:pt x="763" y="10"/>
                  </a:lnTo>
                  <a:lnTo>
                    <a:pt x="769" y="15"/>
                  </a:lnTo>
                  <a:lnTo>
                    <a:pt x="775" y="27"/>
                  </a:lnTo>
                  <a:lnTo>
                    <a:pt x="777" y="43"/>
                  </a:lnTo>
                  <a:lnTo>
                    <a:pt x="775" y="54"/>
                  </a:lnTo>
                  <a:lnTo>
                    <a:pt x="772" y="63"/>
                  </a:lnTo>
                  <a:lnTo>
                    <a:pt x="756" y="80"/>
                  </a:lnTo>
                  <a:lnTo>
                    <a:pt x="730" y="105"/>
                  </a:lnTo>
                  <a:lnTo>
                    <a:pt x="702" y="131"/>
                  </a:lnTo>
                  <a:lnTo>
                    <a:pt x="674" y="156"/>
                  </a:lnTo>
                  <a:lnTo>
                    <a:pt x="645" y="179"/>
                  </a:lnTo>
                  <a:lnTo>
                    <a:pt x="615" y="203"/>
                  </a:lnTo>
                  <a:lnTo>
                    <a:pt x="586" y="224"/>
                  </a:lnTo>
                  <a:lnTo>
                    <a:pt x="555" y="245"/>
                  </a:lnTo>
                  <a:lnTo>
                    <a:pt x="524" y="266"/>
                  </a:lnTo>
                  <a:lnTo>
                    <a:pt x="492" y="287"/>
                  </a:lnTo>
                  <a:lnTo>
                    <a:pt x="459" y="305"/>
                  </a:lnTo>
                  <a:lnTo>
                    <a:pt x="427" y="324"/>
                  </a:lnTo>
                  <a:lnTo>
                    <a:pt x="394" y="340"/>
                  </a:lnTo>
                  <a:lnTo>
                    <a:pt x="359" y="356"/>
                  </a:lnTo>
                  <a:lnTo>
                    <a:pt x="326" y="372"/>
                  </a:lnTo>
                  <a:lnTo>
                    <a:pt x="292" y="387"/>
                  </a:lnTo>
                  <a:lnTo>
                    <a:pt x="256" y="400"/>
                  </a:lnTo>
                  <a:lnTo>
                    <a:pt x="221" y="413"/>
                  </a:lnTo>
                  <a:lnTo>
                    <a:pt x="186" y="424"/>
                  </a:lnTo>
                  <a:lnTo>
                    <a:pt x="149" y="435"/>
                  </a:lnTo>
                  <a:lnTo>
                    <a:pt x="114" y="445"/>
                  </a:lnTo>
                  <a:lnTo>
                    <a:pt x="77" y="454"/>
                  </a:lnTo>
                  <a:lnTo>
                    <a:pt x="41" y="462"/>
                  </a:lnTo>
                  <a:lnTo>
                    <a:pt x="5" y="469"/>
                  </a:lnTo>
                  <a:lnTo>
                    <a:pt x="0" y="479"/>
                  </a:lnTo>
                  <a:lnTo>
                    <a:pt x="38" y="471"/>
                  </a:lnTo>
                  <a:lnTo>
                    <a:pt x="74" y="464"/>
                  </a:lnTo>
                  <a:lnTo>
                    <a:pt x="110" y="455"/>
                  </a:lnTo>
                  <a:lnTo>
                    <a:pt x="147" y="445"/>
                  </a:lnTo>
                  <a:lnTo>
                    <a:pt x="183" y="434"/>
                  </a:lnTo>
                  <a:lnTo>
                    <a:pt x="218" y="423"/>
                  </a:lnTo>
                  <a:lnTo>
                    <a:pt x="253" y="410"/>
                  </a:lnTo>
                  <a:lnTo>
                    <a:pt x="289" y="397"/>
                  </a:lnTo>
                  <a:lnTo>
                    <a:pt x="323" y="382"/>
                  </a:lnTo>
                  <a:lnTo>
                    <a:pt x="358" y="367"/>
                  </a:lnTo>
                  <a:lnTo>
                    <a:pt x="391" y="351"/>
                  </a:lnTo>
                  <a:lnTo>
                    <a:pt x="425" y="334"/>
                  </a:lnTo>
                  <a:lnTo>
                    <a:pt x="457" y="316"/>
                  </a:lnTo>
                  <a:lnTo>
                    <a:pt x="489" y="297"/>
                  </a:lnTo>
                  <a:lnTo>
                    <a:pt x="522" y="278"/>
                  </a:lnTo>
                  <a:lnTo>
                    <a:pt x="553" y="257"/>
                  </a:lnTo>
                  <a:lnTo>
                    <a:pt x="584" y="236"/>
                  </a:lnTo>
                  <a:lnTo>
                    <a:pt x="614" y="214"/>
                  </a:lnTo>
                  <a:lnTo>
                    <a:pt x="645" y="190"/>
                  </a:lnTo>
                  <a:lnTo>
                    <a:pt x="674" y="167"/>
                  </a:lnTo>
                  <a:lnTo>
                    <a:pt x="702" y="143"/>
                  </a:lnTo>
                  <a:lnTo>
                    <a:pt x="730" y="117"/>
                  </a:lnTo>
                  <a:lnTo>
                    <a:pt x="757" y="92"/>
                  </a:lnTo>
                  <a:lnTo>
                    <a:pt x="765" y="83"/>
                  </a:lnTo>
                  <a:lnTo>
                    <a:pt x="771" y="7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0" name="Freeform 171"/>
            <p:cNvSpPr>
              <a:spLocks/>
            </p:cNvSpPr>
            <p:nvPr/>
          </p:nvSpPr>
          <p:spPr bwMode="auto">
            <a:xfrm>
              <a:off x="4848" y="1481"/>
              <a:ext cx="155" cy="248"/>
            </a:xfrm>
            <a:custGeom>
              <a:avLst/>
              <a:gdLst>
                <a:gd name="T0" fmla="*/ 67 w 155"/>
                <a:gd name="T1" fmla="*/ 240 h 248"/>
                <a:gd name="T2" fmla="*/ 11 w 155"/>
                <a:gd name="T3" fmla="*/ 120 h 248"/>
                <a:gd name="T4" fmla="*/ 22 w 155"/>
                <a:gd name="T5" fmla="*/ 107 h 248"/>
                <a:gd name="T6" fmla="*/ 60 w 155"/>
                <a:gd name="T7" fmla="*/ 73 h 248"/>
                <a:gd name="T8" fmla="*/ 112 w 155"/>
                <a:gd name="T9" fmla="*/ 31 h 248"/>
                <a:gd name="T10" fmla="*/ 154 w 155"/>
                <a:gd name="T11" fmla="*/ 3 h 248"/>
                <a:gd name="T12" fmla="*/ 153 w 155"/>
                <a:gd name="T13" fmla="*/ 0 h 248"/>
                <a:gd name="T14" fmla="*/ 112 w 155"/>
                <a:gd name="T15" fmla="*/ 25 h 248"/>
                <a:gd name="T16" fmla="*/ 72 w 155"/>
                <a:gd name="T17" fmla="*/ 54 h 248"/>
                <a:gd name="T18" fmla="*/ 35 w 155"/>
                <a:gd name="T19" fmla="*/ 84 h 248"/>
                <a:gd name="T20" fmla="*/ 11 w 155"/>
                <a:gd name="T21" fmla="*/ 107 h 248"/>
                <a:gd name="T22" fmla="*/ 0 w 155"/>
                <a:gd name="T23" fmla="*/ 120 h 248"/>
                <a:gd name="T24" fmla="*/ 59 w 155"/>
                <a:gd name="T25" fmla="*/ 247 h 248"/>
                <a:gd name="T26" fmla="*/ 67 w 155"/>
                <a:gd name="T27" fmla="*/ 2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248">
                  <a:moveTo>
                    <a:pt x="67" y="240"/>
                  </a:moveTo>
                  <a:lnTo>
                    <a:pt x="11" y="120"/>
                  </a:lnTo>
                  <a:lnTo>
                    <a:pt x="22" y="107"/>
                  </a:lnTo>
                  <a:lnTo>
                    <a:pt x="60" y="73"/>
                  </a:lnTo>
                  <a:lnTo>
                    <a:pt x="112" y="31"/>
                  </a:lnTo>
                  <a:lnTo>
                    <a:pt x="154" y="3"/>
                  </a:lnTo>
                  <a:lnTo>
                    <a:pt x="153" y="0"/>
                  </a:lnTo>
                  <a:lnTo>
                    <a:pt x="112" y="25"/>
                  </a:lnTo>
                  <a:lnTo>
                    <a:pt x="72" y="54"/>
                  </a:lnTo>
                  <a:lnTo>
                    <a:pt x="35" y="84"/>
                  </a:lnTo>
                  <a:lnTo>
                    <a:pt x="11" y="107"/>
                  </a:lnTo>
                  <a:lnTo>
                    <a:pt x="0" y="120"/>
                  </a:lnTo>
                  <a:lnTo>
                    <a:pt x="59" y="247"/>
                  </a:lnTo>
                  <a:lnTo>
                    <a:pt x="67" y="24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1" name="Freeform 172"/>
            <p:cNvSpPr>
              <a:spLocks/>
            </p:cNvSpPr>
            <p:nvPr/>
          </p:nvSpPr>
          <p:spPr bwMode="auto">
            <a:xfrm>
              <a:off x="4841" y="1616"/>
              <a:ext cx="62" cy="106"/>
            </a:xfrm>
            <a:custGeom>
              <a:avLst/>
              <a:gdLst>
                <a:gd name="T0" fmla="*/ 12 w 62"/>
                <a:gd name="T1" fmla="*/ 0 h 106"/>
                <a:gd name="T2" fmla="*/ 0 w 62"/>
                <a:gd name="T3" fmla="*/ 16 h 106"/>
                <a:gd name="T4" fmla="*/ 41 w 62"/>
                <a:gd name="T5" fmla="*/ 102 h 106"/>
                <a:gd name="T6" fmla="*/ 61 w 62"/>
                <a:gd name="T7" fmla="*/ 105 h 106"/>
                <a:gd name="T8" fmla="*/ 56 w 62"/>
                <a:gd name="T9" fmla="*/ 98 h 106"/>
                <a:gd name="T10" fmla="*/ 45 w 62"/>
                <a:gd name="T11" fmla="*/ 94 h 106"/>
                <a:gd name="T12" fmla="*/ 10 w 62"/>
                <a:gd name="T13" fmla="*/ 18 h 106"/>
                <a:gd name="T14" fmla="*/ 14 w 62"/>
                <a:gd name="T15" fmla="*/ 8 h 106"/>
                <a:gd name="T16" fmla="*/ 12 w 62"/>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06">
                  <a:moveTo>
                    <a:pt x="12" y="0"/>
                  </a:moveTo>
                  <a:lnTo>
                    <a:pt x="0" y="16"/>
                  </a:lnTo>
                  <a:lnTo>
                    <a:pt x="41" y="102"/>
                  </a:lnTo>
                  <a:lnTo>
                    <a:pt x="61" y="105"/>
                  </a:lnTo>
                  <a:lnTo>
                    <a:pt x="56" y="98"/>
                  </a:lnTo>
                  <a:lnTo>
                    <a:pt x="45" y="94"/>
                  </a:lnTo>
                  <a:lnTo>
                    <a:pt x="10" y="18"/>
                  </a:lnTo>
                  <a:lnTo>
                    <a:pt x="14" y="8"/>
                  </a:lnTo>
                  <a:lnTo>
                    <a:pt x="1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Freeform 173"/>
            <p:cNvSpPr>
              <a:spLocks/>
            </p:cNvSpPr>
            <p:nvPr/>
          </p:nvSpPr>
          <p:spPr bwMode="auto">
            <a:xfrm>
              <a:off x="4782" y="1646"/>
              <a:ext cx="95" cy="84"/>
            </a:xfrm>
            <a:custGeom>
              <a:avLst/>
              <a:gdLst>
                <a:gd name="T0" fmla="*/ 64 w 95"/>
                <a:gd name="T1" fmla="*/ 0 h 84"/>
                <a:gd name="T2" fmla="*/ 66 w 95"/>
                <a:gd name="T3" fmla="*/ 5 h 84"/>
                <a:gd name="T4" fmla="*/ 58 w 95"/>
                <a:gd name="T5" fmla="*/ 9 h 84"/>
                <a:gd name="T6" fmla="*/ 51 w 95"/>
                <a:gd name="T7" fmla="*/ 12 h 84"/>
                <a:gd name="T8" fmla="*/ 43 w 95"/>
                <a:gd name="T9" fmla="*/ 16 h 84"/>
                <a:gd name="T10" fmla="*/ 37 w 95"/>
                <a:gd name="T11" fmla="*/ 20 h 84"/>
                <a:gd name="T12" fmla="*/ 31 w 95"/>
                <a:gd name="T13" fmla="*/ 24 h 84"/>
                <a:gd name="T14" fmla="*/ 25 w 95"/>
                <a:gd name="T15" fmla="*/ 29 h 84"/>
                <a:gd name="T16" fmla="*/ 20 w 95"/>
                <a:gd name="T17" fmla="*/ 34 h 84"/>
                <a:gd name="T18" fmla="*/ 16 w 95"/>
                <a:gd name="T19" fmla="*/ 38 h 84"/>
                <a:gd name="T20" fmla="*/ 12 w 95"/>
                <a:gd name="T21" fmla="*/ 43 h 84"/>
                <a:gd name="T22" fmla="*/ 9 w 95"/>
                <a:gd name="T23" fmla="*/ 47 h 84"/>
                <a:gd name="T24" fmla="*/ 7 w 95"/>
                <a:gd name="T25" fmla="*/ 52 h 84"/>
                <a:gd name="T26" fmla="*/ 6 w 95"/>
                <a:gd name="T27" fmla="*/ 56 h 84"/>
                <a:gd name="T28" fmla="*/ 6 w 95"/>
                <a:gd name="T29" fmla="*/ 60 h 84"/>
                <a:gd name="T30" fmla="*/ 6 w 95"/>
                <a:gd name="T31" fmla="*/ 63 h 84"/>
                <a:gd name="T32" fmla="*/ 8 w 95"/>
                <a:gd name="T33" fmla="*/ 67 h 84"/>
                <a:gd name="T34" fmla="*/ 10 w 95"/>
                <a:gd name="T35" fmla="*/ 70 h 84"/>
                <a:gd name="T36" fmla="*/ 14 w 95"/>
                <a:gd name="T37" fmla="*/ 73 h 84"/>
                <a:gd name="T38" fmla="*/ 17 w 95"/>
                <a:gd name="T39" fmla="*/ 73 h 84"/>
                <a:gd name="T40" fmla="*/ 23 w 95"/>
                <a:gd name="T41" fmla="*/ 75 h 84"/>
                <a:gd name="T42" fmla="*/ 27 w 95"/>
                <a:gd name="T43" fmla="*/ 76 h 84"/>
                <a:gd name="T44" fmla="*/ 34 w 95"/>
                <a:gd name="T45" fmla="*/ 76 h 84"/>
                <a:gd name="T46" fmla="*/ 40 w 95"/>
                <a:gd name="T47" fmla="*/ 75 h 84"/>
                <a:gd name="T48" fmla="*/ 46 w 95"/>
                <a:gd name="T49" fmla="*/ 74 h 84"/>
                <a:gd name="T50" fmla="*/ 53 w 95"/>
                <a:gd name="T51" fmla="*/ 73 h 84"/>
                <a:gd name="T52" fmla="*/ 62 w 95"/>
                <a:gd name="T53" fmla="*/ 71 h 84"/>
                <a:gd name="T54" fmla="*/ 68 w 95"/>
                <a:gd name="T55" fmla="*/ 68 h 84"/>
                <a:gd name="T56" fmla="*/ 76 w 95"/>
                <a:gd name="T57" fmla="*/ 66 h 84"/>
                <a:gd name="T58" fmla="*/ 83 w 95"/>
                <a:gd name="T59" fmla="*/ 63 h 84"/>
                <a:gd name="T60" fmla="*/ 91 w 95"/>
                <a:gd name="T61" fmla="*/ 59 h 84"/>
                <a:gd name="T62" fmla="*/ 94 w 95"/>
                <a:gd name="T63" fmla="*/ 64 h 84"/>
                <a:gd name="T64" fmla="*/ 79 w 95"/>
                <a:gd name="T65" fmla="*/ 71 h 84"/>
                <a:gd name="T66" fmla="*/ 73 w 95"/>
                <a:gd name="T67" fmla="*/ 74 h 84"/>
                <a:gd name="T68" fmla="*/ 65 w 95"/>
                <a:gd name="T69" fmla="*/ 76 h 84"/>
                <a:gd name="T70" fmla="*/ 57 w 95"/>
                <a:gd name="T71" fmla="*/ 79 h 84"/>
                <a:gd name="T72" fmla="*/ 51 w 95"/>
                <a:gd name="T73" fmla="*/ 81 h 84"/>
                <a:gd name="T74" fmla="*/ 43 w 95"/>
                <a:gd name="T75" fmla="*/ 82 h 84"/>
                <a:gd name="T76" fmla="*/ 37 w 95"/>
                <a:gd name="T77" fmla="*/ 83 h 84"/>
                <a:gd name="T78" fmla="*/ 29 w 95"/>
                <a:gd name="T79" fmla="*/ 82 h 84"/>
                <a:gd name="T80" fmla="*/ 23 w 95"/>
                <a:gd name="T81" fmla="*/ 82 h 84"/>
                <a:gd name="T82" fmla="*/ 17 w 95"/>
                <a:gd name="T83" fmla="*/ 81 h 84"/>
                <a:gd name="T84" fmla="*/ 13 w 95"/>
                <a:gd name="T85" fmla="*/ 79 h 84"/>
                <a:gd name="T86" fmla="*/ 9 w 95"/>
                <a:gd name="T87" fmla="*/ 76 h 84"/>
                <a:gd name="T88" fmla="*/ 5 w 95"/>
                <a:gd name="T89" fmla="*/ 73 h 84"/>
                <a:gd name="T90" fmla="*/ 3 w 95"/>
                <a:gd name="T91" fmla="*/ 70 h 84"/>
                <a:gd name="T92" fmla="*/ 0 w 95"/>
                <a:gd name="T93" fmla="*/ 66 h 84"/>
                <a:gd name="T94" fmla="*/ 0 w 95"/>
                <a:gd name="T95" fmla="*/ 62 h 84"/>
                <a:gd name="T96" fmla="*/ 0 w 95"/>
                <a:gd name="T97" fmla="*/ 57 h 84"/>
                <a:gd name="T98" fmla="*/ 0 w 95"/>
                <a:gd name="T99" fmla="*/ 53 h 84"/>
                <a:gd name="T100" fmla="*/ 2 w 95"/>
                <a:gd name="T101" fmla="*/ 47 h 84"/>
                <a:gd name="T102" fmla="*/ 5 w 95"/>
                <a:gd name="T103" fmla="*/ 43 h 84"/>
                <a:gd name="T104" fmla="*/ 8 w 95"/>
                <a:gd name="T105" fmla="*/ 38 h 84"/>
                <a:gd name="T106" fmla="*/ 12 w 95"/>
                <a:gd name="T107" fmla="*/ 32 h 84"/>
                <a:gd name="T108" fmla="*/ 17 w 95"/>
                <a:gd name="T109" fmla="*/ 27 h 84"/>
                <a:gd name="T110" fmla="*/ 22 w 95"/>
                <a:gd name="T111" fmla="*/ 22 h 84"/>
                <a:gd name="T112" fmla="*/ 28 w 95"/>
                <a:gd name="T113" fmla="*/ 19 h 84"/>
                <a:gd name="T114" fmla="*/ 35 w 95"/>
                <a:gd name="T115" fmla="*/ 14 h 84"/>
                <a:gd name="T116" fmla="*/ 42 w 95"/>
                <a:gd name="T117" fmla="*/ 10 h 84"/>
                <a:gd name="T118" fmla="*/ 49 w 95"/>
                <a:gd name="T119" fmla="*/ 7 h 84"/>
                <a:gd name="T120" fmla="*/ 64 w 95"/>
                <a:gd name="T1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 h="84">
                  <a:moveTo>
                    <a:pt x="64" y="0"/>
                  </a:moveTo>
                  <a:lnTo>
                    <a:pt x="66" y="5"/>
                  </a:lnTo>
                  <a:lnTo>
                    <a:pt x="58" y="9"/>
                  </a:lnTo>
                  <a:lnTo>
                    <a:pt x="51" y="12"/>
                  </a:lnTo>
                  <a:lnTo>
                    <a:pt x="43" y="16"/>
                  </a:lnTo>
                  <a:lnTo>
                    <a:pt x="37" y="20"/>
                  </a:lnTo>
                  <a:lnTo>
                    <a:pt x="31" y="24"/>
                  </a:lnTo>
                  <a:lnTo>
                    <a:pt x="25" y="29"/>
                  </a:lnTo>
                  <a:lnTo>
                    <a:pt x="20" y="34"/>
                  </a:lnTo>
                  <a:lnTo>
                    <a:pt x="16" y="38"/>
                  </a:lnTo>
                  <a:lnTo>
                    <a:pt x="12" y="43"/>
                  </a:lnTo>
                  <a:lnTo>
                    <a:pt x="9" y="47"/>
                  </a:lnTo>
                  <a:lnTo>
                    <a:pt x="7" y="52"/>
                  </a:lnTo>
                  <a:lnTo>
                    <a:pt x="6" y="56"/>
                  </a:lnTo>
                  <a:lnTo>
                    <a:pt x="6" y="60"/>
                  </a:lnTo>
                  <a:lnTo>
                    <a:pt x="6" y="63"/>
                  </a:lnTo>
                  <a:lnTo>
                    <a:pt x="8" y="67"/>
                  </a:lnTo>
                  <a:lnTo>
                    <a:pt x="10" y="70"/>
                  </a:lnTo>
                  <a:lnTo>
                    <a:pt x="14" y="73"/>
                  </a:lnTo>
                  <a:lnTo>
                    <a:pt x="17" y="73"/>
                  </a:lnTo>
                  <a:lnTo>
                    <a:pt x="23" y="75"/>
                  </a:lnTo>
                  <a:lnTo>
                    <a:pt x="27" y="76"/>
                  </a:lnTo>
                  <a:lnTo>
                    <a:pt x="34" y="76"/>
                  </a:lnTo>
                  <a:lnTo>
                    <a:pt x="40" y="75"/>
                  </a:lnTo>
                  <a:lnTo>
                    <a:pt x="46" y="74"/>
                  </a:lnTo>
                  <a:lnTo>
                    <a:pt x="53" y="73"/>
                  </a:lnTo>
                  <a:lnTo>
                    <a:pt x="62" y="71"/>
                  </a:lnTo>
                  <a:lnTo>
                    <a:pt x="68" y="68"/>
                  </a:lnTo>
                  <a:lnTo>
                    <a:pt x="76" y="66"/>
                  </a:lnTo>
                  <a:lnTo>
                    <a:pt x="83" y="63"/>
                  </a:lnTo>
                  <a:lnTo>
                    <a:pt x="91" y="59"/>
                  </a:lnTo>
                  <a:lnTo>
                    <a:pt x="94" y="64"/>
                  </a:lnTo>
                  <a:lnTo>
                    <a:pt x="79" y="71"/>
                  </a:lnTo>
                  <a:lnTo>
                    <a:pt x="73" y="74"/>
                  </a:lnTo>
                  <a:lnTo>
                    <a:pt x="65" y="76"/>
                  </a:lnTo>
                  <a:lnTo>
                    <a:pt x="57" y="79"/>
                  </a:lnTo>
                  <a:lnTo>
                    <a:pt x="51" y="81"/>
                  </a:lnTo>
                  <a:lnTo>
                    <a:pt x="43" y="82"/>
                  </a:lnTo>
                  <a:lnTo>
                    <a:pt x="37" y="83"/>
                  </a:lnTo>
                  <a:lnTo>
                    <a:pt x="29" y="82"/>
                  </a:lnTo>
                  <a:lnTo>
                    <a:pt x="23" y="82"/>
                  </a:lnTo>
                  <a:lnTo>
                    <a:pt x="17" y="81"/>
                  </a:lnTo>
                  <a:lnTo>
                    <a:pt x="13" y="79"/>
                  </a:lnTo>
                  <a:lnTo>
                    <a:pt x="9" y="76"/>
                  </a:lnTo>
                  <a:lnTo>
                    <a:pt x="5" y="73"/>
                  </a:lnTo>
                  <a:lnTo>
                    <a:pt x="3" y="70"/>
                  </a:lnTo>
                  <a:lnTo>
                    <a:pt x="0" y="66"/>
                  </a:lnTo>
                  <a:lnTo>
                    <a:pt x="0" y="62"/>
                  </a:lnTo>
                  <a:lnTo>
                    <a:pt x="0" y="57"/>
                  </a:lnTo>
                  <a:lnTo>
                    <a:pt x="0" y="53"/>
                  </a:lnTo>
                  <a:lnTo>
                    <a:pt x="2" y="47"/>
                  </a:lnTo>
                  <a:lnTo>
                    <a:pt x="5" y="43"/>
                  </a:lnTo>
                  <a:lnTo>
                    <a:pt x="8" y="38"/>
                  </a:lnTo>
                  <a:lnTo>
                    <a:pt x="12" y="32"/>
                  </a:lnTo>
                  <a:lnTo>
                    <a:pt x="17" y="27"/>
                  </a:lnTo>
                  <a:lnTo>
                    <a:pt x="22" y="22"/>
                  </a:lnTo>
                  <a:lnTo>
                    <a:pt x="28" y="19"/>
                  </a:lnTo>
                  <a:lnTo>
                    <a:pt x="35" y="14"/>
                  </a:lnTo>
                  <a:lnTo>
                    <a:pt x="42" y="10"/>
                  </a:lnTo>
                  <a:lnTo>
                    <a:pt x="49" y="7"/>
                  </a:lnTo>
                  <a:lnTo>
                    <a:pt x="6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Freeform 174"/>
            <p:cNvSpPr>
              <a:spLocks/>
            </p:cNvSpPr>
            <p:nvPr/>
          </p:nvSpPr>
          <p:spPr bwMode="auto">
            <a:xfrm>
              <a:off x="4752" y="1512"/>
              <a:ext cx="73" cy="145"/>
            </a:xfrm>
            <a:custGeom>
              <a:avLst/>
              <a:gdLst>
                <a:gd name="T0" fmla="*/ 72 w 73"/>
                <a:gd name="T1" fmla="*/ 144 h 145"/>
                <a:gd name="T2" fmla="*/ 52 w 73"/>
                <a:gd name="T3" fmla="*/ 120 h 145"/>
                <a:gd name="T4" fmla="*/ 36 w 73"/>
                <a:gd name="T5" fmla="*/ 97 h 145"/>
                <a:gd name="T6" fmla="*/ 25 w 73"/>
                <a:gd name="T7" fmla="*/ 75 h 145"/>
                <a:gd name="T8" fmla="*/ 9 w 73"/>
                <a:gd name="T9" fmla="*/ 41 h 145"/>
                <a:gd name="T10" fmla="*/ 1 w 73"/>
                <a:gd name="T11" fmla="*/ 15 h 145"/>
                <a:gd name="T12" fmla="*/ 0 w 73"/>
                <a:gd name="T13" fmla="*/ 6 h 145"/>
                <a:gd name="T14" fmla="*/ 2 w 73"/>
                <a:gd name="T15" fmla="*/ 2 h 145"/>
                <a:gd name="T16" fmla="*/ 6 w 73"/>
                <a:gd name="T17" fmla="*/ 0 h 145"/>
                <a:gd name="T18" fmla="*/ 9 w 73"/>
                <a:gd name="T19" fmla="*/ 2 h 145"/>
                <a:gd name="T20" fmla="*/ 14 w 73"/>
                <a:gd name="T21" fmla="*/ 9 h 145"/>
                <a:gd name="T22" fmla="*/ 20 w 73"/>
                <a:gd name="T23" fmla="*/ 19 h 145"/>
                <a:gd name="T24" fmla="*/ 33 w 73"/>
                <a:gd name="T25" fmla="*/ 44 h 145"/>
                <a:gd name="T26" fmla="*/ 48 w 73"/>
                <a:gd name="T27" fmla="*/ 77 h 145"/>
                <a:gd name="T28" fmla="*/ 62 w 73"/>
                <a:gd name="T29" fmla="*/ 110 h 145"/>
                <a:gd name="T30" fmla="*/ 69 w 73"/>
                <a:gd name="T31" fmla="*/ 132 h 145"/>
                <a:gd name="T32" fmla="*/ 52 w 73"/>
                <a:gd name="T33" fmla="*/ 95 h 145"/>
                <a:gd name="T34" fmla="*/ 37 w 73"/>
                <a:gd name="T35" fmla="*/ 59 h 145"/>
                <a:gd name="T36" fmla="*/ 20 w 73"/>
                <a:gd name="T37" fmla="*/ 27 h 145"/>
                <a:gd name="T38" fmla="*/ 11 w 73"/>
                <a:gd name="T39" fmla="*/ 12 h 145"/>
                <a:gd name="T40" fmla="*/ 7 w 73"/>
                <a:gd name="T41" fmla="*/ 13 h 145"/>
                <a:gd name="T42" fmla="*/ 5 w 73"/>
                <a:gd name="T43" fmla="*/ 15 h 145"/>
                <a:gd name="T44" fmla="*/ 11 w 73"/>
                <a:gd name="T45" fmla="*/ 29 h 145"/>
                <a:gd name="T46" fmla="*/ 22 w 73"/>
                <a:gd name="T47" fmla="*/ 57 h 145"/>
                <a:gd name="T48" fmla="*/ 36 w 73"/>
                <a:gd name="T49" fmla="*/ 87 h 145"/>
                <a:gd name="T50" fmla="*/ 50 w 73"/>
                <a:gd name="T51" fmla="*/ 112 h 145"/>
                <a:gd name="T52" fmla="*/ 62 w 73"/>
                <a:gd name="T53" fmla="*/ 129 h 145"/>
                <a:gd name="T54" fmla="*/ 72 w 73"/>
                <a:gd name="T55" fmla="*/ 14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145">
                  <a:moveTo>
                    <a:pt x="72" y="144"/>
                  </a:moveTo>
                  <a:lnTo>
                    <a:pt x="52" y="120"/>
                  </a:lnTo>
                  <a:lnTo>
                    <a:pt x="36" y="97"/>
                  </a:lnTo>
                  <a:lnTo>
                    <a:pt x="25" y="75"/>
                  </a:lnTo>
                  <a:lnTo>
                    <a:pt x="9" y="41"/>
                  </a:lnTo>
                  <a:lnTo>
                    <a:pt x="1" y="15"/>
                  </a:lnTo>
                  <a:lnTo>
                    <a:pt x="0" y="6"/>
                  </a:lnTo>
                  <a:lnTo>
                    <a:pt x="2" y="2"/>
                  </a:lnTo>
                  <a:lnTo>
                    <a:pt x="6" y="0"/>
                  </a:lnTo>
                  <a:lnTo>
                    <a:pt x="9" y="2"/>
                  </a:lnTo>
                  <a:lnTo>
                    <a:pt x="14" y="9"/>
                  </a:lnTo>
                  <a:lnTo>
                    <a:pt x="20" y="19"/>
                  </a:lnTo>
                  <a:lnTo>
                    <a:pt x="33" y="44"/>
                  </a:lnTo>
                  <a:lnTo>
                    <a:pt x="48" y="77"/>
                  </a:lnTo>
                  <a:lnTo>
                    <a:pt x="62" y="110"/>
                  </a:lnTo>
                  <a:lnTo>
                    <a:pt x="69" y="132"/>
                  </a:lnTo>
                  <a:lnTo>
                    <a:pt x="52" y="95"/>
                  </a:lnTo>
                  <a:lnTo>
                    <a:pt x="37" y="59"/>
                  </a:lnTo>
                  <a:lnTo>
                    <a:pt x="20" y="27"/>
                  </a:lnTo>
                  <a:lnTo>
                    <a:pt x="11" y="12"/>
                  </a:lnTo>
                  <a:lnTo>
                    <a:pt x="7" y="13"/>
                  </a:lnTo>
                  <a:lnTo>
                    <a:pt x="5" y="15"/>
                  </a:lnTo>
                  <a:lnTo>
                    <a:pt x="11" y="29"/>
                  </a:lnTo>
                  <a:lnTo>
                    <a:pt x="22" y="57"/>
                  </a:lnTo>
                  <a:lnTo>
                    <a:pt x="36" y="87"/>
                  </a:lnTo>
                  <a:lnTo>
                    <a:pt x="50" y="112"/>
                  </a:lnTo>
                  <a:lnTo>
                    <a:pt x="62" y="129"/>
                  </a:lnTo>
                  <a:lnTo>
                    <a:pt x="72" y="14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4" name="Freeform 175"/>
            <p:cNvSpPr>
              <a:spLocks/>
            </p:cNvSpPr>
            <p:nvPr/>
          </p:nvSpPr>
          <p:spPr bwMode="auto">
            <a:xfrm>
              <a:off x="4854" y="1720"/>
              <a:ext cx="69" cy="145"/>
            </a:xfrm>
            <a:custGeom>
              <a:avLst/>
              <a:gdLst>
                <a:gd name="T0" fmla="*/ 0 w 69"/>
                <a:gd name="T1" fmla="*/ 0 h 145"/>
                <a:gd name="T2" fmla="*/ 5 w 69"/>
                <a:gd name="T3" fmla="*/ 30 h 145"/>
                <a:gd name="T4" fmla="*/ 13 w 69"/>
                <a:gd name="T5" fmla="*/ 57 h 145"/>
                <a:gd name="T6" fmla="*/ 22 w 69"/>
                <a:gd name="T7" fmla="*/ 79 h 145"/>
                <a:gd name="T8" fmla="*/ 38 w 69"/>
                <a:gd name="T9" fmla="*/ 114 h 145"/>
                <a:gd name="T10" fmla="*/ 52 w 69"/>
                <a:gd name="T11" fmla="*/ 137 h 145"/>
                <a:gd name="T12" fmla="*/ 59 w 69"/>
                <a:gd name="T13" fmla="*/ 144 h 145"/>
                <a:gd name="T14" fmla="*/ 63 w 69"/>
                <a:gd name="T15" fmla="*/ 144 h 145"/>
                <a:gd name="T16" fmla="*/ 67 w 69"/>
                <a:gd name="T17" fmla="*/ 142 h 145"/>
                <a:gd name="T18" fmla="*/ 68 w 69"/>
                <a:gd name="T19" fmla="*/ 139 h 145"/>
                <a:gd name="T20" fmla="*/ 66 w 69"/>
                <a:gd name="T21" fmla="*/ 131 h 145"/>
                <a:gd name="T22" fmla="*/ 62 w 69"/>
                <a:gd name="T23" fmla="*/ 119 h 145"/>
                <a:gd name="T24" fmla="*/ 51 w 69"/>
                <a:gd name="T25" fmla="*/ 93 h 145"/>
                <a:gd name="T26" fmla="*/ 36 w 69"/>
                <a:gd name="T27" fmla="*/ 61 h 145"/>
                <a:gd name="T28" fmla="*/ 19 w 69"/>
                <a:gd name="T29" fmla="*/ 29 h 145"/>
                <a:gd name="T30" fmla="*/ 8 w 69"/>
                <a:gd name="T31" fmla="*/ 10 h 145"/>
                <a:gd name="T32" fmla="*/ 25 w 69"/>
                <a:gd name="T33" fmla="*/ 47 h 145"/>
                <a:gd name="T34" fmla="*/ 42 w 69"/>
                <a:gd name="T35" fmla="*/ 81 h 145"/>
                <a:gd name="T36" fmla="*/ 56 w 69"/>
                <a:gd name="T37" fmla="*/ 113 h 145"/>
                <a:gd name="T38" fmla="*/ 61 w 69"/>
                <a:gd name="T39" fmla="*/ 130 h 145"/>
                <a:gd name="T40" fmla="*/ 58 w 69"/>
                <a:gd name="T41" fmla="*/ 133 h 145"/>
                <a:gd name="T42" fmla="*/ 55 w 69"/>
                <a:gd name="T43" fmla="*/ 132 h 145"/>
                <a:gd name="T44" fmla="*/ 48 w 69"/>
                <a:gd name="T45" fmla="*/ 121 h 145"/>
                <a:gd name="T46" fmla="*/ 35 w 69"/>
                <a:gd name="T47" fmla="*/ 94 h 145"/>
                <a:gd name="T48" fmla="*/ 21 w 69"/>
                <a:gd name="T49" fmla="*/ 64 h 145"/>
                <a:gd name="T50" fmla="*/ 10 w 69"/>
                <a:gd name="T51" fmla="*/ 37 h 145"/>
                <a:gd name="T52" fmla="*/ 6 w 69"/>
                <a:gd name="T53" fmla="*/ 18 h 145"/>
                <a:gd name="T54" fmla="*/ 0 w 69"/>
                <a:gd name="T5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 h="145">
                  <a:moveTo>
                    <a:pt x="0" y="0"/>
                  </a:moveTo>
                  <a:lnTo>
                    <a:pt x="5" y="30"/>
                  </a:lnTo>
                  <a:lnTo>
                    <a:pt x="13" y="57"/>
                  </a:lnTo>
                  <a:lnTo>
                    <a:pt x="22" y="79"/>
                  </a:lnTo>
                  <a:lnTo>
                    <a:pt x="38" y="114"/>
                  </a:lnTo>
                  <a:lnTo>
                    <a:pt x="52" y="137"/>
                  </a:lnTo>
                  <a:lnTo>
                    <a:pt x="59" y="144"/>
                  </a:lnTo>
                  <a:lnTo>
                    <a:pt x="63" y="144"/>
                  </a:lnTo>
                  <a:lnTo>
                    <a:pt x="67" y="142"/>
                  </a:lnTo>
                  <a:lnTo>
                    <a:pt x="68" y="139"/>
                  </a:lnTo>
                  <a:lnTo>
                    <a:pt x="66" y="131"/>
                  </a:lnTo>
                  <a:lnTo>
                    <a:pt x="62" y="119"/>
                  </a:lnTo>
                  <a:lnTo>
                    <a:pt x="51" y="93"/>
                  </a:lnTo>
                  <a:lnTo>
                    <a:pt x="36" y="61"/>
                  </a:lnTo>
                  <a:lnTo>
                    <a:pt x="19" y="29"/>
                  </a:lnTo>
                  <a:lnTo>
                    <a:pt x="8" y="10"/>
                  </a:lnTo>
                  <a:lnTo>
                    <a:pt x="25" y="47"/>
                  </a:lnTo>
                  <a:lnTo>
                    <a:pt x="42" y="81"/>
                  </a:lnTo>
                  <a:lnTo>
                    <a:pt x="56" y="113"/>
                  </a:lnTo>
                  <a:lnTo>
                    <a:pt x="61" y="130"/>
                  </a:lnTo>
                  <a:lnTo>
                    <a:pt x="58" y="133"/>
                  </a:lnTo>
                  <a:lnTo>
                    <a:pt x="55" y="132"/>
                  </a:lnTo>
                  <a:lnTo>
                    <a:pt x="48" y="121"/>
                  </a:lnTo>
                  <a:lnTo>
                    <a:pt x="35" y="94"/>
                  </a:lnTo>
                  <a:lnTo>
                    <a:pt x="21" y="64"/>
                  </a:lnTo>
                  <a:lnTo>
                    <a:pt x="10" y="37"/>
                  </a:lnTo>
                  <a:lnTo>
                    <a:pt x="6" y="18"/>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5" name="Freeform 176"/>
            <p:cNvSpPr>
              <a:spLocks/>
            </p:cNvSpPr>
            <p:nvPr/>
          </p:nvSpPr>
          <p:spPr bwMode="auto">
            <a:xfrm>
              <a:off x="5520" y="1153"/>
              <a:ext cx="166" cy="99"/>
            </a:xfrm>
            <a:custGeom>
              <a:avLst/>
              <a:gdLst>
                <a:gd name="T0" fmla="*/ 165 w 166"/>
                <a:gd name="T1" fmla="*/ 0 h 99"/>
                <a:gd name="T2" fmla="*/ 105 w 166"/>
                <a:gd name="T3" fmla="*/ 16 h 99"/>
                <a:gd name="T4" fmla="*/ 63 w 166"/>
                <a:gd name="T5" fmla="*/ 31 h 99"/>
                <a:gd name="T6" fmla="*/ 35 w 166"/>
                <a:gd name="T7" fmla="*/ 44 h 99"/>
                <a:gd name="T8" fmla="*/ 15 w 166"/>
                <a:gd name="T9" fmla="*/ 57 h 99"/>
                <a:gd name="T10" fmla="*/ 1 w 166"/>
                <a:gd name="T11" fmla="*/ 68 h 99"/>
                <a:gd name="T12" fmla="*/ 0 w 166"/>
                <a:gd name="T13" fmla="*/ 76 h 99"/>
                <a:gd name="T14" fmla="*/ 2 w 166"/>
                <a:gd name="T15" fmla="*/ 81 h 99"/>
                <a:gd name="T16" fmla="*/ 5 w 166"/>
                <a:gd name="T17" fmla="*/ 85 h 99"/>
                <a:gd name="T18" fmla="*/ 10 w 166"/>
                <a:gd name="T19" fmla="*/ 85 h 99"/>
                <a:gd name="T20" fmla="*/ 20 w 166"/>
                <a:gd name="T21" fmla="*/ 84 h 99"/>
                <a:gd name="T22" fmla="*/ 34 w 166"/>
                <a:gd name="T23" fmla="*/ 79 h 99"/>
                <a:gd name="T24" fmla="*/ 54 w 166"/>
                <a:gd name="T25" fmla="*/ 69 h 99"/>
                <a:gd name="T26" fmla="*/ 81 w 166"/>
                <a:gd name="T27" fmla="*/ 59 h 99"/>
                <a:gd name="T28" fmla="*/ 104 w 166"/>
                <a:gd name="T29" fmla="*/ 98 h 99"/>
                <a:gd name="T30" fmla="*/ 117 w 166"/>
                <a:gd name="T31" fmla="*/ 98 h 99"/>
                <a:gd name="T32" fmla="*/ 90 w 166"/>
                <a:gd name="T33" fmla="*/ 53 h 99"/>
                <a:gd name="T34" fmla="*/ 111 w 166"/>
                <a:gd name="T35" fmla="*/ 41 h 99"/>
                <a:gd name="T36" fmla="*/ 148 w 166"/>
                <a:gd name="T37" fmla="*/ 13 h 99"/>
                <a:gd name="T38" fmla="*/ 106 w 166"/>
                <a:gd name="T39" fmla="*/ 37 h 99"/>
                <a:gd name="T40" fmla="*/ 58 w 166"/>
                <a:gd name="T41" fmla="*/ 62 h 99"/>
                <a:gd name="T42" fmla="*/ 22 w 166"/>
                <a:gd name="T43" fmla="*/ 78 h 99"/>
                <a:gd name="T44" fmla="*/ 11 w 166"/>
                <a:gd name="T45" fmla="*/ 80 h 99"/>
                <a:gd name="T46" fmla="*/ 8 w 166"/>
                <a:gd name="T47" fmla="*/ 76 h 99"/>
                <a:gd name="T48" fmla="*/ 9 w 166"/>
                <a:gd name="T49" fmla="*/ 72 h 99"/>
                <a:gd name="T50" fmla="*/ 20 w 166"/>
                <a:gd name="T51" fmla="*/ 60 h 99"/>
                <a:gd name="T52" fmla="*/ 42 w 166"/>
                <a:gd name="T53" fmla="*/ 46 h 99"/>
                <a:gd name="T54" fmla="*/ 69 w 166"/>
                <a:gd name="T55" fmla="*/ 34 h 99"/>
                <a:gd name="T56" fmla="*/ 107 w 166"/>
                <a:gd name="T57" fmla="*/ 19 h 99"/>
                <a:gd name="T58" fmla="*/ 165 w 166"/>
                <a:gd name="T5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99">
                  <a:moveTo>
                    <a:pt x="165" y="0"/>
                  </a:moveTo>
                  <a:lnTo>
                    <a:pt x="105" y="16"/>
                  </a:lnTo>
                  <a:lnTo>
                    <a:pt x="63" y="31"/>
                  </a:lnTo>
                  <a:lnTo>
                    <a:pt x="35" y="44"/>
                  </a:lnTo>
                  <a:lnTo>
                    <a:pt x="15" y="57"/>
                  </a:lnTo>
                  <a:lnTo>
                    <a:pt x="1" y="68"/>
                  </a:lnTo>
                  <a:lnTo>
                    <a:pt x="0" y="76"/>
                  </a:lnTo>
                  <a:lnTo>
                    <a:pt x="2" y="81"/>
                  </a:lnTo>
                  <a:lnTo>
                    <a:pt x="5" y="85"/>
                  </a:lnTo>
                  <a:lnTo>
                    <a:pt x="10" y="85"/>
                  </a:lnTo>
                  <a:lnTo>
                    <a:pt x="20" y="84"/>
                  </a:lnTo>
                  <a:lnTo>
                    <a:pt x="34" y="79"/>
                  </a:lnTo>
                  <a:lnTo>
                    <a:pt x="54" y="69"/>
                  </a:lnTo>
                  <a:lnTo>
                    <a:pt x="81" y="59"/>
                  </a:lnTo>
                  <a:lnTo>
                    <a:pt x="104" y="98"/>
                  </a:lnTo>
                  <a:lnTo>
                    <a:pt x="117" y="98"/>
                  </a:lnTo>
                  <a:lnTo>
                    <a:pt x="90" y="53"/>
                  </a:lnTo>
                  <a:lnTo>
                    <a:pt x="111" y="41"/>
                  </a:lnTo>
                  <a:lnTo>
                    <a:pt x="148" y="13"/>
                  </a:lnTo>
                  <a:lnTo>
                    <a:pt x="106" y="37"/>
                  </a:lnTo>
                  <a:lnTo>
                    <a:pt x="58" y="62"/>
                  </a:lnTo>
                  <a:lnTo>
                    <a:pt x="22" y="78"/>
                  </a:lnTo>
                  <a:lnTo>
                    <a:pt x="11" y="80"/>
                  </a:lnTo>
                  <a:lnTo>
                    <a:pt x="8" y="76"/>
                  </a:lnTo>
                  <a:lnTo>
                    <a:pt x="9" y="72"/>
                  </a:lnTo>
                  <a:lnTo>
                    <a:pt x="20" y="60"/>
                  </a:lnTo>
                  <a:lnTo>
                    <a:pt x="42" y="46"/>
                  </a:lnTo>
                  <a:lnTo>
                    <a:pt x="69" y="34"/>
                  </a:lnTo>
                  <a:lnTo>
                    <a:pt x="107" y="19"/>
                  </a:lnTo>
                  <a:lnTo>
                    <a:pt x="165"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6" name="Freeform 177"/>
            <p:cNvSpPr>
              <a:spLocks/>
            </p:cNvSpPr>
            <p:nvPr/>
          </p:nvSpPr>
          <p:spPr bwMode="auto">
            <a:xfrm>
              <a:off x="5446" y="1052"/>
              <a:ext cx="148" cy="230"/>
            </a:xfrm>
            <a:custGeom>
              <a:avLst/>
              <a:gdLst>
                <a:gd name="T0" fmla="*/ 147 w 148"/>
                <a:gd name="T1" fmla="*/ 126 h 230"/>
                <a:gd name="T2" fmla="*/ 78 w 148"/>
                <a:gd name="T3" fmla="*/ 13 h 230"/>
                <a:gd name="T4" fmla="*/ 71 w 148"/>
                <a:gd name="T5" fmla="*/ 3 h 230"/>
                <a:gd name="T6" fmla="*/ 61 w 148"/>
                <a:gd name="T7" fmla="*/ 0 h 230"/>
                <a:gd name="T8" fmla="*/ 49 w 148"/>
                <a:gd name="T9" fmla="*/ 0 h 230"/>
                <a:gd name="T10" fmla="*/ 13 w 148"/>
                <a:gd name="T11" fmla="*/ 17 h 230"/>
                <a:gd name="T12" fmla="*/ 5 w 148"/>
                <a:gd name="T13" fmla="*/ 26 h 230"/>
                <a:gd name="T14" fmla="*/ 1 w 148"/>
                <a:gd name="T15" fmla="*/ 34 h 230"/>
                <a:gd name="T16" fmla="*/ 0 w 148"/>
                <a:gd name="T17" fmla="*/ 47 h 230"/>
                <a:gd name="T18" fmla="*/ 11 w 148"/>
                <a:gd name="T19" fmla="*/ 229 h 230"/>
                <a:gd name="T20" fmla="*/ 22 w 148"/>
                <a:gd name="T21" fmla="*/ 225 h 230"/>
                <a:gd name="T22" fmla="*/ 8 w 148"/>
                <a:gd name="T23" fmla="*/ 48 h 230"/>
                <a:gd name="T24" fmla="*/ 11 w 148"/>
                <a:gd name="T25" fmla="*/ 38 h 230"/>
                <a:gd name="T26" fmla="*/ 16 w 148"/>
                <a:gd name="T27" fmla="*/ 28 h 230"/>
                <a:gd name="T28" fmla="*/ 26 w 148"/>
                <a:gd name="T29" fmla="*/ 21 h 230"/>
                <a:gd name="T30" fmla="*/ 53 w 148"/>
                <a:gd name="T31" fmla="*/ 10 h 230"/>
                <a:gd name="T32" fmla="*/ 62 w 148"/>
                <a:gd name="T33" fmla="*/ 13 h 230"/>
                <a:gd name="T34" fmla="*/ 69 w 148"/>
                <a:gd name="T35" fmla="*/ 18 h 230"/>
                <a:gd name="T36" fmla="*/ 75 w 148"/>
                <a:gd name="T37" fmla="*/ 26 h 230"/>
                <a:gd name="T38" fmla="*/ 137 w 148"/>
                <a:gd name="T39" fmla="*/ 132 h 230"/>
                <a:gd name="T40" fmla="*/ 147 w 148"/>
                <a:gd name="T41" fmla="*/ 12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230">
                  <a:moveTo>
                    <a:pt x="147" y="126"/>
                  </a:moveTo>
                  <a:lnTo>
                    <a:pt x="78" y="13"/>
                  </a:lnTo>
                  <a:lnTo>
                    <a:pt x="71" y="3"/>
                  </a:lnTo>
                  <a:lnTo>
                    <a:pt x="61" y="0"/>
                  </a:lnTo>
                  <a:lnTo>
                    <a:pt x="49" y="0"/>
                  </a:lnTo>
                  <a:lnTo>
                    <a:pt x="13" y="17"/>
                  </a:lnTo>
                  <a:lnTo>
                    <a:pt x="5" y="26"/>
                  </a:lnTo>
                  <a:lnTo>
                    <a:pt x="1" y="34"/>
                  </a:lnTo>
                  <a:lnTo>
                    <a:pt x="0" y="47"/>
                  </a:lnTo>
                  <a:lnTo>
                    <a:pt x="11" y="229"/>
                  </a:lnTo>
                  <a:lnTo>
                    <a:pt x="22" y="225"/>
                  </a:lnTo>
                  <a:lnTo>
                    <a:pt x="8" y="48"/>
                  </a:lnTo>
                  <a:lnTo>
                    <a:pt x="11" y="38"/>
                  </a:lnTo>
                  <a:lnTo>
                    <a:pt x="16" y="28"/>
                  </a:lnTo>
                  <a:lnTo>
                    <a:pt x="26" y="21"/>
                  </a:lnTo>
                  <a:lnTo>
                    <a:pt x="53" y="10"/>
                  </a:lnTo>
                  <a:lnTo>
                    <a:pt x="62" y="13"/>
                  </a:lnTo>
                  <a:lnTo>
                    <a:pt x="69" y="18"/>
                  </a:lnTo>
                  <a:lnTo>
                    <a:pt x="75" y="26"/>
                  </a:lnTo>
                  <a:lnTo>
                    <a:pt x="137" y="132"/>
                  </a:lnTo>
                  <a:lnTo>
                    <a:pt x="147" y="12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97" name="Line 178"/>
          <p:cNvSpPr>
            <a:spLocks noChangeShapeType="1"/>
          </p:cNvSpPr>
          <p:nvPr/>
        </p:nvSpPr>
        <p:spPr bwMode="auto">
          <a:xfrm flipH="1">
            <a:off x="9629724" y="679495"/>
            <a:ext cx="122396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aphicFrame>
        <p:nvGraphicFramePr>
          <p:cNvPr id="98" name="Object 179"/>
          <p:cNvGraphicFramePr>
            <a:graphicFrameLocks noChangeAspect="1"/>
          </p:cNvGraphicFramePr>
          <p:nvPr>
            <p:extLst>
              <p:ext uri="{D42A27DB-BD31-4B8C-83A1-F6EECF244321}">
                <p14:modId xmlns:p14="http://schemas.microsoft.com/office/powerpoint/2010/main" val="115556430"/>
              </p:ext>
            </p:extLst>
          </p:nvPr>
        </p:nvGraphicFramePr>
        <p:xfrm>
          <a:off x="9296349" y="390570"/>
          <a:ext cx="404813" cy="576263"/>
        </p:xfrm>
        <a:graphic>
          <a:graphicData uri="http://schemas.openxmlformats.org/presentationml/2006/ole">
            <mc:AlternateContent xmlns:mc="http://schemas.openxmlformats.org/markup-compatibility/2006">
              <mc:Choice xmlns:v="urn:schemas-microsoft-com:vml" Requires="v">
                <p:oleObj spid="_x0000_s1037" name="Clip" r:id="rId4" imgW="1337760" imgH="1899720" progId="MS_ClipArt_Gallery.2">
                  <p:embed/>
                </p:oleObj>
              </mc:Choice>
              <mc:Fallback>
                <p:oleObj name="Clip" r:id="rId4" imgW="1337760" imgH="189972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49" y="390570"/>
                        <a:ext cx="4048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83099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9195</TotalTime>
  <Words>3063</Words>
  <Application>Microsoft Office PowerPoint</Application>
  <PresentationFormat>ワイド画面</PresentationFormat>
  <Paragraphs>476</Paragraphs>
  <Slides>23</Slides>
  <Notes>0</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7" baseType="lpstr">
      <vt:lpstr>HGP創英角ｺﾞｼｯｸUB</vt:lpstr>
      <vt:lpstr>HG創英角ﾎﾟｯﾌﾟ体</vt:lpstr>
      <vt:lpstr>Meiryo UI</vt:lpstr>
      <vt:lpstr>ＭＳ Ｐゴシック</vt:lpstr>
      <vt:lpstr>宋体</vt:lpstr>
      <vt:lpstr>华文楷体</vt:lpstr>
      <vt:lpstr>游ゴシック Light</vt:lpstr>
      <vt:lpstr>Arial</vt:lpstr>
      <vt:lpstr>Calibri</vt:lpstr>
      <vt:lpstr>Calibri Light</vt:lpstr>
      <vt:lpstr>Lucida Console</vt:lpstr>
      <vt:lpstr>Times New Roman</vt:lpstr>
      <vt:lpstr>Office テーマ</vt:lpstr>
      <vt:lpstr>Clip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54</cp:revision>
  <cp:lastPrinted>2019-03-11T04:30:49Z</cp:lastPrinted>
  <dcterms:created xsi:type="dcterms:W3CDTF">2019-02-12T03:43:32Z</dcterms:created>
  <dcterms:modified xsi:type="dcterms:W3CDTF">2019-03-20T06:26:21Z</dcterms:modified>
</cp:coreProperties>
</file>