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84" r:id="rId2"/>
    <p:sldId id="395" r:id="rId3"/>
    <p:sldId id="388" r:id="rId4"/>
    <p:sldId id="398" r:id="rId5"/>
    <p:sldId id="386" r:id="rId6"/>
    <p:sldId id="391" r:id="rId7"/>
    <p:sldId id="393" r:id="rId8"/>
    <p:sldId id="394" r:id="rId9"/>
    <p:sldId id="390" r:id="rId10"/>
    <p:sldId id="396" r:id="rId11"/>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FFFF66"/>
    <a:srgbClr val="FF9900"/>
    <a:srgbClr val="00CC66"/>
    <a:srgbClr val="808000"/>
    <a:srgbClr val="008080"/>
    <a:srgbClr val="996633"/>
    <a:srgbClr val="666633"/>
    <a:srgbClr val="339933"/>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76" autoAdjust="0"/>
    <p:restoredTop sz="94660"/>
  </p:normalViewPr>
  <p:slideViewPr>
    <p:cSldViewPr snapToGrid="0" showGuides="1">
      <p:cViewPr varScale="1">
        <p:scale>
          <a:sx n="100" d="100"/>
          <a:sy n="100" d="100"/>
        </p:scale>
        <p:origin x="84" y="144"/>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19D0865A-32B4-4F47-A297-88BD32239288}" type="datetimeFigureOut">
              <a:rPr kumimoji="1" lang="ja-JP" altLang="en-US" smtClean="0"/>
              <a:t>2019/4/18</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A2F1010C-AB0F-4C9F-AADE-9E8426DB445F}" type="slidenum">
              <a:rPr kumimoji="1" lang="ja-JP" altLang="en-US" smtClean="0"/>
              <a:t>‹#›</a:t>
            </a:fld>
            <a:endParaRPr kumimoji="1" lang="ja-JP" altLang="en-US"/>
          </a:p>
        </p:txBody>
      </p:sp>
    </p:spTree>
    <p:extLst>
      <p:ext uri="{BB962C8B-B14F-4D97-AF65-F5344CB8AC3E}">
        <p14:creationId xmlns:p14="http://schemas.microsoft.com/office/powerpoint/2010/main" val="36280248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0645A1E1-EFBA-42F4-A002-D9814214A235}" type="datetimeFigureOut">
              <a:rPr kumimoji="1" lang="ja-JP" altLang="en-US" smtClean="0"/>
              <a:t>2019/4/18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1631927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645A1E1-EFBA-42F4-A002-D9814214A235}" type="datetimeFigureOut">
              <a:rPr kumimoji="1" lang="ja-JP" altLang="en-US" smtClean="0"/>
              <a:t>2019/4/18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474342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645A1E1-EFBA-42F4-A002-D9814214A235}" type="datetimeFigureOut">
              <a:rPr kumimoji="1" lang="ja-JP" altLang="en-US" smtClean="0"/>
              <a:t>2019/4/18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1266190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645A1E1-EFBA-42F4-A002-D9814214A235}" type="datetimeFigureOut">
              <a:rPr kumimoji="1" lang="ja-JP" altLang="en-US" smtClean="0"/>
              <a:t>2019/4/18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665113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0645A1E1-EFBA-42F4-A002-D9814214A235}" type="datetimeFigureOut">
              <a:rPr kumimoji="1" lang="ja-JP" altLang="en-US" smtClean="0"/>
              <a:t>2019/4/18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514874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0645A1E1-EFBA-42F4-A002-D9814214A235}" type="datetimeFigureOut">
              <a:rPr kumimoji="1" lang="ja-JP" altLang="en-US" smtClean="0"/>
              <a:t>2019/4/18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845813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645A1E1-EFBA-42F4-A002-D9814214A235}" type="datetimeFigureOut">
              <a:rPr kumimoji="1" lang="ja-JP" altLang="en-US" smtClean="0"/>
              <a:t>2019/4/18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4270631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0645A1E1-EFBA-42F4-A002-D9814214A235}" type="datetimeFigureOut">
              <a:rPr kumimoji="1" lang="ja-JP" altLang="en-US" smtClean="0"/>
              <a:t>2019/4/18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377359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645A1E1-EFBA-42F4-A002-D9814214A235}" type="datetimeFigureOut">
              <a:rPr kumimoji="1" lang="ja-JP" altLang="en-US" smtClean="0"/>
              <a:t>2019/4/18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2673650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645A1E1-EFBA-42F4-A002-D9814214A235}" type="datetimeFigureOut">
              <a:rPr kumimoji="1" lang="ja-JP" altLang="en-US" smtClean="0"/>
              <a:t>2019/4/18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4091016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645A1E1-EFBA-42F4-A002-D9814214A235}" type="datetimeFigureOut">
              <a:rPr kumimoji="1" lang="ja-JP" altLang="en-US" smtClean="0"/>
              <a:t>2019/4/18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2713908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45A1E1-EFBA-42F4-A002-D9814214A235}" type="datetimeFigureOut">
              <a:rPr kumimoji="1" lang="ja-JP" altLang="en-US" smtClean="0"/>
              <a:t>2019/4/18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E0613F-2F68-4880-8E00-69639743AE25}" type="slidenum">
              <a:rPr kumimoji="1" lang="ja-JP" altLang="en-US" smtClean="0"/>
              <a:t>‹#›</a:t>
            </a:fld>
            <a:endParaRPr kumimoji="1" lang="ja-JP" altLang="en-US"/>
          </a:p>
        </p:txBody>
      </p:sp>
    </p:spTree>
    <p:extLst>
      <p:ext uri="{BB962C8B-B14F-4D97-AF65-F5344CB8AC3E}">
        <p14:creationId xmlns:p14="http://schemas.microsoft.com/office/powerpoint/2010/main" val="1006994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 name="表 47"/>
          <p:cNvGraphicFramePr>
            <a:graphicFrameLocks noGrp="1"/>
          </p:cNvGraphicFramePr>
          <p:nvPr>
            <p:extLst>
              <p:ext uri="{D42A27DB-BD31-4B8C-83A1-F6EECF244321}">
                <p14:modId xmlns:p14="http://schemas.microsoft.com/office/powerpoint/2010/main" val="2784943662"/>
              </p:ext>
            </p:extLst>
          </p:nvPr>
        </p:nvGraphicFramePr>
        <p:xfrm>
          <a:off x="1268930" y="579683"/>
          <a:ext cx="9654140" cy="5760720"/>
        </p:xfrm>
        <a:graphic>
          <a:graphicData uri="http://schemas.openxmlformats.org/drawingml/2006/table">
            <a:tbl>
              <a:tblPr firstRow="1" bandRow="1">
                <a:tableStyleId>{5940675A-B579-460E-94D1-54222C63F5DA}</a:tableStyleId>
              </a:tblPr>
              <a:tblGrid>
                <a:gridCol w="2837066"/>
                <a:gridCol w="4895391"/>
                <a:gridCol w="1921683"/>
              </a:tblGrid>
              <a:tr h="494777">
                <a:tc>
                  <a:txBody>
                    <a:bodyPr/>
                    <a:lstStyle/>
                    <a:p>
                      <a:pPr algn="ctr"/>
                      <a:r>
                        <a:rPr kumimoji="1" lang="ja-JP" altLang="en-US" sz="2000" b="1" dirty="0" smtClean="0">
                          <a:latin typeface="Meiryo UI" panose="020B0604030504040204" pitchFamily="50" charset="-128"/>
                          <a:ea typeface="Meiryo UI" panose="020B0604030504040204" pitchFamily="50" charset="-128"/>
                        </a:rPr>
                        <a:t>糖質栄養素</a:t>
                      </a:r>
                      <a:endParaRPr kumimoji="1" lang="ja-JP" altLang="en-US" sz="2000" b="1" dirty="0">
                        <a:latin typeface="Meiryo UI" panose="020B0604030504040204" pitchFamily="50" charset="-128"/>
                        <a:ea typeface="Meiryo UI" panose="020B0604030504040204" pitchFamily="50" charset="-128"/>
                      </a:endParaRPr>
                    </a:p>
                  </a:txBody>
                  <a:tcPr anchor="ctr">
                    <a:solidFill>
                      <a:srgbClr val="FFC000"/>
                    </a:solidFill>
                  </a:tcPr>
                </a:tc>
                <a:tc>
                  <a:txBody>
                    <a:bodyPr/>
                    <a:lstStyle/>
                    <a:p>
                      <a:pPr algn="ctr"/>
                      <a:r>
                        <a:rPr kumimoji="1" lang="ja-JP" altLang="en-US" b="1" dirty="0" smtClean="0">
                          <a:latin typeface="Meiryo UI" panose="020B0604030504040204" pitchFamily="50" charset="-128"/>
                          <a:ea typeface="Meiryo UI" panose="020B0604030504040204" pitchFamily="50" charset="-128"/>
                        </a:rPr>
                        <a:t>糖質栄養素を含む食品</a:t>
                      </a:r>
                      <a:endParaRPr kumimoji="1" lang="en-US" altLang="ja-JP" b="1" dirty="0" smtClean="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（単糖の機能）</a:t>
                      </a:r>
                      <a:endParaRPr kumimoji="1" lang="ja-JP" altLang="en-US" b="1" dirty="0">
                        <a:latin typeface="Meiryo UI" panose="020B0604030504040204" pitchFamily="50" charset="-128"/>
                        <a:ea typeface="Meiryo UI" panose="020B0604030504040204" pitchFamily="50" charset="-128"/>
                      </a:endParaRPr>
                    </a:p>
                  </a:txBody>
                  <a:tcPr anchor="ctr">
                    <a:solidFill>
                      <a:srgbClr val="FFC000"/>
                    </a:solidFill>
                  </a:tcPr>
                </a:tc>
                <a:tc>
                  <a:txBody>
                    <a:bodyPr/>
                    <a:lstStyle/>
                    <a:p>
                      <a:pPr algn="ctr"/>
                      <a:r>
                        <a:rPr kumimoji="1" lang="ja-JP" altLang="en-US" b="1" dirty="0" smtClean="0">
                          <a:latin typeface="Meiryo UI" panose="020B0604030504040204" pitchFamily="50" charset="-128"/>
                          <a:ea typeface="Meiryo UI" panose="020B0604030504040204" pitchFamily="50" charset="-128"/>
                        </a:rPr>
                        <a:t>補給方法</a:t>
                      </a:r>
                      <a:endParaRPr kumimoji="1" lang="ja-JP" altLang="en-US" b="1" dirty="0">
                        <a:latin typeface="Meiryo UI" panose="020B0604030504040204" pitchFamily="50" charset="-128"/>
                        <a:ea typeface="Meiryo UI" panose="020B0604030504040204" pitchFamily="50" charset="-128"/>
                      </a:endParaRPr>
                    </a:p>
                  </a:txBody>
                  <a:tcPr anchor="ctr">
                    <a:solidFill>
                      <a:srgbClr val="FFC000"/>
                    </a:solidFill>
                  </a:tcPr>
                </a:tc>
              </a:tr>
              <a:tr h="494777">
                <a:tc>
                  <a:txBody>
                    <a:bodyPr/>
                    <a:lstStyle/>
                    <a:p>
                      <a:pPr algn="ctr"/>
                      <a:r>
                        <a:rPr kumimoji="1" lang="ja-JP" altLang="en-US" b="1" dirty="0" smtClean="0">
                          <a:latin typeface="Meiryo UI" panose="020B0604030504040204" pitchFamily="50" charset="-128"/>
                          <a:ea typeface="Meiryo UI" panose="020B0604030504040204" pitchFamily="50" charset="-128"/>
                        </a:rPr>
                        <a:t>グルコース（</a:t>
                      </a:r>
                      <a:r>
                        <a:rPr kumimoji="1" lang="en-US" altLang="ja-JP" b="1" dirty="0" err="1" smtClean="0">
                          <a:latin typeface="Meiryo UI" panose="020B0604030504040204" pitchFamily="50" charset="-128"/>
                          <a:ea typeface="Meiryo UI" panose="020B0604030504040204" pitchFamily="50" charset="-128"/>
                        </a:rPr>
                        <a:t>Glc</a:t>
                      </a:r>
                      <a:r>
                        <a:rPr kumimoji="1" lang="ja-JP" altLang="en-US" b="1" dirty="0" smtClean="0">
                          <a:latin typeface="Meiryo UI" panose="020B0604030504040204" pitchFamily="50" charset="-128"/>
                          <a:ea typeface="Meiryo UI" panose="020B0604030504040204" pitchFamily="50" charset="-128"/>
                        </a:rPr>
                        <a:t>）</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4">
                        <a:lumMod val="40000"/>
                        <a:lumOff val="60000"/>
                      </a:schemeClr>
                    </a:solidFill>
                  </a:tcPr>
                </a:tc>
                <a:tc>
                  <a:txBody>
                    <a:bodyPr/>
                    <a:lstStyle/>
                    <a:p>
                      <a:pPr algn="ctr"/>
                      <a:r>
                        <a:rPr kumimoji="1" lang="ja-JP" altLang="en-US" dirty="0" smtClean="0">
                          <a:latin typeface="Meiryo UI" panose="020B0604030504040204" pitchFamily="50" charset="-128"/>
                          <a:ea typeface="Meiryo UI" panose="020B0604030504040204" pitchFamily="50" charset="-128"/>
                        </a:rPr>
                        <a:t>ほとんどの植物や穀物</a:t>
                      </a:r>
                      <a:endParaRPr kumimoji="1" lang="en-US" altLang="ja-JP" dirty="0" smtClean="0">
                        <a:latin typeface="Meiryo UI" panose="020B0604030504040204" pitchFamily="50" charset="-128"/>
                        <a:ea typeface="Meiryo UI" panose="020B0604030504040204" pitchFamily="50" charset="-128"/>
                      </a:endParaRPr>
                    </a:p>
                    <a:p>
                      <a:pPr algn="ctr"/>
                      <a:r>
                        <a:rPr kumimoji="1" lang="ja-JP" altLang="en-US" dirty="0" smtClean="0">
                          <a:latin typeface="Meiryo UI" panose="020B0604030504040204" pitchFamily="50" charset="-128"/>
                          <a:ea typeface="Meiryo UI" panose="020B0604030504040204" pitchFamily="50" charset="-128"/>
                        </a:rPr>
                        <a:t>（エネルギー源）</a:t>
                      </a:r>
                      <a:endParaRPr kumimoji="1" lang="ja-JP" altLang="en-US" dirty="0">
                        <a:latin typeface="Meiryo UI" panose="020B0604030504040204" pitchFamily="50" charset="-128"/>
                        <a:ea typeface="Meiryo UI" panose="020B0604030504040204" pitchFamily="50" charset="-128"/>
                      </a:endParaRPr>
                    </a:p>
                  </a:txBody>
                  <a:tcPr anchor="ctr">
                    <a:solidFill>
                      <a:schemeClr val="accent4">
                        <a:lumMod val="40000"/>
                        <a:lumOff val="60000"/>
                      </a:schemeClr>
                    </a:solidFill>
                  </a:tcPr>
                </a:tc>
                <a:tc rowSpan="2">
                  <a:txBody>
                    <a:bodyPr/>
                    <a:lstStyle/>
                    <a:p>
                      <a:pPr algn="ctr"/>
                      <a:r>
                        <a:rPr kumimoji="1" lang="ja-JP" altLang="en-US" b="1" dirty="0" smtClean="0">
                          <a:latin typeface="Meiryo UI" panose="020B0604030504040204" pitchFamily="50" charset="-128"/>
                          <a:ea typeface="Meiryo UI" panose="020B0604030504040204" pitchFamily="50" charset="-128"/>
                        </a:rPr>
                        <a:t>食事を通して</a:t>
                      </a:r>
                      <a:endParaRPr kumimoji="1" lang="en-US" altLang="ja-JP" b="1" dirty="0" smtClean="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補える糖</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4">
                        <a:lumMod val="40000"/>
                        <a:lumOff val="60000"/>
                      </a:schemeClr>
                    </a:solidFill>
                  </a:tcPr>
                </a:tc>
              </a:tr>
              <a:tr h="494777">
                <a:tc>
                  <a:txBody>
                    <a:bodyPr/>
                    <a:lstStyle/>
                    <a:p>
                      <a:pPr algn="ctr"/>
                      <a:r>
                        <a:rPr kumimoji="1" lang="ja-JP" altLang="en-US" b="1" dirty="0" smtClean="0">
                          <a:latin typeface="Meiryo UI" panose="020B0604030504040204" pitchFamily="50" charset="-128"/>
                          <a:ea typeface="Meiryo UI" panose="020B0604030504040204" pitchFamily="50" charset="-128"/>
                        </a:rPr>
                        <a:t>ガラクトース（</a:t>
                      </a:r>
                      <a:r>
                        <a:rPr kumimoji="1" lang="en-US" altLang="ja-JP" b="1" dirty="0" smtClean="0">
                          <a:latin typeface="Meiryo UI" panose="020B0604030504040204" pitchFamily="50" charset="-128"/>
                          <a:ea typeface="Meiryo UI" panose="020B0604030504040204" pitchFamily="50" charset="-128"/>
                        </a:rPr>
                        <a:t>Gal</a:t>
                      </a:r>
                      <a:r>
                        <a:rPr kumimoji="1" lang="ja-JP" altLang="en-US" b="1" dirty="0" smtClean="0">
                          <a:latin typeface="Meiryo UI" panose="020B0604030504040204" pitchFamily="50" charset="-128"/>
                          <a:ea typeface="Meiryo UI" panose="020B0604030504040204" pitchFamily="50" charset="-128"/>
                        </a:rPr>
                        <a:t>）</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4">
                        <a:lumMod val="40000"/>
                        <a:lumOff val="60000"/>
                      </a:schemeClr>
                    </a:solidFill>
                  </a:tcPr>
                </a:tc>
                <a:tc>
                  <a:txBody>
                    <a:bodyPr/>
                    <a:lstStyle/>
                    <a:p>
                      <a:pPr algn="ctr"/>
                      <a:r>
                        <a:rPr kumimoji="1" lang="ja-JP" altLang="en-US" dirty="0" smtClean="0">
                          <a:latin typeface="Meiryo UI" panose="020B0604030504040204" pitchFamily="50" charset="-128"/>
                          <a:ea typeface="Meiryo UI" panose="020B0604030504040204" pitchFamily="50" charset="-128"/>
                        </a:rPr>
                        <a:t>乳製品、ツバメの巣など</a:t>
                      </a:r>
                      <a:endParaRPr kumimoji="1" lang="en-US" altLang="ja-JP" dirty="0" smtClean="0">
                        <a:latin typeface="Meiryo UI" panose="020B0604030504040204" pitchFamily="50" charset="-128"/>
                        <a:ea typeface="Meiryo UI" panose="020B0604030504040204" pitchFamily="50" charset="-128"/>
                      </a:endParaRPr>
                    </a:p>
                    <a:p>
                      <a:pPr algn="ctr"/>
                      <a:r>
                        <a:rPr kumimoji="1" lang="ja-JP" altLang="en-US" dirty="0" smtClean="0">
                          <a:latin typeface="Meiryo UI" panose="020B0604030504040204" pitchFamily="50" charset="-128"/>
                          <a:ea typeface="Meiryo UI" panose="020B0604030504040204" pitchFamily="50" charset="-128"/>
                        </a:rPr>
                        <a:t>（免疫、腸内細菌維持）</a:t>
                      </a:r>
                      <a:endParaRPr kumimoji="1" lang="ja-JP" altLang="en-US" dirty="0">
                        <a:latin typeface="Meiryo UI" panose="020B0604030504040204" pitchFamily="50" charset="-128"/>
                        <a:ea typeface="Meiryo UI" panose="020B0604030504040204" pitchFamily="50" charset="-128"/>
                      </a:endParaRPr>
                    </a:p>
                  </a:txBody>
                  <a:tcPr anchor="ctr">
                    <a:solidFill>
                      <a:schemeClr val="accent4">
                        <a:lumMod val="40000"/>
                        <a:lumOff val="60000"/>
                      </a:schemeClr>
                    </a:solidFill>
                  </a:tcPr>
                </a:tc>
                <a:tc vMerge="1">
                  <a:txBody>
                    <a:bodyPr/>
                    <a:lstStyle/>
                    <a:p>
                      <a:pPr algn="ctr"/>
                      <a:endParaRPr kumimoji="1" lang="ja-JP" altLang="en-US" b="1" dirty="0">
                        <a:latin typeface="Meiryo UI" panose="020B0604030504040204" pitchFamily="50" charset="-128"/>
                        <a:ea typeface="Meiryo UI" panose="020B0604030504040204" pitchFamily="50" charset="-128"/>
                      </a:endParaRPr>
                    </a:p>
                  </a:txBody>
                  <a:tcPr anchor="ctr"/>
                </a:tc>
              </a:tr>
              <a:tr h="494777">
                <a:tc>
                  <a:txBody>
                    <a:bodyPr/>
                    <a:lstStyle/>
                    <a:p>
                      <a:pPr algn="ctr"/>
                      <a:r>
                        <a:rPr kumimoji="1" lang="ja-JP" altLang="en-US" b="1" dirty="0" smtClean="0">
                          <a:latin typeface="Meiryo UI" panose="020B0604030504040204" pitchFamily="50" charset="-128"/>
                          <a:ea typeface="Meiryo UI" panose="020B0604030504040204" pitchFamily="50" charset="-128"/>
                        </a:rPr>
                        <a:t>マンノース（</a:t>
                      </a:r>
                      <a:r>
                        <a:rPr kumimoji="1" lang="en-US" altLang="ja-JP" b="1" dirty="0" smtClean="0">
                          <a:latin typeface="Meiryo UI" panose="020B0604030504040204" pitchFamily="50" charset="-128"/>
                          <a:ea typeface="Meiryo UI" panose="020B0604030504040204" pitchFamily="50" charset="-128"/>
                        </a:rPr>
                        <a:t>Man</a:t>
                      </a:r>
                      <a:r>
                        <a:rPr kumimoji="1" lang="ja-JP" altLang="en-US" b="1" dirty="0" smtClean="0">
                          <a:latin typeface="Meiryo UI" panose="020B0604030504040204" pitchFamily="50" charset="-128"/>
                          <a:ea typeface="Meiryo UI" panose="020B0604030504040204" pitchFamily="50" charset="-128"/>
                        </a:rPr>
                        <a:t>）</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ja-JP" altLang="en-US" dirty="0" smtClean="0">
                          <a:latin typeface="Meiryo UI" panose="020B0604030504040204" pitchFamily="50" charset="-128"/>
                          <a:ea typeface="Meiryo UI" panose="020B0604030504040204" pitchFamily="50" charset="-128"/>
                        </a:rPr>
                        <a:t>サボテン類（アロエ）、ツバメの巣など</a:t>
                      </a:r>
                      <a:endParaRPr kumimoji="1" lang="en-US" altLang="ja-JP" dirty="0" smtClean="0">
                        <a:latin typeface="Meiryo UI" panose="020B0604030504040204" pitchFamily="50" charset="-128"/>
                        <a:ea typeface="Meiryo UI" panose="020B0604030504040204" pitchFamily="50" charset="-128"/>
                      </a:endParaRPr>
                    </a:p>
                    <a:p>
                      <a:pPr algn="ctr"/>
                      <a:r>
                        <a:rPr kumimoji="1" lang="ja-JP" altLang="en-US" dirty="0" smtClean="0">
                          <a:latin typeface="Meiryo UI" panose="020B0604030504040204" pitchFamily="50" charset="-128"/>
                          <a:ea typeface="Meiryo UI" panose="020B0604030504040204" pitchFamily="50" charset="-128"/>
                        </a:rPr>
                        <a:t>（免疫、抗炎症、細菌感染阻止）</a:t>
                      </a:r>
                      <a:endParaRPr kumimoji="1" lang="ja-JP" altLang="en-US"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rowSpan="6">
                  <a:txBody>
                    <a:bodyPr/>
                    <a:lstStyle/>
                    <a:p>
                      <a:pPr algn="ctr"/>
                      <a:r>
                        <a:rPr kumimoji="1" lang="ja-JP" altLang="en-US" b="1" dirty="0" smtClean="0">
                          <a:latin typeface="Meiryo UI" panose="020B0604030504040204" pitchFamily="50" charset="-128"/>
                          <a:ea typeface="Meiryo UI" panose="020B0604030504040204" pitchFamily="50" charset="-128"/>
                        </a:rPr>
                        <a:t>食事だけでは</a:t>
                      </a:r>
                      <a:endParaRPr kumimoji="1" lang="en-US" altLang="ja-JP" b="1" dirty="0" smtClean="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補うのが難しい糖</a:t>
                      </a:r>
                      <a:endParaRPr kumimoji="1" lang="en-US" altLang="ja-JP" b="1" dirty="0" smtClean="0">
                        <a:latin typeface="Meiryo UI" panose="020B0604030504040204" pitchFamily="50" charset="-128"/>
                        <a:ea typeface="Meiryo UI" panose="020B0604030504040204" pitchFamily="50" charset="-128"/>
                      </a:endParaRPr>
                    </a:p>
                    <a:p>
                      <a:pPr algn="ctr"/>
                      <a:endParaRPr kumimoji="1" lang="en-US" altLang="ja-JP" sz="1600" b="0" dirty="0" smtClean="0">
                        <a:latin typeface="Meiryo UI" panose="020B0604030504040204" pitchFamily="50" charset="-128"/>
                        <a:ea typeface="Meiryo UI" panose="020B0604030504040204" pitchFamily="50" charset="-128"/>
                      </a:endParaRPr>
                    </a:p>
                    <a:p>
                      <a:pPr algn="ctr"/>
                      <a:r>
                        <a:rPr kumimoji="1" lang="en-US" altLang="ja-JP" sz="1200" b="1" dirty="0" smtClean="0">
                          <a:solidFill>
                            <a:srgbClr val="C00000"/>
                          </a:solidFill>
                          <a:latin typeface="Meiryo UI" panose="020B0604030504040204" pitchFamily="50" charset="-128"/>
                          <a:ea typeface="Meiryo UI" panose="020B0604030504040204" pitchFamily="50" charset="-128"/>
                        </a:rPr>
                        <a:t>※</a:t>
                      </a:r>
                      <a:r>
                        <a:rPr kumimoji="1" lang="ja-JP" altLang="en-US" sz="1200" b="1" dirty="0" smtClean="0">
                          <a:solidFill>
                            <a:srgbClr val="C00000"/>
                          </a:solidFill>
                          <a:latin typeface="Meiryo UI" panose="020B0604030504040204" pitchFamily="50" charset="-128"/>
                          <a:ea typeface="Meiryo UI" panose="020B0604030504040204" pitchFamily="50" charset="-128"/>
                        </a:rPr>
                        <a:t>後述する</a:t>
                      </a:r>
                      <a:endParaRPr kumimoji="1" lang="en-US" altLang="ja-JP" sz="1200" b="1" dirty="0" smtClean="0">
                        <a:solidFill>
                          <a:srgbClr val="C00000"/>
                        </a:solidFill>
                        <a:latin typeface="Meiryo UI" panose="020B0604030504040204" pitchFamily="50" charset="-128"/>
                        <a:ea typeface="Meiryo UI" panose="020B0604030504040204" pitchFamily="50" charset="-128"/>
                      </a:endParaRPr>
                    </a:p>
                    <a:p>
                      <a:pPr algn="ctr"/>
                      <a:r>
                        <a:rPr kumimoji="1" lang="ja-JP" altLang="en-US" sz="1200" b="1" dirty="0" smtClean="0">
                          <a:solidFill>
                            <a:srgbClr val="C00000"/>
                          </a:solidFill>
                          <a:latin typeface="Meiryo UI" panose="020B0604030504040204" pitchFamily="50" charset="-128"/>
                          <a:ea typeface="Meiryo UI" panose="020B0604030504040204" pitchFamily="50" charset="-128"/>
                        </a:rPr>
                        <a:t>グリコニュートリションに関連</a:t>
                      </a:r>
                      <a:endParaRPr kumimoji="1" lang="ja-JP" altLang="en-US" sz="1200" b="1" dirty="0">
                        <a:solidFill>
                          <a:srgbClr val="C00000"/>
                        </a:solidFill>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r>
              <a:tr h="494777">
                <a:tc>
                  <a:txBody>
                    <a:bodyPr/>
                    <a:lstStyle/>
                    <a:p>
                      <a:pPr algn="ctr"/>
                      <a:r>
                        <a:rPr kumimoji="1" lang="ja-JP" altLang="en-US" b="1" dirty="0" smtClean="0">
                          <a:latin typeface="Meiryo UI" panose="020B0604030504040204" pitchFamily="50" charset="-128"/>
                          <a:ea typeface="Meiryo UI" panose="020B0604030504040204" pitchFamily="50" charset="-128"/>
                        </a:rPr>
                        <a:t>キシロース（</a:t>
                      </a:r>
                      <a:r>
                        <a:rPr kumimoji="1" lang="en-US" altLang="ja-JP" b="1" dirty="0" err="1" smtClean="0">
                          <a:latin typeface="Meiryo UI" panose="020B0604030504040204" pitchFamily="50" charset="-128"/>
                          <a:ea typeface="Meiryo UI" panose="020B0604030504040204" pitchFamily="50" charset="-128"/>
                        </a:rPr>
                        <a:t>Xy</a:t>
                      </a:r>
                      <a:r>
                        <a:rPr kumimoji="1" lang="ja-JP" altLang="en-US" b="1" dirty="0" smtClean="0">
                          <a:latin typeface="Meiryo UI" panose="020B0604030504040204" pitchFamily="50" charset="-128"/>
                          <a:ea typeface="Meiryo UI" panose="020B0604030504040204" pitchFamily="50" charset="-128"/>
                        </a:rPr>
                        <a:t>）</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ja-JP" altLang="en-US" dirty="0" smtClean="0">
                          <a:latin typeface="Meiryo UI" panose="020B0604030504040204" pitchFamily="50" charset="-128"/>
                          <a:ea typeface="Meiryo UI" panose="020B0604030504040204" pitchFamily="50" charset="-128"/>
                        </a:rPr>
                        <a:t>穀物や植物の皮</a:t>
                      </a:r>
                      <a:endParaRPr kumimoji="1" lang="en-US" altLang="ja-JP" dirty="0" smtClean="0">
                        <a:latin typeface="Meiryo UI" panose="020B0604030504040204" pitchFamily="50" charset="-128"/>
                        <a:ea typeface="Meiryo UI" panose="020B0604030504040204" pitchFamily="50" charset="-128"/>
                      </a:endParaRPr>
                    </a:p>
                    <a:p>
                      <a:pPr algn="ctr"/>
                      <a:r>
                        <a:rPr kumimoji="1" lang="ja-JP" altLang="en-US" dirty="0" smtClean="0">
                          <a:latin typeface="Meiryo UI" panose="020B0604030504040204" pitchFamily="50" charset="-128"/>
                          <a:ea typeface="Meiryo UI" panose="020B0604030504040204" pitchFamily="50" charset="-128"/>
                        </a:rPr>
                        <a:t>（殺菌、アレルギー防止）</a:t>
                      </a:r>
                      <a:endParaRPr kumimoji="1" lang="ja-JP" altLang="en-US"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vMerge="1">
                  <a:txBody>
                    <a:bodyPr/>
                    <a:lstStyle/>
                    <a:p>
                      <a:pPr algn="ctr"/>
                      <a:endParaRPr kumimoji="1" lang="ja-JP" altLang="en-US" b="1" dirty="0">
                        <a:latin typeface="Meiryo UI" panose="020B0604030504040204" pitchFamily="50" charset="-128"/>
                        <a:ea typeface="Meiryo UI" panose="020B0604030504040204" pitchFamily="50" charset="-128"/>
                      </a:endParaRPr>
                    </a:p>
                  </a:txBody>
                  <a:tcPr anchor="ctr"/>
                </a:tc>
              </a:tr>
              <a:tr h="494777">
                <a:tc>
                  <a:txBody>
                    <a:bodyPr/>
                    <a:lstStyle/>
                    <a:p>
                      <a:pPr algn="ctr"/>
                      <a:r>
                        <a:rPr kumimoji="1" lang="ja-JP" altLang="en-US" b="1" dirty="0" smtClean="0">
                          <a:latin typeface="Meiryo UI" panose="020B0604030504040204" pitchFamily="50" charset="-128"/>
                          <a:ea typeface="Meiryo UI" panose="020B0604030504040204" pitchFamily="50" charset="-128"/>
                        </a:rPr>
                        <a:t>フコース（</a:t>
                      </a:r>
                      <a:r>
                        <a:rPr kumimoji="1" lang="en-US" altLang="ja-JP" b="1" dirty="0" err="1" smtClean="0">
                          <a:latin typeface="Meiryo UI" panose="020B0604030504040204" pitchFamily="50" charset="-128"/>
                          <a:ea typeface="Meiryo UI" panose="020B0604030504040204" pitchFamily="50" charset="-128"/>
                        </a:rPr>
                        <a:t>Fuc</a:t>
                      </a:r>
                      <a:r>
                        <a:rPr kumimoji="1" lang="ja-JP" altLang="en-US" b="1" dirty="0" smtClean="0">
                          <a:latin typeface="Meiryo UI" panose="020B0604030504040204" pitchFamily="50" charset="-128"/>
                          <a:ea typeface="Meiryo UI" panose="020B0604030504040204" pitchFamily="50" charset="-128"/>
                        </a:rPr>
                        <a:t>）</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ja-JP" altLang="en-US" dirty="0" smtClean="0">
                          <a:latin typeface="Meiryo UI" panose="020B0604030504040204" pitchFamily="50" charset="-128"/>
                          <a:ea typeface="Meiryo UI" panose="020B0604030504040204" pitchFamily="50" charset="-128"/>
                        </a:rPr>
                        <a:t>藻類（メカブやひじき）、キノコ類・ツバメの巣など</a:t>
                      </a:r>
                      <a:endParaRPr kumimoji="1" lang="en-US" altLang="ja-JP" dirty="0" smtClean="0">
                        <a:latin typeface="Meiryo UI" panose="020B0604030504040204" pitchFamily="50" charset="-128"/>
                        <a:ea typeface="Meiryo UI" panose="020B0604030504040204" pitchFamily="50" charset="-128"/>
                      </a:endParaRPr>
                    </a:p>
                    <a:p>
                      <a:pPr algn="ctr"/>
                      <a:r>
                        <a:rPr kumimoji="1" lang="ja-JP" altLang="en-US" dirty="0" smtClean="0">
                          <a:latin typeface="Meiryo UI" panose="020B0604030504040204" pitchFamily="50" charset="-128"/>
                          <a:ea typeface="Meiryo UI" panose="020B0604030504040204" pitchFamily="50" charset="-128"/>
                        </a:rPr>
                        <a:t>（免疫、癌の成長・転移防止）</a:t>
                      </a:r>
                      <a:endParaRPr kumimoji="1" lang="ja-JP" altLang="en-US"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vMerge="1">
                  <a:txBody>
                    <a:bodyPr/>
                    <a:lstStyle/>
                    <a:p>
                      <a:pPr algn="ctr"/>
                      <a:endParaRPr kumimoji="1" lang="ja-JP" altLang="en-US" b="1" dirty="0">
                        <a:latin typeface="Meiryo UI" panose="020B0604030504040204" pitchFamily="50" charset="-128"/>
                        <a:ea typeface="Meiryo UI" panose="020B0604030504040204" pitchFamily="50" charset="-128"/>
                      </a:endParaRPr>
                    </a:p>
                  </a:txBody>
                  <a:tcPr anchor="ctr"/>
                </a:tc>
              </a:tr>
              <a:tr h="494777">
                <a:tc>
                  <a:txBody>
                    <a:bodyPr/>
                    <a:lstStyle/>
                    <a:p>
                      <a:pPr algn="ctr"/>
                      <a:r>
                        <a:rPr kumimoji="1" lang="en-US" altLang="ja-JP" b="1" dirty="0" smtClean="0">
                          <a:latin typeface="Meiryo UI" panose="020B0604030504040204" pitchFamily="50" charset="-128"/>
                          <a:ea typeface="Meiryo UI" panose="020B0604030504040204" pitchFamily="50" charset="-128"/>
                        </a:rPr>
                        <a:t>N-</a:t>
                      </a:r>
                      <a:r>
                        <a:rPr kumimoji="1" lang="ja-JP" altLang="en-US" b="1" dirty="0" smtClean="0">
                          <a:latin typeface="Meiryo UI" panose="020B0604030504040204" pitchFamily="50" charset="-128"/>
                          <a:ea typeface="Meiryo UI" panose="020B0604030504040204" pitchFamily="50" charset="-128"/>
                        </a:rPr>
                        <a:t>アセチルグルコサミン（</a:t>
                      </a:r>
                      <a:r>
                        <a:rPr kumimoji="1" lang="en-US" altLang="ja-JP" b="1" dirty="0" err="1" smtClean="0">
                          <a:latin typeface="Meiryo UI" panose="020B0604030504040204" pitchFamily="50" charset="-128"/>
                          <a:ea typeface="Meiryo UI" panose="020B0604030504040204" pitchFamily="50" charset="-128"/>
                        </a:rPr>
                        <a:t>GlcNAc</a:t>
                      </a:r>
                      <a:r>
                        <a:rPr kumimoji="1" lang="ja-JP" altLang="en-US" b="1" dirty="0" smtClean="0">
                          <a:latin typeface="Meiryo UI" panose="020B0604030504040204" pitchFamily="50" charset="-128"/>
                          <a:ea typeface="Meiryo UI" panose="020B0604030504040204" pitchFamily="50" charset="-128"/>
                        </a:rPr>
                        <a:t>）</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ja-JP" altLang="en-US" dirty="0" smtClean="0">
                          <a:latin typeface="Meiryo UI" panose="020B0604030504040204" pitchFamily="50" charset="-128"/>
                          <a:ea typeface="Meiryo UI" panose="020B0604030504040204" pitchFamily="50" charset="-128"/>
                        </a:rPr>
                        <a:t>カニなどの甲羅類、ツバメの巣など</a:t>
                      </a:r>
                      <a:endParaRPr kumimoji="1" lang="en-US" altLang="ja-JP" dirty="0" smtClean="0">
                        <a:latin typeface="Meiryo UI" panose="020B0604030504040204" pitchFamily="50" charset="-128"/>
                        <a:ea typeface="Meiryo UI" panose="020B0604030504040204" pitchFamily="50" charset="-128"/>
                      </a:endParaRPr>
                    </a:p>
                    <a:p>
                      <a:pPr algn="ctr"/>
                      <a:r>
                        <a:rPr kumimoji="1" lang="ja-JP" altLang="en-US" dirty="0" smtClean="0">
                          <a:latin typeface="Meiryo UI" panose="020B0604030504040204" pitchFamily="50" charset="-128"/>
                          <a:ea typeface="Meiryo UI" panose="020B0604030504040204" pitchFamily="50" charset="-128"/>
                        </a:rPr>
                        <a:t>（癌の抑制、変性関節症治療）</a:t>
                      </a:r>
                      <a:endParaRPr kumimoji="1" lang="ja-JP" altLang="en-US"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vMerge="1">
                  <a:txBody>
                    <a:bodyPr/>
                    <a:lstStyle/>
                    <a:p>
                      <a:pPr algn="ctr"/>
                      <a:endParaRPr kumimoji="1" lang="ja-JP" altLang="en-US" b="1" dirty="0">
                        <a:latin typeface="Meiryo UI" panose="020B0604030504040204" pitchFamily="50" charset="-128"/>
                        <a:ea typeface="Meiryo UI" panose="020B0604030504040204" pitchFamily="50" charset="-128"/>
                      </a:endParaRPr>
                    </a:p>
                  </a:txBody>
                  <a:tcPr anchor="ctr"/>
                </a:tc>
              </a:tr>
              <a:tr h="494777">
                <a:tc>
                  <a:txBody>
                    <a:bodyPr/>
                    <a:lstStyle/>
                    <a:p>
                      <a:pPr algn="ctr"/>
                      <a:r>
                        <a:rPr kumimoji="1" lang="en-US" altLang="ja-JP" b="1" dirty="0" smtClean="0">
                          <a:latin typeface="Meiryo UI" panose="020B0604030504040204" pitchFamily="50" charset="-128"/>
                          <a:ea typeface="Meiryo UI" panose="020B0604030504040204" pitchFamily="50" charset="-128"/>
                        </a:rPr>
                        <a:t>N-</a:t>
                      </a:r>
                      <a:r>
                        <a:rPr kumimoji="1" lang="ja-JP" altLang="en-US" b="1" dirty="0" smtClean="0">
                          <a:latin typeface="Meiryo UI" panose="020B0604030504040204" pitchFamily="50" charset="-128"/>
                          <a:ea typeface="Meiryo UI" panose="020B0604030504040204" pitchFamily="50" charset="-128"/>
                        </a:rPr>
                        <a:t>アセチルガラクトサミン（</a:t>
                      </a:r>
                      <a:r>
                        <a:rPr kumimoji="1" lang="en-US" altLang="ja-JP" b="1" dirty="0" err="1" smtClean="0">
                          <a:latin typeface="Meiryo UI" panose="020B0604030504040204" pitchFamily="50" charset="-128"/>
                          <a:ea typeface="Meiryo UI" panose="020B0604030504040204" pitchFamily="50" charset="-128"/>
                        </a:rPr>
                        <a:t>GalNAc</a:t>
                      </a:r>
                      <a:r>
                        <a:rPr kumimoji="1" lang="ja-JP" altLang="en-US" b="1" dirty="0" smtClean="0">
                          <a:latin typeface="Meiryo UI" panose="020B0604030504040204" pitchFamily="50" charset="-128"/>
                          <a:ea typeface="Meiryo UI" panose="020B0604030504040204" pitchFamily="50" charset="-128"/>
                        </a:rPr>
                        <a:t>）</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ja-JP" altLang="en-US" dirty="0" smtClean="0">
                          <a:latin typeface="Meiryo UI" panose="020B0604030504040204" pitchFamily="50" charset="-128"/>
                          <a:ea typeface="Meiryo UI" panose="020B0604030504040204" pitchFamily="50" charset="-128"/>
                        </a:rPr>
                        <a:t>牛乳、ツバメの巣など</a:t>
                      </a:r>
                      <a:endParaRPr kumimoji="1" lang="en-US" altLang="ja-JP" dirty="0" smtClean="0">
                        <a:latin typeface="Meiryo UI" panose="020B0604030504040204" pitchFamily="50" charset="-128"/>
                        <a:ea typeface="Meiryo UI" panose="020B0604030504040204" pitchFamily="50" charset="-128"/>
                      </a:endParaRPr>
                    </a:p>
                    <a:p>
                      <a:pPr algn="ctr"/>
                      <a:r>
                        <a:rPr kumimoji="1" lang="ja-JP" altLang="en-US" dirty="0" smtClean="0">
                          <a:latin typeface="Meiryo UI" panose="020B0604030504040204" pitchFamily="50" charset="-128"/>
                          <a:ea typeface="Meiryo UI" panose="020B0604030504040204" pitchFamily="50" charset="-128"/>
                        </a:rPr>
                        <a:t>（癌の増殖、転移に関与）</a:t>
                      </a:r>
                      <a:endParaRPr kumimoji="1" lang="ja-JP" altLang="en-US"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vMerge="1">
                  <a:txBody>
                    <a:bodyPr/>
                    <a:lstStyle/>
                    <a:p>
                      <a:pPr algn="ctr"/>
                      <a:endParaRPr kumimoji="1" lang="ja-JP" altLang="en-US" b="1" dirty="0">
                        <a:latin typeface="Meiryo UI" panose="020B0604030504040204" pitchFamily="50" charset="-128"/>
                        <a:ea typeface="Meiryo UI" panose="020B0604030504040204" pitchFamily="50" charset="-128"/>
                      </a:endParaRPr>
                    </a:p>
                  </a:txBody>
                  <a:tcPr anchor="ctr"/>
                </a:tc>
              </a:tr>
              <a:tr h="494777">
                <a:tc>
                  <a:txBody>
                    <a:bodyPr/>
                    <a:lstStyle/>
                    <a:p>
                      <a:pPr algn="ctr"/>
                      <a:r>
                        <a:rPr kumimoji="1" lang="en-US" altLang="ja-JP" b="1" dirty="0" smtClean="0">
                          <a:latin typeface="Meiryo UI" panose="020B0604030504040204" pitchFamily="50" charset="-128"/>
                          <a:ea typeface="Meiryo UI" panose="020B0604030504040204" pitchFamily="50" charset="-128"/>
                        </a:rPr>
                        <a:t>N-</a:t>
                      </a:r>
                      <a:r>
                        <a:rPr kumimoji="1" lang="ja-JP" altLang="en-US" b="1" dirty="0" smtClean="0">
                          <a:latin typeface="Meiryo UI" panose="020B0604030504040204" pitchFamily="50" charset="-128"/>
                          <a:ea typeface="Meiryo UI" panose="020B0604030504040204" pitchFamily="50" charset="-128"/>
                        </a:rPr>
                        <a:t>アセチルノイラミン酸</a:t>
                      </a:r>
                      <a:endParaRPr kumimoji="1" lang="en-US" altLang="ja-JP" b="1" dirty="0" smtClean="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（シアル酸）</a:t>
                      </a:r>
                      <a:r>
                        <a:rPr kumimoji="1" lang="en-US" altLang="ja-JP" b="1" dirty="0" smtClean="0">
                          <a:latin typeface="Meiryo UI" panose="020B0604030504040204" pitchFamily="50" charset="-128"/>
                          <a:ea typeface="Meiryo UI" panose="020B0604030504040204" pitchFamily="50" charset="-128"/>
                        </a:rPr>
                        <a:t>NANA</a:t>
                      </a:r>
                      <a:endParaRPr kumimoji="1" lang="ja-JP" altLang="en-US" b="1"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ja-JP" altLang="en-US" dirty="0" smtClean="0">
                          <a:latin typeface="Meiryo UI" panose="020B0604030504040204" pitchFamily="50" charset="-128"/>
                          <a:ea typeface="Meiryo UI" panose="020B0604030504040204" pitchFamily="50" charset="-128"/>
                        </a:rPr>
                        <a:t>母乳、ツバメの巣など</a:t>
                      </a:r>
                      <a:endParaRPr kumimoji="1" lang="en-US" altLang="ja-JP" dirty="0" smtClean="0">
                        <a:latin typeface="Meiryo UI" panose="020B0604030504040204" pitchFamily="50" charset="-128"/>
                        <a:ea typeface="Meiryo UI" panose="020B0604030504040204" pitchFamily="50" charset="-128"/>
                      </a:endParaRPr>
                    </a:p>
                    <a:p>
                      <a:pPr algn="ctr"/>
                      <a:r>
                        <a:rPr kumimoji="1" lang="ja-JP" altLang="en-US" dirty="0" smtClean="0">
                          <a:latin typeface="Meiryo UI" panose="020B0604030504040204" pitchFamily="50" charset="-128"/>
                          <a:ea typeface="Meiryo UI" panose="020B0604030504040204" pitchFamily="50" charset="-128"/>
                        </a:rPr>
                        <a:t>（脳の発育、粘膜の粘度調整、免疫系）</a:t>
                      </a:r>
                      <a:endParaRPr kumimoji="1" lang="ja-JP" altLang="en-US"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vMerge="1">
                  <a:txBody>
                    <a:bodyPr/>
                    <a:lstStyle/>
                    <a:p>
                      <a:pPr algn="ctr"/>
                      <a:endParaRPr kumimoji="1" lang="ja-JP" altLang="en-US" b="1" dirty="0">
                        <a:latin typeface="Meiryo UI" panose="020B0604030504040204" pitchFamily="50" charset="-128"/>
                        <a:ea typeface="Meiryo UI" panose="020B0604030504040204" pitchFamily="50" charset="-128"/>
                      </a:endParaRPr>
                    </a:p>
                  </a:txBody>
                  <a:tcPr anchor="ctr"/>
                </a:tc>
              </a:tr>
            </a:tbl>
          </a:graphicData>
        </a:graphic>
      </p:graphicFrame>
    </p:spTree>
    <p:extLst>
      <p:ext uri="{BB962C8B-B14F-4D97-AF65-F5344CB8AC3E}">
        <p14:creationId xmlns:p14="http://schemas.microsoft.com/office/powerpoint/2010/main" val="26061848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ext uri="{D42A27DB-BD31-4B8C-83A1-F6EECF244321}">
                <p14:modId xmlns:p14="http://schemas.microsoft.com/office/powerpoint/2010/main" val="4288870908"/>
              </p:ext>
            </p:extLst>
          </p:nvPr>
        </p:nvGraphicFramePr>
        <p:xfrm>
          <a:off x="1202724" y="1481773"/>
          <a:ext cx="10173730" cy="3967480"/>
        </p:xfrm>
        <a:graphic>
          <a:graphicData uri="http://schemas.openxmlformats.org/drawingml/2006/table">
            <a:tbl>
              <a:tblPr firstRow="1" bandRow="1">
                <a:tableStyleId>{00A15C55-8517-42AA-B614-E9B94910E393}</a:tableStyleId>
              </a:tblPr>
              <a:tblGrid>
                <a:gridCol w="2596611"/>
                <a:gridCol w="5356110"/>
                <a:gridCol w="2221009"/>
              </a:tblGrid>
              <a:tr h="370840">
                <a:tc>
                  <a:txBody>
                    <a:bodyP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名称</a:t>
                      </a:r>
                      <a:endParaRPr kumimoji="1" lang="ja-JP" altLang="en-US" dirty="0">
                        <a:solidFill>
                          <a:schemeClr val="tx1"/>
                        </a:solidFill>
                        <a:latin typeface="Meiryo UI" panose="020B0604030504040204" pitchFamily="50" charset="-128"/>
                        <a:ea typeface="Meiryo UI" panose="020B0604030504040204" pitchFamily="50" charset="-128"/>
                      </a:endParaRPr>
                    </a:p>
                  </a:txBody>
                  <a:tcPr/>
                </a:tc>
                <a:tc>
                  <a:txBody>
                    <a:bodyP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分野</a:t>
                      </a:r>
                      <a:endParaRPr kumimoji="1" lang="ja-JP" altLang="en-US" dirty="0">
                        <a:solidFill>
                          <a:schemeClr val="tx1"/>
                        </a:solidFill>
                        <a:latin typeface="Meiryo UI" panose="020B0604030504040204" pitchFamily="50" charset="-128"/>
                        <a:ea typeface="Meiryo UI" panose="020B0604030504040204" pitchFamily="50" charset="-128"/>
                      </a:endParaRPr>
                    </a:p>
                  </a:txBody>
                  <a:tcPr/>
                </a:tc>
                <a:tc>
                  <a:txBody>
                    <a:bodyPr/>
                    <a:lstStyle/>
                    <a:p>
                      <a:pPr algn="ctr"/>
                      <a:endParaRPr kumimoji="1" lang="ja-JP" altLang="en-US" dirty="0">
                        <a:solidFill>
                          <a:schemeClr val="tx1"/>
                        </a:solidFill>
                        <a:latin typeface="Meiryo UI" panose="020B0604030504040204" pitchFamily="50" charset="-128"/>
                        <a:ea typeface="Meiryo UI" panose="020B0604030504040204" pitchFamily="50" charset="-128"/>
                      </a:endParaRPr>
                    </a:p>
                  </a:txBody>
                  <a:tcPr/>
                </a:tc>
              </a:tr>
              <a:tr h="370840">
                <a:tc>
                  <a:txBody>
                    <a:bodyPr/>
                    <a:lstStyle/>
                    <a:p>
                      <a:pPr algn="ctr"/>
                      <a:r>
                        <a:rPr kumimoji="1" lang="ja-JP" altLang="en-US" sz="1800" b="1" dirty="0" smtClean="0">
                          <a:latin typeface="Meiryo UI" panose="020B0604030504040204" pitchFamily="50" charset="-128"/>
                          <a:ea typeface="Meiryo UI" panose="020B0604030504040204" pitchFamily="50" charset="-128"/>
                        </a:rPr>
                        <a:t>伊藤忠</a:t>
                      </a:r>
                      <a:endParaRPr kumimoji="1" lang="en-US" altLang="ja-JP" sz="1800" b="1" dirty="0" smtClean="0">
                        <a:latin typeface="Meiryo UI" panose="020B0604030504040204" pitchFamily="50" charset="-128"/>
                        <a:ea typeface="Meiryo UI" panose="020B0604030504040204" pitchFamily="50" charset="-128"/>
                      </a:endParaRPr>
                    </a:p>
                    <a:p>
                      <a:pPr algn="ctr"/>
                      <a:r>
                        <a:rPr kumimoji="1" lang="ja-JP" altLang="en-US" sz="1800" b="1" dirty="0" smtClean="0">
                          <a:latin typeface="Meiryo UI" panose="020B0604030504040204" pitchFamily="50" charset="-128"/>
                          <a:ea typeface="Meiryo UI" panose="020B0604030504040204" pitchFamily="50" charset="-128"/>
                        </a:rPr>
                        <a:t>テクノロジー・ベンチャーズ</a:t>
                      </a:r>
                      <a:endParaRPr kumimoji="1" lang="ja-JP" altLang="en-US" sz="1800" b="1"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dirty="0" smtClean="0">
                          <a:latin typeface="Meiryo UI" panose="020B0604030504040204" pitchFamily="50" charset="-128"/>
                          <a:ea typeface="Meiryo UI" panose="020B0604030504040204" pitchFamily="50" charset="-128"/>
                        </a:rPr>
                        <a:t>・</a:t>
                      </a:r>
                      <a:r>
                        <a:rPr kumimoji="1" lang="en-US" altLang="ja-JP" sz="1400" b="1" u="sng" dirty="0" smtClean="0">
                          <a:latin typeface="Meiryo UI" panose="020B0604030504040204" pitchFamily="50" charset="-128"/>
                          <a:ea typeface="Meiryo UI" panose="020B0604030504040204" pitchFamily="50" charset="-128"/>
                        </a:rPr>
                        <a:t>DNA</a:t>
                      </a:r>
                      <a:r>
                        <a:rPr kumimoji="1" lang="ja-JP" altLang="en-US" sz="1400" b="1" u="sng" dirty="0" smtClean="0">
                          <a:latin typeface="Meiryo UI" panose="020B0604030504040204" pitchFamily="50" charset="-128"/>
                          <a:ea typeface="Meiryo UI" panose="020B0604030504040204" pitchFamily="50" charset="-128"/>
                        </a:rPr>
                        <a:t>／</a:t>
                      </a:r>
                      <a:r>
                        <a:rPr kumimoji="1" lang="en-US" altLang="ja-JP" sz="1400" b="1" u="sng" dirty="0" smtClean="0">
                          <a:latin typeface="Meiryo UI" panose="020B0604030504040204" pitchFamily="50" charset="-128"/>
                          <a:ea typeface="Meiryo UI" panose="020B0604030504040204" pitchFamily="50" charset="-128"/>
                        </a:rPr>
                        <a:t>RNA</a:t>
                      </a:r>
                      <a:r>
                        <a:rPr kumimoji="1" lang="ja-JP" altLang="en-US" sz="1400" b="1" u="sng" dirty="0" smtClean="0">
                          <a:latin typeface="Meiryo UI" panose="020B0604030504040204" pitchFamily="50" charset="-128"/>
                          <a:ea typeface="Meiryo UI" panose="020B0604030504040204" pitchFamily="50" charset="-128"/>
                        </a:rPr>
                        <a:t>編集技術ツール</a:t>
                      </a:r>
                      <a:r>
                        <a:rPr kumimoji="1" lang="en-US" altLang="ja-JP" sz="1400" b="1" u="sng" dirty="0" smtClean="0">
                          <a:latin typeface="Meiryo UI" panose="020B0604030504040204" pitchFamily="50" charset="-128"/>
                          <a:ea typeface="Meiryo UI" panose="020B0604030504040204" pitchFamily="50" charset="-128"/>
                        </a:rPr>
                        <a:t>PPR</a:t>
                      </a:r>
                      <a:r>
                        <a:rPr kumimoji="1" lang="ja-JP" altLang="en-US" sz="1400" b="1" u="sng" dirty="0" smtClean="0">
                          <a:latin typeface="Meiryo UI" panose="020B0604030504040204" pitchFamily="50" charset="-128"/>
                          <a:ea typeface="Meiryo UI" panose="020B0604030504040204" pitchFamily="50" charset="-128"/>
                        </a:rPr>
                        <a:t>（</a:t>
                      </a:r>
                      <a:r>
                        <a:rPr kumimoji="1" lang="en-US" altLang="ja-JP" sz="1400" b="1" u="sng" dirty="0" err="1" smtClean="0">
                          <a:latin typeface="Meiryo UI" panose="020B0604030504040204" pitchFamily="50" charset="-128"/>
                          <a:ea typeface="Meiryo UI" panose="020B0604030504040204" pitchFamily="50" charset="-128"/>
                        </a:rPr>
                        <a:t>pentatricopeptide</a:t>
                      </a:r>
                      <a:r>
                        <a:rPr kumimoji="1" lang="en-US" altLang="ja-JP" sz="1400" b="1" u="sng" dirty="0" smtClean="0">
                          <a:latin typeface="Meiryo UI" panose="020B0604030504040204" pitchFamily="50" charset="-128"/>
                          <a:ea typeface="Meiryo UI" panose="020B0604030504040204" pitchFamily="50" charset="-128"/>
                        </a:rPr>
                        <a:t> repeat</a:t>
                      </a:r>
                      <a:r>
                        <a:rPr kumimoji="1" lang="ja-JP" altLang="en-US" sz="1400" b="1" u="sng" dirty="0" smtClean="0">
                          <a:latin typeface="Meiryo UI" panose="020B0604030504040204" pitchFamily="50" charset="-128"/>
                          <a:ea typeface="Meiryo UI" panose="020B0604030504040204" pitchFamily="50" charset="-128"/>
                        </a:rPr>
                        <a:t>）タンパク質プラットフォームによる医薬品開発。</a:t>
                      </a:r>
                      <a:endParaRPr kumimoji="1" lang="en-US" altLang="ja-JP" sz="1400" b="1" u="sng"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a:t>
                      </a:r>
                      <a:r>
                        <a:rPr kumimoji="1" lang="en-US" altLang="ja-JP" sz="1400" dirty="0" smtClean="0">
                          <a:latin typeface="Meiryo UI" panose="020B0604030504040204" pitchFamily="50" charset="-128"/>
                          <a:ea typeface="Meiryo UI" panose="020B0604030504040204" pitchFamily="50" charset="-128"/>
                        </a:rPr>
                        <a:t>PPR</a:t>
                      </a:r>
                      <a:r>
                        <a:rPr kumimoji="1" lang="ja-JP" altLang="en-US" sz="1400" dirty="0" smtClean="0">
                          <a:latin typeface="Meiryo UI" panose="020B0604030504040204" pitchFamily="50" charset="-128"/>
                          <a:ea typeface="Meiryo UI" panose="020B0604030504040204" pitchFamily="50" charset="-128"/>
                        </a:rPr>
                        <a:t>は植物で発見された、</a:t>
                      </a:r>
                      <a:r>
                        <a:rPr kumimoji="1" lang="en-US" altLang="ja-JP" sz="1400" dirty="0" smtClean="0">
                          <a:latin typeface="Meiryo UI" panose="020B0604030504040204" pitchFamily="50" charset="-128"/>
                          <a:ea typeface="Meiryo UI" panose="020B0604030504040204" pitchFamily="50" charset="-128"/>
                        </a:rPr>
                        <a:t>RNA</a:t>
                      </a:r>
                      <a:r>
                        <a:rPr kumimoji="1" lang="ja-JP" altLang="en-US" sz="1400" dirty="0" smtClean="0">
                          <a:latin typeface="Meiryo UI" panose="020B0604030504040204" pitchFamily="50" charset="-128"/>
                          <a:ea typeface="Meiryo UI" panose="020B0604030504040204" pitchFamily="50" charset="-128"/>
                        </a:rPr>
                        <a:t>及び</a:t>
                      </a:r>
                      <a:r>
                        <a:rPr kumimoji="1" lang="en-US" altLang="ja-JP" sz="1400" dirty="0" smtClean="0">
                          <a:latin typeface="Meiryo UI" panose="020B0604030504040204" pitchFamily="50" charset="-128"/>
                          <a:ea typeface="Meiryo UI" panose="020B0604030504040204" pitchFamily="50" charset="-128"/>
                        </a:rPr>
                        <a:t>DNA</a:t>
                      </a:r>
                      <a:r>
                        <a:rPr kumimoji="1" lang="ja-JP" altLang="en-US" sz="1400" dirty="0" smtClean="0">
                          <a:latin typeface="Meiryo UI" panose="020B0604030504040204" pitchFamily="50" charset="-128"/>
                          <a:ea typeface="Meiryo UI" panose="020B0604030504040204" pitchFamily="50" charset="-128"/>
                        </a:rPr>
                        <a:t>に配列特異的に結合することで遺伝子の発現制御を行っているタンパク質。</a:t>
                      </a:r>
                      <a:r>
                        <a:rPr kumimoji="1" lang="en-US" altLang="ja-JP" sz="1400" dirty="0" smtClean="0">
                          <a:latin typeface="Meiryo UI" panose="020B0604030504040204" pitchFamily="50" charset="-128"/>
                          <a:ea typeface="Meiryo UI" panose="020B0604030504040204" pitchFamily="50" charset="-128"/>
                        </a:rPr>
                        <a:t>PPR</a:t>
                      </a:r>
                      <a:r>
                        <a:rPr kumimoji="1" lang="ja-JP" altLang="en-US" sz="1400" dirty="0" smtClean="0">
                          <a:latin typeface="Meiryo UI" panose="020B0604030504040204" pitchFamily="50" charset="-128"/>
                          <a:ea typeface="Meiryo UI" panose="020B0604030504040204" pitchFamily="50" charset="-128"/>
                        </a:rPr>
                        <a:t>の配列特異性を決定に関するメカニズムを明らかにし、標的とする</a:t>
                      </a:r>
                      <a:r>
                        <a:rPr kumimoji="1" lang="en-US" altLang="ja-JP" sz="1400" dirty="0" smtClean="0">
                          <a:latin typeface="Meiryo UI" panose="020B0604030504040204" pitchFamily="50" charset="-128"/>
                          <a:ea typeface="Meiryo UI" panose="020B0604030504040204" pitchFamily="50" charset="-128"/>
                        </a:rPr>
                        <a:t>DNA</a:t>
                      </a:r>
                      <a:r>
                        <a:rPr kumimoji="1" lang="ja-JP" altLang="en-US" sz="1400" dirty="0" smtClean="0">
                          <a:latin typeface="Meiryo UI" panose="020B0604030504040204" pitchFamily="50" charset="-128"/>
                          <a:ea typeface="Meiryo UI" panose="020B0604030504040204" pitchFamily="50" charset="-128"/>
                        </a:rPr>
                        <a:t>または</a:t>
                      </a:r>
                      <a:r>
                        <a:rPr kumimoji="1" lang="en-US" altLang="ja-JP" sz="1400" dirty="0" smtClean="0">
                          <a:latin typeface="Meiryo UI" panose="020B0604030504040204" pitchFamily="50" charset="-128"/>
                          <a:ea typeface="Meiryo UI" panose="020B0604030504040204" pitchFamily="50" charset="-128"/>
                        </a:rPr>
                        <a:t>RNA</a:t>
                      </a:r>
                      <a:r>
                        <a:rPr kumimoji="1" lang="ja-JP" altLang="en-US" sz="1400" dirty="0" smtClean="0">
                          <a:latin typeface="Meiryo UI" panose="020B0604030504040204" pitchFamily="50" charset="-128"/>
                          <a:ea typeface="Meiryo UI" panose="020B0604030504040204" pitchFamily="50" charset="-128"/>
                        </a:rPr>
                        <a:t>配列に結合するタンパク質を作成する技術をエディットフォースが確立。酵素タンパク質と融合させる、細胞内外で、標的ゲノムや</a:t>
                      </a:r>
                      <a:r>
                        <a:rPr kumimoji="1" lang="en-US" altLang="ja-JP" sz="1400" dirty="0" smtClean="0">
                          <a:latin typeface="Meiryo UI" panose="020B0604030504040204" pitchFamily="50" charset="-128"/>
                          <a:ea typeface="Meiryo UI" panose="020B0604030504040204" pitchFamily="50" charset="-128"/>
                        </a:rPr>
                        <a:t>RNA</a:t>
                      </a:r>
                      <a:r>
                        <a:rPr kumimoji="1" lang="ja-JP" altLang="en-US" sz="1400" dirty="0" smtClean="0">
                          <a:latin typeface="Meiryo UI" panose="020B0604030504040204" pitchFamily="50" charset="-128"/>
                          <a:ea typeface="Meiryo UI" panose="020B0604030504040204" pitchFamily="50" charset="-128"/>
                        </a:rPr>
                        <a:t>を操作・改変が可能。</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r>
                        <a:rPr lang="ja-JP" altLang="en-US" sz="1400" dirty="0" smtClean="0">
                          <a:latin typeface="Meiryo UI" panose="020B0604030504040204" pitchFamily="50" charset="-128"/>
                          <a:ea typeface="Meiryo UI" panose="020B0604030504040204" pitchFamily="50" charset="-128"/>
                        </a:rPr>
                        <a:t>エディットフォース株式会社への投資（シリーズ</a:t>
                      </a:r>
                      <a:r>
                        <a:rPr lang="en-US" altLang="ja-JP" sz="1400" dirty="0" smtClean="0">
                          <a:latin typeface="Meiryo UI" panose="020B0604030504040204" pitchFamily="50" charset="-128"/>
                          <a:ea typeface="Meiryo UI" panose="020B0604030504040204" pitchFamily="50" charset="-128"/>
                        </a:rPr>
                        <a:t>B</a:t>
                      </a:r>
                      <a:r>
                        <a:rPr lang="ja-JP" altLang="en-US" sz="1400" dirty="0" smtClean="0">
                          <a:latin typeface="Meiryo UI" panose="020B0604030504040204" pitchFamily="50" charset="-128"/>
                          <a:ea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endParaRPr>
                    </a:p>
                  </a:txBody>
                  <a:tcPr anchor="ctr"/>
                </a:tc>
              </a:tr>
              <a:tr h="370840">
                <a:tc>
                  <a:txBody>
                    <a:bodyPr/>
                    <a:lstStyle/>
                    <a:p>
                      <a:pPr algn="ctr"/>
                      <a:r>
                        <a:rPr kumimoji="1" lang="ja-JP" altLang="en-US" sz="1800" b="1" dirty="0" smtClean="0">
                          <a:latin typeface="Meiryo UI" panose="020B0604030504040204" pitchFamily="50" charset="-128"/>
                          <a:ea typeface="Meiryo UI" panose="020B0604030504040204" pitchFamily="50" charset="-128"/>
                        </a:rPr>
                        <a:t>三菱商事</a:t>
                      </a:r>
                      <a:endParaRPr kumimoji="1" lang="ja-JP" altLang="en-US" sz="1800" b="1"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a:t>
                      </a:r>
                      <a:r>
                        <a:rPr kumimoji="1" lang="ja-JP" altLang="en-US" sz="1400" b="1" u="sng" dirty="0" smtClean="0">
                          <a:latin typeface="Meiryo UI" panose="020B0604030504040204" pitchFamily="50" charset="-128"/>
                          <a:ea typeface="Meiryo UI" panose="020B0604030504040204" pitchFamily="50" charset="-128"/>
                        </a:rPr>
                        <a:t>特殊ペプチド医薬品（中分子医薬品</a:t>
                      </a:r>
                      <a:r>
                        <a:rPr kumimoji="1" lang="ja-JP" altLang="en-US" sz="1400" b="1" dirty="0" smtClean="0">
                          <a:latin typeface="Meiryo UI" panose="020B0604030504040204" pitchFamily="50" charset="-128"/>
                          <a:ea typeface="Meiryo UI" panose="020B0604030504040204" pitchFamily="50" charset="-128"/>
                        </a:rPr>
                        <a:t>）</a:t>
                      </a:r>
                      <a:endParaRPr kumimoji="1" lang="en-US" altLang="ja-JP" sz="1400" b="0" dirty="0" smtClean="0">
                        <a:latin typeface="Meiryo UI" panose="020B0604030504040204" pitchFamily="50" charset="-128"/>
                        <a:ea typeface="Meiryo UI" panose="020B0604030504040204" pitchFamily="50" charset="-128"/>
                      </a:endParaRPr>
                    </a:p>
                    <a:p>
                      <a:r>
                        <a:rPr kumimoji="1" lang="ja-JP" altLang="en-US" sz="1400" b="0" dirty="0" smtClean="0">
                          <a:latin typeface="Meiryo UI" panose="020B0604030504040204" pitchFamily="50" charset="-128"/>
                          <a:ea typeface="Meiryo UI" panose="020B0604030504040204" pitchFamily="50" charset="-128"/>
                        </a:rPr>
                        <a:t>・特殊ペプチドは、天然の</a:t>
                      </a:r>
                      <a:r>
                        <a:rPr kumimoji="1" lang="en-US" altLang="ja-JP" sz="1400" b="0" dirty="0" smtClean="0">
                          <a:latin typeface="Meiryo UI" panose="020B0604030504040204" pitchFamily="50" charset="-128"/>
                          <a:ea typeface="Meiryo UI" panose="020B0604030504040204" pitchFamily="50" charset="-128"/>
                        </a:rPr>
                        <a:t>20</a:t>
                      </a:r>
                      <a:r>
                        <a:rPr kumimoji="1" lang="ja-JP" altLang="en-US" sz="1400" b="0" dirty="0" smtClean="0">
                          <a:latin typeface="Meiryo UI" panose="020B0604030504040204" pitchFamily="50" charset="-128"/>
                          <a:ea typeface="Meiryo UI" panose="020B0604030504040204" pitchFamily="50" charset="-128"/>
                        </a:rPr>
                        <a:t>種類のアミノ酸、及び各種特殊（非天然型）アミノ酸（</a:t>
                      </a:r>
                      <a:r>
                        <a:rPr kumimoji="1" lang="en-US" altLang="ja-JP" sz="1400" b="0" dirty="0" smtClean="0">
                          <a:latin typeface="Meiryo UI" panose="020B0604030504040204" pitchFamily="50" charset="-128"/>
                          <a:ea typeface="Meiryo UI" panose="020B0604030504040204" pitchFamily="50" charset="-128"/>
                        </a:rPr>
                        <a:t>L-</a:t>
                      </a:r>
                      <a:r>
                        <a:rPr kumimoji="1" lang="ja-JP" altLang="en-US" sz="1400" b="0" dirty="0" smtClean="0">
                          <a:latin typeface="Meiryo UI" panose="020B0604030504040204" pitchFamily="50" charset="-128"/>
                          <a:ea typeface="Meiryo UI" panose="020B0604030504040204" pitchFamily="50" charset="-128"/>
                        </a:rPr>
                        <a:t>アミノ酸誘導体、</a:t>
                      </a:r>
                      <a:r>
                        <a:rPr kumimoji="1" lang="en-US" altLang="ja-JP" sz="1400" b="0" dirty="0" smtClean="0">
                          <a:latin typeface="Meiryo UI" panose="020B0604030504040204" pitchFamily="50" charset="-128"/>
                          <a:ea typeface="Meiryo UI" panose="020B0604030504040204" pitchFamily="50" charset="-128"/>
                        </a:rPr>
                        <a:t>D-</a:t>
                      </a:r>
                      <a:r>
                        <a:rPr kumimoji="1" lang="ja-JP" altLang="en-US" sz="1400" b="0" dirty="0" smtClean="0">
                          <a:latin typeface="Meiryo UI" panose="020B0604030504040204" pitchFamily="50" charset="-128"/>
                          <a:ea typeface="Meiryo UI" panose="020B0604030504040204" pitchFamily="50" charset="-128"/>
                        </a:rPr>
                        <a:t>アミノ酸、</a:t>
                      </a:r>
                      <a:r>
                        <a:rPr kumimoji="1" lang="en-US" altLang="ja-JP" sz="1400" b="0" dirty="0" smtClean="0">
                          <a:latin typeface="Meiryo UI" panose="020B0604030504040204" pitchFamily="50" charset="-128"/>
                          <a:ea typeface="Meiryo UI" panose="020B0604030504040204" pitchFamily="50" charset="-128"/>
                        </a:rPr>
                        <a:t>N-</a:t>
                      </a:r>
                      <a:r>
                        <a:rPr kumimoji="1" lang="ja-JP" altLang="en-US" sz="1400" b="0" dirty="0" smtClean="0">
                          <a:latin typeface="Meiryo UI" panose="020B0604030504040204" pitchFamily="50" charset="-128"/>
                          <a:ea typeface="Meiryo UI" panose="020B0604030504040204" pitchFamily="50" charset="-128"/>
                        </a:rPr>
                        <a:t>メチル化アミノ酸、</a:t>
                      </a:r>
                      <a:r>
                        <a:rPr kumimoji="1" lang="en-US" altLang="ja-JP" sz="1400" b="0" dirty="0" smtClean="0">
                          <a:latin typeface="Meiryo UI" panose="020B0604030504040204" pitchFamily="50" charset="-128"/>
                          <a:ea typeface="Meiryo UI" panose="020B0604030504040204" pitchFamily="50" charset="-128"/>
                        </a:rPr>
                        <a:t>β-</a:t>
                      </a:r>
                      <a:r>
                        <a:rPr kumimoji="1" lang="ja-JP" altLang="en-US" sz="1400" b="0" dirty="0" smtClean="0">
                          <a:latin typeface="Meiryo UI" panose="020B0604030504040204" pitchFamily="50" charset="-128"/>
                          <a:ea typeface="Meiryo UI" panose="020B0604030504040204" pitchFamily="50" charset="-128"/>
                        </a:rPr>
                        <a:t>アミノ酸等）を組み込んだペプチド。</a:t>
                      </a:r>
                      <a:r>
                        <a:rPr kumimoji="1" lang="en-US" altLang="ja-JP" sz="1400" b="0" dirty="0" smtClean="0">
                          <a:latin typeface="Meiryo UI" panose="020B0604030504040204" pitchFamily="50" charset="-128"/>
                          <a:ea typeface="Meiryo UI" panose="020B0604030504040204" pitchFamily="50" charset="-128"/>
                        </a:rPr>
                        <a:t>8</a:t>
                      </a:r>
                      <a:r>
                        <a:rPr kumimoji="1" lang="ja-JP" altLang="en-US" sz="1400" b="0" dirty="0" smtClean="0">
                          <a:latin typeface="Meiryo UI" panose="020B0604030504040204" pitchFamily="50" charset="-128"/>
                          <a:ea typeface="Meiryo UI" panose="020B0604030504040204" pitchFamily="50" charset="-128"/>
                        </a:rPr>
                        <a:t>～</a:t>
                      </a:r>
                      <a:r>
                        <a:rPr kumimoji="1" lang="en-US" altLang="ja-JP" sz="1400" b="0" dirty="0" smtClean="0">
                          <a:latin typeface="Meiryo UI" panose="020B0604030504040204" pitchFamily="50" charset="-128"/>
                          <a:ea typeface="Meiryo UI" panose="020B0604030504040204" pitchFamily="50" charset="-128"/>
                        </a:rPr>
                        <a:t>20</a:t>
                      </a:r>
                      <a:r>
                        <a:rPr kumimoji="1" lang="ja-JP" altLang="en-US" sz="1400" b="0" dirty="0" smtClean="0">
                          <a:latin typeface="Meiryo UI" panose="020B0604030504040204" pitchFamily="50" charset="-128"/>
                          <a:ea typeface="Meiryo UI" panose="020B0604030504040204" pitchFamily="50" charset="-128"/>
                        </a:rPr>
                        <a:t>アミノ酸残基からなる。</a:t>
                      </a:r>
                      <a:endParaRPr kumimoji="1" lang="en-US" altLang="ja-JP" sz="1400" b="0" dirty="0" smtClean="0">
                        <a:latin typeface="Meiryo UI" panose="020B0604030504040204" pitchFamily="50" charset="-128"/>
                        <a:ea typeface="Meiryo UI" panose="020B0604030504040204" pitchFamily="50" charset="-128"/>
                      </a:endParaRPr>
                    </a:p>
                    <a:p>
                      <a:r>
                        <a:rPr kumimoji="1" lang="ja-JP" altLang="en-US" sz="1400" b="0" dirty="0" smtClean="0">
                          <a:latin typeface="Meiryo UI" panose="020B0604030504040204" pitchFamily="50" charset="-128"/>
                          <a:ea typeface="Meiryo UI" panose="020B0604030504040204" pitchFamily="50" charset="-128"/>
                        </a:rPr>
                        <a:t>・特殊ペプチドは、低分子化合物では実現が困難だったタンパク質同士の相互作用を阻害する治療薬を見出すことが可能とされており、抗体医薬では到達が難しい細胞内の標的タンパク質に関しても有用であることを示す実験結果がある。医薬品として応用範囲が拡大することが期待され、特殊ペプチド原薬の安定的な供給に対するニーズが世界的に高まっている。</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ペプチスター株式会社への</a:t>
                      </a:r>
                      <a:endParaRPr kumimoji="1"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投資</a:t>
                      </a:r>
                      <a:endParaRPr kumimoji="1" lang="ja-JP" altLang="en-US" sz="1400" dirty="0">
                        <a:latin typeface="Meiryo UI" panose="020B0604030504040204" pitchFamily="50" charset="-128"/>
                        <a:ea typeface="Meiryo UI" panose="020B0604030504040204" pitchFamily="50" charset="-128"/>
                      </a:endParaRPr>
                    </a:p>
                  </a:txBody>
                  <a:tcPr anchor="ctr"/>
                </a:tc>
              </a:tr>
            </a:tbl>
          </a:graphicData>
        </a:graphic>
      </p:graphicFrame>
    </p:spTree>
    <p:extLst>
      <p:ext uri="{BB962C8B-B14F-4D97-AF65-F5344CB8AC3E}">
        <p14:creationId xmlns:p14="http://schemas.microsoft.com/office/powerpoint/2010/main" val="6072562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p:nvPr/>
        </p:nvPicPr>
        <p:blipFill>
          <a:blip r:embed="rId2">
            <a:extLst>
              <a:ext uri="{28A0092B-C50C-407E-A947-70E740481C1C}">
                <a14:useLocalDpi xmlns:a14="http://schemas.microsoft.com/office/drawing/2010/main" val="0"/>
              </a:ext>
            </a:extLst>
          </a:blip>
          <a:srcRect/>
          <a:stretch>
            <a:fillRect/>
          </a:stretch>
        </p:blipFill>
        <p:spPr bwMode="auto">
          <a:xfrm>
            <a:off x="2213159" y="1767572"/>
            <a:ext cx="7765681" cy="3395882"/>
          </a:xfrm>
          <a:prstGeom prst="rect">
            <a:avLst/>
          </a:prstGeom>
          <a:noFill/>
          <a:ln>
            <a:noFill/>
          </a:ln>
        </p:spPr>
      </p:pic>
    </p:spTree>
    <p:extLst>
      <p:ext uri="{BB962C8B-B14F-4D97-AF65-F5344CB8AC3E}">
        <p14:creationId xmlns:p14="http://schemas.microsoft.com/office/powerpoint/2010/main" val="42912983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円/楕円 2"/>
          <p:cNvSpPr/>
          <p:nvPr/>
        </p:nvSpPr>
        <p:spPr>
          <a:xfrm>
            <a:off x="993915" y="3955774"/>
            <a:ext cx="1371600" cy="665922"/>
          </a:xfrm>
          <a:prstGeom prst="ellipse">
            <a:avLst/>
          </a:prstGeom>
          <a:solidFill>
            <a:srgbClr val="FF0000"/>
          </a:solidFill>
          <a:ln w="76200">
            <a:solidFill>
              <a:srgbClr val="C0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latin typeface="Meiryo UI" panose="020B0604030504040204" pitchFamily="50" charset="-128"/>
                <a:ea typeface="Meiryo UI" panose="020B0604030504040204" pitchFamily="50" charset="-128"/>
              </a:rPr>
              <a:t>赤血球</a:t>
            </a:r>
            <a:endParaRPr kumimoji="1" lang="ja-JP" altLang="en-US" sz="2000" dirty="0">
              <a:latin typeface="Meiryo UI" panose="020B0604030504040204" pitchFamily="50" charset="-128"/>
              <a:ea typeface="Meiryo UI" panose="020B0604030504040204" pitchFamily="50" charset="-128"/>
            </a:endParaRPr>
          </a:p>
        </p:txBody>
      </p:sp>
      <p:grpSp>
        <p:nvGrpSpPr>
          <p:cNvPr id="16" name="グループ化 15"/>
          <p:cNvGrpSpPr/>
          <p:nvPr/>
        </p:nvGrpSpPr>
        <p:grpSpPr>
          <a:xfrm>
            <a:off x="1490870" y="2286000"/>
            <a:ext cx="750404" cy="1649896"/>
            <a:chOff x="2862468" y="2395330"/>
            <a:chExt cx="750404" cy="1649896"/>
          </a:xfrm>
        </p:grpSpPr>
        <p:cxnSp>
          <p:nvCxnSpPr>
            <p:cNvPr id="6" name="直線コネクタ 5"/>
            <p:cNvCxnSpPr/>
            <p:nvPr/>
          </p:nvCxnSpPr>
          <p:spPr>
            <a:xfrm>
              <a:off x="3051311" y="2723321"/>
              <a:ext cx="1" cy="1321905"/>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4" name="六角形 3"/>
            <p:cNvSpPr/>
            <p:nvPr/>
          </p:nvSpPr>
          <p:spPr>
            <a:xfrm>
              <a:off x="2872408" y="3617844"/>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六角形 9"/>
            <p:cNvSpPr/>
            <p:nvPr/>
          </p:nvSpPr>
          <p:spPr>
            <a:xfrm>
              <a:off x="2862468" y="3269974"/>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六角形 10"/>
            <p:cNvSpPr/>
            <p:nvPr/>
          </p:nvSpPr>
          <p:spPr>
            <a:xfrm>
              <a:off x="2872407" y="2922104"/>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六角形 12"/>
            <p:cNvSpPr/>
            <p:nvPr/>
          </p:nvSpPr>
          <p:spPr>
            <a:xfrm>
              <a:off x="3255063" y="2395330"/>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p:cNvCxnSpPr/>
            <p:nvPr/>
          </p:nvCxnSpPr>
          <p:spPr>
            <a:xfrm flipH="1">
              <a:off x="3056281" y="2623929"/>
              <a:ext cx="258418" cy="149088"/>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12" name="六角形 11"/>
            <p:cNvSpPr/>
            <p:nvPr/>
          </p:nvSpPr>
          <p:spPr>
            <a:xfrm>
              <a:off x="2872407" y="2574234"/>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7" name="図 16"/>
          <p:cNvPicPr>
            <a:picLocks noChangeAspect="1"/>
          </p:cNvPicPr>
          <p:nvPr/>
        </p:nvPicPr>
        <p:blipFill>
          <a:blip r:embed="rId2"/>
          <a:stretch>
            <a:fillRect/>
          </a:stretch>
        </p:blipFill>
        <p:spPr>
          <a:xfrm rot="19779065">
            <a:off x="793915" y="3118735"/>
            <a:ext cx="511369" cy="951982"/>
          </a:xfrm>
          <a:prstGeom prst="rect">
            <a:avLst/>
          </a:prstGeom>
        </p:spPr>
      </p:pic>
      <p:pic>
        <p:nvPicPr>
          <p:cNvPr id="19" name="図 18"/>
          <p:cNvPicPr>
            <a:picLocks noChangeAspect="1"/>
          </p:cNvPicPr>
          <p:nvPr/>
        </p:nvPicPr>
        <p:blipFill>
          <a:blip r:embed="rId2"/>
          <a:stretch>
            <a:fillRect/>
          </a:stretch>
        </p:blipFill>
        <p:spPr>
          <a:xfrm rot="2466060">
            <a:off x="2227651" y="3231306"/>
            <a:ext cx="511369" cy="951982"/>
          </a:xfrm>
          <a:prstGeom prst="rect">
            <a:avLst/>
          </a:prstGeom>
        </p:spPr>
      </p:pic>
      <p:sp>
        <p:nvSpPr>
          <p:cNvPr id="20" name="円/楕円 19"/>
          <p:cNvSpPr/>
          <p:nvPr/>
        </p:nvSpPr>
        <p:spPr>
          <a:xfrm>
            <a:off x="3558210" y="3955774"/>
            <a:ext cx="1371600" cy="665922"/>
          </a:xfrm>
          <a:prstGeom prst="ellipse">
            <a:avLst/>
          </a:prstGeom>
          <a:solidFill>
            <a:srgbClr val="FF0000"/>
          </a:solidFill>
          <a:ln w="76200">
            <a:solidFill>
              <a:srgbClr val="C0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latin typeface="Meiryo UI" panose="020B0604030504040204" pitchFamily="50" charset="-128"/>
                <a:ea typeface="Meiryo UI" panose="020B0604030504040204" pitchFamily="50" charset="-128"/>
              </a:rPr>
              <a:t>赤血球</a:t>
            </a:r>
            <a:endParaRPr kumimoji="1" lang="ja-JP" altLang="en-US" sz="2000" dirty="0">
              <a:latin typeface="Meiryo UI" panose="020B0604030504040204" pitchFamily="50" charset="-128"/>
              <a:ea typeface="Meiryo UI" panose="020B0604030504040204" pitchFamily="50" charset="-128"/>
            </a:endParaRPr>
          </a:p>
        </p:txBody>
      </p:sp>
      <p:grpSp>
        <p:nvGrpSpPr>
          <p:cNvPr id="32" name="グループ化 31"/>
          <p:cNvGrpSpPr/>
          <p:nvPr/>
        </p:nvGrpSpPr>
        <p:grpSpPr>
          <a:xfrm>
            <a:off x="4055165" y="2097155"/>
            <a:ext cx="750404" cy="1838741"/>
            <a:chOff x="4204250" y="2117033"/>
            <a:chExt cx="750404" cy="1838741"/>
          </a:xfrm>
        </p:grpSpPr>
        <p:cxnSp>
          <p:nvCxnSpPr>
            <p:cNvPr id="22" name="直線コネクタ 21"/>
            <p:cNvCxnSpPr/>
            <p:nvPr/>
          </p:nvCxnSpPr>
          <p:spPr>
            <a:xfrm flipH="1">
              <a:off x="4393094" y="2335695"/>
              <a:ext cx="19876" cy="1620079"/>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23" name="六角形 22"/>
            <p:cNvSpPr/>
            <p:nvPr/>
          </p:nvSpPr>
          <p:spPr>
            <a:xfrm>
              <a:off x="4214190" y="352839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六角形 23"/>
            <p:cNvSpPr/>
            <p:nvPr/>
          </p:nvSpPr>
          <p:spPr>
            <a:xfrm>
              <a:off x="4204250" y="318052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六角形 24"/>
            <p:cNvSpPr/>
            <p:nvPr/>
          </p:nvSpPr>
          <p:spPr>
            <a:xfrm>
              <a:off x="4214189" y="283265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六角形 25"/>
            <p:cNvSpPr/>
            <p:nvPr/>
          </p:nvSpPr>
          <p:spPr>
            <a:xfrm>
              <a:off x="4596845" y="2305878"/>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コネクタ 26"/>
            <p:cNvCxnSpPr/>
            <p:nvPr/>
          </p:nvCxnSpPr>
          <p:spPr>
            <a:xfrm flipH="1">
              <a:off x="4398063" y="2534477"/>
              <a:ext cx="258418" cy="149088"/>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28" name="六角形 27"/>
            <p:cNvSpPr/>
            <p:nvPr/>
          </p:nvSpPr>
          <p:spPr>
            <a:xfrm>
              <a:off x="4214189" y="248478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六角形 30"/>
            <p:cNvSpPr/>
            <p:nvPr/>
          </p:nvSpPr>
          <p:spPr>
            <a:xfrm>
              <a:off x="4224127" y="2117033"/>
              <a:ext cx="357809" cy="298174"/>
            </a:xfrm>
            <a:prstGeom prst="hexagon">
              <a:avLst/>
            </a:prstGeom>
            <a:solidFill>
              <a:schemeClr val="accent2">
                <a:lumMod val="75000"/>
              </a:schemeClr>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33" name="図 32"/>
          <p:cNvPicPr>
            <a:picLocks noChangeAspect="1"/>
          </p:cNvPicPr>
          <p:nvPr/>
        </p:nvPicPr>
        <p:blipFill>
          <a:blip r:embed="rId3"/>
          <a:stretch>
            <a:fillRect/>
          </a:stretch>
        </p:blipFill>
        <p:spPr>
          <a:xfrm rot="19781126">
            <a:off x="3312233" y="2998538"/>
            <a:ext cx="523581" cy="1069646"/>
          </a:xfrm>
          <a:prstGeom prst="rect">
            <a:avLst/>
          </a:prstGeom>
        </p:spPr>
      </p:pic>
      <p:pic>
        <p:nvPicPr>
          <p:cNvPr id="35" name="図 34"/>
          <p:cNvPicPr>
            <a:picLocks noChangeAspect="1"/>
          </p:cNvPicPr>
          <p:nvPr/>
        </p:nvPicPr>
        <p:blipFill>
          <a:blip r:embed="rId3"/>
          <a:stretch>
            <a:fillRect/>
          </a:stretch>
        </p:blipFill>
        <p:spPr>
          <a:xfrm rot="2853917">
            <a:off x="4894569" y="3199791"/>
            <a:ext cx="523581" cy="1069646"/>
          </a:xfrm>
          <a:prstGeom prst="rect">
            <a:avLst/>
          </a:prstGeom>
        </p:spPr>
      </p:pic>
      <p:sp>
        <p:nvSpPr>
          <p:cNvPr id="36" name="円/楕円 35"/>
          <p:cNvSpPr/>
          <p:nvPr/>
        </p:nvSpPr>
        <p:spPr>
          <a:xfrm>
            <a:off x="6242749" y="3955774"/>
            <a:ext cx="1371600" cy="665922"/>
          </a:xfrm>
          <a:prstGeom prst="ellipse">
            <a:avLst/>
          </a:prstGeom>
          <a:solidFill>
            <a:srgbClr val="FF0000"/>
          </a:solidFill>
          <a:ln w="76200">
            <a:solidFill>
              <a:srgbClr val="C0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latin typeface="Meiryo UI" panose="020B0604030504040204" pitchFamily="50" charset="-128"/>
                <a:ea typeface="Meiryo UI" panose="020B0604030504040204" pitchFamily="50" charset="-128"/>
              </a:rPr>
              <a:t>赤血球</a:t>
            </a:r>
            <a:endParaRPr kumimoji="1" lang="ja-JP" altLang="en-US" sz="2000" dirty="0">
              <a:latin typeface="Meiryo UI" panose="020B0604030504040204" pitchFamily="50" charset="-128"/>
              <a:ea typeface="Meiryo UI" panose="020B0604030504040204" pitchFamily="50" charset="-128"/>
            </a:endParaRPr>
          </a:p>
        </p:txBody>
      </p:sp>
      <p:grpSp>
        <p:nvGrpSpPr>
          <p:cNvPr id="34" name="グループ化 33"/>
          <p:cNvGrpSpPr/>
          <p:nvPr/>
        </p:nvGrpSpPr>
        <p:grpSpPr>
          <a:xfrm>
            <a:off x="6739704" y="2097155"/>
            <a:ext cx="750404" cy="1838741"/>
            <a:chOff x="6888789" y="2117033"/>
            <a:chExt cx="750404" cy="1838741"/>
          </a:xfrm>
        </p:grpSpPr>
        <p:cxnSp>
          <p:nvCxnSpPr>
            <p:cNvPr id="38" name="直線コネクタ 37"/>
            <p:cNvCxnSpPr/>
            <p:nvPr/>
          </p:nvCxnSpPr>
          <p:spPr>
            <a:xfrm flipH="1">
              <a:off x="7077633" y="2335695"/>
              <a:ext cx="19876" cy="1620079"/>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39" name="六角形 38"/>
            <p:cNvSpPr/>
            <p:nvPr/>
          </p:nvSpPr>
          <p:spPr>
            <a:xfrm>
              <a:off x="6898729" y="352839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六角形 39"/>
            <p:cNvSpPr/>
            <p:nvPr/>
          </p:nvSpPr>
          <p:spPr>
            <a:xfrm>
              <a:off x="6888789" y="318052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六角形 40"/>
            <p:cNvSpPr/>
            <p:nvPr/>
          </p:nvSpPr>
          <p:spPr>
            <a:xfrm>
              <a:off x="6898728" y="283265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六角形 41"/>
            <p:cNvSpPr/>
            <p:nvPr/>
          </p:nvSpPr>
          <p:spPr>
            <a:xfrm>
              <a:off x="7281384" y="2305878"/>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p:cNvCxnSpPr/>
            <p:nvPr/>
          </p:nvCxnSpPr>
          <p:spPr>
            <a:xfrm flipH="1">
              <a:off x="7082602" y="2534477"/>
              <a:ext cx="258418" cy="149088"/>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44" name="六角形 43"/>
            <p:cNvSpPr/>
            <p:nvPr/>
          </p:nvSpPr>
          <p:spPr>
            <a:xfrm>
              <a:off x="6898728" y="248478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六角形 44"/>
            <p:cNvSpPr/>
            <p:nvPr/>
          </p:nvSpPr>
          <p:spPr>
            <a:xfrm>
              <a:off x="6908666" y="2117033"/>
              <a:ext cx="357809" cy="298174"/>
            </a:xfrm>
            <a:prstGeom prst="hexagon">
              <a:avLst/>
            </a:prstGeom>
            <a:solidFill>
              <a:srgbClr val="FFC00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49" name="図 48"/>
          <p:cNvPicPr>
            <a:picLocks noChangeAspect="1"/>
          </p:cNvPicPr>
          <p:nvPr/>
        </p:nvPicPr>
        <p:blipFill>
          <a:blip r:embed="rId4"/>
          <a:stretch>
            <a:fillRect/>
          </a:stretch>
        </p:blipFill>
        <p:spPr>
          <a:xfrm rot="19918508">
            <a:off x="6008617" y="3035451"/>
            <a:ext cx="516074" cy="1054310"/>
          </a:xfrm>
          <a:prstGeom prst="rect">
            <a:avLst/>
          </a:prstGeom>
        </p:spPr>
      </p:pic>
      <p:pic>
        <p:nvPicPr>
          <p:cNvPr id="50" name="図 49"/>
          <p:cNvPicPr>
            <a:picLocks noChangeAspect="1"/>
          </p:cNvPicPr>
          <p:nvPr/>
        </p:nvPicPr>
        <p:blipFill>
          <a:blip r:embed="rId4"/>
          <a:stretch>
            <a:fillRect/>
          </a:stretch>
        </p:blipFill>
        <p:spPr>
          <a:xfrm rot="2161310">
            <a:off x="7494254" y="3142031"/>
            <a:ext cx="516074" cy="1054310"/>
          </a:xfrm>
          <a:prstGeom prst="rect">
            <a:avLst/>
          </a:prstGeom>
        </p:spPr>
      </p:pic>
      <p:sp>
        <p:nvSpPr>
          <p:cNvPr id="51" name="円/楕円 50"/>
          <p:cNvSpPr/>
          <p:nvPr/>
        </p:nvSpPr>
        <p:spPr>
          <a:xfrm>
            <a:off x="9056738" y="4035287"/>
            <a:ext cx="1371600" cy="665922"/>
          </a:xfrm>
          <a:prstGeom prst="ellipse">
            <a:avLst/>
          </a:prstGeom>
          <a:solidFill>
            <a:srgbClr val="FF0000"/>
          </a:solidFill>
          <a:ln w="76200">
            <a:solidFill>
              <a:srgbClr val="C0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latin typeface="Meiryo UI" panose="020B0604030504040204" pitchFamily="50" charset="-128"/>
                <a:ea typeface="Meiryo UI" panose="020B0604030504040204" pitchFamily="50" charset="-128"/>
              </a:rPr>
              <a:t>赤血球</a:t>
            </a:r>
            <a:endParaRPr kumimoji="1" lang="ja-JP" altLang="en-US" sz="2000" dirty="0">
              <a:latin typeface="Meiryo UI" panose="020B0604030504040204" pitchFamily="50" charset="-128"/>
              <a:ea typeface="Meiryo UI" panose="020B0604030504040204" pitchFamily="50" charset="-128"/>
            </a:endParaRPr>
          </a:p>
        </p:txBody>
      </p:sp>
      <p:grpSp>
        <p:nvGrpSpPr>
          <p:cNvPr id="52" name="グループ化 51"/>
          <p:cNvGrpSpPr/>
          <p:nvPr/>
        </p:nvGrpSpPr>
        <p:grpSpPr>
          <a:xfrm rot="698849">
            <a:off x="9903809" y="2231636"/>
            <a:ext cx="750404" cy="1838741"/>
            <a:chOff x="6888789" y="2117033"/>
            <a:chExt cx="750404" cy="1838741"/>
          </a:xfrm>
        </p:grpSpPr>
        <p:cxnSp>
          <p:nvCxnSpPr>
            <p:cNvPr id="53" name="直線コネクタ 52"/>
            <p:cNvCxnSpPr/>
            <p:nvPr/>
          </p:nvCxnSpPr>
          <p:spPr>
            <a:xfrm flipH="1">
              <a:off x="7077633" y="2335695"/>
              <a:ext cx="19876" cy="1620079"/>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54" name="六角形 53"/>
            <p:cNvSpPr/>
            <p:nvPr/>
          </p:nvSpPr>
          <p:spPr>
            <a:xfrm>
              <a:off x="6898729" y="352839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六角形 54"/>
            <p:cNvSpPr/>
            <p:nvPr/>
          </p:nvSpPr>
          <p:spPr>
            <a:xfrm>
              <a:off x="6888789" y="318052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六角形 55"/>
            <p:cNvSpPr/>
            <p:nvPr/>
          </p:nvSpPr>
          <p:spPr>
            <a:xfrm>
              <a:off x="6898728" y="283265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六角形 56"/>
            <p:cNvSpPr/>
            <p:nvPr/>
          </p:nvSpPr>
          <p:spPr>
            <a:xfrm>
              <a:off x="7281384" y="2305878"/>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 name="直線コネクタ 57"/>
            <p:cNvCxnSpPr/>
            <p:nvPr/>
          </p:nvCxnSpPr>
          <p:spPr>
            <a:xfrm flipH="1">
              <a:off x="7082602" y="2534477"/>
              <a:ext cx="258418" cy="149088"/>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59" name="六角形 58"/>
            <p:cNvSpPr/>
            <p:nvPr/>
          </p:nvSpPr>
          <p:spPr>
            <a:xfrm>
              <a:off x="6898728" y="248478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六角形 59"/>
            <p:cNvSpPr/>
            <p:nvPr/>
          </p:nvSpPr>
          <p:spPr>
            <a:xfrm>
              <a:off x="6908666" y="2117033"/>
              <a:ext cx="357809" cy="298174"/>
            </a:xfrm>
            <a:prstGeom prst="hexagon">
              <a:avLst/>
            </a:prstGeom>
            <a:solidFill>
              <a:srgbClr val="FFC000"/>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62" name="図 61"/>
          <p:cNvPicPr>
            <a:picLocks noChangeAspect="1"/>
          </p:cNvPicPr>
          <p:nvPr/>
        </p:nvPicPr>
        <p:blipFill>
          <a:blip r:embed="rId4"/>
          <a:stretch>
            <a:fillRect/>
          </a:stretch>
        </p:blipFill>
        <p:spPr>
          <a:xfrm rot="2161310">
            <a:off x="10308243" y="3221544"/>
            <a:ext cx="516074" cy="1054310"/>
          </a:xfrm>
          <a:prstGeom prst="rect">
            <a:avLst/>
          </a:prstGeom>
        </p:spPr>
      </p:pic>
      <p:pic>
        <p:nvPicPr>
          <p:cNvPr id="63" name="図 62"/>
          <p:cNvPicPr>
            <a:picLocks noChangeAspect="1"/>
          </p:cNvPicPr>
          <p:nvPr/>
        </p:nvPicPr>
        <p:blipFill>
          <a:blip r:embed="rId3"/>
          <a:stretch>
            <a:fillRect/>
          </a:stretch>
        </p:blipFill>
        <p:spPr>
          <a:xfrm rot="19092898">
            <a:off x="8669832" y="3198154"/>
            <a:ext cx="523581" cy="1069646"/>
          </a:xfrm>
          <a:prstGeom prst="rect">
            <a:avLst/>
          </a:prstGeom>
        </p:spPr>
      </p:pic>
      <p:grpSp>
        <p:nvGrpSpPr>
          <p:cNvPr id="73" name="グループ化 72"/>
          <p:cNvGrpSpPr/>
          <p:nvPr/>
        </p:nvGrpSpPr>
        <p:grpSpPr>
          <a:xfrm rot="20800274">
            <a:off x="9115380" y="2191577"/>
            <a:ext cx="750404" cy="1838741"/>
            <a:chOff x="4204250" y="2117033"/>
            <a:chExt cx="750404" cy="1838741"/>
          </a:xfrm>
        </p:grpSpPr>
        <p:cxnSp>
          <p:nvCxnSpPr>
            <p:cNvPr id="74" name="直線コネクタ 73"/>
            <p:cNvCxnSpPr/>
            <p:nvPr/>
          </p:nvCxnSpPr>
          <p:spPr>
            <a:xfrm flipH="1">
              <a:off x="4393094" y="2335695"/>
              <a:ext cx="19876" cy="1620079"/>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75" name="六角形 74"/>
            <p:cNvSpPr/>
            <p:nvPr/>
          </p:nvSpPr>
          <p:spPr>
            <a:xfrm>
              <a:off x="4214190" y="352839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六角形 75"/>
            <p:cNvSpPr/>
            <p:nvPr/>
          </p:nvSpPr>
          <p:spPr>
            <a:xfrm>
              <a:off x="4204250" y="318052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六角形 76"/>
            <p:cNvSpPr/>
            <p:nvPr/>
          </p:nvSpPr>
          <p:spPr>
            <a:xfrm>
              <a:off x="4214189" y="283265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六角形 77"/>
            <p:cNvSpPr/>
            <p:nvPr/>
          </p:nvSpPr>
          <p:spPr>
            <a:xfrm>
              <a:off x="4596845" y="2305878"/>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9" name="直線コネクタ 78"/>
            <p:cNvCxnSpPr/>
            <p:nvPr/>
          </p:nvCxnSpPr>
          <p:spPr>
            <a:xfrm flipH="1">
              <a:off x="4398063" y="2534477"/>
              <a:ext cx="258418" cy="149088"/>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80" name="六角形 79"/>
            <p:cNvSpPr/>
            <p:nvPr/>
          </p:nvSpPr>
          <p:spPr>
            <a:xfrm>
              <a:off x="4214189" y="2484782"/>
              <a:ext cx="357809" cy="298174"/>
            </a:xfrm>
            <a:prstGeom prst="hexagon">
              <a:avLst/>
            </a:prstGeom>
            <a:solidFill>
              <a:schemeClr val="accent6">
                <a:lumMod val="60000"/>
                <a:lumOff val="40000"/>
              </a:schemeClr>
            </a:solidFill>
            <a:ln>
              <a:solidFill>
                <a:srgbClr val="C00000"/>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六角形 80"/>
            <p:cNvSpPr/>
            <p:nvPr/>
          </p:nvSpPr>
          <p:spPr>
            <a:xfrm>
              <a:off x="4224127" y="2117033"/>
              <a:ext cx="357809" cy="298174"/>
            </a:xfrm>
            <a:prstGeom prst="hexagon">
              <a:avLst/>
            </a:prstGeom>
            <a:solidFill>
              <a:schemeClr val="accent2">
                <a:lumMod val="75000"/>
              </a:schemeClr>
            </a:solidFill>
            <a:ln>
              <a:solidFill>
                <a:srgbClr val="C0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2" name="テキスト ボックス 81"/>
          <p:cNvSpPr txBox="1"/>
          <p:nvPr/>
        </p:nvSpPr>
        <p:spPr>
          <a:xfrm>
            <a:off x="1150453" y="4671394"/>
            <a:ext cx="1038641" cy="523220"/>
          </a:xfrm>
          <a:prstGeom prst="rect">
            <a:avLst/>
          </a:prstGeom>
          <a:noFill/>
        </p:spPr>
        <p:txBody>
          <a:bodyPr wrap="square" rtlCol="0">
            <a:spAutoFit/>
          </a:bodyPr>
          <a:lstStyle/>
          <a:p>
            <a:pPr algn="ctr"/>
            <a:r>
              <a:rPr kumimoji="1" lang="ja-JP" altLang="en-US" sz="2800" b="1" u="sng" dirty="0" smtClean="0">
                <a:latin typeface="Meiryo UI" panose="020B0604030504040204" pitchFamily="50" charset="-128"/>
                <a:ea typeface="Meiryo UI" panose="020B0604030504040204" pitchFamily="50" charset="-128"/>
              </a:rPr>
              <a:t>Ｏ型</a:t>
            </a:r>
            <a:endParaRPr kumimoji="1" lang="ja-JP" altLang="en-US" sz="2800" b="1" u="sng" dirty="0">
              <a:latin typeface="Meiryo UI" panose="020B0604030504040204" pitchFamily="50" charset="-128"/>
              <a:ea typeface="Meiryo UI" panose="020B0604030504040204" pitchFamily="50" charset="-128"/>
            </a:endParaRPr>
          </a:p>
        </p:txBody>
      </p:sp>
      <p:sp>
        <p:nvSpPr>
          <p:cNvPr id="83" name="テキスト ボックス 82"/>
          <p:cNvSpPr txBox="1"/>
          <p:nvPr/>
        </p:nvSpPr>
        <p:spPr>
          <a:xfrm>
            <a:off x="3714748" y="4671394"/>
            <a:ext cx="1038641" cy="523220"/>
          </a:xfrm>
          <a:prstGeom prst="rect">
            <a:avLst/>
          </a:prstGeom>
          <a:noFill/>
        </p:spPr>
        <p:txBody>
          <a:bodyPr wrap="square" rtlCol="0">
            <a:spAutoFit/>
          </a:bodyPr>
          <a:lstStyle/>
          <a:p>
            <a:pPr algn="ctr"/>
            <a:r>
              <a:rPr lang="ja-JP" altLang="en-US" sz="2800" b="1" u="sng" dirty="0">
                <a:latin typeface="Meiryo UI" panose="020B0604030504040204" pitchFamily="50" charset="-128"/>
                <a:ea typeface="Meiryo UI" panose="020B0604030504040204" pitchFamily="50" charset="-128"/>
              </a:rPr>
              <a:t>Ａ</a:t>
            </a:r>
            <a:r>
              <a:rPr kumimoji="1" lang="ja-JP" altLang="en-US" sz="2800" b="1" u="sng" dirty="0" smtClean="0">
                <a:latin typeface="Meiryo UI" panose="020B0604030504040204" pitchFamily="50" charset="-128"/>
                <a:ea typeface="Meiryo UI" panose="020B0604030504040204" pitchFamily="50" charset="-128"/>
              </a:rPr>
              <a:t>型</a:t>
            </a:r>
            <a:endParaRPr kumimoji="1" lang="ja-JP" altLang="en-US" sz="2800" b="1" u="sng" dirty="0">
              <a:latin typeface="Meiryo UI" panose="020B0604030504040204" pitchFamily="50" charset="-128"/>
              <a:ea typeface="Meiryo UI" panose="020B0604030504040204" pitchFamily="50" charset="-128"/>
            </a:endParaRPr>
          </a:p>
        </p:txBody>
      </p:sp>
      <p:sp>
        <p:nvSpPr>
          <p:cNvPr id="84" name="テキスト ボックス 83"/>
          <p:cNvSpPr txBox="1"/>
          <p:nvPr/>
        </p:nvSpPr>
        <p:spPr>
          <a:xfrm>
            <a:off x="6399287" y="4701209"/>
            <a:ext cx="1038641" cy="523220"/>
          </a:xfrm>
          <a:prstGeom prst="rect">
            <a:avLst/>
          </a:prstGeom>
          <a:noFill/>
        </p:spPr>
        <p:txBody>
          <a:bodyPr wrap="square" rtlCol="0">
            <a:spAutoFit/>
          </a:bodyPr>
          <a:lstStyle/>
          <a:p>
            <a:pPr algn="ctr"/>
            <a:r>
              <a:rPr lang="ja-JP" altLang="en-US" sz="2800" b="1" u="sng" dirty="0" smtClean="0">
                <a:latin typeface="Meiryo UI" panose="020B0604030504040204" pitchFamily="50" charset="-128"/>
                <a:ea typeface="Meiryo UI" panose="020B0604030504040204" pitchFamily="50" charset="-128"/>
              </a:rPr>
              <a:t>Ｂ</a:t>
            </a:r>
            <a:r>
              <a:rPr kumimoji="1" lang="ja-JP" altLang="en-US" sz="2800" b="1" u="sng" dirty="0" smtClean="0">
                <a:latin typeface="Meiryo UI" panose="020B0604030504040204" pitchFamily="50" charset="-128"/>
                <a:ea typeface="Meiryo UI" panose="020B0604030504040204" pitchFamily="50" charset="-128"/>
              </a:rPr>
              <a:t>型</a:t>
            </a:r>
            <a:endParaRPr kumimoji="1" lang="ja-JP" altLang="en-US" sz="2800" b="1" u="sng" dirty="0">
              <a:latin typeface="Meiryo UI" panose="020B0604030504040204" pitchFamily="50" charset="-128"/>
              <a:ea typeface="Meiryo UI" panose="020B0604030504040204" pitchFamily="50" charset="-128"/>
            </a:endParaRPr>
          </a:p>
        </p:txBody>
      </p:sp>
      <p:sp>
        <p:nvSpPr>
          <p:cNvPr id="85" name="テキスト ボックス 84"/>
          <p:cNvSpPr txBox="1"/>
          <p:nvPr/>
        </p:nvSpPr>
        <p:spPr>
          <a:xfrm>
            <a:off x="9227823" y="4743202"/>
            <a:ext cx="1167345" cy="523220"/>
          </a:xfrm>
          <a:prstGeom prst="rect">
            <a:avLst/>
          </a:prstGeom>
          <a:noFill/>
        </p:spPr>
        <p:txBody>
          <a:bodyPr wrap="square" rtlCol="0">
            <a:spAutoFit/>
          </a:bodyPr>
          <a:lstStyle/>
          <a:p>
            <a:pPr algn="ctr"/>
            <a:r>
              <a:rPr lang="en-US" altLang="ja-JP" sz="2800" b="1" u="sng" dirty="0" smtClean="0">
                <a:latin typeface="Meiryo UI" panose="020B0604030504040204" pitchFamily="50" charset="-128"/>
                <a:ea typeface="Meiryo UI" panose="020B0604030504040204" pitchFamily="50" charset="-128"/>
              </a:rPr>
              <a:t>A</a:t>
            </a:r>
            <a:r>
              <a:rPr lang="ja-JP" altLang="en-US" sz="2800" b="1" u="sng" dirty="0" smtClean="0">
                <a:latin typeface="Meiryo UI" panose="020B0604030504040204" pitchFamily="50" charset="-128"/>
                <a:ea typeface="Meiryo UI" panose="020B0604030504040204" pitchFamily="50" charset="-128"/>
              </a:rPr>
              <a:t>Ｂ</a:t>
            </a:r>
            <a:r>
              <a:rPr kumimoji="1" lang="ja-JP" altLang="en-US" sz="2800" b="1" u="sng" dirty="0" smtClean="0">
                <a:latin typeface="Meiryo UI" panose="020B0604030504040204" pitchFamily="50" charset="-128"/>
                <a:ea typeface="Meiryo UI" panose="020B0604030504040204" pitchFamily="50" charset="-128"/>
              </a:rPr>
              <a:t>型</a:t>
            </a:r>
            <a:endParaRPr kumimoji="1" lang="ja-JP" altLang="en-US" sz="2800" b="1" u="sng" dirty="0">
              <a:latin typeface="Meiryo UI" panose="020B0604030504040204" pitchFamily="50" charset="-128"/>
              <a:ea typeface="Meiryo UI" panose="020B0604030504040204" pitchFamily="50" charset="-128"/>
            </a:endParaRPr>
          </a:p>
        </p:txBody>
      </p:sp>
      <p:sp>
        <p:nvSpPr>
          <p:cNvPr id="86" name="テキスト ボックス 85"/>
          <p:cNvSpPr txBox="1"/>
          <p:nvPr/>
        </p:nvSpPr>
        <p:spPr>
          <a:xfrm>
            <a:off x="5081947" y="1489563"/>
            <a:ext cx="1657757" cy="400110"/>
          </a:xfrm>
          <a:prstGeom prst="rect">
            <a:avLst/>
          </a:prstGeom>
          <a:noFill/>
        </p:spPr>
        <p:txBody>
          <a:bodyPr wrap="square" rtlCol="0">
            <a:spAutoFit/>
          </a:bodyPr>
          <a:lstStyle/>
          <a:p>
            <a:pPr algn="r"/>
            <a:r>
              <a:rPr lang="ja-JP" altLang="en-US" sz="2000" b="1" dirty="0">
                <a:latin typeface="Meiryo UI" panose="020B0604030504040204" pitchFamily="50" charset="-128"/>
                <a:ea typeface="Meiryo UI" panose="020B0604030504040204" pitchFamily="50" charset="-128"/>
              </a:rPr>
              <a:t>ガラクトース</a:t>
            </a:r>
            <a:endParaRPr kumimoji="1" lang="ja-JP" altLang="en-US" sz="2000" b="1" dirty="0">
              <a:latin typeface="Meiryo UI" panose="020B0604030504040204" pitchFamily="50" charset="-128"/>
              <a:ea typeface="Meiryo UI" panose="020B0604030504040204" pitchFamily="50" charset="-128"/>
            </a:endParaRPr>
          </a:p>
        </p:txBody>
      </p:sp>
      <p:sp>
        <p:nvSpPr>
          <p:cNvPr id="87" name="テキスト ボックス 86"/>
          <p:cNvSpPr txBox="1"/>
          <p:nvPr/>
        </p:nvSpPr>
        <p:spPr>
          <a:xfrm>
            <a:off x="1185739" y="1539987"/>
            <a:ext cx="2889303" cy="400110"/>
          </a:xfrm>
          <a:prstGeom prst="rect">
            <a:avLst/>
          </a:prstGeom>
          <a:noFill/>
        </p:spPr>
        <p:txBody>
          <a:bodyPr wrap="square" rtlCol="0">
            <a:spAutoFit/>
          </a:bodyPr>
          <a:lstStyle/>
          <a:p>
            <a:pPr algn="r"/>
            <a:r>
              <a:rPr kumimoji="1" lang="en-US" altLang="ja-JP" sz="2000" b="1" dirty="0" smtClean="0">
                <a:latin typeface="Meiryo UI" panose="020B0604030504040204" pitchFamily="50" charset="-128"/>
                <a:ea typeface="Meiryo UI" panose="020B0604030504040204" pitchFamily="50" charset="-128"/>
              </a:rPr>
              <a:t>N-</a:t>
            </a:r>
            <a:r>
              <a:rPr kumimoji="1" lang="ja-JP" altLang="en-US" sz="2000" b="1" dirty="0" smtClean="0">
                <a:latin typeface="Meiryo UI" panose="020B0604030504040204" pitchFamily="50" charset="-128"/>
                <a:ea typeface="Meiryo UI" panose="020B0604030504040204" pitchFamily="50" charset="-128"/>
              </a:rPr>
              <a:t>アセチルガラクトサミン</a:t>
            </a:r>
            <a:endParaRPr kumimoji="1" lang="ja-JP" altLang="en-US" sz="2000" b="1" dirty="0">
              <a:latin typeface="Meiryo UI" panose="020B0604030504040204" pitchFamily="50" charset="-128"/>
              <a:ea typeface="Meiryo UI" panose="020B0604030504040204" pitchFamily="50" charset="-128"/>
            </a:endParaRPr>
          </a:p>
        </p:txBody>
      </p:sp>
      <p:cxnSp>
        <p:nvCxnSpPr>
          <p:cNvPr id="89" name="直線矢印コネクタ 88"/>
          <p:cNvCxnSpPr>
            <a:endCxn id="31" idx="4"/>
          </p:cNvCxnSpPr>
          <p:nvPr/>
        </p:nvCxnSpPr>
        <p:spPr>
          <a:xfrm>
            <a:off x="3935898" y="1842436"/>
            <a:ext cx="213688" cy="2547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6642799" y="1822559"/>
            <a:ext cx="213688" cy="2547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テキスト ボックス 91"/>
          <p:cNvSpPr txBox="1"/>
          <p:nvPr/>
        </p:nvSpPr>
        <p:spPr>
          <a:xfrm>
            <a:off x="10232881" y="1688559"/>
            <a:ext cx="1657757" cy="400110"/>
          </a:xfrm>
          <a:prstGeom prst="rect">
            <a:avLst/>
          </a:prstGeom>
          <a:noFill/>
        </p:spPr>
        <p:txBody>
          <a:bodyPr wrap="square" rtlCol="0">
            <a:spAutoFit/>
          </a:bodyPr>
          <a:lstStyle/>
          <a:p>
            <a:pPr algn="r"/>
            <a:r>
              <a:rPr lang="ja-JP" altLang="en-US" sz="2000" b="1" dirty="0">
                <a:latin typeface="Meiryo UI" panose="020B0604030504040204" pitchFamily="50" charset="-128"/>
                <a:ea typeface="Meiryo UI" panose="020B0604030504040204" pitchFamily="50" charset="-128"/>
              </a:rPr>
              <a:t>ガラクトース</a:t>
            </a:r>
            <a:endParaRPr kumimoji="1" lang="ja-JP" altLang="en-US" sz="2000" b="1" dirty="0">
              <a:latin typeface="Meiryo UI" panose="020B0604030504040204" pitchFamily="50" charset="-128"/>
              <a:ea typeface="Meiryo UI" panose="020B0604030504040204" pitchFamily="50" charset="-128"/>
            </a:endParaRPr>
          </a:p>
        </p:txBody>
      </p:sp>
      <p:cxnSp>
        <p:nvCxnSpPr>
          <p:cNvPr id="93" name="直線矢印コネクタ 92"/>
          <p:cNvCxnSpPr/>
          <p:nvPr/>
        </p:nvCxnSpPr>
        <p:spPr>
          <a:xfrm flipH="1">
            <a:off x="10395168" y="2008770"/>
            <a:ext cx="157430" cy="2001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テキスト ボックス 94"/>
          <p:cNvSpPr txBox="1"/>
          <p:nvPr/>
        </p:nvSpPr>
        <p:spPr>
          <a:xfrm>
            <a:off x="7122311" y="1270029"/>
            <a:ext cx="2889303" cy="400110"/>
          </a:xfrm>
          <a:prstGeom prst="rect">
            <a:avLst/>
          </a:prstGeom>
          <a:noFill/>
        </p:spPr>
        <p:txBody>
          <a:bodyPr wrap="square" rtlCol="0">
            <a:spAutoFit/>
          </a:bodyPr>
          <a:lstStyle/>
          <a:p>
            <a:pPr algn="r"/>
            <a:r>
              <a:rPr kumimoji="1" lang="en-US" altLang="ja-JP" sz="2000" b="1" dirty="0" smtClean="0">
                <a:latin typeface="Meiryo UI" panose="020B0604030504040204" pitchFamily="50" charset="-128"/>
                <a:ea typeface="Meiryo UI" panose="020B0604030504040204" pitchFamily="50" charset="-128"/>
              </a:rPr>
              <a:t>N-</a:t>
            </a:r>
            <a:r>
              <a:rPr kumimoji="1" lang="ja-JP" altLang="en-US" sz="2000" b="1" dirty="0" smtClean="0">
                <a:latin typeface="Meiryo UI" panose="020B0604030504040204" pitchFamily="50" charset="-128"/>
                <a:ea typeface="Meiryo UI" panose="020B0604030504040204" pitchFamily="50" charset="-128"/>
              </a:rPr>
              <a:t>アセチルガラクトサミン</a:t>
            </a:r>
            <a:endParaRPr kumimoji="1" lang="ja-JP" altLang="en-US" sz="2000" b="1" dirty="0">
              <a:latin typeface="Meiryo UI" panose="020B0604030504040204" pitchFamily="50" charset="-128"/>
              <a:ea typeface="Meiryo UI" panose="020B0604030504040204" pitchFamily="50" charset="-128"/>
            </a:endParaRPr>
          </a:p>
        </p:txBody>
      </p:sp>
      <p:cxnSp>
        <p:nvCxnSpPr>
          <p:cNvPr id="96" name="直線矢印コネクタ 95"/>
          <p:cNvCxnSpPr/>
          <p:nvPr/>
        </p:nvCxnSpPr>
        <p:spPr>
          <a:xfrm>
            <a:off x="8855283" y="1612682"/>
            <a:ext cx="211151" cy="5523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テキスト ボックス 99"/>
          <p:cNvSpPr txBox="1"/>
          <p:nvPr/>
        </p:nvSpPr>
        <p:spPr>
          <a:xfrm>
            <a:off x="844825" y="5304947"/>
            <a:ext cx="1938134" cy="707886"/>
          </a:xfrm>
          <a:prstGeom prst="rect">
            <a:avLst/>
          </a:prstGeom>
          <a:noFill/>
        </p:spPr>
        <p:txBody>
          <a:bodyPr wrap="square" rtlCol="0">
            <a:spAutoFit/>
          </a:bodyPr>
          <a:lstStyle/>
          <a:p>
            <a:pPr algn="ctr"/>
            <a:r>
              <a:rPr kumimoji="1" lang="ja-JP" altLang="en-US" sz="2000" b="1" dirty="0" smtClean="0">
                <a:latin typeface="Meiryo UI" panose="020B0604030504040204" pitchFamily="50" charset="-128"/>
                <a:ea typeface="Meiryo UI" panose="020B0604030504040204" pitchFamily="50" charset="-128"/>
              </a:rPr>
              <a:t>すべての型に</a:t>
            </a:r>
            <a:endParaRPr kumimoji="1" lang="en-US" altLang="ja-JP" sz="2000" b="1" dirty="0" smtClean="0">
              <a:latin typeface="Meiryo UI" panose="020B0604030504040204" pitchFamily="50" charset="-128"/>
              <a:ea typeface="Meiryo UI" panose="020B0604030504040204" pitchFamily="50" charset="-128"/>
            </a:endParaRPr>
          </a:p>
          <a:p>
            <a:pPr algn="ctr"/>
            <a:r>
              <a:rPr kumimoji="1" lang="ja-JP" altLang="en-US" sz="2000" b="1" dirty="0" smtClean="0">
                <a:latin typeface="Meiryo UI" panose="020B0604030504040204" pitchFamily="50" charset="-128"/>
                <a:ea typeface="Meiryo UI" panose="020B0604030504040204" pitchFamily="50" charset="-128"/>
              </a:rPr>
              <a:t>共通な糖鎖</a:t>
            </a:r>
            <a:endParaRPr kumimoji="1" lang="ja-JP" altLang="en-US" sz="2000" b="1" dirty="0">
              <a:latin typeface="Meiryo UI" panose="020B0604030504040204" pitchFamily="50" charset="-128"/>
              <a:ea typeface="Meiryo UI" panose="020B0604030504040204" pitchFamily="50" charset="-128"/>
            </a:endParaRPr>
          </a:p>
        </p:txBody>
      </p:sp>
      <p:sp>
        <p:nvSpPr>
          <p:cNvPr id="101" name="テキスト ボックス 100"/>
          <p:cNvSpPr txBox="1"/>
          <p:nvPr/>
        </p:nvSpPr>
        <p:spPr>
          <a:xfrm>
            <a:off x="2859980" y="5304947"/>
            <a:ext cx="2807810" cy="1015663"/>
          </a:xfrm>
          <a:prstGeom prst="rect">
            <a:avLst/>
          </a:prstGeom>
          <a:noFill/>
        </p:spPr>
        <p:txBody>
          <a:bodyPr wrap="square" rtlCol="0">
            <a:spAutoFit/>
          </a:bodyPr>
          <a:lstStyle/>
          <a:p>
            <a:pPr algn="ctr"/>
            <a:r>
              <a:rPr kumimoji="1" lang="ja-JP" altLang="en-US" sz="2000" b="1" dirty="0" smtClean="0">
                <a:latin typeface="Meiryo UI" panose="020B0604030504040204" pitchFamily="50" charset="-128"/>
                <a:ea typeface="Meiryo UI" panose="020B0604030504040204" pitchFamily="50" charset="-128"/>
              </a:rPr>
              <a:t>Ｏ型に</a:t>
            </a:r>
            <a:endParaRPr kumimoji="1" lang="en-US" altLang="ja-JP" sz="2000" b="1" dirty="0" smtClean="0">
              <a:latin typeface="Meiryo UI" panose="020B0604030504040204" pitchFamily="50" charset="-128"/>
              <a:ea typeface="Meiryo UI" panose="020B0604030504040204" pitchFamily="50" charset="-128"/>
            </a:endParaRPr>
          </a:p>
          <a:p>
            <a:pPr algn="ctr"/>
            <a:r>
              <a:rPr kumimoji="1" lang="en-US" altLang="ja-JP" sz="2000" b="1" dirty="0" smtClean="0">
                <a:latin typeface="Meiryo UI" panose="020B0604030504040204" pitchFamily="50" charset="-128"/>
                <a:ea typeface="Meiryo UI" panose="020B0604030504040204" pitchFamily="50" charset="-128"/>
              </a:rPr>
              <a:t>N-</a:t>
            </a:r>
            <a:r>
              <a:rPr kumimoji="1" lang="ja-JP" altLang="en-US" sz="2000" b="1" dirty="0" smtClean="0">
                <a:latin typeface="Meiryo UI" panose="020B0604030504040204" pitchFamily="50" charset="-128"/>
                <a:ea typeface="Meiryo UI" panose="020B0604030504040204" pitchFamily="50" charset="-128"/>
              </a:rPr>
              <a:t>アセチルガラクトサミンが結合</a:t>
            </a:r>
            <a:endParaRPr kumimoji="1" lang="ja-JP" altLang="en-US" sz="2000" b="1" dirty="0">
              <a:latin typeface="Meiryo UI" panose="020B0604030504040204" pitchFamily="50" charset="-128"/>
              <a:ea typeface="Meiryo UI" panose="020B0604030504040204" pitchFamily="50" charset="-128"/>
            </a:endParaRPr>
          </a:p>
        </p:txBody>
      </p:sp>
      <p:sp>
        <p:nvSpPr>
          <p:cNvPr id="102" name="テキスト ボックス 101"/>
          <p:cNvSpPr txBox="1"/>
          <p:nvPr/>
        </p:nvSpPr>
        <p:spPr>
          <a:xfrm>
            <a:off x="5623061" y="5307496"/>
            <a:ext cx="2807810" cy="707886"/>
          </a:xfrm>
          <a:prstGeom prst="rect">
            <a:avLst/>
          </a:prstGeom>
          <a:noFill/>
        </p:spPr>
        <p:txBody>
          <a:bodyPr wrap="square" rtlCol="0">
            <a:spAutoFit/>
          </a:bodyPr>
          <a:lstStyle/>
          <a:p>
            <a:pPr algn="ctr"/>
            <a:r>
              <a:rPr kumimoji="1" lang="ja-JP" altLang="en-US" sz="2000" b="1" dirty="0" smtClean="0">
                <a:latin typeface="Meiryo UI" panose="020B0604030504040204" pitchFamily="50" charset="-128"/>
                <a:ea typeface="Meiryo UI" panose="020B0604030504040204" pitchFamily="50" charset="-128"/>
              </a:rPr>
              <a:t>Ｏ型に</a:t>
            </a:r>
            <a:endParaRPr kumimoji="1" lang="en-US" altLang="ja-JP" sz="2000" b="1" dirty="0" smtClean="0">
              <a:latin typeface="Meiryo UI" panose="020B0604030504040204" pitchFamily="50" charset="-128"/>
              <a:ea typeface="Meiryo UI" panose="020B0604030504040204" pitchFamily="50" charset="-128"/>
            </a:endParaRPr>
          </a:p>
          <a:p>
            <a:pPr algn="ctr"/>
            <a:r>
              <a:rPr kumimoji="1" lang="ja-JP" altLang="en-US" sz="2000" b="1" dirty="0" smtClean="0">
                <a:latin typeface="Meiryo UI" panose="020B0604030504040204" pitchFamily="50" charset="-128"/>
                <a:ea typeface="Meiryo UI" panose="020B0604030504040204" pitchFamily="50" charset="-128"/>
              </a:rPr>
              <a:t>ガラクトースが結合</a:t>
            </a:r>
            <a:endParaRPr kumimoji="1" lang="ja-JP" altLang="en-US" sz="2000" b="1" dirty="0">
              <a:latin typeface="Meiryo UI" panose="020B0604030504040204" pitchFamily="50" charset="-128"/>
              <a:ea typeface="Meiryo UI" panose="020B0604030504040204" pitchFamily="50" charset="-128"/>
            </a:endParaRPr>
          </a:p>
        </p:txBody>
      </p:sp>
      <p:sp>
        <p:nvSpPr>
          <p:cNvPr id="103" name="テキスト ボックス 102"/>
          <p:cNvSpPr txBox="1"/>
          <p:nvPr/>
        </p:nvSpPr>
        <p:spPr>
          <a:xfrm>
            <a:off x="8338633" y="5325005"/>
            <a:ext cx="2807810" cy="707886"/>
          </a:xfrm>
          <a:prstGeom prst="rect">
            <a:avLst/>
          </a:prstGeom>
          <a:noFill/>
        </p:spPr>
        <p:txBody>
          <a:bodyPr wrap="square" rtlCol="0">
            <a:spAutoFit/>
          </a:bodyPr>
          <a:lstStyle/>
          <a:p>
            <a:pPr algn="ctr"/>
            <a:r>
              <a:rPr kumimoji="1" lang="ja-JP" altLang="en-US" sz="2000" b="1" dirty="0" smtClean="0">
                <a:latin typeface="Meiryo UI" panose="020B0604030504040204" pitchFamily="50" charset="-128"/>
                <a:ea typeface="Meiryo UI" panose="020B0604030504040204" pitchFamily="50" charset="-128"/>
              </a:rPr>
              <a:t>Ａ型とＢ型</a:t>
            </a:r>
            <a:endParaRPr kumimoji="1" lang="en-US" altLang="ja-JP" sz="2000" b="1" dirty="0" smtClean="0">
              <a:latin typeface="Meiryo UI" panose="020B0604030504040204" pitchFamily="50" charset="-128"/>
              <a:ea typeface="Meiryo UI" panose="020B0604030504040204" pitchFamily="50" charset="-128"/>
            </a:endParaRPr>
          </a:p>
          <a:p>
            <a:pPr algn="ctr"/>
            <a:r>
              <a:rPr kumimoji="1" lang="en-US" altLang="ja-JP" sz="2000" b="1" dirty="0" smtClean="0">
                <a:latin typeface="Meiryo UI" panose="020B0604030504040204" pitchFamily="50" charset="-128"/>
                <a:ea typeface="Meiryo UI" panose="020B0604030504040204" pitchFamily="50" charset="-128"/>
              </a:rPr>
              <a:t>2</a:t>
            </a:r>
            <a:r>
              <a:rPr kumimoji="1" lang="ja-JP" altLang="en-US" sz="2000" b="1" dirty="0" smtClean="0">
                <a:latin typeface="Meiryo UI" panose="020B0604030504040204" pitchFamily="50" charset="-128"/>
                <a:ea typeface="Meiryo UI" panose="020B0604030504040204" pitchFamily="50" charset="-128"/>
              </a:rPr>
              <a:t>種類の糖鎖が結合</a:t>
            </a:r>
            <a:endParaRPr kumimoji="1" lang="ja-JP" altLang="en-US" sz="20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388082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二等辺三角形 6"/>
          <p:cNvSpPr/>
          <p:nvPr/>
        </p:nvSpPr>
        <p:spPr>
          <a:xfrm>
            <a:off x="3660007" y="2518706"/>
            <a:ext cx="3006291" cy="2069431"/>
          </a:xfrm>
          <a:prstGeom prst="triangle">
            <a:avLst/>
          </a:prstGeom>
          <a:solidFill>
            <a:schemeClr val="accent2">
              <a:lumMod val="75000"/>
            </a:schemeClr>
          </a:solidFill>
          <a:ln>
            <a:solidFill>
              <a:srgbClr val="C00000"/>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4378692" y="1815794"/>
            <a:ext cx="1568918" cy="664143"/>
          </a:xfrm>
          <a:prstGeom prst="round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1"/>
                </a:solidFill>
                <a:latin typeface="Meiryo UI" panose="020B0604030504040204" pitchFamily="50" charset="-128"/>
                <a:ea typeface="Meiryo UI" panose="020B0604030504040204" pitchFamily="50" charset="-128"/>
              </a:rPr>
              <a:t>糖鎖合成</a:t>
            </a:r>
            <a:endParaRPr kumimoji="1" lang="ja-JP" altLang="en-US" sz="2000" b="1" dirty="0">
              <a:solidFill>
                <a:schemeClr val="tx1"/>
              </a:solidFill>
              <a:latin typeface="Meiryo UI" panose="020B0604030504040204" pitchFamily="50" charset="-128"/>
              <a:ea typeface="Meiryo UI" panose="020B0604030504040204" pitchFamily="50" charset="-128"/>
            </a:endParaRPr>
          </a:p>
        </p:txBody>
      </p:sp>
      <p:sp>
        <p:nvSpPr>
          <p:cNvPr id="9" name="上矢印 8"/>
          <p:cNvSpPr/>
          <p:nvPr/>
        </p:nvSpPr>
        <p:spPr>
          <a:xfrm>
            <a:off x="4604885" y="1442814"/>
            <a:ext cx="1116531" cy="327251"/>
          </a:xfrm>
          <a:prstGeom prst="upArrow">
            <a:avLst>
              <a:gd name="adj1" fmla="val 62069"/>
              <a:gd name="adj2" fmla="val 500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2051385" y="4588137"/>
            <a:ext cx="1568918" cy="664143"/>
          </a:xfrm>
          <a:prstGeom prst="roundRect">
            <a:avLst/>
          </a:prstGeom>
          <a:solidFill>
            <a:schemeClr val="accent6">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糖鎖</a:t>
            </a:r>
            <a:endParaRPr kumimoji="1" lang="en-US" altLang="ja-JP" b="1" dirty="0" smtClean="0">
              <a:solidFill>
                <a:schemeClr val="bg1"/>
              </a:solidFill>
              <a:latin typeface="Meiryo UI" panose="020B0604030504040204" pitchFamily="50" charset="-128"/>
              <a:ea typeface="Meiryo UI" panose="020B0604030504040204" pitchFamily="50" charset="-128"/>
            </a:endParaRPr>
          </a:p>
          <a:p>
            <a:pPr algn="ctr"/>
            <a:r>
              <a:rPr lang="ja-JP" altLang="en-US" b="1" dirty="0" smtClean="0">
                <a:solidFill>
                  <a:schemeClr val="bg1"/>
                </a:solidFill>
                <a:latin typeface="Meiryo UI" panose="020B0604030504040204" pitchFamily="50" charset="-128"/>
                <a:ea typeface="Meiryo UI" panose="020B0604030504040204" pitchFamily="50" charset="-128"/>
              </a:rPr>
              <a:t>構造解析</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2" name="角丸四角形 11"/>
          <p:cNvSpPr/>
          <p:nvPr/>
        </p:nvSpPr>
        <p:spPr>
          <a:xfrm>
            <a:off x="6666298" y="4588136"/>
            <a:ext cx="1718110" cy="664143"/>
          </a:xfrm>
          <a:prstGeom prst="roundRect">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糖鎖</a:t>
            </a:r>
            <a:endParaRPr kumimoji="1" lang="en-US" altLang="ja-JP" b="1" dirty="0" smtClean="0">
              <a:solidFill>
                <a:schemeClr val="bg1"/>
              </a:solidFill>
              <a:latin typeface="Meiryo UI" panose="020B0604030504040204" pitchFamily="50" charset="-128"/>
              <a:ea typeface="Meiryo UI" panose="020B0604030504040204" pitchFamily="50" charset="-128"/>
            </a:endParaRPr>
          </a:p>
          <a:p>
            <a:pPr algn="ctr"/>
            <a:r>
              <a:rPr lang="ja-JP" altLang="en-US" sz="1600" b="1" dirty="0">
                <a:solidFill>
                  <a:schemeClr val="bg1"/>
                </a:solidFill>
                <a:latin typeface="Meiryo UI" panose="020B0604030504040204" pitchFamily="50" charset="-128"/>
                <a:ea typeface="Meiryo UI" panose="020B0604030504040204" pitchFamily="50" charset="-128"/>
              </a:rPr>
              <a:t>インフォマティクス</a:t>
            </a:r>
            <a:endParaRPr kumimoji="1" lang="ja-JP" altLang="en-US" sz="1600" b="1" dirty="0">
              <a:solidFill>
                <a:schemeClr val="bg1"/>
              </a:solidFill>
              <a:latin typeface="Meiryo UI" panose="020B0604030504040204" pitchFamily="50" charset="-128"/>
              <a:ea typeface="Meiryo UI" panose="020B0604030504040204" pitchFamily="50" charset="-128"/>
            </a:endParaRPr>
          </a:p>
        </p:txBody>
      </p:sp>
      <p:sp>
        <p:nvSpPr>
          <p:cNvPr id="13" name="角丸四角形 12"/>
          <p:cNvSpPr/>
          <p:nvPr/>
        </p:nvSpPr>
        <p:spPr>
          <a:xfrm>
            <a:off x="1636295" y="3241803"/>
            <a:ext cx="2011680" cy="623236"/>
          </a:xfrm>
          <a:prstGeom prst="roundRect">
            <a:avLst/>
          </a:prstGeom>
          <a:solidFill>
            <a:schemeClr val="accent4">
              <a:lumMod val="60000"/>
              <a:lumOff val="40000"/>
            </a:schemeClr>
          </a:solidFill>
          <a:ln>
            <a:solidFill>
              <a:srgbClr val="A5002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糖鎖</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lang="ja-JP" altLang="en-US" sz="1200" dirty="0" smtClean="0">
                <a:solidFill>
                  <a:schemeClr val="tx1"/>
                </a:solidFill>
                <a:latin typeface="Meiryo UI" panose="020B0604030504040204" pitchFamily="50" charset="-128"/>
                <a:ea typeface="Meiryo UI" panose="020B0604030504040204" pitchFamily="50" charset="-128"/>
              </a:rPr>
              <a:t>糖タンパク質</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14" name="角丸四角形 13"/>
          <p:cNvSpPr/>
          <p:nvPr/>
        </p:nvSpPr>
        <p:spPr>
          <a:xfrm>
            <a:off x="4191001" y="3241803"/>
            <a:ext cx="1901791" cy="623236"/>
          </a:xfrm>
          <a:prstGeom prst="roundRect">
            <a:avLst/>
          </a:prstGeom>
          <a:solidFill>
            <a:srgbClr val="FFFF00"/>
          </a:solid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糖鎖</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lang="ja-JP" altLang="en-US" b="1" dirty="0" smtClean="0">
                <a:solidFill>
                  <a:schemeClr val="tx1"/>
                </a:solidFill>
                <a:latin typeface="Meiryo UI" panose="020B0604030504040204" pitchFamily="50" charset="-128"/>
                <a:ea typeface="Meiryo UI" panose="020B0604030504040204" pitchFamily="50" charset="-128"/>
              </a:rPr>
              <a:t>機能解明</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15" name="右矢印 14"/>
          <p:cNvSpPr/>
          <p:nvPr/>
        </p:nvSpPr>
        <p:spPr>
          <a:xfrm>
            <a:off x="3660007" y="3403872"/>
            <a:ext cx="530994"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角丸四角形 15"/>
          <p:cNvSpPr/>
          <p:nvPr/>
        </p:nvSpPr>
        <p:spPr>
          <a:xfrm>
            <a:off x="6642463" y="3236854"/>
            <a:ext cx="1901791" cy="623236"/>
          </a:xfrm>
          <a:prstGeom prst="roundRect">
            <a:avLst/>
          </a:prstGeom>
          <a:solidFill>
            <a:srgbClr val="FF9900"/>
          </a:solidFill>
          <a:ln w="28575">
            <a:solidFill>
              <a:schemeClr val="accent2">
                <a:lumMod val="75000"/>
              </a:schemeClr>
            </a:solidFill>
          </a:ln>
          <a:effectLst>
            <a:glow rad="228600">
              <a:schemeClr val="accent4">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latin typeface="Meiryo UI" panose="020B0604030504040204" pitchFamily="50" charset="-128"/>
                <a:ea typeface="Meiryo UI" panose="020B0604030504040204" pitchFamily="50" charset="-128"/>
              </a:rPr>
              <a:t>産業利用</a:t>
            </a:r>
            <a:endParaRPr kumimoji="1" lang="ja-JP" altLang="en-US" sz="2000" b="1" dirty="0">
              <a:solidFill>
                <a:schemeClr val="tx1"/>
              </a:solidFill>
              <a:latin typeface="Meiryo UI" panose="020B0604030504040204" pitchFamily="50" charset="-128"/>
              <a:ea typeface="Meiryo UI" panose="020B0604030504040204" pitchFamily="50" charset="-128"/>
            </a:endParaRPr>
          </a:p>
        </p:txBody>
      </p:sp>
      <p:sp>
        <p:nvSpPr>
          <p:cNvPr id="17" name="角丸四角形 16"/>
          <p:cNvSpPr/>
          <p:nvPr/>
        </p:nvSpPr>
        <p:spPr>
          <a:xfrm>
            <a:off x="6625213" y="2109019"/>
            <a:ext cx="1901791" cy="623236"/>
          </a:xfrm>
          <a:prstGeom prst="roundRect">
            <a:avLst/>
          </a:prstGeom>
          <a:solidFill>
            <a:schemeClr val="accent2"/>
          </a:solidFill>
          <a:ln w="28575">
            <a:solidFill>
              <a:schemeClr val="accent2">
                <a:lumMod val="75000"/>
              </a:schemeClr>
            </a:solidFill>
          </a:ln>
          <a:effectLst>
            <a:glow rad="228600">
              <a:schemeClr val="accent4">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tx1"/>
                </a:solidFill>
                <a:latin typeface="Meiryo UI" panose="020B0604030504040204" pitchFamily="50" charset="-128"/>
                <a:ea typeface="Meiryo UI" panose="020B0604030504040204" pitchFamily="50" charset="-128"/>
              </a:rPr>
              <a:t>生理活性</a:t>
            </a:r>
            <a:endParaRPr lang="en-US" altLang="ja-JP" b="1" dirty="0" smtClean="0">
              <a:solidFill>
                <a:schemeClr val="tx1"/>
              </a:solidFill>
              <a:latin typeface="Meiryo UI" panose="020B0604030504040204" pitchFamily="50" charset="-128"/>
              <a:ea typeface="Meiryo UI" panose="020B0604030504040204" pitchFamily="50" charset="-128"/>
            </a:endParaRPr>
          </a:p>
          <a:p>
            <a:pPr algn="ctr"/>
            <a:r>
              <a:rPr lang="ja-JP" altLang="en-US" b="1" dirty="0" smtClean="0">
                <a:solidFill>
                  <a:schemeClr val="tx1"/>
                </a:solidFill>
                <a:latin typeface="Meiryo UI" panose="020B0604030504040204" pitchFamily="50" charset="-128"/>
                <a:ea typeface="Meiryo UI" panose="020B0604030504040204" pitchFamily="50" charset="-128"/>
              </a:rPr>
              <a:t>生体調節</a:t>
            </a:r>
            <a:endParaRPr lang="en-US" altLang="ja-JP" b="1" dirty="0" smtClean="0">
              <a:solidFill>
                <a:schemeClr val="tx1"/>
              </a:solidFill>
              <a:latin typeface="Meiryo UI" panose="020B0604030504040204" pitchFamily="50" charset="-128"/>
              <a:ea typeface="Meiryo UI" panose="020B0604030504040204" pitchFamily="50" charset="-128"/>
            </a:endParaRPr>
          </a:p>
        </p:txBody>
      </p:sp>
      <p:sp>
        <p:nvSpPr>
          <p:cNvPr id="18" name="右矢印 17"/>
          <p:cNvSpPr/>
          <p:nvPr/>
        </p:nvSpPr>
        <p:spPr>
          <a:xfrm>
            <a:off x="6104824" y="3403872"/>
            <a:ext cx="530994"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右矢印 18"/>
          <p:cNvSpPr/>
          <p:nvPr/>
        </p:nvSpPr>
        <p:spPr>
          <a:xfrm rot="19038551">
            <a:off x="5967990" y="2853791"/>
            <a:ext cx="761974"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レーム 22"/>
          <p:cNvSpPr/>
          <p:nvPr/>
        </p:nvSpPr>
        <p:spPr>
          <a:xfrm>
            <a:off x="1786265" y="5691161"/>
            <a:ext cx="2079057" cy="604452"/>
          </a:xfrm>
          <a:prstGeom prst="frame">
            <a:avLst>
              <a:gd name="adj1" fmla="val 31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質量分析技術</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kumimoji="1" lang="ja-JP" altLang="en-US" b="1" dirty="0" smtClean="0">
                <a:solidFill>
                  <a:schemeClr val="tx1"/>
                </a:solidFill>
                <a:latin typeface="Meiryo UI" panose="020B0604030504040204" pitchFamily="50" charset="-128"/>
                <a:ea typeface="Meiryo UI" panose="020B0604030504040204" pitchFamily="50" charset="-128"/>
              </a:rPr>
              <a:t>量子センシング</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24" name="テキスト ボックス 23"/>
          <p:cNvSpPr txBox="1"/>
          <p:nvPr/>
        </p:nvSpPr>
        <p:spPr>
          <a:xfrm>
            <a:off x="3577768" y="4587567"/>
            <a:ext cx="1401016" cy="738664"/>
          </a:xfrm>
          <a:prstGeom prst="rect">
            <a:avLst/>
          </a:prstGeom>
          <a:noFill/>
        </p:spPr>
        <p:txBody>
          <a:bodyPr wrap="square" rtlCol="0">
            <a:spAutoFit/>
          </a:bodyPr>
          <a:lstStyle/>
          <a:p>
            <a:r>
              <a:rPr lang="ja-JP" altLang="en-US" sz="1400" dirty="0" smtClean="0">
                <a:latin typeface="Meiryo UI" panose="020B0604030504040204" pitchFamily="50" charset="-128"/>
                <a:ea typeface="Meiryo UI" panose="020B0604030504040204" pitchFamily="50" charset="-128"/>
              </a:rPr>
              <a:t>複合糖質の構造</a:t>
            </a:r>
            <a:endParaRPr lang="en-US" altLang="ja-JP" sz="1400" dirty="0" smtClean="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糖</a:t>
            </a:r>
            <a:r>
              <a:rPr kumimoji="1" lang="ja-JP" altLang="en-US" sz="1400" dirty="0" smtClean="0">
                <a:latin typeface="Meiryo UI" panose="020B0604030504040204" pitchFamily="50" charset="-128"/>
                <a:ea typeface="Meiryo UI" panose="020B0604030504040204" pitchFamily="50" charset="-128"/>
              </a:rPr>
              <a:t>鎖認識分子</a:t>
            </a:r>
            <a:endParaRPr kumimoji="1" lang="en-US" altLang="ja-JP" sz="1400" dirty="0" smtClean="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複</a:t>
            </a:r>
            <a:r>
              <a:rPr lang="ja-JP" altLang="en-US" sz="1400" dirty="0" smtClean="0">
                <a:latin typeface="Meiryo UI" panose="020B0604030504040204" pitchFamily="50" charset="-128"/>
                <a:ea typeface="Meiryo UI" panose="020B0604030504040204" pitchFamily="50" charset="-128"/>
              </a:rPr>
              <a:t>合体構造</a:t>
            </a:r>
            <a:endParaRPr kumimoji="1" lang="ja-JP" altLang="en-US" sz="1400" dirty="0">
              <a:latin typeface="Meiryo UI" panose="020B0604030504040204" pitchFamily="50" charset="-128"/>
              <a:ea typeface="Meiryo UI" panose="020B0604030504040204" pitchFamily="50" charset="-128"/>
            </a:endParaRPr>
          </a:p>
        </p:txBody>
      </p:sp>
      <p:sp>
        <p:nvSpPr>
          <p:cNvPr id="25" name="上矢印 24"/>
          <p:cNvSpPr/>
          <p:nvPr/>
        </p:nvSpPr>
        <p:spPr>
          <a:xfrm>
            <a:off x="6967087" y="5319356"/>
            <a:ext cx="1116531" cy="327251"/>
          </a:xfrm>
          <a:prstGeom prst="upArrow">
            <a:avLst>
              <a:gd name="adj1" fmla="val 62069"/>
              <a:gd name="adj2" fmla="val 500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8382178" y="4759206"/>
            <a:ext cx="1500738" cy="523220"/>
          </a:xfrm>
          <a:prstGeom prst="rect">
            <a:avLst/>
          </a:prstGeom>
          <a:noFill/>
        </p:spPr>
        <p:txBody>
          <a:bodyPr wrap="square" rtlCol="0">
            <a:spAutoFit/>
          </a:bodyPr>
          <a:lstStyle/>
          <a:p>
            <a:r>
              <a:rPr lang="ja-JP" altLang="en-US" sz="1400" dirty="0" smtClean="0">
                <a:latin typeface="Meiryo UI" panose="020B0604030504040204" pitchFamily="50" charset="-128"/>
                <a:ea typeface="Meiryo UI" panose="020B0604030504040204" pitchFamily="50" charset="-128"/>
              </a:rPr>
              <a:t>グライコミクス</a:t>
            </a:r>
            <a:endParaRPr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データベース構築</a:t>
            </a:r>
            <a:endParaRPr kumimoji="1" lang="ja-JP" altLang="en-US" sz="1400" dirty="0">
              <a:latin typeface="Meiryo UI" panose="020B0604030504040204" pitchFamily="50" charset="-128"/>
              <a:ea typeface="Meiryo UI" panose="020B0604030504040204" pitchFamily="50" charset="-128"/>
            </a:endParaRPr>
          </a:p>
        </p:txBody>
      </p:sp>
      <p:sp>
        <p:nvSpPr>
          <p:cNvPr id="27" name="テキスト ボックス 26"/>
          <p:cNvSpPr txBox="1"/>
          <p:nvPr/>
        </p:nvSpPr>
        <p:spPr>
          <a:xfrm>
            <a:off x="3851309" y="5618598"/>
            <a:ext cx="2581174" cy="738664"/>
          </a:xfrm>
          <a:prstGeom prst="rect">
            <a:avLst/>
          </a:prstGeom>
          <a:noFill/>
        </p:spPr>
        <p:txBody>
          <a:bodyPr wrap="square" rtlCol="0">
            <a:spAutoFit/>
          </a:bodyPr>
          <a:lstStyle/>
          <a:p>
            <a:r>
              <a:rPr kumimoji="1" lang="ja-JP" altLang="en-US" sz="1400" dirty="0" smtClean="0">
                <a:latin typeface="Meiryo UI" panose="020B0604030504040204" pitchFamily="50" charset="-128"/>
                <a:ea typeface="Meiryo UI" panose="020B0604030504040204" pitchFamily="50" charset="-128"/>
              </a:rPr>
              <a:t>量子ドット／バイオセンサー</a:t>
            </a:r>
            <a:endParaRPr kumimoji="1" lang="en-US" altLang="ja-JP" sz="1400" dirty="0" smtClean="0">
              <a:latin typeface="Meiryo UI" panose="020B0604030504040204" pitchFamily="50" charset="-128"/>
              <a:ea typeface="Meiryo UI" panose="020B0604030504040204" pitchFamily="50" charset="-128"/>
            </a:endParaRPr>
          </a:p>
          <a:p>
            <a:r>
              <a:rPr lang="ja-JP" altLang="en-US" sz="1400" dirty="0" smtClean="0">
                <a:latin typeface="Meiryo UI" panose="020B0604030504040204" pitchFamily="50" charset="-128"/>
                <a:ea typeface="Meiryo UI" panose="020B0604030504040204" pitchFamily="50" charset="-128"/>
              </a:rPr>
              <a:t>ドラッグデリバリシステム（</a:t>
            </a:r>
            <a:r>
              <a:rPr lang="en-US" altLang="ja-JP" sz="1400" dirty="0" smtClean="0">
                <a:latin typeface="Meiryo UI" panose="020B0604030504040204" pitchFamily="50" charset="-128"/>
                <a:ea typeface="Meiryo UI" panose="020B0604030504040204" pitchFamily="50" charset="-128"/>
              </a:rPr>
              <a:t>DDS</a:t>
            </a:r>
            <a:r>
              <a:rPr lang="ja-JP" altLang="en-US" sz="1400" dirty="0" smtClean="0">
                <a:latin typeface="Meiryo UI" panose="020B0604030504040204" pitchFamily="50" charset="-128"/>
                <a:ea typeface="Meiryo UI" panose="020B0604030504040204" pitchFamily="50" charset="-128"/>
              </a:rPr>
              <a:t>）</a:t>
            </a:r>
            <a:endParaRPr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ナノメディシン</a:t>
            </a:r>
            <a:endParaRPr kumimoji="1" lang="ja-JP" altLang="en-US" sz="1400" dirty="0">
              <a:latin typeface="Meiryo UI" panose="020B0604030504040204" pitchFamily="50" charset="-128"/>
              <a:ea typeface="Meiryo UI" panose="020B0604030504040204" pitchFamily="50" charset="-128"/>
            </a:endParaRPr>
          </a:p>
        </p:txBody>
      </p:sp>
      <p:sp>
        <p:nvSpPr>
          <p:cNvPr id="28" name="上矢印 27"/>
          <p:cNvSpPr/>
          <p:nvPr/>
        </p:nvSpPr>
        <p:spPr>
          <a:xfrm>
            <a:off x="2274892" y="5308095"/>
            <a:ext cx="1116531" cy="327251"/>
          </a:xfrm>
          <a:prstGeom prst="upArrow">
            <a:avLst>
              <a:gd name="adj1" fmla="val 62069"/>
              <a:gd name="adj2" fmla="val 500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227551" y="3300305"/>
            <a:ext cx="1431757" cy="523220"/>
          </a:xfrm>
          <a:prstGeom prst="rect">
            <a:avLst/>
          </a:prstGeom>
          <a:noFill/>
        </p:spPr>
        <p:txBody>
          <a:bodyPr wrap="square" rtlCol="0">
            <a:spAutoFit/>
          </a:bodyPr>
          <a:lstStyle/>
          <a:p>
            <a:pPr algn="r"/>
            <a:r>
              <a:rPr lang="ja-JP" altLang="en-US" sz="1400" dirty="0" smtClean="0">
                <a:latin typeface="Meiryo UI" panose="020B0604030504040204" pitchFamily="50" charset="-128"/>
                <a:ea typeface="Meiryo UI" panose="020B0604030504040204" pitchFamily="50" charset="-128"/>
              </a:rPr>
              <a:t>糖移転酵素</a:t>
            </a:r>
            <a:endParaRPr lang="en-US" altLang="ja-JP" sz="1400" dirty="0" smtClean="0">
              <a:latin typeface="Meiryo UI" panose="020B0604030504040204" pitchFamily="50" charset="-128"/>
              <a:ea typeface="Meiryo UI" panose="020B0604030504040204" pitchFamily="50" charset="-128"/>
            </a:endParaRPr>
          </a:p>
          <a:p>
            <a:pPr algn="r"/>
            <a:r>
              <a:rPr kumimoji="1" lang="ja-JP" altLang="en-US" sz="1400" dirty="0" smtClean="0">
                <a:latin typeface="Meiryo UI" panose="020B0604030504040204" pitchFamily="50" charset="-128"/>
                <a:ea typeface="Meiryo UI" panose="020B0604030504040204" pitchFamily="50" charset="-128"/>
              </a:rPr>
              <a:t>糖分解酵素</a:t>
            </a:r>
            <a:endParaRPr kumimoji="1" lang="ja-JP" altLang="en-US" sz="1400" dirty="0">
              <a:latin typeface="Meiryo UI" panose="020B0604030504040204" pitchFamily="50" charset="-128"/>
              <a:ea typeface="Meiryo UI" panose="020B0604030504040204" pitchFamily="50" charset="-128"/>
            </a:endParaRPr>
          </a:p>
        </p:txBody>
      </p:sp>
      <p:sp>
        <p:nvSpPr>
          <p:cNvPr id="31" name="テキスト ボックス 30"/>
          <p:cNvSpPr txBox="1"/>
          <p:nvPr/>
        </p:nvSpPr>
        <p:spPr>
          <a:xfrm>
            <a:off x="3793215" y="3956496"/>
            <a:ext cx="2720622" cy="523220"/>
          </a:xfrm>
          <a:prstGeom prst="rect">
            <a:avLst/>
          </a:prstGeom>
          <a:noFill/>
        </p:spPr>
        <p:txBody>
          <a:bodyPr wrap="square" rtlCol="0">
            <a:spAutoFit/>
          </a:bodyPr>
          <a:lstStyle/>
          <a:p>
            <a:pPr algn="ctr"/>
            <a:r>
              <a:rPr kumimoji="1" lang="ja-JP" altLang="en-US" sz="1400" dirty="0" smtClean="0">
                <a:solidFill>
                  <a:schemeClr val="bg1"/>
                </a:solidFill>
                <a:latin typeface="Meiryo UI" panose="020B0604030504040204" pitchFamily="50" charset="-128"/>
                <a:ea typeface="Meiryo UI" panose="020B0604030504040204" pitchFamily="50" charset="-128"/>
              </a:rPr>
              <a:t>分子機能の</a:t>
            </a:r>
            <a:r>
              <a:rPr kumimoji="1" lang="en-US" altLang="ja-JP" sz="1400" dirty="0" smtClean="0">
                <a:solidFill>
                  <a:schemeClr val="bg1"/>
                </a:solidFill>
                <a:latin typeface="Meiryo UI" panose="020B0604030504040204" pitchFamily="50" charset="-128"/>
                <a:ea typeface="Meiryo UI" panose="020B0604030504040204" pitchFamily="50" charset="-128"/>
              </a:rPr>
              <a:t>in vitro</a:t>
            </a:r>
            <a:r>
              <a:rPr kumimoji="1" lang="en-US" altLang="ja-JP" sz="1400" baseline="30000" dirty="0" smtClean="0">
                <a:solidFill>
                  <a:schemeClr val="bg1"/>
                </a:solidFill>
                <a:latin typeface="Meiryo UI" panose="020B0604030504040204" pitchFamily="50" charset="-128"/>
                <a:ea typeface="Meiryo UI" panose="020B0604030504040204" pitchFamily="50" charset="-128"/>
              </a:rPr>
              <a:t>※1</a:t>
            </a:r>
            <a:r>
              <a:rPr kumimoji="1" lang="ja-JP" altLang="en-US" sz="1400" dirty="0" smtClean="0">
                <a:solidFill>
                  <a:schemeClr val="bg1"/>
                </a:solidFill>
                <a:latin typeface="Meiryo UI" panose="020B0604030504040204" pitchFamily="50" charset="-128"/>
                <a:ea typeface="Meiryo UI" panose="020B0604030504040204" pitchFamily="50" charset="-128"/>
              </a:rPr>
              <a:t>解析</a:t>
            </a:r>
            <a:endParaRPr kumimoji="1" lang="en-US" altLang="ja-JP" sz="1400" dirty="0" smtClean="0">
              <a:solidFill>
                <a:schemeClr val="bg1"/>
              </a:solidFill>
              <a:latin typeface="Meiryo UI" panose="020B0604030504040204" pitchFamily="50" charset="-128"/>
              <a:ea typeface="Meiryo UI" panose="020B0604030504040204" pitchFamily="50" charset="-128"/>
            </a:endParaRPr>
          </a:p>
          <a:p>
            <a:pPr algn="ctr"/>
            <a:r>
              <a:rPr lang="ja-JP" altLang="en-US" sz="1400" dirty="0" smtClean="0">
                <a:solidFill>
                  <a:schemeClr val="bg1"/>
                </a:solidFill>
                <a:latin typeface="Meiryo UI" panose="020B0604030504040204" pitchFamily="50" charset="-128"/>
                <a:ea typeface="Meiryo UI" panose="020B0604030504040204" pitchFamily="50" charset="-128"/>
              </a:rPr>
              <a:t>変異動物の</a:t>
            </a:r>
            <a:r>
              <a:rPr lang="en-US" altLang="ja-JP" sz="1400" dirty="0" smtClean="0">
                <a:solidFill>
                  <a:schemeClr val="bg1"/>
                </a:solidFill>
                <a:latin typeface="Meiryo UI" panose="020B0604030504040204" pitchFamily="50" charset="-128"/>
                <a:ea typeface="Meiryo UI" panose="020B0604030504040204" pitchFamily="50" charset="-128"/>
              </a:rPr>
              <a:t>in vivo</a:t>
            </a:r>
            <a:r>
              <a:rPr lang="en-US" altLang="ja-JP" sz="1400" baseline="30000" dirty="0" smtClean="0">
                <a:solidFill>
                  <a:schemeClr val="bg1"/>
                </a:solidFill>
                <a:latin typeface="Meiryo UI" panose="020B0604030504040204" pitchFamily="50" charset="-128"/>
                <a:ea typeface="Meiryo UI" panose="020B0604030504040204" pitchFamily="50" charset="-128"/>
              </a:rPr>
              <a:t>※2</a:t>
            </a:r>
            <a:r>
              <a:rPr lang="ja-JP" altLang="en-US" sz="1400" dirty="0" smtClean="0">
                <a:solidFill>
                  <a:schemeClr val="bg1"/>
                </a:solidFill>
                <a:latin typeface="Meiryo UI" panose="020B0604030504040204" pitchFamily="50" charset="-128"/>
                <a:ea typeface="Meiryo UI" panose="020B0604030504040204" pitchFamily="50" charset="-128"/>
              </a:rPr>
              <a:t>機能解析</a:t>
            </a:r>
            <a:endParaRPr kumimoji="1" lang="ja-JP" altLang="en-US" sz="1400" dirty="0">
              <a:solidFill>
                <a:schemeClr val="bg1"/>
              </a:solidFill>
              <a:latin typeface="Meiryo UI" panose="020B0604030504040204" pitchFamily="50" charset="-128"/>
              <a:ea typeface="Meiryo UI" panose="020B0604030504040204" pitchFamily="50" charset="-128"/>
            </a:endParaRPr>
          </a:p>
        </p:txBody>
      </p:sp>
      <p:sp>
        <p:nvSpPr>
          <p:cNvPr id="34" name="テキスト ボックス 33"/>
          <p:cNvSpPr txBox="1"/>
          <p:nvPr/>
        </p:nvSpPr>
        <p:spPr>
          <a:xfrm>
            <a:off x="2144981" y="498886"/>
            <a:ext cx="1808840" cy="923330"/>
          </a:xfrm>
          <a:prstGeom prst="rect">
            <a:avLst/>
          </a:prstGeom>
          <a:noFill/>
        </p:spPr>
        <p:txBody>
          <a:bodyPr wrap="square" rtlCol="0">
            <a:spAutoFit/>
          </a:bodyPr>
          <a:lstStyle/>
          <a:p>
            <a:pPr algn="ctr"/>
            <a:r>
              <a:rPr lang="ja-JP" altLang="en-US" b="1" dirty="0" smtClean="0">
                <a:latin typeface="Meiryo UI" panose="020B0604030504040204" pitchFamily="50" charset="-128"/>
                <a:ea typeface="Meiryo UI" panose="020B0604030504040204" pitchFamily="50" charset="-128"/>
              </a:rPr>
              <a:t>未病診断技術</a:t>
            </a:r>
            <a:endParaRPr lang="en-US" altLang="ja-JP" b="1" dirty="0" smtClean="0">
              <a:latin typeface="Meiryo UI" panose="020B0604030504040204" pitchFamily="50" charset="-128"/>
              <a:ea typeface="Meiryo UI" panose="020B0604030504040204" pitchFamily="50" charset="-128"/>
            </a:endParaRPr>
          </a:p>
          <a:p>
            <a:pPr algn="ctr"/>
            <a:r>
              <a:rPr lang="ja-JP" altLang="en-US" b="1" dirty="0" smtClean="0">
                <a:latin typeface="Meiryo UI" panose="020B0604030504040204" pitchFamily="50" charset="-128"/>
                <a:ea typeface="Meiryo UI" panose="020B0604030504040204" pitchFamily="50" charset="-128"/>
              </a:rPr>
              <a:t>レクチン医薬</a:t>
            </a:r>
            <a:endParaRPr lang="en-US" altLang="ja-JP" b="1" dirty="0" smtClean="0">
              <a:latin typeface="Meiryo UI" panose="020B0604030504040204" pitchFamily="50" charset="-128"/>
              <a:ea typeface="Meiryo UI" panose="020B0604030504040204" pitchFamily="50" charset="-128"/>
            </a:endParaRPr>
          </a:p>
          <a:p>
            <a:pPr algn="ctr"/>
            <a:r>
              <a:rPr kumimoji="1" lang="ja-JP" altLang="en-US" b="1" dirty="0">
                <a:latin typeface="Meiryo UI" panose="020B0604030504040204" pitchFamily="50" charset="-128"/>
                <a:ea typeface="Meiryo UI" panose="020B0604030504040204" pitchFamily="50" charset="-128"/>
              </a:rPr>
              <a:t>糖</a:t>
            </a:r>
            <a:r>
              <a:rPr kumimoji="1" lang="ja-JP" altLang="en-US" b="1" dirty="0" smtClean="0">
                <a:latin typeface="Meiryo UI" panose="020B0604030504040204" pitchFamily="50" charset="-128"/>
                <a:ea typeface="Meiryo UI" panose="020B0604030504040204" pitchFamily="50" charset="-128"/>
              </a:rPr>
              <a:t>鎖創薬</a:t>
            </a:r>
            <a:endParaRPr kumimoji="1" lang="ja-JP" altLang="en-US" dirty="0">
              <a:latin typeface="Meiryo UI" panose="020B0604030504040204" pitchFamily="50" charset="-128"/>
              <a:ea typeface="Meiryo UI" panose="020B0604030504040204" pitchFamily="50" charset="-128"/>
            </a:endParaRPr>
          </a:p>
        </p:txBody>
      </p:sp>
      <p:sp>
        <p:nvSpPr>
          <p:cNvPr id="32" name="角丸四角形 31"/>
          <p:cNvSpPr/>
          <p:nvPr/>
        </p:nvSpPr>
        <p:spPr>
          <a:xfrm>
            <a:off x="3923819" y="602873"/>
            <a:ext cx="2478662" cy="779486"/>
          </a:xfrm>
          <a:prstGeom prst="roundRect">
            <a:avLst/>
          </a:prstGeom>
          <a:solidFill>
            <a:srgbClr val="C00000"/>
          </a:solidFill>
          <a:ln>
            <a:noFill/>
          </a:ln>
          <a:effectLst>
            <a:glow rad="228600">
              <a:schemeClr val="accent5">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2400" b="1" dirty="0" smtClean="0">
                <a:solidFill>
                  <a:schemeClr val="bg1"/>
                </a:solidFill>
                <a:latin typeface="Meiryo UI" panose="020B0604030504040204" pitchFamily="50" charset="-128"/>
                <a:ea typeface="Meiryo UI" panose="020B0604030504040204" pitchFamily="50" charset="-128"/>
              </a:rPr>
              <a:t>糖鎖医療</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33" name="角丸四角形 32"/>
          <p:cNvSpPr/>
          <p:nvPr/>
        </p:nvSpPr>
        <p:spPr>
          <a:xfrm>
            <a:off x="9308643" y="3176033"/>
            <a:ext cx="2460425" cy="782970"/>
          </a:xfrm>
          <a:prstGeom prst="roundRect">
            <a:avLst/>
          </a:prstGeom>
          <a:solidFill>
            <a:schemeClr val="accent6">
              <a:lumMod val="50000"/>
            </a:schemeClr>
          </a:solidFill>
          <a:ln>
            <a:noFill/>
          </a:ln>
          <a:effectLst>
            <a:glow rad="228600">
              <a:schemeClr val="accent5">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2400" b="1" dirty="0" smtClean="0">
                <a:solidFill>
                  <a:schemeClr val="bg1"/>
                </a:solidFill>
                <a:latin typeface="Meiryo UI" panose="020B0604030504040204" pitchFamily="50" charset="-128"/>
                <a:ea typeface="Meiryo UI" panose="020B0604030504040204" pitchFamily="50" charset="-128"/>
              </a:rPr>
              <a:t>持続可能性素材</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36" name="右矢印 35"/>
          <p:cNvSpPr/>
          <p:nvPr/>
        </p:nvSpPr>
        <p:spPr>
          <a:xfrm>
            <a:off x="8527004" y="2310445"/>
            <a:ext cx="722252"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右矢印 37"/>
          <p:cNvSpPr/>
          <p:nvPr/>
        </p:nvSpPr>
        <p:spPr>
          <a:xfrm>
            <a:off x="8550899" y="3413803"/>
            <a:ext cx="722252"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p:cNvSpPr txBox="1"/>
          <p:nvPr/>
        </p:nvSpPr>
        <p:spPr>
          <a:xfrm>
            <a:off x="8718160" y="5607166"/>
            <a:ext cx="1955089" cy="738664"/>
          </a:xfrm>
          <a:prstGeom prst="rect">
            <a:avLst/>
          </a:prstGeom>
          <a:noFill/>
        </p:spPr>
        <p:txBody>
          <a:bodyPr wrap="square" rtlCol="0">
            <a:spAutoFit/>
          </a:bodyPr>
          <a:lstStyle/>
          <a:p>
            <a:r>
              <a:rPr lang="ja-JP" altLang="en-US" sz="1400" dirty="0" smtClean="0">
                <a:latin typeface="Meiryo UI" panose="020B0604030504040204" pitchFamily="50" charset="-128"/>
                <a:ea typeface="Meiryo UI" panose="020B0604030504040204" pitchFamily="50" charset="-128"/>
              </a:rPr>
              <a:t>バイオ・インフォマティクス</a:t>
            </a:r>
            <a:endParaRPr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量子アルゴリズム</a:t>
            </a:r>
            <a:endParaRPr kumimoji="1" lang="en-US" altLang="ja-JP" sz="1400" dirty="0" smtClean="0">
              <a:latin typeface="Meiryo UI" panose="020B0604030504040204" pitchFamily="50" charset="-128"/>
              <a:ea typeface="Meiryo UI" panose="020B0604030504040204" pitchFamily="50" charset="-128"/>
            </a:endParaRPr>
          </a:p>
          <a:p>
            <a:r>
              <a:rPr lang="ja-JP" altLang="en-US" sz="1400" dirty="0" smtClean="0">
                <a:latin typeface="Meiryo UI" panose="020B0604030504040204" pitchFamily="50" charset="-128"/>
                <a:ea typeface="Meiryo UI" panose="020B0604030504040204" pitchFamily="50" charset="-128"/>
              </a:rPr>
              <a:t>最適化組合せ問題</a:t>
            </a:r>
            <a:endParaRPr kumimoji="1" lang="ja-JP" altLang="en-US" sz="1400" dirty="0">
              <a:latin typeface="Meiryo UI" panose="020B0604030504040204" pitchFamily="50" charset="-128"/>
              <a:ea typeface="Meiryo UI" panose="020B0604030504040204" pitchFamily="50" charset="-128"/>
            </a:endParaRPr>
          </a:p>
        </p:txBody>
      </p:sp>
      <p:sp>
        <p:nvSpPr>
          <p:cNvPr id="43" name="フレーム 42"/>
          <p:cNvSpPr/>
          <p:nvPr/>
        </p:nvSpPr>
        <p:spPr>
          <a:xfrm>
            <a:off x="6332543" y="5674266"/>
            <a:ext cx="2385617" cy="604452"/>
          </a:xfrm>
          <a:prstGeom prst="frame">
            <a:avLst>
              <a:gd name="adj1" fmla="val 31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量子コンピュータ</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lang="ja-JP" altLang="en-US" b="1" dirty="0" smtClean="0">
                <a:solidFill>
                  <a:schemeClr val="tx1"/>
                </a:solidFill>
                <a:latin typeface="Meiryo UI" panose="020B0604030504040204" pitchFamily="50" charset="-128"/>
                <a:ea typeface="Meiryo UI" panose="020B0604030504040204" pitchFamily="50" charset="-128"/>
              </a:rPr>
              <a:t>量子シミュレーション</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2" name="正方形/長方形 1"/>
          <p:cNvSpPr/>
          <p:nvPr/>
        </p:nvSpPr>
        <p:spPr>
          <a:xfrm>
            <a:off x="2342786" y="6449574"/>
            <a:ext cx="7523121" cy="400110"/>
          </a:xfrm>
          <a:prstGeom prst="rect">
            <a:avLst/>
          </a:prstGeom>
        </p:spPr>
        <p:txBody>
          <a:bodyPr wrap="square">
            <a:spAutoFit/>
          </a:bodyPr>
          <a:lstStyle/>
          <a:p>
            <a:r>
              <a:rPr lang="en-US" altLang="ja-JP" sz="1000" dirty="0" smtClean="0">
                <a:latin typeface="Meiryo UI" panose="020B0604030504040204" pitchFamily="50" charset="-128"/>
                <a:ea typeface="Meiryo UI" panose="020B0604030504040204" pitchFamily="50" charset="-128"/>
              </a:rPr>
              <a:t>※1:in </a:t>
            </a:r>
            <a:r>
              <a:rPr lang="en-US" altLang="ja-JP" sz="1000" dirty="0">
                <a:latin typeface="Meiryo UI" panose="020B0604030504040204" pitchFamily="50" charset="-128"/>
                <a:ea typeface="Meiryo UI" panose="020B0604030504040204" pitchFamily="50" charset="-128"/>
              </a:rPr>
              <a:t>vitro</a:t>
            </a:r>
            <a:r>
              <a:rPr lang="ja-JP" altLang="en-US" sz="1000" dirty="0">
                <a:latin typeface="Meiryo UI" panose="020B0604030504040204" pitchFamily="50" charset="-128"/>
                <a:ea typeface="Meiryo UI" panose="020B0604030504040204" pitchFamily="50" charset="-128"/>
              </a:rPr>
              <a:t>（イン・</a:t>
            </a:r>
            <a:r>
              <a:rPr lang="ja-JP" altLang="en-US" sz="1000" dirty="0" smtClean="0">
                <a:latin typeface="Meiryo UI" panose="020B0604030504040204" pitchFamily="50" charset="-128"/>
                <a:ea typeface="Meiryo UI" panose="020B0604030504040204" pitchFamily="50" charset="-128"/>
              </a:rPr>
              <a:t>ビトロ：ラテン語）</a:t>
            </a:r>
            <a:r>
              <a:rPr lang="ja-JP" altLang="en-US" sz="1000" dirty="0">
                <a:latin typeface="Meiryo UI" panose="020B0604030504040204" pitchFamily="50" charset="-128"/>
                <a:ea typeface="Meiryo UI" panose="020B0604030504040204" pitchFamily="50" charset="-128"/>
              </a:rPr>
              <a:t>とは</a:t>
            </a:r>
            <a:r>
              <a:rPr lang="ja-JP" altLang="en-US" sz="1000" dirty="0" smtClean="0">
                <a:latin typeface="Meiryo UI" panose="020B0604030504040204" pitchFamily="50" charset="-128"/>
                <a:ea typeface="Meiryo UI" panose="020B0604030504040204" pitchFamily="50" charset="-128"/>
              </a:rPr>
              <a:t>、「試験</a:t>
            </a:r>
            <a:r>
              <a:rPr lang="ja-JP" altLang="en-US" sz="1000" dirty="0">
                <a:latin typeface="Meiryo UI" panose="020B0604030504040204" pitchFamily="50" charset="-128"/>
                <a:ea typeface="Meiryo UI" panose="020B0604030504040204" pitchFamily="50" charset="-128"/>
              </a:rPr>
              <a:t>管内</a:t>
            </a:r>
            <a:r>
              <a:rPr lang="ja-JP" altLang="en-US" sz="1000" dirty="0" smtClean="0">
                <a:latin typeface="Meiryo UI" panose="020B0604030504040204" pitchFamily="50" charset="-128"/>
                <a:ea typeface="Meiryo UI" panose="020B0604030504040204" pitchFamily="50" charset="-128"/>
              </a:rPr>
              <a:t>で」と</a:t>
            </a:r>
            <a:r>
              <a:rPr lang="ja-JP" altLang="en-US" sz="1000" dirty="0">
                <a:latin typeface="Meiryo UI" panose="020B0604030504040204" pitchFamily="50" charset="-128"/>
                <a:ea typeface="Meiryo UI" panose="020B0604030504040204" pitchFamily="50" charset="-128"/>
              </a:rPr>
              <a:t>いう</a:t>
            </a:r>
            <a:r>
              <a:rPr lang="ja-JP" altLang="en-US" sz="1000" dirty="0" smtClean="0">
                <a:latin typeface="Meiryo UI" panose="020B0604030504040204" pitchFamily="50" charset="-128"/>
                <a:ea typeface="Meiryo UI" panose="020B0604030504040204" pitchFamily="50" charset="-128"/>
              </a:rPr>
              <a:t>意味。試験管</a:t>
            </a:r>
            <a:r>
              <a:rPr lang="ja-JP" altLang="en-US" sz="1000" dirty="0">
                <a:latin typeface="Meiryo UI" panose="020B0604030504040204" pitchFamily="50" charset="-128"/>
                <a:ea typeface="Meiryo UI" panose="020B0604030504040204" pitchFamily="50" charset="-128"/>
              </a:rPr>
              <a:t>や培養器</a:t>
            </a:r>
            <a:r>
              <a:rPr lang="ja-JP" altLang="en-US" sz="1000" dirty="0" smtClean="0">
                <a:latin typeface="Meiryo UI" panose="020B0604030504040204" pitchFamily="50" charset="-128"/>
                <a:ea typeface="Meiryo UI" panose="020B0604030504040204" pitchFamily="50" charset="-128"/>
              </a:rPr>
              <a:t>など体内</a:t>
            </a:r>
            <a:r>
              <a:rPr lang="ja-JP" altLang="en-US" sz="1000" dirty="0">
                <a:latin typeface="Meiryo UI" panose="020B0604030504040204" pitchFamily="50" charset="-128"/>
                <a:ea typeface="Meiryo UI" panose="020B0604030504040204" pitchFamily="50" charset="-128"/>
              </a:rPr>
              <a:t>と</a:t>
            </a:r>
            <a:r>
              <a:rPr lang="ja-JP" altLang="en-US" sz="1000" dirty="0" smtClean="0">
                <a:latin typeface="Meiryo UI" panose="020B0604030504040204" pitchFamily="50" charset="-128"/>
                <a:ea typeface="Meiryo UI" panose="020B0604030504040204" pitchFamily="50" charset="-128"/>
              </a:rPr>
              <a:t>同じ環境を人工的に作り試験すること。</a:t>
            </a:r>
            <a:endParaRPr lang="en-US" altLang="ja-JP" sz="1000" dirty="0" smtClean="0">
              <a:latin typeface="Meiryo UI" panose="020B0604030504040204" pitchFamily="50" charset="-128"/>
              <a:ea typeface="Meiryo UI" panose="020B0604030504040204" pitchFamily="50" charset="-128"/>
            </a:endParaRPr>
          </a:p>
          <a:p>
            <a:r>
              <a:rPr lang="en-US" altLang="ja-JP" sz="1000" dirty="0">
                <a:latin typeface="Meiryo UI" panose="020B0604030504040204" pitchFamily="50" charset="-128"/>
                <a:ea typeface="Meiryo UI" panose="020B0604030504040204" pitchFamily="50" charset="-128"/>
              </a:rPr>
              <a:t>※2:in vivo</a:t>
            </a:r>
            <a:r>
              <a:rPr lang="ja-JP" altLang="en-US" sz="1000" dirty="0">
                <a:latin typeface="Meiryo UI" panose="020B0604030504040204" pitchFamily="50" charset="-128"/>
                <a:ea typeface="Meiryo UI" panose="020B0604030504040204" pitchFamily="50" charset="-128"/>
              </a:rPr>
              <a:t>（イン・</a:t>
            </a:r>
            <a:r>
              <a:rPr lang="ja-JP" altLang="en-US" sz="1000" dirty="0" smtClean="0">
                <a:latin typeface="Meiryo UI" panose="020B0604030504040204" pitchFamily="50" charset="-128"/>
                <a:ea typeface="Meiryo UI" panose="020B0604030504040204" pitchFamily="50" charset="-128"/>
              </a:rPr>
              <a:t>ビボ：ラテン語）</a:t>
            </a:r>
            <a:r>
              <a:rPr lang="ja-JP" altLang="en-US" sz="1000" dirty="0">
                <a:latin typeface="Meiryo UI" panose="020B0604030504040204" pitchFamily="50" charset="-128"/>
                <a:ea typeface="Meiryo UI" panose="020B0604030504040204" pitchFamily="50" charset="-128"/>
              </a:rPr>
              <a:t>とは、「生体内で」という</a:t>
            </a:r>
            <a:r>
              <a:rPr lang="ja-JP" altLang="en-US" sz="1000" dirty="0" smtClean="0">
                <a:latin typeface="Meiryo UI" panose="020B0604030504040204" pitchFamily="50" charset="-128"/>
                <a:ea typeface="Meiryo UI" panose="020B0604030504040204" pitchFamily="50" charset="-128"/>
              </a:rPr>
              <a:t>意味。マウス</a:t>
            </a:r>
            <a:r>
              <a:rPr lang="ja-JP" altLang="en-US" sz="1000" dirty="0">
                <a:latin typeface="Meiryo UI" panose="020B0604030504040204" pitchFamily="50" charset="-128"/>
                <a:ea typeface="Meiryo UI" panose="020B0604030504040204" pitchFamily="50" charset="-128"/>
              </a:rPr>
              <a:t>などの実験動物を</a:t>
            </a:r>
            <a:r>
              <a:rPr lang="ja-JP" altLang="en-US" sz="1000" dirty="0" smtClean="0">
                <a:latin typeface="Meiryo UI" panose="020B0604030504040204" pitchFamily="50" charset="-128"/>
                <a:ea typeface="Meiryo UI" panose="020B0604030504040204" pitchFamily="50" charset="-128"/>
              </a:rPr>
              <a:t>用いて、生体内と同じ環境で行う試験</a:t>
            </a:r>
            <a:r>
              <a:rPr lang="ja-JP" altLang="en-US" sz="1000" dirty="0">
                <a:latin typeface="Meiryo UI" panose="020B0604030504040204" pitchFamily="50" charset="-128"/>
                <a:ea typeface="Meiryo UI" panose="020B0604030504040204" pitchFamily="50" charset="-128"/>
              </a:rPr>
              <a:t>の</a:t>
            </a:r>
            <a:r>
              <a:rPr lang="ja-JP" altLang="en-US" sz="1000" dirty="0" smtClean="0">
                <a:latin typeface="Meiryo UI" panose="020B0604030504040204" pitchFamily="50" charset="-128"/>
                <a:ea typeface="Meiryo UI" panose="020B0604030504040204" pitchFamily="50" charset="-128"/>
              </a:rPr>
              <a:t>こと。</a:t>
            </a:r>
            <a:endParaRPr lang="ja-JP" altLang="en-US" sz="1000" dirty="0">
              <a:latin typeface="Meiryo UI" panose="020B0604030504040204" pitchFamily="50" charset="-128"/>
              <a:ea typeface="Meiryo UI" panose="020B0604030504040204" pitchFamily="50" charset="-128"/>
            </a:endParaRPr>
          </a:p>
        </p:txBody>
      </p:sp>
      <p:sp>
        <p:nvSpPr>
          <p:cNvPr id="3" name="正方形/長方形 2"/>
          <p:cNvSpPr/>
          <p:nvPr/>
        </p:nvSpPr>
        <p:spPr>
          <a:xfrm>
            <a:off x="2277900" y="2999999"/>
            <a:ext cx="728469" cy="276999"/>
          </a:xfrm>
          <a:prstGeom prst="rect">
            <a:avLst/>
          </a:prstGeom>
        </p:spPr>
        <p:txBody>
          <a:bodyPr wrap="none">
            <a:spAutoFit/>
          </a:bodyPr>
          <a:lstStyle/>
          <a:p>
            <a:r>
              <a:rPr lang="en-US" altLang="ja-JP" sz="1200" b="1" dirty="0" smtClean="0">
                <a:latin typeface="Meiryo UI" panose="020B0604030504040204" pitchFamily="50" charset="-128"/>
                <a:ea typeface="Meiryo UI" panose="020B0604030504040204" pitchFamily="50" charset="-128"/>
              </a:rPr>
              <a:t>Glycan</a:t>
            </a:r>
            <a:endParaRPr lang="ja-JP" altLang="en-US" sz="1200" b="1" dirty="0">
              <a:latin typeface="Meiryo UI" panose="020B0604030504040204" pitchFamily="50" charset="-128"/>
              <a:ea typeface="Meiryo UI" panose="020B0604030504040204" pitchFamily="50" charset="-128"/>
            </a:endParaRPr>
          </a:p>
        </p:txBody>
      </p:sp>
      <p:sp>
        <p:nvSpPr>
          <p:cNvPr id="4" name="テキスト ボックス 3"/>
          <p:cNvSpPr txBox="1"/>
          <p:nvPr/>
        </p:nvSpPr>
        <p:spPr>
          <a:xfrm>
            <a:off x="2480265" y="4144062"/>
            <a:ext cx="773260" cy="523220"/>
          </a:xfrm>
          <a:prstGeom prst="rect">
            <a:avLst/>
          </a:prstGeom>
          <a:noFill/>
        </p:spPr>
        <p:txBody>
          <a:bodyPr wrap="square" rtlCol="0">
            <a:spAutoFit/>
          </a:bodyPr>
          <a:lstStyle/>
          <a:p>
            <a:pPr algn="ctr"/>
            <a:r>
              <a:rPr kumimoji="1" lang="ja-JP" altLang="en-US" sz="2800" b="1" dirty="0" smtClean="0">
                <a:solidFill>
                  <a:srgbClr val="C00000"/>
                </a:solidFill>
                <a:latin typeface="Meiryo UI" panose="020B0604030504040204" pitchFamily="50" charset="-128"/>
                <a:ea typeface="Meiryo UI" panose="020B0604030504040204" pitchFamily="50" charset="-128"/>
              </a:rPr>
              <a:t>①</a:t>
            </a:r>
            <a:endParaRPr kumimoji="1" lang="ja-JP" altLang="en-US" sz="2800" b="1" dirty="0">
              <a:solidFill>
                <a:srgbClr val="C00000"/>
              </a:solidFill>
              <a:latin typeface="Meiryo UI" panose="020B0604030504040204" pitchFamily="50" charset="-128"/>
              <a:ea typeface="Meiryo UI" panose="020B0604030504040204" pitchFamily="50" charset="-128"/>
            </a:endParaRPr>
          </a:p>
        </p:txBody>
      </p:sp>
      <p:sp>
        <p:nvSpPr>
          <p:cNvPr id="41" name="テキスト ボックス 40"/>
          <p:cNvSpPr txBox="1"/>
          <p:nvPr/>
        </p:nvSpPr>
        <p:spPr>
          <a:xfrm>
            <a:off x="7138721" y="4145703"/>
            <a:ext cx="773260" cy="523220"/>
          </a:xfrm>
          <a:prstGeom prst="rect">
            <a:avLst/>
          </a:prstGeom>
          <a:noFill/>
        </p:spPr>
        <p:txBody>
          <a:bodyPr wrap="square" rtlCol="0">
            <a:spAutoFit/>
          </a:bodyPr>
          <a:lstStyle/>
          <a:p>
            <a:pPr algn="ctr"/>
            <a:r>
              <a:rPr lang="ja-JP" altLang="en-US" sz="2800" b="1" dirty="0">
                <a:solidFill>
                  <a:srgbClr val="C00000"/>
                </a:solidFill>
                <a:latin typeface="Meiryo UI" panose="020B0604030504040204" pitchFamily="50" charset="-128"/>
                <a:ea typeface="Meiryo UI" panose="020B0604030504040204" pitchFamily="50" charset="-128"/>
              </a:rPr>
              <a:t>②</a:t>
            </a:r>
            <a:endParaRPr kumimoji="1" lang="ja-JP" altLang="en-US" sz="2800" b="1" dirty="0">
              <a:solidFill>
                <a:srgbClr val="C00000"/>
              </a:solidFill>
              <a:latin typeface="Meiryo UI" panose="020B0604030504040204" pitchFamily="50" charset="-128"/>
              <a:ea typeface="Meiryo UI" panose="020B0604030504040204" pitchFamily="50" charset="-128"/>
            </a:endParaRPr>
          </a:p>
        </p:txBody>
      </p:sp>
      <p:sp>
        <p:nvSpPr>
          <p:cNvPr id="45" name="テキスト ボックス 44"/>
          <p:cNvSpPr txBox="1"/>
          <p:nvPr/>
        </p:nvSpPr>
        <p:spPr>
          <a:xfrm>
            <a:off x="3790893" y="1906278"/>
            <a:ext cx="773260" cy="523220"/>
          </a:xfrm>
          <a:prstGeom prst="rect">
            <a:avLst/>
          </a:prstGeom>
          <a:noFill/>
        </p:spPr>
        <p:txBody>
          <a:bodyPr wrap="square" rtlCol="0">
            <a:spAutoFit/>
          </a:bodyPr>
          <a:lstStyle/>
          <a:p>
            <a:pPr algn="ctr"/>
            <a:r>
              <a:rPr lang="ja-JP" altLang="en-US" sz="2800" b="1" dirty="0" smtClean="0">
                <a:solidFill>
                  <a:srgbClr val="C00000"/>
                </a:solidFill>
                <a:latin typeface="Meiryo UI" panose="020B0604030504040204" pitchFamily="50" charset="-128"/>
                <a:ea typeface="Meiryo UI" panose="020B0604030504040204" pitchFamily="50" charset="-128"/>
              </a:rPr>
              <a:t>③</a:t>
            </a:r>
            <a:endParaRPr kumimoji="1" lang="ja-JP" altLang="en-US" sz="2800" b="1" dirty="0">
              <a:solidFill>
                <a:srgbClr val="C00000"/>
              </a:solidFill>
              <a:latin typeface="Meiryo UI" panose="020B0604030504040204" pitchFamily="50" charset="-128"/>
              <a:ea typeface="Meiryo UI" panose="020B0604030504040204" pitchFamily="50" charset="-128"/>
            </a:endParaRPr>
          </a:p>
        </p:txBody>
      </p:sp>
      <p:sp>
        <p:nvSpPr>
          <p:cNvPr id="48" name="角丸四角形 47"/>
          <p:cNvSpPr/>
          <p:nvPr/>
        </p:nvSpPr>
        <p:spPr>
          <a:xfrm>
            <a:off x="9310496" y="2006398"/>
            <a:ext cx="2460425" cy="767748"/>
          </a:xfrm>
          <a:prstGeom prst="roundRect">
            <a:avLst/>
          </a:prstGeom>
          <a:solidFill>
            <a:schemeClr val="accent5">
              <a:lumMod val="75000"/>
            </a:schemeClr>
          </a:solidFill>
          <a:ln>
            <a:noFill/>
          </a:ln>
          <a:effectLst>
            <a:glow rad="228600">
              <a:schemeClr val="accent5">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2400" b="1" dirty="0" smtClean="0">
                <a:solidFill>
                  <a:schemeClr val="bg1"/>
                </a:solidFill>
                <a:latin typeface="Meiryo UI" panose="020B0604030504040204" pitchFamily="50" charset="-128"/>
                <a:ea typeface="Meiryo UI" panose="020B0604030504040204" pitchFamily="50" charset="-128"/>
              </a:rPr>
              <a:t>機能性食品</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53" name="テキスト ボックス 52"/>
          <p:cNvSpPr txBox="1"/>
          <p:nvPr/>
        </p:nvSpPr>
        <p:spPr>
          <a:xfrm>
            <a:off x="9141310" y="4018051"/>
            <a:ext cx="2749379" cy="923330"/>
          </a:xfrm>
          <a:prstGeom prst="rect">
            <a:avLst/>
          </a:prstGeom>
          <a:noFill/>
        </p:spPr>
        <p:txBody>
          <a:bodyPr wrap="square" rtlCol="0">
            <a:spAutoFit/>
          </a:bodyPr>
          <a:lstStyle/>
          <a:p>
            <a:pPr algn="ctr"/>
            <a:r>
              <a:rPr lang="ja-JP" altLang="en-US" b="1" dirty="0" smtClean="0">
                <a:latin typeface="Meiryo UI" panose="020B0604030504040204" pitchFamily="50" charset="-128"/>
                <a:ea typeface="Meiryo UI" panose="020B0604030504040204" pitchFamily="50" charset="-128"/>
              </a:rPr>
              <a:t>ナノファイバー</a:t>
            </a:r>
            <a:endParaRPr kumimoji="1" lang="en-US" altLang="ja-JP" b="1" dirty="0" smtClean="0">
              <a:latin typeface="Meiryo UI" panose="020B0604030504040204" pitchFamily="50" charset="-128"/>
              <a:ea typeface="Meiryo UI" panose="020B0604030504040204" pitchFamily="50" charset="-128"/>
            </a:endParaRPr>
          </a:p>
          <a:p>
            <a:pPr algn="ctr"/>
            <a:r>
              <a:rPr lang="ja-JP" altLang="en-US" b="1" dirty="0" smtClean="0">
                <a:latin typeface="Meiryo UI" panose="020B0604030504040204" pitchFamily="50" charset="-128"/>
                <a:ea typeface="Meiryo UI" panose="020B0604030504040204" pitchFamily="50" charset="-128"/>
              </a:rPr>
              <a:t>超分子ゲル</a:t>
            </a:r>
            <a:endParaRPr lang="en-US" altLang="ja-JP" b="1" dirty="0" smtClean="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バイオ</a:t>
            </a:r>
            <a:r>
              <a:rPr kumimoji="1" lang="ja-JP" altLang="en-US" b="1" dirty="0">
                <a:latin typeface="Meiryo UI" panose="020B0604030504040204" pitchFamily="50" charset="-128"/>
                <a:ea typeface="Meiryo UI" panose="020B0604030504040204" pitchFamily="50" charset="-128"/>
              </a:rPr>
              <a:t>マス</a:t>
            </a:r>
            <a:endParaRPr kumimoji="1" lang="ja-JP" altLang="en-US" dirty="0">
              <a:latin typeface="Meiryo UI" panose="020B0604030504040204" pitchFamily="50" charset="-128"/>
              <a:ea typeface="Meiryo UI" panose="020B0604030504040204" pitchFamily="50" charset="-128"/>
            </a:endParaRPr>
          </a:p>
        </p:txBody>
      </p:sp>
      <p:sp>
        <p:nvSpPr>
          <p:cNvPr id="55" name="テキスト ボックス 54"/>
          <p:cNvSpPr txBox="1"/>
          <p:nvPr/>
        </p:nvSpPr>
        <p:spPr>
          <a:xfrm>
            <a:off x="9157105" y="747908"/>
            <a:ext cx="2469445" cy="923330"/>
          </a:xfrm>
          <a:prstGeom prst="rect">
            <a:avLst/>
          </a:prstGeom>
          <a:noFill/>
        </p:spPr>
        <p:txBody>
          <a:bodyPr wrap="square" rtlCol="0">
            <a:spAutoFit/>
          </a:bodyPr>
          <a:lstStyle/>
          <a:p>
            <a:pPr algn="ctr"/>
            <a:r>
              <a:rPr lang="ja-JP" altLang="en-US" b="1" dirty="0" smtClean="0">
                <a:latin typeface="Meiryo UI" panose="020B0604030504040204" pitchFamily="50" charset="-128"/>
                <a:ea typeface="Meiryo UI" panose="020B0604030504040204" pitchFamily="50" charset="-128"/>
              </a:rPr>
              <a:t>希少糖</a:t>
            </a:r>
            <a:endParaRPr lang="en-US" altLang="ja-JP" b="1" dirty="0" smtClean="0">
              <a:latin typeface="Meiryo UI" panose="020B0604030504040204" pitchFamily="50" charset="-128"/>
              <a:ea typeface="Meiryo UI" panose="020B0604030504040204" pitchFamily="50" charset="-128"/>
            </a:endParaRPr>
          </a:p>
          <a:p>
            <a:pPr algn="ctr"/>
            <a:r>
              <a:rPr lang="ja-JP" altLang="en-US" b="1" dirty="0" smtClean="0">
                <a:latin typeface="Meiryo UI" panose="020B0604030504040204" pitchFamily="50" charset="-128"/>
                <a:ea typeface="Meiryo UI" panose="020B0604030504040204" pitchFamily="50" charset="-128"/>
              </a:rPr>
              <a:t>生理活性糖鎖</a:t>
            </a:r>
            <a:endParaRPr lang="en-US" altLang="ja-JP" b="1" dirty="0" smtClean="0">
              <a:latin typeface="Meiryo UI" panose="020B0604030504040204" pitchFamily="50" charset="-128"/>
              <a:ea typeface="Meiryo UI" panose="020B0604030504040204" pitchFamily="50" charset="-128"/>
            </a:endParaRPr>
          </a:p>
          <a:p>
            <a:pPr algn="ctr"/>
            <a:r>
              <a:rPr lang="ja-JP" altLang="en-US" b="1" dirty="0" smtClean="0">
                <a:latin typeface="Meiryo UI" panose="020B0604030504040204" pitchFamily="50" charset="-128"/>
                <a:ea typeface="Meiryo UI" panose="020B0604030504040204" pitchFamily="50" charset="-128"/>
              </a:rPr>
              <a:t>グリコニュートリション</a:t>
            </a:r>
            <a:endParaRPr kumimoji="1" lang="ja-JP" altLang="en-US" dirty="0">
              <a:latin typeface="Meiryo UI" panose="020B0604030504040204" pitchFamily="50" charset="-128"/>
              <a:ea typeface="Meiryo UI" panose="020B0604030504040204" pitchFamily="50" charset="-128"/>
            </a:endParaRPr>
          </a:p>
        </p:txBody>
      </p:sp>
      <p:sp>
        <p:nvSpPr>
          <p:cNvPr id="22" name="テキスト ボックス 21"/>
          <p:cNvSpPr txBox="1"/>
          <p:nvPr/>
        </p:nvSpPr>
        <p:spPr>
          <a:xfrm>
            <a:off x="9152535" y="2025253"/>
            <a:ext cx="1117220" cy="307777"/>
          </a:xfrm>
          <a:prstGeom prst="rect">
            <a:avLst/>
          </a:prstGeom>
          <a:noFill/>
        </p:spPr>
        <p:txBody>
          <a:bodyPr wrap="square" rtlCol="0">
            <a:spAutoFit/>
          </a:bodyPr>
          <a:lstStyle/>
          <a:p>
            <a:pPr algn="ctr"/>
            <a:r>
              <a:rPr kumimoji="1" lang="en-US" altLang="ja-JP" sz="1400" b="1" dirty="0" smtClean="0">
                <a:solidFill>
                  <a:schemeClr val="bg1"/>
                </a:solidFill>
                <a:latin typeface="游ゴシック" panose="020B0400000000000000" pitchFamily="50" charset="-128"/>
                <a:ea typeface="游ゴシック" panose="020B0400000000000000" pitchFamily="50" charset="-128"/>
              </a:rPr>
              <a:t>※</a:t>
            </a:r>
            <a:r>
              <a:rPr kumimoji="1" lang="ja-JP" altLang="en-US" sz="1400" b="1" dirty="0" smtClean="0">
                <a:solidFill>
                  <a:schemeClr val="bg1"/>
                </a:solidFill>
                <a:latin typeface="游ゴシック" panose="020B0400000000000000" pitchFamily="50" charset="-128"/>
                <a:ea typeface="游ゴシック" panose="020B0400000000000000" pitchFamily="50" charset="-128"/>
              </a:rPr>
              <a:t>図表７</a:t>
            </a:r>
            <a:endParaRPr kumimoji="1" lang="ja-JP" altLang="en-US" sz="1400" b="1" dirty="0">
              <a:solidFill>
                <a:schemeClr val="bg1"/>
              </a:solidFill>
              <a:latin typeface="游ゴシック" panose="020B0400000000000000" pitchFamily="50" charset="-128"/>
              <a:ea typeface="游ゴシック" panose="020B0400000000000000" pitchFamily="50" charset="-128"/>
            </a:endParaRPr>
          </a:p>
        </p:txBody>
      </p:sp>
      <p:sp>
        <p:nvSpPr>
          <p:cNvPr id="56" name="テキスト ボックス 55"/>
          <p:cNvSpPr txBox="1"/>
          <p:nvPr/>
        </p:nvSpPr>
        <p:spPr>
          <a:xfrm>
            <a:off x="3720743" y="611224"/>
            <a:ext cx="1117220" cy="307777"/>
          </a:xfrm>
          <a:prstGeom prst="rect">
            <a:avLst/>
          </a:prstGeom>
          <a:noFill/>
        </p:spPr>
        <p:txBody>
          <a:bodyPr wrap="square" rtlCol="0">
            <a:spAutoFit/>
          </a:bodyPr>
          <a:lstStyle/>
          <a:p>
            <a:pPr algn="ctr"/>
            <a:r>
              <a:rPr kumimoji="1" lang="en-US" altLang="ja-JP" sz="1400" b="1" dirty="0" smtClean="0">
                <a:solidFill>
                  <a:schemeClr val="bg1"/>
                </a:solidFill>
                <a:latin typeface="游ゴシック" panose="020B0400000000000000" pitchFamily="50" charset="-128"/>
                <a:ea typeface="游ゴシック" panose="020B0400000000000000" pitchFamily="50" charset="-128"/>
              </a:rPr>
              <a:t>※</a:t>
            </a:r>
            <a:r>
              <a:rPr kumimoji="1" lang="ja-JP" altLang="en-US" sz="1400" b="1" dirty="0" smtClean="0">
                <a:solidFill>
                  <a:schemeClr val="bg1"/>
                </a:solidFill>
                <a:latin typeface="游ゴシック" panose="020B0400000000000000" pitchFamily="50" charset="-128"/>
                <a:ea typeface="游ゴシック" panose="020B0400000000000000" pitchFamily="50" charset="-128"/>
              </a:rPr>
              <a:t>図表６</a:t>
            </a:r>
            <a:endParaRPr kumimoji="1" lang="ja-JP" altLang="en-US" sz="1400" b="1" dirty="0">
              <a:solidFill>
                <a:schemeClr val="bg1"/>
              </a:solidFill>
              <a:latin typeface="游ゴシック" panose="020B0400000000000000" pitchFamily="50" charset="-128"/>
              <a:ea typeface="游ゴシック" panose="020B0400000000000000" pitchFamily="50" charset="-128"/>
            </a:endParaRPr>
          </a:p>
        </p:txBody>
      </p:sp>
      <p:sp>
        <p:nvSpPr>
          <p:cNvPr id="57" name="テキスト ボックス 56"/>
          <p:cNvSpPr txBox="1"/>
          <p:nvPr/>
        </p:nvSpPr>
        <p:spPr>
          <a:xfrm>
            <a:off x="9099975" y="3181238"/>
            <a:ext cx="1117220" cy="307777"/>
          </a:xfrm>
          <a:prstGeom prst="rect">
            <a:avLst/>
          </a:prstGeom>
          <a:noFill/>
        </p:spPr>
        <p:txBody>
          <a:bodyPr wrap="square" rtlCol="0">
            <a:spAutoFit/>
          </a:bodyPr>
          <a:lstStyle/>
          <a:p>
            <a:pPr algn="ctr"/>
            <a:r>
              <a:rPr kumimoji="1" lang="en-US" altLang="ja-JP" sz="1400" b="1" dirty="0" smtClean="0">
                <a:solidFill>
                  <a:schemeClr val="bg1"/>
                </a:solidFill>
                <a:latin typeface="游ゴシック" panose="020B0400000000000000" pitchFamily="50" charset="-128"/>
                <a:ea typeface="游ゴシック" panose="020B0400000000000000" pitchFamily="50" charset="-128"/>
              </a:rPr>
              <a:t>※</a:t>
            </a:r>
            <a:r>
              <a:rPr kumimoji="1" lang="ja-JP" altLang="en-US" sz="1400" b="1" dirty="0" smtClean="0">
                <a:solidFill>
                  <a:schemeClr val="bg1"/>
                </a:solidFill>
                <a:latin typeface="游ゴシック" panose="020B0400000000000000" pitchFamily="50" charset="-128"/>
                <a:ea typeface="游ゴシック" panose="020B0400000000000000" pitchFamily="50" charset="-128"/>
              </a:rPr>
              <a:t>図表</a:t>
            </a:r>
            <a:r>
              <a:rPr lang="en-US" altLang="ja-JP" sz="1400" b="1" dirty="0">
                <a:solidFill>
                  <a:schemeClr val="bg1"/>
                </a:solidFill>
                <a:latin typeface="游ゴシック" panose="020B0400000000000000" pitchFamily="50" charset="-128"/>
                <a:ea typeface="游ゴシック" panose="020B0400000000000000" pitchFamily="50" charset="-128"/>
              </a:rPr>
              <a:t>8</a:t>
            </a:r>
            <a:endParaRPr kumimoji="1" lang="ja-JP" altLang="en-US" sz="1400" b="1" dirty="0">
              <a:solidFill>
                <a:schemeClr val="bg1"/>
              </a:solidFill>
              <a:latin typeface="游ゴシック" panose="020B0400000000000000" pitchFamily="50" charset="-128"/>
              <a:ea typeface="游ゴシック" panose="020B0400000000000000" pitchFamily="50" charset="-128"/>
            </a:endParaRPr>
          </a:p>
        </p:txBody>
      </p:sp>
      <p:sp>
        <p:nvSpPr>
          <p:cNvPr id="58" name="星 7 57"/>
          <p:cNvSpPr/>
          <p:nvPr/>
        </p:nvSpPr>
        <p:spPr>
          <a:xfrm>
            <a:off x="10140607" y="1668164"/>
            <a:ext cx="638232" cy="517129"/>
          </a:xfrm>
          <a:prstGeom prst="star7">
            <a:avLst/>
          </a:prstGeom>
          <a:solidFill>
            <a:srgbClr val="FFC000"/>
          </a:solidFill>
          <a:ln w="19050">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smtClean="0">
                <a:solidFill>
                  <a:schemeClr val="tx1"/>
                </a:solidFill>
              </a:rPr>
              <a:t>B</a:t>
            </a:r>
            <a:endParaRPr kumimoji="1" lang="ja-JP" altLang="en-US" sz="3200" b="1" dirty="0">
              <a:solidFill>
                <a:schemeClr val="tx1"/>
              </a:solidFill>
            </a:endParaRPr>
          </a:p>
        </p:txBody>
      </p:sp>
      <p:sp>
        <p:nvSpPr>
          <p:cNvPr id="64" name="星 7 63"/>
          <p:cNvSpPr/>
          <p:nvPr/>
        </p:nvSpPr>
        <p:spPr>
          <a:xfrm>
            <a:off x="4822780" y="258052"/>
            <a:ext cx="638232" cy="517129"/>
          </a:xfrm>
          <a:prstGeom prst="star7">
            <a:avLst/>
          </a:prstGeom>
          <a:solidFill>
            <a:srgbClr val="FFC000"/>
          </a:solidFill>
          <a:ln w="19050">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200" b="1" dirty="0" smtClean="0">
                <a:solidFill>
                  <a:schemeClr val="tx1"/>
                </a:solidFill>
              </a:rPr>
              <a:t>A</a:t>
            </a:r>
            <a:endParaRPr kumimoji="1" lang="ja-JP" altLang="en-US" sz="3200" b="1" dirty="0">
              <a:solidFill>
                <a:schemeClr val="tx1"/>
              </a:solidFill>
            </a:endParaRPr>
          </a:p>
        </p:txBody>
      </p:sp>
      <p:sp>
        <p:nvSpPr>
          <p:cNvPr id="65" name="星 7 64"/>
          <p:cNvSpPr/>
          <p:nvPr/>
        </p:nvSpPr>
        <p:spPr>
          <a:xfrm>
            <a:off x="10178901" y="2844808"/>
            <a:ext cx="638232" cy="517129"/>
          </a:xfrm>
          <a:prstGeom prst="star7">
            <a:avLst/>
          </a:prstGeom>
          <a:solidFill>
            <a:srgbClr val="FFC000"/>
          </a:solidFill>
          <a:ln w="19050">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200" b="1" dirty="0">
                <a:solidFill>
                  <a:schemeClr val="tx1"/>
                </a:solidFill>
              </a:rPr>
              <a:t>C</a:t>
            </a:r>
            <a:endParaRPr kumimoji="1" lang="ja-JP" altLang="en-US" sz="3200" b="1" dirty="0">
              <a:solidFill>
                <a:schemeClr val="tx1"/>
              </a:solidFill>
            </a:endParaRPr>
          </a:p>
        </p:txBody>
      </p:sp>
    </p:spTree>
    <p:extLst>
      <p:ext uri="{BB962C8B-B14F-4D97-AF65-F5344CB8AC3E}">
        <p14:creationId xmlns:p14="http://schemas.microsoft.com/office/powerpoint/2010/main" val="9508157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図 26"/>
          <p:cNvPicPr>
            <a:picLocks noChangeAspect="1"/>
          </p:cNvPicPr>
          <p:nvPr/>
        </p:nvPicPr>
        <p:blipFill>
          <a:blip r:embed="rId2"/>
          <a:stretch>
            <a:fillRect/>
          </a:stretch>
        </p:blipFill>
        <p:spPr>
          <a:xfrm>
            <a:off x="6033022" y="1711389"/>
            <a:ext cx="2458792" cy="2183483"/>
          </a:xfrm>
          <a:prstGeom prst="rect">
            <a:avLst/>
          </a:prstGeom>
        </p:spPr>
      </p:pic>
      <p:pic>
        <p:nvPicPr>
          <p:cNvPr id="28" name="図 27"/>
          <p:cNvPicPr>
            <a:picLocks noChangeAspect="1"/>
          </p:cNvPicPr>
          <p:nvPr/>
        </p:nvPicPr>
        <p:blipFill>
          <a:blip r:embed="rId3"/>
          <a:stretch>
            <a:fillRect/>
          </a:stretch>
        </p:blipFill>
        <p:spPr>
          <a:xfrm>
            <a:off x="8971117" y="1519180"/>
            <a:ext cx="2942976" cy="2304109"/>
          </a:xfrm>
          <a:prstGeom prst="rect">
            <a:avLst/>
          </a:prstGeom>
        </p:spPr>
      </p:pic>
      <p:pic>
        <p:nvPicPr>
          <p:cNvPr id="29" name="図 28"/>
          <p:cNvPicPr>
            <a:picLocks noChangeAspect="1"/>
          </p:cNvPicPr>
          <p:nvPr/>
        </p:nvPicPr>
        <p:blipFill>
          <a:blip r:embed="rId4"/>
          <a:stretch>
            <a:fillRect/>
          </a:stretch>
        </p:blipFill>
        <p:spPr>
          <a:xfrm>
            <a:off x="1399205" y="1535785"/>
            <a:ext cx="961270" cy="1062943"/>
          </a:xfrm>
          <a:prstGeom prst="rect">
            <a:avLst/>
          </a:prstGeom>
        </p:spPr>
      </p:pic>
      <p:pic>
        <p:nvPicPr>
          <p:cNvPr id="30" name="図 29"/>
          <p:cNvPicPr>
            <a:picLocks noChangeAspect="1"/>
          </p:cNvPicPr>
          <p:nvPr/>
        </p:nvPicPr>
        <p:blipFill>
          <a:blip r:embed="rId5"/>
          <a:stretch>
            <a:fillRect/>
          </a:stretch>
        </p:blipFill>
        <p:spPr>
          <a:xfrm>
            <a:off x="312312" y="1514782"/>
            <a:ext cx="1086893" cy="1059143"/>
          </a:xfrm>
          <a:prstGeom prst="rect">
            <a:avLst/>
          </a:prstGeom>
        </p:spPr>
      </p:pic>
      <p:pic>
        <p:nvPicPr>
          <p:cNvPr id="31" name="図 30"/>
          <p:cNvPicPr>
            <a:picLocks noChangeAspect="1"/>
          </p:cNvPicPr>
          <p:nvPr/>
        </p:nvPicPr>
        <p:blipFill>
          <a:blip r:embed="rId6"/>
          <a:stretch>
            <a:fillRect/>
          </a:stretch>
        </p:blipFill>
        <p:spPr>
          <a:xfrm>
            <a:off x="1411018" y="2946897"/>
            <a:ext cx="742061" cy="1130291"/>
          </a:xfrm>
          <a:prstGeom prst="rect">
            <a:avLst/>
          </a:prstGeom>
        </p:spPr>
      </p:pic>
      <p:pic>
        <p:nvPicPr>
          <p:cNvPr id="32" name="図 31"/>
          <p:cNvPicPr>
            <a:picLocks noChangeAspect="1"/>
          </p:cNvPicPr>
          <p:nvPr/>
        </p:nvPicPr>
        <p:blipFill>
          <a:blip r:embed="rId7"/>
          <a:stretch>
            <a:fillRect/>
          </a:stretch>
        </p:blipFill>
        <p:spPr>
          <a:xfrm>
            <a:off x="403151" y="2872399"/>
            <a:ext cx="912599" cy="1190575"/>
          </a:xfrm>
          <a:prstGeom prst="rect">
            <a:avLst/>
          </a:prstGeom>
        </p:spPr>
      </p:pic>
      <p:pic>
        <p:nvPicPr>
          <p:cNvPr id="33" name="Picture 200" descr="figure-01-02.jpg                                               0002D558projects                       B63F167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383103">
            <a:off x="1180905" y="2245998"/>
            <a:ext cx="3298234" cy="1022284"/>
          </a:xfrm>
          <a:prstGeom prst="rect">
            <a:avLst/>
          </a:prstGeom>
          <a:noFill/>
          <a:extLst>
            <a:ext uri="{909E8E84-426E-40DD-AFC4-6F175D3DCCD1}">
              <a14:hiddenFill xmlns:a14="http://schemas.microsoft.com/office/drawing/2010/main">
                <a:solidFill>
                  <a:srgbClr val="FFFFFF"/>
                </a:solidFill>
              </a14:hiddenFill>
            </a:ext>
          </a:extLst>
        </p:spPr>
      </p:pic>
      <p:sp>
        <p:nvSpPr>
          <p:cNvPr id="34" name="二等辺三角形 33"/>
          <p:cNvSpPr/>
          <p:nvPr/>
        </p:nvSpPr>
        <p:spPr>
          <a:xfrm>
            <a:off x="7239474" y="3223538"/>
            <a:ext cx="3006291" cy="2193323"/>
          </a:xfrm>
          <a:prstGeom prst="triangle">
            <a:avLst/>
          </a:prstGeom>
          <a:solidFill>
            <a:schemeClr val="accent2">
              <a:lumMod val="75000"/>
            </a:schemeClr>
          </a:solidFill>
          <a:ln>
            <a:solidFill>
              <a:srgbClr val="C00000"/>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角丸四角形 35"/>
          <p:cNvSpPr/>
          <p:nvPr/>
        </p:nvSpPr>
        <p:spPr>
          <a:xfrm>
            <a:off x="754032" y="4179144"/>
            <a:ext cx="1568918" cy="664143"/>
          </a:xfrm>
          <a:prstGeom prst="roundRect">
            <a:avLst/>
          </a:prstGeom>
          <a:solidFill>
            <a:schemeClr val="accent2">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latin typeface="Meiryo UI" panose="020B0604030504040204" pitchFamily="50" charset="-128"/>
                <a:ea typeface="Meiryo UI" panose="020B0604030504040204" pitchFamily="50" charset="-128"/>
              </a:rPr>
              <a:t>DNA</a:t>
            </a:r>
          </a:p>
          <a:p>
            <a:pPr algn="ctr"/>
            <a:r>
              <a:rPr lang="ja-JP" altLang="en-US" b="1" dirty="0" smtClean="0">
                <a:solidFill>
                  <a:schemeClr val="bg1"/>
                </a:solidFill>
                <a:latin typeface="Meiryo UI" panose="020B0604030504040204" pitchFamily="50" charset="-128"/>
                <a:ea typeface="Meiryo UI" panose="020B0604030504040204" pitchFamily="50" charset="-128"/>
              </a:rPr>
              <a:t>（核酸）</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39" name="角丸四角形 38"/>
          <p:cNvSpPr/>
          <p:nvPr/>
        </p:nvSpPr>
        <p:spPr>
          <a:xfrm>
            <a:off x="8023528" y="3507790"/>
            <a:ext cx="1470076" cy="596786"/>
          </a:xfrm>
          <a:prstGeom prst="roundRect">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solidFill>
                  <a:schemeClr val="bg1"/>
                </a:solidFill>
                <a:latin typeface="Meiryo UI" panose="020B0604030504040204" pitchFamily="50" charset="-128"/>
                <a:ea typeface="Meiryo UI" panose="020B0604030504040204" pitchFamily="50" charset="-128"/>
              </a:rPr>
              <a:t>糖鎖</a:t>
            </a:r>
            <a:endParaRPr kumimoji="1" lang="ja-JP" altLang="en-US" sz="2400" b="1" dirty="0">
              <a:solidFill>
                <a:schemeClr val="bg1"/>
              </a:solidFill>
              <a:latin typeface="Meiryo UI" panose="020B0604030504040204" pitchFamily="50" charset="-128"/>
              <a:ea typeface="Meiryo UI" panose="020B0604030504040204" pitchFamily="50" charset="-128"/>
            </a:endParaRPr>
          </a:p>
        </p:txBody>
      </p:sp>
      <p:sp>
        <p:nvSpPr>
          <p:cNvPr id="40" name="角丸四角形 39"/>
          <p:cNvSpPr/>
          <p:nvPr/>
        </p:nvSpPr>
        <p:spPr>
          <a:xfrm>
            <a:off x="5486377" y="4205330"/>
            <a:ext cx="1644281" cy="623236"/>
          </a:xfrm>
          <a:prstGeom prst="roundRect">
            <a:avLst/>
          </a:prstGeom>
          <a:solidFill>
            <a:schemeClr val="accent4">
              <a:lumMod val="60000"/>
              <a:lumOff val="40000"/>
            </a:schemeClr>
          </a:solidFill>
          <a:ln w="19050">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43" name="右矢印 42"/>
          <p:cNvSpPr/>
          <p:nvPr/>
        </p:nvSpPr>
        <p:spPr>
          <a:xfrm>
            <a:off x="7223852" y="4374252"/>
            <a:ext cx="530994"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右矢印 47"/>
          <p:cNvSpPr/>
          <p:nvPr/>
        </p:nvSpPr>
        <p:spPr>
          <a:xfrm>
            <a:off x="9728302" y="4371029"/>
            <a:ext cx="890485" cy="28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右矢印 48"/>
          <p:cNvSpPr/>
          <p:nvPr/>
        </p:nvSpPr>
        <p:spPr>
          <a:xfrm>
            <a:off x="2395280" y="4251704"/>
            <a:ext cx="649890" cy="48835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角丸四角形 49"/>
          <p:cNvSpPr/>
          <p:nvPr/>
        </p:nvSpPr>
        <p:spPr>
          <a:xfrm>
            <a:off x="3105535" y="4189082"/>
            <a:ext cx="1568918" cy="664143"/>
          </a:xfrm>
          <a:prstGeom prst="round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b="1" dirty="0" smtClean="0">
                <a:solidFill>
                  <a:schemeClr val="tx1"/>
                </a:solidFill>
                <a:latin typeface="Meiryo UI" panose="020B0604030504040204" pitchFamily="50" charset="-128"/>
                <a:ea typeface="Meiryo UI" panose="020B0604030504040204" pitchFamily="50" charset="-128"/>
              </a:rPr>
              <a:t>mRNA</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51" name="正方形/長方形 50"/>
          <p:cNvSpPr/>
          <p:nvPr/>
        </p:nvSpPr>
        <p:spPr>
          <a:xfrm>
            <a:off x="3206738" y="4521153"/>
            <a:ext cx="1359668" cy="276999"/>
          </a:xfrm>
          <a:prstGeom prst="rect">
            <a:avLst/>
          </a:prstGeom>
        </p:spPr>
        <p:txBody>
          <a:bodyPr wrap="none">
            <a:spAutoFit/>
          </a:bodyPr>
          <a:lstStyle/>
          <a:p>
            <a:pPr algn="ctr"/>
            <a:r>
              <a:rPr lang="en-US" altLang="ja-JP" sz="1200" dirty="0">
                <a:latin typeface="Meiryo UI" panose="020B0604030504040204" pitchFamily="50" charset="-128"/>
                <a:ea typeface="Meiryo UI" panose="020B0604030504040204" pitchFamily="50" charset="-128"/>
              </a:rPr>
              <a:t>Messenger RNA</a:t>
            </a:r>
            <a:endParaRPr lang="ja-JP" altLang="en-US" sz="1200" dirty="0">
              <a:latin typeface="Meiryo UI" panose="020B0604030504040204" pitchFamily="50" charset="-128"/>
              <a:ea typeface="Meiryo UI" panose="020B0604030504040204" pitchFamily="50" charset="-128"/>
            </a:endParaRPr>
          </a:p>
        </p:txBody>
      </p:sp>
      <p:sp>
        <p:nvSpPr>
          <p:cNvPr id="52" name="テキスト ボックス 51"/>
          <p:cNvSpPr txBox="1"/>
          <p:nvPr/>
        </p:nvSpPr>
        <p:spPr>
          <a:xfrm>
            <a:off x="2362902" y="4342815"/>
            <a:ext cx="644990" cy="338554"/>
          </a:xfrm>
          <a:prstGeom prst="rect">
            <a:avLst/>
          </a:prstGeom>
          <a:noFill/>
        </p:spPr>
        <p:txBody>
          <a:bodyPr wrap="square" rtlCol="0">
            <a:spAutoFit/>
          </a:bodyPr>
          <a:lstStyle/>
          <a:p>
            <a:pPr algn="ctr"/>
            <a:r>
              <a:rPr kumimoji="1" lang="ja-JP" altLang="en-US" sz="1600" b="1" dirty="0" smtClean="0">
                <a:solidFill>
                  <a:schemeClr val="bg1"/>
                </a:solidFill>
                <a:latin typeface="Meiryo UI" panose="020B0604030504040204" pitchFamily="50" charset="-128"/>
                <a:ea typeface="Meiryo UI" panose="020B0604030504040204" pitchFamily="50" charset="-128"/>
              </a:rPr>
              <a:t>転写</a:t>
            </a:r>
            <a:endParaRPr kumimoji="1" lang="ja-JP" altLang="en-US" sz="1600" b="1" dirty="0">
              <a:solidFill>
                <a:schemeClr val="bg1"/>
              </a:solidFill>
              <a:latin typeface="Meiryo UI" panose="020B0604030504040204" pitchFamily="50" charset="-128"/>
              <a:ea typeface="Meiryo UI" panose="020B0604030504040204" pitchFamily="50" charset="-128"/>
            </a:endParaRPr>
          </a:p>
        </p:txBody>
      </p:sp>
      <p:sp>
        <p:nvSpPr>
          <p:cNvPr id="53" name="右矢印 52"/>
          <p:cNvSpPr/>
          <p:nvPr/>
        </p:nvSpPr>
        <p:spPr>
          <a:xfrm>
            <a:off x="4743293" y="4258254"/>
            <a:ext cx="649890" cy="48835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p:cNvSpPr txBox="1"/>
          <p:nvPr/>
        </p:nvSpPr>
        <p:spPr>
          <a:xfrm>
            <a:off x="4710915" y="4339426"/>
            <a:ext cx="644990" cy="338554"/>
          </a:xfrm>
          <a:prstGeom prst="rect">
            <a:avLst/>
          </a:prstGeom>
          <a:noFill/>
        </p:spPr>
        <p:txBody>
          <a:bodyPr wrap="square" rtlCol="0">
            <a:spAutoFit/>
          </a:bodyPr>
          <a:lstStyle/>
          <a:p>
            <a:pPr algn="ctr"/>
            <a:r>
              <a:rPr kumimoji="1" lang="ja-JP" altLang="en-US" sz="1600" b="1" dirty="0" smtClean="0">
                <a:solidFill>
                  <a:schemeClr val="bg1"/>
                </a:solidFill>
                <a:latin typeface="Meiryo UI" panose="020B0604030504040204" pitchFamily="50" charset="-128"/>
                <a:ea typeface="Meiryo UI" panose="020B0604030504040204" pitchFamily="50" charset="-128"/>
              </a:rPr>
              <a:t>翻訳</a:t>
            </a:r>
            <a:endParaRPr kumimoji="1" lang="ja-JP" altLang="en-US" sz="1600" b="1" dirty="0">
              <a:solidFill>
                <a:schemeClr val="bg1"/>
              </a:solidFill>
              <a:latin typeface="Meiryo UI" panose="020B0604030504040204" pitchFamily="50" charset="-128"/>
              <a:ea typeface="Meiryo UI" panose="020B0604030504040204" pitchFamily="50" charset="-128"/>
            </a:endParaRPr>
          </a:p>
        </p:txBody>
      </p:sp>
      <p:sp>
        <p:nvSpPr>
          <p:cNvPr id="55" name="テキスト ボックス 54"/>
          <p:cNvSpPr txBox="1"/>
          <p:nvPr/>
        </p:nvSpPr>
        <p:spPr>
          <a:xfrm>
            <a:off x="720964" y="1249540"/>
            <a:ext cx="1196051" cy="276999"/>
          </a:xfrm>
          <a:prstGeom prst="rect">
            <a:avLst/>
          </a:prstGeom>
          <a:noFill/>
        </p:spPr>
        <p:txBody>
          <a:bodyPr wrap="square" rtlCol="0">
            <a:spAutoFit/>
          </a:bodyPr>
          <a:lstStyle/>
          <a:p>
            <a:pPr algn="ctr"/>
            <a:r>
              <a:rPr kumimoji="1" lang="ja-JP" altLang="en-US" sz="1200" b="1" dirty="0" smtClean="0">
                <a:latin typeface="Meiryo UI" panose="020B0604030504040204" pitchFamily="50" charset="-128"/>
                <a:ea typeface="Meiryo UI" panose="020B0604030504040204" pitchFamily="50" charset="-128"/>
              </a:rPr>
              <a:t>プリン塩基</a:t>
            </a:r>
            <a:endParaRPr kumimoji="1" lang="ja-JP" altLang="en-US" sz="1200" b="1" dirty="0">
              <a:latin typeface="Meiryo UI" panose="020B0604030504040204" pitchFamily="50" charset="-128"/>
              <a:ea typeface="Meiryo UI" panose="020B0604030504040204" pitchFamily="50" charset="-128"/>
            </a:endParaRPr>
          </a:p>
        </p:txBody>
      </p:sp>
      <p:sp>
        <p:nvSpPr>
          <p:cNvPr id="56" name="テキスト ボックス 55"/>
          <p:cNvSpPr txBox="1"/>
          <p:nvPr/>
        </p:nvSpPr>
        <p:spPr>
          <a:xfrm>
            <a:off x="747874" y="2711003"/>
            <a:ext cx="1196051" cy="276999"/>
          </a:xfrm>
          <a:prstGeom prst="rect">
            <a:avLst/>
          </a:prstGeom>
          <a:noFill/>
        </p:spPr>
        <p:txBody>
          <a:bodyPr wrap="square" rtlCol="0">
            <a:spAutoFit/>
          </a:bodyPr>
          <a:lstStyle/>
          <a:p>
            <a:pPr algn="ctr"/>
            <a:r>
              <a:rPr kumimoji="1" lang="ja-JP" altLang="en-US" sz="1200" b="1" dirty="0" smtClean="0">
                <a:latin typeface="Meiryo UI" panose="020B0604030504040204" pitchFamily="50" charset="-128"/>
                <a:ea typeface="Meiryo UI" panose="020B0604030504040204" pitchFamily="50" charset="-128"/>
              </a:rPr>
              <a:t>ピリミジン塩基</a:t>
            </a:r>
            <a:endParaRPr kumimoji="1" lang="ja-JP" altLang="en-US" sz="1200" b="1" dirty="0">
              <a:latin typeface="Meiryo UI" panose="020B0604030504040204" pitchFamily="50" charset="-128"/>
              <a:ea typeface="Meiryo UI" panose="020B0604030504040204" pitchFamily="50" charset="-128"/>
            </a:endParaRPr>
          </a:p>
        </p:txBody>
      </p:sp>
      <p:pic>
        <p:nvPicPr>
          <p:cNvPr id="57" name="図 56"/>
          <p:cNvPicPr>
            <a:picLocks noChangeAspect="1"/>
          </p:cNvPicPr>
          <p:nvPr/>
        </p:nvPicPr>
        <p:blipFill>
          <a:blip r:embed="rId9"/>
          <a:stretch>
            <a:fillRect/>
          </a:stretch>
        </p:blipFill>
        <p:spPr>
          <a:xfrm>
            <a:off x="4738437" y="1125365"/>
            <a:ext cx="854378" cy="3077093"/>
          </a:xfrm>
          <a:prstGeom prst="rect">
            <a:avLst/>
          </a:prstGeom>
        </p:spPr>
      </p:pic>
      <p:sp>
        <p:nvSpPr>
          <p:cNvPr id="58" name="テキスト ボックス 57"/>
          <p:cNvSpPr txBox="1"/>
          <p:nvPr/>
        </p:nvSpPr>
        <p:spPr>
          <a:xfrm>
            <a:off x="8578376" y="1228097"/>
            <a:ext cx="3548268"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糖鎖の働きにより成熟したタンパク質へ</a:t>
            </a:r>
            <a:endParaRPr kumimoji="1" lang="ja-JP" altLang="en-US" sz="1600" b="1" dirty="0">
              <a:latin typeface="Meiryo UI" panose="020B0604030504040204" pitchFamily="50" charset="-128"/>
              <a:ea typeface="Meiryo UI" panose="020B0604030504040204" pitchFamily="50" charset="-128"/>
            </a:endParaRPr>
          </a:p>
        </p:txBody>
      </p:sp>
      <p:sp>
        <p:nvSpPr>
          <p:cNvPr id="59" name="テキスト ボックス 58"/>
          <p:cNvSpPr txBox="1"/>
          <p:nvPr/>
        </p:nvSpPr>
        <p:spPr>
          <a:xfrm rot="2061295">
            <a:off x="10996060" y="2648130"/>
            <a:ext cx="1196051" cy="369332"/>
          </a:xfrm>
          <a:prstGeom prst="rect">
            <a:avLst/>
          </a:prstGeom>
          <a:noFill/>
        </p:spPr>
        <p:txBody>
          <a:bodyPr wrap="square" rtlCol="0">
            <a:spAutoFit/>
          </a:bodyPr>
          <a:lstStyle/>
          <a:p>
            <a:r>
              <a:rPr kumimoji="1" lang="ja-JP" altLang="en-US" b="1" dirty="0" smtClean="0">
                <a:latin typeface="Meiryo UI" panose="020B0604030504040204" pitchFamily="50" charset="-128"/>
                <a:ea typeface="Meiryo UI" panose="020B0604030504040204" pitchFamily="50" charset="-128"/>
              </a:rPr>
              <a:t>←糖鎖</a:t>
            </a:r>
            <a:endParaRPr kumimoji="1" lang="ja-JP" altLang="en-US" b="1" dirty="0">
              <a:latin typeface="Meiryo UI" panose="020B0604030504040204" pitchFamily="50" charset="-128"/>
              <a:ea typeface="Meiryo UI" panose="020B0604030504040204" pitchFamily="50" charset="-128"/>
            </a:endParaRPr>
          </a:p>
        </p:txBody>
      </p:sp>
      <p:sp>
        <p:nvSpPr>
          <p:cNvPr id="60" name="テキスト ボックス 59"/>
          <p:cNvSpPr txBox="1"/>
          <p:nvPr/>
        </p:nvSpPr>
        <p:spPr>
          <a:xfrm>
            <a:off x="8971409" y="2760186"/>
            <a:ext cx="1006401" cy="646331"/>
          </a:xfrm>
          <a:prstGeom prst="rect">
            <a:avLst/>
          </a:prstGeom>
          <a:noFill/>
        </p:spPr>
        <p:txBody>
          <a:bodyPr wrap="square" rtlCol="0">
            <a:spAutoFit/>
          </a:bodyPr>
          <a:lstStyle/>
          <a:p>
            <a:pPr algn="ctr"/>
            <a:r>
              <a:rPr lang="ja-JP" altLang="en-US" b="1" dirty="0" smtClean="0">
                <a:latin typeface="Meiryo UI" panose="020B0604030504040204" pitchFamily="50" charset="-128"/>
                <a:ea typeface="Meiryo UI" panose="020B0604030504040204" pitchFamily="50" charset="-128"/>
              </a:rPr>
              <a:t>↑</a:t>
            </a:r>
            <a:endParaRPr lang="en-US" altLang="ja-JP" b="1" dirty="0">
              <a:latin typeface="Meiryo UI" panose="020B0604030504040204" pitchFamily="50" charset="-128"/>
              <a:ea typeface="Meiryo UI" panose="020B0604030504040204" pitchFamily="50" charset="-128"/>
            </a:endParaRPr>
          </a:p>
          <a:p>
            <a:pPr algn="ctr"/>
            <a:r>
              <a:rPr kumimoji="1" lang="ja-JP" altLang="en-US" b="1" dirty="0" smtClean="0">
                <a:latin typeface="Meiryo UI" panose="020B0604030504040204" pitchFamily="50" charset="-128"/>
                <a:ea typeface="Meiryo UI" panose="020B0604030504040204" pitchFamily="50" charset="-128"/>
              </a:rPr>
              <a:t>糖鎖</a:t>
            </a:r>
            <a:endParaRPr kumimoji="1" lang="ja-JP" altLang="en-US" b="1" dirty="0">
              <a:latin typeface="Meiryo UI" panose="020B0604030504040204" pitchFamily="50" charset="-128"/>
              <a:ea typeface="Meiryo UI" panose="020B0604030504040204" pitchFamily="50" charset="-128"/>
            </a:endParaRPr>
          </a:p>
        </p:txBody>
      </p:sp>
      <p:sp>
        <p:nvSpPr>
          <p:cNvPr id="61" name="テキスト ボックス 60"/>
          <p:cNvSpPr txBox="1"/>
          <p:nvPr/>
        </p:nvSpPr>
        <p:spPr>
          <a:xfrm>
            <a:off x="9799526" y="1811004"/>
            <a:ext cx="1196051" cy="369332"/>
          </a:xfrm>
          <a:prstGeom prst="rect">
            <a:avLst/>
          </a:prstGeom>
          <a:noFill/>
        </p:spPr>
        <p:txBody>
          <a:bodyPr wrap="square" rtlCol="0">
            <a:spAutoFit/>
          </a:bodyPr>
          <a:lstStyle/>
          <a:p>
            <a:r>
              <a:rPr kumimoji="1" lang="ja-JP" altLang="en-US" b="1" dirty="0" smtClean="0">
                <a:latin typeface="Meiryo UI" panose="020B0604030504040204" pitchFamily="50" charset="-128"/>
                <a:ea typeface="Meiryo UI" panose="020B0604030504040204" pitchFamily="50" charset="-128"/>
              </a:rPr>
              <a:t>←糖鎖</a:t>
            </a:r>
            <a:endParaRPr kumimoji="1" lang="ja-JP" altLang="en-US" b="1" dirty="0">
              <a:latin typeface="Meiryo UI" panose="020B0604030504040204" pitchFamily="50" charset="-128"/>
              <a:ea typeface="Meiryo UI" panose="020B0604030504040204" pitchFamily="50" charset="-128"/>
            </a:endParaRPr>
          </a:p>
        </p:txBody>
      </p:sp>
      <p:sp>
        <p:nvSpPr>
          <p:cNvPr id="62" name="テキスト ボックス 61"/>
          <p:cNvSpPr txBox="1"/>
          <p:nvPr/>
        </p:nvSpPr>
        <p:spPr>
          <a:xfrm>
            <a:off x="2360475" y="372344"/>
            <a:ext cx="2869263" cy="830997"/>
          </a:xfrm>
          <a:prstGeom prst="rect">
            <a:avLst/>
          </a:prstGeom>
          <a:noFill/>
        </p:spPr>
        <p:txBody>
          <a:bodyPr wrap="square" rtlCol="0">
            <a:spAutoFit/>
          </a:bodyPr>
          <a:lstStyle/>
          <a:p>
            <a:pPr algn="r"/>
            <a:r>
              <a:rPr kumimoji="1" lang="ja-JP" altLang="en-US" sz="2400" b="1" dirty="0" smtClean="0">
                <a:solidFill>
                  <a:schemeClr val="accent2">
                    <a:lumMod val="50000"/>
                  </a:schemeClr>
                </a:solidFill>
                <a:latin typeface="Meiryo UI" panose="020B0604030504040204" pitchFamily="50" charset="-128"/>
                <a:ea typeface="Meiryo UI" panose="020B0604030504040204" pitchFamily="50" charset="-128"/>
              </a:rPr>
              <a:t>コーディング</a:t>
            </a:r>
            <a:r>
              <a:rPr kumimoji="1" lang="en-US" altLang="ja-JP" sz="2400" b="1" dirty="0" smtClean="0">
                <a:solidFill>
                  <a:schemeClr val="accent2">
                    <a:lumMod val="50000"/>
                  </a:schemeClr>
                </a:solidFill>
                <a:latin typeface="Meiryo UI" panose="020B0604030504040204" pitchFamily="50" charset="-128"/>
                <a:ea typeface="Meiryo UI" panose="020B0604030504040204" pitchFamily="50" charset="-128"/>
              </a:rPr>
              <a:t>RNA</a:t>
            </a:r>
          </a:p>
          <a:p>
            <a:pPr algn="r"/>
            <a:r>
              <a:rPr lang="ja-JP" altLang="en-US" sz="2400" b="1" dirty="0">
                <a:solidFill>
                  <a:schemeClr val="accent2">
                    <a:lumMod val="50000"/>
                  </a:schemeClr>
                </a:solidFill>
                <a:latin typeface="Meiryo UI" panose="020B0604030504040204" pitchFamily="50" charset="-128"/>
                <a:ea typeface="Meiryo UI" panose="020B0604030504040204" pitchFamily="50" charset="-128"/>
              </a:rPr>
              <a:t>↓</a:t>
            </a:r>
            <a:endParaRPr kumimoji="1" lang="ja-JP" altLang="en-US" sz="2400" b="1" dirty="0">
              <a:latin typeface="Meiryo UI" panose="020B0604030504040204" pitchFamily="50" charset="-128"/>
              <a:ea typeface="Meiryo UI" panose="020B0604030504040204" pitchFamily="50" charset="-128"/>
            </a:endParaRPr>
          </a:p>
        </p:txBody>
      </p:sp>
      <p:sp>
        <p:nvSpPr>
          <p:cNvPr id="64" name="テキスト ボックス 63"/>
          <p:cNvSpPr txBox="1"/>
          <p:nvPr/>
        </p:nvSpPr>
        <p:spPr>
          <a:xfrm>
            <a:off x="4032072" y="2113272"/>
            <a:ext cx="831343" cy="954107"/>
          </a:xfrm>
          <a:prstGeom prst="rect">
            <a:avLst/>
          </a:prstGeom>
          <a:noFill/>
        </p:spPr>
        <p:txBody>
          <a:bodyPr wrap="square" rtlCol="0">
            <a:spAutoFit/>
          </a:bodyPr>
          <a:lstStyle/>
          <a:p>
            <a:pPr algn="ctr"/>
            <a:r>
              <a:rPr kumimoji="1" lang="ja-JP" altLang="en-US" sz="1400" b="1" dirty="0" smtClean="0">
                <a:latin typeface="Meiryo UI" panose="020B0604030504040204" pitchFamily="50" charset="-128"/>
                <a:ea typeface="Meiryo UI" panose="020B0604030504040204" pitchFamily="50" charset="-128"/>
              </a:rPr>
              <a:t>アデニン</a:t>
            </a:r>
            <a:endParaRPr kumimoji="1" lang="en-US" altLang="ja-JP" sz="1400" b="1" dirty="0" smtClean="0">
              <a:latin typeface="Meiryo UI" panose="020B0604030504040204" pitchFamily="50" charset="-128"/>
              <a:ea typeface="Meiryo UI" panose="020B0604030504040204" pitchFamily="50" charset="-128"/>
            </a:endParaRPr>
          </a:p>
          <a:p>
            <a:pPr algn="ctr"/>
            <a:r>
              <a:rPr lang="ja-JP" altLang="en-US" sz="1400" b="1" dirty="0" smtClean="0">
                <a:latin typeface="Meiryo UI" panose="020B0604030504040204" pitchFamily="50" charset="-128"/>
                <a:ea typeface="Meiryo UI" panose="020B0604030504040204" pitchFamily="50" charset="-128"/>
              </a:rPr>
              <a:t>グアニン</a:t>
            </a:r>
            <a:endParaRPr lang="en-US" altLang="ja-JP" sz="1400" b="1" dirty="0" smtClean="0">
              <a:latin typeface="Meiryo UI" panose="020B0604030504040204" pitchFamily="50" charset="-128"/>
              <a:ea typeface="Meiryo UI" panose="020B0604030504040204" pitchFamily="50" charset="-128"/>
            </a:endParaRPr>
          </a:p>
          <a:p>
            <a:pPr algn="ctr"/>
            <a:r>
              <a:rPr lang="ja-JP" altLang="en-US" sz="1400" b="1" dirty="0" smtClean="0">
                <a:latin typeface="Meiryo UI" panose="020B0604030504040204" pitchFamily="50" charset="-128"/>
                <a:ea typeface="Meiryo UI" panose="020B0604030504040204" pitchFamily="50" charset="-128"/>
              </a:rPr>
              <a:t>シトシン</a:t>
            </a:r>
            <a:endParaRPr lang="en-US" altLang="ja-JP" sz="1400" b="1" dirty="0" smtClean="0">
              <a:latin typeface="Meiryo UI" panose="020B0604030504040204" pitchFamily="50" charset="-128"/>
              <a:ea typeface="Meiryo UI" panose="020B0604030504040204" pitchFamily="50" charset="-128"/>
            </a:endParaRPr>
          </a:p>
          <a:p>
            <a:pPr algn="ctr"/>
            <a:r>
              <a:rPr lang="ja-JP" altLang="en-US" sz="1400" b="1" dirty="0">
                <a:solidFill>
                  <a:srgbClr val="FF0000"/>
                </a:solidFill>
                <a:latin typeface="Meiryo UI" panose="020B0604030504040204" pitchFamily="50" charset="-128"/>
                <a:ea typeface="Meiryo UI" panose="020B0604030504040204" pitchFamily="50" charset="-128"/>
              </a:rPr>
              <a:t>ウラシル</a:t>
            </a:r>
            <a:endParaRPr kumimoji="1" lang="en-US" altLang="ja-JP" sz="1400" b="1" dirty="0" smtClean="0">
              <a:solidFill>
                <a:srgbClr val="FF0000"/>
              </a:solidFill>
              <a:latin typeface="Meiryo UI" panose="020B0604030504040204" pitchFamily="50" charset="-128"/>
              <a:ea typeface="Meiryo UI" panose="020B0604030504040204" pitchFamily="50" charset="-128"/>
            </a:endParaRPr>
          </a:p>
        </p:txBody>
      </p:sp>
      <p:sp>
        <p:nvSpPr>
          <p:cNvPr id="65" name="テキスト ボックス 64"/>
          <p:cNvSpPr txBox="1"/>
          <p:nvPr/>
        </p:nvSpPr>
        <p:spPr>
          <a:xfrm>
            <a:off x="5852785" y="1224448"/>
            <a:ext cx="2540053" cy="338554"/>
          </a:xfrm>
          <a:prstGeom prst="rect">
            <a:avLst/>
          </a:prstGeom>
          <a:noFill/>
        </p:spPr>
        <p:txBody>
          <a:bodyPr wrap="square" rtlCol="0">
            <a:spAutoFit/>
          </a:bodyPr>
          <a:lstStyle/>
          <a:p>
            <a:pPr algn="ctr"/>
            <a:r>
              <a:rPr kumimoji="1" lang="ja-JP" altLang="en-US" sz="1600" b="1" dirty="0" smtClean="0">
                <a:latin typeface="Meiryo UI" panose="020B0604030504040204" pitchFamily="50" charset="-128"/>
                <a:ea typeface="Meiryo UI" panose="020B0604030504040204" pitchFamily="50" charset="-128"/>
              </a:rPr>
              <a:t>生まれたてのタンパク質</a:t>
            </a:r>
            <a:endParaRPr kumimoji="1" lang="ja-JP" altLang="en-US" sz="1600" b="1" dirty="0">
              <a:latin typeface="Meiryo UI" panose="020B0604030504040204" pitchFamily="50" charset="-128"/>
              <a:ea typeface="Meiryo UI" panose="020B0604030504040204" pitchFamily="50" charset="-128"/>
            </a:endParaRPr>
          </a:p>
        </p:txBody>
      </p:sp>
      <p:sp>
        <p:nvSpPr>
          <p:cNvPr id="67" name="右矢印 66"/>
          <p:cNvSpPr/>
          <p:nvPr/>
        </p:nvSpPr>
        <p:spPr>
          <a:xfrm>
            <a:off x="5592815" y="2490464"/>
            <a:ext cx="440207" cy="576915"/>
          </a:xfrm>
          <a:prstGeom prst="rightArrow">
            <a:avLst/>
          </a:prstGeom>
          <a:solidFill>
            <a:schemeClr val="accent6">
              <a:lumMod val="75000"/>
            </a:schemeClr>
          </a:solidFill>
          <a:ln>
            <a:solidFill>
              <a:schemeClr val="accent6">
                <a:lumMod val="75000"/>
              </a:schemeClr>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右矢印 67"/>
          <p:cNvSpPr/>
          <p:nvPr/>
        </p:nvSpPr>
        <p:spPr>
          <a:xfrm>
            <a:off x="8452058" y="2484458"/>
            <a:ext cx="440207" cy="576915"/>
          </a:xfrm>
          <a:prstGeom prst="rightArrow">
            <a:avLst/>
          </a:prstGeom>
          <a:solidFill>
            <a:schemeClr val="accent6">
              <a:lumMod val="75000"/>
            </a:schemeClr>
          </a:solidFill>
          <a:ln>
            <a:solidFill>
              <a:schemeClr val="accent6">
                <a:lumMod val="75000"/>
              </a:schemeClr>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右矢印 68"/>
          <p:cNvSpPr/>
          <p:nvPr/>
        </p:nvSpPr>
        <p:spPr>
          <a:xfrm>
            <a:off x="3475821" y="2491330"/>
            <a:ext cx="440207" cy="576915"/>
          </a:xfrm>
          <a:prstGeom prst="rightArrow">
            <a:avLst/>
          </a:prstGeom>
          <a:solidFill>
            <a:schemeClr val="accent6">
              <a:lumMod val="75000"/>
            </a:schemeClr>
          </a:solidFill>
          <a:ln>
            <a:solidFill>
              <a:schemeClr val="accent6">
                <a:lumMod val="75000"/>
              </a:schemeClr>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角丸四角形 70"/>
          <p:cNvSpPr/>
          <p:nvPr/>
        </p:nvSpPr>
        <p:spPr>
          <a:xfrm>
            <a:off x="7793888" y="4876209"/>
            <a:ext cx="1901792" cy="445119"/>
          </a:xfrm>
          <a:prstGeom prst="roundRect">
            <a:avLst/>
          </a:prstGeom>
          <a:solidFill>
            <a:srgbClr val="002060"/>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★糖鎖修飾★</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72" name="角丸四角形 71"/>
          <p:cNvSpPr/>
          <p:nvPr/>
        </p:nvSpPr>
        <p:spPr>
          <a:xfrm>
            <a:off x="7793888" y="4179124"/>
            <a:ext cx="1901791" cy="623236"/>
          </a:xfrm>
          <a:prstGeom prst="roundRect">
            <a:avLst/>
          </a:prstGeom>
          <a:solidFill>
            <a:srgbClr val="FFFF00"/>
          </a:solidFill>
          <a:effectLst>
            <a:glow rad="228600">
              <a:schemeClr val="accent4">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latin typeface="Meiryo UI" panose="020B0604030504040204" pitchFamily="50" charset="-128"/>
                <a:ea typeface="Meiryo UI" panose="020B0604030504040204" pitchFamily="50" charset="-128"/>
              </a:rPr>
              <a:t>タンパク質</a:t>
            </a:r>
            <a:endParaRPr kumimoji="1" lang="en-US" altLang="ja-JP" b="1" dirty="0" smtClean="0">
              <a:solidFill>
                <a:schemeClr val="tx1"/>
              </a:solidFill>
              <a:latin typeface="Meiryo UI" panose="020B0604030504040204" pitchFamily="50" charset="-128"/>
              <a:ea typeface="Meiryo UI" panose="020B0604030504040204" pitchFamily="50" charset="-128"/>
            </a:endParaRPr>
          </a:p>
          <a:p>
            <a:pPr algn="ctr"/>
            <a:r>
              <a:rPr kumimoji="1" lang="ja-JP" altLang="en-US" b="1" dirty="0" smtClean="0">
                <a:solidFill>
                  <a:schemeClr val="tx1"/>
                </a:solidFill>
                <a:latin typeface="Meiryo UI" panose="020B0604030504040204" pitchFamily="50" charset="-128"/>
                <a:ea typeface="Meiryo UI" panose="020B0604030504040204" pitchFamily="50" charset="-128"/>
              </a:rPr>
              <a:t>翻訳後修飾</a:t>
            </a:r>
            <a:endParaRPr kumimoji="1" lang="ja-JP" altLang="en-US" b="1" dirty="0">
              <a:solidFill>
                <a:schemeClr val="tx1"/>
              </a:solidFill>
              <a:latin typeface="Meiryo UI" panose="020B0604030504040204" pitchFamily="50" charset="-128"/>
              <a:ea typeface="Meiryo UI" panose="020B0604030504040204" pitchFamily="50" charset="-128"/>
            </a:endParaRPr>
          </a:p>
        </p:txBody>
      </p:sp>
      <p:sp>
        <p:nvSpPr>
          <p:cNvPr id="73" name="テキスト ボックス 72"/>
          <p:cNvSpPr txBox="1"/>
          <p:nvPr/>
        </p:nvSpPr>
        <p:spPr>
          <a:xfrm>
            <a:off x="10305246" y="3825576"/>
            <a:ext cx="1862704" cy="1569660"/>
          </a:xfrm>
          <a:prstGeom prst="rect">
            <a:avLst/>
          </a:prstGeom>
          <a:noFill/>
        </p:spPr>
        <p:txBody>
          <a:bodyPr wrap="square" rtlCol="0">
            <a:spAutoFit/>
          </a:bodyPr>
          <a:lstStyle/>
          <a:p>
            <a:pPr algn="ctr"/>
            <a:r>
              <a:rPr lang="ja-JP" altLang="en-US" sz="2400" b="1" u="sng" dirty="0" smtClean="0">
                <a:latin typeface="Meiryo UI" panose="020B0604030504040204" pitchFamily="50" charset="-128"/>
                <a:ea typeface="Meiryo UI" panose="020B0604030504040204" pitchFamily="50" charset="-128"/>
              </a:rPr>
              <a:t>再生</a:t>
            </a:r>
            <a:endParaRPr lang="en-US" altLang="ja-JP" sz="2400" b="1" u="sng" dirty="0" smtClean="0">
              <a:latin typeface="Meiryo UI" panose="020B0604030504040204" pitchFamily="50" charset="-128"/>
              <a:ea typeface="Meiryo UI" panose="020B0604030504040204" pitchFamily="50" charset="-128"/>
            </a:endParaRPr>
          </a:p>
          <a:p>
            <a:pPr algn="ctr"/>
            <a:r>
              <a:rPr lang="ja-JP" altLang="en-US" sz="2400" b="1" u="sng" dirty="0" smtClean="0">
                <a:latin typeface="Meiryo UI" panose="020B0604030504040204" pitchFamily="50" charset="-128"/>
                <a:ea typeface="Meiryo UI" panose="020B0604030504040204" pitchFamily="50" charset="-128"/>
              </a:rPr>
              <a:t>細胞死</a:t>
            </a:r>
            <a:endParaRPr lang="en-US" altLang="ja-JP" sz="2400" b="1" u="sng" dirty="0" smtClean="0">
              <a:latin typeface="Meiryo UI" panose="020B0604030504040204" pitchFamily="50" charset="-128"/>
              <a:ea typeface="Meiryo UI" panose="020B0604030504040204" pitchFamily="50" charset="-128"/>
            </a:endParaRPr>
          </a:p>
          <a:p>
            <a:pPr algn="ctr"/>
            <a:r>
              <a:rPr lang="ja-JP" altLang="en-US" sz="2400" b="1" u="sng" dirty="0" smtClean="0">
                <a:latin typeface="Meiryo UI" panose="020B0604030504040204" pitchFamily="50" charset="-128"/>
                <a:ea typeface="Meiryo UI" panose="020B0604030504040204" pitchFamily="50" charset="-128"/>
              </a:rPr>
              <a:t>分化・代謝</a:t>
            </a:r>
            <a:endParaRPr lang="en-US" altLang="ja-JP" sz="2400" b="1" u="sng" dirty="0" smtClean="0">
              <a:latin typeface="Meiryo UI" panose="020B0604030504040204" pitchFamily="50" charset="-128"/>
              <a:ea typeface="Meiryo UI" panose="020B0604030504040204" pitchFamily="50" charset="-128"/>
            </a:endParaRPr>
          </a:p>
          <a:p>
            <a:pPr algn="ctr"/>
            <a:r>
              <a:rPr kumimoji="1" lang="ja-JP" altLang="en-US" sz="2400" b="1" u="sng" dirty="0" smtClean="0">
                <a:latin typeface="Meiryo UI" panose="020B0604030504040204" pitchFamily="50" charset="-128"/>
                <a:ea typeface="Meiryo UI" panose="020B0604030504040204" pitchFamily="50" charset="-128"/>
              </a:rPr>
              <a:t>細胞</a:t>
            </a:r>
            <a:r>
              <a:rPr lang="ja-JP" altLang="en-US" sz="2400" b="1" u="sng" dirty="0" smtClean="0">
                <a:latin typeface="Meiryo UI" panose="020B0604030504040204" pitchFamily="50" charset="-128"/>
                <a:ea typeface="Meiryo UI" panose="020B0604030504040204" pitchFamily="50" charset="-128"/>
              </a:rPr>
              <a:t>の増殖</a:t>
            </a:r>
            <a:endParaRPr kumimoji="1" lang="ja-JP" altLang="en-US" sz="2400" b="1" u="sng" dirty="0">
              <a:latin typeface="Meiryo UI" panose="020B0604030504040204" pitchFamily="50" charset="-128"/>
              <a:ea typeface="Meiryo UI" panose="020B0604030504040204" pitchFamily="50" charset="-128"/>
            </a:endParaRPr>
          </a:p>
        </p:txBody>
      </p:sp>
      <p:sp>
        <p:nvSpPr>
          <p:cNvPr id="37" name="正方形/長方形 36"/>
          <p:cNvSpPr/>
          <p:nvPr/>
        </p:nvSpPr>
        <p:spPr>
          <a:xfrm>
            <a:off x="5934800" y="4511215"/>
            <a:ext cx="710451" cy="276999"/>
          </a:xfrm>
          <a:prstGeom prst="rect">
            <a:avLst/>
          </a:prstGeom>
        </p:spPr>
        <p:txBody>
          <a:bodyPr wrap="none">
            <a:spAutoFit/>
          </a:bodyPr>
          <a:lstStyle/>
          <a:p>
            <a:pPr algn="ctr"/>
            <a:r>
              <a:rPr lang="en-US" altLang="ja-JP" sz="1200" dirty="0" smtClean="0">
                <a:latin typeface="Meiryo UI" panose="020B0604030504040204" pitchFamily="50" charset="-128"/>
                <a:ea typeface="Meiryo UI" panose="020B0604030504040204" pitchFamily="50" charset="-128"/>
              </a:rPr>
              <a:t>Protein</a:t>
            </a:r>
            <a:endParaRPr lang="ja-JP" altLang="en-US" sz="1200" dirty="0">
              <a:latin typeface="Meiryo UI" panose="020B0604030504040204" pitchFamily="50" charset="-128"/>
              <a:ea typeface="Meiryo UI" panose="020B0604030504040204" pitchFamily="50" charset="-128"/>
            </a:endParaRPr>
          </a:p>
        </p:txBody>
      </p:sp>
      <p:sp>
        <p:nvSpPr>
          <p:cNvPr id="38" name="テキスト ボックス 37"/>
          <p:cNvSpPr txBox="1"/>
          <p:nvPr/>
        </p:nvSpPr>
        <p:spPr>
          <a:xfrm>
            <a:off x="2908922" y="4910108"/>
            <a:ext cx="2943864" cy="461665"/>
          </a:xfrm>
          <a:prstGeom prst="rect">
            <a:avLst/>
          </a:prstGeom>
          <a:noFill/>
        </p:spPr>
        <p:txBody>
          <a:bodyPr wrap="square" rtlCol="0">
            <a:spAutoFit/>
          </a:bodyPr>
          <a:lstStyle/>
          <a:p>
            <a:r>
              <a:rPr lang="ja-JP" altLang="en-US" sz="2400" b="1" dirty="0" smtClean="0">
                <a:solidFill>
                  <a:schemeClr val="accent2">
                    <a:lumMod val="50000"/>
                  </a:schemeClr>
                </a:solidFill>
                <a:latin typeface="Meiryo UI" panose="020B0604030504040204" pitchFamily="50" charset="-128"/>
                <a:ea typeface="Meiryo UI" panose="020B0604030504040204" pitchFamily="50" charset="-128"/>
              </a:rPr>
              <a:t>ノン</a:t>
            </a:r>
            <a:r>
              <a:rPr kumimoji="1" lang="ja-JP" altLang="en-US" sz="2400" b="1" dirty="0" smtClean="0">
                <a:solidFill>
                  <a:schemeClr val="accent2">
                    <a:lumMod val="50000"/>
                  </a:schemeClr>
                </a:solidFill>
                <a:latin typeface="Meiryo UI" panose="020B0604030504040204" pitchFamily="50" charset="-128"/>
                <a:ea typeface="Meiryo UI" panose="020B0604030504040204" pitchFamily="50" charset="-128"/>
              </a:rPr>
              <a:t>コーディング</a:t>
            </a:r>
            <a:r>
              <a:rPr kumimoji="1" lang="en-US" altLang="ja-JP" sz="2400" b="1" dirty="0" smtClean="0">
                <a:solidFill>
                  <a:schemeClr val="accent2">
                    <a:lumMod val="50000"/>
                  </a:schemeClr>
                </a:solidFill>
                <a:latin typeface="Meiryo UI" panose="020B0604030504040204" pitchFamily="50" charset="-128"/>
                <a:ea typeface="Meiryo UI" panose="020B0604030504040204" pitchFamily="50" charset="-128"/>
              </a:rPr>
              <a:t>DNA</a:t>
            </a:r>
            <a:endParaRPr kumimoji="1" lang="ja-JP" altLang="en-US" sz="2400" b="1" dirty="0">
              <a:latin typeface="Meiryo UI" panose="020B0604030504040204" pitchFamily="50" charset="-128"/>
              <a:ea typeface="Meiryo UI" panose="020B0604030504040204" pitchFamily="50" charset="-128"/>
            </a:endParaRPr>
          </a:p>
        </p:txBody>
      </p:sp>
      <p:sp>
        <p:nvSpPr>
          <p:cNvPr id="2" name="テキスト ボックス 1"/>
          <p:cNvSpPr txBox="1"/>
          <p:nvPr/>
        </p:nvSpPr>
        <p:spPr>
          <a:xfrm>
            <a:off x="1949773" y="754990"/>
            <a:ext cx="3142359" cy="307777"/>
          </a:xfrm>
          <a:prstGeom prst="rect">
            <a:avLst/>
          </a:prstGeom>
          <a:noFill/>
        </p:spPr>
        <p:txBody>
          <a:bodyPr wrap="square" rtlCol="0">
            <a:spAutoFit/>
          </a:bodyPr>
          <a:lstStyle/>
          <a:p>
            <a:pPr algn="ctr"/>
            <a:r>
              <a:rPr kumimoji="1" lang="ja-JP" altLang="en-US" sz="1400" b="1" dirty="0" smtClean="0">
                <a:latin typeface="Meiryo UI" panose="020B0604030504040204" pitchFamily="50" charset="-128"/>
                <a:ea typeface="Meiryo UI" panose="020B0604030504040204" pitchFamily="50" charset="-128"/>
              </a:rPr>
              <a:t>遺伝情報を持つ</a:t>
            </a:r>
            <a:r>
              <a:rPr kumimoji="1" lang="en-US" altLang="ja-JP" sz="1400" b="1" dirty="0" smtClean="0">
                <a:latin typeface="Meiryo UI" panose="020B0604030504040204" pitchFamily="50" charset="-128"/>
                <a:ea typeface="Meiryo UI" panose="020B0604030504040204" pitchFamily="50" charset="-128"/>
              </a:rPr>
              <a:t>RNA</a:t>
            </a:r>
            <a:r>
              <a:rPr kumimoji="1" lang="ja-JP" altLang="en-US" sz="1400" b="1" dirty="0" smtClean="0">
                <a:latin typeface="Meiryo UI" panose="020B0604030504040204" pitchFamily="50" charset="-128"/>
                <a:ea typeface="Meiryo UI" panose="020B0604030504040204" pitchFamily="50" charset="-128"/>
              </a:rPr>
              <a:t>は、</a:t>
            </a:r>
            <a:r>
              <a:rPr kumimoji="1" lang="en-US" altLang="ja-JP" sz="1400" b="1" dirty="0" smtClean="0">
                <a:latin typeface="Meiryo UI" panose="020B0604030504040204" pitchFamily="50" charset="-128"/>
                <a:ea typeface="Meiryo UI" panose="020B0604030504040204" pitchFamily="50" charset="-128"/>
              </a:rPr>
              <a:t>mRNA</a:t>
            </a:r>
            <a:r>
              <a:rPr kumimoji="1" lang="ja-JP" altLang="en-US" sz="1400" b="1" dirty="0" smtClean="0">
                <a:latin typeface="Meiryo UI" panose="020B0604030504040204" pitchFamily="50" charset="-128"/>
                <a:ea typeface="Meiryo UI" panose="020B0604030504040204" pitchFamily="50" charset="-128"/>
              </a:rPr>
              <a:t>だけ</a:t>
            </a:r>
            <a:endParaRPr kumimoji="1" lang="ja-JP" altLang="en-US" sz="1400" b="1" dirty="0">
              <a:latin typeface="Meiryo UI" panose="020B0604030504040204" pitchFamily="50" charset="-128"/>
              <a:ea typeface="Meiryo UI" panose="020B0604030504040204" pitchFamily="50" charset="-128"/>
            </a:endParaRPr>
          </a:p>
        </p:txBody>
      </p:sp>
      <p:sp>
        <p:nvSpPr>
          <p:cNvPr id="41" name="テキスト ボックス 40"/>
          <p:cNvSpPr txBox="1"/>
          <p:nvPr/>
        </p:nvSpPr>
        <p:spPr>
          <a:xfrm>
            <a:off x="2904004" y="5321878"/>
            <a:ext cx="4978358" cy="1384995"/>
          </a:xfrm>
          <a:prstGeom prst="rect">
            <a:avLst/>
          </a:prstGeom>
          <a:noFill/>
        </p:spPr>
        <p:txBody>
          <a:bodyPr wrap="square" rtlCol="0">
            <a:spAutoFit/>
          </a:bodyPr>
          <a:lstStyle/>
          <a:p>
            <a:r>
              <a:rPr lang="ja-JP" altLang="en-US" sz="1400" dirty="0" smtClean="0">
                <a:latin typeface="Meiryo UI" panose="020B0604030504040204" pitchFamily="50" charset="-128"/>
                <a:ea typeface="Meiryo UI" panose="020B0604030504040204" pitchFamily="50" charset="-128"/>
              </a:rPr>
              <a:t>ノンコーディング</a:t>
            </a:r>
            <a:r>
              <a:rPr lang="en-US" altLang="ja-JP" sz="1400" dirty="0">
                <a:latin typeface="Meiryo UI" panose="020B0604030504040204" pitchFamily="50" charset="-128"/>
                <a:ea typeface="Meiryo UI" panose="020B0604030504040204" pitchFamily="50" charset="-128"/>
              </a:rPr>
              <a:t>RNA</a:t>
            </a:r>
            <a:r>
              <a:rPr lang="ja-JP" altLang="en-US" sz="1400" dirty="0">
                <a:latin typeface="Meiryo UI" panose="020B0604030504040204" pitchFamily="50" charset="-128"/>
                <a:ea typeface="Meiryo UI" panose="020B0604030504040204" pitchFamily="50" charset="-128"/>
              </a:rPr>
              <a:t>には</a:t>
            </a:r>
            <a:r>
              <a:rPr lang="ja-JP" altLang="en-US" sz="1400" dirty="0" smtClean="0">
                <a:latin typeface="Meiryo UI" panose="020B0604030504040204" pitchFamily="50" charset="-128"/>
                <a:ea typeface="Meiryo UI" panose="020B0604030504040204" pitchFamily="50" charset="-128"/>
              </a:rPr>
              <a:t>、</a:t>
            </a:r>
            <a:endParaRPr lang="en-US" altLang="ja-JP" sz="1400" dirty="0" smtClean="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①</a:t>
            </a:r>
            <a:r>
              <a:rPr lang="ja-JP" altLang="en-US" sz="1400" b="1" dirty="0" smtClean="0">
                <a:latin typeface="Meiryo UI" panose="020B0604030504040204" pitchFamily="50" charset="-128"/>
                <a:ea typeface="Meiryo UI" panose="020B0604030504040204" pitchFamily="50" charset="-128"/>
              </a:rPr>
              <a:t>転移</a:t>
            </a:r>
            <a:r>
              <a:rPr lang="en-US" altLang="ja-JP" sz="1400" b="1" dirty="0">
                <a:latin typeface="Meiryo UI" panose="020B0604030504040204" pitchFamily="50" charset="-128"/>
                <a:ea typeface="Meiryo UI" panose="020B0604030504040204" pitchFamily="50" charset="-128"/>
              </a:rPr>
              <a:t>RNA</a:t>
            </a:r>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transfer RNA</a:t>
            </a:r>
            <a:r>
              <a:rPr lang="ja-JP" altLang="en-US" sz="1400" dirty="0" err="1">
                <a:latin typeface="Meiryo UI" panose="020B0604030504040204" pitchFamily="50" charset="-128"/>
                <a:ea typeface="Meiryo UI" panose="020B0604030504040204" pitchFamily="50" charset="-128"/>
              </a:rPr>
              <a:t>、</a:t>
            </a:r>
            <a:r>
              <a:rPr lang="en-US" altLang="ja-JP" sz="1400" dirty="0" err="1">
                <a:latin typeface="Meiryo UI" panose="020B0604030504040204" pitchFamily="50" charset="-128"/>
                <a:ea typeface="Meiryo UI" panose="020B0604030504040204" pitchFamily="50" charset="-128"/>
              </a:rPr>
              <a:t>tRNA</a:t>
            </a:r>
            <a:r>
              <a:rPr lang="ja-JP" altLang="en-US" sz="1400" dirty="0" smtClean="0">
                <a:latin typeface="Meiryo UI" panose="020B0604030504040204" pitchFamily="50" charset="-128"/>
                <a:ea typeface="Meiryo UI" panose="020B0604030504040204" pitchFamily="50" charset="-128"/>
              </a:rPr>
              <a:t>）</a:t>
            </a:r>
            <a:endParaRPr lang="en-US" altLang="ja-JP" sz="1400" dirty="0" smtClean="0">
              <a:latin typeface="Meiryo UI" panose="020B0604030504040204" pitchFamily="50" charset="-128"/>
              <a:ea typeface="Meiryo UI" panose="020B0604030504040204" pitchFamily="50" charset="-128"/>
            </a:endParaRPr>
          </a:p>
          <a:p>
            <a:r>
              <a:rPr lang="ja-JP" altLang="en-US" sz="1400" dirty="0" smtClean="0">
                <a:latin typeface="Meiryo UI" panose="020B0604030504040204" pitchFamily="50" charset="-128"/>
                <a:ea typeface="Meiryo UI" panose="020B0604030504040204" pitchFamily="50" charset="-128"/>
              </a:rPr>
              <a:t>②</a:t>
            </a:r>
            <a:r>
              <a:rPr lang="ja-JP" altLang="en-US" sz="1400" b="1" dirty="0" smtClean="0">
                <a:latin typeface="Meiryo UI" panose="020B0604030504040204" pitchFamily="50" charset="-128"/>
                <a:ea typeface="Meiryo UI" panose="020B0604030504040204" pitchFamily="50" charset="-128"/>
              </a:rPr>
              <a:t>リボソーム</a:t>
            </a:r>
            <a:r>
              <a:rPr lang="en-US" altLang="ja-JP" sz="1400" b="1" dirty="0">
                <a:latin typeface="Meiryo UI" panose="020B0604030504040204" pitchFamily="50" charset="-128"/>
                <a:ea typeface="Meiryo UI" panose="020B0604030504040204" pitchFamily="50" charset="-128"/>
              </a:rPr>
              <a:t>RNA</a:t>
            </a:r>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ribosomal RNA</a:t>
            </a:r>
            <a:r>
              <a:rPr lang="ja-JP" altLang="en-US" sz="1400" dirty="0" err="1">
                <a:latin typeface="Meiryo UI" panose="020B0604030504040204" pitchFamily="50" charset="-128"/>
                <a:ea typeface="Meiryo UI" panose="020B0604030504040204" pitchFamily="50" charset="-128"/>
              </a:rPr>
              <a:t>、</a:t>
            </a:r>
            <a:r>
              <a:rPr lang="en-US" altLang="ja-JP" sz="1400" dirty="0" err="1">
                <a:latin typeface="Meiryo UI" panose="020B0604030504040204" pitchFamily="50" charset="-128"/>
                <a:ea typeface="Meiryo UI" panose="020B0604030504040204" pitchFamily="50" charset="-128"/>
              </a:rPr>
              <a:t>rRNA</a:t>
            </a:r>
            <a:r>
              <a:rPr lang="ja-JP" altLang="en-US" sz="1400" dirty="0" smtClean="0">
                <a:latin typeface="Meiryo UI" panose="020B0604030504040204" pitchFamily="50" charset="-128"/>
                <a:ea typeface="Meiryo UI" panose="020B0604030504040204" pitchFamily="50" charset="-128"/>
              </a:rPr>
              <a:t>）</a:t>
            </a:r>
            <a:endParaRPr lang="en-US" altLang="ja-JP" sz="1400" dirty="0" smtClean="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③</a:t>
            </a:r>
            <a:r>
              <a:rPr lang="en-US" altLang="ja-JP" sz="1400" b="1" dirty="0" smtClean="0">
                <a:latin typeface="Meiryo UI" panose="020B0604030504040204" pitchFamily="50" charset="-128"/>
                <a:ea typeface="Meiryo UI" panose="020B0604030504040204" pitchFamily="50" charset="-128"/>
              </a:rPr>
              <a:t>small </a:t>
            </a:r>
            <a:r>
              <a:rPr lang="en-US" altLang="ja-JP" sz="1400" b="1" dirty="0">
                <a:latin typeface="Meiryo UI" panose="020B0604030504040204" pitchFamily="50" charset="-128"/>
                <a:ea typeface="Meiryo UI" panose="020B0604030504040204" pitchFamily="50" charset="-128"/>
              </a:rPr>
              <a:t>nuclear RNA</a:t>
            </a:r>
            <a:r>
              <a:rPr lang="ja-JP" altLang="en-US" sz="1400" dirty="0">
                <a:latin typeface="Meiryo UI" panose="020B0604030504040204" pitchFamily="50" charset="-128"/>
                <a:ea typeface="Meiryo UI" panose="020B0604030504040204" pitchFamily="50" charset="-128"/>
              </a:rPr>
              <a:t>（</a:t>
            </a:r>
            <a:r>
              <a:rPr lang="en-US" altLang="ja-JP" sz="1400" dirty="0" err="1">
                <a:latin typeface="Meiryo UI" panose="020B0604030504040204" pitchFamily="50" charset="-128"/>
                <a:ea typeface="Meiryo UI" panose="020B0604030504040204" pitchFamily="50" charset="-128"/>
              </a:rPr>
              <a:t>snRNA</a:t>
            </a:r>
            <a:r>
              <a:rPr lang="ja-JP" altLang="en-US" sz="1400" dirty="0" err="1">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核内低分子</a:t>
            </a:r>
            <a:r>
              <a:rPr lang="en-US" altLang="ja-JP" sz="1400" dirty="0">
                <a:latin typeface="Meiryo UI" panose="020B0604030504040204" pitchFamily="50" charset="-128"/>
                <a:ea typeface="Meiryo UI" panose="020B0604030504040204" pitchFamily="50" charset="-128"/>
              </a:rPr>
              <a:t>RNA</a:t>
            </a:r>
            <a:r>
              <a:rPr lang="ja-JP" altLang="en-US" sz="1400" dirty="0" smtClean="0">
                <a:latin typeface="Meiryo UI" panose="020B0604030504040204" pitchFamily="50" charset="-128"/>
                <a:ea typeface="Meiryo UI" panose="020B0604030504040204" pitchFamily="50" charset="-128"/>
              </a:rPr>
              <a:t>）</a:t>
            </a:r>
            <a:endParaRPr lang="en-US" altLang="ja-JP" sz="1400" dirty="0" smtClean="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④</a:t>
            </a:r>
            <a:r>
              <a:rPr lang="en-US" altLang="ja-JP" sz="1400" b="1" dirty="0" smtClean="0">
                <a:latin typeface="Meiryo UI" panose="020B0604030504040204" pitchFamily="50" charset="-128"/>
                <a:ea typeface="Meiryo UI" panose="020B0604030504040204" pitchFamily="50" charset="-128"/>
              </a:rPr>
              <a:t>small </a:t>
            </a:r>
            <a:r>
              <a:rPr lang="en-US" altLang="ja-JP" sz="1400" b="1" dirty="0" err="1">
                <a:latin typeface="Meiryo UI" panose="020B0604030504040204" pitchFamily="50" charset="-128"/>
                <a:ea typeface="Meiryo UI" panose="020B0604030504040204" pitchFamily="50" charset="-128"/>
              </a:rPr>
              <a:t>nucleolar</a:t>
            </a:r>
            <a:r>
              <a:rPr lang="en-US" altLang="ja-JP" sz="1400" b="1" dirty="0">
                <a:latin typeface="Meiryo UI" panose="020B0604030504040204" pitchFamily="50" charset="-128"/>
                <a:ea typeface="Meiryo UI" panose="020B0604030504040204" pitchFamily="50" charset="-128"/>
              </a:rPr>
              <a:t> RNA</a:t>
            </a:r>
            <a:r>
              <a:rPr lang="ja-JP" altLang="en-US" sz="1400" dirty="0">
                <a:latin typeface="Meiryo UI" panose="020B0604030504040204" pitchFamily="50" charset="-128"/>
                <a:ea typeface="Meiryo UI" panose="020B0604030504040204" pitchFamily="50" charset="-128"/>
              </a:rPr>
              <a:t>（</a:t>
            </a:r>
            <a:r>
              <a:rPr lang="en-US" altLang="ja-JP" sz="1400" dirty="0" err="1">
                <a:latin typeface="Meiryo UI" panose="020B0604030504040204" pitchFamily="50" charset="-128"/>
                <a:ea typeface="Meiryo UI" panose="020B0604030504040204" pitchFamily="50" charset="-128"/>
              </a:rPr>
              <a:t>snoRNA</a:t>
            </a:r>
            <a:r>
              <a:rPr lang="ja-JP" altLang="en-US" sz="1400" dirty="0" err="1">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核小体低分子</a:t>
            </a:r>
            <a:r>
              <a:rPr lang="en-US" altLang="ja-JP" sz="1400" dirty="0">
                <a:latin typeface="Meiryo UI" panose="020B0604030504040204" pitchFamily="50" charset="-128"/>
                <a:ea typeface="Meiryo UI" panose="020B0604030504040204" pitchFamily="50" charset="-128"/>
              </a:rPr>
              <a:t>RNA</a:t>
            </a:r>
            <a:r>
              <a:rPr lang="ja-JP" altLang="en-US" sz="1400" dirty="0" smtClean="0">
                <a:latin typeface="Meiryo UI" panose="020B0604030504040204" pitchFamily="50" charset="-128"/>
                <a:ea typeface="Meiryo UI" panose="020B0604030504040204" pitchFamily="50" charset="-128"/>
              </a:rPr>
              <a:t>）</a:t>
            </a:r>
            <a:endParaRPr lang="en-US" altLang="ja-JP" sz="1400" dirty="0" smtClean="0">
              <a:latin typeface="Meiryo UI" panose="020B0604030504040204" pitchFamily="50" charset="-128"/>
              <a:ea typeface="Meiryo UI" panose="020B0604030504040204" pitchFamily="50" charset="-128"/>
            </a:endParaRPr>
          </a:p>
          <a:p>
            <a:r>
              <a:rPr lang="ja-JP" altLang="en-US" sz="1400" dirty="0" smtClean="0">
                <a:latin typeface="Meiryo UI" panose="020B0604030504040204" pitchFamily="50" charset="-128"/>
                <a:ea typeface="Meiryo UI" panose="020B0604030504040204" pitchFamily="50" charset="-128"/>
              </a:rPr>
              <a:t>⑤</a:t>
            </a:r>
            <a:r>
              <a:rPr lang="en-US" altLang="ja-JP" sz="1400" b="1" dirty="0" err="1" smtClean="0">
                <a:latin typeface="Meiryo UI" panose="020B0604030504040204" pitchFamily="50" charset="-128"/>
                <a:ea typeface="Meiryo UI" panose="020B0604030504040204" pitchFamily="50" charset="-128"/>
              </a:rPr>
              <a:t>miRNA</a:t>
            </a:r>
            <a:r>
              <a:rPr lang="ja-JP" altLang="en-US" sz="1400" dirty="0" smtClean="0">
                <a:latin typeface="Meiryo UI" panose="020B0604030504040204" pitchFamily="50" charset="-128"/>
                <a:ea typeface="Meiryo UI" panose="020B0604030504040204" pitchFamily="50" charset="-128"/>
              </a:rPr>
              <a:t>などがある。</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693915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ext uri="{D42A27DB-BD31-4B8C-83A1-F6EECF244321}">
                <p14:modId xmlns:p14="http://schemas.microsoft.com/office/powerpoint/2010/main" val="870456545"/>
              </p:ext>
            </p:extLst>
          </p:nvPr>
        </p:nvGraphicFramePr>
        <p:xfrm>
          <a:off x="838200" y="1825625"/>
          <a:ext cx="13724238" cy="3083560"/>
        </p:xfrm>
        <a:graphic>
          <a:graphicData uri="http://schemas.openxmlformats.org/drawingml/2006/table">
            <a:tbl>
              <a:tblPr firstRow="1" bandRow="1">
                <a:tableStyleId>{21E4AEA4-8DFA-4A89-87EB-49C32662AFE0}</a:tableStyleId>
              </a:tblPr>
              <a:tblGrid>
                <a:gridCol w="2047448"/>
                <a:gridCol w="1745364"/>
                <a:gridCol w="6806936"/>
                <a:gridCol w="3124490"/>
              </a:tblGrid>
              <a:tr h="370840">
                <a:tc>
                  <a:txBody>
                    <a:bodyPr/>
                    <a:lstStyle/>
                    <a:p>
                      <a:pPr algn="ctr"/>
                      <a:r>
                        <a:rPr kumimoji="1" lang="ja-JP" altLang="en-US" sz="1800" dirty="0" smtClean="0">
                          <a:latin typeface="Meiryo UI" panose="020B0604030504040204" pitchFamily="50" charset="-128"/>
                          <a:ea typeface="Meiryo UI" panose="020B0604030504040204" pitchFamily="50" charset="-128"/>
                        </a:rPr>
                        <a:t>分野</a:t>
                      </a:r>
                      <a:endParaRPr kumimoji="1" lang="ja-JP" altLang="en-US" sz="1800" b="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800" dirty="0" smtClean="0">
                          <a:latin typeface="Meiryo UI" panose="020B0604030504040204" pitchFamily="50" charset="-128"/>
                          <a:ea typeface="Meiryo UI" panose="020B0604030504040204" pitchFamily="50" charset="-128"/>
                        </a:rPr>
                        <a:t>事業機会</a:t>
                      </a:r>
                      <a:endParaRPr kumimoji="1" lang="ja-JP" altLang="en-US" sz="1800" b="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800" dirty="0" smtClean="0">
                          <a:latin typeface="Meiryo UI" panose="020B0604030504040204" pitchFamily="50" charset="-128"/>
                          <a:ea typeface="Meiryo UI" panose="020B0604030504040204" pitchFamily="50" charset="-128"/>
                        </a:rPr>
                        <a:t>概要</a:t>
                      </a:r>
                      <a:endParaRPr kumimoji="1" lang="ja-JP" altLang="en-US" sz="1800" b="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800" dirty="0" smtClean="0">
                          <a:latin typeface="Meiryo UI" panose="020B0604030504040204" pitchFamily="50" charset="-128"/>
                          <a:ea typeface="Meiryo UI" panose="020B0604030504040204" pitchFamily="50" charset="-128"/>
                        </a:rPr>
                        <a:t>プレイヤー</a:t>
                      </a:r>
                      <a:endParaRPr kumimoji="1" lang="ja-JP" altLang="en-US" sz="1800" b="0" dirty="0">
                        <a:latin typeface="Meiryo UI" panose="020B0604030504040204" pitchFamily="50" charset="-128"/>
                        <a:ea typeface="Meiryo UI" panose="020B0604030504040204" pitchFamily="50" charset="-128"/>
                      </a:endParaRPr>
                    </a:p>
                  </a:txBody>
                  <a:tcPr/>
                </a:tc>
              </a:tr>
              <a:tr h="370840">
                <a:tc rowSpan="3">
                  <a:txBody>
                    <a:bodyPr/>
                    <a:lstStyle/>
                    <a:p>
                      <a:pPr algn="ctr"/>
                      <a:r>
                        <a:rPr kumimoji="1" lang="ja-JP" altLang="en-US" sz="2400" b="1" dirty="0" smtClean="0">
                          <a:latin typeface="Meiryo UI" panose="020B0604030504040204" pitchFamily="50" charset="-128"/>
                          <a:ea typeface="Meiryo UI" panose="020B0604030504040204" pitchFamily="50" charset="-128"/>
                        </a:rPr>
                        <a:t>糖鎖医療</a:t>
                      </a:r>
                      <a:endParaRPr kumimoji="1" lang="ja-JP" altLang="en-US" sz="2400" b="1"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800" b="1" dirty="0" smtClean="0">
                          <a:latin typeface="Meiryo UI" panose="020B0604030504040204" pitchFamily="50" charset="-128"/>
                          <a:ea typeface="Meiryo UI" panose="020B0604030504040204" pitchFamily="50" charset="-128"/>
                        </a:rPr>
                        <a:t>未病診断技術</a:t>
                      </a:r>
                      <a:endParaRPr kumimoji="1" lang="ja-JP" altLang="en-US" sz="1800" b="1"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dirty="0" smtClean="0">
                          <a:latin typeface="Meiryo UI" panose="020B0604030504040204" pitchFamily="50" charset="-128"/>
                          <a:ea typeface="Meiryo UI" panose="020B0604030504040204" pitchFamily="50" charset="-128"/>
                        </a:rPr>
                        <a:t>高齢化社会においては、病気にならないことが重要。糖鎖が、様々な疾患の</a:t>
                      </a:r>
                      <a:r>
                        <a:rPr kumimoji="1" lang="ja-JP" altLang="en-US" sz="1600" b="1" dirty="0" smtClean="0">
                          <a:latin typeface="Meiryo UI" panose="020B0604030504040204" pitchFamily="50" charset="-128"/>
                          <a:ea typeface="Meiryo UI" panose="020B0604030504040204" pitchFamily="50" charset="-128"/>
                        </a:rPr>
                        <a:t>バイオマーカー</a:t>
                      </a:r>
                      <a:r>
                        <a:rPr kumimoji="1" lang="ja-JP" altLang="en-US" sz="1600" dirty="0" smtClean="0">
                          <a:latin typeface="Meiryo UI" panose="020B0604030504040204" pitchFamily="50" charset="-128"/>
                          <a:ea typeface="Meiryo UI" panose="020B0604030504040204" pitchFamily="50" charset="-128"/>
                        </a:rPr>
                        <a:t>となることは実証済みであり、糖鎖を利用して</a:t>
                      </a:r>
                      <a:r>
                        <a:rPr kumimoji="1" lang="ja-JP" altLang="en-US" sz="1600" b="1" dirty="0" smtClean="0">
                          <a:latin typeface="Meiryo UI" panose="020B0604030504040204" pitchFamily="50" charset="-128"/>
                          <a:ea typeface="Meiryo UI" panose="020B0604030504040204" pitchFamily="50" charset="-128"/>
                        </a:rPr>
                        <a:t>未病状態を検知</a:t>
                      </a:r>
                      <a:r>
                        <a:rPr kumimoji="1" lang="ja-JP" altLang="en-US" sz="1600" dirty="0" smtClean="0">
                          <a:latin typeface="Meiryo UI" panose="020B0604030504040204" pitchFamily="50" charset="-128"/>
                          <a:ea typeface="Meiryo UI" panose="020B0604030504040204" pitchFamily="50" charset="-128"/>
                        </a:rPr>
                        <a:t>し、その疾患の発症前に修復（</a:t>
                      </a:r>
                      <a:r>
                        <a:rPr kumimoji="1" lang="ja-JP" altLang="en-US" sz="1600" b="1" dirty="0" smtClean="0">
                          <a:latin typeface="Meiryo UI" panose="020B0604030504040204" pitchFamily="50" charset="-128"/>
                          <a:ea typeface="Meiryo UI" panose="020B0604030504040204" pitchFamily="50" charset="-128"/>
                        </a:rPr>
                        <a:t>未病治療</a:t>
                      </a:r>
                      <a:r>
                        <a:rPr kumimoji="1" lang="ja-JP" altLang="en-US" sz="1600" dirty="0" smtClean="0">
                          <a:latin typeface="Meiryo UI" panose="020B0604030504040204" pitchFamily="50" charset="-128"/>
                          <a:ea typeface="Meiryo UI" panose="020B0604030504040204" pitchFamily="50" charset="-128"/>
                        </a:rPr>
                        <a:t>）。</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b="1" dirty="0" smtClean="0">
                          <a:latin typeface="Meiryo UI" panose="020B0604030504040204" pitchFamily="50" charset="-128"/>
                          <a:ea typeface="Meiryo UI" panose="020B0604030504040204" pitchFamily="50" charset="-128"/>
                        </a:rPr>
                        <a:t>島津製作所</a:t>
                      </a:r>
                      <a:endParaRPr kumimoji="1" lang="en-US" altLang="ja-JP" sz="1600" b="1" dirty="0" smtClean="0">
                        <a:latin typeface="Meiryo UI" panose="020B0604030504040204" pitchFamily="50" charset="-128"/>
                        <a:ea typeface="Meiryo UI" panose="020B0604030504040204" pitchFamily="50" charset="-128"/>
                      </a:endParaRPr>
                    </a:p>
                    <a:p>
                      <a:r>
                        <a:rPr kumimoji="1" lang="ja-JP" altLang="en-US" sz="1600" b="1" dirty="0" smtClean="0">
                          <a:latin typeface="Meiryo UI" panose="020B0604030504040204" pitchFamily="50" charset="-128"/>
                          <a:ea typeface="Meiryo UI" panose="020B0604030504040204" pitchFamily="50" charset="-128"/>
                        </a:rPr>
                        <a:t>田中耕一記念質量分析研究所</a:t>
                      </a:r>
                      <a:endParaRPr kumimoji="1" lang="en-US" altLang="ja-JP" sz="1600" b="1"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（アルツハイマーアミロイド</a:t>
                      </a:r>
                      <a:r>
                        <a:rPr kumimoji="1" lang="en-US" altLang="ja-JP" sz="1400" dirty="0" smtClean="0">
                          <a:latin typeface="Meiryo UI" panose="020B0604030504040204" pitchFamily="50" charset="-128"/>
                          <a:ea typeface="Meiryo UI" panose="020B0604030504040204" pitchFamily="50" charset="-128"/>
                        </a:rPr>
                        <a:t>β</a:t>
                      </a:r>
                      <a:r>
                        <a:rPr kumimoji="1" lang="ja-JP" altLang="en-US" sz="1400" dirty="0" smtClean="0">
                          <a:latin typeface="Meiryo UI" panose="020B0604030504040204" pitchFamily="50" charset="-128"/>
                          <a:ea typeface="Meiryo UI" panose="020B0604030504040204" pitchFamily="50" charset="-128"/>
                        </a:rPr>
                        <a:t>早期検知）</a:t>
                      </a:r>
                      <a:endParaRPr kumimoji="1" lang="ja-JP" altLang="en-US" sz="1400" dirty="0">
                        <a:latin typeface="Meiryo UI" panose="020B0604030504040204" pitchFamily="50" charset="-128"/>
                        <a:ea typeface="Meiryo UI" panose="020B0604030504040204" pitchFamily="50" charset="-128"/>
                      </a:endParaRPr>
                    </a:p>
                  </a:txBody>
                  <a:tcPr anchor="ctr"/>
                </a:tc>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800" b="1" dirty="0" smtClean="0">
                          <a:latin typeface="Meiryo UI" panose="020B0604030504040204" pitchFamily="50" charset="-128"/>
                          <a:ea typeface="Meiryo UI" panose="020B0604030504040204" pitchFamily="50" charset="-128"/>
                        </a:rPr>
                        <a:t>レクチン医薬</a:t>
                      </a:r>
                      <a:endParaRPr kumimoji="1" lang="en-US" altLang="ja-JP" sz="1800" b="1" dirty="0" smtClean="0">
                        <a:latin typeface="Meiryo UI" panose="020B0604030504040204" pitchFamily="50" charset="-128"/>
                        <a:ea typeface="Meiryo UI" panose="020B0604030504040204" pitchFamily="50" charset="-128"/>
                      </a:endParaRPr>
                    </a:p>
                  </a:txBody>
                  <a:tcPr anchor="ctr"/>
                </a:tc>
                <a:tc>
                  <a:txBody>
                    <a:bodyPr/>
                    <a:lstStyle/>
                    <a:p>
                      <a:r>
                        <a:rPr kumimoji="1" lang="ja-JP" altLang="en-US" sz="1600" dirty="0" smtClean="0">
                          <a:latin typeface="Meiryo UI" panose="020B0604030504040204" pitchFamily="50" charset="-128"/>
                          <a:ea typeface="Meiryo UI" panose="020B0604030504040204" pitchFamily="50" charset="-128"/>
                        </a:rPr>
                        <a:t>難治がんの代表である膵がん細胞表面に強く発現している糖鎖を</a:t>
                      </a:r>
                      <a:r>
                        <a:rPr kumimoji="1" lang="ja-JP" altLang="en-US" sz="1600" b="1" dirty="0" smtClean="0">
                          <a:latin typeface="Meiryo UI" panose="020B0604030504040204" pitchFamily="50" charset="-128"/>
                          <a:ea typeface="Meiryo UI" panose="020B0604030504040204" pitchFamily="50" charset="-128"/>
                        </a:rPr>
                        <a:t>レクチン</a:t>
                      </a:r>
                      <a:r>
                        <a:rPr kumimoji="1" lang="ja-JP" altLang="en-US" sz="1600" dirty="0" smtClean="0">
                          <a:latin typeface="Meiryo UI" panose="020B0604030504040204" pitchFamily="50" charset="-128"/>
                          <a:ea typeface="Meiryo UI" panose="020B0604030504040204" pitchFamily="50" charset="-128"/>
                        </a:rPr>
                        <a:t>に抗がん薬を融合させたレクチン医薬により、マウス膵がんの治療に成功。高価な抗体治療薬に取って代わる、安価な</a:t>
                      </a:r>
                      <a:r>
                        <a:rPr kumimoji="1" lang="ja-JP" altLang="en-US" sz="1600" b="1" dirty="0" smtClean="0">
                          <a:latin typeface="Meiryo UI" panose="020B0604030504040204" pitchFamily="50" charset="-128"/>
                          <a:ea typeface="Meiryo UI" panose="020B0604030504040204" pitchFamily="50" charset="-128"/>
                        </a:rPr>
                        <a:t>ポスト抗体医薬</a:t>
                      </a:r>
                      <a:r>
                        <a:rPr kumimoji="1" lang="ja-JP" altLang="en-US" sz="1600" dirty="0" smtClean="0">
                          <a:latin typeface="Meiryo UI" panose="020B0604030504040204" pitchFamily="50" charset="-128"/>
                          <a:ea typeface="Meiryo UI" panose="020B0604030504040204" pitchFamily="50" charset="-128"/>
                        </a:rPr>
                        <a:t>としてレクチンが有力な</a:t>
                      </a:r>
                      <a:r>
                        <a:rPr kumimoji="1" lang="ja-JP" altLang="en-US" sz="1600" b="1" dirty="0" smtClean="0">
                          <a:latin typeface="Meiryo UI" panose="020B0604030504040204" pitchFamily="50" charset="-128"/>
                          <a:ea typeface="Meiryo UI" panose="020B0604030504040204" pitchFamily="50" charset="-128"/>
                        </a:rPr>
                        <a:t>薬剤キャリアー</a:t>
                      </a:r>
                      <a:r>
                        <a:rPr kumimoji="1" lang="ja-JP" altLang="en-US" sz="1600" dirty="0" smtClean="0">
                          <a:latin typeface="Meiryo UI" panose="020B0604030504040204" pitchFamily="50" charset="-128"/>
                          <a:ea typeface="Meiryo UI" panose="020B0604030504040204" pitchFamily="50" charset="-128"/>
                        </a:rPr>
                        <a:t>になる可能性あり。</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b="1" dirty="0" smtClean="0">
                          <a:latin typeface="Meiryo UI" panose="020B0604030504040204" pitchFamily="50" charset="-128"/>
                          <a:ea typeface="Meiryo UI" panose="020B0604030504040204" pitchFamily="50" charset="-128"/>
                        </a:rPr>
                        <a:t>産業技術総合研究所・糖鎖医工学研究センター</a:t>
                      </a:r>
                      <a:endParaRPr kumimoji="1" lang="en-US" altLang="ja-JP" sz="1600" b="1" dirty="0" smtClean="0">
                        <a:latin typeface="Meiryo UI" panose="020B0604030504040204" pitchFamily="50" charset="-128"/>
                        <a:ea typeface="Meiryo UI" panose="020B0604030504040204" pitchFamily="50" charset="-128"/>
                      </a:endParaRPr>
                    </a:p>
                    <a:p>
                      <a:r>
                        <a:rPr kumimoji="1" lang="ja-JP" altLang="en-US" sz="1600" b="1" dirty="0" smtClean="0">
                          <a:latin typeface="Meiryo UI" panose="020B0604030504040204" pitchFamily="50" charset="-128"/>
                          <a:ea typeface="Meiryo UI" panose="020B0604030504040204" pitchFamily="50" charset="-128"/>
                        </a:rPr>
                        <a:t>筑波大学 </a:t>
                      </a:r>
                      <a:r>
                        <a:rPr kumimoji="1" lang="zh-CN" altLang="en-US" sz="1600" b="1" dirty="0" smtClean="0">
                          <a:latin typeface="Meiryo UI" panose="020B0604030504040204" pitchFamily="50" charset="-128"/>
                          <a:ea typeface="Meiryo UI" panose="020B0604030504040204" pitchFamily="50" charset="-128"/>
                        </a:rPr>
                        <a:t>医学医療系 病理</a:t>
                      </a:r>
                      <a:endParaRPr kumimoji="1" lang="ja-JP" altLang="en-US" sz="1600" b="1" dirty="0">
                        <a:latin typeface="Meiryo UI" panose="020B0604030504040204" pitchFamily="50" charset="-128"/>
                        <a:ea typeface="Meiryo UI" panose="020B0604030504040204" pitchFamily="50" charset="-128"/>
                      </a:endParaRPr>
                    </a:p>
                  </a:txBody>
                  <a:tcPr anchor="ctr"/>
                </a:tc>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800" b="1" dirty="0" smtClean="0">
                          <a:latin typeface="Meiryo UI" panose="020B0604030504040204" pitchFamily="50" charset="-128"/>
                          <a:ea typeface="Meiryo UI" panose="020B0604030504040204" pitchFamily="50" charset="-128"/>
                        </a:rPr>
                        <a:t>糖鎖創薬</a:t>
                      </a:r>
                      <a:endParaRPr kumimoji="1" lang="ja-JP" altLang="en-US" sz="1800" b="1"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dirty="0" smtClean="0">
                          <a:latin typeface="Meiryo UI" panose="020B0604030504040204" pitchFamily="50" charset="-128"/>
                          <a:ea typeface="Meiryo UI" panose="020B0604030504040204" pitchFamily="50" charset="-128"/>
                        </a:rPr>
                        <a:t>個人差や疾患状態を見分けることができる糖鎖を利用した創薬。</a:t>
                      </a:r>
                      <a:endParaRPr kumimoji="1" lang="en-US" altLang="ja-JP" sz="1600" dirty="0" smtClean="0">
                        <a:latin typeface="Meiryo UI" panose="020B0604030504040204" pitchFamily="50" charset="-128"/>
                        <a:ea typeface="Meiryo UI" panose="020B0604030504040204" pitchFamily="50" charset="-128"/>
                      </a:endParaRPr>
                    </a:p>
                    <a:p>
                      <a:r>
                        <a:rPr kumimoji="1" lang="ja-JP" altLang="en-US" sz="1600" dirty="0" smtClean="0">
                          <a:latin typeface="Meiryo UI" panose="020B0604030504040204" pitchFamily="50" charset="-128"/>
                          <a:ea typeface="Meiryo UI" panose="020B0604030504040204" pitchFamily="50" charset="-128"/>
                        </a:rPr>
                        <a:t>タンパク質に糖鎖が付いた「</a:t>
                      </a:r>
                      <a:r>
                        <a:rPr kumimoji="1" lang="ja-JP" altLang="en-US" sz="1600" b="1" dirty="0" smtClean="0">
                          <a:latin typeface="Meiryo UI" panose="020B0604030504040204" pitchFamily="50" charset="-128"/>
                          <a:ea typeface="Meiryo UI" panose="020B0604030504040204" pitchFamily="50" charset="-128"/>
                        </a:rPr>
                        <a:t>糖タンパク質</a:t>
                      </a:r>
                      <a:r>
                        <a:rPr kumimoji="1" lang="ja-JP" altLang="en-US" sz="1600" dirty="0" smtClean="0">
                          <a:latin typeface="Meiryo UI" panose="020B0604030504040204" pitchFamily="50" charset="-128"/>
                          <a:ea typeface="Meiryo UI" panose="020B0604030504040204" pitchFamily="50" charset="-128"/>
                        </a:rPr>
                        <a:t>」によるバイオ医薬品市場が拡大。既存の</a:t>
                      </a:r>
                      <a:r>
                        <a:rPr kumimoji="1" lang="ja-JP" altLang="en-US" sz="1600" b="1" dirty="0" smtClean="0">
                          <a:latin typeface="Meiryo UI" panose="020B0604030504040204" pitchFamily="50" charset="-128"/>
                          <a:ea typeface="Meiryo UI" panose="020B0604030504040204" pitchFamily="50" charset="-128"/>
                        </a:rPr>
                        <a:t>バイオ医薬品</a:t>
                      </a:r>
                      <a:r>
                        <a:rPr kumimoji="1" lang="ja-JP" altLang="en-US" sz="1600" dirty="0" smtClean="0">
                          <a:latin typeface="Meiryo UI" panose="020B0604030504040204" pitchFamily="50" charset="-128"/>
                          <a:ea typeface="Meiryo UI" panose="020B0604030504040204" pitchFamily="50" charset="-128"/>
                        </a:rPr>
                        <a:t>の特許失効が背景にある。</a:t>
                      </a:r>
                      <a:r>
                        <a:rPr kumimoji="1" lang="ja-JP" altLang="en-US" sz="1600" b="1" dirty="0" smtClean="0">
                          <a:latin typeface="Meiryo UI" panose="020B0604030504040204" pitchFamily="50" charset="-128"/>
                          <a:ea typeface="Meiryo UI" panose="020B0604030504040204" pitchFamily="50" charset="-128"/>
                        </a:rPr>
                        <a:t>バイオベター</a:t>
                      </a:r>
                      <a:r>
                        <a:rPr kumimoji="1" lang="ja-JP" altLang="en-US" sz="1600" dirty="0" smtClean="0">
                          <a:latin typeface="Meiryo UI" panose="020B0604030504040204" pitchFamily="50" charset="-128"/>
                          <a:ea typeface="Meiryo UI" panose="020B0604030504040204" pitchFamily="50" charset="-128"/>
                        </a:rPr>
                        <a:t>の開発も進む。</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b="1" dirty="0" smtClean="0">
                          <a:latin typeface="Meiryo UI" panose="020B0604030504040204" pitchFamily="50" charset="-128"/>
                          <a:ea typeface="Meiryo UI" panose="020B0604030504040204" pitchFamily="50" charset="-128"/>
                        </a:rPr>
                        <a:t>糖鎖工学研究所、日本触媒</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200" dirty="0" smtClean="0">
                          <a:latin typeface="Meiryo UI" panose="020B0604030504040204" pitchFamily="50" charset="-128"/>
                          <a:ea typeface="Meiryo UI" panose="020B0604030504040204" pitchFamily="50" charset="-128"/>
                        </a:rPr>
                        <a:t>（ヒト型糖鎖付加ソマトスタチン誘導体）</a:t>
                      </a:r>
                      <a:endParaRPr kumimoji="1" lang="en-US" altLang="ja-JP" sz="1200" dirty="0" smtClean="0">
                        <a:latin typeface="Meiryo UI" panose="020B0604030504040204" pitchFamily="50" charset="-128"/>
                        <a:ea typeface="Meiryo UI" panose="020B0604030504040204" pitchFamily="50" charset="-128"/>
                      </a:endParaRPr>
                    </a:p>
                    <a:p>
                      <a:r>
                        <a:rPr kumimoji="1" lang="en-US" altLang="ja-JP" sz="1600" b="1" dirty="0" smtClean="0">
                          <a:latin typeface="Meiryo UI" panose="020B0604030504040204" pitchFamily="50" charset="-128"/>
                          <a:ea typeface="Meiryo UI" panose="020B0604030504040204" pitchFamily="50" charset="-128"/>
                        </a:rPr>
                        <a:t>Amgen</a:t>
                      </a:r>
                      <a:r>
                        <a:rPr kumimoji="1" lang="ja-JP" altLang="en-US" sz="1600" b="1" dirty="0" smtClean="0">
                          <a:latin typeface="Meiryo UI" panose="020B0604030504040204" pitchFamily="50" charset="-128"/>
                          <a:ea typeface="Meiryo UI" panose="020B0604030504040204" pitchFamily="50" charset="-128"/>
                        </a:rPr>
                        <a:t>社</a:t>
                      </a:r>
                      <a:r>
                        <a:rPr kumimoji="1" lang="ja-JP" altLang="en-US" sz="1400" dirty="0" smtClean="0">
                          <a:latin typeface="Meiryo UI" panose="020B0604030504040204" pitchFamily="50" charset="-128"/>
                          <a:ea typeface="Meiryo UI" panose="020B0604030504040204" pitchFamily="50" charset="-128"/>
                        </a:rPr>
                        <a:t>（腎臓解析用アラネスプ）</a:t>
                      </a:r>
                      <a:endParaRPr kumimoji="1" lang="ja-JP" altLang="en-US" sz="1400" dirty="0">
                        <a:latin typeface="Meiryo UI" panose="020B0604030504040204" pitchFamily="50" charset="-128"/>
                        <a:ea typeface="Meiryo UI" panose="020B0604030504040204" pitchFamily="50" charset="-128"/>
                      </a:endParaRPr>
                    </a:p>
                  </a:txBody>
                  <a:tcPr anchor="ctr"/>
                </a:tc>
              </a:tr>
            </a:tbl>
          </a:graphicData>
        </a:graphic>
      </p:graphicFrame>
    </p:spTree>
    <p:extLst>
      <p:ext uri="{BB962C8B-B14F-4D97-AF65-F5344CB8AC3E}">
        <p14:creationId xmlns:p14="http://schemas.microsoft.com/office/powerpoint/2010/main" val="8496983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ext uri="{D42A27DB-BD31-4B8C-83A1-F6EECF244321}">
                <p14:modId xmlns:p14="http://schemas.microsoft.com/office/powerpoint/2010/main" val="1203762176"/>
              </p:ext>
            </p:extLst>
          </p:nvPr>
        </p:nvGraphicFramePr>
        <p:xfrm>
          <a:off x="678809" y="1045449"/>
          <a:ext cx="13724238" cy="3815080"/>
        </p:xfrm>
        <a:graphic>
          <a:graphicData uri="http://schemas.openxmlformats.org/drawingml/2006/table">
            <a:tbl>
              <a:tblPr firstRow="1" bandRow="1">
                <a:tableStyleId>{7DF18680-E054-41AD-8BC1-D1AEF772440D}</a:tableStyleId>
              </a:tblPr>
              <a:tblGrid>
                <a:gridCol w="2047448"/>
                <a:gridCol w="1745364"/>
                <a:gridCol w="6806936"/>
                <a:gridCol w="3124490"/>
              </a:tblGrid>
              <a:tr h="370840">
                <a:tc>
                  <a:txBody>
                    <a:bodyPr/>
                    <a:lstStyle/>
                    <a:p>
                      <a:pPr algn="ctr"/>
                      <a:r>
                        <a:rPr kumimoji="1" lang="ja-JP" altLang="en-US" sz="1800" b="1" dirty="0" smtClean="0">
                          <a:latin typeface="Meiryo UI" panose="020B0604030504040204" pitchFamily="50" charset="-128"/>
                          <a:ea typeface="Meiryo UI" panose="020B0604030504040204" pitchFamily="50" charset="-128"/>
                        </a:rPr>
                        <a:t>分野</a:t>
                      </a:r>
                      <a:endParaRPr kumimoji="1" lang="ja-JP" altLang="en-US" sz="1800" b="1"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800" b="1" dirty="0" smtClean="0">
                          <a:latin typeface="Meiryo UI" panose="020B0604030504040204" pitchFamily="50" charset="-128"/>
                          <a:ea typeface="Meiryo UI" panose="020B0604030504040204" pitchFamily="50" charset="-128"/>
                        </a:rPr>
                        <a:t>事業機会</a:t>
                      </a:r>
                      <a:endParaRPr kumimoji="1" lang="ja-JP" altLang="en-US" sz="1800" b="1"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800" b="1" dirty="0" smtClean="0">
                          <a:latin typeface="Meiryo UI" panose="020B0604030504040204" pitchFamily="50" charset="-128"/>
                          <a:ea typeface="Meiryo UI" panose="020B0604030504040204" pitchFamily="50" charset="-128"/>
                        </a:rPr>
                        <a:t>概要</a:t>
                      </a:r>
                      <a:endParaRPr kumimoji="1" lang="ja-JP" altLang="en-US" sz="1800" b="1"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800" b="1" dirty="0" smtClean="0">
                          <a:latin typeface="Meiryo UI" panose="020B0604030504040204" pitchFamily="50" charset="-128"/>
                          <a:ea typeface="Meiryo UI" panose="020B0604030504040204" pitchFamily="50" charset="-128"/>
                        </a:rPr>
                        <a:t>プレイヤー</a:t>
                      </a:r>
                      <a:endParaRPr kumimoji="1" lang="ja-JP" altLang="en-US" sz="1800" b="1" dirty="0">
                        <a:latin typeface="Meiryo UI" panose="020B0604030504040204" pitchFamily="50" charset="-128"/>
                        <a:ea typeface="Meiryo UI" panose="020B0604030504040204" pitchFamily="50" charset="-128"/>
                      </a:endParaRPr>
                    </a:p>
                  </a:txBody>
                  <a:tcPr/>
                </a:tc>
              </a:tr>
              <a:tr h="370840">
                <a:tc rowSpan="3">
                  <a:txBody>
                    <a:bodyPr/>
                    <a:lstStyle/>
                    <a:p>
                      <a:pPr algn="ctr"/>
                      <a:r>
                        <a:rPr kumimoji="1" lang="ja-JP" altLang="en-US" sz="2400" b="1" dirty="0" smtClean="0">
                          <a:latin typeface="Meiryo UI" panose="020B0604030504040204" pitchFamily="50" charset="-128"/>
                          <a:ea typeface="Meiryo UI" panose="020B0604030504040204" pitchFamily="50" charset="-128"/>
                        </a:rPr>
                        <a:t>機能性食品</a:t>
                      </a:r>
                      <a:endParaRPr kumimoji="1" lang="ja-JP" altLang="en-US" sz="2400" b="1"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800" b="1" dirty="0" smtClean="0">
                          <a:latin typeface="Meiryo UI" panose="020B0604030504040204" pitchFamily="50" charset="-128"/>
                          <a:ea typeface="Meiryo UI" panose="020B0604030504040204" pitchFamily="50" charset="-128"/>
                        </a:rPr>
                        <a:t>希少糖</a:t>
                      </a:r>
                      <a:endParaRPr kumimoji="1" lang="ja-JP" altLang="en-US" sz="1800" b="1"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b="1" dirty="0" smtClean="0">
                          <a:latin typeface="Meiryo UI" panose="020B0604030504040204" pitchFamily="50" charset="-128"/>
                          <a:ea typeface="Meiryo UI" panose="020B0604030504040204" pitchFamily="50" charset="-128"/>
                        </a:rPr>
                        <a:t>・希少糖：</a:t>
                      </a:r>
                      <a:r>
                        <a:rPr kumimoji="1" lang="ja-JP" altLang="en-US" sz="1600" dirty="0" smtClean="0">
                          <a:latin typeface="Meiryo UI" panose="020B0604030504040204" pitchFamily="50" charset="-128"/>
                          <a:ea typeface="Meiryo UI" panose="020B0604030504040204" pitchFamily="50" charset="-128"/>
                        </a:rPr>
                        <a:t>自然界に極少量しか存在しない単糖で、抗肥満作用や抗酸化作用を持つ希少糖が発見されている。特に糖尿病に効果のある</a:t>
                      </a:r>
                      <a:r>
                        <a:rPr kumimoji="1" lang="en-US" altLang="ja-JP" sz="1600" dirty="0" smtClean="0">
                          <a:latin typeface="Meiryo UI" panose="020B0604030504040204" pitchFamily="50" charset="-128"/>
                          <a:ea typeface="Meiryo UI" panose="020B0604030504040204" pitchFamily="50" charset="-128"/>
                        </a:rPr>
                        <a:t>D-</a:t>
                      </a:r>
                      <a:r>
                        <a:rPr kumimoji="1" lang="ja-JP" altLang="en-US" sz="1600" dirty="0" smtClean="0">
                          <a:latin typeface="Meiryo UI" panose="020B0604030504040204" pitchFamily="50" charset="-128"/>
                          <a:ea typeface="Meiryo UI" panose="020B0604030504040204" pitchFamily="50" charset="-128"/>
                        </a:rPr>
                        <a:t>プシコースは商品化。</a:t>
                      </a:r>
                      <a:endParaRPr kumimoji="1" lang="en-US" altLang="ja-JP" sz="1600" dirty="0" smtClean="0">
                        <a:latin typeface="Meiryo UI" panose="020B0604030504040204" pitchFamily="50" charset="-128"/>
                        <a:ea typeface="Meiryo UI" panose="020B0604030504040204" pitchFamily="50" charset="-128"/>
                      </a:endParaRPr>
                    </a:p>
                    <a:p>
                      <a:r>
                        <a:rPr kumimoji="1" lang="ja-JP" altLang="en-US" sz="1600" b="1" dirty="0" smtClean="0">
                          <a:latin typeface="Meiryo UI" panose="020B0604030504040204" pitchFamily="50" charset="-128"/>
                          <a:ea typeface="Meiryo UI" panose="020B0604030504040204" pitchFamily="50" charset="-128"/>
                        </a:rPr>
                        <a:t>・オリゴ糖：糖鎖の生体調節機能</a:t>
                      </a:r>
                      <a:r>
                        <a:rPr kumimoji="1" lang="ja-JP" altLang="en-US" sz="1600" b="0" dirty="0" smtClean="0">
                          <a:latin typeface="Meiryo UI" panose="020B0604030504040204" pitchFamily="50" charset="-128"/>
                          <a:ea typeface="Meiryo UI" panose="020B0604030504040204" pitchFamily="50" charset="-128"/>
                        </a:rPr>
                        <a:t>が注目され、糖鎖関連商品が販売。また、ヒトの母乳には、</a:t>
                      </a:r>
                      <a:r>
                        <a:rPr kumimoji="1" lang="en-US" altLang="ja-JP" sz="1600" b="0" dirty="0" smtClean="0">
                          <a:latin typeface="Meiryo UI" panose="020B0604030504040204" pitchFamily="50" charset="-128"/>
                          <a:ea typeface="Meiryo UI" panose="020B0604030504040204" pitchFamily="50" charset="-128"/>
                        </a:rPr>
                        <a:t>250</a:t>
                      </a:r>
                      <a:r>
                        <a:rPr kumimoji="1" lang="ja-JP" altLang="en-US" sz="1600" b="0" dirty="0" smtClean="0">
                          <a:latin typeface="Meiryo UI" panose="020B0604030504040204" pitchFamily="50" charset="-128"/>
                          <a:ea typeface="Meiryo UI" panose="020B0604030504040204" pitchFamily="50" charset="-128"/>
                        </a:rPr>
                        <a:t>種類の</a:t>
                      </a:r>
                      <a:r>
                        <a:rPr kumimoji="1" lang="ja-JP" altLang="en-US" sz="1600" b="1" dirty="0" smtClean="0">
                          <a:latin typeface="Meiryo UI" panose="020B0604030504040204" pitchFamily="50" charset="-128"/>
                          <a:ea typeface="Meiryo UI" panose="020B0604030504040204" pitchFamily="50" charset="-128"/>
                        </a:rPr>
                        <a:t>ミルクオリゴ糖</a:t>
                      </a:r>
                      <a:r>
                        <a:rPr kumimoji="1" lang="ja-JP" altLang="en-US" sz="1600" b="0" dirty="0" smtClean="0">
                          <a:latin typeface="Meiryo UI" panose="020B0604030504040204" pitchFamily="50" charset="-128"/>
                          <a:ea typeface="Meiryo UI" panose="020B0604030504040204" pitchFamily="50" charset="-128"/>
                        </a:rPr>
                        <a:t>が含まれており、腸内細菌増殖、病原性細菌の付着阻止、炎症性物質の分泌抑制など生体調整機能がある。</a:t>
                      </a:r>
                      <a:endParaRPr kumimoji="1" lang="ja-JP" altLang="en-US" sz="1600" b="0"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b="1" dirty="0" smtClean="0">
                          <a:latin typeface="Meiryo UI" panose="020B0604030504040204" pitchFamily="50" charset="-128"/>
                          <a:ea typeface="Meiryo UI" panose="020B0604030504040204" pitchFamily="50" charset="-128"/>
                        </a:rPr>
                        <a:t>松谷化学工業㈱</a:t>
                      </a:r>
                      <a:r>
                        <a:rPr kumimoji="1" lang="ja-JP" altLang="en-US" sz="1600" dirty="0" smtClean="0">
                          <a:latin typeface="Meiryo UI" panose="020B0604030504040204" pitchFamily="50" charset="-128"/>
                          <a:ea typeface="Meiryo UI" panose="020B0604030504040204" pitchFamily="50" charset="-128"/>
                        </a:rPr>
                        <a:t>（希少糖生産）</a:t>
                      </a:r>
                      <a:endParaRPr kumimoji="1" lang="en-US" altLang="ja-JP" sz="1600" dirty="0" smtClean="0">
                        <a:latin typeface="Meiryo UI" panose="020B0604030504040204" pitchFamily="50" charset="-128"/>
                        <a:ea typeface="Meiryo UI" panose="020B0604030504040204" pitchFamily="50" charset="-128"/>
                      </a:endParaRPr>
                    </a:p>
                    <a:p>
                      <a:r>
                        <a:rPr kumimoji="1" lang="ja-JP" altLang="en-US" sz="1600" b="1" dirty="0" smtClean="0">
                          <a:latin typeface="Meiryo UI" panose="020B0604030504040204" pitchFamily="50" charset="-128"/>
                          <a:ea typeface="Meiryo UI" panose="020B0604030504040204" pitchFamily="50" charset="-128"/>
                        </a:rPr>
                        <a:t>希少糖生産技術研究所</a:t>
                      </a:r>
                      <a:endParaRPr kumimoji="1" lang="en-US" altLang="ja-JP" sz="1600" b="1" dirty="0" smtClean="0">
                        <a:latin typeface="Meiryo UI" panose="020B0604030504040204" pitchFamily="50" charset="-128"/>
                        <a:ea typeface="Meiryo UI" panose="020B0604030504040204" pitchFamily="50" charset="-128"/>
                      </a:endParaRPr>
                    </a:p>
                  </a:txBody>
                  <a:tcPr anchor="ctr"/>
                </a:tc>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800" b="1" dirty="0" smtClean="0">
                          <a:latin typeface="Meiryo UI" panose="020B0604030504040204" pitchFamily="50" charset="-128"/>
                          <a:ea typeface="Meiryo UI" panose="020B0604030504040204" pitchFamily="50" charset="-128"/>
                        </a:rPr>
                        <a:t>生理活性糖鎖</a:t>
                      </a:r>
                      <a:endParaRPr kumimoji="1" lang="ja-JP" altLang="en-US" sz="1800" b="1"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b="1" dirty="0" smtClean="0">
                          <a:latin typeface="Meiryo UI" panose="020B0604030504040204" pitchFamily="50" charset="-128"/>
                          <a:ea typeface="Meiryo UI" panose="020B0604030504040204" pitchFamily="50" charset="-128"/>
                        </a:rPr>
                        <a:t>・植物糖鎖</a:t>
                      </a:r>
                      <a:r>
                        <a:rPr kumimoji="1" lang="ja-JP" altLang="en-US" sz="1600" dirty="0" smtClean="0">
                          <a:latin typeface="Meiryo UI" panose="020B0604030504040204" pitchFamily="50" charset="-128"/>
                          <a:ea typeface="Meiryo UI" panose="020B0604030504040204" pitchFamily="50" charset="-128"/>
                        </a:rPr>
                        <a:t>：植物による医療タンパク質生産は、動物ウィルスの混入の心配がなく、糖鎖によるタンパク質の修飾が可能なため国内外で研究が進められている。</a:t>
                      </a:r>
                      <a:endParaRPr kumimoji="1" lang="en-US" altLang="ja-JP" sz="1600" dirty="0" smtClean="0">
                        <a:latin typeface="Meiryo UI" panose="020B0604030504040204" pitchFamily="50" charset="-128"/>
                        <a:ea typeface="Meiryo UI" panose="020B0604030504040204" pitchFamily="50" charset="-128"/>
                      </a:endParaRPr>
                    </a:p>
                    <a:p>
                      <a:r>
                        <a:rPr kumimoji="1" lang="ja-JP" altLang="en-US" sz="1600" b="1" dirty="0" smtClean="0">
                          <a:latin typeface="Meiryo UI" panose="020B0604030504040204" pitchFamily="50" charset="-128"/>
                          <a:ea typeface="Meiryo UI" panose="020B0604030504040204" pitchFamily="50" charset="-128"/>
                        </a:rPr>
                        <a:t>・昆虫糖鎖</a:t>
                      </a:r>
                      <a:r>
                        <a:rPr kumimoji="1" lang="ja-JP" altLang="en-US" sz="1600" dirty="0" smtClean="0">
                          <a:latin typeface="Meiryo UI" panose="020B0604030504040204" pitchFamily="50" charset="-128"/>
                          <a:ea typeface="Meiryo UI" panose="020B0604030504040204" pitchFamily="50" charset="-128"/>
                        </a:rPr>
                        <a:t>：植物や昆虫が産出するオリゴ糖鎖には、様々な免疫活性や細胞増殖制御活性がある。特に昆虫など動物由来のオリゴ糖鎖には、未知の生理機能があると期待。</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b="1" dirty="0" smtClean="0">
                          <a:latin typeface="Meiryo UI" panose="020B0604030504040204" pitchFamily="50" charset="-128"/>
                          <a:ea typeface="Meiryo UI" panose="020B0604030504040204" pitchFamily="50" charset="-128"/>
                        </a:rPr>
                        <a:t>大阪大学　生物工学　藤山研究室</a:t>
                      </a:r>
                      <a:endParaRPr kumimoji="1" lang="en-US" altLang="ja-JP" sz="1600" b="1" dirty="0" smtClean="0">
                        <a:latin typeface="Meiryo UI" panose="020B0604030504040204" pitchFamily="50" charset="-128"/>
                        <a:ea typeface="Meiryo UI" panose="020B0604030504040204" pitchFamily="50" charset="-128"/>
                      </a:endParaRPr>
                    </a:p>
                    <a:p>
                      <a:r>
                        <a:rPr kumimoji="1" lang="ja-JP" altLang="en-US" sz="1600" b="1" dirty="0" smtClean="0">
                          <a:latin typeface="Meiryo UI" panose="020B0604030504040204" pitchFamily="50" charset="-128"/>
                          <a:ea typeface="Meiryo UI" panose="020B0604030504040204" pitchFamily="50" charset="-128"/>
                        </a:rPr>
                        <a:t>シスメックス㈱</a:t>
                      </a:r>
                      <a:endParaRPr kumimoji="1" lang="en-US" altLang="ja-JP" sz="1600" b="1" dirty="0" smtClean="0">
                        <a:latin typeface="Meiryo UI" panose="020B0604030504040204" pitchFamily="50" charset="-128"/>
                        <a:ea typeface="Meiryo UI" panose="020B0604030504040204" pitchFamily="50" charset="-128"/>
                      </a:endParaRPr>
                    </a:p>
                    <a:p>
                      <a:r>
                        <a:rPr kumimoji="1" lang="ja-JP" altLang="en-US" sz="1600" dirty="0" smtClean="0">
                          <a:latin typeface="Meiryo UI" panose="020B0604030504040204" pitchFamily="50" charset="-128"/>
                          <a:ea typeface="Meiryo UI" panose="020B0604030504040204" pitchFamily="50" charset="-128"/>
                        </a:rPr>
                        <a:t>（カイコ生産系によるタンパク質生産）</a:t>
                      </a:r>
                      <a:endParaRPr kumimoji="1" lang="ja-JP" altLang="en-US" sz="1600" dirty="0">
                        <a:latin typeface="Meiryo UI" panose="020B0604030504040204" pitchFamily="50" charset="-128"/>
                        <a:ea typeface="Meiryo UI" panose="020B0604030504040204" pitchFamily="50" charset="-128"/>
                      </a:endParaRPr>
                    </a:p>
                  </a:txBody>
                  <a:tcPr anchor="ctr"/>
                </a:tc>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800" b="1" dirty="0" smtClean="0">
                          <a:latin typeface="Meiryo UI" panose="020B0604030504040204" pitchFamily="50" charset="-128"/>
                          <a:ea typeface="Meiryo UI" panose="020B0604030504040204" pitchFamily="50" charset="-128"/>
                        </a:rPr>
                        <a:t>グリコ</a:t>
                      </a:r>
                      <a:endParaRPr kumimoji="1" lang="en-US" altLang="ja-JP" sz="1800" b="1" dirty="0" smtClean="0">
                        <a:latin typeface="Meiryo UI" panose="020B0604030504040204" pitchFamily="50" charset="-128"/>
                        <a:ea typeface="Meiryo UI" panose="020B0604030504040204" pitchFamily="50" charset="-128"/>
                      </a:endParaRPr>
                    </a:p>
                    <a:p>
                      <a:pPr algn="ctr"/>
                      <a:r>
                        <a:rPr kumimoji="1" lang="ja-JP" altLang="en-US" sz="1800" b="1" dirty="0" smtClean="0">
                          <a:latin typeface="Meiryo UI" panose="020B0604030504040204" pitchFamily="50" charset="-128"/>
                          <a:ea typeface="Meiryo UI" panose="020B0604030504040204" pitchFamily="50" charset="-128"/>
                        </a:rPr>
                        <a:t>ニュートリション</a:t>
                      </a:r>
                      <a:endParaRPr kumimoji="1" lang="ja-JP" altLang="en-US" sz="1800" b="1"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b="1" dirty="0" smtClean="0">
                          <a:latin typeface="Meiryo UI" panose="020B0604030504040204" pitchFamily="50" charset="-128"/>
                          <a:ea typeface="Meiryo UI" panose="020B0604030504040204" pitchFamily="50" charset="-128"/>
                        </a:rPr>
                        <a:t>グリコニュートリションは、糖鎖から捉えた栄養食品学</a:t>
                      </a:r>
                      <a:r>
                        <a:rPr kumimoji="1" lang="ja-JP" altLang="en-US" sz="1600" dirty="0" smtClean="0">
                          <a:latin typeface="Meiryo UI" panose="020B0604030504040204" pitchFamily="50" charset="-128"/>
                          <a:ea typeface="Meiryo UI" panose="020B0604030504040204" pitchFamily="50" charset="-128"/>
                        </a:rPr>
                        <a:t>。単糖が不足すると、糖鎖が仲介する細胞同士のコミュニケーションが難しくなり病気となる。不足する単糖を積極的に補給し、糖鎖の正常性を保持。</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dirty="0" smtClean="0">
                          <a:latin typeface="Meiryo UI" panose="020B0604030504040204" pitchFamily="50" charset="-128"/>
                          <a:ea typeface="Meiryo UI" panose="020B0604030504040204" pitchFamily="50" charset="-128"/>
                        </a:rPr>
                        <a:t>様々な糖鎖関連食品等、販売</a:t>
                      </a:r>
                      <a:endParaRPr kumimoji="1" lang="ja-JP" altLang="en-US" sz="1600" dirty="0">
                        <a:latin typeface="Meiryo UI" panose="020B0604030504040204" pitchFamily="50" charset="-128"/>
                        <a:ea typeface="Meiryo UI" panose="020B0604030504040204" pitchFamily="50" charset="-128"/>
                      </a:endParaRPr>
                    </a:p>
                  </a:txBody>
                  <a:tcPr anchor="ctr"/>
                </a:tc>
              </a:tr>
            </a:tbl>
          </a:graphicData>
        </a:graphic>
      </p:graphicFrame>
    </p:spTree>
    <p:extLst>
      <p:ext uri="{BB962C8B-B14F-4D97-AF65-F5344CB8AC3E}">
        <p14:creationId xmlns:p14="http://schemas.microsoft.com/office/powerpoint/2010/main" val="15655521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ext uri="{D42A27DB-BD31-4B8C-83A1-F6EECF244321}">
                <p14:modId xmlns:p14="http://schemas.microsoft.com/office/powerpoint/2010/main" val="1867534584"/>
              </p:ext>
            </p:extLst>
          </p:nvPr>
        </p:nvGraphicFramePr>
        <p:xfrm>
          <a:off x="678809" y="1045449"/>
          <a:ext cx="13724238" cy="3083560"/>
        </p:xfrm>
        <a:graphic>
          <a:graphicData uri="http://schemas.openxmlformats.org/drawingml/2006/table">
            <a:tbl>
              <a:tblPr firstRow="1" bandRow="1">
                <a:tableStyleId>{93296810-A885-4BE3-A3E7-6D5BEEA58F35}</a:tableStyleId>
              </a:tblPr>
              <a:tblGrid>
                <a:gridCol w="2047448"/>
                <a:gridCol w="1745364"/>
                <a:gridCol w="6806936"/>
                <a:gridCol w="3124490"/>
              </a:tblGrid>
              <a:tr h="370840">
                <a:tc>
                  <a:txBody>
                    <a:bodyPr/>
                    <a:lstStyle/>
                    <a:p>
                      <a:pPr algn="ctr"/>
                      <a:r>
                        <a:rPr kumimoji="1" lang="ja-JP" altLang="en-US" sz="1800" dirty="0" smtClean="0">
                          <a:latin typeface="Meiryo UI" panose="020B0604030504040204" pitchFamily="50" charset="-128"/>
                          <a:ea typeface="Meiryo UI" panose="020B0604030504040204" pitchFamily="50" charset="-128"/>
                        </a:rPr>
                        <a:t>分野</a:t>
                      </a:r>
                      <a:endParaRPr kumimoji="1" lang="ja-JP" altLang="en-US" sz="1800" b="1"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800" dirty="0" smtClean="0">
                          <a:latin typeface="Meiryo UI" panose="020B0604030504040204" pitchFamily="50" charset="-128"/>
                          <a:ea typeface="Meiryo UI" panose="020B0604030504040204" pitchFamily="50" charset="-128"/>
                        </a:rPr>
                        <a:t>事業機会</a:t>
                      </a:r>
                      <a:endParaRPr kumimoji="1" lang="ja-JP" altLang="en-US" sz="1800" b="1"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800" dirty="0" smtClean="0">
                          <a:latin typeface="Meiryo UI" panose="020B0604030504040204" pitchFamily="50" charset="-128"/>
                          <a:ea typeface="Meiryo UI" panose="020B0604030504040204" pitchFamily="50" charset="-128"/>
                        </a:rPr>
                        <a:t>概要</a:t>
                      </a:r>
                      <a:endParaRPr kumimoji="1" lang="ja-JP" altLang="en-US" sz="1800" b="1"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800" dirty="0" smtClean="0">
                          <a:latin typeface="Meiryo UI" panose="020B0604030504040204" pitchFamily="50" charset="-128"/>
                          <a:ea typeface="Meiryo UI" panose="020B0604030504040204" pitchFamily="50" charset="-128"/>
                        </a:rPr>
                        <a:t>プレイヤー</a:t>
                      </a:r>
                      <a:endParaRPr kumimoji="1" lang="ja-JP" altLang="en-US" sz="1800" b="1" dirty="0">
                        <a:latin typeface="Meiryo UI" panose="020B0604030504040204" pitchFamily="50" charset="-128"/>
                        <a:ea typeface="Meiryo UI" panose="020B0604030504040204" pitchFamily="50" charset="-128"/>
                      </a:endParaRPr>
                    </a:p>
                  </a:txBody>
                  <a:tcPr/>
                </a:tc>
              </a:tr>
              <a:tr h="370840">
                <a:tc rowSpan="3">
                  <a:txBody>
                    <a:bodyPr/>
                    <a:lstStyle/>
                    <a:p>
                      <a:pPr algn="ctr"/>
                      <a:r>
                        <a:rPr kumimoji="1" lang="ja-JP" altLang="en-US" sz="2400" b="1" dirty="0" smtClean="0">
                          <a:latin typeface="Meiryo UI" panose="020B0604030504040204" pitchFamily="50" charset="-128"/>
                          <a:ea typeface="Meiryo UI" panose="020B0604030504040204" pitchFamily="50" charset="-128"/>
                        </a:rPr>
                        <a:t>持続可能性</a:t>
                      </a:r>
                      <a:endParaRPr kumimoji="1" lang="en-US" altLang="ja-JP" sz="2400" b="1" dirty="0" smtClean="0">
                        <a:latin typeface="Meiryo UI" panose="020B0604030504040204" pitchFamily="50" charset="-128"/>
                        <a:ea typeface="Meiryo UI" panose="020B0604030504040204" pitchFamily="50" charset="-128"/>
                      </a:endParaRPr>
                    </a:p>
                    <a:p>
                      <a:pPr algn="ctr"/>
                      <a:r>
                        <a:rPr kumimoji="1" lang="ja-JP" altLang="en-US" sz="2400" b="1" dirty="0" smtClean="0">
                          <a:latin typeface="Meiryo UI" panose="020B0604030504040204" pitchFamily="50" charset="-128"/>
                          <a:ea typeface="Meiryo UI" panose="020B0604030504040204" pitchFamily="50" charset="-128"/>
                        </a:rPr>
                        <a:t>素材</a:t>
                      </a:r>
                      <a:endParaRPr kumimoji="1" lang="ja-JP" altLang="en-US" sz="2400" b="1"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800" b="1" dirty="0" smtClean="0">
                          <a:latin typeface="Meiryo UI" panose="020B0604030504040204" pitchFamily="50" charset="-128"/>
                          <a:ea typeface="Meiryo UI" panose="020B0604030504040204" pitchFamily="50" charset="-128"/>
                        </a:rPr>
                        <a:t>ナノファイバー</a:t>
                      </a:r>
                      <a:endParaRPr kumimoji="1" lang="ja-JP" altLang="en-US" sz="1800" b="1"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dirty="0" smtClean="0">
                          <a:latin typeface="Meiryo UI" panose="020B0604030504040204" pitchFamily="50" charset="-128"/>
                          <a:ea typeface="Meiryo UI" panose="020B0604030504040204" pitchFamily="50" charset="-128"/>
                        </a:rPr>
                        <a:t>・</a:t>
                      </a:r>
                      <a:r>
                        <a:rPr kumimoji="1" lang="ja-JP" altLang="en-US" sz="1600" b="1" dirty="0" smtClean="0">
                          <a:latin typeface="Meiryo UI" panose="020B0604030504040204" pitchFamily="50" charset="-128"/>
                          <a:ea typeface="Meiryo UI" panose="020B0604030504040204" pitchFamily="50" charset="-128"/>
                        </a:rPr>
                        <a:t>セルロースナノファイバー</a:t>
                      </a:r>
                      <a:r>
                        <a:rPr kumimoji="1" lang="ja-JP" altLang="en-US" sz="1600" dirty="0" smtClean="0">
                          <a:latin typeface="Meiryo UI" panose="020B0604030504040204" pitchFamily="50" charset="-128"/>
                          <a:ea typeface="Meiryo UI" panose="020B0604030504040204" pitchFamily="50" charset="-128"/>
                        </a:rPr>
                        <a:t>は、植物細胞の骨格をなす物質で、軽量、強度など優れた物性を有しており、次世代の高機能繊維素材。</a:t>
                      </a:r>
                      <a:endParaRPr kumimoji="1" lang="en-US" altLang="ja-JP" sz="1600" dirty="0" smtClean="0">
                        <a:latin typeface="Meiryo UI" panose="020B0604030504040204" pitchFamily="50" charset="-128"/>
                        <a:ea typeface="Meiryo UI" panose="020B0604030504040204" pitchFamily="50" charset="-128"/>
                      </a:endParaRPr>
                    </a:p>
                    <a:p>
                      <a:r>
                        <a:rPr kumimoji="1" lang="ja-JP" altLang="en-US" sz="1600" dirty="0" smtClean="0">
                          <a:latin typeface="Meiryo UI" panose="020B0604030504040204" pitchFamily="50" charset="-128"/>
                          <a:ea typeface="Meiryo UI" panose="020B0604030504040204" pitchFamily="50" charset="-128"/>
                        </a:rPr>
                        <a:t>・</a:t>
                      </a:r>
                      <a:r>
                        <a:rPr kumimoji="1" lang="ja-JP" altLang="en-US" sz="1600" b="1" dirty="0" smtClean="0">
                          <a:latin typeface="Meiryo UI" panose="020B0604030504040204" pitchFamily="50" charset="-128"/>
                          <a:ea typeface="Meiryo UI" panose="020B0604030504040204" pitchFamily="50" charset="-128"/>
                        </a:rPr>
                        <a:t>キチンキトサンナノファイバー</a:t>
                      </a:r>
                      <a:r>
                        <a:rPr kumimoji="1" lang="ja-JP" altLang="en-US" sz="1600" dirty="0" smtClean="0">
                          <a:latin typeface="Meiryo UI" panose="020B0604030504040204" pitchFamily="50" charset="-128"/>
                          <a:ea typeface="Meiryo UI" panose="020B0604030504040204" pitchFamily="50" charset="-128"/>
                        </a:rPr>
                        <a:t>は、食品残渣（カニ殻など）から抽出される機能材料。食品の物性改良、ダイエット、腸管炎症緩和、成人病予防、アンチエイジング、植物生理活性化。</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b="1" dirty="0" smtClean="0">
                          <a:latin typeface="Meiryo UI" panose="020B0604030504040204" pitchFamily="50" charset="-128"/>
                          <a:ea typeface="Meiryo UI" panose="020B0604030504040204" pitchFamily="50" charset="-128"/>
                        </a:rPr>
                        <a:t>㈱マリンナノファイバー</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（キチンナノファイバー）</a:t>
                      </a:r>
                      <a:endParaRPr kumimoji="1" lang="en-US" altLang="ja-JP" sz="1400" dirty="0" smtClean="0">
                        <a:latin typeface="Meiryo UI" panose="020B0604030504040204" pitchFamily="50" charset="-128"/>
                        <a:ea typeface="Meiryo UI" panose="020B0604030504040204" pitchFamily="50" charset="-128"/>
                      </a:endParaRPr>
                    </a:p>
                    <a:p>
                      <a:r>
                        <a:rPr kumimoji="1" lang="ja-JP" altLang="en-US" sz="1600" b="1" dirty="0" smtClean="0">
                          <a:latin typeface="Meiryo UI" panose="020B0604030504040204" pitchFamily="50" charset="-128"/>
                          <a:ea typeface="Meiryo UI" panose="020B0604030504040204" pitchFamily="50" charset="-128"/>
                        </a:rPr>
                        <a:t>大村塗料、シャープ化学工業</a:t>
                      </a:r>
                      <a:endParaRPr kumimoji="1" lang="en-US" altLang="ja-JP" sz="1600" b="1"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（キチンナノファイバー低コスト化）</a:t>
                      </a:r>
                      <a:endParaRPr kumimoji="1" lang="ja-JP" altLang="en-US" sz="1400" dirty="0">
                        <a:latin typeface="Meiryo UI" panose="020B0604030504040204" pitchFamily="50" charset="-128"/>
                        <a:ea typeface="Meiryo UI" panose="020B0604030504040204" pitchFamily="50" charset="-128"/>
                      </a:endParaRPr>
                    </a:p>
                  </a:txBody>
                  <a:tcPr anchor="ctr"/>
                </a:tc>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800" b="1" dirty="0" smtClean="0">
                          <a:latin typeface="Meiryo UI" panose="020B0604030504040204" pitchFamily="50" charset="-128"/>
                          <a:ea typeface="Meiryo UI" panose="020B0604030504040204" pitchFamily="50" charset="-128"/>
                        </a:rPr>
                        <a:t>超分子ゲル</a:t>
                      </a:r>
                      <a:endParaRPr kumimoji="1" lang="ja-JP" altLang="en-US" sz="1800" b="1"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dirty="0" smtClean="0">
                          <a:latin typeface="Meiryo UI" panose="020B0604030504040204" pitchFamily="50" charset="-128"/>
                          <a:ea typeface="Meiryo UI" panose="020B0604030504040204" pitchFamily="50" charset="-128"/>
                        </a:rPr>
                        <a:t>デンプンから生成されるオリゴ糖である</a:t>
                      </a:r>
                      <a:r>
                        <a:rPr kumimoji="1" lang="ja-JP" altLang="en-US" sz="1600" b="1" dirty="0" smtClean="0">
                          <a:latin typeface="Meiryo UI" panose="020B0604030504040204" pitchFamily="50" charset="-128"/>
                          <a:ea typeface="Meiryo UI" panose="020B0604030504040204" pitchFamily="50" charset="-128"/>
                        </a:rPr>
                        <a:t>シクロデキストリン</a:t>
                      </a:r>
                      <a:r>
                        <a:rPr kumimoji="1" lang="ja-JP" altLang="en-US" sz="1600" dirty="0" smtClean="0">
                          <a:latin typeface="Meiryo UI" panose="020B0604030504040204" pitchFamily="50" charset="-128"/>
                          <a:ea typeface="Meiryo UI" panose="020B0604030504040204" pitchFamily="50" charset="-128"/>
                        </a:rPr>
                        <a:t>を、</a:t>
                      </a:r>
                      <a:r>
                        <a:rPr kumimoji="1" lang="ja-JP" altLang="en-US" sz="1600" b="1" dirty="0" smtClean="0">
                          <a:latin typeface="Meiryo UI" panose="020B0604030504040204" pitchFamily="50" charset="-128"/>
                          <a:ea typeface="Meiryo UI" panose="020B0604030504040204" pitchFamily="50" charset="-128"/>
                        </a:rPr>
                        <a:t>超分子ゲル</a:t>
                      </a:r>
                      <a:r>
                        <a:rPr kumimoji="1" lang="ja-JP" altLang="en-US" sz="1600" dirty="0" smtClean="0">
                          <a:latin typeface="Meiryo UI" panose="020B0604030504040204" pitchFamily="50" charset="-128"/>
                          <a:ea typeface="Meiryo UI" panose="020B0604030504040204" pitchFamily="50" charset="-128"/>
                        </a:rPr>
                        <a:t>材料に添加すると高靭性を有する。人工筋肉やロボットのアクチュエーターなどへの応用。</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b="1" dirty="0" smtClean="0">
                          <a:latin typeface="Meiryo UI" panose="020B0604030504040204" pitchFamily="50" charset="-128"/>
                          <a:ea typeface="Meiryo UI" panose="020B0604030504040204" pitchFamily="50" charset="-128"/>
                        </a:rPr>
                        <a:t>山形大学 工学部 機械ｼｽﾃﾑ工学科 古川研究室、ディライトマター㈱</a:t>
                      </a:r>
                      <a:endParaRPr kumimoji="1" lang="ja-JP" altLang="en-US" sz="1600" b="1" dirty="0">
                        <a:latin typeface="Meiryo UI" panose="020B0604030504040204" pitchFamily="50" charset="-128"/>
                        <a:ea typeface="Meiryo UI" panose="020B0604030504040204" pitchFamily="50" charset="-128"/>
                      </a:endParaRPr>
                    </a:p>
                  </a:txBody>
                  <a:tcPr anchor="ctr"/>
                </a:tc>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800" b="1" dirty="0" smtClean="0">
                          <a:latin typeface="Meiryo UI" panose="020B0604030504040204" pitchFamily="50" charset="-128"/>
                          <a:ea typeface="Meiryo UI" panose="020B0604030504040204" pitchFamily="50" charset="-128"/>
                        </a:rPr>
                        <a:t>バイオマス</a:t>
                      </a:r>
                      <a:endParaRPr kumimoji="1" lang="ja-JP" altLang="en-US" sz="1800" b="1" dirty="0">
                        <a:latin typeface="Meiryo UI" panose="020B0604030504040204" pitchFamily="50" charset="-128"/>
                        <a:ea typeface="Meiryo UI" panose="020B0604030504040204" pitchFamily="50" charset="-128"/>
                      </a:endParaRPr>
                    </a:p>
                  </a:txBody>
                  <a:tcPr anchor="ctr"/>
                </a:tc>
                <a:tc>
                  <a:txBody>
                    <a:bodyPr/>
                    <a:lstStyle/>
                    <a:p>
                      <a:r>
                        <a:rPr kumimoji="1" lang="ja-JP" altLang="en-US" sz="1600" b="1" dirty="0" smtClean="0">
                          <a:latin typeface="Meiryo UI" panose="020B0604030504040204" pitchFamily="50" charset="-128"/>
                          <a:ea typeface="Meiryo UI" panose="020B0604030504040204" pitchFamily="50" charset="-128"/>
                        </a:rPr>
                        <a:t>植物細胞壁は、ほぼ糖鎖で構成され、地球上最大のバイオマス</a:t>
                      </a:r>
                      <a:r>
                        <a:rPr kumimoji="1" lang="ja-JP" altLang="en-US" sz="1600" dirty="0" smtClean="0">
                          <a:latin typeface="Meiryo UI" panose="020B0604030504040204" pitchFamily="50" charset="-128"/>
                          <a:ea typeface="Meiryo UI" panose="020B0604030504040204" pitchFamily="50" charset="-128"/>
                        </a:rPr>
                        <a:t>。植物細胞壁は、毎年</a:t>
                      </a:r>
                      <a:r>
                        <a:rPr kumimoji="1" lang="en-US" altLang="ja-JP" sz="1600" dirty="0" smtClean="0">
                          <a:latin typeface="Meiryo UI" panose="020B0604030504040204" pitchFamily="50" charset="-128"/>
                          <a:ea typeface="Meiryo UI" panose="020B0604030504040204" pitchFamily="50" charset="-128"/>
                        </a:rPr>
                        <a:t>1,200</a:t>
                      </a:r>
                      <a:r>
                        <a:rPr kumimoji="1" lang="ja-JP" altLang="en-US" sz="1600" dirty="0" smtClean="0">
                          <a:latin typeface="Meiryo UI" panose="020B0604030504040204" pitchFamily="50" charset="-128"/>
                          <a:ea typeface="Meiryo UI" panose="020B0604030504040204" pitchFamily="50" charset="-128"/>
                        </a:rPr>
                        <a:t>億トンから</a:t>
                      </a:r>
                      <a:r>
                        <a:rPr kumimoji="1" lang="en-US" altLang="ja-JP" sz="1600" dirty="0" smtClean="0">
                          <a:latin typeface="Meiryo UI" panose="020B0604030504040204" pitchFamily="50" charset="-128"/>
                          <a:ea typeface="Meiryo UI" panose="020B0604030504040204" pitchFamily="50" charset="-128"/>
                        </a:rPr>
                        <a:t>1,700</a:t>
                      </a:r>
                      <a:r>
                        <a:rPr kumimoji="1" lang="ja-JP" altLang="en-US" sz="1600" dirty="0" smtClean="0">
                          <a:latin typeface="Meiryo UI" panose="020B0604030504040204" pitchFamily="50" charset="-128"/>
                          <a:ea typeface="Meiryo UI" panose="020B0604030504040204" pitchFamily="50" charset="-128"/>
                        </a:rPr>
                        <a:t>億トンが作られておりバイオ燃料などでの利活用に期待。</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dirty="0" smtClean="0">
                          <a:latin typeface="Meiryo UI" panose="020B0604030504040204" pitchFamily="50" charset="-128"/>
                          <a:ea typeface="Meiryo UI" panose="020B0604030504040204" pitchFamily="50" charset="-128"/>
                        </a:rPr>
                        <a:t>様々な取組が世界でなされている</a:t>
                      </a:r>
                      <a:endParaRPr kumimoji="1" lang="ja-JP" altLang="en-US" sz="1400" dirty="0">
                        <a:latin typeface="Meiryo UI" panose="020B0604030504040204" pitchFamily="50" charset="-128"/>
                        <a:ea typeface="Meiryo UI" panose="020B0604030504040204" pitchFamily="50" charset="-128"/>
                      </a:endParaRPr>
                    </a:p>
                  </a:txBody>
                  <a:tcPr anchor="ctr"/>
                </a:tc>
              </a:tr>
            </a:tbl>
          </a:graphicData>
        </a:graphic>
      </p:graphicFrame>
    </p:spTree>
    <p:extLst>
      <p:ext uri="{BB962C8B-B14F-4D97-AF65-F5344CB8AC3E}">
        <p14:creationId xmlns:p14="http://schemas.microsoft.com/office/powerpoint/2010/main" val="34190762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2177482801"/>
              </p:ext>
            </p:extLst>
          </p:nvPr>
        </p:nvGraphicFramePr>
        <p:xfrm>
          <a:off x="-939114" y="263611"/>
          <a:ext cx="13724238" cy="7320280"/>
        </p:xfrm>
        <a:graphic>
          <a:graphicData uri="http://schemas.openxmlformats.org/drawingml/2006/table">
            <a:tbl>
              <a:tblPr firstRow="1" bandRow="1">
                <a:tableStyleId>{7DF18680-E054-41AD-8BC1-D1AEF772440D}</a:tableStyleId>
              </a:tblPr>
              <a:tblGrid>
                <a:gridCol w="2047448"/>
                <a:gridCol w="1745364"/>
                <a:gridCol w="6806936"/>
                <a:gridCol w="3124490"/>
              </a:tblGrid>
              <a:tr h="370840">
                <a:tc>
                  <a:txBody>
                    <a:bodyPr/>
                    <a:lstStyle/>
                    <a:p>
                      <a:pPr algn="ctr"/>
                      <a:r>
                        <a:rPr kumimoji="1" lang="ja-JP" altLang="en-US" sz="1600" b="0" dirty="0" smtClean="0">
                          <a:latin typeface="Meiryo UI" panose="020B0604030504040204" pitchFamily="50" charset="-128"/>
                          <a:ea typeface="Meiryo UI" panose="020B0604030504040204" pitchFamily="50" charset="-128"/>
                        </a:rPr>
                        <a:t>分野</a:t>
                      </a:r>
                      <a:endParaRPr kumimoji="1" lang="ja-JP" altLang="en-US" sz="1600" b="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600" b="0" dirty="0" smtClean="0">
                          <a:latin typeface="Meiryo UI" panose="020B0604030504040204" pitchFamily="50" charset="-128"/>
                          <a:ea typeface="Meiryo UI" panose="020B0604030504040204" pitchFamily="50" charset="-128"/>
                        </a:rPr>
                        <a:t>事業機会</a:t>
                      </a:r>
                      <a:endParaRPr kumimoji="1" lang="ja-JP" altLang="en-US" sz="1600" b="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600" b="0" dirty="0" smtClean="0">
                          <a:latin typeface="Meiryo UI" panose="020B0604030504040204" pitchFamily="50" charset="-128"/>
                          <a:ea typeface="Meiryo UI" panose="020B0604030504040204" pitchFamily="50" charset="-128"/>
                        </a:rPr>
                        <a:t>概要</a:t>
                      </a:r>
                      <a:endParaRPr kumimoji="1" lang="ja-JP" altLang="en-US" sz="1600" b="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600" b="0" dirty="0" smtClean="0">
                          <a:latin typeface="Meiryo UI" panose="020B0604030504040204" pitchFamily="50" charset="-128"/>
                          <a:ea typeface="Meiryo UI" panose="020B0604030504040204" pitchFamily="50" charset="-128"/>
                        </a:rPr>
                        <a:t>プレイヤー</a:t>
                      </a:r>
                      <a:endParaRPr kumimoji="1" lang="ja-JP" altLang="en-US" sz="1600" b="0" dirty="0">
                        <a:latin typeface="Meiryo UI" panose="020B0604030504040204" pitchFamily="50" charset="-128"/>
                        <a:ea typeface="Meiryo UI" panose="020B0604030504040204" pitchFamily="50" charset="-128"/>
                      </a:endParaRPr>
                    </a:p>
                  </a:txBody>
                  <a:tcPr/>
                </a:tc>
              </a:tr>
              <a:tr h="370840">
                <a:tc rowSpan="3">
                  <a:txBody>
                    <a:bodyPr/>
                    <a:lstStyle/>
                    <a:p>
                      <a:pPr algn="ctr"/>
                      <a:r>
                        <a:rPr kumimoji="1" lang="ja-JP" altLang="en-US" sz="1800" b="1" dirty="0" smtClean="0">
                          <a:latin typeface="Meiryo UI" panose="020B0604030504040204" pitchFamily="50" charset="-128"/>
                          <a:ea typeface="Meiryo UI" panose="020B0604030504040204" pitchFamily="50" charset="-128"/>
                        </a:rPr>
                        <a:t>糖鎖医療</a:t>
                      </a:r>
                      <a:endParaRPr kumimoji="1" lang="ja-JP" altLang="en-US" sz="1800" b="1"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600" dirty="0" smtClean="0">
                          <a:latin typeface="Meiryo UI" panose="020B0604030504040204" pitchFamily="50" charset="-128"/>
                          <a:ea typeface="Meiryo UI" panose="020B0604030504040204" pitchFamily="50" charset="-128"/>
                        </a:rPr>
                        <a:t>未病診断技術</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dirty="0" smtClean="0">
                          <a:latin typeface="Meiryo UI" panose="020B0604030504040204" pitchFamily="50" charset="-128"/>
                          <a:ea typeface="Meiryo UI" panose="020B0604030504040204" pitchFamily="50" charset="-128"/>
                        </a:rPr>
                        <a:t>高齢化社会においては、病気にならないことが重要。</a:t>
                      </a:r>
                      <a:r>
                        <a:rPr kumimoji="1" lang="ja-JP" altLang="en-US" sz="1400" b="1" dirty="0" smtClean="0">
                          <a:latin typeface="Meiryo UI" panose="020B0604030504040204" pitchFamily="50" charset="-128"/>
                          <a:ea typeface="Meiryo UI" panose="020B0604030504040204" pitchFamily="50" charset="-128"/>
                        </a:rPr>
                        <a:t>糖鎖が、様々な疾患のバイオマーカー</a:t>
                      </a:r>
                      <a:r>
                        <a:rPr kumimoji="1" lang="ja-JP" altLang="en-US" sz="1400" dirty="0" smtClean="0">
                          <a:latin typeface="Meiryo UI" panose="020B0604030504040204" pitchFamily="50" charset="-128"/>
                          <a:ea typeface="Meiryo UI" panose="020B0604030504040204" pitchFamily="50" charset="-128"/>
                        </a:rPr>
                        <a:t>となることは実証済みであり、糖鎖を利用して未病状態を検知し、その疾患の発症前に修復（</a:t>
                      </a:r>
                      <a:r>
                        <a:rPr kumimoji="1" lang="ja-JP" altLang="en-US" sz="1400" b="1" dirty="0" smtClean="0">
                          <a:latin typeface="Meiryo UI" panose="020B0604030504040204" pitchFamily="50" charset="-128"/>
                          <a:ea typeface="Meiryo UI" panose="020B0604030504040204" pitchFamily="50" charset="-128"/>
                        </a:rPr>
                        <a:t>未病治療</a:t>
                      </a:r>
                      <a:r>
                        <a:rPr kumimoji="1" lang="ja-JP" altLang="en-US"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島津製作所</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田中耕一記念質量分析研究所</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（アルツハイマーアミロイド</a:t>
                      </a:r>
                      <a:r>
                        <a:rPr kumimoji="1" lang="en-US" altLang="ja-JP" sz="1400" dirty="0" smtClean="0">
                          <a:latin typeface="Meiryo UI" panose="020B0604030504040204" pitchFamily="50" charset="-128"/>
                          <a:ea typeface="Meiryo UI" panose="020B0604030504040204" pitchFamily="50" charset="-128"/>
                        </a:rPr>
                        <a:t>β</a:t>
                      </a:r>
                      <a:r>
                        <a:rPr kumimoji="1" lang="ja-JP" altLang="en-US" sz="1400" dirty="0" smtClean="0">
                          <a:latin typeface="Meiryo UI" panose="020B0604030504040204" pitchFamily="50" charset="-128"/>
                          <a:ea typeface="Meiryo UI" panose="020B0604030504040204" pitchFamily="50" charset="-128"/>
                        </a:rPr>
                        <a:t>早期検知）</a:t>
                      </a:r>
                      <a:endParaRPr kumimoji="1" lang="ja-JP" altLang="en-US" sz="1400" dirty="0">
                        <a:latin typeface="Meiryo UI" panose="020B0604030504040204" pitchFamily="50" charset="-128"/>
                        <a:ea typeface="Meiryo UI" panose="020B0604030504040204" pitchFamily="50" charset="-128"/>
                      </a:endParaRPr>
                    </a:p>
                  </a:txBody>
                  <a:tcPr anchor="ctr"/>
                </a:tc>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600" dirty="0" smtClean="0">
                          <a:latin typeface="Meiryo UI" panose="020B0604030504040204" pitchFamily="50" charset="-128"/>
                          <a:ea typeface="Meiryo UI" panose="020B0604030504040204" pitchFamily="50" charset="-128"/>
                        </a:rPr>
                        <a:t>レクチン医薬</a:t>
                      </a:r>
                      <a:endParaRPr kumimoji="1" lang="en-US" altLang="ja-JP" sz="1600" dirty="0" smtClean="0">
                        <a:latin typeface="Meiryo UI" panose="020B0604030504040204" pitchFamily="50" charset="-128"/>
                        <a:ea typeface="Meiryo UI" panose="020B0604030504040204" pitchFamily="50" charset="-128"/>
                      </a:endParaRPr>
                    </a:p>
                  </a:txBody>
                  <a:tcPr anchor="ctr"/>
                </a:tc>
                <a:tc>
                  <a:txBody>
                    <a:bodyPr/>
                    <a:lstStyle/>
                    <a:p>
                      <a:r>
                        <a:rPr kumimoji="1" lang="ja-JP" altLang="en-US" sz="1400" dirty="0" smtClean="0">
                          <a:latin typeface="Meiryo UI" panose="020B0604030504040204" pitchFamily="50" charset="-128"/>
                          <a:ea typeface="Meiryo UI" panose="020B0604030504040204" pitchFamily="50" charset="-128"/>
                        </a:rPr>
                        <a:t>難治がんの代表である膵がん細胞表面に強く発現している</a:t>
                      </a:r>
                      <a:r>
                        <a:rPr kumimoji="1" lang="ja-JP" altLang="en-US" sz="1400" b="1" dirty="0" smtClean="0">
                          <a:latin typeface="Meiryo UI" panose="020B0604030504040204" pitchFamily="50" charset="-128"/>
                          <a:ea typeface="Meiryo UI" panose="020B0604030504040204" pitchFamily="50" charset="-128"/>
                        </a:rPr>
                        <a:t>糖鎖をレクチンに抗がん薬を融合させたレクチン医薬</a:t>
                      </a:r>
                      <a:r>
                        <a:rPr kumimoji="1" lang="ja-JP" altLang="en-US" sz="1400" dirty="0" smtClean="0">
                          <a:latin typeface="Meiryo UI" panose="020B0604030504040204" pitchFamily="50" charset="-128"/>
                          <a:ea typeface="Meiryo UI" panose="020B0604030504040204" pitchFamily="50" charset="-128"/>
                        </a:rPr>
                        <a:t>により、マウス膵がんの治療に成功。高価な抗体治療薬に取って代わる、安価な</a:t>
                      </a:r>
                      <a:r>
                        <a:rPr kumimoji="1" lang="ja-JP" altLang="en-US" sz="1400" b="1" dirty="0" smtClean="0">
                          <a:latin typeface="Meiryo UI" panose="020B0604030504040204" pitchFamily="50" charset="-128"/>
                          <a:ea typeface="Meiryo UI" panose="020B0604030504040204" pitchFamily="50" charset="-128"/>
                        </a:rPr>
                        <a:t>ポスト抗体医薬としてレクチンが有力</a:t>
                      </a:r>
                      <a:r>
                        <a:rPr kumimoji="1" lang="ja-JP" altLang="en-US" sz="1400" dirty="0" smtClean="0">
                          <a:latin typeface="Meiryo UI" panose="020B0604030504040204" pitchFamily="50" charset="-128"/>
                          <a:ea typeface="Meiryo UI" panose="020B0604030504040204" pitchFamily="50" charset="-128"/>
                        </a:rPr>
                        <a:t>な薬剤キャリアーになる可能性あり。</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産業技術総合研究所・糖鎖医工学研究センター</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筑波大学 </a:t>
                      </a:r>
                      <a:r>
                        <a:rPr kumimoji="1" lang="zh-CN" altLang="en-US" sz="1400" b="1" dirty="0" smtClean="0">
                          <a:latin typeface="Meiryo UI" panose="020B0604030504040204" pitchFamily="50" charset="-128"/>
                          <a:ea typeface="Meiryo UI" panose="020B0604030504040204" pitchFamily="50" charset="-128"/>
                        </a:rPr>
                        <a:t>医学医療系 病理</a:t>
                      </a:r>
                      <a:endParaRPr kumimoji="1" lang="ja-JP" altLang="en-US" sz="1400" b="1" dirty="0">
                        <a:latin typeface="Meiryo UI" panose="020B0604030504040204" pitchFamily="50" charset="-128"/>
                        <a:ea typeface="Meiryo UI" panose="020B0604030504040204" pitchFamily="50" charset="-128"/>
                      </a:endParaRPr>
                    </a:p>
                  </a:txBody>
                  <a:tcPr anchor="ctr"/>
                </a:tc>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600" dirty="0" smtClean="0">
                          <a:latin typeface="Meiryo UI" panose="020B0604030504040204" pitchFamily="50" charset="-128"/>
                          <a:ea typeface="Meiryo UI" panose="020B0604030504040204" pitchFamily="50" charset="-128"/>
                        </a:rPr>
                        <a:t>糖鎖創薬</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dirty="0" smtClean="0">
                          <a:latin typeface="Meiryo UI" panose="020B0604030504040204" pitchFamily="50" charset="-128"/>
                          <a:ea typeface="Meiryo UI" panose="020B0604030504040204" pitchFamily="50" charset="-128"/>
                        </a:rPr>
                        <a:t>個人差や疾患状態を見分けることができる</a:t>
                      </a:r>
                      <a:r>
                        <a:rPr kumimoji="1" lang="ja-JP" altLang="en-US" sz="1400" b="1" dirty="0" smtClean="0">
                          <a:latin typeface="Meiryo UI" panose="020B0604030504040204" pitchFamily="50" charset="-128"/>
                          <a:ea typeface="Meiryo UI" panose="020B0604030504040204" pitchFamily="50" charset="-128"/>
                        </a:rPr>
                        <a:t>糖鎖を利用した創薬</a:t>
                      </a:r>
                      <a:r>
                        <a:rPr kumimoji="1" lang="ja-JP" altLang="en-US" sz="1400" dirty="0" smtClean="0">
                          <a:latin typeface="Meiryo UI" panose="020B0604030504040204" pitchFamily="50" charset="-128"/>
                          <a:ea typeface="Meiryo UI" panose="020B0604030504040204" pitchFamily="50" charset="-128"/>
                        </a:rPr>
                        <a:t>。</a:t>
                      </a:r>
                      <a:endParaRPr kumimoji="1"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タンパク質に糖鎖が付いた「糖タンパク質」による</a:t>
                      </a:r>
                      <a:r>
                        <a:rPr kumimoji="1" lang="ja-JP" altLang="en-US" sz="1400" b="1" dirty="0" smtClean="0">
                          <a:latin typeface="Meiryo UI" panose="020B0604030504040204" pitchFamily="50" charset="-128"/>
                          <a:ea typeface="Meiryo UI" panose="020B0604030504040204" pitchFamily="50" charset="-128"/>
                        </a:rPr>
                        <a:t>バイオ医薬品市場が拡大</a:t>
                      </a:r>
                      <a:r>
                        <a:rPr kumimoji="1" lang="ja-JP" altLang="en-US" sz="1400" dirty="0" smtClean="0">
                          <a:latin typeface="Meiryo UI" panose="020B0604030504040204" pitchFamily="50" charset="-128"/>
                          <a:ea typeface="Meiryo UI" panose="020B0604030504040204" pitchFamily="50" charset="-128"/>
                        </a:rPr>
                        <a:t>。既存のバイオ医薬品の特許失効が背景にある。</a:t>
                      </a:r>
                      <a:r>
                        <a:rPr kumimoji="1" lang="ja-JP" altLang="en-US" sz="1400" b="1" dirty="0" smtClean="0">
                          <a:latin typeface="Meiryo UI" panose="020B0604030504040204" pitchFamily="50" charset="-128"/>
                          <a:ea typeface="Meiryo UI" panose="020B0604030504040204" pitchFamily="50" charset="-128"/>
                        </a:rPr>
                        <a:t>バイオベターの開発</a:t>
                      </a:r>
                      <a:r>
                        <a:rPr kumimoji="1" lang="ja-JP" altLang="en-US" sz="1400" dirty="0" smtClean="0">
                          <a:latin typeface="Meiryo UI" panose="020B0604030504040204" pitchFamily="50" charset="-128"/>
                          <a:ea typeface="Meiryo UI" panose="020B0604030504040204" pitchFamily="50" charset="-128"/>
                        </a:rPr>
                        <a:t>も進む。</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糖鎖工学研究所、日本触媒</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200" dirty="0" smtClean="0">
                          <a:latin typeface="Meiryo UI" panose="020B0604030504040204" pitchFamily="50" charset="-128"/>
                          <a:ea typeface="Meiryo UI" panose="020B0604030504040204" pitchFamily="50" charset="-128"/>
                        </a:rPr>
                        <a:t>（ヒト型糖鎖付加ソマトスタチン誘導体）</a:t>
                      </a:r>
                      <a:endParaRPr kumimoji="1" lang="en-US" altLang="ja-JP" sz="1200" dirty="0" smtClean="0">
                        <a:latin typeface="Meiryo UI" panose="020B0604030504040204" pitchFamily="50" charset="-128"/>
                        <a:ea typeface="Meiryo UI" panose="020B0604030504040204" pitchFamily="50" charset="-128"/>
                      </a:endParaRPr>
                    </a:p>
                    <a:p>
                      <a:r>
                        <a:rPr kumimoji="1" lang="en-US" altLang="ja-JP" sz="1400" b="1" dirty="0" smtClean="0">
                          <a:latin typeface="Meiryo UI" panose="020B0604030504040204" pitchFamily="50" charset="-128"/>
                          <a:ea typeface="Meiryo UI" panose="020B0604030504040204" pitchFamily="50" charset="-128"/>
                        </a:rPr>
                        <a:t>Amgen</a:t>
                      </a:r>
                      <a:r>
                        <a:rPr kumimoji="1" lang="ja-JP" altLang="en-US" sz="1400" b="1" dirty="0" smtClean="0">
                          <a:latin typeface="Meiryo UI" panose="020B0604030504040204" pitchFamily="50" charset="-128"/>
                          <a:ea typeface="Meiryo UI" panose="020B0604030504040204" pitchFamily="50" charset="-128"/>
                        </a:rPr>
                        <a:t>社</a:t>
                      </a:r>
                      <a:r>
                        <a:rPr kumimoji="1" lang="ja-JP" altLang="en-US" sz="1400" dirty="0" smtClean="0">
                          <a:latin typeface="Meiryo UI" panose="020B0604030504040204" pitchFamily="50" charset="-128"/>
                          <a:ea typeface="Meiryo UI" panose="020B0604030504040204" pitchFamily="50" charset="-128"/>
                        </a:rPr>
                        <a:t>（腎臓解析用アラネスプ）</a:t>
                      </a:r>
                      <a:endParaRPr kumimoji="1" lang="ja-JP" altLang="en-US" sz="1400" dirty="0">
                        <a:latin typeface="Meiryo UI" panose="020B0604030504040204" pitchFamily="50" charset="-128"/>
                        <a:ea typeface="Meiryo UI" panose="020B0604030504040204" pitchFamily="50" charset="-128"/>
                      </a:endParaRPr>
                    </a:p>
                  </a:txBody>
                  <a:tcPr anchor="ctr"/>
                </a:tc>
              </a:tr>
              <a:tr h="370840">
                <a:tc rowSpan="3">
                  <a:txBody>
                    <a:bodyPr/>
                    <a:lstStyle/>
                    <a:p>
                      <a:pPr algn="ctr"/>
                      <a:r>
                        <a:rPr kumimoji="1" lang="ja-JP" altLang="en-US" sz="1800" b="1" dirty="0" smtClean="0">
                          <a:latin typeface="Meiryo UI" panose="020B0604030504040204" pitchFamily="50" charset="-128"/>
                          <a:ea typeface="Meiryo UI" panose="020B0604030504040204" pitchFamily="50" charset="-128"/>
                        </a:rPr>
                        <a:t>機能性食品</a:t>
                      </a:r>
                      <a:endParaRPr kumimoji="1" lang="ja-JP" altLang="en-US" sz="1800" b="1"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600" dirty="0" smtClean="0">
                          <a:latin typeface="Meiryo UI" panose="020B0604030504040204" pitchFamily="50" charset="-128"/>
                          <a:ea typeface="Meiryo UI" panose="020B0604030504040204" pitchFamily="50" charset="-128"/>
                        </a:rPr>
                        <a:t>希少糖</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・希少糖：</a:t>
                      </a:r>
                      <a:r>
                        <a:rPr kumimoji="1" lang="ja-JP" altLang="en-US" sz="1400" dirty="0" smtClean="0">
                          <a:latin typeface="Meiryo UI" panose="020B0604030504040204" pitchFamily="50" charset="-128"/>
                          <a:ea typeface="Meiryo UI" panose="020B0604030504040204" pitchFamily="50" charset="-128"/>
                        </a:rPr>
                        <a:t>自然界に極少量しか存在しない単糖で、抗肥満作用や抗酸化作用を持つ希少糖が発見されている。特に糖尿病に効果のある</a:t>
                      </a:r>
                      <a:r>
                        <a:rPr kumimoji="1" lang="en-US" altLang="ja-JP" sz="1400" dirty="0" smtClean="0">
                          <a:latin typeface="Meiryo UI" panose="020B0604030504040204" pitchFamily="50" charset="-128"/>
                          <a:ea typeface="Meiryo UI" panose="020B0604030504040204" pitchFamily="50" charset="-128"/>
                        </a:rPr>
                        <a:t>D-</a:t>
                      </a:r>
                      <a:r>
                        <a:rPr kumimoji="1" lang="ja-JP" altLang="en-US" sz="1400" dirty="0" smtClean="0">
                          <a:latin typeface="Meiryo UI" panose="020B0604030504040204" pitchFamily="50" charset="-128"/>
                          <a:ea typeface="Meiryo UI" panose="020B0604030504040204" pitchFamily="50" charset="-128"/>
                        </a:rPr>
                        <a:t>プシコースは商品化。</a:t>
                      </a:r>
                      <a:endParaRPr kumimoji="1" lang="en-US" altLang="ja-JP" sz="1400"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・オリゴ糖：糖鎖の生体調節機能</a:t>
                      </a:r>
                      <a:r>
                        <a:rPr kumimoji="1" lang="ja-JP" altLang="en-US" sz="1400" b="0" dirty="0" smtClean="0">
                          <a:latin typeface="Meiryo UI" panose="020B0604030504040204" pitchFamily="50" charset="-128"/>
                          <a:ea typeface="Meiryo UI" panose="020B0604030504040204" pitchFamily="50" charset="-128"/>
                        </a:rPr>
                        <a:t>が注目され、糖鎖関連商品が販売。また、ヒトの母乳には、</a:t>
                      </a:r>
                      <a:r>
                        <a:rPr kumimoji="1" lang="en-US" altLang="ja-JP" sz="1400" b="0" dirty="0" smtClean="0">
                          <a:latin typeface="Meiryo UI" panose="020B0604030504040204" pitchFamily="50" charset="-128"/>
                          <a:ea typeface="Meiryo UI" panose="020B0604030504040204" pitchFamily="50" charset="-128"/>
                        </a:rPr>
                        <a:t>250</a:t>
                      </a:r>
                      <a:r>
                        <a:rPr kumimoji="1" lang="ja-JP" altLang="en-US" sz="1400" b="0" dirty="0" smtClean="0">
                          <a:latin typeface="Meiryo UI" panose="020B0604030504040204" pitchFamily="50" charset="-128"/>
                          <a:ea typeface="Meiryo UI" panose="020B0604030504040204" pitchFamily="50" charset="-128"/>
                        </a:rPr>
                        <a:t>種類の</a:t>
                      </a:r>
                      <a:r>
                        <a:rPr kumimoji="1" lang="ja-JP" altLang="en-US" sz="1400" b="1" dirty="0" smtClean="0">
                          <a:latin typeface="Meiryo UI" panose="020B0604030504040204" pitchFamily="50" charset="-128"/>
                          <a:ea typeface="Meiryo UI" panose="020B0604030504040204" pitchFamily="50" charset="-128"/>
                        </a:rPr>
                        <a:t>ミルクオリゴ糖</a:t>
                      </a:r>
                      <a:r>
                        <a:rPr kumimoji="1" lang="ja-JP" altLang="en-US" sz="1400" b="0" dirty="0" smtClean="0">
                          <a:latin typeface="Meiryo UI" panose="020B0604030504040204" pitchFamily="50" charset="-128"/>
                          <a:ea typeface="Meiryo UI" panose="020B0604030504040204" pitchFamily="50" charset="-128"/>
                        </a:rPr>
                        <a:t>が含まれており、腸内細菌増殖、病原性細菌の付着阻止、炎症性物質の分泌抑制など生体調整機能がある。</a:t>
                      </a:r>
                      <a:endParaRPr kumimoji="1" lang="ja-JP" altLang="en-US" sz="1400" b="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松谷化学工業㈱</a:t>
                      </a:r>
                      <a:r>
                        <a:rPr kumimoji="1" lang="ja-JP" altLang="en-US" sz="1400" dirty="0" smtClean="0">
                          <a:latin typeface="Meiryo UI" panose="020B0604030504040204" pitchFamily="50" charset="-128"/>
                          <a:ea typeface="Meiryo UI" panose="020B0604030504040204" pitchFamily="50" charset="-128"/>
                        </a:rPr>
                        <a:t>（希少糖生産）</a:t>
                      </a:r>
                      <a:endParaRPr kumimoji="1" lang="en-US" altLang="ja-JP" sz="1400"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希少糖生産技術研究所</a:t>
                      </a:r>
                      <a:r>
                        <a:rPr kumimoji="1" lang="ja-JP" altLang="en-US" sz="1400" dirty="0" smtClean="0">
                          <a:latin typeface="Meiryo UI" panose="020B0604030504040204" pitchFamily="50" charset="-128"/>
                          <a:ea typeface="Meiryo UI" panose="020B0604030504040204" pitchFamily="50" charset="-128"/>
                        </a:rPr>
                        <a:t>（</a:t>
                      </a:r>
                      <a:r>
                        <a:rPr kumimoji="1" lang="ja-JP" altLang="en-US" sz="1200" dirty="0" smtClean="0">
                          <a:latin typeface="Meiryo UI" panose="020B0604030504040204" pitchFamily="50" charset="-128"/>
                          <a:ea typeface="Meiryo UI" panose="020B0604030504040204" pitchFamily="50" charset="-128"/>
                        </a:rPr>
                        <a:t>香川県）</a:t>
                      </a:r>
                      <a:endParaRPr kumimoji="1" lang="ja-JP" altLang="en-US" sz="1200" dirty="0">
                        <a:latin typeface="Meiryo UI" panose="020B0604030504040204" pitchFamily="50" charset="-128"/>
                        <a:ea typeface="Meiryo UI" panose="020B0604030504040204" pitchFamily="50" charset="-128"/>
                      </a:endParaRPr>
                    </a:p>
                  </a:txBody>
                  <a:tcPr anchor="ctr"/>
                </a:tc>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600" dirty="0" smtClean="0">
                          <a:latin typeface="Meiryo UI" panose="020B0604030504040204" pitchFamily="50" charset="-128"/>
                          <a:ea typeface="Meiryo UI" panose="020B0604030504040204" pitchFamily="50" charset="-128"/>
                        </a:rPr>
                        <a:t>生理活性糖鎖</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・植物糖鎖</a:t>
                      </a:r>
                      <a:r>
                        <a:rPr kumimoji="1" lang="ja-JP" altLang="en-US" sz="1400" dirty="0" smtClean="0">
                          <a:latin typeface="Meiryo UI" panose="020B0604030504040204" pitchFamily="50" charset="-128"/>
                          <a:ea typeface="Meiryo UI" panose="020B0604030504040204" pitchFamily="50" charset="-128"/>
                        </a:rPr>
                        <a:t>：植物による医療タンパク質生産は、動物ウィルスの混入の心配がなく、糖鎖によるタンパク質の修飾が可能なため国内外で研究が進められている。</a:t>
                      </a:r>
                      <a:endParaRPr kumimoji="1" lang="en-US" altLang="ja-JP" sz="1400"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・昆虫糖鎖</a:t>
                      </a:r>
                      <a:r>
                        <a:rPr kumimoji="1" lang="ja-JP" altLang="en-US" sz="1400" dirty="0" smtClean="0">
                          <a:latin typeface="Meiryo UI" panose="020B0604030504040204" pitchFamily="50" charset="-128"/>
                          <a:ea typeface="Meiryo UI" panose="020B0604030504040204" pitchFamily="50" charset="-128"/>
                        </a:rPr>
                        <a:t>：植物や昆虫が産出するオリゴ糖鎖には、様々な免疫活性や細胞増殖制御活性がある。特に昆虫など動物由来のオリゴ糖鎖には、未知の生理機能があると期待。</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大阪大学　生物工学　藤山研究室</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シスメックス㈱</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（カイコ生産系によるタンパク質生産）</a:t>
                      </a:r>
                      <a:endParaRPr kumimoji="1" lang="ja-JP" altLang="en-US" sz="1400" dirty="0">
                        <a:latin typeface="Meiryo UI" panose="020B0604030504040204" pitchFamily="50" charset="-128"/>
                        <a:ea typeface="Meiryo UI" panose="020B0604030504040204" pitchFamily="50" charset="-128"/>
                      </a:endParaRPr>
                    </a:p>
                  </a:txBody>
                  <a:tcPr anchor="ctr"/>
                </a:tc>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600" dirty="0" smtClean="0">
                          <a:latin typeface="Meiryo UI" panose="020B0604030504040204" pitchFamily="50" charset="-128"/>
                          <a:ea typeface="Meiryo UI" panose="020B0604030504040204" pitchFamily="50" charset="-128"/>
                        </a:rPr>
                        <a:t>グリコニュートリション</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グリコニュートリションは、糖鎖から捉えた栄養食品学</a:t>
                      </a:r>
                      <a:r>
                        <a:rPr kumimoji="1" lang="ja-JP" altLang="en-US" sz="1400" dirty="0" smtClean="0">
                          <a:latin typeface="Meiryo UI" panose="020B0604030504040204" pitchFamily="50" charset="-128"/>
                          <a:ea typeface="Meiryo UI" panose="020B0604030504040204" pitchFamily="50" charset="-128"/>
                        </a:rPr>
                        <a:t>。単糖が不足すると、糖鎖が仲介する細胞同士のコミュニケーションが難しくなり病気となる。不足する単糖を積極的に補給し、糖鎖の正常性を保持。</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dirty="0" smtClean="0">
                          <a:latin typeface="Meiryo UI" panose="020B0604030504040204" pitchFamily="50" charset="-128"/>
                          <a:ea typeface="Meiryo UI" panose="020B0604030504040204" pitchFamily="50" charset="-128"/>
                        </a:rPr>
                        <a:t>様々な糖鎖関連食品等、販売</a:t>
                      </a:r>
                      <a:endParaRPr kumimoji="1" lang="ja-JP" altLang="en-US" sz="1400" dirty="0">
                        <a:latin typeface="Meiryo UI" panose="020B0604030504040204" pitchFamily="50" charset="-128"/>
                        <a:ea typeface="Meiryo UI" panose="020B0604030504040204" pitchFamily="50" charset="-128"/>
                      </a:endParaRPr>
                    </a:p>
                  </a:txBody>
                  <a:tcPr anchor="ctr"/>
                </a:tc>
              </a:tr>
              <a:tr h="370840">
                <a:tc rowSpan="3">
                  <a:txBody>
                    <a:bodyPr/>
                    <a:lstStyle/>
                    <a:p>
                      <a:pPr algn="ctr"/>
                      <a:r>
                        <a:rPr kumimoji="1" lang="ja-JP" altLang="en-US" sz="1800" b="1" dirty="0" smtClean="0">
                          <a:latin typeface="Meiryo UI" panose="020B0604030504040204" pitchFamily="50" charset="-128"/>
                          <a:ea typeface="Meiryo UI" panose="020B0604030504040204" pitchFamily="50" charset="-128"/>
                        </a:rPr>
                        <a:t>持続可能性素材</a:t>
                      </a:r>
                      <a:endParaRPr kumimoji="1" lang="ja-JP" altLang="en-US" sz="1800" b="1"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600" dirty="0" smtClean="0">
                          <a:latin typeface="Meiryo UI" panose="020B0604030504040204" pitchFamily="50" charset="-128"/>
                          <a:ea typeface="Meiryo UI" panose="020B0604030504040204" pitchFamily="50" charset="-128"/>
                        </a:rPr>
                        <a:t>ナノファイバー</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・セルロースナノファイバー</a:t>
                      </a:r>
                      <a:r>
                        <a:rPr kumimoji="1" lang="ja-JP" altLang="en-US" sz="1400" dirty="0" smtClean="0">
                          <a:latin typeface="Meiryo UI" panose="020B0604030504040204" pitchFamily="50" charset="-128"/>
                          <a:ea typeface="Meiryo UI" panose="020B0604030504040204" pitchFamily="50" charset="-128"/>
                        </a:rPr>
                        <a:t>は、植物細胞の骨格をなす物質で、軽量、強度など優れた物性を有しており、次世代の高機能繊維素材。</a:t>
                      </a:r>
                      <a:endParaRPr kumimoji="1" lang="en-US" altLang="ja-JP" sz="1400"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・キチンナノファイバー</a:t>
                      </a:r>
                      <a:r>
                        <a:rPr kumimoji="1" lang="ja-JP" altLang="en-US" sz="1400" dirty="0" smtClean="0">
                          <a:latin typeface="Meiryo UI" panose="020B0604030504040204" pitchFamily="50" charset="-128"/>
                          <a:ea typeface="Meiryo UI" panose="020B0604030504040204" pitchFamily="50" charset="-128"/>
                        </a:rPr>
                        <a:t>は、食品残渣（カニ殻など）から抽出される機能材料。食品の物性改良、ダイエット、腸管炎症緩和、成人病予防、ア</a:t>
                      </a:r>
                      <a:r>
                        <a:rPr kumimoji="1" lang="ja-JP" altLang="en-US" sz="1400" i="1" dirty="0" smtClean="0">
                          <a:latin typeface="Meiryo UI" panose="020B0604030504040204" pitchFamily="50" charset="-128"/>
                          <a:ea typeface="Meiryo UI" panose="020B0604030504040204" pitchFamily="50" charset="-128"/>
                        </a:rPr>
                        <a:t>ンチエイジン</a:t>
                      </a:r>
                      <a:r>
                        <a:rPr kumimoji="1" lang="ja-JP" altLang="en-US" sz="1400" dirty="0" smtClean="0">
                          <a:latin typeface="Meiryo UI" panose="020B0604030504040204" pitchFamily="50" charset="-128"/>
                          <a:ea typeface="Meiryo UI" panose="020B0604030504040204" pitchFamily="50" charset="-128"/>
                        </a:rPr>
                        <a:t>グ、植物生理活性化。</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㈱マリンナノファイバー</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（キチンナノファイバー）</a:t>
                      </a:r>
                      <a:endParaRPr kumimoji="1" lang="en-US" altLang="ja-JP" sz="1400"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大村塗料、シャープ化学工業</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（キチンナノファイバー低コスト化）</a:t>
                      </a:r>
                      <a:endParaRPr kumimoji="1" lang="ja-JP" altLang="en-US" sz="1400" dirty="0">
                        <a:latin typeface="Meiryo UI" panose="020B0604030504040204" pitchFamily="50" charset="-128"/>
                        <a:ea typeface="Meiryo UI" panose="020B0604030504040204" pitchFamily="50" charset="-128"/>
                      </a:endParaRPr>
                    </a:p>
                  </a:txBody>
                  <a:tcPr anchor="ctr"/>
                </a:tc>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600" dirty="0" smtClean="0">
                          <a:latin typeface="Meiryo UI" panose="020B0604030504040204" pitchFamily="50" charset="-128"/>
                          <a:ea typeface="Meiryo UI" panose="020B0604030504040204" pitchFamily="50" charset="-128"/>
                        </a:rPr>
                        <a:t>超分子ゲル</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dirty="0" smtClean="0">
                          <a:latin typeface="Meiryo UI" panose="020B0604030504040204" pitchFamily="50" charset="-128"/>
                          <a:ea typeface="Meiryo UI" panose="020B0604030504040204" pitchFamily="50" charset="-128"/>
                        </a:rPr>
                        <a:t>デンプンから生成されるオリゴ糖である</a:t>
                      </a:r>
                      <a:r>
                        <a:rPr kumimoji="1" lang="ja-JP" altLang="en-US" sz="1400" b="1" dirty="0" smtClean="0">
                          <a:latin typeface="Meiryo UI" panose="020B0604030504040204" pitchFamily="50" charset="-128"/>
                          <a:ea typeface="Meiryo UI" panose="020B0604030504040204" pitchFamily="50" charset="-128"/>
                        </a:rPr>
                        <a:t>シクロデキストリン</a:t>
                      </a:r>
                      <a:r>
                        <a:rPr kumimoji="1" lang="ja-JP" altLang="en-US" sz="1400" dirty="0" smtClean="0">
                          <a:latin typeface="Meiryo UI" panose="020B0604030504040204" pitchFamily="50" charset="-128"/>
                          <a:ea typeface="Meiryo UI" panose="020B0604030504040204" pitchFamily="50" charset="-128"/>
                        </a:rPr>
                        <a:t>を、超分子ゲル材料に添加すると高靭性を有する。</a:t>
                      </a:r>
                      <a:r>
                        <a:rPr kumimoji="1" lang="ja-JP" altLang="en-US" sz="1400" b="1" dirty="0" smtClean="0">
                          <a:latin typeface="Meiryo UI" panose="020B0604030504040204" pitchFamily="50" charset="-128"/>
                          <a:ea typeface="Meiryo UI" panose="020B0604030504040204" pitchFamily="50" charset="-128"/>
                        </a:rPr>
                        <a:t>人工筋肉やロボットのアクチュエーター</a:t>
                      </a:r>
                      <a:r>
                        <a:rPr kumimoji="1" lang="ja-JP" altLang="en-US" sz="1400" dirty="0" smtClean="0">
                          <a:latin typeface="Meiryo UI" panose="020B0604030504040204" pitchFamily="50" charset="-128"/>
                          <a:ea typeface="Meiryo UI" panose="020B0604030504040204" pitchFamily="50" charset="-128"/>
                        </a:rPr>
                        <a:t>などへの応用。</a:t>
                      </a:r>
                      <a:endParaRPr kumimoji="1" lang="ja-JP" altLang="en-US" sz="14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b="1" dirty="0" smtClean="0">
                          <a:latin typeface="Meiryo UI" panose="020B0604030504040204" pitchFamily="50" charset="-128"/>
                          <a:ea typeface="Meiryo UI" panose="020B0604030504040204" pitchFamily="50" charset="-128"/>
                        </a:rPr>
                        <a:t>山形大学 工学部 機械システム工学科</a:t>
                      </a:r>
                      <a:endParaRPr kumimoji="1" lang="en-US" altLang="ja-JP" sz="1400" b="1" dirty="0" smtClean="0">
                        <a:latin typeface="Meiryo UI" panose="020B0604030504040204" pitchFamily="50" charset="-128"/>
                        <a:ea typeface="Meiryo UI" panose="020B0604030504040204" pitchFamily="50" charset="-128"/>
                      </a:endParaRPr>
                    </a:p>
                    <a:p>
                      <a:r>
                        <a:rPr kumimoji="1" lang="ja-JP" altLang="en-US" sz="1400" b="1" dirty="0" smtClean="0">
                          <a:latin typeface="Meiryo UI" panose="020B0604030504040204" pitchFamily="50" charset="-128"/>
                          <a:ea typeface="Meiryo UI" panose="020B0604030504040204" pitchFamily="50" charset="-128"/>
                        </a:rPr>
                        <a:t>古川研究室、ディライトマター㈱</a:t>
                      </a:r>
                      <a:endParaRPr kumimoji="1" lang="ja-JP" altLang="en-US" sz="1400" b="1" dirty="0">
                        <a:latin typeface="Meiryo UI" panose="020B0604030504040204" pitchFamily="50" charset="-128"/>
                        <a:ea typeface="Meiryo UI" panose="020B0604030504040204" pitchFamily="50" charset="-128"/>
                      </a:endParaRPr>
                    </a:p>
                  </a:txBody>
                  <a:tcPr anchor="ctr"/>
                </a:tc>
              </a:tr>
              <a:tr h="370840">
                <a:tc vMerge="1">
                  <a:txBody>
                    <a:bodyPr/>
                    <a:lstStyle/>
                    <a:p>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1600" dirty="0" smtClean="0">
                          <a:latin typeface="Meiryo UI" panose="020B0604030504040204" pitchFamily="50" charset="-128"/>
                          <a:ea typeface="Meiryo UI" panose="020B0604030504040204" pitchFamily="50" charset="-128"/>
                        </a:rPr>
                        <a:t>バイオマス</a:t>
                      </a:r>
                      <a:endParaRPr kumimoji="1" lang="ja-JP" altLang="en-US" sz="1600" dirty="0">
                        <a:latin typeface="Meiryo UI" panose="020B0604030504040204" pitchFamily="50" charset="-128"/>
                        <a:ea typeface="Meiryo UI" panose="020B0604030504040204" pitchFamily="50" charset="-128"/>
                      </a:endParaRPr>
                    </a:p>
                  </a:txBody>
                  <a:tcPr anchor="ctr"/>
                </a:tc>
                <a:tc>
                  <a:txBody>
                    <a:bodyPr/>
                    <a:lstStyle/>
                    <a:p>
                      <a:r>
                        <a:rPr kumimoji="1" lang="ja-JP" altLang="en-US" sz="1200" b="1" dirty="0" smtClean="0">
                          <a:latin typeface="Meiryo UI" panose="020B0604030504040204" pitchFamily="50" charset="-128"/>
                          <a:ea typeface="Meiryo UI" panose="020B0604030504040204" pitchFamily="50" charset="-128"/>
                        </a:rPr>
                        <a:t>植物細胞壁は、ほぼ糖鎖で構成</a:t>
                      </a:r>
                      <a:r>
                        <a:rPr kumimoji="1" lang="ja-JP" altLang="en-US" sz="1200" dirty="0" smtClean="0">
                          <a:latin typeface="Meiryo UI" panose="020B0604030504040204" pitchFamily="50" charset="-128"/>
                          <a:ea typeface="Meiryo UI" panose="020B0604030504040204" pitchFamily="50" charset="-128"/>
                        </a:rPr>
                        <a:t>され、</a:t>
                      </a:r>
                      <a:r>
                        <a:rPr kumimoji="1" lang="ja-JP" altLang="en-US" sz="1200" b="1" dirty="0" smtClean="0">
                          <a:latin typeface="Meiryo UI" panose="020B0604030504040204" pitchFamily="50" charset="-128"/>
                          <a:ea typeface="Meiryo UI" panose="020B0604030504040204" pitchFamily="50" charset="-128"/>
                        </a:rPr>
                        <a:t>地球上最大のバイオマス</a:t>
                      </a:r>
                      <a:r>
                        <a:rPr kumimoji="1" lang="ja-JP" altLang="en-US" sz="1200" dirty="0" smtClean="0">
                          <a:latin typeface="Meiryo UI" panose="020B0604030504040204" pitchFamily="50" charset="-128"/>
                          <a:ea typeface="Meiryo UI" panose="020B0604030504040204" pitchFamily="50" charset="-128"/>
                        </a:rPr>
                        <a:t>。植物細胞壁は、毎年</a:t>
                      </a:r>
                      <a:r>
                        <a:rPr kumimoji="1" lang="en-US" altLang="ja-JP" sz="1200" dirty="0" smtClean="0">
                          <a:latin typeface="Meiryo UI" panose="020B0604030504040204" pitchFamily="50" charset="-128"/>
                          <a:ea typeface="Meiryo UI" panose="020B0604030504040204" pitchFamily="50" charset="-128"/>
                        </a:rPr>
                        <a:t>1,200</a:t>
                      </a:r>
                      <a:r>
                        <a:rPr kumimoji="1" lang="ja-JP" altLang="en-US" sz="1200" dirty="0" smtClean="0">
                          <a:latin typeface="Meiryo UI" panose="020B0604030504040204" pitchFamily="50" charset="-128"/>
                          <a:ea typeface="Meiryo UI" panose="020B0604030504040204" pitchFamily="50" charset="-128"/>
                        </a:rPr>
                        <a:t>億トンから</a:t>
                      </a:r>
                      <a:r>
                        <a:rPr kumimoji="1" lang="en-US" altLang="ja-JP" sz="1200" dirty="0" smtClean="0">
                          <a:latin typeface="Meiryo UI" panose="020B0604030504040204" pitchFamily="50" charset="-128"/>
                          <a:ea typeface="Meiryo UI" panose="020B0604030504040204" pitchFamily="50" charset="-128"/>
                        </a:rPr>
                        <a:t>1,700</a:t>
                      </a:r>
                      <a:r>
                        <a:rPr kumimoji="1" lang="ja-JP" altLang="en-US" sz="1200" dirty="0" smtClean="0">
                          <a:latin typeface="Meiryo UI" panose="020B0604030504040204" pitchFamily="50" charset="-128"/>
                          <a:ea typeface="Meiryo UI" panose="020B0604030504040204" pitchFamily="50" charset="-128"/>
                        </a:rPr>
                        <a:t>億トンが作られておりバイオ燃料などでの利活用に期待。</a:t>
                      </a:r>
                      <a:endParaRPr kumimoji="1" lang="ja-JP" altLang="en-US" sz="1200" dirty="0">
                        <a:latin typeface="Meiryo UI" panose="020B0604030504040204" pitchFamily="50" charset="-128"/>
                        <a:ea typeface="Meiryo UI" panose="020B0604030504040204" pitchFamily="50" charset="-128"/>
                      </a:endParaRPr>
                    </a:p>
                  </a:txBody>
                  <a:tcPr anchor="ctr"/>
                </a:tc>
                <a:tc>
                  <a:txBody>
                    <a:bodyPr/>
                    <a:lstStyle/>
                    <a:p>
                      <a:r>
                        <a:rPr kumimoji="1" lang="ja-JP" altLang="en-US" sz="1400" dirty="0" smtClean="0">
                          <a:latin typeface="Meiryo UI" panose="020B0604030504040204" pitchFamily="50" charset="-128"/>
                          <a:ea typeface="Meiryo UI" panose="020B0604030504040204" pitchFamily="50" charset="-128"/>
                        </a:rPr>
                        <a:t>様々な取組が世界でなされている</a:t>
                      </a:r>
                      <a:endParaRPr kumimoji="1" lang="ja-JP" altLang="en-US" sz="1400" dirty="0">
                        <a:latin typeface="Meiryo UI" panose="020B0604030504040204" pitchFamily="50" charset="-128"/>
                        <a:ea typeface="Meiryo UI" panose="020B0604030504040204" pitchFamily="50" charset="-128"/>
                      </a:endParaRPr>
                    </a:p>
                  </a:txBody>
                  <a:tcPr anchor="ctr"/>
                </a:tc>
              </a:tr>
            </a:tbl>
          </a:graphicData>
        </a:graphic>
      </p:graphicFrame>
    </p:spTree>
    <p:extLst>
      <p:ext uri="{BB962C8B-B14F-4D97-AF65-F5344CB8AC3E}">
        <p14:creationId xmlns:p14="http://schemas.microsoft.com/office/powerpoint/2010/main" val="21160516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18414</TotalTime>
  <Words>2252</Words>
  <Application>Microsoft Office PowerPoint</Application>
  <PresentationFormat>ワイド画面</PresentationFormat>
  <Paragraphs>271</Paragraphs>
  <Slides>10</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10</vt:i4>
      </vt:variant>
    </vt:vector>
  </HeadingPairs>
  <TitlesOfParts>
    <vt:vector size="17" baseType="lpstr">
      <vt:lpstr>Meiryo UI</vt:lpstr>
      <vt:lpstr>ＭＳ Ｐゴシック</vt:lpstr>
      <vt:lpstr>游ゴシック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Mitsui&amp;CO.LTD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Abe,YutakaTKZIM</dc:creator>
  <cp:lastModifiedBy>Abe,YutakaTKZIM</cp:lastModifiedBy>
  <cp:revision>188</cp:revision>
  <cp:lastPrinted>2019-03-01T05:25:53Z</cp:lastPrinted>
  <dcterms:created xsi:type="dcterms:W3CDTF">2019-02-12T03:43:32Z</dcterms:created>
  <dcterms:modified xsi:type="dcterms:W3CDTF">2019-04-18T06:57:25Z</dcterms:modified>
</cp:coreProperties>
</file>