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84" r:id="rId2"/>
    <p:sldId id="400" r:id="rId3"/>
    <p:sldId id="388" r:id="rId4"/>
    <p:sldId id="379" r:id="rId5"/>
    <p:sldId id="401" r:id="rId6"/>
    <p:sldId id="402" r:id="rId7"/>
    <p:sldId id="374" r:id="rId8"/>
    <p:sldId id="386" r:id="rId9"/>
    <p:sldId id="389" r:id="rId10"/>
    <p:sldId id="387" r:id="rId11"/>
    <p:sldId id="395" r:id="rId12"/>
    <p:sldId id="396" r:id="rId13"/>
    <p:sldId id="385" r:id="rId14"/>
    <p:sldId id="390" r:id="rId15"/>
    <p:sldId id="392" r:id="rId16"/>
    <p:sldId id="391" r:id="rId17"/>
    <p:sldId id="393" r:id="rId18"/>
    <p:sldId id="394" r:id="rId19"/>
    <p:sldId id="397" r:id="rId20"/>
    <p:sldId id="398" r:id="rId21"/>
    <p:sldId id="399" r:id="rId22"/>
    <p:sldId id="381" r:id="rId23"/>
    <p:sldId id="383" r:id="rId24"/>
    <p:sldId id="382" r:id="rId25"/>
    <p:sldId id="375" r:id="rId26"/>
    <p:sldId id="376" r:id="rId27"/>
    <p:sldId id="377" r:id="rId28"/>
    <p:sldId id="378" r:id="rId29"/>
    <p:sldId id="380" r:id="rId30"/>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76" autoAdjust="0"/>
    <p:restoredTop sz="94660"/>
  </p:normalViewPr>
  <p:slideViewPr>
    <p:cSldViewPr snapToGrid="0" showGuides="1">
      <p:cViewPr varScale="1">
        <p:scale>
          <a:sx n="95" d="100"/>
          <a:sy n="95" d="100"/>
        </p:scale>
        <p:origin x="108" y="12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19D0865A-32B4-4F47-A297-88BD32239288}" type="datetimeFigureOut">
              <a:rPr kumimoji="1" lang="ja-JP" altLang="en-US" smtClean="0"/>
              <a:t>2019/3/26</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A2F1010C-AB0F-4C9F-AADE-9E8426DB445F}" type="slidenum">
              <a:rPr kumimoji="1" lang="ja-JP" altLang="en-US" smtClean="0"/>
              <a:t>‹#›</a:t>
            </a:fld>
            <a:endParaRPr kumimoji="1" lang="ja-JP" altLang="en-US"/>
          </a:p>
        </p:txBody>
      </p:sp>
    </p:spTree>
    <p:extLst>
      <p:ext uri="{BB962C8B-B14F-4D97-AF65-F5344CB8AC3E}">
        <p14:creationId xmlns:p14="http://schemas.microsoft.com/office/powerpoint/2010/main" val="36280248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2019/3/26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163192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2019/3/26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47434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2019/3/26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1266190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2019/3/26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66511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2019/3/26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51487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645A1E1-EFBA-42F4-A002-D9814214A235}" type="datetimeFigureOut">
              <a:rPr kumimoji="1" lang="ja-JP" altLang="en-US" smtClean="0"/>
              <a:t>2019/3/26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84581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645A1E1-EFBA-42F4-A002-D9814214A235}" type="datetimeFigureOut">
              <a:rPr kumimoji="1" lang="ja-JP" altLang="en-US" smtClean="0"/>
              <a:t>2019/3/26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427063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645A1E1-EFBA-42F4-A002-D9814214A235}" type="datetimeFigureOut">
              <a:rPr kumimoji="1" lang="ja-JP" altLang="en-US" smtClean="0"/>
              <a:t>2019/3/26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377359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645A1E1-EFBA-42F4-A002-D9814214A235}" type="datetimeFigureOut">
              <a:rPr kumimoji="1" lang="ja-JP" altLang="en-US" smtClean="0"/>
              <a:t>2019/3/26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267365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45A1E1-EFBA-42F4-A002-D9814214A235}" type="datetimeFigureOut">
              <a:rPr kumimoji="1" lang="ja-JP" altLang="en-US" smtClean="0"/>
              <a:t>2019/3/26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409101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45A1E1-EFBA-42F4-A002-D9814214A235}" type="datetimeFigureOut">
              <a:rPr kumimoji="1" lang="ja-JP" altLang="en-US" smtClean="0"/>
              <a:t>2019/3/26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2713908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5A1E1-EFBA-42F4-A002-D9814214A235}" type="datetimeFigureOut">
              <a:rPr kumimoji="1" lang="ja-JP" altLang="en-US" smtClean="0"/>
              <a:t>2019/3/26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1006994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6.jpe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wmf"/><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表 47"/>
          <p:cNvGraphicFramePr>
            <a:graphicFrameLocks noGrp="1"/>
          </p:cNvGraphicFramePr>
          <p:nvPr>
            <p:extLst>
              <p:ext uri="{D42A27DB-BD31-4B8C-83A1-F6EECF244321}">
                <p14:modId xmlns:p14="http://schemas.microsoft.com/office/powerpoint/2010/main" val="1407688729"/>
              </p:ext>
            </p:extLst>
          </p:nvPr>
        </p:nvGraphicFramePr>
        <p:xfrm>
          <a:off x="1503822" y="1082101"/>
          <a:ext cx="9654140" cy="4888902"/>
        </p:xfrm>
        <a:graphic>
          <a:graphicData uri="http://schemas.openxmlformats.org/drawingml/2006/table">
            <a:tbl>
              <a:tblPr firstRow="1" bandRow="1">
                <a:tableStyleId>{5940675A-B579-460E-94D1-54222C63F5DA}</a:tableStyleId>
              </a:tblPr>
              <a:tblGrid>
                <a:gridCol w="3003510"/>
                <a:gridCol w="4728947"/>
                <a:gridCol w="1921683"/>
              </a:tblGrid>
              <a:tr h="494777">
                <a:tc>
                  <a:txBody>
                    <a:bodyPr/>
                    <a:lstStyle/>
                    <a:p>
                      <a:pPr algn="ctr"/>
                      <a:r>
                        <a:rPr kumimoji="1" lang="ja-JP" altLang="en-US" b="1" dirty="0" smtClean="0">
                          <a:latin typeface="Meiryo UI" panose="020B0604030504040204" pitchFamily="50" charset="-128"/>
                          <a:ea typeface="Meiryo UI" panose="020B0604030504040204" pitchFamily="50" charset="-128"/>
                        </a:rPr>
                        <a:t>糖質栄養素</a:t>
                      </a:r>
                      <a:endParaRPr kumimoji="1" lang="ja-JP" altLang="en-US" b="1" dirty="0">
                        <a:latin typeface="Meiryo UI" panose="020B0604030504040204" pitchFamily="50" charset="-128"/>
                        <a:ea typeface="Meiryo UI" panose="020B0604030504040204" pitchFamily="50" charset="-128"/>
                      </a:endParaRPr>
                    </a:p>
                  </a:txBody>
                  <a:tcPr anchor="ctr">
                    <a:solidFill>
                      <a:srgbClr val="FFC000"/>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糖質栄養素を含む食品</a:t>
                      </a:r>
                      <a:endParaRPr kumimoji="1" lang="ja-JP" altLang="en-US" b="1" dirty="0">
                        <a:latin typeface="Meiryo UI" panose="020B0604030504040204" pitchFamily="50" charset="-128"/>
                        <a:ea typeface="Meiryo UI" panose="020B0604030504040204" pitchFamily="50" charset="-128"/>
                      </a:endParaRPr>
                    </a:p>
                  </a:txBody>
                  <a:tcPr anchor="ctr">
                    <a:solidFill>
                      <a:srgbClr val="FFC000"/>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補給方法</a:t>
                      </a:r>
                      <a:endParaRPr kumimoji="1" lang="ja-JP" altLang="en-US" b="1" dirty="0">
                        <a:latin typeface="Meiryo UI" panose="020B0604030504040204" pitchFamily="50" charset="-128"/>
                        <a:ea typeface="Meiryo UI" panose="020B0604030504040204" pitchFamily="50" charset="-128"/>
                      </a:endParaRPr>
                    </a:p>
                  </a:txBody>
                  <a:tcPr anchor="ctr">
                    <a:solidFill>
                      <a:srgbClr val="FFC000"/>
                    </a:solidFill>
                  </a:tcP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グルコース（</a:t>
                      </a:r>
                      <a:r>
                        <a:rPr kumimoji="1" lang="en-US" altLang="ja-JP" b="1" dirty="0" err="1" smtClean="0">
                          <a:latin typeface="Meiryo UI" panose="020B0604030504040204" pitchFamily="50" charset="-128"/>
                          <a:ea typeface="Meiryo UI" panose="020B0604030504040204" pitchFamily="50" charset="-128"/>
                        </a:rPr>
                        <a:t>Glc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ほとんどの植物や穀物</a:t>
                      </a:r>
                      <a:endParaRPr kumimoji="1" lang="ja-JP" altLang="en-US" dirty="0">
                        <a:latin typeface="Meiryo UI" panose="020B0604030504040204" pitchFamily="50" charset="-128"/>
                        <a:ea typeface="Meiryo UI" panose="020B0604030504040204" pitchFamily="50" charset="-128"/>
                      </a:endParaRPr>
                    </a:p>
                  </a:txBody>
                  <a:tcPr anchor="ctr"/>
                </a:tc>
                <a:tc rowSpan="2">
                  <a:txBody>
                    <a:bodyPr/>
                    <a:lstStyle/>
                    <a:p>
                      <a:pPr algn="ctr"/>
                      <a:r>
                        <a:rPr kumimoji="1" lang="ja-JP" altLang="en-US" b="1" dirty="0" smtClean="0">
                          <a:latin typeface="Meiryo UI" panose="020B0604030504040204" pitchFamily="50" charset="-128"/>
                          <a:ea typeface="Meiryo UI" panose="020B0604030504040204" pitchFamily="50" charset="-128"/>
                        </a:rPr>
                        <a:t>食事を通して</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補える糖</a:t>
                      </a:r>
                      <a:endParaRPr kumimoji="1" lang="ja-JP" altLang="en-US" b="1"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ガラクトース（</a:t>
                      </a:r>
                      <a:r>
                        <a:rPr kumimoji="1" lang="en-US" altLang="ja-JP" b="1" dirty="0" smtClean="0">
                          <a:latin typeface="Meiryo UI" panose="020B0604030504040204" pitchFamily="50" charset="-128"/>
                          <a:ea typeface="Meiryo UI" panose="020B0604030504040204" pitchFamily="50" charset="-128"/>
                        </a:rPr>
                        <a:t>Gal</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乳製品、ツバメの巣など</a:t>
                      </a:r>
                      <a:endParaRPr kumimoji="1" lang="ja-JP" altLang="en-US" dirty="0">
                        <a:latin typeface="Meiryo UI" panose="020B0604030504040204" pitchFamily="50" charset="-128"/>
                        <a:ea typeface="Meiryo UI" panose="020B0604030504040204" pitchFamily="50" charset="-128"/>
                      </a:endParaRPr>
                    </a:p>
                  </a:txBody>
                  <a:tcPr anchor="ctr"/>
                </a:tc>
                <a:tc vMerge="1">
                  <a:txBody>
                    <a:bodyPr/>
                    <a:lstStyle/>
                    <a:p>
                      <a:pPr algn="ctr"/>
                      <a:endParaRPr kumimoji="1" lang="ja-JP" altLang="en-US" b="1"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マンノース（</a:t>
                      </a:r>
                      <a:r>
                        <a:rPr kumimoji="1" lang="en-US" altLang="ja-JP" b="1" dirty="0" smtClean="0">
                          <a:latin typeface="Meiryo UI" panose="020B0604030504040204" pitchFamily="50" charset="-128"/>
                          <a:ea typeface="Meiryo UI" panose="020B0604030504040204" pitchFamily="50" charset="-128"/>
                        </a:rPr>
                        <a:t>Man</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サボテン類（アロエ）、ツバメの巣など</a:t>
                      </a:r>
                      <a:endParaRPr kumimoji="1" lang="ja-JP" altLang="en-US" dirty="0">
                        <a:latin typeface="Meiryo UI" panose="020B0604030504040204" pitchFamily="50" charset="-128"/>
                        <a:ea typeface="Meiryo UI" panose="020B0604030504040204" pitchFamily="50" charset="-128"/>
                      </a:endParaRPr>
                    </a:p>
                  </a:txBody>
                  <a:tcPr anchor="ctr"/>
                </a:tc>
                <a:tc rowSpan="6">
                  <a:txBody>
                    <a:bodyPr/>
                    <a:lstStyle/>
                    <a:p>
                      <a:pPr algn="ctr"/>
                      <a:r>
                        <a:rPr kumimoji="1" lang="ja-JP" altLang="en-US" b="1" dirty="0" smtClean="0">
                          <a:latin typeface="Meiryo UI" panose="020B0604030504040204" pitchFamily="50" charset="-128"/>
                          <a:ea typeface="Meiryo UI" panose="020B0604030504040204" pitchFamily="50" charset="-128"/>
                        </a:rPr>
                        <a:t>食事だけでは</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補うのが難しい糖</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sz="1600" b="0" dirty="0" smtClean="0">
                        <a:latin typeface="Meiryo UI" panose="020B0604030504040204" pitchFamily="50" charset="-128"/>
                        <a:ea typeface="Meiryo UI" panose="020B0604030504040204" pitchFamily="50" charset="-128"/>
                      </a:endParaRPr>
                    </a:p>
                    <a:p>
                      <a:pPr algn="ctr"/>
                      <a:r>
                        <a:rPr kumimoji="1" lang="en-US" altLang="ja-JP" sz="1200" b="0" dirty="0" smtClean="0">
                          <a:latin typeface="Meiryo UI" panose="020B0604030504040204" pitchFamily="50" charset="-128"/>
                          <a:ea typeface="Meiryo UI" panose="020B0604030504040204" pitchFamily="50" charset="-128"/>
                        </a:rPr>
                        <a:t>※</a:t>
                      </a:r>
                      <a:r>
                        <a:rPr kumimoji="1" lang="ja-JP" altLang="en-US" sz="1200" b="0" dirty="0" smtClean="0">
                          <a:latin typeface="Meiryo UI" panose="020B0604030504040204" pitchFamily="50" charset="-128"/>
                          <a:ea typeface="Meiryo UI" panose="020B0604030504040204" pitchFamily="50" charset="-128"/>
                        </a:rPr>
                        <a:t>後述する</a:t>
                      </a:r>
                      <a:endParaRPr kumimoji="1" lang="en-US" altLang="ja-JP" sz="1200" b="0" dirty="0" smtClean="0">
                        <a:latin typeface="Meiryo UI" panose="020B0604030504040204" pitchFamily="50" charset="-128"/>
                        <a:ea typeface="Meiryo UI" panose="020B0604030504040204" pitchFamily="50" charset="-128"/>
                      </a:endParaRPr>
                    </a:p>
                    <a:p>
                      <a:pPr algn="ctr"/>
                      <a:r>
                        <a:rPr kumimoji="1" lang="ja-JP" altLang="en-US" sz="1200" b="0" dirty="0" smtClean="0">
                          <a:latin typeface="Meiryo UI" panose="020B0604030504040204" pitchFamily="50" charset="-128"/>
                          <a:ea typeface="Meiryo UI" panose="020B0604030504040204" pitchFamily="50" charset="-128"/>
                        </a:rPr>
                        <a:t>グリコニュートリションに関連</a:t>
                      </a:r>
                      <a:r>
                        <a:rPr kumimoji="1" lang="en-US" altLang="ja-JP" sz="1200" b="0" dirty="0" smtClean="0">
                          <a:latin typeface="Meiryo UI" panose="020B0604030504040204" pitchFamily="50" charset="-128"/>
                          <a:ea typeface="Meiryo UI" panose="020B0604030504040204" pitchFamily="50" charset="-128"/>
                        </a:rPr>
                        <a:t/>
                      </a:r>
                      <a:br>
                        <a:rPr kumimoji="1" lang="en-US" altLang="ja-JP" sz="1200" b="0" dirty="0" smtClean="0">
                          <a:latin typeface="Meiryo UI" panose="020B0604030504040204" pitchFamily="50" charset="-128"/>
                          <a:ea typeface="Meiryo UI" panose="020B0604030504040204" pitchFamily="50" charset="-128"/>
                        </a:rPr>
                      </a:br>
                      <a:r>
                        <a:rPr kumimoji="1" lang="ja-JP" altLang="en-US" sz="1200" b="0" dirty="0" smtClean="0">
                          <a:latin typeface="Meiryo UI" panose="020B0604030504040204" pitchFamily="50" charset="-128"/>
                          <a:ea typeface="Meiryo UI" panose="020B0604030504040204" pitchFamily="50" charset="-128"/>
                        </a:rPr>
                        <a:t>（図７参照）</a:t>
                      </a:r>
                      <a:endParaRPr kumimoji="1" lang="ja-JP" altLang="en-US" sz="1200" b="0"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キシロース（</a:t>
                      </a:r>
                      <a:r>
                        <a:rPr kumimoji="1" lang="en-US" altLang="ja-JP" b="1" dirty="0" err="1" smtClean="0">
                          <a:latin typeface="Meiryo UI" panose="020B0604030504040204" pitchFamily="50" charset="-128"/>
                          <a:ea typeface="Meiryo UI" panose="020B0604030504040204" pitchFamily="50" charset="-128"/>
                        </a:rPr>
                        <a:t>Xy</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穀物や植物の皮</a:t>
                      </a:r>
                      <a:endParaRPr kumimoji="1" lang="ja-JP" altLang="en-US" dirty="0">
                        <a:latin typeface="Meiryo UI" panose="020B0604030504040204" pitchFamily="50" charset="-128"/>
                        <a:ea typeface="Meiryo UI" panose="020B0604030504040204" pitchFamily="50" charset="-128"/>
                      </a:endParaRPr>
                    </a:p>
                  </a:txBody>
                  <a:tcPr anchor="ctr"/>
                </a:tc>
                <a:tc vMerge="1">
                  <a:txBody>
                    <a:bodyPr/>
                    <a:lstStyle/>
                    <a:p>
                      <a:pPr algn="ctr"/>
                      <a:endParaRPr kumimoji="1" lang="ja-JP" altLang="en-US" b="1"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フコース（</a:t>
                      </a:r>
                      <a:r>
                        <a:rPr kumimoji="1" lang="en-US" altLang="ja-JP" b="1" dirty="0" err="1" smtClean="0">
                          <a:latin typeface="Meiryo UI" panose="020B0604030504040204" pitchFamily="50" charset="-128"/>
                          <a:ea typeface="Meiryo UI" panose="020B0604030504040204" pitchFamily="50" charset="-128"/>
                        </a:rPr>
                        <a:t>Fuc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藻類（メカブやひじき）、キノコ類・ツバメの巣など</a:t>
                      </a:r>
                      <a:endParaRPr kumimoji="1" lang="ja-JP" altLang="en-US" dirty="0">
                        <a:latin typeface="Meiryo UI" panose="020B0604030504040204" pitchFamily="50" charset="-128"/>
                        <a:ea typeface="Meiryo UI" panose="020B0604030504040204" pitchFamily="50" charset="-128"/>
                      </a:endParaRPr>
                    </a:p>
                  </a:txBody>
                  <a:tcPr anchor="ctr"/>
                </a:tc>
                <a:tc vMerge="1">
                  <a:txBody>
                    <a:bodyPr/>
                    <a:lstStyle/>
                    <a:p>
                      <a:pPr algn="ctr"/>
                      <a:endParaRPr kumimoji="1" lang="ja-JP" altLang="en-US" b="1"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アセチルグルコサミン（</a:t>
                      </a:r>
                      <a:r>
                        <a:rPr kumimoji="1" lang="en-US" altLang="ja-JP" b="1" dirty="0" err="1" smtClean="0">
                          <a:latin typeface="Meiryo UI" panose="020B0604030504040204" pitchFamily="50" charset="-128"/>
                          <a:ea typeface="Meiryo UI" panose="020B0604030504040204" pitchFamily="50" charset="-128"/>
                        </a:rPr>
                        <a:t>GlcNAc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カニなどの甲羅類、ツバメの巣など</a:t>
                      </a:r>
                      <a:endParaRPr kumimoji="1" lang="ja-JP" altLang="en-US" dirty="0">
                        <a:latin typeface="Meiryo UI" panose="020B0604030504040204" pitchFamily="50" charset="-128"/>
                        <a:ea typeface="Meiryo UI" panose="020B0604030504040204" pitchFamily="50" charset="-128"/>
                      </a:endParaRPr>
                    </a:p>
                  </a:txBody>
                  <a:tcPr anchor="ctr"/>
                </a:tc>
                <a:tc vMerge="1">
                  <a:txBody>
                    <a:bodyPr/>
                    <a:lstStyle/>
                    <a:p>
                      <a:pPr algn="ctr"/>
                      <a:endParaRPr kumimoji="1" lang="ja-JP" altLang="en-US" b="1"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アセチルガラクトサミン（</a:t>
                      </a:r>
                      <a:r>
                        <a:rPr kumimoji="1" lang="en-US" altLang="ja-JP" b="1" dirty="0" err="1" smtClean="0">
                          <a:latin typeface="Meiryo UI" panose="020B0604030504040204" pitchFamily="50" charset="-128"/>
                          <a:ea typeface="Meiryo UI" panose="020B0604030504040204" pitchFamily="50" charset="-128"/>
                        </a:rPr>
                        <a:t>GalNAc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牛乳、ツバメの巣など</a:t>
                      </a:r>
                      <a:endParaRPr kumimoji="1" lang="ja-JP" altLang="en-US" dirty="0">
                        <a:latin typeface="Meiryo UI" panose="020B0604030504040204" pitchFamily="50" charset="-128"/>
                        <a:ea typeface="Meiryo UI" panose="020B0604030504040204" pitchFamily="50" charset="-128"/>
                      </a:endParaRPr>
                    </a:p>
                  </a:txBody>
                  <a:tcPr anchor="ctr"/>
                </a:tc>
                <a:tc vMerge="1">
                  <a:txBody>
                    <a:bodyPr/>
                    <a:lstStyle/>
                    <a:p>
                      <a:pPr algn="ctr"/>
                      <a:endParaRPr kumimoji="1" lang="ja-JP" altLang="en-US" b="1"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アセチルノイラミン酸</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（シアル酸）</a:t>
                      </a:r>
                      <a:r>
                        <a:rPr kumimoji="1" lang="en-US" altLang="ja-JP" b="1" dirty="0" smtClean="0">
                          <a:latin typeface="Meiryo UI" panose="020B0604030504040204" pitchFamily="50" charset="-128"/>
                          <a:ea typeface="Meiryo UI" panose="020B0604030504040204" pitchFamily="50" charset="-128"/>
                        </a:rPr>
                        <a:t>NANA</a:t>
                      </a:r>
                      <a:endParaRPr kumimoji="1" lang="ja-JP" altLang="en-US"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母乳、ツバメの巣など</a:t>
                      </a:r>
                      <a:endParaRPr kumimoji="1" lang="ja-JP" altLang="en-US" dirty="0">
                        <a:latin typeface="Meiryo UI" panose="020B0604030504040204" pitchFamily="50" charset="-128"/>
                        <a:ea typeface="Meiryo UI" panose="020B0604030504040204" pitchFamily="50" charset="-128"/>
                      </a:endParaRPr>
                    </a:p>
                  </a:txBody>
                  <a:tcPr anchor="ctr"/>
                </a:tc>
                <a:tc vMerge="1">
                  <a:txBody>
                    <a:bodyPr/>
                    <a:lstStyle/>
                    <a:p>
                      <a:pPr algn="ctr"/>
                      <a:endParaRPr kumimoji="1" lang="ja-JP" altLang="en-US" b="1" dirty="0">
                        <a:latin typeface="Meiryo UI" panose="020B0604030504040204" pitchFamily="50" charset="-128"/>
                        <a:ea typeface="Meiryo UI" panose="020B0604030504040204" pitchFamily="50" charset="-128"/>
                      </a:endParaRPr>
                    </a:p>
                  </a:txBody>
                  <a:tcPr anchor="ctr"/>
                </a:tc>
              </a:tr>
            </a:tbl>
          </a:graphicData>
        </a:graphic>
      </p:graphicFrame>
      <p:sp>
        <p:nvSpPr>
          <p:cNvPr id="2" name="テキスト ボックス 1"/>
          <p:cNvSpPr txBox="1"/>
          <p:nvPr/>
        </p:nvSpPr>
        <p:spPr>
          <a:xfrm>
            <a:off x="3725517" y="487017"/>
            <a:ext cx="4740965" cy="377687"/>
          </a:xfrm>
          <a:prstGeom prst="rect">
            <a:avLst/>
          </a:prstGeom>
          <a:noFill/>
        </p:spPr>
        <p:txBody>
          <a:bodyPr wrap="square" rtlCol="0">
            <a:spAutoFit/>
          </a:bodyPr>
          <a:lstStyle/>
          <a:p>
            <a:pPr algn="ctr"/>
            <a:r>
              <a:rPr kumimoji="1" lang="ja-JP" altLang="en-US" dirty="0" smtClean="0">
                <a:latin typeface="Meiryo UI" panose="020B0604030504040204" pitchFamily="50" charset="-128"/>
                <a:ea typeface="Meiryo UI" panose="020B0604030504040204" pitchFamily="50" charset="-128"/>
              </a:rPr>
              <a:t>糖鎖を構成する単糖と呼ばれるもの</a:t>
            </a:r>
            <a:r>
              <a:rPr lang="en-US" altLang="ja-JP" dirty="0" smtClean="0">
                <a:latin typeface="Meiryo UI" panose="020B0604030504040204" pitchFamily="50" charset="-128"/>
                <a:ea typeface="Meiryo UI" panose="020B0604030504040204" pitchFamily="50" charset="-128"/>
              </a:rPr>
              <a:t>8</a:t>
            </a:r>
            <a:r>
              <a:rPr lang="ja-JP" altLang="en-US" dirty="0" smtClean="0">
                <a:latin typeface="Meiryo UI" panose="020B0604030504040204" pitchFamily="50" charset="-128"/>
                <a:ea typeface="Meiryo UI" panose="020B0604030504040204" pitchFamily="50" charset="-128"/>
              </a:rPr>
              <a:t>種類</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06184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角丸四角形 9"/>
          <p:cNvSpPr/>
          <p:nvPr/>
        </p:nvSpPr>
        <p:spPr>
          <a:xfrm>
            <a:off x="168965" y="1454921"/>
            <a:ext cx="11837505" cy="2000082"/>
          </a:xfrm>
          <a:prstGeom prst="roundRect">
            <a:avLst>
              <a:gd name="adj" fmla="val 18529"/>
            </a:avLst>
          </a:prstGeom>
          <a:solidFill>
            <a:schemeClr val="accent4">
              <a:lumMod val="40000"/>
              <a:lumOff val="60000"/>
            </a:schemeClr>
          </a:solidFill>
          <a:ln w="19050">
            <a:solidFill>
              <a:srgbClr val="C00000"/>
            </a:solidFill>
            <a:prstDash val="sysDot"/>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二等辺三角形 6"/>
          <p:cNvSpPr/>
          <p:nvPr/>
        </p:nvSpPr>
        <p:spPr>
          <a:xfrm>
            <a:off x="7110724" y="3692325"/>
            <a:ext cx="3006291" cy="2231398"/>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541514" y="4494938"/>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1" name="角丸四角形 10"/>
          <p:cNvSpPr/>
          <p:nvPr/>
        </p:nvSpPr>
        <p:spPr>
          <a:xfrm>
            <a:off x="7782573" y="5289837"/>
            <a:ext cx="1620080"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7935353" y="3859755"/>
            <a:ext cx="1357032" cy="55720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5273859" y="4521124"/>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7641718" y="4524754"/>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1" name="右矢印 40"/>
          <p:cNvSpPr/>
          <p:nvPr/>
        </p:nvSpPr>
        <p:spPr>
          <a:xfrm>
            <a:off x="2182762" y="4679202"/>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2893017" y="4504876"/>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7" name="右矢印 46"/>
          <p:cNvSpPr/>
          <p:nvPr/>
        </p:nvSpPr>
        <p:spPr>
          <a:xfrm>
            <a:off x="4530775" y="4690046"/>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930110" y="4835526"/>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2140249" y="4468813"/>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4483906" y="4478047"/>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35" name="右矢印 34"/>
          <p:cNvSpPr/>
          <p:nvPr/>
        </p:nvSpPr>
        <p:spPr>
          <a:xfrm>
            <a:off x="6989806" y="4676884"/>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右矢印 36"/>
          <p:cNvSpPr/>
          <p:nvPr/>
        </p:nvSpPr>
        <p:spPr>
          <a:xfrm>
            <a:off x="9576868" y="4666945"/>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5333493" y="4827904"/>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0037332" y="4108540"/>
            <a:ext cx="1862704" cy="1569660"/>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再生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細胞死</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分化・代謝</a:t>
            </a:r>
            <a:endParaRPr lang="en-US" altLang="ja-JP" sz="2400" b="1" u="sng"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細胞</a:t>
            </a:r>
            <a:r>
              <a:rPr lang="ja-JP" altLang="en-US" sz="2400" b="1" u="sng" dirty="0" smtClean="0">
                <a:latin typeface="Meiryo UI" panose="020B0604030504040204" pitchFamily="50" charset="-128"/>
                <a:ea typeface="Meiryo UI" panose="020B0604030504040204" pitchFamily="50" charset="-128"/>
              </a:rPr>
              <a:t>の増殖</a:t>
            </a:r>
            <a:endParaRPr kumimoji="1" lang="ja-JP" altLang="en-US" sz="2400" b="1" u="sng" dirty="0">
              <a:latin typeface="Meiryo UI" panose="020B0604030504040204" pitchFamily="50" charset="-128"/>
              <a:ea typeface="Meiryo UI" panose="020B0604030504040204" pitchFamily="50" charset="-128"/>
            </a:endParaRPr>
          </a:p>
        </p:txBody>
      </p:sp>
      <p:sp>
        <p:nvSpPr>
          <p:cNvPr id="2" name="角丸四角形 1"/>
          <p:cNvSpPr/>
          <p:nvPr/>
        </p:nvSpPr>
        <p:spPr>
          <a:xfrm>
            <a:off x="411573" y="2107087"/>
            <a:ext cx="1828800" cy="829870"/>
          </a:xfrm>
          <a:prstGeom prst="roundRect">
            <a:avLst/>
          </a:prstGeom>
          <a:solidFill>
            <a:schemeClr val="accent2"/>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rgbClr val="002060"/>
                </a:solidFill>
                <a:effectLst>
                  <a:outerShdw blurRad="38100" dist="38100" dir="2700000" algn="tl">
                    <a:srgbClr val="000000">
                      <a:alpha val="43137"/>
                    </a:srgbClr>
                  </a:outerShdw>
                </a:effectLst>
              </a:rPr>
              <a:t>個別化医療</a:t>
            </a:r>
            <a:endParaRPr kumimoji="1" lang="ja-JP" altLang="en-US" sz="2000" dirty="0">
              <a:solidFill>
                <a:srgbClr val="002060"/>
              </a:solidFill>
              <a:effectLst>
                <a:outerShdw blurRad="38100" dist="38100" dir="2700000" algn="tl">
                  <a:srgbClr val="000000">
                    <a:alpha val="43137"/>
                  </a:srgbClr>
                </a:outerShdw>
              </a:effectLst>
            </a:endParaRPr>
          </a:p>
        </p:txBody>
      </p:sp>
      <p:sp>
        <p:nvSpPr>
          <p:cNvPr id="48" name="角丸四角形 47"/>
          <p:cNvSpPr/>
          <p:nvPr/>
        </p:nvSpPr>
        <p:spPr>
          <a:xfrm>
            <a:off x="5188882" y="2107087"/>
            <a:ext cx="1828800" cy="829870"/>
          </a:xfrm>
          <a:prstGeom prst="roundRect">
            <a:avLst/>
          </a:prstGeom>
          <a:solidFill>
            <a:schemeClr val="accent2"/>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プロテイン</a:t>
            </a:r>
            <a:endParaRPr kumimoji="1" lang="en-US" altLang="ja-JP"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テクノロジ</a:t>
            </a:r>
            <a:r>
              <a:rPr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ー</a:t>
            </a:r>
            <a:endParaRPr kumimoji="1"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49" name="角丸四角形 48"/>
          <p:cNvSpPr/>
          <p:nvPr/>
        </p:nvSpPr>
        <p:spPr>
          <a:xfrm>
            <a:off x="7678213" y="2107087"/>
            <a:ext cx="1828800" cy="829870"/>
          </a:xfrm>
          <a:prstGeom prst="roundRect">
            <a:avLst/>
          </a:prstGeom>
          <a:solidFill>
            <a:schemeClr val="accent2"/>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糖鎖</a:t>
            </a:r>
            <a:endParaRPr kumimoji="1" lang="en-US" altLang="ja-JP"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テクノロジ</a:t>
            </a:r>
            <a:r>
              <a:rPr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ー</a:t>
            </a:r>
            <a:endParaRPr kumimoji="1"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52" name="角丸四角形 51"/>
          <p:cNvSpPr/>
          <p:nvPr/>
        </p:nvSpPr>
        <p:spPr>
          <a:xfrm>
            <a:off x="2763076" y="2112009"/>
            <a:ext cx="1828800" cy="829870"/>
          </a:xfrm>
          <a:prstGeom prst="roundRect">
            <a:avLst/>
          </a:prstGeom>
          <a:solidFill>
            <a:schemeClr val="bg1"/>
          </a:solidFill>
          <a:ln w="38100">
            <a:solidFill>
              <a:schemeClr val="accent1">
                <a:lumMod val="40000"/>
                <a:lumOff val="60000"/>
              </a:schemeClr>
            </a:solidFill>
            <a:prstDash val="dash"/>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solidFill>
                  <a:schemeClr val="accent6">
                    <a:lumMod val="40000"/>
                    <a:lumOff val="60000"/>
                  </a:schemeClr>
                </a:solidFill>
                <a:latin typeface="Meiryo UI" panose="020B0604030504040204" pitchFamily="50" charset="-128"/>
                <a:ea typeface="Meiryo UI" panose="020B0604030504040204" pitchFamily="50" charset="-128"/>
              </a:rPr>
              <a:t>RNA</a:t>
            </a:r>
            <a:r>
              <a:rPr kumimoji="1" lang="ja-JP" altLang="en-US" sz="2000" b="1" dirty="0" smtClean="0">
                <a:solidFill>
                  <a:schemeClr val="accent6">
                    <a:lumMod val="40000"/>
                    <a:lumOff val="60000"/>
                  </a:schemeClr>
                </a:solidFill>
                <a:latin typeface="Meiryo UI" panose="020B0604030504040204" pitchFamily="50" charset="-128"/>
                <a:ea typeface="Meiryo UI" panose="020B0604030504040204" pitchFamily="50" charset="-128"/>
              </a:rPr>
              <a:t>ワールド</a:t>
            </a:r>
            <a:endParaRPr kumimoji="1" lang="ja-JP" altLang="en-US" sz="2000" b="1" dirty="0">
              <a:solidFill>
                <a:schemeClr val="accent6">
                  <a:lumMod val="40000"/>
                  <a:lumOff val="60000"/>
                </a:schemeClr>
              </a:solidFill>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7727908" y="2918182"/>
            <a:ext cx="1789043" cy="261610"/>
          </a:xfrm>
          <a:prstGeom prst="rect">
            <a:avLst/>
          </a:prstGeom>
          <a:noFill/>
        </p:spPr>
        <p:txBody>
          <a:bodyPr wrap="square" rtlCol="0">
            <a:spAutoFit/>
          </a:bodyPr>
          <a:lstStyle/>
          <a:p>
            <a:pPr algn="ctr"/>
            <a:r>
              <a:rPr kumimoji="1" lang="en-US" altLang="ja-JP" sz="1100" dirty="0" smtClean="0">
                <a:latin typeface="Meiryo UI" panose="020B0604030504040204" pitchFamily="50" charset="-128"/>
                <a:ea typeface="Meiryo UI" panose="020B0604030504040204" pitchFamily="50" charset="-128"/>
              </a:rPr>
              <a:t>2019</a:t>
            </a:r>
            <a:r>
              <a:rPr kumimoji="1" lang="ja-JP" altLang="en-US" sz="1100" dirty="0" smtClean="0">
                <a:latin typeface="Meiryo UI" panose="020B0604030504040204" pitchFamily="50" charset="-128"/>
                <a:ea typeface="Meiryo UI" panose="020B0604030504040204" pitchFamily="50" charset="-128"/>
              </a:rPr>
              <a:t>年</a:t>
            </a:r>
            <a:r>
              <a:rPr kumimoji="1" lang="en-US" altLang="ja-JP" sz="1100" dirty="0" smtClean="0">
                <a:latin typeface="Meiryo UI" panose="020B0604030504040204" pitchFamily="50" charset="-128"/>
                <a:ea typeface="Meiryo UI" panose="020B0604030504040204" pitchFamily="50" charset="-128"/>
              </a:rPr>
              <a:t>4</a:t>
            </a:r>
            <a:r>
              <a:rPr kumimoji="1" lang="ja-JP" altLang="en-US" sz="1100" dirty="0" smtClean="0">
                <a:latin typeface="Meiryo UI" panose="020B0604030504040204" pitchFamily="50" charset="-128"/>
                <a:ea typeface="Meiryo UI" panose="020B0604030504040204" pitchFamily="50" charset="-128"/>
              </a:rPr>
              <a:t>月（予定）</a:t>
            </a:r>
            <a:endParaRPr kumimoji="1" lang="ja-JP" altLang="en-US" sz="1100" dirty="0">
              <a:latin typeface="Meiryo UI" panose="020B0604030504040204" pitchFamily="50" charset="-128"/>
              <a:ea typeface="Meiryo UI" panose="020B0604030504040204" pitchFamily="50" charset="-128"/>
            </a:endParaRPr>
          </a:p>
        </p:txBody>
      </p:sp>
      <p:sp>
        <p:nvSpPr>
          <p:cNvPr id="56" name="テキスト ボックス 55"/>
          <p:cNvSpPr txBox="1"/>
          <p:nvPr/>
        </p:nvSpPr>
        <p:spPr>
          <a:xfrm>
            <a:off x="5348161" y="2921771"/>
            <a:ext cx="1500405" cy="261610"/>
          </a:xfrm>
          <a:prstGeom prst="rect">
            <a:avLst/>
          </a:prstGeom>
          <a:noFill/>
        </p:spPr>
        <p:txBody>
          <a:bodyPr wrap="square" rtlCol="0">
            <a:spAutoFit/>
          </a:bodyPr>
          <a:lstStyle/>
          <a:p>
            <a:pPr algn="ctr"/>
            <a:r>
              <a:rPr kumimoji="1" lang="en-US" altLang="ja-JP" sz="1100" dirty="0" smtClean="0">
                <a:latin typeface="Meiryo UI" panose="020B0604030504040204" pitchFamily="50" charset="-128"/>
                <a:ea typeface="Meiryo UI" panose="020B0604030504040204" pitchFamily="50" charset="-128"/>
              </a:rPr>
              <a:t>2019</a:t>
            </a:r>
            <a:r>
              <a:rPr kumimoji="1" lang="ja-JP" altLang="en-US" sz="1100" dirty="0" smtClean="0">
                <a:latin typeface="Meiryo UI" panose="020B0604030504040204" pitchFamily="50" charset="-128"/>
                <a:ea typeface="Meiryo UI" panose="020B0604030504040204" pitchFamily="50" charset="-128"/>
              </a:rPr>
              <a:t>年</a:t>
            </a:r>
            <a:r>
              <a:rPr kumimoji="1" lang="en-US" altLang="ja-JP" sz="1100" dirty="0" smtClean="0">
                <a:latin typeface="Meiryo UI" panose="020B0604030504040204" pitchFamily="50" charset="-128"/>
                <a:ea typeface="Meiryo UI" panose="020B0604030504040204" pitchFamily="50" charset="-128"/>
              </a:rPr>
              <a:t>1</a:t>
            </a:r>
            <a:r>
              <a:rPr kumimoji="1" lang="ja-JP" altLang="en-US" sz="1100" dirty="0" smtClean="0">
                <a:latin typeface="Meiryo UI" panose="020B0604030504040204" pitchFamily="50" charset="-128"/>
                <a:ea typeface="Meiryo UI" panose="020B0604030504040204" pitchFamily="50" charset="-128"/>
              </a:rPr>
              <a:t>月（岡田）</a:t>
            </a:r>
            <a:endParaRPr kumimoji="1" lang="ja-JP" altLang="en-US" sz="1100" dirty="0">
              <a:latin typeface="Meiryo UI" panose="020B0604030504040204" pitchFamily="50" charset="-128"/>
              <a:ea typeface="Meiryo UI" panose="020B0604030504040204" pitchFamily="50" charset="-128"/>
            </a:endParaRPr>
          </a:p>
        </p:txBody>
      </p:sp>
      <p:sp>
        <p:nvSpPr>
          <p:cNvPr id="57" name="角丸四角形 56"/>
          <p:cNvSpPr/>
          <p:nvPr/>
        </p:nvSpPr>
        <p:spPr>
          <a:xfrm>
            <a:off x="9935016" y="2107087"/>
            <a:ext cx="1828800" cy="829870"/>
          </a:xfrm>
          <a:prstGeom prst="roundRect">
            <a:avLst/>
          </a:prstGeom>
          <a:solidFill>
            <a:schemeClr val="bg1"/>
          </a:solidFill>
          <a:ln w="38100">
            <a:solidFill>
              <a:schemeClr val="accent1">
                <a:lumMod val="40000"/>
                <a:lumOff val="60000"/>
              </a:schemeClr>
            </a:solidFill>
            <a:prstDash val="dash"/>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accent6">
                    <a:lumMod val="40000"/>
                    <a:lumOff val="60000"/>
                  </a:schemeClr>
                </a:solidFill>
                <a:latin typeface="Meiryo UI" panose="020B0604030504040204" pitchFamily="50" charset="-128"/>
                <a:ea typeface="Meiryo UI" panose="020B0604030504040204" pitchFamily="50" charset="-128"/>
              </a:rPr>
              <a:t>未病医療</a:t>
            </a:r>
            <a:endParaRPr kumimoji="1" lang="ja-JP" altLang="en-US" sz="2000" b="1" dirty="0">
              <a:solidFill>
                <a:schemeClr val="accent6">
                  <a:lumMod val="40000"/>
                  <a:lumOff val="60000"/>
                </a:schemeClr>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4471874" y="4934"/>
            <a:ext cx="3239852" cy="400110"/>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戦略研の情報発信</a:t>
            </a:r>
            <a:endParaRPr kumimoji="1" lang="ja-JP" altLang="en-US" sz="2000" b="1" dirty="0">
              <a:latin typeface="Meiryo UI" panose="020B0604030504040204" pitchFamily="50" charset="-128"/>
              <a:ea typeface="Meiryo UI" panose="020B0604030504040204" pitchFamily="50" charset="-128"/>
            </a:endParaRPr>
          </a:p>
        </p:txBody>
      </p:sp>
      <p:sp>
        <p:nvSpPr>
          <p:cNvPr id="58" name="角丸四角形 57"/>
          <p:cNvSpPr/>
          <p:nvPr/>
        </p:nvSpPr>
        <p:spPr>
          <a:xfrm>
            <a:off x="5003352" y="981773"/>
            <a:ext cx="2199860" cy="688157"/>
          </a:xfrm>
          <a:prstGeom prst="roundRect">
            <a:avLst/>
          </a:prstGeom>
          <a:solidFill>
            <a:schemeClr val="accent2"/>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オミック</a:t>
            </a:r>
            <a:r>
              <a:rPr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ス解析</a:t>
            </a:r>
            <a:endParaRPr kumimoji="1"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60" name="テキスト ボックス 59"/>
          <p:cNvSpPr txBox="1"/>
          <p:nvPr/>
        </p:nvSpPr>
        <p:spPr>
          <a:xfrm>
            <a:off x="431451" y="2929877"/>
            <a:ext cx="1789043" cy="430887"/>
          </a:xfrm>
          <a:prstGeom prst="rect">
            <a:avLst/>
          </a:prstGeom>
          <a:noFill/>
        </p:spPr>
        <p:txBody>
          <a:bodyPr wrap="square" rtlCol="0">
            <a:spAutoFit/>
          </a:bodyPr>
          <a:lstStyle/>
          <a:p>
            <a:pPr algn="ctr"/>
            <a:r>
              <a:rPr kumimoji="1" lang="en-US" altLang="ja-JP" sz="1100" dirty="0" smtClean="0">
                <a:latin typeface="Meiryo UI" panose="020B0604030504040204" pitchFamily="50" charset="-128"/>
                <a:ea typeface="Meiryo UI" panose="020B0604030504040204" pitchFamily="50" charset="-128"/>
              </a:rPr>
              <a:t>2015</a:t>
            </a:r>
            <a:r>
              <a:rPr kumimoji="1" lang="ja-JP" altLang="en-US" sz="1100" dirty="0" smtClean="0">
                <a:latin typeface="Meiryo UI" panose="020B0604030504040204" pitchFamily="50" charset="-128"/>
                <a:ea typeface="Meiryo UI" panose="020B0604030504040204" pitchFamily="50" charset="-128"/>
              </a:rPr>
              <a:t>年  </a:t>
            </a:r>
            <a:r>
              <a:rPr kumimoji="1" lang="en-US" altLang="ja-JP" sz="1100" dirty="0" smtClean="0">
                <a:latin typeface="Meiryo UI" panose="020B0604030504040204" pitchFamily="50" charset="-128"/>
                <a:ea typeface="Meiryo UI" panose="020B0604030504040204" pitchFamily="50" charset="-128"/>
              </a:rPr>
              <a:t>7</a:t>
            </a:r>
            <a:r>
              <a:rPr kumimoji="1" lang="ja-JP" altLang="en-US" sz="1100" dirty="0" smtClean="0">
                <a:latin typeface="Meiryo UI" panose="020B0604030504040204" pitchFamily="50" charset="-128"/>
                <a:ea typeface="Meiryo UI" panose="020B0604030504040204" pitchFamily="50" charset="-128"/>
              </a:rPr>
              <a:t>月（加藤）</a:t>
            </a:r>
            <a:endParaRPr kumimoji="1" lang="en-US" altLang="ja-JP" sz="1100" dirty="0" smtClean="0">
              <a:latin typeface="Meiryo UI" panose="020B0604030504040204" pitchFamily="50" charset="-128"/>
              <a:ea typeface="Meiryo UI" panose="020B0604030504040204" pitchFamily="50" charset="-128"/>
            </a:endParaRPr>
          </a:p>
          <a:p>
            <a:pPr algn="ctr"/>
            <a:r>
              <a:rPr lang="en-US" altLang="ja-JP" sz="1100" dirty="0" smtClean="0">
                <a:latin typeface="Meiryo UI" panose="020B0604030504040204" pitchFamily="50" charset="-128"/>
                <a:ea typeface="Meiryo UI" panose="020B0604030504040204" pitchFamily="50" charset="-128"/>
              </a:rPr>
              <a:t>2018</a:t>
            </a:r>
            <a:r>
              <a:rPr lang="ja-JP" altLang="en-US" sz="1100" dirty="0" smtClean="0">
                <a:latin typeface="Meiryo UI" panose="020B0604030504040204" pitchFamily="50" charset="-128"/>
                <a:ea typeface="Meiryo UI" panose="020B0604030504040204" pitchFamily="50" charset="-128"/>
              </a:rPr>
              <a:t>年</a:t>
            </a:r>
            <a:r>
              <a:rPr lang="en-US" altLang="ja-JP" sz="1100" dirty="0" smtClean="0">
                <a:latin typeface="Meiryo UI" panose="020B0604030504040204" pitchFamily="50" charset="-128"/>
                <a:ea typeface="Meiryo UI" panose="020B0604030504040204" pitchFamily="50" charset="-128"/>
              </a:rPr>
              <a:t>12</a:t>
            </a:r>
            <a:r>
              <a:rPr lang="ja-JP" altLang="en-US" sz="1100" dirty="0" smtClean="0">
                <a:latin typeface="Meiryo UI" panose="020B0604030504040204" pitchFamily="50" charset="-128"/>
                <a:ea typeface="Meiryo UI" panose="020B0604030504040204" pitchFamily="50" charset="-128"/>
              </a:rPr>
              <a:t>月（加藤）</a:t>
            </a:r>
            <a:endParaRPr kumimoji="1" lang="ja-JP" altLang="en-US" sz="1100" dirty="0">
              <a:latin typeface="Meiryo UI" panose="020B0604030504040204" pitchFamily="50" charset="-128"/>
              <a:ea typeface="Meiryo UI" panose="020B0604030504040204" pitchFamily="50" charset="-128"/>
            </a:endParaRPr>
          </a:p>
        </p:txBody>
      </p:sp>
      <p:sp>
        <p:nvSpPr>
          <p:cNvPr id="61" name="テキスト ボックス 60"/>
          <p:cNvSpPr txBox="1"/>
          <p:nvPr/>
        </p:nvSpPr>
        <p:spPr>
          <a:xfrm>
            <a:off x="5273859" y="1637413"/>
            <a:ext cx="1789043" cy="261610"/>
          </a:xfrm>
          <a:prstGeom prst="rect">
            <a:avLst/>
          </a:prstGeom>
          <a:noFill/>
        </p:spPr>
        <p:txBody>
          <a:bodyPr wrap="square" rtlCol="0">
            <a:spAutoFit/>
          </a:bodyPr>
          <a:lstStyle/>
          <a:p>
            <a:pPr algn="ctr"/>
            <a:r>
              <a:rPr lang="en-US" altLang="ja-JP" sz="1100" dirty="0" smtClean="0">
                <a:latin typeface="Meiryo UI" panose="020B0604030504040204" pitchFamily="50" charset="-128"/>
                <a:ea typeface="Meiryo UI" panose="020B0604030504040204" pitchFamily="50" charset="-128"/>
              </a:rPr>
              <a:t>2018</a:t>
            </a:r>
            <a:r>
              <a:rPr lang="ja-JP" altLang="en-US" sz="1100" dirty="0" smtClean="0">
                <a:latin typeface="Meiryo UI" panose="020B0604030504040204" pitchFamily="50" charset="-128"/>
                <a:ea typeface="Meiryo UI" panose="020B0604030504040204" pitchFamily="50" charset="-128"/>
              </a:rPr>
              <a:t>年</a:t>
            </a:r>
            <a:r>
              <a:rPr lang="en-US" altLang="ja-JP" sz="1100" dirty="0" smtClean="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月（加藤）</a:t>
            </a:r>
            <a:endParaRPr kumimoji="1" lang="ja-JP" altLang="en-US" sz="1100" dirty="0">
              <a:latin typeface="Meiryo UI" panose="020B0604030504040204" pitchFamily="50" charset="-128"/>
              <a:ea typeface="Meiryo UI" panose="020B0604030504040204" pitchFamily="50" charset="-128"/>
            </a:endParaRPr>
          </a:p>
        </p:txBody>
      </p:sp>
      <p:sp>
        <p:nvSpPr>
          <p:cNvPr id="62" name="テキスト ボックス 61"/>
          <p:cNvSpPr txBox="1"/>
          <p:nvPr/>
        </p:nvSpPr>
        <p:spPr>
          <a:xfrm>
            <a:off x="10166539" y="788511"/>
            <a:ext cx="1611329" cy="523220"/>
          </a:xfrm>
          <a:prstGeom prst="rect">
            <a:avLst/>
          </a:prstGeom>
          <a:noFill/>
        </p:spPr>
        <p:txBody>
          <a:bodyPr wrap="square" rtlCol="0">
            <a:spAutoFit/>
          </a:bodyPr>
          <a:lstStyle/>
          <a:p>
            <a:r>
              <a:rPr kumimoji="1" lang="ja-JP" altLang="en-US" sz="1400" b="1" dirty="0" smtClean="0">
                <a:latin typeface="Meiryo UI" panose="020B0604030504040204" pitchFamily="50" charset="-128"/>
                <a:ea typeface="Meiryo UI" panose="020B0604030504040204" pitchFamily="50" charset="-128"/>
              </a:rPr>
              <a:t>①</a:t>
            </a:r>
            <a:r>
              <a:rPr kumimoji="1" lang="en-US" altLang="ja-JP" sz="1400" b="1" dirty="0" smtClean="0">
                <a:latin typeface="Meiryo UI" panose="020B0604030504040204" pitchFamily="50" charset="-128"/>
                <a:ea typeface="Meiryo UI" panose="020B0604030504040204" pitchFamily="50" charset="-128"/>
              </a:rPr>
              <a:t>DNA</a:t>
            </a:r>
            <a:r>
              <a:rPr kumimoji="1" lang="ja-JP" altLang="en-US" sz="1400" b="1" dirty="0" smtClean="0">
                <a:latin typeface="Meiryo UI" panose="020B0604030504040204" pitchFamily="50" charset="-128"/>
                <a:ea typeface="Meiryo UI" panose="020B0604030504040204" pitchFamily="50" charset="-128"/>
              </a:rPr>
              <a:t>治療系</a:t>
            </a:r>
            <a:endParaRPr kumimoji="1" lang="en-US" altLang="ja-JP" sz="1100" b="1" dirty="0" smtClean="0">
              <a:latin typeface="Meiryo UI" panose="020B0604030504040204" pitchFamily="50" charset="-128"/>
              <a:ea typeface="Meiryo UI" panose="020B0604030504040204" pitchFamily="50" charset="-128"/>
            </a:endParaRPr>
          </a:p>
          <a:p>
            <a:r>
              <a:rPr lang="ja-JP" altLang="en-US" sz="1400" b="1" dirty="0" smtClean="0">
                <a:latin typeface="Meiryo UI" panose="020B0604030504040204" pitchFamily="50" charset="-128"/>
                <a:ea typeface="Meiryo UI" panose="020B0604030504040204" pitchFamily="50" charset="-128"/>
              </a:rPr>
              <a:t>②糖鎖治療系</a:t>
            </a:r>
            <a:endParaRPr kumimoji="1" lang="en-US" altLang="ja-JP" sz="1400" b="1" dirty="0" smtClean="0">
              <a:latin typeface="Meiryo UI" panose="020B0604030504040204" pitchFamily="50" charset="-128"/>
              <a:ea typeface="Meiryo UI" panose="020B0604030504040204" pitchFamily="50" charset="-128"/>
            </a:endParaRPr>
          </a:p>
        </p:txBody>
      </p:sp>
      <p:cxnSp>
        <p:nvCxnSpPr>
          <p:cNvPr id="16" name="直線矢印コネクタ 15"/>
          <p:cNvCxnSpPr/>
          <p:nvPr/>
        </p:nvCxnSpPr>
        <p:spPr>
          <a:xfrm flipH="1">
            <a:off x="10849417" y="1311731"/>
            <a:ext cx="14053" cy="795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角丸四角形 62"/>
          <p:cNvSpPr/>
          <p:nvPr/>
        </p:nvSpPr>
        <p:spPr>
          <a:xfrm>
            <a:off x="5333493" y="6218895"/>
            <a:ext cx="1620080" cy="445119"/>
          </a:xfrm>
          <a:prstGeom prst="roundRect">
            <a:avLst/>
          </a:prstGeom>
          <a:solidFill>
            <a:schemeClr val="accent2">
              <a:lumMod val="75000"/>
            </a:schemeClr>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糖転移酵素</a:t>
            </a:r>
            <a:endParaRPr kumimoji="1" lang="ja-JP" altLang="en-US" b="1" dirty="0">
              <a:solidFill>
                <a:schemeClr val="bg1"/>
              </a:solidFill>
              <a:latin typeface="Meiryo UI" panose="020B0604030504040204" pitchFamily="50" charset="-128"/>
              <a:ea typeface="Meiryo UI" panose="020B0604030504040204" pitchFamily="50" charset="-128"/>
            </a:endParaRPr>
          </a:p>
        </p:txBody>
      </p:sp>
      <p:cxnSp>
        <p:nvCxnSpPr>
          <p:cNvPr id="22" name="カギ線コネクタ 21"/>
          <p:cNvCxnSpPr>
            <a:stCxn id="46" idx="2"/>
            <a:endCxn id="63" idx="1"/>
          </p:cNvCxnSpPr>
          <p:nvPr/>
        </p:nvCxnSpPr>
        <p:spPr>
          <a:xfrm rot="16200000" flipH="1">
            <a:off x="3869266" y="4977228"/>
            <a:ext cx="1272436" cy="165601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カギ線コネクタ 26"/>
          <p:cNvCxnSpPr>
            <a:stCxn id="63" idx="3"/>
            <a:endCxn id="11" idx="2"/>
          </p:cNvCxnSpPr>
          <p:nvPr/>
        </p:nvCxnSpPr>
        <p:spPr>
          <a:xfrm flipV="1">
            <a:off x="6953573" y="5734956"/>
            <a:ext cx="1639040" cy="70649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406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二等辺三角形 6"/>
          <p:cNvSpPr/>
          <p:nvPr/>
        </p:nvSpPr>
        <p:spPr>
          <a:xfrm>
            <a:off x="7880481" y="2036519"/>
            <a:ext cx="3006291" cy="2231398"/>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311271" y="2839132"/>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1" name="角丸四角形 10"/>
          <p:cNvSpPr/>
          <p:nvPr/>
        </p:nvSpPr>
        <p:spPr>
          <a:xfrm>
            <a:off x="8552330" y="3634031"/>
            <a:ext cx="1620080"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8705110" y="2203949"/>
            <a:ext cx="1357032" cy="55720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6043616" y="2865318"/>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8411475" y="2868948"/>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1" name="右矢印 40"/>
          <p:cNvSpPr/>
          <p:nvPr/>
        </p:nvSpPr>
        <p:spPr>
          <a:xfrm>
            <a:off x="2952519" y="3023396"/>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3662774" y="2849070"/>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7" name="右矢印 46"/>
          <p:cNvSpPr/>
          <p:nvPr/>
        </p:nvSpPr>
        <p:spPr>
          <a:xfrm>
            <a:off x="5300532" y="3034240"/>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699867" y="3179720"/>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2910006" y="2813007"/>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5253663" y="2822241"/>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35" name="右矢印 34"/>
          <p:cNvSpPr/>
          <p:nvPr/>
        </p:nvSpPr>
        <p:spPr>
          <a:xfrm>
            <a:off x="7759563" y="3021078"/>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6103250" y="3172098"/>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4" name="正方形/長方形 3"/>
          <p:cNvSpPr/>
          <p:nvPr/>
        </p:nvSpPr>
        <p:spPr>
          <a:xfrm>
            <a:off x="3882894" y="1376522"/>
            <a:ext cx="3209533" cy="369332"/>
          </a:xfrm>
          <a:prstGeom prst="rect">
            <a:avLst/>
          </a:prstGeom>
        </p:spPr>
        <p:txBody>
          <a:bodyPr wrap="none">
            <a:spAutoFit/>
          </a:bodyPr>
          <a:lstStyle/>
          <a:p>
            <a:r>
              <a:rPr lang="en-US" altLang="ja-JP" dirty="0" smtClean="0">
                <a:latin typeface="Meiryo UI" panose="020B0604030504040204" pitchFamily="50" charset="-128"/>
                <a:ea typeface="Meiryo UI" panose="020B0604030504040204" pitchFamily="50" charset="-128"/>
              </a:rPr>
              <a:t>RNA</a:t>
            </a:r>
            <a:r>
              <a:rPr lang="ja-JP" altLang="en-US" dirty="0" smtClean="0">
                <a:latin typeface="Meiryo UI" panose="020B0604030504040204" pitchFamily="50" charset="-128"/>
                <a:ea typeface="Meiryo UI" panose="020B0604030504040204" pitchFamily="50" charset="-128"/>
              </a:rPr>
              <a:t>を</a:t>
            </a:r>
            <a:r>
              <a:rPr lang="ja-JP" altLang="en-US" dirty="0">
                <a:latin typeface="Meiryo UI" panose="020B0604030504040204" pitchFamily="50" charset="-128"/>
                <a:ea typeface="Meiryo UI" panose="020B0604030504040204" pitchFamily="50" charset="-128"/>
              </a:rPr>
              <a:t>標的とする低分子医薬品</a:t>
            </a:r>
          </a:p>
        </p:txBody>
      </p:sp>
    </p:spTree>
    <p:extLst>
      <p:ext uri="{BB962C8B-B14F-4D97-AF65-F5344CB8AC3E}">
        <p14:creationId xmlns:p14="http://schemas.microsoft.com/office/powerpoint/2010/main" val="2696240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3893452733"/>
              </p:ext>
            </p:extLst>
          </p:nvPr>
        </p:nvGraphicFramePr>
        <p:xfrm>
          <a:off x="1112108" y="719666"/>
          <a:ext cx="10173730" cy="3967480"/>
        </p:xfrm>
        <a:graphic>
          <a:graphicData uri="http://schemas.openxmlformats.org/drawingml/2006/table">
            <a:tbl>
              <a:tblPr firstRow="1" bandRow="1">
                <a:tableStyleId>{00A15C55-8517-42AA-B614-E9B94910E393}</a:tableStyleId>
              </a:tblPr>
              <a:tblGrid>
                <a:gridCol w="2596611"/>
                <a:gridCol w="5356110"/>
                <a:gridCol w="2221009"/>
              </a:tblGrid>
              <a:tr h="370840">
                <a:tc>
                  <a:txBody>
                    <a:bodyP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名称</a:t>
                      </a:r>
                      <a:endParaRPr kumimoji="1" lang="ja-JP" altLang="en-US"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分野</a:t>
                      </a:r>
                      <a:endParaRPr kumimoji="1" lang="ja-JP" altLang="en-US" dirty="0">
                        <a:solidFill>
                          <a:schemeClr val="tx1"/>
                        </a:solidFill>
                        <a:latin typeface="Meiryo UI" panose="020B0604030504040204" pitchFamily="50" charset="-128"/>
                        <a:ea typeface="Meiryo UI" panose="020B0604030504040204" pitchFamily="50" charset="-128"/>
                      </a:endParaRPr>
                    </a:p>
                  </a:txBody>
                  <a:tcPr/>
                </a:tc>
                <a:tc>
                  <a:txBody>
                    <a:bodyP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a:txBody>
                  <a:tcPr/>
                </a:tc>
              </a:tr>
              <a:tr h="370840">
                <a:tc>
                  <a:txBody>
                    <a:bodyPr/>
                    <a:lstStyle/>
                    <a:p>
                      <a:pPr algn="ctr"/>
                      <a:r>
                        <a:rPr kumimoji="1" lang="ja-JP" altLang="en-US" sz="1600" dirty="0" smtClean="0">
                          <a:latin typeface="Meiryo UI" panose="020B0604030504040204" pitchFamily="50" charset="-128"/>
                          <a:ea typeface="Meiryo UI" panose="020B0604030504040204" pitchFamily="50" charset="-128"/>
                        </a:rPr>
                        <a:t>伊藤忠</a:t>
                      </a:r>
                      <a:endParaRPr kumimoji="1" lang="en-US" altLang="ja-JP" sz="1600" dirty="0" smtClean="0">
                        <a:latin typeface="Meiryo UI" panose="020B0604030504040204" pitchFamily="50" charset="-128"/>
                        <a:ea typeface="Meiryo UI" panose="020B0604030504040204" pitchFamily="50" charset="-128"/>
                      </a:endParaRPr>
                    </a:p>
                    <a:p>
                      <a:pPr algn="ctr"/>
                      <a:r>
                        <a:rPr kumimoji="1" lang="ja-JP" altLang="en-US" sz="1600" dirty="0" smtClean="0">
                          <a:latin typeface="Meiryo UI" panose="020B0604030504040204" pitchFamily="50" charset="-128"/>
                          <a:ea typeface="Meiryo UI" panose="020B0604030504040204" pitchFamily="50" charset="-128"/>
                        </a:rPr>
                        <a:t>テクノロジー・ベンチャーズ</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a:t>
                      </a:r>
                      <a:r>
                        <a:rPr kumimoji="1" lang="en-US" altLang="ja-JP" sz="1400" b="1" u="sng" dirty="0" smtClean="0">
                          <a:latin typeface="Meiryo UI" panose="020B0604030504040204" pitchFamily="50" charset="-128"/>
                          <a:ea typeface="Meiryo UI" panose="020B0604030504040204" pitchFamily="50" charset="-128"/>
                        </a:rPr>
                        <a:t>DNA</a:t>
                      </a:r>
                      <a:r>
                        <a:rPr kumimoji="1" lang="ja-JP" altLang="en-US" sz="1400" b="1" u="sng" dirty="0" smtClean="0">
                          <a:latin typeface="Meiryo UI" panose="020B0604030504040204" pitchFamily="50" charset="-128"/>
                          <a:ea typeface="Meiryo UI" panose="020B0604030504040204" pitchFamily="50" charset="-128"/>
                        </a:rPr>
                        <a:t>／</a:t>
                      </a:r>
                      <a:r>
                        <a:rPr kumimoji="1" lang="en-US" altLang="ja-JP" sz="1400" b="1" u="sng" dirty="0" smtClean="0">
                          <a:latin typeface="Meiryo UI" panose="020B0604030504040204" pitchFamily="50" charset="-128"/>
                          <a:ea typeface="Meiryo UI" panose="020B0604030504040204" pitchFamily="50" charset="-128"/>
                        </a:rPr>
                        <a:t>RNA</a:t>
                      </a:r>
                      <a:r>
                        <a:rPr kumimoji="1" lang="ja-JP" altLang="en-US" sz="1400" b="1" u="sng" dirty="0" smtClean="0">
                          <a:latin typeface="Meiryo UI" panose="020B0604030504040204" pitchFamily="50" charset="-128"/>
                          <a:ea typeface="Meiryo UI" panose="020B0604030504040204" pitchFamily="50" charset="-128"/>
                        </a:rPr>
                        <a:t>編集技術ツール</a:t>
                      </a:r>
                      <a:r>
                        <a:rPr kumimoji="1" lang="en-US" altLang="ja-JP" sz="1400" b="1" u="sng" dirty="0" smtClean="0">
                          <a:latin typeface="Meiryo UI" panose="020B0604030504040204" pitchFamily="50" charset="-128"/>
                          <a:ea typeface="Meiryo UI" panose="020B0604030504040204" pitchFamily="50" charset="-128"/>
                        </a:rPr>
                        <a:t>PPR</a:t>
                      </a:r>
                      <a:r>
                        <a:rPr kumimoji="1" lang="ja-JP" altLang="en-US" sz="1400" b="1" u="sng" dirty="0" smtClean="0">
                          <a:latin typeface="Meiryo UI" panose="020B0604030504040204" pitchFamily="50" charset="-128"/>
                          <a:ea typeface="Meiryo UI" panose="020B0604030504040204" pitchFamily="50" charset="-128"/>
                        </a:rPr>
                        <a:t>（</a:t>
                      </a:r>
                      <a:r>
                        <a:rPr kumimoji="1" lang="en-US" altLang="ja-JP" sz="1400" b="1" u="sng" dirty="0" err="1" smtClean="0">
                          <a:latin typeface="Meiryo UI" panose="020B0604030504040204" pitchFamily="50" charset="-128"/>
                          <a:ea typeface="Meiryo UI" panose="020B0604030504040204" pitchFamily="50" charset="-128"/>
                        </a:rPr>
                        <a:t>pentatricopeptide</a:t>
                      </a:r>
                      <a:r>
                        <a:rPr kumimoji="1" lang="en-US" altLang="ja-JP" sz="1400" b="1" u="sng" dirty="0" smtClean="0">
                          <a:latin typeface="Meiryo UI" panose="020B0604030504040204" pitchFamily="50" charset="-128"/>
                          <a:ea typeface="Meiryo UI" panose="020B0604030504040204" pitchFamily="50" charset="-128"/>
                        </a:rPr>
                        <a:t> repeat</a:t>
                      </a:r>
                      <a:r>
                        <a:rPr kumimoji="1" lang="ja-JP" altLang="en-US" sz="1400" b="1" u="sng" dirty="0" smtClean="0">
                          <a:latin typeface="Meiryo UI" panose="020B0604030504040204" pitchFamily="50" charset="-128"/>
                          <a:ea typeface="Meiryo UI" panose="020B0604030504040204" pitchFamily="50" charset="-128"/>
                        </a:rPr>
                        <a:t>）タンパク質プラットフォームによる医薬品開発。</a:t>
                      </a:r>
                      <a:endParaRPr kumimoji="1" lang="en-US" altLang="ja-JP" sz="1400" b="1" u="sng"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PPR</a:t>
                      </a:r>
                      <a:r>
                        <a:rPr kumimoji="1" lang="ja-JP" altLang="en-US" sz="1400" dirty="0" smtClean="0">
                          <a:latin typeface="Meiryo UI" panose="020B0604030504040204" pitchFamily="50" charset="-128"/>
                          <a:ea typeface="Meiryo UI" panose="020B0604030504040204" pitchFamily="50" charset="-128"/>
                        </a:rPr>
                        <a:t>は植物で発見された、</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及び</a:t>
                      </a:r>
                      <a:r>
                        <a:rPr kumimoji="1" lang="en-US" altLang="ja-JP" sz="1400" dirty="0" smtClean="0">
                          <a:latin typeface="Meiryo UI" panose="020B0604030504040204" pitchFamily="50" charset="-128"/>
                          <a:ea typeface="Meiryo UI" panose="020B0604030504040204" pitchFamily="50" charset="-128"/>
                        </a:rPr>
                        <a:t>DNA</a:t>
                      </a:r>
                      <a:r>
                        <a:rPr kumimoji="1" lang="ja-JP" altLang="en-US" sz="1400" dirty="0" smtClean="0">
                          <a:latin typeface="Meiryo UI" panose="020B0604030504040204" pitchFamily="50" charset="-128"/>
                          <a:ea typeface="Meiryo UI" panose="020B0604030504040204" pitchFamily="50" charset="-128"/>
                        </a:rPr>
                        <a:t>に配列特異的に結合することで遺伝子の発現制御を行っているタンパク質。</a:t>
                      </a:r>
                      <a:r>
                        <a:rPr kumimoji="1" lang="en-US" altLang="ja-JP" sz="1400" dirty="0" smtClean="0">
                          <a:latin typeface="Meiryo UI" panose="020B0604030504040204" pitchFamily="50" charset="-128"/>
                          <a:ea typeface="Meiryo UI" panose="020B0604030504040204" pitchFamily="50" charset="-128"/>
                        </a:rPr>
                        <a:t>PPR</a:t>
                      </a:r>
                      <a:r>
                        <a:rPr kumimoji="1" lang="ja-JP" altLang="en-US" sz="1400" dirty="0" smtClean="0">
                          <a:latin typeface="Meiryo UI" panose="020B0604030504040204" pitchFamily="50" charset="-128"/>
                          <a:ea typeface="Meiryo UI" panose="020B0604030504040204" pitchFamily="50" charset="-128"/>
                        </a:rPr>
                        <a:t>の配列特異性を決定に関するメカニズムを明らかにし、標的とする</a:t>
                      </a:r>
                      <a:r>
                        <a:rPr kumimoji="1" lang="en-US" altLang="ja-JP" sz="1400" dirty="0" smtClean="0">
                          <a:latin typeface="Meiryo UI" panose="020B0604030504040204" pitchFamily="50" charset="-128"/>
                          <a:ea typeface="Meiryo UI" panose="020B0604030504040204" pitchFamily="50" charset="-128"/>
                        </a:rPr>
                        <a:t>DNA</a:t>
                      </a:r>
                      <a:r>
                        <a:rPr kumimoji="1" lang="ja-JP" altLang="en-US" sz="1400" dirty="0" smtClean="0">
                          <a:latin typeface="Meiryo UI" panose="020B0604030504040204" pitchFamily="50" charset="-128"/>
                          <a:ea typeface="Meiryo UI" panose="020B0604030504040204" pitchFamily="50" charset="-128"/>
                        </a:rPr>
                        <a:t>または</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配列に結合するタンパク質を作成する技術をエディットフォースが確立。酵素タンパク質と融合させる、細胞内外で、標的ゲノムや</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を操作・改変が可能。</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lang="ja-JP" altLang="en-US" sz="1400" dirty="0" smtClean="0">
                          <a:latin typeface="Meiryo UI" panose="020B0604030504040204" pitchFamily="50" charset="-128"/>
                          <a:ea typeface="Meiryo UI" panose="020B0604030504040204" pitchFamily="50" charset="-128"/>
                        </a:rPr>
                        <a:t>エディットフォース株式会社への投資（シリーズ</a:t>
                      </a:r>
                      <a:r>
                        <a:rPr lang="en-US" altLang="ja-JP" sz="1400" dirty="0" smtClean="0">
                          <a:latin typeface="Meiryo UI" panose="020B0604030504040204" pitchFamily="50" charset="-128"/>
                          <a:ea typeface="Meiryo UI" panose="020B0604030504040204" pitchFamily="50" charset="-128"/>
                        </a:rPr>
                        <a:t>B</a:t>
                      </a:r>
                      <a:r>
                        <a:rPr lang="ja-JP" altLang="en-US" sz="1400"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r>
              <a:tr h="370840">
                <a:tc>
                  <a:txBody>
                    <a:bodyPr/>
                    <a:lstStyle/>
                    <a:p>
                      <a:pPr algn="ctr"/>
                      <a:r>
                        <a:rPr kumimoji="1" lang="ja-JP" altLang="en-US" sz="1600" dirty="0" smtClean="0">
                          <a:latin typeface="Meiryo UI" panose="020B0604030504040204" pitchFamily="50" charset="-128"/>
                          <a:ea typeface="Meiryo UI" panose="020B0604030504040204" pitchFamily="50" charset="-128"/>
                        </a:rPr>
                        <a:t>三菱商事</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a:t>
                      </a:r>
                      <a:r>
                        <a:rPr kumimoji="1" lang="ja-JP" altLang="en-US" sz="1400" b="1" u="sng" dirty="0" smtClean="0">
                          <a:latin typeface="Meiryo UI" panose="020B0604030504040204" pitchFamily="50" charset="-128"/>
                          <a:ea typeface="Meiryo UI" panose="020B0604030504040204" pitchFamily="50" charset="-128"/>
                        </a:rPr>
                        <a:t>特殊ペプチド医薬品（中分子医薬品</a:t>
                      </a:r>
                      <a:r>
                        <a:rPr kumimoji="1" lang="ja-JP" altLang="en-US" sz="1400" b="1" dirty="0" smtClean="0">
                          <a:latin typeface="Meiryo UI" panose="020B0604030504040204" pitchFamily="50" charset="-128"/>
                          <a:ea typeface="Meiryo UI" panose="020B0604030504040204" pitchFamily="50" charset="-128"/>
                        </a:rPr>
                        <a:t>）</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・特殊ペプチドは、天然の</a:t>
                      </a:r>
                      <a:r>
                        <a:rPr kumimoji="1" lang="en-US" altLang="ja-JP" sz="1400" b="0" dirty="0" smtClean="0">
                          <a:latin typeface="Meiryo UI" panose="020B0604030504040204" pitchFamily="50" charset="-128"/>
                          <a:ea typeface="Meiryo UI" panose="020B0604030504040204" pitchFamily="50" charset="-128"/>
                        </a:rPr>
                        <a:t>20</a:t>
                      </a:r>
                      <a:r>
                        <a:rPr kumimoji="1" lang="ja-JP" altLang="en-US" sz="1400" b="0" dirty="0" smtClean="0">
                          <a:latin typeface="Meiryo UI" panose="020B0604030504040204" pitchFamily="50" charset="-128"/>
                          <a:ea typeface="Meiryo UI" panose="020B0604030504040204" pitchFamily="50" charset="-128"/>
                        </a:rPr>
                        <a:t>種類のアミノ酸、及び各種特殊（非天然型）アミノ酸（</a:t>
                      </a:r>
                      <a:r>
                        <a:rPr kumimoji="1" lang="en-US" altLang="ja-JP" sz="1400" b="0" dirty="0" smtClean="0">
                          <a:latin typeface="Meiryo UI" panose="020B0604030504040204" pitchFamily="50" charset="-128"/>
                          <a:ea typeface="Meiryo UI" panose="020B0604030504040204" pitchFamily="50" charset="-128"/>
                        </a:rPr>
                        <a:t>L-</a:t>
                      </a:r>
                      <a:r>
                        <a:rPr kumimoji="1" lang="ja-JP" altLang="en-US" sz="1400" b="0" dirty="0" smtClean="0">
                          <a:latin typeface="Meiryo UI" panose="020B0604030504040204" pitchFamily="50" charset="-128"/>
                          <a:ea typeface="Meiryo UI" panose="020B0604030504040204" pitchFamily="50" charset="-128"/>
                        </a:rPr>
                        <a:t>アミノ酸誘導体、</a:t>
                      </a:r>
                      <a:r>
                        <a:rPr kumimoji="1" lang="en-US" altLang="ja-JP" sz="1400" b="0" dirty="0" smtClean="0">
                          <a:latin typeface="Meiryo UI" panose="020B0604030504040204" pitchFamily="50" charset="-128"/>
                          <a:ea typeface="Meiryo UI" panose="020B0604030504040204" pitchFamily="50" charset="-128"/>
                        </a:rPr>
                        <a:t>D-</a:t>
                      </a:r>
                      <a:r>
                        <a:rPr kumimoji="1" lang="ja-JP" altLang="en-US" sz="1400" b="0" dirty="0" smtClean="0">
                          <a:latin typeface="Meiryo UI" panose="020B0604030504040204" pitchFamily="50" charset="-128"/>
                          <a:ea typeface="Meiryo UI" panose="020B0604030504040204" pitchFamily="50" charset="-128"/>
                        </a:rPr>
                        <a:t>アミノ酸、</a:t>
                      </a:r>
                      <a:r>
                        <a:rPr kumimoji="1" lang="en-US" altLang="ja-JP" sz="1400" b="0" dirty="0" smtClean="0">
                          <a:latin typeface="Meiryo UI" panose="020B0604030504040204" pitchFamily="50" charset="-128"/>
                          <a:ea typeface="Meiryo UI" panose="020B0604030504040204" pitchFamily="50" charset="-128"/>
                        </a:rPr>
                        <a:t>N-</a:t>
                      </a:r>
                      <a:r>
                        <a:rPr kumimoji="1" lang="ja-JP" altLang="en-US" sz="1400" b="0" dirty="0" smtClean="0">
                          <a:latin typeface="Meiryo UI" panose="020B0604030504040204" pitchFamily="50" charset="-128"/>
                          <a:ea typeface="Meiryo UI" panose="020B0604030504040204" pitchFamily="50" charset="-128"/>
                        </a:rPr>
                        <a:t>メチル化アミノ酸、</a:t>
                      </a:r>
                      <a:r>
                        <a:rPr kumimoji="1" lang="en-US" altLang="ja-JP" sz="1400" b="0" dirty="0" smtClean="0">
                          <a:latin typeface="Meiryo UI" panose="020B0604030504040204" pitchFamily="50" charset="-128"/>
                          <a:ea typeface="Meiryo UI" panose="020B0604030504040204" pitchFamily="50" charset="-128"/>
                        </a:rPr>
                        <a:t>β-</a:t>
                      </a:r>
                      <a:r>
                        <a:rPr kumimoji="1" lang="ja-JP" altLang="en-US" sz="1400" b="0" dirty="0" smtClean="0">
                          <a:latin typeface="Meiryo UI" panose="020B0604030504040204" pitchFamily="50" charset="-128"/>
                          <a:ea typeface="Meiryo UI" panose="020B0604030504040204" pitchFamily="50" charset="-128"/>
                        </a:rPr>
                        <a:t>アミノ酸等）を組み込んだペプチド。</a:t>
                      </a:r>
                      <a:r>
                        <a:rPr kumimoji="1" lang="en-US" altLang="ja-JP" sz="1400" b="0" dirty="0" smtClean="0">
                          <a:latin typeface="Meiryo UI" panose="020B0604030504040204" pitchFamily="50" charset="-128"/>
                          <a:ea typeface="Meiryo UI" panose="020B0604030504040204" pitchFamily="50" charset="-128"/>
                        </a:rPr>
                        <a:t>8</a:t>
                      </a:r>
                      <a:r>
                        <a:rPr kumimoji="1" lang="ja-JP" altLang="en-US" sz="1400" b="0" dirty="0" smtClean="0">
                          <a:latin typeface="Meiryo UI" panose="020B0604030504040204" pitchFamily="50" charset="-128"/>
                          <a:ea typeface="Meiryo UI" panose="020B0604030504040204" pitchFamily="50" charset="-128"/>
                        </a:rPr>
                        <a:t>～</a:t>
                      </a:r>
                      <a:r>
                        <a:rPr kumimoji="1" lang="en-US" altLang="ja-JP" sz="1400" b="0" dirty="0" smtClean="0">
                          <a:latin typeface="Meiryo UI" panose="020B0604030504040204" pitchFamily="50" charset="-128"/>
                          <a:ea typeface="Meiryo UI" panose="020B0604030504040204" pitchFamily="50" charset="-128"/>
                        </a:rPr>
                        <a:t>20</a:t>
                      </a:r>
                      <a:r>
                        <a:rPr kumimoji="1" lang="ja-JP" altLang="en-US" sz="1400" b="0" dirty="0" smtClean="0">
                          <a:latin typeface="Meiryo UI" panose="020B0604030504040204" pitchFamily="50" charset="-128"/>
                          <a:ea typeface="Meiryo UI" panose="020B0604030504040204" pitchFamily="50" charset="-128"/>
                        </a:rPr>
                        <a:t>アミノ酸残基からなる。</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特殊ペプチドは、低分子化合物では実現が困難だったタンパク質同士の相互作用を阻害する治療薬を見出すことが可能とされており、抗体医薬では到達が難しい細胞内の標的タンパク質に関しても有用であることを示す実験結果がある。医薬品として応用範囲が拡大することが期待され、特殊ペプチド原薬の安定的な供給に対するニーズが世界的に高まっている。</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ペプチスター株式会社への</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投資</a:t>
                      </a:r>
                      <a:endParaRPr kumimoji="1" lang="ja-JP" altLang="en-US" sz="1400"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2511770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descr="第01章03-012p_DNAの構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8576" y="991356"/>
            <a:ext cx="1813193" cy="315002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グループ化 2"/>
          <p:cNvGrpSpPr/>
          <p:nvPr/>
        </p:nvGrpSpPr>
        <p:grpSpPr>
          <a:xfrm>
            <a:off x="6443020" y="1090178"/>
            <a:ext cx="3558717" cy="2742093"/>
            <a:chOff x="7327361" y="612476"/>
            <a:chExt cx="3220994" cy="2304109"/>
          </a:xfrm>
        </p:grpSpPr>
        <p:pic>
          <p:nvPicPr>
            <p:cNvPr id="5" name="図 4"/>
            <p:cNvPicPr>
              <a:picLocks noChangeAspect="1"/>
            </p:cNvPicPr>
            <p:nvPr/>
          </p:nvPicPr>
          <p:blipFill>
            <a:blip r:embed="rId3"/>
            <a:stretch>
              <a:fillRect/>
            </a:stretch>
          </p:blipFill>
          <p:spPr>
            <a:xfrm>
              <a:off x="7327361" y="612476"/>
              <a:ext cx="2942976" cy="2304109"/>
            </a:xfrm>
            <a:prstGeom prst="rect">
              <a:avLst/>
            </a:prstGeom>
          </p:spPr>
        </p:pic>
        <p:sp>
          <p:nvSpPr>
            <p:cNvPr id="6" name="テキスト ボックス 5"/>
            <p:cNvSpPr txBox="1"/>
            <p:nvPr/>
          </p:nvSpPr>
          <p:spPr>
            <a:xfrm rot="2061295">
              <a:off x="9352304" y="1741426"/>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7327653" y="1853482"/>
              <a:ext cx="1006401" cy="646331"/>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a:t>
              </a:r>
              <a:endParaRPr lang="en-US" altLang="ja-JP" b="1" dirty="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8155770" y="904300"/>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grpSp>
      <p:sp>
        <p:nvSpPr>
          <p:cNvPr id="9" name="下矢印 8"/>
          <p:cNvSpPr/>
          <p:nvPr/>
        </p:nvSpPr>
        <p:spPr>
          <a:xfrm>
            <a:off x="3697356" y="4234069"/>
            <a:ext cx="576470" cy="596348"/>
          </a:xfrm>
          <a:prstGeom prst="downArrow">
            <a:avLst/>
          </a:prstGeom>
          <a:solidFill>
            <a:srgbClr val="FFC000"/>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484782" y="4918291"/>
            <a:ext cx="3081131"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リキッド・バイオプシー</a:t>
            </a:r>
            <a:endParaRPr kumimoji="1" lang="ja-JP" altLang="en-US" sz="2400" dirty="0">
              <a:latin typeface="Meiryo UI" panose="020B0604030504040204" pitchFamily="50" charset="-128"/>
              <a:ea typeface="Meiryo UI" panose="020B0604030504040204" pitchFamily="50" charset="-128"/>
            </a:endParaRPr>
          </a:p>
        </p:txBody>
      </p:sp>
      <p:sp>
        <p:nvSpPr>
          <p:cNvPr id="12" name="テキスト ボックス 11"/>
          <p:cNvSpPr txBox="1"/>
          <p:nvPr/>
        </p:nvSpPr>
        <p:spPr>
          <a:xfrm>
            <a:off x="2445026" y="5503116"/>
            <a:ext cx="3081131"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ネオアンチゲン免疫療法</a:t>
            </a:r>
            <a:endParaRPr kumimoji="1" lang="ja-JP" altLang="en-US" sz="2400" dirty="0">
              <a:latin typeface="Meiryo UI" panose="020B0604030504040204" pitchFamily="50" charset="-128"/>
              <a:ea typeface="Meiryo UI" panose="020B0604030504040204" pitchFamily="50" charset="-128"/>
            </a:endParaRPr>
          </a:p>
        </p:txBody>
      </p:sp>
      <p:sp>
        <p:nvSpPr>
          <p:cNvPr id="13" name="下矢印 12"/>
          <p:cNvSpPr/>
          <p:nvPr/>
        </p:nvSpPr>
        <p:spPr>
          <a:xfrm>
            <a:off x="7934144" y="4234069"/>
            <a:ext cx="576470" cy="596348"/>
          </a:xfrm>
          <a:prstGeom prst="downArrow">
            <a:avLst/>
          </a:prstGeom>
          <a:solidFill>
            <a:srgbClr val="FFC000"/>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681814" y="4923108"/>
            <a:ext cx="3081131"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糖鎖バイオマーカー</a:t>
            </a:r>
            <a:endParaRPr kumimoji="1" lang="ja-JP" altLang="en-US" sz="2400" dirty="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6746091" y="5477464"/>
            <a:ext cx="3081131"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レクチン医薬</a:t>
            </a:r>
            <a:endParaRPr kumimoji="1" lang="ja-JP" altLang="en-US" sz="2400"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2375452" y="248478"/>
            <a:ext cx="3299793" cy="400110"/>
          </a:xfrm>
          <a:prstGeom prst="rect">
            <a:avLst/>
          </a:prstGeom>
          <a:noFill/>
        </p:spPr>
        <p:txBody>
          <a:bodyPr wrap="square" rtlCol="0">
            <a:spAutoFit/>
          </a:bodyPr>
          <a:lstStyle/>
          <a:p>
            <a:pPr algn="ctr"/>
            <a:r>
              <a:rPr lang="en-US" altLang="ja-JP" sz="2000" dirty="0" smtClean="0">
                <a:latin typeface="Meiryo UI" panose="020B0604030504040204" pitchFamily="50" charset="-128"/>
                <a:ea typeface="Meiryo UI" panose="020B0604030504040204" pitchFamily="50" charset="-128"/>
              </a:rPr>
              <a:t>DNA</a:t>
            </a:r>
            <a:r>
              <a:rPr lang="ja-JP" altLang="en-US" sz="2000" dirty="0" smtClean="0">
                <a:latin typeface="Meiryo UI" panose="020B0604030504040204" pitchFamily="50" charset="-128"/>
                <a:ea typeface="Meiryo UI" panose="020B0604030504040204" pitchFamily="50" charset="-128"/>
              </a:rPr>
              <a:t>治療系</a:t>
            </a:r>
            <a:endParaRPr kumimoji="1" lang="ja-JP" altLang="en-US" sz="2000" dirty="0">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6527429" y="248478"/>
            <a:ext cx="3299793" cy="400110"/>
          </a:xfrm>
          <a:prstGeom prst="rect">
            <a:avLst/>
          </a:prstGeom>
          <a:noFill/>
        </p:spPr>
        <p:txBody>
          <a:bodyPr wrap="square" rtlCol="0">
            <a:spAutoFit/>
          </a:bodyPr>
          <a:lstStyle/>
          <a:p>
            <a:pPr algn="ctr"/>
            <a:r>
              <a:rPr lang="ja-JP" altLang="en-US" sz="2000" dirty="0" smtClean="0">
                <a:latin typeface="Meiryo UI" panose="020B0604030504040204" pitchFamily="50" charset="-128"/>
                <a:ea typeface="Meiryo UI" panose="020B0604030504040204" pitchFamily="50" charset="-128"/>
              </a:rPr>
              <a:t>糖鎖治療系</a:t>
            </a:r>
            <a:endParaRPr kumimoji="1" lang="ja-JP" altLang="en-US" sz="2000" dirty="0">
              <a:latin typeface="Meiryo UI" panose="020B0604030504040204" pitchFamily="50" charset="-128"/>
              <a:ea typeface="Meiryo UI" panose="020B0604030504040204" pitchFamily="50" charset="-128"/>
            </a:endParaRPr>
          </a:p>
        </p:txBody>
      </p:sp>
      <p:sp>
        <p:nvSpPr>
          <p:cNvPr id="16" name="正方形/長方形 15"/>
          <p:cNvSpPr/>
          <p:nvPr/>
        </p:nvSpPr>
        <p:spPr>
          <a:xfrm>
            <a:off x="904462" y="6257836"/>
            <a:ext cx="10947028" cy="600164"/>
          </a:xfrm>
          <a:prstGeom prst="rect">
            <a:avLst/>
          </a:prstGeom>
        </p:spPr>
        <p:txBody>
          <a:bodyPr wrap="square">
            <a:spAutoFit/>
          </a:bodyPr>
          <a:lstStyle/>
          <a:p>
            <a:r>
              <a:rPr lang="en-US" altLang="ja-JP" sz="1100" dirty="0" smtClean="0">
                <a:solidFill>
                  <a:srgbClr val="000000"/>
                </a:solidFill>
                <a:latin typeface="Meiryo UI" panose="020B0604030504040204" pitchFamily="50" charset="-128"/>
                <a:ea typeface="Meiryo UI" panose="020B0604030504040204" pitchFamily="50" charset="-128"/>
              </a:rPr>
              <a:t>※</a:t>
            </a:r>
            <a:r>
              <a:rPr lang="ja-JP" altLang="en-US" sz="1100" dirty="0" smtClean="0">
                <a:solidFill>
                  <a:srgbClr val="000000"/>
                </a:solidFill>
                <a:latin typeface="Meiryo UI" panose="020B0604030504040204" pitchFamily="50" charset="-128"/>
                <a:ea typeface="Meiryo UI" panose="020B0604030504040204" pitchFamily="50" charset="-128"/>
              </a:rPr>
              <a:t>リキッドバイオプシー（</a:t>
            </a:r>
            <a:r>
              <a:rPr lang="en-US" altLang="ja-JP" sz="1100" dirty="0">
                <a:solidFill>
                  <a:srgbClr val="000000"/>
                </a:solidFill>
                <a:latin typeface="Meiryo UI" panose="020B0604030504040204" pitchFamily="50" charset="-128"/>
                <a:ea typeface="Meiryo UI" panose="020B0604030504040204" pitchFamily="50" charset="-128"/>
              </a:rPr>
              <a:t>liquid </a:t>
            </a:r>
            <a:r>
              <a:rPr lang="en-US" altLang="ja-JP" sz="1100" dirty="0" smtClean="0">
                <a:solidFill>
                  <a:srgbClr val="000000"/>
                </a:solidFill>
                <a:latin typeface="Meiryo UI" panose="020B0604030504040204" pitchFamily="50" charset="-128"/>
                <a:ea typeface="Meiryo UI" panose="020B0604030504040204" pitchFamily="50" charset="-128"/>
              </a:rPr>
              <a:t>biopsy</a:t>
            </a:r>
            <a:r>
              <a:rPr lang="ja-JP" altLang="en-US" sz="1100" dirty="0">
                <a:solidFill>
                  <a:srgbClr val="000000"/>
                </a:solidFill>
                <a:latin typeface="Meiryo UI" panose="020B0604030504040204" pitchFamily="50" charset="-128"/>
                <a:ea typeface="Meiryo UI" panose="020B0604030504040204" pitchFamily="50" charset="-128"/>
              </a:rPr>
              <a:t>）：内視鏡や針を使って腫瘍組織を採取する従来の生検（</a:t>
            </a:r>
            <a:r>
              <a:rPr lang="en-US" altLang="ja-JP" sz="1100" dirty="0">
                <a:solidFill>
                  <a:srgbClr val="000000"/>
                </a:solidFill>
                <a:latin typeface="Meiryo UI" panose="020B0604030504040204" pitchFamily="50" charset="-128"/>
                <a:ea typeface="Meiryo UI" panose="020B0604030504040204" pitchFamily="50" charset="-128"/>
              </a:rPr>
              <a:t>biopsy</a:t>
            </a:r>
            <a:r>
              <a:rPr lang="ja-JP" altLang="en-US" sz="1100" dirty="0">
                <a:solidFill>
                  <a:srgbClr val="000000"/>
                </a:solidFill>
                <a:latin typeface="Meiryo UI" panose="020B0604030504040204" pitchFamily="50" charset="-128"/>
                <a:ea typeface="Meiryo UI" panose="020B0604030504040204" pitchFamily="50" charset="-128"/>
              </a:rPr>
              <a:t>）に代えて、血液などの体液サンプルを使って診断や治療効果予測を</a:t>
            </a:r>
            <a:r>
              <a:rPr lang="ja-JP" altLang="en-US" sz="1100" dirty="0" smtClean="0">
                <a:solidFill>
                  <a:srgbClr val="000000"/>
                </a:solidFill>
                <a:latin typeface="Meiryo UI" panose="020B0604030504040204" pitchFamily="50" charset="-128"/>
                <a:ea typeface="Meiryo UI" panose="020B0604030504040204" pitchFamily="50" charset="-128"/>
              </a:rPr>
              <a:t>行う技術。</a:t>
            </a:r>
            <a:endParaRPr lang="en-US" altLang="ja-JP" sz="1100" dirty="0">
              <a:solidFill>
                <a:srgbClr val="000000"/>
              </a:solidFill>
              <a:latin typeface="Meiryo UI" panose="020B0604030504040204" pitchFamily="50" charset="-128"/>
              <a:ea typeface="Meiryo UI" panose="020B0604030504040204" pitchFamily="50" charset="-128"/>
            </a:endParaRPr>
          </a:p>
          <a:p>
            <a:r>
              <a:rPr lang="en-US" altLang="ja-JP" sz="1100" dirty="0" smtClean="0">
                <a:solidFill>
                  <a:srgbClr val="000000"/>
                </a:solidFill>
                <a:latin typeface="Meiryo UI" panose="020B0604030504040204" pitchFamily="50" charset="-128"/>
                <a:ea typeface="Meiryo UI" panose="020B0604030504040204" pitchFamily="50" charset="-128"/>
              </a:rPr>
              <a:t>※</a:t>
            </a:r>
            <a:r>
              <a:rPr lang="ja-JP" altLang="en-US" sz="1100" dirty="0" smtClean="0">
                <a:solidFill>
                  <a:srgbClr val="000000"/>
                </a:solidFill>
                <a:latin typeface="Meiryo UI" panose="020B0604030504040204" pitchFamily="50" charset="-128"/>
                <a:ea typeface="Meiryo UI" panose="020B0604030504040204" pitchFamily="50" charset="-128"/>
              </a:rPr>
              <a:t>ネオアンチゲン（</a:t>
            </a:r>
            <a:r>
              <a:rPr lang="ja-JP" altLang="ja-JP" sz="1100" dirty="0" smtClean="0">
                <a:solidFill>
                  <a:srgbClr val="000000"/>
                </a:solidFill>
                <a:latin typeface="Meiryo UI" panose="020B0604030504040204" pitchFamily="50" charset="-128"/>
                <a:ea typeface="Meiryo UI" panose="020B0604030504040204" pitchFamily="50" charset="-128"/>
              </a:rPr>
              <a:t>neoantigen</a:t>
            </a:r>
            <a:r>
              <a:rPr lang="ja-JP" altLang="en-US" sz="1100" dirty="0" smtClean="0">
                <a:solidFill>
                  <a:srgbClr val="000000"/>
                </a:solidFill>
                <a:latin typeface="Meiryo UI" panose="020B0604030504040204" pitchFamily="50" charset="-128"/>
                <a:ea typeface="Meiryo UI" panose="020B0604030504040204" pitchFamily="50" charset="-128"/>
              </a:rPr>
              <a:t>）　　　　：</a:t>
            </a:r>
            <a:r>
              <a:rPr lang="ja-JP" altLang="ja-JP" sz="1100" dirty="0" smtClean="0">
                <a:solidFill>
                  <a:srgbClr val="000000"/>
                </a:solidFill>
                <a:latin typeface="Meiryo UI" panose="020B0604030504040204" pitchFamily="50" charset="-128"/>
                <a:ea typeface="Meiryo UI" panose="020B0604030504040204" pitchFamily="50" charset="-128"/>
              </a:rPr>
              <a:t>新生</a:t>
            </a:r>
            <a:r>
              <a:rPr lang="ja-JP" altLang="ja-JP" sz="1100" dirty="0">
                <a:solidFill>
                  <a:srgbClr val="000000"/>
                </a:solidFill>
                <a:latin typeface="Meiryo UI" panose="020B0604030504040204" pitchFamily="50" charset="-128"/>
                <a:ea typeface="Meiryo UI" panose="020B0604030504040204" pitchFamily="50" charset="-128"/>
              </a:rPr>
              <a:t>抗原、新規抗原、腫瘍特異的変異抗原などとも呼ばれ、がん細胞独自の遺伝子変異に伴って新たに生まれた変異抗原の</a:t>
            </a:r>
            <a:r>
              <a:rPr lang="ja-JP" altLang="ja-JP" sz="1100" dirty="0" smtClean="0">
                <a:solidFill>
                  <a:srgbClr val="000000"/>
                </a:solidFill>
                <a:latin typeface="Meiryo UI" panose="020B0604030504040204" pitchFamily="50" charset="-128"/>
                <a:ea typeface="Meiryo UI" panose="020B0604030504040204" pitchFamily="50" charset="-128"/>
              </a:rPr>
              <a:t>こと</a:t>
            </a:r>
            <a:r>
              <a:rPr lang="ja-JP" altLang="en-US" sz="1100" dirty="0" smtClean="0">
                <a:solidFill>
                  <a:srgbClr val="000000"/>
                </a:solidFill>
                <a:latin typeface="Meiryo UI" panose="020B0604030504040204" pitchFamily="50" charset="-128"/>
                <a:ea typeface="Meiryo UI" panose="020B0604030504040204" pitchFamily="50" charset="-128"/>
              </a:rPr>
              <a:t>。</a:t>
            </a:r>
            <a:endParaRPr lang="en-US" altLang="ja-JP" sz="1100" dirty="0" smtClean="0">
              <a:solidFill>
                <a:srgbClr val="000000"/>
              </a:solidFill>
              <a:latin typeface="Meiryo UI" panose="020B0604030504040204" pitchFamily="50" charset="-128"/>
              <a:ea typeface="Meiryo UI" panose="020B0604030504040204" pitchFamily="50" charset="-128"/>
            </a:endParaRPr>
          </a:p>
          <a:p>
            <a:r>
              <a:rPr lang="ja-JP" altLang="en-US" sz="1100" dirty="0" smtClean="0">
                <a:solidFill>
                  <a:srgbClr val="000000"/>
                </a:solidFill>
                <a:latin typeface="Meiryo UI" panose="020B0604030504040204" pitchFamily="50" charset="-128"/>
                <a:ea typeface="Meiryo UI" panose="020B0604030504040204" pitchFamily="50" charset="-128"/>
              </a:rPr>
              <a:t>　　　　　　　　　　　　　　　　　　　　　　 　　　　抗原</a:t>
            </a:r>
            <a:r>
              <a:rPr lang="ja-JP" altLang="en-US" sz="1100" dirty="0">
                <a:solidFill>
                  <a:srgbClr val="000000"/>
                </a:solidFill>
                <a:latin typeface="Meiryo UI" panose="020B0604030504040204" pitchFamily="50" charset="-128"/>
                <a:ea typeface="Meiryo UI" panose="020B0604030504040204" pitchFamily="50" charset="-128"/>
              </a:rPr>
              <a:t>とは、体の中に異物が侵入してきたときにその特徴を覚えて攻撃する役割を持った</a:t>
            </a:r>
            <a:r>
              <a:rPr lang="ja-JP" altLang="en-US" sz="1100" dirty="0" smtClean="0">
                <a:solidFill>
                  <a:srgbClr val="000000"/>
                </a:solidFill>
                <a:latin typeface="Meiryo UI" panose="020B0604030504040204" pitchFamily="50" charset="-128"/>
                <a:ea typeface="Meiryo UI" panose="020B0604030504040204" pitchFamily="50" charset="-128"/>
              </a:rPr>
              <a:t>タンパク質のこと。</a:t>
            </a:r>
            <a:endParaRPr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043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177482801"/>
              </p:ext>
            </p:extLst>
          </p:nvPr>
        </p:nvGraphicFramePr>
        <p:xfrm>
          <a:off x="-939114" y="263611"/>
          <a:ext cx="13724238" cy="7320280"/>
        </p:xfrm>
        <a:graphic>
          <a:graphicData uri="http://schemas.openxmlformats.org/drawingml/2006/table">
            <a:tbl>
              <a:tblPr firstRow="1" bandRow="1">
                <a:tableStyleId>{7DF18680-E054-41AD-8BC1-D1AEF772440D}</a:tableStyleId>
              </a:tblPr>
              <a:tblGrid>
                <a:gridCol w="2047448"/>
                <a:gridCol w="1745364"/>
                <a:gridCol w="6806936"/>
                <a:gridCol w="3124490"/>
              </a:tblGrid>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分野</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事業機会</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概要</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プレイヤー</a:t>
                      </a:r>
                      <a:endParaRPr kumimoji="1" lang="ja-JP" altLang="en-US" sz="1600" b="0" dirty="0">
                        <a:latin typeface="Meiryo UI" panose="020B0604030504040204" pitchFamily="50" charset="-128"/>
                        <a:ea typeface="Meiryo UI" panose="020B0604030504040204" pitchFamily="50" charset="-128"/>
                      </a:endParaRPr>
                    </a:p>
                  </a:txBody>
                  <a:tcPr/>
                </a:tc>
              </a:tr>
              <a:tr h="370840">
                <a:tc rowSpan="3">
                  <a:txBody>
                    <a:bodyPr/>
                    <a:lstStyle/>
                    <a:p>
                      <a:pPr algn="ctr"/>
                      <a:r>
                        <a:rPr kumimoji="1" lang="ja-JP" altLang="en-US" sz="1800" b="1" dirty="0" smtClean="0">
                          <a:latin typeface="Meiryo UI" panose="020B0604030504040204" pitchFamily="50" charset="-128"/>
                          <a:ea typeface="Meiryo UI" panose="020B0604030504040204" pitchFamily="50" charset="-128"/>
                        </a:rPr>
                        <a:t>糖鎖医療</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未病診断技術</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高齢化社会においては、病気にならないことが重要。</a:t>
                      </a:r>
                      <a:r>
                        <a:rPr kumimoji="1" lang="ja-JP" altLang="en-US" sz="1400" b="1" dirty="0" smtClean="0">
                          <a:latin typeface="Meiryo UI" panose="020B0604030504040204" pitchFamily="50" charset="-128"/>
                          <a:ea typeface="Meiryo UI" panose="020B0604030504040204" pitchFamily="50" charset="-128"/>
                        </a:rPr>
                        <a:t>糖鎖が、様々な疾患のバイオマーカー</a:t>
                      </a:r>
                      <a:r>
                        <a:rPr kumimoji="1" lang="ja-JP" altLang="en-US" sz="1400" dirty="0" smtClean="0">
                          <a:latin typeface="Meiryo UI" panose="020B0604030504040204" pitchFamily="50" charset="-128"/>
                          <a:ea typeface="Meiryo UI" panose="020B0604030504040204" pitchFamily="50" charset="-128"/>
                        </a:rPr>
                        <a:t>となることは実証済みであり、糖鎖を利用して未病状態を検知し、その疾患の発症前に修復（</a:t>
                      </a:r>
                      <a:r>
                        <a:rPr kumimoji="1" lang="ja-JP" altLang="en-US" sz="1400" b="1" dirty="0" smtClean="0">
                          <a:latin typeface="Meiryo UI" panose="020B0604030504040204" pitchFamily="50" charset="-128"/>
                          <a:ea typeface="Meiryo UI" panose="020B0604030504040204" pitchFamily="50" charset="-128"/>
                        </a:rPr>
                        <a:t>未病治療</a:t>
                      </a:r>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島津製作所</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田中耕一記念質量分析研究所</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（アルツハイマーアミロイド</a:t>
                      </a:r>
                      <a:r>
                        <a:rPr kumimoji="1" lang="en-US" altLang="ja-JP" sz="1400" dirty="0" smtClean="0">
                          <a:latin typeface="Meiryo UI" panose="020B0604030504040204" pitchFamily="50" charset="-128"/>
                          <a:ea typeface="Meiryo UI" panose="020B0604030504040204" pitchFamily="50" charset="-128"/>
                        </a:rPr>
                        <a:t>β</a:t>
                      </a:r>
                      <a:r>
                        <a:rPr kumimoji="1" lang="ja-JP" altLang="en-US" sz="1400" dirty="0" smtClean="0">
                          <a:latin typeface="Meiryo UI" panose="020B0604030504040204" pitchFamily="50" charset="-128"/>
                          <a:ea typeface="Meiryo UI" panose="020B0604030504040204" pitchFamily="50" charset="-128"/>
                        </a:rPr>
                        <a:t>早期検知）</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レクチン医薬</a:t>
                      </a:r>
                      <a:endParaRPr kumimoji="1" lang="en-US" altLang="ja-JP" sz="1600" dirty="0" smtClean="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難治がんの代表である膵がん細胞表面に強く発現している</a:t>
                      </a:r>
                      <a:r>
                        <a:rPr kumimoji="1" lang="ja-JP" altLang="en-US" sz="1400" b="1" dirty="0" smtClean="0">
                          <a:latin typeface="Meiryo UI" panose="020B0604030504040204" pitchFamily="50" charset="-128"/>
                          <a:ea typeface="Meiryo UI" panose="020B0604030504040204" pitchFamily="50" charset="-128"/>
                        </a:rPr>
                        <a:t>糖鎖をレクチンに抗がん薬を融合させたレクチン医薬</a:t>
                      </a:r>
                      <a:r>
                        <a:rPr kumimoji="1" lang="ja-JP" altLang="en-US" sz="1400" dirty="0" smtClean="0">
                          <a:latin typeface="Meiryo UI" panose="020B0604030504040204" pitchFamily="50" charset="-128"/>
                          <a:ea typeface="Meiryo UI" panose="020B0604030504040204" pitchFamily="50" charset="-128"/>
                        </a:rPr>
                        <a:t>により、マウス膵がんの治療に成功。高価な抗体治療薬に取って代わる、安価な</a:t>
                      </a:r>
                      <a:r>
                        <a:rPr kumimoji="1" lang="ja-JP" altLang="en-US" sz="1400" b="1" dirty="0" smtClean="0">
                          <a:latin typeface="Meiryo UI" panose="020B0604030504040204" pitchFamily="50" charset="-128"/>
                          <a:ea typeface="Meiryo UI" panose="020B0604030504040204" pitchFamily="50" charset="-128"/>
                        </a:rPr>
                        <a:t>ポスト抗体医薬としてレクチンが有力</a:t>
                      </a:r>
                      <a:r>
                        <a:rPr kumimoji="1" lang="ja-JP" altLang="en-US" sz="1400" dirty="0" smtClean="0">
                          <a:latin typeface="Meiryo UI" panose="020B0604030504040204" pitchFamily="50" charset="-128"/>
                          <a:ea typeface="Meiryo UI" panose="020B0604030504040204" pitchFamily="50" charset="-128"/>
                        </a:rPr>
                        <a:t>な薬剤キャリアーになる可能性あり。</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産業技術総合研究所・糖鎖医工学研究センター</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筑波大学 </a:t>
                      </a:r>
                      <a:r>
                        <a:rPr kumimoji="1" lang="zh-CN" altLang="en-US" sz="1400" b="1" dirty="0" smtClean="0">
                          <a:latin typeface="Meiryo UI" panose="020B0604030504040204" pitchFamily="50" charset="-128"/>
                          <a:ea typeface="Meiryo UI" panose="020B0604030504040204" pitchFamily="50" charset="-128"/>
                        </a:rPr>
                        <a:t>医学医療系 病理</a:t>
                      </a:r>
                      <a:endParaRPr kumimoji="1" lang="ja-JP" altLang="en-US" sz="1400" b="1"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糖鎖創薬</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個人差や疾患状態を見分けることができる</a:t>
                      </a:r>
                      <a:r>
                        <a:rPr kumimoji="1" lang="ja-JP" altLang="en-US" sz="1400" b="1" dirty="0" smtClean="0">
                          <a:latin typeface="Meiryo UI" panose="020B0604030504040204" pitchFamily="50" charset="-128"/>
                          <a:ea typeface="Meiryo UI" panose="020B0604030504040204" pitchFamily="50" charset="-128"/>
                        </a:rPr>
                        <a:t>糖鎖を利用した創薬</a:t>
                      </a:r>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タンパク質に糖鎖が付いた「糖タンパク質」による</a:t>
                      </a:r>
                      <a:r>
                        <a:rPr kumimoji="1" lang="ja-JP" altLang="en-US" sz="1400" b="1" dirty="0" smtClean="0">
                          <a:latin typeface="Meiryo UI" panose="020B0604030504040204" pitchFamily="50" charset="-128"/>
                          <a:ea typeface="Meiryo UI" panose="020B0604030504040204" pitchFamily="50" charset="-128"/>
                        </a:rPr>
                        <a:t>バイオ医薬品市場が拡大</a:t>
                      </a:r>
                      <a:r>
                        <a:rPr kumimoji="1" lang="ja-JP" altLang="en-US" sz="1400" dirty="0" smtClean="0">
                          <a:latin typeface="Meiryo UI" panose="020B0604030504040204" pitchFamily="50" charset="-128"/>
                          <a:ea typeface="Meiryo UI" panose="020B0604030504040204" pitchFamily="50" charset="-128"/>
                        </a:rPr>
                        <a:t>。既存のバイオ医薬品の特許失効が背景にある。</a:t>
                      </a:r>
                      <a:r>
                        <a:rPr kumimoji="1" lang="ja-JP" altLang="en-US" sz="1400" b="1" dirty="0" smtClean="0">
                          <a:latin typeface="Meiryo UI" panose="020B0604030504040204" pitchFamily="50" charset="-128"/>
                          <a:ea typeface="Meiryo UI" panose="020B0604030504040204" pitchFamily="50" charset="-128"/>
                        </a:rPr>
                        <a:t>バイオベターの開発</a:t>
                      </a:r>
                      <a:r>
                        <a:rPr kumimoji="1" lang="ja-JP" altLang="en-US" sz="1400" dirty="0" smtClean="0">
                          <a:latin typeface="Meiryo UI" panose="020B0604030504040204" pitchFamily="50" charset="-128"/>
                          <a:ea typeface="Meiryo UI" panose="020B0604030504040204" pitchFamily="50" charset="-128"/>
                        </a:rPr>
                        <a:t>も進む。</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糖鎖工学研究所、日本触媒</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rPr>
                        <a:t>（ヒト型糖鎖付加ソマトスタチン誘導体）</a:t>
                      </a:r>
                      <a:endParaRPr kumimoji="1" lang="en-US" altLang="ja-JP" sz="1200" dirty="0" smtClean="0">
                        <a:latin typeface="Meiryo UI" panose="020B0604030504040204" pitchFamily="50" charset="-128"/>
                        <a:ea typeface="Meiryo UI" panose="020B0604030504040204" pitchFamily="50" charset="-128"/>
                      </a:endParaRPr>
                    </a:p>
                    <a:p>
                      <a:r>
                        <a:rPr kumimoji="1" lang="en-US" altLang="ja-JP" sz="1400" b="1" dirty="0" smtClean="0">
                          <a:latin typeface="Meiryo UI" panose="020B0604030504040204" pitchFamily="50" charset="-128"/>
                          <a:ea typeface="Meiryo UI" panose="020B0604030504040204" pitchFamily="50" charset="-128"/>
                        </a:rPr>
                        <a:t>Amgen</a:t>
                      </a:r>
                      <a:r>
                        <a:rPr kumimoji="1" lang="ja-JP" altLang="en-US" sz="1400" b="1" dirty="0" smtClean="0">
                          <a:latin typeface="Meiryo UI" panose="020B0604030504040204" pitchFamily="50" charset="-128"/>
                          <a:ea typeface="Meiryo UI" panose="020B0604030504040204" pitchFamily="50" charset="-128"/>
                        </a:rPr>
                        <a:t>社</a:t>
                      </a:r>
                      <a:r>
                        <a:rPr kumimoji="1" lang="ja-JP" altLang="en-US" sz="1400" dirty="0" smtClean="0">
                          <a:latin typeface="Meiryo UI" panose="020B0604030504040204" pitchFamily="50" charset="-128"/>
                          <a:ea typeface="Meiryo UI" panose="020B0604030504040204" pitchFamily="50" charset="-128"/>
                        </a:rPr>
                        <a:t>（腎臓解析用アラネスプ）</a:t>
                      </a:r>
                      <a:endParaRPr kumimoji="1" lang="ja-JP" altLang="en-US" sz="1400" dirty="0">
                        <a:latin typeface="Meiryo UI" panose="020B0604030504040204" pitchFamily="50" charset="-128"/>
                        <a:ea typeface="Meiryo UI" panose="020B0604030504040204" pitchFamily="50" charset="-128"/>
                      </a:endParaRPr>
                    </a:p>
                  </a:txBody>
                  <a:tcPr anchor="ctr"/>
                </a:tc>
              </a:tr>
              <a:tr h="370840">
                <a:tc rowSpan="3">
                  <a:txBody>
                    <a:bodyPr/>
                    <a:lstStyle/>
                    <a:p>
                      <a:pPr algn="ctr"/>
                      <a:r>
                        <a:rPr kumimoji="1" lang="ja-JP" altLang="en-US" sz="1800" b="1" dirty="0" smtClean="0">
                          <a:latin typeface="Meiryo UI" panose="020B0604030504040204" pitchFamily="50" charset="-128"/>
                          <a:ea typeface="Meiryo UI" panose="020B0604030504040204" pitchFamily="50" charset="-128"/>
                        </a:rPr>
                        <a:t>機能性食品</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希少糖</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・希少糖：</a:t>
                      </a:r>
                      <a:r>
                        <a:rPr kumimoji="1" lang="ja-JP" altLang="en-US" sz="1400" dirty="0" smtClean="0">
                          <a:latin typeface="Meiryo UI" panose="020B0604030504040204" pitchFamily="50" charset="-128"/>
                          <a:ea typeface="Meiryo UI" panose="020B0604030504040204" pitchFamily="50" charset="-128"/>
                        </a:rPr>
                        <a:t>自然界に極少量しか存在しない単糖で、抗肥満作用や抗酸化作用を持つ希少糖が発見されている。特に糖尿病に効果のある</a:t>
                      </a:r>
                      <a:r>
                        <a:rPr kumimoji="1" lang="en-US" altLang="ja-JP" sz="1400" dirty="0" smtClean="0">
                          <a:latin typeface="Meiryo UI" panose="020B0604030504040204" pitchFamily="50" charset="-128"/>
                          <a:ea typeface="Meiryo UI" panose="020B0604030504040204" pitchFamily="50" charset="-128"/>
                        </a:rPr>
                        <a:t>D-</a:t>
                      </a:r>
                      <a:r>
                        <a:rPr kumimoji="1" lang="ja-JP" altLang="en-US" sz="1400" dirty="0" smtClean="0">
                          <a:latin typeface="Meiryo UI" panose="020B0604030504040204" pitchFamily="50" charset="-128"/>
                          <a:ea typeface="Meiryo UI" panose="020B0604030504040204" pitchFamily="50" charset="-128"/>
                        </a:rPr>
                        <a:t>プシコースは商品化。</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・オリゴ糖：糖鎖の生体調節機能</a:t>
                      </a:r>
                      <a:r>
                        <a:rPr kumimoji="1" lang="ja-JP" altLang="en-US" sz="1400" b="0" dirty="0" smtClean="0">
                          <a:latin typeface="Meiryo UI" panose="020B0604030504040204" pitchFamily="50" charset="-128"/>
                          <a:ea typeface="Meiryo UI" panose="020B0604030504040204" pitchFamily="50" charset="-128"/>
                        </a:rPr>
                        <a:t>が注目され、糖鎖関連商品が販売。また、ヒトの母乳には、</a:t>
                      </a:r>
                      <a:r>
                        <a:rPr kumimoji="1" lang="en-US" altLang="ja-JP" sz="1400" b="0" dirty="0" smtClean="0">
                          <a:latin typeface="Meiryo UI" panose="020B0604030504040204" pitchFamily="50" charset="-128"/>
                          <a:ea typeface="Meiryo UI" panose="020B0604030504040204" pitchFamily="50" charset="-128"/>
                        </a:rPr>
                        <a:t>250</a:t>
                      </a:r>
                      <a:r>
                        <a:rPr kumimoji="1" lang="ja-JP" altLang="en-US" sz="1400" b="0" dirty="0" smtClean="0">
                          <a:latin typeface="Meiryo UI" panose="020B0604030504040204" pitchFamily="50" charset="-128"/>
                          <a:ea typeface="Meiryo UI" panose="020B0604030504040204" pitchFamily="50" charset="-128"/>
                        </a:rPr>
                        <a:t>種類の</a:t>
                      </a:r>
                      <a:r>
                        <a:rPr kumimoji="1" lang="ja-JP" altLang="en-US" sz="1400" b="1" dirty="0" smtClean="0">
                          <a:latin typeface="Meiryo UI" panose="020B0604030504040204" pitchFamily="50" charset="-128"/>
                          <a:ea typeface="Meiryo UI" panose="020B0604030504040204" pitchFamily="50" charset="-128"/>
                        </a:rPr>
                        <a:t>ミルクオリゴ糖</a:t>
                      </a:r>
                      <a:r>
                        <a:rPr kumimoji="1" lang="ja-JP" altLang="en-US" sz="1400" b="0" dirty="0" smtClean="0">
                          <a:latin typeface="Meiryo UI" panose="020B0604030504040204" pitchFamily="50" charset="-128"/>
                          <a:ea typeface="Meiryo UI" panose="020B0604030504040204" pitchFamily="50" charset="-128"/>
                        </a:rPr>
                        <a:t>が含まれており、腸内細菌増殖、病原性細菌の付着阻止、炎症性物質の分泌抑制など生体調整機能がある。</a:t>
                      </a:r>
                      <a:endParaRPr kumimoji="1" lang="ja-JP" altLang="en-US" sz="14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松谷化学工業㈱</a:t>
                      </a:r>
                      <a:r>
                        <a:rPr kumimoji="1" lang="ja-JP" altLang="en-US" sz="1400" dirty="0" smtClean="0">
                          <a:latin typeface="Meiryo UI" panose="020B0604030504040204" pitchFamily="50" charset="-128"/>
                          <a:ea typeface="Meiryo UI" panose="020B0604030504040204" pitchFamily="50" charset="-128"/>
                        </a:rPr>
                        <a:t>（希少糖生産）</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希少糖生産技術研究所</a:t>
                      </a:r>
                      <a:r>
                        <a:rPr kumimoji="1" lang="ja-JP" altLang="en-US" sz="14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香川県）</a:t>
                      </a:r>
                      <a:endParaRPr kumimoji="1" lang="ja-JP" altLang="en-US" sz="12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生理活性糖鎖</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・植物糖鎖</a:t>
                      </a:r>
                      <a:r>
                        <a:rPr kumimoji="1" lang="ja-JP" altLang="en-US" sz="1400" dirty="0" smtClean="0">
                          <a:latin typeface="Meiryo UI" panose="020B0604030504040204" pitchFamily="50" charset="-128"/>
                          <a:ea typeface="Meiryo UI" panose="020B0604030504040204" pitchFamily="50" charset="-128"/>
                        </a:rPr>
                        <a:t>：植物による医療タンパク質生産は、動物ウィルスの混入の心配がなく、糖鎖によるタンパク質の修飾が可能なため国内外で研究が進められている。</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・昆虫糖鎖</a:t>
                      </a:r>
                      <a:r>
                        <a:rPr kumimoji="1" lang="ja-JP" altLang="en-US" sz="1400" dirty="0" smtClean="0">
                          <a:latin typeface="Meiryo UI" panose="020B0604030504040204" pitchFamily="50" charset="-128"/>
                          <a:ea typeface="Meiryo UI" panose="020B0604030504040204" pitchFamily="50" charset="-128"/>
                        </a:rPr>
                        <a:t>：植物や昆虫が産出するオリゴ糖鎖には、様々な免疫活性や細胞増殖制御活性がある。特に昆虫など動物由来のオリゴ糖鎖には、未知の生理機能があると期待。</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大阪大学　生物工学　藤山研究室</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シスメックス㈱</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（カイコ生産系によるタンパク質生産）</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グリコニュートリション</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グリコニュートリションは、糖鎖から捉えた栄養食品学</a:t>
                      </a:r>
                      <a:r>
                        <a:rPr kumimoji="1" lang="ja-JP" altLang="en-US" sz="1400" dirty="0" smtClean="0">
                          <a:latin typeface="Meiryo UI" panose="020B0604030504040204" pitchFamily="50" charset="-128"/>
                          <a:ea typeface="Meiryo UI" panose="020B0604030504040204" pitchFamily="50" charset="-128"/>
                        </a:rPr>
                        <a:t>。単糖が不足すると、糖鎖が仲介する細胞同士のコミュニケーションが難しくなり病気となる。不足する単糖を積極的に補給し、糖鎖の正常性を保持。</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様々な糖鎖関連食品等、販売</a:t>
                      </a:r>
                      <a:endParaRPr kumimoji="1" lang="ja-JP" altLang="en-US" sz="1400" dirty="0">
                        <a:latin typeface="Meiryo UI" panose="020B0604030504040204" pitchFamily="50" charset="-128"/>
                        <a:ea typeface="Meiryo UI" panose="020B0604030504040204" pitchFamily="50" charset="-128"/>
                      </a:endParaRPr>
                    </a:p>
                  </a:txBody>
                  <a:tcPr anchor="ctr"/>
                </a:tc>
              </a:tr>
              <a:tr h="370840">
                <a:tc rowSpan="3">
                  <a:txBody>
                    <a:bodyPr/>
                    <a:lstStyle/>
                    <a:p>
                      <a:pPr algn="ctr"/>
                      <a:r>
                        <a:rPr kumimoji="1" lang="ja-JP" altLang="en-US" sz="1800" b="1" dirty="0" smtClean="0">
                          <a:latin typeface="Meiryo UI" panose="020B0604030504040204" pitchFamily="50" charset="-128"/>
                          <a:ea typeface="Meiryo UI" panose="020B0604030504040204" pitchFamily="50" charset="-128"/>
                        </a:rPr>
                        <a:t>持続可能性素材</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ナノファイバー</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・セルロースナノファイバー</a:t>
                      </a:r>
                      <a:r>
                        <a:rPr kumimoji="1" lang="ja-JP" altLang="en-US" sz="1400" dirty="0" smtClean="0">
                          <a:latin typeface="Meiryo UI" panose="020B0604030504040204" pitchFamily="50" charset="-128"/>
                          <a:ea typeface="Meiryo UI" panose="020B0604030504040204" pitchFamily="50" charset="-128"/>
                        </a:rPr>
                        <a:t>は、植物細胞の骨格をなす物質で、軽量、強度など優れた物性を有しており、次世代の高機能繊維素材。</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・キチンナノファイバー</a:t>
                      </a:r>
                      <a:r>
                        <a:rPr kumimoji="1" lang="ja-JP" altLang="en-US" sz="1400" dirty="0" smtClean="0">
                          <a:latin typeface="Meiryo UI" panose="020B0604030504040204" pitchFamily="50" charset="-128"/>
                          <a:ea typeface="Meiryo UI" panose="020B0604030504040204" pitchFamily="50" charset="-128"/>
                        </a:rPr>
                        <a:t>は、食品残渣（カニ殻など）から抽出される機能材料。食品の物性改良、ダイエット、腸管炎症緩和、成人病予防、ア</a:t>
                      </a:r>
                      <a:r>
                        <a:rPr kumimoji="1" lang="ja-JP" altLang="en-US" sz="1400" i="1" dirty="0" smtClean="0">
                          <a:latin typeface="Meiryo UI" panose="020B0604030504040204" pitchFamily="50" charset="-128"/>
                          <a:ea typeface="Meiryo UI" panose="020B0604030504040204" pitchFamily="50" charset="-128"/>
                        </a:rPr>
                        <a:t>ンチエイジン</a:t>
                      </a:r>
                      <a:r>
                        <a:rPr kumimoji="1" lang="ja-JP" altLang="en-US" sz="1400" dirty="0" smtClean="0">
                          <a:latin typeface="Meiryo UI" panose="020B0604030504040204" pitchFamily="50" charset="-128"/>
                          <a:ea typeface="Meiryo UI" panose="020B0604030504040204" pitchFamily="50" charset="-128"/>
                        </a:rPr>
                        <a:t>グ、植物生理活性化。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㈱マリンナノファイバー</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（キチンナノファイバー）</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大村塗料、シャープ化学工業</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（キチンナノファイバー低コスト化）</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超分子ゲル</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デンプンから生成されるオリゴ糖である</a:t>
                      </a:r>
                      <a:r>
                        <a:rPr kumimoji="1" lang="ja-JP" altLang="en-US" sz="1400" b="1" dirty="0" smtClean="0">
                          <a:latin typeface="Meiryo UI" panose="020B0604030504040204" pitchFamily="50" charset="-128"/>
                          <a:ea typeface="Meiryo UI" panose="020B0604030504040204" pitchFamily="50" charset="-128"/>
                        </a:rPr>
                        <a:t>シクロデキストリン</a:t>
                      </a:r>
                      <a:r>
                        <a:rPr kumimoji="1" lang="ja-JP" altLang="en-US" sz="1400" dirty="0" smtClean="0">
                          <a:latin typeface="Meiryo UI" panose="020B0604030504040204" pitchFamily="50" charset="-128"/>
                          <a:ea typeface="Meiryo UI" panose="020B0604030504040204" pitchFamily="50" charset="-128"/>
                        </a:rPr>
                        <a:t>を、超分子ゲル材料に添加すると高靭性を有する。</a:t>
                      </a:r>
                      <a:r>
                        <a:rPr kumimoji="1" lang="ja-JP" altLang="en-US" sz="1400" b="1" dirty="0" smtClean="0">
                          <a:latin typeface="Meiryo UI" panose="020B0604030504040204" pitchFamily="50" charset="-128"/>
                          <a:ea typeface="Meiryo UI" panose="020B0604030504040204" pitchFamily="50" charset="-128"/>
                        </a:rPr>
                        <a:t>人工筋肉やロボットのアクチュエーター</a:t>
                      </a:r>
                      <a:r>
                        <a:rPr kumimoji="1" lang="ja-JP" altLang="en-US" sz="1400" dirty="0" smtClean="0">
                          <a:latin typeface="Meiryo UI" panose="020B0604030504040204" pitchFamily="50" charset="-128"/>
                          <a:ea typeface="Meiryo UI" panose="020B0604030504040204" pitchFamily="50" charset="-128"/>
                        </a:rPr>
                        <a:t>などへの応用。</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山形大学 工学部 機械システム工学科</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古川研究室、ディライトマター㈱</a:t>
                      </a:r>
                      <a:endParaRPr kumimoji="1" lang="ja-JP" altLang="en-US" sz="1400" b="1"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バイオマス</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smtClean="0">
                          <a:latin typeface="Meiryo UI" panose="020B0604030504040204" pitchFamily="50" charset="-128"/>
                          <a:ea typeface="Meiryo UI" panose="020B0604030504040204" pitchFamily="50" charset="-128"/>
                        </a:rPr>
                        <a:t>植物細胞壁は、ほぼ糖鎖で構成</a:t>
                      </a:r>
                      <a:r>
                        <a:rPr kumimoji="1" lang="ja-JP" altLang="en-US" sz="1200" dirty="0" smtClean="0">
                          <a:latin typeface="Meiryo UI" panose="020B0604030504040204" pitchFamily="50" charset="-128"/>
                          <a:ea typeface="Meiryo UI" panose="020B0604030504040204" pitchFamily="50" charset="-128"/>
                        </a:rPr>
                        <a:t>され、</a:t>
                      </a:r>
                      <a:r>
                        <a:rPr kumimoji="1" lang="ja-JP" altLang="en-US" sz="1200" b="1" dirty="0" smtClean="0">
                          <a:latin typeface="Meiryo UI" panose="020B0604030504040204" pitchFamily="50" charset="-128"/>
                          <a:ea typeface="Meiryo UI" panose="020B0604030504040204" pitchFamily="50" charset="-128"/>
                        </a:rPr>
                        <a:t>地球上最大のバイオマス</a:t>
                      </a:r>
                      <a:r>
                        <a:rPr kumimoji="1" lang="ja-JP" altLang="en-US" sz="1200" dirty="0" smtClean="0">
                          <a:latin typeface="Meiryo UI" panose="020B0604030504040204" pitchFamily="50" charset="-128"/>
                          <a:ea typeface="Meiryo UI" panose="020B0604030504040204" pitchFamily="50" charset="-128"/>
                        </a:rPr>
                        <a:t>。植物細胞壁は、毎年</a:t>
                      </a:r>
                      <a:r>
                        <a:rPr kumimoji="1" lang="en-US" altLang="ja-JP" sz="1200" dirty="0" smtClean="0">
                          <a:latin typeface="Meiryo UI" panose="020B0604030504040204" pitchFamily="50" charset="-128"/>
                          <a:ea typeface="Meiryo UI" panose="020B0604030504040204" pitchFamily="50" charset="-128"/>
                        </a:rPr>
                        <a:t>1,200</a:t>
                      </a:r>
                      <a:r>
                        <a:rPr kumimoji="1" lang="ja-JP" altLang="en-US" sz="1200" dirty="0" smtClean="0">
                          <a:latin typeface="Meiryo UI" panose="020B0604030504040204" pitchFamily="50" charset="-128"/>
                          <a:ea typeface="Meiryo UI" panose="020B0604030504040204" pitchFamily="50" charset="-128"/>
                        </a:rPr>
                        <a:t>億トンから</a:t>
                      </a:r>
                      <a:r>
                        <a:rPr kumimoji="1" lang="en-US" altLang="ja-JP" sz="1200" dirty="0" smtClean="0">
                          <a:latin typeface="Meiryo UI" panose="020B0604030504040204" pitchFamily="50" charset="-128"/>
                          <a:ea typeface="Meiryo UI" panose="020B0604030504040204" pitchFamily="50" charset="-128"/>
                        </a:rPr>
                        <a:t>1,700</a:t>
                      </a:r>
                      <a:r>
                        <a:rPr kumimoji="1" lang="ja-JP" altLang="en-US" sz="1200" dirty="0" smtClean="0">
                          <a:latin typeface="Meiryo UI" panose="020B0604030504040204" pitchFamily="50" charset="-128"/>
                          <a:ea typeface="Meiryo UI" panose="020B0604030504040204" pitchFamily="50" charset="-128"/>
                        </a:rPr>
                        <a:t>億トンが作られておりバイオ燃料などでの利活用に期待。</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様々な取組が世界でなされている</a:t>
                      </a:r>
                      <a:endParaRPr kumimoji="1" lang="ja-JP" altLang="en-US" sz="1400"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2116051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177482801"/>
              </p:ext>
            </p:extLst>
          </p:nvPr>
        </p:nvGraphicFramePr>
        <p:xfrm>
          <a:off x="-939114" y="263611"/>
          <a:ext cx="13724238" cy="7320280"/>
        </p:xfrm>
        <a:graphic>
          <a:graphicData uri="http://schemas.openxmlformats.org/drawingml/2006/table">
            <a:tbl>
              <a:tblPr firstRow="1" bandRow="1">
                <a:tableStyleId>{7DF18680-E054-41AD-8BC1-D1AEF772440D}</a:tableStyleId>
              </a:tblPr>
              <a:tblGrid>
                <a:gridCol w="2047448"/>
                <a:gridCol w="1745364"/>
                <a:gridCol w="6806936"/>
                <a:gridCol w="3124490"/>
              </a:tblGrid>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分野</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事業機会</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概要</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プレイヤー</a:t>
                      </a:r>
                      <a:endParaRPr kumimoji="1" lang="ja-JP" altLang="en-US" sz="1600" b="0" dirty="0">
                        <a:latin typeface="Meiryo UI" panose="020B0604030504040204" pitchFamily="50" charset="-128"/>
                        <a:ea typeface="Meiryo UI" panose="020B0604030504040204" pitchFamily="50" charset="-128"/>
                      </a:endParaRPr>
                    </a:p>
                  </a:txBody>
                  <a:tcPr/>
                </a:tc>
              </a:tr>
              <a:tr h="370840">
                <a:tc rowSpan="3">
                  <a:txBody>
                    <a:bodyPr/>
                    <a:lstStyle/>
                    <a:p>
                      <a:pPr algn="ctr"/>
                      <a:r>
                        <a:rPr kumimoji="1" lang="ja-JP" altLang="en-US" sz="1800" b="1" dirty="0" smtClean="0">
                          <a:latin typeface="Meiryo UI" panose="020B0604030504040204" pitchFamily="50" charset="-128"/>
                          <a:ea typeface="Meiryo UI" panose="020B0604030504040204" pitchFamily="50" charset="-128"/>
                        </a:rPr>
                        <a:t>糖鎖医療</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未病診断技術</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高齢化社会においては、病気にならないことが重要。</a:t>
                      </a:r>
                      <a:r>
                        <a:rPr kumimoji="1" lang="ja-JP" altLang="en-US" sz="1400" b="1" dirty="0" smtClean="0">
                          <a:latin typeface="Meiryo UI" panose="020B0604030504040204" pitchFamily="50" charset="-128"/>
                          <a:ea typeface="Meiryo UI" panose="020B0604030504040204" pitchFamily="50" charset="-128"/>
                        </a:rPr>
                        <a:t>糖鎖が、様々な疾患のバイオマーカー</a:t>
                      </a:r>
                      <a:r>
                        <a:rPr kumimoji="1" lang="ja-JP" altLang="en-US" sz="1400" dirty="0" smtClean="0">
                          <a:latin typeface="Meiryo UI" panose="020B0604030504040204" pitchFamily="50" charset="-128"/>
                          <a:ea typeface="Meiryo UI" panose="020B0604030504040204" pitchFamily="50" charset="-128"/>
                        </a:rPr>
                        <a:t>となることは実証済みであり、糖鎖を利用して未病状態を検知し、その疾患の発症前に修復（</a:t>
                      </a:r>
                      <a:r>
                        <a:rPr kumimoji="1" lang="ja-JP" altLang="en-US" sz="1400" b="1" dirty="0" smtClean="0">
                          <a:latin typeface="Meiryo UI" panose="020B0604030504040204" pitchFamily="50" charset="-128"/>
                          <a:ea typeface="Meiryo UI" panose="020B0604030504040204" pitchFamily="50" charset="-128"/>
                        </a:rPr>
                        <a:t>未病治療</a:t>
                      </a:r>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島津製作所</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田中耕一記念質量分析研究所</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（アルツハイマーアミロイド</a:t>
                      </a:r>
                      <a:r>
                        <a:rPr kumimoji="1" lang="en-US" altLang="ja-JP" sz="1400" dirty="0" smtClean="0">
                          <a:latin typeface="Meiryo UI" panose="020B0604030504040204" pitchFamily="50" charset="-128"/>
                          <a:ea typeface="Meiryo UI" panose="020B0604030504040204" pitchFamily="50" charset="-128"/>
                        </a:rPr>
                        <a:t>β</a:t>
                      </a:r>
                      <a:r>
                        <a:rPr kumimoji="1" lang="ja-JP" altLang="en-US" sz="1400" dirty="0" smtClean="0">
                          <a:latin typeface="Meiryo UI" panose="020B0604030504040204" pitchFamily="50" charset="-128"/>
                          <a:ea typeface="Meiryo UI" panose="020B0604030504040204" pitchFamily="50" charset="-128"/>
                        </a:rPr>
                        <a:t>早期検知）</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レクチン医薬</a:t>
                      </a:r>
                      <a:endParaRPr kumimoji="1" lang="en-US" altLang="ja-JP" sz="1600" dirty="0" smtClean="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難治がんの代表である膵がん細胞表面に強く発現している</a:t>
                      </a:r>
                      <a:r>
                        <a:rPr kumimoji="1" lang="ja-JP" altLang="en-US" sz="1400" b="1" dirty="0" smtClean="0">
                          <a:latin typeface="Meiryo UI" panose="020B0604030504040204" pitchFamily="50" charset="-128"/>
                          <a:ea typeface="Meiryo UI" panose="020B0604030504040204" pitchFamily="50" charset="-128"/>
                        </a:rPr>
                        <a:t>糖鎖をレクチンに抗がん薬を融合させたレクチン医薬</a:t>
                      </a:r>
                      <a:r>
                        <a:rPr kumimoji="1" lang="ja-JP" altLang="en-US" sz="1400" dirty="0" smtClean="0">
                          <a:latin typeface="Meiryo UI" panose="020B0604030504040204" pitchFamily="50" charset="-128"/>
                          <a:ea typeface="Meiryo UI" panose="020B0604030504040204" pitchFamily="50" charset="-128"/>
                        </a:rPr>
                        <a:t>により、マウス膵がんの治療に成功。高価な抗体治療薬に取って代わる、安価な</a:t>
                      </a:r>
                      <a:r>
                        <a:rPr kumimoji="1" lang="ja-JP" altLang="en-US" sz="1400" b="1" dirty="0" smtClean="0">
                          <a:latin typeface="Meiryo UI" panose="020B0604030504040204" pitchFamily="50" charset="-128"/>
                          <a:ea typeface="Meiryo UI" panose="020B0604030504040204" pitchFamily="50" charset="-128"/>
                        </a:rPr>
                        <a:t>ポスト抗体医薬としてレクチンが有力</a:t>
                      </a:r>
                      <a:r>
                        <a:rPr kumimoji="1" lang="ja-JP" altLang="en-US" sz="1400" dirty="0" smtClean="0">
                          <a:latin typeface="Meiryo UI" panose="020B0604030504040204" pitchFamily="50" charset="-128"/>
                          <a:ea typeface="Meiryo UI" panose="020B0604030504040204" pitchFamily="50" charset="-128"/>
                        </a:rPr>
                        <a:t>な薬剤キャリアーになる可能性あり。</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産業技術総合研究所・糖鎖医工学研究センター</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筑波大学 </a:t>
                      </a:r>
                      <a:r>
                        <a:rPr kumimoji="1" lang="zh-CN" altLang="en-US" sz="1400" b="1" dirty="0" smtClean="0">
                          <a:latin typeface="Meiryo UI" panose="020B0604030504040204" pitchFamily="50" charset="-128"/>
                          <a:ea typeface="Meiryo UI" panose="020B0604030504040204" pitchFamily="50" charset="-128"/>
                        </a:rPr>
                        <a:t>医学医療系 病理</a:t>
                      </a:r>
                      <a:endParaRPr kumimoji="1" lang="ja-JP" altLang="en-US" sz="1400" b="1"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糖鎖創薬</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個人差や疾患状態を見分けることができる</a:t>
                      </a:r>
                      <a:r>
                        <a:rPr kumimoji="1" lang="ja-JP" altLang="en-US" sz="1400" b="1" dirty="0" smtClean="0">
                          <a:latin typeface="Meiryo UI" panose="020B0604030504040204" pitchFamily="50" charset="-128"/>
                          <a:ea typeface="Meiryo UI" panose="020B0604030504040204" pitchFamily="50" charset="-128"/>
                        </a:rPr>
                        <a:t>糖鎖を利用した創薬</a:t>
                      </a:r>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タンパク質に糖鎖が付いた「糖タンパク質」による</a:t>
                      </a:r>
                      <a:r>
                        <a:rPr kumimoji="1" lang="ja-JP" altLang="en-US" sz="1400" b="1" dirty="0" smtClean="0">
                          <a:latin typeface="Meiryo UI" panose="020B0604030504040204" pitchFamily="50" charset="-128"/>
                          <a:ea typeface="Meiryo UI" panose="020B0604030504040204" pitchFamily="50" charset="-128"/>
                        </a:rPr>
                        <a:t>バイオ医薬品市場が拡大</a:t>
                      </a:r>
                      <a:r>
                        <a:rPr kumimoji="1" lang="ja-JP" altLang="en-US" sz="1400" dirty="0" smtClean="0">
                          <a:latin typeface="Meiryo UI" panose="020B0604030504040204" pitchFamily="50" charset="-128"/>
                          <a:ea typeface="Meiryo UI" panose="020B0604030504040204" pitchFamily="50" charset="-128"/>
                        </a:rPr>
                        <a:t>。既存のバイオ医薬品の特許失効が背景にある。</a:t>
                      </a:r>
                      <a:r>
                        <a:rPr kumimoji="1" lang="ja-JP" altLang="en-US" sz="1400" b="1" dirty="0" smtClean="0">
                          <a:latin typeface="Meiryo UI" panose="020B0604030504040204" pitchFamily="50" charset="-128"/>
                          <a:ea typeface="Meiryo UI" panose="020B0604030504040204" pitchFamily="50" charset="-128"/>
                        </a:rPr>
                        <a:t>バイオベターの開発</a:t>
                      </a:r>
                      <a:r>
                        <a:rPr kumimoji="1" lang="ja-JP" altLang="en-US" sz="1400" dirty="0" smtClean="0">
                          <a:latin typeface="Meiryo UI" panose="020B0604030504040204" pitchFamily="50" charset="-128"/>
                          <a:ea typeface="Meiryo UI" panose="020B0604030504040204" pitchFamily="50" charset="-128"/>
                        </a:rPr>
                        <a:t>も進む。</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糖鎖工学研究所、日本触媒</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rPr>
                        <a:t>（ヒト型糖鎖付加ソマトスタチン誘導体）</a:t>
                      </a:r>
                      <a:endParaRPr kumimoji="1" lang="en-US" altLang="ja-JP" sz="1200" dirty="0" smtClean="0">
                        <a:latin typeface="Meiryo UI" panose="020B0604030504040204" pitchFamily="50" charset="-128"/>
                        <a:ea typeface="Meiryo UI" panose="020B0604030504040204" pitchFamily="50" charset="-128"/>
                      </a:endParaRPr>
                    </a:p>
                    <a:p>
                      <a:r>
                        <a:rPr kumimoji="1" lang="en-US" altLang="ja-JP" sz="1400" b="1" dirty="0" smtClean="0">
                          <a:latin typeface="Meiryo UI" panose="020B0604030504040204" pitchFamily="50" charset="-128"/>
                          <a:ea typeface="Meiryo UI" panose="020B0604030504040204" pitchFamily="50" charset="-128"/>
                        </a:rPr>
                        <a:t>Amgen</a:t>
                      </a:r>
                      <a:r>
                        <a:rPr kumimoji="1" lang="ja-JP" altLang="en-US" sz="1400" b="1" dirty="0" smtClean="0">
                          <a:latin typeface="Meiryo UI" panose="020B0604030504040204" pitchFamily="50" charset="-128"/>
                          <a:ea typeface="Meiryo UI" panose="020B0604030504040204" pitchFamily="50" charset="-128"/>
                        </a:rPr>
                        <a:t>社</a:t>
                      </a:r>
                      <a:r>
                        <a:rPr kumimoji="1" lang="ja-JP" altLang="en-US" sz="1400" dirty="0" smtClean="0">
                          <a:latin typeface="Meiryo UI" panose="020B0604030504040204" pitchFamily="50" charset="-128"/>
                          <a:ea typeface="Meiryo UI" panose="020B0604030504040204" pitchFamily="50" charset="-128"/>
                        </a:rPr>
                        <a:t>（腎臓解析用アラネスプ）</a:t>
                      </a:r>
                      <a:endParaRPr kumimoji="1" lang="ja-JP" altLang="en-US" sz="1400" dirty="0">
                        <a:latin typeface="Meiryo UI" panose="020B0604030504040204" pitchFamily="50" charset="-128"/>
                        <a:ea typeface="Meiryo UI" panose="020B0604030504040204" pitchFamily="50" charset="-128"/>
                      </a:endParaRPr>
                    </a:p>
                  </a:txBody>
                  <a:tcPr anchor="ctr"/>
                </a:tc>
              </a:tr>
              <a:tr h="370840">
                <a:tc rowSpan="3">
                  <a:txBody>
                    <a:bodyPr/>
                    <a:lstStyle/>
                    <a:p>
                      <a:pPr algn="ctr"/>
                      <a:r>
                        <a:rPr kumimoji="1" lang="ja-JP" altLang="en-US" sz="1800" b="1" dirty="0" smtClean="0">
                          <a:latin typeface="Meiryo UI" panose="020B0604030504040204" pitchFamily="50" charset="-128"/>
                          <a:ea typeface="Meiryo UI" panose="020B0604030504040204" pitchFamily="50" charset="-128"/>
                        </a:rPr>
                        <a:t>機能性食品</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希少糖</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・希少糖：</a:t>
                      </a:r>
                      <a:r>
                        <a:rPr kumimoji="1" lang="ja-JP" altLang="en-US" sz="1400" dirty="0" smtClean="0">
                          <a:latin typeface="Meiryo UI" panose="020B0604030504040204" pitchFamily="50" charset="-128"/>
                          <a:ea typeface="Meiryo UI" panose="020B0604030504040204" pitchFamily="50" charset="-128"/>
                        </a:rPr>
                        <a:t>自然界に極少量しか存在しない単糖で、抗肥満作用や抗酸化作用を持つ希少糖が発見されている。特に糖尿病に効果のある</a:t>
                      </a:r>
                      <a:r>
                        <a:rPr kumimoji="1" lang="en-US" altLang="ja-JP" sz="1400" dirty="0" smtClean="0">
                          <a:latin typeface="Meiryo UI" panose="020B0604030504040204" pitchFamily="50" charset="-128"/>
                          <a:ea typeface="Meiryo UI" panose="020B0604030504040204" pitchFamily="50" charset="-128"/>
                        </a:rPr>
                        <a:t>D-</a:t>
                      </a:r>
                      <a:r>
                        <a:rPr kumimoji="1" lang="ja-JP" altLang="en-US" sz="1400" dirty="0" smtClean="0">
                          <a:latin typeface="Meiryo UI" panose="020B0604030504040204" pitchFamily="50" charset="-128"/>
                          <a:ea typeface="Meiryo UI" panose="020B0604030504040204" pitchFamily="50" charset="-128"/>
                        </a:rPr>
                        <a:t>プシコースは商品化。</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・オリゴ糖：糖鎖の生体調節機能</a:t>
                      </a:r>
                      <a:r>
                        <a:rPr kumimoji="1" lang="ja-JP" altLang="en-US" sz="1400" b="0" dirty="0" smtClean="0">
                          <a:latin typeface="Meiryo UI" panose="020B0604030504040204" pitchFamily="50" charset="-128"/>
                          <a:ea typeface="Meiryo UI" panose="020B0604030504040204" pitchFamily="50" charset="-128"/>
                        </a:rPr>
                        <a:t>が注目され、糖鎖関連商品が販売。また、ヒトの母乳には、</a:t>
                      </a:r>
                      <a:r>
                        <a:rPr kumimoji="1" lang="en-US" altLang="ja-JP" sz="1400" b="0" dirty="0" smtClean="0">
                          <a:latin typeface="Meiryo UI" panose="020B0604030504040204" pitchFamily="50" charset="-128"/>
                          <a:ea typeface="Meiryo UI" panose="020B0604030504040204" pitchFamily="50" charset="-128"/>
                        </a:rPr>
                        <a:t>250</a:t>
                      </a:r>
                      <a:r>
                        <a:rPr kumimoji="1" lang="ja-JP" altLang="en-US" sz="1400" b="0" dirty="0" smtClean="0">
                          <a:latin typeface="Meiryo UI" panose="020B0604030504040204" pitchFamily="50" charset="-128"/>
                          <a:ea typeface="Meiryo UI" panose="020B0604030504040204" pitchFamily="50" charset="-128"/>
                        </a:rPr>
                        <a:t>種類の</a:t>
                      </a:r>
                      <a:r>
                        <a:rPr kumimoji="1" lang="ja-JP" altLang="en-US" sz="1400" b="1" dirty="0" smtClean="0">
                          <a:latin typeface="Meiryo UI" panose="020B0604030504040204" pitchFamily="50" charset="-128"/>
                          <a:ea typeface="Meiryo UI" panose="020B0604030504040204" pitchFamily="50" charset="-128"/>
                        </a:rPr>
                        <a:t>ミルクオリゴ糖</a:t>
                      </a:r>
                      <a:r>
                        <a:rPr kumimoji="1" lang="ja-JP" altLang="en-US" sz="1400" b="0" dirty="0" smtClean="0">
                          <a:latin typeface="Meiryo UI" panose="020B0604030504040204" pitchFamily="50" charset="-128"/>
                          <a:ea typeface="Meiryo UI" panose="020B0604030504040204" pitchFamily="50" charset="-128"/>
                        </a:rPr>
                        <a:t>が含まれており、腸内細菌増殖、病原性細菌の付着阻止、炎症性物質の分泌抑制など生体調整機能がある。</a:t>
                      </a:r>
                      <a:endParaRPr kumimoji="1" lang="ja-JP" altLang="en-US" sz="14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松谷化学工業㈱</a:t>
                      </a:r>
                      <a:r>
                        <a:rPr kumimoji="1" lang="ja-JP" altLang="en-US" sz="1400" dirty="0" smtClean="0">
                          <a:latin typeface="Meiryo UI" panose="020B0604030504040204" pitchFamily="50" charset="-128"/>
                          <a:ea typeface="Meiryo UI" panose="020B0604030504040204" pitchFamily="50" charset="-128"/>
                        </a:rPr>
                        <a:t>（希少糖生産）</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希少糖生産技術研究所</a:t>
                      </a:r>
                      <a:r>
                        <a:rPr kumimoji="1" lang="ja-JP" altLang="en-US" sz="14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香川県）</a:t>
                      </a:r>
                      <a:endParaRPr kumimoji="1" lang="ja-JP" altLang="en-US" sz="12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生理活性糖鎖</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・植物糖鎖</a:t>
                      </a:r>
                      <a:r>
                        <a:rPr kumimoji="1" lang="ja-JP" altLang="en-US" sz="1400" dirty="0" smtClean="0">
                          <a:latin typeface="Meiryo UI" panose="020B0604030504040204" pitchFamily="50" charset="-128"/>
                          <a:ea typeface="Meiryo UI" panose="020B0604030504040204" pitchFamily="50" charset="-128"/>
                        </a:rPr>
                        <a:t>：植物による医療タンパク質生産は、動物ウィルスの混入の心配がなく、糖鎖によるタンパク質の修飾が可能なため国内外で研究が進められている。</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・昆虫糖鎖</a:t>
                      </a:r>
                      <a:r>
                        <a:rPr kumimoji="1" lang="ja-JP" altLang="en-US" sz="1400" dirty="0" smtClean="0">
                          <a:latin typeface="Meiryo UI" panose="020B0604030504040204" pitchFamily="50" charset="-128"/>
                          <a:ea typeface="Meiryo UI" panose="020B0604030504040204" pitchFamily="50" charset="-128"/>
                        </a:rPr>
                        <a:t>：植物や昆虫が産出するオリゴ糖鎖には、様々な免疫活性や細胞増殖制御活性がある。特に昆虫など動物由来のオリゴ糖鎖には、未知の生理機能があると期待。</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大阪大学　生物工学　藤山研究室</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シスメックス㈱</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（カイコ生産系によるタンパク質生産）</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グリコニュートリション</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グリコニュートリションは、糖鎖から捉えた栄養食品学</a:t>
                      </a:r>
                      <a:r>
                        <a:rPr kumimoji="1" lang="ja-JP" altLang="en-US" sz="1400" dirty="0" smtClean="0">
                          <a:latin typeface="Meiryo UI" panose="020B0604030504040204" pitchFamily="50" charset="-128"/>
                          <a:ea typeface="Meiryo UI" panose="020B0604030504040204" pitchFamily="50" charset="-128"/>
                        </a:rPr>
                        <a:t>。単糖が不足すると、糖鎖が仲介する細胞同士のコミュニケーションが難しくなり病気となる。不足する単糖を積極的に補給し、糖鎖の正常性を保持。</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様々な糖鎖関連食品等、販売</a:t>
                      </a:r>
                      <a:endParaRPr kumimoji="1" lang="ja-JP" altLang="en-US" sz="1400" dirty="0">
                        <a:latin typeface="Meiryo UI" panose="020B0604030504040204" pitchFamily="50" charset="-128"/>
                        <a:ea typeface="Meiryo UI" panose="020B0604030504040204" pitchFamily="50" charset="-128"/>
                      </a:endParaRPr>
                    </a:p>
                  </a:txBody>
                  <a:tcPr anchor="ctr"/>
                </a:tc>
              </a:tr>
              <a:tr h="370840">
                <a:tc rowSpan="3">
                  <a:txBody>
                    <a:bodyPr/>
                    <a:lstStyle/>
                    <a:p>
                      <a:pPr algn="ctr"/>
                      <a:r>
                        <a:rPr kumimoji="1" lang="ja-JP" altLang="en-US" sz="1800" b="1" dirty="0" smtClean="0">
                          <a:latin typeface="Meiryo UI" panose="020B0604030504040204" pitchFamily="50" charset="-128"/>
                          <a:ea typeface="Meiryo UI" panose="020B0604030504040204" pitchFamily="50" charset="-128"/>
                        </a:rPr>
                        <a:t>持続可能性素材</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ナノファイバー</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・セルロースナノファイバー</a:t>
                      </a:r>
                      <a:r>
                        <a:rPr kumimoji="1" lang="ja-JP" altLang="en-US" sz="1400" dirty="0" smtClean="0">
                          <a:latin typeface="Meiryo UI" panose="020B0604030504040204" pitchFamily="50" charset="-128"/>
                          <a:ea typeface="Meiryo UI" panose="020B0604030504040204" pitchFamily="50" charset="-128"/>
                        </a:rPr>
                        <a:t>は、植物細胞の骨格をなす物質で、軽量、強度など優れた物性を有しており、次世代の高機能繊維素材。</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・キチンナノファイバー</a:t>
                      </a:r>
                      <a:r>
                        <a:rPr kumimoji="1" lang="ja-JP" altLang="en-US" sz="1400" dirty="0" smtClean="0">
                          <a:latin typeface="Meiryo UI" panose="020B0604030504040204" pitchFamily="50" charset="-128"/>
                          <a:ea typeface="Meiryo UI" panose="020B0604030504040204" pitchFamily="50" charset="-128"/>
                        </a:rPr>
                        <a:t>は、食品残渣（カニ殻など）から抽出される機能材料。食品の物性改良、ダイエット、腸管炎症緩和、成人病予防、ア</a:t>
                      </a:r>
                      <a:r>
                        <a:rPr kumimoji="1" lang="ja-JP" altLang="en-US" sz="1400" i="1" dirty="0" smtClean="0">
                          <a:latin typeface="Meiryo UI" panose="020B0604030504040204" pitchFamily="50" charset="-128"/>
                          <a:ea typeface="Meiryo UI" panose="020B0604030504040204" pitchFamily="50" charset="-128"/>
                        </a:rPr>
                        <a:t>ンチエイジン</a:t>
                      </a:r>
                      <a:r>
                        <a:rPr kumimoji="1" lang="ja-JP" altLang="en-US" sz="1400" dirty="0" smtClean="0">
                          <a:latin typeface="Meiryo UI" panose="020B0604030504040204" pitchFamily="50" charset="-128"/>
                          <a:ea typeface="Meiryo UI" panose="020B0604030504040204" pitchFamily="50" charset="-128"/>
                        </a:rPr>
                        <a:t>グ、植物生理活性化。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㈱マリンナノファイバー</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（キチンナノファイバー）</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大村塗料、シャープ化学工業</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（キチンナノファイバー低コスト化）</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超分子ゲル</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デンプンから生成されるオリゴ糖である</a:t>
                      </a:r>
                      <a:r>
                        <a:rPr kumimoji="1" lang="ja-JP" altLang="en-US" sz="1400" b="1" dirty="0" smtClean="0">
                          <a:latin typeface="Meiryo UI" panose="020B0604030504040204" pitchFamily="50" charset="-128"/>
                          <a:ea typeface="Meiryo UI" panose="020B0604030504040204" pitchFamily="50" charset="-128"/>
                        </a:rPr>
                        <a:t>シクロデキストリン</a:t>
                      </a:r>
                      <a:r>
                        <a:rPr kumimoji="1" lang="ja-JP" altLang="en-US" sz="1400" dirty="0" smtClean="0">
                          <a:latin typeface="Meiryo UI" panose="020B0604030504040204" pitchFamily="50" charset="-128"/>
                          <a:ea typeface="Meiryo UI" panose="020B0604030504040204" pitchFamily="50" charset="-128"/>
                        </a:rPr>
                        <a:t>を、超分子ゲル材料に添加すると高靭性を有する。</a:t>
                      </a:r>
                      <a:r>
                        <a:rPr kumimoji="1" lang="ja-JP" altLang="en-US" sz="1400" b="1" dirty="0" smtClean="0">
                          <a:latin typeface="Meiryo UI" panose="020B0604030504040204" pitchFamily="50" charset="-128"/>
                          <a:ea typeface="Meiryo UI" panose="020B0604030504040204" pitchFamily="50" charset="-128"/>
                        </a:rPr>
                        <a:t>人工筋肉やロボットのアクチュエーター</a:t>
                      </a:r>
                      <a:r>
                        <a:rPr kumimoji="1" lang="ja-JP" altLang="en-US" sz="1400" dirty="0" smtClean="0">
                          <a:latin typeface="Meiryo UI" panose="020B0604030504040204" pitchFamily="50" charset="-128"/>
                          <a:ea typeface="Meiryo UI" panose="020B0604030504040204" pitchFamily="50" charset="-128"/>
                        </a:rPr>
                        <a:t>などへの応用。</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山形大学 工学部 機械システム工学科</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古川研究室、ディライトマター㈱</a:t>
                      </a:r>
                      <a:endParaRPr kumimoji="1" lang="ja-JP" altLang="en-US" sz="1400" b="1"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バイオマス</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smtClean="0">
                          <a:latin typeface="Meiryo UI" panose="020B0604030504040204" pitchFamily="50" charset="-128"/>
                          <a:ea typeface="Meiryo UI" panose="020B0604030504040204" pitchFamily="50" charset="-128"/>
                        </a:rPr>
                        <a:t>植物細胞壁は、ほぼ糖鎖で構成</a:t>
                      </a:r>
                      <a:r>
                        <a:rPr kumimoji="1" lang="ja-JP" altLang="en-US" sz="1200" dirty="0" smtClean="0">
                          <a:latin typeface="Meiryo UI" panose="020B0604030504040204" pitchFamily="50" charset="-128"/>
                          <a:ea typeface="Meiryo UI" panose="020B0604030504040204" pitchFamily="50" charset="-128"/>
                        </a:rPr>
                        <a:t>され、</a:t>
                      </a:r>
                      <a:r>
                        <a:rPr kumimoji="1" lang="ja-JP" altLang="en-US" sz="1200" b="1" dirty="0" smtClean="0">
                          <a:latin typeface="Meiryo UI" panose="020B0604030504040204" pitchFamily="50" charset="-128"/>
                          <a:ea typeface="Meiryo UI" panose="020B0604030504040204" pitchFamily="50" charset="-128"/>
                        </a:rPr>
                        <a:t>地球上最大のバイオマス</a:t>
                      </a:r>
                      <a:r>
                        <a:rPr kumimoji="1" lang="ja-JP" altLang="en-US" sz="1200" dirty="0" smtClean="0">
                          <a:latin typeface="Meiryo UI" panose="020B0604030504040204" pitchFamily="50" charset="-128"/>
                          <a:ea typeface="Meiryo UI" panose="020B0604030504040204" pitchFamily="50" charset="-128"/>
                        </a:rPr>
                        <a:t>。植物細胞壁は、毎年</a:t>
                      </a:r>
                      <a:r>
                        <a:rPr kumimoji="1" lang="en-US" altLang="ja-JP" sz="1200" dirty="0" smtClean="0">
                          <a:latin typeface="Meiryo UI" panose="020B0604030504040204" pitchFamily="50" charset="-128"/>
                          <a:ea typeface="Meiryo UI" panose="020B0604030504040204" pitchFamily="50" charset="-128"/>
                        </a:rPr>
                        <a:t>1,200</a:t>
                      </a:r>
                      <a:r>
                        <a:rPr kumimoji="1" lang="ja-JP" altLang="en-US" sz="1200" dirty="0" smtClean="0">
                          <a:latin typeface="Meiryo UI" panose="020B0604030504040204" pitchFamily="50" charset="-128"/>
                          <a:ea typeface="Meiryo UI" panose="020B0604030504040204" pitchFamily="50" charset="-128"/>
                        </a:rPr>
                        <a:t>億トンから</a:t>
                      </a:r>
                      <a:r>
                        <a:rPr kumimoji="1" lang="en-US" altLang="ja-JP" sz="1200" dirty="0" smtClean="0">
                          <a:latin typeface="Meiryo UI" panose="020B0604030504040204" pitchFamily="50" charset="-128"/>
                          <a:ea typeface="Meiryo UI" panose="020B0604030504040204" pitchFamily="50" charset="-128"/>
                        </a:rPr>
                        <a:t>1,700</a:t>
                      </a:r>
                      <a:r>
                        <a:rPr kumimoji="1" lang="ja-JP" altLang="en-US" sz="1200" dirty="0" smtClean="0">
                          <a:latin typeface="Meiryo UI" panose="020B0604030504040204" pitchFamily="50" charset="-128"/>
                          <a:ea typeface="Meiryo UI" panose="020B0604030504040204" pitchFamily="50" charset="-128"/>
                        </a:rPr>
                        <a:t>億トンが作られておりバイオ燃料などでの利活用に期待。</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様々な取組が世界でなされている</a:t>
                      </a:r>
                      <a:endParaRPr kumimoji="1" lang="ja-JP" altLang="en-US" sz="1400"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3859727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2625508547"/>
              </p:ext>
            </p:extLst>
          </p:nvPr>
        </p:nvGraphicFramePr>
        <p:xfrm>
          <a:off x="838200" y="1825625"/>
          <a:ext cx="13724238" cy="3083560"/>
        </p:xfrm>
        <a:graphic>
          <a:graphicData uri="http://schemas.openxmlformats.org/drawingml/2006/table">
            <a:tbl>
              <a:tblPr firstRow="1" bandRow="1">
                <a:tableStyleId>{7DF18680-E054-41AD-8BC1-D1AEF772440D}</a:tableStyleId>
              </a:tblPr>
              <a:tblGrid>
                <a:gridCol w="2047448"/>
                <a:gridCol w="1745364"/>
                <a:gridCol w="6806936"/>
                <a:gridCol w="3124490"/>
              </a:tblGrid>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分野</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事業機会</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概要</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プレイヤー</a:t>
                      </a:r>
                      <a:endParaRPr kumimoji="1" lang="ja-JP" altLang="en-US" sz="1600" b="0" dirty="0">
                        <a:latin typeface="Meiryo UI" panose="020B0604030504040204" pitchFamily="50" charset="-128"/>
                        <a:ea typeface="Meiryo UI" panose="020B0604030504040204" pitchFamily="50" charset="-128"/>
                      </a:endParaRPr>
                    </a:p>
                  </a:txBody>
                  <a:tcPr/>
                </a:tc>
              </a:tr>
              <a:tr h="370840">
                <a:tc rowSpan="3">
                  <a:txBody>
                    <a:bodyPr/>
                    <a:lstStyle/>
                    <a:p>
                      <a:pPr algn="ctr"/>
                      <a:r>
                        <a:rPr kumimoji="1" lang="ja-JP" altLang="en-US" sz="2400" b="1" dirty="0" smtClean="0">
                          <a:latin typeface="Meiryo UI" panose="020B0604030504040204" pitchFamily="50" charset="-128"/>
                          <a:ea typeface="Meiryo UI" panose="020B0604030504040204" pitchFamily="50" charset="-128"/>
                        </a:rPr>
                        <a:t>糖鎖医療</a:t>
                      </a:r>
                      <a:endParaRPr kumimoji="1" lang="ja-JP" altLang="en-US" sz="24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800" dirty="0" smtClean="0">
                          <a:latin typeface="Meiryo UI" panose="020B0604030504040204" pitchFamily="50" charset="-128"/>
                          <a:ea typeface="Meiryo UI" panose="020B0604030504040204" pitchFamily="50" charset="-128"/>
                        </a:rPr>
                        <a:t>未病診断技術</a:t>
                      </a:r>
                      <a:endParaRPr kumimoji="1" lang="ja-JP" altLang="en-US" sz="18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高齢化社会においては、病気にならないことが重要。</a:t>
                      </a:r>
                      <a:r>
                        <a:rPr kumimoji="1" lang="ja-JP" altLang="en-US" sz="1600" b="1" dirty="0" smtClean="0">
                          <a:latin typeface="Meiryo UI" panose="020B0604030504040204" pitchFamily="50" charset="-128"/>
                          <a:ea typeface="Meiryo UI" panose="020B0604030504040204" pitchFamily="50" charset="-128"/>
                        </a:rPr>
                        <a:t>糖鎖が、様々な疾患のバイオマーカー</a:t>
                      </a:r>
                      <a:r>
                        <a:rPr kumimoji="1" lang="ja-JP" altLang="en-US" sz="1600" dirty="0" smtClean="0">
                          <a:latin typeface="Meiryo UI" panose="020B0604030504040204" pitchFamily="50" charset="-128"/>
                          <a:ea typeface="Meiryo UI" panose="020B0604030504040204" pitchFamily="50" charset="-128"/>
                        </a:rPr>
                        <a:t>となることは実証済みであり、糖鎖を利用して未病状態を検知し、その疾患の発症前に修復（</a:t>
                      </a:r>
                      <a:r>
                        <a:rPr kumimoji="1" lang="ja-JP" altLang="en-US" sz="1600" b="1" dirty="0" smtClean="0">
                          <a:latin typeface="Meiryo UI" panose="020B0604030504040204" pitchFamily="50" charset="-128"/>
                          <a:ea typeface="Meiryo UI" panose="020B0604030504040204" pitchFamily="50" charset="-128"/>
                        </a:rPr>
                        <a:t>未病治療</a:t>
                      </a:r>
                      <a:r>
                        <a:rPr kumimoji="1" lang="ja-JP" altLang="en-US" sz="1600" dirty="0" smtClean="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島津製作所</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田中耕一記念質量分析研究所</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（アルツハイマーアミロイド</a:t>
                      </a:r>
                      <a:r>
                        <a:rPr kumimoji="1" lang="en-US" altLang="ja-JP" sz="1400" dirty="0" smtClean="0">
                          <a:latin typeface="Meiryo UI" panose="020B0604030504040204" pitchFamily="50" charset="-128"/>
                          <a:ea typeface="Meiryo UI" panose="020B0604030504040204" pitchFamily="50" charset="-128"/>
                        </a:rPr>
                        <a:t>β</a:t>
                      </a:r>
                      <a:r>
                        <a:rPr kumimoji="1" lang="ja-JP" altLang="en-US" sz="1400" dirty="0" smtClean="0">
                          <a:latin typeface="Meiryo UI" panose="020B0604030504040204" pitchFamily="50" charset="-128"/>
                          <a:ea typeface="Meiryo UI" panose="020B0604030504040204" pitchFamily="50" charset="-128"/>
                        </a:rPr>
                        <a:t>早期検知）</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レクチン医薬</a:t>
                      </a:r>
                      <a:endParaRPr kumimoji="1" lang="en-US" altLang="ja-JP" sz="1800" dirty="0" smtClean="0">
                        <a:latin typeface="Meiryo UI" panose="020B0604030504040204" pitchFamily="50" charset="-128"/>
                        <a:ea typeface="Meiryo UI" panose="020B0604030504040204" pitchFamily="50" charset="-128"/>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難治がんの代表である膵がん細胞表面に強く発現している</a:t>
                      </a:r>
                      <a:r>
                        <a:rPr kumimoji="1" lang="ja-JP" altLang="en-US" sz="1600" b="1" dirty="0" smtClean="0">
                          <a:latin typeface="Meiryo UI" panose="020B0604030504040204" pitchFamily="50" charset="-128"/>
                          <a:ea typeface="Meiryo UI" panose="020B0604030504040204" pitchFamily="50" charset="-128"/>
                        </a:rPr>
                        <a:t>糖鎖をレクチンに抗がん薬を融合させたレクチン医薬</a:t>
                      </a:r>
                      <a:r>
                        <a:rPr kumimoji="1" lang="ja-JP" altLang="en-US" sz="1600" dirty="0" smtClean="0">
                          <a:latin typeface="Meiryo UI" panose="020B0604030504040204" pitchFamily="50" charset="-128"/>
                          <a:ea typeface="Meiryo UI" panose="020B0604030504040204" pitchFamily="50" charset="-128"/>
                        </a:rPr>
                        <a:t>により、マウス膵がんの治療に成功。高価な抗体治療薬に取って代わる、安価な</a:t>
                      </a:r>
                      <a:r>
                        <a:rPr kumimoji="1" lang="ja-JP" altLang="en-US" sz="1600" b="1" dirty="0" smtClean="0">
                          <a:latin typeface="Meiryo UI" panose="020B0604030504040204" pitchFamily="50" charset="-128"/>
                          <a:ea typeface="Meiryo UI" panose="020B0604030504040204" pitchFamily="50" charset="-128"/>
                        </a:rPr>
                        <a:t>ポスト抗体医薬としてレクチンが有力</a:t>
                      </a:r>
                      <a:r>
                        <a:rPr kumimoji="1" lang="ja-JP" altLang="en-US" sz="1600" dirty="0" smtClean="0">
                          <a:latin typeface="Meiryo UI" panose="020B0604030504040204" pitchFamily="50" charset="-128"/>
                          <a:ea typeface="Meiryo UI" panose="020B0604030504040204" pitchFamily="50" charset="-128"/>
                        </a:rPr>
                        <a:t>な薬剤キャリアーになる可能性あり。</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産業技術総合研究所・糖鎖医工学研究センター</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筑波大学 </a:t>
                      </a:r>
                      <a:r>
                        <a:rPr kumimoji="1" lang="zh-CN" altLang="en-US" sz="1400" b="1" dirty="0" smtClean="0">
                          <a:latin typeface="Meiryo UI" panose="020B0604030504040204" pitchFamily="50" charset="-128"/>
                          <a:ea typeface="Meiryo UI" panose="020B0604030504040204" pitchFamily="50" charset="-128"/>
                        </a:rPr>
                        <a:t>医学医療系 病理</a:t>
                      </a:r>
                      <a:endParaRPr kumimoji="1" lang="ja-JP" altLang="en-US" sz="1400" b="1"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糖鎖創薬</a:t>
                      </a:r>
                      <a:endParaRPr kumimoji="1" lang="ja-JP" altLang="en-US" sz="18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個人差や疾患状態を見分けることができる</a:t>
                      </a:r>
                      <a:r>
                        <a:rPr kumimoji="1" lang="ja-JP" altLang="en-US" sz="1600" b="1" dirty="0" smtClean="0">
                          <a:latin typeface="Meiryo UI" panose="020B0604030504040204" pitchFamily="50" charset="-128"/>
                          <a:ea typeface="Meiryo UI" panose="020B0604030504040204" pitchFamily="50" charset="-128"/>
                        </a:rPr>
                        <a:t>糖鎖を利用した創薬</a:t>
                      </a:r>
                      <a:r>
                        <a:rPr kumimoji="1" lang="ja-JP" altLang="en-US" sz="1600" dirty="0" smtClean="0">
                          <a:latin typeface="Meiryo UI" panose="020B0604030504040204" pitchFamily="50" charset="-128"/>
                          <a:ea typeface="Meiryo UI" panose="020B0604030504040204" pitchFamily="50" charset="-128"/>
                        </a:rPr>
                        <a:t>。</a:t>
                      </a:r>
                      <a:endParaRPr kumimoji="1" lang="en-US" altLang="ja-JP" sz="1600" dirty="0" smtClean="0">
                        <a:latin typeface="Meiryo UI" panose="020B0604030504040204" pitchFamily="50" charset="-128"/>
                        <a:ea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rPr>
                        <a:t>タンパク質に糖鎖が付いた「糖タンパク質」による</a:t>
                      </a:r>
                      <a:r>
                        <a:rPr kumimoji="1" lang="ja-JP" altLang="en-US" sz="1600" b="1" dirty="0" smtClean="0">
                          <a:latin typeface="Meiryo UI" panose="020B0604030504040204" pitchFamily="50" charset="-128"/>
                          <a:ea typeface="Meiryo UI" panose="020B0604030504040204" pitchFamily="50" charset="-128"/>
                        </a:rPr>
                        <a:t>バイオ医薬品市場が拡大</a:t>
                      </a:r>
                      <a:r>
                        <a:rPr kumimoji="1" lang="ja-JP" altLang="en-US" sz="1600" dirty="0" smtClean="0">
                          <a:latin typeface="Meiryo UI" panose="020B0604030504040204" pitchFamily="50" charset="-128"/>
                          <a:ea typeface="Meiryo UI" panose="020B0604030504040204" pitchFamily="50" charset="-128"/>
                        </a:rPr>
                        <a:t>。既存のバイオ医薬品の特許失効が背景にある。</a:t>
                      </a:r>
                      <a:r>
                        <a:rPr kumimoji="1" lang="ja-JP" altLang="en-US" sz="1600" b="1" dirty="0" smtClean="0">
                          <a:latin typeface="Meiryo UI" panose="020B0604030504040204" pitchFamily="50" charset="-128"/>
                          <a:ea typeface="Meiryo UI" panose="020B0604030504040204" pitchFamily="50" charset="-128"/>
                        </a:rPr>
                        <a:t>バイオベターの開発</a:t>
                      </a:r>
                      <a:r>
                        <a:rPr kumimoji="1" lang="ja-JP" altLang="en-US" sz="1600" dirty="0" smtClean="0">
                          <a:latin typeface="Meiryo UI" panose="020B0604030504040204" pitchFamily="50" charset="-128"/>
                          <a:ea typeface="Meiryo UI" panose="020B0604030504040204" pitchFamily="50" charset="-128"/>
                        </a:rPr>
                        <a:t>も進む。</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糖鎖工学研究所、日本触媒</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rPr>
                        <a:t>（ヒト型糖鎖付加ソマトスタチン誘導体）</a:t>
                      </a:r>
                      <a:endParaRPr kumimoji="1" lang="en-US" altLang="ja-JP" sz="1200" dirty="0" smtClean="0">
                        <a:latin typeface="Meiryo UI" panose="020B0604030504040204" pitchFamily="50" charset="-128"/>
                        <a:ea typeface="Meiryo UI" panose="020B0604030504040204" pitchFamily="50" charset="-128"/>
                      </a:endParaRPr>
                    </a:p>
                    <a:p>
                      <a:r>
                        <a:rPr kumimoji="1" lang="en-US" altLang="ja-JP" sz="1400" b="1" dirty="0" smtClean="0">
                          <a:latin typeface="Meiryo UI" panose="020B0604030504040204" pitchFamily="50" charset="-128"/>
                          <a:ea typeface="Meiryo UI" panose="020B0604030504040204" pitchFamily="50" charset="-128"/>
                        </a:rPr>
                        <a:t>Amgen</a:t>
                      </a:r>
                      <a:r>
                        <a:rPr kumimoji="1" lang="ja-JP" altLang="en-US" sz="1400" b="1" dirty="0" smtClean="0">
                          <a:latin typeface="Meiryo UI" panose="020B0604030504040204" pitchFamily="50" charset="-128"/>
                          <a:ea typeface="Meiryo UI" panose="020B0604030504040204" pitchFamily="50" charset="-128"/>
                        </a:rPr>
                        <a:t>社</a:t>
                      </a:r>
                      <a:r>
                        <a:rPr kumimoji="1" lang="ja-JP" altLang="en-US" sz="1400" dirty="0" smtClean="0">
                          <a:latin typeface="Meiryo UI" panose="020B0604030504040204" pitchFamily="50" charset="-128"/>
                          <a:ea typeface="Meiryo UI" panose="020B0604030504040204" pitchFamily="50" charset="-128"/>
                        </a:rPr>
                        <a:t>（腎臓解析用アラネスプ）</a:t>
                      </a:r>
                      <a:endParaRPr kumimoji="1" lang="ja-JP" altLang="en-US" sz="1400"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849698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3716599284"/>
              </p:ext>
            </p:extLst>
          </p:nvPr>
        </p:nvGraphicFramePr>
        <p:xfrm>
          <a:off x="678809" y="1045449"/>
          <a:ext cx="13724238" cy="3815080"/>
        </p:xfrm>
        <a:graphic>
          <a:graphicData uri="http://schemas.openxmlformats.org/drawingml/2006/table">
            <a:tbl>
              <a:tblPr firstRow="1" bandRow="1">
                <a:tableStyleId>{7DF18680-E054-41AD-8BC1-D1AEF772440D}</a:tableStyleId>
              </a:tblPr>
              <a:tblGrid>
                <a:gridCol w="2047448"/>
                <a:gridCol w="1745364"/>
                <a:gridCol w="6806936"/>
                <a:gridCol w="3124490"/>
              </a:tblGrid>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分野</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事業機会</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概要</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プレイヤー</a:t>
                      </a:r>
                      <a:endParaRPr kumimoji="1" lang="ja-JP" altLang="en-US" sz="1600" b="0" dirty="0">
                        <a:latin typeface="Meiryo UI" panose="020B0604030504040204" pitchFamily="50" charset="-128"/>
                        <a:ea typeface="Meiryo UI" panose="020B0604030504040204" pitchFamily="50" charset="-128"/>
                      </a:endParaRPr>
                    </a:p>
                  </a:txBody>
                  <a:tcPr/>
                </a:tc>
              </a:tr>
              <a:tr h="370840">
                <a:tc rowSpan="3">
                  <a:txBody>
                    <a:bodyPr/>
                    <a:lstStyle/>
                    <a:p>
                      <a:pPr algn="ctr"/>
                      <a:r>
                        <a:rPr kumimoji="1" lang="ja-JP" altLang="en-US" sz="2400" b="1" dirty="0" smtClean="0">
                          <a:latin typeface="Meiryo UI" panose="020B0604030504040204" pitchFamily="50" charset="-128"/>
                          <a:ea typeface="Meiryo UI" panose="020B0604030504040204" pitchFamily="50" charset="-128"/>
                        </a:rPr>
                        <a:t>機能性食品</a:t>
                      </a:r>
                      <a:endParaRPr kumimoji="1" lang="ja-JP" altLang="en-US" sz="24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800" dirty="0" smtClean="0">
                          <a:latin typeface="Meiryo UI" panose="020B0604030504040204" pitchFamily="50" charset="-128"/>
                          <a:ea typeface="Meiryo UI" panose="020B0604030504040204" pitchFamily="50" charset="-128"/>
                        </a:rPr>
                        <a:t>希少糖</a:t>
                      </a:r>
                      <a:endParaRPr kumimoji="1" lang="ja-JP" altLang="en-US" sz="18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・希少糖：</a:t>
                      </a:r>
                      <a:r>
                        <a:rPr kumimoji="1" lang="ja-JP" altLang="en-US" sz="1600" dirty="0" smtClean="0">
                          <a:latin typeface="Meiryo UI" panose="020B0604030504040204" pitchFamily="50" charset="-128"/>
                          <a:ea typeface="Meiryo UI" panose="020B0604030504040204" pitchFamily="50" charset="-128"/>
                        </a:rPr>
                        <a:t>自然界に極少量しか存在しない単糖で、抗肥満作用や抗酸化作用を持つ希少糖が発見されている。特に糖尿病に効果のある</a:t>
                      </a:r>
                      <a:r>
                        <a:rPr kumimoji="1" lang="en-US" altLang="ja-JP" sz="1600" dirty="0" smtClean="0">
                          <a:latin typeface="Meiryo UI" panose="020B0604030504040204" pitchFamily="50" charset="-128"/>
                          <a:ea typeface="Meiryo UI" panose="020B0604030504040204" pitchFamily="50" charset="-128"/>
                        </a:rPr>
                        <a:t>D-</a:t>
                      </a:r>
                      <a:r>
                        <a:rPr kumimoji="1" lang="ja-JP" altLang="en-US" sz="1600" dirty="0" smtClean="0">
                          <a:latin typeface="Meiryo UI" panose="020B0604030504040204" pitchFamily="50" charset="-128"/>
                          <a:ea typeface="Meiryo UI" panose="020B0604030504040204" pitchFamily="50" charset="-128"/>
                        </a:rPr>
                        <a:t>プシコースは商品化。</a:t>
                      </a:r>
                      <a:endParaRPr kumimoji="1" lang="en-US" altLang="ja-JP" sz="1600"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・オリゴ糖：糖鎖の生体調節機能</a:t>
                      </a:r>
                      <a:r>
                        <a:rPr kumimoji="1" lang="ja-JP" altLang="en-US" sz="1600" b="0" dirty="0" smtClean="0">
                          <a:latin typeface="Meiryo UI" panose="020B0604030504040204" pitchFamily="50" charset="-128"/>
                          <a:ea typeface="Meiryo UI" panose="020B0604030504040204" pitchFamily="50" charset="-128"/>
                        </a:rPr>
                        <a:t>が注目され、糖鎖関連商品が販売。また、ヒトの母乳には、</a:t>
                      </a:r>
                      <a:r>
                        <a:rPr kumimoji="1" lang="en-US" altLang="ja-JP" sz="1600" b="0" dirty="0" smtClean="0">
                          <a:latin typeface="Meiryo UI" panose="020B0604030504040204" pitchFamily="50" charset="-128"/>
                          <a:ea typeface="Meiryo UI" panose="020B0604030504040204" pitchFamily="50" charset="-128"/>
                        </a:rPr>
                        <a:t>250</a:t>
                      </a:r>
                      <a:r>
                        <a:rPr kumimoji="1" lang="ja-JP" altLang="en-US" sz="1600" b="0" dirty="0" smtClean="0">
                          <a:latin typeface="Meiryo UI" panose="020B0604030504040204" pitchFamily="50" charset="-128"/>
                          <a:ea typeface="Meiryo UI" panose="020B0604030504040204" pitchFamily="50" charset="-128"/>
                        </a:rPr>
                        <a:t>種類の</a:t>
                      </a:r>
                      <a:r>
                        <a:rPr kumimoji="1" lang="ja-JP" altLang="en-US" sz="1600" b="1" dirty="0" smtClean="0">
                          <a:latin typeface="Meiryo UI" panose="020B0604030504040204" pitchFamily="50" charset="-128"/>
                          <a:ea typeface="Meiryo UI" panose="020B0604030504040204" pitchFamily="50" charset="-128"/>
                        </a:rPr>
                        <a:t>ミルクオリゴ糖</a:t>
                      </a:r>
                      <a:r>
                        <a:rPr kumimoji="1" lang="ja-JP" altLang="en-US" sz="1600" b="0" dirty="0" smtClean="0">
                          <a:latin typeface="Meiryo UI" panose="020B0604030504040204" pitchFamily="50" charset="-128"/>
                          <a:ea typeface="Meiryo UI" panose="020B0604030504040204" pitchFamily="50" charset="-128"/>
                        </a:rPr>
                        <a:t>が含まれており、腸内細菌増殖、病原性細菌の付着阻止、炎症性物質の分泌抑制など生体調整機能がある。</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松谷化学工業㈱</a:t>
                      </a:r>
                      <a:r>
                        <a:rPr kumimoji="1" lang="ja-JP" altLang="en-US" sz="1600" dirty="0" smtClean="0">
                          <a:latin typeface="Meiryo UI" panose="020B0604030504040204" pitchFamily="50" charset="-128"/>
                          <a:ea typeface="Meiryo UI" panose="020B0604030504040204" pitchFamily="50" charset="-128"/>
                        </a:rPr>
                        <a:t>（希少糖生産）</a:t>
                      </a:r>
                      <a:endParaRPr kumimoji="1" lang="en-US" altLang="ja-JP" sz="1600"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希少糖生産技術研究所</a:t>
                      </a:r>
                      <a:endParaRPr kumimoji="1" lang="en-US" altLang="ja-JP" sz="1600" b="1" dirty="0" smtClean="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生理活性糖鎖</a:t>
                      </a:r>
                      <a:endParaRPr kumimoji="1" lang="ja-JP" altLang="en-US" sz="18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・植物糖鎖</a:t>
                      </a:r>
                      <a:r>
                        <a:rPr kumimoji="1" lang="ja-JP" altLang="en-US" sz="1600" dirty="0" smtClean="0">
                          <a:latin typeface="Meiryo UI" panose="020B0604030504040204" pitchFamily="50" charset="-128"/>
                          <a:ea typeface="Meiryo UI" panose="020B0604030504040204" pitchFamily="50" charset="-128"/>
                        </a:rPr>
                        <a:t>：植物による医療タンパク質生産は、動物ウィルスの混入の心配がなく、糖鎖によるタンパク質の修飾が可能なため国内外で研究が進められている。</a:t>
                      </a:r>
                      <a:endParaRPr kumimoji="1" lang="en-US" altLang="ja-JP" sz="1600"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・昆虫糖鎖</a:t>
                      </a:r>
                      <a:r>
                        <a:rPr kumimoji="1" lang="ja-JP" altLang="en-US" sz="1600" dirty="0" smtClean="0">
                          <a:latin typeface="Meiryo UI" panose="020B0604030504040204" pitchFamily="50" charset="-128"/>
                          <a:ea typeface="Meiryo UI" panose="020B0604030504040204" pitchFamily="50" charset="-128"/>
                        </a:rPr>
                        <a:t>：植物や昆虫が産出するオリゴ糖鎖には、様々な免疫活性や細胞増殖制御活性がある。特に昆虫など動物由来のオリゴ糖鎖には、未知の生理機能があると期待。</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大阪大学　生物工学　藤山研究室</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シスメックス㈱</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rPr>
                        <a:t>（カイコ生産系によるタンパク質生産）</a:t>
                      </a:r>
                      <a:endParaRPr kumimoji="1" lang="ja-JP" altLang="en-US" sz="16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グリコ</a:t>
                      </a:r>
                      <a:endParaRPr kumimoji="1" lang="en-US" altLang="ja-JP" sz="1800" dirty="0" smtClean="0">
                        <a:latin typeface="Meiryo UI" panose="020B0604030504040204" pitchFamily="50" charset="-128"/>
                        <a:ea typeface="Meiryo UI" panose="020B0604030504040204" pitchFamily="50" charset="-128"/>
                      </a:endParaRPr>
                    </a:p>
                    <a:p>
                      <a:pPr algn="ctr"/>
                      <a:r>
                        <a:rPr kumimoji="1" lang="ja-JP" altLang="en-US" sz="1800" dirty="0" smtClean="0">
                          <a:latin typeface="Meiryo UI" panose="020B0604030504040204" pitchFamily="50" charset="-128"/>
                          <a:ea typeface="Meiryo UI" panose="020B0604030504040204" pitchFamily="50" charset="-128"/>
                        </a:rPr>
                        <a:t>ニュートリション</a:t>
                      </a:r>
                      <a:endParaRPr kumimoji="1" lang="ja-JP" altLang="en-US" sz="18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グリコニュートリションは、糖鎖から捉えた栄養食品学</a:t>
                      </a:r>
                      <a:r>
                        <a:rPr kumimoji="1" lang="ja-JP" altLang="en-US" sz="1600" dirty="0" smtClean="0">
                          <a:latin typeface="Meiryo UI" panose="020B0604030504040204" pitchFamily="50" charset="-128"/>
                          <a:ea typeface="Meiryo UI" panose="020B0604030504040204" pitchFamily="50" charset="-128"/>
                        </a:rPr>
                        <a:t>。単糖が不足すると、糖鎖が仲介する細胞同士のコミュニケーションが難しくなり病気となる。不足する単糖を積極的に補給し、糖鎖の正常性を保持。</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様々な糖鎖関連食品等、販売</a:t>
                      </a:r>
                      <a:endParaRPr kumimoji="1" lang="ja-JP" altLang="en-US" sz="1600"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15655521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3605950028"/>
              </p:ext>
            </p:extLst>
          </p:nvPr>
        </p:nvGraphicFramePr>
        <p:xfrm>
          <a:off x="678809" y="1045449"/>
          <a:ext cx="13724238" cy="3083560"/>
        </p:xfrm>
        <a:graphic>
          <a:graphicData uri="http://schemas.openxmlformats.org/drawingml/2006/table">
            <a:tbl>
              <a:tblPr firstRow="1" bandRow="1">
                <a:tableStyleId>{7DF18680-E054-41AD-8BC1-D1AEF772440D}</a:tableStyleId>
              </a:tblPr>
              <a:tblGrid>
                <a:gridCol w="2047448"/>
                <a:gridCol w="1745364"/>
                <a:gridCol w="6806936"/>
                <a:gridCol w="3124490"/>
              </a:tblGrid>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分野</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事業機会</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概要</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プレイヤー</a:t>
                      </a:r>
                      <a:endParaRPr kumimoji="1" lang="ja-JP" altLang="en-US" sz="1600" b="0" dirty="0">
                        <a:latin typeface="Meiryo UI" panose="020B0604030504040204" pitchFamily="50" charset="-128"/>
                        <a:ea typeface="Meiryo UI" panose="020B0604030504040204" pitchFamily="50" charset="-128"/>
                      </a:endParaRPr>
                    </a:p>
                  </a:txBody>
                  <a:tcPr/>
                </a:tc>
              </a:tr>
              <a:tr h="370840">
                <a:tc rowSpan="3">
                  <a:txBody>
                    <a:bodyPr/>
                    <a:lstStyle/>
                    <a:p>
                      <a:pPr algn="ctr"/>
                      <a:r>
                        <a:rPr kumimoji="1" lang="ja-JP" altLang="en-US" sz="2000" b="1" dirty="0" smtClean="0">
                          <a:latin typeface="Meiryo UI" panose="020B0604030504040204" pitchFamily="50" charset="-128"/>
                          <a:ea typeface="Meiryo UI" panose="020B0604030504040204" pitchFamily="50" charset="-128"/>
                        </a:rPr>
                        <a:t>持続可能性素材</a:t>
                      </a:r>
                      <a:endParaRPr kumimoji="1" lang="ja-JP" altLang="en-US" sz="20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800" dirty="0" smtClean="0">
                          <a:latin typeface="Meiryo UI" panose="020B0604030504040204" pitchFamily="50" charset="-128"/>
                          <a:ea typeface="Meiryo UI" panose="020B0604030504040204" pitchFamily="50" charset="-128"/>
                        </a:rPr>
                        <a:t>ナノファイバー</a:t>
                      </a:r>
                      <a:endParaRPr kumimoji="1" lang="ja-JP" altLang="en-US" sz="18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・セルロースナノファイバー</a:t>
                      </a:r>
                      <a:r>
                        <a:rPr kumimoji="1" lang="ja-JP" altLang="en-US" sz="1600" dirty="0" smtClean="0">
                          <a:latin typeface="Meiryo UI" panose="020B0604030504040204" pitchFamily="50" charset="-128"/>
                          <a:ea typeface="Meiryo UI" panose="020B0604030504040204" pitchFamily="50" charset="-128"/>
                        </a:rPr>
                        <a:t>は、植物細胞の骨格をなす物質で、軽量、強度など優れた物性を有しており、次世代の高機能繊維素材。</a:t>
                      </a:r>
                      <a:endParaRPr kumimoji="1" lang="en-US" altLang="ja-JP" sz="1600"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・キチンナノファイバー</a:t>
                      </a:r>
                      <a:r>
                        <a:rPr kumimoji="1" lang="ja-JP" altLang="en-US" sz="1600" dirty="0" smtClean="0">
                          <a:latin typeface="Meiryo UI" panose="020B0604030504040204" pitchFamily="50" charset="-128"/>
                          <a:ea typeface="Meiryo UI" panose="020B0604030504040204" pitchFamily="50" charset="-128"/>
                        </a:rPr>
                        <a:t>は、食品残渣（カニ殻など）から抽出される機能材料。食品の物性改良、ダイエット、腸管炎症緩和、成人病予防、ア</a:t>
                      </a:r>
                      <a:r>
                        <a:rPr kumimoji="1" lang="ja-JP" altLang="en-US" sz="1600" i="1" dirty="0" smtClean="0">
                          <a:latin typeface="Meiryo UI" panose="020B0604030504040204" pitchFamily="50" charset="-128"/>
                          <a:ea typeface="Meiryo UI" panose="020B0604030504040204" pitchFamily="50" charset="-128"/>
                        </a:rPr>
                        <a:t>ンチエイジン</a:t>
                      </a:r>
                      <a:r>
                        <a:rPr kumimoji="1" lang="ja-JP" altLang="en-US" sz="1600" dirty="0" smtClean="0">
                          <a:latin typeface="Meiryo UI" panose="020B0604030504040204" pitchFamily="50" charset="-128"/>
                          <a:ea typeface="Meiryo UI" panose="020B0604030504040204" pitchFamily="50" charset="-128"/>
                        </a:rPr>
                        <a:t>グ、植物生理活性化。</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㈱マリンナノファイバー</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（キチンナノファイバー）</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大村塗料、シャープ化学工業</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（キチンナノファイバー低コスト化）</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800" dirty="0" smtClean="0">
                          <a:latin typeface="Meiryo UI" panose="020B0604030504040204" pitchFamily="50" charset="-128"/>
                          <a:ea typeface="Meiryo UI" panose="020B0604030504040204" pitchFamily="50" charset="-128"/>
                        </a:rPr>
                        <a:t>超分子ゲル</a:t>
                      </a:r>
                      <a:endParaRPr kumimoji="1" lang="ja-JP" altLang="en-US" sz="18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デンプンから生成されるオリゴ糖である</a:t>
                      </a:r>
                      <a:r>
                        <a:rPr kumimoji="1" lang="ja-JP" altLang="en-US" sz="1600" b="1" dirty="0" smtClean="0">
                          <a:latin typeface="Meiryo UI" panose="020B0604030504040204" pitchFamily="50" charset="-128"/>
                          <a:ea typeface="Meiryo UI" panose="020B0604030504040204" pitchFamily="50" charset="-128"/>
                        </a:rPr>
                        <a:t>シクロデキストリン</a:t>
                      </a:r>
                      <a:r>
                        <a:rPr kumimoji="1" lang="ja-JP" altLang="en-US" sz="1600" dirty="0" smtClean="0">
                          <a:latin typeface="Meiryo UI" panose="020B0604030504040204" pitchFamily="50" charset="-128"/>
                          <a:ea typeface="Meiryo UI" panose="020B0604030504040204" pitchFamily="50" charset="-128"/>
                        </a:rPr>
                        <a:t>を、超分子ゲル材料に添加すると高靭性を有する。</a:t>
                      </a:r>
                      <a:r>
                        <a:rPr kumimoji="1" lang="ja-JP" altLang="en-US" sz="1600" b="1" dirty="0" smtClean="0">
                          <a:latin typeface="Meiryo UI" panose="020B0604030504040204" pitchFamily="50" charset="-128"/>
                          <a:ea typeface="Meiryo UI" panose="020B0604030504040204" pitchFamily="50" charset="-128"/>
                        </a:rPr>
                        <a:t>人工筋肉やロボットのアクチュエーター</a:t>
                      </a:r>
                      <a:r>
                        <a:rPr kumimoji="1" lang="ja-JP" altLang="en-US" sz="1600" dirty="0" smtClean="0">
                          <a:latin typeface="Meiryo UI" panose="020B0604030504040204" pitchFamily="50" charset="-128"/>
                          <a:ea typeface="Meiryo UI" panose="020B0604030504040204" pitchFamily="50" charset="-128"/>
                        </a:rPr>
                        <a:t>などへの応用。</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山形大学 工学部 機械システム工学科</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古川研究室、ディライトマター㈱</a:t>
                      </a:r>
                      <a:endParaRPr kumimoji="1" lang="ja-JP" altLang="en-US" sz="1400" b="1"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800" dirty="0" smtClean="0">
                          <a:latin typeface="Meiryo UI" panose="020B0604030504040204" pitchFamily="50" charset="-128"/>
                          <a:ea typeface="Meiryo UI" panose="020B0604030504040204" pitchFamily="50" charset="-128"/>
                        </a:rPr>
                        <a:t>バイオマス</a:t>
                      </a:r>
                      <a:endParaRPr kumimoji="1" lang="ja-JP" altLang="en-US" sz="18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植物細胞壁は、ほぼ糖鎖で構成</a:t>
                      </a:r>
                      <a:r>
                        <a:rPr kumimoji="1" lang="ja-JP" altLang="en-US" sz="1600" dirty="0" smtClean="0">
                          <a:latin typeface="Meiryo UI" panose="020B0604030504040204" pitchFamily="50" charset="-128"/>
                          <a:ea typeface="Meiryo UI" panose="020B0604030504040204" pitchFamily="50" charset="-128"/>
                        </a:rPr>
                        <a:t>され、</a:t>
                      </a:r>
                      <a:r>
                        <a:rPr kumimoji="1" lang="ja-JP" altLang="en-US" sz="1600" b="1" dirty="0" smtClean="0">
                          <a:latin typeface="Meiryo UI" panose="020B0604030504040204" pitchFamily="50" charset="-128"/>
                          <a:ea typeface="Meiryo UI" panose="020B0604030504040204" pitchFamily="50" charset="-128"/>
                        </a:rPr>
                        <a:t>地球上最大のバイオマス</a:t>
                      </a:r>
                      <a:r>
                        <a:rPr kumimoji="1" lang="ja-JP" altLang="en-US" sz="1600" dirty="0" smtClean="0">
                          <a:latin typeface="Meiryo UI" panose="020B0604030504040204" pitchFamily="50" charset="-128"/>
                          <a:ea typeface="Meiryo UI" panose="020B0604030504040204" pitchFamily="50" charset="-128"/>
                        </a:rPr>
                        <a:t>。植物細胞壁は、毎年</a:t>
                      </a:r>
                      <a:r>
                        <a:rPr kumimoji="1" lang="en-US" altLang="ja-JP" sz="1600" dirty="0" smtClean="0">
                          <a:latin typeface="Meiryo UI" panose="020B0604030504040204" pitchFamily="50" charset="-128"/>
                          <a:ea typeface="Meiryo UI" panose="020B0604030504040204" pitchFamily="50" charset="-128"/>
                        </a:rPr>
                        <a:t>1,200</a:t>
                      </a:r>
                      <a:r>
                        <a:rPr kumimoji="1" lang="ja-JP" altLang="en-US" sz="1600" dirty="0" smtClean="0">
                          <a:latin typeface="Meiryo UI" panose="020B0604030504040204" pitchFamily="50" charset="-128"/>
                          <a:ea typeface="Meiryo UI" panose="020B0604030504040204" pitchFamily="50" charset="-128"/>
                        </a:rPr>
                        <a:t>億トンから</a:t>
                      </a:r>
                      <a:r>
                        <a:rPr kumimoji="1" lang="en-US" altLang="ja-JP" sz="1600" dirty="0" smtClean="0">
                          <a:latin typeface="Meiryo UI" panose="020B0604030504040204" pitchFamily="50" charset="-128"/>
                          <a:ea typeface="Meiryo UI" panose="020B0604030504040204" pitchFamily="50" charset="-128"/>
                        </a:rPr>
                        <a:t>1,700</a:t>
                      </a:r>
                      <a:r>
                        <a:rPr kumimoji="1" lang="ja-JP" altLang="en-US" sz="1600" dirty="0" smtClean="0">
                          <a:latin typeface="Meiryo UI" panose="020B0604030504040204" pitchFamily="50" charset="-128"/>
                          <a:ea typeface="Meiryo UI" panose="020B0604030504040204" pitchFamily="50" charset="-128"/>
                        </a:rPr>
                        <a:t>億トンが作られておりバイオ燃料などでの利活用に期待。</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様々な取組が世界でなされている</a:t>
                      </a:r>
                      <a:endParaRPr kumimoji="1" lang="ja-JP" altLang="en-US" sz="1400"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3419076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nvPr>
        </p:nvGraphicFramePr>
        <p:xfrm>
          <a:off x="1202724" y="1481773"/>
          <a:ext cx="10173730" cy="3967480"/>
        </p:xfrm>
        <a:graphic>
          <a:graphicData uri="http://schemas.openxmlformats.org/drawingml/2006/table">
            <a:tbl>
              <a:tblPr firstRow="1" bandRow="1">
                <a:tableStyleId>{00A15C55-8517-42AA-B614-E9B94910E393}</a:tableStyleId>
              </a:tblPr>
              <a:tblGrid>
                <a:gridCol w="2596611"/>
                <a:gridCol w="5356110"/>
                <a:gridCol w="2221009"/>
              </a:tblGrid>
              <a:tr h="370840">
                <a:tc>
                  <a:txBody>
                    <a:bodyP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名称</a:t>
                      </a:r>
                      <a:endParaRPr kumimoji="1" lang="ja-JP" altLang="en-US"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分野</a:t>
                      </a:r>
                      <a:endParaRPr kumimoji="1" lang="ja-JP" altLang="en-US" dirty="0">
                        <a:solidFill>
                          <a:schemeClr val="tx1"/>
                        </a:solidFill>
                        <a:latin typeface="Meiryo UI" panose="020B0604030504040204" pitchFamily="50" charset="-128"/>
                        <a:ea typeface="Meiryo UI" panose="020B0604030504040204" pitchFamily="50" charset="-128"/>
                      </a:endParaRPr>
                    </a:p>
                  </a:txBody>
                  <a:tcPr/>
                </a:tc>
                <a:tc>
                  <a:txBody>
                    <a:bodyP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a:txBody>
                  <a:tcPr/>
                </a:tc>
              </a:tr>
              <a:tr h="370840">
                <a:tc>
                  <a:txBody>
                    <a:bodyPr/>
                    <a:lstStyle/>
                    <a:p>
                      <a:pPr algn="ctr"/>
                      <a:r>
                        <a:rPr kumimoji="1" lang="ja-JP" altLang="en-US" sz="1600" dirty="0" smtClean="0">
                          <a:latin typeface="Meiryo UI" panose="020B0604030504040204" pitchFamily="50" charset="-128"/>
                          <a:ea typeface="Meiryo UI" panose="020B0604030504040204" pitchFamily="50" charset="-128"/>
                        </a:rPr>
                        <a:t>伊藤忠</a:t>
                      </a:r>
                      <a:endParaRPr kumimoji="1" lang="en-US" altLang="ja-JP" sz="1600" dirty="0" smtClean="0">
                        <a:latin typeface="Meiryo UI" panose="020B0604030504040204" pitchFamily="50" charset="-128"/>
                        <a:ea typeface="Meiryo UI" panose="020B0604030504040204" pitchFamily="50" charset="-128"/>
                      </a:endParaRPr>
                    </a:p>
                    <a:p>
                      <a:pPr algn="ctr"/>
                      <a:r>
                        <a:rPr kumimoji="1" lang="ja-JP" altLang="en-US" sz="1600" dirty="0" smtClean="0">
                          <a:latin typeface="Meiryo UI" panose="020B0604030504040204" pitchFamily="50" charset="-128"/>
                          <a:ea typeface="Meiryo UI" panose="020B0604030504040204" pitchFamily="50" charset="-128"/>
                        </a:rPr>
                        <a:t>テクノロジー・ベンチャーズ</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a:t>
                      </a:r>
                      <a:r>
                        <a:rPr kumimoji="1" lang="en-US" altLang="ja-JP" sz="1400" b="1" u="sng" dirty="0" smtClean="0">
                          <a:latin typeface="Meiryo UI" panose="020B0604030504040204" pitchFamily="50" charset="-128"/>
                          <a:ea typeface="Meiryo UI" panose="020B0604030504040204" pitchFamily="50" charset="-128"/>
                        </a:rPr>
                        <a:t>DNA</a:t>
                      </a:r>
                      <a:r>
                        <a:rPr kumimoji="1" lang="ja-JP" altLang="en-US" sz="1400" b="1" u="sng" dirty="0" smtClean="0">
                          <a:latin typeface="Meiryo UI" panose="020B0604030504040204" pitchFamily="50" charset="-128"/>
                          <a:ea typeface="Meiryo UI" panose="020B0604030504040204" pitchFamily="50" charset="-128"/>
                        </a:rPr>
                        <a:t>／</a:t>
                      </a:r>
                      <a:r>
                        <a:rPr kumimoji="1" lang="en-US" altLang="ja-JP" sz="1400" b="1" u="sng" dirty="0" smtClean="0">
                          <a:latin typeface="Meiryo UI" panose="020B0604030504040204" pitchFamily="50" charset="-128"/>
                          <a:ea typeface="Meiryo UI" panose="020B0604030504040204" pitchFamily="50" charset="-128"/>
                        </a:rPr>
                        <a:t>RNA</a:t>
                      </a:r>
                      <a:r>
                        <a:rPr kumimoji="1" lang="ja-JP" altLang="en-US" sz="1400" b="1" u="sng" dirty="0" smtClean="0">
                          <a:latin typeface="Meiryo UI" panose="020B0604030504040204" pitchFamily="50" charset="-128"/>
                          <a:ea typeface="Meiryo UI" panose="020B0604030504040204" pitchFamily="50" charset="-128"/>
                        </a:rPr>
                        <a:t>編集技術ツール</a:t>
                      </a:r>
                      <a:r>
                        <a:rPr kumimoji="1" lang="en-US" altLang="ja-JP" sz="1400" b="1" u="sng" dirty="0" smtClean="0">
                          <a:latin typeface="Meiryo UI" panose="020B0604030504040204" pitchFamily="50" charset="-128"/>
                          <a:ea typeface="Meiryo UI" panose="020B0604030504040204" pitchFamily="50" charset="-128"/>
                        </a:rPr>
                        <a:t>PPR</a:t>
                      </a:r>
                      <a:r>
                        <a:rPr kumimoji="1" lang="ja-JP" altLang="en-US" sz="1400" b="1" u="sng" dirty="0" smtClean="0">
                          <a:latin typeface="Meiryo UI" panose="020B0604030504040204" pitchFamily="50" charset="-128"/>
                          <a:ea typeface="Meiryo UI" panose="020B0604030504040204" pitchFamily="50" charset="-128"/>
                        </a:rPr>
                        <a:t>（</a:t>
                      </a:r>
                      <a:r>
                        <a:rPr kumimoji="1" lang="en-US" altLang="ja-JP" sz="1400" b="1" u="sng" dirty="0" err="1" smtClean="0">
                          <a:latin typeface="Meiryo UI" panose="020B0604030504040204" pitchFamily="50" charset="-128"/>
                          <a:ea typeface="Meiryo UI" panose="020B0604030504040204" pitchFamily="50" charset="-128"/>
                        </a:rPr>
                        <a:t>pentatricopeptide</a:t>
                      </a:r>
                      <a:r>
                        <a:rPr kumimoji="1" lang="en-US" altLang="ja-JP" sz="1400" b="1" u="sng" dirty="0" smtClean="0">
                          <a:latin typeface="Meiryo UI" panose="020B0604030504040204" pitchFamily="50" charset="-128"/>
                          <a:ea typeface="Meiryo UI" panose="020B0604030504040204" pitchFamily="50" charset="-128"/>
                        </a:rPr>
                        <a:t> repeat</a:t>
                      </a:r>
                      <a:r>
                        <a:rPr kumimoji="1" lang="ja-JP" altLang="en-US" sz="1400" b="1" u="sng" dirty="0" smtClean="0">
                          <a:latin typeface="Meiryo UI" panose="020B0604030504040204" pitchFamily="50" charset="-128"/>
                          <a:ea typeface="Meiryo UI" panose="020B0604030504040204" pitchFamily="50" charset="-128"/>
                        </a:rPr>
                        <a:t>）タンパク質による医薬品開発。</a:t>
                      </a:r>
                      <a:endParaRPr kumimoji="1" lang="en-US" altLang="ja-JP" sz="1400" b="1" u="sng"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PPR</a:t>
                      </a:r>
                      <a:r>
                        <a:rPr kumimoji="1" lang="ja-JP" altLang="en-US" sz="1400" dirty="0" smtClean="0">
                          <a:latin typeface="Meiryo UI" panose="020B0604030504040204" pitchFamily="50" charset="-128"/>
                          <a:ea typeface="Meiryo UI" panose="020B0604030504040204" pitchFamily="50" charset="-128"/>
                        </a:rPr>
                        <a:t>は植物で発見された、</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及び</a:t>
                      </a:r>
                      <a:r>
                        <a:rPr kumimoji="1" lang="en-US" altLang="ja-JP" sz="1400" dirty="0" smtClean="0">
                          <a:latin typeface="Meiryo UI" panose="020B0604030504040204" pitchFamily="50" charset="-128"/>
                          <a:ea typeface="Meiryo UI" panose="020B0604030504040204" pitchFamily="50" charset="-128"/>
                        </a:rPr>
                        <a:t>DNA</a:t>
                      </a:r>
                      <a:r>
                        <a:rPr kumimoji="1" lang="ja-JP" altLang="en-US" sz="1400" dirty="0" smtClean="0">
                          <a:latin typeface="Meiryo UI" panose="020B0604030504040204" pitchFamily="50" charset="-128"/>
                          <a:ea typeface="Meiryo UI" panose="020B0604030504040204" pitchFamily="50" charset="-128"/>
                        </a:rPr>
                        <a:t>に配列特異的に結合することで遺伝子の発現制御を行っているタンパク質。</a:t>
                      </a:r>
                      <a:r>
                        <a:rPr kumimoji="1" lang="en-US" altLang="ja-JP" sz="1400" dirty="0" smtClean="0">
                          <a:latin typeface="Meiryo UI" panose="020B0604030504040204" pitchFamily="50" charset="-128"/>
                          <a:ea typeface="Meiryo UI" panose="020B0604030504040204" pitchFamily="50" charset="-128"/>
                        </a:rPr>
                        <a:t>PPR</a:t>
                      </a:r>
                      <a:r>
                        <a:rPr kumimoji="1" lang="ja-JP" altLang="en-US" sz="1400" dirty="0" smtClean="0">
                          <a:latin typeface="Meiryo UI" panose="020B0604030504040204" pitchFamily="50" charset="-128"/>
                          <a:ea typeface="Meiryo UI" panose="020B0604030504040204" pitchFamily="50" charset="-128"/>
                        </a:rPr>
                        <a:t>の配列特異性を決定に関するメカニズムを明らかにし、標的とする</a:t>
                      </a:r>
                      <a:r>
                        <a:rPr kumimoji="1" lang="en-US" altLang="ja-JP" sz="1400" dirty="0" smtClean="0">
                          <a:latin typeface="Meiryo UI" panose="020B0604030504040204" pitchFamily="50" charset="-128"/>
                          <a:ea typeface="Meiryo UI" panose="020B0604030504040204" pitchFamily="50" charset="-128"/>
                        </a:rPr>
                        <a:t>DNA</a:t>
                      </a:r>
                      <a:r>
                        <a:rPr kumimoji="1" lang="ja-JP" altLang="en-US" sz="1400" dirty="0" smtClean="0">
                          <a:latin typeface="Meiryo UI" panose="020B0604030504040204" pitchFamily="50" charset="-128"/>
                          <a:ea typeface="Meiryo UI" panose="020B0604030504040204" pitchFamily="50" charset="-128"/>
                        </a:rPr>
                        <a:t>または</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配列に結合するタンパク質を作成する技術をエディットフォースが確立。酵素タンパク質と融合させる、細胞内外で、標的ゲノムや</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を操作・改変が可能。</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lang="ja-JP" altLang="en-US" sz="1400" dirty="0" smtClean="0">
                          <a:latin typeface="Meiryo UI" panose="020B0604030504040204" pitchFamily="50" charset="-128"/>
                          <a:ea typeface="Meiryo UI" panose="020B0604030504040204" pitchFamily="50" charset="-128"/>
                        </a:rPr>
                        <a:t>エディットフォース株式会社への投資（シリーズ</a:t>
                      </a:r>
                      <a:r>
                        <a:rPr lang="en-US" altLang="ja-JP" sz="1400" dirty="0" smtClean="0">
                          <a:latin typeface="Meiryo UI" panose="020B0604030504040204" pitchFamily="50" charset="-128"/>
                          <a:ea typeface="Meiryo UI" panose="020B0604030504040204" pitchFamily="50" charset="-128"/>
                        </a:rPr>
                        <a:t>B</a:t>
                      </a:r>
                      <a:r>
                        <a:rPr lang="ja-JP" altLang="en-US" sz="1400"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r>
              <a:tr h="370840">
                <a:tc>
                  <a:txBody>
                    <a:bodyPr/>
                    <a:lstStyle/>
                    <a:p>
                      <a:pPr algn="ctr"/>
                      <a:r>
                        <a:rPr kumimoji="1" lang="ja-JP" altLang="en-US" sz="1600" dirty="0" smtClean="0">
                          <a:latin typeface="Meiryo UI" panose="020B0604030504040204" pitchFamily="50" charset="-128"/>
                          <a:ea typeface="Meiryo UI" panose="020B0604030504040204" pitchFamily="50" charset="-128"/>
                        </a:rPr>
                        <a:t>三菱商事</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a:t>
                      </a:r>
                      <a:r>
                        <a:rPr kumimoji="1" lang="ja-JP" altLang="en-US" sz="1400" b="1" u="sng" dirty="0" smtClean="0">
                          <a:latin typeface="Meiryo UI" panose="020B0604030504040204" pitchFamily="50" charset="-128"/>
                          <a:ea typeface="Meiryo UI" panose="020B0604030504040204" pitchFamily="50" charset="-128"/>
                        </a:rPr>
                        <a:t>特殊ペプチド医薬品（中分子医薬品</a:t>
                      </a:r>
                      <a:r>
                        <a:rPr kumimoji="1" lang="ja-JP" altLang="en-US" sz="1400" b="1" dirty="0" smtClean="0">
                          <a:latin typeface="Meiryo UI" panose="020B0604030504040204" pitchFamily="50" charset="-128"/>
                          <a:ea typeface="Meiryo UI" panose="020B0604030504040204" pitchFamily="50" charset="-128"/>
                        </a:rPr>
                        <a:t>）</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・特殊ペプチドは、天然の</a:t>
                      </a:r>
                      <a:r>
                        <a:rPr kumimoji="1" lang="en-US" altLang="ja-JP" sz="1400" b="0" dirty="0" smtClean="0">
                          <a:latin typeface="Meiryo UI" panose="020B0604030504040204" pitchFamily="50" charset="-128"/>
                          <a:ea typeface="Meiryo UI" panose="020B0604030504040204" pitchFamily="50" charset="-128"/>
                        </a:rPr>
                        <a:t>20</a:t>
                      </a:r>
                      <a:r>
                        <a:rPr kumimoji="1" lang="ja-JP" altLang="en-US" sz="1400" b="0" dirty="0" smtClean="0">
                          <a:latin typeface="Meiryo UI" panose="020B0604030504040204" pitchFamily="50" charset="-128"/>
                          <a:ea typeface="Meiryo UI" panose="020B0604030504040204" pitchFamily="50" charset="-128"/>
                        </a:rPr>
                        <a:t>種類のアミノ酸、及び各種特殊（非天然型）アミノ酸（</a:t>
                      </a:r>
                      <a:r>
                        <a:rPr kumimoji="1" lang="en-US" altLang="ja-JP" sz="1400" b="0" dirty="0" smtClean="0">
                          <a:latin typeface="Meiryo UI" panose="020B0604030504040204" pitchFamily="50" charset="-128"/>
                          <a:ea typeface="Meiryo UI" panose="020B0604030504040204" pitchFamily="50" charset="-128"/>
                        </a:rPr>
                        <a:t>L-</a:t>
                      </a:r>
                      <a:r>
                        <a:rPr kumimoji="1" lang="ja-JP" altLang="en-US" sz="1400" b="0" dirty="0" smtClean="0">
                          <a:latin typeface="Meiryo UI" panose="020B0604030504040204" pitchFamily="50" charset="-128"/>
                          <a:ea typeface="Meiryo UI" panose="020B0604030504040204" pitchFamily="50" charset="-128"/>
                        </a:rPr>
                        <a:t>アミノ酸誘導体、</a:t>
                      </a:r>
                      <a:r>
                        <a:rPr kumimoji="1" lang="en-US" altLang="ja-JP" sz="1400" b="0" dirty="0" smtClean="0">
                          <a:latin typeface="Meiryo UI" panose="020B0604030504040204" pitchFamily="50" charset="-128"/>
                          <a:ea typeface="Meiryo UI" panose="020B0604030504040204" pitchFamily="50" charset="-128"/>
                        </a:rPr>
                        <a:t>D-</a:t>
                      </a:r>
                      <a:r>
                        <a:rPr kumimoji="1" lang="ja-JP" altLang="en-US" sz="1400" b="0" dirty="0" smtClean="0">
                          <a:latin typeface="Meiryo UI" panose="020B0604030504040204" pitchFamily="50" charset="-128"/>
                          <a:ea typeface="Meiryo UI" panose="020B0604030504040204" pitchFamily="50" charset="-128"/>
                        </a:rPr>
                        <a:t>アミノ酸、</a:t>
                      </a:r>
                      <a:r>
                        <a:rPr kumimoji="1" lang="en-US" altLang="ja-JP" sz="1400" b="0" dirty="0" smtClean="0">
                          <a:latin typeface="Meiryo UI" panose="020B0604030504040204" pitchFamily="50" charset="-128"/>
                          <a:ea typeface="Meiryo UI" panose="020B0604030504040204" pitchFamily="50" charset="-128"/>
                        </a:rPr>
                        <a:t>N-</a:t>
                      </a:r>
                      <a:r>
                        <a:rPr kumimoji="1" lang="ja-JP" altLang="en-US" sz="1400" b="0" dirty="0" smtClean="0">
                          <a:latin typeface="Meiryo UI" panose="020B0604030504040204" pitchFamily="50" charset="-128"/>
                          <a:ea typeface="Meiryo UI" panose="020B0604030504040204" pitchFamily="50" charset="-128"/>
                        </a:rPr>
                        <a:t>メチル化アミノ酸、</a:t>
                      </a:r>
                      <a:r>
                        <a:rPr kumimoji="1" lang="en-US" altLang="ja-JP" sz="1400" b="0" dirty="0" smtClean="0">
                          <a:latin typeface="Meiryo UI" panose="020B0604030504040204" pitchFamily="50" charset="-128"/>
                          <a:ea typeface="Meiryo UI" panose="020B0604030504040204" pitchFamily="50" charset="-128"/>
                        </a:rPr>
                        <a:t>β-</a:t>
                      </a:r>
                      <a:r>
                        <a:rPr kumimoji="1" lang="ja-JP" altLang="en-US" sz="1400" b="0" dirty="0" smtClean="0">
                          <a:latin typeface="Meiryo UI" panose="020B0604030504040204" pitchFamily="50" charset="-128"/>
                          <a:ea typeface="Meiryo UI" panose="020B0604030504040204" pitchFamily="50" charset="-128"/>
                        </a:rPr>
                        <a:t>アミノ酸等）を組み込んだペプチド。</a:t>
                      </a:r>
                      <a:r>
                        <a:rPr kumimoji="1" lang="en-US" altLang="ja-JP" sz="1400" b="0" dirty="0" smtClean="0">
                          <a:latin typeface="Meiryo UI" panose="020B0604030504040204" pitchFamily="50" charset="-128"/>
                          <a:ea typeface="Meiryo UI" panose="020B0604030504040204" pitchFamily="50" charset="-128"/>
                        </a:rPr>
                        <a:t>8</a:t>
                      </a:r>
                      <a:r>
                        <a:rPr kumimoji="1" lang="ja-JP" altLang="en-US" sz="1400" b="0" dirty="0" smtClean="0">
                          <a:latin typeface="Meiryo UI" panose="020B0604030504040204" pitchFamily="50" charset="-128"/>
                          <a:ea typeface="Meiryo UI" panose="020B0604030504040204" pitchFamily="50" charset="-128"/>
                        </a:rPr>
                        <a:t>～</a:t>
                      </a:r>
                      <a:r>
                        <a:rPr kumimoji="1" lang="en-US" altLang="ja-JP" sz="1400" b="0" dirty="0" smtClean="0">
                          <a:latin typeface="Meiryo UI" panose="020B0604030504040204" pitchFamily="50" charset="-128"/>
                          <a:ea typeface="Meiryo UI" panose="020B0604030504040204" pitchFamily="50" charset="-128"/>
                        </a:rPr>
                        <a:t>20</a:t>
                      </a:r>
                      <a:r>
                        <a:rPr kumimoji="1" lang="ja-JP" altLang="en-US" sz="1400" b="0" dirty="0" smtClean="0">
                          <a:latin typeface="Meiryo UI" panose="020B0604030504040204" pitchFamily="50" charset="-128"/>
                          <a:ea typeface="Meiryo UI" panose="020B0604030504040204" pitchFamily="50" charset="-128"/>
                        </a:rPr>
                        <a:t>アミノ酸残基からなる。</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特殊ペプチドは、低分子化合物では実現が困難だったタンパク質同士の相互作用を阻害する治療薬を見出すことが可能とされており、抗体医薬では到達が難しい細胞内の標的タンパク質に関しても有用であることを示す実験結果がある。医薬品として応用範囲が拡大することが期待され、特殊ペプチド原薬の安定的な供給に対するニーズが世界的に高まっている。</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ペプチスター株式会社への</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投資</a:t>
                      </a:r>
                      <a:endParaRPr kumimoji="1" lang="ja-JP" altLang="en-US" sz="1400"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3972557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2837" y="1574800"/>
            <a:ext cx="4886325" cy="3781425"/>
          </a:xfrm>
          <a:prstGeom prst="rect">
            <a:avLst/>
          </a:prstGeom>
        </p:spPr>
      </p:pic>
      <p:sp>
        <p:nvSpPr>
          <p:cNvPr id="4" name="正方形/長方形 3"/>
          <p:cNvSpPr/>
          <p:nvPr/>
        </p:nvSpPr>
        <p:spPr>
          <a:xfrm>
            <a:off x="3786329" y="5356225"/>
            <a:ext cx="4619341" cy="369332"/>
          </a:xfrm>
          <a:prstGeom prst="rect">
            <a:avLst/>
          </a:prstGeom>
        </p:spPr>
        <p:txBody>
          <a:bodyPr wrap="none">
            <a:spAutoFit/>
          </a:bodyPr>
          <a:lstStyle/>
          <a:p>
            <a:r>
              <a:rPr lang="en-US" altLang="ja-JP" dirty="0"/>
              <a:t>http://vitalmore.co.jp/carbohydrate-chain.html</a:t>
            </a:r>
            <a:endParaRPr lang="ja-JP" altLang="en-US" dirty="0"/>
          </a:p>
        </p:txBody>
      </p:sp>
    </p:spTree>
    <p:extLst>
      <p:ext uri="{BB962C8B-B14F-4D97-AF65-F5344CB8AC3E}">
        <p14:creationId xmlns:p14="http://schemas.microsoft.com/office/powerpoint/2010/main" val="19590386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角丸四角形 27"/>
          <p:cNvSpPr/>
          <p:nvPr/>
        </p:nvSpPr>
        <p:spPr>
          <a:xfrm>
            <a:off x="7020034" y="1755651"/>
            <a:ext cx="5091121" cy="3199409"/>
          </a:xfrm>
          <a:prstGeom prst="roundRect">
            <a:avLst>
              <a:gd name="adj" fmla="val 12260"/>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116677" y="1771136"/>
            <a:ext cx="6831027" cy="3183924"/>
          </a:xfrm>
          <a:prstGeom prst="roundRect">
            <a:avLst>
              <a:gd name="adj" fmla="val 12260"/>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二等辺三角形 3"/>
          <p:cNvSpPr/>
          <p:nvPr/>
        </p:nvSpPr>
        <p:spPr>
          <a:xfrm>
            <a:off x="9050952" y="2272451"/>
            <a:ext cx="3006291" cy="2193323"/>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261660" y="3176899"/>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6" name="角丸四角形 5"/>
          <p:cNvSpPr/>
          <p:nvPr/>
        </p:nvSpPr>
        <p:spPr>
          <a:xfrm>
            <a:off x="9835006" y="2482561"/>
            <a:ext cx="1470076" cy="596786"/>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7" name="角丸四角形 6"/>
          <p:cNvSpPr/>
          <p:nvPr/>
        </p:nvSpPr>
        <p:spPr>
          <a:xfrm>
            <a:off x="7347283" y="3180101"/>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0" name="角丸四角形 9"/>
          <p:cNvSpPr/>
          <p:nvPr/>
        </p:nvSpPr>
        <p:spPr>
          <a:xfrm>
            <a:off x="2613163" y="3186837"/>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1" name="正方形/長方形 10"/>
          <p:cNvSpPr/>
          <p:nvPr/>
        </p:nvSpPr>
        <p:spPr>
          <a:xfrm>
            <a:off x="2714366" y="3518908"/>
            <a:ext cx="1359668" cy="276999"/>
          </a:xfrm>
          <a:prstGeom prst="rect">
            <a:avLst/>
          </a:prstGeom>
        </p:spPr>
        <p:txBody>
          <a:bodyPr wrap="none">
            <a:spAutoFit/>
          </a:bodyPr>
          <a:lstStyle/>
          <a:p>
            <a:pPr algn="ctr"/>
            <a:r>
              <a:rPr lang="en-US" altLang="ja-JP" sz="1200" dirty="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grpSp>
        <p:nvGrpSpPr>
          <p:cNvPr id="3" name="グループ化 2"/>
          <p:cNvGrpSpPr/>
          <p:nvPr/>
        </p:nvGrpSpPr>
        <p:grpSpPr>
          <a:xfrm>
            <a:off x="1870530" y="3249459"/>
            <a:ext cx="682268" cy="488357"/>
            <a:chOff x="1870530" y="3249459"/>
            <a:chExt cx="682268" cy="488357"/>
          </a:xfrm>
        </p:grpSpPr>
        <p:sp>
          <p:nvSpPr>
            <p:cNvPr id="9" name="右矢印 8"/>
            <p:cNvSpPr/>
            <p:nvPr/>
          </p:nvSpPr>
          <p:spPr>
            <a:xfrm>
              <a:off x="1902908" y="3249459"/>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870530" y="3340570"/>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転写</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grpSp>
      <p:sp>
        <p:nvSpPr>
          <p:cNvPr id="13" name="右矢印 12"/>
          <p:cNvSpPr/>
          <p:nvPr/>
        </p:nvSpPr>
        <p:spPr>
          <a:xfrm>
            <a:off x="4250921" y="3256009"/>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218543" y="3337181"/>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翻訳</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5" name="角丸四角形 14"/>
          <p:cNvSpPr/>
          <p:nvPr/>
        </p:nvSpPr>
        <p:spPr>
          <a:xfrm>
            <a:off x="9605366" y="3850980"/>
            <a:ext cx="1901792"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6" name="角丸四角形 15"/>
          <p:cNvSpPr/>
          <p:nvPr/>
        </p:nvSpPr>
        <p:spPr>
          <a:xfrm>
            <a:off x="9605366" y="3153895"/>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 name="テキスト ボックス 1"/>
          <p:cNvSpPr txBox="1"/>
          <p:nvPr/>
        </p:nvSpPr>
        <p:spPr>
          <a:xfrm>
            <a:off x="2552798" y="4253111"/>
            <a:ext cx="1703023" cy="646331"/>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伊藤忠商事</a:t>
            </a:r>
            <a:endParaRPr kumimoji="1" lang="en-US" altLang="ja-JP" sz="2000" b="1" dirty="0" smtClean="0">
              <a:latin typeface="Meiryo UI" panose="020B0604030504040204" pitchFamily="50" charset="-128"/>
              <a:ea typeface="Meiryo UI" panose="020B0604030504040204" pitchFamily="50" charset="-128"/>
            </a:endParaRPr>
          </a:p>
          <a:p>
            <a:pPr algn="ctr"/>
            <a:r>
              <a:rPr lang="en-US" altLang="ja-JP" sz="1600" b="1" dirty="0" smtClean="0">
                <a:latin typeface="Meiryo UI" panose="020B0604030504040204" pitchFamily="50" charset="-128"/>
                <a:ea typeface="Meiryo UI" panose="020B0604030504040204" pitchFamily="50" charset="-128"/>
              </a:rPr>
              <a:t>PPR</a:t>
            </a:r>
            <a:r>
              <a:rPr lang="ja-JP" altLang="en-US" sz="1600" b="1" dirty="0" smtClean="0">
                <a:latin typeface="Meiryo UI" panose="020B0604030504040204" pitchFamily="50" charset="-128"/>
                <a:ea typeface="Meiryo UI" panose="020B0604030504040204" pitchFamily="50" charset="-128"/>
              </a:rPr>
              <a:t>医薬品</a:t>
            </a:r>
            <a:endParaRPr kumimoji="1" lang="ja-JP" altLang="en-US" sz="1600" b="1" dirty="0">
              <a:latin typeface="Meiryo UI" panose="020B0604030504040204" pitchFamily="50" charset="-128"/>
              <a:ea typeface="Meiryo UI" panose="020B0604030504040204" pitchFamily="50" charset="-128"/>
            </a:endParaRPr>
          </a:p>
        </p:txBody>
      </p:sp>
      <p:sp>
        <p:nvSpPr>
          <p:cNvPr id="17" name="正方形/長方形 16"/>
          <p:cNvSpPr/>
          <p:nvPr/>
        </p:nvSpPr>
        <p:spPr>
          <a:xfrm>
            <a:off x="3788377" y="4576276"/>
            <a:ext cx="2727863" cy="307777"/>
          </a:xfrm>
          <a:prstGeom prst="rect">
            <a:avLst/>
          </a:prstGeom>
        </p:spPr>
        <p:txBody>
          <a:bodyPr wrap="none">
            <a:spAutoFit/>
          </a:bodyPr>
          <a:lstStyle/>
          <a:p>
            <a:r>
              <a:rPr lang="ja-JP" altLang="en-US" sz="1400" dirty="0" smtClean="0">
                <a:latin typeface="Meiryo UI" panose="020B0604030504040204" pitchFamily="50" charset="-128"/>
                <a:ea typeface="Meiryo UI" panose="020B0604030504040204" pitchFamily="50" charset="-128"/>
              </a:rPr>
              <a:t>（</a:t>
            </a:r>
            <a:r>
              <a:rPr lang="en-US" altLang="ja-JP" sz="1400" dirty="0" err="1" smtClean="0">
                <a:latin typeface="Meiryo UI" panose="020B0604030504040204" pitchFamily="50" charset="-128"/>
                <a:ea typeface="Meiryo UI" panose="020B0604030504040204" pitchFamily="50" charset="-128"/>
              </a:rPr>
              <a:t>PentatricoPeptide</a:t>
            </a:r>
            <a:r>
              <a:rPr lang="en-US" altLang="ja-JP" sz="1400" dirty="0" smtClean="0">
                <a:latin typeface="Meiryo UI" panose="020B0604030504040204" pitchFamily="50" charset="-128"/>
                <a:ea typeface="Meiryo UI" panose="020B0604030504040204" pitchFamily="50" charset="-128"/>
              </a:rPr>
              <a:t> Repeat</a:t>
            </a:r>
            <a:r>
              <a:rPr lang="ja-JP" altLang="en-US" sz="1400" dirty="0">
                <a:latin typeface="Meiryo UI" panose="020B0604030504040204" pitchFamily="50" charset="-128"/>
                <a:ea typeface="Meiryo UI" panose="020B0604030504040204" pitchFamily="50" charset="-128"/>
              </a:rPr>
              <a:t>）</a:t>
            </a:r>
            <a:endParaRPr lang="ja-JP" altLang="en-US" sz="1400" dirty="0"/>
          </a:p>
        </p:txBody>
      </p:sp>
      <p:sp>
        <p:nvSpPr>
          <p:cNvPr id="18" name="上矢印 17"/>
          <p:cNvSpPr/>
          <p:nvPr/>
        </p:nvSpPr>
        <p:spPr>
          <a:xfrm>
            <a:off x="3064686" y="3940004"/>
            <a:ext cx="659028" cy="313038"/>
          </a:xfrm>
          <a:prstGeom prst="upArrow">
            <a:avLst>
              <a:gd name="adj1" fmla="val 57500"/>
              <a:gd name="adj2" fmla="val 50000"/>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886249" y="1949412"/>
            <a:ext cx="1874231" cy="892552"/>
          </a:xfrm>
          <a:prstGeom prst="rect">
            <a:avLst/>
          </a:prstGeom>
        </p:spPr>
        <p:txBody>
          <a:bodyPr wrap="none">
            <a:spAutoFit/>
          </a:bodyPr>
          <a:lstStyle/>
          <a:p>
            <a:pPr algn="ctr"/>
            <a:r>
              <a:rPr lang="ja-JP" altLang="en-US" sz="2000" b="1" dirty="0" smtClean="0">
                <a:latin typeface="Meiryo UI" panose="020B0604030504040204" pitchFamily="50" charset="-128"/>
                <a:ea typeface="Meiryo UI" panose="020B0604030504040204" pitchFamily="50" charset="-128"/>
              </a:rPr>
              <a:t>三菱商事</a:t>
            </a:r>
            <a:endParaRPr lang="en-US" altLang="ja-JP" sz="2000" b="1" dirty="0" smtClean="0">
              <a:latin typeface="Meiryo UI" panose="020B0604030504040204" pitchFamily="50" charset="-128"/>
              <a:ea typeface="Meiryo UI"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rPr>
              <a:t>特殊</a:t>
            </a:r>
            <a:r>
              <a:rPr lang="ja-JP" altLang="en-US" sz="1600" b="1" dirty="0">
                <a:latin typeface="Meiryo UI" panose="020B0604030504040204" pitchFamily="50" charset="-128"/>
                <a:ea typeface="Meiryo UI" panose="020B0604030504040204" pitchFamily="50" charset="-128"/>
              </a:rPr>
              <a:t>ペプチド医</a:t>
            </a:r>
            <a:r>
              <a:rPr lang="ja-JP" altLang="en-US" sz="1600" b="1" dirty="0" smtClean="0">
                <a:latin typeface="Meiryo UI" panose="020B0604030504040204" pitchFamily="50" charset="-128"/>
                <a:ea typeface="Meiryo UI" panose="020B0604030504040204" pitchFamily="50" charset="-128"/>
              </a:rPr>
              <a:t>薬品</a:t>
            </a:r>
            <a:endParaRPr lang="en-US" altLang="ja-JP" sz="1600" b="1" dirty="0" smtClean="0">
              <a:latin typeface="Meiryo UI" panose="020B0604030504040204" pitchFamily="50" charset="-128"/>
              <a:ea typeface="Meiryo UI"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中分子医薬品）</a:t>
            </a:r>
            <a:endParaRPr lang="en-US" altLang="ja-JP" sz="1600" b="1" dirty="0">
              <a:latin typeface="Meiryo UI" panose="020B0604030504040204" pitchFamily="50" charset="-128"/>
              <a:ea typeface="Meiryo UI" panose="020B0604030504040204" pitchFamily="50" charset="-128"/>
            </a:endParaRPr>
          </a:p>
        </p:txBody>
      </p:sp>
      <p:sp>
        <p:nvSpPr>
          <p:cNvPr id="20" name="角丸四角形 19"/>
          <p:cNvSpPr/>
          <p:nvPr/>
        </p:nvSpPr>
        <p:spPr>
          <a:xfrm>
            <a:off x="4925629" y="3177856"/>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アミノ酸</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1" name="右矢印 20"/>
          <p:cNvSpPr/>
          <p:nvPr/>
        </p:nvSpPr>
        <p:spPr>
          <a:xfrm>
            <a:off x="6657587" y="3252969"/>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6625209" y="3334141"/>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合成</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23" name="上矢印 22"/>
          <p:cNvSpPr/>
          <p:nvPr/>
        </p:nvSpPr>
        <p:spPr>
          <a:xfrm rot="10800000">
            <a:off x="5478373" y="2822781"/>
            <a:ext cx="659028" cy="313038"/>
          </a:xfrm>
          <a:prstGeom prst="upArrow">
            <a:avLst>
              <a:gd name="adj1" fmla="val 57500"/>
              <a:gd name="adj2" fmla="val 50000"/>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613163" y="1586469"/>
            <a:ext cx="1666106" cy="369332"/>
          </a:xfrm>
          <a:prstGeom prst="rect">
            <a:avLst/>
          </a:prstGeom>
          <a:solidFill>
            <a:schemeClr val="bg1"/>
          </a:solid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中分子医薬品</a:t>
            </a:r>
            <a:endParaRPr kumimoji="1" lang="en-US" altLang="ja-JP" b="1" dirty="0" smtClean="0">
              <a:latin typeface="Meiryo UI" panose="020B0604030504040204" pitchFamily="50" charset="-128"/>
              <a:ea typeface="Meiryo UI" panose="020B0604030504040204" pitchFamily="50" charset="-128"/>
            </a:endParaRPr>
          </a:p>
        </p:txBody>
      </p:sp>
      <p:sp>
        <p:nvSpPr>
          <p:cNvPr id="27" name="正方形/長方形 26"/>
          <p:cNvSpPr/>
          <p:nvPr/>
        </p:nvSpPr>
        <p:spPr>
          <a:xfrm>
            <a:off x="7369828" y="1887672"/>
            <a:ext cx="4267515" cy="369332"/>
          </a:xfrm>
          <a:prstGeom prst="rect">
            <a:avLst/>
          </a:prstGeom>
        </p:spPr>
        <p:txBody>
          <a:bodyPr wrap="none">
            <a:spAutoFit/>
          </a:bodyPr>
          <a:lstStyle/>
          <a:p>
            <a:pPr algn="ctr"/>
            <a:r>
              <a:rPr lang="ja-JP" altLang="en-US" b="1" dirty="0" smtClean="0">
                <a:latin typeface="Meiryo UI" panose="020B0604030504040204" pitchFamily="50" charset="-128"/>
                <a:ea typeface="Meiryo UI" panose="020B0604030504040204" pitchFamily="50" charset="-128"/>
              </a:rPr>
              <a:t>（バイオ医薬、レクチン医薬、糖鎖医薬）</a:t>
            </a:r>
            <a:endParaRPr lang="ja-JP" altLang="en-US" b="1" dirty="0">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8611137" y="1578231"/>
            <a:ext cx="1666106" cy="369332"/>
          </a:xfrm>
          <a:prstGeom prst="rect">
            <a:avLst/>
          </a:prstGeom>
          <a:solidFill>
            <a:schemeClr val="bg1"/>
          </a:solid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高分子医薬品</a:t>
            </a:r>
            <a:endParaRPr kumimoji="1" lang="en-US" altLang="ja-JP" b="1" dirty="0" smtClean="0">
              <a:latin typeface="Meiryo UI" panose="020B0604030504040204" pitchFamily="50" charset="-128"/>
              <a:ea typeface="Meiryo UI" panose="020B0604030504040204" pitchFamily="50" charset="-128"/>
            </a:endParaRPr>
          </a:p>
        </p:txBody>
      </p:sp>
      <p:sp>
        <p:nvSpPr>
          <p:cNvPr id="32" name="正方形/長方形 31"/>
          <p:cNvSpPr/>
          <p:nvPr/>
        </p:nvSpPr>
        <p:spPr>
          <a:xfrm>
            <a:off x="2049290" y="1890402"/>
            <a:ext cx="2930609" cy="369332"/>
          </a:xfrm>
          <a:prstGeom prst="rect">
            <a:avLst/>
          </a:prstGeom>
        </p:spPr>
        <p:txBody>
          <a:bodyPr wrap="none">
            <a:spAutoFit/>
          </a:bodyPr>
          <a:lstStyle/>
          <a:p>
            <a:pPr algn="ctr"/>
            <a:r>
              <a:rPr lang="ja-JP" altLang="en-US" b="1" dirty="0" smtClean="0">
                <a:latin typeface="Meiryo UI" panose="020B0604030504040204" pitchFamily="50" charset="-128"/>
                <a:ea typeface="Meiryo UI" panose="020B0604030504040204" pitchFamily="50" charset="-128"/>
              </a:rPr>
              <a:t>（核酸医薬、ペプチド医薬）</a:t>
            </a:r>
            <a:endParaRPr lang="ja-JP" altLang="en-US" b="1" dirty="0">
              <a:latin typeface="Meiryo UI" panose="020B0604030504040204" pitchFamily="50" charset="-128"/>
              <a:ea typeface="Meiryo UI" panose="020B0604030504040204" pitchFamily="50" charset="-128"/>
            </a:endParaRPr>
          </a:p>
        </p:txBody>
      </p:sp>
      <p:grpSp>
        <p:nvGrpSpPr>
          <p:cNvPr id="35" name="グループ化 34"/>
          <p:cNvGrpSpPr/>
          <p:nvPr/>
        </p:nvGrpSpPr>
        <p:grpSpPr>
          <a:xfrm>
            <a:off x="8989675" y="3251703"/>
            <a:ext cx="682268" cy="488357"/>
            <a:chOff x="1870530" y="3249459"/>
            <a:chExt cx="682268" cy="488357"/>
          </a:xfrm>
        </p:grpSpPr>
        <p:sp>
          <p:nvSpPr>
            <p:cNvPr id="36" name="右矢印 35"/>
            <p:cNvSpPr/>
            <p:nvPr/>
          </p:nvSpPr>
          <p:spPr>
            <a:xfrm>
              <a:off x="1902908" y="3249459"/>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1870530" y="3340570"/>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修飾</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3868491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角丸四角形 27"/>
          <p:cNvSpPr/>
          <p:nvPr/>
        </p:nvSpPr>
        <p:spPr>
          <a:xfrm>
            <a:off x="7020034" y="1755651"/>
            <a:ext cx="5091121" cy="3419723"/>
          </a:xfrm>
          <a:prstGeom prst="roundRect">
            <a:avLst>
              <a:gd name="adj" fmla="val 12260"/>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116677" y="1771135"/>
            <a:ext cx="6831027" cy="3419723"/>
          </a:xfrm>
          <a:prstGeom prst="roundRect">
            <a:avLst>
              <a:gd name="adj" fmla="val 12260"/>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二等辺三角形 3"/>
          <p:cNvSpPr/>
          <p:nvPr/>
        </p:nvSpPr>
        <p:spPr>
          <a:xfrm>
            <a:off x="9050952" y="2198309"/>
            <a:ext cx="3006291" cy="2193323"/>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261660" y="3176899"/>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6" name="角丸四角形 5"/>
          <p:cNvSpPr/>
          <p:nvPr/>
        </p:nvSpPr>
        <p:spPr>
          <a:xfrm>
            <a:off x="9835006" y="2482561"/>
            <a:ext cx="1470076" cy="596786"/>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7" name="角丸四角形 6"/>
          <p:cNvSpPr/>
          <p:nvPr/>
        </p:nvSpPr>
        <p:spPr>
          <a:xfrm>
            <a:off x="7347283" y="3180101"/>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8" name="右矢印 7"/>
          <p:cNvSpPr/>
          <p:nvPr/>
        </p:nvSpPr>
        <p:spPr>
          <a:xfrm>
            <a:off x="9035330" y="3349023"/>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1902908" y="3249459"/>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2613163" y="3186837"/>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1" name="正方形/長方形 10"/>
          <p:cNvSpPr/>
          <p:nvPr/>
        </p:nvSpPr>
        <p:spPr>
          <a:xfrm>
            <a:off x="2714366" y="3518908"/>
            <a:ext cx="1359668" cy="276999"/>
          </a:xfrm>
          <a:prstGeom prst="rect">
            <a:avLst/>
          </a:prstGeom>
        </p:spPr>
        <p:txBody>
          <a:bodyPr wrap="none">
            <a:spAutoFit/>
          </a:bodyPr>
          <a:lstStyle/>
          <a:p>
            <a:pPr algn="ctr"/>
            <a:r>
              <a:rPr lang="en-US" altLang="ja-JP" sz="1200" dirty="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12" name="テキスト ボックス 11"/>
          <p:cNvSpPr txBox="1"/>
          <p:nvPr/>
        </p:nvSpPr>
        <p:spPr>
          <a:xfrm>
            <a:off x="1870530" y="3340570"/>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転写</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3" name="右矢印 12"/>
          <p:cNvSpPr/>
          <p:nvPr/>
        </p:nvSpPr>
        <p:spPr>
          <a:xfrm>
            <a:off x="4250921" y="3256009"/>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218543" y="3337181"/>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翻訳</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5" name="角丸四角形 14"/>
          <p:cNvSpPr/>
          <p:nvPr/>
        </p:nvSpPr>
        <p:spPr>
          <a:xfrm>
            <a:off x="9605366" y="3850980"/>
            <a:ext cx="1901792"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6" name="角丸四角形 15"/>
          <p:cNvSpPr/>
          <p:nvPr/>
        </p:nvSpPr>
        <p:spPr>
          <a:xfrm>
            <a:off x="9605366" y="3153895"/>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 name="テキスト ボックス 1"/>
          <p:cNvSpPr txBox="1"/>
          <p:nvPr/>
        </p:nvSpPr>
        <p:spPr>
          <a:xfrm>
            <a:off x="2552798" y="4253111"/>
            <a:ext cx="1703023" cy="584775"/>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伊藤忠商事</a:t>
            </a:r>
            <a:endParaRPr kumimoji="1" lang="en-US" altLang="ja-JP" sz="1600" b="1" dirty="0" smtClean="0">
              <a:latin typeface="Meiryo UI" panose="020B0604030504040204" pitchFamily="50" charset="-128"/>
              <a:ea typeface="Meiryo UI" panose="020B0604030504040204" pitchFamily="50" charset="-128"/>
            </a:endParaRPr>
          </a:p>
          <a:p>
            <a:pPr algn="ctr"/>
            <a:r>
              <a:rPr lang="en-US" altLang="ja-JP" sz="1600" b="1" dirty="0" smtClean="0">
                <a:latin typeface="Meiryo UI" panose="020B0604030504040204" pitchFamily="50" charset="-128"/>
                <a:ea typeface="Meiryo UI" panose="020B0604030504040204" pitchFamily="50" charset="-128"/>
              </a:rPr>
              <a:t>PPR</a:t>
            </a:r>
            <a:r>
              <a:rPr lang="ja-JP" altLang="en-US" sz="1600" b="1" dirty="0" smtClean="0">
                <a:latin typeface="Meiryo UI" panose="020B0604030504040204" pitchFamily="50" charset="-128"/>
                <a:ea typeface="Meiryo UI" panose="020B0604030504040204" pitchFamily="50" charset="-128"/>
              </a:rPr>
              <a:t>医薬品</a:t>
            </a:r>
            <a:endParaRPr kumimoji="1" lang="ja-JP" altLang="en-US" sz="1600" b="1" dirty="0">
              <a:latin typeface="Meiryo UI" panose="020B0604030504040204" pitchFamily="50" charset="-128"/>
              <a:ea typeface="Meiryo UI" panose="020B0604030504040204" pitchFamily="50" charset="-128"/>
            </a:endParaRPr>
          </a:p>
        </p:txBody>
      </p:sp>
      <p:sp>
        <p:nvSpPr>
          <p:cNvPr id="17" name="正方形/長方形 16"/>
          <p:cNvSpPr/>
          <p:nvPr/>
        </p:nvSpPr>
        <p:spPr>
          <a:xfrm>
            <a:off x="3723714" y="4515057"/>
            <a:ext cx="2727863" cy="307777"/>
          </a:xfrm>
          <a:prstGeom prst="rect">
            <a:avLst/>
          </a:prstGeom>
        </p:spPr>
        <p:txBody>
          <a:bodyPr wrap="none">
            <a:spAutoFit/>
          </a:bodyPr>
          <a:lstStyle/>
          <a:p>
            <a:r>
              <a:rPr lang="ja-JP" altLang="en-US" sz="1400" dirty="0" smtClean="0">
                <a:latin typeface="Meiryo UI" panose="020B0604030504040204" pitchFamily="50" charset="-128"/>
                <a:ea typeface="Meiryo UI" panose="020B0604030504040204" pitchFamily="50" charset="-128"/>
              </a:rPr>
              <a:t>（</a:t>
            </a:r>
            <a:r>
              <a:rPr lang="en-US" altLang="ja-JP" sz="1400" dirty="0" err="1" smtClean="0">
                <a:latin typeface="Meiryo UI" panose="020B0604030504040204" pitchFamily="50" charset="-128"/>
                <a:ea typeface="Meiryo UI" panose="020B0604030504040204" pitchFamily="50" charset="-128"/>
              </a:rPr>
              <a:t>PentatricoPeptide</a:t>
            </a:r>
            <a:r>
              <a:rPr lang="en-US" altLang="ja-JP" sz="1400" dirty="0" smtClean="0">
                <a:latin typeface="Meiryo UI" panose="020B0604030504040204" pitchFamily="50" charset="-128"/>
                <a:ea typeface="Meiryo UI" panose="020B0604030504040204" pitchFamily="50" charset="-128"/>
              </a:rPr>
              <a:t> Repeat</a:t>
            </a:r>
            <a:r>
              <a:rPr lang="ja-JP" altLang="en-US" sz="1400" dirty="0">
                <a:latin typeface="Meiryo UI" panose="020B0604030504040204" pitchFamily="50" charset="-128"/>
                <a:ea typeface="Meiryo UI" panose="020B0604030504040204" pitchFamily="50" charset="-128"/>
              </a:rPr>
              <a:t>）</a:t>
            </a:r>
            <a:endParaRPr lang="ja-JP" altLang="en-US" sz="1400" dirty="0"/>
          </a:p>
        </p:txBody>
      </p:sp>
      <p:sp>
        <p:nvSpPr>
          <p:cNvPr id="18" name="上矢印 17"/>
          <p:cNvSpPr/>
          <p:nvPr/>
        </p:nvSpPr>
        <p:spPr>
          <a:xfrm>
            <a:off x="3064686" y="3940004"/>
            <a:ext cx="659028" cy="313038"/>
          </a:xfrm>
          <a:prstGeom prst="upArrow">
            <a:avLst>
              <a:gd name="adj1" fmla="val 57500"/>
              <a:gd name="adj2" fmla="val 50000"/>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886249" y="2023554"/>
            <a:ext cx="1874231" cy="830997"/>
          </a:xfrm>
          <a:prstGeom prst="rect">
            <a:avLst/>
          </a:prstGeom>
        </p:spPr>
        <p:txBody>
          <a:bodyPr wrap="none">
            <a:spAutoFit/>
          </a:bodyPr>
          <a:lstStyle/>
          <a:p>
            <a:pPr algn="ctr"/>
            <a:r>
              <a:rPr lang="ja-JP" altLang="en-US" sz="1600" b="1" dirty="0" smtClean="0">
                <a:latin typeface="Meiryo UI" panose="020B0604030504040204" pitchFamily="50" charset="-128"/>
                <a:ea typeface="Meiryo UI" panose="020B0604030504040204" pitchFamily="50" charset="-128"/>
              </a:rPr>
              <a:t>三菱商事</a:t>
            </a:r>
            <a:endParaRPr lang="en-US" altLang="ja-JP" sz="1600" b="1" dirty="0" smtClean="0">
              <a:latin typeface="Meiryo UI" panose="020B0604030504040204" pitchFamily="50" charset="-128"/>
              <a:ea typeface="Meiryo UI"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rPr>
              <a:t>特殊</a:t>
            </a:r>
            <a:r>
              <a:rPr lang="ja-JP" altLang="en-US" sz="1600" b="1" dirty="0">
                <a:latin typeface="Meiryo UI" panose="020B0604030504040204" pitchFamily="50" charset="-128"/>
                <a:ea typeface="Meiryo UI" panose="020B0604030504040204" pitchFamily="50" charset="-128"/>
              </a:rPr>
              <a:t>ペプチド医</a:t>
            </a:r>
            <a:r>
              <a:rPr lang="ja-JP" altLang="en-US" sz="1600" b="1" dirty="0" smtClean="0">
                <a:latin typeface="Meiryo UI" panose="020B0604030504040204" pitchFamily="50" charset="-128"/>
                <a:ea typeface="Meiryo UI" panose="020B0604030504040204" pitchFamily="50" charset="-128"/>
              </a:rPr>
              <a:t>薬品</a:t>
            </a:r>
            <a:endParaRPr lang="en-US" altLang="ja-JP" sz="1600" b="1" dirty="0" smtClean="0">
              <a:latin typeface="Meiryo UI" panose="020B0604030504040204" pitchFamily="50" charset="-128"/>
              <a:ea typeface="Meiryo UI"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中分子医薬品）</a:t>
            </a:r>
            <a:endParaRPr lang="en-US" altLang="ja-JP" sz="1600" b="1" dirty="0">
              <a:latin typeface="Meiryo UI" panose="020B0604030504040204" pitchFamily="50" charset="-128"/>
              <a:ea typeface="Meiryo UI" panose="020B0604030504040204" pitchFamily="50" charset="-128"/>
            </a:endParaRPr>
          </a:p>
        </p:txBody>
      </p:sp>
      <p:sp>
        <p:nvSpPr>
          <p:cNvPr id="20" name="角丸四角形 19"/>
          <p:cNvSpPr/>
          <p:nvPr/>
        </p:nvSpPr>
        <p:spPr>
          <a:xfrm>
            <a:off x="4925629" y="3177856"/>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アミノ酸</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1" name="右矢印 20"/>
          <p:cNvSpPr/>
          <p:nvPr/>
        </p:nvSpPr>
        <p:spPr>
          <a:xfrm>
            <a:off x="6657587" y="3252969"/>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6625209" y="3334141"/>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翻訳</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23" name="上矢印 22"/>
          <p:cNvSpPr/>
          <p:nvPr/>
        </p:nvSpPr>
        <p:spPr>
          <a:xfrm rot="10800000">
            <a:off x="5478373" y="2822781"/>
            <a:ext cx="659028" cy="313038"/>
          </a:xfrm>
          <a:prstGeom prst="upArrow">
            <a:avLst>
              <a:gd name="adj1" fmla="val 57500"/>
              <a:gd name="adj2" fmla="val 50000"/>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613163" y="1586469"/>
            <a:ext cx="1666106" cy="369332"/>
          </a:xfrm>
          <a:prstGeom prst="rect">
            <a:avLst/>
          </a:prstGeom>
          <a:solidFill>
            <a:schemeClr val="bg1"/>
          </a:solid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中分子医薬品</a:t>
            </a:r>
            <a:endParaRPr kumimoji="1" lang="en-US" altLang="ja-JP" b="1" dirty="0" smtClean="0">
              <a:latin typeface="Meiryo UI" panose="020B0604030504040204" pitchFamily="50" charset="-128"/>
              <a:ea typeface="Meiryo UI" panose="020B0604030504040204" pitchFamily="50" charset="-128"/>
            </a:endParaRPr>
          </a:p>
        </p:txBody>
      </p:sp>
      <p:sp>
        <p:nvSpPr>
          <p:cNvPr id="27" name="正方形/長方形 26"/>
          <p:cNvSpPr/>
          <p:nvPr/>
        </p:nvSpPr>
        <p:spPr>
          <a:xfrm>
            <a:off x="7462140" y="1887672"/>
            <a:ext cx="4330033" cy="369332"/>
          </a:xfrm>
          <a:prstGeom prst="rect">
            <a:avLst/>
          </a:prstGeom>
        </p:spPr>
        <p:txBody>
          <a:bodyPr wrap="none">
            <a:spAutoFit/>
          </a:bodyPr>
          <a:lstStyle/>
          <a:p>
            <a:pPr algn="ctr"/>
            <a:r>
              <a:rPr lang="ja-JP" altLang="en-US" b="1" dirty="0" smtClean="0">
                <a:latin typeface="Meiryo UI" panose="020B0604030504040204" pitchFamily="50" charset="-128"/>
                <a:ea typeface="Meiryo UI" panose="020B0604030504040204" pitchFamily="50" charset="-128"/>
              </a:rPr>
              <a:t>（サイトカイン、レクチン医薬、糖鎖医薬）</a:t>
            </a:r>
            <a:endParaRPr lang="ja-JP" altLang="en-US" b="1" dirty="0">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8611137" y="1578231"/>
            <a:ext cx="1666106" cy="369332"/>
          </a:xfrm>
          <a:prstGeom prst="rect">
            <a:avLst/>
          </a:prstGeom>
          <a:solidFill>
            <a:schemeClr val="bg1"/>
          </a:solid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高分子医薬品</a:t>
            </a:r>
            <a:endParaRPr kumimoji="1" lang="en-US" altLang="ja-JP" b="1" dirty="0" smtClean="0">
              <a:latin typeface="Meiryo UI" panose="020B0604030504040204" pitchFamily="50" charset="-128"/>
              <a:ea typeface="Meiryo UI" panose="020B0604030504040204" pitchFamily="50" charset="-128"/>
            </a:endParaRPr>
          </a:p>
        </p:txBody>
      </p:sp>
      <p:sp>
        <p:nvSpPr>
          <p:cNvPr id="30" name="正方形/長方形 29"/>
          <p:cNvSpPr/>
          <p:nvPr/>
        </p:nvSpPr>
        <p:spPr>
          <a:xfrm>
            <a:off x="7980063" y="4847232"/>
            <a:ext cx="3171061" cy="369332"/>
          </a:xfrm>
          <a:prstGeom prst="rect">
            <a:avLst/>
          </a:prstGeom>
        </p:spPr>
        <p:txBody>
          <a:bodyPr wrap="none">
            <a:spAutoFit/>
          </a:bodyPr>
          <a:lstStyle/>
          <a:p>
            <a:pPr algn="ctr"/>
            <a:r>
              <a:rPr lang="ja-JP" altLang="en-US" b="1" dirty="0" smtClean="0">
                <a:latin typeface="Meiryo UI" panose="020B0604030504040204" pitchFamily="50" charset="-128"/>
                <a:ea typeface="Meiryo UI" panose="020B0604030504040204" pitchFamily="50" charset="-128"/>
              </a:rPr>
              <a:t>分子量：</a:t>
            </a:r>
            <a:r>
              <a:rPr lang="en-US" altLang="ja-JP" b="1" dirty="0" smtClean="0">
                <a:latin typeface="Meiryo UI" panose="020B0604030504040204" pitchFamily="50" charset="-128"/>
                <a:ea typeface="Meiryo UI" panose="020B0604030504040204" pitchFamily="50" charset="-128"/>
              </a:rPr>
              <a:t>50,000~150,000</a:t>
            </a:r>
            <a:endParaRPr lang="ja-JP" altLang="en-US" b="1" dirty="0">
              <a:latin typeface="Meiryo UI" panose="020B0604030504040204" pitchFamily="50" charset="-128"/>
              <a:ea typeface="Meiryo UI" panose="020B0604030504040204" pitchFamily="50" charset="-128"/>
            </a:endParaRPr>
          </a:p>
        </p:txBody>
      </p:sp>
      <p:sp>
        <p:nvSpPr>
          <p:cNvPr id="31" name="正方形/長方形 30"/>
          <p:cNvSpPr/>
          <p:nvPr/>
        </p:nvSpPr>
        <p:spPr>
          <a:xfrm>
            <a:off x="2047790" y="4874756"/>
            <a:ext cx="2860078" cy="369332"/>
          </a:xfrm>
          <a:prstGeom prst="rect">
            <a:avLst/>
          </a:prstGeom>
        </p:spPr>
        <p:txBody>
          <a:bodyPr wrap="none">
            <a:spAutoFit/>
          </a:bodyPr>
          <a:lstStyle/>
          <a:p>
            <a:pPr algn="ctr"/>
            <a:r>
              <a:rPr lang="ja-JP" altLang="en-US" b="1" dirty="0" smtClean="0">
                <a:latin typeface="Meiryo UI" panose="020B0604030504040204" pitchFamily="50" charset="-128"/>
                <a:ea typeface="Meiryo UI" panose="020B0604030504040204" pitchFamily="50" charset="-128"/>
              </a:rPr>
              <a:t>分子量：</a:t>
            </a:r>
            <a:r>
              <a:rPr lang="en-US" altLang="ja-JP" b="1" dirty="0" smtClean="0">
                <a:latin typeface="Meiryo UI" panose="020B0604030504040204" pitchFamily="50" charset="-128"/>
                <a:ea typeface="Meiryo UI" panose="020B0604030504040204" pitchFamily="50" charset="-128"/>
              </a:rPr>
              <a:t>1,000~10,000</a:t>
            </a:r>
            <a:endParaRPr lang="ja-JP" altLang="en-US" b="1" dirty="0">
              <a:latin typeface="Meiryo UI" panose="020B0604030504040204" pitchFamily="50" charset="-128"/>
              <a:ea typeface="Meiryo UI" panose="020B0604030504040204" pitchFamily="50" charset="-128"/>
            </a:endParaRPr>
          </a:p>
        </p:txBody>
      </p:sp>
      <p:sp>
        <p:nvSpPr>
          <p:cNvPr id="32" name="正方形/長方形 31"/>
          <p:cNvSpPr/>
          <p:nvPr/>
        </p:nvSpPr>
        <p:spPr>
          <a:xfrm>
            <a:off x="2049290" y="1890402"/>
            <a:ext cx="2930609" cy="369332"/>
          </a:xfrm>
          <a:prstGeom prst="rect">
            <a:avLst/>
          </a:prstGeom>
        </p:spPr>
        <p:txBody>
          <a:bodyPr wrap="none">
            <a:spAutoFit/>
          </a:bodyPr>
          <a:lstStyle/>
          <a:p>
            <a:pPr algn="ctr"/>
            <a:r>
              <a:rPr lang="ja-JP" altLang="en-US" b="1" dirty="0" smtClean="0">
                <a:latin typeface="Meiryo UI" panose="020B0604030504040204" pitchFamily="50" charset="-128"/>
                <a:ea typeface="Meiryo UI" panose="020B0604030504040204" pitchFamily="50" charset="-128"/>
              </a:rPr>
              <a:t>（核酸医薬、ペプチド医薬）</a:t>
            </a:r>
            <a:endParaRPr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493144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図 73"/>
          <p:cNvPicPr>
            <a:picLocks noChangeAspect="1"/>
          </p:cNvPicPr>
          <p:nvPr/>
        </p:nvPicPr>
        <p:blipFill>
          <a:blip r:embed="rId2"/>
          <a:stretch>
            <a:fillRect/>
          </a:stretch>
        </p:blipFill>
        <p:spPr>
          <a:xfrm>
            <a:off x="6029223" y="586024"/>
            <a:ext cx="2458792" cy="2183483"/>
          </a:xfrm>
          <a:prstGeom prst="rect">
            <a:avLst/>
          </a:prstGeom>
        </p:spPr>
      </p:pic>
      <p:pic>
        <p:nvPicPr>
          <p:cNvPr id="66" name="図 65"/>
          <p:cNvPicPr>
            <a:picLocks noChangeAspect="1"/>
          </p:cNvPicPr>
          <p:nvPr/>
        </p:nvPicPr>
        <p:blipFill>
          <a:blip r:embed="rId3"/>
          <a:stretch>
            <a:fillRect/>
          </a:stretch>
        </p:blipFill>
        <p:spPr>
          <a:xfrm>
            <a:off x="4734638" y="0"/>
            <a:ext cx="854378" cy="3077093"/>
          </a:xfrm>
          <a:prstGeom prst="rect">
            <a:avLst/>
          </a:prstGeom>
        </p:spPr>
      </p:pic>
      <p:pic>
        <p:nvPicPr>
          <p:cNvPr id="17" name="図 16"/>
          <p:cNvPicPr>
            <a:picLocks noChangeAspect="1"/>
          </p:cNvPicPr>
          <p:nvPr/>
        </p:nvPicPr>
        <p:blipFill>
          <a:blip r:embed="rId4"/>
          <a:stretch>
            <a:fillRect/>
          </a:stretch>
        </p:blipFill>
        <p:spPr>
          <a:xfrm>
            <a:off x="8967318" y="393815"/>
            <a:ext cx="2942976" cy="2304109"/>
          </a:xfrm>
          <a:prstGeom prst="rect">
            <a:avLst/>
          </a:prstGeom>
        </p:spPr>
      </p:pic>
      <p:pic>
        <p:nvPicPr>
          <p:cNvPr id="50" name="Picture 3" descr="RNApoly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227" y="3532867"/>
            <a:ext cx="3263963" cy="3325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二等辺三角形 6"/>
          <p:cNvSpPr/>
          <p:nvPr/>
        </p:nvSpPr>
        <p:spPr>
          <a:xfrm>
            <a:off x="7239931" y="2310800"/>
            <a:ext cx="3006291" cy="2069431"/>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670721" y="3053779"/>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1" name="角丸四角形 10"/>
          <p:cNvSpPr/>
          <p:nvPr/>
        </p:nvSpPr>
        <p:spPr>
          <a:xfrm>
            <a:off x="7786053" y="3810581"/>
            <a:ext cx="1901791"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6315977" y="5496623"/>
            <a:ext cx="2132282" cy="55720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糖鎖の効用</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5403066" y="3079965"/>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7770925" y="3083595"/>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1" name="右矢印 40"/>
          <p:cNvSpPr/>
          <p:nvPr/>
        </p:nvSpPr>
        <p:spPr>
          <a:xfrm>
            <a:off x="2311969" y="3238043"/>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3022224" y="3063717"/>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7" name="右矢印 46"/>
          <p:cNvSpPr/>
          <p:nvPr/>
        </p:nvSpPr>
        <p:spPr>
          <a:xfrm>
            <a:off x="4659982" y="3248887"/>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吹き出し 3"/>
          <p:cNvSpPr/>
          <p:nvPr/>
        </p:nvSpPr>
        <p:spPr>
          <a:xfrm>
            <a:off x="4214190" y="4610781"/>
            <a:ext cx="1817650" cy="2030145"/>
          </a:xfrm>
          <a:prstGeom prst="wedgeRoundRectCallout">
            <a:avLst>
              <a:gd name="adj1" fmla="val -72199"/>
              <a:gd name="adj2" fmla="val -8545"/>
              <a:gd name="adj3" fmla="val 16667"/>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latin typeface="Meiryo UI" panose="020B0604030504040204" pitchFamily="50" charset="-128"/>
                <a:ea typeface="Meiryo UI" panose="020B0604030504040204" pitchFamily="50" charset="-128"/>
              </a:rPr>
              <a:t>RNA</a:t>
            </a:r>
            <a:r>
              <a:rPr lang="ja-JP" altLang="en-US" sz="1200" b="1" dirty="0">
                <a:solidFill>
                  <a:schemeClr val="tx1"/>
                </a:solidFill>
                <a:latin typeface="Meiryo UI" panose="020B0604030504040204" pitchFamily="50" charset="-128"/>
                <a:ea typeface="Meiryo UI" panose="020B0604030504040204" pitchFamily="50" charset="-128"/>
              </a:rPr>
              <a:t>ポリメラーゼ</a:t>
            </a:r>
            <a:r>
              <a:rPr lang="ja-JP" altLang="en-US" sz="1200" dirty="0">
                <a:solidFill>
                  <a:schemeClr val="tx1"/>
                </a:solidFill>
                <a:latin typeface="Meiryo UI" panose="020B0604030504040204" pitchFamily="50" charset="-128"/>
                <a:ea typeface="Meiryo UI" panose="020B0604030504040204" pitchFamily="50" charset="-128"/>
              </a:rPr>
              <a:t>は、</a:t>
            </a:r>
            <a:r>
              <a:rPr lang="en-US" altLang="ja-JP" sz="1200" dirty="0">
                <a:solidFill>
                  <a:schemeClr val="tx1"/>
                </a:solidFill>
                <a:latin typeface="Meiryo UI" panose="020B0604030504040204" pitchFamily="50" charset="-128"/>
                <a:ea typeface="Meiryo UI" panose="020B0604030504040204" pitchFamily="50" charset="-128"/>
              </a:rPr>
              <a:t>DNA</a:t>
            </a:r>
            <a:r>
              <a:rPr lang="ja-JP" altLang="en-US" sz="1200" dirty="0">
                <a:solidFill>
                  <a:schemeClr val="tx1"/>
                </a:solidFill>
                <a:latin typeface="Meiryo UI" panose="020B0604030504040204" pitchFamily="50" charset="-128"/>
                <a:ea typeface="Meiryo UI" panose="020B0604030504040204" pitchFamily="50" charset="-128"/>
              </a:rPr>
              <a:t>の二重ラセンをほどきながら、二本鎖のうち鋳型となる鎖の塩基の配列を読んで、これと相補的な塩基をもったヌクレオチドを取り込み結合</a:t>
            </a:r>
            <a:r>
              <a:rPr lang="ja-JP" altLang="en-US" sz="1200" dirty="0" smtClean="0">
                <a:solidFill>
                  <a:schemeClr val="tx1"/>
                </a:solidFill>
                <a:latin typeface="Meiryo UI" panose="020B0604030504040204" pitchFamily="50" charset="-128"/>
                <a:ea typeface="Meiryo UI" panose="020B0604030504040204" pitchFamily="50" charset="-128"/>
              </a:rPr>
              <a:t>し「</a:t>
            </a:r>
            <a:r>
              <a:rPr lang="ja-JP" altLang="en-US" sz="1200" b="1" dirty="0" smtClean="0">
                <a:solidFill>
                  <a:schemeClr val="tx1"/>
                </a:solidFill>
                <a:latin typeface="Meiryo UI" panose="020B0604030504040204" pitchFamily="50" charset="-128"/>
                <a:ea typeface="Meiryo UI" panose="020B0604030504040204" pitchFamily="50" charset="-128"/>
              </a:rPr>
              <a:t>メッセンジャー</a:t>
            </a:r>
            <a:r>
              <a:rPr lang="en-US" altLang="ja-JP" sz="1200" b="1" dirty="0" smtClean="0">
                <a:solidFill>
                  <a:schemeClr val="tx1"/>
                </a:solidFill>
                <a:latin typeface="Meiryo UI" panose="020B0604030504040204" pitchFamily="50" charset="-128"/>
                <a:ea typeface="Meiryo UI" panose="020B0604030504040204" pitchFamily="50" charset="-128"/>
              </a:rPr>
              <a:t>RNA</a:t>
            </a:r>
            <a:r>
              <a:rPr lang="ja-JP" altLang="en-US" sz="1200" b="1" dirty="0" smtClean="0">
                <a:solidFill>
                  <a:schemeClr val="tx1"/>
                </a:solidFill>
                <a:latin typeface="Meiryo UI" panose="020B0604030504040204" pitchFamily="50" charset="-128"/>
                <a:ea typeface="Meiryo UI" panose="020B0604030504040204" pitchFamily="50" charset="-128"/>
              </a:rPr>
              <a:t>」（</a:t>
            </a:r>
            <a:r>
              <a:rPr lang="en-US" altLang="ja-JP" sz="1200" b="1" dirty="0" smtClean="0">
                <a:solidFill>
                  <a:schemeClr val="tx1"/>
                </a:solidFill>
                <a:latin typeface="Meiryo UI" panose="020B0604030504040204" pitchFamily="50" charset="-128"/>
                <a:ea typeface="Meiryo UI" panose="020B0604030504040204" pitchFamily="50" charset="-128"/>
              </a:rPr>
              <a:t>mRNA</a:t>
            </a:r>
            <a:r>
              <a:rPr lang="ja-JP" altLang="en-US" sz="1200" b="1"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を合成。</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4065794" y="4243354"/>
            <a:ext cx="2168984" cy="369332"/>
          </a:xfrm>
          <a:prstGeom prst="rect">
            <a:avLst/>
          </a:prstGeom>
          <a:noFill/>
        </p:spPr>
        <p:txBody>
          <a:bodyPr wrap="square" rtlCol="0">
            <a:spAutoFit/>
          </a:bodyPr>
          <a:lstStyle/>
          <a:p>
            <a:pPr algn="ctr"/>
            <a:r>
              <a:rPr kumimoji="1" lang="en-US" altLang="ja-JP" b="1" dirty="0" smtClean="0">
                <a:latin typeface="Meiryo UI" panose="020B0604030504040204" pitchFamily="50" charset="-128"/>
                <a:ea typeface="Meiryo UI" panose="020B0604030504040204" pitchFamily="50" charset="-128"/>
              </a:rPr>
              <a:t>RNA</a:t>
            </a:r>
            <a:r>
              <a:rPr kumimoji="1" lang="ja-JP" altLang="en-US" b="1" dirty="0" smtClean="0">
                <a:latin typeface="Meiryo UI" panose="020B0604030504040204" pitchFamily="50" charset="-128"/>
                <a:ea typeface="Meiryo UI" panose="020B0604030504040204" pitchFamily="50" charset="-128"/>
              </a:rPr>
              <a:t>ポリメラーゼ</a:t>
            </a:r>
            <a:endParaRPr kumimoji="1" lang="ja-JP" altLang="en-US" b="1" dirty="0">
              <a:latin typeface="Meiryo UI" panose="020B0604030504040204" pitchFamily="50" charset="-128"/>
              <a:ea typeface="Meiryo UI" panose="020B0604030504040204" pitchFamily="50" charset="-128"/>
            </a:endParaRPr>
          </a:p>
        </p:txBody>
      </p:sp>
      <p:sp>
        <p:nvSpPr>
          <p:cNvPr id="6" name="正方形/長方形 5"/>
          <p:cNvSpPr/>
          <p:nvPr/>
        </p:nvSpPr>
        <p:spPr>
          <a:xfrm>
            <a:off x="3059317" y="3394367"/>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pic>
        <p:nvPicPr>
          <p:cNvPr id="19" name="Picture 13" descr="第01章03-012p_DNAの構造"/>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04313" y="-2556"/>
            <a:ext cx="1813193" cy="307964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p:cNvSpPr txBox="1"/>
          <p:nvPr/>
        </p:nvSpPr>
        <p:spPr>
          <a:xfrm>
            <a:off x="96004" y="147665"/>
            <a:ext cx="1290493" cy="369332"/>
          </a:xfrm>
          <a:prstGeom prst="rect">
            <a:avLst/>
          </a:prstGeom>
          <a:no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染色体→</a:t>
            </a:r>
            <a:endParaRPr kumimoji="1" lang="ja-JP" altLang="en-US" b="1"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2127986" y="1945016"/>
            <a:ext cx="1745472" cy="523220"/>
          </a:xfrm>
          <a:prstGeom prst="rect">
            <a:avLst/>
          </a:prstGeom>
          <a:noFill/>
        </p:spPr>
        <p:txBody>
          <a:bodyPr wrap="square" rtlCol="0">
            <a:spAutoFit/>
          </a:bodyPr>
          <a:lstStyle/>
          <a:p>
            <a:r>
              <a:rPr kumimoji="1" lang="ja-JP" altLang="en-US" sz="2800" b="1" dirty="0" smtClean="0">
                <a:latin typeface="Meiryo UI" panose="020B0604030504040204" pitchFamily="50" charset="-128"/>
                <a:ea typeface="Meiryo UI" panose="020B0604030504040204" pitchFamily="50" charset="-128"/>
              </a:rPr>
              <a:t>←</a:t>
            </a:r>
            <a:r>
              <a:rPr kumimoji="1" lang="en-US" altLang="ja-JP" sz="2800" b="1" dirty="0" smtClean="0">
                <a:solidFill>
                  <a:schemeClr val="accent2">
                    <a:lumMod val="75000"/>
                  </a:schemeClr>
                </a:solidFill>
                <a:latin typeface="Meiryo UI" panose="020B0604030504040204" pitchFamily="50" charset="-128"/>
                <a:ea typeface="Meiryo UI" panose="020B0604030504040204" pitchFamily="50" charset="-128"/>
              </a:rPr>
              <a:t>DNA</a:t>
            </a:r>
            <a:endParaRPr kumimoji="1" lang="ja-JP" altLang="en-US" sz="2800" b="1" dirty="0">
              <a:solidFill>
                <a:schemeClr val="accent2">
                  <a:lumMod val="75000"/>
                </a:schemeClr>
              </a:solidFill>
              <a:latin typeface="Meiryo UI" panose="020B0604030504040204" pitchFamily="50" charset="-128"/>
              <a:ea typeface="Meiryo UI" panose="020B0604030504040204" pitchFamily="50" charset="-128"/>
            </a:endParaRPr>
          </a:p>
        </p:txBody>
      </p:sp>
      <p:sp>
        <p:nvSpPr>
          <p:cNvPr id="24" name="テキスト ボックス 23"/>
          <p:cNvSpPr txBox="1"/>
          <p:nvPr/>
        </p:nvSpPr>
        <p:spPr>
          <a:xfrm rot="1350539">
            <a:off x="2527092" y="1581145"/>
            <a:ext cx="1196051"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←ヒストン</a:t>
            </a:r>
            <a:endParaRPr kumimoji="1" lang="ja-JP" altLang="en-US" sz="1600" b="1"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2269456" y="3047532"/>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4613113" y="3036888"/>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35" name="右矢印 34"/>
          <p:cNvSpPr/>
          <p:nvPr/>
        </p:nvSpPr>
        <p:spPr>
          <a:xfrm>
            <a:off x="7119013" y="3235725"/>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6232489" y="4363079"/>
            <a:ext cx="5883309" cy="646331"/>
          </a:xfrm>
          <a:prstGeom prst="rect">
            <a:avLst/>
          </a:prstGeom>
          <a:noFill/>
        </p:spPr>
        <p:txBody>
          <a:bodyPr wrap="square" rtlCol="0">
            <a:spAutoFit/>
          </a:bodyPr>
          <a:lstStyle/>
          <a:p>
            <a:pPr algn="ctr"/>
            <a:r>
              <a:rPr kumimoji="1" lang="ja-JP" altLang="en-US" b="1" u="sng" dirty="0" smtClean="0">
                <a:solidFill>
                  <a:srgbClr val="C00000"/>
                </a:solidFill>
                <a:latin typeface="Meiryo UI" panose="020B0604030504040204" pitchFamily="50" charset="-128"/>
                <a:ea typeface="Meiryo UI" panose="020B0604030504040204" pitchFamily="50" charset="-128"/>
              </a:rPr>
              <a:t>生まれたてのタンパク質に糖鎖が付くことで・・・</a:t>
            </a:r>
            <a:endParaRPr kumimoji="1" lang="en-US" altLang="ja-JP" b="1" u="sng" dirty="0" smtClean="0">
              <a:solidFill>
                <a:srgbClr val="C00000"/>
              </a:solidFill>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タンパク質の</a:t>
            </a:r>
            <a:r>
              <a:rPr lang="ja-JP" altLang="en-US" b="1" dirty="0" smtClean="0">
                <a:latin typeface="Meiryo UI" panose="020B0604030504040204" pitchFamily="50" charset="-128"/>
                <a:ea typeface="Meiryo UI" panose="020B0604030504040204" pitchFamily="50" charset="-128"/>
              </a:rPr>
              <a:t>構造が変化し、圧倒的な多様性が生まれる！</a:t>
            </a:r>
            <a:endParaRPr kumimoji="1" lang="ja-JP" altLang="en-US" b="1" dirty="0">
              <a:latin typeface="Meiryo UI" panose="020B0604030504040204" pitchFamily="50" charset="-128"/>
              <a:ea typeface="Meiryo UI" panose="020B0604030504040204" pitchFamily="50" charset="-128"/>
            </a:endParaRPr>
          </a:p>
        </p:txBody>
      </p:sp>
      <p:sp>
        <p:nvSpPr>
          <p:cNvPr id="37" name="右矢印 36"/>
          <p:cNvSpPr/>
          <p:nvPr/>
        </p:nvSpPr>
        <p:spPr>
          <a:xfrm>
            <a:off x="9706075" y="3225786"/>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5462700" y="3386745"/>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8488015" y="4974920"/>
            <a:ext cx="3209426" cy="1846659"/>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１．タンパク質の物性改良</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２．タンパク質の品質管理</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３．タンパク質の保護</a:t>
            </a:r>
            <a:endParaRPr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４．細胞の種類の識別</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５．ウィルス感染の入り口</a:t>
            </a:r>
            <a:endParaRPr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６．細胞間の情報伝達のアンテナ</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７．薬を体内に運ぶ（</a:t>
            </a:r>
            <a:r>
              <a:rPr lang="en-US" altLang="ja-JP" sz="1600" b="1" dirty="0" smtClean="0">
                <a:latin typeface="Meiryo UI" panose="020B0604030504040204" pitchFamily="50" charset="-128"/>
                <a:ea typeface="Meiryo UI" panose="020B0604030504040204" pitchFamily="50" charset="-128"/>
              </a:rPr>
              <a:t>DSS</a:t>
            </a:r>
            <a:r>
              <a:rPr lang="ja-JP" altLang="en-US" sz="1600" b="1" dirty="0" smtClean="0">
                <a:latin typeface="Meiryo UI" panose="020B0604030504040204" pitchFamily="50" charset="-128"/>
                <a:ea typeface="Meiryo UI" panose="020B0604030504040204" pitchFamily="50" charset="-128"/>
              </a:rPr>
              <a:t>）</a:t>
            </a:r>
            <a:endParaRPr kumimoji="1" lang="ja-JP" altLang="en-US" sz="1600" b="1" dirty="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0092728" y="2700211"/>
            <a:ext cx="1862704" cy="1569660"/>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再生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細胞死</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分化・代謝</a:t>
            </a:r>
            <a:endParaRPr lang="en-US" altLang="ja-JP" sz="2400" b="1" u="sng"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細胞</a:t>
            </a:r>
            <a:r>
              <a:rPr lang="ja-JP" altLang="en-US" sz="2400" b="1" u="sng" dirty="0" smtClean="0">
                <a:latin typeface="Meiryo UI" panose="020B0604030504040204" pitchFamily="50" charset="-128"/>
                <a:ea typeface="Meiryo UI" panose="020B0604030504040204" pitchFamily="50" charset="-128"/>
              </a:rPr>
              <a:t>の増殖</a:t>
            </a:r>
            <a:endParaRPr kumimoji="1" lang="ja-JP" altLang="en-US" sz="2400" b="1" u="sng" dirty="0">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8574577" y="102732"/>
            <a:ext cx="3548268"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糖鎖の働きにより成熟したタンパク質へ</a:t>
            </a:r>
            <a:endParaRPr kumimoji="1" lang="ja-JP" altLang="en-US" sz="1600" b="1" dirty="0">
              <a:latin typeface="Meiryo UI" panose="020B0604030504040204" pitchFamily="50" charset="-128"/>
              <a:ea typeface="Meiryo UI" panose="020B0604030504040204" pitchFamily="50" charset="-128"/>
            </a:endParaRPr>
          </a:p>
        </p:txBody>
      </p:sp>
      <p:sp>
        <p:nvSpPr>
          <p:cNvPr id="53" name="テキスト ボックス 52"/>
          <p:cNvSpPr txBox="1"/>
          <p:nvPr/>
        </p:nvSpPr>
        <p:spPr>
          <a:xfrm rot="2061295">
            <a:off x="10992261" y="1522765"/>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8967610" y="1634821"/>
            <a:ext cx="1006401" cy="646331"/>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a:t>
            </a:r>
            <a:endParaRPr lang="en-US" altLang="ja-JP" b="1" dirty="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55" name="テキスト ボックス 54"/>
          <p:cNvSpPr txBox="1"/>
          <p:nvPr/>
        </p:nvSpPr>
        <p:spPr>
          <a:xfrm>
            <a:off x="9795727" y="685639"/>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3669173" y="1949287"/>
            <a:ext cx="1596843" cy="523220"/>
          </a:xfrm>
          <a:prstGeom prst="rect">
            <a:avLst/>
          </a:prstGeom>
          <a:noFill/>
        </p:spPr>
        <p:txBody>
          <a:bodyPr wrap="square" rtlCol="0">
            <a:spAutoFit/>
          </a:bodyPr>
          <a:lstStyle/>
          <a:p>
            <a:pPr algn="r"/>
            <a:r>
              <a:rPr kumimoji="1" lang="en-US" altLang="ja-JP" sz="2800" b="1" dirty="0" smtClean="0">
                <a:solidFill>
                  <a:schemeClr val="accent2">
                    <a:lumMod val="50000"/>
                  </a:schemeClr>
                </a:solidFill>
                <a:latin typeface="Meiryo UI" panose="020B0604030504040204" pitchFamily="50" charset="-128"/>
                <a:ea typeface="Meiryo UI" panose="020B0604030504040204" pitchFamily="50" charset="-128"/>
              </a:rPr>
              <a:t>RNA</a:t>
            </a:r>
            <a:r>
              <a:rPr kumimoji="1" lang="ja-JP" altLang="en-US" sz="2800" b="1" dirty="0" smtClean="0">
                <a:latin typeface="Meiryo UI" panose="020B0604030504040204" pitchFamily="50" charset="-128"/>
                <a:ea typeface="Meiryo UI" panose="020B0604030504040204" pitchFamily="50" charset="-128"/>
              </a:rPr>
              <a:t>→</a:t>
            </a:r>
            <a:endParaRPr kumimoji="1" lang="ja-JP" altLang="en-US" sz="2800" b="1" dirty="0">
              <a:latin typeface="Meiryo UI" panose="020B0604030504040204" pitchFamily="50" charset="-128"/>
              <a:ea typeface="Meiryo UI" panose="020B0604030504040204" pitchFamily="50" charset="-128"/>
            </a:endParaRPr>
          </a:p>
        </p:txBody>
      </p:sp>
      <p:sp>
        <p:nvSpPr>
          <p:cNvPr id="68" name="テキスト ボックス 67"/>
          <p:cNvSpPr txBox="1"/>
          <p:nvPr/>
        </p:nvSpPr>
        <p:spPr>
          <a:xfrm>
            <a:off x="2916528" y="-12498"/>
            <a:ext cx="646331" cy="1644682"/>
          </a:xfrm>
          <a:prstGeom prst="rect">
            <a:avLst/>
          </a:prstGeom>
          <a:noFill/>
        </p:spPr>
        <p:txBody>
          <a:bodyPr vert="eaVert" wrap="square" rtlCol="0">
            <a:spAutoFit/>
          </a:bodyPr>
          <a:lstStyle/>
          <a:p>
            <a:pPr algn="ctr"/>
            <a:r>
              <a:rPr kumimoji="1" lang="ja-JP" altLang="en-US" sz="1400" b="1" dirty="0" smtClean="0">
                <a:latin typeface="Meiryo UI" panose="020B0604030504040204" pitchFamily="50" charset="-128"/>
                <a:ea typeface="Meiryo UI" panose="020B0604030504040204" pitchFamily="50" charset="-128"/>
              </a:rPr>
              <a:t>クロマチン繊維</a:t>
            </a:r>
            <a:endParaRPr kumimoji="1" lang="en-US" altLang="ja-JP" sz="1400" b="1" dirty="0" smtClean="0">
              <a:latin typeface="Meiryo UI" panose="020B0604030504040204" pitchFamily="50" charset="-128"/>
              <a:ea typeface="Meiryo UI" panose="020B0604030504040204" pitchFamily="50" charset="-128"/>
            </a:endParaRPr>
          </a:p>
          <a:p>
            <a:pPr algn="ctr"/>
            <a:r>
              <a:rPr lang="ja-JP" altLang="en-US" sz="1600" b="1" dirty="0">
                <a:latin typeface="Meiryo UI" panose="020B0604030504040204" pitchFamily="50" charset="-128"/>
                <a:ea typeface="Meiryo UI" panose="020B0604030504040204" pitchFamily="50" charset="-128"/>
              </a:rPr>
              <a:t>↓</a:t>
            </a:r>
            <a:endParaRPr kumimoji="1" lang="ja-JP" altLang="en-US" sz="1600" b="1" dirty="0">
              <a:latin typeface="Meiryo UI" panose="020B0604030504040204" pitchFamily="50" charset="-128"/>
              <a:ea typeface="Meiryo UI" panose="020B0604030504040204" pitchFamily="50" charset="-128"/>
            </a:endParaRPr>
          </a:p>
        </p:txBody>
      </p:sp>
      <p:sp>
        <p:nvSpPr>
          <p:cNvPr id="69" name="テキスト ボックス 68"/>
          <p:cNvSpPr txBox="1"/>
          <p:nvPr/>
        </p:nvSpPr>
        <p:spPr>
          <a:xfrm>
            <a:off x="4028273" y="987907"/>
            <a:ext cx="831343" cy="954107"/>
          </a:xfrm>
          <a:prstGeom prst="rect">
            <a:avLst/>
          </a:prstGeom>
          <a:noFill/>
        </p:spPr>
        <p:txBody>
          <a:bodyPr wrap="square" rtlCol="0">
            <a:spAutoFit/>
          </a:bodyPr>
          <a:lstStyle/>
          <a:p>
            <a:pPr algn="ctr"/>
            <a:r>
              <a:rPr kumimoji="1" lang="ja-JP" altLang="en-US" sz="1400" b="1" dirty="0" smtClean="0">
                <a:latin typeface="Meiryo UI" panose="020B0604030504040204" pitchFamily="50" charset="-128"/>
                <a:ea typeface="Meiryo UI" panose="020B0604030504040204" pitchFamily="50" charset="-128"/>
              </a:rPr>
              <a:t>アデニン</a:t>
            </a:r>
            <a:endParaRPr kumimoji="1" lang="en-US" altLang="ja-JP" sz="1400" b="1" dirty="0" smtClean="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グアニン</a:t>
            </a:r>
            <a:endParaRPr lang="en-US" altLang="ja-JP" sz="1400" b="1" dirty="0" smtClean="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シトシン</a:t>
            </a:r>
            <a:endParaRPr lang="en-US" altLang="ja-JP" sz="1400" b="1" dirty="0" smtClean="0">
              <a:latin typeface="Meiryo UI" panose="020B0604030504040204" pitchFamily="50" charset="-128"/>
              <a:ea typeface="Meiryo UI" panose="020B0604030504040204" pitchFamily="50" charset="-128"/>
            </a:endParaRPr>
          </a:p>
          <a:p>
            <a:pPr algn="ctr"/>
            <a:r>
              <a:rPr lang="ja-JP" altLang="en-US" sz="1400" b="1" dirty="0">
                <a:solidFill>
                  <a:srgbClr val="FF0000"/>
                </a:solidFill>
                <a:latin typeface="Meiryo UI" panose="020B0604030504040204" pitchFamily="50" charset="-128"/>
                <a:ea typeface="Meiryo UI" panose="020B0604030504040204" pitchFamily="50" charset="-128"/>
              </a:rPr>
              <a:t>ウラシル</a:t>
            </a:r>
            <a:endParaRPr kumimoji="1"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72" name="テキスト ボックス 71"/>
          <p:cNvSpPr txBox="1"/>
          <p:nvPr/>
        </p:nvSpPr>
        <p:spPr>
          <a:xfrm>
            <a:off x="645700" y="1707431"/>
            <a:ext cx="831343" cy="954107"/>
          </a:xfrm>
          <a:prstGeom prst="rect">
            <a:avLst/>
          </a:prstGeom>
          <a:noFill/>
        </p:spPr>
        <p:txBody>
          <a:bodyPr wrap="square" rtlCol="0">
            <a:spAutoFit/>
          </a:bodyPr>
          <a:lstStyle/>
          <a:p>
            <a:pPr algn="ctr"/>
            <a:r>
              <a:rPr kumimoji="1" lang="ja-JP" altLang="en-US" sz="1400" b="1" dirty="0" smtClean="0">
                <a:latin typeface="Meiryo UI" panose="020B0604030504040204" pitchFamily="50" charset="-128"/>
                <a:ea typeface="Meiryo UI" panose="020B0604030504040204" pitchFamily="50" charset="-128"/>
              </a:rPr>
              <a:t>アデニン</a:t>
            </a:r>
            <a:endParaRPr kumimoji="1" lang="en-US" altLang="ja-JP" sz="1400" b="1" dirty="0" smtClean="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グアニン</a:t>
            </a:r>
            <a:endParaRPr lang="en-US" altLang="ja-JP" sz="1400" b="1" dirty="0" smtClean="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シトシン</a:t>
            </a:r>
            <a:endParaRPr lang="en-US" altLang="ja-JP" sz="1400" b="1" dirty="0" smtClean="0">
              <a:latin typeface="Meiryo UI" panose="020B0604030504040204" pitchFamily="50" charset="-128"/>
              <a:ea typeface="Meiryo UI" panose="020B0604030504040204" pitchFamily="50" charset="-128"/>
            </a:endParaRPr>
          </a:p>
          <a:p>
            <a:pPr algn="ctr"/>
            <a:r>
              <a:rPr kumimoji="1" lang="ja-JP" altLang="en-US" sz="1400" b="1" dirty="0" smtClean="0">
                <a:latin typeface="Meiryo UI" panose="020B0604030504040204" pitchFamily="50" charset="-128"/>
                <a:ea typeface="Meiryo UI" panose="020B0604030504040204" pitchFamily="50" charset="-128"/>
              </a:rPr>
              <a:t>チミン</a:t>
            </a:r>
            <a:endParaRPr kumimoji="1" lang="en-US" altLang="ja-JP" sz="1400" b="1" dirty="0" smtClean="0">
              <a:latin typeface="Meiryo UI" panose="020B0604030504040204" pitchFamily="50" charset="-128"/>
              <a:ea typeface="Meiryo UI" panose="020B0604030504040204" pitchFamily="50" charset="-128"/>
            </a:endParaRPr>
          </a:p>
        </p:txBody>
      </p:sp>
      <p:sp>
        <p:nvSpPr>
          <p:cNvPr id="75" name="テキスト ボックス 74"/>
          <p:cNvSpPr txBox="1"/>
          <p:nvPr/>
        </p:nvSpPr>
        <p:spPr>
          <a:xfrm>
            <a:off x="5848986" y="99083"/>
            <a:ext cx="2540053"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生まれたてのタンパク質</a:t>
            </a:r>
            <a:endParaRPr kumimoji="1" lang="ja-JP" altLang="en-US" sz="1600" b="1" dirty="0">
              <a:latin typeface="Meiryo UI" panose="020B0604030504040204" pitchFamily="50" charset="-128"/>
              <a:ea typeface="Meiryo UI" panose="020B0604030504040204" pitchFamily="50" charset="-128"/>
            </a:endParaRPr>
          </a:p>
        </p:txBody>
      </p:sp>
      <p:sp>
        <p:nvSpPr>
          <p:cNvPr id="76" name="テキスト ボックス 75"/>
          <p:cNvSpPr txBox="1"/>
          <p:nvPr/>
        </p:nvSpPr>
        <p:spPr>
          <a:xfrm>
            <a:off x="5013501" y="2596956"/>
            <a:ext cx="2693890" cy="461665"/>
          </a:xfrm>
          <a:prstGeom prst="rect">
            <a:avLst/>
          </a:prstGeom>
          <a:noFill/>
        </p:spPr>
        <p:txBody>
          <a:bodyPr wrap="square" rtlCol="0">
            <a:spAutoFit/>
          </a:bodyPr>
          <a:lstStyle/>
          <a:p>
            <a:pPr algn="ctr"/>
            <a:r>
              <a:rPr kumimoji="1" lang="en-US" altLang="ja-JP" sz="1200" dirty="0" smtClean="0">
                <a:latin typeface="Meiryo UI" panose="020B0604030504040204" pitchFamily="50" charset="-128"/>
                <a:ea typeface="Meiryo UI" panose="020B0604030504040204" pitchFamily="50" charset="-128"/>
              </a:rPr>
              <a:t>20</a:t>
            </a:r>
            <a:r>
              <a:rPr kumimoji="1" lang="ja-JP" altLang="en-US" sz="1200" dirty="0" smtClean="0">
                <a:latin typeface="Meiryo UI" panose="020B0604030504040204" pitchFamily="50" charset="-128"/>
                <a:ea typeface="Meiryo UI" panose="020B0604030504040204" pitchFamily="50" charset="-128"/>
              </a:rPr>
              <a:t>のアミノ酸から</a:t>
            </a:r>
            <a:endParaRPr kumimoji="1" lang="en-US" altLang="ja-JP" sz="1200" dirty="0" smtClean="0">
              <a:latin typeface="Meiryo UI" panose="020B0604030504040204" pitchFamily="50" charset="-128"/>
              <a:ea typeface="Meiryo UI" panose="020B0604030504040204" pitchFamily="50" charset="-128"/>
            </a:endParaRPr>
          </a:p>
          <a:p>
            <a:pPr algn="ctr"/>
            <a:r>
              <a:rPr kumimoji="1" lang="ja-JP" altLang="en-US" sz="1200" dirty="0" smtClean="0">
                <a:latin typeface="Meiryo UI" panose="020B0604030504040204" pitchFamily="50" charset="-128"/>
                <a:ea typeface="Meiryo UI" panose="020B0604030504040204" pitchFamily="50" charset="-128"/>
              </a:rPr>
              <a:t>細胞内のリボソームで生合成される</a:t>
            </a:r>
            <a:endParaRPr kumimoji="1" lang="en-US" altLang="ja-JP" sz="1200" dirty="0" smtClean="0">
              <a:latin typeface="Meiryo UI" panose="020B0604030504040204" pitchFamily="50" charset="-128"/>
              <a:ea typeface="Meiryo UI" panose="020B0604030504040204" pitchFamily="50" charset="-128"/>
            </a:endParaRPr>
          </a:p>
        </p:txBody>
      </p:sp>
      <p:sp>
        <p:nvSpPr>
          <p:cNvPr id="77" name="右矢印 76"/>
          <p:cNvSpPr/>
          <p:nvPr/>
        </p:nvSpPr>
        <p:spPr>
          <a:xfrm>
            <a:off x="5589016" y="1365099"/>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右矢印 77"/>
          <p:cNvSpPr/>
          <p:nvPr/>
        </p:nvSpPr>
        <p:spPr>
          <a:xfrm>
            <a:off x="8448259" y="1359093"/>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0"/>
          <p:cNvSpPr/>
          <p:nvPr/>
        </p:nvSpPr>
        <p:spPr>
          <a:xfrm>
            <a:off x="3541595" y="1365965"/>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2" name="図 81"/>
          <p:cNvPicPr>
            <a:picLocks noChangeAspect="1"/>
          </p:cNvPicPr>
          <p:nvPr/>
        </p:nvPicPr>
        <p:blipFill>
          <a:blip r:embed="rId7"/>
          <a:stretch>
            <a:fillRect/>
          </a:stretch>
        </p:blipFill>
        <p:spPr>
          <a:xfrm>
            <a:off x="114968" y="5318609"/>
            <a:ext cx="824076" cy="1539391"/>
          </a:xfrm>
          <a:prstGeom prst="rect">
            <a:avLst/>
          </a:prstGeom>
        </p:spPr>
      </p:pic>
      <p:pic>
        <p:nvPicPr>
          <p:cNvPr id="83" name="図 82"/>
          <p:cNvPicPr>
            <a:picLocks noChangeAspect="1"/>
          </p:cNvPicPr>
          <p:nvPr/>
        </p:nvPicPr>
        <p:blipFill>
          <a:blip r:embed="rId8"/>
          <a:stretch>
            <a:fillRect/>
          </a:stretch>
        </p:blipFill>
        <p:spPr>
          <a:xfrm>
            <a:off x="103785" y="3908085"/>
            <a:ext cx="846442" cy="1337134"/>
          </a:xfrm>
          <a:prstGeom prst="rect">
            <a:avLst/>
          </a:prstGeom>
        </p:spPr>
      </p:pic>
    </p:spTree>
    <p:extLst>
      <p:ext uri="{BB962C8B-B14F-4D97-AF65-F5344CB8AC3E}">
        <p14:creationId xmlns:p14="http://schemas.microsoft.com/office/powerpoint/2010/main" val="175166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ox(in)">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図 65"/>
          <p:cNvPicPr>
            <a:picLocks noChangeAspect="1"/>
          </p:cNvPicPr>
          <p:nvPr/>
        </p:nvPicPr>
        <p:blipFill>
          <a:blip r:embed="rId2"/>
          <a:stretch>
            <a:fillRect/>
          </a:stretch>
        </p:blipFill>
        <p:spPr>
          <a:xfrm>
            <a:off x="4734638" y="0"/>
            <a:ext cx="854378" cy="3077093"/>
          </a:xfrm>
          <a:prstGeom prst="rect">
            <a:avLst/>
          </a:prstGeom>
        </p:spPr>
      </p:pic>
      <p:pic>
        <p:nvPicPr>
          <p:cNvPr id="62" name="図 61"/>
          <p:cNvPicPr>
            <a:picLocks noChangeAspect="1"/>
          </p:cNvPicPr>
          <p:nvPr/>
        </p:nvPicPr>
        <p:blipFill>
          <a:blip r:embed="rId3"/>
          <a:stretch>
            <a:fillRect/>
          </a:stretch>
        </p:blipFill>
        <p:spPr>
          <a:xfrm>
            <a:off x="19068" y="3810581"/>
            <a:ext cx="741715" cy="1129764"/>
          </a:xfrm>
          <a:prstGeom prst="rect">
            <a:avLst/>
          </a:prstGeom>
        </p:spPr>
      </p:pic>
      <p:pic>
        <p:nvPicPr>
          <p:cNvPr id="61" name="図 60"/>
          <p:cNvPicPr>
            <a:picLocks noChangeAspect="1"/>
          </p:cNvPicPr>
          <p:nvPr/>
        </p:nvPicPr>
        <p:blipFill>
          <a:blip r:embed="rId4"/>
          <a:stretch>
            <a:fillRect/>
          </a:stretch>
        </p:blipFill>
        <p:spPr>
          <a:xfrm>
            <a:off x="-3831" y="2176243"/>
            <a:ext cx="930236" cy="906486"/>
          </a:xfrm>
          <a:prstGeom prst="rect">
            <a:avLst/>
          </a:prstGeom>
        </p:spPr>
      </p:pic>
      <p:pic>
        <p:nvPicPr>
          <p:cNvPr id="17" name="図 16"/>
          <p:cNvPicPr>
            <a:picLocks noChangeAspect="1"/>
          </p:cNvPicPr>
          <p:nvPr/>
        </p:nvPicPr>
        <p:blipFill>
          <a:blip r:embed="rId5"/>
          <a:stretch>
            <a:fillRect/>
          </a:stretch>
        </p:blipFill>
        <p:spPr>
          <a:xfrm>
            <a:off x="9092782" y="302895"/>
            <a:ext cx="2942976" cy="2304109"/>
          </a:xfrm>
          <a:prstGeom prst="rect">
            <a:avLst/>
          </a:prstGeom>
        </p:spPr>
      </p:pic>
      <p:pic>
        <p:nvPicPr>
          <p:cNvPr id="50" name="Picture 3" descr="RNApoly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0227" y="3532867"/>
            <a:ext cx="3263963" cy="3325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二等辺三角形 6"/>
          <p:cNvSpPr/>
          <p:nvPr/>
        </p:nvSpPr>
        <p:spPr>
          <a:xfrm>
            <a:off x="7239931" y="2310800"/>
            <a:ext cx="3006291" cy="2069431"/>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670721" y="3053779"/>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1" name="角丸四角形 10"/>
          <p:cNvSpPr/>
          <p:nvPr/>
        </p:nvSpPr>
        <p:spPr>
          <a:xfrm>
            <a:off x="7786053" y="3810581"/>
            <a:ext cx="1901791"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6315977" y="5496623"/>
            <a:ext cx="2132282" cy="55720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糖鎖の効用</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5403066" y="3079965"/>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7770925" y="3083595"/>
            <a:ext cx="1901791" cy="623236"/>
          </a:xfrm>
          <a:prstGeom prst="roundRect">
            <a:avLst/>
          </a:prstGeom>
          <a:solidFill>
            <a:srgbClr val="FFFF00"/>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1" name="右矢印 40"/>
          <p:cNvSpPr/>
          <p:nvPr/>
        </p:nvSpPr>
        <p:spPr>
          <a:xfrm>
            <a:off x="2311969" y="3238043"/>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3022224" y="3063717"/>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7" name="右矢印 46"/>
          <p:cNvSpPr/>
          <p:nvPr/>
        </p:nvSpPr>
        <p:spPr>
          <a:xfrm>
            <a:off x="4659982" y="3248887"/>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吹き出し 3"/>
          <p:cNvSpPr/>
          <p:nvPr/>
        </p:nvSpPr>
        <p:spPr>
          <a:xfrm>
            <a:off x="4214190" y="4610781"/>
            <a:ext cx="1817650" cy="2030145"/>
          </a:xfrm>
          <a:prstGeom prst="wedgeRoundRectCallout">
            <a:avLst>
              <a:gd name="adj1" fmla="val -72199"/>
              <a:gd name="adj2" fmla="val -8545"/>
              <a:gd name="adj3" fmla="val 16667"/>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latin typeface="Meiryo UI" panose="020B0604030504040204" pitchFamily="50" charset="-128"/>
                <a:ea typeface="Meiryo UI" panose="020B0604030504040204" pitchFamily="50" charset="-128"/>
              </a:rPr>
              <a:t>RNA</a:t>
            </a:r>
            <a:r>
              <a:rPr lang="ja-JP" altLang="en-US" sz="1200" b="1" dirty="0">
                <a:solidFill>
                  <a:schemeClr val="tx1"/>
                </a:solidFill>
                <a:latin typeface="Meiryo UI" panose="020B0604030504040204" pitchFamily="50" charset="-128"/>
                <a:ea typeface="Meiryo UI" panose="020B0604030504040204" pitchFamily="50" charset="-128"/>
              </a:rPr>
              <a:t>ポリメラーゼ</a:t>
            </a:r>
            <a:r>
              <a:rPr lang="ja-JP" altLang="en-US" sz="1200" dirty="0">
                <a:solidFill>
                  <a:schemeClr val="tx1"/>
                </a:solidFill>
                <a:latin typeface="Meiryo UI" panose="020B0604030504040204" pitchFamily="50" charset="-128"/>
                <a:ea typeface="Meiryo UI" panose="020B0604030504040204" pitchFamily="50" charset="-128"/>
              </a:rPr>
              <a:t>は、</a:t>
            </a:r>
            <a:r>
              <a:rPr lang="en-US" altLang="ja-JP" sz="1200" dirty="0">
                <a:solidFill>
                  <a:schemeClr val="tx1"/>
                </a:solidFill>
                <a:latin typeface="Meiryo UI" panose="020B0604030504040204" pitchFamily="50" charset="-128"/>
                <a:ea typeface="Meiryo UI" panose="020B0604030504040204" pitchFamily="50" charset="-128"/>
              </a:rPr>
              <a:t>DNA</a:t>
            </a:r>
            <a:r>
              <a:rPr lang="ja-JP" altLang="en-US" sz="1200" dirty="0">
                <a:solidFill>
                  <a:schemeClr val="tx1"/>
                </a:solidFill>
                <a:latin typeface="Meiryo UI" panose="020B0604030504040204" pitchFamily="50" charset="-128"/>
                <a:ea typeface="Meiryo UI" panose="020B0604030504040204" pitchFamily="50" charset="-128"/>
              </a:rPr>
              <a:t>の二重ラセンをほどきながら、二本鎖のうち鋳型となる鎖の塩基の配列を読んで、これと相補的な塩基をもったヌクレオチドを取り込み結合</a:t>
            </a:r>
            <a:r>
              <a:rPr lang="ja-JP" altLang="en-US" sz="1200" dirty="0" smtClean="0">
                <a:solidFill>
                  <a:schemeClr val="tx1"/>
                </a:solidFill>
                <a:latin typeface="Meiryo UI" panose="020B0604030504040204" pitchFamily="50" charset="-128"/>
                <a:ea typeface="Meiryo UI" panose="020B0604030504040204" pitchFamily="50" charset="-128"/>
              </a:rPr>
              <a:t>し「</a:t>
            </a:r>
            <a:r>
              <a:rPr lang="ja-JP" altLang="en-US" sz="1200" b="1" dirty="0" smtClean="0">
                <a:solidFill>
                  <a:schemeClr val="tx1"/>
                </a:solidFill>
                <a:latin typeface="Meiryo UI" panose="020B0604030504040204" pitchFamily="50" charset="-128"/>
                <a:ea typeface="Meiryo UI" panose="020B0604030504040204" pitchFamily="50" charset="-128"/>
              </a:rPr>
              <a:t>メッセンジャー</a:t>
            </a:r>
            <a:r>
              <a:rPr lang="en-US" altLang="ja-JP" sz="1200" b="1" dirty="0" smtClean="0">
                <a:solidFill>
                  <a:schemeClr val="tx1"/>
                </a:solidFill>
                <a:latin typeface="Meiryo UI" panose="020B0604030504040204" pitchFamily="50" charset="-128"/>
                <a:ea typeface="Meiryo UI" panose="020B0604030504040204" pitchFamily="50" charset="-128"/>
              </a:rPr>
              <a:t>RNA</a:t>
            </a:r>
            <a:r>
              <a:rPr lang="ja-JP" altLang="en-US" sz="1200" b="1" dirty="0" smtClean="0">
                <a:solidFill>
                  <a:schemeClr val="tx1"/>
                </a:solidFill>
                <a:latin typeface="Meiryo UI" panose="020B0604030504040204" pitchFamily="50" charset="-128"/>
                <a:ea typeface="Meiryo UI" panose="020B0604030504040204" pitchFamily="50" charset="-128"/>
              </a:rPr>
              <a:t>」（</a:t>
            </a:r>
            <a:r>
              <a:rPr lang="en-US" altLang="ja-JP" sz="1200" b="1" dirty="0" smtClean="0">
                <a:solidFill>
                  <a:schemeClr val="tx1"/>
                </a:solidFill>
                <a:latin typeface="Meiryo UI" panose="020B0604030504040204" pitchFamily="50" charset="-128"/>
                <a:ea typeface="Meiryo UI" panose="020B0604030504040204" pitchFamily="50" charset="-128"/>
              </a:rPr>
              <a:t>mRNA</a:t>
            </a:r>
            <a:r>
              <a:rPr lang="ja-JP" altLang="en-US" sz="1200" b="1"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を合成。</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4065794" y="4243354"/>
            <a:ext cx="2168984" cy="369332"/>
          </a:xfrm>
          <a:prstGeom prst="rect">
            <a:avLst/>
          </a:prstGeom>
          <a:noFill/>
        </p:spPr>
        <p:txBody>
          <a:bodyPr wrap="square" rtlCol="0">
            <a:spAutoFit/>
          </a:bodyPr>
          <a:lstStyle/>
          <a:p>
            <a:pPr algn="ctr"/>
            <a:r>
              <a:rPr kumimoji="1" lang="en-US" altLang="ja-JP" b="1" dirty="0" smtClean="0">
                <a:latin typeface="Meiryo UI" panose="020B0604030504040204" pitchFamily="50" charset="-128"/>
                <a:ea typeface="Meiryo UI" panose="020B0604030504040204" pitchFamily="50" charset="-128"/>
              </a:rPr>
              <a:t>RNA</a:t>
            </a:r>
            <a:r>
              <a:rPr kumimoji="1" lang="ja-JP" altLang="en-US" b="1" dirty="0" smtClean="0">
                <a:latin typeface="Meiryo UI" panose="020B0604030504040204" pitchFamily="50" charset="-128"/>
                <a:ea typeface="Meiryo UI" panose="020B0604030504040204" pitchFamily="50" charset="-128"/>
              </a:rPr>
              <a:t>ポリメラーゼ</a:t>
            </a:r>
            <a:endParaRPr kumimoji="1" lang="ja-JP" altLang="en-US" b="1" dirty="0">
              <a:latin typeface="Meiryo UI" panose="020B0604030504040204" pitchFamily="50" charset="-128"/>
              <a:ea typeface="Meiryo UI" panose="020B0604030504040204" pitchFamily="50" charset="-128"/>
            </a:endParaRPr>
          </a:p>
        </p:txBody>
      </p:sp>
      <p:sp>
        <p:nvSpPr>
          <p:cNvPr id="6" name="正方形/長方形 5"/>
          <p:cNvSpPr/>
          <p:nvPr/>
        </p:nvSpPr>
        <p:spPr>
          <a:xfrm>
            <a:off x="3059317" y="3394367"/>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pic>
        <p:nvPicPr>
          <p:cNvPr id="19" name="Picture 13" descr="第01章03-012p_DNAの構造"/>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04313" y="-2556"/>
            <a:ext cx="1813193" cy="3150022"/>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p:cNvSpPr txBox="1"/>
          <p:nvPr/>
        </p:nvSpPr>
        <p:spPr>
          <a:xfrm>
            <a:off x="96004" y="147665"/>
            <a:ext cx="1290493" cy="369332"/>
          </a:xfrm>
          <a:prstGeom prst="rect">
            <a:avLst/>
          </a:prstGeom>
          <a:no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染色体→</a:t>
            </a:r>
            <a:endParaRPr kumimoji="1" lang="ja-JP" altLang="en-US" b="1"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2127986" y="1945016"/>
            <a:ext cx="1745472" cy="523220"/>
          </a:xfrm>
          <a:prstGeom prst="rect">
            <a:avLst/>
          </a:prstGeom>
          <a:noFill/>
        </p:spPr>
        <p:txBody>
          <a:bodyPr wrap="square" rtlCol="0">
            <a:spAutoFit/>
          </a:bodyPr>
          <a:lstStyle/>
          <a:p>
            <a:r>
              <a:rPr kumimoji="1" lang="ja-JP" altLang="en-US" sz="2800" b="1" dirty="0" smtClean="0">
                <a:latin typeface="Meiryo UI" panose="020B0604030504040204" pitchFamily="50" charset="-128"/>
                <a:ea typeface="Meiryo UI" panose="020B0604030504040204" pitchFamily="50" charset="-128"/>
              </a:rPr>
              <a:t>←</a:t>
            </a:r>
            <a:r>
              <a:rPr kumimoji="1" lang="en-US" altLang="ja-JP" sz="2800" b="1" dirty="0" smtClean="0">
                <a:solidFill>
                  <a:schemeClr val="accent2">
                    <a:lumMod val="75000"/>
                  </a:schemeClr>
                </a:solidFill>
                <a:latin typeface="Meiryo UI" panose="020B0604030504040204" pitchFamily="50" charset="-128"/>
                <a:ea typeface="Meiryo UI" panose="020B0604030504040204" pitchFamily="50" charset="-128"/>
              </a:rPr>
              <a:t>DNA</a:t>
            </a:r>
            <a:endParaRPr kumimoji="1" lang="ja-JP" altLang="en-US" sz="2800" b="1" dirty="0">
              <a:solidFill>
                <a:schemeClr val="accent2">
                  <a:lumMod val="75000"/>
                </a:schemeClr>
              </a:solidFill>
              <a:latin typeface="Meiryo UI" panose="020B0604030504040204" pitchFamily="50" charset="-128"/>
              <a:ea typeface="Meiryo UI" panose="020B0604030504040204" pitchFamily="50" charset="-128"/>
            </a:endParaRPr>
          </a:p>
        </p:txBody>
      </p:sp>
      <p:sp>
        <p:nvSpPr>
          <p:cNvPr id="24" name="テキスト ボックス 23"/>
          <p:cNvSpPr txBox="1"/>
          <p:nvPr/>
        </p:nvSpPr>
        <p:spPr>
          <a:xfrm rot="1350539">
            <a:off x="2527092" y="1581145"/>
            <a:ext cx="1196051"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←ヒストン</a:t>
            </a:r>
            <a:endParaRPr kumimoji="1" lang="ja-JP" altLang="en-US" sz="1600" b="1"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2269456" y="3047532"/>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4613113" y="3036888"/>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35" name="右矢印 34"/>
          <p:cNvSpPr/>
          <p:nvPr/>
        </p:nvSpPr>
        <p:spPr>
          <a:xfrm>
            <a:off x="7119013" y="3235725"/>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6232489" y="4363079"/>
            <a:ext cx="5883309" cy="646331"/>
          </a:xfrm>
          <a:prstGeom prst="rect">
            <a:avLst/>
          </a:prstGeom>
          <a:noFill/>
        </p:spPr>
        <p:txBody>
          <a:bodyPr wrap="square" rtlCol="0">
            <a:spAutoFit/>
          </a:bodyPr>
          <a:lstStyle/>
          <a:p>
            <a:pPr algn="ctr"/>
            <a:r>
              <a:rPr kumimoji="1" lang="ja-JP" altLang="en-US" b="1" u="sng" dirty="0" smtClean="0">
                <a:solidFill>
                  <a:srgbClr val="C00000"/>
                </a:solidFill>
                <a:latin typeface="Meiryo UI" panose="020B0604030504040204" pitchFamily="50" charset="-128"/>
                <a:ea typeface="Meiryo UI" panose="020B0604030504040204" pitchFamily="50" charset="-128"/>
              </a:rPr>
              <a:t>生まれたてのタンパク質に糖鎖が付くことで・・・</a:t>
            </a:r>
            <a:endParaRPr kumimoji="1" lang="en-US" altLang="ja-JP" b="1" u="sng" dirty="0" smtClean="0">
              <a:solidFill>
                <a:srgbClr val="C00000"/>
              </a:solidFill>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タンパク質の</a:t>
            </a:r>
            <a:r>
              <a:rPr lang="ja-JP" altLang="en-US" b="1" dirty="0" smtClean="0">
                <a:latin typeface="Meiryo UI" panose="020B0604030504040204" pitchFamily="50" charset="-128"/>
                <a:ea typeface="Meiryo UI" panose="020B0604030504040204" pitchFamily="50" charset="-128"/>
              </a:rPr>
              <a:t>構造が変化し、圧倒的な多様性が生まれる！</a:t>
            </a:r>
            <a:endParaRPr kumimoji="1" lang="ja-JP" altLang="en-US" b="1" dirty="0">
              <a:latin typeface="Meiryo UI" panose="020B0604030504040204" pitchFamily="50" charset="-128"/>
              <a:ea typeface="Meiryo UI" panose="020B0604030504040204" pitchFamily="50" charset="-128"/>
            </a:endParaRPr>
          </a:p>
        </p:txBody>
      </p:sp>
      <p:sp>
        <p:nvSpPr>
          <p:cNvPr id="37" name="右矢印 36"/>
          <p:cNvSpPr/>
          <p:nvPr/>
        </p:nvSpPr>
        <p:spPr>
          <a:xfrm>
            <a:off x="9706075" y="3225786"/>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5462700" y="3386745"/>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8488015" y="4974920"/>
            <a:ext cx="3209426" cy="1846659"/>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１．タンパク質の物性改良</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２．タンパク質の品質管理</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３．タンパク質の保護</a:t>
            </a:r>
            <a:endParaRPr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４．細胞の種類の識別</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５．ウィルス感染の入り口</a:t>
            </a:r>
            <a:endParaRPr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６．細胞間の情報伝達のアンテナ</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７．薬を体内に運ぶ（</a:t>
            </a:r>
            <a:r>
              <a:rPr lang="en-US" altLang="ja-JP" sz="1600" b="1" dirty="0" smtClean="0">
                <a:latin typeface="Meiryo UI" panose="020B0604030504040204" pitchFamily="50" charset="-128"/>
                <a:ea typeface="Meiryo UI" panose="020B0604030504040204" pitchFamily="50" charset="-128"/>
              </a:rPr>
              <a:t>DSS</a:t>
            </a:r>
            <a:r>
              <a:rPr lang="ja-JP" altLang="en-US" sz="1600" b="1" dirty="0" smtClean="0">
                <a:latin typeface="Meiryo UI" panose="020B0604030504040204" pitchFamily="50" charset="-128"/>
                <a:ea typeface="Meiryo UI" panose="020B0604030504040204" pitchFamily="50" charset="-128"/>
              </a:rPr>
              <a:t>）</a:t>
            </a:r>
            <a:endParaRPr kumimoji="1" lang="ja-JP" altLang="en-US" sz="1600" b="1" dirty="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0092728" y="2700211"/>
            <a:ext cx="1862704" cy="1569660"/>
          </a:xfrm>
          <a:prstGeom prst="rect">
            <a:avLst/>
          </a:prstGeom>
          <a:noFill/>
        </p:spPr>
        <p:txBody>
          <a:bodyPr wrap="square" rtlCol="0">
            <a:spAutoFit/>
          </a:bodyPr>
          <a:lstStyle/>
          <a:p>
            <a:pPr algn="ctr"/>
            <a:r>
              <a:rPr lang="ja-JP" altLang="en-US" sz="2400" b="1" dirty="0" smtClean="0">
                <a:latin typeface="Meiryo UI" panose="020B0604030504040204" pitchFamily="50" charset="-128"/>
                <a:ea typeface="Meiryo UI" panose="020B0604030504040204" pitchFamily="50" charset="-128"/>
              </a:rPr>
              <a:t>再生</a:t>
            </a:r>
            <a:endParaRPr lang="en-US" altLang="ja-JP" sz="2400" b="1" dirty="0" smtClean="0">
              <a:latin typeface="Meiryo UI" panose="020B0604030504040204" pitchFamily="50" charset="-128"/>
              <a:ea typeface="Meiryo UI" panose="020B0604030504040204" pitchFamily="50" charset="-128"/>
            </a:endParaRPr>
          </a:p>
          <a:p>
            <a:pPr algn="ctr"/>
            <a:r>
              <a:rPr lang="ja-JP" altLang="en-US" sz="2400" b="1" dirty="0" smtClean="0">
                <a:latin typeface="Meiryo UI" panose="020B0604030504040204" pitchFamily="50" charset="-128"/>
                <a:ea typeface="Meiryo UI" panose="020B0604030504040204" pitchFamily="50" charset="-128"/>
              </a:rPr>
              <a:t>細胞死</a:t>
            </a:r>
            <a:endParaRPr lang="en-US" altLang="ja-JP" sz="2400" b="1" dirty="0" smtClean="0">
              <a:latin typeface="Meiryo UI" panose="020B0604030504040204" pitchFamily="50" charset="-128"/>
              <a:ea typeface="Meiryo UI" panose="020B0604030504040204" pitchFamily="50" charset="-128"/>
            </a:endParaRPr>
          </a:p>
          <a:p>
            <a:pPr algn="ctr"/>
            <a:r>
              <a:rPr lang="ja-JP" altLang="en-US" sz="2400" b="1" dirty="0" smtClean="0">
                <a:latin typeface="Meiryo UI" panose="020B0604030504040204" pitchFamily="50" charset="-128"/>
                <a:ea typeface="Meiryo UI" panose="020B0604030504040204" pitchFamily="50" charset="-128"/>
              </a:rPr>
              <a:t>分化・代謝</a:t>
            </a:r>
            <a:endParaRPr lang="en-US" altLang="ja-JP" sz="2400" b="1" dirty="0" smtClean="0">
              <a:latin typeface="Meiryo UI" panose="020B0604030504040204" pitchFamily="50" charset="-128"/>
              <a:ea typeface="Meiryo UI" panose="020B0604030504040204" pitchFamily="50" charset="-128"/>
            </a:endParaRPr>
          </a:p>
          <a:p>
            <a:pPr algn="ctr"/>
            <a:r>
              <a:rPr kumimoji="1" lang="ja-JP" altLang="en-US" sz="2400" b="1" dirty="0" smtClean="0">
                <a:latin typeface="Meiryo UI" panose="020B0604030504040204" pitchFamily="50" charset="-128"/>
                <a:ea typeface="Meiryo UI" panose="020B0604030504040204" pitchFamily="50" charset="-128"/>
              </a:rPr>
              <a:t>細胞</a:t>
            </a:r>
            <a:r>
              <a:rPr lang="ja-JP" altLang="en-US" sz="2400" b="1" dirty="0" smtClean="0">
                <a:latin typeface="Meiryo UI" panose="020B0604030504040204" pitchFamily="50" charset="-128"/>
                <a:ea typeface="Meiryo UI" panose="020B0604030504040204" pitchFamily="50" charset="-128"/>
              </a:rPr>
              <a:t>の増殖</a:t>
            </a:r>
            <a:endParaRPr kumimoji="1" lang="ja-JP" altLang="en-US" sz="2400" b="1" dirty="0">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9363816" y="-39989"/>
            <a:ext cx="2540053" cy="523220"/>
          </a:xfrm>
          <a:prstGeom prst="rect">
            <a:avLst/>
          </a:prstGeom>
          <a:noFill/>
        </p:spPr>
        <p:txBody>
          <a:bodyPr wrap="square" rtlCol="0">
            <a:spAutoFit/>
          </a:bodyPr>
          <a:lstStyle/>
          <a:p>
            <a:pPr algn="ctr"/>
            <a:r>
              <a:rPr kumimoji="1" lang="ja-JP" altLang="en-US" sz="1400" b="1" dirty="0" smtClean="0">
                <a:latin typeface="Meiryo UI" panose="020B0604030504040204" pitchFamily="50" charset="-128"/>
                <a:ea typeface="Meiryo UI" panose="020B0604030504040204" pitchFamily="50" charset="-128"/>
              </a:rPr>
              <a:t>糖鎖の働きにより</a:t>
            </a:r>
            <a:endParaRPr kumimoji="1" lang="en-US" altLang="ja-JP" sz="1400" b="1" dirty="0" smtClean="0">
              <a:latin typeface="Meiryo UI" panose="020B0604030504040204" pitchFamily="50" charset="-128"/>
              <a:ea typeface="Meiryo UI" panose="020B0604030504040204" pitchFamily="50" charset="-128"/>
            </a:endParaRPr>
          </a:p>
          <a:p>
            <a:pPr algn="ctr"/>
            <a:r>
              <a:rPr kumimoji="1" lang="ja-JP" altLang="en-US" sz="1400" b="1" dirty="0" smtClean="0">
                <a:latin typeface="Meiryo UI" panose="020B0604030504040204" pitchFamily="50" charset="-128"/>
                <a:ea typeface="Meiryo UI" panose="020B0604030504040204" pitchFamily="50" charset="-128"/>
              </a:rPr>
              <a:t>成熟したタンパク質へ</a:t>
            </a:r>
            <a:endParaRPr kumimoji="1" lang="ja-JP" altLang="en-US" sz="1400" b="1" dirty="0">
              <a:latin typeface="Meiryo UI" panose="020B0604030504040204" pitchFamily="50" charset="-128"/>
              <a:ea typeface="Meiryo UI" panose="020B0604030504040204" pitchFamily="50" charset="-128"/>
            </a:endParaRPr>
          </a:p>
        </p:txBody>
      </p:sp>
      <p:sp>
        <p:nvSpPr>
          <p:cNvPr id="53" name="テキスト ボックス 52"/>
          <p:cNvSpPr txBox="1"/>
          <p:nvPr/>
        </p:nvSpPr>
        <p:spPr>
          <a:xfrm rot="2061295">
            <a:off x="11117725" y="1431845"/>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9093074" y="1543901"/>
            <a:ext cx="1006401" cy="646331"/>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a:t>
            </a:r>
            <a:endParaRPr lang="en-US" altLang="ja-JP" b="1" dirty="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55" name="テキスト ボックス 54"/>
          <p:cNvSpPr txBox="1"/>
          <p:nvPr/>
        </p:nvSpPr>
        <p:spPr>
          <a:xfrm>
            <a:off x="9921191" y="594719"/>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57" name="四角形吹き出し 56"/>
          <p:cNvSpPr/>
          <p:nvPr/>
        </p:nvSpPr>
        <p:spPr>
          <a:xfrm>
            <a:off x="6050038" y="429584"/>
            <a:ext cx="2072502" cy="2131614"/>
          </a:xfrm>
          <a:prstGeom prst="wedgeRectCallout">
            <a:avLst>
              <a:gd name="adj1" fmla="val -44325"/>
              <a:gd name="adj2" fmla="val 71261"/>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smtClean="0">
                <a:solidFill>
                  <a:srgbClr val="C00000"/>
                </a:solidFill>
                <a:latin typeface="Meiryo UI" panose="020B0604030504040204" pitchFamily="50" charset="-128"/>
                <a:ea typeface="Meiryo UI" panose="020B0604030504040204" pitchFamily="50" charset="-128"/>
              </a:rPr>
              <a:t>イソロイシン</a:t>
            </a:r>
            <a:r>
              <a:rPr kumimoji="1" lang="en-US" altLang="ja-JP" sz="1200" dirty="0" smtClean="0">
                <a:solidFill>
                  <a:srgbClr val="C00000"/>
                </a:solidFill>
                <a:latin typeface="Meiryo UI" panose="020B0604030504040204" pitchFamily="50" charset="-128"/>
                <a:ea typeface="Meiryo UI" panose="020B0604030504040204" pitchFamily="50" charset="-128"/>
              </a:rPr>
              <a:t>	</a:t>
            </a:r>
            <a:r>
              <a:rPr lang="ja-JP" altLang="en-US" sz="1200" dirty="0">
                <a:solidFill>
                  <a:srgbClr val="C00000"/>
                </a:solidFill>
                <a:latin typeface="Meiryo UI" panose="020B0604030504040204" pitchFamily="50" charset="-128"/>
                <a:ea typeface="Meiryo UI" panose="020B0604030504040204" pitchFamily="50" charset="-128"/>
              </a:rPr>
              <a:t> </a:t>
            </a:r>
            <a:r>
              <a:rPr kumimoji="1" lang="ja-JP" altLang="en-US" sz="1200" dirty="0" smtClean="0">
                <a:solidFill>
                  <a:srgbClr val="C00000"/>
                </a:solidFill>
                <a:latin typeface="Meiryo UI" panose="020B0604030504040204" pitchFamily="50" charset="-128"/>
                <a:ea typeface="Meiryo UI" panose="020B0604030504040204" pitchFamily="50" charset="-128"/>
              </a:rPr>
              <a:t>アスパラギン</a:t>
            </a:r>
            <a:r>
              <a:rPr kumimoji="1" lang="en-US" altLang="ja-JP" sz="1200" dirty="0" smtClean="0">
                <a:solidFill>
                  <a:srgbClr val="C00000"/>
                </a:solidFill>
                <a:latin typeface="Meiryo UI" panose="020B0604030504040204" pitchFamily="50" charset="-128"/>
                <a:ea typeface="Meiryo UI" panose="020B0604030504040204" pitchFamily="50" charset="-128"/>
              </a:rPr>
              <a:t>	</a:t>
            </a:r>
          </a:p>
          <a:p>
            <a:r>
              <a:rPr lang="ja-JP" altLang="en-US" sz="1200" dirty="0" smtClean="0">
                <a:solidFill>
                  <a:srgbClr val="C00000"/>
                </a:solidFill>
                <a:latin typeface="Meiryo UI" panose="020B0604030504040204" pitchFamily="50" charset="-128"/>
                <a:ea typeface="Meiryo UI" panose="020B0604030504040204" pitchFamily="50" charset="-128"/>
              </a:rPr>
              <a:t>トリプトファン　　 アスパラギン酸</a:t>
            </a:r>
            <a:endParaRPr lang="en-US" altLang="ja-JP" sz="1200" dirty="0" smtClean="0">
              <a:solidFill>
                <a:srgbClr val="C00000"/>
              </a:solidFill>
              <a:latin typeface="Meiryo UI" panose="020B0604030504040204" pitchFamily="50" charset="-128"/>
              <a:ea typeface="Meiryo UI" panose="020B0604030504040204" pitchFamily="50" charset="-128"/>
            </a:endParaRPr>
          </a:p>
          <a:p>
            <a:r>
              <a:rPr kumimoji="1" lang="ja-JP" altLang="en-US" sz="1200" dirty="0" smtClean="0">
                <a:solidFill>
                  <a:srgbClr val="C00000"/>
                </a:solidFill>
                <a:latin typeface="Meiryo UI" panose="020B0604030504040204" pitchFamily="50" charset="-128"/>
                <a:ea typeface="Meiryo UI" panose="020B0604030504040204" pitchFamily="50" charset="-128"/>
              </a:rPr>
              <a:t>トレオニン　　　  アラニン</a:t>
            </a:r>
            <a:endParaRPr kumimoji="1" lang="en-US" altLang="ja-JP" sz="1200" dirty="0" smtClean="0">
              <a:solidFill>
                <a:srgbClr val="C00000"/>
              </a:solidFill>
              <a:latin typeface="Meiryo UI" panose="020B0604030504040204" pitchFamily="50" charset="-128"/>
              <a:ea typeface="Meiryo UI" panose="020B0604030504040204" pitchFamily="50" charset="-128"/>
            </a:endParaRPr>
          </a:p>
          <a:p>
            <a:r>
              <a:rPr kumimoji="1" lang="ja-JP" altLang="en-US" sz="1200" dirty="0" smtClean="0">
                <a:solidFill>
                  <a:srgbClr val="C00000"/>
                </a:solidFill>
                <a:latin typeface="Meiryo UI" panose="020B0604030504040204" pitchFamily="50" charset="-128"/>
                <a:ea typeface="Meiryo UI" panose="020B0604030504040204" pitchFamily="50" charset="-128"/>
              </a:rPr>
              <a:t>バリン            </a:t>
            </a:r>
            <a:r>
              <a:rPr lang="ja-JP" altLang="en-US" sz="1200" dirty="0">
                <a:solidFill>
                  <a:srgbClr val="C00000"/>
                </a:solidFill>
                <a:latin typeface="Meiryo UI" panose="020B0604030504040204" pitchFamily="50" charset="-128"/>
                <a:ea typeface="Meiryo UI" panose="020B0604030504040204" pitchFamily="50" charset="-128"/>
              </a:rPr>
              <a:t>アルギニン</a:t>
            </a:r>
            <a:endParaRPr kumimoji="1" lang="en-US" altLang="ja-JP" sz="1200" dirty="0" smtClean="0">
              <a:solidFill>
                <a:srgbClr val="C00000"/>
              </a:solidFill>
              <a:latin typeface="Meiryo UI" panose="020B0604030504040204" pitchFamily="50" charset="-128"/>
              <a:ea typeface="Meiryo UI" panose="020B0604030504040204" pitchFamily="50" charset="-128"/>
            </a:endParaRPr>
          </a:p>
          <a:p>
            <a:r>
              <a:rPr lang="ja-JP" altLang="en-US" sz="1200" dirty="0" smtClean="0">
                <a:solidFill>
                  <a:srgbClr val="C00000"/>
                </a:solidFill>
                <a:latin typeface="Meiryo UI" panose="020B0604030504040204" pitchFamily="50" charset="-128"/>
                <a:ea typeface="Meiryo UI" panose="020B0604030504040204" pitchFamily="50" charset="-128"/>
              </a:rPr>
              <a:t>ヒスチジン        グリシン</a:t>
            </a:r>
            <a:endParaRPr lang="en-US" altLang="ja-JP" sz="1200" dirty="0" smtClean="0">
              <a:solidFill>
                <a:srgbClr val="C00000"/>
              </a:solidFill>
              <a:latin typeface="Meiryo UI" panose="020B0604030504040204" pitchFamily="50" charset="-128"/>
              <a:ea typeface="Meiryo UI" panose="020B0604030504040204" pitchFamily="50" charset="-128"/>
            </a:endParaRPr>
          </a:p>
          <a:p>
            <a:r>
              <a:rPr kumimoji="1" lang="ja-JP" altLang="en-US" sz="1200" dirty="0" smtClean="0">
                <a:solidFill>
                  <a:srgbClr val="C00000"/>
                </a:solidFill>
                <a:latin typeface="Meiryo UI" panose="020B0604030504040204" pitchFamily="50" charset="-128"/>
                <a:ea typeface="Meiryo UI" panose="020B0604030504040204" pitchFamily="50" charset="-128"/>
              </a:rPr>
              <a:t>フェニルアラニン  </a:t>
            </a:r>
            <a:r>
              <a:rPr lang="ja-JP" altLang="en-US" sz="1200" dirty="0" smtClean="0">
                <a:solidFill>
                  <a:srgbClr val="C00000"/>
                </a:solidFill>
                <a:latin typeface="Meiryo UI" panose="020B0604030504040204" pitchFamily="50" charset="-128"/>
                <a:ea typeface="Meiryo UI" panose="020B0604030504040204" pitchFamily="50" charset="-128"/>
              </a:rPr>
              <a:t>グルタミン</a:t>
            </a:r>
            <a:endParaRPr kumimoji="1" lang="en-US" altLang="ja-JP" sz="1200" dirty="0" smtClean="0">
              <a:solidFill>
                <a:srgbClr val="C00000"/>
              </a:solidFill>
              <a:latin typeface="Meiryo UI" panose="020B0604030504040204" pitchFamily="50" charset="-128"/>
              <a:ea typeface="Meiryo UI" panose="020B0604030504040204" pitchFamily="50" charset="-128"/>
            </a:endParaRPr>
          </a:p>
          <a:p>
            <a:r>
              <a:rPr lang="ja-JP" altLang="en-US" sz="1200" dirty="0" smtClean="0">
                <a:solidFill>
                  <a:srgbClr val="C00000"/>
                </a:solidFill>
                <a:latin typeface="Meiryo UI" panose="020B0604030504040204" pitchFamily="50" charset="-128"/>
                <a:ea typeface="Meiryo UI" panose="020B0604030504040204" pitchFamily="50" charset="-128"/>
              </a:rPr>
              <a:t>メチオニン　　 　 グルタミン酸</a:t>
            </a:r>
            <a:endParaRPr lang="en-US" altLang="ja-JP" sz="1200" dirty="0" smtClean="0">
              <a:solidFill>
                <a:srgbClr val="C00000"/>
              </a:solidFill>
              <a:latin typeface="Meiryo UI" panose="020B0604030504040204" pitchFamily="50" charset="-128"/>
              <a:ea typeface="Meiryo UI" panose="020B0604030504040204" pitchFamily="50" charset="-128"/>
            </a:endParaRPr>
          </a:p>
          <a:p>
            <a:r>
              <a:rPr kumimoji="1" lang="ja-JP" altLang="en-US" sz="1200" dirty="0" smtClean="0">
                <a:solidFill>
                  <a:srgbClr val="C00000"/>
                </a:solidFill>
                <a:latin typeface="Meiryo UI" panose="020B0604030504040204" pitchFamily="50" charset="-128"/>
                <a:ea typeface="Meiryo UI" panose="020B0604030504040204" pitchFamily="50" charset="-128"/>
              </a:rPr>
              <a:t>リジン            システイン</a:t>
            </a:r>
            <a:endParaRPr kumimoji="1" lang="en-US" altLang="ja-JP" sz="1200" dirty="0" smtClean="0">
              <a:solidFill>
                <a:srgbClr val="C00000"/>
              </a:solidFill>
              <a:latin typeface="Meiryo UI" panose="020B0604030504040204" pitchFamily="50" charset="-128"/>
              <a:ea typeface="Meiryo UI" panose="020B0604030504040204" pitchFamily="50" charset="-128"/>
            </a:endParaRPr>
          </a:p>
          <a:p>
            <a:r>
              <a:rPr lang="ja-JP" altLang="en-US" sz="1200" dirty="0" smtClean="0">
                <a:solidFill>
                  <a:srgbClr val="C00000"/>
                </a:solidFill>
                <a:latin typeface="Meiryo UI" panose="020B0604030504040204" pitchFamily="50" charset="-128"/>
                <a:ea typeface="Meiryo UI" panose="020B0604030504040204" pitchFamily="50" charset="-128"/>
              </a:rPr>
              <a:t>ロイシン          セリン</a:t>
            </a:r>
            <a:endParaRPr lang="en-US" altLang="ja-JP" sz="1200" dirty="0" smtClean="0">
              <a:solidFill>
                <a:srgbClr val="C00000"/>
              </a:solidFill>
              <a:latin typeface="Meiryo UI" panose="020B0604030504040204" pitchFamily="50" charset="-128"/>
              <a:ea typeface="Meiryo UI" panose="020B0604030504040204" pitchFamily="50" charset="-128"/>
            </a:endParaRPr>
          </a:p>
          <a:p>
            <a:r>
              <a:rPr kumimoji="1" lang="ja-JP" altLang="en-US" sz="1200" dirty="0">
                <a:solidFill>
                  <a:srgbClr val="C00000"/>
                </a:solidFill>
                <a:latin typeface="Meiryo UI" panose="020B0604030504040204" pitchFamily="50" charset="-128"/>
                <a:ea typeface="Meiryo UI" panose="020B0604030504040204" pitchFamily="50" charset="-128"/>
              </a:rPr>
              <a:t>　</a:t>
            </a:r>
            <a:r>
              <a:rPr kumimoji="1" lang="ja-JP" altLang="en-US" sz="1200" dirty="0" smtClean="0">
                <a:solidFill>
                  <a:srgbClr val="C00000"/>
                </a:solidFill>
                <a:latin typeface="Meiryo UI" panose="020B0604030504040204" pitchFamily="50" charset="-128"/>
                <a:ea typeface="Meiryo UI" panose="020B0604030504040204" pitchFamily="50" charset="-128"/>
              </a:rPr>
              <a:t>　　　　　　　 　プロリン</a:t>
            </a:r>
            <a:endParaRPr kumimoji="1" lang="en-US" altLang="ja-JP" sz="1200" dirty="0" smtClean="0">
              <a:solidFill>
                <a:srgbClr val="C00000"/>
              </a:solidFill>
              <a:latin typeface="Meiryo UI" panose="020B0604030504040204" pitchFamily="50" charset="-128"/>
              <a:ea typeface="Meiryo UI" panose="020B0604030504040204" pitchFamily="50" charset="-128"/>
            </a:endParaRPr>
          </a:p>
          <a:p>
            <a:r>
              <a:rPr lang="en-US" altLang="ja-JP" sz="1200" dirty="0">
                <a:solidFill>
                  <a:srgbClr val="C00000"/>
                </a:solidFill>
                <a:latin typeface="Meiryo UI" panose="020B0604030504040204" pitchFamily="50" charset="-128"/>
                <a:ea typeface="Meiryo UI" panose="020B0604030504040204" pitchFamily="50" charset="-128"/>
              </a:rPr>
              <a:t> </a:t>
            </a:r>
            <a:r>
              <a:rPr lang="en-US" altLang="ja-JP" sz="1200" dirty="0" smtClean="0">
                <a:solidFill>
                  <a:srgbClr val="C00000"/>
                </a:solidFill>
                <a:latin typeface="Meiryo UI" panose="020B0604030504040204" pitchFamily="50" charset="-128"/>
                <a:ea typeface="Meiryo UI" panose="020B0604030504040204" pitchFamily="50" charset="-128"/>
              </a:rPr>
              <a:t>                 </a:t>
            </a:r>
            <a:r>
              <a:rPr lang="ja-JP" altLang="en-US" sz="1200" dirty="0" smtClean="0">
                <a:solidFill>
                  <a:srgbClr val="C00000"/>
                </a:solidFill>
                <a:latin typeface="Meiryo UI" panose="020B0604030504040204" pitchFamily="50" charset="-128"/>
                <a:ea typeface="Meiryo UI" panose="020B0604030504040204" pitchFamily="50" charset="-128"/>
              </a:rPr>
              <a:t>チロシン</a:t>
            </a:r>
            <a:endParaRPr kumimoji="1" lang="ja-JP" altLang="en-US" sz="1200" dirty="0">
              <a:solidFill>
                <a:srgbClr val="C00000"/>
              </a:solidFill>
              <a:latin typeface="Meiryo UI" panose="020B0604030504040204" pitchFamily="50" charset="-128"/>
              <a:ea typeface="Meiryo UI" panose="020B0604030504040204" pitchFamily="50" charset="-128"/>
            </a:endParaRPr>
          </a:p>
        </p:txBody>
      </p:sp>
      <p:sp>
        <p:nvSpPr>
          <p:cNvPr id="58" name="テキスト ボックス 57"/>
          <p:cNvSpPr txBox="1"/>
          <p:nvPr/>
        </p:nvSpPr>
        <p:spPr>
          <a:xfrm>
            <a:off x="5942427" y="208003"/>
            <a:ext cx="1196051" cy="276999"/>
          </a:xfrm>
          <a:prstGeom prst="rect">
            <a:avLst/>
          </a:prstGeom>
          <a:noFill/>
        </p:spPr>
        <p:txBody>
          <a:bodyPr wrap="square" rtlCol="0">
            <a:spAutoFit/>
          </a:bodyPr>
          <a:lstStyle/>
          <a:p>
            <a:pPr algn="ctr"/>
            <a:r>
              <a:rPr lang="ja-JP" altLang="en-US" sz="1200" b="1" dirty="0" smtClean="0">
                <a:latin typeface="Meiryo UI" panose="020B0604030504040204" pitchFamily="50" charset="-128"/>
                <a:ea typeface="Meiryo UI" panose="020B0604030504040204" pitchFamily="50" charset="-128"/>
              </a:rPr>
              <a:t>必須アミノ酸</a:t>
            </a:r>
            <a:endParaRPr kumimoji="1" lang="ja-JP" altLang="en-US" sz="1200" b="1" dirty="0">
              <a:latin typeface="Meiryo UI" panose="020B0604030504040204" pitchFamily="50" charset="-128"/>
              <a:ea typeface="Meiryo UI" panose="020B0604030504040204" pitchFamily="50" charset="-128"/>
            </a:endParaRPr>
          </a:p>
        </p:txBody>
      </p:sp>
      <p:sp>
        <p:nvSpPr>
          <p:cNvPr id="59" name="テキスト ボックス 58"/>
          <p:cNvSpPr txBox="1"/>
          <p:nvPr/>
        </p:nvSpPr>
        <p:spPr>
          <a:xfrm>
            <a:off x="7004680" y="204935"/>
            <a:ext cx="1196051" cy="276999"/>
          </a:xfrm>
          <a:prstGeom prst="rect">
            <a:avLst/>
          </a:prstGeom>
          <a:noFill/>
        </p:spPr>
        <p:txBody>
          <a:bodyPr wrap="square" rtlCol="0">
            <a:spAutoFit/>
          </a:bodyPr>
          <a:lstStyle/>
          <a:p>
            <a:pPr algn="ctr"/>
            <a:r>
              <a:rPr lang="ja-JP" altLang="en-US" sz="1200" b="1" dirty="0" smtClean="0">
                <a:latin typeface="Meiryo UI" panose="020B0604030504040204" pitchFamily="50" charset="-128"/>
                <a:ea typeface="Meiryo UI" panose="020B0604030504040204" pitchFamily="50" charset="-128"/>
              </a:rPr>
              <a:t>非必須アミノ酸</a:t>
            </a:r>
            <a:endParaRPr kumimoji="1" lang="ja-JP" altLang="en-US" sz="1200" b="1" dirty="0">
              <a:latin typeface="Meiryo UI" panose="020B0604030504040204" pitchFamily="50" charset="-128"/>
              <a:ea typeface="Meiryo UI" panose="020B0604030504040204" pitchFamily="50" charset="-128"/>
            </a:endParaRPr>
          </a:p>
        </p:txBody>
      </p:sp>
      <p:pic>
        <p:nvPicPr>
          <p:cNvPr id="60" name="図 59"/>
          <p:cNvPicPr>
            <a:picLocks noChangeAspect="1"/>
          </p:cNvPicPr>
          <p:nvPr/>
        </p:nvPicPr>
        <p:blipFill>
          <a:blip r:embed="rId8"/>
          <a:stretch>
            <a:fillRect/>
          </a:stretch>
        </p:blipFill>
        <p:spPr>
          <a:xfrm>
            <a:off x="-3831" y="1089274"/>
            <a:ext cx="961270" cy="1062943"/>
          </a:xfrm>
          <a:prstGeom prst="rect">
            <a:avLst/>
          </a:prstGeom>
        </p:spPr>
      </p:pic>
      <p:pic>
        <p:nvPicPr>
          <p:cNvPr id="63" name="図 62"/>
          <p:cNvPicPr>
            <a:picLocks noChangeAspect="1"/>
          </p:cNvPicPr>
          <p:nvPr/>
        </p:nvPicPr>
        <p:blipFill>
          <a:blip r:embed="rId9"/>
          <a:stretch>
            <a:fillRect/>
          </a:stretch>
        </p:blipFill>
        <p:spPr>
          <a:xfrm>
            <a:off x="7863" y="4955303"/>
            <a:ext cx="842040" cy="1098524"/>
          </a:xfrm>
          <a:prstGeom prst="rect">
            <a:avLst/>
          </a:prstGeom>
        </p:spPr>
      </p:pic>
      <p:sp>
        <p:nvSpPr>
          <p:cNvPr id="64" name="テキスト ボックス 63"/>
          <p:cNvSpPr txBox="1"/>
          <p:nvPr/>
        </p:nvSpPr>
        <p:spPr>
          <a:xfrm>
            <a:off x="884672" y="1582031"/>
            <a:ext cx="369332" cy="904268"/>
          </a:xfrm>
          <a:prstGeom prst="rect">
            <a:avLst/>
          </a:prstGeom>
          <a:noFill/>
        </p:spPr>
        <p:txBody>
          <a:bodyPr vert="eaVert" wrap="square" rtlCol="0">
            <a:spAutoFit/>
          </a:bodyPr>
          <a:lstStyle/>
          <a:p>
            <a:r>
              <a:rPr kumimoji="1" lang="ja-JP" altLang="en-US" sz="1200" b="1" dirty="0" smtClean="0">
                <a:latin typeface="Meiryo UI" panose="020B0604030504040204" pitchFamily="50" charset="-128"/>
                <a:ea typeface="Meiryo UI" panose="020B0604030504040204" pitchFamily="50" charset="-128"/>
              </a:rPr>
              <a:t>プリン塩基</a:t>
            </a:r>
            <a:endParaRPr kumimoji="1" lang="ja-JP" altLang="en-US" sz="1200" b="1" dirty="0">
              <a:latin typeface="Meiryo UI" panose="020B0604030504040204" pitchFamily="50" charset="-128"/>
              <a:ea typeface="Meiryo UI" panose="020B0604030504040204" pitchFamily="50" charset="-128"/>
            </a:endParaRPr>
          </a:p>
        </p:txBody>
      </p:sp>
      <p:sp>
        <p:nvSpPr>
          <p:cNvPr id="65" name="テキスト ボックス 64"/>
          <p:cNvSpPr txBox="1"/>
          <p:nvPr/>
        </p:nvSpPr>
        <p:spPr>
          <a:xfrm>
            <a:off x="834981" y="4457659"/>
            <a:ext cx="369332" cy="1189717"/>
          </a:xfrm>
          <a:prstGeom prst="rect">
            <a:avLst/>
          </a:prstGeom>
          <a:noFill/>
        </p:spPr>
        <p:txBody>
          <a:bodyPr vert="eaVert" wrap="square" rtlCol="0">
            <a:spAutoFit/>
          </a:bodyPr>
          <a:lstStyle/>
          <a:p>
            <a:r>
              <a:rPr kumimoji="1" lang="ja-JP" altLang="en-US" sz="1200" b="1" dirty="0" smtClean="0">
                <a:latin typeface="Meiryo UI" panose="020B0604030504040204" pitchFamily="50" charset="-128"/>
                <a:ea typeface="Meiryo UI" panose="020B0604030504040204" pitchFamily="50" charset="-128"/>
              </a:rPr>
              <a:t>ピリミジン塩基</a:t>
            </a:r>
            <a:endParaRPr kumimoji="1" lang="ja-JP" altLang="en-US" sz="1200" b="1" dirty="0">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3669173" y="1949287"/>
            <a:ext cx="1596843" cy="523220"/>
          </a:xfrm>
          <a:prstGeom prst="rect">
            <a:avLst/>
          </a:prstGeom>
          <a:noFill/>
        </p:spPr>
        <p:txBody>
          <a:bodyPr wrap="square" rtlCol="0">
            <a:spAutoFit/>
          </a:bodyPr>
          <a:lstStyle/>
          <a:p>
            <a:pPr algn="r"/>
            <a:r>
              <a:rPr kumimoji="1" lang="en-US" altLang="ja-JP" sz="2800" b="1" dirty="0" smtClean="0">
                <a:solidFill>
                  <a:schemeClr val="accent2">
                    <a:lumMod val="50000"/>
                  </a:schemeClr>
                </a:solidFill>
                <a:latin typeface="Meiryo UI" panose="020B0604030504040204" pitchFamily="50" charset="-128"/>
                <a:ea typeface="Meiryo UI" panose="020B0604030504040204" pitchFamily="50" charset="-128"/>
              </a:rPr>
              <a:t>RNA</a:t>
            </a:r>
            <a:r>
              <a:rPr kumimoji="1" lang="ja-JP" altLang="en-US" sz="2800" b="1" dirty="0" smtClean="0">
                <a:latin typeface="Meiryo UI" panose="020B0604030504040204" pitchFamily="50" charset="-128"/>
                <a:ea typeface="Meiryo UI" panose="020B0604030504040204" pitchFamily="50" charset="-128"/>
              </a:rPr>
              <a:t>→</a:t>
            </a:r>
            <a:endParaRPr kumimoji="1" lang="ja-JP" altLang="en-US" sz="2800" b="1" dirty="0">
              <a:latin typeface="Meiryo UI" panose="020B0604030504040204" pitchFamily="50" charset="-128"/>
              <a:ea typeface="Meiryo UI" panose="020B0604030504040204" pitchFamily="50" charset="-128"/>
            </a:endParaRPr>
          </a:p>
        </p:txBody>
      </p:sp>
      <p:sp>
        <p:nvSpPr>
          <p:cNvPr id="68" name="テキスト ボックス 67"/>
          <p:cNvSpPr txBox="1"/>
          <p:nvPr/>
        </p:nvSpPr>
        <p:spPr>
          <a:xfrm>
            <a:off x="2916528" y="-12498"/>
            <a:ext cx="646331" cy="1644682"/>
          </a:xfrm>
          <a:prstGeom prst="rect">
            <a:avLst/>
          </a:prstGeom>
          <a:noFill/>
        </p:spPr>
        <p:txBody>
          <a:bodyPr vert="eaVert" wrap="square" rtlCol="0">
            <a:spAutoFit/>
          </a:bodyPr>
          <a:lstStyle/>
          <a:p>
            <a:pPr algn="ctr"/>
            <a:r>
              <a:rPr kumimoji="1" lang="ja-JP" altLang="en-US" sz="1400" b="1" dirty="0" smtClean="0">
                <a:latin typeface="Meiryo UI" panose="020B0604030504040204" pitchFamily="50" charset="-128"/>
                <a:ea typeface="Meiryo UI" panose="020B0604030504040204" pitchFamily="50" charset="-128"/>
              </a:rPr>
              <a:t>クロマチン繊維</a:t>
            </a:r>
            <a:endParaRPr kumimoji="1" lang="en-US" altLang="ja-JP" sz="1400" b="1" dirty="0" smtClean="0">
              <a:latin typeface="Meiryo UI" panose="020B0604030504040204" pitchFamily="50" charset="-128"/>
              <a:ea typeface="Meiryo UI" panose="020B0604030504040204" pitchFamily="50" charset="-128"/>
            </a:endParaRPr>
          </a:p>
          <a:p>
            <a:pPr algn="ctr"/>
            <a:r>
              <a:rPr lang="ja-JP" altLang="en-US" sz="1600" b="1" dirty="0">
                <a:latin typeface="Meiryo UI" panose="020B0604030504040204" pitchFamily="50" charset="-128"/>
                <a:ea typeface="Meiryo UI" panose="020B0604030504040204" pitchFamily="50" charset="-128"/>
              </a:rPr>
              <a:t>↓</a:t>
            </a:r>
            <a:endParaRPr kumimoji="1" lang="ja-JP" altLang="en-US" sz="1600" b="1" dirty="0">
              <a:latin typeface="Meiryo UI" panose="020B0604030504040204" pitchFamily="50" charset="-128"/>
              <a:ea typeface="Meiryo UI" panose="020B0604030504040204" pitchFamily="50" charset="-128"/>
            </a:endParaRPr>
          </a:p>
        </p:txBody>
      </p:sp>
      <p:sp>
        <p:nvSpPr>
          <p:cNvPr id="69" name="テキスト ボックス 68"/>
          <p:cNvSpPr txBox="1"/>
          <p:nvPr/>
        </p:nvSpPr>
        <p:spPr>
          <a:xfrm>
            <a:off x="4028273" y="987907"/>
            <a:ext cx="831343" cy="954107"/>
          </a:xfrm>
          <a:prstGeom prst="rect">
            <a:avLst/>
          </a:prstGeom>
          <a:noFill/>
        </p:spPr>
        <p:txBody>
          <a:bodyPr wrap="square" rtlCol="0">
            <a:spAutoFit/>
          </a:bodyPr>
          <a:lstStyle/>
          <a:p>
            <a:pPr algn="ctr"/>
            <a:r>
              <a:rPr kumimoji="1" lang="ja-JP" altLang="en-US" sz="1400" b="1" dirty="0" smtClean="0">
                <a:latin typeface="Meiryo UI" panose="020B0604030504040204" pitchFamily="50" charset="-128"/>
                <a:ea typeface="Meiryo UI" panose="020B0604030504040204" pitchFamily="50" charset="-128"/>
              </a:rPr>
              <a:t>アデニン</a:t>
            </a:r>
            <a:endParaRPr kumimoji="1" lang="en-US" altLang="ja-JP" sz="1400" b="1" dirty="0" smtClean="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グアニン</a:t>
            </a:r>
            <a:endParaRPr lang="en-US" altLang="ja-JP" sz="1400" b="1" dirty="0" smtClean="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シトシン</a:t>
            </a:r>
            <a:endParaRPr lang="en-US" altLang="ja-JP" sz="1400" b="1" dirty="0" smtClean="0">
              <a:latin typeface="Meiryo UI" panose="020B0604030504040204" pitchFamily="50" charset="-128"/>
              <a:ea typeface="Meiryo UI" panose="020B0604030504040204" pitchFamily="50" charset="-128"/>
            </a:endParaRPr>
          </a:p>
          <a:p>
            <a:pPr algn="ctr"/>
            <a:r>
              <a:rPr lang="ja-JP" altLang="en-US" sz="1400" b="1" dirty="0">
                <a:solidFill>
                  <a:srgbClr val="7030A0"/>
                </a:solidFill>
                <a:latin typeface="Meiryo UI" panose="020B0604030504040204" pitchFamily="50" charset="-128"/>
                <a:ea typeface="Meiryo UI" panose="020B0604030504040204" pitchFamily="50" charset="-128"/>
              </a:rPr>
              <a:t>ウラシル</a:t>
            </a:r>
            <a:endParaRPr kumimoji="1" lang="en-US" altLang="ja-JP" sz="1400" b="1" dirty="0" smtClean="0">
              <a:solidFill>
                <a:srgbClr val="7030A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475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ox(in)">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図 38"/>
          <p:cNvPicPr>
            <a:picLocks noChangeAspect="1"/>
          </p:cNvPicPr>
          <p:nvPr/>
        </p:nvPicPr>
        <p:blipFill>
          <a:blip r:embed="rId2"/>
          <a:stretch>
            <a:fillRect/>
          </a:stretch>
        </p:blipFill>
        <p:spPr>
          <a:xfrm>
            <a:off x="4668160" y="614097"/>
            <a:ext cx="2680266" cy="2380159"/>
          </a:xfrm>
          <a:prstGeom prst="rect">
            <a:avLst/>
          </a:prstGeom>
        </p:spPr>
      </p:pic>
      <p:pic>
        <p:nvPicPr>
          <p:cNvPr id="17" name="図 16"/>
          <p:cNvPicPr>
            <a:picLocks noChangeAspect="1"/>
          </p:cNvPicPr>
          <p:nvPr/>
        </p:nvPicPr>
        <p:blipFill>
          <a:blip r:embed="rId3"/>
          <a:stretch>
            <a:fillRect/>
          </a:stretch>
        </p:blipFill>
        <p:spPr>
          <a:xfrm>
            <a:off x="8963575" y="501675"/>
            <a:ext cx="2942976" cy="2304109"/>
          </a:xfrm>
          <a:prstGeom prst="rect">
            <a:avLst/>
          </a:prstGeom>
        </p:spPr>
      </p:pic>
      <p:pic>
        <p:nvPicPr>
          <p:cNvPr id="50" name="Picture 3" descr="RNApoly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020" y="3532867"/>
            <a:ext cx="3263963" cy="3325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二等辺三角形 6"/>
          <p:cNvSpPr/>
          <p:nvPr/>
        </p:nvSpPr>
        <p:spPr>
          <a:xfrm>
            <a:off x="7110724" y="2310800"/>
            <a:ext cx="3006291" cy="2069431"/>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541514" y="3053779"/>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1" name="角丸四角形 10"/>
          <p:cNvSpPr/>
          <p:nvPr/>
        </p:nvSpPr>
        <p:spPr>
          <a:xfrm>
            <a:off x="7656846" y="3810581"/>
            <a:ext cx="1901791"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6186770" y="5496623"/>
            <a:ext cx="2132282" cy="55720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糖鎖の効用</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5273859" y="3079965"/>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7641718" y="3083595"/>
            <a:ext cx="1901791" cy="623236"/>
          </a:xfrm>
          <a:prstGeom prst="roundRect">
            <a:avLst/>
          </a:prstGeom>
          <a:solidFill>
            <a:srgbClr val="FFFF00"/>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1" name="右矢印 40"/>
          <p:cNvSpPr/>
          <p:nvPr/>
        </p:nvSpPr>
        <p:spPr>
          <a:xfrm>
            <a:off x="2182762" y="3238043"/>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2893017" y="3063717"/>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7" name="右矢印 46"/>
          <p:cNvSpPr/>
          <p:nvPr/>
        </p:nvSpPr>
        <p:spPr>
          <a:xfrm>
            <a:off x="4530775" y="3248887"/>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吹き出し 3"/>
          <p:cNvSpPr/>
          <p:nvPr/>
        </p:nvSpPr>
        <p:spPr>
          <a:xfrm>
            <a:off x="4084983" y="4610781"/>
            <a:ext cx="1817650" cy="2030145"/>
          </a:xfrm>
          <a:prstGeom prst="wedgeRoundRectCallout">
            <a:avLst>
              <a:gd name="adj1" fmla="val -68372"/>
              <a:gd name="adj2" fmla="val -8545"/>
              <a:gd name="adj3" fmla="val 16667"/>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latin typeface="Meiryo UI" panose="020B0604030504040204" pitchFamily="50" charset="-128"/>
                <a:ea typeface="Meiryo UI" panose="020B0604030504040204" pitchFamily="50" charset="-128"/>
              </a:rPr>
              <a:t>RNA</a:t>
            </a:r>
            <a:r>
              <a:rPr lang="ja-JP" altLang="en-US" sz="1200" b="1" dirty="0">
                <a:solidFill>
                  <a:schemeClr val="tx1"/>
                </a:solidFill>
                <a:latin typeface="Meiryo UI" panose="020B0604030504040204" pitchFamily="50" charset="-128"/>
                <a:ea typeface="Meiryo UI" panose="020B0604030504040204" pitchFamily="50" charset="-128"/>
              </a:rPr>
              <a:t>ポリメラーゼ</a:t>
            </a:r>
            <a:r>
              <a:rPr lang="ja-JP" altLang="en-US" sz="1200" dirty="0">
                <a:solidFill>
                  <a:schemeClr val="tx1"/>
                </a:solidFill>
                <a:latin typeface="Meiryo UI" panose="020B0604030504040204" pitchFamily="50" charset="-128"/>
                <a:ea typeface="Meiryo UI" panose="020B0604030504040204" pitchFamily="50" charset="-128"/>
              </a:rPr>
              <a:t>は、</a:t>
            </a:r>
            <a:r>
              <a:rPr lang="en-US" altLang="ja-JP" sz="1200" dirty="0">
                <a:solidFill>
                  <a:schemeClr val="tx1"/>
                </a:solidFill>
                <a:latin typeface="Meiryo UI" panose="020B0604030504040204" pitchFamily="50" charset="-128"/>
                <a:ea typeface="Meiryo UI" panose="020B0604030504040204" pitchFamily="50" charset="-128"/>
              </a:rPr>
              <a:t>DNA</a:t>
            </a:r>
            <a:r>
              <a:rPr lang="ja-JP" altLang="en-US" sz="1200" dirty="0">
                <a:solidFill>
                  <a:schemeClr val="tx1"/>
                </a:solidFill>
                <a:latin typeface="Meiryo UI" panose="020B0604030504040204" pitchFamily="50" charset="-128"/>
                <a:ea typeface="Meiryo UI" panose="020B0604030504040204" pitchFamily="50" charset="-128"/>
              </a:rPr>
              <a:t>の二重ラセンをほどきながら、二本鎖のうち鋳型となる鎖の塩基の配列を読んで、これと相補的な塩基をもったヌクレオチドを取り込み結合</a:t>
            </a:r>
            <a:r>
              <a:rPr lang="ja-JP" altLang="en-US" sz="1200" dirty="0" smtClean="0">
                <a:solidFill>
                  <a:schemeClr val="tx1"/>
                </a:solidFill>
                <a:latin typeface="Meiryo UI" panose="020B0604030504040204" pitchFamily="50" charset="-128"/>
                <a:ea typeface="Meiryo UI" panose="020B0604030504040204" pitchFamily="50" charset="-128"/>
              </a:rPr>
              <a:t>し「</a:t>
            </a:r>
            <a:r>
              <a:rPr lang="ja-JP" altLang="en-US" sz="1200" b="1" dirty="0" smtClean="0">
                <a:solidFill>
                  <a:schemeClr val="tx1"/>
                </a:solidFill>
                <a:latin typeface="Meiryo UI" panose="020B0604030504040204" pitchFamily="50" charset="-128"/>
                <a:ea typeface="Meiryo UI" panose="020B0604030504040204" pitchFamily="50" charset="-128"/>
              </a:rPr>
              <a:t>メッセンジャー</a:t>
            </a:r>
            <a:r>
              <a:rPr lang="en-US" altLang="ja-JP" sz="1200" b="1" dirty="0" smtClean="0">
                <a:solidFill>
                  <a:schemeClr val="tx1"/>
                </a:solidFill>
                <a:latin typeface="Meiryo UI" panose="020B0604030504040204" pitchFamily="50" charset="-128"/>
                <a:ea typeface="Meiryo UI" panose="020B0604030504040204" pitchFamily="50" charset="-128"/>
              </a:rPr>
              <a:t>RNA</a:t>
            </a:r>
            <a:r>
              <a:rPr lang="ja-JP" altLang="en-US" sz="1200" b="1" dirty="0" smtClean="0">
                <a:solidFill>
                  <a:schemeClr val="tx1"/>
                </a:solidFill>
                <a:latin typeface="Meiryo UI" panose="020B0604030504040204" pitchFamily="50" charset="-128"/>
                <a:ea typeface="Meiryo UI" panose="020B0604030504040204" pitchFamily="50" charset="-128"/>
              </a:rPr>
              <a:t>」（</a:t>
            </a:r>
            <a:r>
              <a:rPr lang="en-US" altLang="ja-JP" sz="1200" b="1" dirty="0" smtClean="0">
                <a:solidFill>
                  <a:schemeClr val="tx1"/>
                </a:solidFill>
                <a:latin typeface="Meiryo UI" panose="020B0604030504040204" pitchFamily="50" charset="-128"/>
                <a:ea typeface="Meiryo UI" panose="020B0604030504040204" pitchFamily="50" charset="-128"/>
              </a:rPr>
              <a:t>mRNA</a:t>
            </a:r>
            <a:r>
              <a:rPr lang="ja-JP" altLang="en-US" sz="1200" b="1"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を合成。</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3936587" y="4243354"/>
            <a:ext cx="2168984" cy="369332"/>
          </a:xfrm>
          <a:prstGeom prst="rect">
            <a:avLst/>
          </a:prstGeom>
          <a:noFill/>
        </p:spPr>
        <p:txBody>
          <a:bodyPr wrap="square" rtlCol="0">
            <a:spAutoFit/>
          </a:bodyPr>
          <a:lstStyle/>
          <a:p>
            <a:pPr algn="ctr"/>
            <a:r>
              <a:rPr kumimoji="1" lang="en-US" altLang="ja-JP" b="1" dirty="0" smtClean="0">
                <a:latin typeface="Meiryo UI" panose="020B0604030504040204" pitchFamily="50" charset="-128"/>
                <a:ea typeface="Meiryo UI" panose="020B0604030504040204" pitchFamily="50" charset="-128"/>
              </a:rPr>
              <a:t>RNA</a:t>
            </a:r>
            <a:r>
              <a:rPr kumimoji="1" lang="ja-JP" altLang="en-US" b="1" dirty="0" smtClean="0">
                <a:latin typeface="Meiryo UI" panose="020B0604030504040204" pitchFamily="50" charset="-128"/>
                <a:ea typeface="Meiryo UI" panose="020B0604030504040204" pitchFamily="50" charset="-128"/>
              </a:rPr>
              <a:t>ポリメラーゼ</a:t>
            </a:r>
            <a:endParaRPr kumimoji="1" lang="ja-JP" altLang="en-US" b="1" dirty="0">
              <a:latin typeface="Meiryo UI" panose="020B0604030504040204" pitchFamily="50" charset="-128"/>
              <a:ea typeface="Meiryo UI" panose="020B0604030504040204" pitchFamily="50" charset="-128"/>
            </a:endParaRPr>
          </a:p>
        </p:txBody>
      </p:sp>
      <p:sp>
        <p:nvSpPr>
          <p:cNvPr id="6" name="正方形/長方形 5"/>
          <p:cNvSpPr/>
          <p:nvPr/>
        </p:nvSpPr>
        <p:spPr>
          <a:xfrm>
            <a:off x="2930110" y="3394367"/>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pic>
        <p:nvPicPr>
          <p:cNvPr id="19" name="Picture 13" descr="第01章03-012p_DNAの構造"/>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5106" y="-2556"/>
            <a:ext cx="1813193" cy="3150022"/>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p:cNvSpPr txBox="1"/>
          <p:nvPr/>
        </p:nvSpPr>
        <p:spPr>
          <a:xfrm>
            <a:off x="-28083" y="469687"/>
            <a:ext cx="1290493" cy="369332"/>
          </a:xfrm>
          <a:prstGeom prst="rect">
            <a:avLst/>
          </a:prstGeom>
          <a:noFill/>
        </p:spPr>
        <p:txBody>
          <a:bodyPr wrap="square" rtlCol="0">
            <a:spAutoFit/>
          </a:bodyPr>
          <a:lstStyle/>
          <a:p>
            <a:pPr algn="ctr"/>
            <a:r>
              <a:rPr kumimoji="1" lang="ja-JP" altLang="en-US" b="1" dirty="0" smtClean="0">
                <a:latin typeface="Meiryo UI" panose="020B0604030504040204" pitchFamily="50" charset="-128"/>
                <a:ea typeface="Meiryo UI" panose="020B0604030504040204" pitchFamily="50" charset="-128"/>
              </a:rPr>
              <a:t>染色体→</a:t>
            </a:r>
            <a:endParaRPr kumimoji="1" lang="ja-JP" altLang="en-US" b="1"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2026322" y="1934955"/>
            <a:ext cx="1745472" cy="523220"/>
          </a:xfrm>
          <a:prstGeom prst="rect">
            <a:avLst/>
          </a:prstGeom>
          <a:noFill/>
        </p:spPr>
        <p:txBody>
          <a:bodyPr wrap="square" rtlCol="0">
            <a:spAutoFit/>
          </a:bodyPr>
          <a:lstStyle/>
          <a:p>
            <a:r>
              <a:rPr kumimoji="1" lang="ja-JP" altLang="en-US" sz="2800" b="1" dirty="0" smtClean="0">
                <a:latin typeface="Meiryo UI" panose="020B0604030504040204" pitchFamily="50" charset="-128"/>
                <a:ea typeface="Meiryo UI" panose="020B0604030504040204" pitchFamily="50" charset="-128"/>
              </a:rPr>
              <a:t>←</a:t>
            </a:r>
            <a:r>
              <a:rPr kumimoji="1" lang="en-US" altLang="ja-JP" sz="2800" b="1" dirty="0" smtClean="0">
                <a:solidFill>
                  <a:srgbClr val="C00000"/>
                </a:solidFill>
                <a:latin typeface="Meiryo UI" panose="020B0604030504040204" pitchFamily="50" charset="-128"/>
                <a:ea typeface="Meiryo UI" panose="020B0604030504040204" pitchFamily="50" charset="-128"/>
              </a:rPr>
              <a:t>DNA</a:t>
            </a:r>
            <a:endParaRPr kumimoji="1" lang="ja-JP" altLang="en-US" sz="2800" b="1" dirty="0">
              <a:solidFill>
                <a:srgbClr val="C00000"/>
              </a:solidFill>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2832651" y="582734"/>
            <a:ext cx="2027583"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←クロマチン繊維</a:t>
            </a:r>
            <a:endParaRPr kumimoji="1" lang="ja-JP" altLang="en-US" b="1" dirty="0">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2453001" y="1345598"/>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←ヒストン</a:t>
            </a:r>
            <a:endParaRPr kumimoji="1" lang="ja-JP" altLang="en-US" b="1"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2140249" y="3047532"/>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4483906" y="3036888"/>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35" name="右矢印 34"/>
          <p:cNvSpPr/>
          <p:nvPr/>
        </p:nvSpPr>
        <p:spPr>
          <a:xfrm>
            <a:off x="6989806" y="3235725"/>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6103282" y="4363079"/>
            <a:ext cx="5883309" cy="646331"/>
          </a:xfrm>
          <a:prstGeom prst="rect">
            <a:avLst/>
          </a:prstGeom>
          <a:noFill/>
        </p:spPr>
        <p:txBody>
          <a:bodyPr wrap="square" rtlCol="0">
            <a:spAutoFit/>
          </a:bodyPr>
          <a:lstStyle/>
          <a:p>
            <a:pPr algn="ctr"/>
            <a:r>
              <a:rPr kumimoji="1" lang="ja-JP" altLang="en-US" b="1" u="sng" dirty="0" smtClean="0">
                <a:solidFill>
                  <a:srgbClr val="C00000"/>
                </a:solidFill>
                <a:latin typeface="Meiryo UI" panose="020B0604030504040204" pitchFamily="50" charset="-128"/>
                <a:ea typeface="Meiryo UI" panose="020B0604030504040204" pitchFamily="50" charset="-128"/>
              </a:rPr>
              <a:t>生まれたてのタンパク質に糖鎖が付くことで・・・</a:t>
            </a:r>
            <a:endParaRPr kumimoji="1" lang="en-US" altLang="ja-JP" b="1" u="sng" dirty="0" smtClean="0">
              <a:solidFill>
                <a:srgbClr val="C00000"/>
              </a:solidFill>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タンパク質の</a:t>
            </a:r>
            <a:r>
              <a:rPr lang="ja-JP" altLang="en-US" b="1" dirty="0" smtClean="0">
                <a:latin typeface="Meiryo UI" panose="020B0604030504040204" pitchFamily="50" charset="-128"/>
                <a:ea typeface="Meiryo UI" panose="020B0604030504040204" pitchFamily="50" charset="-128"/>
              </a:rPr>
              <a:t>構造が変化し、圧倒的な多様性が生まれる！</a:t>
            </a:r>
            <a:endParaRPr kumimoji="1" lang="ja-JP" altLang="en-US" b="1" dirty="0">
              <a:latin typeface="Meiryo UI" panose="020B0604030504040204" pitchFamily="50" charset="-128"/>
              <a:ea typeface="Meiryo UI" panose="020B0604030504040204" pitchFamily="50" charset="-128"/>
            </a:endParaRPr>
          </a:p>
        </p:txBody>
      </p:sp>
      <p:sp>
        <p:nvSpPr>
          <p:cNvPr id="37" name="右矢印 36"/>
          <p:cNvSpPr/>
          <p:nvPr/>
        </p:nvSpPr>
        <p:spPr>
          <a:xfrm>
            <a:off x="9576868" y="3225786"/>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5333493" y="3406623"/>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8358808" y="4974920"/>
            <a:ext cx="3209426" cy="1846659"/>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１．タンパク質の物性改良</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２．タンパク質の品質管理</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３．タンパク質の保護</a:t>
            </a:r>
            <a:endParaRPr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４．細胞の種類の識別</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５．ウィルス感染の入り口</a:t>
            </a:r>
            <a:endParaRPr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６．細胞間の情報伝達のアンテナ</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７．薬を体内に運ぶ（</a:t>
            </a:r>
            <a:r>
              <a:rPr lang="en-US" altLang="ja-JP" sz="1600" b="1" dirty="0" smtClean="0">
                <a:latin typeface="Meiryo UI" panose="020B0604030504040204" pitchFamily="50" charset="-128"/>
                <a:ea typeface="Meiryo UI" panose="020B0604030504040204" pitchFamily="50" charset="-128"/>
              </a:rPr>
              <a:t>DSS</a:t>
            </a:r>
            <a:r>
              <a:rPr lang="ja-JP" altLang="en-US" sz="1600" b="1" dirty="0" smtClean="0">
                <a:latin typeface="Meiryo UI" panose="020B0604030504040204" pitchFamily="50" charset="-128"/>
                <a:ea typeface="Meiryo UI" panose="020B0604030504040204" pitchFamily="50" charset="-128"/>
              </a:rPr>
              <a:t>）</a:t>
            </a:r>
            <a:endParaRPr kumimoji="1" lang="ja-JP" altLang="en-US" sz="1600" b="1" dirty="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0093542" y="2754872"/>
            <a:ext cx="1621935" cy="1323439"/>
          </a:xfrm>
          <a:prstGeom prst="rect">
            <a:avLst/>
          </a:prstGeom>
          <a:noFill/>
        </p:spPr>
        <p:txBody>
          <a:bodyPr wrap="square" rtlCol="0">
            <a:spAutoFit/>
          </a:bodyPr>
          <a:lstStyle/>
          <a:p>
            <a:pPr algn="ctr"/>
            <a:r>
              <a:rPr lang="ja-JP" altLang="en-US" sz="2000" b="1" dirty="0" smtClean="0">
                <a:latin typeface="Meiryo UI" panose="020B0604030504040204" pitchFamily="50" charset="-128"/>
                <a:ea typeface="Meiryo UI" panose="020B0604030504040204" pitchFamily="50" charset="-128"/>
              </a:rPr>
              <a:t>再生</a:t>
            </a:r>
            <a:endParaRPr lang="en-US" altLang="ja-JP" sz="2000" b="1" dirty="0" smtClean="0">
              <a:latin typeface="Meiryo UI" panose="020B0604030504040204" pitchFamily="50" charset="-128"/>
              <a:ea typeface="Meiryo UI" panose="020B0604030504040204" pitchFamily="50" charset="-128"/>
            </a:endParaRPr>
          </a:p>
          <a:p>
            <a:pPr algn="ctr"/>
            <a:r>
              <a:rPr lang="ja-JP" altLang="en-US" sz="2000" b="1" dirty="0" smtClean="0">
                <a:latin typeface="Meiryo UI" panose="020B0604030504040204" pitchFamily="50" charset="-128"/>
                <a:ea typeface="Meiryo UI" panose="020B0604030504040204" pitchFamily="50" charset="-128"/>
              </a:rPr>
              <a:t>細胞死</a:t>
            </a:r>
            <a:endParaRPr lang="en-US" altLang="ja-JP" sz="2000" b="1" dirty="0" smtClean="0">
              <a:latin typeface="Meiryo UI" panose="020B0604030504040204" pitchFamily="50" charset="-128"/>
              <a:ea typeface="Meiryo UI" panose="020B0604030504040204" pitchFamily="50" charset="-128"/>
            </a:endParaRPr>
          </a:p>
          <a:p>
            <a:pPr algn="ctr"/>
            <a:r>
              <a:rPr lang="ja-JP" altLang="en-US" sz="2000" b="1" dirty="0" smtClean="0">
                <a:latin typeface="Meiryo UI" panose="020B0604030504040204" pitchFamily="50" charset="-128"/>
                <a:ea typeface="Meiryo UI" panose="020B0604030504040204" pitchFamily="50" charset="-128"/>
              </a:rPr>
              <a:t>分化・代謝</a:t>
            </a:r>
            <a:endParaRPr lang="en-US" altLang="ja-JP" sz="2000" b="1" dirty="0" smtClean="0">
              <a:latin typeface="Meiryo UI" panose="020B0604030504040204" pitchFamily="50" charset="-128"/>
              <a:ea typeface="Meiryo UI" panose="020B0604030504040204" pitchFamily="50" charset="-128"/>
            </a:endParaRPr>
          </a:p>
          <a:p>
            <a:pPr algn="ctr"/>
            <a:r>
              <a:rPr kumimoji="1" lang="ja-JP" altLang="en-US" sz="2000" b="1" dirty="0" smtClean="0">
                <a:latin typeface="Meiryo UI" panose="020B0604030504040204" pitchFamily="50" charset="-128"/>
                <a:ea typeface="Meiryo UI" panose="020B0604030504040204" pitchFamily="50" charset="-128"/>
              </a:rPr>
              <a:t>細胞</a:t>
            </a:r>
            <a:r>
              <a:rPr lang="ja-JP" altLang="en-US" sz="2000" b="1" dirty="0" smtClean="0">
                <a:latin typeface="Meiryo UI" panose="020B0604030504040204" pitchFamily="50" charset="-128"/>
                <a:ea typeface="Meiryo UI" panose="020B0604030504040204" pitchFamily="50" charset="-128"/>
              </a:rPr>
              <a:t>の増殖</a:t>
            </a:r>
            <a:endParaRPr kumimoji="1" lang="ja-JP" altLang="en-US" sz="2000" b="1" dirty="0">
              <a:latin typeface="Meiryo UI" panose="020B0604030504040204" pitchFamily="50" charset="-128"/>
              <a:ea typeface="Meiryo UI" panose="020B0604030504040204" pitchFamily="50" charset="-128"/>
            </a:endParaRPr>
          </a:p>
        </p:txBody>
      </p:sp>
      <p:sp>
        <p:nvSpPr>
          <p:cNvPr id="33" name="右矢印 32"/>
          <p:cNvSpPr/>
          <p:nvPr/>
        </p:nvSpPr>
        <p:spPr>
          <a:xfrm>
            <a:off x="7355656" y="1021061"/>
            <a:ext cx="1607919" cy="1093266"/>
          </a:xfrm>
          <a:prstGeom prst="rightArrow">
            <a:avLst>
              <a:gd name="adj1" fmla="val 50000"/>
              <a:gd name="adj2" fmla="val 4727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糖鎖修飾</a:t>
            </a:r>
            <a:endParaRPr kumimoji="1" lang="ja-JP" altLang="en-US" b="1" dirty="0">
              <a:latin typeface="Meiryo UI" panose="020B0604030504040204" pitchFamily="50" charset="-128"/>
              <a:ea typeface="Meiryo UI" panose="020B0604030504040204" pitchFamily="50" charset="-128"/>
            </a:endParaRPr>
          </a:p>
        </p:txBody>
      </p:sp>
      <p:sp>
        <p:nvSpPr>
          <p:cNvPr id="34" name="テキスト ボックス 33"/>
          <p:cNvSpPr txBox="1"/>
          <p:nvPr/>
        </p:nvSpPr>
        <p:spPr>
          <a:xfrm>
            <a:off x="4975621" y="245718"/>
            <a:ext cx="2540053" cy="369332"/>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rPr>
              <a:t>生まれたてのタンパク質</a:t>
            </a:r>
            <a:endParaRPr kumimoji="1" lang="ja-JP" altLang="en-US" dirty="0">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9141563" y="209630"/>
            <a:ext cx="2540053" cy="369332"/>
          </a:xfrm>
          <a:prstGeom prst="rect">
            <a:avLst/>
          </a:prstGeom>
          <a:noFill/>
        </p:spPr>
        <p:txBody>
          <a:bodyPr wrap="square" rtlCol="0">
            <a:spAutoFit/>
          </a:bodyPr>
          <a:lstStyle/>
          <a:p>
            <a:pPr algn="ctr"/>
            <a:r>
              <a:rPr kumimoji="1" lang="ja-JP" altLang="en-US" dirty="0" smtClean="0">
                <a:latin typeface="Meiryo UI" panose="020B0604030504040204" pitchFamily="50" charset="-128"/>
                <a:ea typeface="Meiryo UI" panose="020B0604030504040204" pitchFamily="50" charset="-128"/>
              </a:rPr>
              <a:t>成熟したタンパク質へ</a:t>
            </a:r>
            <a:endParaRPr kumimoji="1" lang="ja-JP" altLang="en-US" dirty="0">
              <a:latin typeface="Meiryo UI" panose="020B0604030504040204" pitchFamily="50" charset="-128"/>
              <a:ea typeface="Meiryo UI" panose="020B0604030504040204" pitchFamily="50" charset="-128"/>
            </a:endParaRPr>
          </a:p>
        </p:txBody>
      </p:sp>
      <p:sp>
        <p:nvSpPr>
          <p:cNvPr id="53" name="テキスト ボックス 52"/>
          <p:cNvSpPr txBox="1"/>
          <p:nvPr/>
        </p:nvSpPr>
        <p:spPr>
          <a:xfrm rot="2061295">
            <a:off x="11107786" y="1600808"/>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8963867" y="1802315"/>
            <a:ext cx="1006401" cy="646331"/>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a:t>
            </a:r>
            <a:endParaRPr lang="en-US" altLang="ja-JP" b="1" dirty="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55" name="テキスト ボックス 54"/>
          <p:cNvSpPr txBox="1"/>
          <p:nvPr/>
        </p:nvSpPr>
        <p:spPr>
          <a:xfrm>
            <a:off x="9861557" y="793499"/>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6093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ox(in)">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テキスト ボックス 43"/>
          <p:cNvSpPr txBox="1"/>
          <p:nvPr/>
        </p:nvSpPr>
        <p:spPr>
          <a:xfrm>
            <a:off x="2613799" y="1864"/>
            <a:ext cx="6957986" cy="400110"/>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糖鎖テクノロジー俯瞰（</a:t>
            </a:r>
            <a:r>
              <a:rPr lang="en-US" altLang="ja-JP" sz="2000" b="1" dirty="0" smtClean="0">
                <a:latin typeface="Meiryo UI" panose="020B0604030504040204" pitchFamily="50" charset="-128"/>
                <a:ea typeface="Meiryo UI" panose="020B0604030504040204" pitchFamily="50" charset="-128"/>
              </a:rPr>
              <a:t>GLYCOTECHNOLOGY</a:t>
            </a:r>
            <a:r>
              <a:rPr lang="ja-JP" altLang="en-US" sz="2000" b="1" dirty="0" smtClean="0">
                <a:latin typeface="Meiryo UI" panose="020B0604030504040204" pitchFamily="50" charset="-128"/>
                <a:ea typeface="Meiryo UI" panose="020B0604030504040204" pitchFamily="50" charset="-128"/>
              </a:rPr>
              <a:t>）</a:t>
            </a:r>
            <a:endParaRPr kumimoji="1" lang="ja-JP" altLang="en-US" sz="2000" b="1" dirty="0">
              <a:latin typeface="Meiryo UI" panose="020B0604030504040204" pitchFamily="50" charset="-128"/>
              <a:ea typeface="Meiryo UI" panose="020B0604030504040204" pitchFamily="50" charset="-128"/>
            </a:endParaRPr>
          </a:p>
        </p:txBody>
      </p:sp>
      <p:pic>
        <p:nvPicPr>
          <p:cNvPr id="45" name="図 44"/>
          <p:cNvPicPr>
            <a:picLocks noChangeAspect="1"/>
          </p:cNvPicPr>
          <p:nvPr/>
        </p:nvPicPr>
        <p:blipFill>
          <a:blip r:embed="rId2"/>
          <a:stretch>
            <a:fillRect/>
          </a:stretch>
        </p:blipFill>
        <p:spPr>
          <a:xfrm>
            <a:off x="2434891" y="401974"/>
            <a:ext cx="7315392" cy="6350295"/>
          </a:xfrm>
          <a:prstGeom prst="rect">
            <a:avLst/>
          </a:prstGeom>
        </p:spPr>
      </p:pic>
    </p:spTree>
    <p:extLst>
      <p:ext uri="{BB962C8B-B14F-4D97-AF65-F5344CB8AC3E}">
        <p14:creationId xmlns:p14="http://schemas.microsoft.com/office/powerpoint/2010/main" val="2926704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テキスト ボックス 43"/>
          <p:cNvSpPr txBox="1"/>
          <p:nvPr/>
        </p:nvSpPr>
        <p:spPr>
          <a:xfrm>
            <a:off x="2613799" y="1864"/>
            <a:ext cx="6957986" cy="400110"/>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糖鎖医療・糖鎖創薬</a:t>
            </a:r>
            <a:endParaRPr kumimoji="1" lang="ja-JP" altLang="en-US" sz="2000" b="1"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981075488"/>
              </p:ext>
            </p:extLst>
          </p:nvPr>
        </p:nvGraphicFramePr>
        <p:xfrm>
          <a:off x="864702" y="719666"/>
          <a:ext cx="10843593" cy="2602433"/>
        </p:xfrm>
        <a:graphic>
          <a:graphicData uri="http://schemas.openxmlformats.org/drawingml/2006/table">
            <a:tbl>
              <a:tblPr firstRow="1" bandRow="1">
                <a:tableStyleId>{073A0DAA-6AF3-43AB-8588-CEC1D06C72B9}</a:tableStyleId>
              </a:tblPr>
              <a:tblGrid>
                <a:gridCol w="2832655"/>
                <a:gridCol w="4396407"/>
                <a:gridCol w="3614531"/>
              </a:tblGrid>
              <a:tr h="370840">
                <a:tc>
                  <a:txBody>
                    <a:bodyPr/>
                    <a:lstStyle/>
                    <a:p>
                      <a:pPr algn="ctr"/>
                      <a:r>
                        <a:rPr kumimoji="1" lang="ja-JP" altLang="en-US" sz="1800" dirty="0" smtClean="0">
                          <a:latin typeface="Meiryo UI" panose="020B0604030504040204" pitchFamily="50" charset="-128"/>
                          <a:ea typeface="Meiryo UI" panose="020B0604030504040204" pitchFamily="50" charset="-128"/>
                        </a:rPr>
                        <a:t>項目</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概要</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有力プレイヤー</a:t>
                      </a:r>
                      <a:endParaRPr kumimoji="1" lang="ja-JP" altLang="en-US" sz="1800" dirty="0">
                        <a:latin typeface="Meiryo UI" panose="020B0604030504040204" pitchFamily="50" charset="-128"/>
                        <a:ea typeface="Meiryo UI" panose="020B0604030504040204" pitchFamily="50" charset="-128"/>
                      </a:endParaRPr>
                    </a:p>
                  </a:txBody>
                  <a:tcPr/>
                </a:tc>
              </a:tr>
              <a:tr h="370840">
                <a:tc>
                  <a:txBody>
                    <a:bodyPr/>
                    <a:lstStyle/>
                    <a:p>
                      <a:pPr algn="ctr"/>
                      <a:r>
                        <a:rPr kumimoji="1" lang="ja-JP" altLang="en-US" sz="1800" dirty="0" smtClean="0">
                          <a:latin typeface="Meiryo UI" panose="020B0604030504040204" pitchFamily="50" charset="-128"/>
                          <a:ea typeface="Meiryo UI" panose="020B0604030504040204" pitchFamily="50" charset="-128"/>
                        </a:rPr>
                        <a:t>バイオ医薬品</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8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800" dirty="0">
                        <a:latin typeface="Meiryo UI" panose="020B0604030504040204" pitchFamily="50" charset="-128"/>
                        <a:ea typeface="Meiryo UI" panose="020B0604030504040204" pitchFamily="50" charset="-128"/>
                      </a:endParaRPr>
                    </a:p>
                  </a:txBody>
                  <a:tcPr/>
                </a:tc>
              </a:tr>
              <a:tr h="377393">
                <a:tc>
                  <a:txBody>
                    <a:bodyPr/>
                    <a:lstStyle/>
                    <a:p>
                      <a:pPr algn="ctr"/>
                      <a:endParaRPr kumimoji="1" lang="ja-JP" altLang="en-US" sz="1800">
                        <a:latin typeface="Meiryo UI" panose="020B0604030504040204" pitchFamily="50" charset="-128"/>
                        <a:ea typeface="Meiryo UI" panose="020B0604030504040204" pitchFamily="50" charset="-128"/>
                      </a:endParaRPr>
                    </a:p>
                  </a:txBody>
                  <a:tcPr/>
                </a:tc>
                <a:tc>
                  <a:txBody>
                    <a:bodyPr/>
                    <a:lstStyle/>
                    <a:p>
                      <a:pPr algn="ctr"/>
                      <a:endParaRPr kumimoji="1" lang="ja-JP" altLang="en-US" sz="18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800" dirty="0">
                        <a:latin typeface="Meiryo UI" panose="020B0604030504040204" pitchFamily="50" charset="-128"/>
                        <a:ea typeface="Meiryo UI" panose="020B0604030504040204" pitchFamily="50" charset="-128"/>
                      </a:endParaRPr>
                    </a:p>
                  </a:txBody>
                  <a:tcPr/>
                </a:tc>
              </a:tr>
              <a:tr h="370840">
                <a:tc>
                  <a:txBody>
                    <a:bodyPr/>
                    <a:lstStyle/>
                    <a:p>
                      <a:pPr algn="ctr"/>
                      <a:endParaRPr kumimoji="1" lang="ja-JP" altLang="en-US" sz="1800">
                        <a:latin typeface="Meiryo UI" panose="020B0604030504040204" pitchFamily="50" charset="-128"/>
                        <a:ea typeface="Meiryo UI" panose="020B0604030504040204" pitchFamily="50" charset="-128"/>
                      </a:endParaRPr>
                    </a:p>
                  </a:txBody>
                  <a:tcPr/>
                </a:tc>
                <a:tc>
                  <a:txBody>
                    <a:bodyPr/>
                    <a:lstStyle/>
                    <a:p>
                      <a:pPr algn="ctr"/>
                      <a:endParaRPr kumimoji="1" lang="ja-JP" altLang="en-US" sz="18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800" dirty="0">
                        <a:latin typeface="Meiryo UI" panose="020B0604030504040204" pitchFamily="50" charset="-128"/>
                        <a:ea typeface="Meiryo UI" panose="020B0604030504040204" pitchFamily="50" charset="-128"/>
                      </a:endParaRPr>
                    </a:p>
                  </a:txBody>
                  <a:tcPr/>
                </a:tc>
              </a:tr>
              <a:tr h="370840">
                <a:tc>
                  <a:txBody>
                    <a:bodyPr/>
                    <a:lstStyle/>
                    <a:p>
                      <a:pPr algn="ctr"/>
                      <a:endParaRPr kumimoji="1" lang="ja-JP" altLang="en-US" sz="18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8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800" dirty="0">
                        <a:latin typeface="Meiryo UI" panose="020B0604030504040204" pitchFamily="50" charset="-128"/>
                        <a:ea typeface="Meiryo UI" panose="020B0604030504040204" pitchFamily="50" charset="-128"/>
                      </a:endParaRPr>
                    </a:p>
                  </a:txBody>
                  <a:tcPr/>
                </a:tc>
              </a:tr>
              <a:tr h="370840">
                <a:tc>
                  <a:txBody>
                    <a:bodyPr/>
                    <a:lstStyle/>
                    <a:p>
                      <a:pPr algn="ctr"/>
                      <a:endParaRPr kumimoji="1" lang="ja-JP" altLang="en-US" sz="1800">
                        <a:latin typeface="Meiryo UI" panose="020B0604030504040204" pitchFamily="50" charset="-128"/>
                        <a:ea typeface="Meiryo UI" panose="020B0604030504040204" pitchFamily="50" charset="-128"/>
                      </a:endParaRPr>
                    </a:p>
                  </a:txBody>
                  <a:tcPr/>
                </a:tc>
                <a:tc>
                  <a:txBody>
                    <a:bodyPr/>
                    <a:lstStyle/>
                    <a:p>
                      <a:pPr algn="ctr"/>
                      <a:endParaRPr kumimoji="1" lang="ja-JP" altLang="en-US" sz="18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800" dirty="0">
                        <a:latin typeface="Meiryo UI" panose="020B0604030504040204" pitchFamily="50" charset="-128"/>
                        <a:ea typeface="Meiryo UI" panose="020B0604030504040204" pitchFamily="50" charset="-128"/>
                      </a:endParaRPr>
                    </a:p>
                  </a:txBody>
                  <a:tcPr/>
                </a:tc>
              </a:tr>
              <a:tr h="370840">
                <a:tc>
                  <a:txBody>
                    <a:bodyPr/>
                    <a:lstStyle/>
                    <a:p>
                      <a:pPr algn="ctr"/>
                      <a:endParaRPr kumimoji="1" lang="ja-JP" altLang="en-US" sz="1800">
                        <a:latin typeface="Meiryo UI" panose="020B0604030504040204" pitchFamily="50" charset="-128"/>
                        <a:ea typeface="Meiryo UI" panose="020B0604030504040204" pitchFamily="50" charset="-128"/>
                      </a:endParaRPr>
                    </a:p>
                  </a:txBody>
                  <a:tcPr/>
                </a:tc>
                <a:tc>
                  <a:txBody>
                    <a:bodyPr/>
                    <a:lstStyle/>
                    <a:p>
                      <a:pPr algn="ctr"/>
                      <a:endParaRPr kumimoji="1" lang="ja-JP" altLang="en-US" sz="1800">
                        <a:latin typeface="Meiryo UI" panose="020B0604030504040204" pitchFamily="50" charset="-128"/>
                        <a:ea typeface="Meiryo UI" panose="020B0604030504040204" pitchFamily="50" charset="-128"/>
                      </a:endParaRPr>
                    </a:p>
                  </a:txBody>
                  <a:tcPr/>
                </a:tc>
                <a:tc>
                  <a:txBody>
                    <a:bodyPr/>
                    <a:lstStyle/>
                    <a:p>
                      <a:pPr algn="ctr"/>
                      <a:endParaRPr kumimoji="1" lang="ja-JP" altLang="en-US" sz="1800" dirty="0">
                        <a:latin typeface="Meiryo UI" panose="020B0604030504040204" pitchFamily="50" charset="-128"/>
                        <a:ea typeface="Meiryo UI" panose="020B0604030504040204" pitchFamily="50" charset="-128"/>
                      </a:endParaRPr>
                    </a:p>
                  </a:txBody>
                  <a:tcPr/>
                </a:tc>
              </a:tr>
            </a:tbl>
          </a:graphicData>
        </a:graphic>
      </p:graphicFrame>
    </p:spTree>
    <p:extLst>
      <p:ext uri="{BB962C8B-B14F-4D97-AF65-F5344CB8AC3E}">
        <p14:creationId xmlns:p14="http://schemas.microsoft.com/office/powerpoint/2010/main" val="17801634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p:cNvSpPr txBox="1"/>
          <p:nvPr/>
        </p:nvSpPr>
        <p:spPr>
          <a:xfrm>
            <a:off x="4870175" y="71437"/>
            <a:ext cx="2454966" cy="400110"/>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糖鎖テクノロジー</a:t>
            </a:r>
            <a:endParaRPr kumimoji="1" lang="ja-JP" altLang="en-US" sz="2000" b="1" dirty="0">
              <a:latin typeface="Meiryo UI" panose="020B0604030504040204" pitchFamily="50" charset="-128"/>
              <a:ea typeface="Meiryo UI" panose="020B0604030504040204" pitchFamily="50" charset="-128"/>
            </a:endParaRPr>
          </a:p>
        </p:txBody>
      </p:sp>
      <p:grpSp>
        <p:nvGrpSpPr>
          <p:cNvPr id="4" name="グループ化 3"/>
          <p:cNvGrpSpPr/>
          <p:nvPr/>
        </p:nvGrpSpPr>
        <p:grpSpPr>
          <a:xfrm>
            <a:off x="695739" y="526774"/>
            <a:ext cx="10803836" cy="6186792"/>
            <a:chOff x="815007" y="526774"/>
            <a:chExt cx="10803836" cy="6186792"/>
          </a:xfrm>
        </p:grpSpPr>
        <p:sp>
          <p:nvSpPr>
            <p:cNvPr id="3" name="テキスト ボックス 2"/>
            <p:cNvSpPr txBox="1"/>
            <p:nvPr/>
          </p:nvSpPr>
          <p:spPr>
            <a:xfrm>
              <a:off x="815009" y="526775"/>
              <a:ext cx="1798790" cy="646331"/>
            </a:xfrm>
            <a:prstGeom prst="rect">
              <a:avLst/>
            </a:prstGeom>
            <a:solidFill>
              <a:srgbClr val="FFC000"/>
            </a:solidFill>
            <a:ln w="19050">
              <a:solidFill>
                <a:srgbClr val="C00000"/>
              </a:solidFill>
            </a:ln>
          </p:spPr>
          <p:txBody>
            <a:bodyPr wrap="square" rtlCol="0">
              <a:spAutoFit/>
            </a:bodyPr>
            <a:lstStyle/>
            <a:p>
              <a:pPr algn="ctr"/>
              <a:r>
                <a:rPr kumimoji="1" lang="ja-JP" altLang="en-US" dirty="0" smtClean="0">
                  <a:latin typeface="Meiryo UI" panose="020B0604030504040204" pitchFamily="50" charset="-128"/>
                  <a:ea typeface="Meiryo UI" panose="020B0604030504040204" pitchFamily="50" charset="-128"/>
                </a:rPr>
                <a:t>糖鎖医療</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糖鎖創薬</a:t>
              </a:r>
              <a:endParaRPr kumimoji="1" lang="ja-JP" altLang="en-US"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2613799" y="526774"/>
              <a:ext cx="6629590" cy="646331"/>
            </a:xfrm>
            <a:prstGeom prst="rect">
              <a:avLst/>
            </a:prstGeom>
            <a:solidFill>
              <a:schemeClr val="accent4">
                <a:lumMod val="75000"/>
              </a:schemeClr>
            </a:solidFill>
            <a:ln w="19050">
              <a:solidFill>
                <a:srgbClr val="C00000"/>
              </a:solidFill>
            </a:ln>
          </p:spPr>
          <p:txBody>
            <a:bodyPr wrap="square" rtlCol="0">
              <a:spAutoFit/>
            </a:bodyPr>
            <a:lstStyle/>
            <a:p>
              <a:pPr algn="ctr"/>
              <a:r>
                <a:rPr kumimoji="1" lang="ja-JP" altLang="en-US" sz="3600" b="1" dirty="0" smtClean="0">
                  <a:latin typeface="Meiryo UI" panose="020B0604030504040204" pitchFamily="50" charset="-128"/>
                  <a:ea typeface="Meiryo UI" panose="020B0604030504040204" pitchFamily="50" charset="-128"/>
                </a:rPr>
                <a:t>バイオ医薬品</a:t>
              </a:r>
              <a:endParaRPr kumimoji="1" lang="ja-JP" altLang="en-US" sz="3600" b="1"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815007" y="1173105"/>
              <a:ext cx="1798790" cy="923330"/>
            </a:xfrm>
            <a:prstGeom prst="rect">
              <a:avLst/>
            </a:prstGeom>
            <a:solidFill>
              <a:schemeClr val="accent4">
                <a:lumMod val="60000"/>
                <a:lumOff val="40000"/>
              </a:schemeClr>
            </a:solidFill>
            <a:ln>
              <a:solidFill>
                <a:schemeClr val="tx1"/>
              </a:solidFill>
            </a:ln>
          </p:spPr>
          <p:txBody>
            <a:bodyPr wrap="square" rtlCol="0">
              <a:spAutoFit/>
            </a:bodyPr>
            <a:lstStyle/>
            <a:p>
              <a:pPr algn="ct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現状</a:t>
              </a:r>
              <a:endParaRPr kumimoji="1" lang="en-US" altLang="ja-JP" b="1" dirty="0" smtClean="0">
                <a:latin typeface="Meiryo UI" panose="020B0604030504040204" pitchFamily="50" charset="-128"/>
                <a:ea typeface="Meiryo UI" panose="020B0604030504040204" pitchFamily="50" charset="-128"/>
              </a:endParaRPr>
            </a:p>
            <a:p>
              <a:pPr algn="ctr"/>
              <a:endParaRPr kumimoji="1" lang="ja-JP" altLang="en-US"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815007" y="2098228"/>
              <a:ext cx="1798790" cy="923330"/>
            </a:xfrm>
            <a:prstGeom prst="rect">
              <a:avLst/>
            </a:prstGeom>
            <a:solidFill>
              <a:schemeClr val="accent4">
                <a:lumMod val="60000"/>
                <a:lumOff val="40000"/>
              </a:schemeClr>
            </a:solidFill>
            <a:ln>
              <a:solidFill>
                <a:schemeClr val="tx1"/>
              </a:solidFill>
            </a:ln>
          </p:spPr>
          <p:txBody>
            <a:bodyPr wrap="square" rtlCol="0">
              <a:spAutoFit/>
            </a:bodyPr>
            <a:lstStyle/>
            <a:p>
              <a:pPr algn="ctr"/>
              <a:endParaRPr lang="en-US" altLang="ja-JP"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インパクト</a:t>
              </a:r>
              <a:endParaRPr lang="en-US" altLang="ja-JP" b="1" dirty="0" smtClean="0">
                <a:latin typeface="Meiryo UI" panose="020B0604030504040204" pitchFamily="50" charset="-128"/>
                <a:ea typeface="Meiryo UI" panose="020B0604030504040204" pitchFamily="50" charset="-128"/>
              </a:endParaRPr>
            </a:p>
            <a:p>
              <a:pPr algn="ctr"/>
              <a:endParaRPr kumimoji="1" lang="ja-JP" altLang="en-US"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815007" y="3024934"/>
              <a:ext cx="1798790" cy="923330"/>
            </a:xfrm>
            <a:prstGeom prst="rect">
              <a:avLst/>
            </a:prstGeom>
            <a:solidFill>
              <a:schemeClr val="accent4">
                <a:lumMod val="60000"/>
                <a:lumOff val="40000"/>
              </a:schemeClr>
            </a:solidFill>
            <a:ln>
              <a:solidFill>
                <a:schemeClr val="tx1"/>
              </a:solidFill>
            </a:ln>
          </p:spPr>
          <p:txBody>
            <a:bodyPr wrap="square" rtlCol="0">
              <a:spAutoFit/>
            </a:bodyPr>
            <a:lstStyle/>
            <a:p>
              <a:pPr algn="ctr"/>
              <a:endParaRPr lang="en-US" altLang="ja-JP"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基礎研究</a:t>
              </a:r>
              <a:endParaRPr lang="en-US" altLang="ja-JP" b="1" dirty="0" smtClean="0">
                <a:latin typeface="Meiryo UI" panose="020B0604030504040204" pitchFamily="50" charset="-128"/>
                <a:ea typeface="Meiryo UI" panose="020B0604030504040204" pitchFamily="50" charset="-128"/>
              </a:endParaRPr>
            </a:p>
            <a:p>
              <a:pPr algn="ctr"/>
              <a:endParaRPr kumimoji="1" lang="ja-JP" altLang="en-US" dirty="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815007" y="3943424"/>
              <a:ext cx="1798790" cy="923330"/>
            </a:xfrm>
            <a:prstGeom prst="rect">
              <a:avLst/>
            </a:prstGeom>
            <a:solidFill>
              <a:schemeClr val="accent4">
                <a:lumMod val="60000"/>
                <a:lumOff val="40000"/>
              </a:schemeClr>
            </a:solidFill>
            <a:ln>
              <a:solidFill>
                <a:schemeClr val="tx1"/>
              </a:solidFill>
            </a:ln>
          </p:spPr>
          <p:txBody>
            <a:bodyPr wrap="square" rtlCol="0">
              <a:spAutoFit/>
            </a:bodyPr>
            <a:lstStyle/>
            <a:p>
              <a:pPr algn="ctr"/>
              <a:endParaRPr kumimoji="1" lang="en-US" altLang="ja-JP"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将来性</a:t>
              </a:r>
              <a:endParaRPr kumimoji="1" lang="en-US" altLang="ja-JP" b="1" dirty="0" smtClean="0">
                <a:latin typeface="Meiryo UI" panose="020B0604030504040204" pitchFamily="50" charset="-128"/>
                <a:ea typeface="Meiryo UI" panose="020B0604030504040204" pitchFamily="50" charset="-128"/>
              </a:endParaRPr>
            </a:p>
            <a:p>
              <a:pPr algn="ctr"/>
              <a:endParaRPr kumimoji="1" lang="ja-JP" altLang="en-US"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815007" y="4866754"/>
              <a:ext cx="1798790" cy="923330"/>
            </a:xfrm>
            <a:prstGeom prst="rect">
              <a:avLst/>
            </a:prstGeom>
            <a:solidFill>
              <a:schemeClr val="accent4">
                <a:lumMod val="60000"/>
                <a:lumOff val="40000"/>
              </a:schemeClr>
            </a:solidFill>
            <a:ln>
              <a:solidFill>
                <a:schemeClr val="tx1"/>
              </a:solidFill>
            </a:ln>
          </p:spPr>
          <p:txBody>
            <a:bodyPr wrap="square" rtlCol="0">
              <a:spAutoFit/>
            </a:bodyPr>
            <a:lstStyle/>
            <a:p>
              <a:pPr algn="ctr"/>
              <a:endParaRPr lang="en-US" altLang="ja-JP"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将来</a:t>
              </a:r>
              <a:r>
                <a:rPr kumimoji="1" lang="ja-JP" altLang="en-US" b="1" dirty="0" smtClean="0">
                  <a:latin typeface="Meiryo UI" panose="020B0604030504040204" pitchFamily="50" charset="-128"/>
                  <a:ea typeface="Meiryo UI" panose="020B0604030504040204" pitchFamily="50" charset="-128"/>
                </a:rPr>
                <a:t>性</a:t>
              </a:r>
              <a:endParaRPr kumimoji="1" lang="en-US" altLang="ja-JP" b="1" dirty="0" smtClean="0">
                <a:latin typeface="Meiryo UI" panose="020B0604030504040204" pitchFamily="50" charset="-128"/>
                <a:ea typeface="Meiryo UI" panose="020B0604030504040204" pitchFamily="50" charset="-128"/>
              </a:endParaRPr>
            </a:p>
            <a:p>
              <a:pPr algn="ctr"/>
              <a:endParaRPr kumimoji="1" lang="ja-JP" altLang="en-US"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815007" y="5785244"/>
              <a:ext cx="1798790" cy="923330"/>
            </a:xfrm>
            <a:prstGeom prst="rect">
              <a:avLst/>
            </a:prstGeom>
            <a:solidFill>
              <a:schemeClr val="accent4">
                <a:lumMod val="60000"/>
                <a:lumOff val="40000"/>
              </a:schemeClr>
            </a:solidFill>
            <a:ln>
              <a:solidFill>
                <a:schemeClr val="tx1"/>
              </a:solidFill>
            </a:ln>
          </p:spPr>
          <p:txBody>
            <a:bodyPr wrap="square" rtlCol="0">
              <a:spAutoFit/>
            </a:bodyPr>
            <a:lstStyle/>
            <a:p>
              <a:pPr algn="ct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備考</a:t>
              </a:r>
              <a:endParaRPr kumimoji="1" lang="en-US" altLang="ja-JP" b="1" dirty="0" smtClean="0">
                <a:latin typeface="Meiryo UI" panose="020B0604030504040204" pitchFamily="50" charset="-128"/>
                <a:ea typeface="Meiryo UI" panose="020B0604030504040204" pitchFamily="50" charset="-128"/>
              </a:endParaRPr>
            </a:p>
            <a:p>
              <a:pPr algn="ctr"/>
              <a:endParaRPr kumimoji="1" lang="ja-JP" altLang="en-US" dirty="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2613603" y="1176900"/>
              <a:ext cx="9005240" cy="923330"/>
            </a:xfrm>
            <a:prstGeom prst="rect">
              <a:avLst/>
            </a:prstGeom>
            <a:noFill/>
            <a:ln>
              <a:solidFill>
                <a:schemeClr val="tx1"/>
              </a:solidFill>
            </a:ln>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rPr>
                <a:t>現状</a:t>
              </a:r>
              <a:endParaRPr kumimoji="1" lang="en-US" altLang="ja-JP" dirty="0" smtClean="0">
                <a:latin typeface="Meiryo UI" panose="020B0604030504040204" pitchFamily="50" charset="-128"/>
                <a:ea typeface="Meiryo UI" panose="020B0604030504040204" pitchFamily="50" charset="-128"/>
              </a:endParaRPr>
            </a:p>
            <a:p>
              <a:endParaRPr kumimoji="1" lang="en-US" altLang="ja-JP" dirty="0" smtClean="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2613603" y="2094085"/>
              <a:ext cx="9005240" cy="923330"/>
            </a:xfrm>
            <a:prstGeom prst="rect">
              <a:avLst/>
            </a:prstGeom>
            <a:noFill/>
            <a:ln>
              <a:solidFill>
                <a:schemeClr val="tx1"/>
              </a:solidFill>
            </a:ln>
          </p:spPr>
          <p:txBody>
            <a:bodyPr wrap="square" rtlCol="0">
              <a:spAutoFit/>
            </a:bodyPr>
            <a:lstStyle/>
            <a:p>
              <a:r>
                <a:rPr lang="ja-JP" altLang="en-US" dirty="0">
                  <a:latin typeface="Meiryo UI" panose="020B0604030504040204" pitchFamily="50" charset="-128"/>
                  <a:ea typeface="Meiryo UI" panose="020B0604030504040204" pitchFamily="50" charset="-128"/>
                </a:rPr>
                <a:t>インパクト</a:t>
              </a:r>
              <a:endParaRPr kumimoji="1" lang="en-US" altLang="ja-JP" dirty="0" smtClean="0">
                <a:latin typeface="Meiryo UI" panose="020B0604030504040204" pitchFamily="50" charset="-128"/>
                <a:ea typeface="Meiryo UI" panose="020B0604030504040204" pitchFamily="50" charset="-128"/>
              </a:endParaRPr>
            </a:p>
            <a:p>
              <a:endParaRPr kumimoji="1" lang="en-US" altLang="ja-JP" dirty="0" smtClean="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2613603" y="3018371"/>
              <a:ext cx="9005240" cy="923330"/>
            </a:xfrm>
            <a:prstGeom prst="rect">
              <a:avLst/>
            </a:prstGeom>
            <a:noFill/>
            <a:ln>
              <a:solidFill>
                <a:schemeClr val="tx1"/>
              </a:solidFill>
            </a:ln>
          </p:spPr>
          <p:txBody>
            <a:bodyPr wrap="square" rtlCol="0">
              <a:spAutoFit/>
            </a:bodyPr>
            <a:lstStyle/>
            <a:p>
              <a:r>
                <a:rPr lang="ja-JP" altLang="en-US" dirty="0" smtClean="0">
                  <a:latin typeface="Meiryo UI" panose="020B0604030504040204" pitchFamily="50" charset="-128"/>
                  <a:ea typeface="Meiryo UI" panose="020B0604030504040204" pitchFamily="50" charset="-128"/>
                </a:rPr>
                <a:t>基礎</a:t>
              </a:r>
              <a:r>
                <a:rPr lang="ja-JP" altLang="en-US" dirty="0">
                  <a:latin typeface="Meiryo UI" panose="020B0604030504040204" pitchFamily="50" charset="-128"/>
                  <a:ea typeface="Meiryo UI" panose="020B0604030504040204" pitchFamily="50" charset="-128"/>
                </a:rPr>
                <a:t>研究</a:t>
              </a:r>
              <a:endParaRPr kumimoji="1" lang="en-US" altLang="ja-JP" dirty="0" smtClean="0">
                <a:latin typeface="Meiryo UI" panose="020B0604030504040204" pitchFamily="50" charset="-128"/>
                <a:ea typeface="Meiryo UI" panose="020B0604030504040204" pitchFamily="50" charset="-128"/>
              </a:endParaRPr>
            </a:p>
            <a:p>
              <a:endParaRPr kumimoji="1" lang="en-US" altLang="ja-JP" dirty="0" smtClean="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18" name="テキスト ボックス 17"/>
            <p:cNvSpPr txBox="1"/>
            <p:nvPr/>
          </p:nvSpPr>
          <p:spPr>
            <a:xfrm>
              <a:off x="2613603" y="3948264"/>
              <a:ext cx="9005240" cy="923330"/>
            </a:xfrm>
            <a:prstGeom prst="rect">
              <a:avLst/>
            </a:prstGeom>
            <a:noFill/>
            <a:ln>
              <a:solidFill>
                <a:schemeClr val="tx1"/>
              </a:solidFill>
            </a:ln>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rPr>
                <a:t>タンパク質に糖鎖が付いた所謂「糖</a:t>
              </a:r>
              <a:r>
                <a:rPr lang="ja-JP" altLang="en-US" dirty="0" smtClean="0">
                  <a:latin typeface="Meiryo UI" panose="020B0604030504040204" pitchFamily="50" charset="-128"/>
                  <a:ea typeface="Meiryo UI" panose="020B0604030504040204" pitchFamily="50" charset="-128"/>
                </a:rPr>
                <a:t>タンパク質」に</a:t>
              </a:r>
              <a:r>
                <a:rPr lang="ja-JP" altLang="en-US" dirty="0">
                  <a:latin typeface="Meiryo UI" panose="020B0604030504040204" pitchFamily="50" charset="-128"/>
                  <a:ea typeface="Meiryo UI" panose="020B0604030504040204" pitchFamily="50" charset="-128"/>
                </a:rPr>
                <a:t>よる、バイオ医薬品市場は</a:t>
              </a:r>
              <a:r>
                <a:rPr lang="en-US" altLang="ja-JP" dirty="0">
                  <a:latin typeface="Meiryo UI" panose="020B0604030504040204" pitchFamily="50" charset="-128"/>
                  <a:ea typeface="Meiryo UI" panose="020B0604030504040204" pitchFamily="50" charset="-128"/>
                </a:rPr>
                <a:t>2022</a:t>
              </a:r>
              <a:r>
                <a:rPr lang="ja-JP" altLang="en-US" dirty="0">
                  <a:latin typeface="Meiryo UI" panose="020B0604030504040204" pitchFamily="50" charset="-128"/>
                  <a:ea typeface="Meiryo UI" panose="020B0604030504040204" pitchFamily="50" charset="-128"/>
                </a:rPr>
                <a:t>年には、約</a:t>
              </a:r>
              <a:r>
                <a:rPr lang="en-US" altLang="ja-JP" dirty="0">
                  <a:latin typeface="Meiryo UI" panose="020B0604030504040204" pitchFamily="50" charset="-128"/>
                  <a:ea typeface="Meiryo UI" panose="020B0604030504040204" pitchFamily="50" charset="-128"/>
                </a:rPr>
                <a:t>1,728 </a:t>
              </a:r>
              <a:r>
                <a:rPr lang="ja-JP" altLang="en-US" dirty="0">
                  <a:latin typeface="Meiryo UI" panose="020B0604030504040204" pitchFamily="50" charset="-128"/>
                  <a:ea typeface="Meiryo UI" panose="020B0604030504040204" pitchFamily="50" charset="-128"/>
                </a:rPr>
                <a:t>億ドルで医薬品市場の約</a:t>
              </a:r>
              <a:r>
                <a:rPr lang="en-US" altLang="ja-JP" dirty="0">
                  <a:latin typeface="Meiryo UI" panose="020B0604030504040204" pitchFamily="50" charset="-128"/>
                  <a:ea typeface="Meiryo UI" panose="020B0604030504040204" pitchFamily="50" charset="-128"/>
                </a:rPr>
                <a:t>20%</a:t>
              </a:r>
              <a:r>
                <a:rPr lang="ja-JP" altLang="en-US" dirty="0">
                  <a:latin typeface="Meiryo UI" panose="020B0604030504040204" pitchFamily="50" charset="-128"/>
                  <a:ea typeface="Meiryo UI" panose="020B0604030504040204" pitchFamily="50" charset="-128"/>
                </a:rPr>
                <a:t>を占めると予想されている。現在</a:t>
              </a:r>
              <a:r>
                <a:rPr lang="en-US" altLang="ja-JP" dirty="0">
                  <a:latin typeface="Meiryo UI" panose="020B0604030504040204" pitchFamily="50" charset="-128"/>
                  <a:ea typeface="Meiryo UI" panose="020B0604030504040204" pitchFamily="50" charset="-128"/>
                </a:rPr>
                <a:t>9</a:t>
              </a:r>
              <a:r>
                <a:rPr lang="ja-JP" altLang="en-US" dirty="0">
                  <a:latin typeface="Meiryo UI" panose="020B0604030504040204" pitchFamily="50" charset="-128"/>
                  <a:ea typeface="Meiryo UI" panose="020B0604030504040204" pitchFamily="50" charset="-128"/>
                </a:rPr>
                <a:t>兆円市場のバイオ医薬品（</a:t>
              </a:r>
              <a:r>
                <a:rPr lang="en-US" altLang="ja-JP" dirty="0">
                  <a:latin typeface="Meiryo UI" panose="020B0604030504040204" pitchFamily="50" charset="-128"/>
                  <a:ea typeface="Meiryo UI" panose="020B0604030504040204" pitchFamily="50" charset="-128"/>
                </a:rPr>
                <a:t>11</a:t>
              </a:r>
              <a:r>
                <a:rPr lang="ja-JP" altLang="en-US" dirty="0">
                  <a:latin typeface="Meiryo UI" panose="020B0604030504040204" pitchFamily="50" charset="-128"/>
                  <a:ea typeface="Meiryo UI" panose="020B0604030504040204" pitchFamily="50" charset="-128"/>
                </a:rPr>
                <a:t>製品）の特許失効を迎える</a:t>
              </a:r>
              <a:r>
                <a:rPr lang="ja-JP" altLang="en-US" dirty="0" smtClean="0">
                  <a:latin typeface="Meiryo UI" panose="020B0604030504040204" pitchFamily="50" charset="-128"/>
                  <a:ea typeface="Meiryo UI" panose="020B0604030504040204" pitchFamily="50" charset="-128"/>
                </a:rPr>
                <a:t>。バイオベター</a:t>
              </a:r>
              <a:r>
                <a:rPr lang="ja-JP" altLang="en-US" dirty="0">
                  <a:latin typeface="Meiryo UI" panose="020B0604030504040204" pitchFamily="50" charset="-128"/>
                  <a:ea typeface="Meiryo UI" panose="020B0604030504040204" pitchFamily="50" charset="-128"/>
                </a:rPr>
                <a:t>の開発も進む</a:t>
              </a:r>
              <a:r>
                <a:rPr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2613603" y="4866495"/>
              <a:ext cx="9005240" cy="923330"/>
            </a:xfrm>
            <a:prstGeom prst="rect">
              <a:avLst/>
            </a:prstGeom>
            <a:noFill/>
            <a:ln>
              <a:solidFill>
                <a:schemeClr val="tx1"/>
              </a:solidFill>
            </a:ln>
          </p:spPr>
          <p:txBody>
            <a:bodyPr wrap="square" rtlCol="0">
              <a:spAutoFit/>
            </a:bodyPr>
            <a:lstStyle/>
            <a:p>
              <a:r>
                <a:rPr kumimoji="1" lang="ja-JP" altLang="en-US" dirty="0" err="1" smtClean="0">
                  <a:latin typeface="Meiryo UI" panose="020B0604030504040204" pitchFamily="50" charset="-128"/>
                  <a:ea typeface="Meiryo UI" panose="020B0604030504040204" pitchFamily="50" charset="-128"/>
                </a:rPr>
                <a:t>。</a:t>
              </a:r>
              <a:endParaRPr kumimoji="1"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2613603" y="5790236"/>
              <a:ext cx="9005240" cy="923330"/>
            </a:xfrm>
            <a:prstGeom prst="rect">
              <a:avLst/>
            </a:prstGeom>
            <a:noFill/>
            <a:ln>
              <a:solidFill>
                <a:schemeClr val="tx1"/>
              </a:solidFill>
            </a:ln>
          </p:spPr>
          <p:txBody>
            <a:bodyPr wrap="square" rtlCol="0">
              <a:spAutoFit/>
            </a:bodyPr>
            <a:lstStyle/>
            <a:p>
              <a:r>
                <a:rPr lang="ja-JP" altLang="en-US" dirty="0">
                  <a:latin typeface="Meiryo UI" panose="020B0604030504040204" pitchFamily="50" charset="-128"/>
                  <a:ea typeface="Meiryo UI" panose="020B0604030504040204" pitchFamily="50" charset="-128"/>
                </a:rPr>
                <a:t>バイオベター（</a:t>
              </a:r>
              <a:r>
                <a:rPr lang="en-US" altLang="ja-JP" dirty="0" err="1">
                  <a:latin typeface="Meiryo UI" panose="020B0604030504040204" pitchFamily="50" charset="-128"/>
                  <a:ea typeface="Meiryo UI" panose="020B0604030504040204" pitchFamily="50" charset="-128"/>
                </a:rPr>
                <a:t>biobetter</a:t>
              </a:r>
              <a:r>
                <a:rPr lang="ja-JP" altLang="en-US" dirty="0">
                  <a:latin typeface="Meiryo UI" panose="020B0604030504040204" pitchFamily="50" charset="-128"/>
                  <a:ea typeface="Meiryo UI" panose="020B0604030504040204" pitchFamily="50" charset="-128"/>
                </a:rPr>
                <a:t>）とは、先発バイオ医薬と基本的に同じ効果を</a:t>
              </a:r>
              <a:r>
                <a:rPr lang="ja-JP" altLang="en-US" dirty="0" smtClean="0">
                  <a:latin typeface="Meiryo UI" panose="020B0604030504040204" pitchFamily="50" charset="-128"/>
                  <a:ea typeface="Meiryo UI" panose="020B0604030504040204" pitchFamily="50" charset="-128"/>
                </a:rPr>
                <a:t>もたらすが、先発</a:t>
              </a:r>
              <a:r>
                <a:rPr lang="ja-JP" altLang="en-US" dirty="0">
                  <a:latin typeface="Meiryo UI" panose="020B0604030504040204" pitchFamily="50" charset="-128"/>
                  <a:ea typeface="Meiryo UI" panose="020B0604030504040204" pitchFamily="50" charset="-128"/>
                </a:rPr>
                <a:t>薬</a:t>
              </a:r>
              <a:r>
                <a:rPr lang="ja-JP" altLang="en-US" dirty="0" smtClean="0">
                  <a:latin typeface="Meiryo UI" panose="020B0604030504040204" pitchFamily="50" charset="-128"/>
                  <a:ea typeface="Meiryo UI" panose="020B0604030504040204" pitchFamily="50" charset="-128"/>
                </a:rPr>
                <a:t>より更に高い</a:t>
              </a:r>
              <a:r>
                <a:rPr lang="ja-JP" altLang="en-US" dirty="0">
                  <a:latin typeface="Meiryo UI" panose="020B0604030504040204" pitchFamily="50" charset="-128"/>
                  <a:ea typeface="Meiryo UI" panose="020B0604030504040204" pitchFamily="50" charset="-128"/>
                </a:rPr>
                <a:t>効果をもたらす改良品をいう。また先発バイオ医薬と基本的に同じ効果を</a:t>
              </a:r>
              <a:r>
                <a:rPr lang="ja-JP" altLang="en-US" dirty="0" smtClean="0">
                  <a:latin typeface="Meiryo UI" panose="020B0604030504040204" pitchFamily="50" charset="-128"/>
                  <a:ea typeface="Meiryo UI" panose="020B0604030504040204" pitchFamily="50" charset="-128"/>
                </a:rPr>
                <a:t>もたらす後発医</a:t>
              </a:r>
              <a:r>
                <a:rPr lang="ja-JP" altLang="en-US" dirty="0">
                  <a:latin typeface="Meiryo UI" panose="020B0604030504040204" pitchFamily="50" charset="-128"/>
                  <a:ea typeface="Meiryo UI" panose="020B0604030504040204" pitchFamily="50" charset="-128"/>
                </a:rPr>
                <a:t>薬品をバイオシミラー（</a:t>
              </a:r>
              <a:r>
                <a:rPr lang="en-US" altLang="ja-JP" dirty="0" err="1">
                  <a:latin typeface="Meiryo UI" panose="020B0604030504040204" pitchFamily="50" charset="-128"/>
                  <a:ea typeface="Meiryo UI" panose="020B0604030504040204" pitchFamily="50" charset="-128"/>
                </a:rPr>
                <a:t>biosimilar</a:t>
              </a:r>
              <a:r>
                <a:rPr lang="ja-JP" altLang="en-US" dirty="0">
                  <a:latin typeface="Meiryo UI" panose="020B0604030504040204" pitchFamily="50" charset="-128"/>
                  <a:ea typeface="Meiryo UI" panose="020B0604030504040204" pitchFamily="50" charset="-128"/>
                </a:rPr>
                <a:t>）と言う</a:t>
              </a:r>
              <a:r>
                <a:rPr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9243391" y="527686"/>
              <a:ext cx="2375452" cy="646331"/>
            </a:xfrm>
            <a:prstGeom prst="rect">
              <a:avLst/>
            </a:prstGeom>
            <a:solidFill>
              <a:schemeClr val="accent2"/>
            </a:solidFill>
            <a:ln w="19050">
              <a:solidFill>
                <a:srgbClr val="C00000"/>
              </a:solidFill>
            </a:ln>
          </p:spPr>
          <p:txBody>
            <a:bodyPr wrap="square" rtlCol="0" anchor="ctr">
              <a:spAutoFit/>
            </a:bodyPr>
            <a:lstStyle/>
            <a:p>
              <a:pPr algn="ctr"/>
              <a:r>
                <a:rPr kumimoji="1" lang="ja-JP" altLang="en-US" b="1" dirty="0" smtClean="0">
                  <a:latin typeface="Meiryo UI" panose="020B0604030504040204" pitchFamily="50" charset="-128"/>
                  <a:ea typeface="Meiryo UI" panose="020B0604030504040204" pitchFamily="50" charset="-128"/>
                </a:rPr>
                <a:t>実現予想時期</a:t>
              </a:r>
              <a:endParaRPr kumimoji="1" lang="en-US" altLang="ja-JP" b="1" dirty="0" smtClean="0">
                <a:latin typeface="Meiryo UI" panose="020B0604030504040204" pitchFamily="50" charset="-128"/>
                <a:ea typeface="Meiryo UI" panose="020B0604030504040204" pitchFamily="50" charset="-128"/>
              </a:endParaRPr>
            </a:p>
            <a:p>
              <a:pPr algn="ctr"/>
              <a:r>
                <a:rPr kumimoji="1" lang="en-US" altLang="ja-JP" dirty="0" smtClean="0">
                  <a:latin typeface="Meiryo UI" panose="020B0604030504040204" pitchFamily="50" charset="-128"/>
                  <a:ea typeface="Meiryo UI" panose="020B0604030504040204" pitchFamily="50" charset="-128"/>
                </a:rPr>
                <a:t>10</a:t>
              </a:r>
              <a:r>
                <a:rPr kumimoji="1" lang="ja-JP" altLang="en-US" dirty="0" smtClean="0">
                  <a:latin typeface="Meiryo UI" panose="020B0604030504040204" pitchFamily="50" charset="-128"/>
                  <a:ea typeface="Meiryo UI" panose="020B0604030504040204" pitchFamily="50" charset="-128"/>
                </a:rPr>
                <a:t>年以内</a:t>
              </a:r>
              <a:endParaRPr kumimoji="1" lang="ja-JP" altLang="en-US"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15315728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p:cNvSpPr txBox="1"/>
          <p:nvPr/>
        </p:nvSpPr>
        <p:spPr>
          <a:xfrm>
            <a:off x="4870175" y="71437"/>
            <a:ext cx="2454966" cy="400110"/>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糖鎖テクノロジー</a:t>
            </a:r>
            <a:endParaRPr kumimoji="1" lang="ja-JP" altLang="en-US" sz="2000" b="1" dirty="0">
              <a:latin typeface="Meiryo UI" panose="020B0604030504040204" pitchFamily="50" charset="-128"/>
              <a:ea typeface="Meiryo UI" panose="020B0604030504040204" pitchFamily="50" charset="-128"/>
            </a:endParaRPr>
          </a:p>
        </p:txBody>
      </p:sp>
      <p:grpSp>
        <p:nvGrpSpPr>
          <p:cNvPr id="4" name="グループ化 3"/>
          <p:cNvGrpSpPr/>
          <p:nvPr/>
        </p:nvGrpSpPr>
        <p:grpSpPr>
          <a:xfrm>
            <a:off x="695739" y="526774"/>
            <a:ext cx="10803836" cy="6186792"/>
            <a:chOff x="815007" y="526774"/>
            <a:chExt cx="10803836" cy="6186792"/>
          </a:xfrm>
        </p:grpSpPr>
        <p:sp>
          <p:nvSpPr>
            <p:cNvPr id="3" name="テキスト ボックス 2"/>
            <p:cNvSpPr txBox="1"/>
            <p:nvPr/>
          </p:nvSpPr>
          <p:spPr>
            <a:xfrm>
              <a:off x="815009" y="526775"/>
              <a:ext cx="1798790" cy="646331"/>
            </a:xfrm>
            <a:prstGeom prst="rect">
              <a:avLst/>
            </a:prstGeom>
            <a:solidFill>
              <a:srgbClr val="FFC000"/>
            </a:solidFill>
            <a:ln w="19050">
              <a:solidFill>
                <a:srgbClr val="C00000"/>
              </a:solidFill>
            </a:ln>
          </p:spPr>
          <p:txBody>
            <a:bodyPr wrap="square" rtlCol="0">
              <a:spAutoFit/>
            </a:bodyPr>
            <a:lstStyle/>
            <a:p>
              <a:pPr algn="ctr"/>
              <a:r>
                <a:rPr kumimoji="1" lang="ja-JP" altLang="en-US" dirty="0" smtClean="0">
                  <a:latin typeface="Meiryo UI" panose="020B0604030504040204" pitchFamily="50" charset="-128"/>
                  <a:ea typeface="Meiryo UI" panose="020B0604030504040204" pitchFamily="50" charset="-128"/>
                </a:rPr>
                <a:t>糖鎖医療</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糖鎖創薬</a:t>
              </a:r>
              <a:endParaRPr kumimoji="1" lang="ja-JP" altLang="en-US"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2613799" y="526774"/>
              <a:ext cx="6629590" cy="646331"/>
            </a:xfrm>
            <a:prstGeom prst="rect">
              <a:avLst/>
            </a:prstGeom>
            <a:solidFill>
              <a:schemeClr val="accent4">
                <a:lumMod val="75000"/>
              </a:schemeClr>
            </a:solidFill>
            <a:ln w="19050">
              <a:solidFill>
                <a:srgbClr val="C00000"/>
              </a:solidFill>
            </a:ln>
          </p:spPr>
          <p:txBody>
            <a:bodyPr wrap="square" rtlCol="0">
              <a:spAutoFit/>
            </a:bodyPr>
            <a:lstStyle/>
            <a:p>
              <a:pPr algn="ctr"/>
              <a:r>
                <a:rPr kumimoji="1" lang="ja-JP" altLang="en-US" sz="3600" b="1" dirty="0" smtClean="0">
                  <a:latin typeface="Meiryo UI" panose="020B0604030504040204" pitchFamily="50" charset="-128"/>
                  <a:ea typeface="Meiryo UI" panose="020B0604030504040204" pitchFamily="50" charset="-128"/>
                </a:rPr>
                <a:t>抗体医薬（</a:t>
              </a:r>
              <a:r>
                <a:rPr kumimoji="1" lang="en-US" altLang="ja-JP" sz="3600" b="1" dirty="0" smtClean="0">
                  <a:latin typeface="Meiryo UI" panose="020B0604030504040204" pitchFamily="50" charset="-128"/>
                  <a:ea typeface="Meiryo UI" panose="020B0604030504040204" pitchFamily="50" charset="-128"/>
                </a:rPr>
                <a:t>ADCC</a:t>
              </a:r>
              <a:r>
                <a:rPr kumimoji="1" lang="ja-JP" altLang="en-US" sz="3600" b="1" dirty="0" smtClean="0">
                  <a:latin typeface="Meiryo UI" panose="020B0604030504040204" pitchFamily="50" charset="-128"/>
                  <a:ea typeface="Meiryo UI" panose="020B0604030504040204" pitchFamily="50" charset="-128"/>
                </a:rPr>
                <a:t>）</a:t>
              </a:r>
              <a:endParaRPr kumimoji="1" lang="ja-JP" altLang="en-US" sz="3600" b="1"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815007" y="1173105"/>
              <a:ext cx="1798790" cy="923330"/>
            </a:xfrm>
            <a:prstGeom prst="rect">
              <a:avLst/>
            </a:prstGeom>
            <a:solidFill>
              <a:schemeClr val="accent4">
                <a:lumMod val="60000"/>
                <a:lumOff val="40000"/>
              </a:schemeClr>
            </a:solidFill>
            <a:ln>
              <a:solidFill>
                <a:schemeClr val="tx1"/>
              </a:solidFill>
            </a:ln>
          </p:spPr>
          <p:txBody>
            <a:bodyPr wrap="square" rtlCol="0">
              <a:spAutoFit/>
            </a:bodyPr>
            <a:lstStyle/>
            <a:p>
              <a:pPr algn="ct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現状</a:t>
              </a:r>
              <a:endParaRPr kumimoji="1" lang="en-US" altLang="ja-JP" b="1" dirty="0" smtClean="0">
                <a:latin typeface="Meiryo UI" panose="020B0604030504040204" pitchFamily="50" charset="-128"/>
                <a:ea typeface="Meiryo UI" panose="020B0604030504040204" pitchFamily="50" charset="-128"/>
              </a:endParaRPr>
            </a:p>
            <a:p>
              <a:pPr algn="ctr"/>
              <a:endParaRPr kumimoji="1" lang="ja-JP" altLang="en-US"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815007" y="2098228"/>
              <a:ext cx="1798790" cy="923330"/>
            </a:xfrm>
            <a:prstGeom prst="rect">
              <a:avLst/>
            </a:prstGeom>
            <a:solidFill>
              <a:schemeClr val="accent4">
                <a:lumMod val="60000"/>
                <a:lumOff val="40000"/>
              </a:schemeClr>
            </a:solidFill>
            <a:ln>
              <a:solidFill>
                <a:schemeClr val="tx1"/>
              </a:solidFill>
            </a:ln>
          </p:spPr>
          <p:txBody>
            <a:bodyPr wrap="square" rtlCol="0">
              <a:spAutoFit/>
            </a:bodyPr>
            <a:lstStyle/>
            <a:p>
              <a:pPr algn="ctr"/>
              <a:endParaRPr lang="en-US" altLang="ja-JP"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インパクト</a:t>
              </a:r>
              <a:endParaRPr lang="en-US" altLang="ja-JP" b="1" dirty="0" smtClean="0">
                <a:latin typeface="Meiryo UI" panose="020B0604030504040204" pitchFamily="50" charset="-128"/>
                <a:ea typeface="Meiryo UI" panose="020B0604030504040204" pitchFamily="50" charset="-128"/>
              </a:endParaRPr>
            </a:p>
            <a:p>
              <a:pPr algn="ctr"/>
              <a:endParaRPr kumimoji="1" lang="ja-JP" altLang="en-US"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815007" y="3024934"/>
              <a:ext cx="1798790" cy="923330"/>
            </a:xfrm>
            <a:prstGeom prst="rect">
              <a:avLst/>
            </a:prstGeom>
            <a:solidFill>
              <a:schemeClr val="accent4">
                <a:lumMod val="60000"/>
                <a:lumOff val="40000"/>
              </a:schemeClr>
            </a:solidFill>
            <a:ln>
              <a:solidFill>
                <a:schemeClr val="tx1"/>
              </a:solidFill>
            </a:ln>
          </p:spPr>
          <p:txBody>
            <a:bodyPr wrap="square" rtlCol="0">
              <a:spAutoFit/>
            </a:bodyPr>
            <a:lstStyle/>
            <a:p>
              <a:pPr algn="ctr"/>
              <a:endParaRPr lang="en-US" altLang="ja-JP"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糖鎖研究</a:t>
              </a:r>
              <a:endParaRPr lang="en-US" altLang="ja-JP" b="1" dirty="0" smtClean="0">
                <a:latin typeface="Meiryo UI" panose="020B0604030504040204" pitchFamily="50" charset="-128"/>
                <a:ea typeface="Meiryo UI" panose="020B0604030504040204" pitchFamily="50" charset="-128"/>
              </a:endParaRPr>
            </a:p>
            <a:p>
              <a:pPr algn="ctr"/>
              <a:endParaRPr kumimoji="1" lang="ja-JP" altLang="en-US" dirty="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815007" y="3943424"/>
              <a:ext cx="1798790" cy="923330"/>
            </a:xfrm>
            <a:prstGeom prst="rect">
              <a:avLst/>
            </a:prstGeom>
            <a:solidFill>
              <a:schemeClr val="accent4">
                <a:lumMod val="60000"/>
                <a:lumOff val="40000"/>
              </a:schemeClr>
            </a:solidFill>
            <a:ln>
              <a:solidFill>
                <a:schemeClr val="tx1"/>
              </a:solidFill>
            </a:ln>
          </p:spPr>
          <p:txBody>
            <a:bodyPr wrap="square" rtlCol="0">
              <a:spAutoFit/>
            </a:bodyPr>
            <a:lstStyle/>
            <a:p>
              <a:pPr algn="ctr"/>
              <a:endParaRPr kumimoji="1" lang="en-US" altLang="ja-JP"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応用・将来性</a:t>
              </a:r>
              <a:endParaRPr kumimoji="1" lang="en-US" altLang="ja-JP" b="1" dirty="0" smtClean="0">
                <a:latin typeface="Meiryo UI" panose="020B0604030504040204" pitchFamily="50" charset="-128"/>
                <a:ea typeface="Meiryo UI" panose="020B0604030504040204" pitchFamily="50" charset="-128"/>
              </a:endParaRPr>
            </a:p>
            <a:p>
              <a:pPr algn="ctr"/>
              <a:endParaRPr kumimoji="1" lang="ja-JP" altLang="en-US"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815007" y="4866754"/>
              <a:ext cx="1798790" cy="923330"/>
            </a:xfrm>
            <a:prstGeom prst="rect">
              <a:avLst/>
            </a:prstGeom>
            <a:solidFill>
              <a:schemeClr val="accent4">
                <a:lumMod val="60000"/>
                <a:lumOff val="40000"/>
              </a:schemeClr>
            </a:solidFill>
            <a:ln>
              <a:solidFill>
                <a:schemeClr val="tx1"/>
              </a:solidFill>
            </a:ln>
          </p:spPr>
          <p:txBody>
            <a:bodyPr wrap="square" rtlCol="0">
              <a:spAutoFit/>
            </a:bodyPr>
            <a:lstStyle/>
            <a:p>
              <a:pPr algn="ctr"/>
              <a:endParaRPr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課題</a:t>
              </a:r>
              <a:endParaRPr kumimoji="1" lang="en-US" altLang="ja-JP" b="1" dirty="0" smtClean="0">
                <a:latin typeface="Meiryo UI" panose="020B0604030504040204" pitchFamily="50" charset="-128"/>
                <a:ea typeface="Meiryo UI" panose="020B0604030504040204" pitchFamily="50" charset="-128"/>
              </a:endParaRPr>
            </a:p>
            <a:p>
              <a:pPr algn="ctr"/>
              <a:endParaRPr kumimoji="1" lang="ja-JP" altLang="en-US"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815007" y="5785244"/>
              <a:ext cx="1798790" cy="923330"/>
            </a:xfrm>
            <a:prstGeom prst="rect">
              <a:avLst/>
            </a:prstGeom>
            <a:solidFill>
              <a:schemeClr val="accent4">
                <a:lumMod val="60000"/>
                <a:lumOff val="40000"/>
              </a:schemeClr>
            </a:solidFill>
            <a:ln>
              <a:solidFill>
                <a:schemeClr val="tx1"/>
              </a:solidFill>
            </a:ln>
          </p:spPr>
          <p:txBody>
            <a:bodyPr wrap="square" rtlCol="0">
              <a:spAutoFit/>
            </a:bodyPr>
            <a:lstStyle/>
            <a:p>
              <a:pPr algn="ct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備考</a:t>
              </a:r>
              <a:endParaRPr kumimoji="1" lang="en-US" altLang="ja-JP" b="1" dirty="0" smtClean="0">
                <a:latin typeface="Meiryo UI" panose="020B0604030504040204" pitchFamily="50" charset="-128"/>
                <a:ea typeface="Meiryo UI" panose="020B0604030504040204" pitchFamily="50" charset="-128"/>
              </a:endParaRPr>
            </a:p>
            <a:p>
              <a:pPr algn="ctr"/>
              <a:endParaRPr kumimoji="1" lang="ja-JP" altLang="en-US" dirty="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2613603" y="1176900"/>
              <a:ext cx="9005240" cy="923330"/>
            </a:xfrm>
            <a:prstGeom prst="rect">
              <a:avLst/>
            </a:prstGeom>
            <a:noFill/>
            <a:ln>
              <a:solidFill>
                <a:schemeClr val="tx1"/>
              </a:solidFill>
            </a:ln>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rPr>
                <a:t>現状</a:t>
              </a:r>
              <a:endParaRPr kumimoji="1" lang="en-US" altLang="ja-JP" dirty="0" smtClean="0">
                <a:latin typeface="Meiryo UI" panose="020B0604030504040204" pitchFamily="50" charset="-128"/>
                <a:ea typeface="Meiryo UI" panose="020B0604030504040204" pitchFamily="50" charset="-128"/>
              </a:endParaRPr>
            </a:p>
            <a:p>
              <a:endParaRPr kumimoji="1" lang="en-US" altLang="ja-JP" dirty="0" smtClean="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2613603" y="2094085"/>
              <a:ext cx="9005240" cy="923330"/>
            </a:xfrm>
            <a:prstGeom prst="rect">
              <a:avLst/>
            </a:prstGeom>
            <a:noFill/>
            <a:ln>
              <a:solidFill>
                <a:schemeClr val="tx1"/>
              </a:solidFill>
            </a:ln>
          </p:spPr>
          <p:txBody>
            <a:bodyPr wrap="square" rtlCol="0">
              <a:spAutoFit/>
            </a:bodyPr>
            <a:lstStyle/>
            <a:p>
              <a:r>
                <a:rPr lang="ja-JP" altLang="en-US" dirty="0">
                  <a:latin typeface="Meiryo UI" panose="020B0604030504040204" pitchFamily="50" charset="-128"/>
                  <a:ea typeface="Meiryo UI" panose="020B0604030504040204" pitchFamily="50" charset="-128"/>
                </a:rPr>
                <a:t>インパクト</a:t>
              </a:r>
              <a:endParaRPr kumimoji="1" lang="en-US" altLang="ja-JP" dirty="0" smtClean="0">
                <a:latin typeface="Meiryo UI" panose="020B0604030504040204" pitchFamily="50" charset="-128"/>
                <a:ea typeface="Meiryo UI" panose="020B0604030504040204" pitchFamily="50" charset="-128"/>
              </a:endParaRPr>
            </a:p>
            <a:p>
              <a:endParaRPr kumimoji="1" lang="en-US" altLang="ja-JP" dirty="0" smtClean="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2613603" y="3018371"/>
              <a:ext cx="9005240" cy="923330"/>
            </a:xfrm>
            <a:prstGeom prst="rect">
              <a:avLst/>
            </a:prstGeom>
            <a:noFill/>
            <a:ln>
              <a:solidFill>
                <a:schemeClr val="tx1"/>
              </a:solidFill>
            </a:ln>
          </p:spPr>
          <p:txBody>
            <a:bodyPr wrap="square" rtlCol="0">
              <a:spAutoFit/>
            </a:bodyPr>
            <a:lstStyle/>
            <a:p>
              <a:endParaRPr kumimoji="1" lang="en-US" altLang="ja-JP" dirty="0" smtClean="0">
                <a:latin typeface="Meiryo UI" panose="020B0604030504040204" pitchFamily="50" charset="-128"/>
                <a:ea typeface="Meiryo UI" panose="020B0604030504040204" pitchFamily="50" charset="-128"/>
              </a:endParaRPr>
            </a:p>
            <a:p>
              <a:endParaRPr kumimoji="1" lang="en-US" altLang="ja-JP" dirty="0" smtClean="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18" name="テキスト ボックス 17"/>
            <p:cNvSpPr txBox="1"/>
            <p:nvPr/>
          </p:nvSpPr>
          <p:spPr>
            <a:xfrm>
              <a:off x="2613603" y="3948264"/>
              <a:ext cx="9005240" cy="923330"/>
            </a:xfrm>
            <a:prstGeom prst="rect">
              <a:avLst/>
            </a:prstGeom>
            <a:noFill/>
            <a:ln>
              <a:solidFill>
                <a:schemeClr val="tx1"/>
              </a:solidFill>
            </a:ln>
          </p:spPr>
          <p:txBody>
            <a:bodyPr wrap="square" rtlCol="0">
              <a:spAutoFit/>
            </a:bodyPr>
            <a:lstStyle/>
            <a:p>
              <a:r>
                <a:rPr lang="ja-JP" altLang="en-US" dirty="0" err="1"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2613603" y="4866495"/>
              <a:ext cx="9005240" cy="923330"/>
            </a:xfrm>
            <a:prstGeom prst="rect">
              <a:avLst/>
            </a:prstGeom>
            <a:noFill/>
            <a:ln>
              <a:solidFill>
                <a:schemeClr val="tx1"/>
              </a:solidFill>
            </a:ln>
          </p:spPr>
          <p:txBody>
            <a:bodyPr wrap="square" rtlCol="0">
              <a:spAutoFit/>
            </a:bodyPr>
            <a:lstStyle/>
            <a:p>
              <a:r>
                <a:rPr kumimoji="1" lang="ja-JP" altLang="en-US" dirty="0" err="1" smtClean="0">
                  <a:latin typeface="Meiryo UI" panose="020B0604030504040204" pitchFamily="50" charset="-128"/>
                  <a:ea typeface="Meiryo UI" panose="020B0604030504040204" pitchFamily="50" charset="-128"/>
                </a:rPr>
                <a:t>。</a:t>
              </a:r>
              <a:endParaRPr kumimoji="1"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2613603" y="5790236"/>
              <a:ext cx="9005240" cy="923330"/>
            </a:xfrm>
            <a:prstGeom prst="rect">
              <a:avLst/>
            </a:prstGeom>
            <a:noFill/>
            <a:ln>
              <a:solidFill>
                <a:schemeClr val="tx1"/>
              </a:solidFill>
            </a:ln>
          </p:spPr>
          <p:txBody>
            <a:bodyPr wrap="square" rtlCol="0">
              <a:spAutoFit/>
            </a:bodyPr>
            <a:lstStyle/>
            <a:p>
              <a:r>
                <a:rPr lang="ja-JP" altLang="en-US" dirty="0" err="1"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9243391" y="527686"/>
              <a:ext cx="2375452" cy="646331"/>
            </a:xfrm>
            <a:prstGeom prst="rect">
              <a:avLst/>
            </a:prstGeom>
            <a:solidFill>
              <a:schemeClr val="accent2"/>
            </a:solidFill>
            <a:ln w="19050">
              <a:solidFill>
                <a:srgbClr val="C00000"/>
              </a:solidFill>
            </a:ln>
          </p:spPr>
          <p:txBody>
            <a:bodyPr wrap="square" rtlCol="0" anchor="ctr">
              <a:spAutoFit/>
            </a:bodyPr>
            <a:lstStyle/>
            <a:p>
              <a:pPr algn="ctr"/>
              <a:r>
                <a:rPr kumimoji="1" lang="ja-JP" altLang="en-US" b="1" dirty="0" smtClean="0">
                  <a:latin typeface="Meiryo UI" panose="020B0604030504040204" pitchFamily="50" charset="-128"/>
                  <a:ea typeface="Meiryo UI" panose="020B0604030504040204" pitchFamily="50" charset="-128"/>
                </a:rPr>
                <a:t>実現予想時期</a:t>
              </a:r>
              <a:endParaRPr kumimoji="1" lang="en-US" altLang="ja-JP" b="1" dirty="0" smtClean="0">
                <a:latin typeface="Meiryo UI" panose="020B0604030504040204" pitchFamily="50" charset="-128"/>
                <a:ea typeface="Meiryo UI" panose="020B0604030504040204" pitchFamily="50" charset="-128"/>
              </a:endParaRPr>
            </a:p>
            <a:p>
              <a:pPr algn="ctr"/>
              <a:r>
                <a:rPr kumimoji="1" lang="en-US" altLang="ja-JP" dirty="0" smtClean="0">
                  <a:latin typeface="Meiryo UI" panose="020B0604030504040204" pitchFamily="50" charset="-128"/>
                  <a:ea typeface="Meiryo UI" panose="020B0604030504040204" pitchFamily="50" charset="-128"/>
                </a:rPr>
                <a:t>10</a:t>
              </a:r>
              <a:r>
                <a:rPr kumimoji="1" lang="ja-JP" altLang="en-US" dirty="0" smtClean="0">
                  <a:latin typeface="Meiryo UI" panose="020B0604030504040204" pitchFamily="50" charset="-128"/>
                  <a:ea typeface="Meiryo UI" panose="020B0604030504040204" pitchFamily="50" charset="-128"/>
                </a:rPr>
                <a:t>年以内</a:t>
              </a:r>
              <a:endParaRPr kumimoji="1" lang="ja-JP" altLang="en-US"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40698762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テキスト ボックス 43"/>
          <p:cNvSpPr txBox="1"/>
          <p:nvPr/>
        </p:nvSpPr>
        <p:spPr>
          <a:xfrm>
            <a:off x="2613799" y="1864"/>
            <a:ext cx="6957986" cy="400110"/>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糖鎖テクノロジー俯瞰（</a:t>
            </a:r>
            <a:r>
              <a:rPr lang="en-US" altLang="ja-JP" sz="2000" b="1" dirty="0" smtClean="0">
                <a:latin typeface="Meiryo UI" panose="020B0604030504040204" pitchFamily="50" charset="-128"/>
                <a:ea typeface="Meiryo UI" panose="020B0604030504040204" pitchFamily="50" charset="-128"/>
              </a:rPr>
              <a:t>GLYCOTECHNOLOGY</a:t>
            </a:r>
            <a:r>
              <a:rPr lang="ja-JP" altLang="en-US" sz="2000" b="1" dirty="0" smtClean="0">
                <a:latin typeface="Meiryo UI" panose="020B0604030504040204" pitchFamily="50" charset="-128"/>
                <a:ea typeface="Meiryo UI" panose="020B0604030504040204" pitchFamily="50" charset="-128"/>
              </a:rPr>
              <a:t>）</a:t>
            </a:r>
            <a:endParaRPr kumimoji="1" lang="ja-JP" altLang="en-US" sz="2000" b="1"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965" y="401974"/>
            <a:ext cx="8494643" cy="6370982"/>
          </a:xfrm>
          <a:prstGeom prst="rect">
            <a:avLst/>
          </a:prstGeom>
        </p:spPr>
      </p:pic>
      <p:sp>
        <p:nvSpPr>
          <p:cNvPr id="5" name="正方形/長方形 4"/>
          <p:cNvSpPr/>
          <p:nvPr/>
        </p:nvSpPr>
        <p:spPr>
          <a:xfrm>
            <a:off x="4056034" y="6584761"/>
            <a:ext cx="4074449" cy="276999"/>
          </a:xfrm>
          <a:prstGeom prst="rect">
            <a:avLst/>
          </a:prstGeom>
        </p:spPr>
        <p:txBody>
          <a:bodyPr wrap="none">
            <a:spAutoFit/>
          </a:bodyPr>
          <a:lstStyle/>
          <a:p>
            <a:pPr algn="ctr"/>
            <a:r>
              <a:rPr lang="en-US" altLang="ja-JP" sz="1200" dirty="0"/>
              <a:t>http://jams.med.or.jp/library/sympo_146/data/02/Player.html</a:t>
            </a:r>
            <a:endParaRPr lang="ja-JP" altLang="en-US" sz="1200" dirty="0"/>
          </a:p>
        </p:txBody>
      </p:sp>
    </p:spTree>
    <p:extLst>
      <p:ext uri="{BB962C8B-B14F-4D97-AF65-F5344CB8AC3E}">
        <p14:creationId xmlns:p14="http://schemas.microsoft.com/office/powerpoint/2010/main" val="2971464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楕円 2"/>
          <p:cNvSpPr/>
          <p:nvPr/>
        </p:nvSpPr>
        <p:spPr>
          <a:xfrm>
            <a:off x="993915"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16" name="グループ化 15"/>
          <p:cNvGrpSpPr/>
          <p:nvPr/>
        </p:nvGrpSpPr>
        <p:grpSpPr>
          <a:xfrm>
            <a:off x="1490870" y="2286000"/>
            <a:ext cx="750404" cy="1649896"/>
            <a:chOff x="2862468" y="2395330"/>
            <a:chExt cx="750404" cy="1649896"/>
          </a:xfrm>
        </p:grpSpPr>
        <p:cxnSp>
          <p:nvCxnSpPr>
            <p:cNvPr id="6" name="直線コネクタ 5"/>
            <p:cNvCxnSpPr/>
            <p:nvPr/>
          </p:nvCxnSpPr>
          <p:spPr>
            <a:xfrm>
              <a:off x="3051311" y="2723321"/>
              <a:ext cx="1" cy="1321905"/>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六角形 3"/>
            <p:cNvSpPr/>
            <p:nvPr/>
          </p:nvSpPr>
          <p:spPr>
            <a:xfrm>
              <a:off x="2872408" y="361784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六角形 9"/>
            <p:cNvSpPr/>
            <p:nvPr/>
          </p:nvSpPr>
          <p:spPr>
            <a:xfrm>
              <a:off x="2862468" y="326997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六角形 10"/>
            <p:cNvSpPr/>
            <p:nvPr/>
          </p:nvSpPr>
          <p:spPr>
            <a:xfrm>
              <a:off x="2872407" y="292210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六角形 12"/>
            <p:cNvSpPr/>
            <p:nvPr/>
          </p:nvSpPr>
          <p:spPr>
            <a:xfrm>
              <a:off x="3255063" y="2395330"/>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flipH="1">
              <a:off x="3056281" y="2623929"/>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六角形 11"/>
            <p:cNvSpPr/>
            <p:nvPr/>
          </p:nvSpPr>
          <p:spPr>
            <a:xfrm>
              <a:off x="2872407" y="257423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7" name="図 16"/>
          <p:cNvPicPr>
            <a:picLocks noChangeAspect="1"/>
          </p:cNvPicPr>
          <p:nvPr/>
        </p:nvPicPr>
        <p:blipFill>
          <a:blip r:embed="rId2"/>
          <a:stretch>
            <a:fillRect/>
          </a:stretch>
        </p:blipFill>
        <p:spPr>
          <a:xfrm rot="19779065">
            <a:off x="793915" y="3118735"/>
            <a:ext cx="511369" cy="951982"/>
          </a:xfrm>
          <a:prstGeom prst="rect">
            <a:avLst/>
          </a:prstGeom>
        </p:spPr>
      </p:pic>
      <p:pic>
        <p:nvPicPr>
          <p:cNvPr id="19" name="図 18"/>
          <p:cNvPicPr>
            <a:picLocks noChangeAspect="1"/>
          </p:cNvPicPr>
          <p:nvPr/>
        </p:nvPicPr>
        <p:blipFill>
          <a:blip r:embed="rId2"/>
          <a:stretch>
            <a:fillRect/>
          </a:stretch>
        </p:blipFill>
        <p:spPr>
          <a:xfrm rot="2466060">
            <a:off x="2227651" y="3231306"/>
            <a:ext cx="511369" cy="951982"/>
          </a:xfrm>
          <a:prstGeom prst="rect">
            <a:avLst/>
          </a:prstGeom>
        </p:spPr>
      </p:pic>
      <p:sp>
        <p:nvSpPr>
          <p:cNvPr id="20" name="円/楕円 19"/>
          <p:cNvSpPr/>
          <p:nvPr/>
        </p:nvSpPr>
        <p:spPr>
          <a:xfrm>
            <a:off x="3558210"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32" name="グループ化 31"/>
          <p:cNvGrpSpPr/>
          <p:nvPr/>
        </p:nvGrpSpPr>
        <p:grpSpPr>
          <a:xfrm>
            <a:off x="4055165" y="2097155"/>
            <a:ext cx="750404" cy="1838741"/>
            <a:chOff x="4204250" y="2117033"/>
            <a:chExt cx="750404" cy="1838741"/>
          </a:xfrm>
        </p:grpSpPr>
        <p:cxnSp>
          <p:nvCxnSpPr>
            <p:cNvPr id="22" name="直線コネクタ 21"/>
            <p:cNvCxnSpPr/>
            <p:nvPr/>
          </p:nvCxnSpPr>
          <p:spPr>
            <a:xfrm flipH="1">
              <a:off x="4393094"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六角形 22"/>
            <p:cNvSpPr/>
            <p:nvPr/>
          </p:nvSpPr>
          <p:spPr>
            <a:xfrm>
              <a:off x="4214190"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六角形 23"/>
            <p:cNvSpPr/>
            <p:nvPr/>
          </p:nvSpPr>
          <p:spPr>
            <a:xfrm>
              <a:off x="4204250"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六角形 24"/>
            <p:cNvSpPr/>
            <p:nvPr/>
          </p:nvSpPr>
          <p:spPr>
            <a:xfrm>
              <a:off x="4214189"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六角形 25"/>
            <p:cNvSpPr/>
            <p:nvPr/>
          </p:nvSpPr>
          <p:spPr>
            <a:xfrm>
              <a:off x="4596845"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p:nvPr/>
          </p:nvCxnSpPr>
          <p:spPr>
            <a:xfrm flipH="1">
              <a:off x="4398063"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28" name="六角形 27"/>
            <p:cNvSpPr/>
            <p:nvPr/>
          </p:nvSpPr>
          <p:spPr>
            <a:xfrm>
              <a:off x="4214189"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六角形 30"/>
            <p:cNvSpPr/>
            <p:nvPr/>
          </p:nvSpPr>
          <p:spPr>
            <a:xfrm>
              <a:off x="4224127" y="2117033"/>
              <a:ext cx="357809" cy="298174"/>
            </a:xfrm>
            <a:prstGeom prst="hexagon">
              <a:avLst/>
            </a:prstGeom>
            <a:solidFill>
              <a:schemeClr val="accent2">
                <a:lumMod val="75000"/>
              </a:schemeClr>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3" name="図 32"/>
          <p:cNvPicPr>
            <a:picLocks noChangeAspect="1"/>
          </p:cNvPicPr>
          <p:nvPr/>
        </p:nvPicPr>
        <p:blipFill>
          <a:blip r:embed="rId3"/>
          <a:stretch>
            <a:fillRect/>
          </a:stretch>
        </p:blipFill>
        <p:spPr>
          <a:xfrm rot="19781126">
            <a:off x="3312233" y="2998538"/>
            <a:ext cx="523581" cy="1069646"/>
          </a:xfrm>
          <a:prstGeom prst="rect">
            <a:avLst/>
          </a:prstGeom>
        </p:spPr>
      </p:pic>
      <p:pic>
        <p:nvPicPr>
          <p:cNvPr id="35" name="図 34"/>
          <p:cNvPicPr>
            <a:picLocks noChangeAspect="1"/>
          </p:cNvPicPr>
          <p:nvPr/>
        </p:nvPicPr>
        <p:blipFill>
          <a:blip r:embed="rId3"/>
          <a:stretch>
            <a:fillRect/>
          </a:stretch>
        </p:blipFill>
        <p:spPr>
          <a:xfrm rot="2853917">
            <a:off x="4894569" y="3199791"/>
            <a:ext cx="523581" cy="1069646"/>
          </a:xfrm>
          <a:prstGeom prst="rect">
            <a:avLst/>
          </a:prstGeom>
        </p:spPr>
      </p:pic>
      <p:sp>
        <p:nvSpPr>
          <p:cNvPr id="36" name="円/楕円 35"/>
          <p:cNvSpPr/>
          <p:nvPr/>
        </p:nvSpPr>
        <p:spPr>
          <a:xfrm>
            <a:off x="6242749"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34" name="グループ化 33"/>
          <p:cNvGrpSpPr/>
          <p:nvPr/>
        </p:nvGrpSpPr>
        <p:grpSpPr>
          <a:xfrm>
            <a:off x="6739704" y="2097155"/>
            <a:ext cx="750404" cy="1838741"/>
            <a:chOff x="6888789" y="2117033"/>
            <a:chExt cx="750404" cy="1838741"/>
          </a:xfrm>
        </p:grpSpPr>
        <p:cxnSp>
          <p:nvCxnSpPr>
            <p:cNvPr id="38" name="直線コネクタ 37"/>
            <p:cNvCxnSpPr/>
            <p:nvPr/>
          </p:nvCxnSpPr>
          <p:spPr>
            <a:xfrm flipH="1">
              <a:off x="7077633"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9" name="六角形 38"/>
            <p:cNvSpPr/>
            <p:nvPr/>
          </p:nvSpPr>
          <p:spPr>
            <a:xfrm>
              <a:off x="6898729"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六角形 39"/>
            <p:cNvSpPr/>
            <p:nvPr/>
          </p:nvSpPr>
          <p:spPr>
            <a:xfrm>
              <a:off x="6888789"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六角形 40"/>
            <p:cNvSpPr/>
            <p:nvPr/>
          </p:nvSpPr>
          <p:spPr>
            <a:xfrm>
              <a:off x="6898728"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六角形 41"/>
            <p:cNvSpPr/>
            <p:nvPr/>
          </p:nvSpPr>
          <p:spPr>
            <a:xfrm>
              <a:off x="7281384"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p:cNvCxnSpPr/>
            <p:nvPr/>
          </p:nvCxnSpPr>
          <p:spPr>
            <a:xfrm flipH="1">
              <a:off x="7082602"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44" name="六角形 43"/>
            <p:cNvSpPr/>
            <p:nvPr/>
          </p:nvSpPr>
          <p:spPr>
            <a:xfrm>
              <a:off x="6898728"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六角形 44"/>
            <p:cNvSpPr/>
            <p:nvPr/>
          </p:nvSpPr>
          <p:spPr>
            <a:xfrm>
              <a:off x="6908666" y="2117033"/>
              <a:ext cx="357809" cy="298174"/>
            </a:xfrm>
            <a:prstGeom prst="hexagon">
              <a:avLst/>
            </a:prstGeom>
            <a:solidFill>
              <a:srgbClr val="FFC0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49" name="図 48"/>
          <p:cNvPicPr>
            <a:picLocks noChangeAspect="1"/>
          </p:cNvPicPr>
          <p:nvPr/>
        </p:nvPicPr>
        <p:blipFill>
          <a:blip r:embed="rId4"/>
          <a:stretch>
            <a:fillRect/>
          </a:stretch>
        </p:blipFill>
        <p:spPr>
          <a:xfrm rot="19918508">
            <a:off x="6008617" y="3035451"/>
            <a:ext cx="516074" cy="1054310"/>
          </a:xfrm>
          <a:prstGeom prst="rect">
            <a:avLst/>
          </a:prstGeom>
        </p:spPr>
      </p:pic>
      <p:pic>
        <p:nvPicPr>
          <p:cNvPr id="50" name="図 49"/>
          <p:cNvPicPr>
            <a:picLocks noChangeAspect="1"/>
          </p:cNvPicPr>
          <p:nvPr/>
        </p:nvPicPr>
        <p:blipFill>
          <a:blip r:embed="rId4"/>
          <a:stretch>
            <a:fillRect/>
          </a:stretch>
        </p:blipFill>
        <p:spPr>
          <a:xfrm rot="2161310">
            <a:off x="7494254" y="3142031"/>
            <a:ext cx="516074" cy="1054310"/>
          </a:xfrm>
          <a:prstGeom prst="rect">
            <a:avLst/>
          </a:prstGeom>
        </p:spPr>
      </p:pic>
      <p:sp>
        <p:nvSpPr>
          <p:cNvPr id="51" name="円/楕円 50"/>
          <p:cNvSpPr/>
          <p:nvPr/>
        </p:nvSpPr>
        <p:spPr>
          <a:xfrm>
            <a:off x="9056738" y="4035287"/>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52" name="グループ化 51"/>
          <p:cNvGrpSpPr/>
          <p:nvPr/>
        </p:nvGrpSpPr>
        <p:grpSpPr>
          <a:xfrm rot="698849">
            <a:off x="9903809" y="2231636"/>
            <a:ext cx="750404" cy="1838741"/>
            <a:chOff x="6888789" y="2117033"/>
            <a:chExt cx="750404" cy="1838741"/>
          </a:xfrm>
        </p:grpSpPr>
        <p:cxnSp>
          <p:nvCxnSpPr>
            <p:cNvPr id="53" name="直線コネクタ 52"/>
            <p:cNvCxnSpPr/>
            <p:nvPr/>
          </p:nvCxnSpPr>
          <p:spPr>
            <a:xfrm flipH="1">
              <a:off x="7077633"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54" name="六角形 53"/>
            <p:cNvSpPr/>
            <p:nvPr/>
          </p:nvSpPr>
          <p:spPr>
            <a:xfrm>
              <a:off x="6898729"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六角形 54"/>
            <p:cNvSpPr/>
            <p:nvPr/>
          </p:nvSpPr>
          <p:spPr>
            <a:xfrm>
              <a:off x="6888789"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六角形 55"/>
            <p:cNvSpPr/>
            <p:nvPr/>
          </p:nvSpPr>
          <p:spPr>
            <a:xfrm>
              <a:off x="6898728"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六角形 56"/>
            <p:cNvSpPr/>
            <p:nvPr/>
          </p:nvSpPr>
          <p:spPr>
            <a:xfrm>
              <a:off x="7281384"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p:cNvCxnSpPr/>
            <p:nvPr/>
          </p:nvCxnSpPr>
          <p:spPr>
            <a:xfrm flipH="1">
              <a:off x="7082602"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59" name="六角形 58"/>
            <p:cNvSpPr/>
            <p:nvPr/>
          </p:nvSpPr>
          <p:spPr>
            <a:xfrm>
              <a:off x="6898728"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六角形 59"/>
            <p:cNvSpPr/>
            <p:nvPr/>
          </p:nvSpPr>
          <p:spPr>
            <a:xfrm>
              <a:off x="6908666" y="2117033"/>
              <a:ext cx="357809" cy="298174"/>
            </a:xfrm>
            <a:prstGeom prst="hexagon">
              <a:avLst/>
            </a:prstGeom>
            <a:solidFill>
              <a:srgbClr val="FFC0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2" name="図 61"/>
          <p:cNvPicPr>
            <a:picLocks noChangeAspect="1"/>
          </p:cNvPicPr>
          <p:nvPr/>
        </p:nvPicPr>
        <p:blipFill>
          <a:blip r:embed="rId4"/>
          <a:stretch>
            <a:fillRect/>
          </a:stretch>
        </p:blipFill>
        <p:spPr>
          <a:xfrm rot="2161310">
            <a:off x="10308243" y="3221544"/>
            <a:ext cx="516074" cy="1054310"/>
          </a:xfrm>
          <a:prstGeom prst="rect">
            <a:avLst/>
          </a:prstGeom>
        </p:spPr>
      </p:pic>
      <p:pic>
        <p:nvPicPr>
          <p:cNvPr id="63" name="図 62"/>
          <p:cNvPicPr>
            <a:picLocks noChangeAspect="1"/>
          </p:cNvPicPr>
          <p:nvPr/>
        </p:nvPicPr>
        <p:blipFill>
          <a:blip r:embed="rId3"/>
          <a:stretch>
            <a:fillRect/>
          </a:stretch>
        </p:blipFill>
        <p:spPr>
          <a:xfrm rot="19092898">
            <a:off x="8669832" y="3198154"/>
            <a:ext cx="523581" cy="1069646"/>
          </a:xfrm>
          <a:prstGeom prst="rect">
            <a:avLst/>
          </a:prstGeom>
        </p:spPr>
      </p:pic>
      <p:grpSp>
        <p:nvGrpSpPr>
          <p:cNvPr id="73" name="グループ化 72"/>
          <p:cNvGrpSpPr/>
          <p:nvPr/>
        </p:nvGrpSpPr>
        <p:grpSpPr>
          <a:xfrm rot="20800274">
            <a:off x="9115380" y="2191577"/>
            <a:ext cx="750404" cy="1838741"/>
            <a:chOff x="4204250" y="2117033"/>
            <a:chExt cx="750404" cy="1838741"/>
          </a:xfrm>
        </p:grpSpPr>
        <p:cxnSp>
          <p:nvCxnSpPr>
            <p:cNvPr id="74" name="直線コネクタ 73"/>
            <p:cNvCxnSpPr/>
            <p:nvPr/>
          </p:nvCxnSpPr>
          <p:spPr>
            <a:xfrm flipH="1">
              <a:off x="4393094"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75" name="六角形 74"/>
            <p:cNvSpPr/>
            <p:nvPr/>
          </p:nvSpPr>
          <p:spPr>
            <a:xfrm>
              <a:off x="4214190"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六角形 75"/>
            <p:cNvSpPr/>
            <p:nvPr/>
          </p:nvSpPr>
          <p:spPr>
            <a:xfrm>
              <a:off x="4204250"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六角形 76"/>
            <p:cNvSpPr/>
            <p:nvPr/>
          </p:nvSpPr>
          <p:spPr>
            <a:xfrm>
              <a:off x="4214189"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六角形 77"/>
            <p:cNvSpPr/>
            <p:nvPr/>
          </p:nvSpPr>
          <p:spPr>
            <a:xfrm>
              <a:off x="4596845"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コネクタ 78"/>
            <p:cNvCxnSpPr/>
            <p:nvPr/>
          </p:nvCxnSpPr>
          <p:spPr>
            <a:xfrm flipH="1">
              <a:off x="4398063"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80" name="六角形 79"/>
            <p:cNvSpPr/>
            <p:nvPr/>
          </p:nvSpPr>
          <p:spPr>
            <a:xfrm>
              <a:off x="4214189"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六角形 80"/>
            <p:cNvSpPr/>
            <p:nvPr/>
          </p:nvSpPr>
          <p:spPr>
            <a:xfrm>
              <a:off x="4224127" y="2117033"/>
              <a:ext cx="357809" cy="298174"/>
            </a:xfrm>
            <a:prstGeom prst="hexagon">
              <a:avLst/>
            </a:prstGeom>
            <a:solidFill>
              <a:schemeClr val="accent2">
                <a:lumMod val="75000"/>
              </a:schemeClr>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2" name="テキスト ボックス 81"/>
          <p:cNvSpPr txBox="1"/>
          <p:nvPr/>
        </p:nvSpPr>
        <p:spPr>
          <a:xfrm>
            <a:off x="1150453" y="4671394"/>
            <a:ext cx="1038641" cy="523220"/>
          </a:xfrm>
          <a:prstGeom prst="rect">
            <a:avLst/>
          </a:prstGeom>
          <a:noFill/>
        </p:spPr>
        <p:txBody>
          <a:bodyPr wrap="square" rtlCol="0">
            <a:spAutoFit/>
          </a:bodyPr>
          <a:lstStyle/>
          <a:p>
            <a:pPr algn="ctr"/>
            <a:r>
              <a:rPr kumimoji="1" lang="ja-JP" altLang="en-US" sz="2800" b="1" u="sng" dirty="0" smtClean="0">
                <a:latin typeface="Meiryo UI" panose="020B0604030504040204" pitchFamily="50" charset="-128"/>
                <a:ea typeface="Meiryo UI" panose="020B0604030504040204" pitchFamily="50" charset="-128"/>
              </a:rPr>
              <a:t>Ｏ型</a:t>
            </a:r>
            <a:endParaRPr kumimoji="1" lang="ja-JP" altLang="en-US" sz="2800" b="1" u="sng" dirty="0">
              <a:latin typeface="Meiryo UI" panose="020B0604030504040204" pitchFamily="50" charset="-128"/>
              <a:ea typeface="Meiryo UI" panose="020B0604030504040204" pitchFamily="50" charset="-128"/>
            </a:endParaRPr>
          </a:p>
        </p:txBody>
      </p:sp>
      <p:sp>
        <p:nvSpPr>
          <p:cNvPr id="83" name="テキスト ボックス 82"/>
          <p:cNvSpPr txBox="1"/>
          <p:nvPr/>
        </p:nvSpPr>
        <p:spPr>
          <a:xfrm>
            <a:off x="3714748" y="4671394"/>
            <a:ext cx="1038641" cy="523220"/>
          </a:xfrm>
          <a:prstGeom prst="rect">
            <a:avLst/>
          </a:prstGeom>
          <a:noFill/>
        </p:spPr>
        <p:txBody>
          <a:bodyPr wrap="square" rtlCol="0">
            <a:spAutoFit/>
          </a:bodyPr>
          <a:lstStyle/>
          <a:p>
            <a:pPr algn="ctr"/>
            <a:r>
              <a:rPr lang="ja-JP" altLang="en-US" sz="2800" b="1" u="sng" dirty="0">
                <a:latin typeface="Meiryo UI" panose="020B0604030504040204" pitchFamily="50" charset="-128"/>
                <a:ea typeface="Meiryo UI" panose="020B0604030504040204" pitchFamily="50" charset="-128"/>
              </a:rPr>
              <a:t>Ａ</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84" name="テキスト ボックス 83"/>
          <p:cNvSpPr txBox="1"/>
          <p:nvPr/>
        </p:nvSpPr>
        <p:spPr>
          <a:xfrm>
            <a:off x="6399287" y="4701209"/>
            <a:ext cx="1038641" cy="523220"/>
          </a:xfrm>
          <a:prstGeom prst="rect">
            <a:avLst/>
          </a:prstGeom>
          <a:noFill/>
        </p:spPr>
        <p:txBody>
          <a:bodyPr wrap="square" rtlCol="0">
            <a:spAutoFit/>
          </a:bodyPr>
          <a:lstStyle/>
          <a:p>
            <a:pPr algn="ctr"/>
            <a:r>
              <a:rPr lang="ja-JP" altLang="en-US" sz="2800" b="1" u="sng" dirty="0" smtClean="0">
                <a:latin typeface="Meiryo UI" panose="020B0604030504040204" pitchFamily="50" charset="-128"/>
                <a:ea typeface="Meiryo UI" panose="020B0604030504040204" pitchFamily="50" charset="-128"/>
              </a:rPr>
              <a:t>Ｂ</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85" name="テキスト ボックス 84"/>
          <p:cNvSpPr txBox="1"/>
          <p:nvPr/>
        </p:nvSpPr>
        <p:spPr>
          <a:xfrm>
            <a:off x="9227823" y="4743202"/>
            <a:ext cx="1167345" cy="523220"/>
          </a:xfrm>
          <a:prstGeom prst="rect">
            <a:avLst/>
          </a:prstGeom>
          <a:noFill/>
        </p:spPr>
        <p:txBody>
          <a:bodyPr wrap="square" rtlCol="0">
            <a:spAutoFit/>
          </a:bodyPr>
          <a:lstStyle/>
          <a:p>
            <a:pPr algn="ctr"/>
            <a:r>
              <a:rPr lang="en-US" altLang="ja-JP" sz="2800" b="1" u="sng" dirty="0" smtClean="0">
                <a:latin typeface="Meiryo UI" panose="020B0604030504040204" pitchFamily="50" charset="-128"/>
                <a:ea typeface="Meiryo UI" panose="020B0604030504040204" pitchFamily="50" charset="-128"/>
              </a:rPr>
              <a:t>A</a:t>
            </a:r>
            <a:r>
              <a:rPr lang="ja-JP" altLang="en-US" sz="2800" b="1" u="sng" dirty="0" smtClean="0">
                <a:latin typeface="Meiryo UI" panose="020B0604030504040204" pitchFamily="50" charset="-128"/>
                <a:ea typeface="Meiryo UI" panose="020B0604030504040204" pitchFamily="50" charset="-128"/>
              </a:rPr>
              <a:t>Ｂ</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86" name="テキスト ボックス 85"/>
          <p:cNvSpPr txBox="1"/>
          <p:nvPr/>
        </p:nvSpPr>
        <p:spPr>
          <a:xfrm>
            <a:off x="5081947" y="1489563"/>
            <a:ext cx="1657757" cy="400110"/>
          </a:xfrm>
          <a:prstGeom prst="rect">
            <a:avLst/>
          </a:prstGeom>
          <a:noFill/>
        </p:spPr>
        <p:txBody>
          <a:bodyPr wrap="square" rtlCol="0">
            <a:spAutoFit/>
          </a:bodyPr>
          <a:lstStyle/>
          <a:p>
            <a:pPr algn="r"/>
            <a:r>
              <a:rPr lang="ja-JP" altLang="en-US" sz="2000" b="1" dirty="0">
                <a:latin typeface="Meiryo UI" panose="020B0604030504040204" pitchFamily="50" charset="-128"/>
                <a:ea typeface="Meiryo UI" panose="020B0604030504040204" pitchFamily="50" charset="-128"/>
              </a:rPr>
              <a:t>ガラクトース</a:t>
            </a:r>
            <a:endParaRPr kumimoji="1" lang="ja-JP" altLang="en-US" sz="2000" b="1" dirty="0">
              <a:latin typeface="Meiryo UI" panose="020B0604030504040204" pitchFamily="50" charset="-128"/>
              <a:ea typeface="Meiryo UI" panose="020B0604030504040204" pitchFamily="50" charset="-128"/>
            </a:endParaRPr>
          </a:p>
        </p:txBody>
      </p:sp>
      <p:sp>
        <p:nvSpPr>
          <p:cNvPr id="87" name="テキスト ボックス 86"/>
          <p:cNvSpPr txBox="1"/>
          <p:nvPr/>
        </p:nvSpPr>
        <p:spPr>
          <a:xfrm>
            <a:off x="1185739" y="1539987"/>
            <a:ext cx="2889303" cy="400110"/>
          </a:xfrm>
          <a:prstGeom prst="rect">
            <a:avLst/>
          </a:prstGeom>
          <a:noFill/>
        </p:spPr>
        <p:txBody>
          <a:bodyPr wrap="square" rtlCol="0">
            <a:spAutoFit/>
          </a:bodyPr>
          <a:lstStyle/>
          <a:p>
            <a:pPr algn="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a:t>
            </a:r>
            <a:endParaRPr kumimoji="1" lang="ja-JP" altLang="en-US" sz="2000" b="1" dirty="0">
              <a:latin typeface="Meiryo UI" panose="020B0604030504040204" pitchFamily="50" charset="-128"/>
              <a:ea typeface="Meiryo UI" panose="020B0604030504040204" pitchFamily="50" charset="-128"/>
            </a:endParaRPr>
          </a:p>
        </p:txBody>
      </p:sp>
      <p:cxnSp>
        <p:nvCxnSpPr>
          <p:cNvPr id="89" name="直線矢印コネクタ 88"/>
          <p:cNvCxnSpPr>
            <a:endCxn id="31" idx="4"/>
          </p:cNvCxnSpPr>
          <p:nvPr/>
        </p:nvCxnSpPr>
        <p:spPr>
          <a:xfrm>
            <a:off x="3935898" y="1842436"/>
            <a:ext cx="213688" cy="254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642799" y="1822559"/>
            <a:ext cx="213688" cy="254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10232881" y="1688559"/>
            <a:ext cx="1657757" cy="400110"/>
          </a:xfrm>
          <a:prstGeom prst="rect">
            <a:avLst/>
          </a:prstGeom>
          <a:noFill/>
        </p:spPr>
        <p:txBody>
          <a:bodyPr wrap="square" rtlCol="0">
            <a:spAutoFit/>
          </a:bodyPr>
          <a:lstStyle/>
          <a:p>
            <a:pPr algn="r"/>
            <a:r>
              <a:rPr lang="ja-JP" altLang="en-US" sz="2000" b="1" dirty="0">
                <a:latin typeface="Meiryo UI" panose="020B0604030504040204" pitchFamily="50" charset="-128"/>
                <a:ea typeface="Meiryo UI" panose="020B0604030504040204" pitchFamily="50" charset="-128"/>
              </a:rPr>
              <a:t>ガラクトース</a:t>
            </a:r>
            <a:endParaRPr kumimoji="1" lang="ja-JP" altLang="en-US" sz="2000" b="1" dirty="0">
              <a:latin typeface="Meiryo UI" panose="020B0604030504040204" pitchFamily="50" charset="-128"/>
              <a:ea typeface="Meiryo UI" panose="020B0604030504040204" pitchFamily="50" charset="-128"/>
            </a:endParaRPr>
          </a:p>
        </p:txBody>
      </p:sp>
      <p:cxnSp>
        <p:nvCxnSpPr>
          <p:cNvPr id="93" name="直線矢印コネクタ 92"/>
          <p:cNvCxnSpPr/>
          <p:nvPr/>
        </p:nvCxnSpPr>
        <p:spPr>
          <a:xfrm flipH="1">
            <a:off x="10395168" y="2008770"/>
            <a:ext cx="157430" cy="200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7122311" y="1270029"/>
            <a:ext cx="2889303" cy="400110"/>
          </a:xfrm>
          <a:prstGeom prst="rect">
            <a:avLst/>
          </a:prstGeom>
          <a:noFill/>
        </p:spPr>
        <p:txBody>
          <a:bodyPr wrap="square" rtlCol="0">
            <a:spAutoFit/>
          </a:bodyPr>
          <a:lstStyle/>
          <a:p>
            <a:pPr algn="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a:t>
            </a:r>
            <a:endParaRPr kumimoji="1" lang="ja-JP" altLang="en-US" sz="2000" b="1" dirty="0">
              <a:latin typeface="Meiryo UI" panose="020B0604030504040204" pitchFamily="50" charset="-128"/>
              <a:ea typeface="Meiryo UI" panose="020B0604030504040204" pitchFamily="50" charset="-128"/>
            </a:endParaRPr>
          </a:p>
        </p:txBody>
      </p:sp>
      <p:cxnSp>
        <p:nvCxnSpPr>
          <p:cNvPr id="96" name="直線矢印コネクタ 95"/>
          <p:cNvCxnSpPr/>
          <p:nvPr/>
        </p:nvCxnSpPr>
        <p:spPr>
          <a:xfrm>
            <a:off x="8855283" y="1612682"/>
            <a:ext cx="211151" cy="5523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テキスト ボックス 99"/>
          <p:cNvSpPr txBox="1"/>
          <p:nvPr/>
        </p:nvSpPr>
        <p:spPr>
          <a:xfrm>
            <a:off x="844825" y="5304947"/>
            <a:ext cx="1938134"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すべての型に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ja-JP" altLang="en-US" sz="2000" b="1" dirty="0" smtClean="0">
                <a:latin typeface="Meiryo UI" panose="020B0604030504040204" pitchFamily="50" charset="-128"/>
                <a:ea typeface="Meiryo UI" panose="020B0604030504040204" pitchFamily="50" charset="-128"/>
              </a:rPr>
              <a:t>共通な糖鎖</a:t>
            </a:r>
            <a:endParaRPr kumimoji="1" lang="ja-JP" altLang="en-US" sz="2000" b="1" dirty="0">
              <a:latin typeface="Meiryo UI" panose="020B0604030504040204" pitchFamily="50" charset="-128"/>
              <a:ea typeface="Meiryo UI" panose="020B0604030504040204" pitchFamily="50" charset="-128"/>
            </a:endParaRPr>
          </a:p>
        </p:txBody>
      </p:sp>
      <p:sp>
        <p:nvSpPr>
          <p:cNvPr id="101" name="テキスト ボックス 100"/>
          <p:cNvSpPr txBox="1"/>
          <p:nvPr/>
        </p:nvSpPr>
        <p:spPr>
          <a:xfrm>
            <a:off x="2859980" y="5304947"/>
            <a:ext cx="2807810" cy="1015663"/>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Ｏ型に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アセチルガラクトサミンが結合</a:t>
            </a:r>
            <a:endParaRPr kumimoji="1" lang="ja-JP" altLang="en-US" sz="2000" b="1" dirty="0">
              <a:latin typeface="Meiryo UI" panose="020B0604030504040204" pitchFamily="50" charset="-128"/>
              <a:ea typeface="Meiryo UI" panose="020B0604030504040204" pitchFamily="50" charset="-128"/>
            </a:endParaRPr>
          </a:p>
        </p:txBody>
      </p:sp>
      <p:sp>
        <p:nvSpPr>
          <p:cNvPr id="102" name="テキスト ボックス 101"/>
          <p:cNvSpPr txBox="1"/>
          <p:nvPr/>
        </p:nvSpPr>
        <p:spPr>
          <a:xfrm>
            <a:off x="5623061" y="5307496"/>
            <a:ext cx="2807810"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Ｏ型に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ja-JP" altLang="en-US" sz="2000" b="1" dirty="0" smtClean="0">
                <a:latin typeface="Meiryo UI" panose="020B0604030504040204" pitchFamily="50" charset="-128"/>
                <a:ea typeface="Meiryo UI" panose="020B0604030504040204" pitchFamily="50" charset="-128"/>
              </a:rPr>
              <a:t>ガラクトースが結合</a:t>
            </a:r>
            <a:endParaRPr kumimoji="1" lang="ja-JP" altLang="en-US" sz="2000" b="1" dirty="0">
              <a:latin typeface="Meiryo UI" panose="020B0604030504040204" pitchFamily="50" charset="-128"/>
              <a:ea typeface="Meiryo UI" panose="020B0604030504040204" pitchFamily="50" charset="-128"/>
            </a:endParaRPr>
          </a:p>
        </p:txBody>
      </p:sp>
      <p:sp>
        <p:nvSpPr>
          <p:cNvPr id="103" name="テキスト ボックス 102"/>
          <p:cNvSpPr txBox="1"/>
          <p:nvPr/>
        </p:nvSpPr>
        <p:spPr>
          <a:xfrm>
            <a:off x="8338633" y="5325005"/>
            <a:ext cx="2807810"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Ａ型とＢ型</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en-US" altLang="ja-JP" sz="2000" b="1" dirty="0" smtClean="0">
                <a:latin typeface="Meiryo UI" panose="020B0604030504040204" pitchFamily="50" charset="-128"/>
                <a:ea typeface="Meiryo UI" panose="020B0604030504040204" pitchFamily="50" charset="-128"/>
              </a:rPr>
              <a:t>2</a:t>
            </a:r>
            <a:r>
              <a:rPr kumimoji="1" lang="ja-JP" altLang="en-US" sz="2000" b="1" dirty="0" smtClean="0">
                <a:latin typeface="Meiryo UI" panose="020B0604030504040204" pitchFamily="50" charset="-128"/>
                <a:ea typeface="Meiryo UI" panose="020B0604030504040204" pitchFamily="50" charset="-128"/>
              </a:rPr>
              <a:t>種類の糖鎖が結合</a:t>
            </a:r>
            <a:endParaRPr kumimoji="1" lang="ja-JP" altLang="en-US" sz="2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38808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二等辺三角形 6"/>
          <p:cNvSpPr/>
          <p:nvPr/>
        </p:nvSpPr>
        <p:spPr>
          <a:xfrm>
            <a:off x="3660007" y="2518706"/>
            <a:ext cx="3006291" cy="2069431"/>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4378693" y="1835311"/>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糖鎖合成</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複合糖質</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9" name="上矢印 8"/>
          <p:cNvSpPr/>
          <p:nvPr/>
        </p:nvSpPr>
        <p:spPr>
          <a:xfrm>
            <a:off x="4604886" y="1459930"/>
            <a:ext cx="1116531" cy="327251"/>
          </a:xfrm>
          <a:prstGeom prst="upArrow">
            <a:avLst>
              <a:gd name="adj1" fmla="val 62069"/>
              <a:gd name="adj2" fmla="val 5000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レーム 9"/>
          <p:cNvSpPr/>
          <p:nvPr/>
        </p:nvSpPr>
        <p:spPr>
          <a:xfrm>
            <a:off x="4123624" y="683057"/>
            <a:ext cx="2079057" cy="750767"/>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持続可能性素材</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機能性食品</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1" name="角丸四角形 10"/>
          <p:cNvSpPr/>
          <p:nvPr/>
        </p:nvSpPr>
        <p:spPr>
          <a:xfrm>
            <a:off x="2051385" y="4588137"/>
            <a:ext cx="1568918" cy="664143"/>
          </a:xfrm>
          <a:prstGeom prst="roundRect">
            <a:avLst/>
          </a:prstGeom>
          <a:solidFill>
            <a:schemeClr val="accent6">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lang="ja-JP" altLang="en-US" b="1" dirty="0" smtClean="0">
                <a:solidFill>
                  <a:schemeClr val="bg1"/>
                </a:solidFill>
                <a:latin typeface="Meiryo UI" panose="020B0604030504040204" pitchFamily="50" charset="-128"/>
                <a:ea typeface="Meiryo UI" panose="020B0604030504040204" pitchFamily="50" charset="-128"/>
              </a:rPr>
              <a:t>構造解析</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6666298" y="4588136"/>
            <a:ext cx="1718110" cy="664143"/>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lang="ja-JP" altLang="en-US" sz="1600" b="1" dirty="0">
                <a:solidFill>
                  <a:schemeClr val="bg1"/>
                </a:solidFill>
                <a:latin typeface="Meiryo UI" panose="020B0604030504040204" pitchFamily="50" charset="-128"/>
                <a:ea typeface="Meiryo UI" panose="020B0604030504040204" pitchFamily="50" charset="-128"/>
              </a:rPr>
              <a:t>インフォマティクス</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1636295" y="3241803"/>
            <a:ext cx="2011680" cy="623236"/>
          </a:xfrm>
          <a:prstGeom prst="roundRect">
            <a:avLst/>
          </a:prstGeom>
          <a:solidFill>
            <a:srgbClr val="FFFF00"/>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sz="1400" dirty="0" smtClean="0">
                <a:solidFill>
                  <a:schemeClr val="tx1"/>
                </a:solidFill>
                <a:latin typeface="Meiryo UI" panose="020B0604030504040204" pitchFamily="50" charset="-128"/>
                <a:ea typeface="Meiryo UI" panose="020B0604030504040204" pitchFamily="50" charset="-128"/>
              </a:rPr>
              <a:t>糖タンパク質、糖脂質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4191001" y="3241803"/>
            <a:ext cx="1901791" cy="623236"/>
          </a:xfrm>
          <a:prstGeom prst="roundRect">
            <a:avLst/>
          </a:prstGeom>
          <a:solidFill>
            <a:srgbClr val="FFFF00"/>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機能解明</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5" name="右矢印 14"/>
          <p:cNvSpPr/>
          <p:nvPr/>
        </p:nvSpPr>
        <p:spPr>
          <a:xfrm>
            <a:off x="3660007" y="3403872"/>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6650529" y="3235855"/>
            <a:ext cx="1901791" cy="623236"/>
          </a:xfrm>
          <a:prstGeom prst="roundRect">
            <a:avLst/>
          </a:prstGeom>
          <a:solidFill>
            <a:schemeClr val="accent6">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latin typeface="Meiryo UI" panose="020B0604030504040204" pitchFamily="50" charset="-128"/>
                <a:ea typeface="Meiryo UI" panose="020B0604030504040204" pitchFamily="50" charset="-128"/>
              </a:rPr>
              <a:t>生物過程</a:t>
            </a:r>
            <a:endParaRPr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の</a:t>
            </a:r>
            <a:r>
              <a:rPr kumimoji="1" lang="ja-JP" altLang="en-US" b="1" dirty="0" smtClean="0">
                <a:solidFill>
                  <a:schemeClr val="tx1"/>
                </a:solidFill>
                <a:latin typeface="Meiryo UI" panose="020B0604030504040204" pitchFamily="50" charset="-128"/>
                <a:ea typeface="Meiryo UI" panose="020B0604030504040204" pitchFamily="50" charset="-128"/>
              </a:rPr>
              <a:t>理解</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7" name="角丸四角形 16"/>
          <p:cNvSpPr/>
          <p:nvPr/>
        </p:nvSpPr>
        <p:spPr>
          <a:xfrm>
            <a:off x="6635261" y="2279835"/>
            <a:ext cx="1901791" cy="623236"/>
          </a:xfrm>
          <a:prstGeom prst="roundRect">
            <a:avLst/>
          </a:prstGeom>
          <a:solidFill>
            <a:schemeClr val="accent6">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疾患の発症</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a:solidFill>
                  <a:schemeClr val="tx1"/>
                </a:solidFill>
                <a:latin typeface="Meiryo UI" panose="020B0604030504040204" pitchFamily="50" charset="-128"/>
                <a:ea typeface="Meiryo UI" panose="020B0604030504040204" pitchFamily="50" charset="-128"/>
              </a:rPr>
              <a:t>機序</a:t>
            </a:r>
            <a:r>
              <a:rPr lang="ja-JP" altLang="en-US" b="1" dirty="0" smtClean="0">
                <a:solidFill>
                  <a:schemeClr val="tx1"/>
                </a:solidFill>
                <a:latin typeface="Meiryo UI" panose="020B0604030504040204" pitchFamily="50" charset="-128"/>
                <a:ea typeface="Meiryo UI" panose="020B0604030504040204" pitchFamily="50" charset="-128"/>
              </a:rPr>
              <a:t>の解明</a:t>
            </a:r>
            <a:endParaRPr lang="en-US" altLang="ja-JP" b="1" dirty="0" smtClean="0">
              <a:solidFill>
                <a:schemeClr val="tx1"/>
              </a:solidFill>
              <a:latin typeface="Meiryo UI" panose="020B0604030504040204" pitchFamily="50" charset="-128"/>
              <a:ea typeface="Meiryo UI" panose="020B0604030504040204" pitchFamily="50" charset="-128"/>
            </a:endParaRPr>
          </a:p>
        </p:txBody>
      </p:sp>
      <p:sp>
        <p:nvSpPr>
          <p:cNvPr id="18" name="右矢印 17"/>
          <p:cNvSpPr/>
          <p:nvPr/>
        </p:nvSpPr>
        <p:spPr>
          <a:xfrm>
            <a:off x="6104824" y="3403872"/>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p:cNvSpPr/>
          <p:nvPr/>
        </p:nvSpPr>
        <p:spPr>
          <a:xfrm rot="19383893">
            <a:off x="6015816" y="2931977"/>
            <a:ext cx="678587"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686058" y="1530029"/>
            <a:ext cx="2387065"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悪性腫瘍（癌）</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認知症（アルツハイマー病）</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バイオマーカー開発</a:t>
            </a:r>
            <a:endParaRPr kumimoji="1" lang="ja-JP" altLang="en-US" sz="1400"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6407891" y="3855223"/>
            <a:ext cx="2387065" cy="307777"/>
          </a:xfrm>
          <a:prstGeom prst="rect">
            <a:avLst/>
          </a:prstGeom>
          <a:noFill/>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rPr>
              <a:t>発生・分化・老化・再生</a:t>
            </a:r>
            <a:endParaRPr kumimoji="1" lang="ja-JP" altLang="en-US" sz="1400" dirty="0">
              <a:latin typeface="Meiryo UI" panose="020B0604030504040204" pitchFamily="50" charset="-128"/>
              <a:ea typeface="Meiryo UI" panose="020B0604030504040204" pitchFamily="50" charset="-128"/>
            </a:endParaRPr>
          </a:p>
        </p:txBody>
      </p:sp>
      <p:sp>
        <p:nvSpPr>
          <p:cNvPr id="23" name="フレーム 22"/>
          <p:cNvSpPr/>
          <p:nvPr/>
        </p:nvSpPr>
        <p:spPr>
          <a:xfrm>
            <a:off x="1796313" y="5691161"/>
            <a:ext cx="2079057" cy="604452"/>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量子センシング</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量子イメージング</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663324" y="4546884"/>
            <a:ext cx="1401016" cy="738664"/>
          </a:xfrm>
          <a:prstGeom prst="rect">
            <a:avLst/>
          </a:prstGeom>
          <a:noFill/>
        </p:spPr>
        <p:txBody>
          <a:bodyPr wrap="square" rtlCol="0">
            <a:spAutoFit/>
          </a:bodyPr>
          <a:lstStyle/>
          <a:p>
            <a:pPr algn="r"/>
            <a:r>
              <a:rPr lang="ja-JP" altLang="en-US" sz="1400" dirty="0" smtClean="0">
                <a:latin typeface="Meiryo UI" panose="020B0604030504040204" pitchFamily="50" charset="-128"/>
                <a:ea typeface="Meiryo UI" panose="020B0604030504040204" pitchFamily="50" charset="-128"/>
              </a:rPr>
              <a:t>複合糖質の構造</a:t>
            </a:r>
            <a:endParaRPr lang="en-US" altLang="ja-JP" sz="1400" dirty="0" smtClean="0">
              <a:latin typeface="Meiryo UI" panose="020B0604030504040204" pitchFamily="50" charset="-128"/>
              <a:ea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rPr>
              <a:t>糖</a:t>
            </a:r>
            <a:r>
              <a:rPr kumimoji="1" lang="ja-JP" altLang="en-US" sz="1400" dirty="0" smtClean="0">
                <a:latin typeface="Meiryo UI" panose="020B0604030504040204" pitchFamily="50" charset="-128"/>
                <a:ea typeface="Meiryo UI" panose="020B0604030504040204" pitchFamily="50" charset="-128"/>
              </a:rPr>
              <a:t>鎖認識分子</a:t>
            </a:r>
            <a:endParaRPr kumimoji="1" lang="en-US" altLang="ja-JP" sz="1400" dirty="0" smtClean="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複</a:t>
            </a:r>
            <a:r>
              <a:rPr lang="ja-JP" altLang="en-US" sz="1400" dirty="0" smtClean="0">
                <a:latin typeface="Meiryo UI" panose="020B0604030504040204" pitchFamily="50" charset="-128"/>
                <a:ea typeface="Meiryo UI" panose="020B0604030504040204" pitchFamily="50" charset="-128"/>
              </a:rPr>
              <a:t>合体構造</a:t>
            </a:r>
            <a:endParaRPr kumimoji="1" lang="ja-JP" altLang="en-US" sz="1400" dirty="0">
              <a:latin typeface="Meiryo UI" panose="020B0604030504040204" pitchFamily="50" charset="-128"/>
              <a:ea typeface="Meiryo UI" panose="020B0604030504040204" pitchFamily="50" charset="-128"/>
            </a:endParaRPr>
          </a:p>
        </p:txBody>
      </p:sp>
      <p:sp>
        <p:nvSpPr>
          <p:cNvPr id="25" name="上矢印 24"/>
          <p:cNvSpPr/>
          <p:nvPr/>
        </p:nvSpPr>
        <p:spPr>
          <a:xfrm>
            <a:off x="6967087" y="5319356"/>
            <a:ext cx="1116531" cy="327251"/>
          </a:xfrm>
          <a:prstGeom prst="upArrow">
            <a:avLst>
              <a:gd name="adj1" fmla="val 62069"/>
              <a:gd name="adj2" fmla="val 5000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5183683" y="4582800"/>
            <a:ext cx="1500738" cy="738664"/>
          </a:xfrm>
          <a:prstGeom prst="rect">
            <a:avLst/>
          </a:prstGeom>
          <a:noFill/>
        </p:spPr>
        <p:txBody>
          <a:bodyPr wrap="square" rtlCol="0">
            <a:spAutoFit/>
          </a:bodyPr>
          <a:lstStyle/>
          <a:p>
            <a:pPr algn="r"/>
            <a:r>
              <a:rPr lang="ja-JP" altLang="en-US" sz="1400" dirty="0" smtClean="0">
                <a:latin typeface="Meiryo UI" panose="020B0604030504040204" pitchFamily="50" charset="-128"/>
                <a:ea typeface="Meiryo UI" panose="020B0604030504040204" pitchFamily="50" charset="-128"/>
              </a:rPr>
              <a:t>グライコミクス</a:t>
            </a:r>
            <a:endParaRPr lang="en-US" altLang="ja-JP" sz="1400" dirty="0" smtClean="0">
              <a:latin typeface="Meiryo UI" panose="020B0604030504040204" pitchFamily="50" charset="-128"/>
              <a:ea typeface="Meiryo UI" panose="020B0604030504040204" pitchFamily="50" charset="-128"/>
            </a:endParaRPr>
          </a:p>
          <a:p>
            <a:pPr algn="r"/>
            <a:r>
              <a:rPr kumimoji="1" lang="ja-JP" altLang="en-US" sz="1400" dirty="0" smtClean="0">
                <a:latin typeface="Meiryo UI" panose="020B0604030504040204" pitchFamily="50" charset="-128"/>
                <a:ea typeface="Meiryo UI" panose="020B0604030504040204" pitchFamily="50" charset="-128"/>
              </a:rPr>
              <a:t>データベース構築</a:t>
            </a:r>
            <a:endParaRPr kumimoji="1" lang="en-US" altLang="ja-JP" sz="1400" dirty="0" smtClean="0">
              <a:latin typeface="Meiryo UI" panose="020B0604030504040204" pitchFamily="50" charset="-128"/>
              <a:ea typeface="Meiryo UI" panose="020B0604030504040204" pitchFamily="50" charset="-128"/>
            </a:endParaRPr>
          </a:p>
          <a:p>
            <a:pPr algn="r"/>
            <a:r>
              <a:rPr lang="en-US" altLang="ja-JP" sz="1400" dirty="0" smtClean="0">
                <a:latin typeface="Meiryo UI" panose="020B0604030504040204" pitchFamily="50" charset="-128"/>
                <a:ea typeface="Meiryo UI" panose="020B0604030504040204" pitchFamily="50" charset="-128"/>
              </a:rPr>
              <a:t>IT</a:t>
            </a:r>
            <a:r>
              <a:rPr lang="ja-JP" altLang="en-US" sz="1400" dirty="0" smtClean="0">
                <a:latin typeface="Meiryo UI" panose="020B0604030504040204" pitchFamily="50" charset="-128"/>
                <a:ea typeface="Meiryo UI" panose="020B0604030504040204" pitchFamily="50" charset="-128"/>
              </a:rPr>
              <a:t>リソース整備</a:t>
            </a:r>
            <a:endParaRPr kumimoji="1" lang="ja-JP" altLang="en-US" sz="1400" dirty="0">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3851309" y="5618598"/>
            <a:ext cx="2581174" cy="738664"/>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量子ドット／バイオセンサー</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ドラッグデリバリシステム（</a:t>
            </a:r>
            <a:r>
              <a:rPr lang="en-US" altLang="ja-JP" sz="1400" dirty="0" smtClean="0">
                <a:latin typeface="Meiryo UI" panose="020B0604030504040204" pitchFamily="50" charset="-128"/>
                <a:ea typeface="Meiryo UI" panose="020B0604030504040204" pitchFamily="50" charset="-128"/>
              </a:rPr>
              <a:t>DDS</a:t>
            </a:r>
            <a:r>
              <a:rPr lang="ja-JP" altLang="en-US" sz="1400" dirty="0" smtClean="0">
                <a:latin typeface="Meiryo UI" panose="020B0604030504040204" pitchFamily="50" charset="-128"/>
                <a:ea typeface="Meiryo UI" panose="020B0604030504040204" pitchFamily="50" charset="-128"/>
              </a:rPr>
              <a:t>）</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ナノメディシン</a:t>
            </a:r>
            <a:endParaRPr kumimoji="1" lang="ja-JP" altLang="en-US" sz="1400" dirty="0">
              <a:latin typeface="Meiryo UI" panose="020B0604030504040204" pitchFamily="50" charset="-128"/>
              <a:ea typeface="Meiryo UI" panose="020B0604030504040204" pitchFamily="50" charset="-128"/>
            </a:endParaRPr>
          </a:p>
        </p:txBody>
      </p:sp>
      <p:sp>
        <p:nvSpPr>
          <p:cNvPr id="28" name="上矢印 27"/>
          <p:cNvSpPr/>
          <p:nvPr/>
        </p:nvSpPr>
        <p:spPr>
          <a:xfrm>
            <a:off x="2274892" y="5308095"/>
            <a:ext cx="1116531" cy="327251"/>
          </a:xfrm>
          <a:prstGeom prst="upArrow">
            <a:avLst>
              <a:gd name="adj1" fmla="val 62069"/>
              <a:gd name="adj2" fmla="val 5000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245855" y="3178136"/>
            <a:ext cx="1431757" cy="738664"/>
          </a:xfrm>
          <a:prstGeom prst="rect">
            <a:avLst/>
          </a:prstGeom>
          <a:noFill/>
        </p:spPr>
        <p:txBody>
          <a:bodyPr wrap="square" rtlCol="0">
            <a:spAutoFit/>
          </a:bodyPr>
          <a:lstStyle/>
          <a:p>
            <a:pPr algn="r"/>
            <a:r>
              <a:rPr lang="ja-JP" altLang="en-US" sz="1400" dirty="0" smtClean="0">
                <a:latin typeface="Meiryo UI" panose="020B0604030504040204" pitchFamily="50" charset="-128"/>
                <a:ea typeface="Meiryo UI" panose="020B0604030504040204" pitchFamily="50" charset="-128"/>
              </a:rPr>
              <a:t>糖移転酵素</a:t>
            </a:r>
            <a:endParaRPr lang="en-US" altLang="ja-JP" sz="1400" dirty="0" smtClean="0">
              <a:latin typeface="Meiryo UI" panose="020B0604030504040204" pitchFamily="50" charset="-128"/>
              <a:ea typeface="Meiryo UI" panose="020B0604030504040204" pitchFamily="50" charset="-128"/>
            </a:endParaRPr>
          </a:p>
          <a:p>
            <a:pPr algn="r"/>
            <a:r>
              <a:rPr kumimoji="1" lang="ja-JP" altLang="en-US" sz="1400" dirty="0" smtClean="0">
                <a:latin typeface="Meiryo UI" panose="020B0604030504040204" pitchFamily="50" charset="-128"/>
                <a:ea typeface="Meiryo UI" panose="020B0604030504040204" pitchFamily="50" charset="-128"/>
              </a:rPr>
              <a:t>糖分解酵素</a:t>
            </a:r>
            <a:endParaRPr kumimoji="1" lang="en-US" altLang="ja-JP" sz="1400" dirty="0" smtClean="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レクチン</a:t>
            </a:r>
            <a:endParaRPr kumimoji="1" lang="ja-JP" altLang="en-US" sz="1400" dirty="0">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2706361" y="1892146"/>
            <a:ext cx="1672332" cy="523220"/>
          </a:xfrm>
          <a:prstGeom prst="rect">
            <a:avLst/>
          </a:prstGeom>
          <a:noFill/>
        </p:spPr>
        <p:txBody>
          <a:bodyPr wrap="square" rtlCol="0">
            <a:spAutoFit/>
          </a:bodyPr>
          <a:lstStyle/>
          <a:p>
            <a:pPr algn="r"/>
            <a:r>
              <a:rPr kumimoji="1" lang="ja-JP" altLang="en-US" sz="1400" dirty="0" smtClean="0">
                <a:latin typeface="Meiryo UI" panose="020B0604030504040204" pitchFamily="50" charset="-128"/>
                <a:ea typeface="Meiryo UI" panose="020B0604030504040204" pitchFamily="50" charset="-128"/>
              </a:rPr>
              <a:t>生物学的糖鎖合成</a:t>
            </a:r>
            <a:endParaRPr kumimoji="1" lang="en-US" altLang="ja-JP" sz="1400" dirty="0" smtClean="0">
              <a:latin typeface="Meiryo UI" panose="020B0604030504040204" pitchFamily="50" charset="-128"/>
              <a:ea typeface="Meiryo UI" panose="020B0604030504040204" pitchFamily="50" charset="-128"/>
            </a:endParaRPr>
          </a:p>
          <a:p>
            <a:pPr algn="r"/>
            <a:r>
              <a:rPr lang="ja-JP" altLang="en-US" sz="1400" dirty="0" smtClean="0">
                <a:latin typeface="Meiryo UI" panose="020B0604030504040204" pitchFamily="50" charset="-128"/>
                <a:ea typeface="Meiryo UI" panose="020B0604030504040204" pitchFamily="50" charset="-128"/>
              </a:rPr>
              <a:t>化学的糖鎖合成</a:t>
            </a:r>
            <a:endParaRPr kumimoji="1" lang="ja-JP" altLang="en-US" sz="1400" dirty="0">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3793215" y="3956496"/>
            <a:ext cx="2720622" cy="523220"/>
          </a:xfrm>
          <a:prstGeom prst="rect">
            <a:avLst/>
          </a:prstGeom>
          <a:noFill/>
        </p:spPr>
        <p:txBody>
          <a:bodyPr wrap="square" rtlCol="0">
            <a:spAutoFit/>
          </a:bodyPr>
          <a:lstStyle/>
          <a:p>
            <a:pPr algn="ctr"/>
            <a:r>
              <a:rPr kumimoji="1" lang="ja-JP" altLang="en-US" sz="1400" dirty="0" smtClean="0">
                <a:solidFill>
                  <a:schemeClr val="bg1"/>
                </a:solidFill>
                <a:latin typeface="Meiryo UI" panose="020B0604030504040204" pitchFamily="50" charset="-128"/>
                <a:ea typeface="Meiryo UI" panose="020B0604030504040204" pitchFamily="50" charset="-128"/>
              </a:rPr>
              <a:t>分子機能の</a:t>
            </a:r>
            <a:r>
              <a:rPr kumimoji="1" lang="en-US" altLang="ja-JP" sz="1400" dirty="0" smtClean="0">
                <a:solidFill>
                  <a:schemeClr val="bg1"/>
                </a:solidFill>
                <a:latin typeface="Meiryo UI" panose="020B0604030504040204" pitchFamily="50" charset="-128"/>
                <a:ea typeface="Meiryo UI" panose="020B0604030504040204" pitchFamily="50" charset="-128"/>
              </a:rPr>
              <a:t>in vitro</a:t>
            </a:r>
            <a:r>
              <a:rPr kumimoji="1" lang="ja-JP" altLang="en-US" sz="1400" dirty="0" smtClean="0">
                <a:solidFill>
                  <a:schemeClr val="bg1"/>
                </a:solidFill>
                <a:latin typeface="Meiryo UI" panose="020B0604030504040204" pitchFamily="50" charset="-128"/>
                <a:ea typeface="Meiryo UI" panose="020B0604030504040204" pitchFamily="50" charset="-128"/>
              </a:rPr>
              <a:t>解析</a:t>
            </a:r>
            <a:endParaRPr kumimoji="1" lang="en-US" altLang="ja-JP" sz="1400" dirty="0" smtClean="0">
              <a:solidFill>
                <a:schemeClr val="bg1"/>
              </a:solidFill>
              <a:latin typeface="Meiryo UI" panose="020B0604030504040204" pitchFamily="50" charset="-128"/>
              <a:ea typeface="Meiryo UI" panose="020B0604030504040204" pitchFamily="50" charset="-128"/>
            </a:endParaRPr>
          </a:p>
          <a:p>
            <a:pPr algn="ctr"/>
            <a:r>
              <a:rPr lang="ja-JP" altLang="en-US" sz="1400" dirty="0" smtClean="0">
                <a:solidFill>
                  <a:schemeClr val="bg1"/>
                </a:solidFill>
                <a:latin typeface="Meiryo UI" panose="020B0604030504040204" pitchFamily="50" charset="-128"/>
                <a:ea typeface="Meiryo UI" panose="020B0604030504040204" pitchFamily="50" charset="-128"/>
              </a:rPr>
              <a:t>変異動物の</a:t>
            </a:r>
            <a:r>
              <a:rPr lang="en-US" altLang="ja-JP" sz="1400" dirty="0" smtClean="0">
                <a:solidFill>
                  <a:schemeClr val="bg1"/>
                </a:solidFill>
                <a:latin typeface="Meiryo UI" panose="020B0604030504040204" pitchFamily="50" charset="-128"/>
                <a:ea typeface="Meiryo UI" panose="020B0604030504040204" pitchFamily="50" charset="-128"/>
              </a:rPr>
              <a:t>in vivo</a:t>
            </a:r>
            <a:r>
              <a:rPr lang="ja-JP" altLang="en-US" sz="1400" dirty="0" smtClean="0">
                <a:solidFill>
                  <a:schemeClr val="bg1"/>
                </a:solidFill>
                <a:latin typeface="Meiryo UI" panose="020B0604030504040204" pitchFamily="50" charset="-128"/>
                <a:ea typeface="Meiryo UI" panose="020B0604030504040204" pitchFamily="50" charset="-128"/>
              </a:rPr>
              <a:t>機能解析</a:t>
            </a:r>
            <a:endParaRPr kumimoji="1" lang="ja-JP" altLang="en-US" sz="1400" dirty="0">
              <a:solidFill>
                <a:schemeClr val="bg1"/>
              </a:solidFill>
              <a:latin typeface="Meiryo UI" panose="020B0604030504040204" pitchFamily="50" charset="-128"/>
              <a:ea typeface="Meiryo UI" panose="020B0604030504040204" pitchFamily="50" charset="-128"/>
            </a:endParaRPr>
          </a:p>
        </p:txBody>
      </p:sp>
      <p:sp>
        <p:nvSpPr>
          <p:cNvPr id="34" name="テキスト ボックス 33"/>
          <p:cNvSpPr txBox="1"/>
          <p:nvPr/>
        </p:nvSpPr>
        <p:spPr>
          <a:xfrm>
            <a:off x="9313122" y="1508391"/>
            <a:ext cx="1808840" cy="646331"/>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未病診断技術</a:t>
            </a:r>
            <a:endParaRPr lang="en-US" altLang="ja-JP"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レクチン医薬</a:t>
            </a:r>
            <a:endParaRPr kumimoji="1" lang="ja-JP" altLang="en-US" sz="1400" dirty="0">
              <a:latin typeface="Meiryo UI" panose="020B0604030504040204" pitchFamily="50" charset="-128"/>
              <a:ea typeface="Meiryo UI" panose="020B0604030504040204" pitchFamily="50" charset="-128"/>
            </a:endParaRPr>
          </a:p>
        </p:txBody>
      </p:sp>
      <p:grpSp>
        <p:nvGrpSpPr>
          <p:cNvPr id="37" name="グループ化 36"/>
          <p:cNvGrpSpPr/>
          <p:nvPr/>
        </p:nvGrpSpPr>
        <p:grpSpPr>
          <a:xfrm>
            <a:off x="9275499" y="2156985"/>
            <a:ext cx="1884087" cy="1831520"/>
            <a:chOff x="8809580" y="2663479"/>
            <a:chExt cx="1884087" cy="1831520"/>
          </a:xfrm>
        </p:grpSpPr>
        <p:sp>
          <p:nvSpPr>
            <p:cNvPr id="32" name="角丸四角形 31"/>
            <p:cNvSpPr/>
            <p:nvPr/>
          </p:nvSpPr>
          <p:spPr>
            <a:xfrm>
              <a:off x="8934065" y="2798366"/>
              <a:ext cx="1577431" cy="802608"/>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糖鎖医療</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a:solidFill>
                    <a:schemeClr val="tx1"/>
                  </a:solidFill>
                  <a:latin typeface="Meiryo UI" panose="020B0604030504040204" pitchFamily="50" charset="-128"/>
                  <a:ea typeface="Meiryo UI" panose="020B0604030504040204" pitchFamily="50" charset="-128"/>
                </a:rPr>
                <a:t>糖</a:t>
              </a:r>
              <a:r>
                <a:rPr lang="ja-JP" altLang="en-US" b="1" dirty="0" smtClean="0">
                  <a:solidFill>
                    <a:schemeClr val="tx1"/>
                  </a:solidFill>
                  <a:latin typeface="Meiryo UI" panose="020B0604030504040204" pitchFamily="50" charset="-128"/>
                  <a:ea typeface="Meiryo UI" panose="020B0604030504040204" pitchFamily="50" charset="-128"/>
                </a:rPr>
                <a:t>鎖創薬</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33" name="角丸四角形 32"/>
            <p:cNvSpPr/>
            <p:nvPr/>
          </p:nvSpPr>
          <p:spPr>
            <a:xfrm>
              <a:off x="8934065" y="3639537"/>
              <a:ext cx="1577431" cy="710974"/>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糖鎖医工学</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a:solidFill>
                    <a:schemeClr val="tx1"/>
                  </a:solidFill>
                  <a:latin typeface="Meiryo UI" panose="020B0604030504040204" pitchFamily="50" charset="-128"/>
                  <a:ea typeface="Meiryo UI" panose="020B0604030504040204" pitchFamily="50" charset="-128"/>
                </a:rPr>
                <a:t>糖</a:t>
              </a:r>
              <a:r>
                <a:rPr lang="ja-JP" altLang="en-US" b="1" dirty="0" smtClean="0">
                  <a:solidFill>
                    <a:schemeClr val="tx1"/>
                  </a:solidFill>
                  <a:latin typeface="Meiryo UI" panose="020B0604030504040204" pitchFamily="50" charset="-128"/>
                  <a:ea typeface="Meiryo UI" panose="020B0604030504040204" pitchFamily="50" charset="-128"/>
                </a:rPr>
                <a:t>鎖産業</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35" name="角丸四角形 34"/>
            <p:cNvSpPr/>
            <p:nvPr/>
          </p:nvSpPr>
          <p:spPr>
            <a:xfrm>
              <a:off x="8809580" y="2663479"/>
              <a:ext cx="1884087" cy="1831520"/>
            </a:xfrm>
            <a:prstGeom prst="roundRect">
              <a:avLst>
                <a:gd name="adj" fmla="val 11867"/>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右矢印 35"/>
          <p:cNvSpPr/>
          <p:nvPr/>
        </p:nvSpPr>
        <p:spPr>
          <a:xfrm>
            <a:off x="8537052" y="2481261"/>
            <a:ext cx="722252"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8542940" y="3403872"/>
            <a:ext cx="722252"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9313122" y="3981167"/>
            <a:ext cx="1808840" cy="1077218"/>
          </a:xfrm>
          <a:prstGeom prst="rect">
            <a:avLst/>
          </a:prstGeom>
          <a:noFill/>
        </p:spPr>
        <p:txBody>
          <a:bodyPr wrap="square" rtlCol="0">
            <a:spAutoFit/>
          </a:bodyPr>
          <a:lstStyle/>
          <a:p>
            <a:pPr algn="ctr"/>
            <a:r>
              <a:rPr kumimoji="1" lang="ja-JP" altLang="en-US" sz="1600" dirty="0" smtClean="0">
                <a:latin typeface="Meiryo UI" panose="020B0604030504040204" pitchFamily="50" charset="-128"/>
                <a:ea typeface="Meiryo UI" panose="020B0604030504040204" pitchFamily="50" charset="-128"/>
              </a:rPr>
              <a:t>食品産業</a:t>
            </a:r>
            <a:endParaRPr kumimoji="1" lang="en-US" altLang="ja-JP" sz="1600" dirty="0" smtClean="0">
              <a:latin typeface="Meiryo UI" panose="020B0604030504040204" pitchFamily="50" charset="-128"/>
              <a:ea typeface="Meiryo UI" panose="020B0604030504040204" pitchFamily="50" charset="-128"/>
            </a:endParaRPr>
          </a:p>
          <a:p>
            <a:pPr algn="ctr"/>
            <a:r>
              <a:rPr lang="ja-JP" altLang="en-US" sz="1600" dirty="0" smtClean="0">
                <a:latin typeface="Meiryo UI" panose="020B0604030504040204" pitchFamily="50" charset="-128"/>
                <a:ea typeface="Meiryo UI" panose="020B0604030504040204" pitchFamily="50" charset="-128"/>
              </a:rPr>
              <a:t>素材産業</a:t>
            </a:r>
            <a:endParaRPr lang="en-US" altLang="ja-JP" sz="1600" dirty="0" smtClean="0">
              <a:latin typeface="Meiryo UI" panose="020B0604030504040204" pitchFamily="50" charset="-128"/>
              <a:ea typeface="Meiryo UI" panose="020B0604030504040204" pitchFamily="50" charset="-128"/>
            </a:endParaRPr>
          </a:p>
          <a:p>
            <a:pPr algn="ctr"/>
            <a:r>
              <a:rPr kumimoji="1" lang="ja-JP" altLang="en-US" sz="1600" dirty="0" smtClean="0">
                <a:latin typeface="Meiryo UI" panose="020B0604030504040204" pitchFamily="50" charset="-128"/>
                <a:ea typeface="Meiryo UI" panose="020B0604030504040204" pitchFamily="50" charset="-128"/>
              </a:rPr>
              <a:t>バイオ・エレクトロクス</a:t>
            </a:r>
            <a:endParaRPr kumimoji="1" lang="en-US" altLang="ja-JP" sz="1600" dirty="0" smtClean="0">
              <a:latin typeface="Meiryo UI" panose="020B0604030504040204" pitchFamily="50" charset="-128"/>
              <a:ea typeface="Meiryo UI" panose="020B0604030504040204" pitchFamily="50" charset="-128"/>
            </a:endParaRPr>
          </a:p>
          <a:p>
            <a:pPr algn="ctr"/>
            <a:r>
              <a:rPr lang="ja-JP" altLang="en-US" sz="1600" dirty="0" smtClean="0">
                <a:latin typeface="Meiryo UI" panose="020B0604030504040204" pitchFamily="50" charset="-128"/>
                <a:ea typeface="Meiryo UI" panose="020B0604030504040204" pitchFamily="50" charset="-128"/>
              </a:rPr>
              <a:t>バイオマス</a:t>
            </a:r>
            <a:endParaRPr kumimoji="1" lang="ja-JP" altLang="en-US" sz="1600" dirty="0">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8718160" y="5607166"/>
            <a:ext cx="1955089"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バイオ・インフォマティクス</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量子アルゴリズム</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最適化組合せ問題</a:t>
            </a:r>
            <a:endParaRPr kumimoji="1" lang="ja-JP" altLang="en-US" sz="1400" dirty="0">
              <a:latin typeface="Meiryo UI" panose="020B0604030504040204" pitchFamily="50" charset="-128"/>
              <a:ea typeface="Meiryo UI" panose="020B0604030504040204" pitchFamily="50" charset="-128"/>
            </a:endParaRPr>
          </a:p>
        </p:txBody>
      </p:sp>
      <p:sp>
        <p:nvSpPr>
          <p:cNvPr id="43" name="フレーム 42"/>
          <p:cNvSpPr/>
          <p:nvPr/>
        </p:nvSpPr>
        <p:spPr>
          <a:xfrm>
            <a:off x="6332543" y="5674266"/>
            <a:ext cx="2385617" cy="604452"/>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量子コンピュータ</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量子シミュレーション</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2613799" y="1864"/>
            <a:ext cx="6957986" cy="400110"/>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糖鎖テクノロジー俯瞰（</a:t>
            </a:r>
            <a:r>
              <a:rPr lang="en-US" altLang="ja-JP" sz="2000" b="1" dirty="0" smtClean="0">
                <a:latin typeface="Meiryo UI" panose="020B0604030504040204" pitchFamily="50" charset="-128"/>
                <a:ea typeface="Meiryo UI" panose="020B0604030504040204" pitchFamily="50" charset="-128"/>
              </a:rPr>
              <a:t>GLYCOTECHNOLOGY</a:t>
            </a:r>
            <a:r>
              <a:rPr lang="ja-JP" altLang="en-US" sz="2000" b="1" dirty="0" smtClean="0">
                <a:latin typeface="Meiryo UI" panose="020B0604030504040204" pitchFamily="50" charset="-128"/>
                <a:ea typeface="Meiryo UI" panose="020B0604030504040204" pitchFamily="50" charset="-128"/>
              </a:rPr>
              <a:t>）</a:t>
            </a:r>
            <a:endParaRPr kumimoji="1" lang="ja-JP" altLang="en-US" sz="2000" b="1" dirty="0">
              <a:latin typeface="Meiryo UI" panose="020B0604030504040204" pitchFamily="50" charset="-128"/>
              <a:ea typeface="Meiryo UI" panose="020B0604030504040204" pitchFamily="50" charset="-128"/>
            </a:endParaRPr>
          </a:p>
        </p:txBody>
      </p:sp>
      <p:sp>
        <p:nvSpPr>
          <p:cNvPr id="2" name="正方形/長方形 1"/>
          <p:cNvSpPr/>
          <p:nvPr/>
        </p:nvSpPr>
        <p:spPr>
          <a:xfrm>
            <a:off x="786866" y="6465113"/>
            <a:ext cx="10616665" cy="400110"/>
          </a:xfrm>
          <a:prstGeom prst="rect">
            <a:avLst/>
          </a:prstGeom>
        </p:spPr>
        <p:txBody>
          <a:bodyPr wrap="square">
            <a:spAutoFit/>
          </a:bodyPr>
          <a:lstStyle/>
          <a:p>
            <a:r>
              <a:rPr lang="en-US" altLang="ja-JP" sz="1000" dirty="0" smtClean="0">
                <a:latin typeface="Meiryo UI" panose="020B0604030504040204" pitchFamily="50" charset="-128"/>
                <a:ea typeface="Meiryo UI" panose="020B0604030504040204" pitchFamily="50" charset="-128"/>
              </a:rPr>
              <a:t>※1:in </a:t>
            </a:r>
            <a:r>
              <a:rPr lang="en-US" altLang="ja-JP" sz="1000" dirty="0">
                <a:latin typeface="Meiryo UI" panose="020B0604030504040204" pitchFamily="50" charset="-128"/>
                <a:ea typeface="Meiryo UI" panose="020B0604030504040204" pitchFamily="50" charset="-128"/>
              </a:rPr>
              <a:t>vitro</a:t>
            </a:r>
            <a:r>
              <a:rPr lang="ja-JP" altLang="en-US" sz="1000" dirty="0">
                <a:latin typeface="Meiryo UI" panose="020B0604030504040204" pitchFamily="50" charset="-128"/>
                <a:ea typeface="Meiryo UI" panose="020B0604030504040204" pitchFamily="50" charset="-128"/>
              </a:rPr>
              <a:t>（イン・</a:t>
            </a:r>
            <a:r>
              <a:rPr lang="ja-JP" altLang="en-US" sz="1000" dirty="0" smtClean="0">
                <a:latin typeface="Meiryo UI" panose="020B0604030504040204" pitchFamily="50" charset="-128"/>
                <a:ea typeface="Meiryo UI" panose="020B0604030504040204" pitchFamily="50" charset="-128"/>
              </a:rPr>
              <a:t>ビトロ：ラテン語）</a:t>
            </a:r>
            <a:r>
              <a:rPr lang="ja-JP" altLang="en-US" sz="1000" dirty="0">
                <a:latin typeface="Meiryo UI" panose="020B0604030504040204" pitchFamily="50" charset="-128"/>
                <a:ea typeface="Meiryo UI" panose="020B0604030504040204" pitchFamily="50" charset="-128"/>
              </a:rPr>
              <a:t>とは</a:t>
            </a:r>
            <a:r>
              <a:rPr lang="ja-JP" altLang="en-US" sz="1000" dirty="0" smtClean="0">
                <a:latin typeface="Meiryo UI" panose="020B0604030504040204" pitchFamily="50" charset="-128"/>
                <a:ea typeface="Meiryo UI" panose="020B0604030504040204" pitchFamily="50" charset="-128"/>
              </a:rPr>
              <a:t>、「試験</a:t>
            </a:r>
            <a:r>
              <a:rPr lang="ja-JP" altLang="en-US" sz="1000" dirty="0">
                <a:latin typeface="Meiryo UI" panose="020B0604030504040204" pitchFamily="50" charset="-128"/>
                <a:ea typeface="Meiryo UI" panose="020B0604030504040204" pitchFamily="50" charset="-128"/>
              </a:rPr>
              <a:t>管内</a:t>
            </a:r>
            <a:r>
              <a:rPr lang="ja-JP" altLang="en-US" sz="1000" dirty="0" smtClean="0">
                <a:latin typeface="Meiryo UI" panose="020B0604030504040204" pitchFamily="50" charset="-128"/>
                <a:ea typeface="Meiryo UI" panose="020B0604030504040204" pitchFamily="50" charset="-128"/>
              </a:rPr>
              <a:t>で」と</a:t>
            </a:r>
            <a:r>
              <a:rPr lang="ja-JP" altLang="en-US" sz="1000" dirty="0">
                <a:latin typeface="Meiryo UI" panose="020B0604030504040204" pitchFamily="50" charset="-128"/>
                <a:ea typeface="Meiryo UI" panose="020B0604030504040204" pitchFamily="50" charset="-128"/>
              </a:rPr>
              <a:t>いう意味で、試験管や培養器などの</a:t>
            </a:r>
            <a:r>
              <a:rPr lang="ja-JP" altLang="en-US" sz="1000" dirty="0" smtClean="0">
                <a:latin typeface="Meiryo UI" panose="020B0604030504040204" pitchFamily="50" charset="-128"/>
                <a:ea typeface="Meiryo UI" panose="020B0604030504040204" pitchFamily="50" charset="-128"/>
              </a:rPr>
              <a:t>中に、</a:t>
            </a:r>
            <a:r>
              <a:rPr lang="ja-JP" altLang="en-US" sz="1000" dirty="0">
                <a:latin typeface="Meiryo UI" panose="020B0604030504040204" pitchFamily="50" charset="-128"/>
                <a:ea typeface="Meiryo UI" panose="020B0604030504040204" pitchFamily="50" charset="-128"/>
              </a:rPr>
              <a:t>体内と</a:t>
            </a:r>
            <a:r>
              <a:rPr lang="ja-JP" altLang="en-US" sz="1000" dirty="0" smtClean="0">
                <a:latin typeface="Meiryo UI" panose="020B0604030504040204" pitchFamily="50" charset="-128"/>
                <a:ea typeface="Meiryo UI" panose="020B0604030504040204" pitchFamily="50" charset="-128"/>
              </a:rPr>
              <a:t>同じ環境</a:t>
            </a:r>
            <a:r>
              <a:rPr lang="ja-JP" altLang="en-US" sz="1000" dirty="0">
                <a:latin typeface="Meiryo UI" panose="020B0604030504040204" pitchFamily="50" charset="-128"/>
                <a:ea typeface="Meiryo UI" panose="020B0604030504040204" pitchFamily="50" charset="-128"/>
              </a:rPr>
              <a:t>を人工的に作り、薬物の反応を検出する試験のことを</a:t>
            </a:r>
            <a:r>
              <a:rPr lang="ja-JP" altLang="en-US" sz="1000" dirty="0" smtClean="0">
                <a:latin typeface="Meiryo UI" panose="020B0604030504040204" pitchFamily="50" charset="-128"/>
                <a:ea typeface="Meiryo UI" panose="020B0604030504040204" pitchFamily="50" charset="-128"/>
              </a:rPr>
              <a:t>指す。</a:t>
            </a:r>
            <a:endParaRPr lang="en-US" altLang="ja-JP" sz="1000" dirty="0" smtClean="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※2:in vivo</a:t>
            </a:r>
            <a:r>
              <a:rPr lang="ja-JP" altLang="en-US" sz="1000" dirty="0">
                <a:latin typeface="Meiryo UI" panose="020B0604030504040204" pitchFamily="50" charset="-128"/>
                <a:ea typeface="Meiryo UI" panose="020B0604030504040204" pitchFamily="50" charset="-128"/>
              </a:rPr>
              <a:t>（イン・</a:t>
            </a:r>
            <a:r>
              <a:rPr lang="ja-JP" altLang="en-US" sz="1000" dirty="0" smtClean="0">
                <a:latin typeface="Meiryo UI" panose="020B0604030504040204" pitchFamily="50" charset="-128"/>
                <a:ea typeface="Meiryo UI" panose="020B0604030504040204" pitchFamily="50" charset="-128"/>
              </a:rPr>
              <a:t>ビボ：ラテン語）</a:t>
            </a:r>
            <a:r>
              <a:rPr lang="ja-JP" altLang="en-US" sz="1000" dirty="0">
                <a:latin typeface="Meiryo UI" panose="020B0604030504040204" pitchFamily="50" charset="-128"/>
                <a:ea typeface="Meiryo UI" panose="020B0604030504040204" pitchFamily="50" charset="-128"/>
              </a:rPr>
              <a:t>とは、「生体内で」という意味で、マウスなどの実験動物を用い、生体内に直接被験物質を投与し、生体内や細胞内での薬物の反応を検出する試験のことを指す。</a:t>
            </a:r>
          </a:p>
        </p:txBody>
      </p:sp>
      <p:sp>
        <p:nvSpPr>
          <p:cNvPr id="3" name="正方形/長方形 2"/>
          <p:cNvSpPr/>
          <p:nvPr/>
        </p:nvSpPr>
        <p:spPr>
          <a:xfrm>
            <a:off x="2277900" y="2999999"/>
            <a:ext cx="728469" cy="276999"/>
          </a:xfrm>
          <a:prstGeom prst="rect">
            <a:avLst/>
          </a:prstGeom>
        </p:spPr>
        <p:txBody>
          <a:bodyPr wrap="none">
            <a:spAutoFit/>
          </a:bodyPr>
          <a:lstStyle/>
          <a:p>
            <a:r>
              <a:rPr lang="en-US" altLang="ja-JP" sz="1200" b="1" dirty="0" smtClean="0">
                <a:latin typeface="Meiryo UI" panose="020B0604030504040204" pitchFamily="50" charset="-128"/>
                <a:ea typeface="Meiryo UI" panose="020B0604030504040204" pitchFamily="50" charset="-128"/>
              </a:rPr>
              <a:t>Glycan</a:t>
            </a:r>
            <a:endParaRPr lang="ja-JP" altLang="en-US" sz="1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72474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二等辺三角形 6"/>
          <p:cNvSpPr/>
          <p:nvPr/>
        </p:nvSpPr>
        <p:spPr>
          <a:xfrm>
            <a:off x="3660007" y="2518706"/>
            <a:ext cx="3006291" cy="2069431"/>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4378693" y="1835311"/>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糖鎖合成</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複合糖質</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9" name="上矢印 8"/>
          <p:cNvSpPr/>
          <p:nvPr/>
        </p:nvSpPr>
        <p:spPr>
          <a:xfrm>
            <a:off x="4604886" y="1459930"/>
            <a:ext cx="1116531" cy="327251"/>
          </a:xfrm>
          <a:prstGeom prst="upArrow">
            <a:avLst>
              <a:gd name="adj1" fmla="val 62069"/>
              <a:gd name="adj2" fmla="val 5000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レーム 9"/>
          <p:cNvSpPr/>
          <p:nvPr/>
        </p:nvSpPr>
        <p:spPr>
          <a:xfrm>
            <a:off x="4123624" y="683057"/>
            <a:ext cx="2079057" cy="750767"/>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持続可能性素材</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機能性食品</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1" name="角丸四角形 10"/>
          <p:cNvSpPr/>
          <p:nvPr/>
        </p:nvSpPr>
        <p:spPr>
          <a:xfrm>
            <a:off x="2051385" y="4588137"/>
            <a:ext cx="1568918" cy="664143"/>
          </a:xfrm>
          <a:prstGeom prst="roundRect">
            <a:avLst/>
          </a:prstGeom>
          <a:solidFill>
            <a:schemeClr val="accent6">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lang="ja-JP" altLang="en-US" b="1" dirty="0" smtClean="0">
                <a:solidFill>
                  <a:schemeClr val="bg1"/>
                </a:solidFill>
                <a:latin typeface="Meiryo UI" panose="020B0604030504040204" pitchFamily="50" charset="-128"/>
                <a:ea typeface="Meiryo UI" panose="020B0604030504040204" pitchFamily="50" charset="-128"/>
              </a:rPr>
              <a:t>構造解析</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6666298" y="4588136"/>
            <a:ext cx="1718110" cy="664143"/>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lang="ja-JP" altLang="en-US" sz="1600" b="1" dirty="0">
                <a:solidFill>
                  <a:schemeClr val="bg1"/>
                </a:solidFill>
                <a:latin typeface="Meiryo UI" panose="020B0604030504040204" pitchFamily="50" charset="-128"/>
                <a:ea typeface="Meiryo UI" panose="020B0604030504040204" pitchFamily="50" charset="-128"/>
              </a:rPr>
              <a:t>インフォマティクス</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1636295" y="3241803"/>
            <a:ext cx="2011680" cy="623236"/>
          </a:xfrm>
          <a:prstGeom prst="roundRect">
            <a:avLst/>
          </a:prstGeom>
          <a:solidFill>
            <a:srgbClr val="FFFF00"/>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sz="1400" dirty="0" smtClean="0">
                <a:solidFill>
                  <a:schemeClr val="tx1"/>
                </a:solidFill>
                <a:latin typeface="Meiryo UI" panose="020B0604030504040204" pitchFamily="50" charset="-128"/>
                <a:ea typeface="Meiryo UI" panose="020B0604030504040204" pitchFamily="50" charset="-128"/>
              </a:rPr>
              <a:t>糖タンパク質、糖脂質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4191001" y="3241803"/>
            <a:ext cx="1901791" cy="623236"/>
          </a:xfrm>
          <a:prstGeom prst="roundRect">
            <a:avLst/>
          </a:prstGeom>
          <a:solidFill>
            <a:srgbClr val="FFFF00"/>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機能解明</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5" name="右矢印 14"/>
          <p:cNvSpPr/>
          <p:nvPr/>
        </p:nvSpPr>
        <p:spPr>
          <a:xfrm>
            <a:off x="3660007" y="3403872"/>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6650529" y="3235855"/>
            <a:ext cx="1901791" cy="623236"/>
          </a:xfrm>
          <a:prstGeom prst="roundRect">
            <a:avLst/>
          </a:prstGeom>
          <a:solidFill>
            <a:schemeClr val="accent6">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latin typeface="Meiryo UI" panose="020B0604030504040204" pitchFamily="50" charset="-128"/>
                <a:ea typeface="Meiryo UI" panose="020B0604030504040204" pitchFamily="50" charset="-128"/>
              </a:rPr>
              <a:t>生物過程</a:t>
            </a:r>
            <a:endParaRPr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の</a:t>
            </a:r>
            <a:r>
              <a:rPr kumimoji="1" lang="ja-JP" altLang="en-US" b="1" dirty="0" smtClean="0">
                <a:solidFill>
                  <a:schemeClr val="tx1"/>
                </a:solidFill>
                <a:latin typeface="Meiryo UI" panose="020B0604030504040204" pitchFamily="50" charset="-128"/>
                <a:ea typeface="Meiryo UI" panose="020B0604030504040204" pitchFamily="50" charset="-128"/>
              </a:rPr>
              <a:t>理解</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7" name="角丸四角形 16"/>
          <p:cNvSpPr/>
          <p:nvPr/>
        </p:nvSpPr>
        <p:spPr>
          <a:xfrm>
            <a:off x="6635261" y="2279835"/>
            <a:ext cx="1901791" cy="623236"/>
          </a:xfrm>
          <a:prstGeom prst="roundRect">
            <a:avLst/>
          </a:prstGeom>
          <a:solidFill>
            <a:schemeClr val="accent6">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疾患の発症</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a:solidFill>
                  <a:schemeClr val="tx1"/>
                </a:solidFill>
                <a:latin typeface="Meiryo UI" panose="020B0604030504040204" pitchFamily="50" charset="-128"/>
                <a:ea typeface="Meiryo UI" panose="020B0604030504040204" pitchFamily="50" charset="-128"/>
              </a:rPr>
              <a:t>機序</a:t>
            </a:r>
            <a:r>
              <a:rPr lang="ja-JP" altLang="en-US" b="1" dirty="0" smtClean="0">
                <a:solidFill>
                  <a:schemeClr val="tx1"/>
                </a:solidFill>
                <a:latin typeface="Meiryo UI" panose="020B0604030504040204" pitchFamily="50" charset="-128"/>
                <a:ea typeface="Meiryo UI" panose="020B0604030504040204" pitchFamily="50" charset="-128"/>
              </a:rPr>
              <a:t>の解明</a:t>
            </a:r>
            <a:endParaRPr lang="en-US" altLang="ja-JP" b="1" dirty="0" smtClean="0">
              <a:solidFill>
                <a:schemeClr val="tx1"/>
              </a:solidFill>
              <a:latin typeface="Meiryo UI" panose="020B0604030504040204" pitchFamily="50" charset="-128"/>
              <a:ea typeface="Meiryo UI" panose="020B0604030504040204" pitchFamily="50" charset="-128"/>
            </a:endParaRPr>
          </a:p>
        </p:txBody>
      </p:sp>
      <p:sp>
        <p:nvSpPr>
          <p:cNvPr id="18" name="右矢印 17"/>
          <p:cNvSpPr/>
          <p:nvPr/>
        </p:nvSpPr>
        <p:spPr>
          <a:xfrm>
            <a:off x="6104824" y="3403872"/>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p:cNvSpPr/>
          <p:nvPr/>
        </p:nvSpPr>
        <p:spPr>
          <a:xfrm rot="19383893">
            <a:off x="6015816" y="2931977"/>
            <a:ext cx="678587"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686058" y="1530029"/>
            <a:ext cx="2387065"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悪性腫瘍（癌）</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認知症（アルツハイマー病）</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バイオマーカー開発</a:t>
            </a:r>
            <a:endParaRPr kumimoji="1" lang="ja-JP" altLang="en-US" sz="1400"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6407891" y="3855223"/>
            <a:ext cx="2387065" cy="307777"/>
          </a:xfrm>
          <a:prstGeom prst="rect">
            <a:avLst/>
          </a:prstGeom>
          <a:noFill/>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rPr>
              <a:t>発生・分化・老化・再生</a:t>
            </a:r>
            <a:endParaRPr kumimoji="1" lang="ja-JP" altLang="en-US" sz="1400" dirty="0">
              <a:latin typeface="Meiryo UI" panose="020B0604030504040204" pitchFamily="50" charset="-128"/>
              <a:ea typeface="Meiryo UI" panose="020B0604030504040204" pitchFamily="50" charset="-128"/>
            </a:endParaRPr>
          </a:p>
        </p:txBody>
      </p:sp>
      <p:sp>
        <p:nvSpPr>
          <p:cNvPr id="23" name="フレーム 22"/>
          <p:cNvSpPr/>
          <p:nvPr/>
        </p:nvSpPr>
        <p:spPr>
          <a:xfrm>
            <a:off x="1796313" y="5691161"/>
            <a:ext cx="2079057" cy="604452"/>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質量分析技術</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量子センシング</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663324" y="4546884"/>
            <a:ext cx="1401016" cy="738664"/>
          </a:xfrm>
          <a:prstGeom prst="rect">
            <a:avLst/>
          </a:prstGeom>
          <a:noFill/>
        </p:spPr>
        <p:txBody>
          <a:bodyPr wrap="square" rtlCol="0">
            <a:spAutoFit/>
          </a:bodyPr>
          <a:lstStyle/>
          <a:p>
            <a:pPr algn="r"/>
            <a:r>
              <a:rPr lang="ja-JP" altLang="en-US" sz="1400" dirty="0" smtClean="0">
                <a:latin typeface="Meiryo UI" panose="020B0604030504040204" pitchFamily="50" charset="-128"/>
                <a:ea typeface="Meiryo UI" panose="020B0604030504040204" pitchFamily="50" charset="-128"/>
              </a:rPr>
              <a:t>複合糖質の構造</a:t>
            </a:r>
            <a:endParaRPr lang="en-US" altLang="ja-JP" sz="1400" dirty="0" smtClean="0">
              <a:latin typeface="Meiryo UI" panose="020B0604030504040204" pitchFamily="50" charset="-128"/>
              <a:ea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rPr>
              <a:t>糖</a:t>
            </a:r>
            <a:r>
              <a:rPr kumimoji="1" lang="ja-JP" altLang="en-US" sz="1400" dirty="0" smtClean="0">
                <a:latin typeface="Meiryo UI" panose="020B0604030504040204" pitchFamily="50" charset="-128"/>
                <a:ea typeface="Meiryo UI" panose="020B0604030504040204" pitchFamily="50" charset="-128"/>
              </a:rPr>
              <a:t>鎖認識分子</a:t>
            </a:r>
            <a:endParaRPr kumimoji="1" lang="en-US" altLang="ja-JP" sz="1400" dirty="0" smtClean="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複</a:t>
            </a:r>
            <a:r>
              <a:rPr lang="ja-JP" altLang="en-US" sz="1400" dirty="0" smtClean="0">
                <a:latin typeface="Meiryo UI" panose="020B0604030504040204" pitchFamily="50" charset="-128"/>
                <a:ea typeface="Meiryo UI" panose="020B0604030504040204" pitchFamily="50" charset="-128"/>
              </a:rPr>
              <a:t>合体構造</a:t>
            </a:r>
            <a:endParaRPr kumimoji="1" lang="ja-JP" altLang="en-US" sz="1400" dirty="0">
              <a:latin typeface="Meiryo UI" panose="020B0604030504040204" pitchFamily="50" charset="-128"/>
              <a:ea typeface="Meiryo UI" panose="020B0604030504040204" pitchFamily="50" charset="-128"/>
            </a:endParaRPr>
          </a:p>
        </p:txBody>
      </p:sp>
      <p:sp>
        <p:nvSpPr>
          <p:cNvPr id="25" name="上矢印 24"/>
          <p:cNvSpPr/>
          <p:nvPr/>
        </p:nvSpPr>
        <p:spPr>
          <a:xfrm>
            <a:off x="6967087" y="5319356"/>
            <a:ext cx="1116531" cy="327251"/>
          </a:xfrm>
          <a:prstGeom prst="upArrow">
            <a:avLst>
              <a:gd name="adj1" fmla="val 62069"/>
              <a:gd name="adj2" fmla="val 5000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5183683" y="4582800"/>
            <a:ext cx="1500738" cy="738664"/>
          </a:xfrm>
          <a:prstGeom prst="rect">
            <a:avLst/>
          </a:prstGeom>
          <a:noFill/>
        </p:spPr>
        <p:txBody>
          <a:bodyPr wrap="square" rtlCol="0">
            <a:spAutoFit/>
          </a:bodyPr>
          <a:lstStyle/>
          <a:p>
            <a:pPr algn="r"/>
            <a:r>
              <a:rPr lang="ja-JP" altLang="en-US" sz="1400" dirty="0" smtClean="0">
                <a:latin typeface="Meiryo UI" panose="020B0604030504040204" pitchFamily="50" charset="-128"/>
                <a:ea typeface="Meiryo UI" panose="020B0604030504040204" pitchFamily="50" charset="-128"/>
              </a:rPr>
              <a:t>グライコミクス</a:t>
            </a:r>
            <a:endParaRPr lang="en-US" altLang="ja-JP" sz="1400" dirty="0" smtClean="0">
              <a:latin typeface="Meiryo UI" panose="020B0604030504040204" pitchFamily="50" charset="-128"/>
              <a:ea typeface="Meiryo UI" panose="020B0604030504040204" pitchFamily="50" charset="-128"/>
            </a:endParaRPr>
          </a:p>
          <a:p>
            <a:pPr algn="r"/>
            <a:r>
              <a:rPr kumimoji="1" lang="ja-JP" altLang="en-US" sz="1400" dirty="0" smtClean="0">
                <a:latin typeface="Meiryo UI" panose="020B0604030504040204" pitchFamily="50" charset="-128"/>
                <a:ea typeface="Meiryo UI" panose="020B0604030504040204" pitchFamily="50" charset="-128"/>
              </a:rPr>
              <a:t>データベース構築</a:t>
            </a:r>
            <a:endParaRPr kumimoji="1" lang="en-US" altLang="ja-JP" sz="1400" dirty="0" smtClean="0">
              <a:latin typeface="Meiryo UI" panose="020B0604030504040204" pitchFamily="50" charset="-128"/>
              <a:ea typeface="Meiryo UI" panose="020B0604030504040204" pitchFamily="50" charset="-128"/>
            </a:endParaRPr>
          </a:p>
          <a:p>
            <a:pPr algn="r"/>
            <a:r>
              <a:rPr lang="en-US" altLang="ja-JP" sz="1400" dirty="0" smtClean="0">
                <a:latin typeface="Meiryo UI" panose="020B0604030504040204" pitchFamily="50" charset="-128"/>
                <a:ea typeface="Meiryo UI" panose="020B0604030504040204" pitchFamily="50" charset="-128"/>
              </a:rPr>
              <a:t>IT</a:t>
            </a:r>
            <a:r>
              <a:rPr lang="ja-JP" altLang="en-US" sz="1400" dirty="0" smtClean="0">
                <a:latin typeface="Meiryo UI" panose="020B0604030504040204" pitchFamily="50" charset="-128"/>
                <a:ea typeface="Meiryo UI" panose="020B0604030504040204" pitchFamily="50" charset="-128"/>
              </a:rPr>
              <a:t>リソース整備</a:t>
            </a:r>
            <a:endParaRPr kumimoji="1" lang="ja-JP" altLang="en-US" sz="1400" dirty="0">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3851309" y="5618598"/>
            <a:ext cx="2581174" cy="738664"/>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量子ドット／バイオセンサー</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ドラッグデリバリシステム（</a:t>
            </a:r>
            <a:r>
              <a:rPr lang="en-US" altLang="ja-JP" sz="1400" dirty="0" smtClean="0">
                <a:latin typeface="Meiryo UI" panose="020B0604030504040204" pitchFamily="50" charset="-128"/>
                <a:ea typeface="Meiryo UI" panose="020B0604030504040204" pitchFamily="50" charset="-128"/>
              </a:rPr>
              <a:t>DDS</a:t>
            </a:r>
            <a:r>
              <a:rPr lang="ja-JP" altLang="en-US" sz="1400" dirty="0" smtClean="0">
                <a:latin typeface="Meiryo UI" panose="020B0604030504040204" pitchFamily="50" charset="-128"/>
                <a:ea typeface="Meiryo UI" panose="020B0604030504040204" pitchFamily="50" charset="-128"/>
              </a:rPr>
              <a:t>）</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ナノメディシン</a:t>
            </a:r>
            <a:endParaRPr kumimoji="1" lang="ja-JP" altLang="en-US" sz="1400" dirty="0">
              <a:latin typeface="Meiryo UI" panose="020B0604030504040204" pitchFamily="50" charset="-128"/>
              <a:ea typeface="Meiryo UI" panose="020B0604030504040204" pitchFamily="50" charset="-128"/>
            </a:endParaRPr>
          </a:p>
        </p:txBody>
      </p:sp>
      <p:sp>
        <p:nvSpPr>
          <p:cNvPr id="28" name="上矢印 27"/>
          <p:cNvSpPr/>
          <p:nvPr/>
        </p:nvSpPr>
        <p:spPr>
          <a:xfrm>
            <a:off x="2274892" y="5308095"/>
            <a:ext cx="1116531" cy="327251"/>
          </a:xfrm>
          <a:prstGeom prst="upArrow">
            <a:avLst>
              <a:gd name="adj1" fmla="val 62069"/>
              <a:gd name="adj2" fmla="val 5000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245855" y="3178136"/>
            <a:ext cx="1431757" cy="738664"/>
          </a:xfrm>
          <a:prstGeom prst="rect">
            <a:avLst/>
          </a:prstGeom>
          <a:noFill/>
        </p:spPr>
        <p:txBody>
          <a:bodyPr wrap="square" rtlCol="0">
            <a:spAutoFit/>
          </a:bodyPr>
          <a:lstStyle/>
          <a:p>
            <a:pPr algn="r"/>
            <a:r>
              <a:rPr lang="ja-JP" altLang="en-US" sz="1400" dirty="0" smtClean="0">
                <a:latin typeface="Meiryo UI" panose="020B0604030504040204" pitchFamily="50" charset="-128"/>
                <a:ea typeface="Meiryo UI" panose="020B0604030504040204" pitchFamily="50" charset="-128"/>
              </a:rPr>
              <a:t>糖移転酵素</a:t>
            </a:r>
            <a:endParaRPr lang="en-US" altLang="ja-JP" sz="1400" dirty="0" smtClean="0">
              <a:latin typeface="Meiryo UI" panose="020B0604030504040204" pitchFamily="50" charset="-128"/>
              <a:ea typeface="Meiryo UI" panose="020B0604030504040204" pitchFamily="50" charset="-128"/>
            </a:endParaRPr>
          </a:p>
          <a:p>
            <a:pPr algn="r"/>
            <a:r>
              <a:rPr kumimoji="1" lang="ja-JP" altLang="en-US" sz="1400" dirty="0" smtClean="0">
                <a:latin typeface="Meiryo UI" panose="020B0604030504040204" pitchFamily="50" charset="-128"/>
                <a:ea typeface="Meiryo UI" panose="020B0604030504040204" pitchFamily="50" charset="-128"/>
              </a:rPr>
              <a:t>糖分解酵素</a:t>
            </a:r>
            <a:endParaRPr kumimoji="1" lang="en-US" altLang="ja-JP" sz="1400" dirty="0" smtClean="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レクチン</a:t>
            </a:r>
            <a:endParaRPr kumimoji="1" lang="ja-JP" altLang="en-US" sz="1400" dirty="0">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2706361" y="1892146"/>
            <a:ext cx="1672332" cy="523220"/>
          </a:xfrm>
          <a:prstGeom prst="rect">
            <a:avLst/>
          </a:prstGeom>
          <a:noFill/>
        </p:spPr>
        <p:txBody>
          <a:bodyPr wrap="square" rtlCol="0">
            <a:spAutoFit/>
          </a:bodyPr>
          <a:lstStyle/>
          <a:p>
            <a:pPr algn="r"/>
            <a:r>
              <a:rPr kumimoji="1" lang="ja-JP" altLang="en-US" sz="1400" dirty="0" smtClean="0">
                <a:latin typeface="Meiryo UI" panose="020B0604030504040204" pitchFamily="50" charset="-128"/>
                <a:ea typeface="Meiryo UI" panose="020B0604030504040204" pitchFamily="50" charset="-128"/>
              </a:rPr>
              <a:t>生物学的糖鎖合成</a:t>
            </a:r>
            <a:endParaRPr kumimoji="1" lang="en-US" altLang="ja-JP" sz="1400" dirty="0" smtClean="0">
              <a:latin typeface="Meiryo UI" panose="020B0604030504040204" pitchFamily="50" charset="-128"/>
              <a:ea typeface="Meiryo UI" panose="020B0604030504040204" pitchFamily="50" charset="-128"/>
            </a:endParaRPr>
          </a:p>
          <a:p>
            <a:pPr algn="r"/>
            <a:r>
              <a:rPr lang="ja-JP" altLang="en-US" sz="1400" dirty="0" smtClean="0">
                <a:latin typeface="Meiryo UI" panose="020B0604030504040204" pitchFamily="50" charset="-128"/>
                <a:ea typeface="Meiryo UI" panose="020B0604030504040204" pitchFamily="50" charset="-128"/>
              </a:rPr>
              <a:t>化学的糖鎖合成</a:t>
            </a:r>
            <a:endParaRPr kumimoji="1" lang="ja-JP" altLang="en-US" sz="1400" dirty="0">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3793215" y="3956496"/>
            <a:ext cx="2720622" cy="523220"/>
          </a:xfrm>
          <a:prstGeom prst="rect">
            <a:avLst/>
          </a:prstGeom>
          <a:noFill/>
        </p:spPr>
        <p:txBody>
          <a:bodyPr wrap="square" rtlCol="0">
            <a:spAutoFit/>
          </a:bodyPr>
          <a:lstStyle/>
          <a:p>
            <a:pPr algn="ctr"/>
            <a:r>
              <a:rPr kumimoji="1" lang="ja-JP" altLang="en-US" sz="1400" dirty="0" smtClean="0">
                <a:solidFill>
                  <a:schemeClr val="bg1"/>
                </a:solidFill>
                <a:latin typeface="Meiryo UI" panose="020B0604030504040204" pitchFamily="50" charset="-128"/>
                <a:ea typeface="Meiryo UI" panose="020B0604030504040204" pitchFamily="50" charset="-128"/>
              </a:rPr>
              <a:t>分子機能の</a:t>
            </a:r>
            <a:r>
              <a:rPr kumimoji="1" lang="en-US" altLang="ja-JP" sz="1400" dirty="0" smtClean="0">
                <a:solidFill>
                  <a:schemeClr val="bg1"/>
                </a:solidFill>
                <a:latin typeface="Meiryo UI" panose="020B0604030504040204" pitchFamily="50" charset="-128"/>
                <a:ea typeface="Meiryo UI" panose="020B0604030504040204" pitchFamily="50" charset="-128"/>
              </a:rPr>
              <a:t>in vitro</a:t>
            </a:r>
            <a:r>
              <a:rPr kumimoji="1" lang="ja-JP" altLang="en-US" sz="1400" dirty="0" smtClean="0">
                <a:solidFill>
                  <a:schemeClr val="bg1"/>
                </a:solidFill>
                <a:latin typeface="Meiryo UI" panose="020B0604030504040204" pitchFamily="50" charset="-128"/>
                <a:ea typeface="Meiryo UI" panose="020B0604030504040204" pitchFamily="50" charset="-128"/>
              </a:rPr>
              <a:t>解析</a:t>
            </a:r>
            <a:endParaRPr kumimoji="1" lang="en-US" altLang="ja-JP" sz="1400" dirty="0" smtClean="0">
              <a:solidFill>
                <a:schemeClr val="bg1"/>
              </a:solidFill>
              <a:latin typeface="Meiryo UI" panose="020B0604030504040204" pitchFamily="50" charset="-128"/>
              <a:ea typeface="Meiryo UI" panose="020B0604030504040204" pitchFamily="50" charset="-128"/>
            </a:endParaRPr>
          </a:p>
          <a:p>
            <a:pPr algn="ctr"/>
            <a:r>
              <a:rPr lang="ja-JP" altLang="en-US" sz="1400" dirty="0" smtClean="0">
                <a:solidFill>
                  <a:schemeClr val="bg1"/>
                </a:solidFill>
                <a:latin typeface="Meiryo UI" panose="020B0604030504040204" pitchFamily="50" charset="-128"/>
                <a:ea typeface="Meiryo UI" panose="020B0604030504040204" pitchFamily="50" charset="-128"/>
              </a:rPr>
              <a:t>変異動物の</a:t>
            </a:r>
            <a:r>
              <a:rPr lang="en-US" altLang="ja-JP" sz="1400" dirty="0" smtClean="0">
                <a:solidFill>
                  <a:schemeClr val="bg1"/>
                </a:solidFill>
                <a:latin typeface="Meiryo UI" panose="020B0604030504040204" pitchFamily="50" charset="-128"/>
                <a:ea typeface="Meiryo UI" panose="020B0604030504040204" pitchFamily="50" charset="-128"/>
              </a:rPr>
              <a:t>in vivo</a:t>
            </a:r>
            <a:r>
              <a:rPr lang="ja-JP" altLang="en-US" sz="1400" dirty="0" smtClean="0">
                <a:solidFill>
                  <a:schemeClr val="bg1"/>
                </a:solidFill>
                <a:latin typeface="Meiryo UI" panose="020B0604030504040204" pitchFamily="50" charset="-128"/>
                <a:ea typeface="Meiryo UI" panose="020B0604030504040204" pitchFamily="50" charset="-128"/>
              </a:rPr>
              <a:t>機能解析</a:t>
            </a:r>
            <a:endParaRPr kumimoji="1" lang="ja-JP" altLang="en-US" sz="1400" dirty="0">
              <a:solidFill>
                <a:schemeClr val="bg1"/>
              </a:solidFill>
              <a:latin typeface="Meiryo UI" panose="020B0604030504040204" pitchFamily="50" charset="-128"/>
              <a:ea typeface="Meiryo UI" panose="020B0604030504040204" pitchFamily="50" charset="-128"/>
            </a:endParaRPr>
          </a:p>
        </p:txBody>
      </p:sp>
      <p:sp>
        <p:nvSpPr>
          <p:cNvPr id="34" name="テキスト ボックス 33"/>
          <p:cNvSpPr txBox="1"/>
          <p:nvPr/>
        </p:nvSpPr>
        <p:spPr>
          <a:xfrm>
            <a:off x="9313122" y="1508391"/>
            <a:ext cx="1808840" cy="646331"/>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未病診断技術</a:t>
            </a:r>
            <a:endParaRPr lang="en-US" altLang="ja-JP"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レクチン医薬</a:t>
            </a:r>
            <a:endParaRPr kumimoji="1" lang="ja-JP" altLang="en-US" sz="1400" dirty="0">
              <a:latin typeface="Meiryo UI" panose="020B0604030504040204" pitchFamily="50" charset="-128"/>
              <a:ea typeface="Meiryo UI" panose="020B0604030504040204" pitchFamily="50" charset="-128"/>
            </a:endParaRPr>
          </a:p>
        </p:txBody>
      </p:sp>
      <p:grpSp>
        <p:nvGrpSpPr>
          <p:cNvPr id="37" name="グループ化 36"/>
          <p:cNvGrpSpPr/>
          <p:nvPr/>
        </p:nvGrpSpPr>
        <p:grpSpPr>
          <a:xfrm>
            <a:off x="9275499" y="2156985"/>
            <a:ext cx="1884087" cy="1831520"/>
            <a:chOff x="8809580" y="2663479"/>
            <a:chExt cx="1884087" cy="1831520"/>
          </a:xfrm>
        </p:grpSpPr>
        <p:sp>
          <p:nvSpPr>
            <p:cNvPr id="32" name="角丸四角形 31"/>
            <p:cNvSpPr/>
            <p:nvPr/>
          </p:nvSpPr>
          <p:spPr>
            <a:xfrm>
              <a:off x="8934065" y="2798366"/>
              <a:ext cx="1577431" cy="802608"/>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糖鎖医療</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a:solidFill>
                    <a:schemeClr val="tx1"/>
                  </a:solidFill>
                  <a:latin typeface="Meiryo UI" panose="020B0604030504040204" pitchFamily="50" charset="-128"/>
                  <a:ea typeface="Meiryo UI" panose="020B0604030504040204" pitchFamily="50" charset="-128"/>
                </a:rPr>
                <a:t>糖</a:t>
              </a:r>
              <a:r>
                <a:rPr lang="ja-JP" altLang="en-US" b="1" dirty="0" smtClean="0">
                  <a:solidFill>
                    <a:schemeClr val="tx1"/>
                  </a:solidFill>
                  <a:latin typeface="Meiryo UI" panose="020B0604030504040204" pitchFamily="50" charset="-128"/>
                  <a:ea typeface="Meiryo UI" panose="020B0604030504040204" pitchFamily="50" charset="-128"/>
                </a:rPr>
                <a:t>鎖創薬</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33" name="角丸四角形 32"/>
            <p:cNvSpPr/>
            <p:nvPr/>
          </p:nvSpPr>
          <p:spPr>
            <a:xfrm>
              <a:off x="8934065" y="3639537"/>
              <a:ext cx="1577431" cy="710974"/>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糖鎖医工学</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a:solidFill>
                    <a:schemeClr val="tx1"/>
                  </a:solidFill>
                  <a:latin typeface="Meiryo UI" panose="020B0604030504040204" pitchFamily="50" charset="-128"/>
                  <a:ea typeface="Meiryo UI" panose="020B0604030504040204" pitchFamily="50" charset="-128"/>
                </a:rPr>
                <a:t>糖</a:t>
              </a:r>
              <a:r>
                <a:rPr lang="ja-JP" altLang="en-US" b="1" dirty="0" smtClean="0">
                  <a:solidFill>
                    <a:schemeClr val="tx1"/>
                  </a:solidFill>
                  <a:latin typeface="Meiryo UI" panose="020B0604030504040204" pitchFamily="50" charset="-128"/>
                  <a:ea typeface="Meiryo UI" panose="020B0604030504040204" pitchFamily="50" charset="-128"/>
                </a:rPr>
                <a:t>鎖産業</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35" name="角丸四角形 34"/>
            <p:cNvSpPr/>
            <p:nvPr/>
          </p:nvSpPr>
          <p:spPr>
            <a:xfrm>
              <a:off x="8809580" y="2663479"/>
              <a:ext cx="1884087" cy="1831520"/>
            </a:xfrm>
            <a:prstGeom prst="roundRect">
              <a:avLst>
                <a:gd name="adj" fmla="val 11867"/>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右矢印 35"/>
          <p:cNvSpPr/>
          <p:nvPr/>
        </p:nvSpPr>
        <p:spPr>
          <a:xfrm>
            <a:off x="8537052" y="2481261"/>
            <a:ext cx="722252"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8542940" y="3403872"/>
            <a:ext cx="722252"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9313122" y="3981167"/>
            <a:ext cx="1808840" cy="1077218"/>
          </a:xfrm>
          <a:prstGeom prst="rect">
            <a:avLst/>
          </a:prstGeom>
          <a:noFill/>
        </p:spPr>
        <p:txBody>
          <a:bodyPr wrap="square" rtlCol="0">
            <a:spAutoFit/>
          </a:bodyPr>
          <a:lstStyle/>
          <a:p>
            <a:pPr algn="ctr"/>
            <a:r>
              <a:rPr kumimoji="1" lang="ja-JP" altLang="en-US" sz="1600" dirty="0" smtClean="0">
                <a:latin typeface="Meiryo UI" panose="020B0604030504040204" pitchFamily="50" charset="-128"/>
                <a:ea typeface="Meiryo UI" panose="020B0604030504040204" pitchFamily="50" charset="-128"/>
              </a:rPr>
              <a:t>食品産業</a:t>
            </a:r>
            <a:endParaRPr kumimoji="1" lang="en-US" altLang="ja-JP" sz="1600" dirty="0" smtClean="0">
              <a:latin typeface="Meiryo UI" panose="020B0604030504040204" pitchFamily="50" charset="-128"/>
              <a:ea typeface="Meiryo UI" panose="020B0604030504040204" pitchFamily="50" charset="-128"/>
            </a:endParaRPr>
          </a:p>
          <a:p>
            <a:pPr algn="ctr"/>
            <a:r>
              <a:rPr lang="ja-JP" altLang="en-US" sz="1600" dirty="0" smtClean="0">
                <a:latin typeface="Meiryo UI" panose="020B0604030504040204" pitchFamily="50" charset="-128"/>
                <a:ea typeface="Meiryo UI" panose="020B0604030504040204" pitchFamily="50" charset="-128"/>
              </a:rPr>
              <a:t>素材産業</a:t>
            </a:r>
            <a:endParaRPr lang="en-US" altLang="ja-JP" sz="1600" dirty="0" smtClean="0">
              <a:latin typeface="Meiryo UI" panose="020B0604030504040204" pitchFamily="50" charset="-128"/>
              <a:ea typeface="Meiryo UI" panose="020B0604030504040204" pitchFamily="50" charset="-128"/>
            </a:endParaRPr>
          </a:p>
          <a:p>
            <a:pPr algn="ctr"/>
            <a:r>
              <a:rPr kumimoji="1" lang="ja-JP" altLang="en-US" sz="1600" dirty="0" smtClean="0">
                <a:latin typeface="Meiryo UI" panose="020B0604030504040204" pitchFamily="50" charset="-128"/>
                <a:ea typeface="Meiryo UI" panose="020B0604030504040204" pitchFamily="50" charset="-128"/>
              </a:rPr>
              <a:t>バイオ・エレクトロクス</a:t>
            </a:r>
            <a:endParaRPr kumimoji="1" lang="en-US" altLang="ja-JP" sz="1600" dirty="0" smtClean="0">
              <a:latin typeface="Meiryo UI" panose="020B0604030504040204" pitchFamily="50" charset="-128"/>
              <a:ea typeface="Meiryo UI" panose="020B0604030504040204" pitchFamily="50" charset="-128"/>
            </a:endParaRPr>
          </a:p>
          <a:p>
            <a:pPr algn="ctr"/>
            <a:r>
              <a:rPr lang="ja-JP" altLang="en-US" sz="1600" dirty="0" smtClean="0">
                <a:latin typeface="Meiryo UI" panose="020B0604030504040204" pitchFamily="50" charset="-128"/>
                <a:ea typeface="Meiryo UI" panose="020B0604030504040204" pitchFamily="50" charset="-128"/>
              </a:rPr>
              <a:t>バイオマス</a:t>
            </a:r>
            <a:endParaRPr kumimoji="1" lang="ja-JP" altLang="en-US" sz="1600" dirty="0">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8718160" y="5607166"/>
            <a:ext cx="1955089"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バイオ・インフォマティクス</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量子アルゴリズム</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最適化組合せ問題</a:t>
            </a:r>
            <a:endParaRPr kumimoji="1" lang="ja-JP" altLang="en-US" sz="1400" dirty="0">
              <a:latin typeface="Meiryo UI" panose="020B0604030504040204" pitchFamily="50" charset="-128"/>
              <a:ea typeface="Meiryo UI" panose="020B0604030504040204" pitchFamily="50" charset="-128"/>
            </a:endParaRPr>
          </a:p>
        </p:txBody>
      </p:sp>
      <p:sp>
        <p:nvSpPr>
          <p:cNvPr id="43" name="フレーム 42"/>
          <p:cNvSpPr/>
          <p:nvPr/>
        </p:nvSpPr>
        <p:spPr>
          <a:xfrm>
            <a:off x="6332543" y="5674266"/>
            <a:ext cx="2385617" cy="604452"/>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量子コンピュータ</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量子シミュレーション</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2613799" y="1864"/>
            <a:ext cx="6957986" cy="400110"/>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糖鎖テクノロジー俯瞰（</a:t>
            </a:r>
            <a:r>
              <a:rPr lang="en-US" altLang="ja-JP" sz="2000" b="1" dirty="0" smtClean="0">
                <a:latin typeface="Meiryo UI" panose="020B0604030504040204" pitchFamily="50" charset="-128"/>
                <a:ea typeface="Meiryo UI" panose="020B0604030504040204" pitchFamily="50" charset="-128"/>
              </a:rPr>
              <a:t>GLYCOTECHNOLOGY</a:t>
            </a:r>
            <a:r>
              <a:rPr lang="ja-JP" altLang="en-US" sz="2000" b="1" dirty="0" smtClean="0">
                <a:latin typeface="Meiryo UI" panose="020B0604030504040204" pitchFamily="50" charset="-128"/>
                <a:ea typeface="Meiryo UI" panose="020B0604030504040204" pitchFamily="50" charset="-128"/>
              </a:rPr>
              <a:t>）</a:t>
            </a:r>
            <a:endParaRPr kumimoji="1" lang="ja-JP" altLang="en-US" sz="2000" b="1" dirty="0">
              <a:latin typeface="Meiryo UI" panose="020B0604030504040204" pitchFamily="50" charset="-128"/>
              <a:ea typeface="Meiryo UI" panose="020B0604030504040204" pitchFamily="50" charset="-128"/>
            </a:endParaRPr>
          </a:p>
        </p:txBody>
      </p:sp>
      <p:sp>
        <p:nvSpPr>
          <p:cNvPr id="2" name="正方形/長方形 1"/>
          <p:cNvSpPr/>
          <p:nvPr/>
        </p:nvSpPr>
        <p:spPr>
          <a:xfrm>
            <a:off x="786866" y="6465113"/>
            <a:ext cx="10616665" cy="400110"/>
          </a:xfrm>
          <a:prstGeom prst="rect">
            <a:avLst/>
          </a:prstGeom>
        </p:spPr>
        <p:txBody>
          <a:bodyPr wrap="square">
            <a:spAutoFit/>
          </a:bodyPr>
          <a:lstStyle/>
          <a:p>
            <a:r>
              <a:rPr lang="en-US" altLang="ja-JP" sz="1000" dirty="0" smtClean="0">
                <a:latin typeface="Meiryo UI" panose="020B0604030504040204" pitchFamily="50" charset="-128"/>
                <a:ea typeface="Meiryo UI" panose="020B0604030504040204" pitchFamily="50" charset="-128"/>
              </a:rPr>
              <a:t>※1:in </a:t>
            </a:r>
            <a:r>
              <a:rPr lang="en-US" altLang="ja-JP" sz="1000" dirty="0">
                <a:latin typeface="Meiryo UI" panose="020B0604030504040204" pitchFamily="50" charset="-128"/>
                <a:ea typeface="Meiryo UI" panose="020B0604030504040204" pitchFamily="50" charset="-128"/>
              </a:rPr>
              <a:t>vitro</a:t>
            </a:r>
            <a:r>
              <a:rPr lang="ja-JP" altLang="en-US" sz="1000" dirty="0">
                <a:latin typeface="Meiryo UI" panose="020B0604030504040204" pitchFamily="50" charset="-128"/>
                <a:ea typeface="Meiryo UI" panose="020B0604030504040204" pitchFamily="50" charset="-128"/>
              </a:rPr>
              <a:t>（イン・</a:t>
            </a:r>
            <a:r>
              <a:rPr lang="ja-JP" altLang="en-US" sz="1000" dirty="0" smtClean="0">
                <a:latin typeface="Meiryo UI" panose="020B0604030504040204" pitchFamily="50" charset="-128"/>
                <a:ea typeface="Meiryo UI" panose="020B0604030504040204" pitchFamily="50" charset="-128"/>
              </a:rPr>
              <a:t>ビトロ：ラテン語）</a:t>
            </a:r>
            <a:r>
              <a:rPr lang="ja-JP" altLang="en-US" sz="1000" dirty="0">
                <a:latin typeface="Meiryo UI" panose="020B0604030504040204" pitchFamily="50" charset="-128"/>
                <a:ea typeface="Meiryo UI" panose="020B0604030504040204" pitchFamily="50" charset="-128"/>
              </a:rPr>
              <a:t>とは</a:t>
            </a:r>
            <a:r>
              <a:rPr lang="ja-JP" altLang="en-US" sz="1000" dirty="0" smtClean="0">
                <a:latin typeface="Meiryo UI" panose="020B0604030504040204" pitchFamily="50" charset="-128"/>
                <a:ea typeface="Meiryo UI" panose="020B0604030504040204" pitchFamily="50" charset="-128"/>
              </a:rPr>
              <a:t>、「試験</a:t>
            </a:r>
            <a:r>
              <a:rPr lang="ja-JP" altLang="en-US" sz="1000" dirty="0">
                <a:latin typeface="Meiryo UI" panose="020B0604030504040204" pitchFamily="50" charset="-128"/>
                <a:ea typeface="Meiryo UI" panose="020B0604030504040204" pitchFamily="50" charset="-128"/>
              </a:rPr>
              <a:t>管内</a:t>
            </a:r>
            <a:r>
              <a:rPr lang="ja-JP" altLang="en-US" sz="1000" dirty="0" smtClean="0">
                <a:latin typeface="Meiryo UI" panose="020B0604030504040204" pitchFamily="50" charset="-128"/>
                <a:ea typeface="Meiryo UI" panose="020B0604030504040204" pitchFamily="50" charset="-128"/>
              </a:rPr>
              <a:t>で」と</a:t>
            </a:r>
            <a:r>
              <a:rPr lang="ja-JP" altLang="en-US" sz="1000" dirty="0">
                <a:latin typeface="Meiryo UI" panose="020B0604030504040204" pitchFamily="50" charset="-128"/>
                <a:ea typeface="Meiryo UI" panose="020B0604030504040204" pitchFamily="50" charset="-128"/>
              </a:rPr>
              <a:t>いう意味で、試験管や培養器などの</a:t>
            </a:r>
            <a:r>
              <a:rPr lang="ja-JP" altLang="en-US" sz="1000" dirty="0" smtClean="0">
                <a:latin typeface="Meiryo UI" panose="020B0604030504040204" pitchFamily="50" charset="-128"/>
                <a:ea typeface="Meiryo UI" panose="020B0604030504040204" pitchFamily="50" charset="-128"/>
              </a:rPr>
              <a:t>中に、</a:t>
            </a:r>
            <a:r>
              <a:rPr lang="ja-JP" altLang="en-US" sz="1000" dirty="0">
                <a:latin typeface="Meiryo UI" panose="020B0604030504040204" pitchFamily="50" charset="-128"/>
                <a:ea typeface="Meiryo UI" panose="020B0604030504040204" pitchFamily="50" charset="-128"/>
              </a:rPr>
              <a:t>体内と</a:t>
            </a:r>
            <a:r>
              <a:rPr lang="ja-JP" altLang="en-US" sz="1000" dirty="0" smtClean="0">
                <a:latin typeface="Meiryo UI" panose="020B0604030504040204" pitchFamily="50" charset="-128"/>
                <a:ea typeface="Meiryo UI" panose="020B0604030504040204" pitchFamily="50" charset="-128"/>
              </a:rPr>
              <a:t>同じ環境</a:t>
            </a:r>
            <a:r>
              <a:rPr lang="ja-JP" altLang="en-US" sz="1000" dirty="0">
                <a:latin typeface="Meiryo UI" panose="020B0604030504040204" pitchFamily="50" charset="-128"/>
                <a:ea typeface="Meiryo UI" panose="020B0604030504040204" pitchFamily="50" charset="-128"/>
              </a:rPr>
              <a:t>を人工的に作り、薬物の反応を検出する試験のことを</a:t>
            </a:r>
            <a:r>
              <a:rPr lang="ja-JP" altLang="en-US" sz="1000" dirty="0" smtClean="0">
                <a:latin typeface="Meiryo UI" panose="020B0604030504040204" pitchFamily="50" charset="-128"/>
                <a:ea typeface="Meiryo UI" panose="020B0604030504040204" pitchFamily="50" charset="-128"/>
              </a:rPr>
              <a:t>指す。</a:t>
            </a:r>
            <a:endParaRPr lang="en-US" altLang="ja-JP" sz="1000" dirty="0" smtClean="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※2:in vivo</a:t>
            </a:r>
            <a:r>
              <a:rPr lang="ja-JP" altLang="en-US" sz="1000" dirty="0">
                <a:latin typeface="Meiryo UI" panose="020B0604030504040204" pitchFamily="50" charset="-128"/>
                <a:ea typeface="Meiryo UI" panose="020B0604030504040204" pitchFamily="50" charset="-128"/>
              </a:rPr>
              <a:t>（イン・</a:t>
            </a:r>
            <a:r>
              <a:rPr lang="ja-JP" altLang="en-US" sz="1000" dirty="0" smtClean="0">
                <a:latin typeface="Meiryo UI" panose="020B0604030504040204" pitchFamily="50" charset="-128"/>
                <a:ea typeface="Meiryo UI" panose="020B0604030504040204" pitchFamily="50" charset="-128"/>
              </a:rPr>
              <a:t>ビボ：ラテン語）</a:t>
            </a:r>
            <a:r>
              <a:rPr lang="ja-JP" altLang="en-US" sz="1000" dirty="0">
                <a:latin typeface="Meiryo UI" panose="020B0604030504040204" pitchFamily="50" charset="-128"/>
                <a:ea typeface="Meiryo UI" panose="020B0604030504040204" pitchFamily="50" charset="-128"/>
              </a:rPr>
              <a:t>とは、「生体内で」という意味で、マウスなどの実験動物を用い、生体内に直接被験物質を投与し、生体内や細胞内での薬物の反応を検出する試験のことを指す。</a:t>
            </a:r>
          </a:p>
        </p:txBody>
      </p:sp>
      <p:sp>
        <p:nvSpPr>
          <p:cNvPr id="3" name="正方形/長方形 2"/>
          <p:cNvSpPr/>
          <p:nvPr/>
        </p:nvSpPr>
        <p:spPr>
          <a:xfrm>
            <a:off x="2277900" y="2999999"/>
            <a:ext cx="728469" cy="276999"/>
          </a:xfrm>
          <a:prstGeom prst="rect">
            <a:avLst/>
          </a:prstGeom>
        </p:spPr>
        <p:txBody>
          <a:bodyPr wrap="none">
            <a:spAutoFit/>
          </a:bodyPr>
          <a:lstStyle/>
          <a:p>
            <a:r>
              <a:rPr lang="en-US" altLang="ja-JP" sz="1200" b="1" dirty="0" smtClean="0">
                <a:latin typeface="Meiryo UI" panose="020B0604030504040204" pitchFamily="50" charset="-128"/>
                <a:ea typeface="Meiryo UI" panose="020B0604030504040204" pitchFamily="50" charset="-128"/>
              </a:rPr>
              <a:t>Glycan</a:t>
            </a:r>
            <a:endParaRPr lang="ja-JP" altLang="en-US" sz="1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18347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二等辺三角形 6"/>
          <p:cNvSpPr/>
          <p:nvPr/>
        </p:nvSpPr>
        <p:spPr>
          <a:xfrm>
            <a:off x="3660007" y="2518706"/>
            <a:ext cx="3006291" cy="2069431"/>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4378693" y="1835311"/>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複合糖質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a:solidFill>
                  <a:schemeClr val="tx1"/>
                </a:solidFill>
                <a:latin typeface="Meiryo UI" panose="020B0604030504040204" pitchFamily="50" charset="-128"/>
                <a:ea typeface="Meiryo UI" panose="020B0604030504040204" pitchFamily="50" charset="-128"/>
              </a:rPr>
              <a:t>糖</a:t>
            </a:r>
            <a:r>
              <a:rPr lang="ja-JP" altLang="en-US" b="1" dirty="0" smtClean="0">
                <a:solidFill>
                  <a:schemeClr val="tx1"/>
                </a:solidFill>
                <a:latin typeface="Meiryo UI" panose="020B0604030504040204" pitchFamily="50" charset="-128"/>
                <a:ea typeface="Meiryo UI" panose="020B0604030504040204" pitchFamily="50" charset="-128"/>
              </a:rPr>
              <a:t>鎖合成</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9" name="上矢印 8"/>
          <p:cNvSpPr/>
          <p:nvPr/>
        </p:nvSpPr>
        <p:spPr>
          <a:xfrm>
            <a:off x="4604886" y="1459930"/>
            <a:ext cx="1116531" cy="327251"/>
          </a:xfrm>
          <a:prstGeom prst="upArrow">
            <a:avLst>
              <a:gd name="adj1" fmla="val 62069"/>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2051385" y="4588137"/>
            <a:ext cx="1568918" cy="664143"/>
          </a:xfrm>
          <a:prstGeom prst="roundRect">
            <a:avLst/>
          </a:prstGeom>
          <a:solidFill>
            <a:schemeClr val="accent6">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lang="ja-JP" altLang="en-US" b="1" dirty="0" smtClean="0">
                <a:solidFill>
                  <a:schemeClr val="bg1"/>
                </a:solidFill>
                <a:latin typeface="Meiryo UI" panose="020B0604030504040204" pitchFamily="50" charset="-128"/>
                <a:ea typeface="Meiryo UI" panose="020B0604030504040204" pitchFamily="50" charset="-128"/>
              </a:rPr>
              <a:t>構造解析</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6666298" y="4588136"/>
            <a:ext cx="1718110" cy="664143"/>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lang="ja-JP" altLang="en-US" sz="1600" b="1" dirty="0">
                <a:solidFill>
                  <a:schemeClr val="bg1"/>
                </a:solidFill>
                <a:latin typeface="Meiryo UI" panose="020B0604030504040204" pitchFamily="50" charset="-128"/>
                <a:ea typeface="Meiryo UI" panose="020B0604030504040204" pitchFamily="50" charset="-128"/>
              </a:rPr>
              <a:t>インフォマティクス</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1636295" y="3241803"/>
            <a:ext cx="2011680" cy="623236"/>
          </a:xfrm>
          <a:prstGeom prst="roundRect">
            <a:avLst/>
          </a:prstGeom>
          <a:solidFill>
            <a:srgbClr val="FFFF00"/>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sz="1400" dirty="0" smtClean="0">
                <a:solidFill>
                  <a:schemeClr val="tx1"/>
                </a:solidFill>
                <a:latin typeface="Meiryo UI" panose="020B0604030504040204" pitchFamily="50" charset="-128"/>
                <a:ea typeface="Meiryo UI" panose="020B0604030504040204" pitchFamily="50" charset="-128"/>
              </a:rPr>
              <a:t>糖タンパク質、糖脂質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4191001" y="3241803"/>
            <a:ext cx="1901791" cy="623236"/>
          </a:xfrm>
          <a:prstGeom prst="roundRect">
            <a:avLst/>
          </a:prstGeom>
          <a:solidFill>
            <a:srgbClr val="FFFF00"/>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機能解明</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5" name="右矢印 14"/>
          <p:cNvSpPr/>
          <p:nvPr/>
        </p:nvSpPr>
        <p:spPr>
          <a:xfrm>
            <a:off x="3660007" y="3403872"/>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6642463" y="3236854"/>
            <a:ext cx="1901791" cy="623236"/>
          </a:xfrm>
          <a:prstGeom prst="roundRect">
            <a:avLst/>
          </a:prstGeom>
          <a:solidFill>
            <a:schemeClr val="accent1">
              <a:lumMod val="60000"/>
              <a:lumOff val="40000"/>
            </a:schemeClr>
          </a:solidFill>
          <a:ln>
            <a:solidFill>
              <a:srgbClr val="FFC000"/>
            </a:solidFill>
          </a:ln>
          <a:effectLst>
            <a:glow rad="1397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latin typeface="Meiryo UI" panose="020B0604030504040204" pitchFamily="50" charset="-128"/>
                <a:ea typeface="Meiryo UI" panose="020B0604030504040204" pitchFamily="50" charset="-128"/>
              </a:rPr>
              <a:t>産業利用</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sp>
        <p:nvSpPr>
          <p:cNvPr id="17" name="角丸四角形 16"/>
          <p:cNvSpPr/>
          <p:nvPr/>
        </p:nvSpPr>
        <p:spPr>
          <a:xfrm>
            <a:off x="6625213" y="2109019"/>
            <a:ext cx="1901791" cy="623236"/>
          </a:xfrm>
          <a:prstGeom prst="roundRect">
            <a:avLst/>
          </a:prstGeom>
          <a:solidFill>
            <a:srgbClr val="FF7C80"/>
          </a:solidFill>
          <a:effectLst>
            <a:glow rad="1397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疾患の発症</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a:solidFill>
                  <a:schemeClr val="tx1"/>
                </a:solidFill>
                <a:latin typeface="Meiryo UI" panose="020B0604030504040204" pitchFamily="50" charset="-128"/>
                <a:ea typeface="Meiryo UI" panose="020B0604030504040204" pitchFamily="50" charset="-128"/>
              </a:rPr>
              <a:t>機序</a:t>
            </a:r>
            <a:r>
              <a:rPr lang="ja-JP" altLang="en-US" b="1" dirty="0" smtClean="0">
                <a:solidFill>
                  <a:schemeClr val="tx1"/>
                </a:solidFill>
                <a:latin typeface="Meiryo UI" panose="020B0604030504040204" pitchFamily="50" charset="-128"/>
                <a:ea typeface="Meiryo UI" panose="020B0604030504040204" pitchFamily="50" charset="-128"/>
              </a:rPr>
              <a:t>の解明</a:t>
            </a:r>
            <a:endParaRPr lang="en-US" altLang="ja-JP" b="1" dirty="0" smtClean="0">
              <a:solidFill>
                <a:schemeClr val="tx1"/>
              </a:solidFill>
              <a:latin typeface="Meiryo UI" panose="020B0604030504040204" pitchFamily="50" charset="-128"/>
              <a:ea typeface="Meiryo UI" panose="020B0604030504040204" pitchFamily="50" charset="-128"/>
            </a:endParaRPr>
          </a:p>
        </p:txBody>
      </p:sp>
      <p:sp>
        <p:nvSpPr>
          <p:cNvPr id="18" name="右矢印 17"/>
          <p:cNvSpPr/>
          <p:nvPr/>
        </p:nvSpPr>
        <p:spPr>
          <a:xfrm>
            <a:off x="6104824" y="3403872"/>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p:cNvSpPr/>
          <p:nvPr/>
        </p:nvSpPr>
        <p:spPr>
          <a:xfrm rot="19038551">
            <a:off x="5967990" y="2853791"/>
            <a:ext cx="76197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678443" y="1367844"/>
            <a:ext cx="2209687"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悪性腫瘍（癌）</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認知症（アルツハイマー病）</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バイオマーカー開発</a:t>
            </a:r>
            <a:endParaRPr kumimoji="1" lang="ja-JP" altLang="en-US" sz="1400" dirty="0">
              <a:latin typeface="Meiryo UI" panose="020B0604030504040204" pitchFamily="50" charset="-128"/>
              <a:ea typeface="Meiryo UI" panose="020B0604030504040204" pitchFamily="50" charset="-128"/>
            </a:endParaRPr>
          </a:p>
        </p:txBody>
      </p:sp>
      <p:sp>
        <p:nvSpPr>
          <p:cNvPr id="23" name="フレーム 22"/>
          <p:cNvSpPr/>
          <p:nvPr/>
        </p:nvSpPr>
        <p:spPr>
          <a:xfrm>
            <a:off x="1786265" y="5691161"/>
            <a:ext cx="2079057" cy="604452"/>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質量分析技術</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量子センシング</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3577768" y="4587567"/>
            <a:ext cx="1401016"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複合糖質の構造</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糖</a:t>
            </a:r>
            <a:r>
              <a:rPr kumimoji="1" lang="ja-JP" altLang="en-US" sz="1400" dirty="0" smtClean="0">
                <a:latin typeface="Meiryo UI" panose="020B0604030504040204" pitchFamily="50" charset="-128"/>
                <a:ea typeface="Meiryo UI" panose="020B0604030504040204" pitchFamily="50" charset="-128"/>
              </a:rPr>
              <a:t>鎖認識分子</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複</a:t>
            </a:r>
            <a:r>
              <a:rPr lang="ja-JP" altLang="en-US" sz="1400" dirty="0" smtClean="0">
                <a:latin typeface="Meiryo UI" panose="020B0604030504040204" pitchFamily="50" charset="-128"/>
                <a:ea typeface="Meiryo UI" panose="020B0604030504040204" pitchFamily="50" charset="-128"/>
              </a:rPr>
              <a:t>合体構造</a:t>
            </a:r>
            <a:endParaRPr kumimoji="1" lang="ja-JP" altLang="en-US" sz="1400" dirty="0">
              <a:latin typeface="Meiryo UI" panose="020B0604030504040204" pitchFamily="50" charset="-128"/>
              <a:ea typeface="Meiryo UI" panose="020B0604030504040204" pitchFamily="50" charset="-128"/>
            </a:endParaRPr>
          </a:p>
        </p:txBody>
      </p:sp>
      <p:sp>
        <p:nvSpPr>
          <p:cNvPr id="25" name="上矢印 24"/>
          <p:cNvSpPr/>
          <p:nvPr/>
        </p:nvSpPr>
        <p:spPr>
          <a:xfrm>
            <a:off x="6967087" y="5319356"/>
            <a:ext cx="1116531" cy="327251"/>
          </a:xfrm>
          <a:prstGeom prst="upArrow">
            <a:avLst>
              <a:gd name="adj1" fmla="val 62069"/>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8382178" y="4759206"/>
            <a:ext cx="1500738" cy="523220"/>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グライコミクス</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データベース構築</a:t>
            </a:r>
            <a:endParaRPr kumimoji="1" lang="ja-JP" altLang="en-US" sz="1400" dirty="0">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3851309" y="5618598"/>
            <a:ext cx="2581174" cy="738664"/>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量子ドット／バイオセンサー</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ドラッグデリバリシステム（</a:t>
            </a:r>
            <a:r>
              <a:rPr lang="en-US" altLang="ja-JP" sz="1400" dirty="0" smtClean="0">
                <a:latin typeface="Meiryo UI" panose="020B0604030504040204" pitchFamily="50" charset="-128"/>
                <a:ea typeface="Meiryo UI" panose="020B0604030504040204" pitchFamily="50" charset="-128"/>
              </a:rPr>
              <a:t>DDS</a:t>
            </a:r>
            <a:r>
              <a:rPr lang="ja-JP" altLang="en-US" sz="1400" dirty="0" smtClean="0">
                <a:latin typeface="Meiryo UI" panose="020B0604030504040204" pitchFamily="50" charset="-128"/>
                <a:ea typeface="Meiryo UI" panose="020B0604030504040204" pitchFamily="50" charset="-128"/>
              </a:rPr>
              <a:t>）</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ナノメディシン</a:t>
            </a:r>
            <a:endParaRPr kumimoji="1" lang="ja-JP" altLang="en-US" sz="1400" dirty="0">
              <a:latin typeface="Meiryo UI" panose="020B0604030504040204" pitchFamily="50" charset="-128"/>
              <a:ea typeface="Meiryo UI" panose="020B0604030504040204" pitchFamily="50" charset="-128"/>
            </a:endParaRPr>
          </a:p>
        </p:txBody>
      </p:sp>
      <p:sp>
        <p:nvSpPr>
          <p:cNvPr id="28" name="上矢印 27"/>
          <p:cNvSpPr/>
          <p:nvPr/>
        </p:nvSpPr>
        <p:spPr>
          <a:xfrm>
            <a:off x="2274892" y="5308095"/>
            <a:ext cx="1116531" cy="327251"/>
          </a:xfrm>
          <a:prstGeom prst="upArrow">
            <a:avLst>
              <a:gd name="adj1" fmla="val 62069"/>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227551" y="3300305"/>
            <a:ext cx="1431757" cy="523220"/>
          </a:xfrm>
          <a:prstGeom prst="rect">
            <a:avLst/>
          </a:prstGeom>
          <a:noFill/>
        </p:spPr>
        <p:txBody>
          <a:bodyPr wrap="square" rtlCol="0">
            <a:spAutoFit/>
          </a:bodyPr>
          <a:lstStyle/>
          <a:p>
            <a:pPr algn="r"/>
            <a:r>
              <a:rPr lang="ja-JP" altLang="en-US" sz="1400" dirty="0" smtClean="0">
                <a:latin typeface="Meiryo UI" panose="020B0604030504040204" pitchFamily="50" charset="-128"/>
                <a:ea typeface="Meiryo UI" panose="020B0604030504040204" pitchFamily="50" charset="-128"/>
              </a:rPr>
              <a:t>糖移転酵素</a:t>
            </a:r>
            <a:endParaRPr lang="en-US" altLang="ja-JP" sz="1400" dirty="0" smtClean="0">
              <a:latin typeface="Meiryo UI" panose="020B0604030504040204" pitchFamily="50" charset="-128"/>
              <a:ea typeface="Meiryo UI" panose="020B0604030504040204" pitchFamily="50" charset="-128"/>
            </a:endParaRPr>
          </a:p>
          <a:p>
            <a:pPr algn="r"/>
            <a:r>
              <a:rPr kumimoji="1" lang="ja-JP" altLang="en-US" sz="1400" dirty="0" smtClean="0">
                <a:latin typeface="Meiryo UI" panose="020B0604030504040204" pitchFamily="50" charset="-128"/>
                <a:ea typeface="Meiryo UI" panose="020B0604030504040204" pitchFamily="50" charset="-128"/>
              </a:rPr>
              <a:t>糖分解酵素</a:t>
            </a:r>
            <a:endParaRPr kumimoji="1" lang="ja-JP" altLang="en-US" sz="1400" dirty="0">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3793215" y="3956496"/>
            <a:ext cx="2720622" cy="523220"/>
          </a:xfrm>
          <a:prstGeom prst="rect">
            <a:avLst/>
          </a:prstGeom>
          <a:noFill/>
        </p:spPr>
        <p:txBody>
          <a:bodyPr wrap="square" rtlCol="0">
            <a:spAutoFit/>
          </a:bodyPr>
          <a:lstStyle/>
          <a:p>
            <a:pPr algn="ctr"/>
            <a:r>
              <a:rPr kumimoji="1" lang="ja-JP" altLang="en-US" sz="1400" dirty="0" smtClean="0">
                <a:solidFill>
                  <a:schemeClr val="bg1"/>
                </a:solidFill>
                <a:latin typeface="Meiryo UI" panose="020B0604030504040204" pitchFamily="50" charset="-128"/>
                <a:ea typeface="Meiryo UI" panose="020B0604030504040204" pitchFamily="50" charset="-128"/>
              </a:rPr>
              <a:t>分子機能の</a:t>
            </a:r>
            <a:r>
              <a:rPr kumimoji="1" lang="en-US" altLang="ja-JP" sz="1400" dirty="0" smtClean="0">
                <a:solidFill>
                  <a:schemeClr val="bg1"/>
                </a:solidFill>
                <a:latin typeface="Meiryo UI" panose="020B0604030504040204" pitchFamily="50" charset="-128"/>
                <a:ea typeface="Meiryo UI" panose="020B0604030504040204" pitchFamily="50" charset="-128"/>
              </a:rPr>
              <a:t>in vitro</a:t>
            </a:r>
            <a:r>
              <a:rPr kumimoji="1" lang="en-US" altLang="ja-JP" sz="1400" baseline="30000" dirty="0" smtClean="0">
                <a:solidFill>
                  <a:schemeClr val="bg1"/>
                </a:solidFill>
                <a:latin typeface="Meiryo UI" panose="020B0604030504040204" pitchFamily="50" charset="-128"/>
                <a:ea typeface="Meiryo UI" panose="020B0604030504040204" pitchFamily="50" charset="-128"/>
              </a:rPr>
              <a:t>※1</a:t>
            </a:r>
            <a:r>
              <a:rPr kumimoji="1" lang="ja-JP" altLang="en-US" sz="1400" dirty="0" smtClean="0">
                <a:solidFill>
                  <a:schemeClr val="bg1"/>
                </a:solidFill>
                <a:latin typeface="Meiryo UI" panose="020B0604030504040204" pitchFamily="50" charset="-128"/>
                <a:ea typeface="Meiryo UI" panose="020B0604030504040204" pitchFamily="50" charset="-128"/>
              </a:rPr>
              <a:t>解析</a:t>
            </a:r>
            <a:endParaRPr kumimoji="1" lang="en-US" altLang="ja-JP" sz="1400" dirty="0" smtClean="0">
              <a:solidFill>
                <a:schemeClr val="bg1"/>
              </a:solidFill>
              <a:latin typeface="Meiryo UI" panose="020B0604030504040204" pitchFamily="50" charset="-128"/>
              <a:ea typeface="Meiryo UI" panose="020B0604030504040204" pitchFamily="50" charset="-128"/>
            </a:endParaRPr>
          </a:p>
          <a:p>
            <a:pPr algn="ctr"/>
            <a:r>
              <a:rPr lang="ja-JP" altLang="en-US" sz="1400" dirty="0" smtClean="0">
                <a:solidFill>
                  <a:schemeClr val="bg1"/>
                </a:solidFill>
                <a:latin typeface="Meiryo UI" panose="020B0604030504040204" pitchFamily="50" charset="-128"/>
                <a:ea typeface="Meiryo UI" panose="020B0604030504040204" pitchFamily="50" charset="-128"/>
              </a:rPr>
              <a:t>変異動物の</a:t>
            </a:r>
            <a:r>
              <a:rPr lang="en-US" altLang="ja-JP" sz="1400" dirty="0" smtClean="0">
                <a:solidFill>
                  <a:schemeClr val="bg1"/>
                </a:solidFill>
                <a:latin typeface="Meiryo UI" panose="020B0604030504040204" pitchFamily="50" charset="-128"/>
                <a:ea typeface="Meiryo UI" panose="020B0604030504040204" pitchFamily="50" charset="-128"/>
              </a:rPr>
              <a:t>in vivo</a:t>
            </a:r>
            <a:r>
              <a:rPr lang="en-US" altLang="ja-JP" sz="1400" baseline="30000" dirty="0" smtClean="0">
                <a:solidFill>
                  <a:schemeClr val="bg1"/>
                </a:solidFill>
                <a:latin typeface="Meiryo UI" panose="020B0604030504040204" pitchFamily="50" charset="-128"/>
                <a:ea typeface="Meiryo UI" panose="020B0604030504040204" pitchFamily="50" charset="-128"/>
              </a:rPr>
              <a:t>※2</a:t>
            </a:r>
            <a:r>
              <a:rPr lang="ja-JP" altLang="en-US" sz="1400" dirty="0" smtClean="0">
                <a:solidFill>
                  <a:schemeClr val="bg1"/>
                </a:solidFill>
                <a:latin typeface="Meiryo UI" panose="020B0604030504040204" pitchFamily="50" charset="-128"/>
                <a:ea typeface="Meiryo UI" panose="020B0604030504040204" pitchFamily="50" charset="-128"/>
              </a:rPr>
              <a:t>機能解析</a:t>
            </a:r>
            <a:endParaRPr kumimoji="1" lang="ja-JP" altLang="en-US" sz="1400" dirty="0">
              <a:solidFill>
                <a:schemeClr val="bg1"/>
              </a:solidFill>
              <a:latin typeface="Meiryo UI" panose="020B0604030504040204" pitchFamily="50" charset="-128"/>
              <a:ea typeface="Meiryo UI" panose="020B0604030504040204" pitchFamily="50" charset="-128"/>
            </a:endParaRPr>
          </a:p>
        </p:txBody>
      </p:sp>
      <p:sp>
        <p:nvSpPr>
          <p:cNvPr id="34" name="テキスト ボックス 33"/>
          <p:cNvSpPr txBox="1"/>
          <p:nvPr/>
        </p:nvSpPr>
        <p:spPr>
          <a:xfrm>
            <a:off x="9611580" y="795615"/>
            <a:ext cx="1808840" cy="923330"/>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未病診断技術</a:t>
            </a:r>
            <a:endParaRPr lang="en-US" altLang="ja-JP"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レクチン医薬</a:t>
            </a:r>
            <a:endParaRPr lang="en-US" altLang="ja-JP" b="1" dirty="0" smtClean="0">
              <a:latin typeface="Meiryo UI" panose="020B0604030504040204" pitchFamily="50" charset="-128"/>
              <a:ea typeface="Meiryo UI" panose="020B0604030504040204" pitchFamily="50" charset="-128"/>
            </a:endParaRPr>
          </a:p>
          <a:p>
            <a:pPr algn="ctr"/>
            <a:r>
              <a:rPr kumimoji="1" lang="ja-JP" altLang="en-US" b="1" dirty="0">
                <a:latin typeface="Meiryo UI" panose="020B0604030504040204" pitchFamily="50" charset="-128"/>
                <a:ea typeface="Meiryo UI" panose="020B0604030504040204" pitchFamily="50" charset="-128"/>
              </a:rPr>
              <a:t>糖</a:t>
            </a:r>
            <a:r>
              <a:rPr kumimoji="1" lang="ja-JP" altLang="en-US" b="1" dirty="0" smtClean="0">
                <a:latin typeface="Meiryo UI" panose="020B0604030504040204" pitchFamily="50" charset="-128"/>
                <a:ea typeface="Meiryo UI" panose="020B0604030504040204" pitchFamily="50" charset="-128"/>
              </a:rPr>
              <a:t>鎖創薬</a:t>
            </a:r>
            <a:endParaRPr kumimoji="1" lang="ja-JP" altLang="en-US" dirty="0">
              <a:latin typeface="Meiryo UI" panose="020B0604030504040204" pitchFamily="50" charset="-128"/>
              <a:ea typeface="Meiryo UI" panose="020B0604030504040204" pitchFamily="50" charset="-128"/>
            </a:endParaRPr>
          </a:p>
        </p:txBody>
      </p:sp>
      <p:sp>
        <p:nvSpPr>
          <p:cNvPr id="32" name="角丸四角形 31"/>
          <p:cNvSpPr/>
          <p:nvPr/>
        </p:nvSpPr>
        <p:spPr>
          <a:xfrm>
            <a:off x="9287960" y="2069793"/>
            <a:ext cx="2478662" cy="779486"/>
          </a:xfrm>
          <a:prstGeom prst="roundRect">
            <a:avLst/>
          </a:prstGeom>
          <a:solidFill>
            <a:srgbClr val="C00000"/>
          </a:solidFill>
          <a:ln>
            <a:noFill/>
          </a:ln>
          <a:effectLst>
            <a:glow rad="2286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糖鎖医療</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33" name="角丸四角形 32"/>
          <p:cNvSpPr/>
          <p:nvPr/>
        </p:nvSpPr>
        <p:spPr>
          <a:xfrm>
            <a:off x="9308643" y="3176033"/>
            <a:ext cx="2460425" cy="782970"/>
          </a:xfrm>
          <a:prstGeom prst="roundRect">
            <a:avLst/>
          </a:prstGeom>
          <a:solidFill>
            <a:schemeClr val="accent1">
              <a:lumMod val="75000"/>
            </a:schemeClr>
          </a:solidFill>
          <a:ln>
            <a:noFill/>
          </a:ln>
          <a:effectLst>
            <a:glow rad="2286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持続可能性素材</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36" name="右矢印 35"/>
          <p:cNvSpPr/>
          <p:nvPr/>
        </p:nvSpPr>
        <p:spPr>
          <a:xfrm>
            <a:off x="8527004" y="2310445"/>
            <a:ext cx="722252"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8550899" y="3413803"/>
            <a:ext cx="722252"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8718160" y="5607166"/>
            <a:ext cx="1955089"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バイオ・インフォマティクス</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量子アルゴリズム</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最適化組合せ問題</a:t>
            </a:r>
            <a:endParaRPr kumimoji="1" lang="ja-JP" altLang="en-US" sz="1400" dirty="0">
              <a:latin typeface="Meiryo UI" panose="020B0604030504040204" pitchFamily="50" charset="-128"/>
              <a:ea typeface="Meiryo UI" panose="020B0604030504040204" pitchFamily="50" charset="-128"/>
            </a:endParaRPr>
          </a:p>
        </p:txBody>
      </p:sp>
      <p:sp>
        <p:nvSpPr>
          <p:cNvPr id="43" name="フレーム 42"/>
          <p:cNvSpPr/>
          <p:nvPr/>
        </p:nvSpPr>
        <p:spPr>
          <a:xfrm>
            <a:off x="6332543" y="5674266"/>
            <a:ext cx="2385617" cy="604452"/>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量子コンピュータ</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量子シミュレーション</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 name="正方形/長方形 1"/>
          <p:cNvSpPr/>
          <p:nvPr/>
        </p:nvSpPr>
        <p:spPr>
          <a:xfrm>
            <a:off x="786866" y="6465113"/>
            <a:ext cx="10616665" cy="400110"/>
          </a:xfrm>
          <a:prstGeom prst="rect">
            <a:avLst/>
          </a:prstGeom>
        </p:spPr>
        <p:txBody>
          <a:bodyPr wrap="square">
            <a:spAutoFit/>
          </a:bodyPr>
          <a:lstStyle/>
          <a:p>
            <a:r>
              <a:rPr lang="en-US" altLang="ja-JP" sz="1000" dirty="0" smtClean="0">
                <a:latin typeface="Meiryo UI" panose="020B0604030504040204" pitchFamily="50" charset="-128"/>
                <a:ea typeface="Meiryo UI" panose="020B0604030504040204" pitchFamily="50" charset="-128"/>
              </a:rPr>
              <a:t>※1:in </a:t>
            </a:r>
            <a:r>
              <a:rPr lang="en-US" altLang="ja-JP" sz="1000" dirty="0">
                <a:latin typeface="Meiryo UI" panose="020B0604030504040204" pitchFamily="50" charset="-128"/>
                <a:ea typeface="Meiryo UI" panose="020B0604030504040204" pitchFamily="50" charset="-128"/>
              </a:rPr>
              <a:t>vitro</a:t>
            </a:r>
            <a:r>
              <a:rPr lang="ja-JP" altLang="en-US" sz="1000" dirty="0">
                <a:latin typeface="Meiryo UI" panose="020B0604030504040204" pitchFamily="50" charset="-128"/>
                <a:ea typeface="Meiryo UI" panose="020B0604030504040204" pitchFamily="50" charset="-128"/>
              </a:rPr>
              <a:t>（イン・</a:t>
            </a:r>
            <a:r>
              <a:rPr lang="ja-JP" altLang="en-US" sz="1000" dirty="0" smtClean="0">
                <a:latin typeface="Meiryo UI" panose="020B0604030504040204" pitchFamily="50" charset="-128"/>
                <a:ea typeface="Meiryo UI" panose="020B0604030504040204" pitchFamily="50" charset="-128"/>
              </a:rPr>
              <a:t>ビトロ：ラテン語）</a:t>
            </a:r>
            <a:r>
              <a:rPr lang="ja-JP" altLang="en-US" sz="1000" dirty="0">
                <a:latin typeface="Meiryo UI" panose="020B0604030504040204" pitchFamily="50" charset="-128"/>
                <a:ea typeface="Meiryo UI" panose="020B0604030504040204" pitchFamily="50" charset="-128"/>
              </a:rPr>
              <a:t>とは</a:t>
            </a:r>
            <a:r>
              <a:rPr lang="ja-JP" altLang="en-US" sz="1000" dirty="0" smtClean="0">
                <a:latin typeface="Meiryo UI" panose="020B0604030504040204" pitchFamily="50" charset="-128"/>
                <a:ea typeface="Meiryo UI" panose="020B0604030504040204" pitchFamily="50" charset="-128"/>
              </a:rPr>
              <a:t>、「試験</a:t>
            </a:r>
            <a:r>
              <a:rPr lang="ja-JP" altLang="en-US" sz="1000" dirty="0">
                <a:latin typeface="Meiryo UI" panose="020B0604030504040204" pitchFamily="50" charset="-128"/>
                <a:ea typeface="Meiryo UI" panose="020B0604030504040204" pitchFamily="50" charset="-128"/>
              </a:rPr>
              <a:t>管内</a:t>
            </a:r>
            <a:r>
              <a:rPr lang="ja-JP" altLang="en-US" sz="1000" dirty="0" smtClean="0">
                <a:latin typeface="Meiryo UI" panose="020B0604030504040204" pitchFamily="50" charset="-128"/>
                <a:ea typeface="Meiryo UI" panose="020B0604030504040204" pitchFamily="50" charset="-128"/>
              </a:rPr>
              <a:t>で」と</a:t>
            </a:r>
            <a:r>
              <a:rPr lang="ja-JP" altLang="en-US" sz="1000" dirty="0">
                <a:latin typeface="Meiryo UI" panose="020B0604030504040204" pitchFamily="50" charset="-128"/>
                <a:ea typeface="Meiryo UI" panose="020B0604030504040204" pitchFamily="50" charset="-128"/>
              </a:rPr>
              <a:t>いう</a:t>
            </a:r>
            <a:r>
              <a:rPr lang="ja-JP" altLang="en-US" sz="1000" dirty="0" smtClean="0">
                <a:latin typeface="Meiryo UI" panose="020B0604030504040204" pitchFamily="50" charset="-128"/>
                <a:ea typeface="Meiryo UI" panose="020B0604030504040204" pitchFamily="50" charset="-128"/>
              </a:rPr>
              <a:t>意味。試験管</a:t>
            </a:r>
            <a:r>
              <a:rPr lang="ja-JP" altLang="en-US" sz="1000" dirty="0">
                <a:latin typeface="Meiryo UI" panose="020B0604030504040204" pitchFamily="50" charset="-128"/>
                <a:ea typeface="Meiryo UI" panose="020B0604030504040204" pitchFamily="50" charset="-128"/>
              </a:rPr>
              <a:t>や培養器</a:t>
            </a:r>
            <a:r>
              <a:rPr lang="ja-JP" altLang="en-US" sz="1000" dirty="0" smtClean="0">
                <a:latin typeface="Meiryo UI" panose="020B0604030504040204" pitchFamily="50" charset="-128"/>
                <a:ea typeface="Meiryo UI" panose="020B0604030504040204" pitchFamily="50" charset="-128"/>
              </a:rPr>
              <a:t>など体内</a:t>
            </a:r>
            <a:r>
              <a:rPr lang="ja-JP" altLang="en-US" sz="1000" dirty="0">
                <a:latin typeface="Meiryo UI" panose="020B0604030504040204" pitchFamily="50" charset="-128"/>
                <a:ea typeface="Meiryo UI" panose="020B0604030504040204" pitchFamily="50" charset="-128"/>
              </a:rPr>
              <a:t>と</a:t>
            </a:r>
            <a:r>
              <a:rPr lang="ja-JP" altLang="en-US" sz="1000" dirty="0" smtClean="0">
                <a:latin typeface="Meiryo UI" panose="020B0604030504040204" pitchFamily="50" charset="-128"/>
                <a:ea typeface="Meiryo UI" panose="020B0604030504040204" pitchFamily="50" charset="-128"/>
              </a:rPr>
              <a:t>同じ環境を人工的に作り試験すること。</a:t>
            </a:r>
            <a:endParaRPr lang="en-US" altLang="ja-JP" sz="1000" dirty="0" smtClean="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※2:in vivo</a:t>
            </a:r>
            <a:r>
              <a:rPr lang="ja-JP" altLang="en-US" sz="1000" dirty="0">
                <a:latin typeface="Meiryo UI" panose="020B0604030504040204" pitchFamily="50" charset="-128"/>
                <a:ea typeface="Meiryo UI" panose="020B0604030504040204" pitchFamily="50" charset="-128"/>
              </a:rPr>
              <a:t>（イン・</a:t>
            </a:r>
            <a:r>
              <a:rPr lang="ja-JP" altLang="en-US" sz="1000" dirty="0" smtClean="0">
                <a:latin typeface="Meiryo UI" panose="020B0604030504040204" pitchFamily="50" charset="-128"/>
                <a:ea typeface="Meiryo UI" panose="020B0604030504040204" pitchFamily="50" charset="-128"/>
              </a:rPr>
              <a:t>ビボ：ラテン語）</a:t>
            </a:r>
            <a:r>
              <a:rPr lang="ja-JP" altLang="en-US" sz="1000" dirty="0">
                <a:latin typeface="Meiryo UI" panose="020B0604030504040204" pitchFamily="50" charset="-128"/>
                <a:ea typeface="Meiryo UI" panose="020B0604030504040204" pitchFamily="50" charset="-128"/>
              </a:rPr>
              <a:t>とは、「生体内で」という</a:t>
            </a:r>
            <a:r>
              <a:rPr lang="ja-JP" altLang="en-US" sz="1000" dirty="0" smtClean="0">
                <a:latin typeface="Meiryo UI" panose="020B0604030504040204" pitchFamily="50" charset="-128"/>
                <a:ea typeface="Meiryo UI" panose="020B0604030504040204" pitchFamily="50" charset="-128"/>
              </a:rPr>
              <a:t>意味。マウス</a:t>
            </a:r>
            <a:r>
              <a:rPr lang="ja-JP" altLang="en-US" sz="1000" dirty="0">
                <a:latin typeface="Meiryo UI" panose="020B0604030504040204" pitchFamily="50" charset="-128"/>
                <a:ea typeface="Meiryo UI" panose="020B0604030504040204" pitchFamily="50" charset="-128"/>
              </a:rPr>
              <a:t>などの実験動物を</a:t>
            </a:r>
            <a:r>
              <a:rPr lang="ja-JP" altLang="en-US" sz="1000" dirty="0" smtClean="0">
                <a:latin typeface="Meiryo UI" panose="020B0604030504040204" pitchFamily="50" charset="-128"/>
                <a:ea typeface="Meiryo UI" panose="020B0604030504040204" pitchFamily="50" charset="-128"/>
              </a:rPr>
              <a:t>用いて、生体内と同じ環境で行う試験</a:t>
            </a:r>
            <a:r>
              <a:rPr lang="ja-JP" altLang="en-US" sz="1000" dirty="0">
                <a:latin typeface="Meiryo UI" panose="020B0604030504040204" pitchFamily="50" charset="-128"/>
                <a:ea typeface="Meiryo UI" panose="020B0604030504040204" pitchFamily="50" charset="-128"/>
              </a:rPr>
              <a:t>の</a:t>
            </a:r>
            <a:r>
              <a:rPr lang="ja-JP" altLang="en-US" sz="1000" dirty="0" smtClean="0">
                <a:latin typeface="Meiryo UI" panose="020B0604030504040204" pitchFamily="50" charset="-128"/>
                <a:ea typeface="Meiryo UI" panose="020B0604030504040204" pitchFamily="50" charset="-128"/>
              </a:rPr>
              <a:t>こと。</a:t>
            </a:r>
            <a:endParaRPr lang="ja-JP" altLang="en-US" sz="1000" dirty="0">
              <a:latin typeface="Meiryo UI" panose="020B0604030504040204" pitchFamily="50" charset="-128"/>
              <a:ea typeface="Meiryo UI" panose="020B0604030504040204" pitchFamily="50" charset="-128"/>
            </a:endParaRPr>
          </a:p>
        </p:txBody>
      </p:sp>
      <p:sp>
        <p:nvSpPr>
          <p:cNvPr id="3" name="正方形/長方形 2"/>
          <p:cNvSpPr/>
          <p:nvPr/>
        </p:nvSpPr>
        <p:spPr>
          <a:xfrm>
            <a:off x="2277900" y="2999999"/>
            <a:ext cx="728469" cy="276999"/>
          </a:xfrm>
          <a:prstGeom prst="rect">
            <a:avLst/>
          </a:prstGeom>
        </p:spPr>
        <p:txBody>
          <a:bodyPr wrap="none">
            <a:spAutoFit/>
          </a:bodyPr>
          <a:lstStyle/>
          <a:p>
            <a:r>
              <a:rPr lang="en-US" altLang="ja-JP" sz="1200" b="1" dirty="0" smtClean="0">
                <a:latin typeface="Meiryo UI" panose="020B0604030504040204" pitchFamily="50" charset="-128"/>
                <a:ea typeface="Meiryo UI" panose="020B0604030504040204" pitchFamily="50" charset="-128"/>
              </a:rPr>
              <a:t>Glycan</a:t>
            </a:r>
            <a:endParaRPr lang="ja-JP" altLang="en-US" sz="1200" b="1"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2480265" y="4144062"/>
            <a:ext cx="773260" cy="523220"/>
          </a:xfrm>
          <a:prstGeom prst="rect">
            <a:avLst/>
          </a:prstGeom>
          <a:noFill/>
        </p:spPr>
        <p:txBody>
          <a:bodyPr wrap="square" rtlCol="0">
            <a:spAutoFit/>
          </a:bodyPr>
          <a:lstStyle/>
          <a:p>
            <a:pPr algn="ctr"/>
            <a:r>
              <a:rPr kumimoji="1" lang="ja-JP" altLang="en-US" sz="2800" b="1" dirty="0" smtClean="0">
                <a:solidFill>
                  <a:srgbClr val="C00000"/>
                </a:solidFill>
                <a:latin typeface="Meiryo UI" panose="020B0604030504040204" pitchFamily="50" charset="-128"/>
                <a:ea typeface="Meiryo UI" panose="020B0604030504040204" pitchFamily="50" charset="-128"/>
              </a:rPr>
              <a:t>①</a:t>
            </a:r>
            <a:endParaRPr kumimoji="1" lang="ja-JP" altLang="en-US" sz="2800" b="1" dirty="0">
              <a:solidFill>
                <a:srgbClr val="C00000"/>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7138721" y="4145703"/>
            <a:ext cx="773260" cy="523220"/>
          </a:xfrm>
          <a:prstGeom prst="rect">
            <a:avLst/>
          </a:prstGeom>
          <a:noFill/>
        </p:spPr>
        <p:txBody>
          <a:bodyPr wrap="square" rtlCol="0">
            <a:spAutoFit/>
          </a:bodyPr>
          <a:lstStyle/>
          <a:p>
            <a:pPr algn="ctr"/>
            <a:r>
              <a:rPr lang="ja-JP" altLang="en-US" sz="2800" b="1" dirty="0">
                <a:solidFill>
                  <a:srgbClr val="C00000"/>
                </a:solidFill>
                <a:latin typeface="Meiryo UI" panose="020B0604030504040204" pitchFamily="50" charset="-128"/>
                <a:ea typeface="Meiryo UI" panose="020B0604030504040204" pitchFamily="50" charset="-128"/>
              </a:rPr>
              <a:t>②</a:t>
            </a:r>
            <a:endParaRPr kumimoji="1" lang="ja-JP" altLang="en-US" sz="2800" b="1" dirty="0">
              <a:solidFill>
                <a:srgbClr val="C0000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3790893" y="1906278"/>
            <a:ext cx="773260" cy="523220"/>
          </a:xfrm>
          <a:prstGeom prst="rect">
            <a:avLst/>
          </a:prstGeom>
          <a:noFill/>
        </p:spPr>
        <p:txBody>
          <a:bodyPr wrap="square" rtlCol="0">
            <a:spAutoFit/>
          </a:bodyPr>
          <a:lstStyle/>
          <a:p>
            <a:pPr algn="ctr"/>
            <a:r>
              <a:rPr lang="ja-JP" altLang="en-US" sz="2800" b="1" dirty="0" smtClean="0">
                <a:solidFill>
                  <a:srgbClr val="C00000"/>
                </a:solidFill>
                <a:latin typeface="Meiryo UI" panose="020B0604030504040204" pitchFamily="50" charset="-128"/>
                <a:ea typeface="Meiryo UI" panose="020B0604030504040204" pitchFamily="50" charset="-128"/>
              </a:rPr>
              <a:t>③</a:t>
            </a:r>
            <a:endParaRPr kumimoji="1" lang="ja-JP" altLang="en-US" sz="2800" b="1" dirty="0">
              <a:solidFill>
                <a:srgbClr val="C00000"/>
              </a:solidFill>
              <a:latin typeface="Meiryo UI" panose="020B0604030504040204" pitchFamily="50" charset="-128"/>
              <a:ea typeface="Meiryo UI" panose="020B0604030504040204" pitchFamily="50" charset="-128"/>
            </a:endParaRPr>
          </a:p>
        </p:txBody>
      </p:sp>
      <p:sp>
        <p:nvSpPr>
          <p:cNvPr id="48" name="角丸四角形 47"/>
          <p:cNvSpPr/>
          <p:nvPr/>
        </p:nvSpPr>
        <p:spPr>
          <a:xfrm>
            <a:off x="3962219" y="731557"/>
            <a:ext cx="2460425" cy="708253"/>
          </a:xfrm>
          <a:prstGeom prst="roundRect">
            <a:avLst/>
          </a:prstGeom>
          <a:solidFill>
            <a:schemeClr val="accent6">
              <a:lumMod val="50000"/>
            </a:schemeClr>
          </a:solidFill>
          <a:ln>
            <a:noFill/>
          </a:ln>
          <a:effectLst>
            <a:glow rad="2286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機能性食品</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9141310" y="4018051"/>
            <a:ext cx="2749379" cy="923330"/>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ナノファイバー</a:t>
            </a:r>
            <a:endParaRPr kumimoji="1" lang="en-US" altLang="ja-JP"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超分子ゲル</a:t>
            </a:r>
            <a:endParaRPr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バイオ</a:t>
            </a:r>
            <a:r>
              <a:rPr kumimoji="1" lang="ja-JP" altLang="en-US" b="1" dirty="0">
                <a:latin typeface="Meiryo UI" panose="020B0604030504040204" pitchFamily="50" charset="-128"/>
                <a:ea typeface="Meiryo UI" panose="020B0604030504040204" pitchFamily="50" charset="-128"/>
              </a:rPr>
              <a:t>マス</a:t>
            </a:r>
            <a:endParaRPr kumimoji="1" lang="ja-JP" altLang="en-US" dirty="0">
              <a:latin typeface="Meiryo UI" panose="020B0604030504040204" pitchFamily="50" charset="-128"/>
              <a:ea typeface="Meiryo UI" panose="020B0604030504040204" pitchFamily="50" charset="-128"/>
            </a:endParaRPr>
          </a:p>
        </p:txBody>
      </p:sp>
      <p:sp>
        <p:nvSpPr>
          <p:cNvPr id="55" name="テキスト ボックス 54"/>
          <p:cNvSpPr txBox="1"/>
          <p:nvPr/>
        </p:nvSpPr>
        <p:spPr>
          <a:xfrm>
            <a:off x="1591070" y="618005"/>
            <a:ext cx="2469445" cy="923330"/>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希少糖</a:t>
            </a:r>
            <a:endParaRPr lang="en-US" altLang="ja-JP"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生理活性糖鎖</a:t>
            </a:r>
            <a:endParaRPr lang="en-US" altLang="ja-JP"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グリコニュートリション</a:t>
            </a:r>
            <a:endParaRPr kumimoji="1" lang="ja-JP" altLang="en-US" dirty="0">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9062103" y="2065445"/>
            <a:ext cx="1117220" cy="307777"/>
          </a:xfrm>
          <a:prstGeom prst="rect">
            <a:avLst/>
          </a:prstGeom>
          <a:noFill/>
        </p:spPr>
        <p:txBody>
          <a:bodyPr wrap="square" rtlCol="0">
            <a:spAutoFit/>
          </a:bodyPr>
          <a:lstStyle/>
          <a:p>
            <a:pPr algn="ctr"/>
            <a:r>
              <a:rPr kumimoji="1" lang="en-US" altLang="ja-JP" sz="1400" b="1" dirty="0" smtClean="0">
                <a:solidFill>
                  <a:schemeClr val="bg1"/>
                </a:solidFill>
                <a:latin typeface="游ゴシック" panose="020B0400000000000000" pitchFamily="50" charset="-128"/>
                <a:ea typeface="游ゴシック" panose="020B0400000000000000" pitchFamily="50" charset="-128"/>
              </a:rPr>
              <a:t>※</a:t>
            </a:r>
            <a:r>
              <a:rPr kumimoji="1" lang="ja-JP" altLang="en-US" sz="1400" b="1" dirty="0" smtClean="0">
                <a:solidFill>
                  <a:schemeClr val="bg1"/>
                </a:solidFill>
                <a:latin typeface="游ゴシック" panose="020B0400000000000000" pitchFamily="50" charset="-128"/>
                <a:ea typeface="游ゴシック" panose="020B0400000000000000" pitchFamily="50" charset="-128"/>
              </a:rPr>
              <a:t>図表</a:t>
            </a:r>
            <a:r>
              <a:rPr kumimoji="1" lang="en-US" altLang="ja-JP" sz="1400" b="1" dirty="0" smtClean="0">
                <a:solidFill>
                  <a:schemeClr val="bg1"/>
                </a:solidFill>
                <a:latin typeface="游ゴシック" panose="020B0400000000000000" pitchFamily="50" charset="-128"/>
                <a:ea typeface="游ゴシック" panose="020B0400000000000000" pitchFamily="50" charset="-128"/>
              </a:rPr>
              <a:t>6</a:t>
            </a:r>
            <a:endParaRPr kumimoji="1" lang="ja-JP" altLang="en-US" sz="1400" b="1" dirty="0">
              <a:solidFill>
                <a:schemeClr val="bg1"/>
              </a:solidFill>
              <a:latin typeface="游ゴシック" panose="020B0400000000000000" pitchFamily="50" charset="-128"/>
              <a:ea typeface="游ゴシック" panose="020B0400000000000000" pitchFamily="50" charset="-128"/>
            </a:endParaRPr>
          </a:p>
        </p:txBody>
      </p:sp>
      <p:sp>
        <p:nvSpPr>
          <p:cNvPr id="56" name="テキスト ボックス 55"/>
          <p:cNvSpPr txBox="1"/>
          <p:nvPr/>
        </p:nvSpPr>
        <p:spPr>
          <a:xfrm>
            <a:off x="3743947" y="730952"/>
            <a:ext cx="1117220" cy="307777"/>
          </a:xfrm>
          <a:prstGeom prst="rect">
            <a:avLst/>
          </a:prstGeom>
          <a:noFill/>
        </p:spPr>
        <p:txBody>
          <a:bodyPr wrap="square" rtlCol="0">
            <a:spAutoFit/>
          </a:bodyPr>
          <a:lstStyle/>
          <a:p>
            <a:pPr algn="ctr"/>
            <a:r>
              <a:rPr kumimoji="1" lang="en-US" altLang="ja-JP" sz="1400" b="1" dirty="0" smtClean="0">
                <a:solidFill>
                  <a:schemeClr val="bg1"/>
                </a:solidFill>
                <a:latin typeface="游ゴシック" panose="020B0400000000000000" pitchFamily="50" charset="-128"/>
                <a:ea typeface="游ゴシック" panose="020B0400000000000000" pitchFamily="50" charset="-128"/>
              </a:rPr>
              <a:t>※</a:t>
            </a:r>
            <a:r>
              <a:rPr kumimoji="1" lang="ja-JP" altLang="en-US" sz="1400" b="1" dirty="0" smtClean="0">
                <a:solidFill>
                  <a:schemeClr val="bg1"/>
                </a:solidFill>
                <a:latin typeface="游ゴシック" panose="020B0400000000000000" pitchFamily="50" charset="-128"/>
                <a:ea typeface="游ゴシック" panose="020B0400000000000000" pitchFamily="50" charset="-128"/>
              </a:rPr>
              <a:t>図表</a:t>
            </a:r>
            <a:r>
              <a:rPr kumimoji="1" lang="en-US" altLang="ja-JP" sz="1400" b="1" dirty="0" smtClean="0">
                <a:solidFill>
                  <a:schemeClr val="bg1"/>
                </a:solidFill>
                <a:latin typeface="游ゴシック" panose="020B0400000000000000" pitchFamily="50" charset="-128"/>
                <a:ea typeface="游ゴシック" panose="020B0400000000000000" pitchFamily="50" charset="-128"/>
              </a:rPr>
              <a:t>7</a:t>
            </a:r>
            <a:endParaRPr kumimoji="1" lang="ja-JP" altLang="en-US" sz="1400" b="1" dirty="0">
              <a:solidFill>
                <a:schemeClr val="bg1"/>
              </a:solidFill>
              <a:latin typeface="游ゴシック" panose="020B0400000000000000" pitchFamily="50" charset="-128"/>
              <a:ea typeface="游ゴシック" panose="020B0400000000000000" pitchFamily="50" charset="-128"/>
            </a:endParaRPr>
          </a:p>
        </p:txBody>
      </p:sp>
      <p:sp>
        <p:nvSpPr>
          <p:cNvPr id="57" name="テキスト ボックス 56"/>
          <p:cNvSpPr txBox="1"/>
          <p:nvPr/>
        </p:nvSpPr>
        <p:spPr>
          <a:xfrm>
            <a:off x="9099975" y="3181238"/>
            <a:ext cx="1117220" cy="307777"/>
          </a:xfrm>
          <a:prstGeom prst="rect">
            <a:avLst/>
          </a:prstGeom>
          <a:noFill/>
        </p:spPr>
        <p:txBody>
          <a:bodyPr wrap="square" rtlCol="0">
            <a:spAutoFit/>
          </a:bodyPr>
          <a:lstStyle/>
          <a:p>
            <a:pPr algn="ctr"/>
            <a:r>
              <a:rPr kumimoji="1" lang="en-US" altLang="ja-JP" sz="1400" b="1" dirty="0" smtClean="0">
                <a:solidFill>
                  <a:schemeClr val="bg1"/>
                </a:solidFill>
                <a:latin typeface="游ゴシック" panose="020B0400000000000000" pitchFamily="50" charset="-128"/>
                <a:ea typeface="游ゴシック" panose="020B0400000000000000" pitchFamily="50" charset="-128"/>
              </a:rPr>
              <a:t>※</a:t>
            </a:r>
            <a:r>
              <a:rPr kumimoji="1" lang="ja-JP" altLang="en-US" sz="1400" b="1" dirty="0" smtClean="0">
                <a:solidFill>
                  <a:schemeClr val="bg1"/>
                </a:solidFill>
                <a:latin typeface="游ゴシック" panose="020B0400000000000000" pitchFamily="50" charset="-128"/>
                <a:ea typeface="游ゴシック" panose="020B0400000000000000" pitchFamily="50" charset="-128"/>
              </a:rPr>
              <a:t>図表</a:t>
            </a:r>
            <a:r>
              <a:rPr lang="en-US" altLang="ja-JP" sz="1400" b="1" dirty="0">
                <a:solidFill>
                  <a:schemeClr val="bg1"/>
                </a:solidFill>
                <a:latin typeface="游ゴシック" panose="020B0400000000000000" pitchFamily="50" charset="-128"/>
                <a:ea typeface="游ゴシック" panose="020B0400000000000000" pitchFamily="50" charset="-128"/>
              </a:rPr>
              <a:t>8</a:t>
            </a:r>
            <a:endParaRPr kumimoji="1" lang="ja-JP" altLang="en-US" sz="1400" b="1" dirty="0">
              <a:solidFill>
                <a:schemeClr val="bg1"/>
              </a:solidFill>
              <a:latin typeface="游ゴシック" panose="020B0400000000000000" pitchFamily="50" charset="-128"/>
              <a:ea typeface="游ゴシック" panose="020B0400000000000000" pitchFamily="50" charset="-128"/>
            </a:endParaRPr>
          </a:p>
        </p:txBody>
      </p:sp>
      <p:sp>
        <p:nvSpPr>
          <p:cNvPr id="58" name="星 7 57"/>
          <p:cNvSpPr/>
          <p:nvPr/>
        </p:nvSpPr>
        <p:spPr>
          <a:xfrm>
            <a:off x="4783965" y="373801"/>
            <a:ext cx="638232" cy="517129"/>
          </a:xfrm>
          <a:prstGeom prst="star7">
            <a:avLst/>
          </a:prstGeom>
          <a:solidFill>
            <a:srgbClr val="FFC000"/>
          </a:solidFill>
          <a:ln w="1905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smtClean="0">
                <a:solidFill>
                  <a:schemeClr val="tx1"/>
                </a:solidFill>
              </a:rPr>
              <a:t>B</a:t>
            </a:r>
            <a:endParaRPr kumimoji="1" lang="ja-JP" altLang="en-US" sz="3200" b="1" dirty="0">
              <a:solidFill>
                <a:schemeClr val="tx1"/>
              </a:solidFill>
            </a:endParaRPr>
          </a:p>
        </p:txBody>
      </p:sp>
      <p:sp>
        <p:nvSpPr>
          <p:cNvPr id="64" name="星 7 63"/>
          <p:cNvSpPr/>
          <p:nvPr/>
        </p:nvSpPr>
        <p:spPr>
          <a:xfrm>
            <a:off x="10208175" y="1808626"/>
            <a:ext cx="638232" cy="517129"/>
          </a:xfrm>
          <a:prstGeom prst="star7">
            <a:avLst/>
          </a:prstGeom>
          <a:solidFill>
            <a:srgbClr val="FFC000"/>
          </a:solidFill>
          <a:ln w="1905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smtClean="0">
                <a:solidFill>
                  <a:schemeClr val="tx1"/>
                </a:solidFill>
              </a:rPr>
              <a:t>A</a:t>
            </a:r>
            <a:endParaRPr kumimoji="1" lang="ja-JP" altLang="en-US" sz="3200" b="1" dirty="0">
              <a:solidFill>
                <a:schemeClr val="tx1"/>
              </a:solidFill>
            </a:endParaRPr>
          </a:p>
        </p:txBody>
      </p:sp>
      <p:sp>
        <p:nvSpPr>
          <p:cNvPr id="65" name="星 7 64"/>
          <p:cNvSpPr/>
          <p:nvPr/>
        </p:nvSpPr>
        <p:spPr>
          <a:xfrm>
            <a:off x="10252687" y="2975309"/>
            <a:ext cx="638232" cy="517129"/>
          </a:xfrm>
          <a:prstGeom prst="star7">
            <a:avLst/>
          </a:prstGeom>
          <a:solidFill>
            <a:srgbClr val="FFC000"/>
          </a:solidFill>
          <a:ln w="1905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a:solidFill>
                  <a:schemeClr val="tx1"/>
                </a:solidFill>
              </a:rPr>
              <a:t>C</a:t>
            </a:r>
            <a:endParaRPr kumimoji="1" lang="ja-JP" altLang="en-US" sz="3200" b="1" dirty="0">
              <a:solidFill>
                <a:schemeClr val="tx1"/>
              </a:solidFill>
            </a:endParaRPr>
          </a:p>
        </p:txBody>
      </p:sp>
    </p:spTree>
    <p:extLst>
      <p:ext uri="{BB962C8B-B14F-4D97-AF65-F5344CB8AC3E}">
        <p14:creationId xmlns:p14="http://schemas.microsoft.com/office/powerpoint/2010/main" val="1326760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p:cNvPicPr>
            <a:picLocks noChangeAspect="1"/>
          </p:cNvPicPr>
          <p:nvPr/>
        </p:nvPicPr>
        <p:blipFill>
          <a:blip r:embed="rId2"/>
          <a:stretch>
            <a:fillRect/>
          </a:stretch>
        </p:blipFill>
        <p:spPr>
          <a:xfrm>
            <a:off x="5820504" y="586024"/>
            <a:ext cx="2458792" cy="2183483"/>
          </a:xfrm>
          <a:prstGeom prst="rect">
            <a:avLst/>
          </a:prstGeom>
        </p:spPr>
      </p:pic>
      <p:pic>
        <p:nvPicPr>
          <p:cNvPr id="32" name="図 31"/>
          <p:cNvPicPr>
            <a:picLocks noChangeAspect="1"/>
          </p:cNvPicPr>
          <p:nvPr/>
        </p:nvPicPr>
        <p:blipFill>
          <a:blip r:embed="rId3"/>
          <a:stretch>
            <a:fillRect/>
          </a:stretch>
        </p:blipFill>
        <p:spPr>
          <a:xfrm>
            <a:off x="8758599" y="393815"/>
            <a:ext cx="2942976" cy="2304109"/>
          </a:xfrm>
          <a:prstGeom prst="rect">
            <a:avLst/>
          </a:prstGeom>
        </p:spPr>
      </p:pic>
      <p:pic>
        <p:nvPicPr>
          <p:cNvPr id="59" name="図 58"/>
          <p:cNvPicPr>
            <a:picLocks noChangeAspect="1"/>
          </p:cNvPicPr>
          <p:nvPr/>
        </p:nvPicPr>
        <p:blipFill>
          <a:blip r:embed="rId4"/>
          <a:stretch>
            <a:fillRect/>
          </a:stretch>
        </p:blipFill>
        <p:spPr>
          <a:xfrm>
            <a:off x="1186687" y="410420"/>
            <a:ext cx="961270" cy="1062943"/>
          </a:xfrm>
          <a:prstGeom prst="rect">
            <a:avLst/>
          </a:prstGeom>
        </p:spPr>
      </p:pic>
      <p:pic>
        <p:nvPicPr>
          <p:cNvPr id="60" name="図 59"/>
          <p:cNvPicPr>
            <a:picLocks noChangeAspect="1"/>
          </p:cNvPicPr>
          <p:nvPr/>
        </p:nvPicPr>
        <p:blipFill>
          <a:blip r:embed="rId5"/>
          <a:stretch>
            <a:fillRect/>
          </a:stretch>
        </p:blipFill>
        <p:spPr>
          <a:xfrm>
            <a:off x="99794" y="389417"/>
            <a:ext cx="1086893" cy="1059143"/>
          </a:xfrm>
          <a:prstGeom prst="rect">
            <a:avLst/>
          </a:prstGeom>
        </p:spPr>
      </p:pic>
      <p:pic>
        <p:nvPicPr>
          <p:cNvPr id="61" name="図 60"/>
          <p:cNvPicPr>
            <a:picLocks noChangeAspect="1"/>
          </p:cNvPicPr>
          <p:nvPr/>
        </p:nvPicPr>
        <p:blipFill>
          <a:blip r:embed="rId6"/>
          <a:stretch>
            <a:fillRect/>
          </a:stretch>
        </p:blipFill>
        <p:spPr>
          <a:xfrm>
            <a:off x="1198500" y="1821532"/>
            <a:ext cx="742061" cy="1130291"/>
          </a:xfrm>
          <a:prstGeom prst="rect">
            <a:avLst/>
          </a:prstGeom>
        </p:spPr>
      </p:pic>
      <p:pic>
        <p:nvPicPr>
          <p:cNvPr id="62" name="図 61"/>
          <p:cNvPicPr>
            <a:picLocks noChangeAspect="1"/>
          </p:cNvPicPr>
          <p:nvPr/>
        </p:nvPicPr>
        <p:blipFill>
          <a:blip r:embed="rId7"/>
          <a:stretch>
            <a:fillRect/>
          </a:stretch>
        </p:blipFill>
        <p:spPr>
          <a:xfrm>
            <a:off x="190633" y="1747034"/>
            <a:ext cx="912599" cy="1190575"/>
          </a:xfrm>
          <a:prstGeom prst="rect">
            <a:avLst/>
          </a:prstGeom>
        </p:spPr>
      </p:pic>
      <p:pic>
        <p:nvPicPr>
          <p:cNvPr id="50" name="Picture 3" descr="RNApoly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1020" y="3532866"/>
            <a:ext cx="3263963" cy="334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00" descr="figure-01-02.jpg                                               0002D558projects                       B63F167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383103">
            <a:off x="968387" y="1120633"/>
            <a:ext cx="3298234" cy="1022284"/>
          </a:xfrm>
          <a:prstGeom prst="rect">
            <a:avLst/>
          </a:prstGeom>
          <a:noFill/>
          <a:extLst>
            <a:ext uri="{909E8E84-426E-40DD-AFC4-6F175D3DCCD1}">
              <a14:hiddenFill xmlns:a14="http://schemas.microsoft.com/office/drawing/2010/main">
                <a:solidFill>
                  <a:srgbClr val="FFFFFF"/>
                </a:solidFill>
              </a14:hiddenFill>
            </a:ext>
          </a:extLst>
        </p:spPr>
      </p:pic>
      <p:sp>
        <p:nvSpPr>
          <p:cNvPr id="7" name="二等辺三角形 6"/>
          <p:cNvSpPr/>
          <p:nvPr/>
        </p:nvSpPr>
        <p:spPr>
          <a:xfrm>
            <a:off x="7026956" y="2098173"/>
            <a:ext cx="3006291" cy="2193323"/>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541514" y="3053779"/>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7811010" y="2382425"/>
            <a:ext cx="1470076" cy="596786"/>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5273859" y="3079965"/>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5" name="右矢印 14"/>
          <p:cNvSpPr/>
          <p:nvPr/>
        </p:nvSpPr>
        <p:spPr>
          <a:xfrm>
            <a:off x="7011334" y="3248887"/>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a:off x="9515784" y="3245664"/>
            <a:ext cx="890485"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右矢印 40"/>
          <p:cNvSpPr/>
          <p:nvPr/>
        </p:nvSpPr>
        <p:spPr>
          <a:xfrm>
            <a:off x="2182762" y="3126339"/>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2893017" y="3063717"/>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6" name="正方形/長方形 5"/>
          <p:cNvSpPr/>
          <p:nvPr/>
        </p:nvSpPr>
        <p:spPr>
          <a:xfrm>
            <a:off x="2994220" y="3395788"/>
            <a:ext cx="1359668" cy="276999"/>
          </a:xfrm>
          <a:prstGeom prst="rect">
            <a:avLst/>
          </a:prstGeom>
        </p:spPr>
        <p:txBody>
          <a:bodyPr wrap="none">
            <a:spAutoFit/>
          </a:bodyPr>
          <a:lstStyle/>
          <a:p>
            <a:pPr algn="ctr"/>
            <a:r>
              <a:rPr lang="en-US" altLang="ja-JP" sz="1200" dirty="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2150384" y="3217450"/>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転写</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55" name="右矢印 54"/>
          <p:cNvSpPr/>
          <p:nvPr/>
        </p:nvSpPr>
        <p:spPr>
          <a:xfrm>
            <a:off x="4530775" y="3132889"/>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4498397" y="3214061"/>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翻訳</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66" name="テキスト ボックス 65"/>
          <p:cNvSpPr txBox="1"/>
          <p:nvPr/>
        </p:nvSpPr>
        <p:spPr>
          <a:xfrm>
            <a:off x="508446" y="124175"/>
            <a:ext cx="1196051" cy="276999"/>
          </a:xfrm>
          <a:prstGeom prst="rect">
            <a:avLst/>
          </a:prstGeom>
          <a:noFill/>
        </p:spPr>
        <p:txBody>
          <a:bodyPr wrap="square" rtlCol="0">
            <a:spAutoFit/>
          </a:bodyPr>
          <a:lstStyle/>
          <a:p>
            <a:pPr algn="ctr"/>
            <a:r>
              <a:rPr kumimoji="1" lang="ja-JP" altLang="en-US" sz="1200" b="1" dirty="0" smtClean="0">
                <a:latin typeface="Meiryo UI" panose="020B0604030504040204" pitchFamily="50" charset="-128"/>
                <a:ea typeface="Meiryo UI" panose="020B0604030504040204" pitchFamily="50" charset="-128"/>
              </a:rPr>
              <a:t>プリン塩基</a:t>
            </a:r>
            <a:endParaRPr kumimoji="1" lang="ja-JP" altLang="en-US" sz="1200" b="1" dirty="0">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535356" y="1585638"/>
            <a:ext cx="1196051" cy="276999"/>
          </a:xfrm>
          <a:prstGeom prst="rect">
            <a:avLst/>
          </a:prstGeom>
          <a:noFill/>
        </p:spPr>
        <p:txBody>
          <a:bodyPr wrap="square" rtlCol="0">
            <a:spAutoFit/>
          </a:bodyPr>
          <a:lstStyle/>
          <a:p>
            <a:pPr algn="ctr"/>
            <a:r>
              <a:rPr kumimoji="1" lang="ja-JP" altLang="en-US" sz="1200" b="1" dirty="0" smtClean="0">
                <a:latin typeface="Meiryo UI" panose="020B0604030504040204" pitchFamily="50" charset="-128"/>
                <a:ea typeface="Meiryo UI" panose="020B0604030504040204" pitchFamily="50" charset="-128"/>
              </a:rPr>
              <a:t>ぴリミジン塩基</a:t>
            </a:r>
            <a:endParaRPr kumimoji="1" lang="ja-JP" altLang="en-US" sz="1200" b="1" dirty="0">
              <a:latin typeface="Meiryo UI" panose="020B0604030504040204" pitchFamily="50" charset="-128"/>
              <a:ea typeface="Meiryo UI" panose="020B0604030504040204" pitchFamily="50" charset="-128"/>
            </a:endParaRPr>
          </a:p>
        </p:txBody>
      </p:sp>
      <p:pic>
        <p:nvPicPr>
          <p:cNvPr id="31" name="図 30"/>
          <p:cNvPicPr>
            <a:picLocks noChangeAspect="1"/>
          </p:cNvPicPr>
          <p:nvPr/>
        </p:nvPicPr>
        <p:blipFill>
          <a:blip r:embed="rId10"/>
          <a:stretch>
            <a:fillRect/>
          </a:stretch>
        </p:blipFill>
        <p:spPr>
          <a:xfrm>
            <a:off x="4525919" y="0"/>
            <a:ext cx="854378" cy="3077093"/>
          </a:xfrm>
          <a:prstGeom prst="rect">
            <a:avLst/>
          </a:prstGeom>
        </p:spPr>
      </p:pic>
      <p:sp>
        <p:nvSpPr>
          <p:cNvPr id="33" name="テキスト ボックス 32"/>
          <p:cNvSpPr txBox="1"/>
          <p:nvPr/>
        </p:nvSpPr>
        <p:spPr>
          <a:xfrm>
            <a:off x="8365858" y="102732"/>
            <a:ext cx="3548268"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糖鎖の働きにより成熟したタンパク質へ</a:t>
            </a:r>
            <a:endParaRPr kumimoji="1" lang="ja-JP" altLang="en-US" sz="1600" b="1" dirty="0">
              <a:latin typeface="Meiryo UI" panose="020B0604030504040204" pitchFamily="50" charset="-128"/>
              <a:ea typeface="Meiryo UI" panose="020B0604030504040204" pitchFamily="50" charset="-128"/>
            </a:endParaRPr>
          </a:p>
        </p:txBody>
      </p:sp>
      <p:sp>
        <p:nvSpPr>
          <p:cNvPr id="34" name="テキスト ボックス 33"/>
          <p:cNvSpPr txBox="1"/>
          <p:nvPr/>
        </p:nvSpPr>
        <p:spPr>
          <a:xfrm rot="2061295">
            <a:off x="10783542" y="1522765"/>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8758891" y="1634821"/>
            <a:ext cx="1006401" cy="646331"/>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a:t>
            </a:r>
            <a:endParaRPr lang="en-US" altLang="ja-JP" b="1" dirty="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36" name="テキスト ボックス 35"/>
          <p:cNvSpPr txBox="1"/>
          <p:nvPr/>
        </p:nvSpPr>
        <p:spPr>
          <a:xfrm>
            <a:off x="9587008" y="685639"/>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3460454" y="1949287"/>
            <a:ext cx="1596843" cy="523220"/>
          </a:xfrm>
          <a:prstGeom prst="rect">
            <a:avLst/>
          </a:prstGeom>
          <a:noFill/>
        </p:spPr>
        <p:txBody>
          <a:bodyPr wrap="square" rtlCol="0">
            <a:spAutoFit/>
          </a:bodyPr>
          <a:lstStyle/>
          <a:p>
            <a:pPr algn="r"/>
            <a:r>
              <a:rPr kumimoji="1" lang="en-US" altLang="ja-JP" sz="2800" b="1" dirty="0" smtClean="0">
                <a:solidFill>
                  <a:schemeClr val="accent2">
                    <a:lumMod val="50000"/>
                  </a:schemeClr>
                </a:solidFill>
                <a:latin typeface="Meiryo UI" panose="020B0604030504040204" pitchFamily="50" charset="-128"/>
                <a:ea typeface="Meiryo UI" panose="020B0604030504040204" pitchFamily="50" charset="-128"/>
              </a:rPr>
              <a:t>RNA</a:t>
            </a:r>
            <a:r>
              <a:rPr kumimoji="1" lang="ja-JP" altLang="en-US" sz="2800" b="1" dirty="0" smtClean="0">
                <a:latin typeface="Meiryo UI" panose="020B0604030504040204" pitchFamily="50" charset="-128"/>
                <a:ea typeface="Meiryo UI" panose="020B0604030504040204" pitchFamily="50" charset="-128"/>
              </a:rPr>
              <a:t>→</a:t>
            </a:r>
            <a:endParaRPr kumimoji="1" lang="ja-JP" altLang="en-US" sz="2800" b="1" dirty="0">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3819554" y="987907"/>
            <a:ext cx="831343" cy="954107"/>
          </a:xfrm>
          <a:prstGeom prst="rect">
            <a:avLst/>
          </a:prstGeom>
          <a:noFill/>
        </p:spPr>
        <p:txBody>
          <a:bodyPr wrap="square" rtlCol="0">
            <a:spAutoFit/>
          </a:bodyPr>
          <a:lstStyle/>
          <a:p>
            <a:pPr algn="ctr"/>
            <a:r>
              <a:rPr kumimoji="1" lang="ja-JP" altLang="en-US" sz="1400" b="1" dirty="0" smtClean="0">
                <a:latin typeface="Meiryo UI" panose="020B0604030504040204" pitchFamily="50" charset="-128"/>
                <a:ea typeface="Meiryo UI" panose="020B0604030504040204" pitchFamily="50" charset="-128"/>
              </a:rPr>
              <a:t>アデニン</a:t>
            </a:r>
            <a:endParaRPr kumimoji="1" lang="en-US" altLang="ja-JP" sz="1400" b="1" dirty="0" smtClean="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グアニン</a:t>
            </a:r>
            <a:endParaRPr lang="en-US" altLang="ja-JP" sz="1400" b="1" dirty="0" smtClean="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シトシン</a:t>
            </a:r>
            <a:endParaRPr lang="en-US" altLang="ja-JP" sz="1400" b="1" dirty="0" smtClean="0">
              <a:latin typeface="Meiryo UI" panose="020B0604030504040204" pitchFamily="50" charset="-128"/>
              <a:ea typeface="Meiryo UI" panose="020B0604030504040204" pitchFamily="50" charset="-128"/>
            </a:endParaRPr>
          </a:p>
          <a:p>
            <a:pPr algn="ctr"/>
            <a:r>
              <a:rPr lang="ja-JP" altLang="en-US" sz="1400" b="1" dirty="0">
                <a:solidFill>
                  <a:srgbClr val="FF0000"/>
                </a:solidFill>
                <a:latin typeface="Meiryo UI" panose="020B0604030504040204" pitchFamily="50" charset="-128"/>
                <a:ea typeface="Meiryo UI" panose="020B0604030504040204" pitchFamily="50" charset="-128"/>
              </a:rPr>
              <a:t>ウラシル</a:t>
            </a:r>
            <a:endParaRPr kumimoji="1"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39" name="テキスト ボックス 38"/>
          <p:cNvSpPr txBox="1"/>
          <p:nvPr/>
        </p:nvSpPr>
        <p:spPr>
          <a:xfrm>
            <a:off x="5640267" y="99083"/>
            <a:ext cx="2540053"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生まれたてのタンパク質</a:t>
            </a:r>
            <a:endParaRPr kumimoji="1" lang="ja-JP" altLang="en-US" sz="1600" b="1" dirty="0">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4804782" y="2626773"/>
            <a:ext cx="2693890" cy="461665"/>
          </a:xfrm>
          <a:prstGeom prst="rect">
            <a:avLst/>
          </a:prstGeom>
          <a:noFill/>
        </p:spPr>
        <p:txBody>
          <a:bodyPr wrap="square" rtlCol="0">
            <a:spAutoFit/>
          </a:bodyPr>
          <a:lstStyle/>
          <a:p>
            <a:pPr algn="ctr"/>
            <a:r>
              <a:rPr kumimoji="1" lang="en-US" altLang="ja-JP" sz="1200" dirty="0" smtClean="0">
                <a:latin typeface="Meiryo UI" panose="020B0604030504040204" pitchFamily="50" charset="-128"/>
                <a:ea typeface="Meiryo UI" panose="020B0604030504040204" pitchFamily="50" charset="-128"/>
              </a:rPr>
              <a:t>20</a:t>
            </a:r>
            <a:r>
              <a:rPr kumimoji="1" lang="ja-JP" altLang="en-US" sz="1200" dirty="0" smtClean="0">
                <a:latin typeface="Meiryo UI" panose="020B0604030504040204" pitchFamily="50" charset="-128"/>
                <a:ea typeface="Meiryo UI" panose="020B0604030504040204" pitchFamily="50" charset="-128"/>
              </a:rPr>
              <a:t>のアミノ酸から</a:t>
            </a:r>
            <a:endParaRPr kumimoji="1" lang="en-US" altLang="ja-JP" sz="1200" dirty="0" smtClean="0">
              <a:latin typeface="Meiryo UI" panose="020B0604030504040204" pitchFamily="50" charset="-128"/>
              <a:ea typeface="Meiryo UI" panose="020B0604030504040204" pitchFamily="50" charset="-128"/>
            </a:endParaRPr>
          </a:p>
          <a:p>
            <a:pPr algn="ctr"/>
            <a:r>
              <a:rPr kumimoji="1" lang="ja-JP" altLang="en-US" sz="1200" dirty="0" smtClean="0">
                <a:latin typeface="Meiryo UI" panose="020B0604030504040204" pitchFamily="50" charset="-128"/>
                <a:ea typeface="Meiryo UI" panose="020B0604030504040204" pitchFamily="50" charset="-128"/>
              </a:rPr>
              <a:t>細胞内のリボソームで生合成される</a:t>
            </a:r>
            <a:endParaRPr kumimoji="1" lang="en-US" altLang="ja-JP" sz="1200" dirty="0" smtClean="0">
              <a:latin typeface="Meiryo UI" panose="020B0604030504040204" pitchFamily="50" charset="-128"/>
              <a:ea typeface="Meiryo UI" panose="020B0604030504040204" pitchFamily="50" charset="-128"/>
            </a:endParaRPr>
          </a:p>
        </p:txBody>
      </p:sp>
      <p:sp>
        <p:nvSpPr>
          <p:cNvPr id="42" name="右矢印 41"/>
          <p:cNvSpPr/>
          <p:nvPr/>
        </p:nvSpPr>
        <p:spPr>
          <a:xfrm>
            <a:off x="5380297" y="1365099"/>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右矢印 42"/>
          <p:cNvSpPr/>
          <p:nvPr/>
        </p:nvSpPr>
        <p:spPr>
          <a:xfrm>
            <a:off x="8239540" y="1359093"/>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3263303" y="1365965"/>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吹き出し 44"/>
          <p:cNvSpPr/>
          <p:nvPr/>
        </p:nvSpPr>
        <p:spPr>
          <a:xfrm>
            <a:off x="4075044" y="4501452"/>
            <a:ext cx="1817650" cy="2030145"/>
          </a:xfrm>
          <a:prstGeom prst="wedgeRoundRectCallout">
            <a:avLst>
              <a:gd name="adj1" fmla="val -72199"/>
              <a:gd name="adj2" fmla="val -8545"/>
              <a:gd name="adj3" fmla="val 16667"/>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latin typeface="Meiryo UI" panose="020B0604030504040204" pitchFamily="50" charset="-128"/>
                <a:ea typeface="Meiryo UI" panose="020B0604030504040204" pitchFamily="50" charset="-128"/>
              </a:rPr>
              <a:t>RNA</a:t>
            </a:r>
            <a:r>
              <a:rPr lang="ja-JP" altLang="en-US" sz="1200" b="1" dirty="0">
                <a:solidFill>
                  <a:schemeClr val="tx1"/>
                </a:solidFill>
                <a:latin typeface="Meiryo UI" panose="020B0604030504040204" pitchFamily="50" charset="-128"/>
                <a:ea typeface="Meiryo UI" panose="020B0604030504040204" pitchFamily="50" charset="-128"/>
              </a:rPr>
              <a:t>ポリメラーゼ</a:t>
            </a:r>
            <a:r>
              <a:rPr lang="ja-JP" altLang="en-US" sz="1200" dirty="0">
                <a:solidFill>
                  <a:schemeClr val="tx1"/>
                </a:solidFill>
                <a:latin typeface="Meiryo UI" panose="020B0604030504040204" pitchFamily="50" charset="-128"/>
                <a:ea typeface="Meiryo UI" panose="020B0604030504040204" pitchFamily="50" charset="-128"/>
              </a:rPr>
              <a:t>は、</a:t>
            </a:r>
            <a:r>
              <a:rPr lang="en-US" altLang="ja-JP" sz="1200" dirty="0">
                <a:solidFill>
                  <a:schemeClr val="tx1"/>
                </a:solidFill>
                <a:latin typeface="Meiryo UI" panose="020B0604030504040204" pitchFamily="50" charset="-128"/>
                <a:ea typeface="Meiryo UI" panose="020B0604030504040204" pitchFamily="50" charset="-128"/>
              </a:rPr>
              <a:t>DNA</a:t>
            </a:r>
            <a:r>
              <a:rPr lang="ja-JP" altLang="en-US" sz="1200" dirty="0">
                <a:solidFill>
                  <a:schemeClr val="tx1"/>
                </a:solidFill>
                <a:latin typeface="Meiryo UI" panose="020B0604030504040204" pitchFamily="50" charset="-128"/>
                <a:ea typeface="Meiryo UI" panose="020B0604030504040204" pitchFamily="50" charset="-128"/>
              </a:rPr>
              <a:t>の二重ラセンをほどきながら、二本鎖のうち鋳型となる鎖の塩基の配列を読んで、これと相補的な塩基をもったヌクレオチドを取り込み結合</a:t>
            </a:r>
            <a:r>
              <a:rPr lang="ja-JP" altLang="en-US" sz="1200" dirty="0" smtClean="0">
                <a:solidFill>
                  <a:schemeClr val="tx1"/>
                </a:solidFill>
                <a:latin typeface="Meiryo UI" panose="020B0604030504040204" pitchFamily="50" charset="-128"/>
                <a:ea typeface="Meiryo UI" panose="020B0604030504040204" pitchFamily="50" charset="-128"/>
              </a:rPr>
              <a:t>し「</a:t>
            </a:r>
            <a:r>
              <a:rPr lang="ja-JP" altLang="en-US" sz="1200" b="1" dirty="0" smtClean="0">
                <a:solidFill>
                  <a:schemeClr val="tx1"/>
                </a:solidFill>
                <a:latin typeface="Meiryo UI" panose="020B0604030504040204" pitchFamily="50" charset="-128"/>
                <a:ea typeface="Meiryo UI" panose="020B0604030504040204" pitchFamily="50" charset="-128"/>
              </a:rPr>
              <a:t>メッセンジャー</a:t>
            </a:r>
            <a:r>
              <a:rPr lang="en-US" altLang="ja-JP" sz="1200" b="1" dirty="0" smtClean="0">
                <a:solidFill>
                  <a:schemeClr val="tx1"/>
                </a:solidFill>
                <a:latin typeface="Meiryo UI" panose="020B0604030504040204" pitchFamily="50" charset="-128"/>
                <a:ea typeface="Meiryo UI" panose="020B0604030504040204" pitchFamily="50" charset="-128"/>
              </a:rPr>
              <a:t>RNA</a:t>
            </a:r>
            <a:r>
              <a:rPr lang="ja-JP" altLang="en-US" sz="1200" b="1" dirty="0" smtClean="0">
                <a:solidFill>
                  <a:schemeClr val="tx1"/>
                </a:solidFill>
                <a:latin typeface="Meiryo UI" panose="020B0604030504040204" pitchFamily="50" charset="-128"/>
                <a:ea typeface="Meiryo UI" panose="020B0604030504040204" pitchFamily="50" charset="-128"/>
              </a:rPr>
              <a:t>」（</a:t>
            </a:r>
            <a:r>
              <a:rPr lang="en-US" altLang="ja-JP" sz="1200" b="1" dirty="0" smtClean="0">
                <a:solidFill>
                  <a:schemeClr val="tx1"/>
                </a:solidFill>
                <a:latin typeface="Meiryo UI" panose="020B0604030504040204" pitchFamily="50" charset="-128"/>
                <a:ea typeface="Meiryo UI" panose="020B0604030504040204" pitchFamily="50" charset="-128"/>
              </a:rPr>
              <a:t>mRNA</a:t>
            </a:r>
            <a:r>
              <a:rPr lang="ja-JP" altLang="en-US" sz="1200" b="1"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を合成。</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3926648" y="4134025"/>
            <a:ext cx="2168984" cy="369332"/>
          </a:xfrm>
          <a:prstGeom prst="rect">
            <a:avLst/>
          </a:prstGeom>
          <a:noFill/>
        </p:spPr>
        <p:txBody>
          <a:bodyPr wrap="square" rtlCol="0">
            <a:spAutoFit/>
          </a:bodyPr>
          <a:lstStyle/>
          <a:p>
            <a:pPr algn="ctr"/>
            <a:r>
              <a:rPr kumimoji="1" lang="en-US" altLang="ja-JP" b="1" dirty="0" smtClean="0">
                <a:latin typeface="Meiryo UI" panose="020B0604030504040204" pitchFamily="50" charset="-128"/>
                <a:ea typeface="Meiryo UI" panose="020B0604030504040204" pitchFamily="50" charset="-128"/>
              </a:rPr>
              <a:t>RNA</a:t>
            </a:r>
            <a:r>
              <a:rPr kumimoji="1" lang="ja-JP" altLang="en-US" b="1" dirty="0" smtClean="0">
                <a:latin typeface="Meiryo UI" panose="020B0604030504040204" pitchFamily="50" charset="-128"/>
                <a:ea typeface="Meiryo UI" panose="020B0604030504040204" pitchFamily="50" charset="-128"/>
              </a:rPr>
              <a:t>ポリメラーゼ</a:t>
            </a:r>
            <a:endParaRPr kumimoji="1" lang="ja-JP" altLang="en-US" b="1" dirty="0">
              <a:latin typeface="Meiryo UI" panose="020B0604030504040204" pitchFamily="50" charset="-128"/>
              <a:ea typeface="Meiryo UI" panose="020B0604030504040204" pitchFamily="50" charset="-128"/>
            </a:endParaRPr>
          </a:p>
        </p:txBody>
      </p:sp>
      <p:sp>
        <p:nvSpPr>
          <p:cNvPr id="48" name="角丸四角形 47"/>
          <p:cNvSpPr/>
          <p:nvPr/>
        </p:nvSpPr>
        <p:spPr>
          <a:xfrm>
            <a:off x="7581370" y="3750844"/>
            <a:ext cx="1901792"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51" name="角丸四角形 50"/>
          <p:cNvSpPr/>
          <p:nvPr/>
        </p:nvSpPr>
        <p:spPr>
          <a:xfrm>
            <a:off x="6340509" y="5279196"/>
            <a:ext cx="2132282" cy="55720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糖鎖の効用</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52" name="角丸四角形 51"/>
          <p:cNvSpPr/>
          <p:nvPr/>
        </p:nvSpPr>
        <p:spPr>
          <a:xfrm>
            <a:off x="7581370" y="3053759"/>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6232489" y="4363079"/>
            <a:ext cx="5883309" cy="646331"/>
          </a:xfrm>
          <a:prstGeom prst="rect">
            <a:avLst/>
          </a:prstGeom>
          <a:noFill/>
        </p:spPr>
        <p:txBody>
          <a:bodyPr wrap="square" rtlCol="0">
            <a:spAutoFit/>
          </a:bodyPr>
          <a:lstStyle/>
          <a:p>
            <a:pPr algn="ctr"/>
            <a:r>
              <a:rPr kumimoji="1" lang="ja-JP" altLang="en-US" b="1" u="sng" dirty="0" smtClean="0">
                <a:solidFill>
                  <a:srgbClr val="C00000"/>
                </a:solidFill>
                <a:latin typeface="Meiryo UI" panose="020B0604030504040204" pitchFamily="50" charset="-128"/>
                <a:ea typeface="Meiryo UI" panose="020B0604030504040204" pitchFamily="50" charset="-128"/>
              </a:rPr>
              <a:t>生まれたてのタンパク質に糖鎖が付くことで・・・</a:t>
            </a:r>
            <a:endParaRPr kumimoji="1" lang="en-US" altLang="ja-JP" b="1" u="sng" dirty="0" smtClean="0">
              <a:solidFill>
                <a:srgbClr val="C00000"/>
              </a:solidFill>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タンパク質の</a:t>
            </a:r>
            <a:r>
              <a:rPr lang="ja-JP" altLang="en-US" b="1" dirty="0" smtClean="0">
                <a:latin typeface="Meiryo UI" panose="020B0604030504040204" pitchFamily="50" charset="-128"/>
                <a:ea typeface="Meiryo UI" panose="020B0604030504040204" pitchFamily="50" charset="-128"/>
              </a:rPr>
              <a:t>構造が変化し、圧倒的な多様性が生まれる！</a:t>
            </a:r>
            <a:endParaRPr kumimoji="1" lang="ja-JP" altLang="en-US" b="1" dirty="0">
              <a:latin typeface="Meiryo UI" panose="020B0604030504040204" pitchFamily="50" charset="-128"/>
              <a:ea typeface="Meiryo UI" panose="020B0604030504040204" pitchFamily="50" charset="-128"/>
            </a:endParaRPr>
          </a:p>
        </p:txBody>
      </p:sp>
      <p:sp>
        <p:nvSpPr>
          <p:cNvPr id="57" name="テキスト ボックス 56"/>
          <p:cNvSpPr txBox="1"/>
          <p:nvPr/>
        </p:nvSpPr>
        <p:spPr>
          <a:xfrm>
            <a:off x="8488015" y="4974920"/>
            <a:ext cx="3209426" cy="1846659"/>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１．タンパク質の物性改良</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２．タンパク質の品質管理</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３．タンパク質の保護</a:t>
            </a:r>
            <a:endParaRPr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４．細胞の種類の識別</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５．ウィルス感染の入り口</a:t>
            </a:r>
            <a:endParaRPr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６．細胞間の情報伝達のアンテナ</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７．薬を体内に運ぶ（</a:t>
            </a:r>
            <a:r>
              <a:rPr lang="en-US" altLang="ja-JP" sz="1600" b="1" dirty="0" smtClean="0">
                <a:latin typeface="Meiryo UI" panose="020B0604030504040204" pitchFamily="50" charset="-128"/>
                <a:ea typeface="Meiryo UI" panose="020B0604030504040204" pitchFamily="50" charset="-128"/>
              </a:rPr>
              <a:t>DSS</a:t>
            </a:r>
            <a:r>
              <a:rPr lang="ja-JP" altLang="en-US" sz="1600" b="1" dirty="0" smtClean="0">
                <a:latin typeface="Meiryo UI" panose="020B0604030504040204" pitchFamily="50" charset="-128"/>
                <a:ea typeface="Meiryo UI" panose="020B0604030504040204" pitchFamily="50" charset="-128"/>
              </a:rPr>
              <a:t>）</a:t>
            </a:r>
            <a:endParaRPr kumimoji="1" lang="ja-JP" altLang="en-US" sz="1600" b="1" dirty="0">
              <a:latin typeface="Meiryo UI" panose="020B0604030504040204" pitchFamily="50" charset="-128"/>
              <a:ea typeface="Meiryo UI" panose="020B0604030504040204" pitchFamily="50" charset="-128"/>
            </a:endParaRPr>
          </a:p>
        </p:txBody>
      </p:sp>
      <p:sp>
        <p:nvSpPr>
          <p:cNvPr id="58" name="テキスト ボックス 57"/>
          <p:cNvSpPr txBox="1"/>
          <p:nvPr/>
        </p:nvSpPr>
        <p:spPr>
          <a:xfrm>
            <a:off x="10092728" y="2700211"/>
            <a:ext cx="1862704" cy="1569660"/>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再生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細胞死</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分化・代謝</a:t>
            </a:r>
            <a:endParaRPr lang="en-US" altLang="ja-JP" sz="2400" b="1" u="sng"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細胞</a:t>
            </a:r>
            <a:r>
              <a:rPr lang="ja-JP" altLang="en-US" sz="2400" b="1" u="sng" dirty="0" smtClean="0">
                <a:latin typeface="Meiryo UI" panose="020B0604030504040204" pitchFamily="50" charset="-128"/>
                <a:ea typeface="Meiryo UI" panose="020B0604030504040204" pitchFamily="50" charset="-128"/>
              </a:rPr>
              <a:t>の増殖</a:t>
            </a:r>
            <a:endParaRPr kumimoji="1" lang="ja-JP" altLang="en-US" sz="2400" b="1" u="sng" dirty="0">
              <a:latin typeface="Meiryo UI" panose="020B0604030504040204" pitchFamily="50" charset="-128"/>
              <a:ea typeface="Meiryo UI" panose="020B0604030504040204" pitchFamily="50" charset="-128"/>
            </a:endParaRPr>
          </a:p>
        </p:txBody>
      </p:sp>
      <p:pic>
        <p:nvPicPr>
          <p:cNvPr id="69" name="Picture 9" descr="MCj0424466000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82342" y="5881393"/>
            <a:ext cx="979150" cy="84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07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ox(in)">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カギ線コネクタ 43"/>
          <p:cNvCxnSpPr>
            <a:endCxn id="63" idx="1"/>
          </p:cNvCxnSpPr>
          <p:nvPr/>
        </p:nvCxnSpPr>
        <p:spPr>
          <a:xfrm flipV="1">
            <a:off x="3289852" y="2641927"/>
            <a:ext cx="1656021" cy="1383544"/>
          </a:xfrm>
          <a:prstGeom prst="bentConnector3">
            <a:avLst>
              <a:gd name="adj1" fmla="val -1015"/>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 name="二等辺三角形 6"/>
          <p:cNvSpPr/>
          <p:nvPr/>
        </p:nvSpPr>
        <p:spPr>
          <a:xfrm>
            <a:off x="6723104" y="3311857"/>
            <a:ext cx="3006291" cy="2234162"/>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53894" y="4054836"/>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1" name="角丸四角形 10"/>
          <p:cNvSpPr/>
          <p:nvPr/>
        </p:nvSpPr>
        <p:spPr>
          <a:xfrm>
            <a:off x="7394953" y="4849735"/>
            <a:ext cx="1620080"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7547733" y="3340141"/>
            <a:ext cx="1357032" cy="55720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4886239" y="4081022"/>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7254098" y="4084652"/>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1" name="右矢印 40"/>
          <p:cNvSpPr/>
          <p:nvPr/>
        </p:nvSpPr>
        <p:spPr>
          <a:xfrm>
            <a:off x="1795142" y="4239100"/>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2505397" y="4064774"/>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7" name="右矢印 46"/>
          <p:cNvSpPr/>
          <p:nvPr/>
        </p:nvSpPr>
        <p:spPr>
          <a:xfrm>
            <a:off x="4143155" y="4249944"/>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542490" y="4395424"/>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1752629" y="4028711"/>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4096286" y="4037945"/>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35" name="右矢印 34"/>
          <p:cNvSpPr/>
          <p:nvPr/>
        </p:nvSpPr>
        <p:spPr>
          <a:xfrm>
            <a:off x="6602186" y="4236782"/>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右矢印 36"/>
          <p:cNvSpPr/>
          <p:nvPr/>
        </p:nvSpPr>
        <p:spPr>
          <a:xfrm>
            <a:off x="9189247" y="4236781"/>
            <a:ext cx="1418069" cy="3103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945873" y="4387802"/>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0325572" y="3668438"/>
            <a:ext cx="1862704" cy="1569660"/>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再生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細胞死</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分化・代謝</a:t>
            </a:r>
            <a:endParaRPr lang="en-US" altLang="ja-JP" sz="2400" b="1" u="sng"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細胞</a:t>
            </a:r>
            <a:r>
              <a:rPr lang="ja-JP" altLang="en-US" sz="2400" b="1" u="sng" dirty="0" smtClean="0">
                <a:latin typeface="Meiryo UI" panose="020B0604030504040204" pitchFamily="50" charset="-128"/>
                <a:ea typeface="Meiryo UI" panose="020B0604030504040204" pitchFamily="50" charset="-128"/>
              </a:rPr>
              <a:t>の増殖</a:t>
            </a:r>
            <a:endParaRPr kumimoji="1" lang="ja-JP" altLang="en-US" sz="2400" b="1" u="sng" dirty="0">
              <a:latin typeface="Meiryo UI" panose="020B0604030504040204" pitchFamily="50" charset="-128"/>
              <a:ea typeface="Meiryo UI" panose="020B0604030504040204" pitchFamily="50" charset="-128"/>
            </a:endParaRPr>
          </a:p>
        </p:txBody>
      </p:sp>
      <p:sp>
        <p:nvSpPr>
          <p:cNvPr id="63" name="角丸四角形 62"/>
          <p:cNvSpPr/>
          <p:nvPr/>
        </p:nvSpPr>
        <p:spPr>
          <a:xfrm>
            <a:off x="4945873" y="2419367"/>
            <a:ext cx="1584647" cy="445119"/>
          </a:xfrm>
          <a:prstGeom prst="roundRect">
            <a:avLst/>
          </a:prstGeom>
          <a:solidFill>
            <a:schemeClr val="accent6">
              <a:lumMod val="75000"/>
            </a:schemeClr>
          </a:solidFill>
          <a:ln>
            <a:solidFill>
              <a:schemeClr val="accent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糖転移酵素</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6519485" y="4025471"/>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修飾</a:t>
            </a:r>
            <a:endParaRPr kumimoji="1" lang="ja-JP" altLang="en-US" sz="1600" b="1" dirty="0">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9022053" y="3819412"/>
            <a:ext cx="1679712" cy="523220"/>
          </a:xfrm>
          <a:prstGeom prst="rect">
            <a:avLst/>
          </a:prstGeom>
          <a:noFill/>
        </p:spPr>
        <p:txBody>
          <a:bodyPr wrap="square" rtlCol="0">
            <a:spAutoFit/>
          </a:bodyPr>
          <a:lstStyle/>
          <a:p>
            <a:pPr algn="ctr"/>
            <a:r>
              <a:rPr lang="ja-JP" altLang="en-US" sz="1400" b="1" dirty="0">
                <a:latin typeface="Meiryo UI" panose="020B0604030504040204" pitchFamily="50" charset="-128"/>
                <a:ea typeface="Meiryo UI" panose="020B0604030504040204" pitchFamily="50" charset="-128"/>
              </a:rPr>
              <a:t>多彩</a:t>
            </a:r>
            <a:r>
              <a:rPr lang="ja-JP" altLang="en-US" sz="1400" b="1" dirty="0" smtClean="0">
                <a:latin typeface="Meiryo UI" panose="020B0604030504040204" pitchFamily="50" charset="-128"/>
                <a:ea typeface="Meiryo UI" panose="020B0604030504040204" pitchFamily="50" charset="-128"/>
              </a:rPr>
              <a:t>な生命現象</a:t>
            </a:r>
            <a:endParaRPr lang="en-US" altLang="ja-JP" sz="1400" b="1" dirty="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の発現</a:t>
            </a:r>
            <a:endParaRPr kumimoji="1" lang="ja-JP" altLang="en-US" sz="1400" b="1" dirty="0">
              <a:latin typeface="Meiryo UI" panose="020B0604030504040204" pitchFamily="50" charset="-128"/>
              <a:ea typeface="Meiryo UI" panose="020B0604030504040204" pitchFamily="50" charset="-128"/>
            </a:endParaRPr>
          </a:p>
        </p:txBody>
      </p:sp>
      <p:sp>
        <p:nvSpPr>
          <p:cNvPr id="42" name="右大かっこ 41"/>
          <p:cNvSpPr/>
          <p:nvPr/>
        </p:nvSpPr>
        <p:spPr>
          <a:xfrm rot="5400000">
            <a:off x="3126491" y="1882868"/>
            <a:ext cx="453011" cy="6332976"/>
          </a:xfrm>
          <a:prstGeom prst="rightBracket">
            <a:avLst>
              <a:gd name="adj" fmla="val 76558"/>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テキスト ボックス 83"/>
          <p:cNvSpPr txBox="1"/>
          <p:nvPr/>
        </p:nvSpPr>
        <p:spPr>
          <a:xfrm>
            <a:off x="2445031" y="5117550"/>
            <a:ext cx="1629283" cy="338554"/>
          </a:xfrm>
          <a:prstGeom prst="rect">
            <a:avLst/>
          </a:prstGeom>
          <a:solidFill>
            <a:schemeClr val="bg1"/>
          </a:solidFill>
        </p:spPr>
        <p:txBody>
          <a:bodyPr wrap="square" rtlCol="0">
            <a:spAutoFit/>
          </a:bodyPr>
          <a:lstStyle/>
          <a:p>
            <a:pPr algn="ctr"/>
            <a:r>
              <a:rPr lang="ja-JP" altLang="en-US" sz="1600" b="1" dirty="0" smtClean="0">
                <a:latin typeface="Meiryo UI" panose="020B0604030504040204" pitchFamily="50" charset="-128"/>
                <a:ea typeface="Meiryo UI" panose="020B0604030504040204" pitchFamily="50" charset="-128"/>
              </a:rPr>
              <a:t>セントラル</a:t>
            </a:r>
            <a:r>
              <a:rPr lang="ja-JP" altLang="en-US" sz="1600" b="1" dirty="0">
                <a:latin typeface="Meiryo UI" panose="020B0604030504040204" pitchFamily="50" charset="-128"/>
                <a:ea typeface="Meiryo UI" panose="020B0604030504040204" pitchFamily="50" charset="-128"/>
              </a:rPr>
              <a:t>ドグマ</a:t>
            </a:r>
            <a:endParaRPr kumimoji="1" lang="ja-JP" altLang="en-US" sz="1600" b="1" dirty="0">
              <a:latin typeface="Meiryo UI" panose="020B0604030504040204" pitchFamily="50" charset="-128"/>
              <a:ea typeface="Meiryo UI" panose="020B0604030504040204" pitchFamily="50" charset="-128"/>
            </a:endParaRPr>
          </a:p>
        </p:txBody>
      </p:sp>
      <p:cxnSp>
        <p:nvCxnSpPr>
          <p:cNvPr id="70" name="カギ線コネクタ 69"/>
          <p:cNvCxnSpPr>
            <a:stCxn id="63" idx="3"/>
            <a:endCxn id="12" idx="0"/>
          </p:cNvCxnSpPr>
          <p:nvPr/>
        </p:nvCxnSpPr>
        <p:spPr>
          <a:xfrm>
            <a:off x="6530520" y="2641927"/>
            <a:ext cx="1695729" cy="698214"/>
          </a:xfrm>
          <a:prstGeom prst="bentConnector2">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4945873" y="800442"/>
            <a:ext cx="2713383" cy="1600438"/>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グルコース転移酵素</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ガラクトース転移酵素</a:t>
            </a:r>
            <a:endParaRPr kumimoji="1" lang="en-US" altLang="ja-JP" sz="1400" dirty="0" smtClean="0">
              <a:latin typeface="Meiryo UI" panose="020B0604030504040204" pitchFamily="50" charset="-128"/>
              <a:ea typeface="Meiryo UI" panose="020B0604030504040204" pitchFamily="50" charset="-128"/>
            </a:endParaRPr>
          </a:p>
          <a:p>
            <a:r>
              <a:rPr lang="en-US" altLang="ja-JP" sz="1400" i="1" dirty="0" smtClean="0">
                <a:latin typeface="Meiryo UI" panose="020B0604030504040204" pitchFamily="50" charset="-128"/>
                <a:ea typeface="Meiryo UI" panose="020B0604030504040204" pitchFamily="50" charset="-128"/>
              </a:rPr>
              <a:t>N</a:t>
            </a:r>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アセチルグルコサミン転移酵素</a:t>
            </a:r>
            <a:endParaRPr lang="en-US" altLang="ja-JP" sz="1400" dirty="0" smtClean="0">
              <a:latin typeface="Meiryo UI" panose="020B0604030504040204" pitchFamily="50" charset="-128"/>
              <a:ea typeface="Meiryo UI" panose="020B0604030504040204" pitchFamily="50" charset="-128"/>
            </a:endParaRPr>
          </a:p>
          <a:p>
            <a:r>
              <a:rPr kumimoji="1" lang="en-US" altLang="ja-JP" sz="1400" i="1" dirty="0" smtClean="0">
                <a:latin typeface="Meiryo UI" panose="020B0604030504040204" pitchFamily="50" charset="-128"/>
                <a:ea typeface="Meiryo UI" panose="020B0604030504040204" pitchFamily="50" charset="-128"/>
              </a:rPr>
              <a:t>N</a:t>
            </a:r>
            <a:r>
              <a:rPr kumimoji="1" lang="en-US" altLang="ja-JP" sz="1400" dirty="0"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アセチルがラクトサミン転移酵素</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フコース転移酵素</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マンノース転移酵素</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シアル酸転移酵素</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69391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角丸四角形 96"/>
          <p:cNvSpPr/>
          <p:nvPr/>
        </p:nvSpPr>
        <p:spPr>
          <a:xfrm>
            <a:off x="6566458" y="168965"/>
            <a:ext cx="5625542" cy="6569766"/>
          </a:xfrm>
          <a:prstGeom prst="roundRect">
            <a:avLst>
              <a:gd name="adj" fmla="val 10593"/>
            </a:avLst>
          </a:prstGeom>
          <a:solidFill>
            <a:srgbClr val="FFC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二等辺三角形 6"/>
          <p:cNvSpPr/>
          <p:nvPr/>
        </p:nvSpPr>
        <p:spPr>
          <a:xfrm>
            <a:off x="6723104" y="3629905"/>
            <a:ext cx="3006291" cy="2234162"/>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53894" y="4372884"/>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7490903" y="5166399"/>
            <a:ext cx="1357032" cy="456672"/>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4886239" y="4399070"/>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7254098" y="4402700"/>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1600" b="1" dirty="0" smtClean="0">
                <a:solidFill>
                  <a:schemeClr val="tx1"/>
                </a:solidFill>
                <a:latin typeface="Meiryo UI" panose="020B0604030504040204" pitchFamily="50" charset="-128"/>
                <a:ea typeface="Meiryo UI" panose="020B0604030504040204" pitchFamily="50" charset="-128"/>
              </a:rPr>
              <a:t>翻訳後「糖鎖」修飾</a:t>
            </a:r>
            <a:endParaRPr kumimoji="1" lang="ja-JP" altLang="en-US" sz="1600" b="1" dirty="0">
              <a:solidFill>
                <a:schemeClr val="tx1"/>
              </a:solidFill>
              <a:latin typeface="Meiryo UI" panose="020B0604030504040204" pitchFamily="50" charset="-128"/>
              <a:ea typeface="Meiryo UI" panose="020B0604030504040204" pitchFamily="50" charset="-128"/>
            </a:endParaRPr>
          </a:p>
        </p:txBody>
      </p:sp>
      <p:sp>
        <p:nvSpPr>
          <p:cNvPr id="41" name="右矢印 40"/>
          <p:cNvSpPr/>
          <p:nvPr/>
        </p:nvSpPr>
        <p:spPr>
          <a:xfrm>
            <a:off x="1795142" y="4557148"/>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右矢印 46"/>
          <p:cNvSpPr/>
          <p:nvPr/>
        </p:nvSpPr>
        <p:spPr>
          <a:xfrm>
            <a:off x="4143155" y="4567992"/>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1752629" y="4346759"/>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4096286" y="4355993"/>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35" name="右矢印 34"/>
          <p:cNvSpPr/>
          <p:nvPr/>
        </p:nvSpPr>
        <p:spPr>
          <a:xfrm>
            <a:off x="6602186" y="4554830"/>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右矢印 36"/>
          <p:cNvSpPr/>
          <p:nvPr/>
        </p:nvSpPr>
        <p:spPr>
          <a:xfrm>
            <a:off x="9189247" y="4554829"/>
            <a:ext cx="1418069" cy="3103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945873" y="4705850"/>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0325572" y="3986486"/>
            <a:ext cx="1862704" cy="1569660"/>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再生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細胞死</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分化・代謝</a:t>
            </a:r>
            <a:endParaRPr lang="en-US" altLang="ja-JP" sz="2400" b="1" u="sng"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細胞</a:t>
            </a:r>
            <a:r>
              <a:rPr lang="ja-JP" altLang="en-US" sz="2400" b="1" u="sng" dirty="0" smtClean="0">
                <a:latin typeface="Meiryo UI" panose="020B0604030504040204" pitchFamily="50" charset="-128"/>
                <a:ea typeface="Meiryo UI" panose="020B0604030504040204" pitchFamily="50" charset="-128"/>
              </a:rPr>
              <a:t>の増殖</a:t>
            </a:r>
            <a:endParaRPr kumimoji="1" lang="ja-JP" altLang="en-US" sz="2400" b="1" u="sng" dirty="0">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6519485" y="4343519"/>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修飾</a:t>
            </a:r>
            <a:endParaRPr kumimoji="1" lang="ja-JP" altLang="en-US" sz="1600" b="1" dirty="0">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9022053" y="4137460"/>
            <a:ext cx="1679712" cy="523220"/>
          </a:xfrm>
          <a:prstGeom prst="rect">
            <a:avLst/>
          </a:prstGeom>
          <a:noFill/>
        </p:spPr>
        <p:txBody>
          <a:bodyPr wrap="square" rtlCol="0">
            <a:spAutoFit/>
          </a:bodyPr>
          <a:lstStyle/>
          <a:p>
            <a:pPr algn="ctr"/>
            <a:r>
              <a:rPr lang="ja-JP" altLang="en-US" sz="1400" b="1" dirty="0">
                <a:latin typeface="Meiryo UI" panose="020B0604030504040204" pitchFamily="50" charset="-128"/>
                <a:ea typeface="Meiryo UI" panose="020B0604030504040204" pitchFamily="50" charset="-128"/>
              </a:rPr>
              <a:t>多彩</a:t>
            </a:r>
            <a:r>
              <a:rPr lang="ja-JP" altLang="en-US" sz="1400" b="1" dirty="0" smtClean="0">
                <a:latin typeface="Meiryo UI" panose="020B0604030504040204" pitchFamily="50" charset="-128"/>
                <a:ea typeface="Meiryo UI" panose="020B0604030504040204" pitchFamily="50" charset="-128"/>
              </a:rPr>
              <a:t>な生命現象</a:t>
            </a:r>
            <a:endParaRPr lang="en-US" altLang="ja-JP" sz="1400" b="1" dirty="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の発現</a:t>
            </a:r>
            <a:endParaRPr kumimoji="1" lang="ja-JP" altLang="en-US" sz="1400" b="1" dirty="0">
              <a:latin typeface="Meiryo UI" panose="020B0604030504040204" pitchFamily="50" charset="-128"/>
              <a:ea typeface="Meiryo UI" panose="020B0604030504040204" pitchFamily="50" charset="-128"/>
            </a:endParaRPr>
          </a:p>
        </p:txBody>
      </p:sp>
      <p:grpSp>
        <p:nvGrpSpPr>
          <p:cNvPr id="16" name="グループ化 15"/>
          <p:cNvGrpSpPr/>
          <p:nvPr/>
        </p:nvGrpSpPr>
        <p:grpSpPr>
          <a:xfrm>
            <a:off x="7347419" y="794189"/>
            <a:ext cx="1644281" cy="623236"/>
            <a:chOff x="4886239" y="1350262"/>
            <a:chExt cx="1644281" cy="623236"/>
          </a:xfrm>
        </p:grpSpPr>
        <p:sp>
          <p:nvSpPr>
            <p:cNvPr id="27" name="角丸四角形 26"/>
            <p:cNvSpPr/>
            <p:nvPr/>
          </p:nvSpPr>
          <p:spPr>
            <a:xfrm>
              <a:off x="4886239" y="1350262"/>
              <a:ext cx="1644281" cy="623236"/>
            </a:xfrm>
            <a:prstGeom prst="roundRect">
              <a:avLst/>
            </a:prstGeom>
            <a:solidFill>
              <a:srgbClr val="C00000"/>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脳神経細胞</a:t>
              </a:r>
              <a:endParaRPr kumimoji="1" lang="ja-JP" altLang="en-US" sz="1400" dirty="0">
                <a:solidFill>
                  <a:schemeClr val="bg1"/>
                </a:solidFill>
                <a:latin typeface="Meiryo UI" panose="020B0604030504040204" pitchFamily="50" charset="-128"/>
                <a:ea typeface="Meiryo UI" panose="020B0604030504040204" pitchFamily="50" charset="-128"/>
              </a:endParaRPr>
            </a:p>
          </p:txBody>
        </p:sp>
        <p:sp>
          <p:nvSpPr>
            <p:cNvPr id="28" name="正方形/長方形 27"/>
            <p:cNvSpPr/>
            <p:nvPr/>
          </p:nvSpPr>
          <p:spPr>
            <a:xfrm>
              <a:off x="4935934" y="1688888"/>
              <a:ext cx="1539578" cy="276999"/>
            </a:xfrm>
            <a:prstGeom prst="rect">
              <a:avLst/>
            </a:prstGeom>
          </p:spPr>
          <p:txBody>
            <a:bodyPr wrap="square">
              <a:spAutoFit/>
            </a:bodyPr>
            <a:lstStyle/>
            <a:p>
              <a:pPr algn="ctr"/>
              <a:r>
                <a:rPr lang="en-US" altLang="ja-JP" sz="1200" dirty="0" smtClean="0">
                  <a:solidFill>
                    <a:schemeClr val="bg1"/>
                  </a:solidFill>
                  <a:latin typeface="Meiryo UI" panose="020B0604030504040204" pitchFamily="50" charset="-128"/>
                  <a:ea typeface="Meiryo UI" panose="020B0604030504040204" pitchFamily="50" charset="-128"/>
                </a:rPr>
                <a:t>Neuron</a:t>
              </a:r>
              <a:endParaRPr lang="ja-JP" altLang="en-US" sz="1200" dirty="0">
                <a:solidFill>
                  <a:schemeClr val="bg1"/>
                </a:solidFill>
                <a:latin typeface="Meiryo UI" panose="020B0604030504040204" pitchFamily="50" charset="-128"/>
                <a:ea typeface="Meiryo UI" panose="020B0604030504040204" pitchFamily="50" charset="-128"/>
              </a:endParaRPr>
            </a:p>
          </p:txBody>
        </p:sp>
      </p:grpSp>
      <p:sp>
        <p:nvSpPr>
          <p:cNvPr id="46" name="角丸四角形 45"/>
          <p:cNvSpPr/>
          <p:nvPr/>
        </p:nvSpPr>
        <p:spPr>
          <a:xfrm>
            <a:off x="2506946" y="4353241"/>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6" name="正方形/長方形 5"/>
          <p:cNvSpPr/>
          <p:nvPr/>
        </p:nvSpPr>
        <p:spPr>
          <a:xfrm>
            <a:off x="2520875" y="4694547"/>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49" name="角丸四角形 48"/>
          <p:cNvSpPr/>
          <p:nvPr/>
        </p:nvSpPr>
        <p:spPr>
          <a:xfrm>
            <a:off x="4910440" y="6107010"/>
            <a:ext cx="1620080" cy="445119"/>
          </a:xfrm>
          <a:prstGeom prst="roundRect">
            <a:avLst/>
          </a:prstGeom>
          <a:solidFill>
            <a:schemeClr val="accent2">
              <a:lumMod val="75000"/>
            </a:schemeClr>
          </a:solidFill>
          <a:ln>
            <a:solidFill>
              <a:srgbClr val="FFFF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糖転移酵素</a:t>
            </a:r>
            <a:endParaRPr kumimoji="1" lang="ja-JP" altLang="en-US" b="1" dirty="0">
              <a:solidFill>
                <a:schemeClr val="bg1"/>
              </a:solidFill>
              <a:latin typeface="Meiryo UI" panose="020B0604030504040204" pitchFamily="50" charset="-128"/>
              <a:ea typeface="Meiryo UI" panose="020B0604030504040204" pitchFamily="50" charset="-128"/>
            </a:endParaRPr>
          </a:p>
        </p:txBody>
      </p:sp>
      <p:cxnSp>
        <p:nvCxnSpPr>
          <p:cNvPr id="50" name="カギ線コネクタ 49"/>
          <p:cNvCxnSpPr>
            <a:endCxn id="49" idx="1"/>
          </p:cNvCxnSpPr>
          <p:nvPr/>
        </p:nvCxnSpPr>
        <p:spPr>
          <a:xfrm rot="16200000" flipH="1">
            <a:off x="3446213" y="4865343"/>
            <a:ext cx="1272436" cy="165601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カギ線コネクタ 50"/>
          <p:cNvCxnSpPr>
            <a:stCxn id="49" idx="3"/>
          </p:cNvCxnSpPr>
          <p:nvPr/>
        </p:nvCxnSpPr>
        <p:spPr>
          <a:xfrm flipV="1">
            <a:off x="6530520" y="5623071"/>
            <a:ext cx="1639040" cy="70649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9729395" y="1465239"/>
            <a:ext cx="2326770" cy="830997"/>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神経</a:t>
            </a:r>
            <a:r>
              <a:rPr lang="ja-JP" altLang="en-US" sz="2400" b="1" u="sng" dirty="0" smtClean="0">
                <a:solidFill>
                  <a:srgbClr val="C00000"/>
                </a:solidFill>
                <a:latin typeface="Meiryo UI" panose="020B0604030504040204" pitchFamily="50" charset="-128"/>
                <a:ea typeface="Meiryo UI" panose="020B0604030504040204" pitchFamily="50" charset="-128"/>
              </a:rPr>
              <a:t>糖鎖領域</a:t>
            </a:r>
            <a:endParaRPr lang="en-US" altLang="ja-JP" sz="2400" b="1" u="sng" dirty="0" smtClean="0">
              <a:solidFill>
                <a:srgbClr val="C00000"/>
              </a:solidFill>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神経</a:t>
            </a:r>
            <a:r>
              <a:rPr lang="ja-JP" altLang="en-US" sz="2400" b="1" u="sng" dirty="0" smtClean="0">
                <a:solidFill>
                  <a:srgbClr val="7030A0"/>
                </a:solidFill>
                <a:latin typeface="Meiryo UI" panose="020B0604030504040204" pitchFamily="50" charset="-128"/>
                <a:ea typeface="Meiryo UI" panose="020B0604030504040204" pitchFamily="50" charset="-128"/>
              </a:rPr>
              <a:t>免疫</a:t>
            </a:r>
            <a:r>
              <a:rPr lang="ja-JP" altLang="en-US" sz="2400" b="1" u="sng" dirty="0" smtClean="0">
                <a:latin typeface="Meiryo UI" panose="020B0604030504040204" pitchFamily="50" charset="-128"/>
                <a:ea typeface="Meiryo UI" panose="020B0604030504040204" pitchFamily="50" charset="-128"/>
              </a:rPr>
              <a:t>領域</a:t>
            </a:r>
            <a:endParaRPr kumimoji="1" lang="ja-JP" altLang="en-US" sz="2400" b="1" u="sng" dirty="0">
              <a:latin typeface="Meiryo UI" panose="020B0604030504040204" pitchFamily="50" charset="-128"/>
              <a:ea typeface="Meiryo UI" panose="020B0604030504040204" pitchFamily="50" charset="-128"/>
            </a:endParaRPr>
          </a:p>
        </p:txBody>
      </p:sp>
      <p:cxnSp>
        <p:nvCxnSpPr>
          <p:cNvPr id="31" name="直線矢印コネクタ 30"/>
          <p:cNvCxnSpPr/>
          <p:nvPr/>
        </p:nvCxnSpPr>
        <p:spPr>
          <a:xfrm>
            <a:off x="3302924" y="1095868"/>
            <a:ext cx="0" cy="3247651"/>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flipV="1">
            <a:off x="3302924" y="2785647"/>
            <a:ext cx="4044495" cy="127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 name="グループ化 39"/>
          <p:cNvGrpSpPr/>
          <p:nvPr/>
        </p:nvGrpSpPr>
        <p:grpSpPr>
          <a:xfrm>
            <a:off x="7377642" y="2447021"/>
            <a:ext cx="1644281" cy="623236"/>
            <a:chOff x="4886239" y="1350262"/>
            <a:chExt cx="1644281" cy="623236"/>
          </a:xfrm>
          <a:solidFill>
            <a:srgbClr val="990033"/>
          </a:solidFill>
        </p:grpSpPr>
        <p:sp>
          <p:nvSpPr>
            <p:cNvPr id="43" name="角丸四角形 42"/>
            <p:cNvSpPr/>
            <p:nvPr/>
          </p:nvSpPr>
          <p:spPr>
            <a:xfrm>
              <a:off x="4886239" y="1350262"/>
              <a:ext cx="1644281" cy="623236"/>
            </a:xfrm>
            <a:prstGeom prst="roundRect">
              <a:avLst/>
            </a:prstGeom>
            <a:grp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グリア細胞</a:t>
              </a:r>
              <a:endParaRPr kumimoji="1" lang="ja-JP" altLang="en-US" sz="1400" dirty="0">
                <a:solidFill>
                  <a:schemeClr val="bg1"/>
                </a:solidFill>
                <a:latin typeface="Meiryo UI" panose="020B0604030504040204" pitchFamily="50" charset="-128"/>
                <a:ea typeface="Meiryo UI" panose="020B0604030504040204" pitchFamily="50" charset="-128"/>
              </a:endParaRPr>
            </a:p>
          </p:txBody>
        </p:sp>
        <p:sp>
          <p:nvSpPr>
            <p:cNvPr id="48" name="正方形/長方形 47"/>
            <p:cNvSpPr/>
            <p:nvPr/>
          </p:nvSpPr>
          <p:spPr>
            <a:xfrm>
              <a:off x="4935934" y="1688888"/>
              <a:ext cx="1539578" cy="276999"/>
            </a:xfrm>
            <a:prstGeom prst="rect">
              <a:avLst/>
            </a:prstGeom>
            <a:grpFill/>
          </p:spPr>
          <p:txBody>
            <a:bodyPr wrap="square">
              <a:spAutoFit/>
            </a:bodyPr>
            <a:lstStyle/>
            <a:p>
              <a:pPr algn="ctr"/>
              <a:r>
                <a:rPr lang="en-US" altLang="ja-JP" sz="1200" dirty="0" smtClean="0">
                  <a:solidFill>
                    <a:schemeClr val="bg1"/>
                  </a:solidFill>
                  <a:latin typeface="Meiryo UI" panose="020B0604030504040204" pitchFamily="50" charset="-128"/>
                  <a:ea typeface="Meiryo UI" panose="020B0604030504040204" pitchFamily="50" charset="-128"/>
                </a:rPr>
                <a:t>Glia</a:t>
              </a:r>
              <a:endParaRPr lang="ja-JP" altLang="en-US" sz="1200" dirty="0">
                <a:solidFill>
                  <a:schemeClr val="bg1"/>
                </a:solidFill>
                <a:latin typeface="Meiryo UI" panose="020B0604030504040204" pitchFamily="50" charset="-128"/>
                <a:ea typeface="Meiryo UI" panose="020B0604030504040204" pitchFamily="50" charset="-128"/>
              </a:endParaRPr>
            </a:p>
          </p:txBody>
        </p:sp>
      </p:grpSp>
      <p:cxnSp>
        <p:nvCxnSpPr>
          <p:cNvPr id="83" name="直線矢印コネクタ 82"/>
          <p:cNvCxnSpPr/>
          <p:nvPr/>
        </p:nvCxnSpPr>
        <p:spPr>
          <a:xfrm>
            <a:off x="3302924" y="1115746"/>
            <a:ext cx="4039182" cy="71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7397114" y="1800690"/>
            <a:ext cx="2067028" cy="646331"/>
          </a:xfrm>
          <a:prstGeom prst="rect">
            <a:avLst/>
          </a:prstGeom>
          <a:noFill/>
        </p:spPr>
        <p:txBody>
          <a:bodyPr wrap="square" rtlCol="0">
            <a:spAutoFit/>
          </a:bodyPr>
          <a:lstStyle/>
          <a:p>
            <a:r>
              <a:rPr kumimoji="1" lang="ja-JP" altLang="en-US" sz="1200" dirty="0" smtClean="0">
                <a:latin typeface="游ゴシック Light" panose="020B0300000000000000" pitchFamily="50" charset="-128"/>
                <a:ea typeface="游ゴシック Light" panose="020B0300000000000000" pitchFamily="50" charset="-128"/>
              </a:rPr>
              <a:t>ミクログリア</a:t>
            </a:r>
            <a:endParaRPr kumimoji="1" lang="en-US" altLang="ja-JP" sz="1200" dirty="0" smtClean="0">
              <a:latin typeface="游ゴシック Light" panose="020B0300000000000000" pitchFamily="50" charset="-128"/>
              <a:ea typeface="游ゴシック Light" panose="020B0300000000000000" pitchFamily="50" charset="-128"/>
            </a:endParaRPr>
          </a:p>
          <a:p>
            <a:r>
              <a:rPr lang="ja-JP" altLang="en-US" sz="1200" dirty="0" smtClean="0">
                <a:latin typeface="游ゴシック Light" panose="020B0300000000000000" pitchFamily="50" charset="-128"/>
                <a:ea typeface="游ゴシック Light" panose="020B0300000000000000" pitchFamily="50" charset="-128"/>
              </a:rPr>
              <a:t>アストロサイト</a:t>
            </a:r>
            <a:endParaRPr lang="en-US" altLang="ja-JP" sz="1200" dirty="0" smtClean="0">
              <a:latin typeface="游ゴシック Light" panose="020B0300000000000000" pitchFamily="50" charset="-128"/>
              <a:ea typeface="游ゴシック Light" panose="020B0300000000000000" pitchFamily="50" charset="-128"/>
            </a:endParaRPr>
          </a:p>
          <a:p>
            <a:r>
              <a:rPr kumimoji="1" lang="ja-JP" altLang="en-US" sz="1200" dirty="0">
                <a:latin typeface="游ゴシック Light" panose="020B0300000000000000" pitchFamily="50" charset="-128"/>
                <a:ea typeface="游ゴシック Light" panose="020B0300000000000000" pitchFamily="50" charset="-128"/>
              </a:rPr>
              <a:t>オリゴデンドロサイト</a:t>
            </a:r>
          </a:p>
        </p:txBody>
      </p:sp>
      <p:cxnSp>
        <p:nvCxnSpPr>
          <p:cNvPr id="94" name="カギ線コネクタ 93"/>
          <p:cNvCxnSpPr>
            <a:stCxn id="43" idx="3"/>
            <a:endCxn id="60" idx="2"/>
          </p:cNvCxnSpPr>
          <p:nvPr/>
        </p:nvCxnSpPr>
        <p:spPr>
          <a:xfrm flipV="1">
            <a:off x="9021923" y="2296236"/>
            <a:ext cx="1870857" cy="46240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カギ線コネクタ 95"/>
          <p:cNvCxnSpPr>
            <a:endCxn id="60" idx="0"/>
          </p:cNvCxnSpPr>
          <p:nvPr/>
        </p:nvCxnSpPr>
        <p:spPr>
          <a:xfrm>
            <a:off x="9041395" y="1105807"/>
            <a:ext cx="1851385" cy="35943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130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19492</TotalTime>
  <Words>5060</Words>
  <Application>Microsoft Office PowerPoint</Application>
  <PresentationFormat>ワイド画面</PresentationFormat>
  <Paragraphs>814</Paragraphs>
  <Slides>29</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29</vt:i4>
      </vt:variant>
    </vt:vector>
  </HeadingPairs>
  <TitlesOfParts>
    <vt:vector size="37" baseType="lpstr">
      <vt:lpstr>Meiryo UI</vt:lpstr>
      <vt:lpstr>ＭＳ Ｐゴシック</vt: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Mitsui&amp;CO.LTD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Abe,YutakaTKZIM</dc:creator>
  <cp:lastModifiedBy>Abe,YutakaTKZIM</cp:lastModifiedBy>
  <cp:revision>157</cp:revision>
  <cp:lastPrinted>2019-03-01T05:25:53Z</cp:lastPrinted>
  <dcterms:created xsi:type="dcterms:W3CDTF">2019-02-12T03:43:32Z</dcterms:created>
  <dcterms:modified xsi:type="dcterms:W3CDTF">2019-03-26T06:15:20Z</dcterms:modified>
</cp:coreProperties>
</file>