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2" r:id="rId3"/>
    <p:sldId id="368" r:id="rId4"/>
    <p:sldId id="369" r:id="rId5"/>
    <p:sldId id="272" r:id="rId6"/>
    <p:sldId id="370" r:id="rId7"/>
    <p:sldId id="270" r:id="rId8"/>
    <p:sldId id="374" r:id="rId9"/>
    <p:sldId id="375" r:id="rId10"/>
    <p:sldId id="373" r:id="rId11"/>
    <p:sldId id="264" r:id="rId12"/>
    <p:sldId id="265" r:id="rId13"/>
    <p:sldId id="263" r:id="rId14"/>
    <p:sldId id="260" r:id="rId15"/>
    <p:sldId id="261" r:id="rId16"/>
    <p:sldId id="257" r:id="rId17"/>
    <p:sldId id="372" r:id="rId18"/>
    <p:sldId id="371" r:id="rId19"/>
    <p:sldId id="266" r:id="rId20"/>
    <p:sldId id="267" r:id="rId21"/>
    <p:sldId id="268" r:id="rId22"/>
    <p:sldId id="269" r:id="rId23"/>
    <p:sldId id="259" r:id="rId24"/>
    <p:sldId id="258"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varScale="1">
        <p:scale>
          <a:sx n="95" d="100"/>
          <a:sy n="95" d="100"/>
        </p:scale>
        <p:origin x="10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0865A-32B4-4F47-A297-88BD32239288}" type="datetimeFigureOut">
              <a:rPr kumimoji="1" lang="ja-JP" altLang="en-US" smtClean="0"/>
              <a:t>2019/8/14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1010C-AB0F-4C9F-AADE-9E8426DB445F}" type="slidenum">
              <a:rPr kumimoji="1" lang="ja-JP" altLang="en-US" smtClean="0"/>
              <a:t>‹#›</a:t>
            </a:fld>
            <a:endParaRPr kumimoji="1" lang="ja-JP" altLang="en-US"/>
          </a:p>
        </p:txBody>
      </p:sp>
    </p:spTree>
    <p:extLst>
      <p:ext uri="{BB962C8B-B14F-4D97-AF65-F5344CB8AC3E}">
        <p14:creationId xmlns:p14="http://schemas.microsoft.com/office/powerpoint/2010/main" val="36280248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47738" eaLnBrk="0" hangingPunct="0">
              <a:defRPr kumimoji="1" b="1">
                <a:solidFill>
                  <a:schemeClr val="tx1"/>
                </a:solidFill>
                <a:latin typeface="Arial" panose="020B0604020202020204" pitchFamily="34" charset="0"/>
                <a:ea typeface="HGP創英角ｺﾞｼｯｸUB" panose="020B0900000000000000" pitchFamily="50" charset="-128"/>
              </a:defRPr>
            </a:lvl1pPr>
            <a:lvl2pPr marL="769938" indent="-295275" defTabSz="947738" eaLnBrk="0" hangingPunct="0">
              <a:defRPr kumimoji="1" b="1">
                <a:solidFill>
                  <a:schemeClr val="tx1"/>
                </a:solidFill>
                <a:latin typeface="Arial" panose="020B0604020202020204" pitchFamily="34" charset="0"/>
                <a:ea typeface="HGP創英角ｺﾞｼｯｸUB" panose="020B0900000000000000" pitchFamily="50" charset="-128"/>
              </a:defRPr>
            </a:lvl2pPr>
            <a:lvl3pPr marL="1184275" indent="-236538" defTabSz="947738" eaLnBrk="0" hangingPunct="0">
              <a:defRPr kumimoji="1" b="1">
                <a:solidFill>
                  <a:schemeClr val="tx1"/>
                </a:solidFill>
                <a:latin typeface="Arial" panose="020B0604020202020204" pitchFamily="34" charset="0"/>
                <a:ea typeface="HGP創英角ｺﾞｼｯｸUB" panose="020B0900000000000000" pitchFamily="50" charset="-128"/>
              </a:defRPr>
            </a:lvl3pPr>
            <a:lvl4pPr marL="1658938" indent="-236538" defTabSz="947738" eaLnBrk="0" hangingPunct="0">
              <a:defRPr kumimoji="1" b="1">
                <a:solidFill>
                  <a:schemeClr val="tx1"/>
                </a:solidFill>
                <a:latin typeface="Arial" panose="020B0604020202020204" pitchFamily="34" charset="0"/>
                <a:ea typeface="HGP創英角ｺﾞｼｯｸUB" panose="020B0900000000000000" pitchFamily="50" charset="-128"/>
              </a:defRPr>
            </a:lvl4pPr>
            <a:lvl5pPr marL="2130425" indent="-234950" defTabSz="947738" eaLnBrk="0" hangingPunct="0">
              <a:defRPr kumimoji="1" b="1">
                <a:solidFill>
                  <a:schemeClr val="tx1"/>
                </a:solidFill>
                <a:latin typeface="Arial" panose="020B0604020202020204" pitchFamily="34" charset="0"/>
                <a:ea typeface="HGP創英角ｺﾞｼｯｸUB" panose="020B0900000000000000" pitchFamily="50" charset="-128"/>
              </a:defRPr>
            </a:lvl5pPr>
            <a:lvl6pPr marL="25876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30448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5020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9592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fld id="{53FEA977-A11A-447F-AE43-445214A54A50}" type="slidenum">
              <a:rPr lang="en-US" altLang="ja-JP" b="0">
                <a:ea typeface="ＭＳ Ｐゴシック" panose="020B0600070205080204" pitchFamily="50" charset="-128"/>
              </a:rPr>
              <a:pPr eaLnBrk="1" hangingPunct="1"/>
              <a:t>3</a:t>
            </a:fld>
            <a:endParaRPr lang="en-US" altLang="ja-JP" b="0">
              <a:ea typeface="ＭＳ Ｐゴシック" panose="020B0600070205080204" pitchFamily="50" charset="-128"/>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p:txBody>
          <a:bodyPr/>
          <a:lstStyle/>
          <a:p>
            <a:pPr eaLnBrk="1" hangingPunct="1"/>
            <a:r>
              <a:rPr lang="ja-JP" altLang="en-US" smtClean="0">
                <a:latin typeface="Arial" panose="020B0604020202020204" pitchFamily="34" charset="0"/>
              </a:rPr>
              <a:t>身体を構成する細胞は、さまざまな役割から多様な大きさと形状を示します。</a:t>
            </a:r>
          </a:p>
          <a:p>
            <a:pPr eaLnBrk="1" hangingPunct="1"/>
            <a:r>
              <a:rPr lang="ja-JP" altLang="en-US" smtClean="0">
                <a:latin typeface="Arial" panose="020B0604020202020204" pitchFamily="34" charset="0"/>
              </a:rPr>
              <a:t>ほとんどは直径</a:t>
            </a:r>
            <a:r>
              <a:rPr lang="en-US" altLang="ja-JP" smtClean="0">
                <a:latin typeface="Arial" panose="020B0604020202020204" pitchFamily="34" charset="0"/>
              </a:rPr>
              <a:t>10μm</a:t>
            </a:r>
            <a:r>
              <a:rPr lang="ja-JP" altLang="en-US" smtClean="0">
                <a:latin typeface="Arial" panose="020B0604020202020204" pitchFamily="34" charset="0"/>
              </a:rPr>
              <a:t>前後であるが、卵子では約</a:t>
            </a:r>
            <a:r>
              <a:rPr lang="en-US" altLang="ja-JP" smtClean="0">
                <a:latin typeface="Arial" panose="020B0604020202020204" pitchFamily="34" charset="0"/>
              </a:rPr>
              <a:t>200μm</a:t>
            </a:r>
            <a:r>
              <a:rPr lang="ja-JP" altLang="en-US" smtClean="0">
                <a:latin typeface="Arial" panose="020B0604020202020204" pitchFamily="34" charset="0"/>
              </a:rPr>
              <a:t>もの直径をもち、神経細胞には長さ数十</a:t>
            </a:r>
            <a:r>
              <a:rPr lang="en-US" altLang="ja-JP" smtClean="0">
                <a:latin typeface="Arial" panose="020B0604020202020204" pitchFamily="34" charset="0"/>
              </a:rPr>
              <a:t>cm</a:t>
            </a:r>
            <a:r>
              <a:rPr lang="ja-JP" altLang="en-US" smtClean="0">
                <a:latin typeface="Arial" panose="020B0604020202020204" pitchFamily="34" charset="0"/>
              </a:rPr>
              <a:t>に及ぶ突起をもつものもあります。</a:t>
            </a:r>
          </a:p>
          <a:p>
            <a:pPr eaLnBrk="1" hangingPunct="1"/>
            <a:r>
              <a:rPr lang="ja-JP" altLang="en-US" smtClean="0">
                <a:latin typeface="Arial" panose="020B0604020202020204" pitchFamily="34" charset="0"/>
              </a:rPr>
              <a:t>また、その形もさまざまで、多くの細胞はほぼ球形ですが、表皮の扁平上皮細胞や細長い骨格筋細胞（このため骨格筋線維とも呼ばれる）などのように独特の形を示すものも多い。</a:t>
            </a:r>
          </a:p>
          <a:p>
            <a:pPr eaLnBrk="1" hangingPunct="1"/>
            <a:r>
              <a:rPr lang="ja-JP" altLang="en-US" smtClean="0">
                <a:latin typeface="Arial" panose="020B0604020202020204" pitchFamily="34" charset="0"/>
              </a:rPr>
              <a:t>細胞は、脂質でできた細胞膜で包まれた袋のような形を示しますが、内部には生命活動を営むうえで必要な種々の構造（核および細胞小器官）が含まれています。</a:t>
            </a:r>
          </a:p>
          <a:p>
            <a:pPr eaLnBrk="1" hangingPunct="1"/>
            <a:r>
              <a:rPr lang="ja-JP" altLang="en-US" smtClean="0">
                <a:latin typeface="Arial" panose="020B0604020202020204" pitchFamily="34" charset="0"/>
              </a:rPr>
              <a:t>このうち、細胞膜は細胞内と細胞外とを隔てるための構造で、</a:t>
            </a:r>
            <a:r>
              <a:rPr lang="en-US" altLang="ja-JP" smtClean="0">
                <a:latin typeface="Arial" panose="020B0604020202020204" pitchFamily="34" charset="0"/>
              </a:rPr>
              <a:t>2</a:t>
            </a:r>
            <a:r>
              <a:rPr lang="ja-JP" altLang="en-US" smtClean="0">
                <a:latin typeface="Arial" panose="020B0604020202020204" pitchFamily="34" charset="0"/>
              </a:rPr>
              <a:t>層のリン脂質によって構成されています。</a:t>
            </a:r>
          </a:p>
          <a:p>
            <a:pPr eaLnBrk="1" hangingPunct="1"/>
            <a:r>
              <a:rPr lang="ja-JP" altLang="en-US" smtClean="0">
                <a:latin typeface="Arial" panose="020B0604020202020204" pitchFamily="34" charset="0"/>
              </a:rPr>
              <a:t>一方、核は生命活動に必要な物質の合成や次世代に伝える遺伝情報の保管に働く構造で、細胞によって異なる形状（球形～分葉形、多核など）を示します。</a:t>
            </a:r>
          </a:p>
          <a:p>
            <a:pPr eaLnBrk="1" hangingPunct="1"/>
            <a:r>
              <a:rPr lang="ja-JP" altLang="en-US" smtClean="0">
                <a:latin typeface="Arial" panose="020B0604020202020204" pitchFamily="34" charset="0"/>
              </a:rPr>
              <a:t>また、核を取り囲む細胞質には、種々の細胞小器官や細胞骨格がみられます。</a:t>
            </a:r>
          </a:p>
          <a:p>
            <a:pPr eaLnBrk="1" hangingPunct="1"/>
            <a:r>
              <a:rPr lang="ja-JP" altLang="en-US" smtClean="0">
                <a:latin typeface="Arial" panose="020B0604020202020204" pitchFamily="34" charset="0"/>
              </a:rPr>
              <a:t>細胞小器官の多くは、細胞膜と同様の膜によって包まれています。</a:t>
            </a:r>
          </a:p>
        </p:txBody>
      </p:sp>
    </p:spTree>
    <p:extLst>
      <p:ext uri="{BB962C8B-B14F-4D97-AF65-F5344CB8AC3E}">
        <p14:creationId xmlns:p14="http://schemas.microsoft.com/office/powerpoint/2010/main" val="177851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47738" eaLnBrk="0" hangingPunct="0">
              <a:defRPr kumimoji="1" b="1">
                <a:solidFill>
                  <a:schemeClr val="tx1"/>
                </a:solidFill>
                <a:latin typeface="Arial" panose="020B0604020202020204" pitchFamily="34" charset="0"/>
                <a:ea typeface="HGP創英角ｺﾞｼｯｸUB" panose="020B0900000000000000" pitchFamily="50" charset="-128"/>
              </a:defRPr>
            </a:lvl1pPr>
            <a:lvl2pPr marL="769938" indent="-295275" defTabSz="947738" eaLnBrk="0" hangingPunct="0">
              <a:defRPr kumimoji="1" b="1">
                <a:solidFill>
                  <a:schemeClr val="tx1"/>
                </a:solidFill>
                <a:latin typeface="Arial" panose="020B0604020202020204" pitchFamily="34" charset="0"/>
                <a:ea typeface="HGP創英角ｺﾞｼｯｸUB" panose="020B0900000000000000" pitchFamily="50" charset="-128"/>
              </a:defRPr>
            </a:lvl2pPr>
            <a:lvl3pPr marL="1184275" indent="-236538" defTabSz="947738" eaLnBrk="0" hangingPunct="0">
              <a:defRPr kumimoji="1" b="1">
                <a:solidFill>
                  <a:schemeClr val="tx1"/>
                </a:solidFill>
                <a:latin typeface="Arial" panose="020B0604020202020204" pitchFamily="34" charset="0"/>
                <a:ea typeface="HGP創英角ｺﾞｼｯｸUB" panose="020B0900000000000000" pitchFamily="50" charset="-128"/>
              </a:defRPr>
            </a:lvl3pPr>
            <a:lvl4pPr marL="1658938" indent="-236538" defTabSz="947738" eaLnBrk="0" hangingPunct="0">
              <a:defRPr kumimoji="1" b="1">
                <a:solidFill>
                  <a:schemeClr val="tx1"/>
                </a:solidFill>
                <a:latin typeface="Arial" panose="020B0604020202020204" pitchFamily="34" charset="0"/>
                <a:ea typeface="HGP創英角ｺﾞｼｯｸUB" panose="020B0900000000000000" pitchFamily="50" charset="-128"/>
              </a:defRPr>
            </a:lvl4pPr>
            <a:lvl5pPr marL="2130425" indent="-234950" defTabSz="947738" eaLnBrk="0" hangingPunct="0">
              <a:defRPr kumimoji="1" b="1">
                <a:solidFill>
                  <a:schemeClr val="tx1"/>
                </a:solidFill>
                <a:latin typeface="Arial" panose="020B0604020202020204" pitchFamily="34" charset="0"/>
                <a:ea typeface="HGP創英角ｺﾞｼｯｸUB" panose="020B0900000000000000" pitchFamily="50" charset="-128"/>
              </a:defRPr>
            </a:lvl5pPr>
            <a:lvl6pPr marL="25876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30448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5020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9592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fld id="{668CD292-007B-4521-BEE3-A3D5093F8556}" type="slidenum">
              <a:rPr lang="en-US" altLang="ja-JP" b="0">
                <a:ea typeface="ＭＳ Ｐゴシック" panose="020B0600070205080204" pitchFamily="50" charset="-128"/>
              </a:rPr>
              <a:pPr eaLnBrk="1" hangingPunct="1"/>
              <a:t>4</a:t>
            </a:fld>
            <a:endParaRPr lang="en-US" altLang="ja-JP" b="0">
              <a:ea typeface="ＭＳ Ｐゴシック" panose="020B0600070205080204" pitchFamily="50"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p:txBody>
          <a:bodyPr/>
          <a:lstStyle/>
          <a:p>
            <a:pPr eaLnBrk="1" hangingPunct="1"/>
            <a:r>
              <a:rPr lang="ja-JP" altLang="en-US" smtClean="0">
                <a:latin typeface="Arial" panose="020B0604020202020204" pitchFamily="34" charset="0"/>
              </a:rPr>
              <a:t>細胞膜は、</a:t>
            </a:r>
            <a:r>
              <a:rPr lang="en-US" altLang="ja-JP" smtClean="0">
                <a:latin typeface="Arial" panose="020B0604020202020204" pitchFamily="34" charset="0"/>
              </a:rPr>
              <a:t>2</a:t>
            </a:r>
            <a:r>
              <a:rPr lang="ja-JP" altLang="en-US" smtClean="0">
                <a:latin typeface="Arial" panose="020B0604020202020204" pitchFamily="34" charset="0"/>
              </a:rPr>
              <a:t>層のリン脂質によって構成されています。</a:t>
            </a:r>
          </a:p>
          <a:p>
            <a:pPr eaLnBrk="1" hangingPunct="1"/>
            <a:r>
              <a:rPr lang="ja-JP" altLang="en-US" smtClean="0">
                <a:latin typeface="Arial" panose="020B0604020202020204" pitchFamily="34" charset="0"/>
              </a:rPr>
              <a:t>リン脂質には水となじみやすい親水性の部分と、水となじまない疎水性の部分があり、細胞膜では疎水性の部分を中に挟んで並ぶ二重層をつくります。</a:t>
            </a:r>
            <a:endParaRPr lang="en-US" altLang="ja-JP" smtClean="0">
              <a:latin typeface="Arial" panose="020B0604020202020204" pitchFamily="34" charset="0"/>
            </a:endParaRPr>
          </a:p>
          <a:p>
            <a:pPr eaLnBrk="1" hangingPunct="1"/>
            <a:r>
              <a:rPr lang="ja-JP" altLang="en-US" smtClean="0">
                <a:latin typeface="Arial" panose="020B0604020202020204" pitchFamily="34" charset="0"/>
              </a:rPr>
              <a:t>すなわち、親水性の部分は細胞膜の外表面では細胞外液に、細胞膜内面では細胞内液に触れています。</a:t>
            </a:r>
          </a:p>
          <a:p>
            <a:pPr eaLnBrk="1" hangingPunct="1"/>
            <a:r>
              <a:rPr lang="ja-JP" altLang="en-US" smtClean="0">
                <a:latin typeface="Arial" panose="020B0604020202020204" pitchFamily="34" charset="0"/>
              </a:rPr>
              <a:t>このため、水にも油にも溶けやすい酸素や電解質は細胞膜を自由に透過できますが、水には溶けても油に溶けない物質（ブドウ糖など）は、細胞膜が障壁となって透過できません。</a:t>
            </a:r>
          </a:p>
          <a:p>
            <a:pPr eaLnBrk="1" hangingPunct="1"/>
            <a:r>
              <a:rPr lang="ja-JP" altLang="en-US" smtClean="0">
                <a:latin typeface="Arial" panose="020B0604020202020204" pitchFamily="34" charset="0"/>
              </a:rPr>
              <a:t>細胞膜がもつこの性質を選択的透過性と呼び、細胞内外の環境を一定に保つのに役立っています。</a:t>
            </a:r>
          </a:p>
          <a:p>
            <a:pPr eaLnBrk="1" hangingPunct="1"/>
            <a:r>
              <a:rPr lang="ja-JP" altLang="en-US" smtClean="0">
                <a:latin typeface="Arial" panose="020B0604020202020204" pitchFamily="34" charset="0"/>
              </a:rPr>
              <a:t>また、細胞膜には、リン脂質の二重層のところどころにタンパク質塊が認められ、細胞膜タンパク質と呼ばれます。</a:t>
            </a:r>
          </a:p>
          <a:p>
            <a:pPr eaLnBrk="1" hangingPunct="1"/>
            <a:r>
              <a:rPr lang="ja-JP" altLang="en-US" smtClean="0">
                <a:latin typeface="Arial" panose="020B0604020202020204" pitchFamily="34" charset="0"/>
              </a:rPr>
              <a:t>細胞膜タンパク質は、その役割から細胞膜通過物質の輸送担体（トランスポーター）・受容体・酵素に分類されます。</a:t>
            </a:r>
          </a:p>
        </p:txBody>
      </p:sp>
    </p:spTree>
    <p:extLst>
      <p:ext uri="{BB962C8B-B14F-4D97-AF65-F5344CB8AC3E}">
        <p14:creationId xmlns:p14="http://schemas.microsoft.com/office/powerpoint/2010/main" val="377513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47738" eaLnBrk="0" hangingPunct="0">
              <a:defRPr kumimoji="1" b="1">
                <a:solidFill>
                  <a:schemeClr val="tx1"/>
                </a:solidFill>
                <a:latin typeface="Arial" panose="020B0604020202020204" pitchFamily="34" charset="0"/>
                <a:ea typeface="HGP創英角ｺﾞｼｯｸUB" panose="020B0900000000000000" pitchFamily="50" charset="-128"/>
              </a:defRPr>
            </a:lvl1pPr>
            <a:lvl2pPr marL="769938" indent="-295275" defTabSz="947738" eaLnBrk="0" hangingPunct="0">
              <a:defRPr kumimoji="1" b="1">
                <a:solidFill>
                  <a:schemeClr val="tx1"/>
                </a:solidFill>
                <a:latin typeface="Arial" panose="020B0604020202020204" pitchFamily="34" charset="0"/>
                <a:ea typeface="HGP創英角ｺﾞｼｯｸUB" panose="020B0900000000000000" pitchFamily="50" charset="-128"/>
              </a:defRPr>
            </a:lvl2pPr>
            <a:lvl3pPr marL="1184275" indent="-236538" defTabSz="947738" eaLnBrk="0" hangingPunct="0">
              <a:defRPr kumimoji="1" b="1">
                <a:solidFill>
                  <a:schemeClr val="tx1"/>
                </a:solidFill>
                <a:latin typeface="Arial" panose="020B0604020202020204" pitchFamily="34" charset="0"/>
                <a:ea typeface="HGP創英角ｺﾞｼｯｸUB" panose="020B0900000000000000" pitchFamily="50" charset="-128"/>
              </a:defRPr>
            </a:lvl3pPr>
            <a:lvl4pPr marL="1658938" indent="-236538" defTabSz="947738" eaLnBrk="0" hangingPunct="0">
              <a:defRPr kumimoji="1" b="1">
                <a:solidFill>
                  <a:schemeClr val="tx1"/>
                </a:solidFill>
                <a:latin typeface="Arial" panose="020B0604020202020204" pitchFamily="34" charset="0"/>
                <a:ea typeface="HGP創英角ｺﾞｼｯｸUB" panose="020B0900000000000000" pitchFamily="50" charset="-128"/>
              </a:defRPr>
            </a:lvl4pPr>
            <a:lvl5pPr marL="2130425" indent="-234950" defTabSz="947738" eaLnBrk="0" hangingPunct="0">
              <a:defRPr kumimoji="1" b="1">
                <a:solidFill>
                  <a:schemeClr val="tx1"/>
                </a:solidFill>
                <a:latin typeface="Arial" panose="020B0604020202020204" pitchFamily="34" charset="0"/>
                <a:ea typeface="HGP創英角ｺﾞｼｯｸUB" panose="020B0900000000000000" pitchFamily="50" charset="-128"/>
              </a:defRPr>
            </a:lvl5pPr>
            <a:lvl6pPr marL="25876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30448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5020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959225" indent="-234950" defTabSz="947738"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fld id="{AA5886E9-8744-42FB-AEE2-CB4AEC8A26BA}" type="slidenum">
              <a:rPr lang="en-US" altLang="ja-JP" b="0">
                <a:ea typeface="ＭＳ Ｐゴシック" panose="020B0600070205080204" pitchFamily="50" charset="-128"/>
              </a:rPr>
              <a:pPr eaLnBrk="1" hangingPunct="1"/>
              <a:t>6</a:t>
            </a:fld>
            <a:endParaRPr lang="en-US" altLang="ja-JP" b="0">
              <a:ea typeface="ＭＳ Ｐゴシック" panose="020B0600070205080204" pitchFamily="50" charset="-128"/>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p:txBody>
          <a:bodyPr/>
          <a:lstStyle/>
          <a:p>
            <a:pPr eaLnBrk="1" hangingPunct="1"/>
            <a:r>
              <a:rPr lang="ja-JP" altLang="en-US" smtClean="0">
                <a:latin typeface="Arial" panose="020B0604020202020204" pitchFamily="34" charset="0"/>
              </a:rPr>
              <a:t>多くの場合、</a:t>
            </a:r>
            <a:r>
              <a:rPr lang="en-US" altLang="ja-JP" smtClean="0">
                <a:latin typeface="Arial" panose="020B0604020202020204" pitchFamily="34" charset="0"/>
              </a:rPr>
              <a:t>1</a:t>
            </a:r>
            <a:r>
              <a:rPr lang="ja-JP" altLang="en-US" smtClean="0">
                <a:latin typeface="Arial" panose="020B0604020202020204" pitchFamily="34" charset="0"/>
              </a:rPr>
              <a:t>個の細胞には</a:t>
            </a:r>
            <a:r>
              <a:rPr lang="en-US" altLang="ja-JP" smtClean="0">
                <a:latin typeface="Arial" panose="020B0604020202020204" pitchFamily="34" charset="0"/>
              </a:rPr>
              <a:t>1</a:t>
            </a:r>
            <a:r>
              <a:rPr lang="ja-JP" altLang="en-US" smtClean="0">
                <a:latin typeface="Arial" panose="020B0604020202020204" pitchFamily="34" charset="0"/>
              </a:rPr>
              <a:t>個の（細胞）核が備わっています。</a:t>
            </a:r>
          </a:p>
          <a:p>
            <a:pPr eaLnBrk="1" hangingPunct="1"/>
            <a:r>
              <a:rPr lang="ja-JP" altLang="en-US" smtClean="0">
                <a:latin typeface="Arial" panose="020B0604020202020204" pitchFamily="34" charset="0"/>
              </a:rPr>
              <a:t>ほとんどの核はほぼ球形ですが、白血球のように分葉核をもつものもあります。</a:t>
            </a:r>
          </a:p>
          <a:p>
            <a:pPr eaLnBrk="1" hangingPunct="1"/>
            <a:r>
              <a:rPr lang="ja-JP" altLang="en-US" smtClean="0">
                <a:latin typeface="Arial" panose="020B0604020202020204" pitchFamily="34" charset="0"/>
              </a:rPr>
              <a:t>核の表面は内・外</a:t>
            </a:r>
            <a:r>
              <a:rPr lang="en-US" altLang="ja-JP" smtClean="0">
                <a:latin typeface="Arial" panose="020B0604020202020204" pitchFamily="34" charset="0"/>
              </a:rPr>
              <a:t>2</a:t>
            </a:r>
            <a:r>
              <a:rPr lang="ja-JP" altLang="en-US" smtClean="0">
                <a:latin typeface="Arial" panose="020B0604020202020204" pitchFamily="34" charset="0"/>
              </a:rPr>
              <a:t>葉の核膜で覆われており、ところどころに核膜孔と呼ばれる構造があります。</a:t>
            </a:r>
          </a:p>
          <a:p>
            <a:pPr eaLnBrk="1" hangingPunct="1"/>
            <a:r>
              <a:rPr lang="ja-JP" altLang="en-US" smtClean="0">
                <a:latin typeface="Arial" panose="020B0604020202020204" pitchFamily="34" charset="0"/>
              </a:rPr>
              <a:t>核膜孔は、核内と細胞質との間の物質輸送に関与するとされていますが、その細かいしくみについては不明の点も多いです。</a:t>
            </a:r>
          </a:p>
          <a:p>
            <a:pPr eaLnBrk="1" hangingPunct="1"/>
            <a:r>
              <a:rPr lang="ja-JP" altLang="en-US" smtClean="0">
                <a:latin typeface="Arial" panose="020B0604020202020204" pitchFamily="34" charset="0"/>
              </a:rPr>
              <a:t>一方、核の中には網状構造を示す球形の核小体と、遺伝情報を含む染色質が含まれます。</a:t>
            </a:r>
          </a:p>
          <a:p>
            <a:pPr eaLnBrk="1" hangingPunct="1"/>
            <a:r>
              <a:rPr lang="ja-JP" altLang="en-US" smtClean="0">
                <a:latin typeface="Arial" panose="020B0604020202020204" pitchFamily="34" charset="0"/>
              </a:rPr>
              <a:t>核小体はタンパク質合成にあずかる細胞小器官リボソームを生成する部位とされ、通常</a:t>
            </a:r>
            <a:r>
              <a:rPr lang="en-US" altLang="ja-JP" smtClean="0">
                <a:latin typeface="Arial" panose="020B0604020202020204" pitchFamily="34" charset="0"/>
              </a:rPr>
              <a:t>1</a:t>
            </a:r>
            <a:r>
              <a:rPr lang="ja-JP" altLang="en-US" smtClean="0">
                <a:latin typeface="Arial" panose="020B0604020202020204" pitchFamily="34" charset="0"/>
              </a:rPr>
              <a:t>～数個認められます。</a:t>
            </a:r>
          </a:p>
          <a:p>
            <a:pPr eaLnBrk="1" hangingPunct="1"/>
            <a:r>
              <a:rPr lang="ja-JP" altLang="en-US" smtClean="0">
                <a:latin typeface="Arial" panose="020B0604020202020204" pitchFamily="34" charset="0"/>
              </a:rPr>
              <a:t>染色質には、細胞の設計図ともいわれる遺伝情報がデオキシリボ核酸（</a:t>
            </a:r>
            <a:r>
              <a:rPr lang="en-US" altLang="ja-JP" smtClean="0">
                <a:latin typeface="Arial" panose="020B0604020202020204" pitchFamily="34" charset="0"/>
              </a:rPr>
              <a:t>DNA</a:t>
            </a:r>
            <a:r>
              <a:rPr lang="ja-JP" altLang="en-US" smtClean="0">
                <a:latin typeface="Arial" panose="020B0604020202020204" pitchFamily="34" charset="0"/>
              </a:rPr>
              <a:t>：</a:t>
            </a:r>
            <a:r>
              <a:rPr lang="en-US" altLang="ja-JP" smtClean="0">
                <a:latin typeface="Arial" panose="020B0604020202020204" pitchFamily="34" charset="0"/>
              </a:rPr>
              <a:t>deoxyribonucleic acid</a:t>
            </a:r>
            <a:r>
              <a:rPr lang="ja-JP" altLang="en-US" smtClean="0">
                <a:latin typeface="Arial" panose="020B0604020202020204" pitchFamily="34" charset="0"/>
              </a:rPr>
              <a:t>）の形で貯えられています。</a:t>
            </a:r>
          </a:p>
          <a:p>
            <a:pPr eaLnBrk="1" hangingPunct="1"/>
            <a:r>
              <a:rPr lang="ja-JP" altLang="en-US" smtClean="0">
                <a:latin typeface="Arial" panose="020B0604020202020204" pitchFamily="34" charset="0"/>
              </a:rPr>
              <a:t>染色質内の</a:t>
            </a:r>
            <a:r>
              <a:rPr lang="en-US" altLang="ja-JP" smtClean="0">
                <a:latin typeface="Arial" panose="020B0604020202020204" pitchFamily="34" charset="0"/>
              </a:rPr>
              <a:t>DNA</a:t>
            </a:r>
            <a:r>
              <a:rPr lang="ja-JP" altLang="en-US" smtClean="0">
                <a:latin typeface="Arial" panose="020B0604020202020204" pitchFamily="34" charset="0"/>
              </a:rPr>
              <a:t>はヒストンというタンパク質と結合しており、通常は散在しているため、その姿は認められませんが、細胞分裂時には凝集し、染色質がこん棒状の塊を形成するため、染色体として明瞭に区別できるようになります。</a:t>
            </a:r>
          </a:p>
          <a:p>
            <a:pPr eaLnBrk="1" hangingPunct="1"/>
            <a:r>
              <a:rPr lang="en-US" altLang="ja-JP" smtClean="0">
                <a:latin typeface="Arial" panose="020B0604020202020204" pitchFamily="34" charset="0"/>
              </a:rPr>
              <a:t>DNA</a:t>
            </a:r>
            <a:r>
              <a:rPr lang="ja-JP" altLang="en-US" smtClean="0">
                <a:latin typeface="Arial" panose="020B0604020202020204" pitchFamily="34" charset="0"/>
              </a:rPr>
              <a:t>は糖（デオキシリボース）・リン酸・</a:t>
            </a:r>
            <a:r>
              <a:rPr lang="en-US" altLang="ja-JP" smtClean="0">
                <a:latin typeface="Arial" panose="020B0604020202020204" pitchFamily="34" charset="0"/>
              </a:rPr>
              <a:t>4 </a:t>
            </a:r>
            <a:r>
              <a:rPr lang="ja-JP" altLang="en-US" smtClean="0">
                <a:latin typeface="Arial" panose="020B0604020202020204" pitchFamily="34" charset="0"/>
              </a:rPr>
              <a:t>種類の塩基（アデニン</a:t>
            </a:r>
            <a:r>
              <a:rPr lang="en-US" altLang="ja-JP" smtClean="0">
                <a:latin typeface="Arial" panose="020B0604020202020204" pitchFamily="34" charset="0"/>
              </a:rPr>
              <a:t>〈A〉</a:t>
            </a:r>
            <a:r>
              <a:rPr lang="ja-JP" altLang="en-US" smtClean="0">
                <a:latin typeface="Arial" panose="020B0604020202020204" pitchFamily="34" charset="0"/>
              </a:rPr>
              <a:t>・グアニン</a:t>
            </a:r>
            <a:r>
              <a:rPr lang="en-US" altLang="ja-JP" smtClean="0">
                <a:latin typeface="Arial" panose="020B0604020202020204" pitchFamily="34" charset="0"/>
              </a:rPr>
              <a:t>〈G〉</a:t>
            </a:r>
            <a:r>
              <a:rPr lang="ja-JP" altLang="en-US" smtClean="0">
                <a:latin typeface="Arial" panose="020B0604020202020204" pitchFamily="34" charset="0"/>
              </a:rPr>
              <a:t>・チミン</a:t>
            </a:r>
            <a:r>
              <a:rPr lang="en-US" altLang="ja-JP" smtClean="0">
                <a:latin typeface="Arial" panose="020B0604020202020204" pitchFamily="34" charset="0"/>
              </a:rPr>
              <a:t>〈T〉</a:t>
            </a:r>
            <a:r>
              <a:rPr lang="ja-JP" altLang="en-US" smtClean="0">
                <a:latin typeface="Arial" panose="020B0604020202020204" pitchFamily="34" charset="0"/>
              </a:rPr>
              <a:t>・シトシン</a:t>
            </a:r>
            <a:r>
              <a:rPr lang="en-US" altLang="ja-JP" smtClean="0">
                <a:latin typeface="Arial" panose="020B0604020202020204" pitchFamily="34" charset="0"/>
              </a:rPr>
              <a:t>〈C〉</a:t>
            </a:r>
            <a:r>
              <a:rPr lang="ja-JP" altLang="en-US" smtClean="0">
                <a:latin typeface="Arial" panose="020B0604020202020204" pitchFamily="34" charset="0"/>
              </a:rPr>
              <a:t>）からなる鎖状の構造で、通常</a:t>
            </a:r>
            <a:r>
              <a:rPr lang="en-US" altLang="ja-JP" smtClean="0">
                <a:latin typeface="Arial" panose="020B0604020202020204" pitchFamily="34" charset="0"/>
              </a:rPr>
              <a:t>2</a:t>
            </a:r>
            <a:r>
              <a:rPr lang="ja-JP" altLang="en-US" smtClean="0">
                <a:latin typeface="Arial" panose="020B0604020202020204" pitchFamily="34" charset="0"/>
              </a:rPr>
              <a:t>本の</a:t>
            </a:r>
            <a:r>
              <a:rPr lang="en-US" altLang="ja-JP" smtClean="0">
                <a:latin typeface="Arial" panose="020B0604020202020204" pitchFamily="34" charset="0"/>
              </a:rPr>
              <a:t>DNA</a:t>
            </a:r>
            <a:r>
              <a:rPr lang="ja-JP" altLang="en-US" smtClean="0">
                <a:latin typeface="Arial" panose="020B0604020202020204" pitchFamily="34" charset="0"/>
              </a:rPr>
              <a:t>が対になって結合し、ねじれた梯子のような二重らせん構造を呈します。</a:t>
            </a:r>
          </a:p>
        </p:txBody>
      </p:sp>
    </p:spTree>
    <p:extLst>
      <p:ext uri="{BB962C8B-B14F-4D97-AF65-F5344CB8AC3E}">
        <p14:creationId xmlns:p14="http://schemas.microsoft.com/office/powerpoint/2010/main" val="312672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6319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743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26619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6651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5148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8458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2706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3773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6736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0910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2019/8/14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71390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5A1E1-EFBA-42F4-A002-D9814214A235}" type="datetimeFigureOut">
              <a:rPr kumimoji="1" lang="ja-JP" altLang="en-US" smtClean="0"/>
              <a:t>2019/8/14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0069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oyaku.co.jp/point-of-view/"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chem.sci.osaka-u.ac.jp/lab/kajihara/background.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790524" y="2358194"/>
            <a:ext cx="6610951" cy="2123658"/>
          </a:xfrm>
          <a:prstGeom prst="rect">
            <a:avLst/>
          </a:prstGeom>
          <a:noFill/>
        </p:spPr>
        <p:txBody>
          <a:bodyPr wrap="square" rtlCol="0">
            <a:spAutoFit/>
          </a:bodyPr>
          <a:lstStyle/>
          <a:p>
            <a:pPr algn="ctr"/>
            <a:r>
              <a:rPr lang="ja-JP" altLang="en-US" sz="7200" b="1" dirty="0">
                <a:latin typeface="Meiryo UI" panose="020B0604030504040204" pitchFamily="50" charset="-128"/>
                <a:ea typeface="Meiryo UI" panose="020B0604030504040204" pitchFamily="50" charset="-128"/>
              </a:rPr>
              <a:t>糖</a:t>
            </a:r>
            <a:r>
              <a:rPr lang="ja-JP" altLang="en-US" sz="7200" b="1" dirty="0" smtClean="0">
                <a:latin typeface="Meiryo UI" panose="020B0604030504040204" pitchFamily="50" charset="-128"/>
                <a:ea typeface="Meiryo UI" panose="020B0604030504040204" pitchFamily="50" charset="-128"/>
              </a:rPr>
              <a:t>鎖テクノロジー</a:t>
            </a:r>
            <a:endParaRPr kumimoji="1" lang="en-US" altLang="ja-JP" sz="7200" b="1" dirty="0" smtClean="0">
              <a:latin typeface="Meiryo UI" panose="020B0604030504040204" pitchFamily="50" charset="-128"/>
              <a:ea typeface="Meiryo UI" panose="020B0604030504040204" pitchFamily="50" charset="-128"/>
            </a:endParaRPr>
          </a:p>
          <a:p>
            <a:pPr algn="ctr"/>
            <a:r>
              <a:rPr kumimoji="1" lang="en-US" altLang="ja-JP" sz="6000" b="1" dirty="0" err="1" smtClean="0">
                <a:latin typeface="Meiryo UI" panose="020B0604030504040204" pitchFamily="50" charset="-128"/>
                <a:ea typeface="Meiryo UI" panose="020B0604030504040204" pitchFamily="50" charset="-128"/>
              </a:rPr>
              <a:t>GlyTech</a:t>
            </a:r>
            <a:endParaRPr kumimoji="1" lang="ja-JP" altLang="en-US" sz="6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17213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007614751"/>
              </p:ext>
            </p:extLst>
          </p:nvPr>
        </p:nvGraphicFramePr>
        <p:xfrm>
          <a:off x="1087655" y="707726"/>
          <a:ext cx="9654139" cy="4452993"/>
        </p:xfrm>
        <a:graphic>
          <a:graphicData uri="http://schemas.openxmlformats.org/drawingml/2006/table">
            <a:tbl>
              <a:tblPr firstRow="1" bandRow="1">
                <a:tableStyleId>{5940675A-B579-460E-94D1-54222C63F5DA}</a:tableStyleId>
              </a:tblPr>
              <a:tblGrid>
                <a:gridCol w="4581625">
                  <a:extLst>
                    <a:ext uri="{9D8B030D-6E8A-4147-A177-3AD203B41FA5}">
                      <a16:colId xmlns:a16="http://schemas.microsoft.com/office/drawing/2014/main" val="20000"/>
                    </a:ext>
                  </a:extLst>
                </a:gridCol>
                <a:gridCol w="5072514">
                  <a:extLst>
                    <a:ext uri="{9D8B030D-6E8A-4147-A177-3AD203B41FA5}">
                      <a16:colId xmlns:a16="http://schemas.microsoft.com/office/drawing/2014/main" val="20001"/>
                    </a:ext>
                  </a:extLst>
                </a:gridCol>
              </a:tblGrid>
              <a:tr h="494777">
                <a:tc>
                  <a:txBody>
                    <a:bodyPr/>
                    <a:lstStyle/>
                    <a:p>
                      <a:pPr algn="ctr"/>
                      <a:r>
                        <a:rPr kumimoji="1" lang="ja-JP" altLang="en-US" dirty="0" smtClean="0">
                          <a:latin typeface="Meiryo UI" panose="020B0604030504040204" pitchFamily="50" charset="-128"/>
                          <a:ea typeface="Meiryo UI" panose="020B0604030504040204" pitchFamily="50" charset="-128"/>
                        </a:rPr>
                        <a:t>単糖</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494777">
                <a:tc>
                  <a:txBody>
                    <a:bodyPr/>
                    <a:lstStyle/>
                    <a:p>
                      <a:pPr algn="ctr"/>
                      <a:r>
                        <a:rPr kumimoji="1" lang="ja-JP" altLang="en-US" dirty="0" smtClean="0">
                          <a:latin typeface="Meiryo UI" panose="020B0604030504040204" pitchFamily="50" charset="-128"/>
                          <a:ea typeface="Meiryo UI" panose="020B0604030504040204" pitchFamily="50" charset="-128"/>
                        </a:rPr>
                        <a:t>グルコース（</a:t>
                      </a:r>
                      <a:r>
                        <a:rPr kumimoji="1" lang="en-US" altLang="ja-JP" dirty="0" err="1" smtClean="0">
                          <a:latin typeface="Meiryo UI" panose="020B0604030504040204" pitchFamily="50" charset="-128"/>
                          <a:ea typeface="Meiryo UI" panose="020B0604030504040204" pitchFamily="50" charset="-128"/>
                        </a:rPr>
                        <a:t>Glc</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ほとんどの植物や穀物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494777">
                <a:tc>
                  <a:txBody>
                    <a:bodyPr/>
                    <a:lstStyle/>
                    <a:p>
                      <a:pPr algn="ctr"/>
                      <a:r>
                        <a:rPr kumimoji="1" lang="ja-JP" altLang="en-US" dirty="0" smtClean="0">
                          <a:latin typeface="Meiryo UI" panose="020B0604030504040204" pitchFamily="50" charset="-128"/>
                          <a:ea typeface="Meiryo UI" panose="020B0604030504040204" pitchFamily="50" charset="-128"/>
                        </a:rPr>
                        <a:t>ガラクトース（</a:t>
                      </a:r>
                      <a:r>
                        <a:rPr kumimoji="1" lang="en-US" altLang="ja-JP" dirty="0" smtClean="0">
                          <a:latin typeface="Meiryo UI" panose="020B0604030504040204" pitchFamily="50" charset="-128"/>
                          <a:ea typeface="Meiryo UI" panose="020B0604030504040204" pitchFamily="50" charset="-128"/>
                        </a:rPr>
                        <a:t>Gal</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乳製品・ツバメの巣など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494777">
                <a:tc>
                  <a:txBody>
                    <a:bodyPr/>
                    <a:lstStyle/>
                    <a:p>
                      <a:pPr algn="ctr"/>
                      <a:r>
                        <a:rPr kumimoji="1" lang="ja-JP" altLang="en-US" dirty="0" smtClean="0">
                          <a:latin typeface="Meiryo UI" panose="020B0604030504040204" pitchFamily="50" charset="-128"/>
                          <a:ea typeface="Meiryo UI" panose="020B0604030504040204" pitchFamily="50" charset="-128"/>
                        </a:rPr>
                        <a:t>マンノース（</a:t>
                      </a:r>
                      <a:r>
                        <a:rPr kumimoji="1" lang="en-US" altLang="ja-JP" dirty="0" smtClean="0">
                          <a:latin typeface="Meiryo UI" panose="020B0604030504040204" pitchFamily="50" charset="-128"/>
                          <a:ea typeface="Meiryo UI" panose="020B0604030504040204" pitchFamily="50" charset="-128"/>
                        </a:rPr>
                        <a:t>Man</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サボテン類（アロエ）・ツバメの巣など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r h="494777">
                <a:tc>
                  <a:txBody>
                    <a:bodyPr/>
                    <a:lstStyle/>
                    <a:p>
                      <a:pPr algn="ctr"/>
                      <a:r>
                        <a:rPr kumimoji="1" lang="ja-JP" altLang="en-US" dirty="0" smtClean="0">
                          <a:latin typeface="Meiryo UI" panose="020B0604030504040204" pitchFamily="50" charset="-128"/>
                          <a:ea typeface="Meiryo UI" panose="020B0604030504040204" pitchFamily="50" charset="-128"/>
                        </a:rPr>
                        <a:t>キシロース（</a:t>
                      </a:r>
                      <a:r>
                        <a:rPr kumimoji="1" lang="en-US" altLang="ja-JP" dirty="0" err="1" smtClean="0">
                          <a:latin typeface="Meiryo UI" panose="020B0604030504040204" pitchFamily="50" charset="-128"/>
                          <a:ea typeface="Meiryo UI" panose="020B0604030504040204" pitchFamily="50" charset="-128"/>
                        </a:rPr>
                        <a:t>Xy</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穀物や植物の皮</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4"/>
                  </a:ext>
                </a:extLst>
              </a:tr>
              <a:tr h="494777">
                <a:tc>
                  <a:txBody>
                    <a:bodyPr/>
                    <a:lstStyle/>
                    <a:p>
                      <a:pPr algn="ctr"/>
                      <a:r>
                        <a:rPr kumimoji="1" lang="ja-JP" altLang="en-US" dirty="0" smtClean="0">
                          <a:latin typeface="Meiryo UI" panose="020B0604030504040204" pitchFamily="50" charset="-128"/>
                          <a:ea typeface="Meiryo UI" panose="020B0604030504040204" pitchFamily="50" charset="-128"/>
                        </a:rPr>
                        <a:t>フコース（</a:t>
                      </a:r>
                      <a:r>
                        <a:rPr kumimoji="1" lang="en-US" altLang="ja-JP" dirty="0" err="1" smtClean="0">
                          <a:latin typeface="Meiryo UI" panose="020B0604030504040204" pitchFamily="50" charset="-128"/>
                          <a:ea typeface="Meiryo UI" panose="020B0604030504040204" pitchFamily="50" charset="-128"/>
                        </a:rPr>
                        <a:t>Fuc</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藻類（メカブやひじき）・キノコ類・ツバメの巣など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5"/>
                  </a:ext>
                </a:extLst>
              </a:tr>
              <a:tr h="494777">
                <a:tc>
                  <a:txBody>
                    <a:bodyPr/>
                    <a:lstStyle/>
                    <a:p>
                      <a:pPr algn="ctr"/>
                      <a:r>
                        <a:rPr kumimoji="1" lang="en-US" altLang="ja-JP" dirty="0" smtClean="0">
                          <a:latin typeface="Meiryo UI" panose="020B0604030504040204" pitchFamily="50" charset="-128"/>
                          <a:ea typeface="Meiryo UI" panose="020B0604030504040204" pitchFamily="50" charset="-128"/>
                        </a:rPr>
                        <a:t>N-</a:t>
                      </a:r>
                      <a:r>
                        <a:rPr kumimoji="1" lang="ja-JP" altLang="en-US" dirty="0" smtClean="0">
                          <a:latin typeface="Meiryo UI" panose="020B0604030504040204" pitchFamily="50" charset="-128"/>
                          <a:ea typeface="Meiryo UI" panose="020B0604030504040204" pitchFamily="50" charset="-128"/>
                        </a:rPr>
                        <a:t>アセチルグルコサミン（</a:t>
                      </a:r>
                      <a:r>
                        <a:rPr kumimoji="1" lang="en-US" altLang="ja-JP" dirty="0" err="1" smtClean="0">
                          <a:latin typeface="Meiryo UI" panose="020B0604030504040204" pitchFamily="50" charset="-128"/>
                          <a:ea typeface="Meiryo UI" panose="020B0604030504040204" pitchFamily="50" charset="-128"/>
                        </a:rPr>
                        <a:t>GlcNAc</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カニなどの甲羅類・ツバメの巣など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6"/>
                  </a:ext>
                </a:extLst>
              </a:tr>
              <a:tr h="494777">
                <a:tc>
                  <a:txBody>
                    <a:bodyPr/>
                    <a:lstStyle/>
                    <a:p>
                      <a:pPr algn="ctr"/>
                      <a:r>
                        <a:rPr kumimoji="1" lang="en-US" altLang="ja-JP" dirty="0" smtClean="0">
                          <a:latin typeface="Meiryo UI" panose="020B0604030504040204" pitchFamily="50" charset="-128"/>
                          <a:ea typeface="Meiryo UI" panose="020B0604030504040204" pitchFamily="50" charset="-128"/>
                        </a:rPr>
                        <a:t>N-</a:t>
                      </a:r>
                      <a:r>
                        <a:rPr kumimoji="1" lang="ja-JP" altLang="en-US" dirty="0" smtClean="0">
                          <a:latin typeface="Meiryo UI" panose="020B0604030504040204" pitchFamily="50" charset="-128"/>
                          <a:ea typeface="Meiryo UI" panose="020B0604030504040204" pitchFamily="50" charset="-128"/>
                        </a:rPr>
                        <a:t>アセチルガラクトサミン（</a:t>
                      </a:r>
                      <a:r>
                        <a:rPr kumimoji="1" lang="en-US" altLang="ja-JP" dirty="0" err="1" smtClean="0">
                          <a:latin typeface="Meiryo UI" panose="020B0604030504040204" pitchFamily="50" charset="-128"/>
                          <a:ea typeface="Meiryo UI" panose="020B0604030504040204" pitchFamily="50" charset="-128"/>
                        </a:rPr>
                        <a:t>GalNAc</a:t>
                      </a:r>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牛乳・ツバメの巣など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7"/>
                  </a:ext>
                </a:extLst>
              </a:tr>
              <a:tr h="494777">
                <a:tc>
                  <a:txBody>
                    <a:bodyPr/>
                    <a:lstStyle/>
                    <a:p>
                      <a:pPr algn="ctr"/>
                      <a:r>
                        <a:rPr kumimoji="1" lang="en-US" altLang="ja-JP" dirty="0" smtClean="0">
                          <a:latin typeface="Meiryo UI" panose="020B0604030504040204" pitchFamily="50" charset="-128"/>
                          <a:ea typeface="Meiryo UI" panose="020B0604030504040204" pitchFamily="50" charset="-128"/>
                        </a:rPr>
                        <a:t>N-</a:t>
                      </a:r>
                      <a:r>
                        <a:rPr kumimoji="1" lang="ja-JP" altLang="en-US" dirty="0" smtClean="0">
                          <a:latin typeface="Meiryo UI" panose="020B0604030504040204" pitchFamily="50" charset="-128"/>
                          <a:ea typeface="Meiryo UI" panose="020B0604030504040204" pitchFamily="50" charset="-128"/>
                        </a:rPr>
                        <a:t>アセチルノイラミン酸（シアル酸）</a:t>
                      </a:r>
                      <a:r>
                        <a:rPr kumimoji="1" lang="en-US" altLang="ja-JP" dirty="0" smtClean="0">
                          <a:latin typeface="Meiryo UI" panose="020B0604030504040204" pitchFamily="50" charset="-128"/>
                          <a:ea typeface="Meiryo UI" panose="020B0604030504040204" pitchFamily="50" charset="-128"/>
                        </a:rPr>
                        <a:t>NANA</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dirty="0" smtClean="0">
                          <a:latin typeface="Meiryo UI" panose="020B0604030504040204" pitchFamily="50" charset="-128"/>
                          <a:ea typeface="Meiryo UI" panose="020B0604030504040204" pitchFamily="50" charset="-128"/>
                        </a:rPr>
                        <a:t>母乳・ツバメの巣など</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46878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extLst>
              <p:ext uri="{D42A27DB-BD31-4B8C-83A1-F6EECF244321}">
                <p14:modId xmlns:p14="http://schemas.microsoft.com/office/powerpoint/2010/main" val="3196206507"/>
              </p:ext>
            </p:extLst>
          </p:nvPr>
        </p:nvGraphicFramePr>
        <p:xfrm>
          <a:off x="7023936" y="1830990"/>
          <a:ext cx="1316038" cy="2930525"/>
        </p:xfrm>
        <a:graphic>
          <a:graphicData uri="http://schemas.openxmlformats.org/presentationml/2006/ole">
            <mc:AlternateContent xmlns:mc="http://schemas.openxmlformats.org/markup-compatibility/2006">
              <mc:Choice xmlns:v="urn:schemas-microsoft-com:vml" Requires="v">
                <p:oleObj spid="_x0000_s1078" name="ACD ChemSketch 2.0" r:id="rId3" imgW="829080" imgH="1774080" progId="ACD.ChemSketch.20">
                  <p:embed/>
                </p:oleObj>
              </mc:Choice>
              <mc:Fallback>
                <p:oleObj name="ACD ChemSketch 2.0" r:id="rId3" imgW="829080" imgH="1774080" progId="ACD.ChemSketch.20">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936" y="1830990"/>
                        <a:ext cx="1316038" cy="293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1871639179"/>
              </p:ext>
            </p:extLst>
          </p:nvPr>
        </p:nvGraphicFramePr>
        <p:xfrm>
          <a:off x="2937995" y="5002814"/>
          <a:ext cx="2017712" cy="1550987"/>
        </p:xfrm>
        <a:graphic>
          <a:graphicData uri="http://schemas.openxmlformats.org/presentationml/2006/ole">
            <mc:AlternateContent xmlns:mc="http://schemas.openxmlformats.org/markup-compatibility/2006">
              <mc:Choice xmlns:v="urn:schemas-microsoft-com:vml" Requires="v">
                <p:oleObj spid="_x0000_s1079" name="ACD ChemSketch 2.0" r:id="rId5" imgW="1197720" imgH="920520" progId="ACD.ChemSketch.20">
                  <p:embed/>
                </p:oleObj>
              </mc:Choice>
              <mc:Fallback>
                <p:oleObj name="ACD ChemSketch 2.0" r:id="rId5" imgW="1197720" imgH="920520" progId="ACD.ChemSketch.20">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7995" y="5002814"/>
                        <a:ext cx="2017712"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p:cNvSpPr txBox="1">
            <a:spLocks noChangeArrowheads="1"/>
          </p:cNvSpPr>
          <p:nvPr/>
        </p:nvSpPr>
        <p:spPr bwMode="auto">
          <a:xfrm>
            <a:off x="2594811" y="895952"/>
            <a:ext cx="284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400" dirty="0">
                <a:latin typeface="Meiryo UI" panose="020B0604030504040204" pitchFamily="50" charset="-128"/>
                <a:ea typeface="Meiryo UI" panose="020B0604030504040204" pitchFamily="50" charset="-128"/>
              </a:rPr>
              <a:t>グルコース</a:t>
            </a:r>
            <a:r>
              <a:rPr lang="en-US" altLang="zh-CN" sz="2400" dirty="0">
                <a:latin typeface="Meiryo UI" panose="020B0604030504040204" pitchFamily="50" charset="-128"/>
                <a:ea typeface="Meiryo UI" panose="020B0604030504040204" pitchFamily="50" charset="-128"/>
              </a:rPr>
              <a:t>(glucose)</a:t>
            </a:r>
          </a:p>
          <a:p>
            <a:r>
              <a:rPr lang="ja-JP" altLang="en-US" sz="2400" dirty="0">
                <a:latin typeface="Meiryo UI" panose="020B0604030504040204" pitchFamily="50" charset="-128"/>
                <a:ea typeface="Meiryo UI" panose="020B0604030504040204" pitchFamily="50" charset="-128"/>
              </a:rPr>
              <a:t>アルドヘキソース</a:t>
            </a:r>
            <a:endParaRPr lang="zh-CN" altLang="en-US" sz="2400" dirty="0">
              <a:latin typeface="Meiryo UI" panose="020B0604030504040204" pitchFamily="50" charset="-128"/>
              <a:ea typeface="Meiryo UI" panose="020B0604030504040204" pitchFamily="50" charset="-128"/>
            </a:endParaRPr>
          </a:p>
        </p:txBody>
      </p:sp>
      <p:sp>
        <p:nvSpPr>
          <p:cNvPr id="8" name="Text Box 5"/>
          <p:cNvSpPr txBox="1">
            <a:spLocks noChangeArrowheads="1"/>
          </p:cNvSpPr>
          <p:nvPr/>
        </p:nvSpPr>
        <p:spPr bwMode="auto">
          <a:xfrm>
            <a:off x="6633411" y="972152"/>
            <a:ext cx="34731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2400" dirty="0">
                <a:latin typeface="Meiryo UI" panose="020B0604030504040204" pitchFamily="50" charset="-128"/>
                <a:ea typeface="Meiryo UI" panose="020B0604030504040204" pitchFamily="50" charset="-128"/>
              </a:rPr>
              <a:t>フルクトース</a:t>
            </a:r>
            <a:r>
              <a:rPr lang="en-US" altLang="zh-CN" sz="2400" dirty="0">
                <a:latin typeface="Meiryo UI" panose="020B0604030504040204" pitchFamily="50" charset="-128"/>
                <a:ea typeface="Meiryo UI" panose="020B0604030504040204" pitchFamily="50" charset="-128"/>
              </a:rPr>
              <a:t>(fructose)</a:t>
            </a:r>
          </a:p>
          <a:p>
            <a:r>
              <a:rPr lang="ja-JP" altLang="en-US" sz="2400" dirty="0">
                <a:latin typeface="Meiryo UI" panose="020B0604030504040204" pitchFamily="50" charset="-128"/>
                <a:ea typeface="Meiryo UI" panose="020B0604030504040204" pitchFamily="50" charset="-128"/>
              </a:rPr>
              <a:t>　　ケトヘキソース</a:t>
            </a:r>
            <a:endParaRPr lang="zh-CN" altLang="en-US" sz="2400" dirty="0">
              <a:latin typeface="Meiryo UI" panose="020B0604030504040204" pitchFamily="50" charset="-128"/>
              <a:ea typeface="Meiryo UI" panose="020B0604030504040204" pitchFamily="50" charset="-128"/>
            </a:endParaRPr>
          </a:p>
        </p:txBody>
      </p:sp>
      <p:graphicFrame>
        <p:nvGraphicFramePr>
          <p:cNvPr id="9" name="Object 6"/>
          <p:cNvGraphicFramePr>
            <a:graphicFrameLocks noChangeAspect="1"/>
          </p:cNvGraphicFramePr>
          <p:nvPr>
            <p:extLst>
              <p:ext uri="{D42A27DB-BD31-4B8C-83A1-F6EECF244321}">
                <p14:modId xmlns:p14="http://schemas.microsoft.com/office/powerpoint/2010/main" val="3535495774"/>
              </p:ext>
            </p:extLst>
          </p:nvPr>
        </p:nvGraphicFramePr>
        <p:xfrm>
          <a:off x="3050424" y="1745265"/>
          <a:ext cx="1346200" cy="3008312"/>
        </p:xfrm>
        <a:graphic>
          <a:graphicData uri="http://schemas.openxmlformats.org/presentationml/2006/ole">
            <mc:AlternateContent xmlns:mc="http://schemas.openxmlformats.org/markup-compatibility/2006">
              <mc:Choice xmlns:v="urn:schemas-microsoft-com:vml" Requires="v">
                <p:oleObj spid="_x0000_s1080" name="ACD ChemSketch 2.0" r:id="rId7" imgW="829080" imgH="1783080" progId="ACD.ChemSketch.20">
                  <p:embed/>
                </p:oleObj>
              </mc:Choice>
              <mc:Fallback>
                <p:oleObj name="ACD ChemSketch 2.0" r:id="rId7" imgW="829080" imgH="1783080" progId="ACD.ChemSketch.20">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0424" y="1745265"/>
                        <a:ext cx="1346200"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7"/>
          <p:cNvSpPr txBox="1">
            <a:spLocks noChangeArrowheads="1"/>
          </p:cNvSpPr>
          <p:nvPr/>
        </p:nvSpPr>
        <p:spPr bwMode="auto">
          <a:xfrm>
            <a:off x="1839161" y="318102"/>
            <a:ext cx="7842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eiryo UI" panose="020B0604030504040204" pitchFamily="50" charset="-128"/>
                <a:ea typeface="Meiryo UI" panose="020B0604030504040204" pitchFamily="50" charset="-128"/>
              </a:rPr>
              <a:t>1.  </a:t>
            </a:r>
            <a:r>
              <a:rPr lang="ja-JP" altLang="en-US" dirty="0">
                <a:latin typeface="Meiryo UI" panose="020B0604030504040204" pitchFamily="50" charset="-128"/>
                <a:ea typeface="Meiryo UI" panose="020B0604030504040204" pitchFamily="50" charset="-128"/>
              </a:rPr>
              <a:t>単糖</a:t>
            </a:r>
            <a:r>
              <a:rPr lang="zh-CN" altLang="en-US"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それ以上簡単な分子にならないもの</a:t>
            </a:r>
            <a:endParaRPr lang="zh-CN" altLang="en-US" dirty="0">
              <a:latin typeface="Meiryo UI" panose="020B0604030504040204" pitchFamily="50" charset="-128"/>
              <a:ea typeface="Meiryo UI" panose="020B0604030504040204" pitchFamily="50" charset="-128"/>
            </a:endParaRPr>
          </a:p>
        </p:txBody>
      </p:sp>
      <p:graphicFrame>
        <p:nvGraphicFramePr>
          <p:cNvPr id="11" name="Object 8"/>
          <p:cNvGraphicFramePr>
            <a:graphicFrameLocks noChangeAspect="1"/>
          </p:cNvGraphicFramePr>
          <p:nvPr>
            <p:extLst>
              <p:ext uri="{D42A27DB-BD31-4B8C-83A1-F6EECF244321}">
                <p14:modId xmlns:p14="http://schemas.microsoft.com/office/powerpoint/2010/main" val="3697741125"/>
              </p:ext>
            </p:extLst>
          </p:nvPr>
        </p:nvGraphicFramePr>
        <p:xfrm>
          <a:off x="6328611" y="5086952"/>
          <a:ext cx="2952750" cy="1382713"/>
        </p:xfrm>
        <a:graphic>
          <a:graphicData uri="http://schemas.openxmlformats.org/presentationml/2006/ole">
            <mc:AlternateContent xmlns:mc="http://schemas.openxmlformats.org/markup-compatibility/2006">
              <mc:Choice xmlns:v="urn:schemas-microsoft-com:vml" Requires="v">
                <p:oleObj spid="_x0000_s1081" name="ChemSketch" r:id="rId9" imgW="1761840" imgH="825840" progId="ACD.ChemSketch.20">
                  <p:embed/>
                </p:oleObj>
              </mc:Choice>
              <mc:Fallback>
                <p:oleObj name="ChemSketch" r:id="rId9" imgW="1761840" imgH="825840" progId="ACD.ChemSketch.2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8611" y="5086952"/>
                        <a:ext cx="295275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5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436013983"/>
              </p:ext>
            </p:extLst>
          </p:nvPr>
        </p:nvGraphicFramePr>
        <p:xfrm>
          <a:off x="2986121" y="4787717"/>
          <a:ext cx="1943100" cy="1697037"/>
        </p:xfrm>
        <a:graphic>
          <a:graphicData uri="http://schemas.openxmlformats.org/presentationml/2006/ole">
            <mc:AlternateContent xmlns:mc="http://schemas.openxmlformats.org/markup-compatibility/2006">
              <mc:Choice xmlns:v="urn:schemas-microsoft-com:vml" Requires="v">
                <p:oleObj spid="_x0000_s2102" name="ACD ChemSketch 2.0" r:id="rId3" imgW="1152000" imgH="1005840" progId="ACD.ChemSketch.20">
                  <p:embed/>
                </p:oleObj>
              </mc:Choice>
              <mc:Fallback>
                <p:oleObj name="ACD ChemSketch 2.0" r:id="rId3" imgW="1152000" imgH="1005840" progId="ACD.ChemSketch.20">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121" y="4787717"/>
                        <a:ext cx="1943100"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1010684706"/>
              </p:ext>
            </p:extLst>
          </p:nvPr>
        </p:nvGraphicFramePr>
        <p:xfrm>
          <a:off x="6327808" y="4782954"/>
          <a:ext cx="2519363" cy="1452563"/>
        </p:xfrm>
        <a:graphic>
          <a:graphicData uri="http://schemas.openxmlformats.org/presentationml/2006/ole">
            <mc:AlternateContent xmlns:mc="http://schemas.openxmlformats.org/markup-compatibility/2006">
              <mc:Choice xmlns:v="urn:schemas-microsoft-com:vml" Requires="v">
                <p:oleObj spid="_x0000_s2103" name="ACD ChemSketch 2.0" r:id="rId5" imgW="1200960" imgH="691920" progId="ACD.ChemSketch.20">
                  <p:embed/>
                </p:oleObj>
              </mc:Choice>
              <mc:Fallback>
                <p:oleObj name="ACD ChemSketch 2.0" r:id="rId5" imgW="1200960" imgH="691920" progId="ACD.ChemSketch.20">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7808" y="4782954"/>
                        <a:ext cx="2519363"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4208356974"/>
              </p:ext>
            </p:extLst>
          </p:nvPr>
        </p:nvGraphicFramePr>
        <p:xfrm>
          <a:off x="2986121" y="1619067"/>
          <a:ext cx="1404937" cy="3024187"/>
        </p:xfrm>
        <a:graphic>
          <a:graphicData uri="http://schemas.openxmlformats.org/presentationml/2006/ole">
            <mc:AlternateContent xmlns:mc="http://schemas.openxmlformats.org/markup-compatibility/2006">
              <mc:Choice xmlns:v="urn:schemas-microsoft-com:vml" Requires="v">
                <p:oleObj spid="_x0000_s2104" name="ACD ChemSketch 2.0" r:id="rId7" imgW="829080" imgH="1783080" progId="ACD.ChemSketch.20">
                  <p:embed/>
                </p:oleObj>
              </mc:Choice>
              <mc:Fallback>
                <p:oleObj name="ACD ChemSketch 2.0" r:id="rId7" imgW="829080" imgH="1783080" progId="ACD.ChemSketch.20">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6121" y="1619067"/>
                        <a:ext cx="1404937"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2441608" y="591954"/>
            <a:ext cx="3143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400">
                <a:latin typeface="Meiryo UI" panose="020B0604030504040204" pitchFamily="50" charset="-128"/>
                <a:ea typeface="Meiryo UI" panose="020B0604030504040204" pitchFamily="50" charset="-128"/>
              </a:rPr>
              <a:t>ガラクトース</a:t>
            </a:r>
            <a:r>
              <a:rPr lang="en-US" altLang="zh-CN" sz="2400">
                <a:latin typeface="Meiryo UI" panose="020B0604030504040204" pitchFamily="50" charset="-128"/>
                <a:ea typeface="Meiryo UI" panose="020B0604030504040204" pitchFamily="50" charset="-128"/>
              </a:rPr>
              <a:t>(galactose)</a:t>
            </a:r>
          </a:p>
          <a:p>
            <a:r>
              <a:rPr lang="ja-JP" altLang="en-US" sz="2400">
                <a:latin typeface="Meiryo UI" panose="020B0604030504040204" pitchFamily="50" charset="-128"/>
                <a:ea typeface="Meiryo UI" panose="020B0604030504040204" pitchFamily="50" charset="-128"/>
              </a:rPr>
              <a:t>　アルドヘキソース</a:t>
            </a:r>
            <a:endParaRPr lang="zh-CN" altLang="en-US" b="0">
              <a:latin typeface="Meiryo UI" panose="020B0604030504040204" pitchFamily="50" charset="-128"/>
              <a:ea typeface="Meiryo UI" panose="020B0604030504040204" pitchFamily="50" charset="-128"/>
            </a:endParaRPr>
          </a:p>
        </p:txBody>
      </p:sp>
      <p:sp>
        <p:nvSpPr>
          <p:cNvPr id="6" name="Text Box 6"/>
          <p:cNvSpPr txBox="1">
            <a:spLocks noChangeArrowheads="1"/>
          </p:cNvSpPr>
          <p:nvPr/>
        </p:nvSpPr>
        <p:spPr bwMode="auto">
          <a:xfrm>
            <a:off x="6708808" y="668154"/>
            <a:ext cx="2403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400">
                <a:latin typeface="Meiryo UI" panose="020B0604030504040204" pitchFamily="50" charset="-128"/>
                <a:ea typeface="Meiryo UI" panose="020B0604030504040204" pitchFamily="50" charset="-128"/>
              </a:rPr>
              <a:t>リボース</a:t>
            </a:r>
            <a:r>
              <a:rPr lang="en-US" altLang="zh-CN">
                <a:latin typeface="Meiryo UI" panose="020B0604030504040204" pitchFamily="50" charset="-128"/>
                <a:ea typeface="Meiryo UI" panose="020B0604030504040204" pitchFamily="50" charset="-128"/>
              </a:rPr>
              <a:t>(ribose) </a:t>
            </a:r>
          </a:p>
          <a:p>
            <a:r>
              <a:rPr lang="ja-JP" altLang="en-US" sz="2400">
                <a:latin typeface="Meiryo UI" panose="020B0604030504040204" pitchFamily="50" charset="-128"/>
                <a:ea typeface="Meiryo UI" panose="020B0604030504040204" pitchFamily="50" charset="-128"/>
              </a:rPr>
              <a:t>アルドペントース</a:t>
            </a:r>
            <a:endParaRPr lang="zh-CN" altLang="en-US" sz="2400">
              <a:latin typeface="Meiryo UI" panose="020B0604030504040204" pitchFamily="50" charset="-128"/>
              <a:ea typeface="Meiryo UI" panose="020B0604030504040204" pitchFamily="50" charset="-128"/>
            </a:endParaRPr>
          </a:p>
        </p:txBody>
      </p:sp>
      <p:graphicFrame>
        <p:nvGraphicFramePr>
          <p:cNvPr id="7" name="Object 7"/>
          <p:cNvGraphicFramePr>
            <a:graphicFrameLocks noChangeAspect="1"/>
          </p:cNvGraphicFramePr>
          <p:nvPr>
            <p:extLst>
              <p:ext uri="{D42A27DB-BD31-4B8C-83A1-F6EECF244321}">
                <p14:modId xmlns:p14="http://schemas.microsoft.com/office/powerpoint/2010/main" val="2274153082"/>
              </p:ext>
            </p:extLst>
          </p:nvPr>
        </p:nvGraphicFramePr>
        <p:xfrm>
          <a:off x="7018371" y="1834967"/>
          <a:ext cx="1206500" cy="2449512"/>
        </p:xfrm>
        <a:graphic>
          <a:graphicData uri="http://schemas.openxmlformats.org/presentationml/2006/ole">
            <mc:AlternateContent xmlns:mc="http://schemas.openxmlformats.org/markup-compatibility/2006">
              <mc:Choice xmlns:v="urn:schemas-microsoft-com:vml" Requires="v">
                <p:oleObj spid="_x0000_s2105" name="ChemSketch" r:id="rId9" imgW="740520" imgH="1502640" progId="ACD.ChemSketch.20">
                  <p:embed/>
                </p:oleObj>
              </mc:Choice>
              <mc:Fallback>
                <p:oleObj name="ChemSketch" r:id="rId9" imgW="740520" imgH="1502640" progId="ACD.ChemSketch.2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8371" y="1834967"/>
                        <a:ext cx="1206500"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67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纤维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81" y="3716337"/>
            <a:ext cx="9144000" cy="2682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纤维素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444" y="1123950"/>
            <a:ext cx="2305050" cy="22304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纤维素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156" y="1123950"/>
            <a:ext cx="2225675" cy="230505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2565119" y="312979"/>
            <a:ext cx="7085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ja-JP" altLang="en-US" dirty="0" smtClean="0">
                <a:latin typeface="Meiryo UI" panose="020B0604030504040204" pitchFamily="50" charset="-128"/>
                <a:ea typeface="Meiryo UI" panose="020B0604030504040204" pitchFamily="50" charset="-128"/>
              </a:rPr>
              <a:t>セルロース</a:t>
            </a:r>
            <a:r>
              <a:rPr lang="zh-CN"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植物の骨格として存在する。</a:t>
            </a:r>
            <a:endParaRPr lang="zh-CN" altLang="en-US" dirty="0">
              <a:latin typeface="Meiryo UI" panose="020B0604030504040204" pitchFamily="50" charset="-128"/>
              <a:ea typeface="Meiryo UI" panose="020B0604030504040204" pitchFamily="50" charset="-128"/>
            </a:endParaRPr>
          </a:p>
        </p:txBody>
      </p:sp>
      <p:pic>
        <p:nvPicPr>
          <p:cNvPr id="9" name="Picture 6" descr="未标题-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069" y="1123950"/>
            <a:ext cx="2520950" cy="2335212"/>
          </a:xfrm>
          <a:prstGeom prst="rect">
            <a:avLst/>
          </a:prstGeom>
          <a:noFill/>
          <a:extLst>
            <a:ext uri="{909E8E84-426E-40DD-AFC4-6F175D3DCCD1}">
              <a14:hiddenFill xmlns:a14="http://schemas.microsoft.com/office/drawing/2010/main">
                <a:solidFill>
                  <a:srgbClr val="FFFFFF"/>
                </a:solidFill>
              </a14:hiddenFill>
            </a:ext>
          </a:extLst>
        </p:spPr>
      </p:pic>
      <p:sp>
        <p:nvSpPr>
          <p:cNvPr id="10" name="Line 7"/>
          <p:cNvSpPr>
            <a:spLocks noChangeShapeType="1"/>
          </p:cNvSpPr>
          <p:nvPr/>
        </p:nvSpPr>
        <p:spPr bwMode="auto">
          <a:xfrm>
            <a:off x="3763094" y="1700212"/>
            <a:ext cx="1152525"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11" name="Line 8"/>
          <p:cNvSpPr>
            <a:spLocks noChangeShapeType="1"/>
          </p:cNvSpPr>
          <p:nvPr/>
        </p:nvSpPr>
        <p:spPr bwMode="auto">
          <a:xfrm>
            <a:off x="6428506" y="2779712"/>
            <a:ext cx="129540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12" name="Line 9"/>
          <p:cNvSpPr>
            <a:spLocks noChangeShapeType="1"/>
          </p:cNvSpPr>
          <p:nvPr/>
        </p:nvSpPr>
        <p:spPr bwMode="auto">
          <a:xfrm>
            <a:off x="8587506" y="3355975"/>
            <a:ext cx="0" cy="649287"/>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grpSp>
        <p:nvGrpSpPr>
          <p:cNvPr id="13" name="Group 0"/>
          <p:cNvGrpSpPr>
            <a:grpSpLocks/>
          </p:cNvGrpSpPr>
          <p:nvPr/>
        </p:nvGrpSpPr>
        <p:grpSpPr bwMode="auto">
          <a:xfrm>
            <a:off x="2039753" y="5938837"/>
            <a:ext cx="3276600" cy="814388"/>
            <a:chOff x="912" y="3702"/>
            <a:chExt cx="1424" cy="513"/>
          </a:xfrm>
        </p:grpSpPr>
        <p:sp>
          <p:nvSpPr>
            <p:cNvPr id="14" name="Text Box 11"/>
            <p:cNvSpPr txBox="1">
              <a:spLocks noChangeArrowheads="1"/>
            </p:cNvSpPr>
            <p:nvPr/>
          </p:nvSpPr>
          <p:spPr bwMode="auto">
            <a:xfrm>
              <a:off x="912" y="3965"/>
              <a:ext cx="14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l-GR" altLang="zh-CN" sz="2000" dirty="0">
                  <a:solidFill>
                    <a:schemeClr val="folHlink"/>
                  </a:solidFill>
                  <a:latin typeface="Arial" panose="020B0604020202020204" pitchFamily="34" charset="0"/>
                  <a:ea typeface="华文楷体" pitchFamily="2" charset="-122"/>
                </a:rPr>
                <a:t>β</a:t>
              </a:r>
              <a:r>
                <a:rPr lang="en-US" altLang="zh-CN" sz="2000" dirty="0">
                  <a:solidFill>
                    <a:schemeClr val="folHlink"/>
                  </a:solidFill>
                  <a:latin typeface="Arial" panose="020B0604020202020204" pitchFamily="34" charset="0"/>
                  <a:ea typeface="华文楷体" pitchFamily="2" charset="-122"/>
                </a:rPr>
                <a:t>-1,4-</a:t>
              </a:r>
              <a:r>
                <a:rPr lang="ja-JP" altLang="en-US" sz="2000" dirty="0">
                  <a:solidFill>
                    <a:schemeClr val="folHlink"/>
                  </a:solidFill>
                  <a:latin typeface="Arial" panose="020B0604020202020204" pitchFamily="34" charset="0"/>
                </a:rPr>
                <a:t>グリコシド結合</a:t>
              </a:r>
              <a:endParaRPr lang="zh-CN" altLang="el-GR" sz="2000" dirty="0">
                <a:solidFill>
                  <a:schemeClr val="folHlink"/>
                </a:solidFill>
                <a:latin typeface="Arial" panose="020B0604020202020204" pitchFamily="34" charset="0"/>
              </a:endParaRPr>
            </a:p>
          </p:txBody>
        </p:sp>
        <p:sp>
          <p:nvSpPr>
            <p:cNvPr id="15" name="Line 12"/>
            <p:cNvSpPr>
              <a:spLocks noChangeShapeType="1"/>
            </p:cNvSpPr>
            <p:nvPr/>
          </p:nvSpPr>
          <p:spPr bwMode="auto">
            <a:xfrm flipV="1">
              <a:off x="1724" y="3702"/>
              <a:ext cx="0" cy="272"/>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grpSp>
      <p:sp>
        <p:nvSpPr>
          <p:cNvPr id="16" name="Rectangle 5"/>
          <p:cNvSpPr>
            <a:spLocks noChangeArrowheads="1"/>
          </p:cNvSpPr>
          <p:nvPr/>
        </p:nvSpPr>
        <p:spPr bwMode="auto">
          <a:xfrm>
            <a:off x="6545981" y="5938837"/>
            <a:ext cx="1544638" cy="3460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b="0">
                <a:solidFill>
                  <a:schemeClr val="bg2"/>
                </a:solidFill>
                <a:latin typeface="Arial" panose="020B0604020202020204" pitchFamily="34" charset="0"/>
              </a:rPr>
              <a:t>セルロース単体</a:t>
            </a:r>
            <a:endParaRPr lang="zh-CN" altLang="en-US" sz="1600" b="0">
              <a:solidFill>
                <a:schemeClr val="bg2"/>
              </a:solidFill>
              <a:latin typeface="Arial" panose="020B0604020202020204" pitchFamily="34" charset="0"/>
            </a:endParaRPr>
          </a:p>
        </p:txBody>
      </p:sp>
      <p:sp>
        <p:nvSpPr>
          <p:cNvPr id="17" name="Rectangle 6"/>
          <p:cNvSpPr>
            <a:spLocks noChangeArrowheads="1"/>
          </p:cNvSpPr>
          <p:nvPr/>
        </p:nvSpPr>
        <p:spPr bwMode="auto">
          <a:xfrm>
            <a:off x="7765181" y="5710237"/>
            <a:ext cx="1066800" cy="33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b="0">
                <a:solidFill>
                  <a:schemeClr val="bg2"/>
                </a:solidFill>
                <a:latin typeface="Arial" panose="020B0604020202020204" pitchFamily="34" charset="0"/>
              </a:rPr>
              <a:t>ミクロ繊維</a:t>
            </a:r>
            <a:endParaRPr lang="zh-CN" altLang="en-US" sz="1600" b="0">
              <a:solidFill>
                <a:schemeClr val="bg2"/>
              </a:solidFill>
              <a:latin typeface="Arial" panose="020B0604020202020204" pitchFamily="34" charset="0"/>
            </a:endParaRPr>
          </a:p>
        </p:txBody>
      </p:sp>
      <p:sp>
        <p:nvSpPr>
          <p:cNvPr id="18" name="Rectangle 7"/>
          <p:cNvSpPr>
            <a:spLocks noChangeArrowheads="1"/>
          </p:cNvSpPr>
          <p:nvPr/>
        </p:nvSpPr>
        <p:spPr bwMode="auto">
          <a:xfrm>
            <a:off x="8744669" y="5710237"/>
            <a:ext cx="1535112" cy="33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600" b="0">
                <a:solidFill>
                  <a:schemeClr val="bg2"/>
                </a:solidFill>
                <a:latin typeface="Arial" panose="020B0604020202020204" pitchFamily="34" charset="0"/>
              </a:rPr>
              <a:t>セルロース繊維</a:t>
            </a:r>
            <a:endParaRPr lang="zh-CN" altLang="en-US" sz="1600" b="0">
              <a:solidFill>
                <a:schemeClr val="bg2"/>
              </a:solidFill>
              <a:latin typeface="Arial" panose="020B0604020202020204" pitchFamily="34" charset="0"/>
            </a:endParaRPr>
          </a:p>
        </p:txBody>
      </p:sp>
      <p:sp>
        <p:nvSpPr>
          <p:cNvPr id="19" name="Rectangle 8"/>
          <p:cNvSpPr>
            <a:spLocks noChangeArrowheads="1"/>
          </p:cNvSpPr>
          <p:nvPr/>
        </p:nvSpPr>
        <p:spPr bwMode="auto">
          <a:xfrm>
            <a:off x="1592981" y="3729037"/>
            <a:ext cx="1828800" cy="5064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SzPct val="85000"/>
            </a:pPr>
            <a:r>
              <a:rPr lang="ja-JP" altLang="en-US" sz="1600" b="0">
                <a:solidFill>
                  <a:schemeClr val="bg2"/>
                </a:solidFill>
                <a:latin typeface="Arial" panose="020B0604020202020204" pitchFamily="34" charset="0"/>
              </a:rPr>
              <a:t>セルロース分子を</a:t>
            </a:r>
          </a:p>
          <a:p>
            <a:pPr>
              <a:lnSpc>
                <a:spcPct val="60000"/>
              </a:lnSpc>
              <a:spcBef>
                <a:spcPct val="50000"/>
              </a:spcBef>
              <a:buSzPct val="85000"/>
            </a:pPr>
            <a:r>
              <a:rPr lang="ja-JP" altLang="en-US" sz="1600" b="0">
                <a:solidFill>
                  <a:schemeClr val="bg2"/>
                </a:solidFill>
                <a:latin typeface="Arial" panose="020B0604020202020204" pitchFamily="34" charset="0"/>
              </a:rPr>
              <a:t>連結する水素結合</a:t>
            </a:r>
            <a:endParaRPr lang="zh-CN" altLang="en-US" sz="1600" b="0">
              <a:solidFill>
                <a:schemeClr val="bg2"/>
              </a:solidFill>
              <a:latin typeface="Arial" panose="020B0604020202020204" pitchFamily="34" charset="0"/>
            </a:endParaRPr>
          </a:p>
        </p:txBody>
      </p:sp>
    </p:spTree>
    <p:extLst>
      <p:ext uri="{BB962C8B-B14F-4D97-AF65-F5344CB8AC3E}">
        <p14:creationId xmlns:p14="http://schemas.microsoft.com/office/powerpoint/2010/main" val="14962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18" presetClass="entr" presetSubtype="1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263" y="0"/>
            <a:ext cx="7887474" cy="6858000"/>
          </a:xfrm>
          <a:prstGeom prst="rect">
            <a:avLst/>
          </a:prstGeom>
        </p:spPr>
      </p:pic>
    </p:spTree>
    <p:extLst>
      <p:ext uri="{BB962C8B-B14F-4D97-AF65-F5344CB8AC3E}">
        <p14:creationId xmlns:p14="http://schemas.microsoft.com/office/powerpoint/2010/main" val="2808759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48517" y="-1"/>
            <a:ext cx="7900258" cy="6858001"/>
          </a:xfrm>
          <a:prstGeom prst="rect">
            <a:avLst/>
          </a:prstGeom>
        </p:spPr>
      </p:pic>
      <p:sp>
        <p:nvSpPr>
          <p:cNvPr id="4" name="正方形/長方形 3"/>
          <p:cNvSpPr/>
          <p:nvPr/>
        </p:nvSpPr>
        <p:spPr>
          <a:xfrm>
            <a:off x="438177" y="154624"/>
            <a:ext cx="3420680" cy="523220"/>
          </a:xfrm>
          <a:prstGeom prst="rect">
            <a:avLst/>
          </a:prstGeom>
        </p:spPr>
        <p:txBody>
          <a:bodyPr wrap="none">
            <a:spAutoFit/>
          </a:bodyPr>
          <a:lstStyle/>
          <a:p>
            <a:r>
              <a:rPr lang="ja-JP" altLang="en-US" sz="1400" dirty="0" smtClean="0">
                <a:latin typeface="Meiryo UI" panose="020B0604030504040204" pitchFamily="50" charset="-128"/>
                <a:ea typeface="Meiryo UI" panose="020B0604030504040204" pitchFamily="50" charset="-128"/>
              </a:rPr>
              <a:t>医化学創薬株式会社「糖鎖の視点」より</a:t>
            </a:r>
            <a:endParaRPr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hlinkClick r:id="rId3"/>
              </a:rPr>
              <a:t>https</a:t>
            </a:r>
            <a:r>
              <a:rPr lang="en-US" altLang="ja-JP" sz="1400" dirty="0">
                <a:latin typeface="Meiryo UI" panose="020B0604030504040204" pitchFamily="50" charset="-128"/>
                <a:ea typeface="Meiryo UI" panose="020B0604030504040204" pitchFamily="50" charset="-128"/>
                <a:hlinkClick r:id="rId3"/>
              </a:rPr>
              <a:t>://soyaku.co.jp/point-of-view</a:t>
            </a:r>
            <a:r>
              <a:rPr lang="en-US" altLang="ja-JP" sz="1400" dirty="0" smtClean="0">
                <a:latin typeface="Meiryo UI" panose="020B0604030504040204" pitchFamily="50" charset="-128"/>
                <a:ea typeface="Meiryo UI" panose="020B0604030504040204" pitchFamily="50" charset="-128"/>
                <a:hlinkClick r:id="rId3"/>
              </a:rPr>
              <a:t>/</a:t>
            </a:r>
            <a:r>
              <a:rPr lang="ja-JP" altLang="en-US" sz="1400" dirty="0" smtClean="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39711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mart-recovery.com/tosa/img/tosa_img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37" y="269507"/>
            <a:ext cx="11961525" cy="631898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4774075" y="6488668"/>
            <a:ext cx="3259867" cy="369332"/>
          </a:xfrm>
          <a:prstGeom prst="rect">
            <a:avLst/>
          </a:prstGeom>
        </p:spPr>
        <p:txBody>
          <a:bodyPr wrap="none">
            <a:spAutoFit/>
          </a:bodyPr>
          <a:lstStyle/>
          <a:p>
            <a:r>
              <a:rPr lang="en-US" altLang="ja-JP" dirty="0" smtClean="0"/>
              <a:t>http://smart-recovery.com/tosa/</a:t>
            </a:r>
            <a:endParaRPr lang="ja-JP" altLang="en-US" dirty="0"/>
          </a:p>
        </p:txBody>
      </p:sp>
    </p:spTree>
    <p:extLst>
      <p:ext uri="{BB962C8B-B14F-4D97-AF65-F5344CB8AC3E}">
        <p14:creationId xmlns:p14="http://schemas.microsoft.com/office/powerpoint/2010/main" val="2169339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a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24" y="484471"/>
            <a:ext cx="5989638"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5562600" y="6543675"/>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ja-JP" sz="1400" dirty="0">
                <a:latin typeface="Arial" panose="020B0604020202020204" pitchFamily="34" charset="0"/>
                <a:ea typeface="ＭＳ Ｐゴシック" panose="020B0600070205080204" pitchFamily="50" charset="-128"/>
              </a:rPr>
              <a:t>Sharon and Lis (1993) Scientific American</a:t>
            </a:r>
            <a:endParaRPr lang="en-US" altLang="ja-JP" b="1" dirty="0">
              <a:latin typeface="Arial" panose="020B0604020202020204" pitchFamily="34" charset="0"/>
              <a:ea typeface="ＭＳ Ｐゴシック" panose="020B0600070205080204" pitchFamily="50" charset="-128"/>
            </a:endParaRPr>
          </a:p>
        </p:txBody>
      </p:sp>
      <p:grpSp>
        <p:nvGrpSpPr>
          <p:cNvPr id="7" name="Group 4"/>
          <p:cNvGrpSpPr>
            <a:grpSpLocks/>
          </p:cNvGrpSpPr>
          <p:nvPr/>
        </p:nvGrpSpPr>
        <p:grpSpPr bwMode="auto">
          <a:xfrm>
            <a:off x="3684287" y="3122896"/>
            <a:ext cx="3251200" cy="1600200"/>
            <a:chOff x="1968" y="1968"/>
            <a:chExt cx="2304" cy="1008"/>
          </a:xfrm>
        </p:grpSpPr>
        <p:sp>
          <p:nvSpPr>
            <p:cNvPr id="8" name="Rectangle 5"/>
            <p:cNvSpPr>
              <a:spLocks noChangeArrowheads="1"/>
            </p:cNvSpPr>
            <p:nvPr/>
          </p:nvSpPr>
          <p:spPr bwMode="auto">
            <a:xfrm>
              <a:off x="3792" y="2688"/>
              <a:ext cx="480" cy="288"/>
            </a:xfrm>
            <a:prstGeom prst="rect">
              <a:avLst/>
            </a:prstGeom>
            <a:noFill/>
            <a:ln w="19050">
              <a:solidFill>
                <a:srgbClr val="FF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ja-JP" altLang="ja-JP"/>
            </a:p>
          </p:txBody>
        </p:sp>
        <p:sp>
          <p:nvSpPr>
            <p:cNvPr id="9" name="Line 6"/>
            <p:cNvSpPr>
              <a:spLocks noChangeShapeType="1"/>
            </p:cNvSpPr>
            <p:nvPr/>
          </p:nvSpPr>
          <p:spPr bwMode="auto">
            <a:xfrm flipH="1" flipV="1">
              <a:off x="3120" y="2352"/>
              <a:ext cx="672" cy="336"/>
            </a:xfrm>
            <a:prstGeom prst="line">
              <a:avLst/>
            </a:prstGeom>
            <a:noFill/>
            <a:ln w="19050">
              <a:solidFill>
                <a:srgbClr val="FF9999"/>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 name="Text Box 7"/>
            <p:cNvSpPr txBox="1">
              <a:spLocks noChangeArrowheads="1"/>
            </p:cNvSpPr>
            <p:nvPr/>
          </p:nvSpPr>
          <p:spPr bwMode="auto">
            <a:xfrm>
              <a:off x="1968" y="1968"/>
              <a:ext cx="1488" cy="589"/>
            </a:xfrm>
            <a:prstGeom prst="rect">
              <a:avLst/>
            </a:prstGeom>
            <a:solidFill>
              <a:schemeClr val="tx1"/>
            </a:solidFill>
            <a:ln w="19050">
              <a:solidFill>
                <a:srgbClr val="FF9999"/>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ja-JP" sz="1800" dirty="0">
                  <a:solidFill>
                    <a:schemeClr val="bg1"/>
                  </a:solidFill>
                  <a:latin typeface="Arial" panose="020B0604020202020204" pitchFamily="34" charset="0"/>
                  <a:ea typeface="ＭＳ Ｐゴシック" panose="020B0600070205080204" pitchFamily="50" charset="-128"/>
                </a:rPr>
                <a:t>Carbohydrate binding determinant</a:t>
              </a:r>
              <a:endParaRPr lang="en-US" altLang="ja-JP" dirty="0">
                <a:solidFill>
                  <a:schemeClr val="bg1"/>
                </a:solidFill>
                <a:ea typeface="ＭＳ Ｐゴシック" panose="020B0600070205080204" pitchFamily="50" charset="-128"/>
              </a:endParaRPr>
            </a:p>
          </p:txBody>
        </p:sp>
      </p:grpSp>
      <p:grpSp>
        <p:nvGrpSpPr>
          <p:cNvPr id="11" name="Group 8"/>
          <p:cNvGrpSpPr>
            <a:grpSpLocks/>
          </p:cNvGrpSpPr>
          <p:nvPr/>
        </p:nvGrpSpPr>
        <p:grpSpPr bwMode="auto">
          <a:xfrm>
            <a:off x="6189362" y="2589496"/>
            <a:ext cx="2913062" cy="2590800"/>
            <a:chOff x="3744" y="1632"/>
            <a:chExt cx="2064" cy="1632"/>
          </a:xfrm>
        </p:grpSpPr>
        <p:sp>
          <p:nvSpPr>
            <p:cNvPr id="12" name="Rectangle 9"/>
            <p:cNvSpPr>
              <a:spLocks noChangeArrowheads="1"/>
            </p:cNvSpPr>
            <p:nvPr/>
          </p:nvSpPr>
          <p:spPr bwMode="auto">
            <a:xfrm>
              <a:off x="3744" y="2544"/>
              <a:ext cx="720" cy="720"/>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ja-JP" altLang="ja-JP"/>
            </a:p>
          </p:txBody>
        </p:sp>
        <p:sp>
          <p:nvSpPr>
            <p:cNvPr id="13" name="Line 10"/>
            <p:cNvSpPr>
              <a:spLocks noChangeShapeType="1"/>
            </p:cNvSpPr>
            <p:nvPr/>
          </p:nvSpPr>
          <p:spPr bwMode="auto">
            <a:xfrm flipV="1">
              <a:off x="4464" y="2208"/>
              <a:ext cx="240" cy="336"/>
            </a:xfrm>
            <a:prstGeom prst="line">
              <a:avLst/>
            </a:prstGeom>
            <a:noFill/>
            <a:ln w="1905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Text Box 11"/>
            <p:cNvSpPr txBox="1">
              <a:spLocks noChangeArrowheads="1"/>
            </p:cNvSpPr>
            <p:nvPr/>
          </p:nvSpPr>
          <p:spPr bwMode="auto">
            <a:xfrm>
              <a:off x="4464" y="1632"/>
              <a:ext cx="1344" cy="589"/>
            </a:xfrm>
            <a:prstGeom prst="rect">
              <a:avLst/>
            </a:prstGeom>
            <a:solidFill>
              <a:schemeClr val="tx1"/>
            </a:solidFill>
            <a:ln w="19050">
              <a:solidFill>
                <a:srgbClr val="99CCFF"/>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ja-JP" sz="1800" dirty="0">
                  <a:solidFill>
                    <a:schemeClr val="bg1"/>
                  </a:solidFill>
                  <a:latin typeface="Arial" panose="020B0604020202020204" pitchFamily="34" charset="0"/>
                  <a:ea typeface="ＭＳ Ｐゴシック" panose="020B0600070205080204" pitchFamily="50" charset="-128"/>
                </a:rPr>
                <a:t>Carbohydrate recognition domain (CRD)</a:t>
              </a:r>
              <a:endParaRPr lang="en-US" altLang="ja-JP" dirty="0">
                <a:solidFill>
                  <a:schemeClr val="bg1"/>
                </a:solidFill>
                <a:ea typeface="ＭＳ Ｐゴシック" panose="020B0600070205080204" pitchFamily="50" charset="-128"/>
              </a:endParaRPr>
            </a:p>
          </p:txBody>
        </p:sp>
      </p:grpSp>
      <p:sp>
        <p:nvSpPr>
          <p:cNvPr id="15" name="Text Box 13"/>
          <p:cNvSpPr txBox="1">
            <a:spLocks noChangeArrowheads="1"/>
          </p:cNvSpPr>
          <p:nvPr/>
        </p:nvSpPr>
        <p:spPr bwMode="auto">
          <a:xfrm>
            <a:off x="8500762" y="3685466"/>
            <a:ext cx="2514600" cy="923330"/>
          </a:xfrm>
          <a:prstGeom prst="rect">
            <a:avLst/>
          </a:prstGeom>
          <a:noFill/>
          <a:ln w="9525">
            <a:noFill/>
            <a:miter lim="800000"/>
            <a:headEnd/>
            <a:tailEnd/>
          </a:ln>
        </p:spPr>
        <p:txBody>
          <a:bodyPr>
            <a:spAutoFit/>
          </a:bodyPr>
          <a:lstStyle/>
          <a:p>
            <a:pPr>
              <a:spcBef>
                <a:spcPct val="50000"/>
              </a:spcBef>
              <a:defRPr/>
            </a:pPr>
            <a:r>
              <a:rPr lang="en-US" dirty="0">
                <a:effectLst>
                  <a:outerShdw blurRad="38100" dist="38100" dir="2700000" algn="tl">
                    <a:srgbClr val="000000">
                      <a:alpha val="43137"/>
                    </a:srgbClr>
                  </a:outerShdw>
                </a:effectLst>
                <a:latin typeface="Arial" charset="0"/>
                <a:cs typeface="+mn-cs"/>
              </a:rPr>
              <a:t>Lectin =</a:t>
            </a:r>
            <a:br>
              <a:rPr lang="en-US" dirty="0">
                <a:effectLst>
                  <a:outerShdw blurRad="38100" dist="38100" dir="2700000" algn="tl">
                    <a:srgbClr val="000000">
                      <a:alpha val="43137"/>
                    </a:srgbClr>
                  </a:outerShdw>
                </a:effectLst>
                <a:latin typeface="Arial" charset="0"/>
                <a:cs typeface="+mn-cs"/>
              </a:rPr>
            </a:br>
            <a:r>
              <a:rPr lang="en-US" dirty="0">
                <a:effectLst>
                  <a:outerShdw blurRad="38100" dist="38100" dir="2700000" algn="tl">
                    <a:srgbClr val="000000">
                      <a:alpha val="43137"/>
                    </a:srgbClr>
                  </a:outerShdw>
                </a:effectLst>
                <a:latin typeface="Arial" charset="0"/>
                <a:cs typeface="+mn-cs"/>
              </a:rPr>
              <a:t>Glycan Binding Protein (GBP)</a:t>
            </a:r>
          </a:p>
        </p:txBody>
      </p:sp>
      <p:sp>
        <p:nvSpPr>
          <p:cNvPr id="16" name="Text Box 14"/>
          <p:cNvSpPr txBox="1">
            <a:spLocks noChangeArrowheads="1"/>
          </p:cNvSpPr>
          <p:nvPr/>
        </p:nvSpPr>
        <p:spPr bwMode="auto">
          <a:xfrm>
            <a:off x="4166887" y="5285071"/>
            <a:ext cx="1143000" cy="369332"/>
          </a:xfrm>
          <a:prstGeom prst="rect">
            <a:avLst/>
          </a:prstGeom>
          <a:noFill/>
          <a:ln w="9525">
            <a:noFill/>
            <a:miter lim="800000"/>
            <a:headEnd/>
            <a:tailEnd/>
          </a:ln>
        </p:spPr>
        <p:txBody>
          <a:bodyPr>
            <a:spAutoFit/>
          </a:bodyPr>
          <a:lstStyle/>
          <a:p>
            <a:pPr>
              <a:spcBef>
                <a:spcPct val="50000"/>
              </a:spcBef>
              <a:defRPr/>
            </a:pPr>
            <a:r>
              <a:rPr lang="en-US" dirty="0">
                <a:solidFill>
                  <a:schemeClr val="bg1"/>
                </a:solidFill>
                <a:effectLst>
                  <a:outerShdw blurRad="38100" dist="38100" dir="2700000" algn="tl">
                    <a:srgbClr val="000000">
                      <a:alpha val="43137"/>
                    </a:srgbClr>
                  </a:outerShdw>
                </a:effectLst>
                <a:latin typeface="Arial" charset="0"/>
                <a:cs typeface="+mn-cs"/>
              </a:rPr>
              <a:t>Glycan</a:t>
            </a:r>
          </a:p>
        </p:txBody>
      </p:sp>
    </p:spTree>
    <p:extLst>
      <p:ext uri="{BB962C8B-B14F-4D97-AF65-F5344CB8AC3E}">
        <p14:creationId xmlns:p14="http://schemas.microsoft.com/office/powerpoint/2010/main" val="28324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7276" y="608806"/>
            <a:ext cx="8901112"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6319788" y="6244431"/>
            <a:ext cx="411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ja-JP" sz="1400" dirty="0">
                <a:latin typeface="Arial" panose="020B0604020202020204" pitchFamily="34" charset="0"/>
              </a:rPr>
              <a:t>Sharon and Lis (2004) </a:t>
            </a:r>
            <a:r>
              <a:rPr lang="en-US" altLang="ja-JP" sz="1400" i="1" dirty="0" err="1">
                <a:latin typeface="Arial" panose="020B0604020202020204" pitchFamily="34" charset="0"/>
              </a:rPr>
              <a:t>Glycobiology</a:t>
            </a:r>
            <a:r>
              <a:rPr lang="en-US" altLang="ja-JP" sz="1400" dirty="0">
                <a:latin typeface="Arial" panose="020B0604020202020204" pitchFamily="34" charset="0"/>
              </a:rPr>
              <a:t> 14:53R</a:t>
            </a:r>
            <a:endParaRPr lang="en-US" altLang="ja-JP" b="1" i="1" dirty="0">
              <a:latin typeface="Arial" panose="020B0604020202020204" pitchFamily="34" charset="0"/>
            </a:endParaRPr>
          </a:p>
        </p:txBody>
      </p:sp>
    </p:spTree>
    <p:extLst>
      <p:ext uri="{BB962C8B-B14F-4D97-AF65-F5344CB8AC3E}">
        <p14:creationId xmlns:p14="http://schemas.microsoft.com/office/powerpoint/2010/main" val="2724254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426" y="113302"/>
            <a:ext cx="5461372" cy="611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1"/>
          <p:cNvSpPr txBox="1">
            <a:spLocks noChangeArrowheads="1"/>
          </p:cNvSpPr>
          <p:nvPr/>
        </p:nvSpPr>
        <p:spPr bwMode="auto">
          <a:xfrm>
            <a:off x="8400498" y="6229066"/>
            <a:ext cx="1582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6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7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000" dirty="0"/>
              <a:t>生化学 </a:t>
            </a:r>
            <a:r>
              <a:rPr lang="en-US" altLang="ja-JP" sz="1000" dirty="0"/>
              <a:t>84: 18-29, 2012</a:t>
            </a:r>
            <a:endParaRPr lang="ja-JP" altLang="en-US" sz="1000" dirty="0"/>
          </a:p>
        </p:txBody>
      </p:sp>
      <p:sp>
        <p:nvSpPr>
          <p:cNvPr id="7" name="Text Box 40"/>
          <p:cNvSpPr txBox="1">
            <a:spLocks noChangeArrowheads="1"/>
          </p:cNvSpPr>
          <p:nvPr/>
        </p:nvSpPr>
        <p:spPr bwMode="auto">
          <a:xfrm>
            <a:off x="359343" y="901080"/>
            <a:ext cx="565965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1028700" eaLnBrk="0" hangingPunct="0">
              <a:spcBef>
                <a:spcPct val="20000"/>
              </a:spcBef>
              <a:buChar char="•"/>
              <a:defRPr kumimoji="1" sz="3600">
                <a:solidFill>
                  <a:schemeClr val="tx1"/>
                </a:solidFill>
                <a:latin typeface="Arial" panose="020B0604020202020204" pitchFamily="34" charset="0"/>
                <a:ea typeface="ＭＳ Ｐゴシック" panose="020B0600070205080204" pitchFamily="50" charset="-128"/>
              </a:defRPr>
            </a:lvl1pPr>
            <a:lvl2pPr marL="742950" indent="-285750" defTabSz="1028700"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2pPr>
            <a:lvl3pPr marL="1143000" indent="-228600" defTabSz="1028700" eaLnBrk="0" hangingPunct="0">
              <a:spcBef>
                <a:spcPct val="20000"/>
              </a:spcBef>
              <a:buChar char="•"/>
              <a:defRPr kumimoji="1" sz="2700">
                <a:solidFill>
                  <a:schemeClr val="tx1"/>
                </a:solidFill>
                <a:latin typeface="Arial" panose="020B0604020202020204" pitchFamily="34" charset="0"/>
                <a:ea typeface="ＭＳ Ｐゴシック" panose="020B0600070205080204" pitchFamily="50" charset="-128"/>
              </a:defRPr>
            </a:lvl3pPr>
            <a:lvl4pPr marL="1600200" indent="-228600" defTabSz="10287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4pPr>
            <a:lvl5pPr marL="2057400" indent="-228600" defTabSz="10287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5pPr>
            <a:lvl6pPr marL="25146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6pPr>
            <a:lvl7pPr marL="29718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7pPr>
            <a:lvl8pPr marL="34290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8pPr>
            <a:lvl9pPr marL="38862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FontTx/>
              <a:buNone/>
            </a:pPr>
            <a:r>
              <a:rPr lang="ja-JP" altLang="en-US" sz="1800" dirty="0">
                <a:latin typeface="Meiryo UI" panose="020B0604030504040204" pitchFamily="50" charset="-128"/>
                <a:ea typeface="Meiryo UI" panose="020B0604030504040204" pitchFamily="50" charset="-128"/>
              </a:rPr>
              <a:t>右図</a:t>
            </a:r>
            <a:r>
              <a:rPr lang="ja-JP" altLang="en-US" sz="1800" dirty="0" smtClean="0">
                <a:latin typeface="Meiryo UI" panose="020B0604030504040204" pitchFamily="50" charset="-128"/>
                <a:ea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endParaRPr>
          </a:p>
          <a:p>
            <a:pPr eaLnBrk="1" hangingPunct="1">
              <a:spcBef>
                <a:spcPct val="50000"/>
              </a:spcBef>
              <a:buFontTx/>
              <a:buNone/>
            </a:pPr>
            <a:r>
              <a:rPr lang="ja-JP" altLang="en-US" sz="1800" dirty="0" smtClean="0">
                <a:latin typeface="Meiryo UI" panose="020B0604030504040204" pitchFamily="50" charset="-128"/>
                <a:ea typeface="Meiryo UI" panose="020B0604030504040204" pitchFamily="50" charset="-128"/>
              </a:rPr>
              <a:t>タンパク質</a:t>
            </a:r>
            <a:r>
              <a:rPr lang="ja-JP" altLang="en-US" sz="1800" dirty="0">
                <a:latin typeface="Meiryo UI" panose="020B0604030504040204" pitchFamily="50" charset="-128"/>
                <a:ea typeface="Meiryo UI" panose="020B0604030504040204" pitchFamily="50" charset="-128"/>
              </a:rPr>
              <a:t>の糖鎖修飾や、変性タンパク質の分解</a:t>
            </a:r>
            <a:r>
              <a:rPr lang="en-US" altLang="ja-JP" sz="1800" dirty="0">
                <a:latin typeface="Meiryo UI" panose="020B0604030504040204" pitchFamily="50" charset="-128"/>
                <a:ea typeface="Meiryo UI" panose="020B0604030504040204" pitchFamily="50" charset="-128"/>
              </a:rPr>
              <a:t>(ERAD)</a:t>
            </a:r>
            <a:r>
              <a:rPr lang="ja-JP" altLang="en-US" sz="1800" dirty="0">
                <a:latin typeface="Meiryo UI" panose="020B0604030504040204" pitchFamily="50" charset="-128"/>
                <a:ea typeface="Meiryo UI" panose="020B0604030504040204" pitchFamily="50" charset="-128"/>
              </a:rPr>
              <a:t>にもかかわらず、</a:t>
            </a:r>
            <a:r>
              <a:rPr lang="en-US" altLang="ja-JP" sz="1800" dirty="0">
                <a:latin typeface="Meiryo UI" panose="020B0604030504040204" pitchFamily="50" charset="-128"/>
                <a:ea typeface="Meiryo UI" panose="020B0604030504040204" pitchFamily="50" charset="-128"/>
              </a:rPr>
              <a:t>ER</a:t>
            </a:r>
            <a:r>
              <a:rPr lang="ja-JP" altLang="en-US" sz="1800" dirty="0">
                <a:latin typeface="Meiryo UI" panose="020B0604030504040204" pitchFamily="50" charset="-128"/>
                <a:ea typeface="Meiryo UI" panose="020B0604030504040204" pitchFamily="50" charset="-128"/>
              </a:rPr>
              <a:t>内腔に変性タンパク質が蓄積すると</a:t>
            </a:r>
            <a:r>
              <a:rPr lang="en-US" altLang="ja-JP" sz="1800" dirty="0">
                <a:latin typeface="Meiryo UI" panose="020B0604030504040204" pitchFamily="50" charset="-128"/>
                <a:ea typeface="Meiryo UI" panose="020B0604030504040204" pitchFamily="50" charset="-128"/>
              </a:rPr>
              <a:t>(ER stress)</a:t>
            </a:r>
            <a:r>
              <a:rPr lang="ja-JP" altLang="en-US" sz="1800" dirty="0" err="1">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ER</a:t>
            </a:r>
            <a:r>
              <a:rPr lang="ja-JP" altLang="en-US" sz="1800" dirty="0">
                <a:latin typeface="Meiryo UI" panose="020B0604030504040204" pitchFamily="50" charset="-128"/>
                <a:ea typeface="Meiryo UI" panose="020B0604030504040204" pitchFamily="50" charset="-128"/>
              </a:rPr>
              <a:t>膜タンパク質であるストレスセンサーに結合し、これを不活化していた</a:t>
            </a:r>
            <a:r>
              <a:rPr lang="en-US" altLang="ja-JP" sz="1800" dirty="0">
                <a:latin typeface="Meiryo UI" panose="020B0604030504040204" pitchFamily="50" charset="-128"/>
                <a:ea typeface="Meiryo UI" panose="020B0604030504040204" pitchFamily="50" charset="-128"/>
              </a:rPr>
              <a:t>ER chaperone</a:t>
            </a:r>
            <a:r>
              <a:rPr lang="ja-JP" altLang="en-US" sz="1800" dirty="0">
                <a:latin typeface="Meiryo UI" panose="020B0604030504040204" pitchFamily="50" charset="-128"/>
                <a:ea typeface="Meiryo UI" panose="020B0604030504040204" pitchFamily="50" charset="-128"/>
              </a:rPr>
              <a:t>が変性タンパク質に取られて、センサーから離れることでセンサーが活性化、ストレスに対処する</a:t>
            </a:r>
            <a:r>
              <a:rPr lang="en-US" altLang="ja-JP" sz="1800" dirty="0">
                <a:latin typeface="Meiryo UI" panose="020B0604030504040204" pitchFamily="50" charset="-128"/>
                <a:ea typeface="Meiryo UI" panose="020B0604030504040204" pitchFamily="50" charset="-128"/>
              </a:rPr>
              <a:t>chaperone</a:t>
            </a:r>
            <a:r>
              <a:rPr lang="ja-JP" altLang="en-US" sz="1800" dirty="0">
                <a:latin typeface="Meiryo UI" panose="020B0604030504040204" pitchFamily="50" charset="-128"/>
                <a:ea typeface="Meiryo UI" panose="020B0604030504040204" pitchFamily="50" charset="-128"/>
              </a:rPr>
              <a:t>などの遺伝子を誘導する（</a:t>
            </a:r>
            <a:r>
              <a:rPr lang="en-US" altLang="ja-JP" sz="1800" dirty="0">
                <a:latin typeface="Meiryo UI" panose="020B0604030504040204" pitchFamily="50" charset="-128"/>
                <a:ea typeface="Meiryo UI" panose="020B0604030504040204" pitchFamily="50" charset="-128"/>
              </a:rPr>
              <a:t>unfolded protein response: UPR</a:t>
            </a:r>
            <a:r>
              <a:rPr lang="ja-JP" altLang="en-US" sz="1800" dirty="0">
                <a:latin typeface="Meiryo UI" panose="020B0604030504040204" pitchFamily="50" charset="-128"/>
                <a:ea typeface="Meiryo UI" panose="020B0604030504040204" pitchFamily="50" charset="-128"/>
              </a:rPr>
              <a:t>）。例えば、</a:t>
            </a:r>
            <a:r>
              <a:rPr lang="en-US" altLang="ja-JP" sz="1800" dirty="0">
                <a:latin typeface="Meiryo UI" panose="020B0604030504040204" pitchFamily="50" charset="-128"/>
                <a:ea typeface="Meiryo UI" panose="020B0604030504040204" pitchFamily="50" charset="-128"/>
              </a:rPr>
              <a:t>ATF6(</a:t>
            </a:r>
            <a:r>
              <a:rPr lang="ja-JP" altLang="en-US" sz="1800" dirty="0">
                <a:latin typeface="Meiryo UI" panose="020B0604030504040204" pitchFamily="50" charset="-128"/>
                <a:ea typeface="Meiryo UI" panose="020B0604030504040204" pitchFamily="50" charset="-128"/>
              </a:rPr>
              <a:t>中央</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は、</a:t>
            </a:r>
            <a:r>
              <a:rPr lang="en-US" altLang="ja-JP" sz="1800" dirty="0">
                <a:latin typeface="Meiryo UI" panose="020B0604030504040204" pitchFamily="50" charset="-128"/>
                <a:ea typeface="Meiryo UI" panose="020B0604030504040204" pitchFamily="50" charset="-128"/>
              </a:rPr>
              <a:t>chaperone</a:t>
            </a:r>
            <a:r>
              <a:rPr lang="ja-JP" altLang="en-US" sz="1800" dirty="0">
                <a:latin typeface="Meiryo UI" panose="020B0604030504040204" pitchFamily="50" charset="-128"/>
                <a:ea typeface="Meiryo UI" panose="020B0604030504040204" pitchFamily="50" charset="-128"/>
              </a:rPr>
              <a:t>が離れると、隠されていた</a:t>
            </a:r>
            <a:r>
              <a:rPr lang="en-US" altLang="ja-JP" sz="1800" dirty="0">
                <a:latin typeface="Meiryo UI" panose="020B0604030504040204" pitchFamily="50" charset="-128"/>
                <a:ea typeface="Meiryo UI" panose="020B0604030504040204" pitchFamily="50" charset="-128"/>
              </a:rPr>
              <a:t>Golgi</a:t>
            </a:r>
            <a:r>
              <a:rPr lang="ja-JP" altLang="en-US" sz="1800" dirty="0">
                <a:latin typeface="Meiryo UI" panose="020B0604030504040204" pitchFamily="50" charset="-128"/>
                <a:ea typeface="Meiryo UI" panose="020B0604030504040204" pitchFamily="50" charset="-128"/>
              </a:rPr>
              <a:t>移行シグナルが現れ、</a:t>
            </a:r>
            <a:r>
              <a:rPr lang="en-US" altLang="ja-JP" sz="1800" dirty="0">
                <a:latin typeface="Meiryo UI" panose="020B0604030504040204" pitchFamily="50" charset="-128"/>
                <a:ea typeface="Meiryo UI" panose="020B0604030504040204" pitchFamily="50" charset="-128"/>
              </a:rPr>
              <a:t>Golgi</a:t>
            </a:r>
            <a:r>
              <a:rPr lang="ja-JP" altLang="en-US" sz="1800" dirty="0">
                <a:latin typeface="Meiryo UI" panose="020B0604030504040204" pitchFamily="50" charset="-128"/>
                <a:ea typeface="Meiryo UI" panose="020B0604030504040204" pitchFamily="50" charset="-128"/>
              </a:rPr>
              <a:t>へ移動し、そこで膜内部分が</a:t>
            </a:r>
            <a:r>
              <a:rPr lang="en-US" altLang="ja-JP" sz="1800" dirty="0">
                <a:latin typeface="Meiryo UI" panose="020B0604030504040204" pitchFamily="50" charset="-128"/>
                <a:ea typeface="Meiryo UI" panose="020B0604030504040204" pitchFamily="50" charset="-128"/>
              </a:rPr>
              <a:t>RIP (Regulated </a:t>
            </a:r>
            <a:r>
              <a:rPr lang="en-US" altLang="ja-JP" sz="1800" dirty="0" err="1">
                <a:latin typeface="Meiryo UI" panose="020B0604030504040204" pitchFamily="50" charset="-128"/>
                <a:ea typeface="Meiryo UI" panose="020B0604030504040204" pitchFamily="50" charset="-128"/>
              </a:rPr>
              <a:t>intramembrane</a:t>
            </a:r>
            <a:r>
              <a:rPr lang="en-US" altLang="ja-JP" sz="1800" dirty="0">
                <a:latin typeface="Meiryo UI" panose="020B0604030504040204" pitchFamily="50" charset="-128"/>
                <a:ea typeface="Meiryo UI" panose="020B0604030504040204" pitchFamily="50" charset="-128"/>
              </a:rPr>
              <a:t> proteolysis)</a:t>
            </a:r>
            <a:r>
              <a:rPr lang="ja-JP" altLang="en-US" sz="1800" dirty="0">
                <a:latin typeface="Meiryo UI" panose="020B0604030504040204" pitchFamily="50" charset="-128"/>
                <a:ea typeface="Meiryo UI" panose="020B0604030504040204" pitchFamily="50" charset="-128"/>
              </a:rPr>
              <a:t>によって切断される（</a:t>
            </a:r>
            <a:r>
              <a:rPr lang="en-US" altLang="ja-JP" sz="1800" dirty="0" err="1">
                <a:latin typeface="Meiryo UI" panose="020B0604030504040204" pitchFamily="50" charset="-128"/>
                <a:ea typeface="Meiryo UI" panose="020B0604030504040204" pitchFamily="50" charset="-128"/>
              </a:rPr>
              <a:t>Alzhei-mer</a:t>
            </a:r>
            <a:r>
              <a:rPr lang="ja-JP" altLang="en-US" sz="1800" dirty="0">
                <a:latin typeface="Meiryo UI" panose="020B0604030504040204" pitchFamily="50" charset="-128"/>
                <a:ea typeface="Meiryo UI" panose="020B0604030504040204" pitchFamily="50" charset="-128"/>
              </a:rPr>
              <a:t>病の原因物質アミロイド</a:t>
            </a:r>
            <a:r>
              <a:rPr lang="en-US" altLang="ja-JP" sz="1800" dirty="0">
                <a:latin typeface="Meiryo UI" panose="020B0604030504040204" pitchFamily="50" charset="-128"/>
                <a:ea typeface="Meiryo UI" panose="020B0604030504040204" pitchFamily="50" charset="-128"/>
              </a:rPr>
              <a:t>b</a:t>
            </a:r>
            <a:r>
              <a:rPr lang="ja-JP" altLang="en-US" sz="1800" dirty="0">
                <a:latin typeface="Meiryo UI" panose="020B0604030504040204" pitchFamily="50" charset="-128"/>
                <a:ea typeface="Meiryo UI" panose="020B0604030504040204" pitchFamily="50" charset="-128"/>
              </a:rPr>
              <a:t>を作る</a:t>
            </a:r>
            <a:r>
              <a:rPr lang="en-US" altLang="ja-JP" sz="1800" dirty="0">
                <a:latin typeface="Meiryo UI" panose="020B0604030504040204" pitchFamily="50" charset="-128"/>
                <a:ea typeface="Meiryo UI" panose="020B0604030504040204" pitchFamily="50" charset="-128"/>
              </a:rPr>
              <a:t>g-</a:t>
            </a:r>
            <a:r>
              <a:rPr lang="en-US" altLang="ja-JP" sz="1800" dirty="0" err="1">
                <a:latin typeface="Meiryo UI" panose="020B0604030504040204" pitchFamily="50" charset="-128"/>
                <a:ea typeface="Meiryo UI" panose="020B0604030504040204" pitchFamily="50" charset="-128"/>
              </a:rPr>
              <a:t>secre</a:t>
            </a:r>
            <a:r>
              <a:rPr lang="en-US" altLang="ja-JP" sz="18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tase</a:t>
            </a:r>
            <a:r>
              <a:rPr lang="ja-JP" altLang="en-US" sz="1800" dirty="0">
                <a:latin typeface="Meiryo UI" panose="020B0604030504040204" pitchFamily="50" charset="-128"/>
                <a:ea typeface="Meiryo UI" panose="020B0604030504040204" pitchFamily="50" charset="-128"/>
              </a:rPr>
              <a:t>などもこれ）。そして、その産物が転写調節因子として核内移行する。そのような努力にもかかわらず、ストレスが回避されない場合は、細胞死の原因に</a:t>
            </a:r>
            <a:r>
              <a:rPr lang="ja-JP" altLang="en-US" sz="1800" dirty="0" smtClean="0">
                <a:latin typeface="Meiryo UI" panose="020B0604030504040204" pitchFamily="50" charset="-128"/>
                <a:ea typeface="Meiryo UI" panose="020B0604030504040204" pitchFamily="50" charset="-128"/>
              </a:rPr>
              <a:t>なる</a:t>
            </a:r>
            <a:endParaRPr lang="en-US" altLang="ja-JP" sz="1800" dirty="0" smtClean="0">
              <a:latin typeface="Meiryo UI" panose="020B0604030504040204" pitchFamily="50" charset="-128"/>
              <a:ea typeface="Meiryo UI" panose="020B0604030504040204" pitchFamily="50" charset="-128"/>
            </a:endParaRPr>
          </a:p>
          <a:p>
            <a:pPr eaLnBrk="1" hangingPunct="1">
              <a:spcBef>
                <a:spcPct val="50000"/>
              </a:spcBef>
              <a:buFontTx/>
              <a:buNone/>
            </a:pPr>
            <a:r>
              <a:rPr lang="ja-JP" altLang="en-US" sz="1800" dirty="0" smtClean="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図右</a:t>
            </a:r>
            <a:r>
              <a:rPr lang="en-US" altLang="ja-JP" sz="1800" dirty="0">
                <a:latin typeface="Meiryo UI" panose="020B0604030504040204" pitchFamily="50" charset="-128"/>
                <a:ea typeface="Meiryo UI" panose="020B0604030504040204" pitchFamily="50" charset="-128"/>
              </a:rPr>
              <a:t>Ask1</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JSK: </a:t>
            </a:r>
            <a:r>
              <a:rPr lang="ja-JP" altLang="en-US" sz="1800" dirty="0">
                <a:latin typeface="Meiryo UI" panose="020B0604030504040204" pitchFamily="50" charset="-128"/>
                <a:ea typeface="Meiryo UI" panose="020B0604030504040204" pitchFamily="50" charset="-128"/>
              </a:rPr>
              <a:t>神経細胞や分泌細胞で）。</a:t>
            </a:r>
          </a:p>
        </p:txBody>
      </p:sp>
    </p:spTree>
    <p:extLst>
      <p:ext uri="{BB962C8B-B14F-4D97-AF65-F5344CB8AC3E}">
        <p14:creationId xmlns:p14="http://schemas.microsoft.com/office/powerpoint/2010/main" val="1182682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3"/>
          <p:cNvSpPr>
            <a:spLocks noChangeArrowheads="1"/>
          </p:cNvSpPr>
          <p:nvPr/>
        </p:nvSpPr>
        <p:spPr bwMode="auto">
          <a:xfrm>
            <a:off x="2261419" y="1459665"/>
            <a:ext cx="7273925" cy="4103688"/>
          </a:xfrm>
          <a:prstGeom prst="ellipse">
            <a:avLst/>
          </a:prstGeom>
          <a:solidFill>
            <a:schemeClr val="bg1"/>
          </a:solidFill>
          <a:ln w="508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6" name="Oval 4"/>
          <p:cNvSpPr>
            <a:spLocks noChangeArrowheads="1"/>
          </p:cNvSpPr>
          <p:nvPr/>
        </p:nvSpPr>
        <p:spPr bwMode="auto">
          <a:xfrm>
            <a:off x="7373169" y="3259890"/>
            <a:ext cx="504825" cy="6477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sz="4000" b="1"/>
          </a:p>
        </p:txBody>
      </p:sp>
      <p:sp>
        <p:nvSpPr>
          <p:cNvPr id="67" name="Oval 5"/>
          <p:cNvSpPr>
            <a:spLocks noChangeArrowheads="1"/>
          </p:cNvSpPr>
          <p:nvPr/>
        </p:nvSpPr>
        <p:spPr bwMode="auto">
          <a:xfrm>
            <a:off x="8165331" y="2899528"/>
            <a:ext cx="504825" cy="649287"/>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sz="3600" b="1">
              <a:latin typeface="Lucida Console" panose="020B0609040504020204" pitchFamily="49" charset="0"/>
              <a:ea typeface="HG創英角ﾎﾟｯﾌﾟ体" panose="040B0A09000000000000" pitchFamily="49" charset="-128"/>
            </a:endParaRPr>
          </a:p>
        </p:txBody>
      </p:sp>
      <p:sp>
        <p:nvSpPr>
          <p:cNvPr id="68" name="Oval 6"/>
          <p:cNvSpPr>
            <a:spLocks noChangeArrowheads="1"/>
          </p:cNvSpPr>
          <p:nvPr/>
        </p:nvSpPr>
        <p:spPr bwMode="auto">
          <a:xfrm>
            <a:off x="4061644" y="2539165"/>
            <a:ext cx="142875"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9" name="Oval 7"/>
          <p:cNvSpPr>
            <a:spLocks noChangeArrowheads="1"/>
          </p:cNvSpPr>
          <p:nvPr/>
        </p:nvSpPr>
        <p:spPr bwMode="auto">
          <a:xfrm>
            <a:off x="2837681" y="3331328"/>
            <a:ext cx="144463"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0" name="Oval 8"/>
          <p:cNvSpPr>
            <a:spLocks noChangeArrowheads="1"/>
          </p:cNvSpPr>
          <p:nvPr/>
        </p:nvSpPr>
        <p:spPr bwMode="auto">
          <a:xfrm>
            <a:off x="3413944" y="2467728"/>
            <a:ext cx="144462" cy="1428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 name="Oval 9"/>
          <p:cNvSpPr>
            <a:spLocks noChangeArrowheads="1"/>
          </p:cNvSpPr>
          <p:nvPr/>
        </p:nvSpPr>
        <p:spPr bwMode="auto">
          <a:xfrm>
            <a:off x="2980556" y="2612190"/>
            <a:ext cx="144463"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2" name="Oval 10"/>
          <p:cNvSpPr>
            <a:spLocks noChangeArrowheads="1"/>
          </p:cNvSpPr>
          <p:nvPr/>
        </p:nvSpPr>
        <p:spPr bwMode="auto">
          <a:xfrm>
            <a:off x="2693219" y="3043990"/>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 name="Oval 11"/>
          <p:cNvSpPr>
            <a:spLocks noChangeArrowheads="1"/>
          </p:cNvSpPr>
          <p:nvPr/>
        </p:nvSpPr>
        <p:spPr bwMode="auto">
          <a:xfrm>
            <a:off x="3125019" y="3907590"/>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4" name="Oval 12"/>
          <p:cNvSpPr>
            <a:spLocks noChangeArrowheads="1"/>
          </p:cNvSpPr>
          <p:nvPr/>
        </p:nvSpPr>
        <p:spPr bwMode="auto">
          <a:xfrm>
            <a:off x="3269481" y="2323265"/>
            <a:ext cx="144463"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5" name="Oval 13"/>
          <p:cNvSpPr>
            <a:spLocks noChangeArrowheads="1"/>
          </p:cNvSpPr>
          <p:nvPr/>
        </p:nvSpPr>
        <p:spPr bwMode="auto">
          <a:xfrm>
            <a:off x="4422006" y="1964490"/>
            <a:ext cx="142875"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6" name="Freeform 14"/>
          <p:cNvSpPr>
            <a:spLocks/>
          </p:cNvSpPr>
          <p:nvPr/>
        </p:nvSpPr>
        <p:spPr bwMode="auto">
          <a:xfrm>
            <a:off x="8309794" y="2972553"/>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7" name="Freeform 15"/>
          <p:cNvSpPr>
            <a:spLocks/>
          </p:cNvSpPr>
          <p:nvPr/>
        </p:nvSpPr>
        <p:spPr bwMode="auto">
          <a:xfrm>
            <a:off x="7517631" y="3331328"/>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8" name="Oval 16"/>
          <p:cNvSpPr>
            <a:spLocks noChangeArrowheads="1"/>
          </p:cNvSpPr>
          <p:nvPr/>
        </p:nvSpPr>
        <p:spPr bwMode="auto">
          <a:xfrm>
            <a:off x="3413944" y="3620253"/>
            <a:ext cx="144462"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9" name="Oval 17"/>
          <p:cNvSpPr>
            <a:spLocks noChangeArrowheads="1"/>
          </p:cNvSpPr>
          <p:nvPr/>
        </p:nvSpPr>
        <p:spPr bwMode="auto">
          <a:xfrm>
            <a:off x="3845744" y="232326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0" name="Oval 18"/>
          <p:cNvSpPr>
            <a:spLocks noChangeArrowheads="1"/>
          </p:cNvSpPr>
          <p:nvPr/>
        </p:nvSpPr>
        <p:spPr bwMode="auto">
          <a:xfrm>
            <a:off x="3629844" y="2035928"/>
            <a:ext cx="144462"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1" name="Oval 19"/>
          <p:cNvSpPr>
            <a:spLocks noChangeArrowheads="1"/>
          </p:cNvSpPr>
          <p:nvPr/>
        </p:nvSpPr>
        <p:spPr bwMode="auto">
          <a:xfrm>
            <a:off x="3485381" y="3043990"/>
            <a:ext cx="144463"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2" name="Oval 20"/>
          <p:cNvSpPr>
            <a:spLocks noChangeArrowheads="1"/>
          </p:cNvSpPr>
          <p:nvPr/>
        </p:nvSpPr>
        <p:spPr bwMode="auto">
          <a:xfrm>
            <a:off x="3413944" y="398061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3" name="Oval 21"/>
          <p:cNvSpPr>
            <a:spLocks noChangeArrowheads="1"/>
          </p:cNvSpPr>
          <p:nvPr/>
        </p:nvSpPr>
        <p:spPr bwMode="auto">
          <a:xfrm>
            <a:off x="2693219" y="354881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4" name="Oval 22"/>
          <p:cNvSpPr>
            <a:spLocks noChangeArrowheads="1"/>
          </p:cNvSpPr>
          <p:nvPr/>
        </p:nvSpPr>
        <p:spPr bwMode="auto">
          <a:xfrm>
            <a:off x="3629844" y="3836153"/>
            <a:ext cx="144462"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5" name="Oval 23"/>
          <p:cNvSpPr>
            <a:spLocks noChangeArrowheads="1"/>
          </p:cNvSpPr>
          <p:nvPr/>
        </p:nvSpPr>
        <p:spPr bwMode="auto">
          <a:xfrm>
            <a:off x="2693219" y="398061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6" name="Text Box 24"/>
          <p:cNvSpPr txBox="1">
            <a:spLocks noChangeArrowheads="1"/>
          </p:cNvSpPr>
          <p:nvPr/>
        </p:nvSpPr>
        <p:spPr bwMode="auto">
          <a:xfrm>
            <a:off x="7373169" y="5491915"/>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核膜</a:t>
            </a:r>
          </a:p>
        </p:txBody>
      </p:sp>
      <p:sp>
        <p:nvSpPr>
          <p:cNvPr id="87" name="Text Box 25"/>
          <p:cNvSpPr txBox="1">
            <a:spLocks noChangeArrowheads="1"/>
          </p:cNvSpPr>
          <p:nvPr/>
        </p:nvSpPr>
        <p:spPr bwMode="auto">
          <a:xfrm>
            <a:off x="6004744" y="5707815"/>
            <a:ext cx="1233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t>核小体</a:t>
            </a:r>
          </a:p>
        </p:txBody>
      </p:sp>
      <p:sp>
        <p:nvSpPr>
          <p:cNvPr id="88" name="Text Box 26"/>
          <p:cNvSpPr txBox="1">
            <a:spLocks noChangeArrowheads="1"/>
          </p:cNvSpPr>
          <p:nvPr/>
        </p:nvSpPr>
        <p:spPr bwMode="auto">
          <a:xfrm>
            <a:off x="1685156" y="1099303"/>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細胞膜</a:t>
            </a:r>
          </a:p>
        </p:txBody>
      </p:sp>
      <p:sp>
        <p:nvSpPr>
          <p:cNvPr id="89" name="Text Box 27"/>
          <p:cNvSpPr txBox="1">
            <a:spLocks noChangeArrowheads="1"/>
          </p:cNvSpPr>
          <p:nvPr/>
        </p:nvSpPr>
        <p:spPr bwMode="auto">
          <a:xfrm>
            <a:off x="1469256" y="4915653"/>
            <a:ext cx="187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2000" b="1">
                <a:solidFill>
                  <a:srgbClr val="FF3300"/>
                </a:solidFill>
              </a:rPr>
              <a:t>粗面小</a:t>
            </a:r>
            <a:r>
              <a:rPr lang="ja-JP" altLang="en-US" sz="2000" b="1">
                <a:solidFill>
                  <a:srgbClr val="FF3300"/>
                </a:solidFill>
              </a:rPr>
              <a:t>胞体</a:t>
            </a:r>
          </a:p>
        </p:txBody>
      </p:sp>
      <p:sp>
        <p:nvSpPr>
          <p:cNvPr id="90" name="Text Box 28"/>
          <p:cNvSpPr txBox="1">
            <a:spLocks noChangeArrowheads="1"/>
          </p:cNvSpPr>
          <p:nvPr/>
        </p:nvSpPr>
        <p:spPr bwMode="auto">
          <a:xfrm>
            <a:off x="8511919" y="4886778"/>
            <a:ext cx="1979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dirty="0">
                <a:solidFill>
                  <a:srgbClr val="FF3300"/>
                </a:solidFill>
              </a:rPr>
              <a:t>ミトコンドリア</a:t>
            </a:r>
          </a:p>
        </p:txBody>
      </p:sp>
      <p:sp>
        <p:nvSpPr>
          <p:cNvPr id="91" name="Text Box 29"/>
          <p:cNvSpPr txBox="1">
            <a:spLocks noChangeArrowheads="1"/>
          </p:cNvSpPr>
          <p:nvPr/>
        </p:nvSpPr>
        <p:spPr bwMode="auto">
          <a:xfrm>
            <a:off x="8597131" y="1531103"/>
            <a:ext cx="1441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ゴルジ体</a:t>
            </a:r>
          </a:p>
        </p:txBody>
      </p:sp>
      <p:sp>
        <p:nvSpPr>
          <p:cNvPr id="92" name="Text Box 30"/>
          <p:cNvSpPr txBox="1">
            <a:spLocks noChangeArrowheads="1"/>
          </p:cNvSpPr>
          <p:nvPr/>
        </p:nvSpPr>
        <p:spPr bwMode="auto">
          <a:xfrm>
            <a:off x="1469256" y="1891465"/>
            <a:ext cx="165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t>リボソーム</a:t>
            </a:r>
          </a:p>
        </p:txBody>
      </p:sp>
      <p:sp>
        <p:nvSpPr>
          <p:cNvPr id="93" name="Line 31"/>
          <p:cNvSpPr>
            <a:spLocks noChangeShapeType="1"/>
          </p:cNvSpPr>
          <p:nvPr/>
        </p:nvSpPr>
        <p:spPr bwMode="auto">
          <a:xfrm flipH="1" flipV="1">
            <a:off x="6293669" y="3980615"/>
            <a:ext cx="1368425" cy="15113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4" name="Line 32"/>
          <p:cNvSpPr>
            <a:spLocks noChangeShapeType="1"/>
          </p:cNvSpPr>
          <p:nvPr/>
        </p:nvSpPr>
        <p:spPr bwMode="auto">
          <a:xfrm flipH="1">
            <a:off x="8309794" y="1891465"/>
            <a:ext cx="504825" cy="5762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5" name="Line 33"/>
          <p:cNvSpPr>
            <a:spLocks noChangeShapeType="1"/>
          </p:cNvSpPr>
          <p:nvPr/>
        </p:nvSpPr>
        <p:spPr bwMode="auto">
          <a:xfrm>
            <a:off x="2548756" y="1531103"/>
            <a:ext cx="64770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6" name="Line 34"/>
          <p:cNvSpPr>
            <a:spLocks noChangeShapeType="1"/>
          </p:cNvSpPr>
          <p:nvPr/>
        </p:nvSpPr>
        <p:spPr bwMode="auto">
          <a:xfrm flipH="1" flipV="1">
            <a:off x="8525694" y="3548815"/>
            <a:ext cx="647700" cy="13668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7" name="Text Box 35"/>
          <p:cNvSpPr txBox="1">
            <a:spLocks noChangeArrowheads="1"/>
          </p:cNvSpPr>
          <p:nvPr/>
        </p:nvSpPr>
        <p:spPr bwMode="auto">
          <a:xfrm>
            <a:off x="3196456" y="1172328"/>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t>細胞質</a:t>
            </a:r>
          </a:p>
        </p:txBody>
      </p:sp>
      <p:sp>
        <p:nvSpPr>
          <p:cNvPr id="98" name="Line 36"/>
          <p:cNvSpPr>
            <a:spLocks noChangeShapeType="1"/>
          </p:cNvSpPr>
          <p:nvPr/>
        </p:nvSpPr>
        <p:spPr bwMode="auto">
          <a:xfrm>
            <a:off x="4133081" y="1459665"/>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9" name="Line 37"/>
          <p:cNvSpPr>
            <a:spLocks noChangeShapeType="1"/>
          </p:cNvSpPr>
          <p:nvPr/>
        </p:nvSpPr>
        <p:spPr bwMode="auto">
          <a:xfrm>
            <a:off x="4637906" y="1459665"/>
            <a:ext cx="2873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0" name="Oval 38"/>
          <p:cNvSpPr>
            <a:spLocks noChangeArrowheads="1"/>
          </p:cNvSpPr>
          <p:nvPr/>
        </p:nvSpPr>
        <p:spPr bwMode="auto">
          <a:xfrm>
            <a:off x="5717406" y="1675565"/>
            <a:ext cx="576263" cy="504825"/>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1" name="Text Box 39"/>
          <p:cNvSpPr txBox="1">
            <a:spLocks noChangeArrowheads="1"/>
          </p:cNvSpPr>
          <p:nvPr/>
        </p:nvSpPr>
        <p:spPr bwMode="auto">
          <a:xfrm>
            <a:off x="7157269" y="1172328"/>
            <a:ext cx="1531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リソソーム</a:t>
            </a:r>
          </a:p>
        </p:txBody>
      </p:sp>
      <p:sp>
        <p:nvSpPr>
          <p:cNvPr id="102" name="Line 40"/>
          <p:cNvSpPr>
            <a:spLocks noChangeShapeType="1"/>
          </p:cNvSpPr>
          <p:nvPr/>
        </p:nvSpPr>
        <p:spPr bwMode="auto">
          <a:xfrm flipH="1">
            <a:off x="6222231" y="1388228"/>
            <a:ext cx="3587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Line 41"/>
          <p:cNvSpPr>
            <a:spLocks noChangeShapeType="1"/>
          </p:cNvSpPr>
          <p:nvPr/>
        </p:nvSpPr>
        <p:spPr bwMode="auto">
          <a:xfrm>
            <a:off x="6581006" y="1388228"/>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4" name="Freeform 42"/>
          <p:cNvSpPr>
            <a:spLocks/>
          </p:cNvSpPr>
          <p:nvPr/>
        </p:nvSpPr>
        <p:spPr bwMode="auto">
          <a:xfrm>
            <a:off x="3125019" y="4339390"/>
            <a:ext cx="2976562" cy="1082675"/>
          </a:xfrm>
          <a:custGeom>
            <a:avLst/>
            <a:gdLst>
              <a:gd name="T0" fmla="*/ 832 w 1875"/>
              <a:gd name="T1" fmla="*/ 0 h 696"/>
              <a:gd name="T2" fmla="*/ 877 w 1875"/>
              <a:gd name="T3" fmla="*/ 182 h 696"/>
              <a:gd name="T4" fmla="*/ 650 w 1875"/>
              <a:gd name="T5" fmla="*/ 137 h 696"/>
              <a:gd name="T6" fmla="*/ 559 w 1875"/>
              <a:gd name="T7" fmla="*/ 182 h 696"/>
              <a:gd name="T8" fmla="*/ 1330 w 1875"/>
              <a:gd name="T9" fmla="*/ 318 h 696"/>
              <a:gd name="T10" fmla="*/ 1421 w 1875"/>
              <a:gd name="T11" fmla="*/ 273 h 696"/>
              <a:gd name="T12" fmla="*/ 1557 w 1875"/>
              <a:gd name="T13" fmla="*/ 227 h 696"/>
              <a:gd name="T14" fmla="*/ 1648 w 1875"/>
              <a:gd name="T15" fmla="*/ 363 h 696"/>
              <a:gd name="T16" fmla="*/ 1557 w 1875"/>
              <a:gd name="T17" fmla="*/ 363 h 696"/>
              <a:gd name="T18" fmla="*/ 1240 w 1875"/>
              <a:gd name="T19" fmla="*/ 409 h 696"/>
              <a:gd name="T20" fmla="*/ 242 w 1875"/>
              <a:gd name="T21" fmla="*/ 182 h 696"/>
              <a:gd name="T22" fmla="*/ 197 w 1875"/>
              <a:gd name="T23" fmla="*/ 273 h 696"/>
              <a:gd name="T24" fmla="*/ 1421 w 1875"/>
              <a:gd name="T25" fmla="*/ 590 h 696"/>
              <a:gd name="T26" fmla="*/ 1648 w 1875"/>
              <a:gd name="T27" fmla="*/ 499 h 696"/>
              <a:gd name="T28" fmla="*/ 1829 w 1875"/>
              <a:gd name="T29" fmla="*/ 545 h 696"/>
              <a:gd name="T30" fmla="*/ 1784 w 1875"/>
              <a:gd name="T31" fmla="*/ 636 h 696"/>
              <a:gd name="T32" fmla="*/ 1285 w 1875"/>
              <a:gd name="T33" fmla="*/ 681 h 696"/>
              <a:gd name="T34" fmla="*/ 786 w 1875"/>
              <a:gd name="T35" fmla="*/ 545 h 696"/>
              <a:gd name="T36" fmla="*/ 741 w 1875"/>
              <a:gd name="T37" fmla="*/ 636 h 696"/>
              <a:gd name="T38" fmla="*/ 741 w 1875"/>
              <a:gd name="T39" fmla="*/ 54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5" h="696">
                <a:moveTo>
                  <a:pt x="832" y="0"/>
                </a:moveTo>
                <a:cubicBezTo>
                  <a:pt x="869" y="79"/>
                  <a:pt x="907" y="159"/>
                  <a:pt x="877" y="182"/>
                </a:cubicBezTo>
                <a:cubicBezTo>
                  <a:pt x="847" y="205"/>
                  <a:pt x="703" y="137"/>
                  <a:pt x="650" y="137"/>
                </a:cubicBezTo>
                <a:cubicBezTo>
                  <a:pt x="597" y="137"/>
                  <a:pt x="446" y="152"/>
                  <a:pt x="559" y="182"/>
                </a:cubicBezTo>
                <a:cubicBezTo>
                  <a:pt x="672" y="212"/>
                  <a:pt x="1186" y="303"/>
                  <a:pt x="1330" y="318"/>
                </a:cubicBezTo>
                <a:cubicBezTo>
                  <a:pt x="1474" y="333"/>
                  <a:pt x="1383" y="288"/>
                  <a:pt x="1421" y="273"/>
                </a:cubicBezTo>
                <a:cubicBezTo>
                  <a:pt x="1459" y="258"/>
                  <a:pt x="1519" y="212"/>
                  <a:pt x="1557" y="227"/>
                </a:cubicBezTo>
                <a:cubicBezTo>
                  <a:pt x="1595" y="242"/>
                  <a:pt x="1648" y="340"/>
                  <a:pt x="1648" y="363"/>
                </a:cubicBezTo>
                <a:cubicBezTo>
                  <a:pt x="1648" y="386"/>
                  <a:pt x="1625" y="355"/>
                  <a:pt x="1557" y="363"/>
                </a:cubicBezTo>
                <a:cubicBezTo>
                  <a:pt x="1489" y="371"/>
                  <a:pt x="1459" y="439"/>
                  <a:pt x="1240" y="409"/>
                </a:cubicBezTo>
                <a:cubicBezTo>
                  <a:pt x="1021" y="379"/>
                  <a:pt x="416" y="205"/>
                  <a:pt x="242" y="182"/>
                </a:cubicBezTo>
                <a:cubicBezTo>
                  <a:pt x="68" y="159"/>
                  <a:pt x="0" y="205"/>
                  <a:pt x="197" y="273"/>
                </a:cubicBezTo>
                <a:cubicBezTo>
                  <a:pt x="394" y="341"/>
                  <a:pt x="1179" y="552"/>
                  <a:pt x="1421" y="590"/>
                </a:cubicBezTo>
                <a:cubicBezTo>
                  <a:pt x="1663" y="628"/>
                  <a:pt x="1580" y="506"/>
                  <a:pt x="1648" y="499"/>
                </a:cubicBezTo>
                <a:cubicBezTo>
                  <a:pt x="1716" y="492"/>
                  <a:pt x="1806" y="522"/>
                  <a:pt x="1829" y="545"/>
                </a:cubicBezTo>
                <a:cubicBezTo>
                  <a:pt x="1852" y="568"/>
                  <a:pt x="1875" y="613"/>
                  <a:pt x="1784" y="636"/>
                </a:cubicBezTo>
                <a:cubicBezTo>
                  <a:pt x="1693" y="659"/>
                  <a:pt x="1451" y="696"/>
                  <a:pt x="1285" y="681"/>
                </a:cubicBezTo>
                <a:cubicBezTo>
                  <a:pt x="1119" y="666"/>
                  <a:pt x="877" y="553"/>
                  <a:pt x="786" y="545"/>
                </a:cubicBezTo>
                <a:cubicBezTo>
                  <a:pt x="695" y="537"/>
                  <a:pt x="748" y="636"/>
                  <a:pt x="741" y="636"/>
                </a:cubicBezTo>
                <a:cubicBezTo>
                  <a:pt x="734" y="636"/>
                  <a:pt x="737" y="590"/>
                  <a:pt x="741" y="545"/>
                </a:cubicBezTo>
              </a:path>
            </a:pathLst>
          </a:custGeom>
          <a:noFill/>
          <a:ln w="1016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5" name="Freeform 43"/>
          <p:cNvSpPr>
            <a:spLocks/>
          </p:cNvSpPr>
          <p:nvPr/>
        </p:nvSpPr>
        <p:spPr bwMode="auto">
          <a:xfrm>
            <a:off x="3340919" y="2467728"/>
            <a:ext cx="682625" cy="1500187"/>
          </a:xfrm>
          <a:custGeom>
            <a:avLst/>
            <a:gdLst>
              <a:gd name="T0" fmla="*/ 378 w 430"/>
              <a:gd name="T1" fmla="*/ 568 h 945"/>
              <a:gd name="T2" fmla="*/ 333 w 430"/>
              <a:gd name="T3" fmla="*/ 704 h 945"/>
              <a:gd name="T4" fmla="*/ 333 w 430"/>
              <a:gd name="T5" fmla="*/ 296 h 945"/>
              <a:gd name="T6" fmla="*/ 423 w 430"/>
              <a:gd name="T7" fmla="*/ 114 h 945"/>
              <a:gd name="T8" fmla="*/ 378 w 430"/>
              <a:gd name="T9" fmla="*/ 23 h 945"/>
              <a:gd name="T10" fmla="*/ 242 w 430"/>
              <a:gd name="T11" fmla="*/ 250 h 945"/>
              <a:gd name="T12" fmla="*/ 242 w 430"/>
              <a:gd name="T13" fmla="*/ 522 h 945"/>
              <a:gd name="T14" fmla="*/ 151 w 430"/>
              <a:gd name="T15" fmla="*/ 885 h 945"/>
              <a:gd name="T16" fmla="*/ 15 w 430"/>
              <a:gd name="T17" fmla="*/ 885 h 945"/>
              <a:gd name="T18" fmla="*/ 61 w 430"/>
              <a:gd name="T19" fmla="*/ 522 h 945"/>
              <a:gd name="T20" fmla="*/ 151 w 430"/>
              <a:gd name="T21" fmla="*/ 16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 h="945">
                <a:moveTo>
                  <a:pt x="378" y="568"/>
                </a:moveTo>
                <a:cubicBezTo>
                  <a:pt x="359" y="658"/>
                  <a:pt x="340" y="749"/>
                  <a:pt x="333" y="704"/>
                </a:cubicBezTo>
                <a:cubicBezTo>
                  <a:pt x="326" y="659"/>
                  <a:pt x="318" y="394"/>
                  <a:pt x="333" y="296"/>
                </a:cubicBezTo>
                <a:cubicBezTo>
                  <a:pt x="348" y="198"/>
                  <a:pt x="416" y="159"/>
                  <a:pt x="423" y="114"/>
                </a:cubicBezTo>
                <a:cubicBezTo>
                  <a:pt x="430" y="69"/>
                  <a:pt x="408" y="0"/>
                  <a:pt x="378" y="23"/>
                </a:cubicBezTo>
                <a:cubicBezTo>
                  <a:pt x="348" y="46"/>
                  <a:pt x="265" y="167"/>
                  <a:pt x="242" y="250"/>
                </a:cubicBezTo>
                <a:cubicBezTo>
                  <a:pt x="219" y="333"/>
                  <a:pt x="257" y="416"/>
                  <a:pt x="242" y="522"/>
                </a:cubicBezTo>
                <a:cubicBezTo>
                  <a:pt x="227" y="628"/>
                  <a:pt x="189" y="825"/>
                  <a:pt x="151" y="885"/>
                </a:cubicBezTo>
                <a:cubicBezTo>
                  <a:pt x="113" y="945"/>
                  <a:pt x="30" y="945"/>
                  <a:pt x="15" y="885"/>
                </a:cubicBezTo>
                <a:cubicBezTo>
                  <a:pt x="0" y="825"/>
                  <a:pt x="38" y="643"/>
                  <a:pt x="61" y="522"/>
                </a:cubicBezTo>
                <a:cubicBezTo>
                  <a:pt x="84" y="401"/>
                  <a:pt x="117" y="280"/>
                  <a:pt x="151" y="160"/>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6" name="Freeform 44"/>
          <p:cNvSpPr>
            <a:spLocks/>
          </p:cNvSpPr>
          <p:nvPr/>
        </p:nvSpPr>
        <p:spPr bwMode="auto">
          <a:xfrm>
            <a:off x="3053581" y="2443915"/>
            <a:ext cx="311150" cy="1031875"/>
          </a:xfrm>
          <a:custGeom>
            <a:avLst/>
            <a:gdLst>
              <a:gd name="T0" fmla="*/ 90 w 196"/>
              <a:gd name="T1" fmla="*/ 650 h 650"/>
              <a:gd name="T2" fmla="*/ 181 w 196"/>
              <a:gd name="T3" fmla="*/ 287 h 650"/>
              <a:gd name="T4" fmla="*/ 181 w 196"/>
              <a:gd name="T5" fmla="*/ 60 h 650"/>
              <a:gd name="T6" fmla="*/ 90 w 196"/>
              <a:gd name="T7" fmla="*/ 15 h 650"/>
              <a:gd name="T8" fmla="*/ 90 w 196"/>
              <a:gd name="T9" fmla="*/ 151 h 650"/>
              <a:gd name="T10" fmla="*/ 90 w 196"/>
              <a:gd name="T11" fmla="*/ 423 h 650"/>
              <a:gd name="T12" fmla="*/ 0 w 196"/>
              <a:gd name="T13" fmla="*/ 559 h 650"/>
            </a:gdLst>
            <a:ahLst/>
            <a:cxnLst>
              <a:cxn ang="0">
                <a:pos x="T0" y="T1"/>
              </a:cxn>
              <a:cxn ang="0">
                <a:pos x="T2" y="T3"/>
              </a:cxn>
              <a:cxn ang="0">
                <a:pos x="T4" y="T5"/>
              </a:cxn>
              <a:cxn ang="0">
                <a:pos x="T6" y="T7"/>
              </a:cxn>
              <a:cxn ang="0">
                <a:pos x="T8" y="T9"/>
              </a:cxn>
              <a:cxn ang="0">
                <a:pos x="T10" y="T11"/>
              </a:cxn>
              <a:cxn ang="0">
                <a:pos x="T12" y="T13"/>
              </a:cxn>
            </a:cxnLst>
            <a:rect l="0" t="0" r="r" b="b"/>
            <a:pathLst>
              <a:path w="196" h="650">
                <a:moveTo>
                  <a:pt x="90" y="650"/>
                </a:moveTo>
                <a:cubicBezTo>
                  <a:pt x="128" y="517"/>
                  <a:pt x="166" y="385"/>
                  <a:pt x="181" y="287"/>
                </a:cubicBezTo>
                <a:cubicBezTo>
                  <a:pt x="196" y="189"/>
                  <a:pt x="196" y="105"/>
                  <a:pt x="181" y="60"/>
                </a:cubicBezTo>
                <a:cubicBezTo>
                  <a:pt x="166" y="15"/>
                  <a:pt x="105" y="0"/>
                  <a:pt x="90" y="15"/>
                </a:cubicBezTo>
                <a:cubicBezTo>
                  <a:pt x="75" y="30"/>
                  <a:pt x="90" y="83"/>
                  <a:pt x="90" y="151"/>
                </a:cubicBezTo>
                <a:cubicBezTo>
                  <a:pt x="90" y="219"/>
                  <a:pt x="105" y="355"/>
                  <a:pt x="90" y="423"/>
                </a:cubicBezTo>
                <a:cubicBezTo>
                  <a:pt x="75" y="491"/>
                  <a:pt x="15" y="536"/>
                  <a:pt x="0" y="559"/>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7" name="Freeform 45"/>
          <p:cNvSpPr>
            <a:spLocks/>
          </p:cNvSpPr>
          <p:nvPr/>
        </p:nvSpPr>
        <p:spPr bwMode="auto">
          <a:xfrm>
            <a:off x="2813869" y="2972553"/>
            <a:ext cx="166687" cy="719137"/>
          </a:xfrm>
          <a:custGeom>
            <a:avLst/>
            <a:gdLst>
              <a:gd name="T0" fmla="*/ 105 w 105"/>
              <a:gd name="T1" fmla="*/ 0 h 453"/>
              <a:gd name="T2" fmla="*/ 15 w 105"/>
              <a:gd name="T3" fmla="*/ 181 h 453"/>
              <a:gd name="T4" fmla="*/ 15 w 105"/>
              <a:gd name="T5" fmla="*/ 317 h 453"/>
              <a:gd name="T6" fmla="*/ 105 w 105"/>
              <a:gd name="T7" fmla="*/ 453 h 453"/>
            </a:gdLst>
            <a:ahLst/>
            <a:cxnLst>
              <a:cxn ang="0">
                <a:pos x="T0" y="T1"/>
              </a:cxn>
              <a:cxn ang="0">
                <a:pos x="T2" y="T3"/>
              </a:cxn>
              <a:cxn ang="0">
                <a:pos x="T4" y="T5"/>
              </a:cxn>
              <a:cxn ang="0">
                <a:pos x="T6" y="T7"/>
              </a:cxn>
            </a:cxnLst>
            <a:rect l="0" t="0" r="r" b="b"/>
            <a:pathLst>
              <a:path w="105" h="453">
                <a:moveTo>
                  <a:pt x="105" y="0"/>
                </a:moveTo>
                <a:cubicBezTo>
                  <a:pt x="67" y="64"/>
                  <a:pt x="30" y="128"/>
                  <a:pt x="15" y="181"/>
                </a:cubicBezTo>
                <a:cubicBezTo>
                  <a:pt x="0" y="234"/>
                  <a:pt x="0" y="272"/>
                  <a:pt x="15" y="317"/>
                </a:cubicBezTo>
                <a:cubicBezTo>
                  <a:pt x="30" y="362"/>
                  <a:pt x="90" y="430"/>
                  <a:pt x="105" y="453"/>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Line 46"/>
          <p:cNvSpPr>
            <a:spLocks noChangeShapeType="1"/>
          </p:cNvSpPr>
          <p:nvPr/>
        </p:nvSpPr>
        <p:spPr bwMode="auto">
          <a:xfrm flipV="1">
            <a:off x="3053581" y="5060115"/>
            <a:ext cx="1008063"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9" name="Line 47"/>
          <p:cNvSpPr>
            <a:spLocks noChangeShapeType="1"/>
          </p:cNvSpPr>
          <p:nvPr/>
        </p:nvSpPr>
        <p:spPr bwMode="auto">
          <a:xfrm flipV="1">
            <a:off x="2404294" y="3475790"/>
            <a:ext cx="936625"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0" name="Line 48"/>
          <p:cNvSpPr>
            <a:spLocks noChangeShapeType="1"/>
          </p:cNvSpPr>
          <p:nvPr/>
        </p:nvSpPr>
        <p:spPr bwMode="auto">
          <a:xfrm>
            <a:off x="2332856" y="2251828"/>
            <a:ext cx="360363"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1" name="Text Box 49"/>
          <p:cNvSpPr txBox="1">
            <a:spLocks noChangeArrowheads="1"/>
          </p:cNvSpPr>
          <p:nvPr/>
        </p:nvSpPr>
        <p:spPr bwMode="auto">
          <a:xfrm>
            <a:off x="1540694" y="5780840"/>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滑面小胞体</a:t>
            </a:r>
          </a:p>
        </p:txBody>
      </p:sp>
      <p:sp>
        <p:nvSpPr>
          <p:cNvPr id="112" name="Freeform 50"/>
          <p:cNvSpPr>
            <a:spLocks/>
          </p:cNvSpPr>
          <p:nvPr/>
        </p:nvSpPr>
        <p:spPr bwMode="auto">
          <a:xfrm>
            <a:off x="6941369" y="2251828"/>
            <a:ext cx="1028700" cy="95250"/>
          </a:xfrm>
          <a:custGeom>
            <a:avLst/>
            <a:gdLst>
              <a:gd name="T0" fmla="*/ 0 w 648"/>
              <a:gd name="T1" fmla="*/ 24 h 60"/>
              <a:gd name="T2" fmla="*/ 396 w 648"/>
              <a:gd name="T3" fmla="*/ 60 h 60"/>
              <a:gd name="T4" fmla="*/ 492 w 648"/>
              <a:gd name="T5" fmla="*/ 48 h 60"/>
              <a:gd name="T6" fmla="*/ 648 w 648"/>
              <a:gd name="T7" fmla="*/ 0 h 60"/>
            </a:gdLst>
            <a:ahLst/>
            <a:cxnLst>
              <a:cxn ang="0">
                <a:pos x="T0" y="T1"/>
              </a:cxn>
              <a:cxn ang="0">
                <a:pos x="T2" y="T3"/>
              </a:cxn>
              <a:cxn ang="0">
                <a:pos x="T4" y="T5"/>
              </a:cxn>
              <a:cxn ang="0">
                <a:pos x="T6" y="T7"/>
              </a:cxn>
            </a:cxnLst>
            <a:rect l="0" t="0" r="r" b="b"/>
            <a:pathLst>
              <a:path w="648" h="60">
                <a:moveTo>
                  <a:pt x="0" y="24"/>
                </a:moveTo>
                <a:cubicBezTo>
                  <a:pt x="276" y="55"/>
                  <a:pt x="144" y="43"/>
                  <a:pt x="396" y="60"/>
                </a:cubicBezTo>
                <a:cubicBezTo>
                  <a:pt x="428" y="56"/>
                  <a:pt x="460" y="55"/>
                  <a:pt x="492" y="48"/>
                </a:cubicBezTo>
                <a:cubicBezTo>
                  <a:pt x="562" y="33"/>
                  <a:pt x="579" y="0"/>
                  <a:pt x="648" y="0"/>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3" name="Freeform 51"/>
          <p:cNvSpPr>
            <a:spLocks/>
          </p:cNvSpPr>
          <p:nvPr/>
        </p:nvSpPr>
        <p:spPr bwMode="auto">
          <a:xfrm>
            <a:off x="7230294" y="2396290"/>
            <a:ext cx="1079500" cy="166688"/>
          </a:xfrm>
          <a:custGeom>
            <a:avLst/>
            <a:gdLst>
              <a:gd name="T0" fmla="*/ 0 w 648"/>
              <a:gd name="T1" fmla="*/ 24 h 60"/>
              <a:gd name="T2" fmla="*/ 396 w 648"/>
              <a:gd name="T3" fmla="*/ 60 h 60"/>
              <a:gd name="T4" fmla="*/ 492 w 648"/>
              <a:gd name="T5" fmla="*/ 48 h 60"/>
              <a:gd name="T6" fmla="*/ 648 w 648"/>
              <a:gd name="T7" fmla="*/ 0 h 60"/>
            </a:gdLst>
            <a:ahLst/>
            <a:cxnLst>
              <a:cxn ang="0">
                <a:pos x="T0" y="T1"/>
              </a:cxn>
              <a:cxn ang="0">
                <a:pos x="T2" y="T3"/>
              </a:cxn>
              <a:cxn ang="0">
                <a:pos x="T4" y="T5"/>
              </a:cxn>
              <a:cxn ang="0">
                <a:pos x="T6" y="T7"/>
              </a:cxn>
            </a:cxnLst>
            <a:rect l="0" t="0" r="r" b="b"/>
            <a:pathLst>
              <a:path w="648" h="60">
                <a:moveTo>
                  <a:pt x="0" y="24"/>
                </a:moveTo>
                <a:cubicBezTo>
                  <a:pt x="276" y="55"/>
                  <a:pt x="144" y="43"/>
                  <a:pt x="396" y="60"/>
                </a:cubicBezTo>
                <a:cubicBezTo>
                  <a:pt x="428" y="56"/>
                  <a:pt x="460" y="55"/>
                  <a:pt x="492" y="48"/>
                </a:cubicBezTo>
                <a:cubicBezTo>
                  <a:pt x="562" y="33"/>
                  <a:pt x="579" y="0"/>
                  <a:pt x="648" y="0"/>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4" name="Freeform 52"/>
          <p:cNvSpPr>
            <a:spLocks/>
          </p:cNvSpPr>
          <p:nvPr/>
        </p:nvSpPr>
        <p:spPr bwMode="auto">
          <a:xfrm>
            <a:off x="6796906" y="2539165"/>
            <a:ext cx="895350" cy="152400"/>
          </a:xfrm>
          <a:custGeom>
            <a:avLst/>
            <a:gdLst>
              <a:gd name="T0" fmla="*/ 0 w 564"/>
              <a:gd name="T1" fmla="*/ 0 h 96"/>
              <a:gd name="T2" fmla="*/ 384 w 564"/>
              <a:gd name="T3" fmla="*/ 96 h 96"/>
              <a:gd name="T4" fmla="*/ 528 w 564"/>
              <a:gd name="T5" fmla="*/ 84 h 96"/>
              <a:gd name="T6" fmla="*/ 564 w 564"/>
              <a:gd name="T7" fmla="*/ 72 h 96"/>
            </a:gdLst>
            <a:ahLst/>
            <a:cxnLst>
              <a:cxn ang="0">
                <a:pos x="T0" y="T1"/>
              </a:cxn>
              <a:cxn ang="0">
                <a:pos x="T2" y="T3"/>
              </a:cxn>
              <a:cxn ang="0">
                <a:pos x="T4" y="T5"/>
              </a:cxn>
              <a:cxn ang="0">
                <a:pos x="T6" y="T7"/>
              </a:cxn>
            </a:cxnLst>
            <a:rect l="0" t="0" r="r" b="b"/>
            <a:pathLst>
              <a:path w="564" h="96">
                <a:moveTo>
                  <a:pt x="0" y="0"/>
                </a:moveTo>
                <a:cubicBezTo>
                  <a:pt x="125" y="83"/>
                  <a:pt x="234" y="86"/>
                  <a:pt x="384" y="96"/>
                </a:cubicBezTo>
                <a:cubicBezTo>
                  <a:pt x="432" y="92"/>
                  <a:pt x="480" y="90"/>
                  <a:pt x="528" y="84"/>
                </a:cubicBezTo>
                <a:cubicBezTo>
                  <a:pt x="541" y="82"/>
                  <a:pt x="564" y="72"/>
                  <a:pt x="564" y="72"/>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5" name="Freeform 53"/>
          <p:cNvSpPr>
            <a:spLocks/>
          </p:cNvSpPr>
          <p:nvPr/>
        </p:nvSpPr>
        <p:spPr bwMode="auto">
          <a:xfrm>
            <a:off x="7446194" y="2035928"/>
            <a:ext cx="360362" cy="71437"/>
          </a:xfrm>
          <a:custGeom>
            <a:avLst/>
            <a:gdLst>
              <a:gd name="T0" fmla="*/ 0 w 648"/>
              <a:gd name="T1" fmla="*/ 24 h 60"/>
              <a:gd name="T2" fmla="*/ 396 w 648"/>
              <a:gd name="T3" fmla="*/ 60 h 60"/>
              <a:gd name="T4" fmla="*/ 492 w 648"/>
              <a:gd name="T5" fmla="*/ 48 h 60"/>
              <a:gd name="T6" fmla="*/ 648 w 648"/>
              <a:gd name="T7" fmla="*/ 0 h 60"/>
            </a:gdLst>
            <a:ahLst/>
            <a:cxnLst>
              <a:cxn ang="0">
                <a:pos x="T0" y="T1"/>
              </a:cxn>
              <a:cxn ang="0">
                <a:pos x="T2" y="T3"/>
              </a:cxn>
              <a:cxn ang="0">
                <a:pos x="T4" y="T5"/>
              </a:cxn>
              <a:cxn ang="0">
                <a:pos x="T6" y="T7"/>
              </a:cxn>
            </a:cxnLst>
            <a:rect l="0" t="0" r="r" b="b"/>
            <a:pathLst>
              <a:path w="648" h="60">
                <a:moveTo>
                  <a:pt x="0" y="24"/>
                </a:moveTo>
                <a:cubicBezTo>
                  <a:pt x="276" y="55"/>
                  <a:pt x="144" y="43"/>
                  <a:pt x="396" y="60"/>
                </a:cubicBezTo>
                <a:cubicBezTo>
                  <a:pt x="428" y="56"/>
                  <a:pt x="460" y="55"/>
                  <a:pt x="492" y="48"/>
                </a:cubicBezTo>
                <a:cubicBezTo>
                  <a:pt x="562" y="33"/>
                  <a:pt x="579" y="0"/>
                  <a:pt x="648" y="0"/>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6" name="Freeform 54"/>
          <p:cNvSpPr>
            <a:spLocks/>
          </p:cNvSpPr>
          <p:nvPr/>
        </p:nvSpPr>
        <p:spPr bwMode="auto">
          <a:xfrm flipV="1">
            <a:off x="7804969" y="2756653"/>
            <a:ext cx="358775" cy="71437"/>
          </a:xfrm>
          <a:custGeom>
            <a:avLst/>
            <a:gdLst>
              <a:gd name="T0" fmla="*/ 0 w 564"/>
              <a:gd name="T1" fmla="*/ 0 h 96"/>
              <a:gd name="T2" fmla="*/ 384 w 564"/>
              <a:gd name="T3" fmla="*/ 96 h 96"/>
              <a:gd name="T4" fmla="*/ 528 w 564"/>
              <a:gd name="T5" fmla="*/ 84 h 96"/>
              <a:gd name="T6" fmla="*/ 564 w 564"/>
              <a:gd name="T7" fmla="*/ 72 h 96"/>
            </a:gdLst>
            <a:ahLst/>
            <a:cxnLst>
              <a:cxn ang="0">
                <a:pos x="T0" y="T1"/>
              </a:cxn>
              <a:cxn ang="0">
                <a:pos x="T2" y="T3"/>
              </a:cxn>
              <a:cxn ang="0">
                <a:pos x="T4" y="T5"/>
              </a:cxn>
              <a:cxn ang="0">
                <a:pos x="T6" y="T7"/>
              </a:cxn>
            </a:cxnLst>
            <a:rect l="0" t="0" r="r" b="b"/>
            <a:pathLst>
              <a:path w="564" h="96">
                <a:moveTo>
                  <a:pt x="0" y="0"/>
                </a:moveTo>
                <a:cubicBezTo>
                  <a:pt x="125" y="83"/>
                  <a:pt x="234" y="86"/>
                  <a:pt x="384" y="96"/>
                </a:cubicBezTo>
                <a:cubicBezTo>
                  <a:pt x="432" y="92"/>
                  <a:pt x="480" y="90"/>
                  <a:pt x="528" y="84"/>
                </a:cubicBezTo>
                <a:cubicBezTo>
                  <a:pt x="541" y="82"/>
                  <a:pt x="564" y="72"/>
                  <a:pt x="564" y="72"/>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7" name="Oval 55"/>
          <p:cNvSpPr>
            <a:spLocks noChangeArrowheads="1"/>
          </p:cNvSpPr>
          <p:nvPr/>
        </p:nvSpPr>
        <p:spPr bwMode="auto">
          <a:xfrm>
            <a:off x="7157269" y="1964490"/>
            <a:ext cx="142875" cy="14446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8" name="Oval 56"/>
          <p:cNvSpPr>
            <a:spLocks noChangeArrowheads="1"/>
          </p:cNvSpPr>
          <p:nvPr/>
        </p:nvSpPr>
        <p:spPr bwMode="auto">
          <a:xfrm>
            <a:off x="7157269" y="1964490"/>
            <a:ext cx="142875" cy="14446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9" name="Oval 57"/>
          <p:cNvSpPr>
            <a:spLocks noChangeArrowheads="1"/>
          </p:cNvSpPr>
          <p:nvPr/>
        </p:nvSpPr>
        <p:spPr bwMode="auto">
          <a:xfrm>
            <a:off x="8238356" y="2539165"/>
            <a:ext cx="142875" cy="14446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0" name="Oval 58"/>
          <p:cNvSpPr>
            <a:spLocks noChangeArrowheads="1"/>
          </p:cNvSpPr>
          <p:nvPr/>
        </p:nvSpPr>
        <p:spPr bwMode="auto">
          <a:xfrm>
            <a:off x="3988619" y="2323265"/>
            <a:ext cx="2378075" cy="2232025"/>
          </a:xfrm>
          <a:prstGeom prst="ellipse">
            <a:avLst/>
          </a:prstGeom>
          <a:solidFill>
            <a:schemeClr val="bg1"/>
          </a:solidFill>
          <a:ln w="53975">
            <a:solidFill>
              <a:schemeClr val="accent2">
                <a:lumMod val="60000"/>
                <a:lumOff val="40000"/>
              </a:schemeClr>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1" name="Oval 59" descr="80%"/>
          <p:cNvSpPr>
            <a:spLocks noChangeArrowheads="1"/>
          </p:cNvSpPr>
          <p:nvPr/>
        </p:nvSpPr>
        <p:spPr bwMode="auto">
          <a:xfrm>
            <a:off x="4853806" y="2828089"/>
            <a:ext cx="1008063" cy="1008064"/>
          </a:xfrm>
          <a:prstGeom prst="ellipse">
            <a:avLst/>
          </a:prstGeom>
          <a:solidFill>
            <a:srgbClr val="FFC000"/>
          </a:solidFill>
          <a:ln>
            <a:noFill/>
          </a:ln>
          <a:effectLst>
            <a:innerShdw blurRad="114300">
              <a:prstClr val="black"/>
            </a:innerShdw>
          </a:effectLst>
        </p:spPr>
        <p:txBody>
          <a:bodyPr wrap="none" anchor="ctr"/>
          <a:lstStyle/>
          <a:p>
            <a:endParaRPr lang="ja-JP" altLang="en-US">
              <a:solidFill>
                <a:srgbClr val="FFC000"/>
              </a:solidFill>
            </a:endParaRPr>
          </a:p>
        </p:txBody>
      </p:sp>
      <p:sp>
        <p:nvSpPr>
          <p:cNvPr id="122" name="Line 60"/>
          <p:cNvSpPr>
            <a:spLocks noChangeShapeType="1"/>
          </p:cNvSpPr>
          <p:nvPr/>
        </p:nvSpPr>
        <p:spPr bwMode="auto">
          <a:xfrm flipH="1" flipV="1">
            <a:off x="5645969" y="3764715"/>
            <a:ext cx="792162" cy="1943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13139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2000"/>
                                        <p:tgtEl>
                                          <p:spTgt spid="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20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2000"/>
                                        <p:tgtEl>
                                          <p:spTgt spid="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2000"/>
                                        <p:tgtEl>
                                          <p:spTgt spid="9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2000"/>
                                        <p:tgtEl>
                                          <p:spTgt spid="9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2000"/>
                                        <p:tgtEl>
                                          <p:spTgt spid="9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2000"/>
                                        <p:tgtEl>
                                          <p:spTgt spid="1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20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2000"/>
                                        <p:tgtEl>
                                          <p:spTgt spid="1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fade">
                                      <p:cBhvr>
                                        <p:cTn id="34" dur="2000"/>
                                        <p:tgtEl>
                                          <p:spTgt spid="10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animEffect transition="in" filter="fade">
                                      <p:cBhvr>
                                        <p:cTn id="37" dur="2000"/>
                                        <p:tgtEl>
                                          <p:spTgt spid="1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2000"/>
                                        <p:tgtEl>
                                          <p:spTgt spid="9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2000"/>
                                        <p:tgtEl>
                                          <p:spTgt spid="9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2000"/>
                                        <p:tgtEl>
                                          <p:spTgt spid="9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animEffect transition="in" filter="fade">
                                      <p:cBhvr>
                                        <p:cTn id="49" dur="2000"/>
                                        <p:tgtEl>
                                          <p:spTgt spid="8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2000"/>
                                        <p:tgtEl>
                                          <p:spTgt spid="8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2000"/>
                                        <p:tgtEl>
                                          <p:spTgt spid="9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fade">
                                      <p:cBhvr>
                                        <p:cTn id="58" dur="2000"/>
                                        <p:tgtEl>
                                          <p:spTgt spid="10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2000"/>
                                        <p:tgtEl>
                                          <p:spTgt spid="9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fade">
                                      <p:cBhvr>
                                        <p:cTn id="64" dur="2000"/>
                                        <p:tgtEl>
                                          <p:spTgt spid="8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fade">
                                      <p:cBhvr>
                                        <p:cTn id="67" dur="2000"/>
                                        <p:tgtEl>
                                          <p:spTgt spid="9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fade">
                                      <p:cBhvr>
                                        <p:cTn id="70"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P spid="91" grpId="0"/>
      <p:bldP spid="92" grpId="0"/>
      <p:bldP spid="93" grpId="0" animBg="1"/>
      <p:bldP spid="94" grpId="0" animBg="1"/>
      <p:bldP spid="95" grpId="0" animBg="1"/>
      <p:bldP spid="96" grpId="0" animBg="1"/>
      <p:bldP spid="97" grpId="0"/>
      <p:bldP spid="98" grpId="0" animBg="1"/>
      <p:bldP spid="99" grpId="0" animBg="1"/>
      <p:bldP spid="101" grpId="0"/>
      <p:bldP spid="102" grpId="0" animBg="1"/>
      <p:bldP spid="103" grpId="0" animBg="1"/>
      <p:bldP spid="108" grpId="0" animBg="1"/>
      <p:bldP spid="109" grpId="0" animBg="1"/>
      <p:bldP spid="110" grpId="0" animBg="1"/>
      <p:bldP spid="111" grpId="0"/>
      <p:bldP spid="1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6" descr="cwg075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581" y="948013"/>
            <a:ext cx="2468345" cy="526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p:nvSpPr>
        <p:spPr bwMode="auto">
          <a:xfrm>
            <a:off x="515487" y="401270"/>
            <a:ext cx="4826534" cy="25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lvl1pPr defTabSz="1028700" eaLnBrk="0" hangingPunct="0">
              <a:spcBef>
                <a:spcPct val="20000"/>
              </a:spcBef>
              <a:buChar char="•"/>
              <a:defRPr kumimoji="1" sz="3600">
                <a:solidFill>
                  <a:schemeClr val="tx1"/>
                </a:solidFill>
                <a:latin typeface="Arial" panose="020B0604020202020204" pitchFamily="34" charset="0"/>
                <a:ea typeface="ＭＳ Ｐゴシック" panose="020B0600070205080204" pitchFamily="50" charset="-128"/>
              </a:defRPr>
            </a:lvl1pPr>
            <a:lvl2pPr marL="742950" indent="-285750" defTabSz="1028700"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2pPr>
            <a:lvl3pPr marL="1143000" indent="-228600" defTabSz="1028700" eaLnBrk="0" hangingPunct="0">
              <a:spcBef>
                <a:spcPct val="20000"/>
              </a:spcBef>
              <a:buChar char="•"/>
              <a:defRPr kumimoji="1" sz="2700">
                <a:solidFill>
                  <a:schemeClr val="tx1"/>
                </a:solidFill>
                <a:latin typeface="Arial" panose="020B0604020202020204" pitchFamily="34" charset="0"/>
                <a:ea typeface="ＭＳ Ｐゴシック" panose="020B0600070205080204" pitchFamily="50" charset="-128"/>
              </a:defRPr>
            </a:lvl3pPr>
            <a:lvl4pPr marL="1600200" indent="-228600" defTabSz="10287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4pPr>
            <a:lvl5pPr marL="2057400" indent="-228600" defTabSz="10287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5pPr>
            <a:lvl6pPr marL="25146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6pPr>
            <a:lvl7pPr marL="29718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7pPr>
            <a:lvl8pPr marL="34290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8pPr>
            <a:lvl9pPr marL="38862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FontTx/>
              <a:buNone/>
            </a:pPr>
            <a:r>
              <a:rPr lang="ja-JP" altLang="en-US" sz="1000" dirty="0">
                <a:latin typeface="Meiryo UI" panose="020B0604030504040204" pitchFamily="50" charset="-128"/>
                <a:ea typeface="Meiryo UI" panose="020B0604030504040204" pitchFamily="50" charset="-128"/>
              </a:rPr>
              <a:t>下左図：</a:t>
            </a:r>
            <a:r>
              <a:rPr lang="en-US" altLang="ja-JP" sz="1000" dirty="0">
                <a:latin typeface="Meiryo UI" panose="020B0604030504040204" pitchFamily="50" charset="-128"/>
                <a:ea typeface="Meiryo UI" panose="020B0604030504040204" pitchFamily="50" charset="-128"/>
              </a:rPr>
              <a:t>N-linked glycan</a:t>
            </a:r>
            <a:r>
              <a:rPr lang="ja-JP" altLang="en-US" sz="1000" dirty="0">
                <a:latin typeface="Meiryo UI" panose="020B0604030504040204" pitchFamily="50" charset="-128"/>
                <a:ea typeface="Meiryo UI" panose="020B0604030504040204" pitchFamily="50" charset="-128"/>
              </a:rPr>
              <a:t>の構造：付加される順番</a:t>
            </a:r>
            <a:r>
              <a:rPr lang="en-US" altLang="ja-JP" sz="1000" dirty="0">
                <a:latin typeface="Meiryo UI" panose="020B0604030504040204" pitchFamily="50" charset="-128"/>
                <a:ea typeface="Meiryo UI" panose="020B0604030504040204" pitchFamily="50" charset="-128"/>
              </a:rPr>
              <a:t>(a-n)</a:t>
            </a:r>
            <a:r>
              <a:rPr lang="ja-JP" altLang="en-US" sz="1000" dirty="0">
                <a:latin typeface="Meiryo UI" panose="020B0604030504040204" pitchFamily="50" charset="-128"/>
                <a:ea typeface="Meiryo UI" panose="020B0604030504040204" pitchFamily="50" charset="-128"/>
              </a:rPr>
              <a:t>と</a:t>
            </a:r>
            <a:r>
              <a:rPr lang="en-US" altLang="ja-JP" sz="1000" dirty="0">
                <a:latin typeface="Meiryo UI" panose="020B0604030504040204" pitchFamily="50" charset="-128"/>
                <a:ea typeface="Meiryo UI" panose="020B0604030504040204" pitchFamily="50" charset="-128"/>
              </a:rPr>
              <a:t>glycoside</a:t>
            </a:r>
            <a:r>
              <a:rPr lang="ja-JP" altLang="en-US" sz="1000" dirty="0">
                <a:latin typeface="Meiryo UI" panose="020B0604030504040204" pitchFamily="50" charset="-128"/>
                <a:ea typeface="Meiryo UI" panose="020B0604030504040204" pitchFamily="50" charset="-128"/>
              </a:rPr>
              <a:t>結合の様式</a:t>
            </a:r>
          </a:p>
        </p:txBody>
      </p:sp>
      <p:pic>
        <p:nvPicPr>
          <p:cNvPr id="9" name="Picture 17" descr="F1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906" y="948013"/>
            <a:ext cx="3348637" cy="561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p:nvSpPr>
        <p:spPr bwMode="auto">
          <a:xfrm>
            <a:off x="6096000" y="206595"/>
            <a:ext cx="6096000" cy="67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lvl1pPr defTabSz="1028700" eaLnBrk="0" hangingPunct="0">
              <a:spcBef>
                <a:spcPct val="20000"/>
              </a:spcBef>
              <a:buChar char="•"/>
              <a:defRPr kumimoji="1" sz="3600">
                <a:solidFill>
                  <a:schemeClr val="tx1"/>
                </a:solidFill>
                <a:latin typeface="Arial" panose="020B0604020202020204" pitchFamily="34" charset="0"/>
                <a:ea typeface="ＭＳ Ｐゴシック" panose="020B0600070205080204" pitchFamily="50" charset="-128"/>
              </a:defRPr>
            </a:lvl1pPr>
            <a:lvl2pPr marL="742950" indent="-285750" defTabSz="1028700"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2pPr>
            <a:lvl3pPr marL="1143000" indent="-228600" defTabSz="1028700" eaLnBrk="0" hangingPunct="0">
              <a:spcBef>
                <a:spcPct val="20000"/>
              </a:spcBef>
              <a:buChar char="•"/>
              <a:defRPr kumimoji="1" sz="2700">
                <a:solidFill>
                  <a:schemeClr val="tx1"/>
                </a:solidFill>
                <a:latin typeface="Arial" panose="020B0604020202020204" pitchFamily="34" charset="0"/>
                <a:ea typeface="ＭＳ Ｐゴシック" panose="020B0600070205080204" pitchFamily="50" charset="-128"/>
              </a:defRPr>
            </a:lvl3pPr>
            <a:lvl4pPr marL="1600200" indent="-228600" defTabSz="10287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4pPr>
            <a:lvl5pPr marL="2057400" indent="-228600" defTabSz="1028700" eaLnBrk="0" hangingPunct="0">
              <a:spcBef>
                <a:spcPct val="20000"/>
              </a:spcBef>
              <a:buChar char="»"/>
              <a:defRPr kumimoji="1" sz="2300">
                <a:solidFill>
                  <a:schemeClr val="tx1"/>
                </a:solidFill>
                <a:latin typeface="Arial" panose="020B0604020202020204" pitchFamily="34" charset="0"/>
                <a:ea typeface="ＭＳ Ｐゴシック" panose="020B0600070205080204" pitchFamily="50" charset="-128"/>
              </a:defRPr>
            </a:lvl5pPr>
            <a:lvl6pPr marL="25146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6pPr>
            <a:lvl7pPr marL="29718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7pPr>
            <a:lvl8pPr marL="34290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8pPr>
            <a:lvl9pPr marL="3886200" indent="-228600" defTabSz="1028700" eaLnBrk="0" fontAlgn="base" hangingPunct="0">
              <a:spcBef>
                <a:spcPct val="20000"/>
              </a:spcBef>
              <a:spcAft>
                <a:spcPct val="0"/>
              </a:spcAft>
              <a:buChar char="»"/>
              <a:defRPr kumimoji="1" sz="23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FontTx/>
              <a:buNone/>
            </a:pPr>
            <a:r>
              <a:rPr lang="ja-JP" altLang="en-US" sz="1000" dirty="0">
                <a:latin typeface="Meiryo UI" panose="020B0604030504040204" pitchFamily="50" charset="-128"/>
                <a:ea typeface="Meiryo UI" panose="020B0604030504040204" pitchFamily="50" charset="-128"/>
              </a:rPr>
              <a:t>下右図：</a:t>
            </a:r>
            <a:r>
              <a:rPr lang="en-US" altLang="ja-JP" sz="1000" dirty="0">
                <a:latin typeface="Meiryo UI" panose="020B0604030504040204" pitchFamily="50" charset="-128"/>
                <a:ea typeface="Meiryo UI" panose="020B0604030504040204" pitchFamily="50" charset="-128"/>
              </a:rPr>
              <a:t>Golgi</a:t>
            </a:r>
            <a:r>
              <a:rPr lang="ja-JP" altLang="en-US" sz="1000" dirty="0">
                <a:latin typeface="Meiryo UI" panose="020B0604030504040204" pitchFamily="50" charset="-128"/>
                <a:ea typeface="Meiryo UI" panose="020B0604030504040204" pitchFamily="50" charset="-128"/>
              </a:rPr>
              <a:t>内での糖鎖修飾　ここでは、</a:t>
            </a:r>
            <a:r>
              <a:rPr lang="en-US" altLang="ja-JP" sz="1000" dirty="0">
                <a:latin typeface="Meiryo UI" panose="020B0604030504040204" pitchFamily="50" charset="-128"/>
                <a:ea typeface="Meiryo UI" panose="020B0604030504040204" pitchFamily="50" charset="-128"/>
              </a:rPr>
              <a:t>UDP-, GDP-, CMP(CDP</a:t>
            </a:r>
            <a:r>
              <a:rPr lang="ja-JP" altLang="en-US" sz="1000" dirty="0">
                <a:latin typeface="Meiryo UI" panose="020B0604030504040204" pitchFamily="50" charset="-128"/>
                <a:ea typeface="Meiryo UI" panose="020B0604030504040204" pitchFamily="50" charset="-128"/>
              </a:rPr>
              <a:t>の間違いではない*</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糖の輸送体が働く</a:t>
            </a:r>
            <a:r>
              <a:rPr lang="ja-JP" altLang="en-US" sz="1000" dirty="0" smtClean="0">
                <a:latin typeface="Meiryo UI" panose="020B0604030504040204" pitchFamily="50" charset="-128"/>
                <a:ea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endParaRPr>
          </a:p>
          <a:p>
            <a:pPr eaLnBrk="1" hangingPunct="1">
              <a:spcBef>
                <a:spcPct val="50000"/>
              </a:spcBef>
              <a:buFontTx/>
              <a:buNone/>
            </a:pPr>
            <a:r>
              <a:rPr lang="ja-JP" altLang="en-US" sz="1000" dirty="0" smtClean="0">
                <a:latin typeface="Meiryo UI" panose="020B0604030504040204" pitchFamily="50" charset="-128"/>
                <a:ea typeface="Meiryo UI" panose="020B0604030504040204" pitchFamily="50" charset="-128"/>
              </a:rPr>
              <a:t>その後</a:t>
            </a:r>
            <a:r>
              <a:rPr lang="ja-JP" altLang="en-US" sz="1000" dirty="0">
                <a:latin typeface="Meiryo UI" panose="020B0604030504040204" pitchFamily="50" charset="-128"/>
                <a:ea typeface="Meiryo UI" panose="020B0604030504040204" pitchFamily="50" charset="-128"/>
              </a:rPr>
              <a:t>、末端</a:t>
            </a:r>
            <a:r>
              <a:rPr lang="en-US" altLang="ja-JP" sz="1000" dirty="0">
                <a:latin typeface="Meiryo UI" panose="020B0604030504040204" pitchFamily="50" charset="-128"/>
                <a:ea typeface="Meiryo UI" panose="020B0604030504040204" pitchFamily="50" charset="-128"/>
              </a:rPr>
              <a:t>Man</a:t>
            </a:r>
            <a:r>
              <a:rPr lang="ja-JP" altLang="en-US" sz="1000" dirty="0">
                <a:latin typeface="Meiryo UI" panose="020B0604030504040204" pitchFamily="50" charset="-128"/>
                <a:ea typeface="Meiryo UI" panose="020B0604030504040204" pitchFamily="50" charset="-128"/>
              </a:rPr>
              <a:t>残基のリン酸化が起こり、これが</a:t>
            </a:r>
            <a:r>
              <a:rPr lang="en-US" altLang="ja-JP" sz="1000" dirty="0">
                <a:latin typeface="Meiryo UI" panose="020B0604030504040204" pitchFamily="50" charset="-128"/>
                <a:ea typeface="Meiryo UI" panose="020B0604030504040204" pitchFamily="50" charset="-128"/>
              </a:rPr>
              <a:t>Lysosome targeting signal</a:t>
            </a:r>
            <a:r>
              <a:rPr lang="ja-JP" altLang="en-US" sz="1000" dirty="0">
                <a:latin typeface="Meiryo UI" panose="020B0604030504040204" pitchFamily="50" charset="-128"/>
                <a:ea typeface="Meiryo UI" panose="020B0604030504040204" pitchFamily="50" charset="-128"/>
              </a:rPr>
              <a:t>となる。</a:t>
            </a:r>
          </a:p>
          <a:p>
            <a:pPr eaLnBrk="1" hangingPunct="1">
              <a:spcBef>
                <a:spcPct val="50000"/>
              </a:spcBef>
              <a:buFontTx/>
              <a:buNone/>
            </a:pPr>
            <a:r>
              <a:rPr lang="ja-JP" altLang="en-US" sz="800" dirty="0">
                <a:latin typeface="Meiryo UI" panose="020B0604030504040204" pitchFamily="50" charset="-128"/>
                <a:ea typeface="Meiryo UI" panose="020B0604030504040204" pitchFamily="50" charset="-128"/>
              </a:rPr>
              <a:t>* </a:t>
            </a:r>
            <a:r>
              <a:rPr lang="en-US" altLang="ja-JP" sz="800" b="1" dirty="0">
                <a:latin typeface="Meiryo UI" panose="020B0604030504040204" pitchFamily="50" charset="-128"/>
                <a:ea typeface="Meiryo UI" panose="020B0604030504040204" pitchFamily="50" charset="-128"/>
              </a:rPr>
              <a:t>CMP</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シアル酸合成酵素は核と細胞質それぞれに</a:t>
            </a:r>
            <a:r>
              <a:rPr lang="en-US" altLang="ja-JP" sz="800" dirty="0">
                <a:latin typeface="Meiryo UI" panose="020B0604030504040204" pitchFamily="50" charset="-128"/>
                <a:ea typeface="Meiryo UI" panose="020B0604030504040204" pitchFamily="50" charset="-128"/>
              </a:rPr>
              <a:t>Isoform</a:t>
            </a:r>
            <a:r>
              <a:rPr lang="ja-JP" altLang="en-US" sz="800" dirty="0">
                <a:latin typeface="Meiryo UI" panose="020B0604030504040204" pitchFamily="50" charset="-128"/>
                <a:ea typeface="Meiryo UI" panose="020B0604030504040204" pitchFamily="50" charset="-128"/>
              </a:rPr>
              <a:t>が存在する</a:t>
            </a:r>
          </a:p>
        </p:txBody>
      </p:sp>
    </p:spTree>
    <p:extLst>
      <p:ext uri="{BB962C8B-B14F-4D97-AF65-F5344CB8AC3E}">
        <p14:creationId xmlns:p14="http://schemas.microsoft.com/office/powerpoint/2010/main" val="1336994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8387" y="275237"/>
            <a:ext cx="7115225" cy="6582763"/>
          </a:xfrm>
          <a:prstGeom prst="rect">
            <a:avLst/>
          </a:prstGeom>
          <a:noFill/>
          <a:ln>
            <a:noFill/>
          </a:ln>
        </p:spPr>
      </p:pic>
    </p:spTree>
    <p:extLst>
      <p:ext uri="{BB962C8B-B14F-4D97-AF65-F5344CB8AC3E}">
        <p14:creationId xmlns:p14="http://schemas.microsoft.com/office/powerpoint/2010/main" val="1116277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txBox="1">
            <a:spLocks/>
          </p:cNvSpPr>
          <p:nvPr/>
        </p:nvSpPr>
        <p:spPr>
          <a:xfrm>
            <a:off x="2574826" y="6409723"/>
            <a:ext cx="7200900" cy="32796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buFontTx/>
              <a:buNone/>
            </a:pPr>
            <a:r>
              <a:rPr lang="en-US" altLang="ja-JP" sz="1800" dirty="0" smtClean="0">
                <a:hlinkClick r:id="rId2"/>
              </a:rPr>
              <a:t>http://www.chem.sci.osaka-u.ac.jp/lab/kajihara/background.html</a:t>
            </a:r>
            <a:endParaRPr lang="ja-JP" altLang="en-US" sz="1800" dirty="0" smtClean="0"/>
          </a:p>
        </p:txBody>
      </p:sp>
      <p:pic>
        <p:nvPicPr>
          <p:cNvPr id="4" name="Picture 2" descr="http://www.chem.sci.osaka-u.ac.jp/lab/kajihara/image/Figure3_ER_Q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36" y="728494"/>
            <a:ext cx="10393128" cy="540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テキスト ボックス 1"/>
          <p:cNvSpPr txBox="1"/>
          <p:nvPr/>
        </p:nvSpPr>
        <p:spPr>
          <a:xfrm>
            <a:off x="8380325" y="4863402"/>
            <a:ext cx="2311121" cy="523220"/>
          </a:xfrm>
          <a:prstGeom prst="rect">
            <a:avLst/>
          </a:prstGeom>
          <a:noFill/>
        </p:spPr>
        <p:txBody>
          <a:bodyPr wrap="square" rtlCol="0">
            <a:spAutoFit/>
          </a:bodyPr>
          <a:lstStyle/>
          <a:p>
            <a:pPr algn="ctr"/>
            <a:r>
              <a:rPr kumimoji="1" lang="ja-JP" altLang="en-US" sz="1400" dirty="0" smtClean="0">
                <a:latin typeface="Yu Gothic UI Semibold" panose="020B0700000000000000" pitchFamily="50" charset="-128"/>
                <a:ea typeface="Yu Gothic UI Semibold" panose="020B0700000000000000" pitchFamily="50" charset="-128"/>
              </a:rPr>
              <a:t>ゴルジ体での</a:t>
            </a:r>
            <a:endParaRPr kumimoji="1" lang="en-US" altLang="ja-JP" sz="1400" dirty="0" smtClean="0">
              <a:latin typeface="Yu Gothic UI Semibold" panose="020B0700000000000000" pitchFamily="50" charset="-128"/>
              <a:ea typeface="Yu Gothic UI Semibold" panose="020B0700000000000000" pitchFamily="50" charset="-128"/>
            </a:endParaRPr>
          </a:p>
          <a:p>
            <a:pPr algn="ctr"/>
            <a:r>
              <a:rPr lang="ja-JP" altLang="en-US" sz="1400" dirty="0" smtClean="0">
                <a:latin typeface="Yu Gothic UI Semibold" panose="020B0700000000000000" pitchFamily="50" charset="-128"/>
                <a:ea typeface="Yu Gothic UI Semibold" panose="020B0700000000000000" pitchFamily="50" charset="-128"/>
              </a:rPr>
              <a:t>タンパク質「</a:t>
            </a:r>
            <a:r>
              <a:rPr kumimoji="1" lang="ja-JP" altLang="en-US" sz="1400" dirty="0" smtClean="0">
                <a:solidFill>
                  <a:srgbClr val="C00000"/>
                </a:solidFill>
                <a:latin typeface="Yu Gothic UI Semibold" panose="020B0700000000000000" pitchFamily="50" charset="-128"/>
                <a:ea typeface="Yu Gothic UI Semibold" panose="020B0700000000000000" pitchFamily="50" charset="-128"/>
              </a:rPr>
              <a:t>糖鎖</a:t>
            </a:r>
            <a:r>
              <a:rPr kumimoji="1" lang="ja-JP" altLang="en-US" sz="1400" dirty="0" smtClean="0">
                <a:latin typeface="Yu Gothic UI Semibold" panose="020B0700000000000000" pitchFamily="50" charset="-128"/>
                <a:ea typeface="Yu Gothic UI Semibold" panose="020B0700000000000000" pitchFamily="50" charset="-128"/>
              </a:rPr>
              <a:t>」修飾</a:t>
            </a:r>
            <a:endParaRPr kumimoji="1" lang="ja-JP" altLang="en-US" sz="14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3885036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36758" y="707532"/>
            <a:ext cx="6096000" cy="4801314"/>
          </a:xfrm>
          <a:prstGeom prst="rect">
            <a:avLst/>
          </a:prstGeom>
        </p:spPr>
        <p:txBody>
          <a:bodyPr>
            <a:spAutoFit/>
          </a:bodyPr>
          <a:lstStyle/>
          <a:p>
            <a:r>
              <a:rPr lang="en-US" altLang="ja-JP" dirty="0" smtClean="0">
                <a:latin typeface="Meiryo UI" panose="020B0604030504040204" pitchFamily="50" charset="-128"/>
                <a:ea typeface="Meiryo UI" panose="020B0604030504040204" pitchFamily="50" charset="-128"/>
              </a:rPr>
              <a:t>BIOMARIN PHARMACEUTICAL INC. </a:t>
            </a:r>
          </a:p>
          <a:p>
            <a:r>
              <a:rPr lang="en-US" altLang="ja-JP" dirty="0" smtClean="0">
                <a:latin typeface="Meiryo UI" panose="020B0604030504040204" pitchFamily="50" charset="-128"/>
                <a:ea typeface="Meiryo UI" panose="020B0604030504040204" pitchFamily="50" charset="-128"/>
              </a:rPr>
              <a:t>GLYCOMIMETICS </a:t>
            </a:r>
          </a:p>
          <a:p>
            <a:r>
              <a:rPr lang="en-US" altLang="ja-JP" dirty="0" smtClean="0">
                <a:latin typeface="Meiryo UI" panose="020B0604030504040204" pitchFamily="50" charset="-128"/>
                <a:ea typeface="Meiryo UI" panose="020B0604030504040204" pitchFamily="50" charset="-128"/>
              </a:rPr>
              <a:t>GLYCAN BIOSCIENCES LLC </a:t>
            </a:r>
          </a:p>
          <a:p>
            <a:r>
              <a:rPr lang="en-US" altLang="ja-JP" dirty="0" smtClean="0">
                <a:latin typeface="Meiryo UI" panose="020B0604030504040204" pitchFamily="50" charset="-128"/>
                <a:ea typeface="Meiryo UI" panose="020B0604030504040204" pitchFamily="50" charset="-128"/>
              </a:rPr>
              <a:t>GLYCOSENSORS AND DIAGNOSTICS LLC GLYCOTEST INC. </a:t>
            </a:r>
          </a:p>
          <a:p>
            <a:r>
              <a:rPr lang="ja-JP" altLang="en-US" dirty="0" smtClean="0">
                <a:latin typeface="Meiryo UI" panose="020B0604030504040204" pitchFamily="50" charset="-128"/>
                <a:ea typeface="Meiryo UI" panose="020B0604030504040204" pitchFamily="50" charset="-128"/>
              </a:rPr>
              <a:t>イントロダクション </a:t>
            </a:r>
          </a:p>
          <a:p>
            <a:r>
              <a:rPr lang="en-US" altLang="ja-JP" dirty="0" smtClean="0">
                <a:latin typeface="Meiryo UI" panose="020B0604030504040204" pitchFamily="50" charset="-128"/>
                <a:ea typeface="Meiryo UI" panose="020B0604030504040204" pitchFamily="50" charset="-128"/>
              </a:rPr>
              <a:t>Merck </a:t>
            </a:r>
            <a:r>
              <a:rPr lang="en-US" altLang="ja-JP" dirty="0" err="1" smtClean="0">
                <a:latin typeface="Meiryo UI" panose="020B0604030504040204" pitchFamily="50" charset="-128"/>
                <a:ea typeface="Meiryo UI" panose="020B0604030504040204" pitchFamily="50" charset="-128"/>
              </a:rPr>
              <a:t>KGaA</a:t>
            </a:r>
            <a:r>
              <a:rPr lang="en-US" altLang="ja-JP" dirty="0" smtClean="0">
                <a:latin typeface="Meiryo UI" panose="020B0604030504040204" pitchFamily="50" charset="-128"/>
                <a:ea typeface="Meiryo UI" panose="020B0604030504040204" pitchFamily="50" charset="-128"/>
              </a:rPr>
              <a:t> </a:t>
            </a:r>
          </a:p>
          <a:p>
            <a:r>
              <a:rPr lang="ja-JP" altLang="en-US" dirty="0" smtClean="0">
                <a:latin typeface="Meiryo UI" panose="020B0604030504040204" pitchFamily="50" charset="-128"/>
                <a:ea typeface="Meiryo UI" panose="020B0604030504040204" pitchFamily="50" charset="-128"/>
              </a:rPr>
              <a:t>タカラバイオ </a:t>
            </a:r>
          </a:p>
          <a:p>
            <a:r>
              <a:rPr lang="ja-JP" altLang="en-US" dirty="0" smtClean="0">
                <a:latin typeface="Meiryo UI" panose="020B0604030504040204" pitchFamily="50" charset="-128"/>
                <a:ea typeface="Meiryo UI" panose="020B0604030504040204" pitchFamily="50" charset="-128"/>
              </a:rPr>
              <a:t>島津製作所 </a:t>
            </a:r>
          </a:p>
          <a:p>
            <a:r>
              <a:rPr lang="en-US" altLang="ja-JP" dirty="0" err="1" smtClean="0">
                <a:latin typeface="Meiryo UI" panose="020B0604030504040204" pitchFamily="50" charset="-128"/>
                <a:ea typeface="Meiryo UI" panose="020B0604030504040204" pitchFamily="50" charset="-128"/>
              </a:rPr>
              <a:t>Bruker</a:t>
            </a:r>
            <a:r>
              <a:rPr lang="en-US" altLang="ja-JP" dirty="0" smtClean="0">
                <a:latin typeface="Meiryo UI" panose="020B0604030504040204" pitchFamily="50" charset="-128"/>
                <a:ea typeface="Meiryo UI" panose="020B0604030504040204" pitchFamily="50" charset="-128"/>
              </a:rPr>
              <a:t> Corporation </a:t>
            </a:r>
          </a:p>
          <a:p>
            <a:r>
              <a:rPr lang="en-US" altLang="ja-JP" dirty="0" smtClean="0">
                <a:latin typeface="Meiryo UI" panose="020B0604030504040204" pitchFamily="50" charset="-128"/>
                <a:ea typeface="Meiryo UI" panose="020B0604030504040204" pitchFamily="50" charset="-128"/>
              </a:rPr>
              <a:t>Waters Corporation </a:t>
            </a:r>
          </a:p>
          <a:p>
            <a:r>
              <a:rPr lang="en-US" altLang="ja-JP" dirty="0" smtClean="0">
                <a:latin typeface="Meiryo UI" panose="020B0604030504040204" pitchFamily="50" charset="-128"/>
                <a:ea typeface="Meiryo UI" panose="020B0604030504040204" pitchFamily="50" charset="-128"/>
              </a:rPr>
              <a:t>New England </a:t>
            </a:r>
            <a:r>
              <a:rPr lang="en-US" altLang="ja-JP" dirty="0" err="1" smtClean="0">
                <a:latin typeface="Meiryo UI" panose="020B0604030504040204" pitchFamily="50" charset="-128"/>
                <a:ea typeface="Meiryo UI" panose="020B0604030504040204" pitchFamily="50" charset="-128"/>
              </a:rPr>
              <a:t>Biolabs</a:t>
            </a:r>
            <a:r>
              <a:rPr lang="en-US" altLang="ja-JP" dirty="0" smtClean="0">
                <a:latin typeface="Meiryo UI" panose="020B0604030504040204" pitchFamily="50" charset="-128"/>
                <a:ea typeface="Meiryo UI" panose="020B0604030504040204" pitchFamily="50" charset="-128"/>
              </a:rPr>
              <a:t> Inc. </a:t>
            </a:r>
          </a:p>
          <a:p>
            <a:r>
              <a:rPr lang="en-US" altLang="ja-JP" dirty="0" smtClean="0">
                <a:latin typeface="Meiryo UI" panose="020B0604030504040204" pitchFamily="50" charset="-128"/>
                <a:ea typeface="Meiryo UI" panose="020B0604030504040204" pitchFamily="50" charset="-128"/>
              </a:rPr>
              <a:t>Agilent Technologies, Inc. </a:t>
            </a:r>
          </a:p>
          <a:p>
            <a:r>
              <a:rPr lang="en-US" altLang="ja-JP" dirty="0" smtClean="0">
                <a:latin typeface="Meiryo UI" panose="020B0604030504040204" pitchFamily="50" charset="-128"/>
                <a:ea typeface="Meiryo UI" panose="020B0604030504040204" pitchFamily="50" charset="-128"/>
              </a:rPr>
              <a:t>Danaher Corporation </a:t>
            </a:r>
          </a:p>
          <a:p>
            <a:r>
              <a:rPr lang="en-US" altLang="ja-JP" dirty="0" err="1" smtClean="0">
                <a:latin typeface="Meiryo UI" panose="020B0604030504040204" pitchFamily="50" charset="-128"/>
                <a:ea typeface="Meiryo UI" panose="020B0604030504040204" pitchFamily="50" charset="-128"/>
              </a:rPr>
              <a:t>ProZyme</a:t>
            </a:r>
            <a:r>
              <a:rPr lang="en-US" altLang="ja-JP" dirty="0" smtClean="0">
                <a:latin typeface="Meiryo UI" panose="020B0604030504040204" pitchFamily="50" charset="-128"/>
                <a:ea typeface="Meiryo UI" panose="020B0604030504040204" pitchFamily="50" charset="-128"/>
              </a:rPr>
              <a:t>, Inc. </a:t>
            </a:r>
          </a:p>
          <a:p>
            <a:r>
              <a:rPr lang="en-US" altLang="ja-JP" dirty="0" smtClean="0">
                <a:latin typeface="Meiryo UI" panose="020B0604030504040204" pitchFamily="50" charset="-128"/>
                <a:ea typeface="Meiryo UI" panose="020B0604030504040204" pitchFamily="50" charset="-128"/>
              </a:rPr>
              <a:t>Thermo Fisher Scientific, Inc. </a:t>
            </a:r>
          </a:p>
          <a:p>
            <a:r>
              <a:rPr lang="ja-JP" altLang="en-US" dirty="0">
                <a:latin typeface="Meiryo UI" panose="020B0604030504040204" pitchFamily="50" charset="-128"/>
                <a:ea typeface="Meiryo UI" panose="020B0604030504040204" pitchFamily="50" charset="-128"/>
              </a:rPr>
              <a:t>糖</a:t>
            </a:r>
            <a:r>
              <a:rPr lang="ja-JP" altLang="en-US" dirty="0" smtClean="0">
                <a:latin typeface="Meiryo UI" panose="020B0604030504040204" pitchFamily="50" charset="-128"/>
                <a:ea typeface="Meiryo UI" panose="020B0604030504040204" pitchFamily="50" charset="-128"/>
              </a:rPr>
              <a:t>鎖工学研究所</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04522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4051959466"/>
              </p:ext>
            </p:extLst>
          </p:nvPr>
        </p:nvGraphicFramePr>
        <p:xfrm>
          <a:off x="1491915" y="1537227"/>
          <a:ext cx="9047747" cy="3291840"/>
        </p:xfrm>
        <a:graphic>
          <a:graphicData uri="http://schemas.openxmlformats.org/drawingml/2006/table">
            <a:tbl>
              <a:tblPr/>
              <a:tblGrid>
                <a:gridCol w="3306707">
                  <a:extLst>
                    <a:ext uri="{9D8B030D-6E8A-4147-A177-3AD203B41FA5}">
                      <a16:colId xmlns:a16="http://schemas.microsoft.com/office/drawing/2014/main" val="20000"/>
                    </a:ext>
                  </a:extLst>
                </a:gridCol>
                <a:gridCol w="5741040">
                  <a:extLst>
                    <a:ext uri="{9D8B030D-6E8A-4147-A177-3AD203B41FA5}">
                      <a16:colId xmlns:a16="http://schemas.microsoft.com/office/drawing/2014/main" val="20001"/>
                    </a:ext>
                  </a:extLst>
                </a:gridCol>
              </a:tblGrid>
              <a:tr h="0">
                <a:tc>
                  <a:txBody>
                    <a:bodyPr/>
                    <a:lstStyle/>
                    <a:p>
                      <a:r>
                        <a:rPr lang="ja-JP" altLang="en-US" dirty="0">
                          <a:latin typeface="Meiryo UI" panose="020B0604030504040204" pitchFamily="50" charset="-128"/>
                          <a:ea typeface="Meiryo UI" panose="020B0604030504040204" pitchFamily="50" charset="-128"/>
                        </a:rPr>
                        <a:t>糖の名前</a:t>
                      </a:r>
                    </a:p>
                  </a:txBody>
                  <a:tcPr anchor="ctr">
                    <a:lnL>
                      <a:noFill/>
                    </a:lnL>
                    <a:lnR>
                      <a:noFill/>
                    </a:lnR>
                    <a:lnT>
                      <a:noFill/>
                    </a:lnT>
                    <a:lnB>
                      <a:noFill/>
                    </a:lnB>
                  </a:tcPr>
                </a:tc>
                <a:tc>
                  <a:txBody>
                    <a:bodyPr/>
                    <a:lstStyle/>
                    <a:p>
                      <a:r>
                        <a:rPr lang="ja-JP" altLang="en-US">
                          <a:latin typeface="Meiryo UI" panose="020B0604030504040204" pitchFamily="50" charset="-128"/>
                          <a:ea typeface="Meiryo UI" panose="020B0604030504040204" pitchFamily="50" charset="-128"/>
                        </a:rPr>
                        <a:t>おもな働き</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ja-JP" altLang="en-US" dirty="0">
                          <a:latin typeface="Meiryo UI" panose="020B0604030504040204" pitchFamily="50" charset="-128"/>
                          <a:ea typeface="Meiryo UI" panose="020B0604030504040204" pitchFamily="50" charset="-128"/>
                        </a:rPr>
                        <a:t>グルコース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細胞のエネルギー源、免疫力アップ</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ja-JP" altLang="en-US">
                          <a:latin typeface="Meiryo UI" panose="020B0604030504040204" pitchFamily="50" charset="-128"/>
                          <a:ea typeface="Meiryo UI" panose="020B0604030504040204" pitchFamily="50" charset="-128"/>
                        </a:rPr>
                        <a:t>ガラクトース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免疫力アップ、がん予防、カルシウムの吸収サポート</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ja-JP" altLang="en-US">
                          <a:latin typeface="Meiryo UI" panose="020B0604030504040204" pitchFamily="50" charset="-128"/>
                          <a:ea typeface="Meiryo UI" panose="020B0604030504040204" pitchFamily="50" charset="-128"/>
                        </a:rPr>
                        <a:t>マンノース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免疫力アップ、消炎作用</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ltLang="ja-JP" dirty="0">
                          <a:latin typeface="Meiryo UI" panose="020B0604030504040204" pitchFamily="50" charset="-128"/>
                          <a:ea typeface="Meiryo UI" panose="020B0604030504040204" pitchFamily="50" charset="-128"/>
                        </a:rPr>
                        <a:t>N-</a:t>
                      </a:r>
                      <a:r>
                        <a:rPr lang="ja-JP" altLang="en-US" dirty="0">
                          <a:latin typeface="Meiryo UI" panose="020B0604030504040204" pitchFamily="50" charset="-128"/>
                          <a:ea typeface="Meiryo UI" panose="020B0604030504040204" pitchFamily="50" charset="-128"/>
                        </a:rPr>
                        <a:t>アセチルグルコサミン</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がん細胞の抑制、関節機能のサポート</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ltLang="ja-JP" dirty="0">
                          <a:latin typeface="Meiryo UI" panose="020B0604030504040204" pitchFamily="50" charset="-128"/>
                          <a:ea typeface="Meiryo UI" panose="020B0604030504040204" pitchFamily="50" charset="-128"/>
                        </a:rPr>
                        <a:t>N-</a:t>
                      </a:r>
                      <a:r>
                        <a:rPr lang="ja-JP" altLang="en-US" dirty="0">
                          <a:latin typeface="Meiryo UI" panose="020B0604030504040204" pitchFamily="50" charset="-128"/>
                          <a:ea typeface="Meiryo UI" panose="020B0604030504040204" pitchFamily="50" charset="-128"/>
                        </a:rPr>
                        <a:t>アセチルガラクトサミン</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がん細胞の抑制</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ja-JP" altLang="en-US" dirty="0">
                          <a:latin typeface="Meiryo UI" panose="020B0604030504040204" pitchFamily="50" charset="-128"/>
                          <a:ea typeface="Meiryo UI" panose="020B0604030504040204" pitchFamily="50" charset="-128"/>
                        </a:rPr>
                        <a:t>フコース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免疫力アップ、がん細胞の抑制</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ja-JP" altLang="en-US" dirty="0">
                          <a:latin typeface="Meiryo UI" panose="020B0604030504040204" pitchFamily="50" charset="-128"/>
                          <a:ea typeface="Meiryo UI" panose="020B0604030504040204" pitchFamily="50" charset="-128"/>
                        </a:rPr>
                        <a:t>キシロース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殺菌作用、アレルギー反応の抑制</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ja-JP" altLang="en-US">
                          <a:latin typeface="Meiryo UI" panose="020B0604030504040204" pitchFamily="50" charset="-128"/>
                          <a:ea typeface="Meiryo UI" panose="020B0604030504040204" pitchFamily="50" charset="-128"/>
                        </a:rPr>
                        <a:t>シアル酸（</a:t>
                      </a:r>
                      <a:r>
                        <a:rPr lang="en-US" altLang="ja-JP">
                          <a:latin typeface="Meiryo UI" panose="020B0604030504040204" pitchFamily="50" charset="-128"/>
                          <a:ea typeface="Meiryo UI" panose="020B0604030504040204" pitchFamily="50" charset="-128"/>
                        </a:rPr>
                        <a:t>N-</a:t>
                      </a:r>
                      <a:r>
                        <a:rPr lang="ja-JP" altLang="en-US">
                          <a:latin typeface="Meiryo UI" panose="020B0604030504040204" pitchFamily="50" charset="-128"/>
                          <a:ea typeface="Meiryo UI" panose="020B0604030504040204" pitchFamily="50" charset="-128"/>
                        </a:rPr>
                        <a:t>アセチルノイラミン）</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脳の神経形成、免疫力アップ。</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4" name="正方形/長方形 3"/>
          <p:cNvSpPr/>
          <p:nvPr/>
        </p:nvSpPr>
        <p:spPr>
          <a:xfrm>
            <a:off x="1565712" y="5373652"/>
            <a:ext cx="9060581" cy="369332"/>
          </a:xfrm>
          <a:prstGeom prst="rect">
            <a:avLst/>
          </a:prstGeom>
        </p:spPr>
        <p:txBody>
          <a:bodyPr wrap="square">
            <a:spAutoFit/>
          </a:bodyPr>
          <a:lstStyle/>
          <a:p>
            <a:r>
              <a:rPr lang="ja-JP" altLang="en-US" dirty="0" smtClean="0">
                <a:latin typeface="Meiryo UI" panose="020B0604030504040204" pitchFamily="50" charset="-128"/>
                <a:ea typeface="Meiryo UI" panose="020B0604030504040204" pitchFamily="50" charset="-128"/>
              </a:rPr>
              <a:t>それ以上分解できない糖を単糖と言う。単糖が</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～数万ほどつながったものが糖鎖。</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26453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1882775" y="188914"/>
            <a:ext cx="469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tx1"/>
                </a:solidFill>
                <a:latin typeface="Arial" panose="020B0604020202020204" pitchFamily="34" charset="0"/>
                <a:ea typeface="HGP創英角ｺﾞｼｯｸUB" panose="020B0900000000000000" pitchFamily="50" charset="-128"/>
              </a:defRPr>
            </a:lvl1pPr>
            <a:lvl2pPr marL="742950" indent="-285750" eaLnBrk="0" hangingPunct="0">
              <a:defRPr kumimoji="1" b="1">
                <a:solidFill>
                  <a:schemeClr val="tx1"/>
                </a:solidFill>
                <a:latin typeface="Arial" panose="020B0604020202020204" pitchFamily="34" charset="0"/>
                <a:ea typeface="HGP創英角ｺﾞｼｯｸUB" panose="020B0900000000000000" pitchFamily="50" charset="-128"/>
              </a:defRPr>
            </a:lvl2pPr>
            <a:lvl3pPr marL="1143000" indent="-228600" eaLnBrk="0" hangingPunct="0">
              <a:defRPr kumimoji="1" b="1">
                <a:solidFill>
                  <a:schemeClr val="tx1"/>
                </a:solidFill>
                <a:latin typeface="Arial" panose="020B0604020202020204" pitchFamily="34" charset="0"/>
                <a:ea typeface="HGP創英角ｺﾞｼｯｸUB" panose="020B0900000000000000" pitchFamily="50" charset="-128"/>
              </a:defRPr>
            </a:lvl3pPr>
            <a:lvl4pPr marL="1600200" indent="-228600" eaLnBrk="0" hangingPunct="0">
              <a:defRPr kumimoji="1" b="1">
                <a:solidFill>
                  <a:schemeClr val="tx1"/>
                </a:solidFill>
                <a:latin typeface="Arial" panose="020B0604020202020204" pitchFamily="34" charset="0"/>
                <a:ea typeface="HGP創英角ｺﾞｼｯｸUB" panose="020B0900000000000000" pitchFamily="50" charset="-128"/>
              </a:defRPr>
            </a:lvl4pPr>
            <a:lvl5pPr marL="2057400" indent="-228600" eaLnBrk="0" hangingPunct="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3000" b="0">
                <a:solidFill>
                  <a:srgbClr val="FFFFFF"/>
                </a:solidFill>
                <a:latin typeface="HGP創英角ｺﾞｼｯｸUB" panose="020B0900000000000000" pitchFamily="50" charset="-128"/>
              </a:rPr>
              <a:t>３</a:t>
            </a:r>
          </a:p>
        </p:txBody>
      </p:sp>
      <p:sp>
        <p:nvSpPr>
          <p:cNvPr id="17413" name="Text Box 5"/>
          <p:cNvSpPr txBox="1">
            <a:spLocks noChangeArrowheads="1"/>
          </p:cNvSpPr>
          <p:nvPr/>
        </p:nvSpPr>
        <p:spPr bwMode="auto">
          <a:xfrm>
            <a:off x="2495551" y="188914"/>
            <a:ext cx="3311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b="1">
                <a:solidFill>
                  <a:schemeClr val="tx1"/>
                </a:solidFill>
                <a:latin typeface="Arial" panose="020B0604020202020204" pitchFamily="34" charset="0"/>
                <a:ea typeface="HGP創英角ｺﾞｼｯｸUB" panose="020B0900000000000000" pitchFamily="50" charset="-128"/>
              </a:defRPr>
            </a:lvl1pPr>
            <a:lvl2pPr marL="742950" indent="-285750" eaLnBrk="0" hangingPunct="0">
              <a:defRPr kumimoji="1" b="1">
                <a:solidFill>
                  <a:schemeClr val="tx1"/>
                </a:solidFill>
                <a:latin typeface="Arial" panose="020B0604020202020204" pitchFamily="34" charset="0"/>
                <a:ea typeface="HGP創英角ｺﾞｼｯｸUB" panose="020B0900000000000000" pitchFamily="50" charset="-128"/>
              </a:defRPr>
            </a:lvl2pPr>
            <a:lvl3pPr marL="1143000" indent="-228600" eaLnBrk="0" hangingPunct="0">
              <a:defRPr kumimoji="1" b="1">
                <a:solidFill>
                  <a:schemeClr val="tx1"/>
                </a:solidFill>
                <a:latin typeface="Arial" panose="020B0604020202020204" pitchFamily="34" charset="0"/>
                <a:ea typeface="HGP創英角ｺﾞｼｯｸUB" panose="020B0900000000000000" pitchFamily="50" charset="-128"/>
              </a:defRPr>
            </a:lvl3pPr>
            <a:lvl4pPr marL="1600200" indent="-228600" eaLnBrk="0" hangingPunct="0">
              <a:defRPr kumimoji="1" b="1">
                <a:solidFill>
                  <a:schemeClr val="tx1"/>
                </a:solidFill>
                <a:latin typeface="Arial" panose="020B0604020202020204" pitchFamily="34" charset="0"/>
                <a:ea typeface="HGP創英角ｺﾞｼｯｸUB" panose="020B0900000000000000" pitchFamily="50" charset="-128"/>
              </a:defRPr>
            </a:lvl4pPr>
            <a:lvl5pPr marL="2057400" indent="-228600" eaLnBrk="0" hangingPunct="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eaLnBrk="1" hangingPunct="1">
              <a:spcBef>
                <a:spcPct val="50000"/>
              </a:spcBef>
            </a:pPr>
            <a:r>
              <a:rPr lang="ja-JP" altLang="en-US" sz="3000" b="0">
                <a:latin typeface="HGP創英角ｺﾞｼｯｸUB" panose="020B0900000000000000" pitchFamily="50" charset="-128"/>
              </a:rPr>
              <a:t>細　胞</a:t>
            </a:r>
          </a:p>
        </p:txBody>
      </p:sp>
      <p:pic>
        <p:nvPicPr>
          <p:cNvPr id="17425" name="Picture 17" descr="第01章03-013p_細胞の構造"/>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319" y="2493964"/>
            <a:ext cx="3280945" cy="3121025"/>
          </a:xfrm>
          <a:prstGeom prst="rect">
            <a:avLst/>
          </a:prstGeom>
          <a:noFill/>
          <a:extLst>
            <a:ext uri="{909E8E84-426E-40DD-AFC4-6F175D3DCCD1}">
              <a14:hiddenFill xmlns:a14="http://schemas.microsoft.com/office/drawing/2010/main">
                <a:solidFill>
                  <a:srgbClr val="FFFFFF"/>
                </a:solidFill>
              </a14:hiddenFill>
            </a:ext>
          </a:extLst>
        </p:spPr>
      </p:pic>
      <p:pic>
        <p:nvPicPr>
          <p:cNvPr id="17427" name="Picture 19" descr="第01章03-011p-細胞膜の構造"/>
          <p:cNvPicPr>
            <a:picLocks noChangeAspect="1" noChangeArrowheads="1"/>
          </p:cNvPicPr>
          <p:nvPr/>
        </p:nvPicPr>
        <p:blipFill>
          <a:blip r:embed="rId4" cstate="print">
            <a:extLst>
              <a:ext uri="{28A0092B-C50C-407E-A947-70E740481C1C}">
                <a14:useLocalDpi xmlns:a14="http://schemas.microsoft.com/office/drawing/2010/main" val="0"/>
              </a:ext>
            </a:extLst>
          </a:blip>
          <a:srcRect l="17863" t="38240" r="28502" b="36945"/>
          <a:stretch>
            <a:fillRect/>
          </a:stretch>
        </p:blipFill>
        <p:spPr bwMode="auto">
          <a:xfrm>
            <a:off x="4945063" y="1557338"/>
            <a:ext cx="939800" cy="925512"/>
          </a:xfrm>
          <a:prstGeom prst="rect">
            <a:avLst/>
          </a:prstGeom>
          <a:noFill/>
          <a:extLst>
            <a:ext uri="{909E8E84-426E-40DD-AFC4-6F175D3DCCD1}">
              <a14:hiddenFill xmlns:a14="http://schemas.microsoft.com/office/drawing/2010/main">
                <a:solidFill>
                  <a:srgbClr val="FFFFFF"/>
                </a:solidFill>
              </a14:hiddenFill>
            </a:ext>
          </a:extLst>
        </p:spPr>
      </p:pic>
      <p:sp>
        <p:nvSpPr>
          <p:cNvPr id="77" name="右矢印 14"/>
          <p:cNvSpPr>
            <a:spLocks/>
          </p:cNvSpPr>
          <p:nvPr/>
        </p:nvSpPr>
        <p:spPr bwMode="auto">
          <a:xfrm rot="-429368">
            <a:off x="3721101" y="2206625"/>
            <a:ext cx="1198563" cy="579438"/>
          </a:xfrm>
          <a:custGeom>
            <a:avLst/>
            <a:gdLst>
              <a:gd name="T0" fmla="*/ 0 w 1352840"/>
              <a:gd name="T1" fmla="*/ 469019 h 653094"/>
              <a:gd name="T2" fmla="*/ 675208 w 1352840"/>
              <a:gd name="T3" fmla="*/ 230417 h 653094"/>
              <a:gd name="T4" fmla="*/ 511977 w 1352840"/>
              <a:gd name="T5" fmla="*/ 58808 h 653094"/>
              <a:gd name="T6" fmla="*/ 1198562 w 1352840"/>
              <a:gd name="T7" fmla="*/ 0 h 653094"/>
              <a:gd name="T8" fmla="*/ 985714 w 1352840"/>
              <a:gd name="T9" fmla="*/ 579438 h 653094"/>
              <a:gd name="T10" fmla="*/ 842591 w 1352840"/>
              <a:gd name="T11" fmla="*/ 441721 h 653094"/>
              <a:gd name="T12" fmla="*/ 0 w 1352840"/>
              <a:gd name="T13" fmla="*/ 469019 h 6530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2840" h="653094">
                <a:moveTo>
                  <a:pt x="0" y="528639"/>
                </a:moveTo>
                <a:cubicBezTo>
                  <a:pt x="625123" y="382140"/>
                  <a:pt x="671168" y="330468"/>
                  <a:pt x="762120" y="259707"/>
                </a:cubicBezTo>
                <a:lnTo>
                  <a:pt x="577878" y="66283"/>
                </a:lnTo>
                <a:lnTo>
                  <a:pt x="1352840" y="0"/>
                </a:lnTo>
                <a:lnTo>
                  <a:pt x="1112594" y="653094"/>
                </a:lnTo>
                <a:lnTo>
                  <a:pt x="951049" y="497871"/>
                </a:lnTo>
                <a:cubicBezTo>
                  <a:pt x="954590" y="485173"/>
                  <a:pt x="742885" y="717910"/>
                  <a:pt x="0" y="528639"/>
                </a:cubicBezTo>
                <a:close/>
              </a:path>
            </a:pathLst>
          </a:custGeom>
          <a:gradFill rotWithShape="0">
            <a:gsLst>
              <a:gs pos="0">
                <a:srgbClr val="466D9E"/>
              </a:gs>
              <a:gs pos="417">
                <a:srgbClr val="466D9E"/>
              </a:gs>
              <a:gs pos="7001">
                <a:srgbClr val="558ED5"/>
              </a:gs>
              <a:gs pos="14999">
                <a:srgbClr val="41638D"/>
              </a:gs>
              <a:gs pos="50000">
                <a:srgbClr val="558ED5"/>
              </a:gs>
              <a:gs pos="100000">
                <a:srgbClr val="17375E"/>
              </a:gs>
            </a:gsLst>
            <a:lin ang="198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p>
        </p:txBody>
      </p:sp>
      <p:graphicFrame>
        <p:nvGraphicFramePr>
          <p:cNvPr id="17515" name="Group 107"/>
          <p:cNvGraphicFramePr>
            <a:graphicFrameLocks noGrp="1"/>
          </p:cNvGraphicFramePr>
          <p:nvPr/>
        </p:nvGraphicFramePr>
        <p:xfrm>
          <a:off x="5937251" y="1746250"/>
          <a:ext cx="4468813" cy="548640"/>
        </p:xfrm>
        <a:graphic>
          <a:graphicData uri="http://schemas.openxmlformats.org/drawingml/2006/table">
            <a:tbl>
              <a:tblPr/>
              <a:tblGrid>
                <a:gridCol w="801688">
                  <a:extLst>
                    <a:ext uri="{9D8B030D-6E8A-4147-A177-3AD203B41FA5}">
                      <a16:colId xmlns:a16="http://schemas.microsoft.com/office/drawing/2014/main" val="20000"/>
                    </a:ext>
                  </a:extLst>
                </a:gridCol>
                <a:gridCol w="3667125">
                  <a:extLst>
                    <a:ext uri="{9D8B030D-6E8A-4147-A177-3AD203B41FA5}">
                      <a16:colId xmlns:a16="http://schemas.microsoft.com/office/drawing/2014/main" val="20001"/>
                    </a:ext>
                  </a:extLst>
                </a:gridCol>
              </a:tblGrid>
              <a:tr h="531813">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31859C"/>
                          </a:solidFill>
                          <a:effectLst/>
                          <a:latin typeface="HGP創英角ｺﾞｼｯｸUB" panose="020B0900000000000000" pitchFamily="50" charset="-128"/>
                          <a:ea typeface="HGP創英角ｺﾞｼｯｸUB" panose="020B0900000000000000" pitchFamily="50" charset="-128"/>
                        </a:rPr>
                        <a:t>細胞膜</a:t>
                      </a:r>
                      <a:r>
                        <a:rPr kumimoji="1" lang="ja-JP"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a:t>
                      </a:r>
                    </a:p>
                  </a:txBody>
                  <a:tcPr marL="0" marR="0" marT="0" marB="0" horzOverflow="overflow">
                    <a:lnL cap="flat">
                      <a:noFill/>
                    </a:lnL>
                    <a:lnR>
                      <a:noFill/>
                    </a:lnR>
                    <a:lnT cap="flat">
                      <a:noFill/>
                    </a:lnT>
                    <a:lnB cap="flat">
                      <a:noFill/>
                    </a:lnB>
                    <a:lnTlToBr>
                      <a:noFill/>
                    </a:lnTlToBr>
                    <a:lnBlToTr>
                      <a:noFill/>
                    </a:lnBlToTr>
                    <a:noFill/>
                  </a:tcPr>
                </a:tc>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細胞の内外を隔てる生体膜。</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2</a:t>
                      </a:r>
                      <a:r>
                        <a:rPr kumimoji="1" lang="ja-JP"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層のリン脂質によって構成されている。</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右矢印 14"/>
          <p:cNvSpPr>
            <a:spLocks/>
          </p:cNvSpPr>
          <p:nvPr/>
        </p:nvSpPr>
        <p:spPr bwMode="auto">
          <a:xfrm>
            <a:off x="3230564" y="3435350"/>
            <a:ext cx="2311400" cy="565150"/>
          </a:xfrm>
          <a:custGeom>
            <a:avLst/>
            <a:gdLst>
              <a:gd name="T0" fmla="*/ 0 w 1456"/>
              <a:gd name="T1" fmla="*/ 469019 h 356"/>
              <a:gd name="T2" fmla="*/ 675208 w 1456"/>
              <a:gd name="T3" fmla="*/ 230417 h 356"/>
              <a:gd name="T4" fmla="*/ 511977 w 1456"/>
              <a:gd name="T5" fmla="*/ 58808 h 356"/>
              <a:gd name="T6" fmla="*/ 1198562 w 1456"/>
              <a:gd name="T7" fmla="*/ 0 h 356"/>
              <a:gd name="T8" fmla="*/ 985714 w 1456"/>
              <a:gd name="T9" fmla="*/ 579438 h 356"/>
              <a:gd name="T10" fmla="*/ 842591 w 1456"/>
              <a:gd name="T11" fmla="*/ 441721 h 356"/>
              <a:gd name="T12" fmla="*/ 0 w 1456"/>
              <a:gd name="T13" fmla="*/ 469019 h 3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6" h="356">
                <a:moveTo>
                  <a:pt x="4" y="266"/>
                </a:moveTo>
                <a:cubicBezTo>
                  <a:pt x="0" y="235"/>
                  <a:pt x="843" y="143"/>
                  <a:pt x="994" y="99"/>
                </a:cubicBezTo>
                <a:lnTo>
                  <a:pt x="911" y="0"/>
                </a:lnTo>
                <a:lnTo>
                  <a:pt x="1456" y="82"/>
                </a:lnTo>
                <a:lnTo>
                  <a:pt x="1258" y="356"/>
                </a:lnTo>
                <a:lnTo>
                  <a:pt x="1190" y="280"/>
                </a:lnTo>
                <a:cubicBezTo>
                  <a:pt x="1179" y="270"/>
                  <a:pt x="1219" y="294"/>
                  <a:pt x="1190" y="295"/>
                </a:cubicBezTo>
                <a:cubicBezTo>
                  <a:pt x="1161" y="296"/>
                  <a:pt x="1214" y="293"/>
                  <a:pt x="1016" y="288"/>
                </a:cubicBezTo>
                <a:cubicBezTo>
                  <a:pt x="818" y="283"/>
                  <a:pt x="215" y="271"/>
                  <a:pt x="4" y="266"/>
                </a:cubicBezTo>
                <a:close/>
              </a:path>
            </a:pathLst>
          </a:custGeom>
          <a:gradFill rotWithShape="0">
            <a:gsLst>
              <a:gs pos="0">
                <a:srgbClr val="466D9E"/>
              </a:gs>
              <a:gs pos="417">
                <a:srgbClr val="466D9E"/>
              </a:gs>
              <a:gs pos="7001">
                <a:srgbClr val="558ED5"/>
              </a:gs>
              <a:gs pos="14999">
                <a:srgbClr val="41638D"/>
              </a:gs>
              <a:gs pos="50000">
                <a:srgbClr val="558ED5"/>
              </a:gs>
              <a:gs pos="100000">
                <a:srgbClr val="17375E"/>
              </a:gs>
            </a:gsLst>
            <a:lin ang="198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p>
        </p:txBody>
      </p:sp>
      <p:graphicFrame>
        <p:nvGraphicFramePr>
          <p:cNvPr id="17500" name="Group 92"/>
          <p:cNvGraphicFramePr>
            <a:graphicFrameLocks noGrp="1"/>
          </p:cNvGraphicFramePr>
          <p:nvPr>
            <p:extLst>
              <p:ext uri="{D42A27DB-BD31-4B8C-83A1-F6EECF244321}">
                <p14:modId xmlns:p14="http://schemas.microsoft.com/office/powerpoint/2010/main" val="2956726268"/>
              </p:ext>
            </p:extLst>
          </p:nvPr>
        </p:nvGraphicFramePr>
        <p:xfrm>
          <a:off x="5937251" y="2998788"/>
          <a:ext cx="4310063" cy="1000456"/>
        </p:xfrm>
        <a:graphic>
          <a:graphicData uri="http://schemas.openxmlformats.org/drawingml/2006/table">
            <a:tbl>
              <a:tblPr/>
              <a:tblGrid>
                <a:gridCol w="808038">
                  <a:extLst>
                    <a:ext uri="{9D8B030D-6E8A-4147-A177-3AD203B41FA5}">
                      <a16:colId xmlns:a16="http://schemas.microsoft.com/office/drawing/2014/main" val="20000"/>
                    </a:ext>
                  </a:extLst>
                </a:gridCol>
                <a:gridCol w="3502025">
                  <a:extLst>
                    <a:ext uri="{9D8B030D-6E8A-4147-A177-3AD203B41FA5}">
                      <a16:colId xmlns:a16="http://schemas.microsoft.com/office/drawing/2014/main" val="20001"/>
                    </a:ext>
                  </a:extLst>
                </a:gridCol>
              </a:tblGrid>
              <a:tr h="1000456">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31859C"/>
                          </a:solidFill>
                          <a:effectLst/>
                          <a:latin typeface="HGP創英角ｺﾞｼｯｸUB" panose="020B0900000000000000" pitchFamily="50" charset="-128"/>
                          <a:ea typeface="HGP創英角ｺﾞｼｯｸUB" panose="020B0900000000000000" pitchFamily="50" charset="-128"/>
                        </a:rPr>
                        <a:t>核</a:t>
                      </a:r>
                      <a:r>
                        <a:rPr kumimoji="1" lang="ja-JP" altLang="en-US" sz="18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a:t>
                      </a:r>
                    </a:p>
                  </a:txBody>
                  <a:tcPr marL="0" marR="0" marT="0" marB="0" horzOverflow="overflow">
                    <a:lnL cap="flat">
                      <a:noFill/>
                    </a:lnL>
                    <a:lnR>
                      <a:noFill/>
                    </a:lnR>
                    <a:lnT cap="flat">
                      <a:noFill/>
                    </a:lnT>
                    <a:lnB cap="flat">
                      <a:noFill/>
                    </a:lnB>
                    <a:lnTlToBr>
                      <a:noFill/>
                    </a:lnTlToBr>
                    <a:lnBlToTr>
                      <a:noFill/>
                    </a:lnBlToTr>
                    <a:noFill/>
                  </a:tcPr>
                </a:tc>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遺伝情報の保存と伝達を行う。</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細胞により異なる形状（球形～分葉形、多核など）をもつ。</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514" name="Group 106"/>
          <p:cNvGraphicFramePr>
            <a:graphicFrameLocks noGrp="1"/>
          </p:cNvGraphicFramePr>
          <p:nvPr/>
        </p:nvGraphicFramePr>
        <p:xfrm>
          <a:off x="5940425" y="4510088"/>
          <a:ext cx="4332288" cy="1097280"/>
        </p:xfrm>
        <a:graphic>
          <a:graphicData uri="http://schemas.openxmlformats.org/drawingml/2006/table">
            <a:tbl>
              <a:tblPr/>
              <a:tblGrid>
                <a:gridCol w="801688">
                  <a:extLst>
                    <a:ext uri="{9D8B030D-6E8A-4147-A177-3AD203B41FA5}">
                      <a16:colId xmlns:a16="http://schemas.microsoft.com/office/drawing/2014/main" val="20000"/>
                    </a:ext>
                  </a:extLst>
                </a:gridCol>
                <a:gridCol w="3530600">
                  <a:extLst>
                    <a:ext uri="{9D8B030D-6E8A-4147-A177-3AD203B41FA5}">
                      <a16:colId xmlns:a16="http://schemas.microsoft.com/office/drawing/2014/main" val="20001"/>
                    </a:ext>
                  </a:extLst>
                </a:gridCol>
              </a:tblGrid>
              <a:tr h="203200">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rgbClr val="31859C"/>
                          </a:solidFill>
                          <a:effectLst/>
                          <a:latin typeface="HGP創英角ｺﾞｼｯｸUB" panose="020B0900000000000000" pitchFamily="50" charset="-128"/>
                          <a:ea typeface="HGP創英角ｺﾞｼｯｸUB" panose="020B0900000000000000" pitchFamily="50" charset="-128"/>
                        </a:rPr>
                        <a:t>細胞質</a:t>
                      </a:r>
                      <a:r>
                        <a:rPr kumimoji="1" lang="ja-JP"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a:t>
                      </a:r>
                    </a:p>
                  </a:txBody>
                  <a:tcPr marL="0" marR="0" marT="0" marB="0" horzOverflow="overflow">
                    <a:lnL cap="flat">
                      <a:noFill/>
                    </a:lnL>
                    <a:lnR>
                      <a:noFill/>
                    </a:lnR>
                    <a:lnT cap="flat">
                      <a:noFill/>
                    </a:lnT>
                    <a:lnB cap="flat">
                      <a:noFill/>
                    </a:lnB>
                    <a:lnTlToBr>
                      <a:noFill/>
                    </a:lnTlToBr>
                    <a:lnBlToTr>
                      <a:noFill/>
                    </a:lnBlToTr>
                    <a:noFill/>
                  </a:tcPr>
                </a:tc>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細胞膜と同様の生体膜によって包まれた</a:t>
                      </a:r>
                      <a:r>
                        <a:rPr kumimoji="1" lang="zh-TW"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細胞小器官</a:t>
                      </a:r>
                      <a:r>
                        <a:rPr kumimoji="1" lang="ja-JP" altLang="en-US" sz="1800" b="0" i="0" u="none" strike="noStrike" cap="none" normalizeH="0" baseline="0" smtClean="0">
                          <a:ln>
                            <a:noFill/>
                          </a:ln>
                          <a:solidFill>
                            <a:schemeClr val="tx1"/>
                          </a:solidFill>
                          <a:effectLst/>
                          <a:latin typeface="HGP創英角ｺﾞｼｯｸUB" panose="020B0900000000000000" pitchFamily="50" charset="-128"/>
                          <a:ea typeface="HGP創英角ｺﾞｼｯｸUB" panose="020B0900000000000000" pitchFamily="50" charset="-128"/>
                        </a:rPr>
                        <a:t>（ミトコンドリア、小胞体、ゴルジ体、リソソームなど）によって構成されている。</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右矢印 14"/>
          <p:cNvSpPr>
            <a:spLocks/>
          </p:cNvSpPr>
          <p:nvPr/>
        </p:nvSpPr>
        <p:spPr bwMode="auto">
          <a:xfrm>
            <a:off x="3503614" y="4725988"/>
            <a:ext cx="2314575" cy="481012"/>
          </a:xfrm>
          <a:custGeom>
            <a:avLst/>
            <a:gdLst>
              <a:gd name="T0" fmla="*/ 0 w 1458"/>
              <a:gd name="T1" fmla="*/ 469019 h 303"/>
              <a:gd name="T2" fmla="*/ 675208 w 1458"/>
              <a:gd name="T3" fmla="*/ 230417 h 303"/>
              <a:gd name="T4" fmla="*/ 511977 w 1458"/>
              <a:gd name="T5" fmla="*/ 58808 h 303"/>
              <a:gd name="T6" fmla="*/ 1198562 w 1458"/>
              <a:gd name="T7" fmla="*/ 0 h 303"/>
              <a:gd name="T8" fmla="*/ 985714 w 1458"/>
              <a:gd name="T9" fmla="*/ 579438 h 303"/>
              <a:gd name="T10" fmla="*/ 842591 w 1458"/>
              <a:gd name="T11" fmla="*/ 441721 h 303"/>
              <a:gd name="T12" fmla="*/ 0 w 1458"/>
              <a:gd name="T13" fmla="*/ 469019 h 3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8" h="303">
                <a:moveTo>
                  <a:pt x="6" y="213"/>
                </a:moveTo>
                <a:cubicBezTo>
                  <a:pt x="0" y="201"/>
                  <a:pt x="891" y="141"/>
                  <a:pt x="1048" y="106"/>
                </a:cubicBezTo>
                <a:lnTo>
                  <a:pt x="949" y="0"/>
                </a:lnTo>
                <a:lnTo>
                  <a:pt x="1458" y="29"/>
                </a:lnTo>
                <a:lnTo>
                  <a:pt x="1260" y="303"/>
                </a:lnTo>
                <a:lnTo>
                  <a:pt x="1192" y="227"/>
                </a:lnTo>
                <a:cubicBezTo>
                  <a:pt x="1181" y="217"/>
                  <a:pt x="1221" y="241"/>
                  <a:pt x="1192" y="242"/>
                </a:cubicBezTo>
                <a:cubicBezTo>
                  <a:pt x="1163" y="243"/>
                  <a:pt x="1216" y="240"/>
                  <a:pt x="1018" y="235"/>
                </a:cubicBezTo>
                <a:cubicBezTo>
                  <a:pt x="820" y="230"/>
                  <a:pt x="217" y="218"/>
                  <a:pt x="6" y="213"/>
                </a:cubicBezTo>
                <a:close/>
              </a:path>
            </a:pathLst>
          </a:custGeom>
          <a:gradFill rotWithShape="0">
            <a:gsLst>
              <a:gs pos="0">
                <a:srgbClr val="466D9E"/>
              </a:gs>
              <a:gs pos="417">
                <a:srgbClr val="466D9E"/>
              </a:gs>
              <a:gs pos="7001">
                <a:srgbClr val="558ED5"/>
              </a:gs>
              <a:gs pos="14999">
                <a:srgbClr val="41638D"/>
              </a:gs>
              <a:gs pos="50000">
                <a:srgbClr val="558ED5"/>
              </a:gs>
              <a:gs pos="100000">
                <a:srgbClr val="17375E"/>
              </a:gs>
            </a:gsLst>
            <a:lin ang="198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p>
        </p:txBody>
      </p:sp>
    </p:spTree>
    <p:extLst>
      <p:ext uri="{BB962C8B-B14F-4D97-AF65-F5344CB8AC3E}">
        <p14:creationId xmlns:p14="http://schemas.microsoft.com/office/powerpoint/2010/main" val="29154865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4" name="Picture 12"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l="17863" t="38240" r="28502" b="36945"/>
          <a:stretch>
            <a:fillRect/>
          </a:stretch>
        </p:blipFill>
        <p:spPr bwMode="auto">
          <a:xfrm>
            <a:off x="7388225" y="1512888"/>
            <a:ext cx="1944688" cy="1916112"/>
          </a:xfrm>
          <a:prstGeom prst="rect">
            <a:avLst/>
          </a:prstGeom>
          <a:noFill/>
          <a:extLst>
            <a:ext uri="{909E8E84-426E-40DD-AFC4-6F175D3DCCD1}">
              <a14:hiddenFill xmlns:a14="http://schemas.microsoft.com/office/drawing/2010/main">
                <a:solidFill>
                  <a:srgbClr val="FFFFFF"/>
                </a:solidFill>
              </a14:hiddenFill>
            </a:ext>
          </a:extLst>
        </p:spPr>
      </p:pic>
      <p:pic>
        <p:nvPicPr>
          <p:cNvPr id="18445" name="Picture 13"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b="68298"/>
          <a:stretch>
            <a:fillRect/>
          </a:stretch>
        </p:blipFill>
        <p:spPr bwMode="auto">
          <a:xfrm>
            <a:off x="2757488" y="3457576"/>
            <a:ext cx="36258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8446" name="Picture 14" descr="第01章03-011p-細胞膜の構造"/>
          <p:cNvPicPr>
            <a:picLocks noChangeAspect="1" noChangeArrowheads="1"/>
          </p:cNvPicPr>
          <p:nvPr/>
        </p:nvPicPr>
        <p:blipFill>
          <a:blip r:embed="rId3">
            <a:extLst>
              <a:ext uri="{28A0092B-C50C-407E-A947-70E740481C1C}">
                <a14:useLocalDpi xmlns:a14="http://schemas.microsoft.com/office/drawing/2010/main" val="0"/>
              </a:ext>
            </a:extLst>
          </a:blip>
          <a:srcRect l="27803" t="68071" r="48380"/>
          <a:stretch>
            <a:fillRect/>
          </a:stretch>
        </p:blipFill>
        <p:spPr bwMode="auto">
          <a:xfrm>
            <a:off x="7893050" y="3716339"/>
            <a:ext cx="863600" cy="2465387"/>
          </a:xfrm>
          <a:prstGeom prst="rect">
            <a:avLst/>
          </a:prstGeom>
          <a:noFill/>
          <a:extLst>
            <a:ext uri="{909E8E84-426E-40DD-AFC4-6F175D3DCCD1}">
              <a14:hiddenFill xmlns:a14="http://schemas.microsoft.com/office/drawing/2010/main">
                <a:solidFill>
                  <a:srgbClr val="FFFFFF"/>
                </a:solidFill>
              </a14:hiddenFill>
            </a:ext>
          </a:extLst>
        </p:spPr>
      </p:pic>
      <p:sp>
        <p:nvSpPr>
          <p:cNvPr id="18449" name="Text Box 17"/>
          <p:cNvSpPr txBox="1">
            <a:spLocks noChangeArrowheads="1"/>
          </p:cNvSpPr>
          <p:nvPr/>
        </p:nvSpPr>
        <p:spPr bwMode="auto">
          <a:xfrm>
            <a:off x="3941763" y="2636838"/>
            <a:ext cx="1709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dirty="0">
                <a:latin typeface="HGP創英角ｺﾞｼｯｸUB" panose="020B0900000000000000" pitchFamily="50" charset="-128"/>
              </a:rPr>
              <a:t>リン脂質二重層</a:t>
            </a:r>
          </a:p>
        </p:txBody>
      </p:sp>
      <p:sp>
        <p:nvSpPr>
          <p:cNvPr id="18450" name="Line 18"/>
          <p:cNvSpPr>
            <a:spLocks noChangeShapeType="1"/>
          </p:cNvSpPr>
          <p:nvPr/>
        </p:nvSpPr>
        <p:spPr bwMode="auto">
          <a:xfrm flipH="1" flipV="1">
            <a:off x="5591176" y="2852738"/>
            <a:ext cx="720725"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1" name="Line 19"/>
          <p:cNvSpPr>
            <a:spLocks noChangeShapeType="1"/>
          </p:cNvSpPr>
          <p:nvPr/>
        </p:nvSpPr>
        <p:spPr bwMode="auto">
          <a:xfrm flipH="1" flipV="1">
            <a:off x="5591176" y="2852739"/>
            <a:ext cx="792163" cy="13684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2" name="Text Box 20"/>
          <p:cNvSpPr txBox="1">
            <a:spLocks noChangeArrowheads="1"/>
          </p:cNvSpPr>
          <p:nvPr/>
        </p:nvSpPr>
        <p:spPr bwMode="auto">
          <a:xfrm>
            <a:off x="4800601" y="6021388"/>
            <a:ext cx="1882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latin typeface="HGP創英角ｺﾞｼｯｸUB" panose="020B0900000000000000" pitchFamily="50" charset="-128"/>
              </a:rPr>
              <a:t>細胞膜タンパク質</a:t>
            </a:r>
          </a:p>
        </p:txBody>
      </p:sp>
      <p:sp>
        <p:nvSpPr>
          <p:cNvPr id="18453" name="Line 21"/>
          <p:cNvSpPr>
            <a:spLocks noChangeShapeType="1"/>
          </p:cNvSpPr>
          <p:nvPr/>
        </p:nvSpPr>
        <p:spPr bwMode="auto">
          <a:xfrm flipV="1">
            <a:off x="5519739" y="5229226"/>
            <a:ext cx="288925"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5" name="Line 23"/>
          <p:cNvSpPr>
            <a:spLocks noChangeShapeType="1"/>
          </p:cNvSpPr>
          <p:nvPr/>
        </p:nvSpPr>
        <p:spPr bwMode="auto">
          <a:xfrm flipH="1" flipV="1">
            <a:off x="3863976" y="5734050"/>
            <a:ext cx="1655763"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6" name="AutoShape 24"/>
          <p:cNvSpPr>
            <a:spLocks/>
          </p:cNvSpPr>
          <p:nvPr/>
        </p:nvSpPr>
        <p:spPr bwMode="auto">
          <a:xfrm>
            <a:off x="9404350" y="1557339"/>
            <a:ext cx="76200" cy="1800225"/>
          </a:xfrm>
          <a:prstGeom prst="rightBracket">
            <a:avLst>
              <a:gd name="adj" fmla="val 19687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57" name="Text Box 25"/>
          <p:cNvSpPr txBox="1">
            <a:spLocks noChangeArrowheads="1"/>
          </p:cNvSpPr>
          <p:nvPr/>
        </p:nvSpPr>
        <p:spPr bwMode="auto">
          <a:xfrm>
            <a:off x="9547225" y="226377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latin typeface="HGP創英角ｺﾞｼｯｸUB" panose="020B0900000000000000" pitchFamily="50" charset="-128"/>
              </a:rPr>
              <a:t>細胞膜</a:t>
            </a:r>
          </a:p>
        </p:txBody>
      </p:sp>
      <p:sp>
        <p:nvSpPr>
          <p:cNvPr id="18458" name="Text Box 26"/>
          <p:cNvSpPr txBox="1">
            <a:spLocks noChangeArrowheads="1"/>
          </p:cNvSpPr>
          <p:nvPr/>
        </p:nvSpPr>
        <p:spPr bwMode="auto">
          <a:xfrm>
            <a:off x="8807450" y="395922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latin typeface="HGP創英角ｺﾞｼｯｸUB" panose="020B0900000000000000" pitchFamily="50" charset="-128"/>
              </a:rPr>
              <a:t>親水性</a:t>
            </a:r>
          </a:p>
        </p:txBody>
      </p:sp>
      <p:sp>
        <p:nvSpPr>
          <p:cNvPr id="18459" name="Text Box 27"/>
          <p:cNvSpPr txBox="1">
            <a:spLocks noChangeArrowheads="1"/>
          </p:cNvSpPr>
          <p:nvPr/>
        </p:nvSpPr>
        <p:spPr bwMode="auto">
          <a:xfrm>
            <a:off x="8685213" y="566102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latin typeface="HGP創英角ｺﾞｼｯｸUB" panose="020B0900000000000000" pitchFamily="50" charset="-128"/>
              </a:rPr>
              <a:t>疎水性</a:t>
            </a:r>
          </a:p>
        </p:txBody>
      </p:sp>
      <p:sp>
        <p:nvSpPr>
          <p:cNvPr id="18461" name="Oval 29"/>
          <p:cNvSpPr>
            <a:spLocks noChangeArrowheads="1"/>
          </p:cNvSpPr>
          <p:nvPr/>
        </p:nvSpPr>
        <p:spPr bwMode="auto">
          <a:xfrm>
            <a:off x="7316788" y="1265238"/>
            <a:ext cx="792162" cy="792162"/>
          </a:xfrm>
          <a:prstGeom prst="ellipse">
            <a:avLst/>
          </a:prstGeom>
          <a:noFill/>
          <a:ln w="28575">
            <a:solidFill>
              <a:srgbClr val="3185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 name="環状矢印 19"/>
          <p:cNvSpPr>
            <a:spLocks/>
          </p:cNvSpPr>
          <p:nvPr/>
        </p:nvSpPr>
        <p:spPr bwMode="auto">
          <a:xfrm rot="4774207" flipV="1">
            <a:off x="6052345" y="2636045"/>
            <a:ext cx="2447925" cy="1008063"/>
          </a:xfrm>
          <a:custGeom>
            <a:avLst/>
            <a:gdLst>
              <a:gd name="T0" fmla="*/ 0 w 1630469"/>
              <a:gd name="T1" fmla="*/ 732430 h 1076902"/>
              <a:gd name="T2" fmla="*/ 549865 w 1630469"/>
              <a:gd name="T3" fmla="*/ 6406 h 1076902"/>
              <a:gd name="T4" fmla="*/ 1254300 w 1630469"/>
              <a:gd name="T5" fmla="*/ 510111 h 1076902"/>
              <a:gd name="T6" fmla="*/ 1444625 w 1630469"/>
              <a:gd name="T7" fmla="*/ 448226 h 1076902"/>
              <a:gd name="T8" fmla="*/ 1297966 w 1630469"/>
              <a:gd name="T9" fmla="*/ 954087 h 1076902"/>
              <a:gd name="T10" fmla="*/ 812412 w 1630469"/>
              <a:gd name="T11" fmla="*/ 690136 h 1076902"/>
              <a:gd name="T12" fmla="*/ 1023331 w 1630469"/>
              <a:gd name="T13" fmla="*/ 594497 h 1076902"/>
              <a:gd name="T14" fmla="*/ 560220 w 1630469"/>
              <a:gd name="T15" fmla="*/ 201408 h 1076902"/>
              <a:gd name="T16" fmla="*/ 0 w 1630469"/>
              <a:gd name="T17" fmla="*/ 732430 h 10769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0469" h="1076902">
                <a:moveTo>
                  <a:pt x="0" y="826712"/>
                </a:moveTo>
                <a:cubicBezTo>
                  <a:pt x="95419" y="405853"/>
                  <a:pt x="264009" y="61754"/>
                  <a:pt x="620602" y="7231"/>
                </a:cubicBezTo>
                <a:cubicBezTo>
                  <a:pt x="977195" y="-47292"/>
                  <a:pt x="1342067" y="212819"/>
                  <a:pt x="1415660" y="575775"/>
                </a:cubicBezTo>
                <a:lnTo>
                  <a:pt x="1630469" y="505924"/>
                </a:lnTo>
                <a:lnTo>
                  <a:pt x="1464943" y="1076902"/>
                </a:lnTo>
                <a:lnTo>
                  <a:pt x="916925" y="778974"/>
                </a:lnTo>
                <a:lnTo>
                  <a:pt x="1154977" y="671024"/>
                </a:lnTo>
                <a:cubicBezTo>
                  <a:pt x="1062872" y="454507"/>
                  <a:pt x="817122" y="233674"/>
                  <a:pt x="632290" y="227334"/>
                </a:cubicBezTo>
                <a:cubicBezTo>
                  <a:pt x="410372" y="236772"/>
                  <a:pt x="304631" y="319201"/>
                  <a:pt x="0" y="826712"/>
                </a:cubicBezTo>
                <a:close/>
              </a:path>
            </a:pathLst>
          </a:custGeom>
          <a:gradFill rotWithShape="0">
            <a:gsLst>
              <a:gs pos="0">
                <a:srgbClr val="466D9E"/>
              </a:gs>
              <a:gs pos="417">
                <a:srgbClr val="466D9E"/>
              </a:gs>
              <a:gs pos="12000">
                <a:srgbClr val="558ED5"/>
              </a:gs>
              <a:gs pos="17999">
                <a:srgbClr val="41638D"/>
              </a:gs>
              <a:gs pos="35001">
                <a:srgbClr val="558ED5"/>
              </a:gs>
              <a:gs pos="100000">
                <a:srgbClr val="17375E"/>
              </a:gs>
            </a:gsLst>
            <a:lin ang="30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p>
        </p:txBody>
      </p:sp>
    </p:spTree>
    <p:extLst>
      <p:ext uri="{BB962C8B-B14F-4D97-AF65-F5344CB8AC3E}">
        <p14:creationId xmlns:p14="http://schemas.microsoft.com/office/powerpoint/2010/main" val="3485993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570072" y="64704"/>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smtClean="0"/>
              <a:t>膜タンパク質</a:t>
            </a:r>
            <a:endParaRPr lang="ja-JP" altLang="en-US" dirty="0"/>
          </a:p>
        </p:txBody>
      </p:sp>
      <p:sp>
        <p:nvSpPr>
          <p:cNvPr id="4" name="Rectangle 12"/>
          <p:cNvSpPr>
            <a:spLocks noChangeArrowheads="1"/>
          </p:cNvSpPr>
          <p:nvPr/>
        </p:nvSpPr>
        <p:spPr bwMode="auto">
          <a:xfrm>
            <a:off x="2136809" y="1456941"/>
            <a:ext cx="8229600" cy="4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buFontTx/>
              <a:buNone/>
            </a:pPr>
            <a:endParaRPr lang="ja-JP" altLang="ja-JP" sz="2800"/>
          </a:p>
        </p:txBody>
      </p:sp>
      <p:sp>
        <p:nvSpPr>
          <p:cNvPr id="6" name="Oval 13"/>
          <p:cNvSpPr>
            <a:spLocks noChangeArrowheads="1"/>
          </p:cNvSpPr>
          <p:nvPr/>
        </p:nvSpPr>
        <p:spPr bwMode="auto">
          <a:xfrm>
            <a:off x="3417922"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Line 14"/>
          <p:cNvSpPr>
            <a:spLocks noChangeShapeType="1"/>
          </p:cNvSpPr>
          <p:nvPr/>
        </p:nvSpPr>
        <p:spPr bwMode="auto">
          <a:xfrm flipH="1">
            <a:off x="341792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15"/>
          <p:cNvSpPr>
            <a:spLocks noChangeShapeType="1"/>
          </p:cNvSpPr>
          <p:nvPr/>
        </p:nvSpPr>
        <p:spPr bwMode="auto">
          <a:xfrm>
            <a:off x="356079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Oval 16"/>
          <p:cNvSpPr>
            <a:spLocks noChangeArrowheads="1"/>
          </p:cNvSpPr>
          <p:nvPr/>
        </p:nvSpPr>
        <p:spPr bwMode="auto">
          <a:xfrm>
            <a:off x="3417922"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 name="Line 17"/>
          <p:cNvSpPr>
            <a:spLocks noChangeShapeType="1"/>
          </p:cNvSpPr>
          <p:nvPr/>
        </p:nvSpPr>
        <p:spPr bwMode="auto">
          <a:xfrm flipH="1">
            <a:off x="3560797" y="3400041"/>
            <a:ext cx="7143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Line 18"/>
          <p:cNvSpPr>
            <a:spLocks noChangeShapeType="1"/>
          </p:cNvSpPr>
          <p:nvPr/>
        </p:nvSpPr>
        <p:spPr bwMode="auto">
          <a:xfrm>
            <a:off x="3417922" y="3400041"/>
            <a:ext cx="619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 name="Oval 19"/>
          <p:cNvSpPr>
            <a:spLocks noChangeArrowheads="1"/>
          </p:cNvSpPr>
          <p:nvPr/>
        </p:nvSpPr>
        <p:spPr bwMode="auto">
          <a:xfrm>
            <a:off x="3776697"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Line 20"/>
          <p:cNvSpPr>
            <a:spLocks noChangeShapeType="1"/>
          </p:cNvSpPr>
          <p:nvPr/>
        </p:nvSpPr>
        <p:spPr bwMode="auto">
          <a:xfrm flipH="1">
            <a:off x="377669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 name="Line 21"/>
          <p:cNvSpPr>
            <a:spLocks noChangeShapeType="1"/>
          </p:cNvSpPr>
          <p:nvPr/>
        </p:nvSpPr>
        <p:spPr bwMode="auto">
          <a:xfrm>
            <a:off x="391957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 name="Oval 22"/>
          <p:cNvSpPr>
            <a:spLocks noChangeArrowheads="1"/>
          </p:cNvSpPr>
          <p:nvPr/>
        </p:nvSpPr>
        <p:spPr bwMode="auto">
          <a:xfrm>
            <a:off x="4497422"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6" name="Line 23"/>
          <p:cNvSpPr>
            <a:spLocks noChangeShapeType="1"/>
          </p:cNvSpPr>
          <p:nvPr/>
        </p:nvSpPr>
        <p:spPr bwMode="auto">
          <a:xfrm flipH="1">
            <a:off x="449742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24"/>
          <p:cNvSpPr>
            <a:spLocks noChangeShapeType="1"/>
          </p:cNvSpPr>
          <p:nvPr/>
        </p:nvSpPr>
        <p:spPr bwMode="auto">
          <a:xfrm>
            <a:off x="464029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Oval 25"/>
          <p:cNvSpPr>
            <a:spLocks noChangeArrowheads="1"/>
          </p:cNvSpPr>
          <p:nvPr/>
        </p:nvSpPr>
        <p:spPr bwMode="auto">
          <a:xfrm>
            <a:off x="4857784"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 name="Line 26"/>
          <p:cNvSpPr>
            <a:spLocks noChangeShapeType="1"/>
          </p:cNvSpPr>
          <p:nvPr/>
        </p:nvSpPr>
        <p:spPr bwMode="auto">
          <a:xfrm flipH="1">
            <a:off x="4857784" y="2680903"/>
            <a:ext cx="714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 name="Line 27"/>
          <p:cNvSpPr>
            <a:spLocks noChangeShapeType="1"/>
          </p:cNvSpPr>
          <p:nvPr/>
        </p:nvSpPr>
        <p:spPr bwMode="auto">
          <a:xfrm>
            <a:off x="5000659" y="2680903"/>
            <a:ext cx="714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Oval 28"/>
          <p:cNvSpPr>
            <a:spLocks noChangeArrowheads="1"/>
          </p:cNvSpPr>
          <p:nvPr/>
        </p:nvSpPr>
        <p:spPr bwMode="auto">
          <a:xfrm>
            <a:off x="5218147"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Line 29"/>
          <p:cNvSpPr>
            <a:spLocks noChangeShapeType="1"/>
          </p:cNvSpPr>
          <p:nvPr/>
        </p:nvSpPr>
        <p:spPr bwMode="auto">
          <a:xfrm flipH="1">
            <a:off x="521814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 name="Line 30"/>
          <p:cNvSpPr>
            <a:spLocks noChangeShapeType="1"/>
          </p:cNvSpPr>
          <p:nvPr/>
        </p:nvSpPr>
        <p:spPr bwMode="auto">
          <a:xfrm>
            <a:off x="536102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 name="Oval 31"/>
          <p:cNvSpPr>
            <a:spLocks noChangeArrowheads="1"/>
          </p:cNvSpPr>
          <p:nvPr/>
        </p:nvSpPr>
        <p:spPr bwMode="auto">
          <a:xfrm>
            <a:off x="3776697"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 name="Line 32"/>
          <p:cNvSpPr>
            <a:spLocks noChangeShapeType="1"/>
          </p:cNvSpPr>
          <p:nvPr/>
        </p:nvSpPr>
        <p:spPr bwMode="auto">
          <a:xfrm flipH="1">
            <a:off x="3919572" y="3400041"/>
            <a:ext cx="7143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 name="Line 33"/>
          <p:cNvSpPr>
            <a:spLocks noChangeShapeType="1"/>
          </p:cNvSpPr>
          <p:nvPr/>
        </p:nvSpPr>
        <p:spPr bwMode="auto">
          <a:xfrm>
            <a:off x="3776697" y="3400041"/>
            <a:ext cx="619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Oval 34"/>
          <p:cNvSpPr>
            <a:spLocks noChangeArrowheads="1"/>
          </p:cNvSpPr>
          <p:nvPr/>
        </p:nvSpPr>
        <p:spPr bwMode="auto">
          <a:xfrm>
            <a:off x="4497422"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Line 35"/>
          <p:cNvSpPr>
            <a:spLocks noChangeShapeType="1"/>
          </p:cNvSpPr>
          <p:nvPr/>
        </p:nvSpPr>
        <p:spPr bwMode="auto">
          <a:xfrm flipH="1">
            <a:off x="4640297" y="3400041"/>
            <a:ext cx="7143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36"/>
          <p:cNvSpPr>
            <a:spLocks noChangeShapeType="1"/>
          </p:cNvSpPr>
          <p:nvPr/>
        </p:nvSpPr>
        <p:spPr bwMode="auto">
          <a:xfrm>
            <a:off x="4497422" y="3400041"/>
            <a:ext cx="619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Oval 37"/>
          <p:cNvSpPr>
            <a:spLocks noChangeArrowheads="1"/>
          </p:cNvSpPr>
          <p:nvPr/>
        </p:nvSpPr>
        <p:spPr bwMode="auto">
          <a:xfrm>
            <a:off x="4857784"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Line 38"/>
          <p:cNvSpPr>
            <a:spLocks noChangeShapeType="1"/>
          </p:cNvSpPr>
          <p:nvPr/>
        </p:nvSpPr>
        <p:spPr bwMode="auto">
          <a:xfrm flipH="1">
            <a:off x="5000659" y="3400041"/>
            <a:ext cx="71438"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Line 39"/>
          <p:cNvSpPr>
            <a:spLocks noChangeShapeType="1"/>
          </p:cNvSpPr>
          <p:nvPr/>
        </p:nvSpPr>
        <p:spPr bwMode="auto">
          <a:xfrm>
            <a:off x="4857784" y="3400041"/>
            <a:ext cx="61913"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Oval 40"/>
          <p:cNvSpPr>
            <a:spLocks noChangeArrowheads="1"/>
          </p:cNvSpPr>
          <p:nvPr/>
        </p:nvSpPr>
        <p:spPr bwMode="auto">
          <a:xfrm>
            <a:off x="5218147"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4" name="Line 41"/>
          <p:cNvSpPr>
            <a:spLocks noChangeShapeType="1"/>
          </p:cNvSpPr>
          <p:nvPr/>
        </p:nvSpPr>
        <p:spPr bwMode="auto">
          <a:xfrm flipH="1">
            <a:off x="5361022" y="3400041"/>
            <a:ext cx="7143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 name="Line 42"/>
          <p:cNvSpPr>
            <a:spLocks noChangeShapeType="1"/>
          </p:cNvSpPr>
          <p:nvPr/>
        </p:nvSpPr>
        <p:spPr bwMode="auto">
          <a:xfrm>
            <a:off x="5218147" y="3400041"/>
            <a:ext cx="619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6" name="Oval 43"/>
          <p:cNvSpPr>
            <a:spLocks noChangeArrowheads="1"/>
          </p:cNvSpPr>
          <p:nvPr/>
        </p:nvSpPr>
        <p:spPr bwMode="auto">
          <a:xfrm>
            <a:off x="5576922"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 name="Line 44"/>
          <p:cNvSpPr>
            <a:spLocks noChangeShapeType="1"/>
          </p:cNvSpPr>
          <p:nvPr/>
        </p:nvSpPr>
        <p:spPr bwMode="auto">
          <a:xfrm flipH="1">
            <a:off x="557692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8" name="Line 45"/>
          <p:cNvSpPr>
            <a:spLocks noChangeShapeType="1"/>
          </p:cNvSpPr>
          <p:nvPr/>
        </p:nvSpPr>
        <p:spPr bwMode="auto">
          <a:xfrm>
            <a:off x="571979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9" name="Oval 46"/>
          <p:cNvSpPr>
            <a:spLocks noChangeArrowheads="1"/>
          </p:cNvSpPr>
          <p:nvPr/>
        </p:nvSpPr>
        <p:spPr bwMode="auto">
          <a:xfrm>
            <a:off x="5937284"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Line 47"/>
          <p:cNvSpPr>
            <a:spLocks noChangeShapeType="1"/>
          </p:cNvSpPr>
          <p:nvPr/>
        </p:nvSpPr>
        <p:spPr bwMode="auto">
          <a:xfrm flipH="1">
            <a:off x="5937284" y="2680903"/>
            <a:ext cx="714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48"/>
          <p:cNvSpPr>
            <a:spLocks noChangeShapeType="1"/>
          </p:cNvSpPr>
          <p:nvPr/>
        </p:nvSpPr>
        <p:spPr bwMode="auto">
          <a:xfrm>
            <a:off x="6080159" y="2680903"/>
            <a:ext cx="714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 name="Oval 49"/>
          <p:cNvSpPr>
            <a:spLocks noChangeArrowheads="1"/>
          </p:cNvSpPr>
          <p:nvPr/>
        </p:nvSpPr>
        <p:spPr bwMode="auto">
          <a:xfrm>
            <a:off x="5576922"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3" name="Line 50"/>
          <p:cNvSpPr>
            <a:spLocks noChangeShapeType="1"/>
          </p:cNvSpPr>
          <p:nvPr/>
        </p:nvSpPr>
        <p:spPr bwMode="auto">
          <a:xfrm flipH="1">
            <a:off x="5719797" y="3400041"/>
            <a:ext cx="7143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Line 51"/>
          <p:cNvSpPr>
            <a:spLocks noChangeShapeType="1"/>
          </p:cNvSpPr>
          <p:nvPr/>
        </p:nvSpPr>
        <p:spPr bwMode="auto">
          <a:xfrm>
            <a:off x="5576922" y="3400041"/>
            <a:ext cx="619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5" name="Oval 52"/>
          <p:cNvSpPr>
            <a:spLocks noChangeArrowheads="1"/>
          </p:cNvSpPr>
          <p:nvPr/>
        </p:nvSpPr>
        <p:spPr bwMode="auto">
          <a:xfrm>
            <a:off x="5937284"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6" name="Line 53"/>
          <p:cNvSpPr>
            <a:spLocks noChangeShapeType="1"/>
          </p:cNvSpPr>
          <p:nvPr/>
        </p:nvSpPr>
        <p:spPr bwMode="auto">
          <a:xfrm flipH="1">
            <a:off x="6078572" y="3398453"/>
            <a:ext cx="73025"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7" name="Line 54"/>
          <p:cNvSpPr>
            <a:spLocks noChangeShapeType="1"/>
          </p:cNvSpPr>
          <p:nvPr/>
        </p:nvSpPr>
        <p:spPr bwMode="auto">
          <a:xfrm>
            <a:off x="5935697" y="3398453"/>
            <a:ext cx="6350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Oval 55"/>
          <p:cNvSpPr>
            <a:spLocks noChangeArrowheads="1"/>
          </p:cNvSpPr>
          <p:nvPr/>
        </p:nvSpPr>
        <p:spPr bwMode="auto">
          <a:xfrm>
            <a:off x="6081747" y="2320541"/>
            <a:ext cx="144462" cy="144462"/>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9" name="Oval 56"/>
          <p:cNvSpPr>
            <a:spLocks noChangeArrowheads="1"/>
          </p:cNvSpPr>
          <p:nvPr/>
        </p:nvSpPr>
        <p:spPr bwMode="auto">
          <a:xfrm>
            <a:off x="6081747" y="2176078"/>
            <a:ext cx="144462" cy="144463"/>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0" name="Oval 57"/>
          <p:cNvSpPr>
            <a:spLocks noChangeArrowheads="1"/>
          </p:cNvSpPr>
          <p:nvPr/>
        </p:nvSpPr>
        <p:spPr bwMode="auto">
          <a:xfrm>
            <a:off x="5937284" y="2104641"/>
            <a:ext cx="144463" cy="144462"/>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 name="Oval 58"/>
          <p:cNvSpPr>
            <a:spLocks noChangeArrowheads="1"/>
          </p:cNvSpPr>
          <p:nvPr/>
        </p:nvSpPr>
        <p:spPr bwMode="auto">
          <a:xfrm>
            <a:off x="5865847" y="1960178"/>
            <a:ext cx="144462" cy="144463"/>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2" name="Oval 59"/>
          <p:cNvSpPr>
            <a:spLocks noChangeArrowheads="1"/>
          </p:cNvSpPr>
          <p:nvPr/>
        </p:nvSpPr>
        <p:spPr bwMode="auto">
          <a:xfrm>
            <a:off x="6297647" y="1815716"/>
            <a:ext cx="144462" cy="144462"/>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3" name="Oval 60"/>
          <p:cNvSpPr>
            <a:spLocks noChangeArrowheads="1"/>
          </p:cNvSpPr>
          <p:nvPr/>
        </p:nvSpPr>
        <p:spPr bwMode="auto">
          <a:xfrm>
            <a:off x="6226209" y="2104641"/>
            <a:ext cx="144463" cy="144462"/>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4" name="Oval 61"/>
          <p:cNvSpPr>
            <a:spLocks noChangeArrowheads="1"/>
          </p:cNvSpPr>
          <p:nvPr/>
        </p:nvSpPr>
        <p:spPr bwMode="auto">
          <a:xfrm>
            <a:off x="6297647" y="1960178"/>
            <a:ext cx="144462" cy="144463"/>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5" name="Oval 62"/>
          <p:cNvSpPr>
            <a:spLocks noChangeArrowheads="1"/>
          </p:cNvSpPr>
          <p:nvPr/>
        </p:nvSpPr>
        <p:spPr bwMode="auto">
          <a:xfrm>
            <a:off x="6297647"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6" name="Line 63"/>
          <p:cNvSpPr>
            <a:spLocks noChangeShapeType="1"/>
          </p:cNvSpPr>
          <p:nvPr/>
        </p:nvSpPr>
        <p:spPr bwMode="auto">
          <a:xfrm flipH="1">
            <a:off x="629764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Line 64"/>
          <p:cNvSpPr>
            <a:spLocks noChangeShapeType="1"/>
          </p:cNvSpPr>
          <p:nvPr/>
        </p:nvSpPr>
        <p:spPr bwMode="auto">
          <a:xfrm>
            <a:off x="644052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Oval 65"/>
          <p:cNvSpPr>
            <a:spLocks noChangeArrowheads="1"/>
          </p:cNvSpPr>
          <p:nvPr/>
        </p:nvSpPr>
        <p:spPr bwMode="auto">
          <a:xfrm>
            <a:off x="6873909"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9" name="Line 66"/>
          <p:cNvSpPr>
            <a:spLocks noChangeShapeType="1"/>
          </p:cNvSpPr>
          <p:nvPr/>
        </p:nvSpPr>
        <p:spPr bwMode="auto">
          <a:xfrm flipH="1">
            <a:off x="6873909" y="2680903"/>
            <a:ext cx="714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Line 67"/>
          <p:cNvSpPr>
            <a:spLocks noChangeShapeType="1"/>
          </p:cNvSpPr>
          <p:nvPr/>
        </p:nvSpPr>
        <p:spPr bwMode="auto">
          <a:xfrm>
            <a:off x="7016784" y="2680903"/>
            <a:ext cx="71438"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 name="Oval 68"/>
          <p:cNvSpPr>
            <a:spLocks noChangeArrowheads="1"/>
          </p:cNvSpPr>
          <p:nvPr/>
        </p:nvSpPr>
        <p:spPr bwMode="auto">
          <a:xfrm>
            <a:off x="7234272"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 name="Line 69"/>
          <p:cNvSpPr>
            <a:spLocks noChangeShapeType="1"/>
          </p:cNvSpPr>
          <p:nvPr/>
        </p:nvSpPr>
        <p:spPr bwMode="auto">
          <a:xfrm flipH="1">
            <a:off x="723427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Line 70"/>
          <p:cNvSpPr>
            <a:spLocks noChangeShapeType="1"/>
          </p:cNvSpPr>
          <p:nvPr/>
        </p:nvSpPr>
        <p:spPr bwMode="auto">
          <a:xfrm>
            <a:off x="737714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 name="Oval 71"/>
          <p:cNvSpPr>
            <a:spLocks noChangeArrowheads="1"/>
          </p:cNvSpPr>
          <p:nvPr/>
        </p:nvSpPr>
        <p:spPr bwMode="auto">
          <a:xfrm>
            <a:off x="7593047" y="24650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 name="Line 72"/>
          <p:cNvSpPr>
            <a:spLocks noChangeShapeType="1"/>
          </p:cNvSpPr>
          <p:nvPr/>
        </p:nvSpPr>
        <p:spPr bwMode="auto">
          <a:xfrm flipH="1">
            <a:off x="7593047"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6" name="Line 73"/>
          <p:cNvSpPr>
            <a:spLocks noChangeShapeType="1"/>
          </p:cNvSpPr>
          <p:nvPr/>
        </p:nvSpPr>
        <p:spPr bwMode="auto">
          <a:xfrm>
            <a:off x="7735922" y="2680903"/>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Oval 74"/>
          <p:cNvSpPr>
            <a:spLocks noChangeArrowheads="1"/>
          </p:cNvSpPr>
          <p:nvPr/>
        </p:nvSpPr>
        <p:spPr bwMode="auto">
          <a:xfrm>
            <a:off x="6300822"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8" name="Line 75"/>
          <p:cNvSpPr>
            <a:spLocks noChangeShapeType="1"/>
          </p:cNvSpPr>
          <p:nvPr/>
        </p:nvSpPr>
        <p:spPr bwMode="auto">
          <a:xfrm flipH="1">
            <a:off x="6442109" y="3398453"/>
            <a:ext cx="73025"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9" name="Line 76"/>
          <p:cNvSpPr>
            <a:spLocks noChangeShapeType="1"/>
          </p:cNvSpPr>
          <p:nvPr/>
        </p:nvSpPr>
        <p:spPr bwMode="auto">
          <a:xfrm>
            <a:off x="6299234" y="3398453"/>
            <a:ext cx="6350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Oval 77"/>
          <p:cNvSpPr>
            <a:spLocks noChangeArrowheads="1"/>
          </p:cNvSpPr>
          <p:nvPr/>
        </p:nvSpPr>
        <p:spPr bwMode="auto">
          <a:xfrm>
            <a:off x="6877084"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 name="Line 78"/>
          <p:cNvSpPr>
            <a:spLocks noChangeShapeType="1"/>
          </p:cNvSpPr>
          <p:nvPr/>
        </p:nvSpPr>
        <p:spPr bwMode="auto">
          <a:xfrm flipH="1">
            <a:off x="7018372" y="3398453"/>
            <a:ext cx="73025"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 name="Line 79"/>
          <p:cNvSpPr>
            <a:spLocks noChangeShapeType="1"/>
          </p:cNvSpPr>
          <p:nvPr/>
        </p:nvSpPr>
        <p:spPr bwMode="auto">
          <a:xfrm>
            <a:off x="6875497" y="3398453"/>
            <a:ext cx="6350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Oval 80"/>
          <p:cNvSpPr>
            <a:spLocks noChangeArrowheads="1"/>
          </p:cNvSpPr>
          <p:nvPr/>
        </p:nvSpPr>
        <p:spPr bwMode="auto">
          <a:xfrm>
            <a:off x="7235859"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4" name="Line 81"/>
          <p:cNvSpPr>
            <a:spLocks noChangeShapeType="1"/>
          </p:cNvSpPr>
          <p:nvPr/>
        </p:nvSpPr>
        <p:spPr bwMode="auto">
          <a:xfrm flipH="1">
            <a:off x="7377147" y="3398453"/>
            <a:ext cx="73025"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5" name="Line 82"/>
          <p:cNvSpPr>
            <a:spLocks noChangeShapeType="1"/>
          </p:cNvSpPr>
          <p:nvPr/>
        </p:nvSpPr>
        <p:spPr bwMode="auto">
          <a:xfrm>
            <a:off x="7234272" y="3398453"/>
            <a:ext cx="6350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6" name="Oval 83"/>
          <p:cNvSpPr>
            <a:spLocks noChangeArrowheads="1"/>
          </p:cNvSpPr>
          <p:nvPr/>
        </p:nvSpPr>
        <p:spPr bwMode="auto">
          <a:xfrm>
            <a:off x="7596222"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7" name="Line 84"/>
          <p:cNvSpPr>
            <a:spLocks noChangeShapeType="1"/>
          </p:cNvSpPr>
          <p:nvPr/>
        </p:nvSpPr>
        <p:spPr bwMode="auto">
          <a:xfrm flipH="1">
            <a:off x="7737509" y="3398453"/>
            <a:ext cx="73025"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8" name="Line 85"/>
          <p:cNvSpPr>
            <a:spLocks noChangeShapeType="1"/>
          </p:cNvSpPr>
          <p:nvPr/>
        </p:nvSpPr>
        <p:spPr bwMode="auto">
          <a:xfrm>
            <a:off x="7594634" y="3398453"/>
            <a:ext cx="6350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9" name="Oval 86"/>
          <p:cNvSpPr>
            <a:spLocks noChangeArrowheads="1"/>
          </p:cNvSpPr>
          <p:nvPr/>
        </p:nvSpPr>
        <p:spPr bwMode="auto">
          <a:xfrm>
            <a:off x="6513547" y="2391978"/>
            <a:ext cx="360362" cy="17287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0" name="Text Box 87"/>
          <p:cNvSpPr txBox="1">
            <a:spLocks noChangeArrowheads="1"/>
          </p:cNvSpPr>
          <p:nvPr/>
        </p:nvSpPr>
        <p:spPr bwMode="auto">
          <a:xfrm>
            <a:off x="8242334" y="2320541"/>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リン脂質</a:t>
            </a:r>
          </a:p>
        </p:txBody>
      </p:sp>
      <p:sp>
        <p:nvSpPr>
          <p:cNvPr id="81" name="Text Box 88"/>
          <p:cNvSpPr txBox="1">
            <a:spLocks noChangeArrowheads="1"/>
          </p:cNvSpPr>
          <p:nvPr/>
        </p:nvSpPr>
        <p:spPr bwMode="auto">
          <a:xfrm>
            <a:off x="8242334" y="2823778"/>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疎水基</a:t>
            </a:r>
          </a:p>
        </p:txBody>
      </p:sp>
      <p:sp>
        <p:nvSpPr>
          <p:cNvPr id="82" name="Line 89"/>
          <p:cNvSpPr>
            <a:spLocks noChangeShapeType="1"/>
          </p:cNvSpPr>
          <p:nvPr/>
        </p:nvSpPr>
        <p:spPr bwMode="auto">
          <a:xfrm flipH="1">
            <a:off x="7881972" y="2536441"/>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3" name="Line 90"/>
          <p:cNvSpPr>
            <a:spLocks noChangeShapeType="1"/>
          </p:cNvSpPr>
          <p:nvPr/>
        </p:nvSpPr>
        <p:spPr bwMode="auto">
          <a:xfrm flipH="1">
            <a:off x="7953409" y="3039678"/>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4" name="Text Box 91"/>
          <p:cNvSpPr txBox="1">
            <a:spLocks noChangeArrowheads="1"/>
          </p:cNvSpPr>
          <p:nvPr/>
        </p:nvSpPr>
        <p:spPr bwMode="auto">
          <a:xfrm>
            <a:off x="6873909" y="1815716"/>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糖質</a:t>
            </a:r>
          </a:p>
        </p:txBody>
      </p:sp>
      <p:sp>
        <p:nvSpPr>
          <p:cNvPr id="85" name="Line 92"/>
          <p:cNvSpPr>
            <a:spLocks noChangeShapeType="1"/>
          </p:cNvSpPr>
          <p:nvPr/>
        </p:nvSpPr>
        <p:spPr bwMode="auto">
          <a:xfrm flipH="1">
            <a:off x="6513547" y="20316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Text Box 93"/>
          <p:cNvSpPr txBox="1">
            <a:spLocks noChangeArrowheads="1"/>
          </p:cNvSpPr>
          <p:nvPr/>
        </p:nvSpPr>
        <p:spPr bwMode="auto">
          <a:xfrm>
            <a:off x="7881972" y="3663566"/>
            <a:ext cx="1316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b="1"/>
              <a:t>タンパク質</a:t>
            </a:r>
          </a:p>
        </p:txBody>
      </p:sp>
      <p:sp>
        <p:nvSpPr>
          <p:cNvPr id="87" name="Line 94"/>
          <p:cNvSpPr>
            <a:spLocks noChangeShapeType="1"/>
          </p:cNvSpPr>
          <p:nvPr/>
        </p:nvSpPr>
        <p:spPr bwMode="auto">
          <a:xfrm flipH="1" flipV="1">
            <a:off x="6729447" y="3544503"/>
            <a:ext cx="1152525" cy="28733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8" name="Text Box 95"/>
          <p:cNvSpPr txBox="1">
            <a:spLocks noChangeArrowheads="1"/>
          </p:cNvSpPr>
          <p:nvPr/>
        </p:nvSpPr>
        <p:spPr bwMode="auto">
          <a:xfrm>
            <a:off x="1690722" y="4624003"/>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400"/>
              <a:t>　</a:t>
            </a:r>
          </a:p>
        </p:txBody>
      </p:sp>
      <p:sp>
        <p:nvSpPr>
          <p:cNvPr id="89" name="Oval 96"/>
          <p:cNvSpPr>
            <a:spLocks noChangeArrowheads="1"/>
          </p:cNvSpPr>
          <p:nvPr/>
        </p:nvSpPr>
        <p:spPr bwMode="auto">
          <a:xfrm>
            <a:off x="4065622" y="1960178"/>
            <a:ext cx="360362" cy="1296988"/>
          </a:xfrm>
          <a:prstGeom prst="ellipse">
            <a:avLst/>
          </a:prstGeom>
          <a:solidFill>
            <a:srgbClr val="FFCC00">
              <a:alpha val="84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0" name="Oval 97"/>
          <p:cNvSpPr>
            <a:spLocks noChangeArrowheads="1"/>
          </p:cNvSpPr>
          <p:nvPr/>
        </p:nvSpPr>
        <p:spPr bwMode="auto">
          <a:xfrm>
            <a:off x="6369084" y="1672841"/>
            <a:ext cx="144463" cy="144462"/>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1" name="Oval 101"/>
          <p:cNvSpPr>
            <a:spLocks noChangeArrowheads="1"/>
          </p:cNvSpPr>
          <p:nvPr/>
        </p:nvSpPr>
        <p:spPr bwMode="auto">
          <a:xfrm>
            <a:off x="4138647" y="397630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 name="Line 102"/>
          <p:cNvSpPr>
            <a:spLocks noChangeShapeType="1"/>
          </p:cNvSpPr>
          <p:nvPr/>
        </p:nvSpPr>
        <p:spPr bwMode="auto">
          <a:xfrm flipH="1">
            <a:off x="4281522" y="3400041"/>
            <a:ext cx="7143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103"/>
          <p:cNvSpPr>
            <a:spLocks noChangeShapeType="1"/>
          </p:cNvSpPr>
          <p:nvPr/>
        </p:nvSpPr>
        <p:spPr bwMode="auto">
          <a:xfrm>
            <a:off x="4138647" y="3400041"/>
            <a:ext cx="619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4" name="Text Box 104"/>
          <p:cNvSpPr txBox="1">
            <a:spLocks noChangeArrowheads="1"/>
          </p:cNvSpPr>
          <p:nvPr/>
        </p:nvSpPr>
        <p:spPr bwMode="auto">
          <a:xfrm>
            <a:off x="952684" y="5313276"/>
            <a:ext cx="100295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dirty="0"/>
              <a:t>膜タンパク質の中には膜を貫通しているものがあり、特定のイオンや物質を選択的に通すことができる。したがって細胞膜は、</a:t>
            </a:r>
            <a:r>
              <a:rPr lang="ja-JP" altLang="en-US" b="1" dirty="0"/>
              <a:t>選択的透過性を示す半透膜</a:t>
            </a:r>
            <a:r>
              <a:rPr lang="ja-JP" altLang="en-US" dirty="0"/>
              <a:t>ということができる。すべての細胞に同じ膜タンパク質が埋め込まれているわけではないので、どんな物質が通過できるかは細胞によって異なる。 </a:t>
            </a:r>
          </a:p>
        </p:txBody>
      </p:sp>
      <p:sp>
        <p:nvSpPr>
          <p:cNvPr id="95" name="AutoShape 105" descr="青い画用紙"/>
          <p:cNvSpPr>
            <a:spLocks noChangeArrowheads="1"/>
          </p:cNvSpPr>
          <p:nvPr/>
        </p:nvSpPr>
        <p:spPr bwMode="auto">
          <a:xfrm>
            <a:off x="1833597" y="3976303"/>
            <a:ext cx="1295400" cy="609600"/>
          </a:xfrm>
          <a:prstGeom prst="flowChartAlternateProcess">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細胞成分</a:t>
            </a:r>
          </a:p>
        </p:txBody>
      </p:sp>
      <p:sp>
        <p:nvSpPr>
          <p:cNvPr id="96" name="AutoShape 106" descr="青い画用紙"/>
          <p:cNvSpPr>
            <a:spLocks noChangeArrowheads="1"/>
          </p:cNvSpPr>
          <p:nvPr/>
        </p:nvSpPr>
        <p:spPr bwMode="auto">
          <a:xfrm>
            <a:off x="1690722" y="1599816"/>
            <a:ext cx="1584325" cy="609600"/>
          </a:xfrm>
          <a:prstGeom prst="flowChartAlternateProcess">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親水性の分子</a:t>
            </a:r>
          </a:p>
          <a:p>
            <a:pPr algn="ctr"/>
            <a:r>
              <a:rPr lang="ja-JP" altLang="en-US"/>
              <a:t>イオン</a:t>
            </a:r>
          </a:p>
        </p:txBody>
      </p:sp>
      <p:sp>
        <p:nvSpPr>
          <p:cNvPr id="97" name="AutoShape 107"/>
          <p:cNvSpPr>
            <a:spLocks noChangeArrowheads="1"/>
          </p:cNvSpPr>
          <p:nvPr/>
        </p:nvSpPr>
        <p:spPr bwMode="auto">
          <a:xfrm>
            <a:off x="2265397" y="2391978"/>
            <a:ext cx="360362" cy="1439863"/>
          </a:xfrm>
          <a:prstGeom prst="upDownArrow">
            <a:avLst>
              <a:gd name="adj1" fmla="val 50000"/>
              <a:gd name="adj2" fmla="val 79912"/>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98" name="Text Box 108"/>
          <p:cNvSpPr txBox="1">
            <a:spLocks noChangeArrowheads="1"/>
          </p:cNvSpPr>
          <p:nvPr/>
        </p:nvSpPr>
        <p:spPr bwMode="auto">
          <a:xfrm>
            <a:off x="1762159" y="2249103"/>
            <a:ext cx="14081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9600" b="1">
                <a:solidFill>
                  <a:srgbClr val="FF3300"/>
                </a:solidFill>
              </a:rPr>
              <a:t>×</a:t>
            </a:r>
          </a:p>
        </p:txBody>
      </p:sp>
      <p:sp>
        <p:nvSpPr>
          <p:cNvPr id="99" name="Text Box 109"/>
          <p:cNvSpPr txBox="1">
            <a:spLocks noChangeArrowheads="1"/>
          </p:cNvSpPr>
          <p:nvPr/>
        </p:nvSpPr>
        <p:spPr bwMode="auto">
          <a:xfrm>
            <a:off x="4425984" y="1456941"/>
            <a:ext cx="161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コレステロール</a:t>
            </a:r>
          </a:p>
        </p:txBody>
      </p:sp>
      <p:sp>
        <p:nvSpPr>
          <p:cNvPr id="100" name="Line 110"/>
          <p:cNvSpPr>
            <a:spLocks noChangeShapeType="1"/>
          </p:cNvSpPr>
          <p:nvPr/>
        </p:nvSpPr>
        <p:spPr bwMode="auto">
          <a:xfrm flipH="1">
            <a:off x="4425984" y="1815716"/>
            <a:ext cx="28892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1658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500" fill="hold"/>
                                        <p:tgtEl>
                                          <p:spTgt spid="98"/>
                                        </p:tgtEl>
                                        <p:attrNameLst>
                                          <p:attrName>ppt_w</p:attrName>
                                        </p:attrNameLst>
                                      </p:cBhvr>
                                      <p:tavLst>
                                        <p:tav tm="0">
                                          <p:val>
                                            <p:fltVal val="0"/>
                                          </p:val>
                                        </p:tav>
                                        <p:tav tm="100000">
                                          <p:val>
                                            <p:strVal val="#ppt_w"/>
                                          </p:val>
                                        </p:tav>
                                      </p:tavLst>
                                    </p:anim>
                                    <p:anim calcmode="lin" valueType="num">
                                      <p:cBhvr>
                                        <p:cTn id="8" dur="500" fill="hold"/>
                                        <p:tgtEl>
                                          <p:spTgt spid="98"/>
                                        </p:tgtEl>
                                        <p:attrNameLst>
                                          <p:attrName>ppt_h</p:attrName>
                                        </p:attrNameLst>
                                      </p:cBhvr>
                                      <p:tavLst>
                                        <p:tav tm="0">
                                          <p:val>
                                            <p:fltVal val="0"/>
                                          </p:val>
                                        </p:tav>
                                        <p:tav tm="100000">
                                          <p:val>
                                            <p:strVal val="#ppt_h"/>
                                          </p:val>
                                        </p:tav>
                                      </p:tavLst>
                                    </p:anim>
                                    <p:animEffect transition="in" filter="fade">
                                      <p:cBhvr>
                                        <p:cTn id="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80" name="Picture 24" descr="第01章03-012p_DNAの構造"/>
          <p:cNvPicPr>
            <a:picLocks noChangeAspect="1" noChangeArrowheads="1"/>
          </p:cNvPicPr>
          <p:nvPr/>
        </p:nvPicPr>
        <p:blipFill>
          <a:blip r:embed="rId3">
            <a:extLst>
              <a:ext uri="{28A0092B-C50C-407E-A947-70E740481C1C}">
                <a14:useLocalDpi xmlns:a14="http://schemas.microsoft.com/office/drawing/2010/main" val="0"/>
              </a:ext>
            </a:extLst>
          </a:blip>
          <a:srcRect l="20743" t="61748" r="22229" b="3769"/>
          <a:stretch>
            <a:fillRect/>
          </a:stretch>
        </p:blipFill>
        <p:spPr bwMode="auto">
          <a:xfrm>
            <a:off x="2495551" y="2852738"/>
            <a:ext cx="3101975" cy="3384550"/>
          </a:xfrm>
          <a:prstGeom prst="rect">
            <a:avLst/>
          </a:prstGeom>
          <a:noFill/>
          <a:extLst>
            <a:ext uri="{909E8E84-426E-40DD-AFC4-6F175D3DCCD1}">
              <a14:hiddenFill xmlns:a14="http://schemas.microsoft.com/office/drawing/2010/main">
                <a:solidFill>
                  <a:srgbClr val="FFFFFF"/>
                </a:solidFill>
              </a14:hiddenFill>
            </a:ext>
          </a:extLst>
        </p:spPr>
      </p:pic>
      <p:sp>
        <p:nvSpPr>
          <p:cNvPr id="19460" name="Rectangle 4"/>
          <p:cNvSpPr>
            <a:spLocks noChangeArrowheads="1"/>
          </p:cNvSpPr>
          <p:nvPr/>
        </p:nvSpPr>
        <p:spPr bwMode="auto">
          <a:xfrm>
            <a:off x="1882775" y="188914"/>
            <a:ext cx="469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tx1"/>
                </a:solidFill>
                <a:latin typeface="Arial" panose="020B0604020202020204" pitchFamily="34" charset="0"/>
                <a:ea typeface="HGP創英角ｺﾞｼｯｸUB" panose="020B0900000000000000" pitchFamily="50" charset="-128"/>
              </a:defRPr>
            </a:lvl1pPr>
            <a:lvl2pPr marL="742950" indent="-285750" eaLnBrk="0" hangingPunct="0">
              <a:defRPr kumimoji="1" b="1">
                <a:solidFill>
                  <a:schemeClr val="tx1"/>
                </a:solidFill>
                <a:latin typeface="Arial" panose="020B0604020202020204" pitchFamily="34" charset="0"/>
                <a:ea typeface="HGP創英角ｺﾞｼｯｸUB" panose="020B0900000000000000" pitchFamily="50" charset="-128"/>
              </a:defRPr>
            </a:lvl2pPr>
            <a:lvl3pPr marL="1143000" indent="-228600" eaLnBrk="0" hangingPunct="0">
              <a:defRPr kumimoji="1" b="1">
                <a:solidFill>
                  <a:schemeClr val="tx1"/>
                </a:solidFill>
                <a:latin typeface="Arial" panose="020B0604020202020204" pitchFamily="34" charset="0"/>
                <a:ea typeface="HGP創英角ｺﾞｼｯｸUB" panose="020B0900000000000000" pitchFamily="50" charset="-128"/>
              </a:defRPr>
            </a:lvl3pPr>
            <a:lvl4pPr marL="1600200" indent="-228600" eaLnBrk="0" hangingPunct="0">
              <a:defRPr kumimoji="1" b="1">
                <a:solidFill>
                  <a:schemeClr val="tx1"/>
                </a:solidFill>
                <a:latin typeface="Arial" panose="020B0604020202020204" pitchFamily="34" charset="0"/>
                <a:ea typeface="HGP創英角ｺﾞｼｯｸUB" panose="020B0900000000000000" pitchFamily="50" charset="-128"/>
              </a:defRPr>
            </a:lvl4pPr>
            <a:lvl5pPr marL="2057400" indent="-228600" eaLnBrk="0" hangingPunct="0">
              <a:defRPr kumimoji="1" b="1">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3000" b="0">
                <a:solidFill>
                  <a:srgbClr val="FFFFFF"/>
                </a:solidFill>
                <a:latin typeface="HGP創英角ｺﾞｼｯｸUB" panose="020B0900000000000000" pitchFamily="50" charset="-128"/>
              </a:rPr>
              <a:t>３</a:t>
            </a:r>
          </a:p>
        </p:txBody>
      </p:sp>
      <p:pic>
        <p:nvPicPr>
          <p:cNvPr id="19469" name="Picture 13" descr="第01章03-012p_DNAの構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7801" y="1268414"/>
            <a:ext cx="2778125" cy="5013325"/>
          </a:xfrm>
          <a:prstGeom prst="rect">
            <a:avLst/>
          </a:prstGeom>
          <a:noFill/>
          <a:extLst>
            <a:ext uri="{909E8E84-426E-40DD-AFC4-6F175D3DCCD1}">
              <a14:hiddenFill xmlns:a14="http://schemas.microsoft.com/office/drawing/2010/main">
                <a:solidFill>
                  <a:srgbClr val="FFFFFF"/>
                </a:solidFill>
              </a14:hiddenFill>
            </a:ext>
          </a:extLst>
        </p:spPr>
      </p:pic>
      <p:sp>
        <p:nvSpPr>
          <p:cNvPr id="19473" name="Text Box 17"/>
          <p:cNvSpPr txBox="1">
            <a:spLocks noChangeArrowheads="1"/>
          </p:cNvSpPr>
          <p:nvPr/>
        </p:nvSpPr>
        <p:spPr bwMode="auto">
          <a:xfrm>
            <a:off x="6515100" y="1031876"/>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a:latin typeface="HGP創英角ｺﾞｼｯｸUB" panose="020B0900000000000000" pitchFamily="50" charset="-128"/>
              </a:rPr>
              <a:t>染色体</a:t>
            </a:r>
          </a:p>
        </p:txBody>
      </p:sp>
      <p:sp>
        <p:nvSpPr>
          <p:cNvPr id="19474" name="Text Box 18"/>
          <p:cNvSpPr txBox="1">
            <a:spLocks noChangeArrowheads="1"/>
          </p:cNvSpPr>
          <p:nvPr/>
        </p:nvSpPr>
        <p:spPr bwMode="auto">
          <a:xfrm>
            <a:off x="7791198" y="1557338"/>
            <a:ext cx="8402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a:latin typeface="HGP創英角ｺﾞｼｯｸUB" panose="020B0900000000000000" pitchFamily="50" charset="-128"/>
              </a:rPr>
              <a:t>ループ</a:t>
            </a:r>
          </a:p>
        </p:txBody>
      </p:sp>
      <p:sp>
        <p:nvSpPr>
          <p:cNvPr id="19475" name="Text Box 19"/>
          <p:cNvSpPr txBox="1">
            <a:spLocks noChangeArrowheads="1"/>
          </p:cNvSpPr>
          <p:nvPr/>
        </p:nvSpPr>
        <p:spPr bwMode="auto">
          <a:xfrm>
            <a:off x="9271001" y="2420939"/>
            <a:ext cx="1186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latin typeface="HGP創英角ｺﾞｼｯｸUB" panose="020B0900000000000000" pitchFamily="50" charset="-128"/>
              </a:rPr>
              <a:t>クロマチン</a:t>
            </a:r>
          </a:p>
          <a:p>
            <a:r>
              <a:rPr lang="ja-JP" altLang="en-US">
                <a:latin typeface="HGP創英角ｺﾞｼｯｸUB" panose="020B0900000000000000" pitchFamily="50" charset="-128"/>
              </a:rPr>
              <a:t>線維</a:t>
            </a:r>
          </a:p>
        </p:txBody>
      </p:sp>
      <p:sp>
        <p:nvSpPr>
          <p:cNvPr id="19476" name="Text Box 20"/>
          <p:cNvSpPr txBox="1">
            <a:spLocks noChangeArrowheads="1"/>
          </p:cNvSpPr>
          <p:nvPr/>
        </p:nvSpPr>
        <p:spPr bwMode="auto">
          <a:xfrm>
            <a:off x="8677445" y="4221163"/>
            <a:ext cx="917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a:latin typeface="HGP創英角ｺﾞｼｯｸUB" panose="020B0900000000000000" pitchFamily="50" charset="-128"/>
              </a:rPr>
              <a:t>ヒストン</a:t>
            </a:r>
          </a:p>
        </p:txBody>
      </p:sp>
      <p:sp>
        <p:nvSpPr>
          <p:cNvPr id="19477" name="Line 21"/>
          <p:cNvSpPr>
            <a:spLocks noChangeShapeType="1"/>
          </p:cNvSpPr>
          <p:nvPr/>
        </p:nvSpPr>
        <p:spPr bwMode="auto">
          <a:xfrm flipH="1" flipV="1">
            <a:off x="8688389" y="3762376"/>
            <a:ext cx="358775"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478" name="Text Box 22"/>
          <p:cNvSpPr txBox="1">
            <a:spLocks noChangeArrowheads="1"/>
          </p:cNvSpPr>
          <p:nvPr/>
        </p:nvSpPr>
        <p:spPr bwMode="auto">
          <a:xfrm>
            <a:off x="6644011" y="6086475"/>
            <a:ext cx="1705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a:latin typeface="HGP創英角ｺﾞｼｯｸUB" panose="020B0900000000000000" pitchFamily="50" charset="-128"/>
              </a:rPr>
              <a:t>DNA</a:t>
            </a:r>
            <a:r>
              <a:rPr lang="ja-JP" altLang="en-US">
                <a:latin typeface="HGP創英角ｺﾞｼｯｸUB" panose="020B0900000000000000" pitchFamily="50" charset="-128"/>
              </a:rPr>
              <a:t>二重らせん</a:t>
            </a:r>
          </a:p>
        </p:txBody>
      </p:sp>
      <p:sp>
        <p:nvSpPr>
          <p:cNvPr id="19482" name="Oval 26"/>
          <p:cNvSpPr>
            <a:spLocks noChangeArrowheads="1"/>
          </p:cNvSpPr>
          <p:nvPr/>
        </p:nvSpPr>
        <p:spPr bwMode="auto">
          <a:xfrm>
            <a:off x="7032626" y="4292601"/>
            <a:ext cx="1800225" cy="1800225"/>
          </a:xfrm>
          <a:prstGeom prst="ellipse">
            <a:avLst/>
          </a:prstGeom>
          <a:noFill/>
          <a:ln w="28575">
            <a:solidFill>
              <a:srgbClr val="3185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4" name="右矢印 14"/>
          <p:cNvSpPr>
            <a:spLocks/>
          </p:cNvSpPr>
          <p:nvPr/>
        </p:nvSpPr>
        <p:spPr bwMode="auto">
          <a:xfrm rot="20755280" flipH="1">
            <a:off x="5792789" y="5248276"/>
            <a:ext cx="1341437" cy="722313"/>
          </a:xfrm>
          <a:custGeom>
            <a:avLst/>
            <a:gdLst>
              <a:gd name="T0" fmla="*/ 0 w 1352840"/>
              <a:gd name="T1" fmla="*/ 467734 h 653094"/>
              <a:gd name="T2" fmla="*/ 675208 w 1352840"/>
              <a:gd name="T3" fmla="*/ 229786 h 653094"/>
              <a:gd name="T4" fmla="*/ 511977 w 1352840"/>
              <a:gd name="T5" fmla="*/ 58646 h 653094"/>
              <a:gd name="T6" fmla="*/ 1198562 w 1352840"/>
              <a:gd name="T7" fmla="*/ 0 h 653094"/>
              <a:gd name="T8" fmla="*/ 985714 w 1352840"/>
              <a:gd name="T9" fmla="*/ 577850 h 653094"/>
              <a:gd name="T10" fmla="*/ 842591 w 1352840"/>
              <a:gd name="T11" fmla="*/ 440510 h 653094"/>
              <a:gd name="T12" fmla="*/ 0 w 1352840"/>
              <a:gd name="T13" fmla="*/ 467734 h 6530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2840" h="653094">
                <a:moveTo>
                  <a:pt x="0" y="528639"/>
                </a:moveTo>
                <a:cubicBezTo>
                  <a:pt x="625123" y="382140"/>
                  <a:pt x="671168" y="330468"/>
                  <a:pt x="762120" y="259707"/>
                </a:cubicBezTo>
                <a:lnTo>
                  <a:pt x="577878" y="66283"/>
                </a:lnTo>
                <a:lnTo>
                  <a:pt x="1352840" y="0"/>
                </a:lnTo>
                <a:lnTo>
                  <a:pt x="1112594" y="653094"/>
                </a:lnTo>
                <a:lnTo>
                  <a:pt x="951049" y="497871"/>
                </a:lnTo>
                <a:cubicBezTo>
                  <a:pt x="954590" y="485173"/>
                  <a:pt x="742885" y="717910"/>
                  <a:pt x="0" y="528639"/>
                </a:cubicBezTo>
                <a:close/>
              </a:path>
            </a:pathLst>
          </a:custGeom>
          <a:gradFill rotWithShape="0">
            <a:gsLst>
              <a:gs pos="0">
                <a:srgbClr val="466D9E"/>
              </a:gs>
              <a:gs pos="417">
                <a:srgbClr val="466D9E"/>
              </a:gs>
              <a:gs pos="7001">
                <a:srgbClr val="558ED5"/>
              </a:gs>
              <a:gs pos="14999">
                <a:srgbClr val="41638D"/>
              </a:gs>
              <a:gs pos="50000">
                <a:srgbClr val="558ED5"/>
              </a:gs>
              <a:gs pos="100000">
                <a:srgbClr val="17375E"/>
              </a:gs>
            </a:gsLst>
            <a:lin ang="21000000"/>
          </a:gradFill>
          <a:ln>
            <a:noFill/>
          </a:ln>
          <a:extLst>
            <a:ext uri="{91240B29-F687-4F45-9708-019B960494DF}">
              <a14:hiddenLine xmlns:a14="http://schemas.microsoft.com/office/drawing/2010/main" w="28575" cap="flat" cmpd="sng" algn="ctr">
                <a:solidFill>
                  <a:srgbClr val="000000"/>
                </a:solidFill>
                <a:prstDash val="solid"/>
                <a:round/>
                <a:headEnd/>
                <a:tailEnd/>
              </a14:hiddenLine>
            </a:ext>
          </a:extLst>
        </p:spPr>
        <p:txBody>
          <a:bodyPr anchor="ctr"/>
          <a:lstStyle/>
          <a:p>
            <a:endParaRPr lang="ja-JP" altLang="en-US"/>
          </a:p>
        </p:txBody>
      </p:sp>
      <p:sp>
        <p:nvSpPr>
          <p:cNvPr id="19487" name="Text Box 31"/>
          <p:cNvSpPr txBox="1">
            <a:spLocks noChangeArrowheads="1"/>
          </p:cNvSpPr>
          <p:nvPr/>
        </p:nvSpPr>
        <p:spPr bwMode="auto">
          <a:xfrm>
            <a:off x="3575051" y="3573464"/>
            <a:ext cx="136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19488" name="Text Box 32"/>
          <p:cNvSpPr txBox="1">
            <a:spLocks noChangeArrowheads="1"/>
          </p:cNvSpPr>
          <p:nvPr/>
        </p:nvSpPr>
        <p:spPr bwMode="auto">
          <a:xfrm>
            <a:off x="3717983" y="3789364"/>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19489" name="Text Box 33"/>
          <p:cNvSpPr txBox="1">
            <a:spLocks noChangeArrowheads="1"/>
          </p:cNvSpPr>
          <p:nvPr/>
        </p:nvSpPr>
        <p:spPr bwMode="auto">
          <a:xfrm>
            <a:off x="3946526" y="3933825"/>
            <a:ext cx="125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19493" name="Text Box 37"/>
          <p:cNvSpPr txBox="1">
            <a:spLocks noChangeArrowheads="1"/>
          </p:cNvSpPr>
          <p:nvPr/>
        </p:nvSpPr>
        <p:spPr bwMode="auto">
          <a:xfrm>
            <a:off x="3000376" y="3789364"/>
            <a:ext cx="125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19494" name="Text Box 38"/>
          <p:cNvSpPr txBox="1">
            <a:spLocks noChangeArrowheads="1"/>
          </p:cNvSpPr>
          <p:nvPr/>
        </p:nvSpPr>
        <p:spPr bwMode="auto">
          <a:xfrm>
            <a:off x="3071814" y="4076700"/>
            <a:ext cx="149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19495" name="Text Box 39"/>
          <p:cNvSpPr txBox="1">
            <a:spLocks noChangeArrowheads="1"/>
          </p:cNvSpPr>
          <p:nvPr/>
        </p:nvSpPr>
        <p:spPr bwMode="auto">
          <a:xfrm>
            <a:off x="3359151" y="4292600"/>
            <a:ext cx="136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19497" name="Text Box 41"/>
          <p:cNvSpPr txBox="1">
            <a:spLocks noChangeArrowheads="1"/>
          </p:cNvSpPr>
          <p:nvPr/>
        </p:nvSpPr>
        <p:spPr bwMode="auto">
          <a:xfrm>
            <a:off x="4367214" y="4581525"/>
            <a:ext cx="149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19498" name="Text Box 42"/>
          <p:cNvSpPr txBox="1">
            <a:spLocks noChangeArrowheads="1"/>
          </p:cNvSpPr>
          <p:nvPr/>
        </p:nvSpPr>
        <p:spPr bwMode="auto">
          <a:xfrm>
            <a:off x="4511676" y="4797425"/>
            <a:ext cx="136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19499" name="Text Box 43"/>
          <p:cNvSpPr txBox="1">
            <a:spLocks noChangeArrowheads="1"/>
          </p:cNvSpPr>
          <p:nvPr/>
        </p:nvSpPr>
        <p:spPr bwMode="auto">
          <a:xfrm>
            <a:off x="4655525" y="4941889"/>
            <a:ext cx="126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19500" name="Text Box 44"/>
          <p:cNvSpPr txBox="1">
            <a:spLocks noChangeArrowheads="1"/>
          </p:cNvSpPr>
          <p:nvPr/>
        </p:nvSpPr>
        <p:spPr bwMode="auto">
          <a:xfrm>
            <a:off x="4799070" y="5157789"/>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19501" name="Text Box 45"/>
          <p:cNvSpPr txBox="1">
            <a:spLocks noChangeArrowheads="1"/>
          </p:cNvSpPr>
          <p:nvPr/>
        </p:nvSpPr>
        <p:spPr bwMode="auto">
          <a:xfrm>
            <a:off x="4943476" y="5373689"/>
            <a:ext cx="14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19502" name="Text Box 46"/>
          <p:cNvSpPr txBox="1">
            <a:spLocks noChangeArrowheads="1"/>
          </p:cNvSpPr>
          <p:nvPr/>
        </p:nvSpPr>
        <p:spPr bwMode="auto">
          <a:xfrm>
            <a:off x="4006908" y="4724401"/>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19503" name="Text Box 47"/>
          <p:cNvSpPr txBox="1">
            <a:spLocks noChangeArrowheads="1"/>
          </p:cNvSpPr>
          <p:nvPr/>
        </p:nvSpPr>
        <p:spPr bwMode="auto">
          <a:xfrm>
            <a:off x="4007825" y="5084764"/>
            <a:ext cx="126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19504" name="Text Box 48"/>
          <p:cNvSpPr txBox="1">
            <a:spLocks noChangeArrowheads="1"/>
          </p:cNvSpPr>
          <p:nvPr/>
        </p:nvSpPr>
        <p:spPr bwMode="auto">
          <a:xfrm>
            <a:off x="4079876" y="5373689"/>
            <a:ext cx="136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19505" name="Text Box 49"/>
          <p:cNvSpPr txBox="1">
            <a:spLocks noChangeArrowheads="1"/>
          </p:cNvSpPr>
          <p:nvPr/>
        </p:nvSpPr>
        <p:spPr bwMode="auto">
          <a:xfrm>
            <a:off x="4224339" y="5589589"/>
            <a:ext cx="14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19506" name="Text Box 50"/>
          <p:cNvSpPr txBox="1">
            <a:spLocks noChangeArrowheads="1"/>
          </p:cNvSpPr>
          <p:nvPr/>
        </p:nvSpPr>
        <p:spPr bwMode="auto">
          <a:xfrm>
            <a:off x="4510145" y="5734051"/>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graphicFrame>
        <p:nvGraphicFramePr>
          <p:cNvPr id="19514" name="Group 58"/>
          <p:cNvGraphicFramePr>
            <a:graphicFrameLocks noGrp="1"/>
          </p:cNvGraphicFramePr>
          <p:nvPr>
            <p:extLst>
              <p:ext uri="{D42A27DB-BD31-4B8C-83A1-F6EECF244321}">
                <p14:modId xmlns:p14="http://schemas.microsoft.com/office/powerpoint/2010/main" val="982763490"/>
              </p:ext>
            </p:extLst>
          </p:nvPr>
        </p:nvGraphicFramePr>
        <p:xfrm>
          <a:off x="4961607" y="1894637"/>
          <a:ext cx="1465262" cy="640080"/>
        </p:xfrm>
        <a:graphic>
          <a:graphicData uri="http://schemas.openxmlformats.org/drawingml/2006/table">
            <a:tbl>
              <a:tblPr/>
              <a:tblGrid>
                <a:gridCol w="1465262">
                  <a:extLst>
                    <a:ext uri="{9D8B030D-6E8A-4147-A177-3AD203B41FA5}">
                      <a16:colId xmlns:a16="http://schemas.microsoft.com/office/drawing/2014/main" val="20000"/>
                    </a:ext>
                  </a:extLst>
                </a:gridCol>
              </a:tblGrid>
              <a:tr h="180975">
                <a:tc>
                  <a:txBody>
                    <a:bodyPr/>
                    <a:lstStyle>
                      <a:lvl1pPr eaLnBrk="0" hangingPunct="0">
                        <a:spcBef>
                          <a:spcPct val="20000"/>
                        </a:spcBef>
                        <a:defRPr kumimoji="1" sz="2800">
                          <a:solidFill>
                            <a:schemeClr val="tx1"/>
                          </a:solidFill>
                          <a:latin typeface="Arial" panose="020B0604020202020204" pitchFamily="34" charset="0"/>
                          <a:ea typeface="ＭＳ Ｐゴシック" panose="020B0600070205080204" pitchFamily="50" charset="-128"/>
                        </a:defRPr>
                      </a:lvl1pPr>
                      <a:lvl2pPr eaLnBrk="0" hangingPunct="0">
                        <a:spcBef>
                          <a:spcPct val="20000"/>
                        </a:spcBef>
                        <a:defRPr kumimoji="1" sz="2400">
                          <a:solidFill>
                            <a:schemeClr val="tx1"/>
                          </a:solidFill>
                          <a:latin typeface="Arial" panose="020B0604020202020204" pitchFamily="34" charset="0"/>
                          <a:ea typeface="ＭＳ Ｐゴシック" panose="020B0600070205080204" pitchFamily="50" charset="-128"/>
                        </a:defRPr>
                      </a:lvl2pPr>
                      <a:lvl3pPr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3pPr>
                      <a:lvl4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4pPr>
                      <a:lvl5pPr eaLnBrk="0" hangingPunct="0">
                        <a:spcBef>
                          <a:spcPct val="20000"/>
                        </a:spcBef>
                        <a:defRPr kumimoji="1">
                          <a:solidFill>
                            <a:schemeClr val="tx1"/>
                          </a:solidFill>
                          <a:latin typeface="Arial" panose="020B0604020202020204" pitchFamily="34"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36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DNA</a:t>
                      </a:r>
                      <a:endParaRPr kumimoji="1" lang="ja-JP" altLang="en-US" sz="36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endParaRPr>
                    </a:p>
                  </a:txBody>
                  <a:tcPr horzOverflow="overflow">
                    <a:lnL cap="flat">
                      <a:noFill/>
                    </a:lnL>
                    <a:lnR w="28575" cap="flat" cmpd="sng" algn="ctr">
                      <a:solidFill>
                        <a:srgbClr val="31859C"/>
                      </a:solidFill>
                      <a:prstDash val="solid"/>
                      <a:round/>
                      <a:headEnd type="none" w="med" len="med"/>
                      <a:tailEnd type="none" w="med" len="med"/>
                    </a:lnR>
                    <a:lnT cap="flat">
                      <a:noFill/>
                    </a:lnT>
                    <a:lnB w="28575" cap="flat" cmpd="sng" algn="ctr">
                      <a:solidFill>
                        <a:srgbClr val="31859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515" name="Text Box 59"/>
          <p:cNvSpPr txBox="1">
            <a:spLocks noChangeArrowheads="1"/>
          </p:cNvSpPr>
          <p:nvPr/>
        </p:nvSpPr>
        <p:spPr bwMode="auto">
          <a:xfrm>
            <a:off x="3216276" y="3213100"/>
            <a:ext cx="136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19516" name="Text Box 60"/>
          <p:cNvSpPr txBox="1">
            <a:spLocks noChangeArrowheads="1"/>
          </p:cNvSpPr>
          <p:nvPr/>
        </p:nvSpPr>
        <p:spPr bwMode="auto">
          <a:xfrm>
            <a:off x="3503000" y="3141664"/>
            <a:ext cx="126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19517" name="Text Box 61"/>
          <p:cNvSpPr txBox="1">
            <a:spLocks noChangeArrowheads="1"/>
          </p:cNvSpPr>
          <p:nvPr/>
        </p:nvSpPr>
        <p:spPr bwMode="auto">
          <a:xfrm>
            <a:off x="3575051" y="3319464"/>
            <a:ext cx="14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19520" name="Text Box 64"/>
          <p:cNvSpPr txBox="1">
            <a:spLocks noChangeArrowheads="1"/>
          </p:cNvSpPr>
          <p:nvPr/>
        </p:nvSpPr>
        <p:spPr bwMode="auto">
          <a:xfrm>
            <a:off x="3070283" y="3500439"/>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Tree>
    <p:extLst>
      <p:ext uri="{BB962C8B-B14F-4D97-AF65-F5344CB8AC3E}">
        <p14:creationId xmlns:p14="http://schemas.microsoft.com/office/powerpoint/2010/main" val="34246914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3510" y="147133"/>
            <a:ext cx="11348185" cy="507831"/>
          </a:xfrm>
          <a:prstGeom prst="rect">
            <a:avLst/>
          </a:prstGeom>
        </p:spPr>
        <p:txBody>
          <a:bodyPr wrap="square">
            <a:spAutoFit/>
          </a:bodyPr>
          <a:lstStyle/>
          <a:p>
            <a:pPr algn="just">
              <a:lnSpc>
                <a:spcPct val="150000"/>
              </a:lnSpc>
            </a:pPr>
            <a:r>
              <a:rPr lang="ja-JP" altLang="en-US" dirty="0" smtClean="0">
                <a:latin typeface="Meiryo UI" panose="020B0604030504040204" pitchFamily="50" charset="-128"/>
                <a:ea typeface="Meiryo UI" panose="020B0604030504040204" pitchFamily="50" charset="-128"/>
              </a:rPr>
              <a:t>「糖」即ち「炭水化物」</a:t>
            </a:r>
            <a:r>
              <a:rPr lang="en-US" altLang="zh-CN" dirty="0" smtClean="0">
                <a:latin typeface="Meiryo UI" panose="020B0604030504040204" pitchFamily="50" charset="-128"/>
                <a:ea typeface="Meiryo UI" panose="020B0604030504040204" pitchFamily="50" charset="-128"/>
              </a:rPr>
              <a:t>(</a:t>
            </a:r>
            <a:r>
              <a:rPr lang="en-US" altLang="zh-CN" dirty="0">
                <a:latin typeface="Meiryo UI" panose="020B0604030504040204" pitchFamily="50" charset="-128"/>
                <a:ea typeface="Meiryo UI" panose="020B0604030504040204" pitchFamily="50" charset="-128"/>
              </a:rPr>
              <a:t>carbohydrates)</a:t>
            </a:r>
            <a:r>
              <a:rPr lang="ja-JP" altLang="en-US" dirty="0">
                <a:latin typeface="Meiryo UI" panose="020B0604030504040204" pitchFamily="50" charset="-128"/>
                <a:ea typeface="Meiryo UI" panose="020B0604030504040204" pitchFamily="50" charset="-128"/>
              </a:rPr>
              <a:t>はポリアルコール基を含むアルデヒド或はケトン及びそれらの誘導体の総称である。</a:t>
            </a:r>
            <a:endParaRPr lang="zh-CN" altLang="en-US" dirty="0">
              <a:latin typeface="Meiryo UI" panose="020B0604030504040204" pitchFamily="50" charset="-128"/>
              <a:ea typeface="Meiryo UI" panose="020B0604030504040204" pitchFamily="50" charset="-128"/>
            </a:endParaRPr>
          </a:p>
        </p:txBody>
      </p:sp>
      <p:sp>
        <p:nvSpPr>
          <p:cNvPr id="4" name="Rectangle 4"/>
          <p:cNvSpPr>
            <a:spLocks noChangeArrowheads="1"/>
          </p:cNvSpPr>
          <p:nvPr/>
        </p:nvSpPr>
        <p:spPr bwMode="auto">
          <a:xfrm>
            <a:off x="3438426" y="779524"/>
            <a:ext cx="5086350" cy="222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400" b="1" dirty="0">
                <a:latin typeface="Meiryo UI" panose="020B0604030504040204" pitchFamily="50" charset="-128"/>
                <a:ea typeface="Meiryo UI" panose="020B0604030504040204" pitchFamily="50" charset="-128"/>
              </a:rPr>
              <a:t>•　単糖</a:t>
            </a:r>
            <a:r>
              <a:rPr lang="zh-CN" altLang="en-US" sz="2400" b="1" dirty="0">
                <a:latin typeface="Meiryo UI" panose="020B0604030504040204" pitchFamily="50" charset="-128"/>
                <a:ea typeface="Meiryo UI" panose="020B0604030504040204" pitchFamily="50" charset="-128"/>
              </a:rPr>
              <a:t> </a:t>
            </a:r>
            <a:r>
              <a:rPr lang="en-US" altLang="zh-CN" sz="2400" b="1" dirty="0">
                <a:latin typeface="Meiryo UI" panose="020B0604030504040204" pitchFamily="50" charset="-128"/>
                <a:ea typeface="Meiryo UI" panose="020B0604030504040204" pitchFamily="50" charset="-128"/>
              </a:rPr>
              <a:t>(</a:t>
            </a:r>
            <a:r>
              <a:rPr lang="en-US" altLang="zh-CN" sz="2400" b="1" dirty="0" err="1">
                <a:latin typeface="Meiryo UI" panose="020B0604030504040204" pitchFamily="50" charset="-128"/>
                <a:ea typeface="Meiryo UI" panose="020B0604030504040204" pitchFamily="50" charset="-128"/>
              </a:rPr>
              <a:t>monosacchride</a:t>
            </a:r>
            <a:r>
              <a:rPr lang="en-US" altLang="zh-CN" sz="2400" b="1" dirty="0">
                <a:latin typeface="Meiryo UI" panose="020B0604030504040204" pitchFamily="50" charset="-128"/>
                <a:ea typeface="Meiryo UI" panose="020B0604030504040204" pitchFamily="50" charset="-128"/>
              </a:rPr>
              <a:t>)</a:t>
            </a:r>
          </a:p>
          <a:p>
            <a:pPr>
              <a:lnSpc>
                <a:spcPct val="170000"/>
              </a:lnSpc>
            </a:pPr>
            <a:r>
              <a:rPr lang="ja-JP" altLang="en-US" sz="2400" b="1" dirty="0">
                <a:latin typeface="Meiryo UI" panose="020B0604030504040204" pitchFamily="50" charset="-128"/>
                <a:ea typeface="Meiryo UI" panose="020B0604030504040204" pitchFamily="50" charset="-128"/>
              </a:rPr>
              <a:t>•　オリゴ糖</a:t>
            </a:r>
            <a:r>
              <a:rPr lang="zh-CN" altLang="en-US" sz="2400" b="1" dirty="0">
                <a:latin typeface="Meiryo UI" panose="020B0604030504040204" pitchFamily="50" charset="-128"/>
                <a:ea typeface="Meiryo UI" panose="020B0604030504040204" pitchFamily="50" charset="-128"/>
              </a:rPr>
              <a:t> </a:t>
            </a:r>
            <a:r>
              <a:rPr lang="en-US" altLang="zh-CN" sz="2400" b="1" dirty="0">
                <a:latin typeface="Meiryo UI" panose="020B0604030504040204" pitchFamily="50" charset="-128"/>
                <a:ea typeface="Meiryo UI" panose="020B0604030504040204" pitchFamily="50" charset="-128"/>
              </a:rPr>
              <a:t>(</a:t>
            </a:r>
            <a:r>
              <a:rPr lang="en-US" altLang="zh-CN" sz="2400" b="1" dirty="0" err="1">
                <a:latin typeface="Meiryo UI" panose="020B0604030504040204" pitchFamily="50" charset="-128"/>
                <a:ea typeface="Meiryo UI" panose="020B0604030504040204" pitchFamily="50" charset="-128"/>
              </a:rPr>
              <a:t>oligosacchride</a:t>
            </a:r>
            <a:r>
              <a:rPr lang="en-US" altLang="zh-CN" sz="2400" b="1" dirty="0">
                <a:latin typeface="Meiryo UI" panose="020B0604030504040204" pitchFamily="50" charset="-128"/>
                <a:ea typeface="Meiryo UI" panose="020B0604030504040204" pitchFamily="50" charset="-128"/>
              </a:rPr>
              <a:t>)</a:t>
            </a:r>
          </a:p>
          <a:p>
            <a:pPr>
              <a:lnSpc>
                <a:spcPct val="170000"/>
              </a:lnSpc>
            </a:pPr>
            <a:r>
              <a:rPr lang="ja-JP" altLang="en-US" sz="2400" b="1" dirty="0">
                <a:latin typeface="Meiryo UI" panose="020B0604030504040204" pitchFamily="50" charset="-128"/>
                <a:ea typeface="Meiryo UI" panose="020B0604030504040204" pitchFamily="50" charset="-128"/>
              </a:rPr>
              <a:t>•　多糖</a:t>
            </a:r>
            <a:r>
              <a:rPr lang="zh-CN" altLang="en-US" sz="2400" b="1" dirty="0">
                <a:latin typeface="Meiryo UI" panose="020B0604030504040204" pitchFamily="50" charset="-128"/>
                <a:ea typeface="Meiryo UI" panose="020B0604030504040204" pitchFamily="50" charset="-128"/>
              </a:rPr>
              <a:t> </a:t>
            </a:r>
            <a:r>
              <a:rPr lang="en-US" altLang="zh-CN" sz="2400" b="1" dirty="0">
                <a:latin typeface="Meiryo UI" panose="020B0604030504040204" pitchFamily="50" charset="-128"/>
                <a:ea typeface="Meiryo UI" panose="020B0604030504040204" pitchFamily="50" charset="-128"/>
              </a:rPr>
              <a:t>(</a:t>
            </a:r>
            <a:r>
              <a:rPr lang="en-US" altLang="zh-CN" sz="2400" b="1" dirty="0" err="1">
                <a:latin typeface="Meiryo UI" panose="020B0604030504040204" pitchFamily="50" charset="-128"/>
                <a:ea typeface="Meiryo UI" panose="020B0604030504040204" pitchFamily="50" charset="-128"/>
              </a:rPr>
              <a:t>polysacchride</a:t>
            </a:r>
            <a:r>
              <a:rPr lang="en-US" altLang="zh-CN" sz="2400" b="1" dirty="0">
                <a:latin typeface="Meiryo UI" panose="020B0604030504040204" pitchFamily="50" charset="-128"/>
                <a:ea typeface="Meiryo UI" panose="020B0604030504040204" pitchFamily="50" charset="-128"/>
              </a:rPr>
              <a:t>)</a:t>
            </a:r>
          </a:p>
          <a:p>
            <a:pPr>
              <a:lnSpc>
                <a:spcPct val="160000"/>
              </a:lnSpc>
            </a:pPr>
            <a:r>
              <a:rPr lang="ja-JP" altLang="en-US" sz="2400" b="1" dirty="0">
                <a:latin typeface="Meiryo UI" panose="020B0604030504040204" pitchFamily="50" charset="-128"/>
                <a:ea typeface="Meiryo UI" panose="020B0604030504040204" pitchFamily="50" charset="-128"/>
              </a:rPr>
              <a:t>•　複合糖質</a:t>
            </a:r>
            <a:r>
              <a:rPr lang="zh-CN" altLang="en-US" sz="2400" b="1" dirty="0">
                <a:latin typeface="Meiryo UI" panose="020B0604030504040204" pitchFamily="50" charset="-128"/>
                <a:ea typeface="Meiryo UI" panose="020B0604030504040204" pitchFamily="50" charset="-128"/>
              </a:rPr>
              <a:t> </a:t>
            </a:r>
            <a:r>
              <a:rPr lang="en-US" altLang="zh-CN" sz="2400" b="1" dirty="0">
                <a:latin typeface="Meiryo UI" panose="020B0604030504040204" pitchFamily="50" charset="-128"/>
                <a:ea typeface="Meiryo UI" panose="020B0604030504040204" pitchFamily="50" charset="-128"/>
              </a:rPr>
              <a:t>(</a:t>
            </a:r>
            <a:r>
              <a:rPr lang="en-US" altLang="zh-CN" sz="2400" b="1" dirty="0" err="1">
                <a:latin typeface="Meiryo UI" panose="020B0604030504040204" pitchFamily="50" charset="-128"/>
                <a:ea typeface="Meiryo UI" panose="020B0604030504040204" pitchFamily="50" charset="-128"/>
              </a:rPr>
              <a:t>glycoconjugate</a:t>
            </a:r>
            <a:r>
              <a:rPr lang="en-US" altLang="zh-CN" sz="2400" b="1" dirty="0">
                <a:latin typeface="Meiryo UI" panose="020B0604030504040204" pitchFamily="50" charset="-128"/>
                <a:ea typeface="Meiryo UI" panose="020B0604030504040204" pitchFamily="50" charset="-128"/>
              </a:rPr>
              <a:t>)</a:t>
            </a:r>
          </a:p>
        </p:txBody>
      </p:sp>
      <p:sp>
        <p:nvSpPr>
          <p:cNvPr id="6" name="コンテンツ プレースホルダ 2"/>
          <p:cNvSpPr txBox="1">
            <a:spLocks/>
          </p:cNvSpPr>
          <p:nvPr/>
        </p:nvSpPr>
        <p:spPr>
          <a:xfrm>
            <a:off x="1498132" y="2507666"/>
            <a:ext cx="8351838" cy="47402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274320" indent="-274320">
              <a:buFont typeface="Wingdings 2"/>
              <a:buNone/>
              <a:defRPr/>
            </a:pPr>
            <a:endParaRPr lang="en-US" altLang="ja-JP" sz="4000" dirty="0" smtClean="0"/>
          </a:p>
          <a:p>
            <a:pPr marL="274320" indent="-274320">
              <a:buFont typeface="Wingdings 2"/>
              <a:buNone/>
              <a:defRPr/>
            </a:pPr>
            <a:r>
              <a:rPr lang="en-US" altLang="ja-JP" sz="4000" dirty="0" smtClean="0"/>
              <a:t>                            </a:t>
            </a:r>
            <a:r>
              <a:rPr lang="ja-JP" altLang="en-US" sz="4000" dirty="0" smtClean="0">
                <a:solidFill>
                  <a:srgbClr val="FF0000"/>
                </a:solidFill>
              </a:rPr>
              <a:t>糖質</a:t>
            </a:r>
            <a:r>
              <a:rPr lang="en-US" altLang="ja-JP" sz="4000" dirty="0" smtClean="0">
                <a:latin typeface="+mj-ea"/>
              </a:rPr>
              <a:t>       </a:t>
            </a:r>
            <a:r>
              <a:rPr lang="ja-JP" altLang="en-US" sz="4000" dirty="0" smtClean="0"/>
              <a:t>単糖類</a:t>
            </a:r>
            <a:endParaRPr lang="en-US" altLang="ja-JP" sz="4000" dirty="0" smtClean="0"/>
          </a:p>
          <a:p>
            <a:pPr marL="274320" indent="-274320">
              <a:buFont typeface="Wingdings 2"/>
              <a:buNone/>
              <a:defRPr/>
            </a:pPr>
            <a:r>
              <a:rPr lang="ja-JP" altLang="en-US" sz="4000" dirty="0" smtClean="0"/>
              <a:t>　　　　　　　　　　　　</a:t>
            </a:r>
            <a:r>
              <a:rPr lang="en-US" altLang="ja-JP" sz="4000" dirty="0" smtClean="0">
                <a:latin typeface="+mj-ea"/>
              </a:rPr>
              <a:t>          </a:t>
            </a:r>
            <a:r>
              <a:rPr lang="ja-JP" altLang="en-US" sz="4000" dirty="0" smtClean="0"/>
              <a:t>二糖類</a:t>
            </a:r>
            <a:endParaRPr lang="en-US" altLang="ja-JP" sz="4000" dirty="0" smtClean="0"/>
          </a:p>
          <a:p>
            <a:pPr marL="274320" indent="-274320">
              <a:buFont typeface="Wingdings 2"/>
              <a:buNone/>
              <a:defRPr/>
            </a:pPr>
            <a:r>
              <a:rPr lang="ja-JP" altLang="en-US" sz="4000" dirty="0" smtClean="0"/>
              <a:t>炭水化物　　　　　　　　　　 オリゴ糖</a:t>
            </a:r>
            <a:endParaRPr lang="en-US" altLang="ja-JP" sz="4000" dirty="0" smtClean="0"/>
          </a:p>
          <a:p>
            <a:pPr marL="274320" indent="-274320">
              <a:buFont typeface="Wingdings 2"/>
              <a:buNone/>
              <a:defRPr/>
            </a:pPr>
            <a:r>
              <a:rPr lang="ja-JP" altLang="en-US" sz="4000" dirty="0" smtClean="0"/>
              <a:t>　　　  　　           </a:t>
            </a:r>
            <a:r>
              <a:rPr lang="en-US" altLang="ja-JP" sz="4000" dirty="0" smtClean="0">
                <a:latin typeface="+mj-ea"/>
              </a:rPr>
              <a:t>  </a:t>
            </a:r>
            <a:r>
              <a:rPr lang="ja-JP" altLang="en-US" sz="4000" dirty="0" smtClean="0">
                <a:latin typeface="+mj-ea"/>
              </a:rPr>
              <a:t>　　　　　　</a:t>
            </a:r>
            <a:r>
              <a:rPr lang="ja-JP" altLang="en-US" sz="4000" dirty="0" smtClean="0"/>
              <a:t>多糖類</a:t>
            </a:r>
            <a:endParaRPr lang="en-US" altLang="ja-JP" sz="4000" dirty="0" smtClean="0"/>
          </a:p>
          <a:p>
            <a:pPr marL="274320" indent="-274320">
              <a:buFont typeface="Wingdings 2"/>
              <a:buNone/>
              <a:defRPr/>
            </a:pPr>
            <a:r>
              <a:rPr lang="ja-JP" altLang="en-US" sz="4000" dirty="0" smtClean="0"/>
              <a:t>　　　　　　　　　　食物繊維　　　　　　</a:t>
            </a:r>
          </a:p>
          <a:p>
            <a:pPr marL="274320" indent="-274320">
              <a:buFont typeface="Wingdings 2"/>
              <a:buNone/>
              <a:defRPr/>
            </a:pPr>
            <a:r>
              <a:rPr lang="ja-JP" altLang="en-US" sz="4000" dirty="0" smtClean="0"/>
              <a:t>　　</a:t>
            </a:r>
            <a:endParaRPr lang="ja-JP" altLang="en-US" sz="4000" dirty="0"/>
          </a:p>
        </p:txBody>
      </p:sp>
    </p:spTree>
    <p:extLst>
      <p:ext uri="{BB962C8B-B14F-4D97-AF65-F5344CB8AC3E}">
        <p14:creationId xmlns:p14="http://schemas.microsoft.com/office/powerpoint/2010/main" val="22850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634206"/>
            <a:ext cx="3006291" cy="2069431"/>
          </a:xfrm>
          <a:prstGeom prst="triangle">
            <a:avLst/>
          </a:prstGeom>
          <a:solidFill>
            <a:schemeClr val="accent4">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3" y="1950811"/>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糖鎖合成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複合糖質</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6" y="1575430"/>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レーム 9"/>
          <p:cNvSpPr/>
          <p:nvPr/>
        </p:nvSpPr>
        <p:spPr>
          <a:xfrm>
            <a:off x="4123624" y="815033"/>
            <a:ext cx="2079057" cy="750767"/>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機能性素材</a:t>
            </a:r>
            <a:endParaRPr kumimoji="1" lang="en-US" altLang="ja-JP" dirty="0" smtClean="0">
              <a:solidFill>
                <a:schemeClr val="tx1"/>
              </a:solidFill>
            </a:endParaRPr>
          </a:p>
          <a:p>
            <a:pPr algn="ctr"/>
            <a:r>
              <a:rPr lang="ja-JP" altLang="en-US" dirty="0" smtClean="0">
                <a:solidFill>
                  <a:schemeClr val="tx1"/>
                </a:solidFill>
              </a:rPr>
              <a:t>機能性食品</a:t>
            </a:r>
            <a:endParaRPr kumimoji="1" lang="ja-JP" altLang="en-US" dirty="0">
              <a:solidFill>
                <a:schemeClr val="tx1"/>
              </a:solidFill>
            </a:endParaRPr>
          </a:p>
        </p:txBody>
      </p:sp>
      <p:sp>
        <p:nvSpPr>
          <p:cNvPr id="11" name="角丸四角形 10"/>
          <p:cNvSpPr/>
          <p:nvPr/>
        </p:nvSpPr>
        <p:spPr>
          <a:xfrm>
            <a:off x="2051385" y="47036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7036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357303"/>
            <a:ext cx="2011680"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糖鎖</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ctr"/>
            <a:r>
              <a:rPr lang="ja-JP" altLang="en-US" sz="1600" dirty="0" smtClean="0">
                <a:solidFill>
                  <a:schemeClr val="tx1"/>
                </a:solidFill>
                <a:latin typeface="Meiryo UI" panose="020B0604030504040204" pitchFamily="50" charset="-128"/>
                <a:ea typeface="Meiryo UI" panose="020B0604030504040204" pitchFamily="50" charset="-128"/>
              </a:rPr>
              <a:t>糖タンパク質、糖脂質</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3573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複合糖質の</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ctr"/>
            <a:r>
              <a:rPr lang="ja-JP" altLang="en-US" dirty="0" smtClean="0">
                <a:solidFill>
                  <a:schemeClr val="tx1"/>
                </a:solidFill>
                <a:latin typeface="Meiryo UI" panose="020B0604030504040204" pitchFamily="50" charset="-128"/>
                <a:ea typeface="Meiryo UI" panose="020B0604030504040204" pitchFamily="50" charset="-128"/>
              </a:rPr>
              <a:t>機能解明</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5193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50529" y="335135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生物過程</a:t>
            </a:r>
            <a:endParaRPr lang="en-US" altLang="ja-JP" dirty="0" smtClean="0">
              <a:solidFill>
                <a:schemeClr val="tx1"/>
              </a:solidFill>
              <a:latin typeface="Meiryo UI" panose="020B0604030504040204" pitchFamily="50" charset="-128"/>
              <a:ea typeface="Meiryo UI" panose="020B0604030504040204" pitchFamily="50" charset="-128"/>
            </a:endParaRPr>
          </a:p>
          <a:p>
            <a:pPr algn="ctr"/>
            <a:r>
              <a:rPr lang="ja-JP" altLang="en-US" dirty="0" smtClean="0">
                <a:solidFill>
                  <a:schemeClr val="tx1"/>
                </a:solidFill>
                <a:latin typeface="Meiryo UI" panose="020B0604030504040204" pitchFamily="50" charset="-128"/>
                <a:ea typeface="Meiryo UI" panose="020B0604030504040204" pitchFamily="50" charset="-128"/>
              </a:rPr>
              <a:t>の</a:t>
            </a:r>
            <a:r>
              <a:rPr kumimoji="1" lang="ja-JP" altLang="en-US" dirty="0" smtClean="0">
                <a:solidFill>
                  <a:schemeClr val="tx1"/>
                </a:solidFill>
                <a:latin typeface="Meiryo UI" panose="020B0604030504040204" pitchFamily="50" charset="-128"/>
                <a:ea typeface="Meiryo UI" panose="020B0604030504040204" pitchFamily="50" charset="-128"/>
              </a:rPr>
              <a:t>理解</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35261" y="239533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疾患の発症</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ctr"/>
            <a:r>
              <a:rPr lang="ja-JP" altLang="en-US" dirty="0">
                <a:solidFill>
                  <a:schemeClr val="tx1"/>
                </a:solidFill>
                <a:latin typeface="Meiryo UI" panose="020B0604030504040204" pitchFamily="50" charset="-128"/>
                <a:ea typeface="Meiryo UI" panose="020B0604030504040204" pitchFamily="50" charset="-128"/>
              </a:rPr>
              <a:t>機序</a:t>
            </a:r>
            <a:r>
              <a:rPr lang="ja-JP" altLang="en-US" dirty="0" smtClean="0">
                <a:solidFill>
                  <a:schemeClr val="tx1"/>
                </a:solidFill>
                <a:latin typeface="Meiryo UI" panose="020B0604030504040204" pitchFamily="50" charset="-128"/>
                <a:ea typeface="Meiryo UI" panose="020B0604030504040204" pitchFamily="50" charset="-128"/>
              </a:rPr>
              <a:t>の解明</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5193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383893">
            <a:off x="6015816" y="3047477"/>
            <a:ext cx="678587"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635261" y="591683"/>
            <a:ext cx="2387065" cy="1815882"/>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悪性腫瘍</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神経変性疾患</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新興感染症</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慢性炎症</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代謝疾患</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生活習慣病</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認知症（アルツハイマー病）</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バイオマーカー開発</a:t>
            </a:r>
            <a:endParaRPr kumimoji="1" lang="ja-JP" altLang="en-US" sz="14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6407891" y="3970723"/>
            <a:ext cx="2387065"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発生・分化・老化・再生</a:t>
            </a:r>
            <a:endParaRPr kumimoji="1" lang="ja-JP" altLang="en-US" sz="1400" dirty="0">
              <a:latin typeface="Meiryo UI" panose="020B0604030504040204" pitchFamily="50" charset="-128"/>
              <a:ea typeface="Meiryo UI" panose="020B0604030504040204" pitchFamily="50" charset="-128"/>
            </a:endParaRPr>
          </a:p>
        </p:txBody>
      </p:sp>
      <p:sp>
        <p:nvSpPr>
          <p:cNvPr id="22" name="フレーム 21"/>
          <p:cNvSpPr/>
          <p:nvPr/>
        </p:nvSpPr>
        <p:spPr>
          <a:xfrm>
            <a:off x="6486342" y="5764040"/>
            <a:ext cx="2079057" cy="464845"/>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量子コンピュータ</a:t>
            </a:r>
            <a:endParaRPr kumimoji="1" lang="ja-JP" altLang="en-US" dirty="0">
              <a:solidFill>
                <a:schemeClr val="tx1"/>
              </a:solidFill>
            </a:endParaRPr>
          </a:p>
        </p:txBody>
      </p:sp>
      <p:sp>
        <p:nvSpPr>
          <p:cNvPr id="23" name="フレーム 22"/>
          <p:cNvSpPr/>
          <p:nvPr/>
        </p:nvSpPr>
        <p:spPr>
          <a:xfrm>
            <a:off x="1796313" y="58066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量子センシング</a:t>
            </a:r>
            <a:endParaRPr kumimoji="1" lang="en-US" altLang="ja-JP" dirty="0" smtClean="0">
              <a:solidFill>
                <a:schemeClr val="tx1"/>
              </a:solidFill>
            </a:endParaRPr>
          </a:p>
          <a:p>
            <a:pPr algn="ctr"/>
            <a:r>
              <a:rPr lang="ja-JP" altLang="en-US" dirty="0" smtClean="0">
                <a:solidFill>
                  <a:schemeClr val="tx1"/>
                </a:solidFill>
              </a:rPr>
              <a:t>量子イメージング</a:t>
            </a:r>
            <a:endParaRPr kumimoji="1" lang="ja-JP" altLang="en-US" dirty="0">
              <a:solidFill>
                <a:schemeClr val="tx1"/>
              </a:solidFill>
            </a:endParaRPr>
          </a:p>
        </p:txBody>
      </p:sp>
      <p:sp>
        <p:nvSpPr>
          <p:cNvPr id="24" name="テキスト ボックス 23"/>
          <p:cNvSpPr txBox="1"/>
          <p:nvPr/>
        </p:nvSpPr>
        <p:spPr>
          <a:xfrm>
            <a:off x="620028" y="4666375"/>
            <a:ext cx="1613034"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rot="10800000">
            <a:off x="6967087" y="5405039"/>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8384408" y="4671188"/>
            <a:ext cx="1500738"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データベース構築</a:t>
            </a:r>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IT</a:t>
            </a:r>
            <a:r>
              <a:rPr lang="ja-JP" altLang="en-US" sz="1400" dirty="0" smtClean="0">
                <a:latin typeface="Meiryo UI" panose="020B0604030504040204" pitchFamily="50" charset="-128"/>
                <a:ea typeface="Meiryo UI" panose="020B0604030504040204" pitchFamily="50" charset="-128"/>
              </a:rPr>
              <a:t>リソース整備</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621507" y="4799948"/>
            <a:ext cx="2581174"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rot="10800000">
            <a:off x="2277577" y="5446762"/>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88624" y="3312277"/>
            <a:ext cx="1431757"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糖分解酵素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89906" y="2628531"/>
            <a:ext cx="1672332"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生物学的糖鎖合成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化学的糖鎖合成</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4023871"/>
            <a:ext cx="2720622" cy="523220"/>
          </a:xfrm>
          <a:prstGeom prst="rect">
            <a:avLst/>
          </a:prstGeom>
          <a:noFill/>
        </p:spPr>
        <p:txBody>
          <a:bodyPr wrap="square" rtlCol="0">
            <a:spAutoFit/>
          </a:bodyPr>
          <a:lstStyle/>
          <a:p>
            <a:pPr algn="ctr"/>
            <a:r>
              <a:rPr kumimoji="1" lang="ja-JP" altLang="en-US" sz="1400" dirty="0" smtClean="0">
                <a:latin typeface="Meiryo UI" panose="020B0604030504040204" pitchFamily="50" charset="-128"/>
                <a:ea typeface="Meiryo UI" panose="020B0604030504040204" pitchFamily="50" charset="-128"/>
              </a:rPr>
              <a:t>分子機能の</a:t>
            </a:r>
            <a:r>
              <a:rPr kumimoji="1" lang="en-US" altLang="ja-JP" sz="1400" dirty="0" smtClean="0">
                <a:latin typeface="Meiryo UI" panose="020B0604030504040204" pitchFamily="50" charset="-128"/>
                <a:ea typeface="Meiryo UI" panose="020B0604030504040204" pitchFamily="50" charset="-128"/>
              </a:rPr>
              <a:t>in vitro</a:t>
            </a:r>
            <a:r>
              <a:rPr kumimoji="1" lang="ja-JP" altLang="en-US" sz="1400" dirty="0" smtClean="0">
                <a:latin typeface="Meiryo UI" panose="020B0604030504040204" pitchFamily="50" charset="-128"/>
                <a:ea typeface="Meiryo UI" panose="020B0604030504040204" pitchFamily="50" charset="-128"/>
              </a:rPr>
              <a:t>解析</a:t>
            </a:r>
            <a:endParaRPr kumimoji="1"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変異動物による</a:t>
            </a:r>
            <a:r>
              <a:rPr lang="en-US" altLang="ja-JP" sz="1400" dirty="0" smtClean="0">
                <a:latin typeface="Meiryo UI" panose="020B0604030504040204" pitchFamily="50" charset="-128"/>
                <a:ea typeface="Meiryo UI" panose="020B0604030504040204" pitchFamily="50" charset="-128"/>
              </a:rPr>
              <a:t>in vivo</a:t>
            </a:r>
            <a:r>
              <a:rPr lang="ja-JP" altLang="en-US" sz="1400" dirty="0" smtClean="0">
                <a:latin typeface="Meiryo UI" panose="020B0604030504040204" pitchFamily="50" charset="-128"/>
                <a:ea typeface="Meiryo UI" panose="020B0604030504040204" pitchFamily="50" charset="-128"/>
              </a:rPr>
              <a:t>機能解析</a:t>
            </a:r>
            <a:endParaRPr kumimoji="1" lang="ja-JP" altLang="en-US" sz="1400" dirty="0">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9279464" y="1548965"/>
            <a:ext cx="1808840" cy="738664"/>
          </a:xfrm>
          <a:prstGeom prst="rect">
            <a:avLst/>
          </a:prstGeom>
          <a:noFill/>
        </p:spPr>
        <p:txBody>
          <a:bodyPr wrap="square" rtlCol="0">
            <a:spAutoFit/>
          </a:bodyPr>
          <a:lstStyle/>
          <a:p>
            <a:pPr algn="ctr"/>
            <a:r>
              <a:rPr kumimoji="1" lang="ja-JP" altLang="en-US" sz="1400" dirty="0" smtClean="0">
                <a:latin typeface="Meiryo UI" panose="020B0604030504040204" pitchFamily="50" charset="-128"/>
                <a:ea typeface="Meiryo UI" panose="020B0604030504040204" pitchFamily="50" charset="-128"/>
              </a:rPr>
              <a:t>個別化医療</a:t>
            </a:r>
            <a:endParaRPr kumimoji="1"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未病診断技術</a:t>
            </a:r>
            <a:endParaRPr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予防・診断・治療</a:t>
            </a:r>
            <a:endParaRPr kumimoji="1" lang="ja-JP" altLang="en-US" sz="1400" dirty="0">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9275499" y="2272485"/>
            <a:ext cx="1884087" cy="1831520"/>
            <a:chOff x="8809580" y="2663479"/>
            <a:chExt cx="1884087" cy="1831520"/>
          </a:xfrm>
        </p:grpSpPr>
        <p:sp>
          <p:nvSpPr>
            <p:cNvPr id="32" name="角丸四角形 31"/>
            <p:cNvSpPr/>
            <p:nvPr/>
          </p:nvSpPr>
          <p:spPr>
            <a:xfrm>
              <a:off x="8934065" y="2798366"/>
              <a:ext cx="1577431" cy="802608"/>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糖鎖医療</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鎖創薬</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3" name="角丸四角形 32"/>
            <p:cNvSpPr/>
            <p:nvPr/>
          </p:nvSpPr>
          <p:spPr>
            <a:xfrm>
              <a:off x="8934065" y="3639537"/>
              <a:ext cx="1577431" cy="710974"/>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糖鎖医工学</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鎖産業</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809580" y="2663479"/>
              <a:ext cx="1884087" cy="1831520"/>
            </a:xfrm>
            <a:prstGeom prst="roundRect">
              <a:avLst>
                <a:gd name="adj" fmla="val 118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右矢印 35"/>
          <p:cNvSpPr/>
          <p:nvPr/>
        </p:nvSpPr>
        <p:spPr>
          <a:xfrm>
            <a:off x="8537052" y="2596761"/>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42940" y="3519372"/>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313122" y="4096667"/>
            <a:ext cx="1808840" cy="954107"/>
          </a:xfrm>
          <a:prstGeom prst="rect">
            <a:avLst/>
          </a:prstGeom>
          <a:noFill/>
        </p:spPr>
        <p:txBody>
          <a:bodyPr wrap="square" rtlCol="0">
            <a:spAutoFit/>
          </a:bodyPr>
          <a:lstStyle/>
          <a:p>
            <a:pPr algn="ctr"/>
            <a:r>
              <a:rPr kumimoji="1" lang="ja-JP" altLang="en-US" sz="1400" dirty="0" smtClean="0">
                <a:latin typeface="Meiryo UI" panose="020B0604030504040204" pitchFamily="50" charset="-128"/>
                <a:ea typeface="Meiryo UI" panose="020B0604030504040204" pitchFamily="50" charset="-128"/>
              </a:rPr>
              <a:t>食品産業</a:t>
            </a:r>
            <a:endParaRPr kumimoji="1"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素材産業</a:t>
            </a:r>
            <a:endParaRPr lang="en-US" altLang="ja-JP" sz="1400"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エレクトロクス</a:t>
            </a:r>
            <a:endParaRPr kumimoji="1"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バイオ燃料</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85075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419375" y="3009591"/>
            <a:ext cx="3006291" cy="2069431"/>
          </a:xfrm>
          <a:prstGeom prst="triangl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138061" y="2326196"/>
            <a:ext cx="1568918" cy="66414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糖鎖合成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複合糖質</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364254" y="1950815"/>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レーム 9"/>
          <p:cNvSpPr/>
          <p:nvPr/>
        </p:nvSpPr>
        <p:spPr>
          <a:xfrm>
            <a:off x="3882992" y="1161543"/>
            <a:ext cx="2079057" cy="750767"/>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機能性素材</a:t>
            </a:r>
            <a:endParaRPr kumimoji="1" lang="en-US" altLang="ja-JP" dirty="0" smtClean="0">
              <a:solidFill>
                <a:schemeClr val="tx1"/>
              </a:solidFill>
            </a:endParaRPr>
          </a:p>
          <a:p>
            <a:pPr algn="ctr"/>
            <a:r>
              <a:rPr lang="ja-JP" altLang="en-US" dirty="0" smtClean="0">
                <a:solidFill>
                  <a:schemeClr val="tx1"/>
                </a:solidFill>
              </a:rPr>
              <a:t>機能性食品</a:t>
            </a:r>
            <a:endParaRPr kumimoji="1" lang="ja-JP" altLang="en-US" dirty="0">
              <a:solidFill>
                <a:schemeClr val="tx1"/>
              </a:solidFill>
            </a:endParaRPr>
          </a:p>
        </p:txBody>
      </p:sp>
      <p:sp>
        <p:nvSpPr>
          <p:cNvPr id="11" name="角丸四角形 10"/>
          <p:cNvSpPr/>
          <p:nvPr/>
        </p:nvSpPr>
        <p:spPr>
          <a:xfrm>
            <a:off x="1850457" y="4746950"/>
            <a:ext cx="1568918" cy="66414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425666" y="4746949"/>
            <a:ext cx="1718110" cy="66414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457" y="654517"/>
            <a:ext cx="7025239" cy="5268930"/>
          </a:xfrm>
          <a:prstGeom prst="rect">
            <a:avLst/>
          </a:prstGeom>
        </p:spPr>
      </p:pic>
    </p:spTree>
    <p:extLst>
      <p:ext uri="{BB962C8B-B14F-4D97-AF65-F5344CB8AC3E}">
        <p14:creationId xmlns:p14="http://schemas.microsoft.com/office/powerpoint/2010/main" val="1136126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7491</TotalTime>
  <Words>1773</Words>
  <Application>Microsoft Office PowerPoint</Application>
  <PresentationFormat>ワイド画面</PresentationFormat>
  <Paragraphs>256</Paragraphs>
  <Slides>24</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2</vt:i4>
      </vt:variant>
      <vt:variant>
        <vt:lpstr>スライド タイトル</vt:lpstr>
      </vt:variant>
      <vt:variant>
        <vt:i4>24</vt:i4>
      </vt:variant>
    </vt:vector>
  </HeadingPairs>
  <TitlesOfParts>
    <vt:vector size="40" baseType="lpstr">
      <vt:lpstr>HGP創英角ｺﾞｼｯｸUB</vt:lpstr>
      <vt:lpstr>HG創英角ﾎﾟｯﾌﾟ体</vt:lpstr>
      <vt:lpstr>Meiryo UI</vt:lpstr>
      <vt:lpstr>ＭＳ Ｐゴシック</vt:lpstr>
      <vt:lpstr>宋体</vt:lpstr>
      <vt:lpstr>华文楷体</vt:lpstr>
      <vt:lpstr>Yu Gothic UI Semibold</vt:lpstr>
      <vt:lpstr>Arial</vt:lpstr>
      <vt:lpstr>Calibri</vt:lpstr>
      <vt:lpstr>Calibri Light</vt:lpstr>
      <vt:lpstr>Lucida Console</vt:lpstr>
      <vt:lpstr>Times New Roman</vt:lpstr>
      <vt:lpstr>Wingdings 2</vt:lpstr>
      <vt:lpstr>Office テーマ</vt:lpstr>
      <vt:lpstr>ACD ChemSketch 2.0</vt:lpstr>
      <vt:lpstr>ChemSketch</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32</cp:revision>
  <dcterms:created xsi:type="dcterms:W3CDTF">2019-02-12T03:43:32Z</dcterms:created>
  <dcterms:modified xsi:type="dcterms:W3CDTF">2019-08-14T06:24:51Z</dcterms:modified>
</cp:coreProperties>
</file>