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204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FE62-7111-4219-A76F-1487BF2BBBFD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EEE2-B9F9-413E-924B-740F3A0973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FE62-7111-4219-A76F-1487BF2BBBFD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EEE2-B9F9-413E-924B-740F3A0973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44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FE62-7111-4219-A76F-1487BF2BBBFD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EEE2-B9F9-413E-924B-740F3A0973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27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FE62-7111-4219-A76F-1487BF2BBBFD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EEE2-B9F9-413E-924B-740F3A0973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88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FE62-7111-4219-A76F-1487BF2BBBFD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EEE2-B9F9-413E-924B-740F3A0973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89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FE62-7111-4219-A76F-1487BF2BBBFD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EEE2-B9F9-413E-924B-740F3A0973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19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FE62-7111-4219-A76F-1487BF2BBBFD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EEE2-B9F9-413E-924B-740F3A0973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65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FE62-7111-4219-A76F-1487BF2BBBFD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EEE2-B9F9-413E-924B-740F3A0973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21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FE62-7111-4219-A76F-1487BF2BBBFD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EEE2-B9F9-413E-924B-740F3A0973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FE62-7111-4219-A76F-1487BF2BBBFD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EEE2-B9F9-413E-924B-740F3A0973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34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FE62-7111-4219-A76F-1487BF2BBBFD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EEE2-B9F9-413E-924B-740F3A0973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16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8FE62-7111-4219-A76F-1487BF2BBBFD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EEE2-B9F9-413E-924B-740F3A0973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9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82881" y="259882"/>
            <a:ext cx="261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資源・エネルギー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8759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「偏在資源」から「</a:t>
            </a:r>
            <a:r>
              <a:rPr kumimoji="1" lang="ja-JP" altLang="en-US" sz="4800" u="sng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ユビキタス資源</a:t>
            </a:r>
            <a:r>
              <a:rPr kumimoji="1"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」への転換</a:t>
            </a:r>
            <a:endParaRPr kumimoji="1" lang="ja-JP" altLang="en-US" sz="4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029525" y="229104"/>
            <a:ext cx="1982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SoC-1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746286" y="144379"/>
            <a:ext cx="705852" cy="5847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</a:t>
            </a:r>
            <a:endParaRPr kumimoji="1" lang="ja-JP" altLang="en-US" sz="3200" b="1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主な資源の産出地域・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7" y="1706897"/>
            <a:ext cx="6097177" cy="316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資源はあとどれくらいもつのか（可採年数）、 石油あと14年、石炭あと133年、天然ガスあと60年、金あと17年、銀あと13年、銅あと25年、鉄78年、 出展：BP統計、白金類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91" y="4924619"/>
            <a:ext cx="3030387" cy="185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article-image-ix.nikkei.com/https%3A%2F%2Fimgix-proxy.n8s.jp%2FDSXDZO3899293022022012EE2000-PN1-10.jpg?auto=format%2Ccompress&amp;ch=Width%2CDPR&amp;fit=max&amp;ixlib=java-1.2.0&amp;s=4964effc1e41937f4665138a5f098d9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974" y="1849557"/>
            <a:ext cx="2152723" cy="477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ecologyexpress.jp/content/trend/files/000238594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861251"/>
            <a:ext cx="3423384" cy="295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図3　水素エネルギー利用によるエネルギー構造の変革とエネルギー政策上の位置づけ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496" y="4841537"/>
            <a:ext cx="4533500" cy="20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92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4754" y="192159"/>
            <a:ext cx="261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資源・エネルギー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8759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「偏在資源」から「</a:t>
            </a:r>
            <a:r>
              <a:rPr kumimoji="1" lang="ja-JP" altLang="en-US" sz="4800" u="sng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ユビキタス資源</a:t>
            </a:r>
            <a:r>
              <a:rPr kumimoji="1"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」への転換</a:t>
            </a:r>
            <a:endParaRPr kumimoji="1" lang="ja-JP" altLang="en-US" sz="4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039150" y="132967"/>
            <a:ext cx="1982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SoC-1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096000" y="1900098"/>
            <a:ext cx="6096000" cy="92333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Fact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r>
              <a:rPr lang="ja-JP" altLang="en-US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空気から「飲料水」をつくる</a:t>
            </a:r>
            <a:endParaRPr lang="en-US" altLang="ja-JP" dirty="0" smtClean="0">
              <a:solidFill>
                <a:srgbClr val="C0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■技術：</a:t>
            </a: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■組織：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米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DARPA</a:t>
            </a:r>
            <a:r>
              <a:rPr kumimoji="1" lang="ja-JP" altLang="en-US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ZERO MASS WATER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96000" y="3024472"/>
            <a:ext cx="6096000" cy="92333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Fact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r>
              <a:rPr lang="ja-JP" altLang="en-US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中国に偏在する重希土レアアース資源からの脱却</a:t>
            </a:r>
            <a:endParaRPr lang="en-US" altLang="ja-JP" dirty="0" smtClean="0">
              <a:solidFill>
                <a:srgbClr val="C0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■技術：</a:t>
            </a: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■組織：日本企業（電池会社、磁石会社（日本電産）など）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96000" y="4170221"/>
            <a:ext cx="6096000" cy="92333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Fact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r>
              <a:rPr lang="ja-JP" altLang="en-US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廃棄物から「バイオ燃料」を生成</a:t>
            </a:r>
            <a:endParaRPr lang="en-US" altLang="ja-JP" dirty="0" smtClean="0">
              <a:solidFill>
                <a:srgbClr val="C0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■技術：</a:t>
            </a: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■組織：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SIERRA ENERGY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96000" y="5315975"/>
            <a:ext cx="6096000" cy="92333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Fact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r>
              <a:rPr lang="ja-JP" altLang="en-US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化学肥料から、窒素固定菌利用へ</a:t>
            </a:r>
            <a:endParaRPr lang="en-US" altLang="ja-JP" dirty="0" smtClean="0">
              <a:solidFill>
                <a:srgbClr val="C0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■技術：</a:t>
            </a: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■組織：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PIVOT BIO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0" y="1900098"/>
            <a:ext cx="6096000" cy="92333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Fact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r>
              <a:rPr lang="ja-JP" altLang="en-US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ローカルモータースに学んだ「ものづくり」</a:t>
            </a:r>
            <a:endParaRPr lang="en-US" altLang="ja-JP" dirty="0" smtClean="0">
              <a:solidFill>
                <a:srgbClr val="C0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■技術：３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プリンタ、生物模倣、バイオ素材</a:t>
            </a: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■組織：ローカルモータース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3024472"/>
            <a:ext cx="6096000" cy="92333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Fact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r>
              <a:rPr lang="ja-JP" altLang="en-US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合成細胞によるケミカル素材生産</a:t>
            </a:r>
            <a:endParaRPr lang="en-US" altLang="ja-JP" dirty="0" smtClean="0">
              <a:solidFill>
                <a:srgbClr val="C0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■技術：合成生物学、スマートセル、バイオプロダクション</a:t>
            </a: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■組織：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0" y="4170221"/>
            <a:ext cx="6096000" cy="92333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Fact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r>
              <a:rPr lang="ja-JP" altLang="en-US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石化資源から水素資源の利活用拡大</a:t>
            </a:r>
            <a:endParaRPr lang="en-US" altLang="ja-JP" dirty="0" smtClean="0">
              <a:solidFill>
                <a:srgbClr val="C0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■技術：小型核融合炉</a:t>
            </a: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■組織：ロッキードマーティン、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MIT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5315975"/>
            <a:ext cx="6096000" cy="92333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Fact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r>
              <a:rPr lang="ja-JP" altLang="en-US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鉄鋼・コンクリートから、超硬木材によるビル建築</a:t>
            </a:r>
            <a:endParaRPr lang="en-US" altLang="ja-JP" dirty="0" smtClean="0">
              <a:solidFill>
                <a:srgbClr val="C0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■技術：木質転換技術、</a:t>
            </a: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■組織：住友林業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746286" y="144379"/>
            <a:ext cx="705852" cy="5847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裏</a:t>
            </a:r>
            <a:endParaRPr kumimoji="1" lang="ja-JP" altLang="en-US" sz="3200" b="1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626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278087"/>
            <a:ext cx="261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資源・エネルギー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0745" y="1039034"/>
            <a:ext cx="12111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「偏在資源」から「</a:t>
            </a:r>
            <a:r>
              <a:rPr kumimoji="1" lang="ja-JP" altLang="en-US" sz="2800" u="sng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ユビキタス資源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」への転換→例えば、</a:t>
            </a:r>
            <a:r>
              <a:rPr kumimoji="1" lang="ja-JP" altLang="en-US" sz="2800" u="sng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水素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を起点とした場合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039150" y="132967"/>
            <a:ext cx="1982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SoC-1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7463055" y="1918375"/>
            <a:ext cx="4074160" cy="12501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793015" y="1928973"/>
            <a:ext cx="6990080" cy="12293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1087655" y="2294733"/>
            <a:ext cx="1828800" cy="457200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石炭産業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5182135" y="2294733"/>
            <a:ext cx="1828800" cy="4572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石油</a:t>
            </a:r>
            <a:r>
              <a:rPr kumimoji="1" lang="en-US" altLang="ja-JP" dirty="0" smtClean="0"/>
              <a:t>/LNG</a:t>
            </a:r>
            <a:r>
              <a:rPr kumimoji="1" lang="ja-JP" altLang="en-US" dirty="0" smtClean="0"/>
              <a:t>産業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>
            <a:stCxn id="19" idx="3"/>
            <a:endCxn id="20" idx="1"/>
          </p:cNvCxnSpPr>
          <p:nvPr/>
        </p:nvCxnSpPr>
        <p:spPr>
          <a:xfrm>
            <a:off x="2916455" y="2523333"/>
            <a:ext cx="22656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133375" y="2770764"/>
            <a:ext cx="169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/>
              <a:t>固体エネルギー</a:t>
            </a:r>
            <a:endParaRPr kumimoji="1" lang="ja-JP" altLang="en-US" sz="1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238015" y="2751933"/>
            <a:ext cx="169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/>
              <a:t>液体エネルギー</a:t>
            </a:r>
            <a:endParaRPr kumimoji="1" lang="ja-JP" altLang="en-US" sz="1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261895" y="1947368"/>
            <a:ext cx="157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 smtClean="0"/>
              <a:t>偏在資源</a:t>
            </a:r>
            <a:endParaRPr kumimoji="1" lang="ja-JP" altLang="en-US" sz="1400" b="1" dirty="0"/>
          </a:p>
        </p:txBody>
      </p:sp>
      <p:sp>
        <p:nvSpPr>
          <p:cNvPr id="25" name="角丸四角形 24"/>
          <p:cNvSpPr/>
          <p:nvPr/>
        </p:nvSpPr>
        <p:spPr>
          <a:xfrm>
            <a:off x="9190255" y="2250283"/>
            <a:ext cx="1828800" cy="457200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水素産業</a:t>
            </a:r>
            <a:endParaRPr kumimoji="1" lang="ja-JP" altLang="en-US" b="1" dirty="0"/>
          </a:p>
        </p:txBody>
      </p:sp>
      <p:cxnSp>
        <p:nvCxnSpPr>
          <p:cNvPr id="26" name="直線矢印コネクタ 25"/>
          <p:cNvCxnSpPr/>
          <p:nvPr/>
        </p:nvCxnSpPr>
        <p:spPr>
          <a:xfrm flipV="1">
            <a:off x="7808495" y="2521228"/>
            <a:ext cx="1356360" cy="1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9251215" y="2718892"/>
            <a:ext cx="169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/>
              <a:t>気体エネルギー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509535" y="1918376"/>
            <a:ext cx="157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 smtClean="0"/>
              <a:t>ユビキタス資源</a:t>
            </a:r>
            <a:endParaRPr kumimoji="1" lang="ja-JP" altLang="en-US" sz="1400" b="1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880195" y="1685540"/>
            <a:ext cx="3493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smtClean="0">
                <a:solidFill>
                  <a:srgbClr val="C00000"/>
                </a:solidFill>
              </a:rPr>
              <a:t>2021</a:t>
            </a:r>
            <a:r>
              <a:rPr kumimoji="1" lang="ja-JP" altLang="en-US" sz="1200" smtClean="0">
                <a:solidFill>
                  <a:srgbClr val="C00000"/>
                </a:solidFill>
              </a:rPr>
              <a:t>年 </a:t>
            </a:r>
            <a:r>
              <a:rPr kumimoji="1" lang="ja-JP" altLang="en-US" sz="1200" dirty="0" smtClean="0">
                <a:solidFill>
                  <a:srgbClr val="C00000"/>
                </a:solidFill>
              </a:rPr>
              <a:t>第六次エネルギー基本計画</a:t>
            </a:r>
            <a:endParaRPr kumimoji="1" lang="ja-JP" altLang="en-US" sz="1200" dirty="0">
              <a:solidFill>
                <a:srgbClr val="C00000"/>
              </a:solidFill>
            </a:endParaRPr>
          </a:p>
        </p:txBody>
      </p:sp>
      <p:cxnSp>
        <p:nvCxnSpPr>
          <p:cNvPr id="30" name="直線コネクタ 29"/>
          <p:cNvCxnSpPr>
            <a:stCxn id="20" idx="3"/>
          </p:cNvCxnSpPr>
          <p:nvPr/>
        </p:nvCxnSpPr>
        <p:spPr>
          <a:xfrm flipV="1">
            <a:off x="7010935" y="2521228"/>
            <a:ext cx="797560" cy="210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434340" y="3871070"/>
            <a:ext cx="11188700" cy="11873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5181600" y="3556527"/>
            <a:ext cx="1828800" cy="4572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水素戦略</a:t>
            </a:r>
            <a:endParaRPr kumimoji="1" lang="ja-JP" altLang="en-US" sz="2000" b="1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619760" y="4803250"/>
            <a:ext cx="1828800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エネルギー分野</a:t>
            </a:r>
            <a:endParaRPr kumimoji="1" lang="ja-JP" altLang="en-US" b="1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411720" y="4796830"/>
            <a:ext cx="1828800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モビリティ</a:t>
            </a:r>
            <a:endParaRPr kumimoji="1" lang="ja-JP" altLang="en-US" sz="2000" b="1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180330" y="4806822"/>
            <a:ext cx="1828800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電力分野</a:t>
            </a:r>
            <a:endParaRPr kumimoji="1" lang="ja-JP" altLang="en-US" sz="2000" b="1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517380" y="4765567"/>
            <a:ext cx="1828800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都市・生活</a:t>
            </a:r>
            <a:endParaRPr kumimoji="1" lang="ja-JP" altLang="en-US" sz="2000" b="1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013960" y="5320963"/>
            <a:ext cx="218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・直流社会への転換</a:t>
            </a:r>
            <a:endParaRPr kumimoji="1" lang="en-US" altLang="ja-JP" sz="1600" dirty="0" smtClean="0"/>
          </a:p>
          <a:p>
            <a:r>
              <a:rPr lang="ja-JP" altLang="en-US" sz="1600" dirty="0" smtClean="0"/>
              <a:t>・直流送電</a:t>
            </a:r>
            <a:endParaRPr lang="en-US" altLang="ja-JP" sz="1600" dirty="0"/>
          </a:p>
          <a:p>
            <a:r>
              <a:rPr kumimoji="1" lang="ja-JP" altLang="en-US" sz="1600" dirty="0" smtClean="0"/>
              <a:t>・配電電圧昇圧化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34340" y="5302151"/>
            <a:ext cx="2341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kumimoji="1" lang="en-US" altLang="ja-JP" sz="1600" dirty="0" smtClean="0"/>
              <a:t>MSR</a:t>
            </a:r>
            <a:r>
              <a:rPr kumimoji="1" lang="ja-JP" altLang="en-US" sz="1600" dirty="0" smtClean="0"/>
              <a:t>による水素製造</a:t>
            </a:r>
            <a:endParaRPr lang="en-US" altLang="ja-JP" sz="1600" dirty="0"/>
          </a:p>
          <a:p>
            <a:r>
              <a:rPr kumimoji="1" lang="ja-JP" altLang="en-US" sz="1600" dirty="0" smtClean="0"/>
              <a:t>・凝縮系核融合</a:t>
            </a:r>
            <a:endParaRPr kumimoji="1" lang="en-US" altLang="ja-JP" sz="1600" dirty="0" smtClean="0"/>
          </a:p>
          <a:p>
            <a:r>
              <a:rPr lang="ja-JP" altLang="en-US" sz="1600" dirty="0" smtClean="0"/>
              <a:t>・蓄熱・熱供給</a:t>
            </a:r>
            <a:endParaRPr kumimoji="1" lang="ja-JP" altLang="en-US" sz="1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332980" y="5282892"/>
            <a:ext cx="218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・水素自動車</a:t>
            </a:r>
            <a:endParaRPr lang="en-US" altLang="ja-JP" sz="1600" dirty="0"/>
          </a:p>
          <a:p>
            <a:r>
              <a:rPr kumimoji="1" lang="ja-JP" altLang="en-US" sz="1600" dirty="0" smtClean="0"/>
              <a:t>・燃料電池電車</a:t>
            </a:r>
            <a:endParaRPr kumimoji="1" lang="en-US" altLang="ja-JP" sz="1600" dirty="0" smtClean="0"/>
          </a:p>
          <a:p>
            <a:r>
              <a:rPr lang="ja-JP" altLang="en-US" sz="1600" dirty="0" smtClean="0"/>
              <a:t>・燃料電池船</a:t>
            </a:r>
            <a:endParaRPr kumimoji="1" lang="ja-JP" altLang="en-US" sz="16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907280" y="3290878"/>
            <a:ext cx="239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 smtClean="0"/>
              <a:t>ユビキタス資源ビジネス</a:t>
            </a:r>
            <a:endParaRPr kumimoji="1" lang="ja-JP" altLang="en-US" sz="1400" b="1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97280" y="3989834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Hydrogen</a:t>
            </a:r>
            <a:r>
              <a:rPr lang="ja-JP" altLang="en-US" dirty="0" smtClean="0"/>
              <a:t> </a:t>
            </a:r>
            <a:r>
              <a:rPr lang="en-US" altLang="ja-JP" dirty="0" smtClean="0"/>
              <a:t>Supply</a:t>
            </a:r>
            <a:r>
              <a:rPr lang="ja-JP" altLang="en-US" dirty="0"/>
              <a:t> </a:t>
            </a:r>
            <a:r>
              <a:rPr lang="en-US" altLang="ja-JP" dirty="0" smtClean="0"/>
              <a:t>Chain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9436100" y="5274648"/>
            <a:ext cx="218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kumimoji="1" lang="en-US" altLang="ja-JP" sz="1600" dirty="0" err="1" smtClean="0"/>
              <a:t>HydroCity</a:t>
            </a:r>
            <a:endParaRPr kumimoji="1" lang="en-US" altLang="ja-JP" sz="1600" dirty="0" smtClean="0"/>
          </a:p>
          <a:p>
            <a:r>
              <a:rPr lang="ja-JP" altLang="en-US" sz="1600" dirty="0" smtClean="0"/>
              <a:t>・水素ステーション</a:t>
            </a:r>
            <a:endParaRPr lang="en-US" altLang="ja-JP" sz="1600" dirty="0" smtClean="0"/>
          </a:p>
          <a:p>
            <a:r>
              <a:rPr lang="ja-JP" altLang="en-US" sz="1600" dirty="0" smtClean="0"/>
              <a:t>・廃棄プラスチック</a:t>
            </a:r>
            <a:endParaRPr lang="en-US" altLang="ja-JP" sz="1600" dirty="0" smtClean="0"/>
          </a:p>
        </p:txBody>
      </p:sp>
      <p:sp>
        <p:nvSpPr>
          <p:cNvPr id="43" name="角丸四角形 42"/>
          <p:cNvSpPr/>
          <p:nvPr/>
        </p:nvSpPr>
        <p:spPr>
          <a:xfrm>
            <a:off x="2839720" y="4806822"/>
            <a:ext cx="1828800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資源分野</a:t>
            </a:r>
            <a:endParaRPr kumimoji="1" lang="ja-JP" altLang="en-US" sz="2000" b="1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722880" y="5302151"/>
            <a:ext cx="2291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・褐炭水素</a:t>
            </a:r>
            <a:endParaRPr lang="en-US" altLang="ja-JP" sz="1600" dirty="0"/>
          </a:p>
          <a:p>
            <a:r>
              <a:rPr kumimoji="1" lang="ja-JP" altLang="en-US" sz="1600" dirty="0" smtClean="0"/>
              <a:t>・カーボンリサイクル</a:t>
            </a:r>
            <a:endParaRPr kumimoji="1" lang="en-US" altLang="ja-JP" sz="1600" dirty="0" smtClean="0"/>
          </a:p>
          <a:p>
            <a:r>
              <a:rPr lang="ja-JP" altLang="en-US" sz="1600" dirty="0" smtClean="0"/>
              <a:t>・水素吸蔵合金</a:t>
            </a:r>
            <a:endParaRPr kumimoji="1" lang="ja-JP" altLang="en-US" sz="1600" dirty="0"/>
          </a:p>
        </p:txBody>
      </p:sp>
      <p:cxnSp>
        <p:nvCxnSpPr>
          <p:cNvPr id="45" name="カギ線コネクタ 44"/>
          <p:cNvCxnSpPr>
            <a:stCxn id="32" idx="2"/>
            <a:endCxn id="33" idx="0"/>
          </p:cNvCxnSpPr>
          <p:nvPr/>
        </p:nvCxnSpPr>
        <p:spPr>
          <a:xfrm rot="5400000">
            <a:off x="3420319" y="2127568"/>
            <a:ext cx="789523" cy="4561840"/>
          </a:xfrm>
          <a:prstGeom prst="bentConnector3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32" idx="2"/>
            <a:endCxn id="36" idx="0"/>
          </p:cNvCxnSpPr>
          <p:nvPr/>
        </p:nvCxnSpPr>
        <p:spPr>
          <a:xfrm rot="16200000" flipH="1">
            <a:off x="7887970" y="2221757"/>
            <a:ext cx="751840" cy="4335780"/>
          </a:xfrm>
          <a:prstGeom prst="bentConnector3">
            <a:avLst>
              <a:gd name="adj1" fmla="val 52703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stCxn id="32" idx="2"/>
            <a:endCxn id="43" idx="0"/>
          </p:cNvCxnSpPr>
          <p:nvPr/>
        </p:nvCxnSpPr>
        <p:spPr>
          <a:xfrm rot="5400000">
            <a:off x="4528513" y="3239334"/>
            <a:ext cx="793095" cy="2341880"/>
          </a:xfrm>
          <a:prstGeom prst="bentConnector3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32" idx="2"/>
            <a:endCxn id="34" idx="0"/>
          </p:cNvCxnSpPr>
          <p:nvPr/>
        </p:nvCxnSpPr>
        <p:spPr>
          <a:xfrm rot="16200000" flipH="1">
            <a:off x="6819509" y="3290218"/>
            <a:ext cx="783103" cy="2230120"/>
          </a:xfrm>
          <a:prstGeom prst="bentConnector3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32" idx="2"/>
            <a:endCxn id="35" idx="0"/>
          </p:cNvCxnSpPr>
          <p:nvPr/>
        </p:nvCxnSpPr>
        <p:spPr>
          <a:xfrm flipH="1">
            <a:off x="6094730" y="4013727"/>
            <a:ext cx="1270" cy="7930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6949440" y="4020314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Hydrogen</a:t>
            </a:r>
            <a:r>
              <a:rPr lang="ja-JP" altLang="en-US" dirty="0" smtClean="0"/>
              <a:t> </a:t>
            </a:r>
            <a:r>
              <a:rPr lang="en-US" altLang="ja-JP" dirty="0" smtClean="0"/>
              <a:t>Supply</a:t>
            </a:r>
            <a:r>
              <a:rPr lang="ja-JP" altLang="en-US" dirty="0"/>
              <a:t> </a:t>
            </a:r>
            <a:r>
              <a:rPr lang="en-US" altLang="ja-JP" dirty="0" smtClean="0"/>
              <a:t>Chain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870200" y="6275391"/>
            <a:ext cx="1584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金属資源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石炭部</a:t>
            </a:r>
            <a:endParaRPr kumimoji="1" lang="ja-JP" altLang="en-US" sz="14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51310" y="6322170"/>
            <a:ext cx="158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エネルギー</a:t>
            </a:r>
            <a:endParaRPr kumimoji="1" lang="ja-JP" altLang="en-US" sz="14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238015" y="6383112"/>
            <a:ext cx="175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プロジェクト</a:t>
            </a:r>
            <a:endParaRPr kumimoji="1" lang="ja-JP" altLang="en-US" sz="14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385050" y="6383111"/>
            <a:ext cx="175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モビリティ</a:t>
            </a:r>
            <a:endParaRPr kumimoji="1" lang="ja-JP" altLang="en-US" sz="14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649460" y="6383111"/>
            <a:ext cx="175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/>
              <a:t>化学品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519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604844" y="2170040"/>
            <a:ext cx="936171" cy="39515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再生エネルギー</a:t>
            </a:r>
            <a:endParaRPr kumimoji="1" lang="ja-JP" altLang="en-US" sz="2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3613378" y="3797458"/>
            <a:ext cx="1179495" cy="685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865236" y="2170040"/>
            <a:ext cx="936171" cy="3951514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溶融塩蓄熱システム</a:t>
            </a:r>
            <a:endParaRPr kumimoji="1" lang="ja-JP" altLang="en-US" sz="2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5873770" y="3797458"/>
            <a:ext cx="1179495" cy="685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7125628" y="2170040"/>
            <a:ext cx="936171" cy="39515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水素製造</a:t>
            </a:r>
            <a:endParaRPr kumimoji="1" lang="ja-JP" altLang="en-US" sz="2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右矢印 12"/>
          <p:cNvSpPr/>
          <p:nvPr/>
        </p:nvSpPr>
        <p:spPr>
          <a:xfrm>
            <a:off x="8134162" y="3797458"/>
            <a:ext cx="1179495" cy="685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233" y="807920"/>
            <a:ext cx="11025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溶融塩炉を利用したエネルギー保存と水素製造</a:t>
            </a:r>
            <a:endParaRPr kumimoji="1" lang="ja-JP" altLang="en-US" sz="3600" dirty="0">
              <a:solidFill>
                <a:srgbClr val="C0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下矢印 14"/>
          <p:cNvSpPr/>
          <p:nvPr/>
        </p:nvSpPr>
        <p:spPr>
          <a:xfrm>
            <a:off x="6314642" y="2976330"/>
            <a:ext cx="239486" cy="9080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726167" y="2462263"/>
            <a:ext cx="141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バイオマス？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廃材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292246" y="4398401"/>
            <a:ext cx="261882" cy="1131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9386020" y="2164601"/>
            <a:ext cx="936171" cy="3951514"/>
          </a:xfrm>
          <a:prstGeom prst="roundRect">
            <a:avLst/>
          </a:prstGeom>
          <a:solidFill>
            <a:srgbClr val="002060"/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水素ステーション</a:t>
            </a:r>
            <a:endParaRPr kumimoji="1" lang="ja-JP" altLang="en-US" sz="2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747692" y="5617686"/>
            <a:ext cx="1416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廃プラスチック？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50" name="Picture 2" descr="1658b96b82d5160ac5f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86" y="2510820"/>
            <a:ext cx="1723266" cy="120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897679" y="2164601"/>
            <a:ext cx="133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太陽熱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07893" y="4140358"/>
            <a:ext cx="1337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太陽光発電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風力発電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その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他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63672" y="1359467"/>
            <a:ext cx="2249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原子</a:t>
            </a:r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炉ではありません</a:t>
            </a:r>
            <a:r>
              <a:rPr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…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65129" y="144379"/>
            <a:ext cx="7057190" cy="5847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三井物産の価値創造に貢献するには？</a:t>
            </a:r>
            <a:endParaRPr kumimoji="1" lang="ja-JP" altLang="en-US" sz="3200" b="1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2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408</Words>
  <Application>Microsoft Office PowerPoint</Application>
  <PresentationFormat>ワイド画面</PresentationFormat>
  <Paragraphs>90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Meiryo UI</vt:lpstr>
      <vt:lpstr>UD デジタル 教科書体 NK-B</vt:lpstr>
      <vt:lpstr>UD デジタル 教科書体 NP-B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Mitsui&amp;CO.LTD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Abe,YutakaTKZIM</dc:creator>
  <cp:lastModifiedBy>Abe,YutakaTKZIM</cp:lastModifiedBy>
  <cp:revision>11</cp:revision>
  <dcterms:created xsi:type="dcterms:W3CDTF">2020-02-12T23:51:58Z</dcterms:created>
  <dcterms:modified xsi:type="dcterms:W3CDTF">2020-10-05T06:00:04Z</dcterms:modified>
</cp:coreProperties>
</file>