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F74C-FB82-4341-8AAB-621750EB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2BFD76-4FF2-4C57-81B1-5236C89A3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F91292-435A-4331-977D-04CC533C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2C0D9-2EEC-49E0-8BE0-0EA3BB2C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ACFDD7-9343-42D0-B5B3-1384EC69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4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B2DD6-078E-44BA-9188-B2D56502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88D7A6-A2F7-49FC-BD6D-AD45010F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562F23-52A1-4476-B38E-F990A269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1637E1-D91C-42BF-BA50-4D1CB853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221AC-8993-4054-BE20-B7BB0C63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55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AA3DB5-D90B-40ED-B669-C35C8F4B3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44B5ED-6062-4FE3-8532-861C19133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163CC6-91E1-4621-9CBB-8EEABDA9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976D07-7299-4CBC-AE3C-E4BE8B0E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21465-892C-4C7A-8683-0831B631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3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8AA64-EAC7-4048-B7C4-90868FB9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E6E65-BA13-4157-B94F-A0B5A158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5E0530-1E08-4A86-B00C-F5B8F429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CDC17-0547-4CCB-8D32-21F17267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0A34E-D576-41D0-AAF6-BC563880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09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C8E37-6DB6-4C16-9DC3-EEE8B24F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7AF4D9-E2B5-468F-8AFF-8A9298B7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7F4666-375E-4A59-8C54-5D315E2D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17C92-C2B3-492E-A719-35A74464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3F619D-2044-45A6-8284-FD731474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8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2EA83-8558-4330-AEB3-A9AF6319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EA5722-A9B9-408E-9C4B-FB16FDEDD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1BADD1-8DB9-491B-96FF-D1FD3ACA3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40F955-49EB-4FA7-937E-CB3FAA04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C1D26B-D99A-4087-8137-DF457C4A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6B156B-7928-4DE3-AE96-63A8B392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90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463A9-0D0B-4D69-8FE3-B26B4517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ED3CAA-3EB9-4F75-A72A-D11D7B45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0E0C12-D453-409C-BC9B-63633689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82A7FF-9A44-4B23-AACE-A084B40CB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346794-4094-462D-AE25-403C68D51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68EF5F-EF69-4895-BDE1-1A08423F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339723-BAFF-49EB-92ED-42387F6E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3E68DE-9C01-4B65-95E8-DC4D020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99DDD-44FF-4616-A91D-9D6F4404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51CE96-7DD6-4F9E-A0C4-8E304CB3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BBA6AB-472C-483E-94FA-DBCDB161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65CBBD-D2CE-44B8-A75A-D5CE9C1A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8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80AFB0-618F-4E30-85BB-B57AD80F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2C7DF6-8DDF-4788-AF68-36DC1C4B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1D8755-AD32-48FB-9D29-A53721C4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82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D94F4-E1BD-4AAD-8A1E-86B817C2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7F697-667A-43A2-A8F3-268E82A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C81AD0-D752-427E-9BF4-6202BE9F6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B7215B-33EC-4044-94B9-DACC3AA8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A32666-2F9C-4EAB-AA22-6ECEA885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E82C8D-7337-4376-AA31-85324D45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36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61DEA-DB8B-4C94-B0EC-0A754A98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D1709B-89C1-4AC4-A4CE-7D7C78DCE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AB27F-1A2C-4D45-8B33-5B52AFBB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E2B4BD-331F-4F44-A757-263153A2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3CDCA-678B-472F-B22A-A8E6E69A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39B9D6-91FE-4C16-96E5-5B86A108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5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10C81E-C4B5-4864-8A46-6400DEB2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295AB2-D714-4D86-BBED-153E8D8A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9BED6-0AC9-4647-AAB8-D7582C7CA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60F1-C033-4394-BC8D-63A353D7DD36}" type="datetimeFigureOut">
              <a:rPr kumimoji="1" lang="ja-JP" altLang="en-US" smtClean="0"/>
              <a:t>2022/3/29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7DEC2-BBE4-47D8-8E91-71937A67F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0FFCF-9B32-44E5-9A61-0D5899BF4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74F3-0FEB-4FFC-BE80-BE7736EC3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89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6FCBEE-264C-495C-9196-21BE0223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89" y="65046"/>
            <a:ext cx="1126253" cy="112625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937447-94B7-429C-BC40-DB2CA9DE8965}"/>
              </a:ext>
            </a:extLst>
          </p:cNvPr>
          <p:cNvSpPr txBox="1"/>
          <p:nvPr/>
        </p:nvSpPr>
        <p:spPr>
          <a:xfrm>
            <a:off x="3016583" y="48731"/>
            <a:ext cx="327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i="0" dirty="0">
                <a:solidFill>
                  <a:srgbClr val="44444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Azov Regiment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C53EB-7866-42BF-A8F7-3A3801BFF79C}"/>
              </a:ext>
            </a:extLst>
          </p:cNvPr>
          <p:cNvSpPr txBox="1"/>
          <p:nvPr/>
        </p:nvSpPr>
        <p:spPr>
          <a:xfrm>
            <a:off x="5074413" y="1206078"/>
            <a:ext cx="2080007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アゾフ連隊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5F0771-C134-4E06-A5A5-204A4AFEA157}"/>
              </a:ext>
            </a:extLst>
          </p:cNvPr>
          <p:cNvSpPr txBox="1"/>
          <p:nvPr/>
        </p:nvSpPr>
        <p:spPr>
          <a:xfrm>
            <a:off x="1182329" y="2642991"/>
            <a:ext cx="2080007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第</a:t>
            </a:r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大隊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54893C-768F-495F-A244-316FB5CB6AC8}"/>
              </a:ext>
            </a:extLst>
          </p:cNvPr>
          <p:cNvSpPr txBox="1"/>
          <p:nvPr/>
        </p:nvSpPr>
        <p:spPr>
          <a:xfrm>
            <a:off x="5074413" y="2642993"/>
            <a:ext cx="2080007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第</a:t>
            </a:r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大隊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49EE4D-7F15-435C-B55E-DA943E73967E}"/>
              </a:ext>
            </a:extLst>
          </p:cNvPr>
          <p:cNvSpPr txBox="1"/>
          <p:nvPr/>
        </p:nvSpPr>
        <p:spPr>
          <a:xfrm>
            <a:off x="8825809" y="2642991"/>
            <a:ext cx="2080007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直轄部隊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02893BF-953D-443E-8B67-DE8571F7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3" y="3816671"/>
            <a:ext cx="1018652" cy="10186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F64119E-F075-458B-8343-B0F63210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55" y="3842736"/>
            <a:ext cx="1330168" cy="13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5D70C1BB-CF21-4B03-8FD0-1CED1308BB58}"/>
              </a:ext>
            </a:extLst>
          </p:cNvPr>
          <p:cNvSpPr/>
          <p:nvPr/>
        </p:nvSpPr>
        <p:spPr>
          <a:xfrm>
            <a:off x="1726035" y="3873168"/>
            <a:ext cx="900529" cy="880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</a:t>
            </a:r>
            <a:endParaRPr kumimoji="1" lang="en-US" altLang="ja-JP" sz="11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ja-JP" altLang="en-US" sz="11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記章</a:t>
            </a:r>
            <a:endParaRPr kumimoji="1" lang="en-US" altLang="ja-JP" sz="11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1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？？</a:t>
            </a:r>
            <a:endParaRPr kumimoji="1" lang="en-US" altLang="ja-JP" sz="11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2C01AD7-CF32-43A0-BF81-BFE33B900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874" y="3831236"/>
            <a:ext cx="1171472" cy="117147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15A09B-7ED3-4C3E-8E26-9DA289B0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243" y="3797116"/>
            <a:ext cx="1171472" cy="11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693039-1BB0-4EF1-88F0-6432383F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60" y="3842736"/>
            <a:ext cx="1330168" cy="13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0EC4BD-C0B6-4499-81EE-F571DC6FB098}"/>
              </a:ext>
            </a:extLst>
          </p:cNvPr>
          <p:cNvSpPr txBox="1"/>
          <p:nvPr/>
        </p:nvSpPr>
        <p:spPr>
          <a:xfrm>
            <a:off x="305621" y="3509393"/>
            <a:ext cx="128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kumimoji="1"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7C7955D-69D6-4AD2-8E93-ACF3B451387A}"/>
              </a:ext>
            </a:extLst>
          </p:cNvPr>
          <p:cNvSpPr txBox="1"/>
          <p:nvPr/>
        </p:nvSpPr>
        <p:spPr>
          <a:xfrm>
            <a:off x="1579874" y="3509900"/>
            <a:ext cx="128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kumimoji="1"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68FEC12-6BCE-4D22-A9A6-34331D5DDA80}"/>
              </a:ext>
            </a:extLst>
          </p:cNvPr>
          <p:cNvSpPr txBox="1"/>
          <p:nvPr/>
        </p:nvSpPr>
        <p:spPr>
          <a:xfrm>
            <a:off x="2683311" y="3509384"/>
            <a:ext cx="128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CE8693-0226-464C-A25B-FB19EFC34241}"/>
              </a:ext>
            </a:extLst>
          </p:cNvPr>
          <p:cNvSpPr txBox="1"/>
          <p:nvPr/>
        </p:nvSpPr>
        <p:spPr>
          <a:xfrm>
            <a:off x="4173422" y="3507754"/>
            <a:ext cx="128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kumimoji="1"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1FDAD6-B758-46BD-A467-A99ADCB15F3B}"/>
              </a:ext>
            </a:extLst>
          </p:cNvPr>
          <p:cNvSpPr txBox="1"/>
          <p:nvPr/>
        </p:nvSpPr>
        <p:spPr>
          <a:xfrm>
            <a:off x="5447675" y="3508261"/>
            <a:ext cx="128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kumimoji="1"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C2CF7B-70C4-4B6C-9BB3-0E59775A13DE}"/>
              </a:ext>
            </a:extLst>
          </p:cNvPr>
          <p:cNvSpPr txBox="1"/>
          <p:nvPr/>
        </p:nvSpPr>
        <p:spPr>
          <a:xfrm>
            <a:off x="6571208" y="3507745"/>
            <a:ext cx="128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055D2D1-5477-4615-8A74-BAA95FDCE42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114417" y="1667743"/>
            <a:ext cx="0" cy="975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C2C488BF-5FFC-4C11-94FB-707F029B7DC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7502491" y="279669"/>
            <a:ext cx="975248" cy="3751396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FF9715D-1F42-4B6F-9174-53D0943D899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680751" y="209325"/>
            <a:ext cx="975248" cy="3892084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コネクタ: カギ線 1023">
            <a:extLst>
              <a:ext uri="{FF2B5EF4-FFF2-40B4-BE49-F238E27FC236}">
                <a16:creationId xmlns:a16="http://schemas.microsoft.com/office/drawing/2014/main" id="{B976B7FB-7EB4-440C-B0BC-807F8B10CFE2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rot="5400000">
            <a:off x="1383155" y="2670214"/>
            <a:ext cx="404737" cy="127362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コネクタ: カギ線 1026">
            <a:extLst>
              <a:ext uri="{FF2B5EF4-FFF2-40B4-BE49-F238E27FC236}">
                <a16:creationId xmlns:a16="http://schemas.microsoft.com/office/drawing/2014/main" id="{18A795CE-EDAA-4B28-8777-5797DEA7103C}"/>
              </a:ext>
            </a:extLst>
          </p:cNvPr>
          <p:cNvCxnSpPr>
            <a:stCxn id="10" idx="2"/>
            <a:endCxn id="23" idx="0"/>
          </p:cNvCxnSpPr>
          <p:nvPr/>
        </p:nvCxnSpPr>
        <p:spPr>
          <a:xfrm rot="16200000" flipH="1">
            <a:off x="2572004" y="2754985"/>
            <a:ext cx="404728" cy="110407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コネクタ 1030">
            <a:extLst>
              <a:ext uri="{FF2B5EF4-FFF2-40B4-BE49-F238E27FC236}">
                <a16:creationId xmlns:a16="http://schemas.microsoft.com/office/drawing/2014/main" id="{C016AC70-2F8C-4D0C-BD99-1DDBDB76A3F5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2222333" y="3104656"/>
            <a:ext cx="633" cy="4052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763DBF97-12D2-487D-9962-A3FD4C03B2AC}"/>
              </a:ext>
            </a:extLst>
          </p:cNvPr>
          <p:cNvCxnSpPr/>
          <p:nvPr/>
        </p:nvCxnSpPr>
        <p:spPr>
          <a:xfrm rot="5400000">
            <a:off x="5246539" y="2668880"/>
            <a:ext cx="404737" cy="127362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AC9DED54-C440-40B0-8F62-85F5E05B09F8}"/>
              </a:ext>
            </a:extLst>
          </p:cNvPr>
          <p:cNvCxnSpPr/>
          <p:nvPr/>
        </p:nvCxnSpPr>
        <p:spPr>
          <a:xfrm rot="16200000" flipH="1">
            <a:off x="6435388" y="2753651"/>
            <a:ext cx="404728" cy="110407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78E4997-DE11-432E-82AB-8C6776ED9325}"/>
              </a:ext>
            </a:extLst>
          </p:cNvPr>
          <p:cNvCxnSpPr>
            <a:cxnSpLocks/>
          </p:cNvCxnSpPr>
          <p:nvPr/>
        </p:nvCxnSpPr>
        <p:spPr>
          <a:xfrm>
            <a:off x="6085717" y="3103322"/>
            <a:ext cx="633" cy="4052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8">
            <a:extLst>
              <a:ext uri="{FF2B5EF4-FFF2-40B4-BE49-F238E27FC236}">
                <a16:creationId xmlns:a16="http://schemas.microsoft.com/office/drawing/2014/main" id="{C141CC01-812F-46BC-B405-2EFA67E2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839" y="3816671"/>
            <a:ext cx="952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658A376-F97C-4E09-AA12-2E3FED0AB398}"/>
              </a:ext>
            </a:extLst>
          </p:cNvPr>
          <p:cNvSpPr txBox="1"/>
          <p:nvPr/>
        </p:nvSpPr>
        <p:spPr>
          <a:xfrm>
            <a:off x="7949101" y="3508058"/>
            <a:ext cx="128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戦車中隊</a:t>
            </a:r>
            <a:endParaRPr kumimoji="1" lang="ja-JP" altLang="en-US" sz="16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784B94E-D51F-45EE-96B0-EB0CDA84F232}"/>
              </a:ext>
            </a:extLst>
          </p:cNvPr>
          <p:cNvSpPr txBox="1"/>
          <p:nvPr/>
        </p:nvSpPr>
        <p:spPr>
          <a:xfrm>
            <a:off x="9223354" y="3508565"/>
            <a:ext cx="128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砲兵師団</a:t>
            </a:r>
            <a:endParaRPr kumimoji="1" lang="ja-JP" altLang="en-US" sz="16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F3C869-9D0D-4F04-AA7F-C5D0187AD0CA}"/>
              </a:ext>
            </a:extLst>
          </p:cNvPr>
          <p:cNvSpPr txBox="1"/>
          <p:nvPr/>
        </p:nvSpPr>
        <p:spPr>
          <a:xfrm>
            <a:off x="10326791" y="3508049"/>
            <a:ext cx="128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直協部隊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D0C79A85-0DA2-4EB4-92FA-E7FFCA2D0029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9027302" y="2669547"/>
            <a:ext cx="403402" cy="127362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0DF15DB1-E631-4518-9B0F-D86B876B045D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16200000" flipH="1">
            <a:off x="10216152" y="2754317"/>
            <a:ext cx="403393" cy="110407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F884089-E8A1-4F82-901F-A5A4C696F76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65813" y="3103321"/>
            <a:ext cx="633" cy="4052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">
            <a:extLst>
              <a:ext uri="{FF2B5EF4-FFF2-40B4-BE49-F238E27FC236}">
                <a16:creationId xmlns:a16="http://schemas.microsoft.com/office/drawing/2014/main" id="{B407CDCF-D796-4CCF-A1CE-A3AF5B68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12" y="384273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楕円 53">
            <a:extLst>
              <a:ext uri="{FF2B5EF4-FFF2-40B4-BE49-F238E27FC236}">
                <a16:creationId xmlns:a16="http://schemas.microsoft.com/office/drawing/2014/main" id="{691AC459-0B51-498C-8A5D-FA06BCD1E215}"/>
              </a:ext>
            </a:extLst>
          </p:cNvPr>
          <p:cNvSpPr/>
          <p:nvPr/>
        </p:nvSpPr>
        <p:spPr>
          <a:xfrm>
            <a:off x="10556903" y="3849124"/>
            <a:ext cx="900529" cy="880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部隊</a:t>
            </a:r>
            <a:endParaRPr kumimoji="1" lang="en-US" altLang="ja-JP" sz="11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ja-JP" altLang="en-US" sz="11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記章</a:t>
            </a:r>
            <a:endParaRPr kumimoji="1" lang="en-US" altLang="ja-JP" sz="11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1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？？</a:t>
            </a:r>
            <a:endParaRPr kumimoji="1" lang="en-US" altLang="ja-JP" sz="11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037" name="図 1036">
            <a:extLst>
              <a:ext uri="{FF2B5EF4-FFF2-40B4-BE49-F238E27FC236}">
                <a16:creationId xmlns:a16="http://schemas.microsoft.com/office/drawing/2014/main" id="{86A51D3F-83FF-4D0A-B531-9695ABCE2E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70" y="455574"/>
            <a:ext cx="1126253" cy="1126253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1BC41F3-C414-4E34-AFAB-63B871D1FFC6}"/>
              </a:ext>
            </a:extLst>
          </p:cNvPr>
          <p:cNvSpPr txBox="1"/>
          <p:nvPr/>
        </p:nvSpPr>
        <p:spPr>
          <a:xfrm>
            <a:off x="9001620" y="439273"/>
            <a:ext cx="265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アゾフ国土防衛部隊</a:t>
            </a:r>
            <a:endParaRPr lang="en-US" altLang="ja-JP" sz="14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kumimoji="1" lang="en-US" altLang="ja-JP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225</a:t>
            </a: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偵察大隊</a:t>
            </a:r>
            <a:r>
              <a:rPr kumimoji="1" lang="ja-JP" altLang="en-US" sz="1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＠ハリコフ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B01249-870E-43BD-997B-0C3FD0A683ED}"/>
              </a:ext>
            </a:extLst>
          </p:cNvPr>
          <p:cNvSpPr txBox="1"/>
          <p:nvPr/>
        </p:nvSpPr>
        <p:spPr>
          <a:xfrm>
            <a:off x="42470" y="1594251"/>
            <a:ext cx="29114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※</a:t>
            </a:r>
            <a:r>
              <a:rPr kumimoji="1"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2022</a:t>
            </a:r>
            <a:r>
              <a:rPr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</a:t>
            </a:r>
            <a:r>
              <a:rPr kumimoji="1" lang="ja-JP" altLang="en-US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３．</a:t>
            </a:r>
            <a:r>
              <a:rPr kumimoji="1"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9</a:t>
            </a:r>
            <a:r>
              <a:rPr kumimoji="1" lang="ja-JP" altLang="en-US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付けで</a:t>
            </a:r>
            <a:r>
              <a:rPr lang="ja-JP" altLang="en-US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ウクライナ軍に編入</a:t>
            </a:r>
            <a:endParaRPr lang="ja-JP" altLang="en-US" sz="1050" dirty="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D8828216-DAEA-498E-AE3D-CBAC28D2FD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0908" y="467998"/>
            <a:ext cx="1126253" cy="1126253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1FE82E4-B15B-4E13-BE2A-98FA24D54EA7}"/>
              </a:ext>
            </a:extLst>
          </p:cNvPr>
          <p:cNvSpPr txBox="1"/>
          <p:nvPr/>
        </p:nvSpPr>
        <p:spPr>
          <a:xfrm>
            <a:off x="9068836" y="935217"/>
            <a:ext cx="304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アゾフ国土防衛部隊</a:t>
            </a:r>
            <a:endParaRPr lang="en-US" altLang="ja-JP" sz="14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kumimoji="1" lang="en-US" altLang="ja-JP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226</a:t>
            </a:r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偵察・阻止大隊</a:t>
            </a:r>
            <a:r>
              <a:rPr kumimoji="1" lang="ja-JP" altLang="en-US" sz="1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＠ハリコフ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29787D5-7275-4DA1-B152-30D764A6CA7D}"/>
              </a:ext>
            </a:extLst>
          </p:cNvPr>
          <p:cNvSpPr txBox="1"/>
          <p:nvPr/>
        </p:nvSpPr>
        <p:spPr>
          <a:xfrm>
            <a:off x="8037437" y="67691"/>
            <a:ext cx="40331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※</a:t>
            </a:r>
            <a:r>
              <a:rPr kumimoji="1"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2022</a:t>
            </a:r>
            <a:r>
              <a:rPr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</a:t>
            </a:r>
            <a:r>
              <a:rPr kumimoji="1" lang="ja-JP" altLang="en-US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３．</a:t>
            </a:r>
            <a:r>
              <a:rPr kumimoji="1"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付けで</a:t>
            </a:r>
            <a:endParaRPr kumimoji="1" lang="en-US" altLang="ja-JP" sz="105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ウクライナ軍第</a:t>
            </a:r>
            <a:r>
              <a:rPr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127</a:t>
            </a:r>
            <a:r>
              <a:rPr lang="ja-JP" altLang="en-US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旅団第</a:t>
            </a:r>
            <a:r>
              <a:rPr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225</a:t>
            </a:r>
            <a:r>
              <a:rPr lang="ja-JP" altLang="en-US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大隊と第</a:t>
            </a:r>
            <a:r>
              <a:rPr lang="en-US" altLang="ja-JP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226</a:t>
            </a:r>
            <a:r>
              <a:rPr lang="ja-JP" altLang="en-US" sz="105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大隊に再編成</a:t>
            </a:r>
            <a:endParaRPr lang="ja-JP" altLang="en-US" sz="105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CD875F5-B84D-451F-9D23-5E5CD6F89BEA}"/>
              </a:ext>
            </a:extLst>
          </p:cNvPr>
          <p:cNvSpPr txBox="1"/>
          <p:nvPr/>
        </p:nvSpPr>
        <p:spPr>
          <a:xfrm>
            <a:off x="605596" y="637835"/>
            <a:ext cx="265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アゾフ国土防衛部隊</a:t>
            </a:r>
            <a:endParaRPr lang="en-US" altLang="ja-JP" sz="14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ja-JP" altLang="en-US" sz="1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特殊目的連隊</a:t>
            </a:r>
            <a:r>
              <a:rPr kumimoji="1" lang="ja-JP" altLang="en-US" sz="1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＠キエフ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C35CE7C-887F-43E9-A340-4ED3347AEF8B}"/>
              </a:ext>
            </a:extLst>
          </p:cNvPr>
          <p:cNvSpPr txBox="1"/>
          <p:nvPr/>
        </p:nvSpPr>
        <p:spPr>
          <a:xfrm>
            <a:off x="419922" y="5290536"/>
            <a:ext cx="351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アゾフ連隊第</a:t>
            </a:r>
            <a:r>
              <a:rPr kumimoji="1"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大隊は、マウリポリでロシア軍と戦闘。</a:t>
            </a:r>
            <a:endParaRPr kumimoji="1"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マウリポリ陥落で、同部隊は敗退。</a:t>
            </a:r>
            <a:endParaRPr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大隊は、</a:t>
            </a:r>
            <a:r>
              <a:rPr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2014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年のアゾフ大隊創設時の主体。</a:t>
            </a:r>
            <a:endParaRPr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2021</a:t>
            </a:r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年</a:t>
            </a:r>
            <a:r>
              <a:rPr kumimoji="1"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9</a:t>
            </a:r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月に第</a:t>
            </a:r>
            <a:r>
              <a:rPr kumimoji="1"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大隊を創隊に際し、</a:t>
            </a:r>
            <a:r>
              <a:rPr kumimoji="1"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個中隊減となり</a:t>
            </a:r>
            <a:r>
              <a:rPr kumimoji="1"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個中隊編成に移行。</a:t>
            </a:r>
            <a:endParaRPr kumimoji="1"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削減された中隊は、現第</a:t>
            </a:r>
            <a:r>
              <a:rPr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大隊第</a:t>
            </a:r>
            <a:r>
              <a:rPr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中隊スパルタン。</a:t>
            </a:r>
            <a:endParaRPr kumimoji="1" lang="ja-JP" altLang="en-US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D07C500-E270-4127-9E2B-1306B3859F55}"/>
              </a:ext>
            </a:extLst>
          </p:cNvPr>
          <p:cNvSpPr txBox="1"/>
          <p:nvPr/>
        </p:nvSpPr>
        <p:spPr>
          <a:xfrm>
            <a:off x="4329340" y="5290536"/>
            <a:ext cx="351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アゾフ連隊第</a:t>
            </a:r>
            <a:r>
              <a:rPr kumimoji="1"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大隊は、キエフに展開。</a:t>
            </a:r>
            <a:endParaRPr kumimoji="1"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米軍、カナダ軍などから特別訓練を受けている部隊。</a:t>
            </a:r>
            <a:endParaRPr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中隊は、元々戦車大隊の一部から編入。</a:t>
            </a:r>
            <a:endParaRPr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</a:t>
            </a:r>
            <a:r>
              <a:rPr lang="en-US" altLang="ja-JP" sz="12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IronHundred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」はシロキネに展開。</a:t>
            </a:r>
            <a:endParaRPr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中隊は、元第</a:t>
            </a:r>
            <a:r>
              <a:rPr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大隊所属の中隊。特殊訓練を受けており「スパルタン」を自称している。</a:t>
            </a:r>
            <a:endParaRPr kumimoji="1" lang="ja-JP" altLang="en-US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AAACE44-598F-42A6-8FCB-5034BF569CCC}"/>
              </a:ext>
            </a:extLst>
          </p:cNvPr>
          <p:cNvSpPr txBox="1"/>
          <p:nvPr/>
        </p:nvSpPr>
        <p:spPr>
          <a:xfrm>
            <a:off x="7820294" y="5218524"/>
            <a:ext cx="163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T-64B1M</a:t>
            </a:r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戦車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35685D0-C75D-40AD-A03F-F6877DC9E4FF}"/>
              </a:ext>
            </a:extLst>
          </p:cNvPr>
          <p:cNvSpPr txBox="1"/>
          <p:nvPr/>
        </p:nvSpPr>
        <p:spPr>
          <a:xfrm>
            <a:off x="10205660" y="4761347"/>
            <a:ext cx="16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装甲機動</a:t>
            </a:r>
            <a:endParaRPr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迫撃砲装備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7A40BC3-5EA4-407D-868C-A2FF9373F017}"/>
              </a:ext>
            </a:extLst>
          </p:cNvPr>
          <p:cNvSpPr txBox="1"/>
          <p:nvPr/>
        </p:nvSpPr>
        <p:spPr>
          <a:xfrm>
            <a:off x="9204134" y="5264690"/>
            <a:ext cx="16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D-30 152</a:t>
            </a:r>
            <a:r>
              <a:rPr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㎜榴弾砲</a:t>
            </a:r>
            <a:endParaRPr lang="en-US" altLang="ja-JP" sz="12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en-US" altLang="ja-JP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120</a:t>
            </a:r>
            <a:r>
              <a:rPr kumimoji="1" lang="ja-JP" altLang="en-US" sz="1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ｍｍ迫撃砲</a:t>
            </a:r>
          </a:p>
        </p:txBody>
      </p:sp>
      <p:sp>
        <p:nvSpPr>
          <p:cNvPr id="1042" name="星: 24 pt 1041">
            <a:extLst>
              <a:ext uri="{FF2B5EF4-FFF2-40B4-BE49-F238E27FC236}">
                <a16:creationId xmlns:a16="http://schemas.microsoft.com/office/drawing/2014/main" id="{4A036400-201C-4B9F-8E57-71025D7926CA}"/>
              </a:ext>
            </a:extLst>
          </p:cNvPr>
          <p:cNvSpPr/>
          <p:nvPr/>
        </p:nvSpPr>
        <p:spPr>
          <a:xfrm>
            <a:off x="300794" y="1982400"/>
            <a:ext cx="3631882" cy="3308136"/>
          </a:xfrm>
          <a:prstGeom prst="star24">
            <a:avLst/>
          </a:prstGeom>
          <a:noFill/>
          <a:ln w="57150">
            <a:solidFill>
              <a:srgbClr val="FF0000"/>
            </a:solidFill>
            <a:prstDash val="sys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5693D4F-CBDD-44B1-B5D0-E9A927538762}"/>
              </a:ext>
            </a:extLst>
          </p:cNvPr>
          <p:cNvSpPr txBox="1"/>
          <p:nvPr/>
        </p:nvSpPr>
        <p:spPr>
          <a:xfrm rot="20049504">
            <a:off x="2383130" y="1082999"/>
            <a:ext cx="2080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lang="en-US" altLang="ja-JP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lang="ja-JP" altLang="en-US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大隊は、第</a:t>
            </a:r>
            <a:r>
              <a:rPr lang="en-US" altLang="ja-JP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36</a:t>
            </a:r>
            <a:r>
              <a:rPr lang="ja-JP" altLang="en-US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海兵旅団、</a:t>
            </a:r>
            <a:endParaRPr lang="en-US" altLang="ja-JP" sz="1050" b="1" dirty="0">
              <a:solidFill>
                <a:srgbClr val="C0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第</a:t>
            </a:r>
            <a:r>
              <a:rPr lang="en-US" altLang="ja-JP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lang="ja-JP" altLang="en-US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防衛旅団と共に</a:t>
            </a:r>
            <a:endParaRPr lang="en-US" altLang="ja-JP" sz="1050" b="1" dirty="0">
              <a:solidFill>
                <a:srgbClr val="C0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マウリポリ防衛作戦に従事。</a:t>
            </a:r>
            <a:endParaRPr lang="en-US" altLang="ja-JP" sz="1050" b="1" dirty="0">
              <a:solidFill>
                <a:srgbClr val="C0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1050" b="1" dirty="0">
                <a:solidFill>
                  <a:srgbClr val="C0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同市陥落により同部隊は敗退。</a:t>
            </a:r>
            <a:endParaRPr kumimoji="1" lang="ja-JP" altLang="en-US" sz="1050" b="1" dirty="0">
              <a:solidFill>
                <a:srgbClr val="C0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22B6DDEA-0E11-4955-8B11-A57B20D87826}"/>
              </a:ext>
            </a:extLst>
          </p:cNvPr>
          <p:cNvSpPr txBox="1"/>
          <p:nvPr/>
        </p:nvSpPr>
        <p:spPr>
          <a:xfrm>
            <a:off x="11841484" y="6529494"/>
            <a:ext cx="349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X</a:t>
            </a:r>
            <a:endParaRPr kumimoji="1" lang="ja-JP" altLang="en-US" sz="16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51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271</Words>
  <Application>Microsoft Office PowerPoint</Application>
  <PresentationFormat>ワイド画面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UDP明朝 Medium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裕</dc:creator>
  <cp:lastModifiedBy>阿部 裕</cp:lastModifiedBy>
  <cp:revision>4</cp:revision>
  <dcterms:created xsi:type="dcterms:W3CDTF">2022-03-29T13:14:09Z</dcterms:created>
  <dcterms:modified xsi:type="dcterms:W3CDTF">2022-03-29T13:22:15Z</dcterms:modified>
</cp:coreProperties>
</file>