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0" autoAdjust="0"/>
    <p:restoredTop sz="94660"/>
  </p:normalViewPr>
  <p:slideViewPr>
    <p:cSldViewPr snapToGrid="0" showGuides="1">
      <p:cViewPr varScale="1">
        <p:scale>
          <a:sx n="98" d="100"/>
          <a:sy n="98" d="100"/>
        </p:scale>
        <p:origin x="78" y="3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22113-327C-4506-90C7-8519E4A0F7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B3A5F09-7282-492E-9AB8-F90CBB10F4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418EBE-76BD-4CF6-B13B-7CB1F4AC5BCA}"/>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1394C5C3-A90E-4B6C-892A-B4637A976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82A3D3-C941-4F43-9127-6BE120922914}"/>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360703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09859-AD4A-4333-8AC8-BDE70183CB0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517A47-CF0A-4CF6-B607-C044987680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224FC1-FB18-4634-95AB-025F39544297}"/>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1ABCC216-9F1F-47D4-A509-2ADD4879D7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B96A88-A46B-4BCE-A279-9EBAB1336EAC}"/>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295644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BF9BD31-4A0A-4883-9F87-592EB723695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AD731D-B45D-4675-A51E-9C50C00C82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0C1C60-C4BB-4C57-8AAF-B9360AFA1A4D}"/>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EC706EE6-05E6-4309-9D19-ACFE21C6A6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030E92-E48D-4607-B357-9964B82D6D3A}"/>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182096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50DF9-BDE3-4653-BA13-3EA6ADF5EE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0CD949-5D9B-431E-B473-9B470A44FB9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3535C2-4292-485D-9C77-E70487CE91CB}"/>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7FD64677-72CB-464F-A8E0-EAE733FAF9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D0B6CD-2790-40C4-BCC7-6D03F7FBABB4}"/>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360177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F1DC4A-7F54-4819-AEC4-6FDA83A2F6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F019AF-BCE1-4CCB-8FD8-0062487FA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B47D5D3-7819-4422-9345-969546BCFF54}"/>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580A2BFD-8DB8-4F0A-93CF-8A82AFE8BA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0F2253-FDFB-42AD-9E59-297EEEDA06CF}"/>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237207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DB73BF-9D30-4CAA-B4C8-4D1C013ABD6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17AFA30-E4B9-4672-ADFF-75F0C87019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760DA5-B810-4121-90D6-A50D8C9FD9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4D6EB7F-8371-4932-87F7-A40AABF5729F}"/>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6" name="フッター プレースホルダー 5">
            <a:extLst>
              <a:ext uri="{FF2B5EF4-FFF2-40B4-BE49-F238E27FC236}">
                <a16:creationId xmlns:a16="http://schemas.microsoft.com/office/drawing/2014/main" id="{43B1ED3F-EB20-4964-BFA4-E4BDF59CA8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243810-E0B9-4F04-965D-3726745488DB}"/>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330072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BCC168-DC5D-4325-B9EF-05EDE617B80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32E955-0DCB-4806-A3B2-9FB7FEFF1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9D94DF3-F08A-48DD-B9AC-2A540693A42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3AEBEC-F09A-4856-B963-8CE02DF74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173E4E6-2C1A-4957-A469-9E66BA413DC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DA81FB-E6C5-4FAD-8EAC-2844780F35A9}"/>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8" name="フッター プレースホルダー 7">
            <a:extLst>
              <a:ext uri="{FF2B5EF4-FFF2-40B4-BE49-F238E27FC236}">
                <a16:creationId xmlns:a16="http://schemas.microsoft.com/office/drawing/2014/main" id="{18E18E3F-BD3E-49B3-96B4-FC824EB00A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F1FED24-5659-47B8-B7EF-92B1D2CC38FD}"/>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391229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C35A24-1A8D-42B5-8F68-DCC7AD8E4B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385E71B-98B6-4BDC-B744-E0957F3B5A3D}"/>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4" name="フッター プレースホルダー 3">
            <a:extLst>
              <a:ext uri="{FF2B5EF4-FFF2-40B4-BE49-F238E27FC236}">
                <a16:creationId xmlns:a16="http://schemas.microsoft.com/office/drawing/2014/main" id="{C50C8EEC-7926-42F5-9D4E-E9A4B73A3C1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23D2376-A210-49A1-82F1-8779BC069AD4}"/>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205320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50FFEEC-1F13-4551-818E-D6DF212074BC}"/>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3" name="フッター プレースホルダー 2">
            <a:extLst>
              <a:ext uri="{FF2B5EF4-FFF2-40B4-BE49-F238E27FC236}">
                <a16:creationId xmlns:a16="http://schemas.microsoft.com/office/drawing/2014/main" id="{80268CCD-8477-41DD-80BE-B6D226BD8C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1F6FC9-26C0-4CAF-BDB4-1EA939435507}"/>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180770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FD1B5-97DD-4EFA-8462-E48FF7850C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843E7B-37C7-406B-9C66-AB16925D82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0350E88-7EE4-4421-B02F-3670F0D50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F34009-68B7-4E42-AAB0-1D9317A4696D}"/>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6" name="フッター プレースホルダー 5">
            <a:extLst>
              <a:ext uri="{FF2B5EF4-FFF2-40B4-BE49-F238E27FC236}">
                <a16:creationId xmlns:a16="http://schemas.microsoft.com/office/drawing/2014/main" id="{C49E4E57-B10F-48E3-B65A-1F21AB8A7B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7DDAE7-ABED-49C0-BBC3-E3A03EA8F31F}"/>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370417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58BE3-00E6-4E03-A05D-36DAC7A19D7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805D89-B066-4A30-ADC4-E44609F51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C31B596-AAD1-4D4E-8101-EBCAE9E0B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63008F-DD29-4A95-9288-DBE3E8594DEE}"/>
              </a:ext>
            </a:extLst>
          </p:cNvPr>
          <p:cNvSpPr>
            <a:spLocks noGrp="1"/>
          </p:cNvSpPr>
          <p:nvPr>
            <p:ph type="dt" sz="half" idx="10"/>
          </p:nvPr>
        </p:nvSpPr>
        <p:spPr/>
        <p:txBody>
          <a:bodyPr/>
          <a:lstStyle/>
          <a:p>
            <a:fld id="{15C69D4C-9B55-4AE4-BAF4-F529D48ECFA2}" type="datetimeFigureOut">
              <a:rPr kumimoji="1" lang="ja-JP" altLang="en-US" smtClean="0"/>
              <a:t>2022/10/17</a:t>
            </a:fld>
            <a:endParaRPr kumimoji="1" lang="ja-JP" altLang="en-US"/>
          </a:p>
        </p:txBody>
      </p:sp>
      <p:sp>
        <p:nvSpPr>
          <p:cNvPr id="6" name="フッター プレースホルダー 5">
            <a:extLst>
              <a:ext uri="{FF2B5EF4-FFF2-40B4-BE49-F238E27FC236}">
                <a16:creationId xmlns:a16="http://schemas.microsoft.com/office/drawing/2014/main" id="{D35B055A-839D-4EF1-8BCD-0949C477B9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AB268D-CC9F-47C5-90D8-6DA9FE0FF0A3}"/>
              </a:ext>
            </a:extLst>
          </p:cNvPr>
          <p:cNvSpPr>
            <a:spLocks noGrp="1"/>
          </p:cNvSpPr>
          <p:nvPr>
            <p:ph type="sldNum" sz="quarter" idx="12"/>
          </p:nvPr>
        </p:nvSpPr>
        <p:spPr/>
        <p:txBody>
          <a:body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133109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28EAFC7-7448-458F-879F-D25AC8D0B2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DFB05F-44F6-417D-A4AD-9FC03313C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15DE9C-3193-4AC3-A8DC-C178D2523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69D4C-9B55-4AE4-BAF4-F529D48ECFA2}" type="datetimeFigureOut">
              <a:rPr kumimoji="1" lang="ja-JP" altLang="en-US" smtClean="0"/>
              <a:t>2022/10/17</a:t>
            </a:fld>
            <a:endParaRPr kumimoji="1" lang="ja-JP" altLang="en-US"/>
          </a:p>
        </p:txBody>
      </p:sp>
      <p:sp>
        <p:nvSpPr>
          <p:cNvPr id="5" name="フッター プレースホルダー 4">
            <a:extLst>
              <a:ext uri="{FF2B5EF4-FFF2-40B4-BE49-F238E27FC236}">
                <a16:creationId xmlns:a16="http://schemas.microsoft.com/office/drawing/2014/main" id="{432CC842-0BE2-44CF-B1DC-EAFD58EF85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293A04A-F629-4152-BAB6-8B550E6EE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F779A-821C-441B-98B4-6BF95896C575}" type="slidenum">
              <a:rPr kumimoji="1" lang="ja-JP" altLang="en-US" smtClean="0"/>
              <a:t>‹#›</a:t>
            </a:fld>
            <a:endParaRPr kumimoji="1" lang="ja-JP" altLang="en-US"/>
          </a:p>
        </p:txBody>
      </p:sp>
    </p:spTree>
    <p:extLst>
      <p:ext uri="{BB962C8B-B14F-4D97-AF65-F5344CB8AC3E}">
        <p14:creationId xmlns:p14="http://schemas.microsoft.com/office/powerpoint/2010/main" val="3935647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 つに粉末状の物質、もう 1 つに液体が入った 3 つの容器。">
            <a:extLst>
              <a:ext uri="{FF2B5EF4-FFF2-40B4-BE49-F238E27FC236}">
                <a16:creationId xmlns:a16="http://schemas.microsoft.com/office/drawing/2014/main" id="{29DAB5F4-81E3-4B69-AE72-59D294012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344" y="564203"/>
            <a:ext cx="8592325" cy="5749047"/>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203C3B66-D1D2-4C87-A96D-20B4096AFA30}"/>
              </a:ext>
            </a:extLst>
          </p:cNvPr>
          <p:cNvSpPr txBox="1"/>
          <p:nvPr/>
        </p:nvSpPr>
        <p:spPr>
          <a:xfrm>
            <a:off x="807396" y="6550223"/>
            <a:ext cx="10593421" cy="307777"/>
          </a:xfrm>
          <a:prstGeom prst="rect">
            <a:avLst/>
          </a:prstGeom>
          <a:noFill/>
        </p:spPr>
        <p:txBody>
          <a:bodyPr wrap="square">
            <a:spAutoFit/>
          </a:bodyPr>
          <a:lstStyle/>
          <a:p>
            <a:pPr algn="ctr"/>
            <a:r>
              <a:rPr lang="en-US" altLang="ja-JP" sz="1400" dirty="0">
                <a:latin typeface="Amasis MT Pro Medium" panose="02040604050005020304" pitchFamily="18" charset="0"/>
              </a:rPr>
              <a:t>https://www.nrel.gov/news/press/2022/catalytic-process-with-lignin-could-enable-100-sustainable-aviation-fuel.html</a:t>
            </a:r>
            <a:endParaRPr lang="ja-JP" altLang="en-US" sz="1400" dirty="0">
              <a:latin typeface="Amasis MT Pro Medium" panose="02040604050005020304" pitchFamily="18" charset="0"/>
            </a:endParaRPr>
          </a:p>
        </p:txBody>
      </p:sp>
      <p:sp>
        <p:nvSpPr>
          <p:cNvPr id="5" name="テキスト ボックス 4">
            <a:extLst>
              <a:ext uri="{FF2B5EF4-FFF2-40B4-BE49-F238E27FC236}">
                <a16:creationId xmlns:a16="http://schemas.microsoft.com/office/drawing/2014/main" id="{4AE1B79D-CB4D-4EEF-ABFD-88AA05BAC474}"/>
              </a:ext>
            </a:extLst>
          </p:cNvPr>
          <p:cNvSpPr txBox="1"/>
          <p:nvPr/>
        </p:nvSpPr>
        <p:spPr>
          <a:xfrm>
            <a:off x="2816156" y="845987"/>
            <a:ext cx="2013625" cy="369332"/>
          </a:xfrm>
          <a:prstGeom prst="rect">
            <a:avLst/>
          </a:prstGeom>
          <a:noFill/>
        </p:spPr>
        <p:txBody>
          <a:bodyPr wrap="square" rtlCol="0">
            <a:spAutoFit/>
          </a:bodyPr>
          <a:lstStyle/>
          <a:p>
            <a:r>
              <a:rPr kumimoji="1" lang="ja-JP" altLang="en-US" dirty="0">
                <a:latin typeface="UD デジタル 教科書体 NK-B" panose="02020700000000000000" pitchFamily="18" charset="-128"/>
                <a:ea typeface="UD デジタル 教科書体 NK-B" panose="02020700000000000000" pitchFamily="18" charset="-128"/>
              </a:rPr>
              <a:t>ポプラバイオマス</a:t>
            </a:r>
          </a:p>
        </p:txBody>
      </p:sp>
      <p:sp>
        <p:nvSpPr>
          <p:cNvPr id="8" name="テキスト ボックス 7">
            <a:extLst>
              <a:ext uri="{FF2B5EF4-FFF2-40B4-BE49-F238E27FC236}">
                <a16:creationId xmlns:a16="http://schemas.microsoft.com/office/drawing/2014/main" id="{45CD5556-A75C-431C-98FC-F98850B94005}"/>
              </a:ext>
            </a:extLst>
          </p:cNvPr>
          <p:cNvSpPr txBox="1"/>
          <p:nvPr/>
        </p:nvSpPr>
        <p:spPr>
          <a:xfrm>
            <a:off x="5238343" y="845987"/>
            <a:ext cx="2013625" cy="369332"/>
          </a:xfrm>
          <a:prstGeom prst="rect">
            <a:avLst/>
          </a:prstGeom>
          <a:noFill/>
        </p:spPr>
        <p:txBody>
          <a:bodyPr wrap="square" rtlCol="0">
            <a:spAutoFit/>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リグニンオイル</a:t>
            </a:r>
          </a:p>
        </p:txBody>
      </p:sp>
      <p:sp>
        <p:nvSpPr>
          <p:cNvPr id="9" name="テキスト ボックス 8">
            <a:extLst>
              <a:ext uri="{FF2B5EF4-FFF2-40B4-BE49-F238E27FC236}">
                <a16:creationId xmlns:a16="http://schemas.microsoft.com/office/drawing/2014/main" id="{56E307E1-DB3E-452D-A5AD-D5DE392966E3}"/>
              </a:ext>
            </a:extLst>
          </p:cNvPr>
          <p:cNvSpPr txBox="1"/>
          <p:nvPr/>
        </p:nvSpPr>
        <p:spPr>
          <a:xfrm>
            <a:off x="7379614" y="578396"/>
            <a:ext cx="2336700" cy="646331"/>
          </a:xfrm>
          <a:prstGeom prst="rect">
            <a:avLst/>
          </a:prstGeom>
          <a:noFill/>
        </p:spPr>
        <p:txBody>
          <a:bodyPr wrap="square" rtlCol="0">
            <a:spAutoFit/>
          </a:bodyPr>
          <a:lstStyle/>
          <a:p>
            <a:pPr algn="ctr"/>
            <a:r>
              <a:rPr lang="ja-JP" altLang="en-US" dirty="0">
                <a:latin typeface="UD デジタル 教科書体 NK-B" panose="02020700000000000000" pitchFamily="18" charset="-128"/>
                <a:ea typeface="UD デジタル 教科書体 NK-B" panose="02020700000000000000" pitchFamily="18" charset="-128"/>
              </a:rPr>
              <a:t>航空燃料</a:t>
            </a:r>
            <a:endParaRPr lang="en-US" altLang="ja-JP" dirty="0">
              <a:latin typeface="UD デジタル 教科書体 NK-B" panose="02020700000000000000" pitchFamily="18" charset="-128"/>
              <a:ea typeface="UD デジタル 教科書体 NK-B" panose="02020700000000000000" pitchFamily="18" charset="-128"/>
            </a:endParaRPr>
          </a:p>
          <a:p>
            <a:pPr algn="ctr"/>
            <a:r>
              <a:rPr lang="ja-JP" altLang="en-US" dirty="0">
                <a:latin typeface="UD デジタル 教科書体 NK-B" panose="02020700000000000000" pitchFamily="18" charset="-128"/>
                <a:ea typeface="UD デジタル 教科書体 NK-B" panose="02020700000000000000" pitchFamily="18" charset="-128"/>
              </a:rPr>
              <a:t>ブレンドストック</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sp>
        <p:nvSpPr>
          <p:cNvPr id="7" name="矢印: 右 6">
            <a:extLst>
              <a:ext uri="{FF2B5EF4-FFF2-40B4-BE49-F238E27FC236}">
                <a16:creationId xmlns:a16="http://schemas.microsoft.com/office/drawing/2014/main" id="{7684B530-F39D-4CB9-BAA5-2409DA173988}"/>
              </a:ext>
            </a:extLst>
          </p:cNvPr>
          <p:cNvSpPr/>
          <p:nvPr/>
        </p:nvSpPr>
        <p:spPr>
          <a:xfrm>
            <a:off x="4829781" y="3210127"/>
            <a:ext cx="398834" cy="856034"/>
          </a:xfrm>
          <a:prstGeom prst="rightArrow">
            <a:avLst/>
          </a:prstGeom>
          <a:solidFill>
            <a:srgbClr val="00B050"/>
          </a:solidFill>
          <a:ln>
            <a:solidFill>
              <a:srgbClr val="00B05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7A71407-61EE-4662-973D-1389457F7FFD}"/>
              </a:ext>
            </a:extLst>
          </p:cNvPr>
          <p:cNvSpPr/>
          <p:nvPr/>
        </p:nvSpPr>
        <p:spPr>
          <a:xfrm>
            <a:off x="6963387" y="3210127"/>
            <a:ext cx="398834" cy="856034"/>
          </a:xfrm>
          <a:prstGeom prst="rightArrow">
            <a:avLst/>
          </a:prstGeom>
          <a:solidFill>
            <a:srgbClr val="00B050"/>
          </a:solidFill>
          <a:ln>
            <a:solidFill>
              <a:srgbClr val="00B05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0D12099-1FDC-4857-9C06-9F97F47DEE05}"/>
              </a:ext>
            </a:extLst>
          </p:cNvPr>
          <p:cNvSpPr txBox="1"/>
          <p:nvPr/>
        </p:nvSpPr>
        <p:spPr>
          <a:xfrm rot="19781785">
            <a:off x="8160134" y="2905427"/>
            <a:ext cx="3236879" cy="369332"/>
          </a:xfrm>
          <a:prstGeom prst="rect">
            <a:avLst/>
          </a:prstGeom>
          <a:noFill/>
        </p:spPr>
        <p:txBody>
          <a:bodyPr wrap="square">
            <a:spAutoFit/>
          </a:bodyPr>
          <a:lstStyle/>
          <a:p>
            <a:pPr algn="ctr"/>
            <a:r>
              <a:rPr lang="en-US" altLang="ja-JP" b="0" i="0" dirty="0">
                <a:solidFill>
                  <a:srgbClr val="2E2E2E"/>
                </a:solidFill>
                <a:effectLst/>
                <a:latin typeface="Mongolian Baiti" panose="03000500000000000000" pitchFamily="66" charset="0"/>
                <a:cs typeface="Mongolian Baiti" panose="03000500000000000000" pitchFamily="66" charset="0"/>
              </a:rPr>
              <a:t>sustainable aviation fuels (SAFs)</a:t>
            </a:r>
            <a:endParaRPr lang="ja-JP" altLang="en-US" dirty="0">
              <a:latin typeface="Mongolian Baiti" panose="03000500000000000000" pitchFamily="66" charset="0"/>
              <a:cs typeface="Mongolian Baiti" panose="03000500000000000000" pitchFamily="66" charset="0"/>
            </a:endParaRPr>
          </a:p>
        </p:txBody>
      </p:sp>
      <p:sp>
        <p:nvSpPr>
          <p:cNvPr id="14" name="テキスト ボックス 13">
            <a:extLst>
              <a:ext uri="{FF2B5EF4-FFF2-40B4-BE49-F238E27FC236}">
                <a16:creationId xmlns:a16="http://schemas.microsoft.com/office/drawing/2014/main" id="{3143AC79-3996-4255-B81E-0CC569564002}"/>
              </a:ext>
            </a:extLst>
          </p:cNvPr>
          <p:cNvSpPr txBox="1"/>
          <p:nvPr/>
        </p:nvSpPr>
        <p:spPr>
          <a:xfrm>
            <a:off x="661481" y="1780162"/>
            <a:ext cx="2071991" cy="923330"/>
          </a:xfrm>
          <a:prstGeom prst="rect">
            <a:avLst/>
          </a:prstGeom>
          <a:noFill/>
        </p:spPr>
        <p:txBody>
          <a:bodyPr wrap="square" rtlCol="0">
            <a:spAutoFit/>
          </a:bodyPr>
          <a:lstStyle/>
          <a:p>
            <a:r>
              <a:rPr kumimoji="1" lang="ja-JP" altLang="en-US" dirty="0"/>
              <a:t>炭化モリブデン触媒によりリグニンを</a:t>
            </a:r>
          </a:p>
        </p:txBody>
      </p:sp>
    </p:spTree>
    <p:extLst>
      <p:ext uri="{BB962C8B-B14F-4D97-AF65-F5344CB8AC3E}">
        <p14:creationId xmlns:p14="http://schemas.microsoft.com/office/powerpoint/2010/main" val="265768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03C3B66-D1D2-4C87-A96D-20B4096AFA30}"/>
              </a:ext>
            </a:extLst>
          </p:cNvPr>
          <p:cNvSpPr txBox="1"/>
          <p:nvPr/>
        </p:nvSpPr>
        <p:spPr>
          <a:xfrm>
            <a:off x="807396" y="6550223"/>
            <a:ext cx="10593421" cy="307777"/>
          </a:xfrm>
          <a:prstGeom prst="rect">
            <a:avLst/>
          </a:prstGeom>
          <a:noFill/>
        </p:spPr>
        <p:txBody>
          <a:bodyPr wrap="square">
            <a:spAutoFit/>
          </a:bodyPr>
          <a:lstStyle/>
          <a:p>
            <a:pPr algn="ctr"/>
            <a:r>
              <a:rPr lang="en-US" altLang="ja-JP" sz="1400" dirty="0">
                <a:latin typeface="Amasis MT Pro Medium" panose="02040604050005020304" pitchFamily="18" charset="0"/>
              </a:rPr>
              <a:t>https://www.sciencedirect.com/science/article/abs/pii/S2542435122004068</a:t>
            </a:r>
            <a:endParaRPr lang="ja-JP" altLang="en-US" sz="1400" dirty="0">
              <a:latin typeface="Amasis MT Pro Medium" panose="02040604050005020304" pitchFamily="18" charset="0"/>
            </a:endParaRPr>
          </a:p>
        </p:txBody>
      </p:sp>
      <p:sp>
        <p:nvSpPr>
          <p:cNvPr id="15" name="テキスト ボックス 14">
            <a:extLst>
              <a:ext uri="{FF2B5EF4-FFF2-40B4-BE49-F238E27FC236}">
                <a16:creationId xmlns:a16="http://schemas.microsoft.com/office/drawing/2014/main" id="{3032EC73-DECF-4D67-A482-8E2772344FA3}"/>
              </a:ext>
            </a:extLst>
          </p:cNvPr>
          <p:cNvSpPr txBox="1"/>
          <p:nvPr/>
        </p:nvSpPr>
        <p:spPr>
          <a:xfrm>
            <a:off x="6702357" y="506193"/>
            <a:ext cx="5133771" cy="2862322"/>
          </a:xfrm>
          <a:prstGeom prst="rect">
            <a:avLst/>
          </a:prstGeom>
          <a:noFill/>
        </p:spPr>
        <p:txBody>
          <a:bodyPr wrap="square">
            <a:spAutoFit/>
          </a:bodyPr>
          <a:lstStyle/>
          <a:p>
            <a:r>
              <a:rPr lang="en-US" altLang="ja-JP" sz="2000" b="0" i="0" dirty="0">
                <a:solidFill>
                  <a:srgbClr val="2E2E2E"/>
                </a:solidFill>
                <a:effectLst/>
                <a:latin typeface="BIZ UDPゴシック" panose="020B0400000000000000" pitchFamily="50" charset="-128"/>
                <a:ea typeface="BIZ UDPゴシック" panose="020B0400000000000000" pitchFamily="50" charset="-128"/>
              </a:rPr>
              <a:t>Tier α </a:t>
            </a:r>
            <a:r>
              <a:rPr lang="ja-JP" altLang="en-US" sz="2000" b="0" i="0" dirty="0">
                <a:solidFill>
                  <a:srgbClr val="2E2E2E"/>
                </a:solidFill>
                <a:effectLst/>
                <a:latin typeface="BIZ UDPゴシック" panose="020B0400000000000000" pitchFamily="50" charset="-128"/>
                <a:ea typeface="BIZ UDPゴシック" panose="020B0400000000000000" pitchFamily="50" charset="-128"/>
              </a:rPr>
              <a:t>燃料特性試験では、</a:t>
            </a:r>
            <a:r>
              <a:rPr lang="en-US" altLang="ja-JP" sz="2000" b="0" i="0" dirty="0">
                <a:solidFill>
                  <a:srgbClr val="2E2E2E"/>
                </a:solidFill>
                <a:effectLst/>
                <a:latin typeface="BIZ UDPゴシック" panose="020B0400000000000000" pitchFamily="50" charset="-128"/>
                <a:ea typeface="BIZ UDPゴシック" panose="020B0400000000000000" pitchFamily="50" charset="-128"/>
              </a:rPr>
              <a:t>SAF </a:t>
            </a:r>
            <a:r>
              <a:rPr lang="ja-JP" altLang="en-US" sz="2000" b="0" i="0" dirty="0">
                <a:solidFill>
                  <a:srgbClr val="2E2E2E"/>
                </a:solidFill>
                <a:effectLst/>
                <a:latin typeface="BIZ UDPゴシック" panose="020B0400000000000000" pitchFamily="50" charset="-128"/>
                <a:ea typeface="BIZ UDPゴシック" panose="020B0400000000000000" pitchFamily="50" charset="-128"/>
              </a:rPr>
              <a:t>範囲のリグニン由来の芳香族化合物が、従来のジェット燃料の芳香族化合物と比較して、複数の特性にわたって性能的に有利である可能性が高いことが示されている。</a:t>
            </a:r>
            <a:endParaRPr lang="en-US" altLang="ja-JP" sz="2000" b="0" i="0" dirty="0">
              <a:solidFill>
                <a:srgbClr val="2E2E2E"/>
              </a:solidFill>
              <a:effectLst/>
              <a:latin typeface="BIZ UDPゴシック" panose="020B0400000000000000" pitchFamily="50" charset="-128"/>
              <a:ea typeface="BIZ UDPゴシック" panose="020B0400000000000000" pitchFamily="50" charset="-128"/>
            </a:endParaRPr>
          </a:p>
          <a:p>
            <a:endParaRPr lang="en-US" altLang="ja-JP" sz="2000" dirty="0">
              <a:solidFill>
                <a:srgbClr val="2E2E2E"/>
              </a:solidFill>
              <a:latin typeface="BIZ UDPゴシック" panose="020B0400000000000000" pitchFamily="50" charset="-128"/>
              <a:ea typeface="BIZ UDPゴシック" panose="020B0400000000000000" pitchFamily="50" charset="-128"/>
            </a:endParaRPr>
          </a:p>
          <a:p>
            <a:r>
              <a:rPr lang="ja-JP" altLang="en-US" sz="2000" b="0" i="0" dirty="0">
                <a:solidFill>
                  <a:srgbClr val="2E2E2E"/>
                </a:solidFill>
                <a:effectLst/>
                <a:latin typeface="BIZ UDPゴシック" panose="020B0400000000000000" pitchFamily="50" charset="-128"/>
                <a:ea typeface="BIZ UDPゴシック" panose="020B0400000000000000" pitchFamily="50" charset="-128"/>
              </a:rPr>
              <a:t>左図は、リグニンを芳香族 </a:t>
            </a:r>
            <a:r>
              <a:rPr lang="en-US" altLang="ja-JP" sz="2000" b="0" i="0" dirty="0">
                <a:solidFill>
                  <a:srgbClr val="2E2E2E"/>
                </a:solidFill>
                <a:effectLst/>
                <a:latin typeface="BIZ UDPゴシック" panose="020B0400000000000000" pitchFamily="50" charset="-128"/>
                <a:ea typeface="BIZ UDPゴシック" panose="020B0400000000000000" pitchFamily="50" charset="-128"/>
              </a:rPr>
              <a:t>SAF</a:t>
            </a:r>
            <a:r>
              <a:rPr lang="ja-JP" altLang="en-US" sz="2000" b="0" i="0" dirty="0">
                <a:solidFill>
                  <a:srgbClr val="2E2E2E"/>
                </a:solidFill>
                <a:effectLst/>
                <a:latin typeface="BIZ UDPゴシック" panose="020B0400000000000000" pitchFamily="50" charset="-128"/>
                <a:ea typeface="BIZ UDPゴシック" panose="020B0400000000000000" pitchFamily="50" charset="-128"/>
              </a:rPr>
              <a:t>ブレンドストックに変換する効果的なアプローチを示している。</a:t>
            </a:r>
            <a:endParaRPr lang="ja-JP" altLang="en-US" sz="2000" dirty="0">
              <a:latin typeface="BIZ UDPゴシック" panose="020B0400000000000000" pitchFamily="50" charset="-128"/>
              <a:ea typeface="BIZ UDPゴシック" panose="020B0400000000000000" pitchFamily="50" charset="-128"/>
            </a:endParaRPr>
          </a:p>
        </p:txBody>
      </p:sp>
      <p:pic>
        <p:nvPicPr>
          <p:cNvPr id="2052" name="Picture 4">
            <a:extLst>
              <a:ext uri="{FF2B5EF4-FFF2-40B4-BE49-F238E27FC236}">
                <a16:creationId xmlns:a16="http://schemas.microsoft.com/office/drawing/2014/main" id="{DB9724A4-E331-466F-8505-A7EAD69A6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53" y="134068"/>
            <a:ext cx="6468894" cy="646889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A4655F70-8232-447B-B78A-F5801D36A32E}"/>
              </a:ext>
            </a:extLst>
          </p:cNvPr>
          <p:cNvSpPr txBox="1"/>
          <p:nvPr/>
        </p:nvSpPr>
        <p:spPr>
          <a:xfrm>
            <a:off x="6702357" y="3797262"/>
            <a:ext cx="5371290" cy="2554545"/>
          </a:xfrm>
          <a:prstGeom prst="rect">
            <a:avLst/>
          </a:prstGeom>
          <a:noFill/>
        </p:spPr>
        <p:txBody>
          <a:bodyPr wrap="square">
            <a:spAutoFit/>
          </a:bodyPr>
          <a:lstStyle/>
          <a:p>
            <a:r>
              <a:rPr lang="ja-JP" altLang="en-US" sz="1600" b="0" i="0" dirty="0">
                <a:solidFill>
                  <a:srgbClr val="333333"/>
                </a:solidFill>
                <a:effectLst/>
                <a:latin typeface="BIZ UDPゴシック" panose="020B0400000000000000" pitchFamily="50" charset="-128"/>
                <a:ea typeface="BIZ UDPゴシック" panose="020B0400000000000000" pitchFamily="50" charset="-128"/>
              </a:rPr>
              <a:t>リグニンから酸素を除去し、炭化水素をジェット燃料の原料として使用できるプロセスを開発した。この研究は、</a:t>
            </a:r>
            <a:r>
              <a:rPr lang="en-US" altLang="ja-JP" sz="1600" b="0" i="0" dirty="0">
                <a:solidFill>
                  <a:srgbClr val="333333"/>
                </a:solidFill>
                <a:effectLst/>
                <a:latin typeface="BIZ UDPゴシック" panose="020B0400000000000000" pitchFamily="50" charset="-128"/>
                <a:ea typeface="BIZ UDPゴシック" panose="020B0400000000000000" pitchFamily="50" charset="-128"/>
              </a:rPr>
              <a:t>Joule</a:t>
            </a:r>
            <a:r>
              <a:rPr lang="ja-JP" altLang="en-US" sz="1600" b="0" i="0" dirty="0">
                <a:solidFill>
                  <a:srgbClr val="333333"/>
                </a:solidFill>
                <a:effectLst/>
                <a:latin typeface="BIZ UDPゴシック" panose="020B0400000000000000" pitchFamily="50" charset="-128"/>
                <a:ea typeface="BIZ UDPゴシック" panose="020B0400000000000000" pitchFamily="50" charset="-128"/>
              </a:rPr>
              <a:t>誌に発表された。</a:t>
            </a:r>
            <a:endParaRPr lang="en-US" altLang="ja-JP" sz="1600" b="0" i="0" dirty="0">
              <a:solidFill>
                <a:srgbClr val="333333"/>
              </a:solidFill>
              <a:effectLst/>
              <a:latin typeface="BIZ UDPゴシック" panose="020B0400000000000000" pitchFamily="50" charset="-128"/>
              <a:ea typeface="BIZ UDPゴシック" panose="020B0400000000000000" pitchFamily="50" charset="-128"/>
            </a:endParaRPr>
          </a:p>
          <a:p>
            <a:br>
              <a:rPr lang="ja-JP" altLang="en-US" sz="1600" dirty="0">
                <a:latin typeface="BIZ UDPゴシック" panose="020B0400000000000000" pitchFamily="50" charset="-128"/>
                <a:ea typeface="BIZ UDPゴシック" panose="020B0400000000000000" pitchFamily="50" charset="-128"/>
              </a:rPr>
            </a:br>
            <a:r>
              <a:rPr lang="ja-JP" altLang="en-US" sz="1600" b="0" i="0" dirty="0">
                <a:solidFill>
                  <a:srgbClr val="333333"/>
                </a:solidFill>
                <a:effectLst/>
                <a:latin typeface="BIZ UDPゴシック" panose="020B0400000000000000" pitchFamily="50" charset="-128"/>
                <a:ea typeface="BIZ UDPゴシック" panose="020B0400000000000000" pitchFamily="50" charset="-128"/>
              </a:rPr>
              <a:t>自然界で再生可能な芳香族の最大の供給源であるリグニンは、完全なバイオベースのジェット燃料を実現するための答えとなる可能性を秘めている。</a:t>
            </a:r>
            <a:endParaRPr lang="en-US" altLang="ja-JP" sz="1600" b="0" i="0" dirty="0">
              <a:solidFill>
                <a:srgbClr val="333333"/>
              </a:solidFill>
              <a:effectLst/>
              <a:latin typeface="BIZ UDPゴシック" panose="020B0400000000000000" pitchFamily="50" charset="-128"/>
              <a:ea typeface="BIZ UDPゴシック" panose="020B0400000000000000" pitchFamily="50" charset="-128"/>
            </a:endParaRPr>
          </a:p>
          <a:p>
            <a:br>
              <a:rPr lang="ja-JP" altLang="en-US" sz="1600" dirty="0">
                <a:latin typeface="BIZ UDPゴシック" panose="020B0400000000000000" pitchFamily="50" charset="-128"/>
                <a:ea typeface="BIZ UDPゴシック" panose="020B0400000000000000" pitchFamily="50" charset="-128"/>
              </a:rPr>
            </a:br>
            <a:r>
              <a:rPr lang="ja-JP" altLang="en-US" sz="1600" b="0" i="0" dirty="0">
                <a:solidFill>
                  <a:srgbClr val="333333"/>
                </a:solidFill>
                <a:effectLst/>
                <a:latin typeface="BIZ UDPゴシック" panose="020B0400000000000000" pitchFamily="50" charset="-128"/>
                <a:ea typeface="BIZ UDPゴシック" panose="020B0400000000000000" pitchFamily="50" charset="-128"/>
              </a:rPr>
              <a:t>リグニン経路は、</a:t>
            </a:r>
            <a:r>
              <a:rPr lang="en-US" altLang="ja-JP" sz="1600" b="0" i="0" dirty="0">
                <a:solidFill>
                  <a:srgbClr val="333333"/>
                </a:solidFill>
                <a:effectLst/>
                <a:latin typeface="BIZ UDPゴシック" panose="020B0400000000000000" pitchFamily="50" charset="-128"/>
                <a:ea typeface="BIZ UDPゴシック" panose="020B0400000000000000" pitchFamily="50" charset="-128"/>
              </a:rPr>
              <a:t>SAF</a:t>
            </a:r>
            <a:r>
              <a:rPr lang="ja-JP" altLang="en-US" sz="1600" b="0" i="0" dirty="0">
                <a:solidFill>
                  <a:srgbClr val="333333"/>
                </a:solidFill>
                <a:effectLst/>
                <a:latin typeface="BIZ UDPゴシック" panose="020B0400000000000000" pitchFamily="50" charset="-128"/>
                <a:ea typeface="BIZ UDPゴシック" panose="020B0400000000000000" pitchFamily="50" charset="-128"/>
              </a:rPr>
              <a:t>（航空燃料）の混合比が高くても燃料システムの適合性を確保することが可能。</a:t>
            </a:r>
            <a:endParaRPr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0004786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212</Words>
  <Application>Microsoft Office PowerPoint</Application>
  <PresentationFormat>ワイド画面</PresentationFormat>
  <Paragraphs>14</Paragraphs>
  <Slides>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vt:i4>
      </vt:variant>
    </vt:vector>
  </HeadingPairs>
  <TitlesOfParts>
    <vt:vector size="10" baseType="lpstr">
      <vt:lpstr>BIZ UDPゴシック</vt:lpstr>
      <vt:lpstr>UD デジタル 教科書体 NK-B</vt:lpstr>
      <vt:lpstr>游ゴシック</vt:lpstr>
      <vt:lpstr>游ゴシック Light</vt:lpstr>
      <vt:lpstr>Amasis MT Pro Medium</vt:lpstr>
      <vt:lpstr>Arial</vt:lpstr>
      <vt:lpstr>Mongolian Baiti</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1</cp:revision>
  <dcterms:created xsi:type="dcterms:W3CDTF">2022-10-17T04:25:35Z</dcterms:created>
  <dcterms:modified xsi:type="dcterms:W3CDTF">2022-10-17T04:48:19Z</dcterms:modified>
</cp:coreProperties>
</file>