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86" r:id="rId5"/>
  </p:sldMasterIdLst>
  <p:notesMasterIdLst>
    <p:notesMasterId r:id="rId14"/>
  </p:notesMasterIdLst>
  <p:sldIdLst>
    <p:sldId id="1782" r:id="rId6"/>
    <p:sldId id="262" r:id="rId7"/>
    <p:sldId id="1868" r:id="rId8"/>
    <p:sldId id="1871" r:id="rId9"/>
    <p:sldId id="1752" r:id="rId10"/>
    <p:sldId id="1838" r:id="rId11"/>
    <p:sldId id="876" r:id="rId12"/>
    <p:sldId id="495" r:id="rId13"/>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Takahashi,KyoTKCTM" initials="T" lastIdx="32" clrIdx="0">
    <p:extLst>
      <p:ext uri="{19B8F6BF-5375-455C-9EA6-DF929625EA0E}">
        <p15:presenceInfo xmlns:p15="http://schemas.microsoft.com/office/powerpoint/2012/main" userId="S-1-5-21-2028434976-1609245903-1458450816-315412" providerId="AD"/>
      </p:ext>
    </p:extLst>
  </p:cmAuthor>
  <p:cmAuthor id="3" name="Moriya,DaisukeTKCTF" initials="M" lastIdx="10" clrIdx="1">
    <p:extLst>
      <p:ext uri="{19B8F6BF-5375-455C-9EA6-DF929625EA0E}">
        <p15:presenceInfo xmlns:p15="http://schemas.microsoft.com/office/powerpoint/2012/main" userId="S-1-5-21-2028434976-1609245903-1458450816-1345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00CC00"/>
    <a:srgbClr val="9DC3E6"/>
    <a:srgbClr val="404040"/>
    <a:srgbClr val="000000"/>
    <a:srgbClr val="FFC000"/>
    <a:srgbClr val="00A100"/>
    <a:srgbClr val="0070C0"/>
    <a:srgbClr val="E3D7B0"/>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14" autoAdjust="0"/>
  </p:normalViewPr>
  <p:slideViewPr>
    <p:cSldViewPr snapToGrid="0">
      <p:cViewPr varScale="1">
        <p:scale>
          <a:sx n="118" d="100"/>
          <a:sy n="118" d="100"/>
        </p:scale>
        <p:origin x="1738" y="9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9413" cy="495300"/>
          </a:xfrm>
          <a:prstGeom prst="rect">
            <a:avLst/>
          </a:prstGeom>
        </p:spPr>
        <p:txBody>
          <a:bodyPr vert="horz" lIns="91428" tIns="45714" rIns="91428" bIns="45714"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28" tIns="45714" rIns="91428" bIns="45714" rtlCol="0"/>
          <a:lstStyle>
            <a:lvl1pPr algn="r">
              <a:defRPr sz="1200"/>
            </a:lvl1pPr>
          </a:lstStyle>
          <a:p>
            <a:fld id="{15C1363C-AF97-49CA-B203-63F51375CDBB}" type="datetimeFigureOut">
              <a:rPr kumimoji="1" lang="ja-JP" altLang="en-US" smtClean="0"/>
              <a:t>2023/5/16</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28" tIns="45714" rIns="91428" bIns="45714"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28" tIns="45714" rIns="91428" bIns="4571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013"/>
            <a:ext cx="2919413" cy="495300"/>
          </a:xfrm>
          <a:prstGeom prst="rect">
            <a:avLst/>
          </a:prstGeom>
        </p:spPr>
        <p:txBody>
          <a:bodyPr vert="horz" lIns="91428" tIns="45714" rIns="91428" bIns="45714"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28" tIns="45714" rIns="91428" bIns="45714" rtlCol="0" anchor="b"/>
          <a:lstStyle>
            <a:lvl1pPr algn="r">
              <a:defRPr sz="1200"/>
            </a:lvl1pPr>
          </a:lstStyle>
          <a:p>
            <a:fld id="{478CCFA9-A0A4-400D-A30F-2DF82D6682C9}" type="slidenum">
              <a:rPr kumimoji="1" lang="ja-JP" altLang="en-US" smtClean="0"/>
              <a:t>‹#›</a:t>
            </a:fld>
            <a:endParaRPr kumimoji="1" lang="ja-JP" altLang="en-US"/>
          </a:p>
        </p:txBody>
      </p:sp>
    </p:spTree>
    <p:extLst>
      <p:ext uri="{BB962C8B-B14F-4D97-AF65-F5344CB8AC3E}">
        <p14:creationId xmlns:p14="http://schemas.microsoft.com/office/powerpoint/2010/main" val="29904294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a:xfrm>
            <a:off x="364153" y="4620505"/>
            <a:ext cx="6257501" cy="4367317"/>
          </a:xfrm>
        </p:spPr>
        <p:txBody>
          <a:bodyPr/>
          <a:lstStyle/>
          <a:p>
            <a:endParaRPr lang="en-US" altLang="ja-JP" sz="1100" dirty="0"/>
          </a:p>
        </p:txBody>
      </p:sp>
      <p:sp>
        <p:nvSpPr>
          <p:cNvPr id="4" name="スライド番号プレースホルダー 3"/>
          <p:cNvSpPr>
            <a:spLocks noGrp="1"/>
          </p:cNvSpPr>
          <p:nvPr>
            <p:ph type="sldNum" sz="quarter" idx="10"/>
          </p:nvPr>
        </p:nvSpPr>
        <p:spPr/>
        <p:txBody>
          <a:bodyPr/>
          <a:lstStyle/>
          <a:p>
            <a:pPr>
              <a:defRPr/>
            </a:pPr>
            <a:fld id="{16421BD4-4743-48AE-92AB-D1EED65C0209}" type="slidenum">
              <a:rPr lang="ja-JP" altLang="en-US" smtClean="0"/>
              <a:pPr>
                <a:defRPr/>
              </a:pPr>
              <a:t>3</a:t>
            </a:fld>
            <a:endParaRPr lang="ja-JP" altLang="en-US"/>
          </a:p>
        </p:txBody>
      </p:sp>
    </p:spTree>
    <p:extLst>
      <p:ext uri="{BB962C8B-B14F-4D97-AF65-F5344CB8AC3E}">
        <p14:creationId xmlns:p14="http://schemas.microsoft.com/office/powerpoint/2010/main" val="411714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4" name="スライド番号プレースホルダー 3"/>
          <p:cNvSpPr>
            <a:spLocks noGrp="1"/>
          </p:cNvSpPr>
          <p:nvPr>
            <p:ph type="sldNum" sz="quarter" idx="5"/>
          </p:nvPr>
        </p:nvSpPr>
        <p:spPr/>
        <p:txBody>
          <a:bodyPr/>
          <a:lstStyle/>
          <a:p>
            <a:fld id="{478CCFA9-A0A4-400D-A30F-2DF82D6682C9}" type="slidenum">
              <a:rPr kumimoji="1" lang="ja-JP" altLang="en-US" smtClean="0"/>
              <a:t>4</a:t>
            </a:fld>
            <a:endParaRPr kumimoji="1" lang="ja-JP" altLang="en-US"/>
          </a:p>
        </p:txBody>
      </p:sp>
    </p:spTree>
    <p:extLst>
      <p:ext uri="{BB962C8B-B14F-4D97-AF65-F5344CB8AC3E}">
        <p14:creationId xmlns:p14="http://schemas.microsoft.com/office/powerpoint/2010/main" val="280169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a:xfrm>
            <a:off x="113503" y="4562280"/>
            <a:ext cx="6539005" cy="5508648"/>
          </a:xfrm>
        </p:spPr>
        <p:txBody>
          <a:bodyPr/>
          <a:lstStyle/>
          <a:p>
            <a:pPr defTabSz="628284">
              <a:defRPr/>
            </a:pPr>
            <a:endParaRPr lang="ja-JP" altLang="en-US" sz="800" dirty="0">
              <a:latin typeface="+mn-ea"/>
            </a:endParaRPr>
          </a:p>
        </p:txBody>
      </p:sp>
      <p:sp>
        <p:nvSpPr>
          <p:cNvPr id="4" name="スライド番号プレースホルダー 3"/>
          <p:cNvSpPr>
            <a:spLocks noGrp="1"/>
          </p:cNvSpPr>
          <p:nvPr>
            <p:ph type="sldNum" sz="quarter" idx="10"/>
          </p:nvPr>
        </p:nvSpPr>
        <p:spPr/>
        <p:txBody>
          <a:bodyPr/>
          <a:lstStyle/>
          <a:p>
            <a:pPr>
              <a:defRPr/>
            </a:pPr>
            <a:fld id="{16421BD4-4743-48AE-92AB-D1EED65C0209}" type="slidenum">
              <a:rPr lang="ja-JP" altLang="en-US" smtClean="0"/>
              <a:pPr>
                <a:defRPr/>
              </a:pPr>
              <a:t>5</a:t>
            </a:fld>
            <a:endParaRPr lang="ja-JP" altLang="en-US"/>
          </a:p>
        </p:txBody>
      </p:sp>
    </p:spTree>
    <p:extLst>
      <p:ext uri="{BB962C8B-B14F-4D97-AF65-F5344CB8AC3E}">
        <p14:creationId xmlns:p14="http://schemas.microsoft.com/office/powerpoint/2010/main" val="887050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4" name="スライド番号プレースホルダー 3"/>
          <p:cNvSpPr>
            <a:spLocks noGrp="1"/>
          </p:cNvSpPr>
          <p:nvPr>
            <p:ph type="sldNum" sz="quarter" idx="5"/>
          </p:nvPr>
        </p:nvSpPr>
        <p:spPr/>
        <p:txBody>
          <a:bodyPr/>
          <a:lstStyle/>
          <a:p>
            <a:fld id="{478CCFA9-A0A4-400D-A30F-2DF82D6682C9}" type="slidenum">
              <a:rPr kumimoji="1" lang="ja-JP" altLang="en-US" smtClean="0"/>
              <a:t>6</a:t>
            </a:fld>
            <a:endParaRPr kumimoji="1" lang="ja-JP" altLang="en-US"/>
          </a:p>
        </p:txBody>
      </p:sp>
    </p:spTree>
    <p:extLst>
      <p:ext uri="{BB962C8B-B14F-4D97-AF65-F5344CB8AC3E}">
        <p14:creationId xmlns:p14="http://schemas.microsoft.com/office/powerpoint/2010/main" val="3654353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7763" y="1233488"/>
            <a:ext cx="4440237" cy="3328987"/>
          </a:xfrm>
        </p:spPr>
      </p:sp>
      <p:sp>
        <p:nvSpPr>
          <p:cNvPr id="3" name="ノート プレースホルダー 2"/>
          <p:cNvSpPr>
            <a:spLocks noGrp="1"/>
          </p:cNvSpPr>
          <p:nvPr>
            <p:ph type="body" idx="1"/>
          </p:nvPr>
        </p:nvSpPr>
        <p:spPr>
          <a:xfrm>
            <a:off x="491844" y="4627094"/>
            <a:ext cx="5826462" cy="3884612"/>
          </a:xfrm>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fld id="{478CCFA9-A0A4-400D-A30F-2DF82D6682C9}" type="slidenum">
              <a:rPr kumimoji="1" lang="ja-JP" altLang="en-US" smtClean="0"/>
              <a:t>7</a:t>
            </a:fld>
            <a:endParaRPr kumimoji="1" lang="ja-JP" altLang="en-US"/>
          </a:p>
        </p:txBody>
      </p:sp>
    </p:spTree>
    <p:extLst>
      <p:ext uri="{BB962C8B-B14F-4D97-AF65-F5344CB8AC3E}">
        <p14:creationId xmlns:p14="http://schemas.microsoft.com/office/powerpoint/2010/main" val="3287794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normAutofit/>
          </a:bodyPr>
          <a:lstStyle>
            <a:lvl1pPr algn="ctr">
              <a:defRPr sz="48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a:xfrm>
            <a:off x="628650" y="6356355"/>
            <a:ext cx="2057400" cy="365125"/>
          </a:xfrm>
          <a:prstGeom prst="rect">
            <a:avLst/>
          </a:prstGeom>
        </p:spPr>
        <p:txBody>
          <a:bodyPr/>
          <a:lstStyle/>
          <a:p>
            <a:endParaRPr kumimoji="1" lang="ja-JP" altLang="en-US"/>
          </a:p>
        </p:txBody>
      </p:sp>
      <p:sp>
        <p:nvSpPr>
          <p:cNvPr id="5" name="Footer Placeholder 4"/>
          <p:cNvSpPr>
            <a:spLocks noGrp="1"/>
          </p:cNvSpPr>
          <p:nvPr>
            <p:ph type="ftr" sz="quarter" idx="11"/>
          </p:nvPr>
        </p:nvSpPr>
        <p:spPr>
          <a:xfrm>
            <a:off x="3028950" y="6356355"/>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a:xfrm>
            <a:off x="6457950" y="6356355"/>
            <a:ext cx="2057400" cy="365125"/>
          </a:xfrm>
          <a:prstGeom prst="rect">
            <a:avLst/>
          </a:prstGeom>
        </p:spPr>
        <p:txBody>
          <a:bodyPr/>
          <a:lstStyle/>
          <a:p>
            <a:fld id="{7ADC94FD-CFB4-4F2A-A5F3-1EAA48235CAF}" type="slidenum">
              <a:rPr kumimoji="1" lang="ja-JP" altLang="en-US" smtClean="0"/>
              <a:t>‹#›</a:t>
            </a:fld>
            <a:endParaRPr kumimoji="1" lang="ja-JP" altLang="en-US"/>
          </a:p>
        </p:txBody>
      </p:sp>
      <p:pic>
        <p:nvPicPr>
          <p:cNvPr id="7" name="図 2" descr="logo.gif">
            <a:extLst>
              <a:ext uri="{FF2B5EF4-FFF2-40B4-BE49-F238E27FC236}">
                <a16:creationId xmlns:a16="http://schemas.microsoft.com/office/drawing/2014/main" id="{FE161A3B-8541-49F9-855C-4D2B91DDED9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1215" y="2635250"/>
            <a:ext cx="1309687"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847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sp>
        <p:nvSpPr>
          <p:cNvPr id="10" name="正方形/長方形 9"/>
          <p:cNvSpPr/>
          <p:nvPr userDrawn="1"/>
        </p:nvSpPr>
        <p:spPr>
          <a:xfrm flipH="1">
            <a:off x="-2525" y="171450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1"/>
          </a:p>
        </p:txBody>
      </p:sp>
      <p:sp>
        <p:nvSpPr>
          <p:cNvPr id="2" name="タイトル 1"/>
          <p:cNvSpPr>
            <a:spLocks noGrp="1"/>
          </p:cNvSpPr>
          <p:nvPr>
            <p:ph type="ctrTitle" hasCustomPrompt="1"/>
          </p:nvPr>
        </p:nvSpPr>
        <p:spPr>
          <a:xfrm>
            <a:off x="-2523" y="2132866"/>
            <a:ext cx="9146525" cy="893961"/>
          </a:xfrm>
        </p:spPr>
        <p:txBody>
          <a:bodyPr>
            <a:normAutofit/>
          </a:bodyPr>
          <a:lstStyle>
            <a:lvl1pPr>
              <a:defRPr sz="2700" b="1">
                <a:solidFill>
                  <a:schemeClr val="bg1"/>
                </a:solidFill>
                <a:latin typeface="+mj-ea"/>
                <a:ea typeface="+mj-ea"/>
              </a:defRPr>
            </a:lvl1pPr>
          </a:lstStyle>
          <a:p>
            <a:r>
              <a:rPr kumimoji="1" lang="ja-JP" altLang="en-US"/>
              <a:t>提案タイトル</a:t>
            </a:r>
          </a:p>
        </p:txBody>
      </p:sp>
      <p:sp>
        <p:nvSpPr>
          <p:cNvPr id="3" name="サブタイトル 2"/>
          <p:cNvSpPr>
            <a:spLocks noGrp="1"/>
          </p:cNvSpPr>
          <p:nvPr>
            <p:ph type="subTitle" idx="1" hasCustomPrompt="1"/>
          </p:nvPr>
        </p:nvSpPr>
        <p:spPr>
          <a:xfrm>
            <a:off x="2276298" y="4365104"/>
            <a:ext cx="4586356" cy="576064"/>
          </a:xfrm>
        </p:spPr>
        <p:txBody>
          <a:bodyPr anchor="ctr">
            <a:normAutofit/>
          </a:bodyPr>
          <a:lstStyle>
            <a:lvl1pPr marL="0" marR="0" indent="0" algn="ctr" defTabSz="685800" rtl="0" eaLnBrk="1" fontAlgn="auto" latinLnBrk="0" hangingPunct="1">
              <a:lnSpc>
                <a:spcPct val="100000"/>
              </a:lnSpc>
              <a:spcBef>
                <a:spcPct val="20000"/>
              </a:spcBef>
              <a:spcAft>
                <a:spcPts val="0"/>
              </a:spcAft>
              <a:buClrTx/>
              <a:buSzTx/>
              <a:buFont typeface="Arial" panose="020B0604020202020204" pitchFamily="34" charset="0"/>
              <a:buNone/>
              <a:tabLst/>
              <a:defRPr sz="1051">
                <a:solidFill>
                  <a:schemeClr val="tx1"/>
                </a:solidFill>
                <a:latin typeface="メイリオ" panose="020B0604030504040204" pitchFamily="50" charset="-128"/>
                <a:ea typeface="メイリオ" panose="020B0604030504040204" pitchFamily="50" charset="-128"/>
              </a:defRPr>
            </a:lvl1pPr>
            <a:lvl2pPr marL="342901" indent="0" algn="ctr">
              <a:buNone/>
              <a:defRPr>
                <a:solidFill>
                  <a:schemeClr val="tx1">
                    <a:tint val="75000"/>
                  </a:schemeClr>
                </a:solidFill>
              </a:defRPr>
            </a:lvl2pPr>
            <a:lvl3pPr marL="685800" indent="0" algn="ctr">
              <a:buNone/>
              <a:defRPr>
                <a:solidFill>
                  <a:schemeClr val="tx1">
                    <a:tint val="75000"/>
                  </a:schemeClr>
                </a:solidFill>
              </a:defRPr>
            </a:lvl3pPr>
            <a:lvl4pPr marL="1028701"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1" indent="0" algn="ctr">
              <a:buNone/>
              <a:defRPr>
                <a:solidFill>
                  <a:schemeClr val="tx1">
                    <a:tint val="75000"/>
                  </a:schemeClr>
                </a:solidFill>
              </a:defRPr>
            </a:lvl7pPr>
            <a:lvl8pPr marL="2400300" indent="0" algn="ctr">
              <a:buNone/>
              <a:defRPr>
                <a:solidFill>
                  <a:schemeClr val="tx1">
                    <a:tint val="75000"/>
                  </a:schemeClr>
                </a:solidFill>
              </a:defRPr>
            </a:lvl8pPr>
            <a:lvl9pPr marL="2743199" indent="0" algn="ctr">
              <a:buNone/>
              <a:defRPr>
                <a:solidFill>
                  <a:schemeClr val="tx1">
                    <a:tint val="75000"/>
                  </a:schemeClr>
                </a:solidFill>
              </a:defRPr>
            </a:lvl9pPr>
          </a:lstStyle>
          <a:p>
            <a:r>
              <a:rPr kumimoji="1" lang="ja-JP" altLang="en-US"/>
              <a:t>株式会社エプコ</a:t>
            </a:r>
            <a:endParaRPr kumimoji="1" lang="en-US" altLang="ja-JP"/>
          </a:p>
          <a:p>
            <a:r>
              <a:rPr kumimoji="1" lang="ja-JP" altLang="en-US"/>
              <a:t>部署名</a:t>
            </a:r>
            <a:endParaRPr kumimoji="1" lang="en-US" altLang="ja-JP"/>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40249" y="5152305"/>
            <a:ext cx="1077183" cy="364937"/>
          </a:xfrm>
          <a:prstGeom prst="rect">
            <a:avLst/>
          </a:prstGeom>
        </p:spPr>
      </p:pic>
      <p:sp>
        <p:nvSpPr>
          <p:cNvPr id="16" name="テキスト プレースホルダー 15"/>
          <p:cNvSpPr>
            <a:spLocks noGrp="1"/>
          </p:cNvSpPr>
          <p:nvPr>
            <p:ph type="body" sz="quarter" idx="10" hasCustomPrompt="1"/>
          </p:nvPr>
        </p:nvSpPr>
        <p:spPr>
          <a:xfrm>
            <a:off x="329649" y="548690"/>
            <a:ext cx="3788020" cy="504601"/>
          </a:xfrm>
        </p:spPr>
        <p:txBody>
          <a:bodyPr anchor="ctr">
            <a:normAutofit/>
          </a:bodyPr>
          <a:lstStyle>
            <a:lvl1pPr marL="0" indent="0">
              <a:buNone/>
              <a:defRPr sz="1500">
                <a:latin typeface="メイリオ" panose="020B0604030504040204" pitchFamily="50" charset="-128"/>
                <a:ea typeface="メイリオ" panose="020B0604030504040204" pitchFamily="50" charset="-128"/>
              </a:defRPr>
            </a:lvl1pPr>
          </a:lstStyle>
          <a:p>
            <a:pPr lvl="0"/>
            <a:r>
              <a:rPr kumimoji="1" lang="ja-JP" altLang="en-US"/>
              <a:t>提案先名称を記入（●●御中）</a:t>
            </a:r>
          </a:p>
        </p:txBody>
      </p:sp>
      <p:sp>
        <p:nvSpPr>
          <p:cNvPr id="21" name="テキスト プレースホルダー 20"/>
          <p:cNvSpPr>
            <a:spLocks noGrp="1"/>
          </p:cNvSpPr>
          <p:nvPr>
            <p:ph type="body" sz="quarter" idx="11" hasCustomPrompt="1"/>
          </p:nvPr>
        </p:nvSpPr>
        <p:spPr>
          <a:xfrm>
            <a:off x="2279352" y="4005064"/>
            <a:ext cx="4586356" cy="360040"/>
          </a:xfrm>
        </p:spPr>
        <p:txBody>
          <a:bodyPr anchor="ctr">
            <a:noAutofit/>
          </a:bodyPr>
          <a:lstStyle>
            <a:lvl1pPr marL="0" indent="0" algn="ctr">
              <a:buNone/>
              <a:defRPr sz="1051">
                <a:latin typeface="メイリオ" panose="020B0604030504040204" pitchFamily="50" charset="-128"/>
                <a:ea typeface="メイリオ" panose="020B0604030504040204" pitchFamily="50" charset="-128"/>
              </a:defRPr>
            </a:lvl1pPr>
          </a:lstStyle>
          <a:p>
            <a:pPr lvl="0"/>
            <a:r>
              <a:rPr kumimoji="1" lang="ja-JP" altLang="en-US"/>
              <a:t>日付を記入　年　　月　　日</a:t>
            </a:r>
          </a:p>
        </p:txBody>
      </p:sp>
      <p:pic>
        <p:nvPicPr>
          <p:cNvPr id="4" name="図 3"/>
          <p:cNvPicPr>
            <a:picLocks noChangeAspect="1"/>
          </p:cNvPicPr>
          <p:nvPr userDrawn="1"/>
        </p:nvPicPr>
        <p:blipFill>
          <a:blip r:embed="rId3" cstate="print">
            <a:duotone>
              <a:prstClr val="black"/>
              <a:schemeClr val="accent6">
                <a:tint val="45000"/>
                <a:satMod val="400000"/>
              </a:schemeClr>
            </a:duotone>
            <a:extLst>
              <a:ext uri="{BEBA8EAE-BF5A-486C-A8C5-ECC9F3942E4B}">
                <a14:imgProps xmlns:a14="http://schemas.microsoft.com/office/drawing/2010/main">
                  <a14:imgLayer r:embed="rId4">
                    <a14:imgEffect>
                      <a14:artisticLineDrawing/>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525" y="6129882"/>
            <a:ext cx="9144000" cy="755731"/>
          </a:xfrm>
          <a:prstGeom prst="rect">
            <a:avLst/>
          </a:prstGeom>
          <a:effectLst/>
        </p:spPr>
      </p:pic>
      <p:sp>
        <p:nvSpPr>
          <p:cNvPr id="12" name="正方形/長方形 11"/>
          <p:cNvSpPr/>
          <p:nvPr userDrawn="1"/>
        </p:nvSpPr>
        <p:spPr>
          <a:xfrm>
            <a:off x="0" y="3356992"/>
            <a:ext cx="9144000" cy="10820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1"/>
          </a:p>
        </p:txBody>
      </p:sp>
    </p:spTree>
    <p:extLst>
      <p:ext uri="{BB962C8B-B14F-4D97-AF65-F5344CB8AC3E}">
        <p14:creationId xmlns:p14="http://schemas.microsoft.com/office/powerpoint/2010/main" val="340444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タイトル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E8F355C-AD95-450F-AB11-63DB4AA6718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82" y="2364516"/>
            <a:ext cx="4918700" cy="107225"/>
          </a:xfrm>
          <a:prstGeom prst="rect">
            <a:avLst/>
          </a:prstGeom>
        </p:spPr>
      </p:pic>
      <p:sp>
        <p:nvSpPr>
          <p:cNvPr id="31" name="タイトル 1"/>
          <p:cNvSpPr>
            <a:spLocks noGrp="1"/>
          </p:cNvSpPr>
          <p:nvPr>
            <p:ph type="ctrTitle" hasCustomPrompt="1"/>
          </p:nvPr>
        </p:nvSpPr>
        <p:spPr>
          <a:xfrm>
            <a:off x="118582" y="1961655"/>
            <a:ext cx="4918700" cy="504617"/>
          </a:xfrm>
        </p:spPr>
        <p:txBody>
          <a:bodyPr>
            <a:normAutofit/>
          </a:bodyPr>
          <a:lstStyle>
            <a:lvl1pPr algn="l">
              <a:defRPr sz="1500">
                <a:solidFill>
                  <a:schemeClr val="tx1"/>
                </a:solidFill>
                <a:latin typeface="メイリオ" panose="020B0604030504040204" pitchFamily="50" charset="-128"/>
                <a:ea typeface="メイリオ" panose="020B0604030504040204" pitchFamily="50" charset="-128"/>
              </a:defRPr>
            </a:lvl1pPr>
          </a:lstStyle>
          <a:p>
            <a:r>
              <a:rPr kumimoji="1" lang="ja-JP" altLang="en-US"/>
              <a:t>提案タイトル</a:t>
            </a:r>
          </a:p>
        </p:txBody>
      </p:sp>
      <p:pic>
        <p:nvPicPr>
          <p:cNvPr id="32" name="図 3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7518" y="6165311"/>
            <a:ext cx="1092581" cy="471603"/>
          </a:xfrm>
          <a:prstGeom prst="rect">
            <a:avLst/>
          </a:prstGeom>
        </p:spPr>
      </p:pic>
      <p:sp>
        <p:nvSpPr>
          <p:cNvPr id="33" name="テキスト プレースホルダー 15"/>
          <p:cNvSpPr>
            <a:spLocks noGrp="1"/>
          </p:cNvSpPr>
          <p:nvPr>
            <p:ph type="body" sz="quarter" idx="10" hasCustomPrompt="1"/>
          </p:nvPr>
        </p:nvSpPr>
        <p:spPr>
          <a:xfrm>
            <a:off x="118581" y="1611048"/>
            <a:ext cx="3788020" cy="344649"/>
          </a:xfrm>
        </p:spPr>
        <p:txBody>
          <a:bodyPr anchor="ctr">
            <a:normAutofit/>
          </a:bodyPr>
          <a:lstStyle>
            <a:lvl1pPr marL="0" indent="0">
              <a:buNone/>
              <a:defRPr sz="1051">
                <a:latin typeface="メイリオ" panose="020B0604030504040204" pitchFamily="50" charset="-128"/>
                <a:ea typeface="メイリオ" panose="020B0604030504040204" pitchFamily="50" charset="-128"/>
              </a:defRPr>
            </a:lvl1pPr>
          </a:lstStyle>
          <a:p>
            <a:pPr lvl="0"/>
            <a:r>
              <a:rPr kumimoji="1" lang="ja-JP" altLang="en-US"/>
              <a:t>提案先名称を記入（●●御中）</a:t>
            </a:r>
          </a:p>
        </p:txBody>
      </p:sp>
      <p:sp>
        <p:nvSpPr>
          <p:cNvPr id="34" name="テキスト プレースホルダー 20"/>
          <p:cNvSpPr>
            <a:spLocks noGrp="1"/>
          </p:cNvSpPr>
          <p:nvPr>
            <p:ph type="body" sz="quarter" idx="11" hasCustomPrompt="1"/>
          </p:nvPr>
        </p:nvSpPr>
        <p:spPr>
          <a:xfrm>
            <a:off x="118586" y="2484018"/>
            <a:ext cx="1815967" cy="297554"/>
          </a:xfrm>
        </p:spPr>
        <p:txBody>
          <a:bodyPr anchor="ctr">
            <a:noAutofit/>
          </a:bodyPr>
          <a:lstStyle>
            <a:lvl1pPr marL="0" indent="0" algn="l">
              <a:buNone/>
              <a:defRPr sz="1051">
                <a:latin typeface="メイリオ" panose="020B0604030504040204" pitchFamily="50" charset="-128"/>
                <a:ea typeface="メイリオ" panose="020B0604030504040204" pitchFamily="50" charset="-128"/>
              </a:defRPr>
            </a:lvl1pPr>
          </a:lstStyle>
          <a:p>
            <a:pPr lvl="0"/>
            <a:r>
              <a:rPr kumimoji="1" lang="en-US" altLang="ja-JP"/>
              <a:t>2019.00.00</a:t>
            </a:r>
            <a:endParaRPr kumimoji="1" lang="ja-JP" altLang="en-US"/>
          </a:p>
        </p:txBody>
      </p:sp>
      <p:sp>
        <p:nvSpPr>
          <p:cNvPr id="36" name="テキスト プレースホルダー 20"/>
          <p:cNvSpPr>
            <a:spLocks noGrp="1"/>
          </p:cNvSpPr>
          <p:nvPr>
            <p:ph type="body" sz="quarter" idx="12" hasCustomPrompt="1"/>
          </p:nvPr>
        </p:nvSpPr>
        <p:spPr>
          <a:xfrm>
            <a:off x="118586" y="5157192"/>
            <a:ext cx="1815967" cy="360040"/>
          </a:xfrm>
        </p:spPr>
        <p:txBody>
          <a:bodyPr anchor="b">
            <a:noAutofit/>
          </a:bodyPr>
          <a:lstStyle>
            <a:lvl1pPr marL="0" indent="0" algn="l">
              <a:buNone/>
              <a:defRPr sz="1051">
                <a:latin typeface="メイリオ" panose="020B0604030504040204" pitchFamily="50" charset="-128"/>
                <a:ea typeface="メイリオ" panose="020B0604030504040204" pitchFamily="50" charset="-128"/>
              </a:defRPr>
            </a:lvl1pPr>
          </a:lstStyle>
          <a:p>
            <a:pPr lvl="0"/>
            <a:r>
              <a:rPr kumimoji="1" lang="ja-JP" altLang="en-US"/>
              <a:t>株式会社エプコ</a:t>
            </a:r>
            <a:endParaRPr kumimoji="1" lang="en-US" altLang="ja-JP"/>
          </a:p>
        </p:txBody>
      </p:sp>
      <p:sp>
        <p:nvSpPr>
          <p:cNvPr id="37" name="テキスト プレースホルダー 20"/>
          <p:cNvSpPr>
            <a:spLocks noGrp="1"/>
          </p:cNvSpPr>
          <p:nvPr>
            <p:ph type="body" sz="quarter" idx="13" hasCustomPrompt="1"/>
          </p:nvPr>
        </p:nvSpPr>
        <p:spPr>
          <a:xfrm>
            <a:off x="118586" y="5522837"/>
            <a:ext cx="1815967" cy="360040"/>
          </a:xfrm>
        </p:spPr>
        <p:txBody>
          <a:bodyPr anchor="ctr">
            <a:noAutofit/>
          </a:bodyPr>
          <a:lstStyle>
            <a:lvl1pPr marL="0" indent="0" algn="l">
              <a:buNone/>
              <a:defRPr sz="1051">
                <a:latin typeface="メイリオ" panose="020B0604030504040204" pitchFamily="50" charset="-128"/>
                <a:ea typeface="メイリオ" panose="020B0604030504040204" pitchFamily="50" charset="-128"/>
              </a:defRPr>
            </a:lvl1pPr>
          </a:lstStyle>
          <a:p>
            <a:pPr lvl="0"/>
            <a:r>
              <a:rPr kumimoji="1" lang="ja-JP" altLang="en-US"/>
              <a:t>部署名</a:t>
            </a:r>
          </a:p>
        </p:txBody>
      </p:sp>
    </p:spTree>
    <p:extLst>
      <p:ext uri="{BB962C8B-B14F-4D97-AF65-F5344CB8AC3E}">
        <p14:creationId xmlns:p14="http://schemas.microsoft.com/office/powerpoint/2010/main" val="1169605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11" name="正方形/長方形 10"/>
          <p:cNvSpPr/>
          <p:nvPr userDrawn="1"/>
        </p:nvSpPr>
        <p:spPr>
          <a:xfrm>
            <a:off x="-9818" y="6525344"/>
            <a:ext cx="9153818" cy="335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1"/>
          </a:p>
        </p:txBody>
      </p:sp>
      <p:sp>
        <p:nvSpPr>
          <p:cNvPr id="2" name="タイトル 1"/>
          <p:cNvSpPr>
            <a:spLocks noGrp="1"/>
          </p:cNvSpPr>
          <p:nvPr>
            <p:ph type="title"/>
          </p:nvPr>
        </p:nvSpPr>
        <p:spPr>
          <a:xfrm>
            <a:off x="52116" y="44624"/>
            <a:ext cx="7843333" cy="432048"/>
          </a:xfrm>
        </p:spPr>
        <p:txBody>
          <a:bodyPr>
            <a:normAutofit/>
          </a:bodyPr>
          <a:lstStyle>
            <a:lvl1pPr algn="l">
              <a:defRPr sz="1500" b="1">
                <a:latin typeface="+mj-ea"/>
                <a:ea typeface="+mj-ea"/>
              </a:defRPr>
            </a:lvl1pPr>
          </a:lstStyle>
          <a:p>
            <a:r>
              <a:rPr kumimoji="1" lang="ja-JP" altLang="en-US"/>
              <a:t>マスター タイトルの書式設定</a:t>
            </a:r>
          </a:p>
        </p:txBody>
      </p:sp>
      <p:sp>
        <p:nvSpPr>
          <p:cNvPr id="6" name="正方形/長方形 5"/>
          <p:cNvSpPr/>
          <p:nvPr userDrawn="1"/>
        </p:nvSpPr>
        <p:spPr>
          <a:xfrm>
            <a:off x="0" y="501056"/>
            <a:ext cx="9144000" cy="72000"/>
          </a:xfrm>
          <a:prstGeom prst="rect">
            <a:avLst/>
          </a:prstGeom>
          <a:gradFill flip="none" rotWithShape="1">
            <a:gsLst>
              <a:gs pos="0">
                <a:schemeClr val="accent1"/>
              </a:gs>
              <a:gs pos="75000">
                <a:schemeClr val="accent1">
                  <a:tint val="44500"/>
                  <a:satMod val="160000"/>
                </a:schemeClr>
              </a:gs>
              <a:gs pos="100000">
                <a:schemeClr val="accent1">
                  <a:tint val="23500"/>
                  <a:satMod val="1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1"/>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86432" y="86893"/>
            <a:ext cx="830769" cy="347510"/>
          </a:xfrm>
          <a:prstGeom prst="rect">
            <a:avLst/>
          </a:prstGeom>
        </p:spPr>
      </p:pic>
      <p:sp>
        <p:nvSpPr>
          <p:cNvPr id="9" name="フッター プレースホルダー 8"/>
          <p:cNvSpPr>
            <a:spLocks noGrp="1"/>
          </p:cNvSpPr>
          <p:nvPr>
            <p:ph type="ftr" sz="quarter" idx="11"/>
          </p:nvPr>
        </p:nvSpPr>
        <p:spPr>
          <a:xfrm>
            <a:off x="3117167" y="6609448"/>
            <a:ext cx="2895600" cy="154849"/>
          </a:xfrm>
        </p:spPr>
        <p:txBody>
          <a:bodyPr/>
          <a:lstStyle>
            <a:lvl1pPr>
              <a:defRPr sz="751">
                <a:solidFill>
                  <a:schemeClr val="bg1"/>
                </a:solidFill>
              </a:defRPr>
            </a:lvl1pPr>
          </a:lstStyle>
          <a:p>
            <a:endParaRPr lang="ja-JP" altLang="en-US"/>
          </a:p>
        </p:txBody>
      </p:sp>
      <p:sp>
        <p:nvSpPr>
          <p:cNvPr id="10" name="スライド番号プレースホルダー 9"/>
          <p:cNvSpPr>
            <a:spLocks noGrp="1"/>
          </p:cNvSpPr>
          <p:nvPr>
            <p:ph type="sldNum" sz="quarter" idx="12"/>
          </p:nvPr>
        </p:nvSpPr>
        <p:spPr>
          <a:xfrm>
            <a:off x="6997688" y="6560348"/>
            <a:ext cx="2133600" cy="253028"/>
          </a:xfrm>
        </p:spPr>
        <p:txBody>
          <a:bodyPr/>
          <a:lstStyle>
            <a:lvl1pPr>
              <a:defRPr sz="1051">
                <a:solidFill>
                  <a:schemeClr val="bg1"/>
                </a:solidFill>
                <a:latin typeface="Calibri" panose="020F0502020204030204" pitchFamily="34" charset="0"/>
              </a:defRPr>
            </a:lvl1pPr>
          </a:lstStyle>
          <a:p>
            <a:fld id="{51F98699-665A-4121-8EB3-4A368623DC07}" type="slidenum">
              <a:rPr lang="ja-JP" altLang="en-US" smtClean="0"/>
              <a:pPr/>
              <a:t>‹#›</a:t>
            </a:fld>
            <a:endParaRPr lang="ja-JP" altLang="en-US"/>
          </a:p>
        </p:txBody>
      </p:sp>
      <p:pic>
        <p:nvPicPr>
          <p:cNvPr id="8" name="図 2">
            <a:extLst>
              <a:ext uri="{FF2B5EF4-FFF2-40B4-BE49-F238E27FC236}">
                <a16:creationId xmlns:a16="http://schemas.microsoft.com/office/drawing/2014/main" id="{3D75F082-8D6B-4C1A-AD4B-314D133EA0CA}"/>
              </a:ext>
            </a:extLst>
          </p:cNvPr>
          <p:cNvPicPr>
            <a:picLocks noChangeAspect="1"/>
          </p:cNvPicPr>
          <p:nvPr userDrawn="1"/>
        </p:nvPicPr>
        <p:blipFill>
          <a:blip r:embed="rId3" cstate="print"/>
          <a:stretch>
            <a:fillRect/>
          </a:stretch>
        </p:blipFill>
        <p:spPr>
          <a:xfrm>
            <a:off x="7651539" y="12858"/>
            <a:ext cx="484861" cy="471434"/>
          </a:xfrm>
          <a:prstGeom prst="rect">
            <a:avLst/>
          </a:prstGeom>
        </p:spPr>
      </p:pic>
    </p:spTree>
    <p:extLst>
      <p:ext uri="{BB962C8B-B14F-4D97-AF65-F5344CB8AC3E}">
        <p14:creationId xmlns:p14="http://schemas.microsoft.com/office/powerpoint/2010/main" val="3271301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2_タイトルのみ">
    <p:spTree>
      <p:nvGrpSpPr>
        <p:cNvPr id="1" name=""/>
        <p:cNvGrpSpPr/>
        <p:nvPr/>
      </p:nvGrpSpPr>
      <p:grpSpPr>
        <a:xfrm>
          <a:off x="0" y="0"/>
          <a:ext cx="0" cy="0"/>
          <a:chOff x="0" y="0"/>
          <a:chExt cx="0" cy="0"/>
        </a:xfrm>
      </p:grpSpPr>
      <p:sp>
        <p:nvSpPr>
          <p:cNvPr id="11" name="正方形/長方形 10"/>
          <p:cNvSpPr/>
          <p:nvPr userDrawn="1"/>
        </p:nvSpPr>
        <p:spPr>
          <a:xfrm>
            <a:off x="-9818" y="6525344"/>
            <a:ext cx="9153818" cy="3355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1"/>
          </a:p>
        </p:txBody>
      </p:sp>
      <p:sp>
        <p:nvSpPr>
          <p:cNvPr id="2" name="タイトル 1"/>
          <p:cNvSpPr>
            <a:spLocks noGrp="1"/>
          </p:cNvSpPr>
          <p:nvPr>
            <p:ph type="title" hasCustomPrompt="1"/>
          </p:nvPr>
        </p:nvSpPr>
        <p:spPr>
          <a:xfrm>
            <a:off x="52116" y="44624"/>
            <a:ext cx="7843333" cy="432048"/>
          </a:xfrm>
        </p:spPr>
        <p:txBody>
          <a:bodyPr>
            <a:normAutofit/>
          </a:bodyPr>
          <a:lstStyle>
            <a:lvl1pPr algn="l">
              <a:defRPr sz="1500">
                <a:latin typeface="+mj-ea"/>
                <a:ea typeface="+mj-ea"/>
              </a:defRPr>
            </a:lvl1pPr>
          </a:lstStyle>
          <a:p>
            <a:r>
              <a:rPr kumimoji="1" lang="ja-JP" altLang="en-US"/>
              <a:t>補足タイトル</a:t>
            </a:r>
          </a:p>
        </p:txBody>
      </p:sp>
      <p:sp>
        <p:nvSpPr>
          <p:cNvPr id="6" name="正方形/長方形 5"/>
          <p:cNvSpPr/>
          <p:nvPr userDrawn="1"/>
        </p:nvSpPr>
        <p:spPr>
          <a:xfrm>
            <a:off x="0" y="501056"/>
            <a:ext cx="9144000" cy="72000"/>
          </a:xfrm>
          <a:prstGeom prst="rect">
            <a:avLst/>
          </a:prstGeom>
          <a:gradFill flip="none" rotWithShape="1">
            <a:gsLst>
              <a:gs pos="0">
                <a:schemeClr val="tx1">
                  <a:lumMod val="50000"/>
                  <a:lumOff val="50000"/>
                  <a:shade val="30000"/>
                  <a:satMod val="115000"/>
                </a:schemeClr>
              </a:gs>
              <a:gs pos="60000">
                <a:schemeClr val="tx1">
                  <a:lumMod val="50000"/>
                  <a:lumOff val="50000"/>
                  <a:shade val="67500"/>
                  <a:satMod val="115000"/>
                </a:schemeClr>
              </a:gs>
              <a:gs pos="100000">
                <a:schemeClr val="tx1">
                  <a:lumMod val="25000"/>
                  <a:lumOff val="7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1"/>
          </a:p>
        </p:txBody>
      </p:sp>
      <p:sp>
        <p:nvSpPr>
          <p:cNvPr id="9" name="フッター プレースホルダー 8"/>
          <p:cNvSpPr>
            <a:spLocks noGrp="1"/>
          </p:cNvSpPr>
          <p:nvPr>
            <p:ph type="ftr" sz="quarter" idx="11"/>
          </p:nvPr>
        </p:nvSpPr>
        <p:spPr>
          <a:xfrm>
            <a:off x="3117167" y="6609448"/>
            <a:ext cx="2895600" cy="154849"/>
          </a:xfrm>
        </p:spPr>
        <p:txBody>
          <a:bodyPr/>
          <a:lstStyle>
            <a:lvl1pPr>
              <a:defRPr sz="751">
                <a:solidFill>
                  <a:schemeClr val="bg1"/>
                </a:solidFill>
              </a:defRPr>
            </a:lvl1pPr>
          </a:lstStyle>
          <a:p>
            <a:endParaRPr lang="ja-JP" altLang="en-US"/>
          </a:p>
        </p:txBody>
      </p:sp>
      <p:sp>
        <p:nvSpPr>
          <p:cNvPr id="10" name="スライド番号プレースホルダー 9"/>
          <p:cNvSpPr>
            <a:spLocks noGrp="1"/>
          </p:cNvSpPr>
          <p:nvPr>
            <p:ph type="sldNum" sz="quarter" idx="12"/>
          </p:nvPr>
        </p:nvSpPr>
        <p:spPr>
          <a:xfrm>
            <a:off x="6997688" y="6560348"/>
            <a:ext cx="2133600" cy="253028"/>
          </a:xfrm>
        </p:spPr>
        <p:txBody>
          <a:bodyPr/>
          <a:lstStyle>
            <a:lvl1pPr>
              <a:defRPr sz="1051">
                <a:solidFill>
                  <a:schemeClr val="bg1"/>
                </a:solidFill>
                <a:latin typeface="Calibri" panose="020F0502020204030204" pitchFamily="34" charset="0"/>
              </a:defRPr>
            </a:lvl1pPr>
          </a:lstStyle>
          <a:p>
            <a:fld id="{51F98699-665A-4121-8EB3-4A368623DC07}" type="slidenum">
              <a:rPr lang="ja-JP" altLang="en-US" smtClean="0"/>
              <a:pPr/>
              <a:t>‹#›</a:t>
            </a:fld>
            <a:endParaRPr lang="ja-JP" altLang="en-US"/>
          </a:p>
        </p:txBody>
      </p:sp>
      <p:pic>
        <p:nvPicPr>
          <p:cNvPr id="8" name="図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86432" y="86893"/>
            <a:ext cx="830769" cy="347510"/>
          </a:xfrm>
          <a:prstGeom prst="rect">
            <a:avLst/>
          </a:prstGeom>
        </p:spPr>
      </p:pic>
      <p:pic>
        <p:nvPicPr>
          <p:cNvPr id="12" name="図 2">
            <a:extLst>
              <a:ext uri="{FF2B5EF4-FFF2-40B4-BE49-F238E27FC236}">
                <a16:creationId xmlns:a16="http://schemas.microsoft.com/office/drawing/2014/main" id="{D12AA088-3336-49FC-A4DB-D0224C237129}"/>
              </a:ext>
            </a:extLst>
          </p:cNvPr>
          <p:cNvPicPr>
            <a:picLocks noChangeAspect="1"/>
          </p:cNvPicPr>
          <p:nvPr userDrawn="1"/>
        </p:nvPicPr>
        <p:blipFill>
          <a:blip r:embed="rId3" cstate="print"/>
          <a:stretch>
            <a:fillRect/>
          </a:stretch>
        </p:blipFill>
        <p:spPr>
          <a:xfrm>
            <a:off x="7651539" y="12858"/>
            <a:ext cx="484861" cy="471434"/>
          </a:xfrm>
          <a:prstGeom prst="rect">
            <a:avLst/>
          </a:prstGeom>
        </p:spPr>
      </p:pic>
    </p:spTree>
    <p:extLst>
      <p:ext uri="{BB962C8B-B14F-4D97-AF65-F5344CB8AC3E}">
        <p14:creationId xmlns:p14="http://schemas.microsoft.com/office/powerpoint/2010/main" val="3105079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52116" y="44624"/>
            <a:ext cx="7843333" cy="432048"/>
          </a:xfrm>
        </p:spPr>
        <p:txBody>
          <a:bodyPr>
            <a:normAutofit/>
          </a:bodyPr>
          <a:lstStyle>
            <a:lvl1pPr algn="l">
              <a:defRPr sz="1500">
                <a:latin typeface="+mj-ea"/>
                <a:ea typeface="+mj-ea"/>
              </a:defRPr>
            </a:lvl1pPr>
          </a:lstStyle>
          <a:p>
            <a:r>
              <a:rPr kumimoji="1" lang="ja-JP" altLang="en-US"/>
              <a:t>マスター タイトルの書式設定</a:t>
            </a:r>
          </a:p>
        </p:txBody>
      </p:sp>
      <p:sp>
        <p:nvSpPr>
          <p:cNvPr id="6" name="正方形/長方形 5"/>
          <p:cNvSpPr/>
          <p:nvPr userDrawn="1"/>
        </p:nvSpPr>
        <p:spPr>
          <a:xfrm>
            <a:off x="0" y="507162"/>
            <a:ext cx="9144000" cy="72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1"/>
          </a:p>
        </p:txBody>
      </p:sp>
      <p:sp>
        <p:nvSpPr>
          <p:cNvPr id="9" name="フッター プレースホルダー 8"/>
          <p:cNvSpPr>
            <a:spLocks noGrp="1"/>
          </p:cNvSpPr>
          <p:nvPr>
            <p:ph type="ftr" sz="quarter" idx="11"/>
          </p:nvPr>
        </p:nvSpPr>
        <p:spPr>
          <a:xfrm>
            <a:off x="2195" y="6672002"/>
            <a:ext cx="2895600" cy="154849"/>
          </a:xfrm>
        </p:spPr>
        <p:txBody>
          <a:bodyPr/>
          <a:lstStyle>
            <a:lvl1pPr algn="l">
              <a:defRPr sz="751">
                <a:solidFill>
                  <a:schemeClr val="tx1"/>
                </a:solidFill>
              </a:defRPr>
            </a:lvl1pPr>
          </a:lstStyle>
          <a:p>
            <a:endParaRPr lang="ja-JP" altLang="en-US"/>
          </a:p>
        </p:txBody>
      </p:sp>
      <p:sp>
        <p:nvSpPr>
          <p:cNvPr id="10" name="スライド番号プレースホルダー 9"/>
          <p:cNvSpPr>
            <a:spLocks noGrp="1"/>
          </p:cNvSpPr>
          <p:nvPr>
            <p:ph type="sldNum" sz="quarter" idx="12"/>
          </p:nvPr>
        </p:nvSpPr>
        <p:spPr>
          <a:xfrm>
            <a:off x="6997688" y="6587243"/>
            <a:ext cx="2133600" cy="253028"/>
          </a:xfrm>
        </p:spPr>
        <p:txBody>
          <a:bodyPr/>
          <a:lstStyle>
            <a:lvl1pPr>
              <a:defRPr sz="1351">
                <a:solidFill>
                  <a:schemeClr val="tx1"/>
                </a:solidFill>
                <a:latin typeface="Calibri" panose="020F0502020204030204" pitchFamily="34" charset="0"/>
              </a:defRPr>
            </a:lvl1pPr>
          </a:lstStyle>
          <a:p>
            <a:fld id="{51F98699-665A-4121-8EB3-4A368623DC07}" type="slidenum">
              <a:rPr lang="ja-JP" altLang="en-US" smtClean="0"/>
              <a:pPr/>
              <a:t>‹#›</a:t>
            </a:fld>
            <a:endParaRPr lang="ja-JP" altLang="en-US"/>
          </a:p>
        </p:txBody>
      </p:sp>
      <p:pic>
        <p:nvPicPr>
          <p:cNvPr id="7" name="図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86432" y="86893"/>
            <a:ext cx="830769" cy="347510"/>
          </a:xfrm>
          <a:prstGeom prst="rect">
            <a:avLst/>
          </a:prstGeom>
        </p:spPr>
      </p:pic>
      <p:pic>
        <p:nvPicPr>
          <p:cNvPr id="8" name="図 2">
            <a:extLst>
              <a:ext uri="{FF2B5EF4-FFF2-40B4-BE49-F238E27FC236}">
                <a16:creationId xmlns:a16="http://schemas.microsoft.com/office/drawing/2014/main" id="{58368904-7D81-49B6-8F4B-463BEEA2F1D6}"/>
              </a:ext>
            </a:extLst>
          </p:cNvPr>
          <p:cNvPicPr>
            <a:picLocks noChangeAspect="1"/>
          </p:cNvPicPr>
          <p:nvPr userDrawn="1"/>
        </p:nvPicPr>
        <p:blipFill>
          <a:blip r:embed="rId3" cstate="print"/>
          <a:stretch>
            <a:fillRect/>
          </a:stretch>
        </p:blipFill>
        <p:spPr>
          <a:xfrm>
            <a:off x="7651539" y="12858"/>
            <a:ext cx="484861" cy="471434"/>
          </a:xfrm>
          <a:prstGeom prst="rect">
            <a:avLst/>
          </a:prstGeom>
        </p:spPr>
      </p:pic>
    </p:spTree>
    <p:extLst>
      <p:ext uri="{BB962C8B-B14F-4D97-AF65-F5344CB8AC3E}">
        <p14:creationId xmlns:p14="http://schemas.microsoft.com/office/powerpoint/2010/main" val="13199437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3_タイトルのみ">
    <p:spTree>
      <p:nvGrpSpPr>
        <p:cNvPr id="1" name=""/>
        <p:cNvGrpSpPr/>
        <p:nvPr/>
      </p:nvGrpSpPr>
      <p:grpSpPr>
        <a:xfrm>
          <a:off x="0" y="0"/>
          <a:ext cx="0" cy="0"/>
          <a:chOff x="0" y="0"/>
          <a:chExt cx="0" cy="0"/>
        </a:xfrm>
      </p:grpSpPr>
      <p:sp>
        <p:nvSpPr>
          <p:cNvPr id="8" name="正方形/長方形 7"/>
          <p:cNvSpPr/>
          <p:nvPr userDrawn="1"/>
        </p:nvSpPr>
        <p:spPr>
          <a:xfrm>
            <a:off x="0" y="507160"/>
            <a:ext cx="9144000" cy="72000"/>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1"/>
          </a:p>
        </p:txBody>
      </p:sp>
      <p:sp>
        <p:nvSpPr>
          <p:cNvPr id="2" name="タイトル 1"/>
          <p:cNvSpPr>
            <a:spLocks noGrp="1"/>
          </p:cNvSpPr>
          <p:nvPr>
            <p:ph type="title" hasCustomPrompt="1"/>
          </p:nvPr>
        </p:nvSpPr>
        <p:spPr>
          <a:xfrm>
            <a:off x="52116" y="44624"/>
            <a:ext cx="7843333" cy="432048"/>
          </a:xfrm>
        </p:spPr>
        <p:txBody>
          <a:bodyPr>
            <a:normAutofit/>
          </a:bodyPr>
          <a:lstStyle>
            <a:lvl1pPr algn="l">
              <a:defRPr sz="1500">
                <a:latin typeface="+mj-ea"/>
                <a:ea typeface="+mj-ea"/>
              </a:defRPr>
            </a:lvl1pPr>
          </a:lstStyle>
          <a:p>
            <a:r>
              <a:rPr kumimoji="1" lang="ja-JP" altLang="en-US"/>
              <a:t>補足タイトル</a:t>
            </a:r>
          </a:p>
        </p:txBody>
      </p:sp>
      <p:sp>
        <p:nvSpPr>
          <p:cNvPr id="9" name="フッター プレースホルダー 8"/>
          <p:cNvSpPr>
            <a:spLocks noGrp="1"/>
          </p:cNvSpPr>
          <p:nvPr>
            <p:ph type="ftr" sz="quarter" idx="11"/>
          </p:nvPr>
        </p:nvSpPr>
        <p:spPr>
          <a:xfrm>
            <a:off x="2195" y="6672002"/>
            <a:ext cx="2895600" cy="154849"/>
          </a:xfrm>
        </p:spPr>
        <p:txBody>
          <a:bodyPr/>
          <a:lstStyle>
            <a:lvl1pPr algn="l">
              <a:defRPr sz="751">
                <a:solidFill>
                  <a:schemeClr val="tx1"/>
                </a:solidFill>
              </a:defRPr>
            </a:lvl1pPr>
          </a:lstStyle>
          <a:p>
            <a:endParaRPr lang="ja-JP" altLang="en-US"/>
          </a:p>
        </p:txBody>
      </p:sp>
      <p:sp>
        <p:nvSpPr>
          <p:cNvPr id="10" name="スライド番号プレースホルダー 9"/>
          <p:cNvSpPr>
            <a:spLocks noGrp="1"/>
          </p:cNvSpPr>
          <p:nvPr>
            <p:ph type="sldNum" sz="quarter" idx="12"/>
          </p:nvPr>
        </p:nvSpPr>
        <p:spPr>
          <a:xfrm>
            <a:off x="6997688" y="6587243"/>
            <a:ext cx="2133600" cy="253028"/>
          </a:xfrm>
        </p:spPr>
        <p:txBody>
          <a:bodyPr/>
          <a:lstStyle>
            <a:lvl1pPr>
              <a:defRPr sz="1351">
                <a:solidFill>
                  <a:schemeClr val="tx1"/>
                </a:solidFill>
                <a:latin typeface="Calibri" panose="020F0502020204030204" pitchFamily="34" charset="0"/>
              </a:defRPr>
            </a:lvl1pPr>
          </a:lstStyle>
          <a:p>
            <a:fld id="{51F98699-665A-4121-8EB3-4A368623DC07}" type="slidenum">
              <a:rPr lang="ja-JP" altLang="en-US" smtClean="0"/>
              <a:pPr/>
              <a:t>‹#›</a:t>
            </a:fld>
            <a:endParaRPr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86432" y="110680"/>
            <a:ext cx="830769" cy="281455"/>
          </a:xfrm>
          <a:prstGeom prst="rect">
            <a:avLst/>
          </a:prstGeom>
        </p:spPr>
      </p:pic>
      <p:pic>
        <p:nvPicPr>
          <p:cNvPr id="7" name="図 2">
            <a:extLst>
              <a:ext uri="{FF2B5EF4-FFF2-40B4-BE49-F238E27FC236}">
                <a16:creationId xmlns:a16="http://schemas.microsoft.com/office/drawing/2014/main" id="{51D6882D-13A9-42DE-9C6A-FBE60032092C}"/>
              </a:ext>
            </a:extLst>
          </p:cNvPr>
          <p:cNvPicPr>
            <a:picLocks noChangeAspect="1"/>
          </p:cNvPicPr>
          <p:nvPr userDrawn="1"/>
        </p:nvPicPr>
        <p:blipFill>
          <a:blip r:embed="rId3" cstate="print"/>
          <a:stretch>
            <a:fillRect/>
          </a:stretch>
        </p:blipFill>
        <p:spPr>
          <a:xfrm>
            <a:off x="7651539" y="12858"/>
            <a:ext cx="484861" cy="471434"/>
          </a:xfrm>
          <a:prstGeom prst="rect">
            <a:avLst/>
          </a:prstGeom>
        </p:spPr>
      </p:pic>
    </p:spTree>
    <p:extLst>
      <p:ext uri="{BB962C8B-B14F-4D97-AF65-F5344CB8AC3E}">
        <p14:creationId xmlns:p14="http://schemas.microsoft.com/office/powerpoint/2010/main" val="3254290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6" name="正方形/長方形 5"/>
          <p:cNvSpPr/>
          <p:nvPr userDrawn="1"/>
        </p:nvSpPr>
        <p:spPr>
          <a:xfrm>
            <a:off x="2" y="0"/>
            <a:ext cx="1329231" cy="65973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1"/>
          </a:p>
        </p:txBody>
      </p:sp>
      <p:sp>
        <p:nvSpPr>
          <p:cNvPr id="11" name="フッター プレースホルダー 8"/>
          <p:cNvSpPr>
            <a:spLocks noGrp="1"/>
          </p:cNvSpPr>
          <p:nvPr>
            <p:ph type="ftr" sz="quarter" idx="11"/>
          </p:nvPr>
        </p:nvSpPr>
        <p:spPr>
          <a:xfrm>
            <a:off x="2195" y="6672002"/>
            <a:ext cx="2895600" cy="154849"/>
          </a:xfrm>
        </p:spPr>
        <p:txBody>
          <a:bodyPr/>
          <a:lstStyle>
            <a:lvl1pPr algn="l">
              <a:defRPr sz="751">
                <a:solidFill>
                  <a:schemeClr val="tx1"/>
                </a:solidFill>
              </a:defRPr>
            </a:lvl1pPr>
          </a:lstStyle>
          <a:p>
            <a:endParaRPr lang="ja-JP" altLang="en-US"/>
          </a:p>
        </p:txBody>
      </p:sp>
      <p:sp>
        <p:nvSpPr>
          <p:cNvPr id="13" name="スライド番号プレースホルダー 9"/>
          <p:cNvSpPr>
            <a:spLocks noGrp="1"/>
          </p:cNvSpPr>
          <p:nvPr>
            <p:ph type="sldNum" sz="quarter" idx="12"/>
          </p:nvPr>
        </p:nvSpPr>
        <p:spPr>
          <a:xfrm>
            <a:off x="6997688" y="6587243"/>
            <a:ext cx="2133600" cy="253028"/>
          </a:xfrm>
        </p:spPr>
        <p:txBody>
          <a:bodyPr/>
          <a:lstStyle>
            <a:lvl1pPr>
              <a:defRPr sz="1351">
                <a:solidFill>
                  <a:schemeClr val="tx1"/>
                </a:solidFill>
                <a:latin typeface="Calibri" panose="020F0502020204030204" pitchFamily="34" charset="0"/>
              </a:defRPr>
            </a:lvl1pPr>
          </a:lstStyle>
          <a:p>
            <a:fld id="{51F98699-665A-4121-8EB3-4A368623DC07}" type="slidenum">
              <a:rPr lang="ja-JP" altLang="en-US" smtClean="0"/>
              <a:pPr/>
              <a:t>‹#›</a:t>
            </a:fld>
            <a:endParaRPr lang="ja-JP" altLang="en-US"/>
          </a:p>
        </p:txBody>
      </p:sp>
    </p:spTree>
    <p:extLst>
      <p:ext uri="{BB962C8B-B14F-4D97-AF65-F5344CB8AC3E}">
        <p14:creationId xmlns:p14="http://schemas.microsoft.com/office/powerpoint/2010/main" val="184126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6" name="正方形/長方形 5"/>
          <p:cNvSpPr/>
          <p:nvPr userDrawn="1"/>
        </p:nvSpPr>
        <p:spPr>
          <a:xfrm>
            <a:off x="2" y="0"/>
            <a:ext cx="1329231" cy="6597352"/>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1"/>
          </a:p>
        </p:txBody>
      </p:sp>
      <p:sp>
        <p:nvSpPr>
          <p:cNvPr id="11" name="フッター プレースホルダー 8"/>
          <p:cNvSpPr>
            <a:spLocks noGrp="1"/>
          </p:cNvSpPr>
          <p:nvPr>
            <p:ph type="ftr" sz="quarter" idx="11"/>
          </p:nvPr>
        </p:nvSpPr>
        <p:spPr>
          <a:xfrm>
            <a:off x="3119960" y="6672002"/>
            <a:ext cx="2895600" cy="154849"/>
          </a:xfrm>
        </p:spPr>
        <p:txBody>
          <a:bodyPr/>
          <a:lstStyle>
            <a:lvl1pPr algn="ctr">
              <a:defRPr sz="751">
                <a:solidFill>
                  <a:schemeClr val="tx1"/>
                </a:solidFill>
              </a:defRPr>
            </a:lvl1pPr>
          </a:lstStyle>
          <a:p>
            <a:endParaRPr lang="ja-JP" altLang="en-US"/>
          </a:p>
        </p:txBody>
      </p:sp>
      <p:sp>
        <p:nvSpPr>
          <p:cNvPr id="13" name="スライド番号プレースホルダー 9"/>
          <p:cNvSpPr>
            <a:spLocks noGrp="1"/>
          </p:cNvSpPr>
          <p:nvPr>
            <p:ph type="sldNum" sz="quarter" idx="12"/>
          </p:nvPr>
        </p:nvSpPr>
        <p:spPr>
          <a:xfrm>
            <a:off x="6997688" y="6587243"/>
            <a:ext cx="2133600" cy="253028"/>
          </a:xfrm>
        </p:spPr>
        <p:txBody>
          <a:bodyPr/>
          <a:lstStyle>
            <a:lvl1pPr>
              <a:defRPr sz="1351">
                <a:solidFill>
                  <a:schemeClr val="tx1"/>
                </a:solidFill>
                <a:latin typeface="Calibri" panose="020F0502020204030204" pitchFamily="34" charset="0"/>
              </a:defRPr>
            </a:lvl1pPr>
          </a:lstStyle>
          <a:p>
            <a:fld id="{51F98699-665A-4121-8EB3-4A368623DC07}" type="slidenum">
              <a:rPr lang="ja-JP" altLang="en-US" smtClean="0"/>
              <a:pPr/>
              <a:t>‹#›</a:t>
            </a:fld>
            <a:endParaRPr lang="ja-JP" altLang="en-US"/>
          </a:p>
        </p:txBody>
      </p:sp>
    </p:spTree>
    <p:extLst>
      <p:ext uri="{BB962C8B-B14F-4D97-AF65-F5344CB8AC3E}">
        <p14:creationId xmlns:p14="http://schemas.microsoft.com/office/powerpoint/2010/main" val="497870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450024" y="2671225"/>
            <a:ext cx="6248762" cy="685777"/>
          </a:xfrm>
        </p:spPr>
        <p:txBody>
          <a:bodyPr>
            <a:normAutofit/>
          </a:bodyPr>
          <a:lstStyle>
            <a:lvl1pPr>
              <a:defRPr sz="2100" b="1">
                <a:latin typeface="+mj-ea"/>
                <a:ea typeface="+mj-ea"/>
              </a:defRPr>
            </a:lvl1pPr>
          </a:lstStyle>
          <a:p>
            <a:r>
              <a:rPr kumimoji="1" lang="ja-JP" altLang="en-US"/>
              <a:t>タイトル</a:t>
            </a:r>
          </a:p>
        </p:txBody>
      </p:sp>
      <p:cxnSp>
        <p:nvCxnSpPr>
          <p:cNvPr id="5" name="直線コネクタ 4"/>
          <p:cNvCxnSpPr/>
          <p:nvPr userDrawn="1"/>
        </p:nvCxnSpPr>
        <p:spPr>
          <a:xfrm>
            <a:off x="1450024" y="3356992"/>
            <a:ext cx="6248762" cy="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9" name="フッター プレースホルダー 8"/>
          <p:cNvSpPr>
            <a:spLocks noGrp="1"/>
          </p:cNvSpPr>
          <p:nvPr>
            <p:ph type="ftr" sz="quarter" idx="11"/>
          </p:nvPr>
        </p:nvSpPr>
        <p:spPr>
          <a:xfrm>
            <a:off x="2195" y="6672002"/>
            <a:ext cx="2895600" cy="154849"/>
          </a:xfrm>
        </p:spPr>
        <p:txBody>
          <a:bodyPr/>
          <a:lstStyle>
            <a:lvl1pPr algn="l">
              <a:defRPr sz="751">
                <a:solidFill>
                  <a:schemeClr val="tx1"/>
                </a:solidFill>
              </a:defRPr>
            </a:lvl1pPr>
          </a:lstStyle>
          <a:p>
            <a:endParaRPr lang="ja-JP" altLang="en-US"/>
          </a:p>
        </p:txBody>
      </p:sp>
      <p:sp>
        <p:nvSpPr>
          <p:cNvPr id="10" name="スライド番号プレースホルダー 9"/>
          <p:cNvSpPr>
            <a:spLocks noGrp="1"/>
          </p:cNvSpPr>
          <p:nvPr>
            <p:ph type="sldNum" sz="quarter" idx="12"/>
          </p:nvPr>
        </p:nvSpPr>
        <p:spPr>
          <a:xfrm>
            <a:off x="6997688" y="6587243"/>
            <a:ext cx="2133600" cy="253028"/>
          </a:xfrm>
        </p:spPr>
        <p:txBody>
          <a:bodyPr/>
          <a:lstStyle>
            <a:lvl1pPr>
              <a:defRPr sz="1351">
                <a:solidFill>
                  <a:schemeClr val="tx1"/>
                </a:solidFill>
                <a:latin typeface="Calibri" panose="020F0502020204030204" pitchFamily="34" charset="0"/>
              </a:defRPr>
            </a:lvl1pPr>
          </a:lstStyle>
          <a:p>
            <a:fld id="{51F98699-665A-4121-8EB3-4A368623DC07}" type="slidenum">
              <a:rPr lang="ja-JP" altLang="en-US" smtClean="0"/>
              <a:pPr/>
              <a:t>‹#›</a:t>
            </a:fld>
            <a:endParaRPr lang="ja-JP" altLang="en-US"/>
          </a:p>
        </p:txBody>
      </p:sp>
    </p:spTree>
    <p:extLst>
      <p:ext uri="{BB962C8B-B14F-4D97-AF65-F5344CB8AC3E}">
        <p14:creationId xmlns:p14="http://schemas.microsoft.com/office/powerpoint/2010/main" val="19524868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450024" y="2671225"/>
            <a:ext cx="6248762" cy="685777"/>
          </a:xfrm>
        </p:spPr>
        <p:txBody>
          <a:bodyPr>
            <a:normAutofit/>
          </a:bodyPr>
          <a:lstStyle>
            <a:lvl1pPr>
              <a:defRPr sz="2100" b="1">
                <a:latin typeface="+mj-ea"/>
                <a:ea typeface="+mj-ea"/>
              </a:defRPr>
            </a:lvl1pPr>
          </a:lstStyle>
          <a:p>
            <a:r>
              <a:rPr kumimoji="1" lang="ja-JP" altLang="en-US"/>
              <a:t>タイトル</a:t>
            </a:r>
          </a:p>
        </p:txBody>
      </p:sp>
      <p:cxnSp>
        <p:nvCxnSpPr>
          <p:cNvPr id="5" name="直線コネクタ 4"/>
          <p:cNvCxnSpPr/>
          <p:nvPr userDrawn="1"/>
        </p:nvCxnSpPr>
        <p:spPr>
          <a:xfrm>
            <a:off x="1450024" y="3356992"/>
            <a:ext cx="6248762" cy="0"/>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9" name="フッター プレースホルダー 8"/>
          <p:cNvSpPr>
            <a:spLocks noGrp="1"/>
          </p:cNvSpPr>
          <p:nvPr>
            <p:ph type="ftr" sz="quarter" idx="11"/>
          </p:nvPr>
        </p:nvSpPr>
        <p:spPr>
          <a:xfrm>
            <a:off x="3119960" y="6672002"/>
            <a:ext cx="2895600" cy="154849"/>
          </a:xfrm>
        </p:spPr>
        <p:txBody>
          <a:bodyPr/>
          <a:lstStyle>
            <a:lvl1pPr algn="r">
              <a:defRPr sz="751">
                <a:solidFill>
                  <a:schemeClr val="tx1"/>
                </a:solidFill>
              </a:defRPr>
            </a:lvl1pPr>
          </a:lstStyle>
          <a:p>
            <a:endParaRPr lang="ja-JP" altLang="en-US"/>
          </a:p>
        </p:txBody>
      </p:sp>
      <p:sp>
        <p:nvSpPr>
          <p:cNvPr id="10" name="スライド番号プレースホルダー 9"/>
          <p:cNvSpPr>
            <a:spLocks noGrp="1"/>
          </p:cNvSpPr>
          <p:nvPr>
            <p:ph type="sldNum" sz="quarter" idx="12"/>
          </p:nvPr>
        </p:nvSpPr>
        <p:spPr>
          <a:xfrm>
            <a:off x="6997688" y="6587243"/>
            <a:ext cx="2133600" cy="253028"/>
          </a:xfrm>
        </p:spPr>
        <p:txBody>
          <a:bodyPr/>
          <a:lstStyle>
            <a:lvl1pPr>
              <a:defRPr sz="1351">
                <a:solidFill>
                  <a:schemeClr val="tx1"/>
                </a:solidFill>
                <a:latin typeface="Calibri" panose="020F0502020204030204" pitchFamily="34" charset="0"/>
              </a:defRPr>
            </a:lvl1pPr>
          </a:lstStyle>
          <a:p>
            <a:fld id="{51F98699-665A-4121-8EB3-4A368623DC07}" type="slidenum">
              <a:rPr lang="ja-JP" altLang="en-US" smtClean="0"/>
              <a:pPr/>
              <a:t>‹#›</a:t>
            </a:fld>
            <a:endParaRPr lang="ja-JP" altLang="en-US"/>
          </a:p>
        </p:txBody>
      </p:sp>
    </p:spTree>
    <p:extLst>
      <p:ext uri="{BB962C8B-B14F-4D97-AF65-F5344CB8AC3E}">
        <p14:creationId xmlns:p14="http://schemas.microsoft.com/office/powerpoint/2010/main" val="218492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op">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70A4B61-AAD6-48D7-AE69-8421406A409F}"/>
              </a:ext>
            </a:extLst>
          </p:cNvPr>
          <p:cNvSpPr>
            <a:spLocks noGrp="1"/>
          </p:cNvSpPr>
          <p:nvPr>
            <p:ph type="ctrTitle"/>
          </p:nvPr>
        </p:nvSpPr>
        <p:spPr>
          <a:xfrm>
            <a:off x="685800" y="1122363"/>
            <a:ext cx="7772400" cy="2387600"/>
          </a:xfrm>
          <a:prstGeom prst="rect">
            <a:avLst/>
          </a:prstGeom>
        </p:spPr>
        <p:txBody>
          <a:bodyPr anchor="b">
            <a:normAutofit/>
          </a:bodyPr>
          <a:lstStyle>
            <a:lvl1pPr algn="ctr">
              <a:defRPr sz="4800"/>
            </a:lvl1pPr>
          </a:lstStyle>
          <a:p>
            <a:r>
              <a:rPr lang="ja-JP" altLang="en-US"/>
              <a:t>マスター タイトルの書式設定</a:t>
            </a:r>
            <a:endParaRPr lang="en-US"/>
          </a:p>
        </p:txBody>
      </p:sp>
      <p:sp>
        <p:nvSpPr>
          <p:cNvPr id="14" name="Subtitle 2">
            <a:extLst>
              <a:ext uri="{FF2B5EF4-FFF2-40B4-BE49-F238E27FC236}">
                <a16:creationId xmlns:a16="http://schemas.microsoft.com/office/drawing/2014/main" id="{498AEB46-021B-4E93-A6BA-2E88F2FBA745}"/>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15" name="Date Placeholder 3">
            <a:extLst>
              <a:ext uri="{FF2B5EF4-FFF2-40B4-BE49-F238E27FC236}">
                <a16:creationId xmlns:a16="http://schemas.microsoft.com/office/drawing/2014/main" id="{7F98596A-8F3C-400D-8B0A-230D29E06535}"/>
              </a:ext>
            </a:extLst>
          </p:cNvPr>
          <p:cNvSpPr>
            <a:spLocks noGrp="1"/>
          </p:cNvSpPr>
          <p:nvPr>
            <p:ph type="dt" sz="half" idx="10"/>
          </p:nvPr>
        </p:nvSpPr>
        <p:spPr>
          <a:xfrm>
            <a:off x="628650" y="6356355"/>
            <a:ext cx="2057400" cy="365125"/>
          </a:xfrm>
          <a:prstGeom prst="rect">
            <a:avLst/>
          </a:prstGeom>
        </p:spPr>
        <p:txBody>
          <a:bodyPr/>
          <a:lstStyle/>
          <a:p>
            <a:endParaRPr kumimoji="1" lang="ja-JP" altLang="en-US"/>
          </a:p>
        </p:txBody>
      </p:sp>
      <p:sp>
        <p:nvSpPr>
          <p:cNvPr id="16" name="Footer Placeholder 4">
            <a:extLst>
              <a:ext uri="{FF2B5EF4-FFF2-40B4-BE49-F238E27FC236}">
                <a16:creationId xmlns:a16="http://schemas.microsoft.com/office/drawing/2014/main" id="{CAE2E79D-EFD7-49D2-B236-0449B8957727}"/>
              </a:ext>
            </a:extLst>
          </p:cNvPr>
          <p:cNvSpPr>
            <a:spLocks noGrp="1"/>
          </p:cNvSpPr>
          <p:nvPr>
            <p:ph type="ftr" sz="quarter" idx="11"/>
          </p:nvPr>
        </p:nvSpPr>
        <p:spPr>
          <a:xfrm>
            <a:off x="3028950" y="6356355"/>
            <a:ext cx="3086100" cy="365125"/>
          </a:xfrm>
          <a:prstGeom prst="rect">
            <a:avLst/>
          </a:prstGeom>
        </p:spPr>
        <p:txBody>
          <a:bodyPr/>
          <a:lstStyle/>
          <a:p>
            <a:endParaRPr kumimoji="1" lang="ja-JP" altLang="en-US"/>
          </a:p>
        </p:txBody>
      </p:sp>
      <p:sp>
        <p:nvSpPr>
          <p:cNvPr id="17" name="Slide Number Placeholder 5">
            <a:extLst>
              <a:ext uri="{FF2B5EF4-FFF2-40B4-BE49-F238E27FC236}">
                <a16:creationId xmlns:a16="http://schemas.microsoft.com/office/drawing/2014/main" id="{288D3AF8-9371-4352-A6CF-7E272F4D562F}"/>
              </a:ext>
            </a:extLst>
          </p:cNvPr>
          <p:cNvSpPr>
            <a:spLocks noGrp="1"/>
          </p:cNvSpPr>
          <p:nvPr>
            <p:ph type="sldNum" sz="quarter" idx="12"/>
          </p:nvPr>
        </p:nvSpPr>
        <p:spPr>
          <a:xfrm>
            <a:off x="6457950" y="6356355"/>
            <a:ext cx="2057400" cy="365125"/>
          </a:xfrm>
          <a:prstGeom prst="rect">
            <a:avLst/>
          </a:prstGeom>
        </p:spPr>
        <p:txBody>
          <a:bodyPr/>
          <a:lstStyle/>
          <a:p>
            <a:fld id="{7ADC94FD-CFB4-4F2A-A5F3-1EAA48235CAF}" type="slidenum">
              <a:rPr kumimoji="1" lang="ja-JP" altLang="en-US" smtClean="0"/>
              <a:t>‹#›</a:t>
            </a:fld>
            <a:endParaRPr kumimoji="1" lang="ja-JP" altLang="en-US"/>
          </a:p>
        </p:txBody>
      </p:sp>
      <p:pic>
        <p:nvPicPr>
          <p:cNvPr id="18" name="図 2" descr="logo.gif">
            <a:extLst>
              <a:ext uri="{FF2B5EF4-FFF2-40B4-BE49-F238E27FC236}">
                <a16:creationId xmlns:a16="http://schemas.microsoft.com/office/drawing/2014/main" id="{042A07C1-1A3E-44BF-A39B-75165ADB11B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1215" y="2635250"/>
            <a:ext cx="1309687"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241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タイトル スライド">
    <p:spTree>
      <p:nvGrpSpPr>
        <p:cNvPr id="1" name=""/>
        <p:cNvGrpSpPr/>
        <p:nvPr/>
      </p:nvGrpSpPr>
      <p:grpSpPr>
        <a:xfrm>
          <a:off x="0" y="0"/>
          <a:ext cx="0" cy="0"/>
          <a:chOff x="0" y="0"/>
          <a:chExt cx="0" cy="0"/>
        </a:xfrm>
      </p:grpSpPr>
      <p:sp>
        <p:nvSpPr>
          <p:cNvPr id="9" name="フッター プレースホルダー 8"/>
          <p:cNvSpPr>
            <a:spLocks noGrp="1"/>
          </p:cNvSpPr>
          <p:nvPr>
            <p:ph type="ftr" sz="quarter" idx="11"/>
          </p:nvPr>
        </p:nvSpPr>
        <p:spPr>
          <a:xfrm>
            <a:off x="2195" y="6672002"/>
            <a:ext cx="2895600" cy="154849"/>
          </a:xfrm>
        </p:spPr>
        <p:txBody>
          <a:bodyPr/>
          <a:lstStyle>
            <a:lvl1pPr algn="l">
              <a:defRPr sz="751">
                <a:solidFill>
                  <a:schemeClr val="tx1"/>
                </a:solidFill>
              </a:defRPr>
            </a:lvl1pPr>
          </a:lstStyle>
          <a:p>
            <a:endParaRPr lang="ja-JP" altLang="en-US"/>
          </a:p>
        </p:txBody>
      </p:sp>
      <p:sp>
        <p:nvSpPr>
          <p:cNvPr id="10" name="スライド番号プレースホルダー 9"/>
          <p:cNvSpPr>
            <a:spLocks noGrp="1"/>
          </p:cNvSpPr>
          <p:nvPr>
            <p:ph type="sldNum" sz="quarter" idx="12"/>
          </p:nvPr>
        </p:nvSpPr>
        <p:spPr>
          <a:xfrm>
            <a:off x="6997688" y="6587243"/>
            <a:ext cx="2133600" cy="253028"/>
          </a:xfrm>
        </p:spPr>
        <p:txBody>
          <a:bodyPr/>
          <a:lstStyle>
            <a:lvl1pPr>
              <a:defRPr sz="1351">
                <a:solidFill>
                  <a:schemeClr val="tx1"/>
                </a:solidFill>
                <a:latin typeface="Calibri" panose="020F0502020204030204" pitchFamily="34" charset="0"/>
              </a:defRPr>
            </a:lvl1pPr>
          </a:lstStyle>
          <a:p>
            <a:fld id="{51F98699-665A-4121-8EB3-4A368623DC07}" type="slidenum">
              <a:rPr lang="ja-JP" altLang="en-US" smtClean="0"/>
              <a:pPr/>
              <a:t>‹#›</a:t>
            </a:fld>
            <a:endParaRPr lang="ja-JP" altLang="en-US"/>
          </a:p>
        </p:txBody>
      </p:sp>
    </p:spTree>
    <p:extLst>
      <p:ext uri="{BB962C8B-B14F-4D97-AF65-F5344CB8AC3E}">
        <p14:creationId xmlns:p14="http://schemas.microsoft.com/office/powerpoint/2010/main" val="37193581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タイトル スライド">
    <p:spTree>
      <p:nvGrpSpPr>
        <p:cNvPr id="1" name=""/>
        <p:cNvGrpSpPr/>
        <p:nvPr/>
      </p:nvGrpSpPr>
      <p:grpSpPr>
        <a:xfrm>
          <a:off x="0" y="0"/>
          <a:ext cx="0" cy="0"/>
          <a:chOff x="0" y="0"/>
          <a:chExt cx="0" cy="0"/>
        </a:xfrm>
      </p:grpSpPr>
      <p:sp>
        <p:nvSpPr>
          <p:cNvPr id="10" name="スライド番号プレースホルダー 9"/>
          <p:cNvSpPr>
            <a:spLocks noGrp="1"/>
          </p:cNvSpPr>
          <p:nvPr>
            <p:ph type="sldNum" sz="quarter" idx="12"/>
          </p:nvPr>
        </p:nvSpPr>
        <p:spPr>
          <a:xfrm>
            <a:off x="6997688" y="6587243"/>
            <a:ext cx="2133600" cy="253028"/>
          </a:xfrm>
        </p:spPr>
        <p:txBody>
          <a:bodyPr/>
          <a:lstStyle>
            <a:lvl1pPr>
              <a:defRPr sz="1351">
                <a:solidFill>
                  <a:schemeClr val="tx1"/>
                </a:solidFill>
                <a:latin typeface="Calibri" panose="020F0502020204030204" pitchFamily="34" charset="0"/>
              </a:defRPr>
            </a:lvl1pPr>
          </a:lstStyle>
          <a:p>
            <a:fld id="{51F98699-665A-4121-8EB3-4A368623DC07}" type="slidenum">
              <a:rPr lang="ja-JP" altLang="en-US" smtClean="0"/>
              <a:pPr/>
              <a:t>‹#›</a:t>
            </a:fld>
            <a:endParaRPr lang="ja-JP" altLang="en-US"/>
          </a:p>
        </p:txBody>
      </p:sp>
      <p:sp>
        <p:nvSpPr>
          <p:cNvPr id="4" name="フッター プレースホルダー 8"/>
          <p:cNvSpPr>
            <a:spLocks noGrp="1"/>
          </p:cNvSpPr>
          <p:nvPr>
            <p:ph type="ftr" sz="quarter" idx="11"/>
          </p:nvPr>
        </p:nvSpPr>
        <p:spPr>
          <a:xfrm>
            <a:off x="3119960" y="6672002"/>
            <a:ext cx="2895600" cy="154849"/>
          </a:xfrm>
        </p:spPr>
        <p:txBody>
          <a:bodyPr/>
          <a:lstStyle>
            <a:lvl1pPr algn="r">
              <a:defRPr sz="751">
                <a:solidFill>
                  <a:schemeClr val="tx1"/>
                </a:solidFill>
              </a:defRPr>
            </a:lvl1pPr>
          </a:lstStyle>
          <a:p>
            <a:endParaRPr lang="ja-JP" altLang="en-US"/>
          </a:p>
        </p:txBody>
      </p:sp>
    </p:spTree>
    <p:extLst>
      <p:ext uri="{BB962C8B-B14F-4D97-AF65-F5344CB8AC3E}">
        <p14:creationId xmlns:p14="http://schemas.microsoft.com/office/powerpoint/2010/main" val="32788485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F98699-665A-4121-8EB3-4A368623DC07}" type="slidenum">
              <a:rPr kumimoji="1" lang="ja-JP" altLang="en-US" smtClean="0"/>
              <a:pPr/>
              <a:t>‹#›</a:t>
            </a:fld>
            <a:endParaRPr kumimoji="1" lang="ja-JP" altLang="en-US"/>
          </a:p>
        </p:txBody>
      </p:sp>
    </p:spTree>
    <p:extLst>
      <p:ext uri="{BB962C8B-B14F-4D97-AF65-F5344CB8AC3E}">
        <p14:creationId xmlns:p14="http://schemas.microsoft.com/office/powerpoint/2010/main" val="484875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11"/>
            <a:ext cx="7772400" cy="1362075"/>
          </a:xfrm>
        </p:spPr>
        <p:txBody>
          <a:bodyPr anchor="t"/>
          <a:lstStyle>
            <a:lvl1pPr algn="l">
              <a:defRPr sz="3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1" indent="0">
              <a:buNone/>
              <a:defRPr sz="1351">
                <a:solidFill>
                  <a:schemeClr val="tx1">
                    <a:tint val="75000"/>
                  </a:schemeClr>
                </a:solidFill>
              </a:defRPr>
            </a:lvl2pPr>
            <a:lvl3pPr marL="685800" indent="0">
              <a:buNone/>
              <a:defRPr sz="1200">
                <a:solidFill>
                  <a:schemeClr val="tx1">
                    <a:tint val="75000"/>
                  </a:schemeClr>
                </a:solidFill>
              </a:defRPr>
            </a:lvl3pPr>
            <a:lvl4pPr marL="1028701" indent="0">
              <a:buNone/>
              <a:defRPr sz="1051">
                <a:solidFill>
                  <a:schemeClr val="tx1">
                    <a:tint val="75000"/>
                  </a:schemeClr>
                </a:solidFill>
              </a:defRPr>
            </a:lvl4pPr>
            <a:lvl5pPr marL="1371600" indent="0">
              <a:buNone/>
              <a:defRPr sz="1051">
                <a:solidFill>
                  <a:schemeClr val="tx1">
                    <a:tint val="75000"/>
                  </a:schemeClr>
                </a:solidFill>
              </a:defRPr>
            </a:lvl5pPr>
            <a:lvl6pPr marL="1714500" indent="0">
              <a:buNone/>
              <a:defRPr sz="1051">
                <a:solidFill>
                  <a:schemeClr val="tx1">
                    <a:tint val="75000"/>
                  </a:schemeClr>
                </a:solidFill>
              </a:defRPr>
            </a:lvl6pPr>
            <a:lvl7pPr marL="2057401" indent="0">
              <a:buNone/>
              <a:defRPr sz="1051">
                <a:solidFill>
                  <a:schemeClr val="tx1">
                    <a:tint val="75000"/>
                  </a:schemeClr>
                </a:solidFill>
              </a:defRPr>
            </a:lvl7pPr>
            <a:lvl8pPr marL="2400300" indent="0">
              <a:buNone/>
              <a:defRPr sz="1051">
                <a:solidFill>
                  <a:schemeClr val="tx1">
                    <a:tint val="75000"/>
                  </a:schemeClr>
                </a:solidFill>
              </a:defRPr>
            </a:lvl8pPr>
            <a:lvl9pPr marL="2743199" indent="0">
              <a:buNone/>
              <a:defRPr sz="1051">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F98699-665A-4121-8EB3-4A368623DC07}" type="slidenum">
              <a:rPr kumimoji="1" lang="ja-JP" altLang="en-US" smtClean="0"/>
              <a:pPr/>
              <a:t>‹#›</a:t>
            </a:fld>
            <a:endParaRPr kumimoji="1" lang="ja-JP" altLang="en-US"/>
          </a:p>
        </p:txBody>
      </p:sp>
    </p:spTree>
    <p:extLst>
      <p:ext uri="{BB962C8B-B14F-4D97-AF65-F5344CB8AC3E}">
        <p14:creationId xmlns:p14="http://schemas.microsoft.com/office/powerpoint/2010/main" val="1229291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6"/>
            <a:ext cx="40386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6"/>
            <a:ext cx="4038600" cy="4525963"/>
          </a:xfrm>
        </p:spPr>
        <p:txBody>
          <a:bodyPr/>
          <a:lstStyle>
            <a:lvl1pPr>
              <a:defRPr sz="2100"/>
            </a:lvl1pPr>
            <a:lvl2pPr>
              <a:defRPr sz="1800"/>
            </a:lvl2pPr>
            <a:lvl3pPr>
              <a:defRPr sz="1500"/>
            </a:lvl3pPr>
            <a:lvl4pPr>
              <a:defRPr sz="1351"/>
            </a:lvl4pPr>
            <a:lvl5pPr>
              <a:defRPr sz="1351"/>
            </a:lvl5pPr>
            <a:lvl6pPr>
              <a:defRPr sz="1351"/>
            </a:lvl6pPr>
            <a:lvl7pPr>
              <a:defRPr sz="1351"/>
            </a:lvl7pPr>
            <a:lvl8pPr>
              <a:defRPr sz="1351"/>
            </a:lvl8pPr>
            <a:lvl9pPr>
              <a:defRPr sz="1351"/>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F98699-665A-4121-8EB3-4A368623DC07}" type="slidenum">
              <a:rPr kumimoji="1" lang="ja-JP" altLang="en-US" smtClean="0"/>
              <a:pPr/>
              <a:t>‹#›</a:t>
            </a:fld>
            <a:endParaRPr kumimoji="1" lang="ja-JP" altLang="en-US"/>
          </a:p>
        </p:txBody>
      </p:sp>
    </p:spTree>
    <p:extLst>
      <p:ext uri="{BB962C8B-B14F-4D97-AF65-F5344CB8AC3E}">
        <p14:creationId xmlns:p14="http://schemas.microsoft.com/office/powerpoint/2010/main" val="745830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1800" b="1"/>
            </a:lvl1pPr>
            <a:lvl2pPr marL="342901" indent="0">
              <a:buNone/>
              <a:defRPr sz="1500" b="1"/>
            </a:lvl2pPr>
            <a:lvl3pPr marL="685800" indent="0">
              <a:buNone/>
              <a:defRPr sz="1351" b="1"/>
            </a:lvl3pPr>
            <a:lvl4pPr marL="1028701" indent="0">
              <a:buNone/>
              <a:defRPr sz="1200" b="1"/>
            </a:lvl4pPr>
            <a:lvl5pPr marL="1371600" indent="0">
              <a:buNone/>
              <a:defRPr sz="1200" b="1"/>
            </a:lvl5pPr>
            <a:lvl6pPr marL="1714500" indent="0">
              <a:buNone/>
              <a:defRPr sz="1200" b="1"/>
            </a:lvl6pPr>
            <a:lvl7pPr marL="2057401" indent="0">
              <a:buNone/>
              <a:defRPr sz="1200" b="1"/>
            </a:lvl7pPr>
            <a:lvl8pPr marL="2400300" indent="0">
              <a:buNone/>
              <a:defRPr sz="1200" b="1"/>
            </a:lvl8pPr>
            <a:lvl9pPr marL="2743199"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7" y="1535113"/>
            <a:ext cx="4041776" cy="639762"/>
          </a:xfrm>
        </p:spPr>
        <p:txBody>
          <a:bodyPr anchor="b"/>
          <a:lstStyle>
            <a:lvl1pPr marL="0" indent="0">
              <a:buNone/>
              <a:defRPr sz="1800" b="1"/>
            </a:lvl1pPr>
            <a:lvl2pPr marL="342901" indent="0">
              <a:buNone/>
              <a:defRPr sz="1500" b="1"/>
            </a:lvl2pPr>
            <a:lvl3pPr marL="685800" indent="0">
              <a:buNone/>
              <a:defRPr sz="1351" b="1"/>
            </a:lvl3pPr>
            <a:lvl4pPr marL="1028701" indent="0">
              <a:buNone/>
              <a:defRPr sz="1200" b="1"/>
            </a:lvl4pPr>
            <a:lvl5pPr marL="1371600" indent="0">
              <a:buNone/>
              <a:defRPr sz="1200" b="1"/>
            </a:lvl5pPr>
            <a:lvl6pPr marL="1714500" indent="0">
              <a:buNone/>
              <a:defRPr sz="1200" b="1"/>
            </a:lvl6pPr>
            <a:lvl7pPr marL="2057401" indent="0">
              <a:buNone/>
              <a:defRPr sz="1200" b="1"/>
            </a:lvl7pPr>
            <a:lvl8pPr marL="2400300" indent="0">
              <a:buNone/>
              <a:defRPr sz="1200" b="1"/>
            </a:lvl8pPr>
            <a:lvl9pPr marL="2743199"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7" y="2174875"/>
            <a:ext cx="4041776" cy="3951288"/>
          </a:xfrm>
        </p:spPr>
        <p:txBody>
          <a:bodyPr/>
          <a:lstStyle>
            <a:lvl1pPr>
              <a:defRPr sz="1800"/>
            </a:lvl1pPr>
            <a:lvl2pPr>
              <a:defRPr sz="1500"/>
            </a:lvl2pPr>
            <a:lvl3pPr>
              <a:defRPr sz="1351"/>
            </a:lvl3pPr>
            <a:lvl4pPr>
              <a:defRPr sz="1200"/>
            </a:lvl4pPr>
            <a:lvl5pPr>
              <a:defRPr sz="1200"/>
            </a:lvl5pPr>
            <a:lvl6pPr>
              <a:defRPr sz="1200"/>
            </a:lvl6pPr>
            <a:lvl7pPr>
              <a:defRPr sz="1200"/>
            </a:lvl7pPr>
            <a:lvl8pPr>
              <a:defRPr sz="1200"/>
            </a:lvl8pPr>
            <a:lvl9pPr>
              <a:defRPr sz="1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1F98699-665A-4121-8EB3-4A368623DC07}" type="slidenum">
              <a:rPr kumimoji="1" lang="ja-JP" altLang="en-US" smtClean="0"/>
              <a:pPr/>
              <a:t>‹#›</a:t>
            </a:fld>
            <a:endParaRPr kumimoji="1" lang="ja-JP" altLang="en-US"/>
          </a:p>
        </p:txBody>
      </p:sp>
    </p:spTree>
    <p:extLst>
      <p:ext uri="{BB962C8B-B14F-4D97-AF65-F5344CB8AC3E}">
        <p14:creationId xmlns:p14="http://schemas.microsoft.com/office/powerpoint/2010/main" val="970561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1F98699-665A-4121-8EB3-4A368623DC07}" type="slidenum">
              <a:rPr kumimoji="1" lang="ja-JP" altLang="en-US" smtClean="0"/>
              <a:pPr/>
              <a:t>‹#›</a:t>
            </a:fld>
            <a:endParaRPr kumimoji="1" lang="ja-JP" altLang="en-US"/>
          </a:p>
        </p:txBody>
      </p:sp>
    </p:spTree>
    <p:extLst>
      <p:ext uri="{BB962C8B-B14F-4D97-AF65-F5344CB8AC3E}">
        <p14:creationId xmlns:p14="http://schemas.microsoft.com/office/powerpoint/2010/main" val="2970836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3_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4A25BE-F73D-4116-9E2E-E4E385F12CC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3A61A26-5973-4F65-B443-EDC898F776AD}"/>
              </a:ext>
            </a:extLst>
          </p:cNvPr>
          <p:cNvSpPr>
            <a:spLocks noGrp="1"/>
          </p:cNvSpPr>
          <p:nvPr>
            <p:ph type="subTitle" idx="1"/>
          </p:nvPr>
        </p:nvSpPr>
        <p:spPr>
          <a:xfrm>
            <a:off x="1143000" y="3602038"/>
            <a:ext cx="6858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7F23F45-D754-4EC6-827E-824004AB0E7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116E0849-D86C-4C44-9F26-9F90943ABD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5A5216-A543-4F9B-B991-A14052A34851}"/>
              </a:ext>
            </a:extLst>
          </p:cNvPr>
          <p:cNvSpPr>
            <a:spLocks noGrp="1"/>
          </p:cNvSpPr>
          <p:nvPr>
            <p:ph type="sldNum" sz="quarter" idx="12"/>
          </p:nvPr>
        </p:nvSpPr>
        <p:spPr/>
        <p:txBody>
          <a:bodyPr/>
          <a:lstStyle/>
          <a:p>
            <a:fld id="{61B802C6-DFCC-4193-A9DC-FFC4B148B389}" type="slidenum">
              <a:rPr kumimoji="1" lang="ja-JP" altLang="en-US" smtClean="0"/>
              <a:t>‹#›</a:t>
            </a:fld>
            <a:endParaRPr kumimoji="1" lang="ja-JP" altLang="en-US"/>
          </a:p>
        </p:txBody>
      </p:sp>
    </p:spTree>
    <p:extLst>
      <p:ext uri="{BB962C8B-B14F-4D97-AF65-F5344CB8AC3E}">
        <p14:creationId xmlns:p14="http://schemas.microsoft.com/office/powerpoint/2010/main" val="18088175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Ver.2">
    <p:spTree>
      <p:nvGrpSpPr>
        <p:cNvPr id="1" name=""/>
        <p:cNvGrpSpPr/>
        <p:nvPr/>
      </p:nvGrpSpPr>
      <p:grpSpPr>
        <a:xfrm>
          <a:off x="0" y="0"/>
          <a:ext cx="0" cy="0"/>
          <a:chOff x="0" y="0"/>
          <a:chExt cx="0" cy="0"/>
        </a:xfrm>
      </p:grpSpPr>
      <p:pic>
        <p:nvPicPr>
          <p:cNvPr id="4" name="図 2" descr="logo.gif"/>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07392" y="285750"/>
            <a:ext cx="566737"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テキスト ボックス 4"/>
          <p:cNvSpPr txBox="1">
            <a:spLocks noChangeArrowheads="1"/>
          </p:cNvSpPr>
          <p:nvPr userDrawn="1"/>
        </p:nvSpPr>
        <p:spPr bwMode="auto">
          <a:xfrm>
            <a:off x="301627" y="6418271"/>
            <a:ext cx="28336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pPr>
              <a:lnSpc>
                <a:spcPct val="150000"/>
              </a:lnSpc>
              <a:defRPr/>
            </a:pPr>
            <a:r>
              <a:rPr lang="en-US" altLang="ja-JP" sz="451" dirty="0">
                <a:latin typeface="Verdana" panose="020B0604030504040204" pitchFamily="34" charset="0"/>
              </a:rPr>
              <a:t>Copyright</a:t>
            </a:r>
            <a:r>
              <a:rPr lang="ja-JP" altLang="en-US" sz="451">
                <a:latin typeface="Verdana" panose="020B0604030504040204" pitchFamily="34" charset="0"/>
              </a:rPr>
              <a:t> </a:t>
            </a:r>
            <a:r>
              <a:rPr lang="en-US" altLang="ja-JP" sz="451" dirty="0">
                <a:latin typeface="Verdana" panose="020B0604030504040204" pitchFamily="34" charset="0"/>
              </a:rPr>
              <a:t>©</a:t>
            </a:r>
            <a:r>
              <a:rPr lang="ja-JP" altLang="en-US" sz="451">
                <a:latin typeface="Verdana" panose="020B0604030504040204" pitchFamily="34" charset="0"/>
              </a:rPr>
              <a:t> </a:t>
            </a:r>
            <a:r>
              <a:rPr lang="en-US" altLang="ja-JP" sz="451" dirty="0">
                <a:latin typeface="Verdana" panose="020B0604030504040204" pitchFamily="34" charset="0"/>
              </a:rPr>
              <a:t>MITSUI &amp; CO., LTD. ALL RIGHTS RESERVED.</a:t>
            </a:r>
            <a:endParaRPr lang="ja-JP" altLang="en-US" sz="451">
              <a:latin typeface="Verdana" panose="020B0604030504040204" pitchFamily="34" charset="0"/>
            </a:endParaRPr>
          </a:p>
        </p:txBody>
      </p:sp>
      <p:sp>
        <p:nvSpPr>
          <p:cNvPr id="11" name="テキスト プレースホルダー 10"/>
          <p:cNvSpPr>
            <a:spLocks noGrp="1"/>
          </p:cNvSpPr>
          <p:nvPr>
            <p:ph type="body" sz="quarter" idx="11"/>
          </p:nvPr>
        </p:nvSpPr>
        <p:spPr>
          <a:xfrm>
            <a:off x="702000" y="1673200"/>
            <a:ext cx="7740000" cy="4176000"/>
          </a:xfrm>
          <a:prstGeom prst="rect">
            <a:avLst/>
          </a:prstGeom>
        </p:spPr>
        <p:txBody>
          <a:bodyPr vert="horz" lIns="0" tIns="0" rIns="0" bIns="0" anchor="t" anchorCtr="0"/>
          <a:lstStyle>
            <a:lvl1pPr marL="0" indent="0">
              <a:lnSpc>
                <a:spcPct val="100000"/>
              </a:lnSpc>
              <a:spcBef>
                <a:spcPts val="0"/>
              </a:spcBef>
              <a:buNone/>
              <a:defRPr sz="1051" baseline="0">
                <a:latin typeface="Meiryo UI" panose="020B0604030504040204" pitchFamily="50" charset="-128"/>
                <a:ea typeface="Meiryo UI" panose="020B0604030504040204" pitchFamily="50" charset="-128"/>
              </a:defRPr>
            </a:lvl1pPr>
          </a:lstStyle>
          <a:p>
            <a:pPr lvl="0"/>
            <a:r>
              <a:rPr lang="ja-JP" altLang="en-US"/>
              <a:t>マスター テキストの書式設定</a:t>
            </a:r>
          </a:p>
        </p:txBody>
      </p:sp>
      <p:sp>
        <p:nvSpPr>
          <p:cNvPr id="14" name="テキスト プレースホルダー 10"/>
          <p:cNvSpPr>
            <a:spLocks noGrp="1"/>
          </p:cNvSpPr>
          <p:nvPr>
            <p:ph type="body" sz="quarter" idx="12"/>
          </p:nvPr>
        </p:nvSpPr>
        <p:spPr>
          <a:xfrm>
            <a:off x="702000" y="582828"/>
            <a:ext cx="7740000" cy="468000"/>
          </a:xfrm>
          <a:prstGeom prst="rect">
            <a:avLst/>
          </a:prstGeom>
        </p:spPr>
        <p:txBody>
          <a:bodyPr vert="horz" lIns="0" tIns="0" rIns="0" bIns="0" spcCol="0" anchor="t" anchorCtr="0"/>
          <a:lstStyle>
            <a:lvl1pPr marL="0" indent="0">
              <a:lnSpc>
                <a:spcPct val="100000"/>
              </a:lnSpc>
              <a:spcBef>
                <a:spcPts val="0"/>
              </a:spcBef>
              <a:spcAft>
                <a:spcPts val="0"/>
              </a:spcAft>
              <a:buNone/>
              <a:defRPr sz="1500" baseline="0">
                <a:latin typeface="Meiryo UI" panose="020B0604030504040204" pitchFamily="50" charset="-128"/>
                <a:ea typeface="Meiryo UI" panose="020B0604030504040204" pitchFamily="50" charset="-128"/>
              </a:defRPr>
            </a:lvl1pPr>
          </a:lstStyle>
          <a:p>
            <a:pPr lvl="0"/>
            <a:r>
              <a:rPr lang="ja-JP" altLang="en-US"/>
              <a:t>マスター テキストの書式設定</a:t>
            </a:r>
          </a:p>
        </p:txBody>
      </p:sp>
      <p:sp>
        <p:nvSpPr>
          <p:cNvPr id="6" name="スライド番号プレースホルダー 4"/>
          <p:cNvSpPr>
            <a:spLocks noGrp="1"/>
          </p:cNvSpPr>
          <p:nvPr>
            <p:ph type="sldNum" sz="quarter" idx="13"/>
          </p:nvPr>
        </p:nvSpPr>
        <p:spPr>
          <a:xfrm>
            <a:off x="3505200" y="6361121"/>
            <a:ext cx="2133600" cy="365125"/>
          </a:xfrm>
          <a:prstGeom prst="rect">
            <a:avLst/>
          </a:prstGeom>
        </p:spPr>
        <p:txBody>
          <a:bodyPr anchor="b" anchorCtr="1"/>
          <a:lstStyle>
            <a:lvl1pPr>
              <a:defRPr sz="751" baseline="0">
                <a:latin typeface="Verdana" panose="020B0604030504040204" pitchFamily="34" charset="0"/>
                <a:cs typeface="Verdana" panose="020B0604030504040204" pitchFamily="34" charset="0"/>
              </a:defRPr>
            </a:lvl1pPr>
          </a:lstStyle>
          <a:p>
            <a:pPr>
              <a:defRPr/>
            </a:pPr>
            <a:fld id="{5E0CD0FF-EDBA-4255-8356-E23AFB84B008}" type="slidenum">
              <a:rPr lang="ja-JP" altLang="en-US"/>
              <a:pPr>
                <a:defRPr/>
              </a:pPr>
              <a:t>‹#›</a:t>
            </a:fld>
            <a:endParaRPr lang="ja-JP" altLang="en-US"/>
          </a:p>
        </p:txBody>
      </p:sp>
    </p:spTree>
    <p:extLst>
      <p:ext uri="{BB962C8B-B14F-4D97-AF65-F5344CB8AC3E}">
        <p14:creationId xmlns:p14="http://schemas.microsoft.com/office/powerpoint/2010/main" val="37241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36651" y="51342"/>
            <a:ext cx="7886700" cy="563085"/>
          </a:xfrm>
          <a:prstGeom prst="rect">
            <a:avLst/>
          </a:prstGeom>
        </p:spPr>
        <p:txBody>
          <a:bodyPr/>
          <a:lstStyle/>
          <a:p>
            <a:r>
              <a:rPr lang="ja-JP" altLang="en-US"/>
              <a:t>マスター タイトルの書式設定</a:t>
            </a:r>
            <a:endParaRPr lang="en-US"/>
          </a:p>
        </p:txBody>
      </p:sp>
      <p:sp>
        <p:nvSpPr>
          <p:cNvPr id="3" name="Content Placeholder 2"/>
          <p:cNvSpPr>
            <a:spLocks noGrp="1"/>
          </p:cNvSpPr>
          <p:nvPr>
            <p:ph idx="1"/>
          </p:nvPr>
        </p:nvSpPr>
        <p:spPr>
          <a:xfrm>
            <a:off x="136651" y="656817"/>
            <a:ext cx="7886700" cy="808649"/>
          </a:xfrm>
          <a:prstGeom prst="rect">
            <a:avLst/>
          </a:prstGeom>
        </p:spPr>
        <p:txBody>
          <a:bodyPr/>
          <a:lstStyle>
            <a:lvl1pPr marL="0" indent="0">
              <a:buNone/>
              <a:defRPr/>
            </a:lvl1pPr>
          </a:lstStyle>
          <a:p>
            <a:pPr lvl="0"/>
            <a:r>
              <a:rPr lang="ja-JP" altLang="en-US"/>
              <a:t>マスター テキストの書式設定</a:t>
            </a:r>
          </a:p>
        </p:txBody>
      </p:sp>
      <p:sp>
        <p:nvSpPr>
          <p:cNvPr id="6" name="Slide Number Placeholder 5"/>
          <p:cNvSpPr>
            <a:spLocks noGrp="1"/>
          </p:cNvSpPr>
          <p:nvPr>
            <p:ph type="sldNum" sz="quarter" idx="12"/>
          </p:nvPr>
        </p:nvSpPr>
        <p:spPr>
          <a:xfrm>
            <a:off x="7027186" y="6451291"/>
            <a:ext cx="2057400" cy="365125"/>
          </a:xfrm>
          <a:prstGeom prst="rect">
            <a:avLst/>
          </a:prstGeom>
        </p:spPr>
        <p:txBody>
          <a:bodyPr/>
          <a:lstStyle>
            <a:lvl1pPr algn="r">
              <a:defRPr/>
            </a:lvl1pPr>
          </a:lstStyle>
          <a:p>
            <a:fld id="{7ADC94FD-CFB4-4F2A-A5F3-1EAA48235CAF}" type="slidenum">
              <a:rPr lang="ja-JP" altLang="en-US" smtClean="0"/>
              <a:pPr/>
              <a:t>‹#›</a:t>
            </a:fld>
            <a:endParaRPr lang="ja-JP" altLang="en-US"/>
          </a:p>
        </p:txBody>
      </p:sp>
      <p:cxnSp>
        <p:nvCxnSpPr>
          <p:cNvPr id="7" name="直線コネクタ 6">
            <a:extLst>
              <a:ext uri="{FF2B5EF4-FFF2-40B4-BE49-F238E27FC236}">
                <a16:creationId xmlns:a16="http://schemas.microsoft.com/office/drawing/2014/main" id="{36A0D411-9A72-442F-B0C6-04F3EDD946EF}"/>
              </a:ext>
            </a:extLst>
          </p:cNvPr>
          <p:cNvCxnSpPr>
            <a:cxnSpLocks/>
          </p:cNvCxnSpPr>
          <p:nvPr userDrawn="1"/>
        </p:nvCxnSpPr>
        <p:spPr>
          <a:xfrm>
            <a:off x="205893" y="547805"/>
            <a:ext cx="8799871" cy="0"/>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8" name="図 2" descr="logo.gif">
            <a:extLst>
              <a:ext uri="{FF2B5EF4-FFF2-40B4-BE49-F238E27FC236}">
                <a16:creationId xmlns:a16="http://schemas.microsoft.com/office/drawing/2014/main" id="{46A47DDD-5E92-47AA-A7D2-460A1FB922B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11746" y="27520"/>
            <a:ext cx="394018" cy="477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テキスト ボックス 8">
            <a:extLst>
              <a:ext uri="{FF2B5EF4-FFF2-40B4-BE49-F238E27FC236}">
                <a16:creationId xmlns:a16="http://schemas.microsoft.com/office/drawing/2014/main" id="{4F7C5130-3314-4825-B636-FA0F0A983447}"/>
              </a:ext>
            </a:extLst>
          </p:cNvPr>
          <p:cNvSpPr txBox="1">
            <a:spLocks noChangeArrowheads="1"/>
          </p:cNvSpPr>
          <p:nvPr userDrawn="1"/>
        </p:nvSpPr>
        <p:spPr bwMode="auto">
          <a:xfrm>
            <a:off x="138121" y="6563604"/>
            <a:ext cx="28336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pPr>
              <a:lnSpc>
                <a:spcPct val="150000"/>
              </a:lnSpc>
              <a:defRPr/>
            </a:pPr>
            <a:r>
              <a:rPr lang="en-US" altLang="ja-JP" sz="600" dirty="0">
                <a:latin typeface="Verdana" panose="020B0604030504040204" pitchFamily="34" charset="0"/>
              </a:rPr>
              <a:t>Copyright</a:t>
            </a:r>
            <a:r>
              <a:rPr lang="ja-JP" altLang="en-US" sz="600">
                <a:latin typeface="Verdana" panose="020B0604030504040204" pitchFamily="34" charset="0"/>
              </a:rPr>
              <a:t> </a:t>
            </a:r>
            <a:r>
              <a:rPr lang="en-US" altLang="ja-JP" sz="600" dirty="0">
                <a:latin typeface="Verdana" panose="020B0604030504040204" pitchFamily="34" charset="0"/>
              </a:rPr>
              <a:t>©</a:t>
            </a:r>
            <a:r>
              <a:rPr lang="ja-JP" altLang="en-US" sz="600">
                <a:latin typeface="Verdana" panose="020B0604030504040204" pitchFamily="34" charset="0"/>
              </a:rPr>
              <a:t> </a:t>
            </a:r>
            <a:r>
              <a:rPr lang="en-US" altLang="ja-JP" sz="600" dirty="0">
                <a:latin typeface="Verdana" panose="020B0604030504040204" pitchFamily="34" charset="0"/>
              </a:rPr>
              <a:t>MITSUI &amp; CO., LTD. ALL RIGHTS RESERVED.</a:t>
            </a:r>
            <a:endParaRPr lang="ja-JP" altLang="en-US" sz="600">
              <a:latin typeface="Verdana" panose="020B0604030504040204" pitchFamily="34" charset="0"/>
            </a:endParaRPr>
          </a:p>
        </p:txBody>
      </p:sp>
    </p:spTree>
    <p:extLst>
      <p:ext uri="{BB962C8B-B14F-4D97-AF65-F5344CB8AC3E}">
        <p14:creationId xmlns:p14="http://schemas.microsoft.com/office/powerpoint/2010/main" val="10388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Ver.2">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8C7FFA42-EDD5-4B67-A024-EF038FDD88D9}"/>
              </a:ext>
            </a:extLst>
          </p:cNvPr>
          <p:cNvSpPr>
            <a:spLocks noGrp="1"/>
          </p:cNvSpPr>
          <p:nvPr>
            <p:ph type="title"/>
          </p:nvPr>
        </p:nvSpPr>
        <p:spPr>
          <a:xfrm>
            <a:off x="136651" y="51342"/>
            <a:ext cx="7886700" cy="563085"/>
          </a:xfrm>
          <a:prstGeom prst="rect">
            <a:avLst/>
          </a:prstGeom>
        </p:spPr>
        <p:txBody>
          <a:bodyPr/>
          <a:lstStyle/>
          <a:p>
            <a:r>
              <a:rPr lang="ja-JP" altLang="en-US"/>
              <a:t>マスター タイトルの書式設定</a:t>
            </a:r>
            <a:endParaRPr lang="en-US"/>
          </a:p>
        </p:txBody>
      </p:sp>
      <p:sp>
        <p:nvSpPr>
          <p:cNvPr id="22" name="Content Placeholder 2">
            <a:extLst>
              <a:ext uri="{FF2B5EF4-FFF2-40B4-BE49-F238E27FC236}">
                <a16:creationId xmlns:a16="http://schemas.microsoft.com/office/drawing/2014/main" id="{9B3E2657-8CF6-4EC4-990D-CE8FDE6B75DA}"/>
              </a:ext>
            </a:extLst>
          </p:cNvPr>
          <p:cNvSpPr>
            <a:spLocks noGrp="1"/>
          </p:cNvSpPr>
          <p:nvPr>
            <p:ph idx="1"/>
          </p:nvPr>
        </p:nvSpPr>
        <p:spPr>
          <a:xfrm>
            <a:off x="136651" y="656817"/>
            <a:ext cx="7886700" cy="808649"/>
          </a:xfrm>
          <a:prstGeom prst="rect">
            <a:avLst/>
          </a:prstGeom>
        </p:spPr>
        <p:txBody>
          <a:bodyPr/>
          <a:lstStyle>
            <a:lvl1pPr marL="0" indent="0">
              <a:buNone/>
              <a:defRPr/>
            </a:lvl1pPr>
          </a:lstStyle>
          <a:p>
            <a:pPr lvl="0"/>
            <a:r>
              <a:rPr lang="ja-JP" altLang="en-US"/>
              <a:t>マスター テキストの書式設定</a:t>
            </a:r>
          </a:p>
        </p:txBody>
      </p:sp>
      <p:sp>
        <p:nvSpPr>
          <p:cNvPr id="23" name="Slide Number Placeholder 5">
            <a:extLst>
              <a:ext uri="{FF2B5EF4-FFF2-40B4-BE49-F238E27FC236}">
                <a16:creationId xmlns:a16="http://schemas.microsoft.com/office/drawing/2014/main" id="{8164CBB3-1EF8-4BF1-8705-7B29B884E21F}"/>
              </a:ext>
            </a:extLst>
          </p:cNvPr>
          <p:cNvSpPr>
            <a:spLocks noGrp="1"/>
          </p:cNvSpPr>
          <p:nvPr>
            <p:ph type="sldNum" sz="quarter" idx="12"/>
          </p:nvPr>
        </p:nvSpPr>
        <p:spPr>
          <a:xfrm>
            <a:off x="7027186" y="6451291"/>
            <a:ext cx="2057400" cy="365125"/>
          </a:xfrm>
          <a:prstGeom prst="rect">
            <a:avLst/>
          </a:prstGeom>
        </p:spPr>
        <p:txBody>
          <a:bodyPr/>
          <a:lstStyle>
            <a:lvl1pPr algn="r">
              <a:defRPr/>
            </a:lvl1pPr>
          </a:lstStyle>
          <a:p>
            <a:fld id="{7ADC94FD-CFB4-4F2A-A5F3-1EAA48235CAF}" type="slidenum">
              <a:rPr lang="ja-JP" altLang="en-US" smtClean="0"/>
              <a:pPr/>
              <a:t>‹#›</a:t>
            </a:fld>
            <a:endParaRPr lang="ja-JP" altLang="en-US"/>
          </a:p>
        </p:txBody>
      </p:sp>
      <p:cxnSp>
        <p:nvCxnSpPr>
          <p:cNvPr id="24" name="直線コネクタ 23">
            <a:extLst>
              <a:ext uri="{FF2B5EF4-FFF2-40B4-BE49-F238E27FC236}">
                <a16:creationId xmlns:a16="http://schemas.microsoft.com/office/drawing/2014/main" id="{CA8EBEB2-9219-46BD-AEB9-BE1566A4B4BE}"/>
              </a:ext>
            </a:extLst>
          </p:cNvPr>
          <p:cNvCxnSpPr>
            <a:cxnSpLocks/>
          </p:cNvCxnSpPr>
          <p:nvPr userDrawn="1"/>
        </p:nvCxnSpPr>
        <p:spPr>
          <a:xfrm>
            <a:off x="205893" y="547805"/>
            <a:ext cx="8799871" cy="0"/>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25" name="図 2" descr="logo.gif">
            <a:extLst>
              <a:ext uri="{FF2B5EF4-FFF2-40B4-BE49-F238E27FC236}">
                <a16:creationId xmlns:a16="http://schemas.microsoft.com/office/drawing/2014/main" id="{65EB3577-894C-423D-A707-CFDF9539B4A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11746" y="27520"/>
            <a:ext cx="394018" cy="477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テキスト ボックス 25">
            <a:extLst>
              <a:ext uri="{FF2B5EF4-FFF2-40B4-BE49-F238E27FC236}">
                <a16:creationId xmlns:a16="http://schemas.microsoft.com/office/drawing/2014/main" id="{C8159006-7424-4F7C-9874-A4CB4022B248}"/>
              </a:ext>
            </a:extLst>
          </p:cNvPr>
          <p:cNvSpPr txBox="1">
            <a:spLocks noChangeArrowheads="1"/>
          </p:cNvSpPr>
          <p:nvPr userDrawn="1"/>
        </p:nvSpPr>
        <p:spPr bwMode="auto">
          <a:xfrm>
            <a:off x="138121" y="6563604"/>
            <a:ext cx="28336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pPr>
              <a:lnSpc>
                <a:spcPct val="150000"/>
              </a:lnSpc>
              <a:defRPr/>
            </a:pPr>
            <a:r>
              <a:rPr lang="en-US" altLang="ja-JP" sz="600" dirty="0">
                <a:latin typeface="Verdana" panose="020B0604030504040204" pitchFamily="34" charset="0"/>
              </a:rPr>
              <a:t>Copyright</a:t>
            </a:r>
            <a:r>
              <a:rPr lang="ja-JP" altLang="en-US" sz="600">
                <a:latin typeface="Verdana" panose="020B0604030504040204" pitchFamily="34" charset="0"/>
              </a:rPr>
              <a:t> </a:t>
            </a:r>
            <a:r>
              <a:rPr lang="en-US" altLang="ja-JP" sz="600" dirty="0">
                <a:latin typeface="Verdana" panose="020B0604030504040204" pitchFamily="34" charset="0"/>
              </a:rPr>
              <a:t>©</a:t>
            </a:r>
            <a:r>
              <a:rPr lang="ja-JP" altLang="en-US" sz="600">
                <a:latin typeface="Verdana" panose="020B0604030504040204" pitchFamily="34" charset="0"/>
              </a:rPr>
              <a:t> </a:t>
            </a:r>
            <a:r>
              <a:rPr lang="en-US" altLang="ja-JP" sz="600" dirty="0">
                <a:latin typeface="Verdana" panose="020B0604030504040204" pitchFamily="34" charset="0"/>
              </a:rPr>
              <a:t>MITSUI &amp; CO., LTD. ALL RIGHTS RESERVED.</a:t>
            </a:r>
            <a:endParaRPr lang="ja-JP" altLang="en-US" sz="600">
              <a:latin typeface="Verdana" panose="020B0604030504040204" pitchFamily="34" charset="0"/>
            </a:endParaRPr>
          </a:p>
        </p:txBody>
      </p:sp>
    </p:spTree>
    <p:extLst>
      <p:ext uri="{BB962C8B-B14F-4D97-AF65-F5344CB8AC3E}">
        <p14:creationId xmlns:p14="http://schemas.microsoft.com/office/powerpoint/2010/main" val="406846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Ver.3">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81DC371-D505-4FA4-8D84-DBF7C74ACD9F}"/>
              </a:ext>
            </a:extLst>
          </p:cNvPr>
          <p:cNvSpPr>
            <a:spLocks noGrp="1"/>
          </p:cNvSpPr>
          <p:nvPr>
            <p:ph type="title"/>
          </p:nvPr>
        </p:nvSpPr>
        <p:spPr>
          <a:xfrm>
            <a:off x="136651" y="51344"/>
            <a:ext cx="7886700" cy="563085"/>
          </a:xfrm>
          <a:prstGeom prst="rect">
            <a:avLst/>
          </a:prstGeom>
        </p:spPr>
        <p:txBody>
          <a:bodyPr/>
          <a:lstStyle/>
          <a:p>
            <a:r>
              <a:rPr lang="ja-JP" altLang="en-US"/>
              <a:t>マスター タイトルの書式設定</a:t>
            </a:r>
            <a:endParaRPr lang="en-US"/>
          </a:p>
        </p:txBody>
      </p:sp>
      <p:sp>
        <p:nvSpPr>
          <p:cNvPr id="11" name="Content Placeholder 2">
            <a:extLst>
              <a:ext uri="{FF2B5EF4-FFF2-40B4-BE49-F238E27FC236}">
                <a16:creationId xmlns:a16="http://schemas.microsoft.com/office/drawing/2014/main" id="{9C382F36-7512-4D8A-BFCA-582A31FC9CF5}"/>
              </a:ext>
            </a:extLst>
          </p:cNvPr>
          <p:cNvSpPr>
            <a:spLocks noGrp="1"/>
          </p:cNvSpPr>
          <p:nvPr>
            <p:ph idx="1"/>
          </p:nvPr>
        </p:nvSpPr>
        <p:spPr>
          <a:xfrm>
            <a:off x="136651" y="656819"/>
            <a:ext cx="7886700" cy="808649"/>
          </a:xfrm>
          <a:prstGeom prst="rect">
            <a:avLst/>
          </a:prstGeom>
        </p:spPr>
        <p:txBody>
          <a:bodyPr/>
          <a:lstStyle>
            <a:lvl1pPr marL="0" indent="0">
              <a:buNone/>
              <a:defRPr/>
            </a:lvl1pPr>
          </a:lstStyle>
          <a:p>
            <a:pPr lvl="0"/>
            <a:r>
              <a:rPr lang="ja-JP" altLang="en-US"/>
              <a:t>マスター テキストの書式設定</a:t>
            </a:r>
          </a:p>
        </p:txBody>
      </p:sp>
      <p:sp>
        <p:nvSpPr>
          <p:cNvPr id="12" name="Slide Number Placeholder 5">
            <a:extLst>
              <a:ext uri="{FF2B5EF4-FFF2-40B4-BE49-F238E27FC236}">
                <a16:creationId xmlns:a16="http://schemas.microsoft.com/office/drawing/2014/main" id="{D9C40260-E6CB-417B-A453-08259C29D835}"/>
              </a:ext>
            </a:extLst>
          </p:cNvPr>
          <p:cNvSpPr>
            <a:spLocks noGrp="1"/>
          </p:cNvSpPr>
          <p:nvPr>
            <p:ph type="sldNum" sz="quarter" idx="12"/>
          </p:nvPr>
        </p:nvSpPr>
        <p:spPr>
          <a:xfrm>
            <a:off x="7027186" y="6451293"/>
            <a:ext cx="2057400" cy="365125"/>
          </a:xfrm>
          <a:prstGeom prst="rect">
            <a:avLst/>
          </a:prstGeom>
        </p:spPr>
        <p:txBody>
          <a:bodyPr/>
          <a:lstStyle>
            <a:lvl1pPr algn="r">
              <a:defRPr/>
            </a:lvl1pPr>
          </a:lstStyle>
          <a:p>
            <a:fld id="{7ADC94FD-CFB4-4F2A-A5F3-1EAA48235CAF}" type="slidenum">
              <a:rPr lang="ja-JP" altLang="en-US" smtClean="0"/>
              <a:pPr/>
              <a:t>‹#›</a:t>
            </a:fld>
            <a:endParaRPr lang="ja-JP" altLang="en-US"/>
          </a:p>
        </p:txBody>
      </p:sp>
      <p:cxnSp>
        <p:nvCxnSpPr>
          <p:cNvPr id="13" name="直線コネクタ 12">
            <a:extLst>
              <a:ext uri="{FF2B5EF4-FFF2-40B4-BE49-F238E27FC236}">
                <a16:creationId xmlns:a16="http://schemas.microsoft.com/office/drawing/2014/main" id="{278A895F-9312-4B07-9D6A-560DA1D24DD0}"/>
              </a:ext>
            </a:extLst>
          </p:cNvPr>
          <p:cNvCxnSpPr>
            <a:cxnSpLocks/>
          </p:cNvCxnSpPr>
          <p:nvPr userDrawn="1"/>
        </p:nvCxnSpPr>
        <p:spPr>
          <a:xfrm>
            <a:off x="205894" y="547805"/>
            <a:ext cx="8799871" cy="0"/>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14" name="図 2" descr="logo.gif">
            <a:extLst>
              <a:ext uri="{FF2B5EF4-FFF2-40B4-BE49-F238E27FC236}">
                <a16:creationId xmlns:a16="http://schemas.microsoft.com/office/drawing/2014/main" id="{36E0A321-638E-4820-971A-0086D83F8FE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11746" y="27522"/>
            <a:ext cx="394018" cy="477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テキスト ボックス 14">
            <a:extLst>
              <a:ext uri="{FF2B5EF4-FFF2-40B4-BE49-F238E27FC236}">
                <a16:creationId xmlns:a16="http://schemas.microsoft.com/office/drawing/2014/main" id="{7C8C39FF-E706-4782-AF83-A8C23A090329}"/>
              </a:ext>
            </a:extLst>
          </p:cNvPr>
          <p:cNvSpPr txBox="1">
            <a:spLocks noChangeArrowheads="1"/>
          </p:cNvSpPr>
          <p:nvPr userDrawn="1"/>
        </p:nvSpPr>
        <p:spPr bwMode="auto">
          <a:xfrm>
            <a:off x="138121" y="6563606"/>
            <a:ext cx="2833688"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pPr>
              <a:lnSpc>
                <a:spcPct val="150000"/>
              </a:lnSpc>
              <a:defRPr/>
            </a:pPr>
            <a:r>
              <a:rPr lang="en-US" altLang="ja-JP" sz="600" dirty="0">
                <a:latin typeface="Verdana" panose="020B0604030504040204" pitchFamily="34" charset="0"/>
              </a:rPr>
              <a:t>Copyright</a:t>
            </a:r>
            <a:r>
              <a:rPr lang="ja-JP" altLang="en-US" sz="600">
                <a:latin typeface="Verdana" panose="020B0604030504040204" pitchFamily="34" charset="0"/>
              </a:rPr>
              <a:t> </a:t>
            </a:r>
            <a:r>
              <a:rPr lang="en-US" altLang="ja-JP" sz="600" dirty="0">
                <a:latin typeface="Verdana" panose="020B0604030504040204" pitchFamily="34" charset="0"/>
              </a:rPr>
              <a:t>©</a:t>
            </a:r>
            <a:r>
              <a:rPr lang="ja-JP" altLang="en-US" sz="600">
                <a:latin typeface="Verdana" panose="020B0604030504040204" pitchFamily="34" charset="0"/>
              </a:rPr>
              <a:t> </a:t>
            </a:r>
            <a:r>
              <a:rPr lang="en-US" altLang="ja-JP" sz="600" dirty="0">
                <a:latin typeface="Verdana" panose="020B0604030504040204" pitchFamily="34" charset="0"/>
              </a:rPr>
              <a:t>MITSUI &amp; CO., LTD. ALL RIGHTS RESERVED.</a:t>
            </a:r>
            <a:endParaRPr lang="ja-JP" altLang="en-US" sz="600">
              <a:latin typeface="Verdana" panose="020B0604030504040204" pitchFamily="34" charset="0"/>
            </a:endParaRPr>
          </a:p>
        </p:txBody>
      </p:sp>
    </p:spTree>
    <p:extLst>
      <p:ext uri="{BB962C8B-B14F-4D97-AF65-F5344CB8AC3E}">
        <p14:creationId xmlns:p14="http://schemas.microsoft.com/office/powerpoint/2010/main" val="5738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bg>
      <p:bgPr>
        <a:solidFill>
          <a:schemeClr val="accent1">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663774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708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RPORATE SLOGAN">
    <p:spTree>
      <p:nvGrpSpPr>
        <p:cNvPr id="1" name=""/>
        <p:cNvGrpSpPr/>
        <p:nvPr/>
      </p:nvGrpSpPr>
      <p:grpSpPr>
        <a:xfrm>
          <a:off x="0" y="0"/>
          <a:ext cx="0" cy="0"/>
          <a:chOff x="0" y="0"/>
          <a:chExt cx="0" cy="0"/>
        </a:xfrm>
      </p:grpSpPr>
      <p:pic>
        <p:nvPicPr>
          <p:cNvPr id="2" name="図 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1203" y="2871788"/>
            <a:ext cx="7707313"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図 3" descr="logo.gif"/>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287841" y="5456244"/>
            <a:ext cx="56832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6154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タイトル スライド">
    <p:bg bwMode="gray">
      <p:bgRef idx="1001">
        <a:schemeClr val="bg1"/>
      </p:bgRef>
    </p:bg>
    <p:spTree>
      <p:nvGrpSpPr>
        <p:cNvPr id="1" name=""/>
        <p:cNvGrpSpPr/>
        <p:nvPr/>
      </p:nvGrpSpPr>
      <p:grpSpPr>
        <a:xfrm>
          <a:off x="0" y="0"/>
          <a:ext cx="0" cy="0"/>
          <a:chOff x="0" y="0"/>
          <a:chExt cx="0" cy="0"/>
        </a:xfrm>
      </p:grpSpPr>
      <p:sp>
        <p:nvSpPr>
          <p:cNvPr id="29" name="正方形/長方形 28"/>
          <p:cNvSpPr/>
          <p:nvPr userDrawn="1"/>
        </p:nvSpPr>
        <p:spPr>
          <a:xfrm>
            <a:off x="4438" y="3359279"/>
            <a:ext cx="9148811" cy="7200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1"/>
          </a:p>
        </p:txBody>
      </p:sp>
      <p:sp>
        <p:nvSpPr>
          <p:cNvPr id="2" name="タイトル 1"/>
          <p:cNvSpPr>
            <a:spLocks noGrp="1"/>
          </p:cNvSpPr>
          <p:nvPr>
            <p:ph type="ctrTitle" hasCustomPrompt="1"/>
          </p:nvPr>
        </p:nvSpPr>
        <p:spPr>
          <a:xfrm>
            <a:off x="685800" y="2671225"/>
            <a:ext cx="7772400" cy="685777"/>
          </a:xfrm>
        </p:spPr>
        <p:txBody>
          <a:bodyPr>
            <a:normAutofit/>
          </a:bodyPr>
          <a:lstStyle>
            <a:lvl1pPr>
              <a:defRPr sz="2100" b="1">
                <a:latin typeface="+mj-ea"/>
                <a:ea typeface="+mj-ea"/>
              </a:defRPr>
            </a:lvl1pPr>
          </a:lstStyle>
          <a:p>
            <a:r>
              <a:rPr kumimoji="1" lang="ja-JP" altLang="en-US"/>
              <a:t>提案タイトル</a:t>
            </a:r>
          </a:p>
        </p:txBody>
      </p:sp>
      <p:sp>
        <p:nvSpPr>
          <p:cNvPr id="15" name="テキスト プレースホルダー 15"/>
          <p:cNvSpPr>
            <a:spLocks noGrp="1"/>
          </p:cNvSpPr>
          <p:nvPr>
            <p:ph type="body" sz="quarter" idx="10" hasCustomPrompt="1"/>
          </p:nvPr>
        </p:nvSpPr>
        <p:spPr>
          <a:xfrm>
            <a:off x="329649" y="548690"/>
            <a:ext cx="3788020" cy="504601"/>
          </a:xfrm>
        </p:spPr>
        <p:txBody>
          <a:bodyPr anchor="ctr">
            <a:normAutofit/>
          </a:bodyPr>
          <a:lstStyle>
            <a:lvl1pPr marL="0" indent="0">
              <a:buNone/>
              <a:defRPr sz="1200">
                <a:latin typeface="メイリオ" panose="020B0604030504040204" pitchFamily="50" charset="-128"/>
                <a:ea typeface="メイリオ" panose="020B0604030504040204" pitchFamily="50" charset="-128"/>
              </a:defRPr>
            </a:lvl1pPr>
          </a:lstStyle>
          <a:p>
            <a:pPr lvl="0"/>
            <a:r>
              <a:rPr kumimoji="1" lang="ja-JP" altLang="en-US"/>
              <a:t>●●御中</a:t>
            </a:r>
          </a:p>
        </p:txBody>
      </p:sp>
      <p:cxnSp>
        <p:nvCxnSpPr>
          <p:cNvPr id="5" name="直線コネクタ 4"/>
          <p:cNvCxnSpPr/>
          <p:nvPr userDrawn="1"/>
        </p:nvCxnSpPr>
        <p:spPr>
          <a:xfrm>
            <a:off x="4" y="3356992"/>
            <a:ext cx="914881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a:off x="4" y="3392996"/>
            <a:ext cx="9148811"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userDrawn="1"/>
        </p:nvCxnSpPr>
        <p:spPr>
          <a:xfrm>
            <a:off x="4" y="3429000"/>
            <a:ext cx="9148811"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25" name="サブタイトル 2"/>
          <p:cNvSpPr>
            <a:spLocks noGrp="1"/>
          </p:cNvSpPr>
          <p:nvPr>
            <p:ph type="subTitle" idx="1" hasCustomPrompt="1"/>
          </p:nvPr>
        </p:nvSpPr>
        <p:spPr>
          <a:xfrm>
            <a:off x="2276298" y="4365104"/>
            <a:ext cx="4586356" cy="576064"/>
          </a:xfrm>
        </p:spPr>
        <p:txBody>
          <a:bodyPr anchor="ctr">
            <a:normAutofit/>
          </a:bodyPr>
          <a:lstStyle>
            <a:lvl1pPr marL="0" marR="0" indent="0" algn="ctr" defTabSz="685800" rtl="0" eaLnBrk="1" fontAlgn="auto" latinLnBrk="0" hangingPunct="1">
              <a:lnSpc>
                <a:spcPct val="100000"/>
              </a:lnSpc>
              <a:spcBef>
                <a:spcPct val="20000"/>
              </a:spcBef>
              <a:spcAft>
                <a:spcPts val="0"/>
              </a:spcAft>
              <a:buClrTx/>
              <a:buSzTx/>
              <a:buFont typeface="Arial" panose="020B0604020202020204" pitchFamily="34" charset="0"/>
              <a:buNone/>
              <a:tabLst/>
              <a:defRPr sz="1051">
                <a:solidFill>
                  <a:schemeClr val="tx1"/>
                </a:solidFill>
                <a:latin typeface="メイリオ" panose="020B0604030504040204" pitchFamily="50" charset="-128"/>
                <a:ea typeface="メイリオ" panose="020B0604030504040204" pitchFamily="50" charset="-128"/>
              </a:defRPr>
            </a:lvl1pPr>
            <a:lvl2pPr marL="342901" indent="0" algn="ctr">
              <a:buNone/>
              <a:defRPr>
                <a:solidFill>
                  <a:schemeClr val="tx1">
                    <a:tint val="75000"/>
                  </a:schemeClr>
                </a:solidFill>
              </a:defRPr>
            </a:lvl2pPr>
            <a:lvl3pPr marL="685800" indent="0" algn="ctr">
              <a:buNone/>
              <a:defRPr>
                <a:solidFill>
                  <a:schemeClr val="tx1">
                    <a:tint val="75000"/>
                  </a:schemeClr>
                </a:solidFill>
              </a:defRPr>
            </a:lvl3pPr>
            <a:lvl4pPr marL="1028701"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1" indent="0" algn="ctr">
              <a:buNone/>
              <a:defRPr>
                <a:solidFill>
                  <a:schemeClr val="tx1">
                    <a:tint val="75000"/>
                  </a:schemeClr>
                </a:solidFill>
              </a:defRPr>
            </a:lvl7pPr>
            <a:lvl8pPr marL="2400300" indent="0" algn="ctr">
              <a:buNone/>
              <a:defRPr>
                <a:solidFill>
                  <a:schemeClr val="tx1">
                    <a:tint val="75000"/>
                  </a:schemeClr>
                </a:solidFill>
              </a:defRPr>
            </a:lvl8pPr>
            <a:lvl9pPr marL="2743199" indent="0" algn="ctr">
              <a:buNone/>
              <a:defRPr>
                <a:solidFill>
                  <a:schemeClr val="tx1">
                    <a:tint val="75000"/>
                  </a:schemeClr>
                </a:solidFill>
              </a:defRPr>
            </a:lvl9pPr>
          </a:lstStyle>
          <a:p>
            <a:r>
              <a:rPr kumimoji="1" lang="ja-JP" altLang="en-US"/>
              <a:t>株式会社エプコ</a:t>
            </a:r>
            <a:endParaRPr kumimoji="1" lang="en-US" altLang="ja-JP"/>
          </a:p>
          <a:p>
            <a:r>
              <a:rPr kumimoji="1" lang="ja-JP" altLang="en-US"/>
              <a:t>部署名</a:t>
            </a:r>
            <a:endParaRPr kumimoji="1" lang="en-US" altLang="ja-JP"/>
          </a:p>
        </p:txBody>
      </p:sp>
      <p:pic>
        <p:nvPicPr>
          <p:cNvPr id="26" name="図 2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40960" y="5373658"/>
            <a:ext cx="1077183" cy="436942"/>
          </a:xfrm>
          <a:prstGeom prst="rect">
            <a:avLst/>
          </a:prstGeom>
        </p:spPr>
      </p:pic>
      <p:sp>
        <p:nvSpPr>
          <p:cNvPr id="27" name="テキスト プレースホルダー 20"/>
          <p:cNvSpPr>
            <a:spLocks noGrp="1"/>
          </p:cNvSpPr>
          <p:nvPr>
            <p:ph type="body" sz="quarter" idx="11" hasCustomPrompt="1"/>
          </p:nvPr>
        </p:nvSpPr>
        <p:spPr>
          <a:xfrm>
            <a:off x="2279352" y="4005064"/>
            <a:ext cx="4586356" cy="360040"/>
          </a:xfrm>
        </p:spPr>
        <p:txBody>
          <a:bodyPr anchor="ctr">
            <a:noAutofit/>
          </a:bodyPr>
          <a:lstStyle>
            <a:lvl1pPr marL="0" indent="0" algn="ctr">
              <a:buNone/>
              <a:defRPr sz="1051">
                <a:latin typeface="メイリオ" panose="020B0604030504040204" pitchFamily="50" charset="-128"/>
                <a:ea typeface="メイリオ" panose="020B0604030504040204" pitchFamily="50" charset="-128"/>
              </a:defRPr>
            </a:lvl1pPr>
          </a:lstStyle>
          <a:p>
            <a:pPr lvl="0"/>
            <a:r>
              <a:rPr kumimoji="1" lang="ja-JP" altLang="en-US"/>
              <a:t>日付を記入　年　　月　　日</a:t>
            </a:r>
          </a:p>
        </p:txBody>
      </p:sp>
      <p:pic>
        <p:nvPicPr>
          <p:cNvPr id="11" name="図 2">
            <a:extLst>
              <a:ext uri="{FF2B5EF4-FFF2-40B4-BE49-F238E27FC236}">
                <a16:creationId xmlns:a16="http://schemas.microsoft.com/office/drawing/2014/main" id="{0A17CBD7-B861-4BDF-8E61-9C12EAF958DC}"/>
              </a:ext>
            </a:extLst>
          </p:cNvPr>
          <p:cNvPicPr>
            <a:picLocks noChangeAspect="1"/>
          </p:cNvPicPr>
          <p:nvPr userDrawn="1"/>
        </p:nvPicPr>
        <p:blipFill>
          <a:blip r:embed="rId3" cstate="print"/>
          <a:stretch>
            <a:fillRect/>
          </a:stretch>
        </p:blipFill>
        <p:spPr>
          <a:xfrm>
            <a:off x="4898762" y="5037664"/>
            <a:ext cx="1134569" cy="1103152"/>
          </a:xfrm>
          <a:prstGeom prst="rect">
            <a:avLst/>
          </a:prstGeom>
        </p:spPr>
      </p:pic>
    </p:spTree>
    <p:extLst>
      <p:ext uri="{BB962C8B-B14F-4D97-AF65-F5344CB8AC3E}">
        <p14:creationId xmlns:p14="http://schemas.microsoft.com/office/powerpoint/2010/main" val="190594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21" Type="http://schemas.openxmlformats.org/officeDocument/2006/relationships/theme" Target="../theme/theme2.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323148"/>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62" r:id="rId3"/>
    <p:sldLayoutId id="2147483676" r:id="rId4"/>
    <p:sldLayoutId id="2147483681" r:id="rId5"/>
    <p:sldLayoutId id="2147483683" r:id="rId6"/>
    <p:sldLayoutId id="2147483684" r:id="rId7"/>
    <p:sldLayoutId id="2147483682" r:id="rId8"/>
  </p:sldLayoutIdLst>
  <p:hf hdr="0" ftr="0" dt="0"/>
  <p:txStyles>
    <p:titleStyle>
      <a:lvl1pPr algn="l" defTabSz="914400" rtl="0" eaLnBrk="1" latinLnBrk="0" hangingPunct="1">
        <a:lnSpc>
          <a:spcPct val="90000"/>
        </a:lnSpc>
        <a:spcBef>
          <a:spcPct val="0"/>
        </a:spcBef>
        <a:buNone/>
        <a:defRPr kumimoji="1" sz="2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61"/>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5" name="フッター プレースホルダー 4"/>
          <p:cNvSpPr>
            <a:spLocks noGrp="1"/>
          </p:cNvSpPr>
          <p:nvPr>
            <p:ph type="ftr" sz="quarter" idx="3"/>
          </p:nvPr>
        </p:nvSpPr>
        <p:spPr>
          <a:xfrm>
            <a:off x="3124200" y="6356361"/>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61"/>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F98699-665A-4121-8EB3-4A368623DC07}" type="slidenum">
              <a:rPr kumimoji="1" lang="ja-JP" altLang="en-US" smtClean="0"/>
              <a:pPr/>
              <a:t>‹#›</a:t>
            </a:fld>
            <a:endParaRPr kumimoji="1" lang="ja-JP" altLang="en-US"/>
          </a:p>
        </p:txBody>
      </p:sp>
    </p:spTree>
    <p:extLst>
      <p:ext uri="{BB962C8B-B14F-4D97-AF65-F5344CB8AC3E}">
        <p14:creationId xmlns:p14="http://schemas.microsoft.com/office/powerpoint/2010/main" val="7150213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Lst>
  <p:hf hdr="0" ftr="0" dt="0"/>
  <p:txStyles>
    <p:titleStyle>
      <a:lvl1pPr algn="ctr" defTabSz="685800" rtl="0" eaLnBrk="1" latinLnBrk="0" hangingPunct="1">
        <a:spcBef>
          <a:spcPct val="0"/>
        </a:spcBef>
        <a:buNone/>
        <a:defRPr kumimoji="1" sz="3301" kern="1200">
          <a:solidFill>
            <a:schemeClr val="tx1"/>
          </a:solidFill>
          <a:latin typeface="メイリオ 見出し"/>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49" indent="-171450" algn="l" defTabSz="6858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51"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1"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1" kern="1200">
          <a:solidFill>
            <a:schemeClr val="tx1"/>
          </a:solidFill>
          <a:latin typeface="+mn-lt"/>
          <a:ea typeface="+mn-ea"/>
          <a:cs typeface="+mn-cs"/>
        </a:defRPr>
      </a:lvl1pPr>
      <a:lvl2pPr marL="342901" algn="l" defTabSz="685800" rtl="0" eaLnBrk="1" latinLnBrk="0" hangingPunct="1">
        <a:defRPr kumimoji="1" sz="1351" kern="1200">
          <a:solidFill>
            <a:schemeClr val="tx1"/>
          </a:solidFill>
          <a:latin typeface="+mn-lt"/>
          <a:ea typeface="+mn-ea"/>
          <a:cs typeface="+mn-cs"/>
        </a:defRPr>
      </a:lvl2pPr>
      <a:lvl3pPr marL="685800" algn="l" defTabSz="685800" rtl="0" eaLnBrk="1" latinLnBrk="0" hangingPunct="1">
        <a:defRPr kumimoji="1" sz="1351" kern="1200">
          <a:solidFill>
            <a:schemeClr val="tx1"/>
          </a:solidFill>
          <a:latin typeface="+mn-lt"/>
          <a:ea typeface="+mn-ea"/>
          <a:cs typeface="+mn-cs"/>
        </a:defRPr>
      </a:lvl3pPr>
      <a:lvl4pPr marL="1028701" algn="l" defTabSz="685800" rtl="0" eaLnBrk="1" latinLnBrk="0" hangingPunct="1">
        <a:defRPr kumimoji="1" sz="1351" kern="1200">
          <a:solidFill>
            <a:schemeClr val="tx1"/>
          </a:solidFill>
          <a:latin typeface="+mn-lt"/>
          <a:ea typeface="+mn-ea"/>
          <a:cs typeface="+mn-cs"/>
        </a:defRPr>
      </a:lvl4pPr>
      <a:lvl5pPr marL="1371600" algn="l" defTabSz="685800" rtl="0" eaLnBrk="1" latinLnBrk="0" hangingPunct="1">
        <a:defRPr kumimoji="1" sz="1351" kern="1200">
          <a:solidFill>
            <a:schemeClr val="tx1"/>
          </a:solidFill>
          <a:latin typeface="+mn-lt"/>
          <a:ea typeface="+mn-ea"/>
          <a:cs typeface="+mn-cs"/>
        </a:defRPr>
      </a:lvl5pPr>
      <a:lvl6pPr marL="1714500" algn="l" defTabSz="685800" rtl="0" eaLnBrk="1" latinLnBrk="0" hangingPunct="1">
        <a:defRPr kumimoji="1" sz="1351" kern="1200">
          <a:solidFill>
            <a:schemeClr val="tx1"/>
          </a:solidFill>
          <a:latin typeface="+mn-lt"/>
          <a:ea typeface="+mn-ea"/>
          <a:cs typeface="+mn-cs"/>
        </a:defRPr>
      </a:lvl6pPr>
      <a:lvl7pPr marL="2057401" algn="l" defTabSz="685800" rtl="0" eaLnBrk="1" latinLnBrk="0" hangingPunct="1">
        <a:defRPr kumimoji="1" sz="1351" kern="1200">
          <a:solidFill>
            <a:schemeClr val="tx1"/>
          </a:solidFill>
          <a:latin typeface="+mn-lt"/>
          <a:ea typeface="+mn-ea"/>
          <a:cs typeface="+mn-cs"/>
        </a:defRPr>
      </a:lvl7pPr>
      <a:lvl8pPr marL="2400300" algn="l" defTabSz="685800" rtl="0" eaLnBrk="1" latinLnBrk="0" hangingPunct="1">
        <a:defRPr kumimoji="1" sz="1351" kern="1200">
          <a:solidFill>
            <a:schemeClr val="tx1"/>
          </a:solidFill>
          <a:latin typeface="+mn-lt"/>
          <a:ea typeface="+mn-ea"/>
          <a:cs typeface="+mn-cs"/>
        </a:defRPr>
      </a:lvl8pPr>
      <a:lvl9pPr marL="2743199" algn="l" defTabSz="685800" rtl="0" eaLnBrk="1" latinLnBrk="0" hangingPunct="1">
        <a:defRPr kumimoji="1"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1.png"/><Relationship Id="rId7" Type="http://schemas.openxmlformats.org/officeDocument/2006/relationships/image" Target="../media/image15.jp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6.jp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4294967295"/>
          </p:nvPr>
        </p:nvSpPr>
        <p:spPr>
          <a:xfrm>
            <a:off x="653160" y="2799000"/>
            <a:ext cx="6608619" cy="1260000"/>
          </a:xfrm>
          <a:prstGeom prst="rect">
            <a:avLst/>
          </a:prstGeom>
        </p:spPr>
        <p:txBody>
          <a:bodyPr/>
          <a:lstStyle/>
          <a:p>
            <a:pPr marL="0" indent="0">
              <a:buNone/>
            </a:pPr>
            <a:r>
              <a:rPr lang="ja-JP" altLang="en-US" sz="2800" b="1" dirty="0"/>
              <a:t>宮崎との　排出物一元管理事業</a:t>
            </a:r>
            <a:endParaRPr lang="en-US" altLang="ja-JP" sz="2800" b="1" dirty="0"/>
          </a:p>
          <a:p>
            <a:pPr marL="0" indent="0">
              <a:buNone/>
            </a:pPr>
            <a:r>
              <a:rPr lang="ja-JP" altLang="en-US" sz="2800" b="1" dirty="0"/>
              <a:t>案件概要資料</a:t>
            </a:r>
            <a:endParaRPr lang="en-US" altLang="ja-JP" sz="2800" b="1" dirty="0">
              <a:solidFill>
                <a:srgbClr val="FF0000"/>
              </a:solidFill>
            </a:endParaRPr>
          </a:p>
          <a:p>
            <a:pPr marL="0" indent="0">
              <a:buNone/>
            </a:pPr>
            <a:endParaRPr lang="ja-JP" altLang="en-US" sz="2800" b="1" dirty="0">
              <a:solidFill>
                <a:srgbClr val="FF0000"/>
              </a:solidFill>
            </a:endParaRPr>
          </a:p>
        </p:txBody>
      </p:sp>
      <p:sp>
        <p:nvSpPr>
          <p:cNvPr id="4" name="テキスト プレースホルダー 2">
            <a:extLst>
              <a:ext uri="{FF2B5EF4-FFF2-40B4-BE49-F238E27FC236}">
                <a16:creationId xmlns:a16="http://schemas.microsoft.com/office/drawing/2014/main" id="{F2F89647-348F-4431-A206-95327B722380}"/>
              </a:ext>
            </a:extLst>
          </p:cNvPr>
          <p:cNvSpPr txBox="1">
            <a:spLocks/>
          </p:cNvSpPr>
          <p:nvPr/>
        </p:nvSpPr>
        <p:spPr>
          <a:xfrm>
            <a:off x="6077923" y="5332250"/>
            <a:ext cx="2986183" cy="8551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16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2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2023</a:t>
            </a:r>
            <a:r>
              <a:rPr lang="ja-JP" altLang="en-US" dirty="0"/>
              <a:t>年●月●日</a:t>
            </a:r>
            <a:endParaRPr lang="en-US" altLang="ja-JP" dirty="0"/>
          </a:p>
          <a:p>
            <a:pPr marL="0" indent="0">
              <a:buNone/>
            </a:pPr>
            <a:r>
              <a:rPr lang="ja-JP" altLang="en-US" dirty="0"/>
              <a:t>三井物産パッケージング株式会社</a:t>
            </a:r>
            <a:endParaRPr lang="en-US" altLang="ja-JP" dirty="0"/>
          </a:p>
        </p:txBody>
      </p:sp>
      <p:sp>
        <p:nvSpPr>
          <p:cNvPr id="3" name="正方形/長方形 2">
            <a:extLst>
              <a:ext uri="{FF2B5EF4-FFF2-40B4-BE49-F238E27FC236}">
                <a16:creationId xmlns:a16="http://schemas.microsoft.com/office/drawing/2014/main" id="{92FD2781-86E7-446D-B21C-88722EF08413}"/>
              </a:ext>
            </a:extLst>
          </p:cNvPr>
          <p:cNvSpPr/>
          <p:nvPr/>
        </p:nvSpPr>
        <p:spPr>
          <a:xfrm>
            <a:off x="6800300" y="2254933"/>
            <a:ext cx="1961965" cy="223717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solidFill>
                <a:schemeClr val="tx1">
                  <a:lumMod val="75000"/>
                  <a:lumOff val="25000"/>
                </a:schemeClr>
              </a:solidFill>
            </a:endParaRPr>
          </a:p>
        </p:txBody>
      </p:sp>
      <p:sp>
        <p:nvSpPr>
          <p:cNvPr id="5" name="スライド番号プレースホルダー 4">
            <a:extLst>
              <a:ext uri="{FF2B5EF4-FFF2-40B4-BE49-F238E27FC236}">
                <a16:creationId xmlns:a16="http://schemas.microsoft.com/office/drawing/2014/main" id="{9D23ECCE-2601-4246-9414-C28E4472A545}"/>
              </a:ext>
            </a:extLst>
          </p:cNvPr>
          <p:cNvSpPr>
            <a:spLocks noGrp="1"/>
          </p:cNvSpPr>
          <p:nvPr>
            <p:ph type="sldNum" sz="quarter" idx="12"/>
          </p:nvPr>
        </p:nvSpPr>
        <p:spPr>
          <a:xfrm>
            <a:off x="8340994" y="6387352"/>
            <a:ext cx="2057400" cy="365125"/>
          </a:xfrm>
        </p:spPr>
        <p:txBody>
          <a:bodyPr/>
          <a:lstStyle/>
          <a:p>
            <a:fld id="{7ADC94FD-CFB4-4F2A-A5F3-1EAA48235CAF}" type="slidenum">
              <a:rPr kumimoji="1" lang="ja-JP" altLang="en-US" smtClean="0"/>
              <a:t>1</a:t>
            </a:fld>
            <a:endParaRPr kumimoji="1" lang="ja-JP" altLang="en-US"/>
          </a:p>
        </p:txBody>
      </p:sp>
    </p:spTree>
    <p:extLst>
      <p:ext uri="{BB962C8B-B14F-4D97-AF65-F5344CB8AC3E}">
        <p14:creationId xmlns:p14="http://schemas.microsoft.com/office/powerpoint/2010/main" val="412963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2863333" y="5852392"/>
            <a:ext cx="3414713" cy="113493"/>
          </a:xfrm>
          <a:prstGeom prst="rect">
            <a:avLst/>
          </a:prstGeom>
        </p:spPr>
        <p:txBody>
          <a:bodyPr vert="horz" wrap="square" lIns="0" tIns="9525" rIns="0" bIns="0" rtlCol="0">
            <a:spAutoFit/>
          </a:bodyPr>
          <a:lstStyle/>
          <a:p>
            <a:pPr marL="9525">
              <a:spcBef>
                <a:spcPts val="75"/>
              </a:spcBef>
            </a:pPr>
            <a:r>
              <a:rPr sz="675" dirty="0">
                <a:solidFill>
                  <a:srgbClr val="3A3838"/>
                </a:solidFill>
                <a:latin typeface="Meiryo UI"/>
                <a:cs typeface="Meiryo UI"/>
              </a:rPr>
              <a:t>Copyright</a:t>
            </a:r>
            <a:r>
              <a:rPr sz="675" spc="-8" dirty="0">
                <a:solidFill>
                  <a:srgbClr val="3A3838"/>
                </a:solidFill>
                <a:latin typeface="Meiryo UI"/>
                <a:cs typeface="Meiryo UI"/>
              </a:rPr>
              <a:t> </a:t>
            </a:r>
            <a:r>
              <a:rPr sz="675" dirty="0">
                <a:solidFill>
                  <a:srgbClr val="3A3838"/>
                </a:solidFill>
                <a:latin typeface="Meiryo UI"/>
                <a:cs typeface="Meiryo UI"/>
              </a:rPr>
              <a:t>©</a:t>
            </a:r>
            <a:r>
              <a:rPr sz="675" spc="-15" dirty="0">
                <a:solidFill>
                  <a:srgbClr val="3A3838"/>
                </a:solidFill>
                <a:latin typeface="Meiryo UI"/>
                <a:cs typeface="Meiryo UI"/>
              </a:rPr>
              <a:t> </a:t>
            </a:r>
            <a:r>
              <a:rPr sz="675" dirty="0">
                <a:solidFill>
                  <a:srgbClr val="3A3838"/>
                </a:solidFill>
                <a:latin typeface="Meiryo UI"/>
                <a:cs typeface="Meiryo UI"/>
              </a:rPr>
              <a:t>2023、MITSUI</a:t>
            </a:r>
            <a:r>
              <a:rPr sz="675" spc="-15" dirty="0">
                <a:solidFill>
                  <a:srgbClr val="3A3838"/>
                </a:solidFill>
                <a:latin typeface="Meiryo UI"/>
                <a:cs typeface="Meiryo UI"/>
              </a:rPr>
              <a:t> </a:t>
            </a:r>
            <a:r>
              <a:rPr sz="675" dirty="0">
                <a:solidFill>
                  <a:srgbClr val="3A3838"/>
                </a:solidFill>
                <a:latin typeface="Meiryo UI"/>
                <a:cs typeface="Meiryo UI"/>
              </a:rPr>
              <a:t>BUSSAN</a:t>
            </a:r>
            <a:r>
              <a:rPr sz="675" spc="-26" dirty="0">
                <a:solidFill>
                  <a:srgbClr val="3A3838"/>
                </a:solidFill>
                <a:latin typeface="Meiryo UI"/>
                <a:cs typeface="Meiryo UI"/>
              </a:rPr>
              <a:t> </a:t>
            </a:r>
            <a:r>
              <a:rPr sz="675" dirty="0">
                <a:solidFill>
                  <a:srgbClr val="3A3838"/>
                </a:solidFill>
                <a:latin typeface="Meiryo UI"/>
                <a:cs typeface="Meiryo UI"/>
              </a:rPr>
              <a:t>PACKAGING</a:t>
            </a:r>
            <a:r>
              <a:rPr sz="675" spc="-34" dirty="0">
                <a:solidFill>
                  <a:srgbClr val="3A3838"/>
                </a:solidFill>
                <a:latin typeface="Meiryo UI"/>
                <a:cs typeface="Meiryo UI"/>
              </a:rPr>
              <a:t> </a:t>
            </a:r>
            <a:r>
              <a:rPr sz="675" dirty="0">
                <a:solidFill>
                  <a:srgbClr val="3A3838"/>
                </a:solidFill>
                <a:latin typeface="Meiryo UI"/>
                <a:cs typeface="Meiryo UI"/>
              </a:rPr>
              <a:t>&amp;</a:t>
            </a:r>
            <a:r>
              <a:rPr sz="675" spc="-8" dirty="0">
                <a:solidFill>
                  <a:srgbClr val="3A3838"/>
                </a:solidFill>
                <a:latin typeface="Meiryo UI"/>
                <a:cs typeface="Meiryo UI"/>
              </a:rPr>
              <a:t> </a:t>
            </a:r>
            <a:r>
              <a:rPr sz="675" dirty="0">
                <a:solidFill>
                  <a:srgbClr val="3A3838"/>
                </a:solidFill>
                <a:latin typeface="Meiryo UI"/>
                <a:cs typeface="Meiryo UI"/>
              </a:rPr>
              <a:t>CO.LTD.ALL</a:t>
            </a:r>
            <a:r>
              <a:rPr sz="675" spc="-19" dirty="0">
                <a:solidFill>
                  <a:srgbClr val="3A3838"/>
                </a:solidFill>
                <a:latin typeface="Meiryo UI"/>
                <a:cs typeface="Meiryo UI"/>
              </a:rPr>
              <a:t> </a:t>
            </a:r>
            <a:r>
              <a:rPr sz="675" dirty="0">
                <a:solidFill>
                  <a:srgbClr val="3A3838"/>
                </a:solidFill>
                <a:latin typeface="Meiryo UI"/>
                <a:cs typeface="Meiryo UI"/>
              </a:rPr>
              <a:t>Rights</a:t>
            </a:r>
            <a:r>
              <a:rPr sz="675" spc="-4" dirty="0">
                <a:solidFill>
                  <a:srgbClr val="3A3838"/>
                </a:solidFill>
                <a:latin typeface="Meiryo UI"/>
                <a:cs typeface="Meiryo UI"/>
              </a:rPr>
              <a:t> </a:t>
            </a:r>
            <a:r>
              <a:rPr sz="675" spc="-8" dirty="0">
                <a:solidFill>
                  <a:srgbClr val="3A3838"/>
                </a:solidFill>
                <a:latin typeface="Meiryo UI"/>
                <a:cs typeface="Meiryo UI"/>
              </a:rPr>
              <a:t>Reserved.</a:t>
            </a:r>
            <a:endParaRPr sz="675">
              <a:latin typeface="Meiryo UI"/>
              <a:cs typeface="Meiryo UI"/>
            </a:endParaRPr>
          </a:p>
        </p:txBody>
      </p:sp>
      <p:grpSp>
        <p:nvGrpSpPr>
          <p:cNvPr id="30" name="object 3">
            <a:extLst>
              <a:ext uri="{FF2B5EF4-FFF2-40B4-BE49-F238E27FC236}">
                <a16:creationId xmlns:a16="http://schemas.microsoft.com/office/drawing/2014/main" id="{C6EC8034-25E3-4A68-9165-EC395CDC315C}"/>
              </a:ext>
            </a:extLst>
          </p:cNvPr>
          <p:cNvGrpSpPr/>
          <p:nvPr/>
        </p:nvGrpSpPr>
        <p:grpSpPr>
          <a:xfrm>
            <a:off x="2899791" y="3174111"/>
            <a:ext cx="226695" cy="2632234"/>
            <a:chOff x="3866388" y="3089148"/>
            <a:chExt cx="302260" cy="3509645"/>
          </a:xfrm>
        </p:grpSpPr>
        <p:sp>
          <p:nvSpPr>
            <p:cNvPr id="31" name="object 4">
              <a:extLst>
                <a:ext uri="{FF2B5EF4-FFF2-40B4-BE49-F238E27FC236}">
                  <a16:creationId xmlns:a16="http://schemas.microsoft.com/office/drawing/2014/main" id="{1508AB18-E16E-49A4-A1D8-2F852D609C86}"/>
                </a:ext>
              </a:extLst>
            </p:cNvPr>
            <p:cNvSpPr/>
            <p:nvPr/>
          </p:nvSpPr>
          <p:spPr>
            <a:xfrm>
              <a:off x="3866388" y="3089148"/>
              <a:ext cx="203200" cy="1082040"/>
            </a:xfrm>
            <a:custGeom>
              <a:avLst/>
              <a:gdLst/>
              <a:ahLst/>
              <a:cxnLst/>
              <a:rect l="l" t="t" r="r" b="b"/>
              <a:pathLst>
                <a:path w="203200" h="1082039">
                  <a:moveTo>
                    <a:pt x="0" y="0"/>
                  </a:moveTo>
                  <a:lnTo>
                    <a:pt x="0" y="1082040"/>
                  </a:lnTo>
                  <a:lnTo>
                    <a:pt x="202692" y="541020"/>
                  </a:lnTo>
                  <a:lnTo>
                    <a:pt x="0" y="0"/>
                  </a:lnTo>
                  <a:close/>
                </a:path>
              </a:pathLst>
            </a:custGeom>
            <a:solidFill>
              <a:srgbClr val="A4A4A4"/>
            </a:solidFill>
          </p:spPr>
          <p:txBody>
            <a:bodyPr wrap="square" lIns="0" tIns="0" rIns="0" bIns="0" rtlCol="0"/>
            <a:lstStyle/>
            <a:p>
              <a:endParaRPr sz="1350"/>
            </a:p>
          </p:txBody>
        </p:sp>
        <p:sp>
          <p:nvSpPr>
            <p:cNvPr id="32" name="object 5">
              <a:extLst>
                <a:ext uri="{FF2B5EF4-FFF2-40B4-BE49-F238E27FC236}">
                  <a16:creationId xmlns:a16="http://schemas.microsoft.com/office/drawing/2014/main" id="{59DD7FE9-3EDA-425D-9F4F-52A9E7CA0F9F}"/>
                </a:ext>
              </a:extLst>
            </p:cNvPr>
            <p:cNvSpPr/>
            <p:nvPr/>
          </p:nvSpPr>
          <p:spPr>
            <a:xfrm>
              <a:off x="4130040" y="4192524"/>
              <a:ext cx="0" cy="2367915"/>
            </a:xfrm>
            <a:custGeom>
              <a:avLst/>
              <a:gdLst/>
              <a:ahLst/>
              <a:cxnLst/>
              <a:rect l="l" t="t" r="r" b="b"/>
              <a:pathLst>
                <a:path h="2367915">
                  <a:moveTo>
                    <a:pt x="0" y="0"/>
                  </a:moveTo>
                  <a:lnTo>
                    <a:pt x="0" y="2367673"/>
                  </a:lnTo>
                </a:path>
              </a:pathLst>
            </a:custGeom>
            <a:ln w="12700">
              <a:solidFill>
                <a:srgbClr val="A4A4A4"/>
              </a:solidFill>
            </a:ln>
          </p:spPr>
          <p:txBody>
            <a:bodyPr wrap="square" lIns="0" tIns="0" rIns="0" bIns="0" rtlCol="0"/>
            <a:lstStyle/>
            <a:p>
              <a:endParaRPr sz="1350"/>
            </a:p>
          </p:txBody>
        </p:sp>
        <p:pic>
          <p:nvPicPr>
            <p:cNvPr id="33" name="object 6">
              <a:extLst>
                <a:ext uri="{FF2B5EF4-FFF2-40B4-BE49-F238E27FC236}">
                  <a16:creationId xmlns:a16="http://schemas.microsoft.com/office/drawing/2014/main" id="{EE05610B-5870-43D2-B966-A1EADBC6D60D}"/>
                </a:ext>
              </a:extLst>
            </p:cNvPr>
            <p:cNvPicPr/>
            <p:nvPr/>
          </p:nvPicPr>
          <p:blipFill>
            <a:blip r:embed="rId2" cstate="print"/>
            <a:stretch>
              <a:fillRect/>
            </a:stretch>
          </p:blipFill>
          <p:spPr>
            <a:xfrm>
              <a:off x="4091941" y="6522105"/>
              <a:ext cx="76200" cy="76200"/>
            </a:xfrm>
            <a:prstGeom prst="rect">
              <a:avLst/>
            </a:prstGeom>
          </p:spPr>
        </p:pic>
        <p:pic>
          <p:nvPicPr>
            <p:cNvPr id="34" name="object 7">
              <a:extLst>
                <a:ext uri="{FF2B5EF4-FFF2-40B4-BE49-F238E27FC236}">
                  <a16:creationId xmlns:a16="http://schemas.microsoft.com/office/drawing/2014/main" id="{BCFA4CE3-7A6E-417B-AF3A-6A417D76F54E}"/>
                </a:ext>
              </a:extLst>
            </p:cNvPr>
            <p:cNvPicPr/>
            <p:nvPr/>
          </p:nvPicPr>
          <p:blipFill>
            <a:blip r:embed="rId3" cstate="print"/>
            <a:stretch>
              <a:fillRect/>
            </a:stretch>
          </p:blipFill>
          <p:spPr>
            <a:xfrm>
              <a:off x="4091940" y="4154424"/>
              <a:ext cx="76200" cy="76200"/>
            </a:xfrm>
            <a:prstGeom prst="rect">
              <a:avLst/>
            </a:prstGeom>
          </p:spPr>
        </p:pic>
      </p:grpSp>
      <p:grpSp>
        <p:nvGrpSpPr>
          <p:cNvPr id="35" name="object 8">
            <a:extLst>
              <a:ext uri="{FF2B5EF4-FFF2-40B4-BE49-F238E27FC236}">
                <a16:creationId xmlns:a16="http://schemas.microsoft.com/office/drawing/2014/main" id="{A2D7D270-A1B0-49CE-A273-41B07657F4E0}"/>
              </a:ext>
            </a:extLst>
          </p:cNvPr>
          <p:cNvGrpSpPr/>
          <p:nvPr/>
        </p:nvGrpSpPr>
        <p:grpSpPr>
          <a:xfrm>
            <a:off x="6011037" y="2863215"/>
            <a:ext cx="3126105" cy="1649730"/>
            <a:chOff x="8014716" y="2674620"/>
            <a:chExt cx="4168140" cy="2199640"/>
          </a:xfrm>
        </p:grpSpPr>
        <p:sp>
          <p:nvSpPr>
            <p:cNvPr id="36" name="object 9">
              <a:extLst>
                <a:ext uri="{FF2B5EF4-FFF2-40B4-BE49-F238E27FC236}">
                  <a16:creationId xmlns:a16="http://schemas.microsoft.com/office/drawing/2014/main" id="{79DA6D4D-EA36-4C1D-A9E1-7A8355A3F4AD}"/>
                </a:ext>
              </a:extLst>
            </p:cNvPr>
            <p:cNvSpPr/>
            <p:nvPr/>
          </p:nvSpPr>
          <p:spPr>
            <a:xfrm>
              <a:off x="8014716" y="3090672"/>
              <a:ext cx="203200" cy="1082040"/>
            </a:xfrm>
            <a:custGeom>
              <a:avLst/>
              <a:gdLst/>
              <a:ahLst/>
              <a:cxnLst/>
              <a:rect l="l" t="t" r="r" b="b"/>
              <a:pathLst>
                <a:path w="203200" h="1082039">
                  <a:moveTo>
                    <a:pt x="0" y="0"/>
                  </a:moveTo>
                  <a:lnTo>
                    <a:pt x="0" y="1082040"/>
                  </a:lnTo>
                  <a:lnTo>
                    <a:pt x="202692" y="541020"/>
                  </a:lnTo>
                  <a:lnTo>
                    <a:pt x="0" y="0"/>
                  </a:lnTo>
                  <a:close/>
                </a:path>
              </a:pathLst>
            </a:custGeom>
            <a:solidFill>
              <a:srgbClr val="A4A4A4"/>
            </a:solidFill>
          </p:spPr>
          <p:txBody>
            <a:bodyPr wrap="square" lIns="0" tIns="0" rIns="0" bIns="0" rtlCol="0"/>
            <a:lstStyle/>
            <a:p>
              <a:endParaRPr sz="1350"/>
            </a:p>
          </p:txBody>
        </p:sp>
        <p:sp>
          <p:nvSpPr>
            <p:cNvPr id="37" name="object 10">
              <a:extLst>
                <a:ext uri="{FF2B5EF4-FFF2-40B4-BE49-F238E27FC236}">
                  <a16:creationId xmlns:a16="http://schemas.microsoft.com/office/drawing/2014/main" id="{09CDB4C9-4026-4615-B3FB-0B4687FBDEBF}"/>
                </a:ext>
              </a:extLst>
            </p:cNvPr>
            <p:cNvSpPr/>
            <p:nvPr/>
          </p:nvSpPr>
          <p:spPr>
            <a:xfrm>
              <a:off x="8135112" y="2674620"/>
              <a:ext cx="4048125" cy="2199640"/>
            </a:xfrm>
            <a:custGeom>
              <a:avLst/>
              <a:gdLst/>
              <a:ahLst/>
              <a:cxnLst/>
              <a:rect l="l" t="t" r="r" b="b"/>
              <a:pathLst>
                <a:path w="4048125" h="2199640">
                  <a:moveTo>
                    <a:pt x="3466985" y="0"/>
                  </a:moveTo>
                  <a:lnTo>
                    <a:pt x="3497961" y="274891"/>
                  </a:lnTo>
                  <a:lnTo>
                    <a:pt x="3431826" y="285811"/>
                  </a:lnTo>
                  <a:lnTo>
                    <a:pt x="3366287" y="297009"/>
                  </a:lnTo>
                  <a:lnTo>
                    <a:pt x="3301342" y="308487"/>
                  </a:lnTo>
                  <a:lnTo>
                    <a:pt x="3236992" y="320243"/>
                  </a:lnTo>
                  <a:lnTo>
                    <a:pt x="3173237" y="332279"/>
                  </a:lnTo>
                  <a:lnTo>
                    <a:pt x="3110077" y="344594"/>
                  </a:lnTo>
                  <a:lnTo>
                    <a:pt x="3047512" y="357187"/>
                  </a:lnTo>
                  <a:lnTo>
                    <a:pt x="2985541" y="370060"/>
                  </a:lnTo>
                  <a:lnTo>
                    <a:pt x="2924166" y="383212"/>
                  </a:lnTo>
                  <a:lnTo>
                    <a:pt x="2863385" y="396642"/>
                  </a:lnTo>
                  <a:lnTo>
                    <a:pt x="2803198" y="410352"/>
                  </a:lnTo>
                  <a:lnTo>
                    <a:pt x="2743607" y="424341"/>
                  </a:lnTo>
                  <a:lnTo>
                    <a:pt x="2684610" y="438608"/>
                  </a:lnTo>
                  <a:lnTo>
                    <a:pt x="2626209" y="453155"/>
                  </a:lnTo>
                  <a:lnTo>
                    <a:pt x="2568402" y="467981"/>
                  </a:lnTo>
                  <a:lnTo>
                    <a:pt x="2511190" y="483086"/>
                  </a:lnTo>
                  <a:lnTo>
                    <a:pt x="2454572" y="498469"/>
                  </a:lnTo>
                  <a:lnTo>
                    <a:pt x="2398550" y="514132"/>
                  </a:lnTo>
                  <a:lnTo>
                    <a:pt x="2343122" y="530074"/>
                  </a:lnTo>
                  <a:lnTo>
                    <a:pt x="2288289" y="546295"/>
                  </a:lnTo>
                  <a:lnTo>
                    <a:pt x="2234051" y="562795"/>
                  </a:lnTo>
                  <a:lnTo>
                    <a:pt x="2180407" y="579574"/>
                  </a:lnTo>
                  <a:lnTo>
                    <a:pt x="2127359" y="596631"/>
                  </a:lnTo>
                  <a:lnTo>
                    <a:pt x="2074905" y="613968"/>
                  </a:lnTo>
                  <a:lnTo>
                    <a:pt x="2023046" y="631584"/>
                  </a:lnTo>
                  <a:lnTo>
                    <a:pt x="1971782" y="649479"/>
                  </a:lnTo>
                  <a:lnTo>
                    <a:pt x="1921113" y="667653"/>
                  </a:lnTo>
                  <a:lnTo>
                    <a:pt x="1871038" y="686106"/>
                  </a:lnTo>
                  <a:lnTo>
                    <a:pt x="1821559" y="704838"/>
                  </a:lnTo>
                  <a:lnTo>
                    <a:pt x="1772674" y="723849"/>
                  </a:lnTo>
                  <a:lnTo>
                    <a:pt x="1724383" y="743139"/>
                  </a:lnTo>
                  <a:lnTo>
                    <a:pt x="1676688" y="762708"/>
                  </a:lnTo>
                  <a:lnTo>
                    <a:pt x="1629588" y="782556"/>
                  </a:lnTo>
                  <a:lnTo>
                    <a:pt x="1583082" y="802683"/>
                  </a:lnTo>
                  <a:lnTo>
                    <a:pt x="1537171" y="823089"/>
                  </a:lnTo>
                  <a:lnTo>
                    <a:pt x="1491855" y="843774"/>
                  </a:lnTo>
                  <a:lnTo>
                    <a:pt x="1447134" y="864738"/>
                  </a:lnTo>
                  <a:lnTo>
                    <a:pt x="1403007" y="885981"/>
                  </a:lnTo>
                  <a:lnTo>
                    <a:pt x="1359475" y="907503"/>
                  </a:lnTo>
                  <a:lnTo>
                    <a:pt x="1316539" y="929304"/>
                  </a:lnTo>
                  <a:lnTo>
                    <a:pt x="1274196" y="951384"/>
                  </a:lnTo>
                  <a:lnTo>
                    <a:pt x="1232449" y="973743"/>
                  </a:lnTo>
                  <a:lnTo>
                    <a:pt x="1191297" y="996381"/>
                  </a:lnTo>
                  <a:lnTo>
                    <a:pt x="1150739" y="1019298"/>
                  </a:lnTo>
                  <a:lnTo>
                    <a:pt x="1110776" y="1042495"/>
                  </a:lnTo>
                  <a:lnTo>
                    <a:pt x="1071408" y="1065970"/>
                  </a:lnTo>
                  <a:lnTo>
                    <a:pt x="1032635" y="1089724"/>
                  </a:lnTo>
                  <a:lnTo>
                    <a:pt x="994456" y="1113757"/>
                  </a:lnTo>
                  <a:lnTo>
                    <a:pt x="956873" y="1138069"/>
                  </a:lnTo>
                  <a:lnTo>
                    <a:pt x="919884" y="1162661"/>
                  </a:lnTo>
                  <a:lnTo>
                    <a:pt x="883490" y="1187531"/>
                  </a:lnTo>
                  <a:lnTo>
                    <a:pt x="847690" y="1212680"/>
                  </a:lnTo>
                  <a:lnTo>
                    <a:pt x="812486" y="1238108"/>
                  </a:lnTo>
                  <a:lnTo>
                    <a:pt x="777876" y="1263816"/>
                  </a:lnTo>
                  <a:lnTo>
                    <a:pt x="743862" y="1289802"/>
                  </a:lnTo>
                  <a:lnTo>
                    <a:pt x="710441" y="1316067"/>
                  </a:lnTo>
                  <a:lnTo>
                    <a:pt x="677616" y="1342611"/>
                  </a:lnTo>
                  <a:lnTo>
                    <a:pt x="645386" y="1369435"/>
                  </a:lnTo>
                  <a:lnTo>
                    <a:pt x="613750" y="1396537"/>
                  </a:lnTo>
                  <a:lnTo>
                    <a:pt x="582709" y="1423918"/>
                  </a:lnTo>
                  <a:lnTo>
                    <a:pt x="552263" y="1451579"/>
                  </a:lnTo>
                  <a:lnTo>
                    <a:pt x="522412" y="1479518"/>
                  </a:lnTo>
                  <a:lnTo>
                    <a:pt x="493156" y="1507737"/>
                  </a:lnTo>
                  <a:lnTo>
                    <a:pt x="464494" y="1536234"/>
                  </a:lnTo>
                  <a:lnTo>
                    <a:pt x="436427" y="1565010"/>
                  </a:lnTo>
                  <a:lnTo>
                    <a:pt x="408955" y="1594066"/>
                  </a:lnTo>
                  <a:lnTo>
                    <a:pt x="382078" y="1623400"/>
                  </a:lnTo>
                  <a:lnTo>
                    <a:pt x="355796" y="1653014"/>
                  </a:lnTo>
                  <a:lnTo>
                    <a:pt x="330108" y="1682906"/>
                  </a:lnTo>
                  <a:lnTo>
                    <a:pt x="305015" y="1713078"/>
                  </a:lnTo>
                  <a:lnTo>
                    <a:pt x="280517" y="1743528"/>
                  </a:lnTo>
                  <a:lnTo>
                    <a:pt x="256614" y="1774258"/>
                  </a:lnTo>
                  <a:lnTo>
                    <a:pt x="233306" y="1805266"/>
                  </a:lnTo>
                  <a:lnTo>
                    <a:pt x="210592" y="1836554"/>
                  </a:lnTo>
                  <a:lnTo>
                    <a:pt x="188473" y="1868120"/>
                  </a:lnTo>
                  <a:lnTo>
                    <a:pt x="166949" y="1899966"/>
                  </a:lnTo>
                  <a:lnTo>
                    <a:pt x="146020" y="1932090"/>
                  </a:lnTo>
                  <a:lnTo>
                    <a:pt x="125686" y="1964494"/>
                  </a:lnTo>
                  <a:lnTo>
                    <a:pt x="105946" y="1997177"/>
                  </a:lnTo>
                  <a:lnTo>
                    <a:pt x="86801" y="2030138"/>
                  </a:lnTo>
                  <a:lnTo>
                    <a:pt x="50296" y="2096898"/>
                  </a:lnTo>
                  <a:lnTo>
                    <a:pt x="16170" y="2164775"/>
                  </a:lnTo>
                  <a:lnTo>
                    <a:pt x="0" y="2199131"/>
                  </a:lnTo>
                  <a:lnTo>
                    <a:pt x="25864" y="2169136"/>
                  </a:lnTo>
                  <a:lnTo>
                    <a:pt x="52221" y="2139464"/>
                  </a:lnTo>
                  <a:lnTo>
                    <a:pt x="79070" y="2110114"/>
                  </a:lnTo>
                  <a:lnTo>
                    <a:pt x="106412" y="2081088"/>
                  </a:lnTo>
                  <a:lnTo>
                    <a:pt x="134246" y="2052385"/>
                  </a:lnTo>
                  <a:lnTo>
                    <a:pt x="162572" y="2024004"/>
                  </a:lnTo>
                  <a:lnTo>
                    <a:pt x="191390" y="1995947"/>
                  </a:lnTo>
                  <a:lnTo>
                    <a:pt x="220700" y="1968213"/>
                  </a:lnTo>
                  <a:lnTo>
                    <a:pt x="250503" y="1940801"/>
                  </a:lnTo>
                  <a:lnTo>
                    <a:pt x="280798" y="1913713"/>
                  </a:lnTo>
                  <a:lnTo>
                    <a:pt x="311585" y="1886948"/>
                  </a:lnTo>
                  <a:lnTo>
                    <a:pt x="342864" y="1860505"/>
                  </a:lnTo>
                  <a:lnTo>
                    <a:pt x="374636" y="1834386"/>
                  </a:lnTo>
                  <a:lnTo>
                    <a:pt x="406900" y="1808590"/>
                  </a:lnTo>
                  <a:lnTo>
                    <a:pt x="439656" y="1783116"/>
                  </a:lnTo>
                  <a:lnTo>
                    <a:pt x="472905" y="1757966"/>
                  </a:lnTo>
                  <a:lnTo>
                    <a:pt x="506645" y="1733139"/>
                  </a:lnTo>
                  <a:lnTo>
                    <a:pt x="540878" y="1708635"/>
                  </a:lnTo>
                  <a:lnTo>
                    <a:pt x="575603" y="1684453"/>
                  </a:lnTo>
                  <a:lnTo>
                    <a:pt x="610820" y="1660595"/>
                  </a:lnTo>
                  <a:lnTo>
                    <a:pt x="646530" y="1637060"/>
                  </a:lnTo>
                  <a:lnTo>
                    <a:pt x="682732" y="1613847"/>
                  </a:lnTo>
                  <a:lnTo>
                    <a:pt x="719426" y="1590958"/>
                  </a:lnTo>
                  <a:lnTo>
                    <a:pt x="756612" y="1568392"/>
                  </a:lnTo>
                  <a:lnTo>
                    <a:pt x="794291" y="1546149"/>
                  </a:lnTo>
                  <a:lnTo>
                    <a:pt x="832462" y="1524228"/>
                  </a:lnTo>
                  <a:lnTo>
                    <a:pt x="871125" y="1502631"/>
                  </a:lnTo>
                  <a:lnTo>
                    <a:pt x="910280" y="1481357"/>
                  </a:lnTo>
                  <a:lnTo>
                    <a:pt x="949927" y="1460406"/>
                  </a:lnTo>
                  <a:lnTo>
                    <a:pt x="990067" y="1439777"/>
                  </a:lnTo>
                  <a:lnTo>
                    <a:pt x="1030699" y="1419472"/>
                  </a:lnTo>
                  <a:lnTo>
                    <a:pt x="1071823" y="1399490"/>
                  </a:lnTo>
                  <a:lnTo>
                    <a:pt x="1113440" y="1379831"/>
                  </a:lnTo>
                  <a:lnTo>
                    <a:pt x="1155549" y="1360494"/>
                  </a:lnTo>
                  <a:lnTo>
                    <a:pt x="1198150" y="1341481"/>
                  </a:lnTo>
                  <a:lnTo>
                    <a:pt x="1241243" y="1322791"/>
                  </a:lnTo>
                  <a:lnTo>
                    <a:pt x="1284828" y="1304424"/>
                  </a:lnTo>
                  <a:lnTo>
                    <a:pt x="1328906" y="1286380"/>
                  </a:lnTo>
                  <a:lnTo>
                    <a:pt x="1373476" y="1268658"/>
                  </a:lnTo>
                  <a:lnTo>
                    <a:pt x="1418538" y="1251260"/>
                  </a:lnTo>
                  <a:lnTo>
                    <a:pt x="1464092" y="1234185"/>
                  </a:lnTo>
                  <a:lnTo>
                    <a:pt x="1510139" y="1217433"/>
                  </a:lnTo>
                  <a:lnTo>
                    <a:pt x="1556678" y="1201004"/>
                  </a:lnTo>
                  <a:lnTo>
                    <a:pt x="1603709" y="1184897"/>
                  </a:lnTo>
                  <a:lnTo>
                    <a:pt x="1651232" y="1169114"/>
                  </a:lnTo>
                  <a:lnTo>
                    <a:pt x="1699248" y="1153654"/>
                  </a:lnTo>
                  <a:lnTo>
                    <a:pt x="1747756" y="1138517"/>
                  </a:lnTo>
                  <a:lnTo>
                    <a:pt x="1796756" y="1123703"/>
                  </a:lnTo>
                  <a:lnTo>
                    <a:pt x="1846248" y="1109212"/>
                  </a:lnTo>
                  <a:lnTo>
                    <a:pt x="1896233" y="1095043"/>
                  </a:lnTo>
                  <a:lnTo>
                    <a:pt x="1946710" y="1081198"/>
                  </a:lnTo>
                  <a:lnTo>
                    <a:pt x="1997679" y="1067676"/>
                  </a:lnTo>
                  <a:lnTo>
                    <a:pt x="2049140" y="1054477"/>
                  </a:lnTo>
                  <a:lnTo>
                    <a:pt x="2101094" y="1041601"/>
                  </a:lnTo>
                  <a:lnTo>
                    <a:pt x="2153540" y="1029048"/>
                  </a:lnTo>
                  <a:lnTo>
                    <a:pt x="2206478" y="1016818"/>
                  </a:lnTo>
                  <a:lnTo>
                    <a:pt x="2259908" y="1004911"/>
                  </a:lnTo>
                  <a:lnTo>
                    <a:pt x="2313830" y="993326"/>
                  </a:lnTo>
                  <a:lnTo>
                    <a:pt x="2368245" y="982065"/>
                  </a:lnTo>
                  <a:lnTo>
                    <a:pt x="2423152" y="971127"/>
                  </a:lnTo>
                  <a:lnTo>
                    <a:pt x="2478551" y="960512"/>
                  </a:lnTo>
                  <a:lnTo>
                    <a:pt x="2534443" y="950220"/>
                  </a:lnTo>
                  <a:lnTo>
                    <a:pt x="2590827" y="940251"/>
                  </a:lnTo>
                  <a:lnTo>
                    <a:pt x="2647703" y="930605"/>
                  </a:lnTo>
                  <a:lnTo>
                    <a:pt x="2705071" y="921282"/>
                  </a:lnTo>
                  <a:lnTo>
                    <a:pt x="2762931" y="912282"/>
                  </a:lnTo>
                  <a:lnTo>
                    <a:pt x="2821284" y="903605"/>
                  </a:lnTo>
                  <a:lnTo>
                    <a:pt x="2880129" y="895250"/>
                  </a:lnTo>
                  <a:lnTo>
                    <a:pt x="2939466" y="887219"/>
                  </a:lnTo>
                  <a:lnTo>
                    <a:pt x="2999295" y="879511"/>
                  </a:lnTo>
                  <a:lnTo>
                    <a:pt x="3059617" y="872126"/>
                  </a:lnTo>
                  <a:lnTo>
                    <a:pt x="3120431" y="865064"/>
                  </a:lnTo>
                  <a:lnTo>
                    <a:pt x="3181737" y="858325"/>
                  </a:lnTo>
                  <a:lnTo>
                    <a:pt x="3243536" y="851909"/>
                  </a:lnTo>
                  <a:lnTo>
                    <a:pt x="3305826" y="845816"/>
                  </a:lnTo>
                  <a:lnTo>
                    <a:pt x="3368609" y="840046"/>
                  </a:lnTo>
                  <a:lnTo>
                    <a:pt x="3431884" y="834599"/>
                  </a:lnTo>
                  <a:lnTo>
                    <a:pt x="3495652" y="829475"/>
                  </a:lnTo>
                  <a:lnTo>
                    <a:pt x="3559911" y="824674"/>
                  </a:lnTo>
                  <a:lnTo>
                    <a:pt x="3590886" y="1099565"/>
                  </a:lnTo>
                  <a:lnTo>
                    <a:pt x="4047744" y="439826"/>
                  </a:lnTo>
                  <a:lnTo>
                    <a:pt x="3466985" y="0"/>
                  </a:lnTo>
                  <a:close/>
                </a:path>
              </a:pathLst>
            </a:custGeom>
            <a:solidFill>
              <a:srgbClr val="D9D9D9"/>
            </a:solidFill>
          </p:spPr>
          <p:txBody>
            <a:bodyPr wrap="square" lIns="0" tIns="0" rIns="0" bIns="0" rtlCol="0"/>
            <a:lstStyle/>
            <a:p>
              <a:endParaRPr sz="1350"/>
            </a:p>
          </p:txBody>
        </p:sp>
        <p:pic>
          <p:nvPicPr>
            <p:cNvPr id="38" name="object 11">
              <a:extLst>
                <a:ext uri="{FF2B5EF4-FFF2-40B4-BE49-F238E27FC236}">
                  <a16:creationId xmlns:a16="http://schemas.microsoft.com/office/drawing/2014/main" id="{BB525068-3C5B-4A6E-B897-C928E57242F4}"/>
                </a:ext>
              </a:extLst>
            </p:cNvPr>
            <p:cNvPicPr/>
            <p:nvPr/>
          </p:nvPicPr>
          <p:blipFill>
            <a:blip r:embed="rId4" cstate="print"/>
            <a:stretch>
              <a:fillRect/>
            </a:stretch>
          </p:blipFill>
          <p:spPr>
            <a:xfrm>
              <a:off x="8407654" y="4408677"/>
              <a:ext cx="104140" cy="104139"/>
            </a:xfrm>
            <a:prstGeom prst="rect">
              <a:avLst/>
            </a:prstGeom>
          </p:spPr>
        </p:pic>
        <p:pic>
          <p:nvPicPr>
            <p:cNvPr id="39" name="object 12">
              <a:extLst>
                <a:ext uri="{FF2B5EF4-FFF2-40B4-BE49-F238E27FC236}">
                  <a16:creationId xmlns:a16="http://schemas.microsoft.com/office/drawing/2014/main" id="{FB14E124-08F9-4200-9A8B-37ED41EBB088}"/>
                </a:ext>
              </a:extLst>
            </p:cNvPr>
            <p:cNvPicPr/>
            <p:nvPr/>
          </p:nvPicPr>
          <p:blipFill>
            <a:blip r:embed="rId5" cstate="print"/>
            <a:stretch>
              <a:fillRect/>
            </a:stretch>
          </p:blipFill>
          <p:spPr>
            <a:xfrm>
              <a:off x="9573514" y="3626866"/>
              <a:ext cx="178816" cy="178815"/>
            </a:xfrm>
            <a:prstGeom prst="rect">
              <a:avLst/>
            </a:prstGeom>
          </p:spPr>
        </p:pic>
        <p:pic>
          <p:nvPicPr>
            <p:cNvPr id="40" name="object 13">
              <a:extLst>
                <a:ext uri="{FF2B5EF4-FFF2-40B4-BE49-F238E27FC236}">
                  <a16:creationId xmlns:a16="http://schemas.microsoft.com/office/drawing/2014/main" id="{114D88B6-3EA4-4AE2-AFE2-72B964CE1E92}"/>
                </a:ext>
              </a:extLst>
            </p:cNvPr>
            <p:cNvPicPr/>
            <p:nvPr/>
          </p:nvPicPr>
          <p:blipFill>
            <a:blip r:embed="rId6" cstate="print"/>
            <a:stretch>
              <a:fillRect/>
            </a:stretch>
          </p:blipFill>
          <p:spPr>
            <a:xfrm>
              <a:off x="11682730" y="3085846"/>
              <a:ext cx="241300" cy="241300"/>
            </a:xfrm>
            <a:prstGeom prst="rect">
              <a:avLst/>
            </a:prstGeom>
          </p:spPr>
        </p:pic>
      </p:grpSp>
      <p:sp>
        <p:nvSpPr>
          <p:cNvPr id="41" name="object 14">
            <a:extLst>
              <a:ext uri="{FF2B5EF4-FFF2-40B4-BE49-F238E27FC236}">
                <a16:creationId xmlns:a16="http://schemas.microsoft.com/office/drawing/2014/main" id="{6AD1B8C0-B940-4A00-950E-215922FD9D3D}"/>
              </a:ext>
            </a:extLst>
          </p:cNvPr>
          <p:cNvSpPr/>
          <p:nvPr/>
        </p:nvSpPr>
        <p:spPr>
          <a:xfrm>
            <a:off x="3146678" y="1278891"/>
            <a:ext cx="2771775" cy="400368"/>
          </a:xfrm>
          <a:custGeom>
            <a:avLst/>
            <a:gdLst/>
            <a:ahLst/>
            <a:cxnLst/>
            <a:rect l="l" t="t" r="r" b="b"/>
            <a:pathLst>
              <a:path w="3695700" h="341630">
                <a:moveTo>
                  <a:pt x="3525012" y="0"/>
                </a:moveTo>
                <a:lnTo>
                  <a:pt x="0" y="0"/>
                </a:lnTo>
                <a:lnTo>
                  <a:pt x="0" y="341376"/>
                </a:lnTo>
                <a:lnTo>
                  <a:pt x="3525012" y="341376"/>
                </a:lnTo>
                <a:lnTo>
                  <a:pt x="3695700" y="170688"/>
                </a:lnTo>
                <a:lnTo>
                  <a:pt x="3525012" y="0"/>
                </a:lnTo>
                <a:close/>
              </a:path>
            </a:pathLst>
          </a:custGeom>
          <a:solidFill>
            <a:schemeClr val="accent5">
              <a:lumMod val="75000"/>
            </a:schemeClr>
          </a:solidFill>
        </p:spPr>
        <p:txBody>
          <a:bodyPr wrap="square" lIns="0" tIns="0" rIns="0" bIns="0" rtlCol="0"/>
          <a:lstStyle/>
          <a:p>
            <a:endParaRPr sz="1350"/>
          </a:p>
        </p:txBody>
      </p:sp>
      <p:sp>
        <p:nvSpPr>
          <p:cNvPr id="42" name="object 15">
            <a:extLst>
              <a:ext uri="{FF2B5EF4-FFF2-40B4-BE49-F238E27FC236}">
                <a16:creationId xmlns:a16="http://schemas.microsoft.com/office/drawing/2014/main" id="{639616AF-91FE-4CC3-A032-4E063CC613D5}"/>
              </a:ext>
            </a:extLst>
          </p:cNvPr>
          <p:cNvSpPr txBox="1"/>
          <p:nvPr/>
        </p:nvSpPr>
        <p:spPr>
          <a:xfrm>
            <a:off x="4310818" y="1393234"/>
            <a:ext cx="363379" cy="171681"/>
          </a:xfrm>
          <a:prstGeom prst="rect">
            <a:avLst/>
          </a:prstGeom>
        </p:spPr>
        <p:txBody>
          <a:bodyPr vert="horz" wrap="square" lIns="0" tIns="10001" rIns="0" bIns="0" rtlCol="0">
            <a:spAutoFit/>
          </a:bodyPr>
          <a:lstStyle/>
          <a:p>
            <a:pPr marL="9525">
              <a:spcBef>
                <a:spcPts val="79"/>
              </a:spcBef>
            </a:pPr>
            <a:r>
              <a:rPr sz="1050" b="1" spc="-19" dirty="0">
                <a:solidFill>
                  <a:srgbClr val="FFFFFF"/>
                </a:solidFill>
                <a:latin typeface="Meiryo UI"/>
                <a:cs typeface="Meiryo UI"/>
              </a:rPr>
              <a:t>あり姿</a:t>
            </a:r>
            <a:endParaRPr sz="1050" dirty="0">
              <a:latin typeface="Meiryo UI"/>
              <a:cs typeface="Meiryo UI"/>
            </a:endParaRPr>
          </a:p>
        </p:txBody>
      </p:sp>
      <p:sp>
        <p:nvSpPr>
          <p:cNvPr id="43" name="object 16">
            <a:extLst>
              <a:ext uri="{FF2B5EF4-FFF2-40B4-BE49-F238E27FC236}">
                <a16:creationId xmlns:a16="http://schemas.microsoft.com/office/drawing/2014/main" id="{64AC5BDD-75A9-4803-9455-DABFA455D3D0}"/>
              </a:ext>
            </a:extLst>
          </p:cNvPr>
          <p:cNvSpPr/>
          <p:nvPr/>
        </p:nvSpPr>
        <p:spPr>
          <a:xfrm>
            <a:off x="6188201" y="2487167"/>
            <a:ext cx="2916078" cy="256223"/>
          </a:xfrm>
          <a:custGeom>
            <a:avLst/>
            <a:gdLst/>
            <a:ahLst/>
            <a:cxnLst/>
            <a:rect l="l" t="t" r="r" b="b"/>
            <a:pathLst>
              <a:path w="3888104" h="341630">
                <a:moveTo>
                  <a:pt x="3717036" y="0"/>
                </a:moveTo>
                <a:lnTo>
                  <a:pt x="0" y="0"/>
                </a:lnTo>
                <a:lnTo>
                  <a:pt x="0" y="341376"/>
                </a:lnTo>
                <a:lnTo>
                  <a:pt x="3717036" y="341376"/>
                </a:lnTo>
                <a:lnTo>
                  <a:pt x="3887724" y="170688"/>
                </a:lnTo>
                <a:lnTo>
                  <a:pt x="3717036" y="0"/>
                </a:lnTo>
                <a:close/>
              </a:path>
            </a:pathLst>
          </a:custGeom>
          <a:solidFill>
            <a:schemeClr val="accent5">
              <a:lumMod val="75000"/>
            </a:schemeClr>
          </a:solidFill>
        </p:spPr>
        <p:txBody>
          <a:bodyPr wrap="square" lIns="0" tIns="0" rIns="0" bIns="0" rtlCol="0"/>
          <a:lstStyle/>
          <a:p>
            <a:endParaRPr sz="1350"/>
          </a:p>
        </p:txBody>
      </p:sp>
      <p:sp>
        <p:nvSpPr>
          <p:cNvPr id="44" name="object 17">
            <a:extLst>
              <a:ext uri="{FF2B5EF4-FFF2-40B4-BE49-F238E27FC236}">
                <a16:creationId xmlns:a16="http://schemas.microsoft.com/office/drawing/2014/main" id="{63FFE30F-F5C4-4305-97F2-980FE35AA9FF}"/>
              </a:ext>
            </a:extLst>
          </p:cNvPr>
          <p:cNvSpPr txBox="1"/>
          <p:nvPr/>
        </p:nvSpPr>
        <p:spPr>
          <a:xfrm>
            <a:off x="7336534" y="2525765"/>
            <a:ext cx="554355" cy="171681"/>
          </a:xfrm>
          <a:prstGeom prst="rect">
            <a:avLst/>
          </a:prstGeom>
        </p:spPr>
        <p:txBody>
          <a:bodyPr vert="horz" wrap="square" lIns="0" tIns="10001" rIns="0" bIns="0" rtlCol="0">
            <a:spAutoFit/>
          </a:bodyPr>
          <a:lstStyle/>
          <a:p>
            <a:pPr marL="9525">
              <a:spcBef>
                <a:spcPts val="79"/>
              </a:spcBef>
            </a:pPr>
            <a:r>
              <a:rPr sz="1050" b="1" spc="-11" dirty="0">
                <a:solidFill>
                  <a:srgbClr val="FFFFFF"/>
                </a:solidFill>
                <a:latin typeface="Meiryo UI"/>
                <a:cs typeface="Meiryo UI"/>
              </a:rPr>
              <a:t>成長戦略</a:t>
            </a:r>
            <a:endParaRPr sz="1050" dirty="0">
              <a:latin typeface="Meiryo UI"/>
              <a:cs typeface="Meiryo UI"/>
            </a:endParaRPr>
          </a:p>
        </p:txBody>
      </p:sp>
      <p:grpSp>
        <p:nvGrpSpPr>
          <p:cNvPr id="45" name="object 18">
            <a:extLst>
              <a:ext uri="{FF2B5EF4-FFF2-40B4-BE49-F238E27FC236}">
                <a16:creationId xmlns:a16="http://schemas.microsoft.com/office/drawing/2014/main" id="{FA0925A3-C419-42AB-9059-1DC857929637}"/>
              </a:ext>
            </a:extLst>
          </p:cNvPr>
          <p:cNvGrpSpPr/>
          <p:nvPr/>
        </p:nvGrpSpPr>
        <p:grpSpPr>
          <a:xfrm>
            <a:off x="17144" y="1730502"/>
            <a:ext cx="2816543" cy="1112044"/>
            <a:chOff x="22859" y="1164336"/>
            <a:chExt cx="3755390" cy="1482725"/>
          </a:xfrm>
        </p:grpSpPr>
        <p:pic>
          <p:nvPicPr>
            <p:cNvPr id="46" name="object 19">
              <a:extLst>
                <a:ext uri="{FF2B5EF4-FFF2-40B4-BE49-F238E27FC236}">
                  <a16:creationId xmlns:a16="http://schemas.microsoft.com/office/drawing/2014/main" id="{1C24E3A9-82BD-4B74-AF77-E63F0F6AF826}"/>
                </a:ext>
              </a:extLst>
            </p:cNvPr>
            <p:cNvPicPr/>
            <p:nvPr/>
          </p:nvPicPr>
          <p:blipFill>
            <a:blip r:embed="rId7" cstate="print"/>
            <a:stretch>
              <a:fillRect/>
            </a:stretch>
          </p:blipFill>
          <p:spPr>
            <a:xfrm>
              <a:off x="22859" y="1164336"/>
              <a:ext cx="1907352" cy="1482336"/>
            </a:xfrm>
            <a:prstGeom prst="rect">
              <a:avLst/>
            </a:prstGeom>
          </p:spPr>
        </p:pic>
        <p:pic>
          <p:nvPicPr>
            <p:cNvPr id="47" name="object 20">
              <a:extLst>
                <a:ext uri="{FF2B5EF4-FFF2-40B4-BE49-F238E27FC236}">
                  <a16:creationId xmlns:a16="http://schemas.microsoft.com/office/drawing/2014/main" id="{BE81E5D5-7C3D-4FEF-A10B-9E96FFF2B056}"/>
                </a:ext>
              </a:extLst>
            </p:cNvPr>
            <p:cNvPicPr/>
            <p:nvPr/>
          </p:nvPicPr>
          <p:blipFill>
            <a:blip r:embed="rId8" cstate="print"/>
            <a:stretch>
              <a:fillRect/>
            </a:stretch>
          </p:blipFill>
          <p:spPr>
            <a:xfrm>
              <a:off x="1857755" y="1167384"/>
              <a:ext cx="1920239" cy="1459991"/>
            </a:xfrm>
            <a:prstGeom prst="rect">
              <a:avLst/>
            </a:prstGeom>
          </p:spPr>
        </p:pic>
      </p:grpSp>
      <p:sp>
        <p:nvSpPr>
          <p:cNvPr id="48" name="object 21">
            <a:extLst>
              <a:ext uri="{FF2B5EF4-FFF2-40B4-BE49-F238E27FC236}">
                <a16:creationId xmlns:a16="http://schemas.microsoft.com/office/drawing/2014/main" id="{C3E0EFC3-DE17-419A-AA71-4D9101B0A083}"/>
              </a:ext>
            </a:extLst>
          </p:cNvPr>
          <p:cNvSpPr txBox="1"/>
          <p:nvPr/>
        </p:nvSpPr>
        <p:spPr>
          <a:xfrm>
            <a:off x="231309" y="2818960"/>
            <a:ext cx="979646" cy="148117"/>
          </a:xfrm>
          <a:prstGeom prst="rect">
            <a:avLst/>
          </a:prstGeom>
        </p:spPr>
        <p:txBody>
          <a:bodyPr vert="horz" wrap="square" lIns="0" tIns="9525" rIns="0" bIns="0" rtlCol="0">
            <a:spAutoFit/>
          </a:bodyPr>
          <a:lstStyle/>
          <a:p>
            <a:pPr algn="ctr">
              <a:spcBef>
                <a:spcPts val="75"/>
              </a:spcBef>
            </a:pPr>
            <a:r>
              <a:rPr sz="450" spc="-8" dirty="0">
                <a:latin typeface="Meiryo UI"/>
                <a:cs typeface="Meiryo UI"/>
              </a:rPr>
              <a:t>2021</a:t>
            </a:r>
            <a:r>
              <a:rPr sz="450" spc="-4" dirty="0">
                <a:latin typeface="Meiryo UI"/>
                <a:cs typeface="Meiryo UI"/>
              </a:rPr>
              <a:t>年国内段ボール生産数は過去最高</a:t>
            </a:r>
            <a:endParaRPr sz="450">
              <a:latin typeface="Meiryo UI"/>
              <a:cs typeface="Meiryo UI"/>
            </a:endParaRPr>
          </a:p>
          <a:p>
            <a:pPr algn="ctr">
              <a:lnSpc>
                <a:spcPct val="100000"/>
              </a:lnSpc>
            </a:pPr>
            <a:r>
              <a:rPr sz="450" spc="-8" dirty="0">
                <a:latin typeface="Meiryo UI"/>
                <a:cs typeface="Meiryo UI"/>
              </a:rPr>
              <a:t>10</a:t>
            </a:r>
            <a:r>
              <a:rPr sz="450" dirty="0">
                <a:latin typeface="Meiryo UI"/>
                <a:cs typeface="Meiryo UI"/>
              </a:rPr>
              <a:t>年間で</a:t>
            </a:r>
            <a:r>
              <a:rPr sz="450" spc="-8" dirty="0">
                <a:latin typeface="Meiryo UI"/>
                <a:cs typeface="Meiryo UI"/>
              </a:rPr>
              <a:t>112%UP</a:t>
            </a:r>
            <a:r>
              <a:rPr sz="450" spc="-38" dirty="0">
                <a:latin typeface="Meiryo UI"/>
                <a:cs typeface="Meiryo UI"/>
              </a:rPr>
              <a:t>。</a:t>
            </a:r>
            <a:endParaRPr sz="450">
              <a:latin typeface="Meiryo UI"/>
              <a:cs typeface="Meiryo UI"/>
            </a:endParaRPr>
          </a:p>
        </p:txBody>
      </p:sp>
      <p:sp>
        <p:nvSpPr>
          <p:cNvPr id="49" name="object 22">
            <a:extLst>
              <a:ext uri="{FF2B5EF4-FFF2-40B4-BE49-F238E27FC236}">
                <a16:creationId xmlns:a16="http://schemas.microsoft.com/office/drawing/2014/main" id="{139C0FE1-4715-4203-AB9C-4B8EFAE19473}"/>
              </a:ext>
            </a:extLst>
          </p:cNvPr>
          <p:cNvSpPr txBox="1"/>
          <p:nvPr/>
        </p:nvSpPr>
        <p:spPr>
          <a:xfrm>
            <a:off x="1545302" y="2817874"/>
            <a:ext cx="1137285" cy="78868"/>
          </a:xfrm>
          <a:prstGeom prst="rect">
            <a:avLst/>
          </a:prstGeom>
        </p:spPr>
        <p:txBody>
          <a:bodyPr vert="horz" wrap="square" lIns="0" tIns="9525" rIns="0" bIns="0" rtlCol="0">
            <a:spAutoFit/>
          </a:bodyPr>
          <a:lstStyle/>
          <a:p>
            <a:pPr marL="9525">
              <a:spcBef>
                <a:spcPts val="75"/>
              </a:spcBef>
            </a:pPr>
            <a:r>
              <a:rPr sz="450" dirty="0">
                <a:latin typeface="Meiryo UI"/>
                <a:cs typeface="Meiryo UI"/>
              </a:rPr>
              <a:t>段ボール原紙の取扱量は</a:t>
            </a:r>
            <a:r>
              <a:rPr sz="450" spc="-8" dirty="0">
                <a:latin typeface="Meiryo UI"/>
                <a:cs typeface="Meiryo UI"/>
              </a:rPr>
              <a:t>10</a:t>
            </a:r>
            <a:r>
              <a:rPr sz="450" dirty="0">
                <a:latin typeface="Meiryo UI"/>
                <a:cs typeface="Meiryo UI"/>
              </a:rPr>
              <a:t>年間で</a:t>
            </a:r>
            <a:r>
              <a:rPr sz="450" spc="-8" dirty="0">
                <a:latin typeface="Meiryo UI"/>
                <a:cs typeface="Meiryo UI"/>
              </a:rPr>
              <a:t>1.5</a:t>
            </a:r>
            <a:r>
              <a:rPr sz="450" spc="-15" dirty="0">
                <a:latin typeface="Meiryo UI"/>
                <a:cs typeface="Meiryo UI"/>
              </a:rPr>
              <a:t>倍に増加</a:t>
            </a:r>
            <a:endParaRPr sz="450">
              <a:latin typeface="Meiryo UI"/>
              <a:cs typeface="Meiryo UI"/>
            </a:endParaRPr>
          </a:p>
        </p:txBody>
      </p:sp>
      <p:sp>
        <p:nvSpPr>
          <p:cNvPr id="50" name="object 23">
            <a:extLst>
              <a:ext uri="{FF2B5EF4-FFF2-40B4-BE49-F238E27FC236}">
                <a16:creationId xmlns:a16="http://schemas.microsoft.com/office/drawing/2014/main" id="{81555FFA-8266-4291-928F-AA4033CA98EE}"/>
              </a:ext>
            </a:extLst>
          </p:cNvPr>
          <p:cNvSpPr/>
          <p:nvPr/>
        </p:nvSpPr>
        <p:spPr>
          <a:xfrm>
            <a:off x="51436" y="1278891"/>
            <a:ext cx="2766059" cy="400368"/>
          </a:xfrm>
          <a:custGeom>
            <a:avLst/>
            <a:gdLst/>
            <a:ahLst/>
            <a:cxnLst/>
            <a:rect l="l" t="t" r="r" b="b"/>
            <a:pathLst>
              <a:path w="3688079" h="341630">
                <a:moveTo>
                  <a:pt x="3517391" y="0"/>
                </a:moveTo>
                <a:lnTo>
                  <a:pt x="0" y="0"/>
                </a:lnTo>
                <a:lnTo>
                  <a:pt x="0" y="341376"/>
                </a:lnTo>
                <a:lnTo>
                  <a:pt x="3517391" y="341376"/>
                </a:lnTo>
                <a:lnTo>
                  <a:pt x="3688079" y="170688"/>
                </a:lnTo>
                <a:lnTo>
                  <a:pt x="3517391" y="0"/>
                </a:lnTo>
                <a:close/>
              </a:path>
            </a:pathLst>
          </a:custGeom>
          <a:solidFill>
            <a:schemeClr val="accent5">
              <a:lumMod val="75000"/>
            </a:schemeClr>
          </a:solidFill>
        </p:spPr>
        <p:txBody>
          <a:bodyPr wrap="square" lIns="0" tIns="0" rIns="0" bIns="0" rtlCol="0"/>
          <a:lstStyle/>
          <a:p>
            <a:endParaRPr sz="1350"/>
          </a:p>
        </p:txBody>
      </p:sp>
      <p:sp>
        <p:nvSpPr>
          <p:cNvPr id="51" name="object 24">
            <a:extLst>
              <a:ext uri="{FF2B5EF4-FFF2-40B4-BE49-F238E27FC236}">
                <a16:creationId xmlns:a16="http://schemas.microsoft.com/office/drawing/2014/main" id="{20A0FD59-C61B-48D6-A88C-B7334F22D634}"/>
              </a:ext>
            </a:extLst>
          </p:cNvPr>
          <p:cNvSpPr txBox="1"/>
          <p:nvPr/>
        </p:nvSpPr>
        <p:spPr>
          <a:xfrm>
            <a:off x="655840" y="1341195"/>
            <a:ext cx="1313021" cy="279403"/>
          </a:xfrm>
          <a:prstGeom prst="rect">
            <a:avLst/>
          </a:prstGeom>
        </p:spPr>
        <p:txBody>
          <a:bodyPr vert="horz" wrap="square" lIns="0" tIns="10001" rIns="0" bIns="0" rtlCol="0">
            <a:spAutoFit/>
          </a:bodyPr>
          <a:lstStyle/>
          <a:p>
            <a:pPr marL="22860">
              <a:lnSpc>
                <a:spcPts val="1260"/>
              </a:lnSpc>
              <a:spcBef>
                <a:spcPts val="79"/>
              </a:spcBef>
            </a:pPr>
            <a:r>
              <a:rPr sz="900" b="1" spc="-8" dirty="0">
                <a:solidFill>
                  <a:srgbClr val="FFFFFF"/>
                </a:solidFill>
                <a:latin typeface="Meiryo UI"/>
                <a:cs typeface="Meiryo UI"/>
              </a:rPr>
              <a:t>成長市場に於ける課題</a:t>
            </a:r>
            <a:endParaRPr sz="1050" dirty="0">
              <a:latin typeface="Meiryo UI"/>
              <a:cs typeface="Meiryo UI"/>
            </a:endParaRPr>
          </a:p>
          <a:p>
            <a:pPr marL="9525">
              <a:lnSpc>
                <a:spcPts val="810"/>
              </a:lnSpc>
            </a:pPr>
            <a:r>
              <a:rPr sz="675" b="1" spc="-11" dirty="0">
                <a:solidFill>
                  <a:srgbClr val="FFFFFF"/>
                </a:solidFill>
                <a:latin typeface="Meiryo UI"/>
                <a:cs typeface="Meiryo UI"/>
              </a:rPr>
              <a:t>原料としての古紙資源確保の重要性</a:t>
            </a:r>
            <a:endParaRPr sz="675" dirty="0">
              <a:latin typeface="Meiryo UI"/>
              <a:cs typeface="Meiryo UI"/>
            </a:endParaRPr>
          </a:p>
        </p:txBody>
      </p:sp>
      <p:sp>
        <p:nvSpPr>
          <p:cNvPr id="52" name="object 25">
            <a:extLst>
              <a:ext uri="{FF2B5EF4-FFF2-40B4-BE49-F238E27FC236}">
                <a16:creationId xmlns:a16="http://schemas.microsoft.com/office/drawing/2014/main" id="{3076108F-29A6-40E0-AFA1-FC456BF86A4F}"/>
              </a:ext>
            </a:extLst>
          </p:cNvPr>
          <p:cNvSpPr/>
          <p:nvPr/>
        </p:nvSpPr>
        <p:spPr>
          <a:xfrm>
            <a:off x="3146679" y="3557016"/>
            <a:ext cx="2766059" cy="255270"/>
          </a:xfrm>
          <a:custGeom>
            <a:avLst/>
            <a:gdLst/>
            <a:ahLst/>
            <a:cxnLst/>
            <a:rect l="l" t="t" r="r" b="b"/>
            <a:pathLst>
              <a:path w="3688079" h="340360">
                <a:moveTo>
                  <a:pt x="3518154" y="0"/>
                </a:moveTo>
                <a:lnTo>
                  <a:pt x="0" y="0"/>
                </a:lnTo>
                <a:lnTo>
                  <a:pt x="0" y="339852"/>
                </a:lnTo>
                <a:lnTo>
                  <a:pt x="3518154" y="339852"/>
                </a:lnTo>
                <a:lnTo>
                  <a:pt x="3688079" y="169926"/>
                </a:lnTo>
                <a:lnTo>
                  <a:pt x="3518154" y="0"/>
                </a:lnTo>
                <a:close/>
              </a:path>
            </a:pathLst>
          </a:custGeom>
          <a:solidFill>
            <a:schemeClr val="accent5">
              <a:lumMod val="75000"/>
            </a:schemeClr>
          </a:solidFill>
        </p:spPr>
        <p:txBody>
          <a:bodyPr wrap="square" lIns="0" tIns="0" rIns="0" bIns="0" rtlCol="0"/>
          <a:lstStyle/>
          <a:p>
            <a:endParaRPr sz="1350"/>
          </a:p>
        </p:txBody>
      </p:sp>
      <p:sp>
        <p:nvSpPr>
          <p:cNvPr id="53" name="object 26">
            <a:extLst>
              <a:ext uri="{FF2B5EF4-FFF2-40B4-BE49-F238E27FC236}">
                <a16:creationId xmlns:a16="http://schemas.microsoft.com/office/drawing/2014/main" id="{9E517B40-25AD-4C6A-AF96-2EE50AD4616E}"/>
              </a:ext>
            </a:extLst>
          </p:cNvPr>
          <p:cNvSpPr txBox="1"/>
          <p:nvPr/>
        </p:nvSpPr>
        <p:spPr>
          <a:xfrm>
            <a:off x="3880362" y="3595169"/>
            <a:ext cx="1235392" cy="171201"/>
          </a:xfrm>
          <a:prstGeom prst="rect">
            <a:avLst/>
          </a:prstGeom>
        </p:spPr>
        <p:txBody>
          <a:bodyPr vert="horz" wrap="square" lIns="0" tIns="9525" rIns="0" bIns="0" rtlCol="0">
            <a:spAutoFit/>
          </a:bodyPr>
          <a:lstStyle/>
          <a:p>
            <a:pPr marL="9525">
              <a:spcBef>
                <a:spcPts val="75"/>
              </a:spcBef>
            </a:pPr>
            <a:r>
              <a:rPr sz="1050" b="1" spc="-8" dirty="0">
                <a:solidFill>
                  <a:srgbClr val="FFFFFF"/>
                </a:solidFill>
                <a:latin typeface="Meiryo UI"/>
                <a:cs typeface="Meiryo UI"/>
              </a:rPr>
              <a:t>アクション（JV</a:t>
            </a:r>
            <a:r>
              <a:rPr sz="1050" b="1" dirty="0">
                <a:solidFill>
                  <a:srgbClr val="FFFFFF"/>
                </a:solidFill>
                <a:latin typeface="Meiryo UI"/>
                <a:cs typeface="Meiryo UI"/>
              </a:rPr>
              <a:t>事業</a:t>
            </a:r>
            <a:r>
              <a:rPr sz="1050" b="1" spc="-38" dirty="0">
                <a:solidFill>
                  <a:srgbClr val="FFFFFF"/>
                </a:solidFill>
                <a:latin typeface="Meiryo UI"/>
                <a:cs typeface="Meiryo UI"/>
              </a:rPr>
              <a:t>）</a:t>
            </a:r>
            <a:endParaRPr sz="1050">
              <a:latin typeface="Meiryo UI"/>
              <a:cs typeface="Meiryo UI"/>
            </a:endParaRPr>
          </a:p>
        </p:txBody>
      </p:sp>
      <p:sp>
        <p:nvSpPr>
          <p:cNvPr id="54" name="object 27">
            <a:extLst>
              <a:ext uri="{FF2B5EF4-FFF2-40B4-BE49-F238E27FC236}">
                <a16:creationId xmlns:a16="http://schemas.microsoft.com/office/drawing/2014/main" id="{2C44FCA7-354C-415D-A188-A07CC3C6A017}"/>
              </a:ext>
            </a:extLst>
          </p:cNvPr>
          <p:cNvSpPr/>
          <p:nvPr/>
        </p:nvSpPr>
        <p:spPr>
          <a:xfrm>
            <a:off x="1762505" y="1701927"/>
            <a:ext cx="278130" cy="138589"/>
          </a:xfrm>
          <a:custGeom>
            <a:avLst/>
            <a:gdLst/>
            <a:ahLst/>
            <a:cxnLst/>
            <a:rect l="l" t="t" r="r" b="b"/>
            <a:pathLst>
              <a:path w="370839" h="184784">
                <a:moveTo>
                  <a:pt x="370331" y="0"/>
                </a:moveTo>
                <a:lnTo>
                  <a:pt x="0" y="0"/>
                </a:lnTo>
                <a:lnTo>
                  <a:pt x="0" y="184403"/>
                </a:lnTo>
                <a:lnTo>
                  <a:pt x="370331" y="184403"/>
                </a:lnTo>
                <a:lnTo>
                  <a:pt x="370331" y="0"/>
                </a:lnTo>
                <a:close/>
              </a:path>
            </a:pathLst>
          </a:custGeom>
          <a:solidFill>
            <a:srgbClr val="FFFFFF"/>
          </a:solidFill>
        </p:spPr>
        <p:txBody>
          <a:bodyPr wrap="square" lIns="0" tIns="0" rIns="0" bIns="0" rtlCol="0"/>
          <a:lstStyle/>
          <a:p>
            <a:endParaRPr sz="1350"/>
          </a:p>
        </p:txBody>
      </p:sp>
      <p:sp>
        <p:nvSpPr>
          <p:cNvPr id="55" name="object 28">
            <a:extLst>
              <a:ext uri="{FF2B5EF4-FFF2-40B4-BE49-F238E27FC236}">
                <a16:creationId xmlns:a16="http://schemas.microsoft.com/office/drawing/2014/main" id="{0E11770C-B9F4-4427-9415-5DA713494AD6}"/>
              </a:ext>
            </a:extLst>
          </p:cNvPr>
          <p:cNvSpPr txBox="1"/>
          <p:nvPr/>
        </p:nvSpPr>
        <p:spPr>
          <a:xfrm>
            <a:off x="1821411" y="1728450"/>
            <a:ext cx="130969" cy="78868"/>
          </a:xfrm>
          <a:prstGeom prst="rect">
            <a:avLst/>
          </a:prstGeom>
        </p:spPr>
        <p:txBody>
          <a:bodyPr vert="horz" wrap="square" lIns="0" tIns="9525" rIns="0" bIns="0" rtlCol="0">
            <a:spAutoFit/>
          </a:bodyPr>
          <a:lstStyle/>
          <a:p>
            <a:pPr marL="9525">
              <a:spcBef>
                <a:spcPts val="75"/>
              </a:spcBef>
            </a:pPr>
            <a:r>
              <a:rPr sz="450" spc="-19" dirty="0">
                <a:latin typeface="HGS創英角ｺﾞｼｯｸUB"/>
                <a:cs typeface="HGS創英角ｺﾞｼｯｸUB"/>
              </a:rPr>
              <a:t>MPC</a:t>
            </a:r>
            <a:endParaRPr sz="450">
              <a:latin typeface="HGS創英角ｺﾞｼｯｸUB"/>
              <a:cs typeface="HGS創英角ｺﾞｼｯｸUB"/>
            </a:endParaRPr>
          </a:p>
        </p:txBody>
      </p:sp>
      <p:sp>
        <p:nvSpPr>
          <p:cNvPr id="56" name="object 29">
            <a:extLst>
              <a:ext uri="{FF2B5EF4-FFF2-40B4-BE49-F238E27FC236}">
                <a16:creationId xmlns:a16="http://schemas.microsoft.com/office/drawing/2014/main" id="{5BFE0A92-211C-4448-8A28-4D30BCF360A7}"/>
              </a:ext>
            </a:extLst>
          </p:cNvPr>
          <p:cNvSpPr/>
          <p:nvPr/>
        </p:nvSpPr>
        <p:spPr>
          <a:xfrm>
            <a:off x="50292" y="3217545"/>
            <a:ext cx="2739866" cy="1127284"/>
          </a:xfrm>
          <a:custGeom>
            <a:avLst/>
            <a:gdLst/>
            <a:ahLst/>
            <a:cxnLst/>
            <a:rect l="l" t="t" r="r" b="b"/>
            <a:pathLst>
              <a:path w="3653154" h="1503045">
                <a:moveTo>
                  <a:pt x="3653028" y="0"/>
                </a:moveTo>
                <a:lnTo>
                  <a:pt x="0" y="0"/>
                </a:lnTo>
                <a:lnTo>
                  <a:pt x="0" y="1502664"/>
                </a:lnTo>
                <a:lnTo>
                  <a:pt x="3653028" y="1502664"/>
                </a:lnTo>
                <a:lnTo>
                  <a:pt x="3653028" y="0"/>
                </a:lnTo>
                <a:close/>
              </a:path>
            </a:pathLst>
          </a:custGeom>
          <a:solidFill>
            <a:srgbClr val="F1F1F1"/>
          </a:solidFill>
        </p:spPr>
        <p:txBody>
          <a:bodyPr wrap="square" lIns="0" tIns="0" rIns="0" bIns="0" rtlCol="0"/>
          <a:lstStyle/>
          <a:p>
            <a:endParaRPr sz="1350"/>
          </a:p>
        </p:txBody>
      </p:sp>
      <p:sp>
        <p:nvSpPr>
          <p:cNvPr id="57" name="object 30">
            <a:extLst>
              <a:ext uri="{FF2B5EF4-FFF2-40B4-BE49-F238E27FC236}">
                <a16:creationId xmlns:a16="http://schemas.microsoft.com/office/drawing/2014/main" id="{28EF838E-60A8-4F6C-81B4-2C64B979B966}"/>
              </a:ext>
            </a:extLst>
          </p:cNvPr>
          <p:cNvSpPr txBox="1"/>
          <p:nvPr/>
        </p:nvSpPr>
        <p:spPr>
          <a:xfrm>
            <a:off x="839543" y="3242284"/>
            <a:ext cx="1167765" cy="148117"/>
          </a:xfrm>
          <a:prstGeom prst="rect">
            <a:avLst/>
          </a:prstGeom>
        </p:spPr>
        <p:txBody>
          <a:bodyPr vert="horz" wrap="square" lIns="0" tIns="9525" rIns="0" bIns="0" rtlCol="0">
            <a:spAutoFit/>
          </a:bodyPr>
          <a:lstStyle/>
          <a:p>
            <a:pPr>
              <a:spcBef>
                <a:spcPts val="75"/>
              </a:spcBef>
            </a:pPr>
            <a:r>
              <a:rPr sz="900" b="1" dirty="0">
                <a:solidFill>
                  <a:srgbClr val="404040"/>
                </a:solidFill>
                <a:latin typeface="Meiryo UI"/>
                <a:cs typeface="Meiryo UI"/>
              </a:rPr>
              <a:t>直線的なValue</a:t>
            </a:r>
            <a:r>
              <a:rPr sz="900" b="1" spc="-64" dirty="0">
                <a:solidFill>
                  <a:srgbClr val="404040"/>
                </a:solidFill>
                <a:latin typeface="Meiryo UI"/>
                <a:cs typeface="Meiryo UI"/>
              </a:rPr>
              <a:t> </a:t>
            </a:r>
            <a:r>
              <a:rPr sz="900" b="1" spc="-15" dirty="0">
                <a:solidFill>
                  <a:srgbClr val="404040"/>
                </a:solidFill>
                <a:latin typeface="Meiryo UI"/>
                <a:cs typeface="Meiryo UI"/>
              </a:rPr>
              <a:t>Chain</a:t>
            </a:r>
            <a:endParaRPr sz="900">
              <a:latin typeface="Meiryo UI"/>
              <a:cs typeface="Meiryo UI"/>
            </a:endParaRPr>
          </a:p>
        </p:txBody>
      </p:sp>
      <p:sp>
        <p:nvSpPr>
          <p:cNvPr id="58" name="object 31">
            <a:extLst>
              <a:ext uri="{FF2B5EF4-FFF2-40B4-BE49-F238E27FC236}">
                <a16:creationId xmlns:a16="http://schemas.microsoft.com/office/drawing/2014/main" id="{B94AA10B-CB74-4EA0-B807-C5288E411518}"/>
              </a:ext>
            </a:extLst>
          </p:cNvPr>
          <p:cNvSpPr txBox="1"/>
          <p:nvPr/>
        </p:nvSpPr>
        <p:spPr>
          <a:xfrm>
            <a:off x="118310" y="3882363"/>
            <a:ext cx="807720" cy="101951"/>
          </a:xfrm>
          <a:prstGeom prst="rect">
            <a:avLst/>
          </a:prstGeom>
        </p:spPr>
        <p:txBody>
          <a:bodyPr vert="horz" wrap="square" lIns="0" tIns="9525" rIns="0" bIns="0" rtlCol="0">
            <a:spAutoFit/>
          </a:bodyPr>
          <a:lstStyle/>
          <a:p>
            <a:pPr>
              <a:spcBef>
                <a:spcPts val="75"/>
              </a:spcBef>
            </a:pPr>
            <a:r>
              <a:rPr sz="600" b="1" spc="-8" dirty="0">
                <a:solidFill>
                  <a:srgbClr val="404040"/>
                </a:solidFill>
                <a:latin typeface="Meiryo UI"/>
                <a:cs typeface="Meiryo UI"/>
              </a:rPr>
              <a:t>これまでの</a:t>
            </a:r>
            <a:r>
              <a:rPr sz="600" b="1" dirty="0">
                <a:solidFill>
                  <a:srgbClr val="404040"/>
                </a:solidFill>
                <a:latin typeface="Meiryo UI"/>
                <a:cs typeface="Meiryo UI"/>
              </a:rPr>
              <a:t>Value</a:t>
            </a:r>
            <a:r>
              <a:rPr sz="600" b="1" spc="-4" dirty="0">
                <a:solidFill>
                  <a:srgbClr val="404040"/>
                </a:solidFill>
                <a:latin typeface="Meiryo UI"/>
                <a:cs typeface="Meiryo UI"/>
              </a:rPr>
              <a:t> </a:t>
            </a:r>
            <a:r>
              <a:rPr sz="600" b="1" spc="-8" dirty="0">
                <a:solidFill>
                  <a:srgbClr val="404040"/>
                </a:solidFill>
                <a:latin typeface="Meiryo UI"/>
                <a:cs typeface="Meiryo UI"/>
              </a:rPr>
              <a:t>Chain</a:t>
            </a:r>
            <a:endParaRPr sz="600">
              <a:latin typeface="Meiryo UI"/>
              <a:cs typeface="Meiryo UI"/>
            </a:endParaRPr>
          </a:p>
        </p:txBody>
      </p:sp>
      <p:sp>
        <p:nvSpPr>
          <p:cNvPr id="59" name="object 32">
            <a:extLst>
              <a:ext uri="{FF2B5EF4-FFF2-40B4-BE49-F238E27FC236}">
                <a16:creationId xmlns:a16="http://schemas.microsoft.com/office/drawing/2014/main" id="{59CD9A9B-829C-4D5B-ACFB-4B0CD6F6C936}"/>
              </a:ext>
            </a:extLst>
          </p:cNvPr>
          <p:cNvSpPr txBox="1"/>
          <p:nvPr/>
        </p:nvSpPr>
        <p:spPr>
          <a:xfrm>
            <a:off x="118310" y="3973801"/>
            <a:ext cx="2370773" cy="286617"/>
          </a:xfrm>
          <a:prstGeom prst="rect">
            <a:avLst/>
          </a:prstGeom>
        </p:spPr>
        <p:txBody>
          <a:bodyPr vert="horz" wrap="square" lIns="0" tIns="9525" rIns="0" bIns="0" rtlCol="0">
            <a:spAutoFit/>
          </a:bodyPr>
          <a:lstStyle/>
          <a:p>
            <a:pPr marR="130493">
              <a:spcBef>
                <a:spcPts val="75"/>
              </a:spcBef>
            </a:pPr>
            <a:r>
              <a:rPr sz="600" spc="-15" dirty="0">
                <a:solidFill>
                  <a:srgbClr val="404040"/>
                </a:solidFill>
                <a:latin typeface="Meiryo UI"/>
                <a:cs typeface="Meiryo UI"/>
              </a:rPr>
              <a:t>動脈では廃棄に向かっており、資源が消費と廃棄の一方向に向かっている。静脈では、有価物を高値で売れる条件に焦点が当たっている。</a:t>
            </a:r>
            <a:endParaRPr sz="600">
              <a:latin typeface="Meiryo UI"/>
              <a:cs typeface="Meiryo UI"/>
            </a:endParaRPr>
          </a:p>
          <a:p>
            <a:pPr>
              <a:lnSpc>
                <a:spcPct val="100000"/>
              </a:lnSpc>
            </a:pPr>
            <a:r>
              <a:rPr sz="600" spc="-15" dirty="0">
                <a:solidFill>
                  <a:srgbClr val="404040"/>
                </a:solidFill>
                <a:latin typeface="Meiryo UI"/>
                <a:cs typeface="Meiryo UI"/>
              </a:rPr>
              <a:t>※紙は再生率高いが、回収インフラ不安定化、また市況下落時はゴミ化し易い</a:t>
            </a:r>
            <a:endParaRPr sz="600">
              <a:latin typeface="Meiryo UI"/>
              <a:cs typeface="Meiryo UI"/>
            </a:endParaRPr>
          </a:p>
        </p:txBody>
      </p:sp>
      <p:sp>
        <p:nvSpPr>
          <p:cNvPr id="60" name="object 33">
            <a:extLst>
              <a:ext uri="{FF2B5EF4-FFF2-40B4-BE49-F238E27FC236}">
                <a16:creationId xmlns:a16="http://schemas.microsoft.com/office/drawing/2014/main" id="{43D5B4E5-0B37-46D9-8602-6CE8B5EE6C5F}"/>
              </a:ext>
            </a:extLst>
          </p:cNvPr>
          <p:cNvSpPr txBox="1"/>
          <p:nvPr/>
        </p:nvSpPr>
        <p:spPr>
          <a:xfrm>
            <a:off x="50292" y="3022092"/>
            <a:ext cx="2739866" cy="155812"/>
          </a:xfrm>
          <a:prstGeom prst="rect">
            <a:avLst/>
          </a:prstGeom>
          <a:solidFill>
            <a:schemeClr val="accent5">
              <a:lumMod val="75000"/>
            </a:schemeClr>
          </a:solidFill>
        </p:spPr>
        <p:txBody>
          <a:bodyPr vert="horz" wrap="square" lIns="0" tIns="40005" rIns="0" bIns="0" rtlCol="0">
            <a:spAutoFit/>
          </a:bodyPr>
          <a:lstStyle/>
          <a:p>
            <a:pPr marL="67628">
              <a:spcBef>
                <a:spcPts val="315"/>
              </a:spcBef>
            </a:pPr>
            <a:r>
              <a:rPr sz="750" b="1" spc="-11" dirty="0">
                <a:solidFill>
                  <a:srgbClr val="FFFFFF"/>
                </a:solidFill>
                <a:latin typeface="Meiryo UI"/>
                <a:cs typeface="Meiryo UI"/>
              </a:rPr>
              <a:t>一般の製品</a:t>
            </a:r>
            <a:r>
              <a:rPr sz="750" b="1" dirty="0">
                <a:solidFill>
                  <a:srgbClr val="FFFFFF"/>
                </a:solidFill>
                <a:latin typeface="Meiryo UI"/>
                <a:cs typeface="Meiryo UI"/>
              </a:rPr>
              <a:t>Value</a:t>
            </a:r>
            <a:r>
              <a:rPr sz="750" b="1" spc="4" dirty="0">
                <a:solidFill>
                  <a:srgbClr val="FFFFFF"/>
                </a:solidFill>
                <a:latin typeface="Meiryo UI"/>
                <a:cs typeface="Meiryo UI"/>
              </a:rPr>
              <a:t> </a:t>
            </a:r>
            <a:r>
              <a:rPr sz="750" b="1" dirty="0">
                <a:solidFill>
                  <a:srgbClr val="FFFFFF"/>
                </a:solidFill>
                <a:latin typeface="Meiryo UI"/>
                <a:cs typeface="Meiryo UI"/>
              </a:rPr>
              <a:t>Chain</a:t>
            </a:r>
            <a:r>
              <a:rPr sz="750" b="1" spc="41" dirty="0">
                <a:solidFill>
                  <a:srgbClr val="FFFFFF"/>
                </a:solidFill>
                <a:latin typeface="Meiryo UI"/>
                <a:cs typeface="Meiryo UI"/>
              </a:rPr>
              <a:t> の 現状と課題</a:t>
            </a:r>
            <a:endParaRPr sz="750" dirty="0">
              <a:latin typeface="Meiryo UI"/>
              <a:cs typeface="Meiryo UI"/>
            </a:endParaRPr>
          </a:p>
        </p:txBody>
      </p:sp>
      <p:grpSp>
        <p:nvGrpSpPr>
          <p:cNvPr id="61" name="object 34">
            <a:extLst>
              <a:ext uri="{FF2B5EF4-FFF2-40B4-BE49-F238E27FC236}">
                <a16:creationId xmlns:a16="http://schemas.microsoft.com/office/drawing/2014/main" id="{B003B5CB-8D0B-4B4C-9599-B5E3A62214A0}"/>
              </a:ext>
            </a:extLst>
          </p:cNvPr>
          <p:cNvGrpSpPr/>
          <p:nvPr/>
        </p:nvGrpSpPr>
        <p:grpSpPr>
          <a:xfrm>
            <a:off x="480060" y="3459671"/>
            <a:ext cx="1409223" cy="299085"/>
            <a:chOff x="640080" y="3469894"/>
            <a:chExt cx="1878964" cy="398780"/>
          </a:xfrm>
        </p:grpSpPr>
        <p:sp>
          <p:nvSpPr>
            <p:cNvPr id="62" name="object 35">
              <a:extLst>
                <a:ext uri="{FF2B5EF4-FFF2-40B4-BE49-F238E27FC236}">
                  <a16:creationId xmlns:a16="http://schemas.microsoft.com/office/drawing/2014/main" id="{6228230F-092F-4DA5-97F3-BE083AAC36A1}"/>
                </a:ext>
              </a:extLst>
            </p:cNvPr>
            <p:cNvSpPr/>
            <p:nvPr/>
          </p:nvSpPr>
          <p:spPr>
            <a:xfrm>
              <a:off x="659130" y="3669030"/>
              <a:ext cx="1764664" cy="0"/>
            </a:xfrm>
            <a:custGeom>
              <a:avLst/>
              <a:gdLst/>
              <a:ahLst/>
              <a:cxnLst/>
              <a:rect l="l" t="t" r="r" b="b"/>
              <a:pathLst>
                <a:path w="1764664">
                  <a:moveTo>
                    <a:pt x="0" y="0"/>
                  </a:moveTo>
                  <a:lnTo>
                    <a:pt x="1764157" y="0"/>
                  </a:lnTo>
                </a:path>
              </a:pathLst>
            </a:custGeom>
            <a:ln w="38100">
              <a:solidFill>
                <a:srgbClr val="A4A4A4"/>
              </a:solidFill>
            </a:ln>
          </p:spPr>
          <p:txBody>
            <a:bodyPr wrap="square" lIns="0" tIns="0" rIns="0" bIns="0" rtlCol="0"/>
            <a:lstStyle/>
            <a:p>
              <a:endParaRPr sz="1350"/>
            </a:p>
          </p:txBody>
        </p:sp>
        <p:sp>
          <p:nvSpPr>
            <p:cNvPr id="63" name="object 36">
              <a:extLst>
                <a:ext uri="{FF2B5EF4-FFF2-40B4-BE49-F238E27FC236}">
                  <a16:creationId xmlns:a16="http://schemas.microsoft.com/office/drawing/2014/main" id="{4012EAE6-C929-4D54-BA27-72CF71F8D3E4}"/>
                </a:ext>
              </a:extLst>
            </p:cNvPr>
            <p:cNvSpPr/>
            <p:nvPr/>
          </p:nvSpPr>
          <p:spPr>
            <a:xfrm>
              <a:off x="2404243" y="3611876"/>
              <a:ext cx="114300" cy="114300"/>
            </a:xfrm>
            <a:custGeom>
              <a:avLst/>
              <a:gdLst/>
              <a:ahLst/>
              <a:cxnLst/>
              <a:rect l="l" t="t" r="r" b="b"/>
              <a:pathLst>
                <a:path w="114300" h="114300">
                  <a:moveTo>
                    <a:pt x="0" y="0"/>
                  </a:moveTo>
                  <a:lnTo>
                    <a:pt x="0" y="114300"/>
                  </a:lnTo>
                  <a:lnTo>
                    <a:pt x="114300" y="57150"/>
                  </a:lnTo>
                  <a:lnTo>
                    <a:pt x="0" y="0"/>
                  </a:lnTo>
                  <a:close/>
                </a:path>
              </a:pathLst>
            </a:custGeom>
            <a:solidFill>
              <a:srgbClr val="A4A4A4"/>
            </a:solidFill>
          </p:spPr>
          <p:txBody>
            <a:bodyPr wrap="square" lIns="0" tIns="0" rIns="0" bIns="0" rtlCol="0"/>
            <a:lstStyle/>
            <a:p>
              <a:endParaRPr sz="1350"/>
            </a:p>
          </p:txBody>
        </p:sp>
        <p:sp>
          <p:nvSpPr>
            <p:cNvPr id="64" name="object 37">
              <a:extLst>
                <a:ext uri="{FF2B5EF4-FFF2-40B4-BE49-F238E27FC236}">
                  <a16:creationId xmlns:a16="http://schemas.microsoft.com/office/drawing/2014/main" id="{0DA13E50-D065-455D-84F8-70D3CE730A27}"/>
                </a:ext>
              </a:extLst>
            </p:cNvPr>
            <p:cNvSpPr/>
            <p:nvPr/>
          </p:nvSpPr>
          <p:spPr>
            <a:xfrm>
              <a:off x="755904" y="3476244"/>
              <a:ext cx="364490" cy="386080"/>
            </a:xfrm>
            <a:custGeom>
              <a:avLst/>
              <a:gdLst/>
              <a:ahLst/>
              <a:cxnLst/>
              <a:rect l="l" t="t" r="r" b="b"/>
              <a:pathLst>
                <a:path w="364490" h="386079">
                  <a:moveTo>
                    <a:pt x="182118" y="0"/>
                  </a:moveTo>
                  <a:lnTo>
                    <a:pt x="133702" y="6886"/>
                  </a:lnTo>
                  <a:lnTo>
                    <a:pt x="90198" y="26320"/>
                  </a:lnTo>
                  <a:lnTo>
                    <a:pt x="53339" y="56464"/>
                  </a:lnTo>
                  <a:lnTo>
                    <a:pt x="24863" y="95481"/>
                  </a:lnTo>
                  <a:lnTo>
                    <a:pt x="6505" y="141534"/>
                  </a:lnTo>
                  <a:lnTo>
                    <a:pt x="0" y="192785"/>
                  </a:lnTo>
                  <a:lnTo>
                    <a:pt x="6505" y="244037"/>
                  </a:lnTo>
                  <a:lnTo>
                    <a:pt x="24863" y="290090"/>
                  </a:lnTo>
                  <a:lnTo>
                    <a:pt x="53340" y="329107"/>
                  </a:lnTo>
                  <a:lnTo>
                    <a:pt x="90198" y="359251"/>
                  </a:lnTo>
                  <a:lnTo>
                    <a:pt x="133702" y="378685"/>
                  </a:lnTo>
                  <a:lnTo>
                    <a:pt x="182118" y="385571"/>
                  </a:lnTo>
                  <a:lnTo>
                    <a:pt x="230533" y="378685"/>
                  </a:lnTo>
                  <a:lnTo>
                    <a:pt x="274037" y="359251"/>
                  </a:lnTo>
                  <a:lnTo>
                    <a:pt x="310896" y="329107"/>
                  </a:lnTo>
                  <a:lnTo>
                    <a:pt x="339372" y="290090"/>
                  </a:lnTo>
                  <a:lnTo>
                    <a:pt x="357730" y="244037"/>
                  </a:lnTo>
                  <a:lnTo>
                    <a:pt x="364236" y="192785"/>
                  </a:lnTo>
                  <a:lnTo>
                    <a:pt x="357730" y="141534"/>
                  </a:lnTo>
                  <a:lnTo>
                    <a:pt x="339372" y="95481"/>
                  </a:lnTo>
                  <a:lnTo>
                    <a:pt x="310895" y="56464"/>
                  </a:lnTo>
                  <a:lnTo>
                    <a:pt x="274037" y="26320"/>
                  </a:lnTo>
                  <a:lnTo>
                    <a:pt x="230533" y="6886"/>
                  </a:lnTo>
                  <a:lnTo>
                    <a:pt x="182118" y="0"/>
                  </a:lnTo>
                  <a:close/>
                </a:path>
              </a:pathLst>
            </a:custGeom>
            <a:solidFill>
              <a:srgbClr val="FFFFFF"/>
            </a:solidFill>
          </p:spPr>
          <p:txBody>
            <a:bodyPr wrap="square" lIns="0" tIns="0" rIns="0" bIns="0" rtlCol="0"/>
            <a:lstStyle/>
            <a:p>
              <a:endParaRPr sz="1350"/>
            </a:p>
          </p:txBody>
        </p:sp>
        <p:sp>
          <p:nvSpPr>
            <p:cNvPr id="65" name="object 38">
              <a:extLst>
                <a:ext uri="{FF2B5EF4-FFF2-40B4-BE49-F238E27FC236}">
                  <a16:creationId xmlns:a16="http://schemas.microsoft.com/office/drawing/2014/main" id="{9D73B73E-0898-4941-9BB2-4349145E137D}"/>
                </a:ext>
              </a:extLst>
            </p:cNvPr>
            <p:cNvSpPr/>
            <p:nvPr/>
          </p:nvSpPr>
          <p:spPr>
            <a:xfrm>
              <a:off x="755904" y="3476244"/>
              <a:ext cx="364490" cy="386080"/>
            </a:xfrm>
            <a:custGeom>
              <a:avLst/>
              <a:gdLst/>
              <a:ahLst/>
              <a:cxnLst/>
              <a:rect l="l" t="t" r="r" b="b"/>
              <a:pathLst>
                <a:path w="364490" h="386079">
                  <a:moveTo>
                    <a:pt x="0" y="192785"/>
                  </a:moveTo>
                  <a:lnTo>
                    <a:pt x="6505" y="141534"/>
                  </a:lnTo>
                  <a:lnTo>
                    <a:pt x="24863" y="95481"/>
                  </a:lnTo>
                  <a:lnTo>
                    <a:pt x="53339" y="56464"/>
                  </a:lnTo>
                  <a:lnTo>
                    <a:pt x="90198" y="26320"/>
                  </a:lnTo>
                  <a:lnTo>
                    <a:pt x="133702" y="6886"/>
                  </a:lnTo>
                  <a:lnTo>
                    <a:pt x="182118" y="0"/>
                  </a:lnTo>
                  <a:lnTo>
                    <a:pt x="230533" y="6886"/>
                  </a:lnTo>
                  <a:lnTo>
                    <a:pt x="274037" y="26320"/>
                  </a:lnTo>
                  <a:lnTo>
                    <a:pt x="310895" y="56464"/>
                  </a:lnTo>
                  <a:lnTo>
                    <a:pt x="339372" y="95481"/>
                  </a:lnTo>
                  <a:lnTo>
                    <a:pt x="357730" y="141534"/>
                  </a:lnTo>
                  <a:lnTo>
                    <a:pt x="364236" y="192785"/>
                  </a:lnTo>
                  <a:lnTo>
                    <a:pt x="357730" y="244037"/>
                  </a:lnTo>
                  <a:lnTo>
                    <a:pt x="339372" y="290090"/>
                  </a:lnTo>
                  <a:lnTo>
                    <a:pt x="310896" y="329107"/>
                  </a:lnTo>
                  <a:lnTo>
                    <a:pt x="274037" y="359251"/>
                  </a:lnTo>
                  <a:lnTo>
                    <a:pt x="230533" y="378685"/>
                  </a:lnTo>
                  <a:lnTo>
                    <a:pt x="182118" y="385571"/>
                  </a:lnTo>
                  <a:lnTo>
                    <a:pt x="133702" y="378685"/>
                  </a:lnTo>
                  <a:lnTo>
                    <a:pt x="90198" y="359251"/>
                  </a:lnTo>
                  <a:lnTo>
                    <a:pt x="53340" y="329107"/>
                  </a:lnTo>
                  <a:lnTo>
                    <a:pt x="24863" y="290090"/>
                  </a:lnTo>
                  <a:lnTo>
                    <a:pt x="6505" y="244037"/>
                  </a:lnTo>
                  <a:lnTo>
                    <a:pt x="0" y="192785"/>
                  </a:lnTo>
                  <a:close/>
                </a:path>
              </a:pathLst>
            </a:custGeom>
            <a:ln w="12700">
              <a:solidFill>
                <a:srgbClr val="A4A4A4"/>
              </a:solidFill>
            </a:ln>
          </p:spPr>
          <p:txBody>
            <a:bodyPr wrap="square" lIns="0" tIns="0" rIns="0" bIns="0" rtlCol="0"/>
            <a:lstStyle/>
            <a:p>
              <a:endParaRPr sz="1350"/>
            </a:p>
          </p:txBody>
        </p:sp>
      </p:grpSp>
      <p:sp>
        <p:nvSpPr>
          <p:cNvPr id="66" name="object 39">
            <a:extLst>
              <a:ext uri="{FF2B5EF4-FFF2-40B4-BE49-F238E27FC236}">
                <a16:creationId xmlns:a16="http://schemas.microsoft.com/office/drawing/2014/main" id="{09451B55-8630-4C27-A244-6C83EAE411FD}"/>
              </a:ext>
            </a:extLst>
          </p:cNvPr>
          <p:cNvSpPr txBox="1"/>
          <p:nvPr/>
        </p:nvSpPr>
        <p:spPr>
          <a:xfrm>
            <a:off x="655840" y="3485047"/>
            <a:ext cx="104775" cy="239970"/>
          </a:xfrm>
          <a:prstGeom prst="rect">
            <a:avLst/>
          </a:prstGeom>
        </p:spPr>
        <p:txBody>
          <a:bodyPr vert="horz" wrap="square" lIns="0" tIns="9049" rIns="0" bIns="0" rtlCol="0">
            <a:spAutoFit/>
          </a:bodyPr>
          <a:lstStyle/>
          <a:p>
            <a:pPr marR="3810">
              <a:spcBef>
                <a:spcPts val="71"/>
              </a:spcBef>
            </a:pPr>
            <a:r>
              <a:rPr sz="750" b="1" spc="-38" dirty="0">
                <a:solidFill>
                  <a:srgbClr val="404040"/>
                </a:solidFill>
                <a:latin typeface="Meiryo UI"/>
                <a:cs typeface="Meiryo UI"/>
              </a:rPr>
              <a:t>生産</a:t>
            </a:r>
            <a:endParaRPr sz="750">
              <a:latin typeface="Meiryo UI"/>
              <a:cs typeface="Meiryo UI"/>
            </a:endParaRPr>
          </a:p>
        </p:txBody>
      </p:sp>
      <p:grpSp>
        <p:nvGrpSpPr>
          <p:cNvPr id="67" name="object 40">
            <a:extLst>
              <a:ext uri="{FF2B5EF4-FFF2-40B4-BE49-F238E27FC236}">
                <a16:creationId xmlns:a16="http://schemas.microsoft.com/office/drawing/2014/main" id="{7FBD72EE-7A02-41F3-986E-E5E6CC3A0EDF}"/>
              </a:ext>
            </a:extLst>
          </p:cNvPr>
          <p:cNvGrpSpPr/>
          <p:nvPr/>
        </p:nvGrpSpPr>
        <p:grpSpPr>
          <a:xfrm>
            <a:off x="1004506" y="3459671"/>
            <a:ext cx="282893" cy="299085"/>
            <a:chOff x="1339341" y="3469894"/>
            <a:chExt cx="377190" cy="398780"/>
          </a:xfrm>
        </p:grpSpPr>
        <p:sp>
          <p:nvSpPr>
            <p:cNvPr id="68" name="object 41">
              <a:extLst>
                <a:ext uri="{FF2B5EF4-FFF2-40B4-BE49-F238E27FC236}">
                  <a16:creationId xmlns:a16="http://schemas.microsoft.com/office/drawing/2014/main" id="{6538AA79-4B15-44BA-A14C-61B0C6623E2C}"/>
                </a:ext>
              </a:extLst>
            </p:cNvPr>
            <p:cNvSpPr/>
            <p:nvPr/>
          </p:nvSpPr>
          <p:spPr>
            <a:xfrm>
              <a:off x="1345691" y="3476244"/>
              <a:ext cx="364490" cy="386080"/>
            </a:xfrm>
            <a:custGeom>
              <a:avLst/>
              <a:gdLst/>
              <a:ahLst/>
              <a:cxnLst/>
              <a:rect l="l" t="t" r="r" b="b"/>
              <a:pathLst>
                <a:path w="364489" h="386079">
                  <a:moveTo>
                    <a:pt x="182118" y="0"/>
                  </a:moveTo>
                  <a:lnTo>
                    <a:pt x="133702" y="6886"/>
                  </a:lnTo>
                  <a:lnTo>
                    <a:pt x="90198" y="26320"/>
                  </a:lnTo>
                  <a:lnTo>
                    <a:pt x="53339" y="56464"/>
                  </a:lnTo>
                  <a:lnTo>
                    <a:pt x="24863" y="95481"/>
                  </a:lnTo>
                  <a:lnTo>
                    <a:pt x="6505" y="141534"/>
                  </a:lnTo>
                  <a:lnTo>
                    <a:pt x="0" y="192785"/>
                  </a:lnTo>
                  <a:lnTo>
                    <a:pt x="6505" y="244037"/>
                  </a:lnTo>
                  <a:lnTo>
                    <a:pt x="24863" y="290090"/>
                  </a:lnTo>
                  <a:lnTo>
                    <a:pt x="53340" y="329107"/>
                  </a:lnTo>
                  <a:lnTo>
                    <a:pt x="90198" y="359251"/>
                  </a:lnTo>
                  <a:lnTo>
                    <a:pt x="133702" y="378685"/>
                  </a:lnTo>
                  <a:lnTo>
                    <a:pt x="182118" y="385571"/>
                  </a:lnTo>
                  <a:lnTo>
                    <a:pt x="230533" y="378685"/>
                  </a:lnTo>
                  <a:lnTo>
                    <a:pt x="274037" y="359251"/>
                  </a:lnTo>
                  <a:lnTo>
                    <a:pt x="310896" y="329107"/>
                  </a:lnTo>
                  <a:lnTo>
                    <a:pt x="339372" y="290090"/>
                  </a:lnTo>
                  <a:lnTo>
                    <a:pt x="357730" y="244037"/>
                  </a:lnTo>
                  <a:lnTo>
                    <a:pt x="364236" y="192785"/>
                  </a:lnTo>
                  <a:lnTo>
                    <a:pt x="357730" y="141534"/>
                  </a:lnTo>
                  <a:lnTo>
                    <a:pt x="339372" y="95481"/>
                  </a:lnTo>
                  <a:lnTo>
                    <a:pt x="310895" y="56464"/>
                  </a:lnTo>
                  <a:lnTo>
                    <a:pt x="274037" y="26320"/>
                  </a:lnTo>
                  <a:lnTo>
                    <a:pt x="230533" y="6886"/>
                  </a:lnTo>
                  <a:lnTo>
                    <a:pt x="182118" y="0"/>
                  </a:lnTo>
                  <a:close/>
                </a:path>
              </a:pathLst>
            </a:custGeom>
            <a:solidFill>
              <a:srgbClr val="FFFFFF"/>
            </a:solidFill>
          </p:spPr>
          <p:txBody>
            <a:bodyPr wrap="square" lIns="0" tIns="0" rIns="0" bIns="0" rtlCol="0"/>
            <a:lstStyle/>
            <a:p>
              <a:endParaRPr sz="1350"/>
            </a:p>
          </p:txBody>
        </p:sp>
        <p:sp>
          <p:nvSpPr>
            <p:cNvPr id="69" name="object 42">
              <a:extLst>
                <a:ext uri="{FF2B5EF4-FFF2-40B4-BE49-F238E27FC236}">
                  <a16:creationId xmlns:a16="http://schemas.microsoft.com/office/drawing/2014/main" id="{34BD42D2-71A2-4A71-B7FD-F6E0A1FA1AFC}"/>
                </a:ext>
              </a:extLst>
            </p:cNvPr>
            <p:cNvSpPr/>
            <p:nvPr/>
          </p:nvSpPr>
          <p:spPr>
            <a:xfrm>
              <a:off x="1345691" y="3476244"/>
              <a:ext cx="364490" cy="386080"/>
            </a:xfrm>
            <a:custGeom>
              <a:avLst/>
              <a:gdLst/>
              <a:ahLst/>
              <a:cxnLst/>
              <a:rect l="l" t="t" r="r" b="b"/>
              <a:pathLst>
                <a:path w="364489" h="386079">
                  <a:moveTo>
                    <a:pt x="0" y="192785"/>
                  </a:moveTo>
                  <a:lnTo>
                    <a:pt x="6505" y="141534"/>
                  </a:lnTo>
                  <a:lnTo>
                    <a:pt x="24863" y="95481"/>
                  </a:lnTo>
                  <a:lnTo>
                    <a:pt x="53339" y="56464"/>
                  </a:lnTo>
                  <a:lnTo>
                    <a:pt x="90198" y="26320"/>
                  </a:lnTo>
                  <a:lnTo>
                    <a:pt x="133702" y="6886"/>
                  </a:lnTo>
                  <a:lnTo>
                    <a:pt x="182118" y="0"/>
                  </a:lnTo>
                  <a:lnTo>
                    <a:pt x="230533" y="6886"/>
                  </a:lnTo>
                  <a:lnTo>
                    <a:pt x="274037" y="26320"/>
                  </a:lnTo>
                  <a:lnTo>
                    <a:pt x="310895" y="56464"/>
                  </a:lnTo>
                  <a:lnTo>
                    <a:pt x="339372" y="95481"/>
                  </a:lnTo>
                  <a:lnTo>
                    <a:pt x="357730" y="141534"/>
                  </a:lnTo>
                  <a:lnTo>
                    <a:pt x="364236" y="192785"/>
                  </a:lnTo>
                  <a:lnTo>
                    <a:pt x="357730" y="244037"/>
                  </a:lnTo>
                  <a:lnTo>
                    <a:pt x="339372" y="290090"/>
                  </a:lnTo>
                  <a:lnTo>
                    <a:pt x="310896" y="329107"/>
                  </a:lnTo>
                  <a:lnTo>
                    <a:pt x="274037" y="359251"/>
                  </a:lnTo>
                  <a:lnTo>
                    <a:pt x="230533" y="378685"/>
                  </a:lnTo>
                  <a:lnTo>
                    <a:pt x="182118" y="385571"/>
                  </a:lnTo>
                  <a:lnTo>
                    <a:pt x="133702" y="378685"/>
                  </a:lnTo>
                  <a:lnTo>
                    <a:pt x="90198" y="359251"/>
                  </a:lnTo>
                  <a:lnTo>
                    <a:pt x="53340" y="329107"/>
                  </a:lnTo>
                  <a:lnTo>
                    <a:pt x="24863" y="290090"/>
                  </a:lnTo>
                  <a:lnTo>
                    <a:pt x="6505" y="244037"/>
                  </a:lnTo>
                  <a:lnTo>
                    <a:pt x="0" y="192785"/>
                  </a:lnTo>
                  <a:close/>
                </a:path>
              </a:pathLst>
            </a:custGeom>
            <a:ln w="12700">
              <a:solidFill>
                <a:srgbClr val="A4A4A4"/>
              </a:solidFill>
            </a:ln>
          </p:spPr>
          <p:txBody>
            <a:bodyPr wrap="square" lIns="0" tIns="0" rIns="0" bIns="0" rtlCol="0"/>
            <a:lstStyle/>
            <a:p>
              <a:endParaRPr sz="1350"/>
            </a:p>
          </p:txBody>
        </p:sp>
      </p:grpSp>
      <p:sp>
        <p:nvSpPr>
          <p:cNvPr id="70" name="object 43">
            <a:extLst>
              <a:ext uri="{FF2B5EF4-FFF2-40B4-BE49-F238E27FC236}">
                <a16:creationId xmlns:a16="http://schemas.microsoft.com/office/drawing/2014/main" id="{6B411686-5277-4DAD-B5DF-81F717D1AA9E}"/>
              </a:ext>
            </a:extLst>
          </p:cNvPr>
          <p:cNvSpPr txBox="1"/>
          <p:nvPr/>
        </p:nvSpPr>
        <p:spPr>
          <a:xfrm>
            <a:off x="1098448" y="3485047"/>
            <a:ext cx="104775" cy="239970"/>
          </a:xfrm>
          <a:prstGeom prst="rect">
            <a:avLst/>
          </a:prstGeom>
        </p:spPr>
        <p:txBody>
          <a:bodyPr vert="horz" wrap="square" lIns="0" tIns="9049" rIns="0" bIns="0" rtlCol="0">
            <a:spAutoFit/>
          </a:bodyPr>
          <a:lstStyle/>
          <a:p>
            <a:pPr marR="3810">
              <a:spcBef>
                <a:spcPts val="71"/>
              </a:spcBef>
            </a:pPr>
            <a:r>
              <a:rPr sz="750" b="1" spc="-38" dirty="0">
                <a:solidFill>
                  <a:srgbClr val="404040"/>
                </a:solidFill>
                <a:latin typeface="Meiryo UI"/>
                <a:cs typeface="Meiryo UI"/>
              </a:rPr>
              <a:t>販売</a:t>
            </a:r>
            <a:endParaRPr sz="750">
              <a:latin typeface="Meiryo UI"/>
              <a:cs typeface="Meiryo UI"/>
            </a:endParaRPr>
          </a:p>
        </p:txBody>
      </p:sp>
      <p:grpSp>
        <p:nvGrpSpPr>
          <p:cNvPr id="71" name="object 44">
            <a:extLst>
              <a:ext uri="{FF2B5EF4-FFF2-40B4-BE49-F238E27FC236}">
                <a16:creationId xmlns:a16="http://schemas.microsoft.com/office/drawing/2014/main" id="{03CA5F8E-FE03-45FB-9D47-E1396162B537}"/>
              </a:ext>
            </a:extLst>
          </p:cNvPr>
          <p:cNvGrpSpPr/>
          <p:nvPr/>
        </p:nvGrpSpPr>
        <p:grpSpPr>
          <a:xfrm>
            <a:off x="1447991" y="3459671"/>
            <a:ext cx="281940" cy="299085"/>
            <a:chOff x="1930654" y="3469894"/>
            <a:chExt cx="375920" cy="398780"/>
          </a:xfrm>
        </p:grpSpPr>
        <p:sp>
          <p:nvSpPr>
            <p:cNvPr id="72" name="object 45">
              <a:extLst>
                <a:ext uri="{FF2B5EF4-FFF2-40B4-BE49-F238E27FC236}">
                  <a16:creationId xmlns:a16="http://schemas.microsoft.com/office/drawing/2014/main" id="{1FD66C8B-223E-4C3A-AEB2-DFAC5F4A3BF6}"/>
                </a:ext>
              </a:extLst>
            </p:cNvPr>
            <p:cNvSpPr/>
            <p:nvPr/>
          </p:nvSpPr>
          <p:spPr>
            <a:xfrm>
              <a:off x="1937004" y="3476244"/>
              <a:ext cx="363220" cy="386080"/>
            </a:xfrm>
            <a:custGeom>
              <a:avLst/>
              <a:gdLst/>
              <a:ahLst/>
              <a:cxnLst/>
              <a:rect l="l" t="t" r="r" b="b"/>
              <a:pathLst>
                <a:path w="363219" h="386079">
                  <a:moveTo>
                    <a:pt x="181356" y="0"/>
                  </a:moveTo>
                  <a:lnTo>
                    <a:pt x="133142" y="6886"/>
                  </a:lnTo>
                  <a:lnTo>
                    <a:pt x="89820" y="26320"/>
                  </a:lnTo>
                  <a:lnTo>
                    <a:pt x="53116" y="56464"/>
                  </a:lnTo>
                  <a:lnTo>
                    <a:pt x="24759" y="95481"/>
                  </a:lnTo>
                  <a:lnTo>
                    <a:pt x="6477" y="141534"/>
                  </a:lnTo>
                  <a:lnTo>
                    <a:pt x="0" y="192785"/>
                  </a:lnTo>
                  <a:lnTo>
                    <a:pt x="6477" y="244037"/>
                  </a:lnTo>
                  <a:lnTo>
                    <a:pt x="24759" y="290090"/>
                  </a:lnTo>
                  <a:lnTo>
                    <a:pt x="53116" y="329107"/>
                  </a:lnTo>
                  <a:lnTo>
                    <a:pt x="89820" y="359251"/>
                  </a:lnTo>
                  <a:lnTo>
                    <a:pt x="133142" y="378685"/>
                  </a:lnTo>
                  <a:lnTo>
                    <a:pt x="181356" y="385571"/>
                  </a:lnTo>
                  <a:lnTo>
                    <a:pt x="229569" y="378685"/>
                  </a:lnTo>
                  <a:lnTo>
                    <a:pt x="272891" y="359251"/>
                  </a:lnTo>
                  <a:lnTo>
                    <a:pt x="309595" y="329107"/>
                  </a:lnTo>
                  <a:lnTo>
                    <a:pt x="337952" y="290090"/>
                  </a:lnTo>
                  <a:lnTo>
                    <a:pt x="356234" y="244037"/>
                  </a:lnTo>
                  <a:lnTo>
                    <a:pt x="362712" y="192785"/>
                  </a:lnTo>
                  <a:lnTo>
                    <a:pt x="356234" y="141534"/>
                  </a:lnTo>
                  <a:lnTo>
                    <a:pt x="337952" y="95481"/>
                  </a:lnTo>
                  <a:lnTo>
                    <a:pt x="309595" y="56464"/>
                  </a:lnTo>
                  <a:lnTo>
                    <a:pt x="272891" y="26320"/>
                  </a:lnTo>
                  <a:lnTo>
                    <a:pt x="229569" y="6886"/>
                  </a:lnTo>
                  <a:lnTo>
                    <a:pt x="181356" y="0"/>
                  </a:lnTo>
                  <a:close/>
                </a:path>
              </a:pathLst>
            </a:custGeom>
            <a:solidFill>
              <a:srgbClr val="FFFFFF"/>
            </a:solidFill>
          </p:spPr>
          <p:txBody>
            <a:bodyPr wrap="square" lIns="0" tIns="0" rIns="0" bIns="0" rtlCol="0"/>
            <a:lstStyle/>
            <a:p>
              <a:endParaRPr sz="1350"/>
            </a:p>
          </p:txBody>
        </p:sp>
        <p:sp>
          <p:nvSpPr>
            <p:cNvPr id="73" name="object 46">
              <a:extLst>
                <a:ext uri="{FF2B5EF4-FFF2-40B4-BE49-F238E27FC236}">
                  <a16:creationId xmlns:a16="http://schemas.microsoft.com/office/drawing/2014/main" id="{15EB13B0-DD02-42A4-81D6-CD9BA0A6F4E5}"/>
                </a:ext>
              </a:extLst>
            </p:cNvPr>
            <p:cNvSpPr/>
            <p:nvPr/>
          </p:nvSpPr>
          <p:spPr>
            <a:xfrm>
              <a:off x="1937004" y="3476244"/>
              <a:ext cx="363220" cy="386080"/>
            </a:xfrm>
            <a:custGeom>
              <a:avLst/>
              <a:gdLst/>
              <a:ahLst/>
              <a:cxnLst/>
              <a:rect l="l" t="t" r="r" b="b"/>
              <a:pathLst>
                <a:path w="363219" h="386079">
                  <a:moveTo>
                    <a:pt x="0" y="192785"/>
                  </a:moveTo>
                  <a:lnTo>
                    <a:pt x="6477" y="141534"/>
                  </a:lnTo>
                  <a:lnTo>
                    <a:pt x="24759" y="95481"/>
                  </a:lnTo>
                  <a:lnTo>
                    <a:pt x="53116" y="56464"/>
                  </a:lnTo>
                  <a:lnTo>
                    <a:pt x="89820" y="26320"/>
                  </a:lnTo>
                  <a:lnTo>
                    <a:pt x="133142" y="6886"/>
                  </a:lnTo>
                  <a:lnTo>
                    <a:pt x="181356" y="0"/>
                  </a:lnTo>
                  <a:lnTo>
                    <a:pt x="229569" y="6886"/>
                  </a:lnTo>
                  <a:lnTo>
                    <a:pt x="272891" y="26320"/>
                  </a:lnTo>
                  <a:lnTo>
                    <a:pt x="309595" y="56464"/>
                  </a:lnTo>
                  <a:lnTo>
                    <a:pt x="337952" y="95481"/>
                  </a:lnTo>
                  <a:lnTo>
                    <a:pt x="356234" y="141534"/>
                  </a:lnTo>
                  <a:lnTo>
                    <a:pt x="362712" y="192785"/>
                  </a:lnTo>
                  <a:lnTo>
                    <a:pt x="356234" y="244037"/>
                  </a:lnTo>
                  <a:lnTo>
                    <a:pt x="337952" y="290090"/>
                  </a:lnTo>
                  <a:lnTo>
                    <a:pt x="309595" y="329107"/>
                  </a:lnTo>
                  <a:lnTo>
                    <a:pt x="272891" y="359251"/>
                  </a:lnTo>
                  <a:lnTo>
                    <a:pt x="229569" y="378685"/>
                  </a:lnTo>
                  <a:lnTo>
                    <a:pt x="181356" y="385571"/>
                  </a:lnTo>
                  <a:lnTo>
                    <a:pt x="133142" y="378685"/>
                  </a:lnTo>
                  <a:lnTo>
                    <a:pt x="89820" y="359251"/>
                  </a:lnTo>
                  <a:lnTo>
                    <a:pt x="53116" y="329107"/>
                  </a:lnTo>
                  <a:lnTo>
                    <a:pt x="24759" y="290090"/>
                  </a:lnTo>
                  <a:lnTo>
                    <a:pt x="6477" y="244037"/>
                  </a:lnTo>
                  <a:lnTo>
                    <a:pt x="0" y="192785"/>
                  </a:lnTo>
                  <a:close/>
                </a:path>
              </a:pathLst>
            </a:custGeom>
            <a:ln w="12700">
              <a:solidFill>
                <a:srgbClr val="A4A4A4"/>
              </a:solidFill>
            </a:ln>
          </p:spPr>
          <p:txBody>
            <a:bodyPr wrap="square" lIns="0" tIns="0" rIns="0" bIns="0" rtlCol="0"/>
            <a:lstStyle/>
            <a:p>
              <a:endParaRPr sz="1350"/>
            </a:p>
          </p:txBody>
        </p:sp>
      </p:grpSp>
      <p:sp>
        <p:nvSpPr>
          <p:cNvPr id="74" name="object 47">
            <a:extLst>
              <a:ext uri="{FF2B5EF4-FFF2-40B4-BE49-F238E27FC236}">
                <a16:creationId xmlns:a16="http://schemas.microsoft.com/office/drawing/2014/main" id="{30457085-0D9D-4530-8B06-B1A011BC64C9}"/>
              </a:ext>
            </a:extLst>
          </p:cNvPr>
          <p:cNvSpPr txBox="1"/>
          <p:nvPr/>
        </p:nvSpPr>
        <p:spPr>
          <a:xfrm>
            <a:off x="1541055" y="3485047"/>
            <a:ext cx="104775" cy="239970"/>
          </a:xfrm>
          <a:prstGeom prst="rect">
            <a:avLst/>
          </a:prstGeom>
        </p:spPr>
        <p:txBody>
          <a:bodyPr vert="horz" wrap="square" lIns="0" tIns="9049" rIns="0" bIns="0" rtlCol="0">
            <a:spAutoFit/>
          </a:bodyPr>
          <a:lstStyle/>
          <a:p>
            <a:pPr marR="3810">
              <a:spcBef>
                <a:spcPts val="71"/>
              </a:spcBef>
            </a:pPr>
            <a:r>
              <a:rPr sz="750" b="1" spc="-38" dirty="0">
                <a:solidFill>
                  <a:srgbClr val="404040"/>
                </a:solidFill>
                <a:latin typeface="Meiryo UI"/>
                <a:cs typeface="Meiryo UI"/>
              </a:rPr>
              <a:t>消費</a:t>
            </a:r>
            <a:endParaRPr sz="750">
              <a:latin typeface="Meiryo UI"/>
              <a:cs typeface="Meiryo UI"/>
            </a:endParaRPr>
          </a:p>
        </p:txBody>
      </p:sp>
      <p:sp>
        <p:nvSpPr>
          <p:cNvPr id="75" name="object 48">
            <a:extLst>
              <a:ext uri="{FF2B5EF4-FFF2-40B4-BE49-F238E27FC236}">
                <a16:creationId xmlns:a16="http://schemas.microsoft.com/office/drawing/2014/main" id="{83745E9B-56EB-478C-8B45-C1F1ADBD9C00}"/>
              </a:ext>
            </a:extLst>
          </p:cNvPr>
          <p:cNvSpPr txBox="1"/>
          <p:nvPr/>
        </p:nvSpPr>
        <p:spPr>
          <a:xfrm>
            <a:off x="174827" y="3547075"/>
            <a:ext cx="180975" cy="113493"/>
          </a:xfrm>
          <a:prstGeom prst="rect">
            <a:avLst/>
          </a:prstGeom>
        </p:spPr>
        <p:txBody>
          <a:bodyPr vert="horz" wrap="square" lIns="0" tIns="9525" rIns="0" bIns="0" rtlCol="0">
            <a:spAutoFit/>
          </a:bodyPr>
          <a:lstStyle/>
          <a:p>
            <a:pPr>
              <a:spcBef>
                <a:spcPts val="75"/>
              </a:spcBef>
            </a:pPr>
            <a:r>
              <a:rPr sz="675" spc="-19" dirty="0">
                <a:solidFill>
                  <a:srgbClr val="404040"/>
                </a:solidFill>
                <a:latin typeface="Meiryo UI"/>
                <a:cs typeface="Meiryo UI"/>
              </a:rPr>
              <a:t>動脈</a:t>
            </a:r>
            <a:endParaRPr sz="675">
              <a:latin typeface="Meiryo UI"/>
              <a:cs typeface="Meiryo UI"/>
            </a:endParaRPr>
          </a:p>
        </p:txBody>
      </p:sp>
      <p:grpSp>
        <p:nvGrpSpPr>
          <p:cNvPr id="76" name="object 49">
            <a:extLst>
              <a:ext uri="{FF2B5EF4-FFF2-40B4-BE49-F238E27FC236}">
                <a16:creationId xmlns:a16="http://schemas.microsoft.com/office/drawing/2014/main" id="{822BCC04-C262-4B1F-AF67-446EC3FDC2E4}"/>
              </a:ext>
            </a:extLst>
          </p:cNvPr>
          <p:cNvGrpSpPr/>
          <p:nvPr/>
        </p:nvGrpSpPr>
        <p:grpSpPr>
          <a:xfrm>
            <a:off x="1909953" y="3521584"/>
            <a:ext cx="851535" cy="455295"/>
            <a:chOff x="2546604" y="3552445"/>
            <a:chExt cx="1135380" cy="607060"/>
          </a:xfrm>
        </p:grpSpPr>
        <p:sp>
          <p:nvSpPr>
            <p:cNvPr id="77" name="object 50">
              <a:extLst>
                <a:ext uri="{FF2B5EF4-FFF2-40B4-BE49-F238E27FC236}">
                  <a16:creationId xmlns:a16="http://schemas.microsoft.com/office/drawing/2014/main" id="{1AB4099E-561D-48EF-B561-AE31E30A2245}"/>
                </a:ext>
              </a:extLst>
            </p:cNvPr>
            <p:cNvSpPr/>
            <p:nvPr/>
          </p:nvSpPr>
          <p:spPr>
            <a:xfrm>
              <a:off x="2546604" y="3552445"/>
              <a:ext cx="562610" cy="260985"/>
            </a:xfrm>
            <a:custGeom>
              <a:avLst/>
              <a:gdLst/>
              <a:ahLst/>
              <a:cxnLst/>
              <a:rect l="l" t="t" r="r" b="b"/>
              <a:pathLst>
                <a:path w="562610" h="260985">
                  <a:moveTo>
                    <a:pt x="518922" y="0"/>
                  </a:moveTo>
                  <a:lnTo>
                    <a:pt x="43434" y="0"/>
                  </a:lnTo>
                  <a:lnTo>
                    <a:pt x="26526" y="3412"/>
                  </a:lnTo>
                  <a:lnTo>
                    <a:pt x="12720" y="12720"/>
                  </a:lnTo>
                  <a:lnTo>
                    <a:pt x="3412" y="26526"/>
                  </a:lnTo>
                  <a:lnTo>
                    <a:pt x="0" y="43434"/>
                  </a:lnTo>
                  <a:lnTo>
                    <a:pt x="0" y="217170"/>
                  </a:lnTo>
                  <a:lnTo>
                    <a:pt x="3412" y="234077"/>
                  </a:lnTo>
                  <a:lnTo>
                    <a:pt x="12720" y="247883"/>
                  </a:lnTo>
                  <a:lnTo>
                    <a:pt x="26526" y="257191"/>
                  </a:lnTo>
                  <a:lnTo>
                    <a:pt x="43434" y="260604"/>
                  </a:lnTo>
                  <a:lnTo>
                    <a:pt x="518922" y="260604"/>
                  </a:lnTo>
                  <a:lnTo>
                    <a:pt x="535829" y="257191"/>
                  </a:lnTo>
                  <a:lnTo>
                    <a:pt x="549635" y="247883"/>
                  </a:lnTo>
                  <a:lnTo>
                    <a:pt x="558943" y="234077"/>
                  </a:lnTo>
                  <a:lnTo>
                    <a:pt x="562356" y="217170"/>
                  </a:lnTo>
                  <a:lnTo>
                    <a:pt x="562356" y="43434"/>
                  </a:lnTo>
                  <a:lnTo>
                    <a:pt x="558943" y="26526"/>
                  </a:lnTo>
                  <a:lnTo>
                    <a:pt x="549635" y="12720"/>
                  </a:lnTo>
                  <a:lnTo>
                    <a:pt x="535829" y="3412"/>
                  </a:lnTo>
                  <a:lnTo>
                    <a:pt x="518922" y="0"/>
                  </a:lnTo>
                  <a:close/>
                </a:path>
              </a:pathLst>
            </a:custGeom>
            <a:solidFill>
              <a:srgbClr val="A4A4A4"/>
            </a:solidFill>
          </p:spPr>
          <p:txBody>
            <a:bodyPr wrap="square" lIns="0" tIns="0" rIns="0" bIns="0" rtlCol="0"/>
            <a:lstStyle/>
            <a:p>
              <a:endParaRPr sz="1350"/>
            </a:p>
          </p:txBody>
        </p:sp>
        <p:sp>
          <p:nvSpPr>
            <p:cNvPr id="78" name="object 51">
              <a:extLst>
                <a:ext uri="{FF2B5EF4-FFF2-40B4-BE49-F238E27FC236}">
                  <a16:creationId xmlns:a16="http://schemas.microsoft.com/office/drawing/2014/main" id="{21D52861-547E-46C2-9944-A8814B7D508A}"/>
                </a:ext>
              </a:extLst>
            </p:cNvPr>
            <p:cNvSpPr/>
            <p:nvPr/>
          </p:nvSpPr>
          <p:spPr>
            <a:xfrm>
              <a:off x="2828544" y="3813047"/>
              <a:ext cx="149225" cy="236220"/>
            </a:xfrm>
            <a:custGeom>
              <a:avLst/>
              <a:gdLst/>
              <a:ahLst/>
              <a:cxnLst/>
              <a:rect l="l" t="t" r="r" b="b"/>
              <a:pathLst>
                <a:path w="149225" h="236220">
                  <a:moveTo>
                    <a:pt x="0" y="0"/>
                  </a:moveTo>
                  <a:lnTo>
                    <a:pt x="0" y="235775"/>
                  </a:lnTo>
                  <a:lnTo>
                    <a:pt x="148640" y="235775"/>
                  </a:lnTo>
                </a:path>
              </a:pathLst>
            </a:custGeom>
            <a:ln w="57150">
              <a:solidFill>
                <a:srgbClr val="A4A4A4"/>
              </a:solidFill>
            </a:ln>
          </p:spPr>
          <p:txBody>
            <a:bodyPr wrap="square" lIns="0" tIns="0" rIns="0" bIns="0" rtlCol="0"/>
            <a:lstStyle/>
            <a:p>
              <a:endParaRPr sz="1350"/>
            </a:p>
          </p:txBody>
        </p:sp>
        <p:sp>
          <p:nvSpPr>
            <p:cNvPr id="79" name="object 52">
              <a:extLst>
                <a:ext uri="{FF2B5EF4-FFF2-40B4-BE49-F238E27FC236}">
                  <a16:creationId xmlns:a16="http://schemas.microsoft.com/office/drawing/2014/main" id="{B111042A-4329-4983-A8BE-591BCAB4650E}"/>
                </a:ext>
              </a:extLst>
            </p:cNvPr>
            <p:cNvSpPr/>
            <p:nvPr/>
          </p:nvSpPr>
          <p:spPr>
            <a:xfrm>
              <a:off x="2948597" y="3898404"/>
              <a:ext cx="733425" cy="260985"/>
            </a:xfrm>
            <a:custGeom>
              <a:avLst/>
              <a:gdLst/>
              <a:ahLst/>
              <a:cxnLst/>
              <a:rect l="l" t="t" r="r" b="b"/>
              <a:pathLst>
                <a:path w="733425" h="260985">
                  <a:moveTo>
                    <a:pt x="733386" y="43434"/>
                  </a:moveTo>
                  <a:lnTo>
                    <a:pt x="729970" y="26517"/>
                  </a:lnTo>
                  <a:lnTo>
                    <a:pt x="720661" y="12712"/>
                  </a:lnTo>
                  <a:lnTo>
                    <a:pt x="706856" y="3403"/>
                  </a:lnTo>
                  <a:lnTo>
                    <a:pt x="689952" y="0"/>
                  </a:lnTo>
                  <a:lnTo>
                    <a:pt x="214464" y="0"/>
                  </a:lnTo>
                  <a:lnTo>
                    <a:pt x="197548" y="3403"/>
                  </a:lnTo>
                  <a:lnTo>
                    <a:pt x="183743" y="12712"/>
                  </a:lnTo>
                  <a:lnTo>
                    <a:pt x="174434" y="26517"/>
                  </a:lnTo>
                  <a:lnTo>
                    <a:pt x="171030" y="43434"/>
                  </a:lnTo>
                  <a:lnTo>
                    <a:pt x="171030" y="150215"/>
                  </a:lnTo>
                  <a:lnTo>
                    <a:pt x="0" y="64693"/>
                  </a:lnTo>
                  <a:lnTo>
                    <a:pt x="0" y="236143"/>
                  </a:lnTo>
                  <a:lnTo>
                    <a:pt x="171030" y="150634"/>
                  </a:lnTo>
                  <a:lnTo>
                    <a:pt x="171030" y="217170"/>
                  </a:lnTo>
                  <a:lnTo>
                    <a:pt x="174434" y="234073"/>
                  </a:lnTo>
                  <a:lnTo>
                    <a:pt x="183743" y="247878"/>
                  </a:lnTo>
                  <a:lnTo>
                    <a:pt x="197548" y="257187"/>
                  </a:lnTo>
                  <a:lnTo>
                    <a:pt x="214464" y="260604"/>
                  </a:lnTo>
                  <a:lnTo>
                    <a:pt x="689952" y="260604"/>
                  </a:lnTo>
                  <a:lnTo>
                    <a:pt x="706856" y="257187"/>
                  </a:lnTo>
                  <a:lnTo>
                    <a:pt x="720661" y="247878"/>
                  </a:lnTo>
                  <a:lnTo>
                    <a:pt x="729970" y="234073"/>
                  </a:lnTo>
                  <a:lnTo>
                    <a:pt x="733386" y="217170"/>
                  </a:lnTo>
                  <a:lnTo>
                    <a:pt x="733386" y="43434"/>
                  </a:lnTo>
                  <a:close/>
                </a:path>
              </a:pathLst>
            </a:custGeom>
            <a:solidFill>
              <a:srgbClr val="A4A4A4"/>
            </a:solidFill>
          </p:spPr>
          <p:txBody>
            <a:bodyPr wrap="square" lIns="0" tIns="0" rIns="0" bIns="0" rtlCol="0"/>
            <a:lstStyle/>
            <a:p>
              <a:endParaRPr sz="1350"/>
            </a:p>
          </p:txBody>
        </p:sp>
      </p:grpSp>
      <p:sp>
        <p:nvSpPr>
          <p:cNvPr id="80" name="object 53">
            <a:extLst>
              <a:ext uri="{FF2B5EF4-FFF2-40B4-BE49-F238E27FC236}">
                <a16:creationId xmlns:a16="http://schemas.microsoft.com/office/drawing/2014/main" id="{7F22F348-F069-4E74-B93C-BB5C32217FB3}"/>
              </a:ext>
            </a:extLst>
          </p:cNvPr>
          <p:cNvSpPr txBox="1"/>
          <p:nvPr/>
        </p:nvSpPr>
        <p:spPr>
          <a:xfrm>
            <a:off x="1850114" y="3820833"/>
            <a:ext cx="838676" cy="113557"/>
          </a:xfrm>
          <a:prstGeom prst="rect">
            <a:avLst/>
          </a:prstGeom>
        </p:spPr>
        <p:txBody>
          <a:bodyPr vert="horz" wrap="square" lIns="0" tIns="9525" rIns="0" bIns="0" rtlCol="0">
            <a:spAutoFit/>
          </a:bodyPr>
          <a:lstStyle/>
          <a:p>
            <a:pPr>
              <a:spcBef>
                <a:spcPts val="75"/>
              </a:spcBef>
              <a:tabLst>
                <a:tab pos="571500" algn="l"/>
              </a:tabLst>
            </a:pPr>
            <a:r>
              <a:rPr sz="675" dirty="0">
                <a:solidFill>
                  <a:srgbClr val="404040"/>
                </a:solidFill>
                <a:latin typeface="Meiryo UI"/>
                <a:cs typeface="Meiryo UI"/>
              </a:rPr>
              <a:t>静</a:t>
            </a:r>
            <a:r>
              <a:rPr sz="675" spc="-38" dirty="0">
                <a:solidFill>
                  <a:srgbClr val="404040"/>
                </a:solidFill>
                <a:latin typeface="Meiryo UI"/>
                <a:cs typeface="Meiryo UI"/>
              </a:rPr>
              <a:t>脈</a:t>
            </a:r>
            <a:r>
              <a:rPr sz="675" dirty="0">
                <a:solidFill>
                  <a:srgbClr val="404040"/>
                </a:solidFill>
                <a:latin typeface="Meiryo UI"/>
                <a:cs typeface="Meiryo UI"/>
              </a:rPr>
              <a:t>	</a:t>
            </a:r>
            <a:r>
              <a:rPr sz="1013" baseline="3086" dirty="0">
                <a:solidFill>
                  <a:srgbClr val="FFFFFF"/>
                </a:solidFill>
                <a:latin typeface="Meiryo UI"/>
                <a:cs typeface="Meiryo UI"/>
              </a:rPr>
              <a:t>有価</a:t>
            </a:r>
            <a:r>
              <a:rPr sz="1013" spc="-56" baseline="3086" dirty="0">
                <a:solidFill>
                  <a:srgbClr val="FFFFFF"/>
                </a:solidFill>
                <a:latin typeface="Meiryo UI"/>
                <a:cs typeface="Meiryo UI"/>
              </a:rPr>
              <a:t>物</a:t>
            </a:r>
            <a:endParaRPr sz="1013" baseline="3086">
              <a:latin typeface="Meiryo UI"/>
              <a:cs typeface="Meiryo UI"/>
            </a:endParaRPr>
          </a:p>
        </p:txBody>
      </p:sp>
      <p:sp>
        <p:nvSpPr>
          <p:cNvPr id="81" name="object 54">
            <a:extLst>
              <a:ext uri="{FF2B5EF4-FFF2-40B4-BE49-F238E27FC236}">
                <a16:creationId xmlns:a16="http://schemas.microsoft.com/office/drawing/2014/main" id="{7BF43E1B-CD2A-4E89-AD02-9B71B7773020}"/>
              </a:ext>
            </a:extLst>
          </p:cNvPr>
          <p:cNvSpPr txBox="1"/>
          <p:nvPr/>
        </p:nvSpPr>
        <p:spPr>
          <a:xfrm>
            <a:off x="2034784" y="3558719"/>
            <a:ext cx="180975" cy="272510"/>
          </a:xfrm>
          <a:prstGeom prst="rect">
            <a:avLst/>
          </a:prstGeom>
        </p:spPr>
        <p:txBody>
          <a:bodyPr vert="horz" wrap="square" lIns="0" tIns="9525" rIns="0" bIns="0" rtlCol="0">
            <a:spAutoFit/>
          </a:bodyPr>
          <a:lstStyle/>
          <a:p>
            <a:pPr>
              <a:spcBef>
                <a:spcPts val="75"/>
              </a:spcBef>
            </a:pPr>
            <a:r>
              <a:rPr sz="675" spc="-19" dirty="0">
                <a:solidFill>
                  <a:srgbClr val="FFFFFF"/>
                </a:solidFill>
                <a:latin typeface="Meiryo UI"/>
                <a:cs typeface="Meiryo UI"/>
              </a:rPr>
              <a:t>廃棄</a:t>
            </a:r>
            <a:endParaRPr sz="675">
              <a:latin typeface="Meiryo UI"/>
              <a:cs typeface="Meiryo UI"/>
            </a:endParaRPr>
          </a:p>
          <a:p>
            <a:pPr marL="53340">
              <a:spcBef>
                <a:spcPts val="716"/>
              </a:spcBef>
            </a:pPr>
            <a:r>
              <a:rPr sz="450" spc="-19" dirty="0">
                <a:latin typeface="Meiryo UI"/>
                <a:cs typeface="Meiryo UI"/>
              </a:rPr>
              <a:t>一部</a:t>
            </a:r>
            <a:endParaRPr sz="450">
              <a:latin typeface="Meiryo UI"/>
              <a:cs typeface="Meiryo UI"/>
            </a:endParaRPr>
          </a:p>
        </p:txBody>
      </p:sp>
      <p:sp>
        <p:nvSpPr>
          <p:cNvPr id="82" name="object 55">
            <a:extLst>
              <a:ext uri="{FF2B5EF4-FFF2-40B4-BE49-F238E27FC236}">
                <a16:creationId xmlns:a16="http://schemas.microsoft.com/office/drawing/2014/main" id="{BAF40DC4-E2A4-4A1D-B4EC-1F78FECE38BF}"/>
              </a:ext>
            </a:extLst>
          </p:cNvPr>
          <p:cNvSpPr/>
          <p:nvPr/>
        </p:nvSpPr>
        <p:spPr>
          <a:xfrm>
            <a:off x="56007" y="4668012"/>
            <a:ext cx="2739866" cy="1127284"/>
          </a:xfrm>
          <a:custGeom>
            <a:avLst/>
            <a:gdLst/>
            <a:ahLst/>
            <a:cxnLst/>
            <a:rect l="l" t="t" r="r" b="b"/>
            <a:pathLst>
              <a:path w="3653154" h="1503045">
                <a:moveTo>
                  <a:pt x="3653028" y="0"/>
                </a:moveTo>
                <a:lnTo>
                  <a:pt x="0" y="0"/>
                </a:lnTo>
                <a:lnTo>
                  <a:pt x="0" y="1502663"/>
                </a:lnTo>
                <a:lnTo>
                  <a:pt x="3653028" y="1502663"/>
                </a:lnTo>
                <a:lnTo>
                  <a:pt x="3653028" y="0"/>
                </a:lnTo>
                <a:close/>
              </a:path>
            </a:pathLst>
          </a:custGeom>
          <a:solidFill>
            <a:srgbClr val="F1F1F1"/>
          </a:solidFill>
        </p:spPr>
        <p:txBody>
          <a:bodyPr wrap="square" lIns="0" tIns="0" rIns="0" bIns="0" rtlCol="0"/>
          <a:lstStyle/>
          <a:p>
            <a:endParaRPr sz="1350"/>
          </a:p>
        </p:txBody>
      </p:sp>
      <p:sp>
        <p:nvSpPr>
          <p:cNvPr id="83" name="object 56">
            <a:extLst>
              <a:ext uri="{FF2B5EF4-FFF2-40B4-BE49-F238E27FC236}">
                <a16:creationId xmlns:a16="http://schemas.microsoft.com/office/drawing/2014/main" id="{5259AC62-7E1D-4ADF-8CFE-D5168BF09F98}"/>
              </a:ext>
            </a:extLst>
          </p:cNvPr>
          <p:cNvSpPr txBox="1"/>
          <p:nvPr/>
        </p:nvSpPr>
        <p:spPr>
          <a:xfrm>
            <a:off x="181736" y="4746878"/>
            <a:ext cx="727233" cy="600164"/>
          </a:xfrm>
          <a:prstGeom prst="rect">
            <a:avLst/>
          </a:prstGeom>
          <a:solidFill>
            <a:srgbClr val="F1F1F1"/>
          </a:solidFill>
          <a:ln w="12700">
            <a:solidFill>
              <a:srgbClr val="000000"/>
            </a:solidFill>
          </a:ln>
        </p:spPr>
        <p:txBody>
          <a:bodyPr vert="horz" wrap="square" lIns="0" tIns="0" rIns="0" bIns="0" rtlCol="0">
            <a:spAutoFit/>
          </a:bodyPr>
          <a:lstStyle/>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spcBef>
                <a:spcPts val="15"/>
              </a:spcBef>
            </a:pPr>
            <a:endParaRPr sz="900">
              <a:latin typeface="Times New Roman"/>
              <a:cs typeface="Times New Roman"/>
            </a:endParaRPr>
          </a:p>
          <a:p>
            <a:pPr marL="277654" marR="100489" indent="-171450"/>
            <a:r>
              <a:rPr sz="675" b="1" spc="-15" dirty="0">
                <a:solidFill>
                  <a:srgbClr val="404040"/>
                </a:solidFill>
                <a:latin typeface="Meiryo UI"/>
                <a:cs typeface="Meiryo UI"/>
              </a:rPr>
              <a:t>循環インフラの</a:t>
            </a:r>
            <a:r>
              <a:rPr sz="675" b="1" spc="-19" dirty="0">
                <a:solidFill>
                  <a:srgbClr val="404040"/>
                </a:solidFill>
                <a:latin typeface="Meiryo UI"/>
                <a:cs typeface="Meiryo UI"/>
              </a:rPr>
              <a:t>不足</a:t>
            </a:r>
            <a:endParaRPr sz="675">
              <a:latin typeface="Meiryo UI"/>
              <a:cs typeface="Meiryo UI"/>
            </a:endParaRPr>
          </a:p>
        </p:txBody>
      </p:sp>
      <p:sp>
        <p:nvSpPr>
          <p:cNvPr id="84" name="object 57">
            <a:extLst>
              <a:ext uri="{FF2B5EF4-FFF2-40B4-BE49-F238E27FC236}">
                <a16:creationId xmlns:a16="http://schemas.microsoft.com/office/drawing/2014/main" id="{926C96B1-51A6-4D4B-8A9B-86F63E5DC7C3}"/>
              </a:ext>
            </a:extLst>
          </p:cNvPr>
          <p:cNvSpPr txBox="1"/>
          <p:nvPr/>
        </p:nvSpPr>
        <p:spPr>
          <a:xfrm>
            <a:off x="258318" y="4879466"/>
            <a:ext cx="569595" cy="103393"/>
          </a:xfrm>
          <a:prstGeom prst="rect">
            <a:avLst/>
          </a:prstGeom>
          <a:solidFill>
            <a:srgbClr val="FFFFFF"/>
          </a:solidFill>
        </p:spPr>
        <p:txBody>
          <a:bodyPr vert="horz" wrap="square" lIns="0" tIns="10953" rIns="0" bIns="0" rtlCol="0">
            <a:spAutoFit/>
          </a:bodyPr>
          <a:lstStyle/>
          <a:p>
            <a:pPr algn="ctr">
              <a:spcBef>
                <a:spcPts val="86"/>
              </a:spcBef>
            </a:pPr>
            <a:r>
              <a:rPr sz="600" spc="-19" dirty="0">
                <a:solidFill>
                  <a:srgbClr val="404040"/>
                </a:solidFill>
                <a:latin typeface="Meiryo UI"/>
                <a:cs typeface="Meiryo UI"/>
              </a:rPr>
              <a:t>社会</a:t>
            </a:r>
            <a:endParaRPr sz="600">
              <a:latin typeface="Meiryo UI"/>
              <a:cs typeface="Meiryo UI"/>
            </a:endParaRPr>
          </a:p>
        </p:txBody>
      </p:sp>
      <p:sp>
        <p:nvSpPr>
          <p:cNvPr id="85" name="object 58">
            <a:extLst>
              <a:ext uri="{FF2B5EF4-FFF2-40B4-BE49-F238E27FC236}">
                <a16:creationId xmlns:a16="http://schemas.microsoft.com/office/drawing/2014/main" id="{7D1A3154-2C82-434C-B5B4-4D2E50277212}"/>
              </a:ext>
            </a:extLst>
          </p:cNvPr>
          <p:cNvSpPr txBox="1"/>
          <p:nvPr/>
        </p:nvSpPr>
        <p:spPr>
          <a:xfrm>
            <a:off x="1062989" y="4746878"/>
            <a:ext cx="727233" cy="600164"/>
          </a:xfrm>
          <a:prstGeom prst="rect">
            <a:avLst/>
          </a:prstGeom>
          <a:solidFill>
            <a:srgbClr val="F1F1F1"/>
          </a:solidFill>
          <a:ln w="12700">
            <a:solidFill>
              <a:srgbClr val="000000"/>
            </a:solidFill>
          </a:ln>
        </p:spPr>
        <p:txBody>
          <a:bodyPr vert="horz" wrap="square" lIns="0" tIns="0" rIns="0" bIns="0" rtlCol="0">
            <a:spAutoFit/>
          </a:bodyPr>
          <a:lstStyle/>
          <a:p>
            <a:pPr>
              <a:lnSpc>
                <a:spcPct val="100000"/>
              </a:lnSpc>
            </a:pPr>
            <a:endParaRPr sz="825" dirty="0">
              <a:latin typeface="Times New Roman"/>
              <a:cs typeface="Times New Roman"/>
            </a:endParaRPr>
          </a:p>
          <a:p>
            <a:pPr>
              <a:lnSpc>
                <a:spcPct val="100000"/>
              </a:lnSpc>
            </a:pPr>
            <a:endParaRPr sz="825" dirty="0">
              <a:latin typeface="Times New Roman"/>
              <a:cs typeface="Times New Roman"/>
            </a:endParaRPr>
          </a:p>
          <a:p>
            <a:pPr>
              <a:spcBef>
                <a:spcPts val="15"/>
              </a:spcBef>
            </a:pPr>
            <a:endParaRPr sz="900" dirty="0">
              <a:latin typeface="Times New Roman"/>
              <a:cs typeface="Times New Roman"/>
            </a:endParaRPr>
          </a:p>
          <a:p>
            <a:pPr marL="200025" marR="92392" indent="-102870"/>
            <a:r>
              <a:rPr sz="675" b="1" spc="-15" dirty="0">
                <a:solidFill>
                  <a:srgbClr val="404040"/>
                </a:solidFill>
                <a:latin typeface="Meiryo UI"/>
                <a:cs typeface="Meiryo UI"/>
              </a:rPr>
              <a:t>それぞれの取組みが単独</a:t>
            </a:r>
            <a:endParaRPr sz="675" dirty="0">
              <a:latin typeface="Meiryo UI"/>
              <a:cs typeface="Meiryo UI"/>
            </a:endParaRPr>
          </a:p>
        </p:txBody>
      </p:sp>
      <p:sp>
        <p:nvSpPr>
          <p:cNvPr id="86" name="object 59">
            <a:extLst>
              <a:ext uri="{FF2B5EF4-FFF2-40B4-BE49-F238E27FC236}">
                <a16:creationId xmlns:a16="http://schemas.microsoft.com/office/drawing/2014/main" id="{62A3AEB6-E54F-41AB-A557-5F26DEF3ACE8}"/>
              </a:ext>
            </a:extLst>
          </p:cNvPr>
          <p:cNvSpPr txBox="1"/>
          <p:nvPr/>
        </p:nvSpPr>
        <p:spPr>
          <a:xfrm>
            <a:off x="1175005" y="4879466"/>
            <a:ext cx="568166" cy="103393"/>
          </a:xfrm>
          <a:prstGeom prst="rect">
            <a:avLst/>
          </a:prstGeom>
          <a:solidFill>
            <a:srgbClr val="FFFFFF"/>
          </a:solidFill>
        </p:spPr>
        <p:txBody>
          <a:bodyPr vert="horz" wrap="square" lIns="0" tIns="10953" rIns="0" bIns="0" rtlCol="0">
            <a:spAutoFit/>
          </a:bodyPr>
          <a:lstStyle/>
          <a:p>
            <a:pPr marL="72866">
              <a:spcBef>
                <a:spcPts val="86"/>
              </a:spcBef>
            </a:pPr>
            <a:r>
              <a:rPr sz="600" spc="-8" dirty="0">
                <a:solidFill>
                  <a:srgbClr val="404040"/>
                </a:solidFill>
                <a:latin typeface="Meiryo UI"/>
                <a:cs typeface="Meiryo UI"/>
              </a:rPr>
              <a:t>企業・自治体</a:t>
            </a:r>
            <a:endParaRPr sz="600">
              <a:latin typeface="Meiryo UI"/>
              <a:cs typeface="Meiryo UI"/>
            </a:endParaRPr>
          </a:p>
        </p:txBody>
      </p:sp>
      <p:sp>
        <p:nvSpPr>
          <p:cNvPr id="87" name="object 60">
            <a:extLst>
              <a:ext uri="{FF2B5EF4-FFF2-40B4-BE49-F238E27FC236}">
                <a16:creationId xmlns:a16="http://schemas.microsoft.com/office/drawing/2014/main" id="{1D224666-FCF4-4780-AB07-4D3E8D714DF9}"/>
              </a:ext>
            </a:extLst>
          </p:cNvPr>
          <p:cNvSpPr txBox="1"/>
          <p:nvPr/>
        </p:nvSpPr>
        <p:spPr>
          <a:xfrm>
            <a:off x="1939671" y="4746878"/>
            <a:ext cx="728186" cy="600164"/>
          </a:xfrm>
          <a:prstGeom prst="rect">
            <a:avLst/>
          </a:prstGeom>
          <a:solidFill>
            <a:srgbClr val="F1F1F1"/>
          </a:solidFill>
          <a:ln w="12700">
            <a:solidFill>
              <a:srgbClr val="000000"/>
            </a:solidFill>
          </a:ln>
        </p:spPr>
        <p:txBody>
          <a:bodyPr vert="horz" wrap="square" lIns="0" tIns="0" rIns="0" bIns="0" rtlCol="0">
            <a:spAutoFit/>
          </a:bodyPr>
          <a:lstStyle/>
          <a:p>
            <a:pPr>
              <a:lnSpc>
                <a:spcPct val="100000"/>
              </a:lnSpc>
            </a:pPr>
            <a:endParaRPr sz="825">
              <a:latin typeface="Times New Roman"/>
              <a:cs typeface="Times New Roman"/>
            </a:endParaRPr>
          </a:p>
          <a:p>
            <a:pPr>
              <a:lnSpc>
                <a:spcPct val="100000"/>
              </a:lnSpc>
            </a:pPr>
            <a:endParaRPr sz="825">
              <a:latin typeface="Times New Roman"/>
              <a:cs typeface="Times New Roman"/>
            </a:endParaRPr>
          </a:p>
          <a:p>
            <a:pPr>
              <a:spcBef>
                <a:spcPts val="15"/>
              </a:spcBef>
            </a:pPr>
            <a:endParaRPr sz="900">
              <a:latin typeface="Times New Roman"/>
              <a:cs typeface="Times New Roman"/>
            </a:endParaRPr>
          </a:p>
          <a:p>
            <a:pPr marL="159544" marR="69533" indent="-84773"/>
            <a:r>
              <a:rPr sz="675" b="1" spc="-11" dirty="0">
                <a:solidFill>
                  <a:srgbClr val="404040"/>
                </a:solidFill>
                <a:latin typeface="Meiryo UI"/>
                <a:cs typeface="Meiryo UI"/>
              </a:rPr>
              <a:t>循環ライフスタイ</a:t>
            </a:r>
            <a:r>
              <a:rPr sz="675" b="1" spc="-8" dirty="0">
                <a:solidFill>
                  <a:srgbClr val="404040"/>
                </a:solidFill>
                <a:latin typeface="Meiryo UI"/>
                <a:cs typeface="Meiryo UI"/>
              </a:rPr>
              <a:t>ルの未定着</a:t>
            </a:r>
            <a:endParaRPr sz="675">
              <a:latin typeface="Meiryo UI"/>
              <a:cs typeface="Meiryo UI"/>
            </a:endParaRPr>
          </a:p>
        </p:txBody>
      </p:sp>
      <p:sp>
        <p:nvSpPr>
          <p:cNvPr id="88" name="object 61">
            <a:extLst>
              <a:ext uri="{FF2B5EF4-FFF2-40B4-BE49-F238E27FC236}">
                <a16:creationId xmlns:a16="http://schemas.microsoft.com/office/drawing/2014/main" id="{365E6A8B-DC1A-48E6-9344-7FB753C4E30F}"/>
              </a:ext>
            </a:extLst>
          </p:cNvPr>
          <p:cNvSpPr txBox="1"/>
          <p:nvPr/>
        </p:nvSpPr>
        <p:spPr>
          <a:xfrm>
            <a:off x="2019681" y="4879466"/>
            <a:ext cx="568166" cy="103393"/>
          </a:xfrm>
          <a:prstGeom prst="rect">
            <a:avLst/>
          </a:prstGeom>
          <a:solidFill>
            <a:srgbClr val="FFFFFF"/>
          </a:solidFill>
        </p:spPr>
        <p:txBody>
          <a:bodyPr vert="horz" wrap="square" lIns="0" tIns="10953" rIns="0" bIns="0" rtlCol="0">
            <a:spAutoFit/>
          </a:bodyPr>
          <a:lstStyle/>
          <a:p>
            <a:pPr marL="169069">
              <a:spcBef>
                <a:spcPts val="86"/>
              </a:spcBef>
            </a:pPr>
            <a:r>
              <a:rPr sz="600" spc="-15" dirty="0">
                <a:solidFill>
                  <a:srgbClr val="404040"/>
                </a:solidFill>
                <a:latin typeface="Meiryo UI"/>
                <a:cs typeface="Meiryo UI"/>
              </a:rPr>
              <a:t>消費者</a:t>
            </a:r>
            <a:endParaRPr sz="600">
              <a:latin typeface="Meiryo UI"/>
              <a:cs typeface="Meiryo UI"/>
            </a:endParaRPr>
          </a:p>
        </p:txBody>
      </p:sp>
      <p:sp>
        <p:nvSpPr>
          <p:cNvPr id="89" name="object 62">
            <a:extLst>
              <a:ext uri="{FF2B5EF4-FFF2-40B4-BE49-F238E27FC236}">
                <a16:creationId xmlns:a16="http://schemas.microsoft.com/office/drawing/2014/main" id="{D1CC821B-AC44-476D-A919-916DBD92500B}"/>
              </a:ext>
            </a:extLst>
          </p:cNvPr>
          <p:cNvSpPr txBox="1"/>
          <p:nvPr/>
        </p:nvSpPr>
        <p:spPr>
          <a:xfrm>
            <a:off x="56007" y="4472559"/>
            <a:ext cx="2739866" cy="155812"/>
          </a:xfrm>
          <a:prstGeom prst="rect">
            <a:avLst/>
          </a:prstGeom>
          <a:solidFill>
            <a:schemeClr val="accent5">
              <a:lumMod val="75000"/>
            </a:schemeClr>
          </a:solidFill>
        </p:spPr>
        <p:txBody>
          <a:bodyPr vert="horz" wrap="square" lIns="0" tIns="40005" rIns="0" bIns="0" rtlCol="0">
            <a:spAutoFit/>
          </a:bodyPr>
          <a:lstStyle/>
          <a:p>
            <a:pPr marL="69056">
              <a:spcBef>
                <a:spcPts val="315"/>
              </a:spcBef>
            </a:pPr>
            <a:r>
              <a:rPr sz="750" b="1" spc="-11" dirty="0">
                <a:solidFill>
                  <a:srgbClr val="FFFFFF"/>
                </a:solidFill>
                <a:latin typeface="Meiryo UI"/>
                <a:cs typeface="Meiryo UI"/>
              </a:rPr>
              <a:t>循環を阻む社会課題</a:t>
            </a:r>
            <a:endParaRPr sz="750">
              <a:latin typeface="Meiryo UI"/>
              <a:cs typeface="Meiryo UI"/>
            </a:endParaRPr>
          </a:p>
        </p:txBody>
      </p:sp>
      <p:sp>
        <p:nvSpPr>
          <p:cNvPr id="90" name="object 63">
            <a:extLst>
              <a:ext uri="{FF2B5EF4-FFF2-40B4-BE49-F238E27FC236}">
                <a16:creationId xmlns:a16="http://schemas.microsoft.com/office/drawing/2014/main" id="{1AFEF345-1E3A-4138-8166-311C036425DA}"/>
              </a:ext>
            </a:extLst>
          </p:cNvPr>
          <p:cNvSpPr/>
          <p:nvPr/>
        </p:nvSpPr>
        <p:spPr>
          <a:xfrm>
            <a:off x="3146678" y="1970531"/>
            <a:ext cx="2771775" cy="1131570"/>
          </a:xfrm>
          <a:custGeom>
            <a:avLst/>
            <a:gdLst/>
            <a:ahLst/>
            <a:cxnLst/>
            <a:rect l="l" t="t" r="r" b="b"/>
            <a:pathLst>
              <a:path w="3695700" h="1508760">
                <a:moveTo>
                  <a:pt x="3695700" y="0"/>
                </a:moveTo>
                <a:lnTo>
                  <a:pt x="0" y="0"/>
                </a:lnTo>
                <a:lnTo>
                  <a:pt x="0" y="1508760"/>
                </a:lnTo>
                <a:lnTo>
                  <a:pt x="3695700" y="1508760"/>
                </a:lnTo>
                <a:lnTo>
                  <a:pt x="3695700" y="0"/>
                </a:lnTo>
                <a:close/>
              </a:path>
            </a:pathLst>
          </a:custGeom>
          <a:solidFill>
            <a:srgbClr val="F1F1F1"/>
          </a:solidFill>
        </p:spPr>
        <p:txBody>
          <a:bodyPr wrap="square" lIns="0" tIns="0" rIns="0" bIns="0" rtlCol="0"/>
          <a:lstStyle/>
          <a:p>
            <a:endParaRPr sz="1350"/>
          </a:p>
        </p:txBody>
      </p:sp>
      <p:sp>
        <p:nvSpPr>
          <p:cNvPr id="91" name="object 64">
            <a:extLst>
              <a:ext uri="{FF2B5EF4-FFF2-40B4-BE49-F238E27FC236}">
                <a16:creationId xmlns:a16="http://schemas.microsoft.com/office/drawing/2014/main" id="{2E42FDF7-316E-4F21-BB2E-57A5D1ED8290}"/>
              </a:ext>
            </a:extLst>
          </p:cNvPr>
          <p:cNvSpPr txBox="1"/>
          <p:nvPr/>
        </p:nvSpPr>
        <p:spPr>
          <a:xfrm>
            <a:off x="3146678" y="1775080"/>
            <a:ext cx="2771775" cy="159243"/>
          </a:xfrm>
          <a:prstGeom prst="rect">
            <a:avLst/>
          </a:prstGeom>
          <a:solidFill>
            <a:schemeClr val="accent5">
              <a:lumMod val="75000"/>
            </a:schemeClr>
          </a:solidFill>
        </p:spPr>
        <p:txBody>
          <a:bodyPr vert="horz" wrap="square" lIns="0" tIns="37624" rIns="0" bIns="0" rtlCol="0">
            <a:spAutoFit/>
          </a:bodyPr>
          <a:lstStyle/>
          <a:p>
            <a:pPr marL="486728">
              <a:spcBef>
                <a:spcPts val="296"/>
              </a:spcBef>
            </a:pPr>
            <a:r>
              <a:rPr lang="ja-JP" altLang="en-US" sz="788" b="1" spc="-11" dirty="0">
                <a:solidFill>
                  <a:srgbClr val="FFFFFF"/>
                </a:solidFill>
                <a:latin typeface="Meiryo UI"/>
                <a:cs typeface="Meiryo UI"/>
              </a:rPr>
              <a:t>共生型エコシステムのキープレーヤー</a:t>
            </a:r>
            <a:endParaRPr sz="788" dirty="0">
              <a:latin typeface="Meiryo UI"/>
              <a:cs typeface="Meiryo UI"/>
            </a:endParaRPr>
          </a:p>
        </p:txBody>
      </p:sp>
      <p:sp>
        <p:nvSpPr>
          <p:cNvPr id="92" name="object 65">
            <a:extLst>
              <a:ext uri="{FF2B5EF4-FFF2-40B4-BE49-F238E27FC236}">
                <a16:creationId xmlns:a16="http://schemas.microsoft.com/office/drawing/2014/main" id="{7CD65797-0690-4F1F-B231-045BF8E7BE70}"/>
              </a:ext>
            </a:extLst>
          </p:cNvPr>
          <p:cNvSpPr/>
          <p:nvPr/>
        </p:nvSpPr>
        <p:spPr>
          <a:xfrm>
            <a:off x="3305556" y="2289429"/>
            <a:ext cx="947738" cy="779621"/>
          </a:xfrm>
          <a:custGeom>
            <a:avLst/>
            <a:gdLst/>
            <a:ahLst/>
            <a:cxnLst/>
            <a:rect l="l" t="t" r="r" b="b"/>
            <a:pathLst>
              <a:path w="1263650" h="1039494">
                <a:moveTo>
                  <a:pt x="1263396" y="0"/>
                </a:moveTo>
                <a:lnTo>
                  <a:pt x="0" y="0"/>
                </a:lnTo>
                <a:lnTo>
                  <a:pt x="0" y="1039368"/>
                </a:lnTo>
                <a:lnTo>
                  <a:pt x="1263396" y="1039368"/>
                </a:lnTo>
                <a:lnTo>
                  <a:pt x="1263396" y="0"/>
                </a:lnTo>
                <a:close/>
              </a:path>
            </a:pathLst>
          </a:custGeom>
          <a:solidFill>
            <a:srgbClr val="FFFFFF"/>
          </a:solidFill>
        </p:spPr>
        <p:txBody>
          <a:bodyPr wrap="square" lIns="0" tIns="0" rIns="0" bIns="0" rtlCol="0"/>
          <a:lstStyle/>
          <a:p>
            <a:endParaRPr sz="1350"/>
          </a:p>
        </p:txBody>
      </p:sp>
      <p:sp>
        <p:nvSpPr>
          <p:cNvPr id="93" name="object 66">
            <a:extLst>
              <a:ext uri="{FF2B5EF4-FFF2-40B4-BE49-F238E27FC236}">
                <a16:creationId xmlns:a16="http://schemas.microsoft.com/office/drawing/2014/main" id="{1B70BDDE-BEF6-4AA8-B54F-3467A7C9BDFD}"/>
              </a:ext>
            </a:extLst>
          </p:cNvPr>
          <p:cNvSpPr txBox="1"/>
          <p:nvPr/>
        </p:nvSpPr>
        <p:spPr>
          <a:xfrm>
            <a:off x="3364603" y="2405213"/>
            <a:ext cx="749141" cy="194765"/>
          </a:xfrm>
          <a:prstGeom prst="rect">
            <a:avLst/>
          </a:prstGeom>
        </p:spPr>
        <p:txBody>
          <a:bodyPr vert="horz" wrap="square" lIns="0" tIns="10001" rIns="0" bIns="0" rtlCol="0">
            <a:spAutoFit/>
          </a:bodyPr>
          <a:lstStyle/>
          <a:p>
            <a:pPr marL="9525" marR="3810">
              <a:spcBef>
                <a:spcPts val="79"/>
              </a:spcBef>
            </a:pPr>
            <a:r>
              <a:rPr sz="600" b="1" spc="-15" dirty="0">
                <a:solidFill>
                  <a:srgbClr val="404040"/>
                </a:solidFill>
                <a:latin typeface="Meiryo UI"/>
                <a:cs typeface="Meiryo UI"/>
              </a:rPr>
              <a:t>サーキュラーエコノミーを</a:t>
            </a:r>
            <a:r>
              <a:rPr sz="600" b="1" spc="-11" dirty="0">
                <a:solidFill>
                  <a:srgbClr val="404040"/>
                </a:solidFill>
                <a:latin typeface="Meiryo UI"/>
                <a:cs typeface="Meiryo UI"/>
              </a:rPr>
              <a:t>実現するインフラ構築</a:t>
            </a:r>
            <a:endParaRPr sz="600">
              <a:latin typeface="Meiryo UI"/>
              <a:cs typeface="Meiryo UI"/>
            </a:endParaRPr>
          </a:p>
        </p:txBody>
      </p:sp>
      <p:sp>
        <p:nvSpPr>
          <p:cNvPr id="94" name="object 67">
            <a:extLst>
              <a:ext uri="{FF2B5EF4-FFF2-40B4-BE49-F238E27FC236}">
                <a16:creationId xmlns:a16="http://schemas.microsoft.com/office/drawing/2014/main" id="{2EA7CA45-C62C-4746-BC0D-07B242C6BDCB}"/>
              </a:ext>
            </a:extLst>
          </p:cNvPr>
          <p:cNvSpPr txBox="1"/>
          <p:nvPr/>
        </p:nvSpPr>
        <p:spPr>
          <a:xfrm>
            <a:off x="3364603" y="2690963"/>
            <a:ext cx="823436" cy="355867"/>
          </a:xfrm>
          <a:prstGeom prst="rect">
            <a:avLst/>
          </a:prstGeom>
        </p:spPr>
        <p:txBody>
          <a:bodyPr vert="horz" wrap="square" lIns="0" tIns="9525" rIns="0" bIns="0" rtlCol="0">
            <a:spAutoFit/>
          </a:bodyPr>
          <a:lstStyle/>
          <a:p>
            <a:pPr marL="9525" marR="3810">
              <a:spcBef>
                <a:spcPts val="75"/>
              </a:spcBef>
            </a:pPr>
            <a:r>
              <a:rPr sz="450" spc="-8" dirty="0">
                <a:solidFill>
                  <a:srgbClr val="404040"/>
                </a:solidFill>
                <a:latin typeface="Meiryo UI"/>
                <a:cs typeface="Meiryo UI"/>
              </a:rPr>
              <a:t>排出者・消費者への啓蒙活動や各</a:t>
            </a:r>
            <a:r>
              <a:rPr sz="450" spc="-11" dirty="0">
                <a:solidFill>
                  <a:srgbClr val="404040"/>
                </a:solidFill>
                <a:latin typeface="Meiryo UI"/>
                <a:cs typeface="Meiryo UI"/>
              </a:rPr>
              <a:t>社との連携を通じて、循環のインフラ</a:t>
            </a:r>
            <a:r>
              <a:rPr sz="450" spc="-8" dirty="0">
                <a:solidFill>
                  <a:srgbClr val="404040"/>
                </a:solidFill>
                <a:latin typeface="Meiryo UI"/>
                <a:cs typeface="Meiryo UI"/>
              </a:rPr>
              <a:t>を構築する。同時にCO2</a:t>
            </a:r>
            <a:r>
              <a:rPr sz="450" spc="-11" dirty="0">
                <a:solidFill>
                  <a:srgbClr val="404040"/>
                </a:solidFill>
                <a:latin typeface="Meiryo UI"/>
                <a:cs typeface="Meiryo UI"/>
              </a:rPr>
              <a:t>排出量の削減と環境負荷の少ない商品づくりを促進。</a:t>
            </a:r>
            <a:endParaRPr sz="450">
              <a:latin typeface="Meiryo UI"/>
              <a:cs typeface="Meiryo UI"/>
            </a:endParaRPr>
          </a:p>
        </p:txBody>
      </p:sp>
      <p:sp>
        <p:nvSpPr>
          <p:cNvPr id="95" name="object 68">
            <a:extLst>
              <a:ext uri="{FF2B5EF4-FFF2-40B4-BE49-F238E27FC236}">
                <a16:creationId xmlns:a16="http://schemas.microsoft.com/office/drawing/2014/main" id="{5126D76A-FF5E-4D16-83E3-EC9DA3B3239C}"/>
              </a:ext>
            </a:extLst>
          </p:cNvPr>
          <p:cNvSpPr/>
          <p:nvPr/>
        </p:nvSpPr>
        <p:spPr>
          <a:xfrm>
            <a:off x="4751450" y="2279142"/>
            <a:ext cx="988695" cy="790099"/>
          </a:xfrm>
          <a:custGeom>
            <a:avLst/>
            <a:gdLst/>
            <a:ahLst/>
            <a:cxnLst/>
            <a:rect l="l" t="t" r="r" b="b"/>
            <a:pathLst>
              <a:path w="1318259" h="1053464">
                <a:moveTo>
                  <a:pt x="1318260" y="0"/>
                </a:moveTo>
                <a:lnTo>
                  <a:pt x="0" y="0"/>
                </a:lnTo>
                <a:lnTo>
                  <a:pt x="0" y="1053084"/>
                </a:lnTo>
                <a:lnTo>
                  <a:pt x="1318260" y="1053084"/>
                </a:lnTo>
                <a:lnTo>
                  <a:pt x="1318260" y="0"/>
                </a:lnTo>
                <a:close/>
              </a:path>
            </a:pathLst>
          </a:custGeom>
          <a:solidFill>
            <a:srgbClr val="FFFFFF"/>
          </a:solidFill>
        </p:spPr>
        <p:txBody>
          <a:bodyPr wrap="square" lIns="0" tIns="0" rIns="0" bIns="0" rtlCol="0"/>
          <a:lstStyle/>
          <a:p>
            <a:endParaRPr sz="1350"/>
          </a:p>
        </p:txBody>
      </p:sp>
      <p:sp>
        <p:nvSpPr>
          <p:cNvPr id="96" name="object 69">
            <a:extLst>
              <a:ext uri="{FF2B5EF4-FFF2-40B4-BE49-F238E27FC236}">
                <a16:creationId xmlns:a16="http://schemas.microsoft.com/office/drawing/2014/main" id="{470ED07E-2ED3-4C3F-BE18-C04AB80308A3}"/>
              </a:ext>
            </a:extLst>
          </p:cNvPr>
          <p:cNvSpPr txBox="1"/>
          <p:nvPr/>
        </p:nvSpPr>
        <p:spPr>
          <a:xfrm>
            <a:off x="4810001" y="2395023"/>
            <a:ext cx="896779" cy="194765"/>
          </a:xfrm>
          <a:prstGeom prst="rect">
            <a:avLst/>
          </a:prstGeom>
        </p:spPr>
        <p:txBody>
          <a:bodyPr vert="horz" wrap="square" lIns="0" tIns="10001" rIns="0" bIns="0" rtlCol="0">
            <a:spAutoFit/>
          </a:bodyPr>
          <a:lstStyle/>
          <a:p>
            <a:pPr marL="15240" marR="3810" indent="-6191">
              <a:spcBef>
                <a:spcPts val="79"/>
              </a:spcBef>
            </a:pPr>
            <a:r>
              <a:rPr sz="600" b="1" spc="-11" dirty="0">
                <a:solidFill>
                  <a:srgbClr val="404040"/>
                </a:solidFill>
                <a:latin typeface="Meiryo UI"/>
                <a:cs typeface="Meiryo UI"/>
              </a:rPr>
              <a:t>静脈資源の効率的な回収、</a:t>
            </a:r>
            <a:r>
              <a:rPr sz="600" b="1" spc="-4" dirty="0">
                <a:solidFill>
                  <a:srgbClr val="404040"/>
                </a:solidFill>
                <a:latin typeface="Meiryo UI"/>
                <a:cs typeface="Meiryo UI"/>
              </a:rPr>
              <a:t>収集運搬を支える</a:t>
            </a:r>
            <a:r>
              <a:rPr sz="600" b="1" dirty="0">
                <a:solidFill>
                  <a:srgbClr val="404040"/>
                </a:solidFill>
                <a:latin typeface="Meiryo UI"/>
                <a:cs typeface="Meiryo UI"/>
              </a:rPr>
              <a:t>DX</a:t>
            </a:r>
            <a:r>
              <a:rPr sz="600" b="1" spc="-19" dirty="0">
                <a:solidFill>
                  <a:srgbClr val="404040"/>
                </a:solidFill>
                <a:latin typeface="Meiryo UI"/>
                <a:cs typeface="Meiryo UI"/>
              </a:rPr>
              <a:t>推進</a:t>
            </a:r>
            <a:endParaRPr sz="600">
              <a:latin typeface="Meiryo UI"/>
              <a:cs typeface="Meiryo UI"/>
            </a:endParaRPr>
          </a:p>
        </p:txBody>
      </p:sp>
      <p:sp>
        <p:nvSpPr>
          <p:cNvPr id="97" name="object 70">
            <a:extLst>
              <a:ext uri="{FF2B5EF4-FFF2-40B4-BE49-F238E27FC236}">
                <a16:creationId xmlns:a16="http://schemas.microsoft.com/office/drawing/2014/main" id="{CB3460ED-08BB-41B7-BC33-9830650987B2}"/>
              </a:ext>
            </a:extLst>
          </p:cNvPr>
          <p:cNvSpPr txBox="1"/>
          <p:nvPr/>
        </p:nvSpPr>
        <p:spPr>
          <a:xfrm>
            <a:off x="3312553" y="2081723"/>
            <a:ext cx="2441734" cy="258885"/>
          </a:xfrm>
          <a:prstGeom prst="rect">
            <a:avLst/>
          </a:prstGeom>
        </p:spPr>
        <p:txBody>
          <a:bodyPr vert="horz" wrap="square" lIns="0" tIns="10001" rIns="0" bIns="0" rtlCol="0">
            <a:spAutoFit/>
          </a:bodyPr>
          <a:lstStyle/>
          <a:p>
            <a:pPr algn="ctr">
              <a:spcBef>
                <a:spcPts val="79"/>
              </a:spcBef>
            </a:pPr>
            <a:r>
              <a:rPr sz="600" b="1" spc="-15" dirty="0">
                <a:solidFill>
                  <a:srgbClr val="404040"/>
                </a:solidFill>
                <a:latin typeface="Meiryo UI"/>
                <a:cs typeface="Meiryo UI"/>
              </a:rPr>
              <a:t>『紙』 を軸にサーキュラーエコノミーを構築し、環境負荷を低減する社会の実現</a:t>
            </a:r>
            <a:endParaRPr sz="600">
              <a:latin typeface="Meiryo UI"/>
              <a:cs typeface="Meiryo UI"/>
            </a:endParaRPr>
          </a:p>
          <a:p>
            <a:pPr marR="20955" algn="ctr">
              <a:spcBef>
                <a:spcPts val="458"/>
              </a:spcBef>
              <a:tabLst>
                <a:tab pos="1450181" algn="l"/>
              </a:tabLst>
            </a:pPr>
            <a:r>
              <a:rPr sz="600" b="1" spc="-8" dirty="0">
                <a:solidFill>
                  <a:srgbClr val="A4A4A4"/>
                </a:solidFill>
                <a:latin typeface="Meiryo UI"/>
                <a:cs typeface="Meiryo UI"/>
              </a:rPr>
              <a:t>Circulation</a:t>
            </a:r>
            <a:r>
              <a:rPr sz="600" b="1" dirty="0">
                <a:solidFill>
                  <a:srgbClr val="A4A4A4"/>
                </a:solidFill>
                <a:latin typeface="Meiryo UI"/>
                <a:cs typeface="Meiryo UI"/>
              </a:rPr>
              <a:t>	</a:t>
            </a:r>
            <a:r>
              <a:rPr sz="900" b="1" spc="-11" baseline="6944" dirty="0">
                <a:solidFill>
                  <a:srgbClr val="A4A4A4"/>
                </a:solidFill>
                <a:latin typeface="Meiryo UI"/>
                <a:cs typeface="Meiryo UI"/>
              </a:rPr>
              <a:t>Technology</a:t>
            </a:r>
            <a:endParaRPr sz="900" baseline="6944">
              <a:latin typeface="Meiryo UI"/>
              <a:cs typeface="Meiryo UI"/>
            </a:endParaRPr>
          </a:p>
        </p:txBody>
      </p:sp>
      <p:sp>
        <p:nvSpPr>
          <p:cNvPr id="98" name="object 71">
            <a:extLst>
              <a:ext uri="{FF2B5EF4-FFF2-40B4-BE49-F238E27FC236}">
                <a16:creationId xmlns:a16="http://schemas.microsoft.com/office/drawing/2014/main" id="{DF2DD6FF-8F09-42EF-8CBB-EA647B7AF97D}"/>
              </a:ext>
            </a:extLst>
          </p:cNvPr>
          <p:cNvSpPr txBox="1"/>
          <p:nvPr/>
        </p:nvSpPr>
        <p:spPr>
          <a:xfrm>
            <a:off x="4369979" y="2433396"/>
            <a:ext cx="1314450" cy="602569"/>
          </a:xfrm>
          <a:prstGeom prst="rect">
            <a:avLst/>
          </a:prstGeom>
        </p:spPr>
        <p:txBody>
          <a:bodyPr vert="horz" wrap="square" lIns="0" tIns="10001" rIns="0" bIns="0" rtlCol="0">
            <a:spAutoFit/>
          </a:bodyPr>
          <a:lstStyle/>
          <a:p>
            <a:pPr marL="9525">
              <a:lnSpc>
                <a:spcPts val="2681"/>
              </a:lnSpc>
              <a:spcBef>
                <a:spcPts val="79"/>
              </a:spcBef>
              <a:tabLst>
                <a:tab pos="449104" algn="l"/>
              </a:tabLst>
            </a:pPr>
            <a:r>
              <a:rPr sz="2400" spc="-38" dirty="0">
                <a:solidFill>
                  <a:srgbClr val="A4A4A4"/>
                </a:solidFill>
                <a:latin typeface="Meiryo UI"/>
                <a:cs typeface="Meiryo UI"/>
              </a:rPr>
              <a:t>×</a:t>
            </a:r>
            <a:r>
              <a:rPr sz="2400" dirty="0">
                <a:solidFill>
                  <a:srgbClr val="A4A4A4"/>
                </a:solidFill>
                <a:latin typeface="Meiryo UI"/>
                <a:cs typeface="Meiryo UI"/>
              </a:rPr>
              <a:t>	</a:t>
            </a:r>
            <a:r>
              <a:rPr sz="450" spc="-11" dirty="0">
                <a:solidFill>
                  <a:srgbClr val="404040"/>
                </a:solidFill>
                <a:latin typeface="Meiryo UI"/>
                <a:cs typeface="Meiryo UI"/>
              </a:rPr>
              <a:t>静脈経済に割合が大きい物流コスト</a:t>
            </a:r>
            <a:endParaRPr sz="450">
              <a:latin typeface="Meiryo UI"/>
              <a:cs typeface="Meiryo UI"/>
            </a:endParaRPr>
          </a:p>
          <a:p>
            <a:pPr marL="449104">
              <a:lnSpc>
                <a:spcPts val="341"/>
              </a:lnSpc>
            </a:pPr>
            <a:r>
              <a:rPr sz="450" spc="-11" dirty="0">
                <a:solidFill>
                  <a:srgbClr val="404040"/>
                </a:solidFill>
                <a:latin typeface="Meiryo UI"/>
                <a:cs typeface="Meiryo UI"/>
              </a:rPr>
              <a:t>に決定的な効果をもたらす回収・収</a:t>
            </a:r>
            <a:endParaRPr sz="450">
              <a:latin typeface="Meiryo UI"/>
              <a:cs typeface="Meiryo UI"/>
            </a:endParaRPr>
          </a:p>
          <a:p>
            <a:pPr marL="449104" marR="3810"/>
            <a:r>
              <a:rPr sz="450" spc="-4" dirty="0">
                <a:solidFill>
                  <a:srgbClr val="404040"/>
                </a:solidFill>
                <a:latin typeface="Meiryo UI"/>
                <a:cs typeface="Meiryo UI"/>
              </a:rPr>
              <a:t>集運搬の効率化に向け</a:t>
            </a:r>
            <a:r>
              <a:rPr sz="450" spc="-8" dirty="0">
                <a:solidFill>
                  <a:srgbClr val="404040"/>
                </a:solidFill>
                <a:latin typeface="Meiryo UI"/>
                <a:cs typeface="Meiryo UI"/>
              </a:rPr>
              <a:t>DX</a:t>
            </a:r>
            <a:r>
              <a:rPr sz="450" spc="-11" dirty="0">
                <a:solidFill>
                  <a:srgbClr val="404040"/>
                </a:solidFill>
                <a:latin typeface="Meiryo UI"/>
                <a:cs typeface="Meiryo UI"/>
              </a:rPr>
              <a:t>を推進し、</a:t>
            </a:r>
            <a:r>
              <a:rPr sz="450" spc="-4" dirty="0">
                <a:solidFill>
                  <a:srgbClr val="404040"/>
                </a:solidFill>
                <a:latin typeface="Meiryo UI"/>
                <a:cs typeface="Meiryo UI"/>
              </a:rPr>
              <a:t>静脈資源の集中集荷で資源循環を</a:t>
            </a:r>
            <a:r>
              <a:rPr sz="450" spc="-15" dirty="0">
                <a:solidFill>
                  <a:srgbClr val="404040"/>
                </a:solidFill>
                <a:latin typeface="Meiryo UI"/>
                <a:cs typeface="Meiryo UI"/>
              </a:rPr>
              <a:t>底辺で支える。</a:t>
            </a:r>
            <a:endParaRPr sz="450">
              <a:latin typeface="Meiryo UI"/>
              <a:cs typeface="Meiryo UI"/>
            </a:endParaRPr>
          </a:p>
        </p:txBody>
      </p:sp>
      <p:grpSp>
        <p:nvGrpSpPr>
          <p:cNvPr id="99" name="object 72">
            <a:extLst>
              <a:ext uri="{FF2B5EF4-FFF2-40B4-BE49-F238E27FC236}">
                <a16:creationId xmlns:a16="http://schemas.microsoft.com/office/drawing/2014/main" id="{90766174-DC1F-43DA-9CB6-55406F97223E}"/>
              </a:ext>
            </a:extLst>
          </p:cNvPr>
          <p:cNvGrpSpPr/>
          <p:nvPr/>
        </p:nvGrpSpPr>
        <p:grpSpPr>
          <a:xfrm>
            <a:off x="3178683" y="3963924"/>
            <a:ext cx="908685" cy="329565"/>
            <a:chOff x="4238244" y="4142232"/>
            <a:chExt cx="1211580" cy="439420"/>
          </a:xfrm>
        </p:grpSpPr>
        <p:pic>
          <p:nvPicPr>
            <p:cNvPr id="100" name="object 73">
              <a:extLst>
                <a:ext uri="{FF2B5EF4-FFF2-40B4-BE49-F238E27FC236}">
                  <a16:creationId xmlns:a16="http://schemas.microsoft.com/office/drawing/2014/main" id="{D7650693-1795-402A-BE0F-510FBE94A48F}"/>
                </a:ext>
              </a:extLst>
            </p:cNvPr>
            <p:cNvPicPr/>
            <p:nvPr/>
          </p:nvPicPr>
          <p:blipFill>
            <a:blip r:embed="rId9" cstate="print"/>
            <a:stretch>
              <a:fillRect/>
            </a:stretch>
          </p:blipFill>
          <p:spPr>
            <a:xfrm>
              <a:off x="4748784" y="4215384"/>
              <a:ext cx="701039" cy="246887"/>
            </a:xfrm>
            <a:prstGeom prst="rect">
              <a:avLst/>
            </a:prstGeom>
          </p:spPr>
        </p:pic>
        <p:pic>
          <p:nvPicPr>
            <p:cNvPr id="101" name="object 74">
              <a:extLst>
                <a:ext uri="{FF2B5EF4-FFF2-40B4-BE49-F238E27FC236}">
                  <a16:creationId xmlns:a16="http://schemas.microsoft.com/office/drawing/2014/main" id="{3773AEA8-DCF5-490D-B126-81207B8AC358}"/>
                </a:ext>
              </a:extLst>
            </p:cNvPr>
            <p:cNvPicPr/>
            <p:nvPr/>
          </p:nvPicPr>
          <p:blipFill>
            <a:blip r:embed="rId10" cstate="print"/>
            <a:stretch>
              <a:fillRect/>
            </a:stretch>
          </p:blipFill>
          <p:spPr>
            <a:xfrm>
              <a:off x="4238244" y="4142232"/>
              <a:ext cx="510539" cy="438911"/>
            </a:xfrm>
            <a:prstGeom prst="rect">
              <a:avLst/>
            </a:prstGeom>
          </p:spPr>
        </p:pic>
      </p:grpSp>
      <p:sp>
        <p:nvSpPr>
          <p:cNvPr id="102" name="object 75">
            <a:extLst>
              <a:ext uri="{FF2B5EF4-FFF2-40B4-BE49-F238E27FC236}">
                <a16:creationId xmlns:a16="http://schemas.microsoft.com/office/drawing/2014/main" id="{55E848E2-CB24-4233-9312-305823E716CC}"/>
              </a:ext>
            </a:extLst>
          </p:cNvPr>
          <p:cNvSpPr txBox="1"/>
          <p:nvPr/>
        </p:nvSpPr>
        <p:spPr>
          <a:xfrm>
            <a:off x="3163253" y="4311968"/>
            <a:ext cx="1003935" cy="1261564"/>
          </a:xfrm>
          <a:prstGeom prst="rect">
            <a:avLst/>
          </a:prstGeom>
          <a:ln w="28575">
            <a:solidFill>
              <a:srgbClr val="00AF50"/>
            </a:solidFill>
          </a:ln>
        </p:spPr>
        <p:txBody>
          <a:bodyPr vert="horz" wrap="square" lIns="0" tIns="953" rIns="0" bIns="0" rtlCol="0">
            <a:spAutoFit/>
          </a:bodyPr>
          <a:lstStyle/>
          <a:p>
            <a:pPr>
              <a:spcBef>
                <a:spcPts val="8"/>
              </a:spcBef>
            </a:pPr>
            <a:endParaRPr sz="2100">
              <a:latin typeface="Times New Roman"/>
              <a:cs typeface="Times New Roman"/>
            </a:endParaRPr>
          </a:p>
          <a:p>
            <a:pPr marL="271463">
              <a:spcBef>
                <a:spcPts val="4"/>
              </a:spcBef>
            </a:pPr>
            <a:r>
              <a:rPr b="1" spc="-19" dirty="0">
                <a:latin typeface="Meiryo UI"/>
                <a:cs typeface="Meiryo UI"/>
              </a:rPr>
              <a:t>ＪＶ</a:t>
            </a:r>
            <a:endParaRPr>
              <a:latin typeface="Meiryo UI"/>
              <a:cs typeface="Meiryo UI"/>
            </a:endParaRPr>
          </a:p>
          <a:p>
            <a:pPr marL="90488" marR="113348" indent="-23336">
              <a:spcBef>
                <a:spcPts val="1976"/>
              </a:spcBef>
            </a:pPr>
            <a:r>
              <a:rPr sz="525" spc="-15" dirty="0">
                <a:latin typeface="Meiryo UI"/>
                <a:cs typeface="Meiryo UI"/>
              </a:rPr>
              <a:t>・古紙最大手宮崎の回収運搬</a:t>
            </a:r>
            <a:r>
              <a:rPr sz="525" spc="-23" dirty="0">
                <a:latin typeface="Meiryo UI"/>
                <a:cs typeface="Meiryo UI"/>
              </a:rPr>
              <a:t>インフラ利用</a:t>
            </a:r>
            <a:endParaRPr sz="525">
              <a:latin typeface="Meiryo UI"/>
              <a:cs typeface="Meiryo UI"/>
            </a:endParaRPr>
          </a:p>
          <a:p>
            <a:pPr marL="113348" marR="128111" indent="-46196"/>
            <a:r>
              <a:rPr sz="525" spc="-19" dirty="0">
                <a:latin typeface="Meiryo UI"/>
                <a:cs typeface="Meiryo UI"/>
              </a:rPr>
              <a:t>・大手管理会社サティスファクトリー出向受入</a:t>
            </a:r>
            <a:endParaRPr sz="525">
              <a:latin typeface="Meiryo UI"/>
              <a:cs typeface="Meiryo UI"/>
            </a:endParaRPr>
          </a:p>
          <a:p>
            <a:pPr marL="67628"/>
            <a:r>
              <a:rPr sz="525" spc="-15" dirty="0">
                <a:latin typeface="Meiryo UI"/>
                <a:cs typeface="Meiryo UI"/>
              </a:rPr>
              <a:t>・三井総合力</a:t>
            </a:r>
            <a:endParaRPr sz="525">
              <a:latin typeface="Meiryo UI"/>
              <a:cs typeface="Meiryo UI"/>
            </a:endParaRPr>
          </a:p>
        </p:txBody>
      </p:sp>
      <p:sp>
        <p:nvSpPr>
          <p:cNvPr id="103" name="object 76">
            <a:extLst>
              <a:ext uri="{FF2B5EF4-FFF2-40B4-BE49-F238E27FC236}">
                <a16:creationId xmlns:a16="http://schemas.microsoft.com/office/drawing/2014/main" id="{C2FDDD69-CB92-4E81-9B9B-37AFCE8097B2}"/>
              </a:ext>
            </a:extLst>
          </p:cNvPr>
          <p:cNvSpPr txBox="1"/>
          <p:nvPr/>
        </p:nvSpPr>
        <p:spPr>
          <a:xfrm>
            <a:off x="4555309" y="5659412"/>
            <a:ext cx="1223963" cy="113493"/>
          </a:xfrm>
          <a:prstGeom prst="rect">
            <a:avLst/>
          </a:prstGeom>
        </p:spPr>
        <p:txBody>
          <a:bodyPr vert="horz" wrap="square" lIns="0" tIns="9525" rIns="0" bIns="0" rtlCol="0">
            <a:spAutoFit/>
          </a:bodyPr>
          <a:lstStyle/>
          <a:p>
            <a:pPr marL="9525">
              <a:spcBef>
                <a:spcPts val="75"/>
              </a:spcBef>
            </a:pPr>
            <a:r>
              <a:rPr sz="675" b="1" spc="-8" dirty="0">
                <a:solidFill>
                  <a:srgbClr val="404040"/>
                </a:solidFill>
                <a:latin typeface="Meiryo UI"/>
                <a:cs typeface="Meiryo UI"/>
              </a:rPr>
              <a:t>CO2</a:t>
            </a:r>
            <a:r>
              <a:rPr sz="675" b="1" spc="-4" dirty="0">
                <a:solidFill>
                  <a:srgbClr val="404040"/>
                </a:solidFill>
                <a:latin typeface="Meiryo UI"/>
                <a:cs typeface="Meiryo UI"/>
              </a:rPr>
              <a:t>可視化と</a:t>
            </a:r>
            <a:r>
              <a:rPr sz="675" b="1" spc="-8" dirty="0">
                <a:solidFill>
                  <a:srgbClr val="404040"/>
                </a:solidFill>
                <a:latin typeface="Meiryo UI"/>
                <a:cs typeface="Meiryo UI"/>
              </a:rPr>
              <a:t>CO2削減実行支援</a:t>
            </a:r>
            <a:endParaRPr sz="675">
              <a:latin typeface="Meiryo UI"/>
              <a:cs typeface="Meiryo UI"/>
            </a:endParaRPr>
          </a:p>
        </p:txBody>
      </p:sp>
      <p:sp>
        <p:nvSpPr>
          <p:cNvPr id="104" name="object 77">
            <a:extLst>
              <a:ext uri="{FF2B5EF4-FFF2-40B4-BE49-F238E27FC236}">
                <a16:creationId xmlns:a16="http://schemas.microsoft.com/office/drawing/2014/main" id="{0C357F3F-8AF8-462D-BCB4-FA0F262C99A2}"/>
              </a:ext>
            </a:extLst>
          </p:cNvPr>
          <p:cNvSpPr txBox="1"/>
          <p:nvPr/>
        </p:nvSpPr>
        <p:spPr>
          <a:xfrm>
            <a:off x="4285159" y="3887572"/>
            <a:ext cx="1355408" cy="521297"/>
          </a:xfrm>
          <a:prstGeom prst="rect">
            <a:avLst/>
          </a:prstGeom>
        </p:spPr>
        <p:txBody>
          <a:bodyPr vert="horz" wrap="square" lIns="0" tIns="9525" rIns="0" bIns="0" rtlCol="0">
            <a:spAutoFit/>
          </a:bodyPr>
          <a:lstStyle/>
          <a:p>
            <a:pPr marL="140494" algn="ctr">
              <a:lnSpc>
                <a:spcPts val="986"/>
              </a:lnSpc>
              <a:spcBef>
                <a:spcPts val="75"/>
              </a:spcBef>
            </a:pPr>
            <a:r>
              <a:rPr sz="825" b="1" spc="-11" dirty="0">
                <a:solidFill>
                  <a:srgbClr val="404040"/>
                </a:solidFill>
                <a:latin typeface="Meiryo UI"/>
                <a:cs typeface="Meiryo UI"/>
              </a:rPr>
              <a:t>ファーストワンマイル事業</a:t>
            </a:r>
            <a:endParaRPr sz="825" dirty="0">
              <a:latin typeface="Meiryo UI"/>
              <a:cs typeface="Meiryo UI"/>
            </a:endParaRPr>
          </a:p>
          <a:p>
            <a:pPr marL="139065" algn="ctr">
              <a:lnSpc>
                <a:spcPts val="626"/>
              </a:lnSpc>
            </a:pPr>
            <a:r>
              <a:rPr sz="525" b="1" u="sng" spc="-19" dirty="0">
                <a:solidFill>
                  <a:srgbClr val="404040"/>
                </a:solidFill>
                <a:uFill>
                  <a:solidFill>
                    <a:srgbClr val="404040"/>
                  </a:solidFill>
                </a:uFill>
                <a:latin typeface="Meiryo UI"/>
                <a:cs typeface="Meiryo UI"/>
              </a:rPr>
              <a:t>あらゆる素材の</a:t>
            </a:r>
            <a:r>
              <a:rPr sz="525" b="1" u="sng" dirty="0">
                <a:solidFill>
                  <a:srgbClr val="404040"/>
                </a:solidFill>
                <a:uFill>
                  <a:solidFill>
                    <a:srgbClr val="404040"/>
                  </a:solidFill>
                </a:uFill>
                <a:latin typeface="Meiryo UI"/>
                <a:cs typeface="Meiryo UI"/>
              </a:rPr>
              <a:t>Green</a:t>
            </a:r>
            <a:r>
              <a:rPr sz="525" b="1" u="sng" spc="26" dirty="0">
                <a:solidFill>
                  <a:srgbClr val="404040"/>
                </a:solidFill>
                <a:uFill>
                  <a:solidFill>
                    <a:srgbClr val="404040"/>
                  </a:solidFill>
                </a:uFill>
                <a:latin typeface="Meiryo UI"/>
                <a:cs typeface="Meiryo UI"/>
              </a:rPr>
              <a:t> </a:t>
            </a:r>
            <a:r>
              <a:rPr sz="525" b="1" u="sng" dirty="0">
                <a:solidFill>
                  <a:srgbClr val="404040"/>
                </a:solidFill>
                <a:uFill>
                  <a:solidFill>
                    <a:srgbClr val="404040"/>
                  </a:solidFill>
                </a:uFill>
                <a:latin typeface="Meiryo UI"/>
                <a:cs typeface="Meiryo UI"/>
              </a:rPr>
              <a:t>Value</a:t>
            </a:r>
            <a:r>
              <a:rPr sz="525" b="1" u="sng" spc="4" dirty="0">
                <a:solidFill>
                  <a:srgbClr val="404040"/>
                </a:solidFill>
                <a:uFill>
                  <a:solidFill>
                    <a:srgbClr val="404040"/>
                  </a:solidFill>
                </a:uFill>
                <a:latin typeface="Meiryo UI"/>
                <a:cs typeface="Meiryo UI"/>
              </a:rPr>
              <a:t> </a:t>
            </a:r>
            <a:r>
              <a:rPr sz="525" b="1" u="sng" spc="-8" dirty="0">
                <a:solidFill>
                  <a:srgbClr val="404040"/>
                </a:solidFill>
                <a:uFill>
                  <a:solidFill>
                    <a:srgbClr val="404040"/>
                  </a:solidFill>
                </a:uFill>
                <a:latin typeface="Meiryo UI"/>
                <a:cs typeface="Meiryo UI"/>
              </a:rPr>
              <a:t>Chain</a:t>
            </a:r>
            <a:r>
              <a:rPr sz="525" b="1" u="sng" spc="-23" dirty="0">
                <a:solidFill>
                  <a:srgbClr val="404040"/>
                </a:solidFill>
                <a:uFill>
                  <a:solidFill>
                    <a:srgbClr val="404040"/>
                  </a:solidFill>
                </a:uFill>
                <a:latin typeface="Meiryo UI"/>
                <a:cs typeface="Meiryo UI"/>
              </a:rPr>
              <a:t>起点</a:t>
            </a:r>
            <a:endParaRPr sz="525" dirty="0">
              <a:latin typeface="Meiryo UI"/>
              <a:cs typeface="Meiryo UI"/>
            </a:endParaRPr>
          </a:p>
          <a:p>
            <a:pPr marL="9525" marR="216218">
              <a:spcBef>
                <a:spcPts val="540"/>
              </a:spcBef>
            </a:pPr>
            <a:r>
              <a:rPr sz="525" spc="-19" dirty="0">
                <a:solidFill>
                  <a:srgbClr val="404040"/>
                </a:solidFill>
                <a:latin typeface="Meiryo UI"/>
                <a:cs typeface="Meiryo UI"/>
              </a:rPr>
              <a:t>１，排出元へのタッチポイント</a:t>
            </a:r>
            <a:r>
              <a:rPr sz="525" spc="375" dirty="0">
                <a:solidFill>
                  <a:srgbClr val="404040"/>
                </a:solidFill>
                <a:latin typeface="Meiryo UI"/>
                <a:cs typeface="Meiryo UI"/>
              </a:rPr>
              <a:t>    </a:t>
            </a:r>
            <a:r>
              <a:rPr sz="525" spc="-19" dirty="0">
                <a:solidFill>
                  <a:srgbClr val="404040"/>
                </a:solidFill>
                <a:latin typeface="Meiryo UI"/>
                <a:cs typeface="Meiryo UI"/>
              </a:rPr>
              <a:t>２，排出場所にて廃棄物を回収する機能</a:t>
            </a:r>
            <a:endParaRPr sz="525" dirty="0">
              <a:latin typeface="Meiryo UI"/>
              <a:cs typeface="Meiryo UI"/>
            </a:endParaRPr>
          </a:p>
          <a:p>
            <a:pPr marL="9525"/>
            <a:r>
              <a:rPr sz="525" spc="-19" dirty="0">
                <a:solidFill>
                  <a:srgbClr val="404040"/>
                </a:solidFill>
                <a:latin typeface="Meiryo UI"/>
                <a:cs typeface="Meiryo UI"/>
              </a:rPr>
              <a:t>３，戦略的重要性が増す資源物を出元で確保</a:t>
            </a:r>
            <a:endParaRPr sz="525" dirty="0">
              <a:latin typeface="Meiryo UI"/>
              <a:cs typeface="Meiryo UI"/>
            </a:endParaRPr>
          </a:p>
        </p:txBody>
      </p:sp>
      <p:sp>
        <p:nvSpPr>
          <p:cNvPr id="105" name="object 78">
            <a:extLst>
              <a:ext uri="{FF2B5EF4-FFF2-40B4-BE49-F238E27FC236}">
                <a16:creationId xmlns:a16="http://schemas.microsoft.com/office/drawing/2014/main" id="{BDB52D06-9FAB-4287-8669-C60F1FC23020}"/>
              </a:ext>
            </a:extLst>
          </p:cNvPr>
          <p:cNvSpPr txBox="1"/>
          <p:nvPr/>
        </p:nvSpPr>
        <p:spPr>
          <a:xfrm>
            <a:off x="4549209" y="4481934"/>
            <a:ext cx="805815" cy="257923"/>
          </a:xfrm>
          <a:prstGeom prst="rect">
            <a:avLst/>
          </a:prstGeom>
        </p:spPr>
        <p:txBody>
          <a:bodyPr vert="horz" wrap="square" lIns="0" tIns="9049" rIns="0" bIns="0" rtlCol="0">
            <a:spAutoFit/>
          </a:bodyPr>
          <a:lstStyle/>
          <a:p>
            <a:pPr marL="9525">
              <a:spcBef>
                <a:spcPts val="71"/>
              </a:spcBef>
            </a:pPr>
            <a:r>
              <a:rPr sz="525" spc="-19" dirty="0">
                <a:solidFill>
                  <a:srgbClr val="404040"/>
                </a:solidFill>
                <a:latin typeface="Meiryo UI"/>
                <a:cs typeface="Meiryo UI"/>
              </a:rPr>
              <a:t>「資源循環ビジネスの入口」</a:t>
            </a:r>
            <a:endParaRPr sz="525">
              <a:latin typeface="Meiryo UI"/>
              <a:cs typeface="Meiryo UI"/>
            </a:endParaRPr>
          </a:p>
          <a:p>
            <a:pPr marL="24288">
              <a:spcBef>
                <a:spcPts val="521"/>
              </a:spcBef>
            </a:pPr>
            <a:r>
              <a:rPr sz="675" b="1" spc="-8" dirty="0">
                <a:solidFill>
                  <a:srgbClr val="404040"/>
                </a:solidFill>
                <a:latin typeface="Meiryo UI"/>
                <a:cs typeface="Meiryo UI"/>
              </a:rPr>
              <a:t>廃棄物一括管理機能</a:t>
            </a:r>
            <a:endParaRPr sz="675">
              <a:latin typeface="Meiryo UI"/>
              <a:cs typeface="Meiryo UI"/>
            </a:endParaRPr>
          </a:p>
        </p:txBody>
      </p:sp>
      <p:sp>
        <p:nvSpPr>
          <p:cNvPr id="106" name="object 79">
            <a:extLst>
              <a:ext uri="{FF2B5EF4-FFF2-40B4-BE49-F238E27FC236}">
                <a16:creationId xmlns:a16="http://schemas.microsoft.com/office/drawing/2014/main" id="{BEB53BBE-881C-488E-8155-18458ECAC140}"/>
              </a:ext>
            </a:extLst>
          </p:cNvPr>
          <p:cNvSpPr txBox="1"/>
          <p:nvPr/>
        </p:nvSpPr>
        <p:spPr>
          <a:xfrm>
            <a:off x="4554637" y="5095049"/>
            <a:ext cx="1544003" cy="471283"/>
          </a:xfrm>
          <a:prstGeom prst="rect">
            <a:avLst/>
          </a:prstGeom>
        </p:spPr>
        <p:txBody>
          <a:bodyPr vert="horz" wrap="square" lIns="0" tIns="9525" rIns="0" bIns="0" rtlCol="0">
            <a:spAutoFit/>
          </a:bodyPr>
          <a:lstStyle/>
          <a:p>
            <a:pPr marL="20955">
              <a:lnSpc>
                <a:spcPts val="788"/>
              </a:lnSpc>
              <a:spcBef>
                <a:spcPts val="75"/>
              </a:spcBef>
            </a:pPr>
            <a:r>
              <a:rPr sz="675" b="1" spc="-11" dirty="0">
                <a:solidFill>
                  <a:srgbClr val="404040"/>
                </a:solidFill>
                <a:latin typeface="Meiryo UI"/>
                <a:cs typeface="Meiryo UI"/>
              </a:rPr>
              <a:t>紙以外でのシナジー</a:t>
            </a:r>
            <a:endParaRPr sz="675" dirty="0">
              <a:latin typeface="Meiryo UI"/>
              <a:cs typeface="Meiryo UI"/>
            </a:endParaRPr>
          </a:p>
          <a:p>
            <a:pPr marL="20955">
              <a:lnSpc>
                <a:spcPts val="698"/>
              </a:lnSpc>
            </a:pPr>
            <a:r>
              <a:rPr sz="600" spc="-15" dirty="0">
                <a:solidFill>
                  <a:srgbClr val="404040"/>
                </a:solidFill>
                <a:latin typeface="Meiryo UI"/>
                <a:cs typeface="Meiryo UI"/>
              </a:rPr>
              <a:t>古紙以外の再生可能資源の循環構築</a:t>
            </a:r>
            <a:endParaRPr sz="600" dirty="0">
              <a:latin typeface="Meiryo UI"/>
              <a:cs typeface="Meiryo UI"/>
            </a:endParaRPr>
          </a:p>
          <a:p>
            <a:pPr marL="9525">
              <a:lnSpc>
                <a:spcPts val="788"/>
              </a:lnSpc>
              <a:spcBef>
                <a:spcPts val="638"/>
              </a:spcBef>
            </a:pPr>
            <a:r>
              <a:rPr sz="675" b="1" spc="-8" dirty="0">
                <a:solidFill>
                  <a:srgbClr val="404040"/>
                </a:solidFill>
                <a:latin typeface="Meiryo UI"/>
                <a:cs typeface="Meiryo UI"/>
              </a:rPr>
              <a:t>DX</a:t>
            </a:r>
            <a:r>
              <a:rPr sz="675" b="1" spc="-11" dirty="0">
                <a:solidFill>
                  <a:srgbClr val="404040"/>
                </a:solidFill>
                <a:latin typeface="Meiryo UI"/>
                <a:cs typeface="Meiryo UI"/>
              </a:rPr>
              <a:t>活用した静脈プラットフォーム</a:t>
            </a:r>
            <a:endParaRPr sz="675" dirty="0">
              <a:latin typeface="Meiryo UI"/>
              <a:cs typeface="Meiryo UI"/>
            </a:endParaRPr>
          </a:p>
          <a:p>
            <a:pPr marL="9525">
              <a:lnSpc>
                <a:spcPts val="698"/>
              </a:lnSpc>
            </a:pPr>
            <a:r>
              <a:rPr sz="600" spc="-15" dirty="0">
                <a:solidFill>
                  <a:srgbClr val="404040"/>
                </a:solidFill>
                <a:latin typeface="Meiryo UI"/>
                <a:cs typeface="Meiryo UI"/>
              </a:rPr>
              <a:t>回収物の資源化・データ化、回収効率化、新事業</a:t>
            </a:r>
            <a:endParaRPr sz="600" dirty="0">
              <a:latin typeface="Meiryo UI"/>
              <a:cs typeface="Meiryo UI"/>
            </a:endParaRPr>
          </a:p>
        </p:txBody>
      </p:sp>
      <p:grpSp>
        <p:nvGrpSpPr>
          <p:cNvPr id="107" name="object 80">
            <a:extLst>
              <a:ext uri="{FF2B5EF4-FFF2-40B4-BE49-F238E27FC236}">
                <a16:creationId xmlns:a16="http://schemas.microsoft.com/office/drawing/2014/main" id="{B27EEB39-F9E7-4FD6-A7BE-4349C4A59BD7}"/>
              </a:ext>
            </a:extLst>
          </p:cNvPr>
          <p:cNvGrpSpPr/>
          <p:nvPr/>
        </p:nvGrpSpPr>
        <p:grpSpPr>
          <a:xfrm>
            <a:off x="4197096" y="3973067"/>
            <a:ext cx="308610" cy="1874520"/>
            <a:chOff x="5596128" y="4154423"/>
            <a:chExt cx="411480" cy="2499360"/>
          </a:xfrm>
        </p:grpSpPr>
        <p:sp>
          <p:nvSpPr>
            <p:cNvPr id="108" name="object 81">
              <a:extLst>
                <a:ext uri="{FF2B5EF4-FFF2-40B4-BE49-F238E27FC236}">
                  <a16:creationId xmlns:a16="http://schemas.microsoft.com/office/drawing/2014/main" id="{4267BAAF-73D0-43F7-B636-160AC85CC57A}"/>
                </a:ext>
              </a:extLst>
            </p:cNvPr>
            <p:cNvSpPr/>
            <p:nvPr/>
          </p:nvSpPr>
          <p:spPr>
            <a:xfrm>
              <a:off x="5682996" y="4957571"/>
              <a:ext cx="325120" cy="329565"/>
            </a:xfrm>
            <a:custGeom>
              <a:avLst/>
              <a:gdLst/>
              <a:ahLst/>
              <a:cxnLst/>
              <a:rect l="l" t="t" r="r" b="b"/>
              <a:pathLst>
                <a:path w="325120" h="329564">
                  <a:moveTo>
                    <a:pt x="162306" y="0"/>
                  </a:moveTo>
                  <a:lnTo>
                    <a:pt x="119159" y="5879"/>
                  </a:lnTo>
                  <a:lnTo>
                    <a:pt x="80388" y="22470"/>
                  </a:lnTo>
                  <a:lnTo>
                    <a:pt x="47539" y="48206"/>
                  </a:lnTo>
                  <a:lnTo>
                    <a:pt x="22160" y="81517"/>
                  </a:lnTo>
                  <a:lnTo>
                    <a:pt x="5797" y="120835"/>
                  </a:lnTo>
                  <a:lnTo>
                    <a:pt x="0" y="164591"/>
                  </a:lnTo>
                  <a:lnTo>
                    <a:pt x="5797" y="208348"/>
                  </a:lnTo>
                  <a:lnTo>
                    <a:pt x="22160" y="247666"/>
                  </a:lnTo>
                  <a:lnTo>
                    <a:pt x="47539" y="280977"/>
                  </a:lnTo>
                  <a:lnTo>
                    <a:pt x="80388" y="306713"/>
                  </a:lnTo>
                  <a:lnTo>
                    <a:pt x="119159" y="323304"/>
                  </a:lnTo>
                  <a:lnTo>
                    <a:pt x="162306" y="329183"/>
                  </a:lnTo>
                  <a:lnTo>
                    <a:pt x="205452" y="323304"/>
                  </a:lnTo>
                  <a:lnTo>
                    <a:pt x="244223" y="306713"/>
                  </a:lnTo>
                  <a:lnTo>
                    <a:pt x="277072" y="280977"/>
                  </a:lnTo>
                  <a:lnTo>
                    <a:pt x="302451" y="247666"/>
                  </a:lnTo>
                  <a:lnTo>
                    <a:pt x="318814" y="208348"/>
                  </a:lnTo>
                  <a:lnTo>
                    <a:pt x="324612" y="164591"/>
                  </a:lnTo>
                  <a:lnTo>
                    <a:pt x="318814" y="120835"/>
                  </a:lnTo>
                  <a:lnTo>
                    <a:pt x="302451" y="81517"/>
                  </a:lnTo>
                  <a:lnTo>
                    <a:pt x="277072" y="48206"/>
                  </a:lnTo>
                  <a:lnTo>
                    <a:pt x="244223" y="22470"/>
                  </a:lnTo>
                  <a:lnTo>
                    <a:pt x="205452" y="5879"/>
                  </a:lnTo>
                  <a:lnTo>
                    <a:pt x="162306" y="0"/>
                  </a:lnTo>
                  <a:close/>
                </a:path>
              </a:pathLst>
            </a:custGeom>
            <a:solidFill>
              <a:srgbClr val="585858"/>
            </a:solidFill>
          </p:spPr>
          <p:txBody>
            <a:bodyPr wrap="square" lIns="0" tIns="0" rIns="0" bIns="0" rtlCol="0"/>
            <a:lstStyle/>
            <a:p>
              <a:endParaRPr sz="1350"/>
            </a:p>
          </p:txBody>
        </p:sp>
        <p:pic>
          <p:nvPicPr>
            <p:cNvPr id="109" name="object 82">
              <a:extLst>
                <a:ext uri="{FF2B5EF4-FFF2-40B4-BE49-F238E27FC236}">
                  <a16:creationId xmlns:a16="http://schemas.microsoft.com/office/drawing/2014/main" id="{EB68124C-0ECE-4EFE-8C20-0103997E0584}"/>
                </a:ext>
              </a:extLst>
            </p:cNvPr>
            <p:cNvPicPr/>
            <p:nvPr/>
          </p:nvPicPr>
          <p:blipFill>
            <a:blip r:embed="rId11" cstate="print"/>
            <a:stretch>
              <a:fillRect/>
            </a:stretch>
          </p:blipFill>
          <p:spPr>
            <a:xfrm>
              <a:off x="5738560" y="5040552"/>
              <a:ext cx="191260" cy="166192"/>
            </a:xfrm>
            <a:prstGeom prst="rect">
              <a:avLst/>
            </a:prstGeom>
          </p:spPr>
        </p:pic>
        <p:sp>
          <p:nvSpPr>
            <p:cNvPr id="110" name="object 83">
              <a:extLst>
                <a:ext uri="{FF2B5EF4-FFF2-40B4-BE49-F238E27FC236}">
                  <a16:creationId xmlns:a16="http://schemas.microsoft.com/office/drawing/2014/main" id="{2F9EF9D7-32C5-48D3-9D46-C10FBD6BD550}"/>
                </a:ext>
              </a:extLst>
            </p:cNvPr>
            <p:cNvSpPr/>
            <p:nvPr/>
          </p:nvSpPr>
          <p:spPr>
            <a:xfrm>
              <a:off x="5634228" y="4192523"/>
              <a:ext cx="0" cy="2367915"/>
            </a:xfrm>
            <a:custGeom>
              <a:avLst/>
              <a:gdLst/>
              <a:ahLst/>
              <a:cxnLst/>
              <a:rect l="l" t="t" r="r" b="b"/>
              <a:pathLst>
                <a:path h="2367915">
                  <a:moveTo>
                    <a:pt x="0" y="0"/>
                  </a:moveTo>
                  <a:lnTo>
                    <a:pt x="0" y="2367673"/>
                  </a:lnTo>
                </a:path>
              </a:pathLst>
            </a:custGeom>
            <a:ln w="12700">
              <a:solidFill>
                <a:srgbClr val="A4A4A4"/>
              </a:solidFill>
            </a:ln>
          </p:spPr>
          <p:txBody>
            <a:bodyPr wrap="square" lIns="0" tIns="0" rIns="0" bIns="0" rtlCol="0"/>
            <a:lstStyle/>
            <a:p>
              <a:endParaRPr sz="1350"/>
            </a:p>
          </p:txBody>
        </p:sp>
        <p:pic>
          <p:nvPicPr>
            <p:cNvPr id="111" name="object 84">
              <a:extLst>
                <a:ext uri="{FF2B5EF4-FFF2-40B4-BE49-F238E27FC236}">
                  <a16:creationId xmlns:a16="http://schemas.microsoft.com/office/drawing/2014/main" id="{CF8CFB6C-00A9-4212-BCF6-C09BB45A1142}"/>
                </a:ext>
              </a:extLst>
            </p:cNvPr>
            <p:cNvPicPr/>
            <p:nvPr/>
          </p:nvPicPr>
          <p:blipFill>
            <a:blip r:embed="rId2" cstate="print"/>
            <a:stretch>
              <a:fillRect/>
            </a:stretch>
          </p:blipFill>
          <p:spPr>
            <a:xfrm>
              <a:off x="5596129" y="6522105"/>
              <a:ext cx="76200" cy="76200"/>
            </a:xfrm>
            <a:prstGeom prst="rect">
              <a:avLst/>
            </a:prstGeom>
          </p:spPr>
        </p:pic>
        <p:pic>
          <p:nvPicPr>
            <p:cNvPr id="112" name="object 85">
              <a:extLst>
                <a:ext uri="{FF2B5EF4-FFF2-40B4-BE49-F238E27FC236}">
                  <a16:creationId xmlns:a16="http://schemas.microsoft.com/office/drawing/2014/main" id="{C8631E8A-7666-48E9-8CA9-5898B0C6678C}"/>
                </a:ext>
              </a:extLst>
            </p:cNvPr>
            <p:cNvPicPr/>
            <p:nvPr/>
          </p:nvPicPr>
          <p:blipFill>
            <a:blip r:embed="rId3" cstate="print"/>
            <a:stretch>
              <a:fillRect/>
            </a:stretch>
          </p:blipFill>
          <p:spPr>
            <a:xfrm>
              <a:off x="5596128" y="4154423"/>
              <a:ext cx="76200" cy="76200"/>
            </a:xfrm>
            <a:prstGeom prst="rect">
              <a:avLst/>
            </a:prstGeom>
          </p:spPr>
        </p:pic>
        <p:sp>
          <p:nvSpPr>
            <p:cNvPr id="113" name="object 86">
              <a:extLst>
                <a:ext uri="{FF2B5EF4-FFF2-40B4-BE49-F238E27FC236}">
                  <a16:creationId xmlns:a16="http://schemas.microsoft.com/office/drawing/2014/main" id="{5A1CC7B9-D004-462F-A78B-3F18F382384F}"/>
                </a:ext>
              </a:extLst>
            </p:cNvPr>
            <p:cNvSpPr/>
            <p:nvPr/>
          </p:nvSpPr>
          <p:spPr>
            <a:xfrm>
              <a:off x="5678424" y="5637275"/>
              <a:ext cx="326390" cy="1016635"/>
            </a:xfrm>
            <a:custGeom>
              <a:avLst/>
              <a:gdLst/>
              <a:ahLst/>
              <a:cxnLst/>
              <a:rect l="l" t="t" r="r" b="b"/>
              <a:pathLst>
                <a:path w="326389" h="1016634">
                  <a:moveTo>
                    <a:pt x="323088" y="164592"/>
                  </a:moveTo>
                  <a:lnTo>
                    <a:pt x="317309" y="120840"/>
                  </a:lnTo>
                  <a:lnTo>
                    <a:pt x="301028" y="81521"/>
                  </a:lnTo>
                  <a:lnTo>
                    <a:pt x="275767" y="48209"/>
                  </a:lnTo>
                  <a:lnTo>
                    <a:pt x="243078" y="22479"/>
                  </a:lnTo>
                  <a:lnTo>
                    <a:pt x="204482" y="5880"/>
                  </a:lnTo>
                  <a:lnTo>
                    <a:pt x="161544" y="0"/>
                  </a:lnTo>
                  <a:lnTo>
                    <a:pt x="118592" y="5880"/>
                  </a:lnTo>
                  <a:lnTo>
                    <a:pt x="80010" y="22479"/>
                  </a:lnTo>
                  <a:lnTo>
                    <a:pt x="47307" y="48209"/>
                  </a:lnTo>
                  <a:lnTo>
                    <a:pt x="22047" y="81521"/>
                  </a:lnTo>
                  <a:lnTo>
                    <a:pt x="5765" y="120840"/>
                  </a:lnTo>
                  <a:lnTo>
                    <a:pt x="0" y="164592"/>
                  </a:lnTo>
                  <a:lnTo>
                    <a:pt x="5765" y="208356"/>
                  </a:lnTo>
                  <a:lnTo>
                    <a:pt x="22047" y="247675"/>
                  </a:lnTo>
                  <a:lnTo>
                    <a:pt x="47307" y="280987"/>
                  </a:lnTo>
                  <a:lnTo>
                    <a:pt x="80010" y="306717"/>
                  </a:lnTo>
                  <a:lnTo>
                    <a:pt x="118592" y="323316"/>
                  </a:lnTo>
                  <a:lnTo>
                    <a:pt x="161544" y="329184"/>
                  </a:lnTo>
                  <a:lnTo>
                    <a:pt x="204482" y="323316"/>
                  </a:lnTo>
                  <a:lnTo>
                    <a:pt x="243078" y="306717"/>
                  </a:lnTo>
                  <a:lnTo>
                    <a:pt x="275767" y="280987"/>
                  </a:lnTo>
                  <a:lnTo>
                    <a:pt x="301028" y="247675"/>
                  </a:lnTo>
                  <a:lnTo>
                    <a:pt x="317309" y="208356"/>
                  </a:lnTo>
                  <a:lnTo>
                    <a:pt x="323088" y="164592"/>
                  </a:lnTo>
                  <a:close/>
                </a:path>
                <a:path w="326389" h="1016634">
                  <a:moveTo>
                    <a:pt x="324612" y="509016"/>
                  </a:moveTo>
                  <a:lnTo>
                    <a:pt x="318808" y="465264"/>
                  </a:lnTo>
                  <a:lnTo>
                    <a:pt x="302450" y="425945"/>
                  </a:lnTo>
                  <a:lnTo>
                    <a:pt x="277063" y="392633"/>
                  </a:lnTo>
                  <a:lnTo>
                    <a:pt x="244221" y="366903"/>
                  </a:lnTo>
                  <a:lnTo>
                    <a:pt x="205447" y="350304"/>
                  </a:lnTo>
                  <a:lnTo>
                    <a:pt x="162306" y="344424"/>
                  </a:lnTo>
                  <a:lnTo>
                    <a:pt x="119151" y="350304"/>
                  </a:lnTo>
                  <a:lnTo>
                    <a:pt x="80378" y="366903"/>
                  </a:lnTo>
                  <a:lnTo>
                    <a:pt x="47536" y="392633"/>
                  </a:lnTo>
                  <a:lnTo>
                    <a:pt x="22148" y="425945"/>
                  </a:lnTo>
                  <a:lnTo>
                    <a:pt x="5791" y="465264"/>
                  </a:lnTo>
                  <a:lnTo>
                    <a:pt x="0" y="509016"/>
                  </a:lnTo>
                  <a:lnTo>
                    <a:pt x="5791" y="552780"/>
                  </a:lnTo>
                  <a:lnTo>
                    <a:pt x="22148" y="592099"/>
                  </a:lnTo>
                  <a:lnTo>
                    <a:pt x="47536" y="625411"/>
                  </a:lnTo>
                  <a:lnTo>
                    <a:pt x="80378" y="651141"/>
                  </a:lnTo>
                  <a:lnTo>
                    <a:pt x="119151" y="667740"/>
                  </a:lnTo>
                  <a:lnTo>
                    <a:pt x="162306" y="673608"/>
                  </a:lnTo>
                  <a:lnTo>
                    <a:pt x="205447" y="667740"/>
                  </a:lnTo>
                  <a:lnTo>
                    <a:pt x="244221" y="651141"/>
                  </a:lnTo>
                  <a:lnTo>
                    <a:pt x="277063" y="625411"/>
                  </a:lnTo>
                  <a:lnTo>
                    <a:pt x="302450" y="592099"/>
                  </a:lnTo>
                  <a:lnTo>
                    <a:pt x="318808" y="552780"/>
                  </a:lnTo>
                  <a:lnTo>
                    <a:pt x="324612" y="509016"/>
                  </a:lnTo>
                  <a:close/>
                </a:path>
                <a:path w="326389" h="1016634">
                  <a:moveTo>
                    <a:pt x="326136" y="852678"/>
                  </a:moveTo>
                  <a:lnTo>
                    <a:pt x="320357" y="809129"/>
                  </a:lnTo>
                  <a:lnTo>
                    <a:pt x="304076" y="770001"/>
                  </a:lnTo>
                  <a:lnTo>
                    <a:pt x="278815" y="736841"/>
                  </a:lnTo>
                  <a:lnTo>
                    <a:pt x="246126" y="711225"/>
                  </a:lnTo>
                  <a:lnTo>
                    <a:pt x="207530" y="694702"/>
                  </a:lnTo>
                  <a:lnTo>
                    <a:pt x="164592" y="688848"/>
                  </a:lnTo>
                  <a:lnTo>
                    <a:pt x="121640" y="694702"/>
                  </a:lnTo>
                  <a:lnTo>
                    <a:pt x="83058" y="711225"/>
                  </a:lnTo>
                  <a:lnTo>
                    <a:pt x="50355" y="736841"/>
                  </a:lnTo>
                  <a:lnTo>
                    <a:pt x="25095" y="770001"/>
                  </a:lnTo>
                  <a:lnTo>
                    <a:pt x="8813" y="809129"/>
                  </a:lnTo>
                  <a:lnTo>
                    <a:pt x="3048" y="852678"/>
                  </a:lnTo>
                  <a:lnTo>
                    <a:pt x="8813" y="896239"/>
                  </a:lnTo>
                  <a:lnTo>
                    <a:pt x="25095" y="935367"/>
                  </a:lnTo>
                  <a:lnTo>
                    <a:pt x="50355" y="968527"/>
                  </a:lnTo>
                  <a:lnTo>
                    <a:pt x="83058" y="994143"/>
                  </a:lnTo>
                  <a:lnTo>
                    <a:pt x="121640" y="1010666"/>
                  </a:lnTo>
                  <a:lnTo>
                    <a:pt x="164592" y="1016508"/>
                  </a:lnTo>
                  <a:lnTo>
                    <a:pt x="207530" y="1010666"/>
                  </a:lnTo>
                  <a:lnTo>
                    <a:pt x="246126" y="994143"/>
                  </a:lnTo>
                  <a:lnTo>
                    <a:pt x="278815" y="968527"/>
                  </a:lnTo>
                  <a:lnTo>
                    <a:pt x="304076" y="935367"/>
                  </a:lnTo>
                  <a:lnTo>
                    <a:pt x="320357" y="896239"/>
                  </a:lnTo>
                  <a:lnTo>
                    <a:pt x="326136" y="852678"/>
                  </a:lnTo>
                  <a:close/>
                </a:path>
              </a:pathLst>
            </a:custGeom>
            <a:solidFill>
              <a:srgbClr val="585858"/>
            </a:solidFill>
          </p:spPr>
          <p:txBody>
            <a:bodyPr wrap="square" lIns="0" tIns="0" rIns="0" bIns="0" rtlCol="0"/>
            <a:lstStyle/>
            <a:p>
              <a:endParaRPr sz="1350"/>
            </a:p>
          </p:txBody>
        </p:sp>
        <p:pic>
          <p:nvPicPr>
            <p:cNvPr id="114" name="object 87">
              <a:extLst>
                <a:ext uri="{FF2B5EF4-FFF2-40B4-BE49-F238E27FC236}">
                  <a16:creationId xmlns:a16="http://schemas.microsoft.com/office/drawing/2014/main" id="{DBB2FDF8-B240-4F3E-901C-DB2A7BE5A689}"/>
                </a:ext>
              </a:extLst>
            </p:cNvPr>
            <p:cNvPicPr/>
            <p:nvPr/>
          </p:nvPicPr>
          <p:blipFill>
            <a:blip r:embed="rId12" cstate="print"/>
            <a:stretch>
              <a:fillRect/>
            </a:stretch>
          </p:blipFill>
          <p:spPr>
            <a:xfrm>
              <a:off x="5785969" y="5692349"/>
              <a:ext cx="109198" cy="221447"/>
            </a:xfrm>
            <a:prstGeom prst="rect">
              <a:avLst/>
            </a:prstGeom>
          </p:spPr>
        </p:pic>
        <p:sp>
          <p:nvSpPr>
            <p:cNvPr id="115" name="object 88">
              <a:extLst>
                <a:ext uri="{FF2B5EF4-FFF2-40B4-BE49-F238E27FC236}">
                  <a16:creationId xmlns:a16="http://schemas.microsoft.com/office/drawing/2014/main" id="{90B773EC-8DDE-4622-94D1-87F5B8E3D998}"/>
                </a:ext>
              </a:extLst>
            </p:cNvPr>
            <p:cNvSpPr/>
            <p:nvPr/>
          </p:nvSpPr>
          <p:spPr>
            <a:xfrm>
              <a:off x="5706618" y="6045453"/>
              <a:ext cx="269875" cy="503555"/>
            </a:xfrm>
            <a:custGeom>
              <a:avLst/>
              <a:gdLst/>
              <a:ahLst/>
              <a:cxnLst/>
              <a:rect l="l" t="t" r="r" b="b"/>
              <a:pathLst>
                <a:path w="269875" h="503554">
                  <a:moveTo>
                    <a:pt x="112903" y="157695"/>
                  </a:moveTo>
                  <a:lnTo>
                    <a:pt x="74218" y="157695"/>
                  </a:lnTo>
                  <a:lnTo>
                    <a:pt x="74218" y="198589"/>
                  </a:lnTo>
                  <a:lnTo>
                    <a:pt x="112903" y="198589"/>
                  </a:lnTo>
                  <a:lnTo>
                    <a:pt x="112903" y="157695"/>
                  </a:lnTo>
                  <a:close/>
                </a:path>
                <a:path w="269875" h="503554">
                  <a:moveTo>
                    <a:pt x="112903" y="78841"/>
                  </a:moveTo>
                  <a:lnTo>
                    <a:pt x="74218" y="78841"/>
                  </a:lnTo>
                  <a:lnTo>
                    <a:pt x="74218" y="119735"/>
                  </a:lnTo>
                  <a:lnTo>
                    <a:pt x="112903" y="119735"/>
                  </a:lnTo>
                  <a:lnTo>
                    <a:pt x="112903" y="78841"/>
                  </a:lnTo>
                  <a:close/>
                </a:path>
                <a:path w="269875" h="503554">
                  <a:moveTo>
                    <a:pt x="112903" y="0"/>
                  </a:moveTo>
                  <a:lnTo>
                    <a:pt x="74218" y="0"/>
                  </a:lnTo>
                  <a:lnTo>
                    <a:pt x="74218" y="40881"/>
                  </a:lnTo>
                  <a:lnTo>
                    <a:pt x="112903" y="40881"/>
                  </a:lnTo>
                  <a:lnTo>
                    <a:pt x="112903" y="0"/>
                  </a:lnTo>
                  <a:close/>
                </a:path>
                <a:path w="269875" h="503554">
                  <a:moveTo>
                    <a:pt x="212394" y="93941"/>
                  </a:moveTo>
                  <a:lnTo>
                    <a:pt x="173710" y="93941"/>
                  </a:lnTo>
                  <a:lnTo>
                    <a:pt x="173710" y="26073"/>
                  </a:lnTo>
                  <a:lnTo>
                    <a:pt x="173710" y="14325"/>
                  </a:lnTo>
                  <a:lnTo>
                    <a:pt x="123964" y="14325"/>
                  </a:lnTo>
                  <a:lnTo>
                    <a:pt x="123964" y="26073"/>
                  </a:lnTo>
                  <a:lnTo>
                    <a:pt x="162648" y="26073"/>
                  </a:lnTo>
                  <a:lnTo>
                    <a:pt x="162648" y="93941"/>
                  </a:lnTo>
                  <a:lnTo>
                    <a:pt x="123964" y="93941"/>
                  </a:lnTo>
                  <a:lnTo>
                    <a:pt x="123964" y="105676"/>
                  </a:lnTo>
                  <a:lnTo>
                    <a:pt x="162648" y="105676"/>
                  </a:lnTo>
                  <a:lnTo>
                    <a:pt x="162648" y="172237"/>
                  </a:lnTo>
                  <a:lnTo>
                    <a:pt x="123964" y="172237"/>
                  </a:lnTo>
                  <a:lnTo>
                    <a:pt x="123964" y="183984"/>
                  </a:lnTo>
                  <a:lnTo>
                    <a:pt x="173710" y="183984"/>
                  </a:lnTo>
                  <a:lnTo>
                    <a:pt x="173710" y="172237"/>
                  </a:lnTo>
                  <a:lnTo>
                    <a:pt x="173710" y="105676"/>
                  </a:lnTo>
                  <a:lnTo>
                    <a:pt x="212394" y="105676"/>
                  </a:lnTo>
                  <a:lnTo>
                    <a:pt x="212394" y="93941"/>
                  </a:lnTo>
                  <a:close/>
                </a:path>
                <a:path w="269875" h="503554">
                  <a:moveTo>
                    <a:pt x="262153" y="78854"/>
                  </a:moveTo>
                  <a:lnTo>
                    <a:pt x="223456" y="78854"/>
                  </a:lnTo>
                  <a:lnTo>
                    <a:pt x="223456" y="119735"/>
                  </a:lnTo>
                  <a:lnTo>
                    <a:pt x="262153" y="119735"/>
                  </a:lnTo>
                  <a:lnTo>
                    <a:pt x="262153" y="78854"/>
                  </a:lnTo>
                  <a:close/>
                </a:path>
                <a:path w="269875" h="503554">
                  <a:moveTo>
                    <a:pt x="269722" y="467969"/>
                  </a:moveTo>
                  <a:lnTo>
                    <a:pt x="266738" y="454317"/>
                  </a:lnTo>
                  <a:lnTo>
                    <a:pt x="258597" y="443064"/>
                  </a:lnTo>
                  <a:lnTo>
                    <a:pt x="246481" y="435432"/>
                  </a:lnTo>
                  <a:lnTo>
                    <a:pt x="231609" y="432625"/>
                  </a:lnTo>
                  <a:lnTo>
                    <a:pt x="228396" y="432625"/>
                  </a:lnTo>
                  <a:lnTo>
                    <a:pt x="226999" y="422173"/>
                  </a:lnTo>
                  <a:lnTo>
                    <a:pt x="198031" y="392023"/>
                  </a:lnTo>
                  <a:lnTo>
                    <a:pt x="175602" y="389191"/>
                  </a:lnTo>
                  <a:lnTo>
                    <a:pt x="164338" y="391452"/>
                  </a:lnTo>
                  <a:lnTo>
                    <a:pt x="152692" y="377304"/>
                  </a:lnTo>
                  <a:lnTo>
                    <a:pt x="137020" y="367690"/>
                  </a:lnTo>
                  <a:lnTo>
                    <a:pt x="118833" y="363156"/>
                  </a:lnTo>
                  <a:lnTo>
                    <a:pt x="99618" y="364286"/>
                  </a:lnTo>
                  <a:lnTo>
                    <a:pt x="81902" y="371157"/>
                  </a:lnTo>
                  <a:lnTo>
                    <a:pt x="67906" y="382689"/>
                  </a:lnTo>
                  <a:lnTo>
                    <a:pt x="58724" y="397713"/>
                  </a:lnTo>
                  <a:lnTo>
                    <a:pt x="55422" y="415099"/>
                  </a:lnTo>
                  <a:lnTo>
                    <a:pt x="55422" y="415683"/>
                  </a:lnTo>
                  <a:lnTo>
                    <a:pt x="42303" y="415417"/>
                  </a:lnTo>
                  <a:lnTo>
                    <a:pt x="2997" y="443141"/>
                  </a:lnTo>
                  <a:lnTo>
                    <a:pt x="0" y="454571"/>
                  </a:lnTo>
                  <a:lnTo>
                    <a:pt x="368" y="466267"/>
                  </a:lnTo>
                  <a:lnTo>
                    <a:pt x="32677" y="500481"/>
                  </a:lnTo>
                  <a:lnTo>
                    <a:pt x="45491" y="502716"/>
                  </a:lnTo>
                  <a:lnTo>
                    <a:pt x="45491" y="503008"/>
                  </a:lnTo>
                  <a:lnTo>
                    <a:pt x="231279" y="503008"/>
                  </a:lnTo>
                  <a:lnTo>
                    <a:pt x="246214" y="500240"/>
                  </a:lnTo>
                  <a:lnTo>
                    <a:pt x="258432" y="492709"/>
                  </a:lnTo>
                  <a:lnTo>
                    <a:pt x="266687" y="481571"/>
                  </a:lnTo>
                  <a:lnTo>
                    <a:pt x="269722" y="467969"/>
                  </a:lnTo>
                  <a:close/>
                </a:path>
              </a:pathLst>
            </a:custGeom>
            <a:solidFill>
              <a:srgbClr val="FFFFFF"/>
            </a:solidFill>
          </p:spPr>
          <p:txBody>
            <a:bodyPr wrap="square" lIns="0" tIns="0" rIns="0" bIns="0" rtlCol="0"/>
            <a:lstStyle/>
            <a:p>
              <a:endParaRPr sz="1350"/>
            </a:p>
          </p:txBody>
        </p:sp>
      </p:grpSp>
      <p:sp>
        <p:nvSpPr>
          <p:cNvPr id="116" name="object 89">
            <a:extLst>
              <a:ext uri="{FF2B5EF4-FFF2-40B4-BE49-F238E27FC236}">
                <a16:creationId xmlns:a16="http://schemas.microsoft.com/office/drawing/2014/main" id="{3B7CB7F7-E380-4EE0-834E-8B95084E20B6}"/>
              </a:ext>
            </a:extLst>
          </p:cNvPr>
          <p:cNvSpPr txBox="1"/>
          <p:nvPr/>
        </p:nvSpPr>
        <p:spPr>
          <a:xfrm>
            <a:off x="4297536" y="5677744"/>
            <a:ext cx="142399" cy="78868"/>
          </a:xfrm>
          <a:prstGeom prst="rect">
            <a:avLst/>
          </a:prstGeom>
        </p:spPr>
        <p:txBody>
          <a:bodyPr vert="horz" wrap="square" lIns="0" tIns="9525" rIns="0" bIns="0" rtlCol="0">
            <a:spAutoFit/>
          </a:bodyPr>
          <a:lstStyle/>
          <a:p>
            <a:pPr marL="9525">
              <a:spcBef>
                <a:spcPts val="75"/>
              </a:spcBef>
            </a:pPr>
            <a:r>
              <a:rPr sz="450" b="1" spc="-19" dirty="0">
                <a:latin typeface="Meiryo UI"/>
                <a:cs typeface="Meiryo UI"/>
              </a:rPr>
              <a:t>CO2</a:t>
            </a:r>
            <a:endParaRPr sz="450">
              <a:latin typeface="Meiryo UI"/>
              <a:cs typeface="Meiryo UI"/>
            </a:endParaRPr>
          </a:p>
        </p:txBody>
      </p:sp>
      <p:grpSp>
        <p:nvGrpSpPr>
          <p:cNvPr id="117" name="object 90">
            <a:extLst>
              <a:ext uri="{FF2B5EF4-FFF2-40B4-BE49-F238E27FC236}">
                <a16:creationId xmlns:a16="http://schemas.microsoft.com/office/drawing/2014/main" id="{F4FD4DB9-9DB0-4C67-B2BA-4E5E4DDA6D3E}"/>
              </a:ext>
            </a:extLst>
          </p:cNvPr>
          <p:cNvGrpSpPr/>
          <p:nvPr/>
        </p:nvGrpSpPr>
        <p:grpSpPr>
          <a:xfrm>
            <a:off x="4258818" y="4830318"/>
            <a:ext cx="242411" cy="247174"/>
            <a:chOff x="5678423" y="5297423"/>
            <a:chExt cx="323215" cy="329565"/>
          </a:xfrm>
        </p:grpSpPr>
        <p:sp>
          <p:nvSpPr>
            <p:cNvPr id="118" name="object 91">
              <a:extLst>
                <a:ext uri="{FF2B5EF4-FFF2-40B4-BE49-F238E27FC236}">
                  <a16:creationId xmlns:a16="http://schemas.microsoft.com/office/drawing/2014/main" id="{E7815376-B366-4869-BDC8-7AE610044DF7}"/>
                </a:ext>
              </a:extLst>
            </p:cNvPr>
            <p:cNvSpPr/>
            <p:nvPr/>
          </p:nvSpPr>
          <p:spPr>
            <a:xfrm>
              <a:off x="5678423" y="5297423"/>
              <a:ext cx="323215" cy="329565"/>
            </a:xfrm>
            <a:custGeom>
              <a:avLst/>
              <a:gdLst/>
              <a:ahLst/>
              <a:cxnLst/>
              <a:rect l="l" t="t" r="r" b="b"/>
              <a:pathLst>
                <a:path w="323214" h="329564">
                  <a:moveTo>
                    <a:pt x="161544" y="0"/>
                  </a:moveTo>
                  <a:lnTo>
                    <a:pt x="118599" y="5879"/>
                  </a:lnTo>
                  <a:lnTo>
                    <a:pt x="80010" y="22470"/>
                  </a:lnTo>
                  <a:lnTo>
                    <a:pt x="47315" y="48206"/>
                  </a:lnTo>
                  <a:lnTo>
                    <a:pt x="22055" y="81517"/>
                  </a:lnTo>
                  <a:lnTo>
                    <a:pt x="5770" y="120835"/>
                  </a:lnTo>
                  <a:lnTo>
                    <a:pt x="0" y="164591"/>
                  </a:lnTo>
                  <a:lnTo>
                    <a:pt x="5770" y="208348"/>
                  </a:lnTo>
                  <a:lnTo>
                    <a:pt x="22055" y="247666"/>
                  </a:lnTo>
                  <a:lnTo>
                    <a:pt x="47315" y="280977"/>
                  </a:lnTo>
                  <a:lnTo>
                    <a:pt x="80010" y="306713"/>
                  </a:lnTo>
                  <a:lnTo>
                    <a:pt x="118599" y="323304"/>
                  </a:lnTo>
                  <a:lnTo>
                    <a:pt x="161544" y="329183"/>
                  </a:lnTo>
                  <a:lnTo>
                    <a:pt x="204488" y="323304"/>
                  </a:lnTo>
                  <a:lnTo>
                    <a:pt x="243078" y="306713"/>
                  </a:lnTo>
                  <a:lnTo>
                    <a:pt x="275772" y="280977"/>
                  </a:lnTo>
                  <a:lnTo>
                    <a:pt x="301032" y="247666"/>
                  </a:lnTo>
                  <a:lnTo>
                    <a:pt x="317317" y="208348"/>
                  </a:lnTo>
                  <a:lnTo>
                    <a:pt x="323088" y="164591"/>
                  </a:lnTo>
                  <a:lnTo>
                    <a:pt x="317317" y="120835"/>
                  </a:lnTo>
                  <a:lnTo>
                    <a:pt x="301032" y="81517"/>
                  </a:lnTo>
                  <a:lnTo>
                    <a:pt x="275772" y="48206"/>
                  </a:lnTo>
                  <a:lnTo>
                    <a:pt x="243078" y="22470"/>
                  </a:lnTo>
                  <a:lnTo>
                    <a:pt x="204488" y="5879"/>
                  </a:lnTo>
                  <a:lnTo>
                    <a:pt x="161544" y="0"/>
                  </a:lnTo>
                  <a:close/>
                </a:path>
              </a:pathLst>
            </a:custGeom>
            <a:solidFill>
              <a:srgbClr val="585858"/>
            </a:solidFill>
          </p:spPr>
          <p:txBody>
            <a:bodyPr wrap="square" lIns="0" tIns="0" rIns="0" bIns="0" rtlCol="0"/>
            <a:lstStyle/>
            <a:p>
              <a:endParaRPr sz="1350"/>
            </a:p>
          </p:txBody>
        </p:sp>
        <p:sp>
          <p:nvSpPr>
            <p:cNvPr id="119" name="object 92">
              <a:extLst>
                <a:ext uri="{FF2B5EF4-FFF2-40B4-BE49-F238E27FC236}">
                  <a16:creationId xmlns:a16="http://schemas.microsoft.com/office/drawing/2014/main" id="{D88AA34D-D374-4B2C-BA03-19B71785DF59}"/>
                </a:ext>
              </a:extLst>
            </p:cNvPr>
            <p:cNvSpPr/>
            <p:nvPr/>
          </p:nvSpPr>
          <p:spPr>
            <a:xfrm>
              <a:off x="5769610" y="5367350"/>
              <a:ext cx="141605" cy="180975"/>
            </a:xfrm>
            <a:custGeom>
              <a:avLst/>
              <a:gdLst/>
              <a:ahLst/>
              <a:cxnLst/>
              <a:rect l="l" t="t" r="r" b="b"/>
              <a:pathLst>
                <a:path w="141604" h="180975">
                  <a:moveTo>
                    <a:pt x="123875" y="8610"/>
                  </a:moveTo>
                  <a:lnTo>
                    <a:pt x="116293" y="8610"/>
                  </a:lnTo>
                  <a:lnTo>
                    <a:pt x="116293" y="0"/>
                  </a:lnTo>
                  <a:lnTo>
                    <a:pt x="25285" y="0"/>
                  </a:lnTo>
                  <a:lnTo>
                    <a:pt x="25285" y="8610"/>
                  </a:lnTo>
                  <a:lnTo>
                    <a:pt x="17691" y="8610"/>
                  </a:lnTo>
                  <a:lnTo>
                    <a:pt x="17691" y="21513"/>
                  </a:lnTo>
                  <a:lnTo>
                    <a:pt x="123875" y="21513"/>
                  </a:lnTo>
                  <a:lnTo>
                    <a:pt x="123875" y="8610"/>
                  </a:lnTo>
                  <a:close/>
                </a:path>
                <a:path w="141604" h="180975">
                  <a:moveTo>
                    <a:pt x="131457" y="21894"/>
                  </a:moveTo>
                  <a:lnTo>
                    <a:pt x="10109" y="21894"/>
                  </a:lnTo>
                  <a:lnTo>
                    <a:pt x="10109" y="37071"/>
                  </a:lnTo>
                  <a:lnTo>
                    <a:pt x="10109" y="49911"/>
                  </a:lnTo>
                  <a:lnTo>
                    <a:pt x="10109" y="165506"/>
                  </a:lnTo>
                  <a:lnTo>
                    <a:pt x="63195" y="165506"/>
                  </a:lnTo>
                  <a:lnTo>
                    <a:pt x="63195" y="152730"/>
                  </a:lnTo>
                  <a:lnTo>
                    <a:pt x="63195" y="139827"/>
                  </a:lnTo>
                  <a:lnTo>
                    <a:pt x="78371" y="139827"/>
                  </a:lnTo>
                  <a:lnTo>
                    <a:pt x="78371" y="152666"/>
                  </a:lnTo>
                  <a:lnTo>
                    <a:pt x="78371" y="165506"/>
                  </a:lnTo>
                  <a:lnTo>
                    <a:pt x="131457" y="165506"/>
                  </a:lnTo>
                  <a:lnTo>
                    <a:pt x="131457" y="152730"/>
                  </a:lnTo>
                  <a:lnTo>
                    <a:pt x="131457" y="139827"/>
                  </a:lnTo>
                  <a:lnTo>
                    <a:pt x="131457" y="118808"/>
                  </a:lnTo>
                  <a:lnTo>
                    <a:pt x="113766" y="118808"/>
                  </a:lnTo>
                  <a:lnTo>
                    <a:pt x="113766" y="139827"/>
                  </a:lnTo>
                  <a:lnTo>
                    <a:pt x="113766" y="152666"/>
                  </a:lnTo>
                  <a:lnTo>
                    <a:pt x="98602" y="152666"/>
                  </a:lnTo>
                  <a:lnTo>
                    <a:pt x="98602" y="139827"/>
                  </a:lnTo>
                  <a:lnTo>
                    <a:pt x="113766" y="139827"/>
                  </a:lnTo>
                  <a:lnTo>
                    <a:pt x="113766" y="118808"/>
                  </a:lnTo>
                  <a:lnTo>
                    <a:pt x="42976" y="118808"/>
                  </a:lnTo>
                  <a:lnTo>
                    <a:pt x="42976" y="139827"/>
                  </a:lnTo>
                  <a:lnTo>
                    <a:pt x="42976" y="152666"/>
                  </a:lnTo>
                  <a:lnTo>
                    <a:pt x="27813" y="152666"/>
                  </a:lnTo>
                  <a:lnTo>
                    <a:pt x="27813" y="139827"/>
                  </a:lnTo>
                  <a:lnTo>
                    <a:pt x="42976" y="139827"/>
                  </a:lnTo>
                  <a:lnTo>
                    <a:pt x="42976" y="118808"/>
                  </a:lnTo>
                  <a:lnTo>
                    <a:pt x="27813" y="118808"/>
                  </a:lnTo>
                  <a:lnTo>
                    <a:pt x="27813" y="105956"/>
                  </a:lnTo>
                  <a:lnTo>
                    <a:pt x="42976" y="105956"/>
                  </a:lnTo>
                  <a:lnTo>
                    <a:pt x="42976" y="118313"/>
                  </a:lnTo>
                  <a:lnTo>
                    <a:pt x="63195" y="118313"/>
                  </a:lnTo>
                  <a:lnTo>
                    <a:pt x="63195" y="105956"/>
                  </a:lnTo>
                  <a:lnTo>
                    <a:pt x="78371" y="105956"/>
                  </a:lnTo>
                  <a:lnTo>
                    <a:pt x="78371" y="118313"/>
                  </a:lnTo>
                  <a:lnTo>
                    <a:pt x="98602" y="118313"/>
                  </a:lnTo>
                  <a:lnTo>
                    <a:pt x="98602" y="105956"/>
                  </a:lnTo>
                  <a:lnTo>
                    <a:pt x="113766" y="105956"/>
                  </a:lnTo>
                  <a:lnTo>
                    <a:pt x="113766" y="118313"/>
                  </a:lnTo>
                  <a:lnTo>
                    <a:pt x="131457" y="118313"/>
                  </a:lnTo>
                  <a:lnTo>
                    <a:pt x="131457" y="70993"/>
                  </a:lnTo>
                  <a:lnTo>
                    <a:pt x="113766" y="70993"/>
                  </a:lnTo>
                  <a:lnTo>
                    <a:pt x="113766" y="83781"/>
                  </a:lnTo>
                  <a:lnTo>
                    <a:pt x="98602" y="83781"/>
                  </a:lnTo>
                  <a:lnTo>
                    <a:pt x="98602" y="70993"/>
                  </a:lnTo>
                  <a:lnTo>
                    <a:pt x="78371" y="70993"/>
                  </a:lnTo>
                  <a:lnTo>
                    <a:pt x="78371" y="83781"/>
                  </a:lnTo>
                  <a:lnTo>
                    <a:pt x="63195" y="83781"/>
                  </a:lnTo>
                  <a:lnTo>
                    <a:pt x="63195" y="70993"/>
                  </a:lnTo>
                  <a:lnTo>
                    <a:pt x="42976" y="70993"/>
                  </a:lnTo>
                  <a:lnTo>
                    <a:pt x="42976" y="83781"/>
                  </a:lnTo>
                  <a:lnTo>
                    <a:pt x="27813" y="83781"/>
                  </a:lnTo>
                  <a:lnTo>
                    <a:pt x="27813" y="70929"/>
                  </a:lnTo>
                  <a:lnTo>
                    <a:pt x="131457" y="70929"/>
                  </a:lnTo>
                  <a:lnTo>
                    <a:pt x="131457" y="49911"/>
                  </a:lnTo>
                  <a:lnTo>
                    <a:pt x="27813" y="49911"/>
                  </a:lnTo>
                  <a:lnTo>
                    <a:pt x="27813" y="37071"/>
                  </a:lnTo>
                  <a:lnTo>
                    <a:pt x="42976" y="37071"/>
                  </a:lnTo>
                  <a:lnTo>
                    <a:pt x="42976" y="49479"/>
                  </a:lnTo>
                  <a:lnTo>
                    <a:pt x="63195" y="49479"/>
                  </a:lnTo>
                  <a:lnTo>
                    <a:pt x="63195" y="37071"/>
                  </a:lnTo>
                  <a:lnTo>
                    <a:pt x="78371" y="37071"/>
                  </a:lnTo>
                  <a:lnTo>
                    <a:pt x="78371" y="49479"/>
                  </a:lnTo>
                  <a:lnTo>
                    <a:pt x="98602" y="49479"/>
                  </a:lnTo>
                  <a:lnTo>
                    <a:pt x="98602" y="37071"/>
                  </a:lnTo>
                  <a:lnTo>
                    <a:pt x="113766" y="37071"/>
                  </a:lnTo>
                  <a:lnTo>
                    <a:pt x="113766" y="49479"/>
                  </a:lnTo>
                  <a:lnTo>
                    <a:pt x="131457" y="49479"/>
                  </a:lnTo>
                  <a:lnTo>
                    <a:pt x="131457" y="37071"/>
                  </a:lnTo>
                  <a:lnTo>
                    <a:pt x="131457" y="36576"/>
                  </a:lnTo>
                  <a:lnTo>
                    <a:pt x="131457" y="21894"/>
                  </a:lnTo>
                  <a:close/>
                </a:path>
                <a:path w="141604" h="180975">
                  <a:moveTo>
                    <a:pt x="141579" y="165633"/>
                  </a:moveTo>
                  <a:lnTo>
                    <a:pt x="0" y="165633"/>
                  </a:lnTo>
                  <a:lnTo>
                    <a:pt x="0" y="180695"/>
                  </a:lnTo>
                  <a:lnTo>
                    <a:pt x="141579" y="180695"/>
                  </a:lnTo>
                  <a:lnTo>
                    <a:pt x="141579" y="165633"/>
                  </a:lnTo>
                  <a:close/>
                </a:path>
              </a:pathLst>
            </a:custGeom>
            <a:solidFill>
              <a:srgbClr val="FFFFFF"/>
            </a:solidFill>
          </p:spPr>
          <p:txBody>
            <a:bodyPr wrap="square" lIns="0" tIns="0" rIns="0" bIns="0" rtlCol="0"/>
            <a:lstStyle/>
            <a:p>
              <a:endParaRPr sz="1350"/>
            </a:p>
          </p:txBody>
        </p:sp>
      </p:grpSp>
      <p:sp>
        <p:nvSpPr>
          <p:cNvPr id="120" name="object 93">
            <a:extLst>
              <a:ext uri="{FF2B5EF4-FFF2-40B4-BE49-F238E27FC236}">
                <a16:creationId xmlns:a16="http://schemas.microsoft.com/office/drawing/2014/main" id="{105655DF-BBC3-4D81-A713-F8C13AEFBE99}"/>
              </a:ext>
            </a:extLst>
          </p:cNvPr>
          <p:cNvSpPr txBox="1"/>
          <p:nvPr/>
        </p:nvSpPr>
        <p:spPr>
          <a:xfrm>
            <a:off x="4566201" y="4881511"/>
            <a:ext cx="1258729" cy="113493"/>
          </a:xfrm>
          <a:prstGeom prst="rect">
            <a:avLst/>
          </a:prstGeom>
        </p:spPr>
        <p:txBody>
          <a:bodyPr vert="horz" wrap="square" lIns="0" tIns="9525" rIns="0" bIns="0" rtlCol="0">
            <a:spAutoFit/>
          </a:bodyPr>
          <a:lstStyle/>
          <a:p>
            <a:pPr marL="9525">
              <a:spcBef>
                <a:spcPts val="75"/>
              </a:spcBef>
            </a:pPr>
            <a:r>
              <a:rPr sz="675" b="1" spc="-8" dirty="0">
                <a:solidFill>
                  <a:srgbClr val="404040"/>
                </a:solidFill>
                <a:latin typeface="Meiryo UI"/>
                <a:cs typeface="Meiryo UI"/>
              </a:rPr>
              <a:t>MPC</a:t>
            </a:r>
            <a:r>
              <a:rPr sz="675" b="1" spc="-4" dirty="0">
                <a:solidFill>
                  <a:srgbClr val="404040"/>
                </a:solidFill>
                <a:latin typeface="Meiryo UI"/>
                <a:cs typeface="Meiryo UI"/>
              </a:rPr>
              <a:t>『紙』動脈事業へのつなぎ込み</a:t>
            </a:r>
            <a:endParaRPr sz="675">
              <a:latin typeface="Meiryo UI"/>
              <a:cs typeface="Meiryo UI"/>
            </a:endParaRPr>
          </a:p>
        </p:txBody>
      </p:sp>
      <p:sp>
        <p:nvSpPr>
          <p:cNvPr id="121" name="object 94">
            <a:extLst>
              <a:ext uri="{FF2B5EF4-FFF2-40B4-BE49-F238E27FC236}">
                <a16:creationId xmlns:a16="http://schemas.microsoft.com/office/drawing/2014/main" id="{21C90E9A-7E63-4A47-A462-592EFBE30FF8}"/>
              </a:ext>
            </a:extLst>
          </p:cNvPr>
          <p:cNvSpPr txBox="1"/>
          <p:nvPr/>
        </p:nvSpPr>
        <p:spPr>
          <a:xfrm>
            <a:off x="6141504" y="4285183"/>
            <a:ext cx="379094" cy="253274"/>
          </a:xfrm>
          <a:prstGeom prst="rect">
            <a:avLst/>
          </a:prstGeom>
        </p:spPr>
        <p:txBody>
          <a:bodyPr vert="horz" wrap="square" lIns="0" tIns="9525" rIns="0" bIns="0" rtlCol="0">
            <a:spAutoFit/>
          </a:bodyPr>
          <a:lstStyle/>
          <a:p>
            <a:pPr marL="9525">
              <a:lnSpc>
                <a:spcPts val="716"/>
              </a:lnSpc>
              <a:spcBef>
                <a:spcPts val="75"/>
              </a:spcBef>
            </a:pPr>
            <a:r>
              <a:rPr sz="600" b="1" u="sng" spc="-8" dirty="0">
                <a:solidFill>
                  <a:srgbClr val="404040"/>
                </a:solidFill>
                <a:uFill>
                  <a:solidFill>
                    <a:srgbClr val="404040"/>
                  </a:solidFill>
                </a:uFill>
                <a:latin typeface="Meiryo UI"/>
                <a:cs typeface="Meiryo UI"/>
              </a:rPr>
              <a:t>2023.3</a:t>
            </a:r>
            <a:r>
              <a:rPr sz="600" b="1" u="sng" spc="-38" dirty="0">
                <a:solidFill>
                  <a:srgbClr val="404040"/>
                </a:solidFill>
                <a:uFill>
                  <a:solidFill>
                    <a:srgbClr val="404040"/>
                  </a:solidFill>
                </a:uFill>
                <a:latin typeface="Meiryo UI"/>
                <a:cs typeface="Meiryo UI"/>
              </a:rPr>
              <a:t>期</a:t>
            </a:r>
            <a:endParaRPr sz="600">
              <a:latin typeface="Meiryo UI"/>
              <a:cs typeface="Meiryo UI"/>
            </a:endParaRPr>
          </a:p>
          <a:p>
            <a:pPr marL="9525" marR="3810">
              <a:lnSpc>
                <a:spcPts val="630"/>
              </a:lnSpc>
              <a:spcBef>
                <a:spcPts val="19"/>
              </a:spcBef>
            </a:pPr>
            <a:r>
              <a:rPr sz="525" dirty="0">
                <a:solidFill>
                  <a:srgbClr val="404040"/>
                </a:solidFill>
                <a:latin typeface="Meiryo UI"/>
                <a:cs typeface="Meiryo UI"/>
              </a:rPr>
              <a:t>PAT</a:t>
            </a:r>
            <a:r>
              <a:rPr sz="525" spc="158" dirty="0">
                <a:solidFill>
                  <a:srgbClr val="404040"/>
                </a:solidFill>
                <a:latin typeface="Meiryo UI"/>
                <a:cs typeface="Meiryo UI"/>
              </a:rPr>
              <a:t> </a:t>
            </a:r>
            <a:r>
              <a:rPr sz="525" spc="-8" dirty="0">
                <a:solidFill>
                  <a:srgbClr val="404040"/>
                </a:solidFill>
                <a:latin typeface="Meiryo UI"/>
                <a:cs typeface="Meiryo UI"/>
              </a:rPr>
              <a:t>4</a:t>
            </a:r>
            <a:r>
              <a:rPr sz="525" spc="-23" dirty="0">
                <a:solidFill>
                  <a:srgbClr val="404040"/>
                </a:solidFill>
                <a:latin typeface="Meiryo UI"/>
                <a:cs typeface="Meiryo UI"/>
              </a:rPr>
              <a:t>億円</a:t>
            </a:r>
            <a:r>
              <a:rPr sz="525" spc="-19" dirty="0">
                <a:solidFill>
                  <a:srgbClr val="404040"/>
                </a:solidFill>
                <a:latin typeface="Meiryo UI"/>
                <a:cs typeface="Meiryo UI"/>
              </a:rPr>
              <a:t>段ボール中心</a:t>
            </a:r>
            <a:endParaRPr sz="525">
              <a:latin typeface="Meiryo UI"/>
              <a:cs typeface="Meiryo UI"/>
            </a:endParaRPr>
          </a:p>
        </p:txBody>
      </p:sp>
      <p:sp>
        <p:nvSpPr>
          <p:cNvPr id="122" name="object 95">
            <a:extLst>
              <a:ext uri="{FF2B5EF4-FFF2-40B4-BE49-F238E27FC236}">
                <a16:creationId xmlns:a16="http://schemas.microsoft.com/office/drawing/2014/main" id="{B9C5C5DF-910E-4BE4-82C4-C9147F6C4915}"/>
              </a:ext>
            </a:extLst>
          </p:cNvPr>
          <p:cNvSpPr txBox="1"/>
          <p:nvPr/>
        </p:nvSpPr>
        <p:spPr>
          <a:xfrm>
            <a:off x="7332159" y="3590949"/>
            <a:ext cx="499586" cy="499496"/>
          </a:xfrm>
          <a:prstGeom prst="rect">
            <a:avLst/>
          </a:prstGeom>
        </p:spPr>
        <p:txBody>
          <a:bodyPr vert="horz" wrap="square" lIns="0" tIns="9525" rIns="0" bIns="0" rtlCol="0">
            <a:spAutoFit/>
          </a:bodyPr>
          <a:lstStyle/>
          <a:p>
            <a:pPr marL="9525">
              <a:lnSpc>
                <a:spcPts val="716"/>
              </a:lnSpc>
              <a:spcBef>
                <a:spcPts val="75"/>
              </a:spcBef>
            </a:pPr>
            <a:r>
              <a:rPr sz="600" b="1" u="sng" spc="-8" dirty="0">
                <a:solidFill>
                  <a:srgbClr val="404040"/>
                </a:solidFill>
                <a:uFill>
                  <a:solidFill>
                    <a:srgbClr val="404040"/>
                  </a:solidFill>
                </a:uFill>
                <a:latin typeface="Meiryo UI"/>
                <a:cs typeface="Meiryo UI"/>
              </a:rPr>
              <a:t>2026.3</a:t>
            </a:r>
            <a:r>
              <a:rPr sz="600" b="1" u="sng" spc="-38" dirty="0">
                <a:solidFill>
                  <a:srgbClr val="404040"/>
                </a:solidFill>
                <a:uFill>
                  <a:solidFill>
                    <a:srgbClr val="404040"/>
                  </a:solidFill>
                </a:uFill>
                <a:latin typeface="Meiryo UI"/>
                <a:cs typeface="Meiryo UI"/>
              </a:rPr>
              <a:t>期</a:t>
            </a:r>
            <a:endParaRPr sz="600">
              <a:latin typeface="Meiryo UI"/>
              <a:cs typeface="Meiryo UI"/>
            </a:endParaRPr>
          </a:p>
          <a:p>
            <a:pPr marL="9525">
              <a:lnSpc>
                <a:spcPts val="626"/>
              </a:lnSpc>
            </a:pPr>
            <a:r>
              <a:rPr sz="525" dirty="0">
                <a:solidFill>
                  <a:srgbClr val="404040"/>
                </a:solidFill>
                <a:latin typeface="Meiryo UI"/>
                <a:cs typeface="Meiryo UI"/>
              </a:rPr>
              <a:t>PAT</a:t>
            </a:r>
            <a:r>
              <a:rPr sz="525" spc="161" dirty="0">
                <a:solidFill>
                  <a:srgbClr val="404040"/>
                </a:solidFill>
                <a:latin typeface="Meiryo UI"/>
                <a:cs typeface="Meiryo UI"/>
              </a:rPr>
              <a:t> </a:t>
            </a:r>
            <a:r>
              <a:rPr sz="525" spc="-8" dirty="0">
                <a:solidFill>
                  <a:srgbClr val="404040"/>
                </a:solidFill>
                <a:latin typeface="Meiryo UI"/>
                <a:cs typeface="Meiryo UI"/>
              </a:rPr>
              <a:t>6</a:t>
            </a:r>
            <a:r>
              <a:rPr sz="525" spc="-23" dirty="0">
                <a:solidFill>
                  <a:srgbClr val="404040"/>
                </a:solidFill>
                <a:latin typeface="Meiryo UI"/>
                <a:cs typeface="Meiryo UI"/>
              </a:rPr>
              <a:t>億円</a:t>
            </a:r>
            <a:endParaRPr sz="525">
              <a:latin typeface="Meiryo UI"/>
              <a:cs typeface="Meiryo UI"/>
            </a:endParaRPr>
          </a:p>
          <a:p>
            <a:pPr marL="9525" marR="3810">
              <a:spcBef>
                <a:spcPts val="4"/>
              </a:spcBef>
            </a:pPr>
            <a:r>
              <a:rPr sz="525" b="1" u="sng" spc="-19" dirty="0">
                <a:solidFill>
                  <a:srgbClr val="404040"/>
                </a:solidFill>
                <a:uFill>
                  <a:solidFill>
                    <a:srgbClr val="404040"/>
                  </a:solidFill>
                </a:uFill>
                <a:latin typeface="Meiryo UI"/>
                <a:cs typeface="Meiryo UI"/>
              </a:rPr>
              <a:t>古紙を軸とした</a:t>
            </a:r>
            <a:r>
              <a:rPr sz="525" b="1" u="sng" spc="375" dirty="0">
                <a:solidFill>
                  <a:srgbClr val="404040"/>
                </a:solidFill>
                <a:uFill>
                  <a:solidFill>
                    <a:srgbClr val="404040"/>
                  </a:solidFill>
                </a:uFill>
                <a:latin typeface="Meiryo UI"/>
                <a:cs typeface="Meiryo UI"/>
              </a:rPr>
              <a:t> </a:t>
            </a:r>
            <a:r>
              <a:rPr sz="525" b="1" u="sng" spc="-19" dirty="0">
                <a:solidFill>
                  <a:srgbClr val="404040"/>
                </a:solidFill>
                <a:uFill>
                  <a:solidFill>
                    <a:srgbClr val="404040"/>
                  </a:solidFill>
                </a:uFill>
                <a:latin typeface="Meiryo UI"/>
                <a:cs typeface="Meiryo UI"/>
              </a:rPr>
              <a:t>循環ビジネス基盤</a:t>
            </a:r>
            <a:r>
              <a:rPr sz="525" b="1" u="sng" spc="-11" dirty="0">
                <a:solidFill>
                  <a:srgbClr val="404040"/>
                </a:solidFill>
                <a:uFill>
                  <a:solidFill>
                    <a:srgbClr val="404040"/>
                  </a:solidFill>
                </a:uFill>
                <a:latin typeface="Meiryo UI"/>
                <a:cs typeface="Meiryo UI"/>
              </a:rPr>
              <a:t>構築と主力</a:t>
            </a:r>
            <a:r>
              <a:rPr sz="525" b="1" u="sng" spc="-8" dirty="0">
                <a:solidFill>
                  <a:srgbClr val="404040"/>
                </a:solidFill>
                <a:uFill>
                  <a:solidFill>
                    <a:srgbClr val="404040"/>
                  </a:solidFill>
                </a:uFill>
                <a:latin typeface="Meiryo UI"/>
                <a:cs typeface="Meiryo UI"/>
              </a:rPr>
              <a:t>EU</a:t>
            </a:r>
            <a:r>
              <a:rPr sz="525" b="1" u="sng" spc="-38" dirty="0">
                <a:solidFill>
                  <a:srgbClr val="404040"/>
                </a:solidFill>
                <a:uFill>
                  <a:solidFill>
                    <a:srgbClr val="404040"/>
                  </a:solidFill>
                </a:uFill>
                <a:latin typeface="Meiryo UI"/>
                <a:cs typeface="Meiryo UI"/>
              </a:rPr>
              <a:t>の</a:t>
            </a:r>
            <a:r>
              <a:rPr sz="525" b="1" u="sng" spc="375" dirty="0">
                <a:solidFill>
                  <a:srgbClr val="404040"/>
                </a:solidFill>
                <a:uFill>
                  <a:solidFill>
                    <a:srgbClr val="404040"/>
                  </a:solidFill>
                </a:uFill>
                <a:latin typeface="Meiryo UI"/>
                <a:cs typeface="Meiryo UI"/>
              </a:rPr>
              <a:t>     </a:t>
            </a:r>
            <a:r>
              <a:rPr sz="525" b="1" u="sng" spc="-23" dirty="0">
                <a:solidFill>
                  <a:srgbClr val="404040"/>
                </a:solidFill>
                <a:uFill>
                  <a:solidFill>
                    <a:srgbClr val="404040"/>
                  </a:solidFill>
                </a:uFill>
                <a:latin typeface="Meiryo UI"/>
                <a:cs typeface="Meiryo UI"/>
              </a:rPr>
              <a:t>増加</a:t>
            </a:r>
            <a:endParaRPr sz="525">
              <a:latin typeface="Meiryo UI"/>
              <a:cs typeface="Meiryo UI"/>
            </a:endParaRPr>
          </a:p>
        </p:txBody>
      </p:sp>
      <p:sp>
        <p:nvSpPr>
          <p:cNvPr id="123" name="object 96">
            <a:extLst>
              <a:ext uri="{FF2B5EF4-FFF2-40B4-BE49-F238E27FC236}">
                <a16:creationId xmlns:a16="http://schemas.microsoft.com/office/drawing/2014/main" id="{A999C707-1984-4240-99CE-46284E9C9361}"/>
              </a:ext>
            </a:extLst>
          </p:cNvPr>
          <p:cNvSpPr txBox="1"/>
          <p:nvPr/>
        </p:nvSpPr>
        <p:spPr>
          <a:xfrm>
            <a:off x="8655298" y="3316511"/>
            <a:ext cx="433388" cy="419185"/>
          </a:xfrm>
          <a:prstGeom prst="rect">
            <a:avLst/>
          </a:prstGeom>
        </p:spPr>
        <p:txBody>
          <a:bodyPr vert="horz" wrap="square" lIns="0" tIns="10001" rIns="0" bIns="0" rtlCol="0">
            <a:spAutoFit/>
          </a:bodyPr>
          <a:lstStyle/>
          <a:p>
            <a:pPr marL="9525">
              <a:lnSpc>
                <a:spcPts val="716"/>
              </a:lnSpc>
              <a:spcBef>
                <a:spcPts val="79"/>
              </a:spcBef>
            </a:pPr>
            <a:r>
              <a:rPr sz="600" b="1" u="sng" spc="-8" dirty="0">
                <a:solidFill>
                  <a:srgbClr val="404040"/>
                </a:solidFill>
                <a:uFill>
                  <a:solidFill>
                    <a:srgbClr val="404040"/>
                  </a:solidFill>
                </a:uFill>
                <a:latin typeface="Meiryo UI"/>
                <a:cs typeface="Meiryo UI"/>
              </a:rPr>
              <a:t>2029.3</a:t>
            </a:r>
            <a:r>
              <a:rPr sz="600" b="1" u="sng" spc="-38" dirty="0">
                <a:solidFill>
                  <a:srgbClr val="404040"/>
                </a:solidFill>
                <a:uFill>
                  <a:solidFill>
                    <a:srgbClr val="404040"/>
                  </a:solidFill>
                </a:uFill>
                <a:latin typeface="Meiryo UI"/>
                <a:cs typeface="Meiryo UI"/>
              </a:rPr>
              <a:t>期</a:t>
            </a:r>
            <a:endParaRPr sz="600">
              <a:latin typeface="Meiryo UI"/>
              <a:cs typeface="Meiryo UI"/>
            </a:endParaRPr>
          </a:p>
          <a:p>
            <a:pPr marL="9525">
              <a:lnSpc>
                <a:spcPts val="626"/>
              </a:lnSpc>
            </a:pPr>
            <a:r>
              <a:rPr sz="525" dirty="0">
                <a:solidFill>
                  <a:srgbClr val="404040"/>
                </a:solidFill>
                <a:latin typeface="Meiryo UI"/>
                <a:cs typeface="Meiryo UI"/>
              </a:rPr>
              <a:t>PAT</a:t>
            </a:r>
            <a:r>
              <a:rPr sz="525" spc="161" dirty="0">
                <a:solidFill>
                  <a:srgbClr val="404040"/>
                </a:solidFill>
                <a:latin typeface="Meiryo UI"/>
                <a:cs typeface="Meiryo UI"/>
              </a:rPr>
              <a:t> </a:t>
            </a:r>
            <a:r>
              <a:rPr sz="525" spc="-8" dirty="0">
                <a:solidFill>
                  <a:srgbClr val="404040"/>
                </a:solidFill>
                <a:latin typeface="Meiryo UI"/>
                <a:cs typeface="Meiryo UI"/>
              </a:rPr>
              <a:t>10</a:t>
            </a:r>
            <a:r>
              <a:rPr sz="525" spc="-23" dirty="0">
                <a:solidFill>
                  <a:srgbClr val="404040"/>
                </a:solidFill>
                <a:latin typeface="Meiryo UI"/>
                <a:cs typeface="Meiryo UI"/>
              </a:rPr>
              <a:t>億円</a:t>
            </a:r>
            <a:endParaRPr sz="525">
              <a:latin typeface="Meiryo UI"/>
              <a:cs typeface="Meiryo UI"/>
            </a:endParaRPr>
          </a:p>
          <a:p>
            <a:pPr marL="9525" marR="3810"/>
            <a:r>
              <a:rPr sz="525" spc="-19" dirty="0">
                <a:solidFill>
                  <a:srgbClr val="404040"/>
                </a:solidFill>
                <a:latin typeface="Meiryo UI"/>
                <a:cs typeface="Meiryo UI"/>
              </a:rPr>
              <a:t>段ボール以外の収益基盤の確</a:t>
            </a:r>
            <a:r>
              <a:rPr sz="525" spc="-8" dirty="0">
                <a:solidFill>
                  <a:srgbClr val="404040"/>
                </a:solidFill>
                <a:latin typeface="Meiryo UI"/>
                <a:cs typeface="Meiryo UI"/>
              </a:rPr>
              <a:t>立</a:t>
            </a:r>
            <a:r>
              <a:rPr sz="525" spc="-38" dirty="0">
                <a:solidFill>
                  <a:srgbClr val="404040"/>
                </a:solidFill>
                <a:latin typeface="Meiryo UI"/>
                <a:cs typeface="Meiryo UI"/>
              </a:rPr>
              <a:t>）</a:t>
            </a:r>
            <a:endParaRPr sz="525">
              <a:latin typeface="Meiryo UI"/>
              <a:cs typeface="Meiryo UI"/>
            </a:endParaRPr>
          </a:p>
        </p:txBody>
      </p:sp>
      <p:grpSp>
        <p:nvGrpSpPr>
          <p:cNvPr id="124" name="object 97">
            <a:extLst>
              <a:ext uri="{FF2B5EF4-FFF2-40B4-BE49-F238E27FC236}">
                <a16:creationId xmlns:a16="http://schemas.microsoft.com/office/drawing/2014/main" id="{72FAC74E-7F5A-48AD-BC44-118FC2528EB7}"/>
              </a:ext>
            </a:extLst>
          </p:cNvPr>
          <p:cNvGrpSpPr/>
          <p:nvPr/>
        </p:nvGrpSpPr>
        <p:grpSpPr>
          <a:xfrm>
            <a:off x="6531006" y="4034695"/>
            <a:ext cx="776288" cy="199073"/>
            <a:chOff x="8708008" y="4236594"/>
            <a:chExt cx="1035050" cy="265430"/>
          </a:xfrm>
        </p:grpSpPr>
        <p:sp>
          <p:nvSpPr>
            <p:cNvPr id="125" name="object 98">
              <a:extLst>
                <a:ext uri="{FF2B5EF4-FFF2-40B4-BE49-F238E27FC236}">
                  <a16:creationId xmlns:a16="http://schemas.microsoft.com/office/drawing/2014/main" id="{246A56DA-D131-4963-8FBD-CFE266408B40}"/>
                </a:ext>
              </a:extLst>
            </p:cNvPr>
            <p:cNvSpPr/>
            <p:nvPr/>
          </p:nvSpPr>
          <p:spPr>
            <a:xfrm>
              <a:off x="8711183" y="4239769"/>
              <a:ext cx="1028700" cy="259079"/>
            </a:xfrm>
            <a:custGeom>
              <a:avLst/>
              <a:gdLst/>
              <a:ahLst/>
              <a:cxnLst/>
              <a:rect l="l" t="t" r="r" b="b"/>
              <a:pathLst>
                <a:path w="1028700" h="259079">
                  <a:moveTo>
                    <a:pt x="985519" y="0"/>
                  </a:moveTo>
                  <a:lnTo>
                    <a:pt x="43180" y="0"/>
                  </a:lnTo>
                  <a:lnTo>
                    <a:pt x="26371" y="3392"/>
                  </a:lnTo>
                  <a:lnTo>
                    <a:pt x="12646" y="12646"/>
                  </a:lnTo>
                  <a:lnTo>
                    <a:pt x="3392" y="26371"/>
                  </a:lnTo>
                  <a:lnTo>
                    <a:pt x="0" y="43180"/>
                  </a:lnTo>
                  <a:lnTo>
                    <a:pt x="0" y="215900"/>
                  </a:lnTo>
                  <a:lnTo>
                    <a:pt x="3392" y="232708"/>
                  </a:lnTo>
                  <a:lnTo>
                    <a:pt x="12646" y="246433"/>
                  </a:lnTo>
                  <a:lnTo>
                    <a:pt x="26371" y="255687"/>
                  </a:lnTo>
                  <a:lnTo>
                    <a:pt x="43180" y="259080"/>
                  </a:lnTo>
                  <a:lnTo>
                    <a:pt x="985519" y="259080"/>
                  </a:lnTo>
                  <a:lnTo>
                    <a:pt x="1002328" y="255687"/>
                  </a:lnTo>
                  <a:lnTo>
                    <a:pt x="1016053" y="246433"/>
                  </a:lnTo>
                  <a:lnTo>
                    <a:pt x="1025307" y="232708"/>
                  </a:lnTo>
                  <a:lnTo>
                    <a:pt x="1028700" y="215900"/>
                  </a:lnTo>
                  <a:lnTo>
                    <a:pt x="1028700" y="43180"/>
                  </a:lnTo>
                  <a:lnTo>
                    <a:pt x="1025307" y="26371"/>
                  </a:lnTo>
                  <a:lnTo>
                    <a:pt x="1016053" y="12646"/>
                  </a:lnTo>
                  <a:lnTo>
                    <a:pt x="1002328" y="3392"/>
                  </a:lnTo>
                  <a:lnTo>
                    <a:pt x="985519" y="0"/>
                  </a:lnTo>
                  <a:close/>
                </a:path>
              </a:pathLst>
            </a:custGeom>
            <a:solidFill>
              <a:srgbClr val="FFFFFF"/>
            </a:solidFill>
          </p:spPr>
          <p:txBody>
            <a:bodyPr wrap="square" lIns="0" tIns="0" rIns="0" bIns="0" rtlCol="0"/>
            <a:lstStyle/>
            <a:p>
              <a:endParaRPr sz="1350"/>
            </a:p>
          </p:txBody>
        </p:sp>
        <p:sp>
          <p:nvSpPr>
            <p:cNvPr id="126" name="object 99">
              <a:extLst>
                <a:ext uri="{FF2B5EF4-FFF2-40B4-BE49-F238E27FC236}">
                  <a16:creationId xmlns:a16="http://schemas.microsoft.com/office/drawing/2014/main" id="{4735E6B3-845C-4136-91AA-A83634B2505E}"/>
                </a:ext>
              </a:extLst>
            </p:cNvPr>
            <p:cNvSpPr/>
            <p:nvPr/>
          </p:nvSpPr>
          <p:spPr>
            <a:xfrm>
              <a:off x="8711183" y="4239769"/>
              <a:ext cx="1028700" cy="259079"/>
            </a:xfrm>
            <a:custGeom>
              <a:avLst/>
              <a:gdLst/>
              <a:ahLst/>
              <a:cxnLst/>
              <a:rect l="l" t="t" r="r" b="b"/>
              <a:pathLst>
                <a:path w="1028700" h="259079">
                  <a:moveTo>
                    <a:pt x="0" y="43180"/>
                  </a:moveTo>
                  <a:lnTo>
                    <a:pt x="3392" y="26371"/>
                  </a:lnTo>
                  <a:lnTo>
                    <a:pt x="12646" y="12646"/>
                  </a:lnTo>
                  <a:lnTo>
                    <a:pt x="26371" y="3392"/>
                  </a:lnTo>
                  <a:lnTo>
                    <a:pt x="43180" y="0"/>
                  </a:lnTo>
                  <a:lnTo>
                    <a:pt x="985519" y="0"/>
                  </a:lnTo>
                  <a:lnTo>
                    <a:pt x="1002328" y="3392"/>
                  </a:lnTo>
                  <a:lnTo>
                    <a:pt x="1016053" y="12646"/>
                  </a:lnTo>
                  <a:lnTo>
                    <a:pt x="1025307" y="26371"/>
                  </a:lnTo>
                  <a:lnTo>
                    <a:pt x="1028700" y="43180"/>
                  </a:lnTo>
                  <a:lnTo>
                    <a:pt x="1028700" y="215900"/>
                  </a:lnTo>
                  <a:lnTo>
                    <a:pt x="1025307" y="232708"/>
                  </a:lnTo>
                  <a:lnTo>
                    <a:pt x="1016053" y="246433"/>
                  </a:lnTo>
                  <a:lnTo>
                    <a:pt x="1002328" y="255687"/>
                  </a:lnTo>
                  <a:lnTo>
                    <a:pt x="985519" y="259080"/>
                  </a:lnTo>
                  <a:lnTo>
                    <a:pt x="43180" y="259080"/>
                  </a:lnTo>
                  <a:lnTo>
                    <a:pt x="26371" y="255687"/>
                  </a:lnTo>
                  <a:lnTo>
                    <a:pt x="12646" y="246433"/>
                  </a:lnTo>
                  <a:lnTo>
                    <a:pt x="3392" y="232708"/>
                  </a:lnTo>
                  <a:lnTo>
                    <a:pt x="0" y="215900"/>
                  </a:lnTo>
                  <a:lnTo>
                    <a:pt x="0" y="43180"/>
                  </a:lnTo>
                  <a:close/>
                </a:path>
              </a:pathLst>
            </a:custGeom>
            <a:ln w="6350">
              <a:solidFill>
                <a:srgbClr val="A4A4A4"/>
              </a:solidFill>
            </a:ln>
          </p:spPr>
          <p:txBody>
            <a:bodyPr wrap="square" lIns="0" tIns="0" rIns="0" bIns="0" rtlCol="0"/>
            <a:lstStyle/>
            <a:p>
              <a:endParaRPr sz="1350"/>
            </a:p>
          </p:txBody>
        </p:sp>
      </p:grpSp>
      <p:sp>
        <p:nvSpPr>
          <p:cNvPr id="127" name="object 100">
            <a:extLst>
              <a:ext uri="{FF2B5EF4-FFF2-40B4-BE49-F238E27FC236}">
                <a16:creationId xmlns:a16="http://schemas.microsoft.com/office/drawing/2014/main" id="{E5E7F6D1-193F-49D5-930C-DACDE9F19B16}"/>
              </a:ext>
            </a:extLst>
          </p:cNvPr>
          <p:cNvSpPr txBox="1"/>
          <p:nvPr/>
        </p:nvSpPr>
        <p:spPr>
          <a:xfrm>
            <a:off x="6537042" y="4084858"/>
            <a:ext cx="764381" cy="89929"/>
          </a:xfrm>
          <a:prstGeom prst="rect">
            <a:avLst/>
          </a:prstGeom>
        </p:spPr>
        <p:txBody>
          <a:bodyPr vert="horz" wrap="square" lIns="0" tIns="9049" rIns="0" bIns="0" rtlCol="0">
            <a:spAutoFit/>
          </a:bodyPr>
          <a:lstStyle/>
          <a:p>
            <a:pPr marL="40481">
              <a:spcBef>
                <a:spcPts val="71"/>
              </a:spcBef>
            </a:pPr>
            <a:r>
              <a:rPr sz="525" spc="-19" dirty="0">
                <a:solidFill>
                  <a:srgbClr val="404040"/>
                </a:solidFill>
                <a:latin typeface="Meiryo UI"/>
                <a:cs typeface="Meiryo UI"/>
              </a:rPr>
              <a:t>ファーストワンマイル事業化</a:t>
            </a:r>
            <a:endParaRPr sz="525">
              <a:latin typeface="Meiryo UI"/>
              <a:cs typeface="Meiryo UI"/>
            </a:endParaRPr>
          </a:p>
        </p:txBody>
      </p:sp>
      <p:grpSp>
        <p:nvGrpSpPr>
          <p:cNvPr id="128" name="object 101">
            <a:extLst>
              <a:ext uri="{FF2B5EF4-FFF2-40B4-BE49-F238E27FC236}">
                <a16:creationId xmlns:a16="http://schemas.microsoft.com/office/drawing/2014/main" id="{B690C945-BF3E-4B60-AEED-D981C1F314D6}"/>
              </a:ext>
            </a:extLst>
          </p:cNvPr>
          <p:cNvGrpSpPr/>
          <p:nvPr/>
        </p:nvGrpSpPr>
        <p:grpSpPr>
          <a:xfrm>
            <a:off x="6531006" y="4247293"/>
            <a:ext cx="776288" cy="199073"/>
            <a:chOff x="8708008" y="4520058"/>
            <a:chExt cx="1035050" cy="265430"/>
          </a:xfrm>
        </p:grpSpPr>
        <p:sp>
          <p:nvSpPr>
            <p:cNvPr id="129" name="object 102">
              <a:extLst>
                <a:ext uri="{FF2B5EF4-FFF2-40B4-BE49-F238E27FC236}">
                  <a16:creationId xmlns:a16="http://schemas.microsoft.com/office/drawing/2014/main" id="{5E0337B8-E156-4316-A679-596B6EB638EC}"/>
                </a:ext>
              </a:extLst>
            </p:cNvPr>
            <p:cNvSpPr/>
            <p:nvPr/>
          </p:nvSpPr>
          <p:spPr>
            <a:xfrm>
              <a:off x="8711183" y="4523233"/>
              <a:ext cx="1028700" cy="259079"/>
            </a:xfrm>
            <a:custGeom>
              <a:avLst/>
              <a:gdLst/>
              <a:ahLst/>
              <a:cxnLst/>
              <a:rect l="l" t="t" r="r" b="b"/>
              <a:pathLst>
                <a:path w="1028700" h="259079">
                  <a:moveTo>
                    <a:pt x="985519" y="0"/>
                  </a:moveTo>
                  <a:lnTo>
                    <a:pt x="43180" y="0"/>
                  </a:lnTo>
                  <a:lnTo>
                    <a:pt x="26371" y="3392"/>
                  </a:lnTo>
                  <a:lnTo>
                    <a:pt x="12646" y="12646"/>
                  </a:lnTo>
                  <a:lnTo>
                    <a:pt x="3392" y="26371"/>
                  </a:lnTo>
                  <a:lnTo>
                    <a:pt x="0" y="43180"/>
                  </a:lnTo>
                  <a:lnTo>
                    <a:pt x="0" y="215900"/>
                  </a:lnTo>
                  <a:lnTo>
                    <a:pt x="3392" y="232708"/>
                  </a:lnTo>
                  <a:lnTo>
                    <a:pt x="12646" y="246433"/>
                  </a:lnTo>
                  <a:lnTo>
                    <a:pt x="26371" y="255687"/>
                  </a:lnTo>
                  <a:lnTo>
                    <a:pt x="43180" y="259080"/>
                  </a:lnTo>
                  <a:lnTo>
                    <a:pt x="985519" y="259080"/>
                  </a:lnTo>
                  <a:lnTo>
                    <a:pt x="1002328" y="255687"/>
                  </a:lnTo>
                  <a:lnTo>
                    <a:pt x="1016053" y="246433"/>
                  </a:lnTo>
                  <a:lnTo>
                    <a:pt x="1025307" y="232708"/>
                  </a:lnTo>
                  <a:lnTo>
                    <a:pt x="1028700" y="215900"/>
                  </a:lnTo>
                  <a:lnTo>
                    <a:pt x="1028700" y="43180"/>
                  </a:lnTo>
                  <a:lnTo>
                    <a:pt x="1025307" y="26371"/>
                  </a:lnTo>
                  <a:lnTo>
                    <a:pt x="1016053" y="12646"/>
                  </a:lnTo>
                  <a:lnTo>
                    <a:pt x="1002328" y="3392"/>
                  </a:lnTo>
                  <a:lnTo>
                    <a:pt x="985519" y="0"/>
                  </a:lnTo>
                  <a:close/>
                </a:path>
              </a:pathLst>
            </a:custGeom>
            <a:solidFill>
              <a:srgbClr val="FFFFFF"/>
            </a:solidFill>
          </p:spPr>
          <p:txBody>
            <a:bodyPr wrap="square" lIns="0" tIns="0" rIns="0" bIns="0" rtlCol="0"/>
            <a:lstStyle/>
            <a:p>
              <a:endParaRPr sz="1350"/>
            </a:p>
          </p:txBody>
        </p:sp>
        <p:sp>
          <p:nvSpPr>
            <p:cNvPr id="130" name="object 103">
              <a:extLst>
                <a:ext uri="{FF2B5EF4-FFF2-40B4-BE49-F238E27FC236}">
                  <a16:creationId xmlns:a16="http://schemas.microsoft.com/office/drawing/2014/main" id="{60681277-3037-4C9E-A580-3F85D4BDBBDD}"/>
                </a:ext>
              </a:extLst>
            </p:cNvPr>
            <p:cNvSpPr/>
            <p:nvPr/>
          </p:nvSpPr>
          <p:spPr>
            <a:xfrm>
              <a:off x="8711183" y="4523233"/>
              <a:ext cx="1028700" cy="259079"/>
            </a:xfrm>
            <a:custGeom>
              <a:avLst/>
              <a:gdLst/>
              <a:ahLst/>
              <a:cxnLst/>
              <a:rect l="l" t="t" r="r" b="b"/>
              <a:pathLst>
                <a:path w="1028700" h="259079">
                  <a:moveTo>
                    <a:pt x="0" y="43180"/>
                  </a:moveTo>
                  <a:lnTo>
                    <a:pt x="3392" y="26371"/>
                  </a:lnTo>
                  <a:lnTo>
                    <a:pt x="12646" y="12646"/>
                  </a:lnTo>
                  <a:lnTo>
                    <a:pt x="26371" y="3392"/>
                  </a:lnTo>
                  <a:lnTo>
                    <a:pt x="43180" y="0"/>
                  </a:lnTo>
                  <a:lnTo>
                    <a:pt x="985519" y="0"/>
                  </a:lnTo>
                  <a:lnTo>
                    <a:pt x="1002328" y="3392"/>
                  </a:lnTo>
                  <a:lnTo>
                    <a:pt x="1016053" y="12646"/>
                  </a:lnTo>
                  <a:lnTo>
                    <a:pt x="1025307" y="26371"/>
                  </a:lnTo>
                  <a:lnTo>
                    <a:pt x="1028700" y="43180"/>
                  </a:lnTo>
                  <a:lnTo>
                    <a:pt x="1028700" y="215900"/>
                  </a:lnTo>
                  <a:lnTo>
                    <a:pt x="1025307" y="232708"/>
                  </a:lnTo>
                  <a:lnTo>
                    <a:pt x="1016053" y="246433"/>
                  </a:lnTo>
                  <a:lnTo>
                    <a:pt x="1002328" y="255687"/>
                  </a:lnTo>
                  <a:lnTo>
                    <a:pt x="985519" y="259080"/>
                  </a:lnTo>
                  <a:lnTo>
                    <a:pt x="43180" y="259080"/>
                  </a:lnTo>
                  <a:lnTo>
                    <a:pt x="26371" y="255687"/>
                  </a:lnTo>
                  <a:lnTo>
                    <a:pt x="12646" y="246433"/>
                  </a:lnTo>
                  <a:lnTo>
                    <a:pt x="3392" y="232708"/>
                  </a:lnTo>
                  <a:lnTo>
                    <a:pt x="0" y="215900"/>
                  </a:lnTo>
                  <a:lnTo>
                    <a:pt x="0" y="43180"/>
                  </a:lnTo>
                  <a:close/>
                </a:path>
              </a:pathLst>
            </a:custGeom>
            <a:ln w="6350">
              <a:solidFill>
                <a:srgbClr val="A4A4A4"/>
              </a:solidFill>
            </a:ln>
          </p:spPr>
          <p:txBody>
            <a:bodyPr wrap="square" lIns="0" tIns="0" rIns="0" bIns="0" rtlCol="0"/>
            <a:lstStyle/>
            <a:p>
              <a:endParaRPr sz="1350"/>
            </a:p>
          </p:txBody>
        </p:sp>
      </p:grpSp>
      <p:sp>
        <p:nvSpPr>
          <p:cNvPr id="131" name="object 104">
            <a:extLst>
              <a:ext uri="{FF2B5EF4-FFF2-40B4-BE49-F238E27FC236}">
                <a16:creationId xmlns:a16="http://schemas.microsoft.com/office/drawing/2014/main" id="{AA4BF898-C562-4152-B643-85E024DFCCD8}"/>
              </a:ext>
            </a:extLst>
          </p:cNvPr>
          <p:cNvSpPr txBox="1"/>
          <p:nvPr/>
        </p:nvSpPr>
        <p:spPr>
          <a:xfrm>
            <a:off x="6537042" y="4297138"/>
            <a:ext cx="764381" cy="89929"/>
          </a:xfrm>
          <a:prstGeom prst="rect">
            <a:avLst/>
          </a:prstGeom>
        </p:spPr>
        <p:txBody>
          <a:bodyPr vert="horz" wrap="square" lIns="0" tIns="9049" rIns="0" bIns="0" rtlCol="0">
            <a:spAutoFit/>
          </a:bodyPr>
          <a:lstStyle/>
          <a:p>
            <a:pPr marL="80486">
              <a:spcBef>
                <a:spcPts val="71"/>
              </a:spcBef>
            </a:pPr>
            <a:r>
              <a:rPr sz="525" spc="-19" dirty="0">
                <a:solidFill>
                  <a:srgbClr val="404040"/>
                </a:solidFill>
                <a:latin typeface="Meiryo UI"/>
                <a:cs typeface="Meiryo UI"/>
              </a:rPr>
              <a:t>循環ビジネス収益強化</a:t>
            </a:r>
            <a:endParaRPr sz="525">
              <a:latin typeface="Meiryo UI"/>
              <a:cs typeface="Meiryo UI"/>
            </a:endParaRPr>
          </a:p>
        </p:txBody>
      </p:sp>
      <p:grpSp>
        <p:nvGrpSpPr>
          <p:cNvPr id="132" name="object 105">
            <a:extLst>
              <a:ext uri="{FF2B5EF4-FFF2-40B4-BE49-F238E27FC236}">
                <a16:creationId xmlns:a16="http://schemas.microsoft.com/office/drawing/2014/main" id="{532FA5F9-AD4D-4CFA-91C5-74ED5D3AE135}"/>
              </a:ext>
            </a:extLst>
          </p:cNvPr>
          <p:cNvGrpSpPr/>
          <p:nvPr/>
        </p:nvGrpSpPr>
        <p:grpSpPr>
          <a:xfrm>
            <a:off x="6531006" y="4459891"/>
            <a:ext cx="776288" cy="198120"/>
            <a:chOff x="8708008" y="4803521"/>
            <a:chExt cx="1035050" cy="264160"/>
          </a:xfrm>
        </p:grpSpPr>
        <p:sp>
          <p:nvSpPr>
            <p:cNvPr id="133" name="object 106">
              <a:extLst>
                <a:ext uri="{FF2B5EF4-FFF2-40B4-BE49-F238E27FC236}">
                  <a16:creationId xmlns:a16="http://schemas.microsoft.com/office/drawing/2014/main" id="{181FAD16-0C7B-437A-8E43-925C51D6409E}"/>
                </a:ext>
              </a:extLst>
            </p:cNvPr>
            <p:cNvSpPr/>
            <p:nvPr/>
          </p:nvSpPr>
          <p:spPr>
            <a:xfrm>
              <a:off x="8711183" y="4806696"/>
              <a:ext cx="1028700" cy="257810"/>
            </a:xfrm>
            <a:custGeom>
              <a:avLst/>
              <a:gdLst/>
              <a:ahLst/>
              <a:cxnLst/>
              <a:rect l="l" t="t" r="r" b="b"/>
              <a:pathLst>
                <a:path w="1028700" h="257810">
                  <a:moveTo>
                    <a:pt x="985774" y="0"/>
                  </a:moveTo>
                  <a:lnTo>
                    <a:pt x="42926" y="0"/>
                  </a:lnTo>
                  <a:lnTo>
                    <a:pt x="26215" y="3372"/>
                  </a:lnTo>
                  <a:lnTo>
                    <a:pt x="12571" y="12571"/>
                  </a:lnTo>
                  <a:lnTo>
                    <a:pt x="3372" y="26215"/>
                  </a:lnTo>
                  <a:lnTo>
                    <a:pt x="0" y="42925"/>
                  </a:lnTo>
                  <a:lnTo>
                    <a:pt x="0" y="214629"/>
                  </a:lnTo>
                  <a:lnTo>
                    <a:pt x="3372" y="231340"/>
                  </a:lnTo>
                  <a:lnTo>
                    <a:pt x="12571" y="244984"/>
                  </a:lnTo>
                  <a:lnTo>
                    <a:pt x="26215" y="254183"/>
                  </a:lnTo>
                  <a:lnTo>
                    <a:pt x="42926" y="257555"/>
                  </a:lnTo>
                  <a:lnTo>
                    <a:pt x="985774" y="257555"/>
                  </a:lnTo>
                  <a:lnTo>
                    <a:pt x="1002484" y="254183"/>
                  </a:lnTo>
                  <a:lnTo>
                    <a:pt x="1016128" y="244984"/>
                  </a:lnTo>
                  <a:lnTo>
                    <a:pt x="1025327" y="231340"/>
                  </a:lnTo>
                  <a:lnTo>
                    <a:pt x="1028700" y="214629"/>
                  </a:lnTo>
                  <a:lnTo>
                    <a:pt x="1028700" y="42925"/>
                  </a:lnTo>
                  <a:lnTo>
                    <a:pt x="1025327" y="26215"/>
                  </a:lnTo>
                  <a:lnTo>
                    <a:pt x="1016128" y="12571"/>
                  </a:lnTo>
                  <a:lnTo>
                    <a:pt x="1002484" y="3372"/>
                  </a:lnTo>
                  <a:lnTo>
                    <a:pt x="985774" y="0"/>
                  </a:lnTo>
                  <a:close/>
                </a:path>
              </a:pathLst>
            </a:custGeom>
            <a:solidFill>
              <a:srgbClr val="FFFFFF"/>
            </a:solidFill>
          </p:spPr>
          <p:txBody>
            <a:bodyPr wrap="square" lIns="0" tIns="0" rIns="0" bIns="0" rtlCol="0"/>
            <a:lstStyle/>
            <a:p>
              <a:endParaRPr sz="1350"/>
            </a:p>
          </p:txBody>
        </p:sp>
        <p:sp>
          <p:nvSpPr>
            <p:cNvPr id="134" name="object 107">
              <a:extLst>
                <a:ext uri="{FF2B5EF4-FFF2-40B4-BE49-F238E27FC236}">
                  <a16:creationId xmlns:a16="http://schemas.microsoft.com/office/drawing/2014/main" id="{EF025E20-D909-4A39-987E-6B62AE2A0CF0}"/>
                </a:ext>
              </a:extLst>
            </p:cNvPr>
            <p:cNvSpPr/>
            <p:nvPr/>
          </p:nvSpPr>
          <p:spPr>
            <a:xfrm>
              <a:off x="8711183" y="4806696"/>
              <a:ext cx="1028700" cy="257810"/>
            </a:xfrm>
            <a:custGeom>
              <a:avLst/>
              <a:gdLst/>
              <a:ahLst/>
              <a:cxnLst/>
              <a:rect l="l" t="t" r="r" b="b"/>
              <a:pathLst>
                <a:path w="1028700" h="257810">
                  <a:moveTo>
                    <a:pt x="0" y="42925"/>
                  </a:moveTo>
                  <a:lnTo>
                    <a:pt x="3372" y="26215"/>
                  </a:lnTo>
                  <a:lnTo>
                    <a:pt x="12571" y="12571"/>
                  </a:lnTo>
                  <a:lnTo>
                    <a:pt x="26215" y="3372"/>
                  </a:lnTo>
                  <a:lnTo>
                    <a:pt x="42926" y="0"/>
                  </a:lnTo>
                  <a:lnTo>
                    <a:pt x="985774" y="0"/>
                  </a:lnTo>
                  <a:lnTo>
                    <a:pt x="1002484" y="3372"/>
                  </a:lnTo>
                  <a:lnTo>
                    <a:pt x="1016128" y="12571"/>
                  </a:lnTo>
                  <a:lnTo>
                    <a:pt x="1025327" y="26215"/>
                  </a:lnTo>
                  <a:lnTo>
                    <a:pt x="1028700" y="42925"/>
                  </a:lnTo>
                  <a:lnTo>
                    <a:pt x="1028700" y="214629"/>
                  </a:lnTo>
                  <a:lnTo>
                    <a:pt x="1025327" y="231340"/>
                  </a:lnTo>
                  <a:lnTo>
                    <a:pt x="1016128" y="244984"/>
                  </a:lnTo>
                  <a:lnTo>
                    <a:pt x="1002484" y="254183"/>
                  </a:lnTo>
                  <a:lnTo>
                    <a:pt x="985774" y="257555"/>
                  </a:lnTo>
                  <a:lnTo>
                    <a:pt x="42926" y="257555"/>
                  </a:lnTo>
                  <a:lnTo>
                    <a:pt x="26215" y="254183"/>
                  </a:lnTo>
                  <a:lnTo>
                    <a:pt x="12571" y="244984"/>
                  </a:lnTo>
                  <a:lnTo>
                    <a:pt x="3372" y="231340"/>
                  </a:lnTo>
                  <a:lnTo>
                    <a:pt x="0" y="214629"/>
                  </a:lnTo>
                  <a:lnTo>
                    <a:pt x="0" y="42925"/>
                  </a:lnTo>
                  <a:close/>
                </a:path>
              </a:pathLst>
            </a:custGeom>
            <a:ln w="6350">
              <a:solidFill>
                <a:srgbClr val="A4A4A4"/>
              </a:solidFill>
            </a:ln>
          </p:spPr>
          <p:txBody>
            <a:bodyPr wrap="square" lIns="0" tIns="0" rIns="0" bIns="0" rtlCol="0"/>
            <a:lstStyle/>
            <a:p>
              <a:endParaRPr sz="1350"/>
            </a:p>
          </p:txBody>
        </p:sp>
      </p:grpSp>
      <p:sp>
        <p:nvSpPr>
          <p:cNvPr id="135" name="object 108">
            <a:extLst>
              <a:ext uri="{FF2B5EF4-FFF2-40B4-BE49-F238E27FC236}">
                <a16:creationId xmlns:a16="http://schemas.microsoft.com/office/drawing/2014/main" id="{7E44A913-9C74-45C1-AC55-1D84B11FAAE3}"/>
              </a:ext>
            </a:extLst>
          </p:cNvPr>
          <p:cNvSpPr txBox="1"/>
          <p:nvPr/>
        </p:nvSpPr>
        <p:spPr>
          <a:xfrm>
            <a:off x="6537034" y="4469412"/>
            <a:ext cx="764381" cy="170720"/>
          </a:xfrm>
          <a:prstGeom prst="rect">
            <a:avLst/>
          </a:prstGeom>
        </p:spPr>
        <p:txBody>
          <a:bodyPr vert="horz" wrap="square" lIns="0" tIns="9049" rIns="0" bIns="0" rtlCol="0">
            <a:spAutoFit/>
          </a:bodyPr>
          <a:lstStyle/>
          <a:p>
            <a:pPr marL="123825" marR="98108" indent="-20955">
              <a:spcBef>
                <a:spcPts val="71"/>
              </a:spcBef>
            </a:pPr>
            <a:r>
              <a:rPr sz="525" spc="-19" dirty="0">
                <a:solidFill>
                  <a:srgbClr val="404040"/>
                </a:solidFill>
                <a:latin typeface="Meiryo UI"/>
                <a:cs typeface="Meiryo UI"/>
              </a:rPr>
              <a:t>オペレーションにおけるヒト/デジタルの融合</a:t>
            </a:r>
            <a:endParaRPr sz="525" dirty="0">
              <a:latin typeface="Meiryo UI"/>
              <a:cs typeface="Meiryo UI"/>
            </a:endParaRPr>
          </a:p>
        </p:txBody>
      </p:sp>
      <p:sp>
        <p:nvSpPr>
          <p:cNvPr id="136" name="object 109">
            <a:extLst>
              <a:ext uri="{FF2B5EF4-FFF2-40B4-BE49-F238E27FC236}">
                <a16:creationId xmlns:a16="http://schemas.microsoft.com/office/drawing/2014/main" id="{2CF54E3A-B0A2-42EE-A452-E8F57B9D3B39}"/>
              </a:ext>
            </a:extLst>
          </p:cNvPr>
          <p:cNvSpPr txBox="1"/>
          <p:nvPr/>
        </p:nvSpPr>
        <p:spPr>
          <a:xfrm>
            <a:off x="6558682" y="3805477"/>
            <a:ext cx="610076" cy="170720"/>
          </a:xfrm>
          <a:prstGeom prst="rect">
            <a:avLst/>
          </a:prstGeom>
        </p:spPr>
        <p:txBody>
          <a:bodyPr vert="horz" wrap="square" lIns="0" tIns="9049" rIns="0" bIns="0" rtlCol="0">
            <a:spAutoFit/>
          </a:bodyPr>
          <a:lstStyle/>
          <a:p>
            <a:pPr marL="9525" marR="3810" indent="953">
              <a:spcBef>
                <a:spcPts val="71"/>
              </a:spcBef>
            </a:pPr>
            <a:r>
              <a:rPr sz="525" b="1" spc="-19" dirty="0">
                <a:solidFill>
                  <a:srgbClr val="404040"/>
                </a:solidFill>
                <a:latin typeface="Meiryo UI"/>
                <a:cs typeface="Meiryo UI"/>
              </a:rPr>
              <a:t>既存ビジネスの強化と</a:t>
            </a:r>
            <a:r>
              <a:rPr sz="525" b="1" spc="-15" dirty="0">
                <a:solidFill>
                  <a:srgbClr val="404040"/>
                </a:solidFill>
                <a:latin typeface="Meiryo UI"/>
                <a:cs typeface="Meiryo UI"/>
              </a:rPr>
              <a:t>成長領域の基盤構築</a:t>
            </a:r>
            <a:endParaRPr sz="525">
              <a:latin typeface="Meiryo UI"/>
              <a:cs typeface="Meiryo UI"/>
            </a:endParaRPr>
          </a:p>
        </p:txBody>
      </p:sp>
      <p:grpSp>
        <p:nvGrpSpPr>
          <p:cNvPr id="141" name="object 114">
            <a:extLst>
              <a:ext uri="{FF2B5EF4-FFF2-40B4-BE49-F238E27FC236}">
                <a16:creationId xmlns:a16="http://schemas.microsoft.com/office/drawing/2014/main" id="{3E38382C-97F6-4042-B47F-1619C81B713D}"/>
              </a:ext>
            </a:extLst>
          </p:cNvPr>
          <p:cNvGrpSpPr/>
          <p:nvPr/>
        </p:nvGrpSpPr>
        <p:grpSpPr>
          <a:xfrm>
            <a:off x="7904891" y="3497486"/>
            <a:ext cx="703421" cy="211931"/>
            <a:chOff x="10539855" y="3520314"/>
            <a:chExt cx="937894" cy="282575"/>
          </a:xfrm>
        </p:grpSpPr>
        <p:sp>
          <p:nvSpPr>
            <p:cNvPr id="142" name="object 115">
              <a:extLst>
                <a:ext uri="{FF2B5EF4-FFF2-40B4-BE49-F238E27FC236}">
                  <a16:creationId xmlns:a16="http://schemas.microsoft.com/office/drawing/2014/main" id="{BDC4EE3B-109E-4F60-97FC-5560B738E766}"/>
                </a:ext>
              </a:extLst>
            </p:cNvPr>
            <p:cNvSpPr/>
            <p:nvPr/>
          </p:nvSpPr>
          <p:spPr>
            <a:xfrm>
              <a:off x="10543032" y="3523489"/>
              <a:ext cx="931544" cy="276225"/>
            </a:xfrm>
            <a:custGeom>
              <a:avLst/>
              <a:gdLst/>
              <a:ahLst/>
              <a:cxnLst/>
              <a:rect l="l" t="t" r="r" b="b"/>
              <a:pathLst>
                <a:path w="931545" h="276225">
                  <a:moveTo>
                    <a:pt x="885190" y="0"/>
                  </a:moveTo>
                  <a:lnTo>
                    <a:pt x="45974" y="0"/>
                  </a:lnTo>
                  <a:lnTo>
                    <a:pt x="28080" y="3613"/>
                  </a:lnTo>
                  <a:lnTo>
                    <a:pt x="13466" y="13466"/>
                  </a:lnTo>
                  <a:lnTo>
                    <a:pt x="3613" y="28080"/>
                  </a:lnTo>
                  <a:lnTo>
                    <a:pt x="0" y="45974"/>
                  </a:lnTo>
                  <a:lnTo>
                    <a:pt x="0" y="229870"/>
                  </a:lnTo>
                  <a:lnTo>
                    <a:pt x="3613" y="247763"/>
                  </a:lnTo>
                  <a:lnTo>
                    <a:pt x="13466" y="262377"/>
                  </a:lnTo>
                  <a:lnTo>
                    <a:pt x="28080" y="272230"/>
                  </a:lnTo>
                  <a:lnTo>
                    <a:pt x="45974" y="275844"/>
                  </a:lnTo>
                  <a:lnTo>
                    <a:pt x="885190" y="275844"/>
                  </a:lnTo>
                  <a:lnTo>
                    <a:pt x="903083" y="272230"/>
                  </a:lnTo>
                  <a:lnTo>
                    <a:pt x="917697" y="262377"/>
                  </a:lnTo>
                  <a:lnTo>
                    <a:pt x="927550" y="247763"/>
                  </a:lnTo>
                  <a:lnTo>
                    <a:pt x="931163" y="229870"/>
                  </a:lnTo>
                  <a:lnTo>
                    <a:pt x="931163" y="45974"/>
                  </a:lnTo>
                  <a:lnTo>
                    <a:pt x="927550" y="28080"/>
                  </a:lnTo>
                  <a:lnTo>
                    <a:pt x="917697" y="13466"/>
                  </a:lnTo>
                  <a:lnTo>
                    <a:pt x="903083" y="3613"/>
                  </a:lnTo>
                  <a:lnTo>
                    <a:pt x="885190" y="0"/>
                  </a:lnTo>
                  <a:close/>
                </a:path>
              </a:pathLst>
            </a:custGeom>
            <a:solidFill>
              <a:srgbClr val="FFFFFF"/>
            </a:solidFill>
          </p:spPr>
          <p:txBody>
            <a:bodyPr wrap="square" lIns="0" tIns="0" rIns="0" bIns="0" rtlCol="0"/>
            <a:lstStyle/>
            <a:p>
              <a:endParaRPr sz="1350"/>
            </a:p>
          </p:txBody>
        </p:sp>
        <p:sp>
          <p:nvSpPr>
            <p:cNvPr id="143" name="object 116">
              <a:extLst>
                <a:ext uri="{FF2B5EF4-FFF2-40B4-BE49-F238E27FC236}">
                  <a16:creationId xmlns:a16="http://schemas.microsoft.com/office/drawing/2014/main" id="{5104CB5D-A18C-4FB7-B145-78CC3B6A00A8}"/>
                </a:ext>
              </a:extLst>
            </p:cNvPr>
            <p:cNvSpPr/>
            <p:nvPr/>
          </p:nvSpPr>
          <p:spPr>
            <a:xfrm>
              <a:off x="10543030" y="3523489"/>
              <a:ext cx="931544" cy="276225"/>
            </a:xfrm>
            <a:custGeom>
              <a:avLst/>
              <a:gdLst/>
              <a:ahLst/>
              <a:cxnLst/>
              <a:rect l="l" t="t" r="r" b="b"/>
              <a:pathLst>
                <a:path w="931545" h="276225">
                  <a:moveTo>
                    <a:pt x="0" y="45974"/>
                  </a:moveTo>
                  <a:lnTo>
                    <a:pt x="3613" y="28080"/>
                  </a:lnTo>
                  <a:lnTo>
                    <a:pt x="13466" y="13466"/>
                  </a:lnTo>
                  <a:lnTo>
                    <a:pt x="28080" y="3613"/>
                  </a:lnTo>
                  <a:lnTo>
                    <a:pt x="45974" y="0"/>
                  </a:lnTo>
                  <a:lnTo>
                    <a:pt x="885190" y="0"/>
                  </a:lnTo>
                  <a:lnTo>
                    <a:pt x="903083" y="3613"/>
                  </a:lnTo>
                  <a:lnTo>
                    <a:pt x="917697" y="13466"/>
                  </a:lnTo>
                  <a:lnTo>
                    <a:pt x="927550" y="28080"/>
                  </a:lnTo>
                  <a:lnTo>
                    <a:pt x="931163" y="45974"/>
                  </a:lnTo>
                  <a:lnTo>
                    <a:pt x="931163" y="229870"/>
                  </a:lnTo>
                  <a:lnTo>
                    <a:pt x="927550" y="247763"/>
                  </a:lnTo>
                  <a:lnTo>
                    <a:pt x="917697" y="262377"/>
                  </a:lnTo>
                  <a:lnTo>
                    <a:pt x="903083" y="272230"/>
                  </a:lnTo>
                  <a:lnTo>
                    <a:pt x="885190" y="275844"/>
                  </a:lnTo>
                  <a:lnTo>
                    <a:pt x="45974" y="275844"/>
                  </a:lnTo>
                  <a:lnTo>
                    <a:pt x="28080" y="272230"/>
                  </a:lnTo>
                  <a:lnTo>
                    <a:pt x="13466" y="262377"/>
                  </a:lnTo>
                  <a:lnTo>
                    <a:pt x="3613" y="247763"/>
                  </a:lnTo>
                  <a:lnTo>
                    <a:pt x="0" y="229870"/>
                  </a:lnTo>
                  <a:lnTo>
                    <a:pt x="0" y="45974"/>
                  </a:lnTo>
                  <a:close/>
                </a:path>
              </a:pathLst>
            </a:custGeom>
            <a:ln w="6350">
              <a:solidFill>
                <a:srgbClr val="A4A4A4"/>
              </a:solidFill>
            </a:ln>
          </p:spPr>
          <p:txBody>
            <a:bodyPr wrap="square" lIns="0" tIns="0" rIns="0" bIns="0" rtlCol="0"/>
            <a:lstStyle/>
            <a:p>
              <a:endParaRPr sz="1350"/>
            </a:p>
          </p:txBody>
        </p:sp>
      </p:grpSp>
      <p:sp>
        <p:nvSpPr>
          <p:cNvPr id="144" name="object 117">
            <a:extLst>
              <a:ext uri="{FF2B5EF4-FFF2-40B4-BE49-F238E27FC236}">
                <a16:creationId xmlns:a16="http://schemas.microsoft.com/office/drawing/2014/main" id="{228EE8EA-AE40-4BBE-B878-33C768926DED}"/>
              </a:ext>
            </a:extLst>
          </p:cNvPr>
          <p:cNvSpPr txBox="1"/>
          <p:nvPr/>
        </p:nvSpPr>
        <p:spPr>
          <a:xfrm>
            <a:off x="7977363" y="3289635"/>
            <a:ext cx="538639" cy="396423"/>
          </a:xfrm>
          <a:prstGeom prst="rect">
            <a:avLst/>
          </a:prstGeom>
        </p:spPr>
        <p:txBody>
          <a:bodyPr vert="horz" wrap="square" lIns="0" tIns="9049" rIns="0" bIns="0" rtlCol="0">
            <a:spAutoFit/>
          </a:bodyPr>
          <a:lstStyle/>
          <a:p>
            <a:pPr marL="9525" marR="3810" algn="ctr">
              <a:spcBef>
                <a:spcPts val="71"/>
              </a:spcBef>
            </a:pPr>
            <a:r>
              <a:rPr sz="525" b="1" spc="-15" dirty="0">
                <a:solidFill>
                  <a:srgbClr val="404040"/>
                </a:solidFill>
                <a:latin typeface="Meiryo UI"/>
                <a:cs typeface="Meiryo UI"/>
              </a:rPr>
              <a:t>複数の収益基盤の</a:t>
            </a:r>
            <a:r>
              <a:rPr sz="525" b="1" spc="-23" dirty="0">
                <a:solidFill>
                  <a:srgbClr val="404040"/>
                </a:solidFill>
                <a:latin typeface="Meiryo UI"/>
                <a:cs typeface="Meiryo UI"/>
              </a:rPr>
              <a:t>確立</a:t>
            </a:r>
            <a:endParaRPr sz="525">
              <a:latin typeface="Meiryo UI"/>
              <a:cs typeface="Meiryo UI"/>
            </a:endParaRPr>
          </a:p>
          <a:p>
            <a:pPr marL="36195" marR="9525" algn="ctr">
              <a:spcBef>
                <a:spcPts val="506"/>
              </a:spcBef>
            </a:pPr>
            <a:r>
              <a:rPr sz="525" spc="-19" dirty="0">
                <a:solidFill>
                  <a:srgbClr val="404040"/>
                </a:solidFill>
                <a:latin typeface="Meiryo UI"/>
                <a:cs typeface="Meiryo UI"/>
              </a:rPr>
              <a:t>ファーストワンマイル</a:t>
            </a:r>
            <a:r>
              <a:rPr sz="525" spc="-15" dirty="0">
                <a:solidFill>
                  <a:srgbClr val="404040"/>
                </a:solidFill>
                <a:latin typeface="Meiryo UI"/>
                <a:cs typeface="Meiryo UI"/>
              </a:rPr>
              <a:t>事業拡大</a:t>
            </a:r>
            <a:endParaRPr sz="525">
              <a:latin typeface="Meiryo UI"/>
              <a:cs typeface="Meiryo UI"/>
            </a:endParaRPr>
          </a:p>
        </p:txBody>
      </p:sp>
      <p:grpSp>
        <p:nvGrpSpPr>
          <p:cNvPr id="145" name="object 118">
            <a:extLst>
              <a:ext uri="{FF2B5EF4-FFF2-40B4-BE49-F238E27FC236}">
                <a16:creationId xmlns:a16="http://schemas.microsoft.com/office/drawing/2014/main" id="{F5409DDE-C9C8-4FB2-BC9E-60670BF7693A}"/>
              </a:ext>
            </a:extLst>
          </p:cNvPr>
          <p:cNvGrpSpPr/>
          <p:nvPr/>
        </p:nvGrpSpPr>
        <p:grpSpPr>
          <a:xfrm>
            <a:off x="7904891" y="3746660"/>
            <a:ext cx="698658" cy="363855"/>
            <a:chOff x="10539855" y="3852547"/>
            <a:chExt cx="931544" cy="485140"/>
          </a:xfrm>
        </p:grpSpPr>
        <p:sp>
          <p:nvSpPr>
            <p:cNvPr id="146" name="object 119">
              <a:extLst>
                <a:ext uri="{FF2B5EF4-FFF2-40B4-BE49-F238E27FC236}">
                  <a16:creationId xmlns:a16="http://schemas.microsoft.com/office/drawing/2014/main" id="{492C0345-BE35-4DD5-B8F5-13651E636B77}"/>
                </a:ext>
              </a:extLst>
            </p:cNvPr>
            <p:cNvSpPr/>
            <p:nvPr/>
          </p:nvSpPr>
          <p:spPr>
            <a:xfrm>
              <a:off x="10543032" y="3855722"/>
              <a:ext cx="925194" cy="478790"/>
            </a:xfrm>
            <a:custGeom>
              <a:avLst/>
              <a:gdLst/>
              <a:ahLst/>
              <a:cxnLst/>
              <a:rect l="l" t="t" r="r" b="b"/>
              <a:pathLst>
                <a:path w="925195" h="478789">
                  <a:moveTo>
                    <a:pt x="845312" y="0"/>
                  </a:moveTo>
                  <a:lnTo>
                    <a:pt x="79756" y="0"/>
                  </a:lnTo>
                  <a:lnTo>
                    <a:pt x="48713" y="6268"/>
                  </a:lnTo>
                  <a:lnTo>
                    <a:pt x="23361" y="23361"/>
                  </a:lnTo>
                  <a:lnTo>
                    <a:pt x="6268" y="48713"/>
                  </a:lnTo>
                  <a:lnTo>
                    <a:pt x="0" y="79756"/>
                  </a:lnTo>
                  <a:lnTo>
                    <a:pt x="0" y="398780"/>
                  </a:lnTo>
                  <a:lnTo>
                    <a:pt x="6268" y="429822"/>
                  </a:lnTo>
                  <a:lnTo>
                    <a:pt x="23361" y="455174"/>
                  </a:lnTo>
                  <a:lnTo>
                    <a:pt x="48713" y="472267"/>
                  </a:lnTo>
                  <a:lnTo>
                    <a:pt x="79756" y="478536"/>
                  </a:lnTo>
                  <a:lnTo>
                    <a:pt x="845312" y="478536"/>
                  </a:lnTo>
                  <a:lnTo>
                    <a:pt x="876354" y="472267"/>
                  </a:lnTo>
                  <a:lnTo>
                    <a:pt x="901706" y="455174"/>
                  </a:lnTo>
                  <a:lnTo>
                    <a:pt x="918799" y="429822"/>
                  </a:lnTo>
                  <a:lnTo>
                    <a:pt x="925068" y="398780"/>
                  </a:lnTo>
                  <a:lnTo>
                    <a:pt x="925068" y="79756"/>
                  </a:lnTo>
                  <a:lnTo>
                    <a:pt x="918799" y="48713"/>
                  </a:lnTo>
                  <a:lnTo>
                    <a:pt x="901706" y="23361"/>
                  </a:lnTo>
                  <a:lnTo>
                    <a:pt x="876354" y="6268"/>
                  </a:lnTo>
                  <a:lnTo>
                    <a:pt x="845312" y="0"/>
                  </a:lnTo>
                  <a:close/>
                </a:path>
              </a:pathLst>
            </a:custGeom>
            <a:solidFill>
              <a:srgbClr val="FFFFFF"/>
            </a:solidFill>
          </p:spPr>
          <p:txBody>
            <a:bodyPr wrap="square" lIns="0" tIns="0" rIns="0" bIns="0" rtlCol="0"/>
            <a:lstStyle/>
            <a:p>
              <a:endParaRPr sz="1350"/>
            </a:p>
          </p:txBody>
        </p:sp>
        <p:sp>
          <p:nvSpPr>
            <p:cNvPr id="147" name="object 120">
              <a:extLst>
                <a:ext uri="{FF2B5EF4-FFF2-40B4-BE49-F238E27FC236}">
                  <a16:creationId xmlns:a16="http://schemas.microsoft.com/office/drawing/2014/main" id="{06793303-DA84-4F64-87FB-1A7969691691}"/>
                </a:ext>
              </a:extLst>
            </p:cNvPr>
            <p:cNvSpPr/>
            <p:nvPr/>
          </p:nvSpPr>
          <p:spPr>
            <a:xfrm>
              <a:off x="10543030" y="3855722"/>
              <a:ext cx="925194" cy="478790"/>
            </a:xfrm>
            <a:custGeom>
              <a:avLst/>
              <a:gdLst/>
              <a:ahLst/>
              <a:cxnLst/>
              <a:rect l="l" t="t" r="r" b="b"/>
              <a:pathLst>
                <a:path w="925195" h="478789">
                  <a:moveTo>
                    <a:pt x="0" y="79756"/>
                  </a:moveTo>
                  <a:lnTo>
                    <a:pt x="6268" y="48713"/>
                  </a:lnTo>
                  <a:lnTo>
                    <a:pt x="23361" y="23361"/>
                  </a:lnTo>
                  <a:lnTo>
                    <a:pt x="48713" y="6268"/>
                  </a:lnTo>
                  <a:lnTo>
                    <a:pt x="79756" y="0"/>
                  </a:lnTo>
                  <a:lnTo>
                    <a:pt x="845312" y="0"/>
                  </a:lnTo>
                  <a:lnTo>
                    <a:pt x="876354" y="6268"/>
                  </a:lnTo>
                  <a:lnTo>
                    <a:pt x="901706" y="23361"/>
                  </a:lnTo>
                  <a:lnTo>
                    <a:pt x="918799" y="48713"/>
                  </a:lnTo>
                  <a:lnTo>
                    <a:pt x="925068" y="79756"/>
                  </a:lnTo>
                  <a:lnTo>
                    <a:pt x="925068" y="398780"/>
                  </a:lnTo>
                  <a:lnTo>
                    <a:pt x="918799" y="429822"/>
                  </a:lnTo>
                  <a:lnTo>
                    <a:pt x="901706" y="455174"/>
                  </a:lnTo>
                  <a:lnTo>
                    <a:pt x="876354" y="472267"/>
                  </a:lnTo>
                  <a:lnTo>
                    <a:pt x="845312" y="478536"/>
                  </a:lnTo>
                  <a:lnTo>
                    <a:pt x="79756" y="478536"/>
                  </a:lnTo>
                  <a:lnTo>
                    <a:pt x="48713" y="472267"/>
                  </a:lnTo>
                  <a:lnTo>
                    <a:pt x="23361" y="455174"/>
                  </a:lnTo>
                  <a:lnTo>
                    <a:pt x="6268" y="429822"/>
                  </a:lnTo>
                  <a:lnTo>
                    <a:pt x="0" y="398780"/>
                  </a:lnTo>
                  <a:lnTo>
                    <a:pt x="0" y="79756"/>
                  </a:lnTo>
                  <a:close/>
                </a:path>
              </a:pathLst>
            </a:custGeom>
            <a:ln w="6350">
              <a:solidFill>
                <a:srgbClr val="A4A4A4"/>
              </a:solidFill>
            </a:ln>
          </p:spPr>
          <p:txBody>
            <a:bodyPr wrap="square" lIns="0" tIns="0" rIns="0" bIns="0" rtlCol="0"/>
            <a:lstStyle/>
            <a:p>
              <a:endParaRPr sz="1350"/>
            </a:p>
          </p:txBody>
        </p:sp>
      </p:grpSp>
      <p:sp>
        <p:nvSpPr>
          <p:cNvPr id="148" name="object 121">
            <a:extLst>
              <a:ext uri="{FF2B5EF4-FFF2-40B4-BE49-F238E27FC236}">
                <a16:creationId xmlns:a16="http://schemas.microsoft.com/office/drawing/2014/main" id="{4BD886A9-DF0C-4282-9EDA-4A01EE030AEE}"/>
              </a:ext>
            </a:extLst>
          </p:cNvPr>
          <p:cNvSpPr txBox="1"/>
          <p:nvPr/>
        </p:nvSpPr>
        <p:spPr>
          <a:xfrm>
            <a:off x="7903228" y="3798717"/>
            <a:ext cx="701516" cy="251511"/>
          </a:xfrm>
          <a:prstGeom prst="rect">
            <a:avLst/>
          </a:prstGeom>
        </p:spPr>
        <p:txBody>
          <a:bodyPr vert="horz" wrap="square" lIns="0" tIns="9049" rIns="0" bIns="0" rtlCol="0">
            <a:spAutoFit/>
          </a:bodyPr>
          <a:lstStyle/>
          <a:p>
            <a:pPr marL="40005">
              <a:spcBef>
                <a:spcPts val="71"/>
              </a:spcBef>
            </a:pPr>
            <a:r>
              <a:rPr sz="525" spc="-19" dirty="0">
                <a:solidFill>
                  <a:srgbClr val="404040"/>
                </a:solidFill>
                <a:latin typeface="Meiryo UI"/>
                <a:cs typeface="Meiryo UI"/>
              </a:rPr>
              <a:t>循環コンソーシアム確立</a:t>
            </a:r>
            <a:endParaRPr sz="525">
              <a:latin typeface="Meiryo UI"/>
              <a:cs typeface="Meiryo UI"/>
            </a:endParaRPr>
          </a:p>
          <a:p>
            <a:pPr marL="9525" marR="3810" indent="77629"/>
            <a:r>
              <a:rPr sz="525" spc="-8" dirty="0">
                <a:solidFill>
                  <a:srgbClr val="404040"/>
                </a:solidFill>
                <a:latin typeface="Meiryo UI"/>
                <a:cs typeface="Meiryo UI"/>
              </a:rPr>
              <a:t>（</a:t>
            </a:r>
            <a:r>
              <a:rPr sz="525" spc="-11" dirty="0">
                <a:solidFill>
                  <a:srgbClr val="404040"/>
                </a:solidFill>
                <a:latin typeface="Meiryo UI"/>
                <a:cs typeface="Meiryo UI"/>
              </a:rPr>
              <a:t>複数の</a:t>
            </a:r>
            <a:r>
              <a:rPr sz="525" spc="-8" dirty="0">
                <a:solidFill>
                  <a:srgbClr val="404040"/>
                </a:solidFill>
                <a:latin typeface="Meiryo UI"/>
                <a:cs typeface="Meiryo UI"/>
              </a:rPr>
              <a:t>EU</a:t>
            </a:r>
            <a:r>
              <a:rPr sz="525" spc="-23" dirty="0">
                <a:solidFill>
                  <a:srgbClr val="404040"/>
                </a:solidFill>
                <a:latin typeface="Meiryo UI"/>
                <a:cs typeface="Meiryo UI"/>
              </a:rPr>
              <a:t>が静脈</a:t>
            </a:r>
            <a:r>
              <a:rPr sz="525" spc="375" dirty="0">
                <a:solidFill>
                  <a:srgbClr val="404040"/>
                </a:solidFill>
                <a:latin typeface="Meiryo UI"/>
                <a:cs typeface="Meiryo UI"/>
              </a:rPr>
              <a:t> </a:t>
            </a:r>
            <a:r>
              <a:rPr sz="525" spc="-19" dirty="0">
                <a:solidFill>
                  <a:srgbClr val="404040"/>
                </a:solidFill>
                <a:latin typeface="Meiryo UI"/>
                <a:cs typeface="Meiryo UI"/>
              </a:rPr>
              <a:t>動脈で連携する仕組み</a:t>
            </a:r>
            <a:r>
              <a:rPr sz="525" spc="-38" dirty="0">
                <a:solidFill>
                  <a:srgbClr val="404040"/>
                </a:solidFill>
                <a:latin typeface="Meiryo UI"/>
                <a:cs typeface="Meiryo UI"/>
              </a:rPr>
              <a:t>）</a:t>
            </a:r>
            <a:endParaRPr sz="525">
              <a:latin typeface="Meiryo UI"/>
              <a:cs typeface="Meiryo UI"/>
            </a:endParaRPr>
          </a:p>
        </p:txBody>
      </p:sp>
      <p:sp>
        <p:nvSpPr>
          <p:cNvPr id="149" name="object 122">
            <a:extLst>
              <a:ext uri="{FF2B5EF4-FFF2-40B4-BE49-F238E27FC236}">
                <a16:creationId xmlns:a16="http://schemas.microsoft.com/office/drawing/2014/main" id="{26BF99E8-726B-427F-BC15-CC67ABF8B765}"/>
              </a:ext>
            </a:extLst>
          </p:cNvPr>
          <p:cNvSpPr txBox="1"/>
          <p:nvPr/>
        </p:nvSpPr>
        <p:spPr>
          <a:xfrm>
            <a:off x="6848752" y="3001191"/>
            <a:ext cx="1792354" cy="148598"/>
          </a:xfrm>
          <a:prstGeom prst="rect">
            <a:avLst/>
          </a:prstGeom>
        </p:spPr>
        <p:txBody>
          <a:bodyPr vert="horz" wrap="square" lIns="0" tIns="10001" rIns="0" bIns="0" rtlCol="0">
            <a:spAutoFit/>
          </a:bodyPr>
          <a:lstStyle/>
          <a:p>
            <a:pPr marL="9525">
              <a:spcBef>
                <a:spcPts val="79"/>
              </a:spcBef>
            </a:pPr>
            <a:r>
              <a:rPr lang="ja-JP" altLang="en-US" sz="900" b="1" u="sng" spc="-8" dirty="0">
                <a:solidFill>
                  <a:schemeClr val="accent1">
                    <a:lumMod val="75000"/>
                  </a:schemeClr>
                </a:solidFill>
                <a:effectLst>
                  <a:outerShdw blurRad="38100" dist="38100" dir="2700000" algn="tl">
                    <a:srgbClr val="000000">
                      <a:alpha val="43137"/>
                    </a:srgbClr>
                  </a:outerShdw>
                </a:effectLst>
                <a:uFill>
                  <a:solidFill>
                    <a:srgbClr val="92D050"/>
                  </a:solidFill>
                </a:uFill>
                <a:latin typeface="Meiryo UI"/>
                <a:cs typeface="Meiryo UI"/>
              </a:rPr>
              <a:t>共生型エコシステム</a:t>
            </a:r>
            <a:r>
              <a:rPr sz="900" b="1" u="sng" spc="-19" dirty="0" err="1">
                <a:solidFill>
                  <a:schemeClr val="accent1">
                    <a:lumMod val="75000"/>
                  </a:schemeClr>
                </a:solidFill>
                <a:effectLst>
                  <a:outerShdw blurRad="38100" dist="38100" dir="2700000" algn="tl">
                    <a:srgbClr val="000000">
                      <a:alpha val="43137"/>
                    </a:srgbClr>
                  </a:outerShdw>
                </a:effectLst>
                <a:uFill>
                  <a:solidFill>
                    <a:srgbClr val="92D050"/>
                  </a:solidFill>
                </a:uFill>
                <a:latin typeface="Meiryo UI"/>
                <a:cs typeface="Meiryo UI"/>
              </a:rPr>
              <a:t>構築</a:t>
            </a:r>
            <a:endParaRPr sz="900" dirty="0">
              <a:solidFill>
                <a:schemeClr val="accent1">
                  <a:lumMod val="75000"/>
                </a:schemeClr>
              </a:solidFill>
              <a:effectLst>
                <a:outerShdw blurRad="38100" dist="38100" dir="2700000" algn="tl">
                  <a:srgbClr val="000000">
                    <a:alpha val="43137"/>
                  </a:srgbClr>
                </a:outerShdw>
              </a:effectLst>
              <a:latin typeface="Meiryo UI"/>
              <a:cs typeface="Meiryo UI"/>
            </a:endParaRPr>
          </a:p>
        </p:txBody>
      </p:sp>
      <p:grpSp>
        <p:nvGrpSpPr>
          <p:cNvPr id="150" name="object 123">
            <a:extLst>
              <a:ext uri="{FF2B5EF4-FFF2-40B4-BE49-F238E27FC236}">
                <a16:creationId xmlns:a16="http://schemas.microsoft.com/office/drawing/2014/main" id="{03A1698B-A9E9-45BD-83F7-38D0C63FD594}"/>
              </a:ext>
            </a:extLst>
          </p:cNvPr>
          <p:cNvGrpSpPr/>
          <p:nvPr/>
        </p:nvGrpSpPr>
        <p:grpSpPr>
          <a:xfrm>
            <a:off x="7904891" y="4156997"/>
            <a:ext cx="690563" cy="223361"/>
            <a:chOff x="10539855" y="4399662"/>
            <a:chExt cx="920750" cy="297815"/>
          </a:xfrm>
        </p:grpSpPr>
        <p:sp>
          <p:nvSpPr>
            <p:cNvPr id="151" name="object 124">
              <a:extLst>
                <a:ext uri="{FF2B5EF4-FFF2-40B4-BE49-F238E27FC236}">
                  <a16:creationId xmlns:a16="http://schemas.microsoft.com/office/drawing/2014/main" id="{32CDF025-1624-44C1-8D4C-03D4E7B7510D}"/>
                </a:ext>
              </a:extLst>
            </p:cNvPr>
            <p:cNvSpPr/>
            <p:nvPr/>
          </p:nvSpPr>
          <p:spPr>
            <a:xfrm>
              <a:off x="10543032" y="4402837"/>
              <a:ext cx="914400" cy="291465"/>
            </a:xfrm>
            <a:custGeom>
              <a:avLst/>
              <a:gdLst/>
              <a:ahLst/>
              <a:cxnLst/>
              <a:rect l="l" t="t" r="r" b="b"/>
              <a:pathLst>
                <a:path w="914400" h="291464">
                  <a:moveTo>
                    <a:pt x="865886" y="0"/>
                  </a:moveTo>
                  <a:lnTo>
                    <a:pt x="48514" y="0"/>
                  </a:lnTo>
                  <a:lnTo>
                    <a:pt x="29628" y="3811"/>
                  </a:lnTo>
                  <a:lnTo>
                    <a:pt x="14208" y="14208"/>
                  </a:lnTo>
                  <a:lnTo>
                    <a:pt x="3811" y="29628"/>
                  </a:lnTo>
                  <a:lnTo>
                    <a:pt x="0" y="48513"/>
                  </a:lnTo>
                  <a:lnTo>
                    <a:pt x="0" y="242569"/>
                  </a:lnTo>
                  <a:lnTo>
                    <a:pt x="3811" y="261455"/>
                  </a:lnTo>
                  <a:lnTo>
                    <a:pt x="14208" y="276875"/>
                  </a:lnTo>
                  <a:lnTo>
                    <a:pt x="29628" y="287272"/>
                  </a:lnTo>
                  <a:lnTo>
                    <a:pt x="48514" y="291083"/>
                  </a:lnTo>
                  <a:lnTo>
                    <a:pt x="865886" y="291083"/>
                  </a:lnTo>
                  <a:lnTo>
                    <a:pt x="884771" y="287272"/>
                  </a:lnTo>
                  <a:lnTo>
                    <a:pt x="900191" y="276875"/>
                  </a:lnTo>
                  <a:lnTo>
                    <a:pt x="910588" y="261455"/>
                  </a:lnTo>
                  <a:lnTo>
                    <a:pt x="914400" y="242569"/>
                  </a:lnTo>
                  <a:lnTo>
                    <a:pt x="914400" y="48513"/>
                  </a:lnTo>
                  <a:lnTo>
                    <a:pt x="910588" y="29628"/>
                  </a:lnTo>
                  <a:lnTo>
                    <a:pt x="900191" y="14208"/>
                  </a:lnTo>
                  <a:lnTo>
                    <a:pt x="884771" y="3811"/>
                  </a:lnTo>
                  <a:lnTo>
                    <a:pt x="865886" y="0"/>
                  </a:lnTo>
                  <a:close/>
                </a:path>
              </a:pathLst>
            </a:custGeom>
            <a:solidFill>
              <a:srgbClr val="FFFFFF"/>
            </a:solidFill>
          </p:spPr>
          <p:txBody>
            <a:bodyPr wrap="square" lIns="0" tIns="0" rIns="0" bIns="0" rtlCol="0"/>
            <a:lstStyle/>
            <a:p>
              <a:endParaRPr sz="1350"/>
            </a:p>
          </p:txBody>
        </p:sp>
        <p:sp>
          <p:nvSpPr>
            <p:cNvPr id="152" name="object 125">
              <a:extLst>
                <a:ext uri="{FF2B5EF4-FFF2-40B4-BE49-F238E27FC236}">
                  <a16:creationId xmlns:a16="http://schemas.microsoft.com/office/drawing/2014/main" id="{8C2A0855-9041-4915-A93F-628B860C2E2B}"/>
                </a:ext>
              </a:extLst>
            </p:cNvPr>
            <p:cNvSpPr/>
            <p:nvPr/>
          </p:nvSpPr>
          <p:spPr>
            <a:xfrm>
              <a:off x="10543030" y="4402837"/>
              <a:ext cx="914400" cy="291465"/>
            </a:xfrm>
            <a:custGeom>
              <a:avLst/>
              <a:gdLst/>
              <a:ahLst/>
              <a:cxnLst/>
              <a:rect l="l" t="t" r="r" b="b"/>
              <a:pathLst>
                <a:path w="914400" h="291464">
                  <a:moveTo>
                    <a:pt x="0" y="48513"/>
                  </a:moveTo>
                  <a:lnTo>
                    <a:pt x="3811" y="29628"/>
                  </a:lnTo>
                  <a:lnTo>
                    <a:pt x="14208" y="14208"/>
                  </a:lnTo>
                  <a:lnTo>
                    <a:pt x="29628" y="3811"/>
                  </a:lnTo>
                  <a:lnTo>
                    <a:pt x="48514" y="0"/>
                  </a:lnTo>
                  <a:lnTo>
                    <a:pt x="865886" y="0"/>
                  </a:lnTo>
                  <a:lnTo>
                    <a:pt x="884771" y="3811"/>
                  </a:lnTo>
                  <a:lnTo>
                    <a:pt x="900191" y="14208"/>
                  </a:lnTo>
                  <a:lnTo>
                    <a:pt x="910588" y="29628"/>
                  </a:lnTo>
                  <a:lnTo>
                    <a:pt x="914400" y="48513"/>
                  </a:lnTo>
                  <a:lnTo>
                    <a:pt x="914400" y="242569"/>
                  </a:lnTo>
                  <a:lnTo>
                    <a:pt x="910588" y="261455"/>
                  </a:lnTo>
                  <a:lnTo>
                    <a:pt x="900191" y="276875"/>
                  </a:lnTo>
                  <a:lnTo>
                    <a:pt x="884771" y="287272"/>
                  </a:lnTo>
                  <a:lnTo>
                    <a:pt x="865886" y="291083"/>
                  </a:lnTo>
                  <a:lnTo>
                    <a:pt x="48514" y="291083"/>
                  </a:lnTo>
                  <a:lnTo>
                    <a:pt x="29628" y="287272"/>
                  </a:lnTo>
                  <a:lnTo>
                    <a:pt x="14208" y="276875"/>
                  </a:lnTo>
                  <a:lnTo>
                    <a:pt x="3811" y="261455"/>
                  </a:lnTo>
                  <a:lnTo>
                    <a:pt x="0" y="242569"/>
                  </a:lnTo>
                  <a:lnTo>
                    <a:pt x="0" y="48513"/>
                  </a:lnTo>
                  <a:close/>
                </a:path>
              </a:pathLst>
            </a:custGeom>
            <a:ln w="6350">
              <a:solidFill>
                <a:srgbClr val="A4A4A4"/>
              </a:solidFill>
            </a:ln>
          </p:spPr>
          <p:txBody>
            <a:bodyPr wrap="square" lIns="0" tIns="0" rIns="0" bIns="0" rtlCol="0"/>
            <a:lstStyle/>
            <a:p>
              <a:endParaRPr sz="1350"/>
            </a:p>
          </p:txBody>
        </p:sp>
      </p:grpSp>
      <p:sp>
        <p:nvSpPr>
          <p:cNvPr id="153" name="object 126">
            <a:extLst>
              <a:ext uri="{FF2B5EF4-FFF2-40B4-BE49-F238E27FC236}">
                <a16:creationId xmlns:a16="http://schemas.microsoft.com/office/drawing/2014/main" id="{EA71C824-F4FF-4FF7-AB25-2ED383554108}"/>
              </a:ext>
            </a:extLst>
          </p:cNvPr>
          <p:cNvSpPr txBox="1"/>
          <p:nvPr/>
        </p:nvSpPr>
        <p:spPr>
          <a:xfrm>
            <a:off x="7959546" y="4179436"/>
            <a:ext cx="582930" cy="170720"/>
          </a:xfrm>
          <a:prstGeom prst="rect">
            <a:avLst/>
          </a:prstGeom>
        </p:spPr>
        <p:txBody>
          <a:bodyPr vert="horz" wrap="square" lIns="0" tIns="9049" rIns="0" bIns="0" rtlCol="0">
            <a:spAutoFit/>
          </a:bodyPr>
          <a:lstStyle/>
          <a:p>
            <a:pPr marL="190976" marR="3810" indent="-181928">
              <a:spcBef>
                <a:spcPts val="71"/>
              </a:spcBef>
            </a:pPr>
            <a:r>
              <a:rPr sz="525" spc="-11" dirty="0">
                <a:solidFill>
                  <a:srgbClr val="404040"/>
                </a:solidFill>
                <a:latin typeface="Meiryo UI"/>
                <a:cs typeface="Meiryo UI"/>
              </a:rPr>
              <a:t>排出物・脱炭素関連</a:t>
            </a:r>
            <a:r>
              <a:rPr sz="525" spc="-19" dirty="0">
                <a:solidFill>
                  <a:srgbClr val="404040"/>
                </a:solidFill>
                <a:latin typeface="Meiryo UI"/>
                <a:cs typeface="Meiryo UI"/>
              </a:rPr>
              <a:t>新事業</a:t>
            </a:r>
            <a:endParaRPr sz="525">
              <a:latin typeface="Meiryo UI"/>
              <a:cs typeface="Meiryo UI"/>
            </a:endParaRPr>
          </a:p>
        </p:txBody>
      </p:sp>
      <p:sp>
        <p:nvSpPr>
          <p:cNvPr id="163" name="object 2">
            <a:extLst>
              <a:ext uri="{FF2B5EF4-FFF2-40B4-BE49-F238E27FC236}">
                <a16:creationId xmlns:a16="http://schemas.microsoft.com/office/drawing/2014/main" id="{AA5AC590-91BA-4CC5-9990-C2E7AE2D5DC1}"/>
              </a:ext>
            </a:extLst>
          </p:cNvPr>
          <p:cNvSpPr txBox="1">
            <a:spLocks noGrp="1"/>
          </p:cNvSpPr>
          <p:nvPr>
            <p:ph type="title"/>
          </p:nvPr>
        </p:nvSpPr>
        <p:spPr>
          <a:xfrm>
            <a:off x="181736" y="155020"/>
            <a:ext cx="3210887" cy="378469"/>
          </a:xfrm>
          <a:prstGeom prst="rect">
            <a:avLst/>
          </a:prstGeom>
        </p:spPr>
        <p:txBody>
          <a:bodyPr vert="horz" wrap="square" lIns="0" tIns="9049" rIns="0" bIns="0" rtlCol="0">
            <a:spAutoFit/>
          </a:bodyPr>
          <a:lstStyle/>
          <a:p>
            <a:pPr marL="9525">
              <a:lnSpc>
                <a:spcPct val="100000"/>
              </a:lnSpc>
              <a:spcBef>
                <a:spcPts val="71"/>
              </a:spcBef>
              <a:tabLst>
                <a:tab pos="368141" algn="l"/>
              </a:tabLst>
            </a:pPr>
            <a:r>
              <a:rPr spc="-26" dirty="0" err="1"/>
              <a:t>MPC成長戦略（国内</a:t>
            </a:r>
            <a:r>
              <a:rPr spc="-38" dirty="0"/>
              <a:t>）</a:t>
            </a:r>
          </a:p>
        </p:txBody>
      </p:sp>
      <p:sp>
        <p:nvSpPr>
          <p:cNvPr id="2" name="スライド番号プレースホルダー 1">
            <a:extLst>
              <a:ext uri="{FF2B5EF4-FFF2-40B4-BE49-F238E27FC236}">
                <a16:creationId xmlns:a16="http://schemas.microsoft.com/office/drawing/2014/main" id="{C06C19B4-AEB6-40B3-8E92-C5EB582989E3}"/>
              </a:ext>
            </a:extLst>
          </p:cNvPr>
          <p:cNvSpPr>
            <a:spLocks noGrp="1"/>
          </p:cNvSpPr>
          <p:nvPr>
            <p:ph type="sldNum" sz="quarter" idx="7"/>
          </p:nvPr>
        </p:nvSpPr>
        <p:spPr>
          <a:xfrm>
            <a:off x="6163437" y="6318559"/>
            <a:ext cx="2804160" cy="342900"/>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US" altLang="ja-JP" smtClean="0"/>
              <a:pPr/>
              <a:t>2</a:t>
            </a:fld>
            <a:endParaRPr lang="ja-JP"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63012865-0B12-4032-B302-891640051D7F}"/>
              </a:ext>
            </a:extLst>
          </p:cNvPr>
          <p:cNvSpPr/>
          <p:nvPr/>
        </p:nvSpPr>
        <p:spPr>
          <a:xfrm>
            <a:off x="428623" y="790674"/>
            <a:ext cx="8286752" cy="1429011"/>
          </a:xfrm>
          <a:prstGeom prst="rect">
            <a:avLst/>
          </a:prstGeom>
          <a:solidFill>
            <a:schemeClr val="accent5">
              <a:lumMod val="20000"/>
              <a:lumOff val="80000"/>
            </a:schemeClr>
          </a:solidFill>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solidFill>
                <a:schemeClr val="tx1">
                  <a:lumMod val="75000"/>
                  <a:lumOff val="25000"/>
                </a:schemeClr>
              </a:solidFill>
            </a:endParaRPr>
          </a:p>
        </p:txBody>
      </p:sp>
      <p:sp>
        <p:nvSpPr>
          <p:cNvPr id="47" name="スライド番号プレースホルダー 3"/>
          <p:cNvSpPr>
            <a:spLocks noGrp="1"/>
          </p:cNvSpPr>
          <p:nvPr>
            <p:ph type="sldNum" sz="quarter" idx="12"/>
          </p:nvPr>
        </p:nvSpPr>
        <p:spPr>
          <a:xfrm>
            <a:off x="6951244" y="6516234"/>
            <a:ext cx="2057400" cy="266307"/>
          </a:xfrm>
          <a:prstGeom prst="rect">
            <a:avLst/>
          </a:prstGeom>
        </p:spPr>
        <p:txBody>
          <a:bodyPr>
            <a:normAutofit fontScale="77500" lnSpcReduction="20000"/>
          </a:bodyPr>
          <a:lstStyle/>
          <a:p>
            <a:pPr algn="r"/>
            <a:fld id="{7ADC94FD-CFB4-4F2A-A5F3-1EAA48235CAF}" type="slidenum">
              <a:rPr lang="ja-JP" altLang="en-US">
                <a:solidFill>
                  <a:schemeClr val="tx1">
                    <a:lumMod val="50000"/>
                    <a:lumOff val="50000"/>
                  </a:schemeClr>
                </a:solidFill>
              </a:rPr>
              <a:pPr algn="r"/>
              <a:t>3</a:t>
            </a:fld>
            <a:endParaRPr lang="ja-JP" altLang="en-US" dirty="0">
              <a:solidFill>
                <a:schemeClr val="tx1">
                  <a:lumMod val="50000"/>
                  <a:lumOff val="50000"/>
                </a:schemeClr>
              </a:solidFill>
            </a:endParaRPr>
          </a:p>
        </p:txBody>
      </p:sp>
      <p:sp>
        <p:nvSpPr>
          <p:cNvPr id="8" name="テキスト ボックス 30">
            <a:extLst>
              <a:ext uri="{FF2B5EF4-FFF2-40B4-BE49-F238E27FC236}">
                <a16:creationId xmlns:a16="http://schemas.microsoft.com/office/drawing/2014/main" id="{93B07AA3-B821-42D2-A2B2-CFB518033E5F}"/>
              </a:ext>
            </a:extLst>
          </p:cNvPr>
          <p:cNvSpPr txBox="1">
            <a:spLocks noChangeArrowheads="1"/>
          </p:cNvSpPr>
          <p:nvPr/>
        </p:nvSpPr>
        <p:spPr bwMode="auto">
          <a:xfrm>
            <a:off x="233228" y="75466"/>
            <a:ext cx="82515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pPr>
              <a:defRPr/>
            </a:pPr>
            <a:r>
              <a:rPr lang="ja-JP" altLang="en-US" sz="2400" b="1" dirty="0">
                <a:latin typeface="+mn-lt"/>
                <a:ea typeface="Meiryo UI" panose="020B0604030504040204" pitchFamily="50" charset="-128"/>
              </a:rPr>
              <a:t>事業環境</a:t>
            </a:r>
            <a:r>
              <a:rPr lang="ja-JP" altLang="en-US" sz="2400" b="1" dirty="0">
                <a:latin typeface="+mn-lt"/>
                <a:ea typeface="Meiryo UI" panose="020B0604030504040204" pitchFamily="50" charset="-128"/>
                <a:cs typeface="Times New Roman" panose="02020603050405020304" pitchFamily="18" charset="0"/>
              </a:rPr>
              <a:t>　</a:t>
            </a:r>
          </a:p>
        </p:txBody>
      </p:sp>
      <p:sp>
        <p:nvSpPr>
          <p:cNvPr id="15" name="正方形/長方形 14">
            <a:extLst>
              <a:ext uri="{FF2B5EF4-FFF2-40B4-BE49-F238E27FC236}">
                <a16:creationId xmlns:a16="http://schemas.microsoft.com/office/drawing/2014/main" id="{86369C61-24EA-4CD5-B474-B62B6F636ECF}"/>
              </a:ext>
            </a:extLst>
          </p:cNvPr>
          <p:cNvSpPr/>
          <p:nvPr/>
        </p:nvSpPr>
        <p:spPr>
          <a:xfrm>
            <a:off x="522770" y="2546704"/>
            <a:ext cx="1011556" cy="233009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36000" rIns="36000"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rPr>
              <a:t>低炭素型</a:t>
            </a:r>
            <a:endParaRPr lang="en-US" altLang="ja-JP" sz="1400" b="1" dirty="0">
              <a:solidFill>
                <a:schemeClr val="bg1"/>
              </a:solidFill>
              <a:latin typeface="Meiryo UI" panose="020B0604030504040204" pitchFamily="50" charset="-128"/>
              <a:ea typeface="Meiryo UI" panose="020B0604030504040204" pitchFamily="50" charset="-128"/>
            </a:endParaRPr>
          </a:p>
          <a:p>
            <a:pPr algn="ctr"/>
            <a:r>
              <a:rPr lang="ja-JP" altLang="en-US" sz="1400" b="1" dirty="0">
                <a:solidFill>
                  <a:schemeClr val="bg1"/>
                </a:solidFill>
                <a:latin typeface="Meiryo UI" panose="020B0604030504040204" pitchFamily="50" charset="-128"/>
                <a:ea typeface="Meiryo UI" panose="020B0604030504040204" pitchFamily="50" charset="-128"/>
              </a:rPr>
              <a:t>循環経済</a:t>
            </a:r>
            <a:endParaRPr lang="en-US" altLang="ja-JP" sz="1400" b="1" dirty="0">
              <a:solidFill>
                <a:schemeClr val="bg1"/>
              </a:solidFill>
              <a:latin typeface="Meiryo UI" panose="020B0604030504040204" pitchFamily="50" charset="-128"/>
              <a:ea typeface="Meiryo UI" panose="020B0604030504040204" pitchFamily="50" charset="-128"/>
            </a:endParaRPr>
          </a:p>
          <a:p>
            <a:pPr algn="ctr"/>
            <a:r>
              <a:rPr lang="ja-JP" altLang="en-US" sz="1400" b="1" dirty="0">
                <a:solidFill>
                  <a:schemeClr val="bg1"/>
                </a:solidFill>
                <a:latin typeface="Meiryo UI" panose="020B0604030504040204" pitchFamily="50" charset="-128"/>
                <a:ea typeface="Meiryo UI" panose="020B0604030504040204" pitchFamily="50" charset="-128"/>
              </a:rPr>
              <a:t>への移行に</a:t>
            </a:r>
            <a:endParaRPr lang="en-US" altLang="ja-JP" sz="1400" b="1" dirty="0">
              <a:solidFill>
                <a:schemeClr val="bg1"/>
              </a:solidFill>
              <a:latin typeface="Meiryo UI" panose="020B0604030504040204" pitchFamily="50" charset="-128"/>
              <a:ea typeface="Meiryo UI" panose="020B0604030504040204" pitchFamily="50" charset="-128"/>
            </a:endParaRPr>
          </a:p>
          <a:p>
            <a:pPr algn="ctr"/>
            <a:r>
              <a:rPr lang="ja-JP" altLang="en-US" sz="1400" b="1" dirty="0">
                <a:solidFill>
                  <a:schemeClr val="bg1"/>
                </a:solidFill>
                <a:latin typeface="Meiryo UI" panose="020B0604030504040204" pitchFamily="50" charset="-128"/>
                <a:ea typeface="Meiryo UI" panose="020B0604030504040204" pitchFamily="50" charset="-128"/>
              </a:rPr>
              <a:t>向けた課題</a:t>
            </a:r>
          </a:p>
        </p:txBody>
      </p:sp>
      <p:sp>
        <p:nvSpPr>
          <p:cNvPr id="19" name="正方形/長方形 18">
            <a:extLst>
              <a:ext uri="{FF2B5EF4-FFF2-40B4-BE49-F238E27FC236}">
                <a16:creationId xmlns:a16="http://schemas.microsoft.com/office/drawing/2014/main" id="{123DF042-0579-47EE-93B7-2360851FD667}"/>
              </a:ext>
            </a:extLst>
          </p:cNvPr>
          <p:cNvSpPr/>
          <p:nvPr/>
        </p:nvSpPr>
        <p:spPr>
          <a:xfrm>
            <a:off x="428623" y="800619"/>
            <a:ext cx="8191588" cy="1323439"/>
          </a:xfrm>
          <a:prstGeom prst="rect">
            <a:avLst/>
          </a:prstGeom>
          <a:noFill/>
          <a:ln>
            <a:noFill/>
          </a:ln>
        </p:spPr>
        <p:txBody>
          <a:bodyPr wrap="square">
            <a:spAutoFit/>
          </a:bodyPr>
          <a:lstStyle/>
          <a:p>
            <a:pPr marL="285744" indent="-285744" algn="just">
              <a:buFont typeface="Wingdings" panose="05000000000000000000" pitchFamily="2" charset="2"/>
              <a:buChar char="l"/>
            </a:pPr>
            <a:r>
              <a:rPr lang="ja-JP" altLang="en-US" sz="1600" dirty="0">
                <a:latin typeface="+mn-ea"/>
              </a:rPr>
              <a:t>低炭素型循環経済への移行は重要な社会課題。</a:t>
            </a:r>
            <a:endParaRPr lang="en-US" altLang="ja-JP" sz="1600" dirty="0">
              <a:latin typeface="+mn-ea"/>
            </a:endParaRPr>
          </a:p>
          <a:p>
            <a:pPr marL="285744" indent="-285744" algn="just">
              <a:buFont typeface="Wingdings" panose="05000000000000000000" pitchFamily="2" charset="2"/>
              <a:buChar char="l"/>
            </a:pPr>
            <a:r>
              <a:rPr lang="ja-JP" altLang="en-US" sz="1600" dirty="0">
                <a:latin typeface="+mn-ea"/>
              </a:rPr>
              <a:t>廃棄物削減や資源の有効活用の取組を進める排出事業者は管理手法や循環の具体的方策を模索中。</a:t>
            </a:r>
            <a:endParaRPr lang="en-US" altLang="ja-JP" sz="1600" dirty="0">
              <a:latin typeface="+mn-ea"/>
            </a:endParaRPr>
          </a:p>
          <a:p>
            <a:pPr marL="285744" indent="-285744" algn="just">
              <a:buFont typeface="Wingdings" panose="05000000000000000000" pitchFamily="2" charset="2"/>
              <a:buChar char="l"/>
            </a:pPr>
            <a:r>
              <a:rPr lang="ja-JP" altLang="en-US" sz="1600" dirty="0">
                <a:latin typeface="+mn-ea"/>
              </a:rPr>
              <a:t>効果的な排出物マネージメントや静脈側の連携促進、更には動脈への繋ぎこみを提供し循環継続構築に資する役割となりうる排出物一元管理ニーズが高まっている。</a:t>
            </a:r>
            <a:endParaRPr lang="en-US" altLang="ja-JP" sz="1600" dirty="0">
              <a:latin typeface="+mn-ea"/>
            </a:endParaRPr>
          </a:p>
        </p:txBody>
      </p:sp>
      <p:sp>
        <p:nvSpPr>
          <p:cNvPr id="12" name="正方形/長方形 11">
            <a:extLst>
              <a:ext uri="{FF2B5EF4-FFF2-40B4-BE49-F238E27FC236}">
                <a16:creationId xmlns:a16="http://schemas.microsoft.com/office/drawing/2014/main" id="{64835D32-EC7F-47A7-B814-9C910BD2A081}"/>
              </a:ext>
            </a:extLst>
          </p:cNvPr>
          <p:cNvSpPr/>
          <p:nvPr/>
        </p:nvSpPr>
        <p:spPr>
          <a:xfrm>
            <a:off x="1592448" y="2533952"/>
            <a:ext cx="3083652" cy="19381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rPr>
              <a:t>排出事業者</a:t>
            </a:r>
          </a:p>
        </p:txBody>
      </p:sp>
      <p:sp>
        <p:nvSpPr>
          <p:cNvPr id="13" name="正方形/長方形 12">
            <a:extLst>
              <a:ext uri="{FF2B5EF4-FFF2-40B4-BE49-F238E27FC236}">
                <a16:creationId xmlns:a16="http://schemas.microsoft.com/office/drawing/2014/main" id="{217DDF4B-F2C2-4475-A21D-53DE4518BEA9}"/>
              </a:ext>
            </a:extLst>
          </p:cNvPr>
          <p:cNvSpPr/>
          <p:nvPr/>
        </p:nvSpPr>
        <p:spPr>
          <a:xfrm>
            <a:off x="1534326" y="2866965"/>
            <a:ext cx="3083653" cy="584775"/>
          </a:xfrm>
          <a:prstGeom prst="rect">
            <a:avLst/>
          </a:prstGeom>
        </p:spPr>
        <p:txBody>
          <a:bodyPr wrap="square">
            <a:spAutoFit/>
          </a:bodyPr>
          <a:lstStyle/>
          <a:p>
            <a:pPr marL="171450" indent="-171450">
              <a:buFont typeface="Wingdings" panose="05000000000000000000" pitchFamily="2" charset="2"/>
              <a:buChar char="u"/>
            </a:pPr>
            <a:r>
              <a:rPr lang="ja-JP" altLang="en-US" sz="1600" dirty="0">
                <a:latin typeface="+mn-ea"/>
              </a:rPr>
              <a:t>廃掃法対応が煩雑</a:t>
            </a:r>
            <a:endParaRPr lang="en-US" altLang="ja-JP" sz="1600" dirty="0">
              <a:latin typeface="+mn-ea"/>
            </a:endParaRPr>
          </a:p>
          <a:p>
            <a:pPr marL="171450" indent="-171450">
              <a:buFont typeface="Wingdings" panose="05000000000000000000" pitchFamily="2" charset="2"/>
              <a:buChar char="u"/>
            </a:pPr>
            <a:r>
              <a:rPr lang="ja-JP" altLang="en-US" sz="1600" dirty="0">
                <a:latin typeface="+mn-ea"/>
              </a:rPr>
              <a:t>静脈産業に不案内</a:t>
            </a:r>
            <a:endParaRPr lang="en-US" altLang="ja-JP" sz="1600" dirty="0">
              <a:latin typeface="+mn-ea"/>
            </a:endParaRPr>
          </a:p>
        </p:txBody>
      </p:sp>
      <p:sp>
        <p:nvSpPr>
          <p:cNvPr id="17" name="正方形/長方形 16">
            <a:extLst>
              <a:ext uri="{FF2B5EF4-FFF2-40B4-BE49-F238E27FC236}">
                <a16:creationId xmlns:a16="http://schemas.microsoft.com/office/drawing/2014/main" id="{7046CFA4-4EAC-4D5C-ADAB-AFA1485AC90C}"/>
              </a:ext>
            </a:extLst>
          </p:cNvPr>
          <p:cNvSpPr/>
          <p:nvPr/>
        </p:nvSpPr>
        <p:spPr>
          <a:xfrm>
            <a:off x="1592448" y="2546705"/>
            <a:ext cx="3083652" cy="2330095"/>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wrap="none" lIns="36000" rIns="36000" rtlCol="0" anchor="ctr"/>
          <a:lstStyle/>
          <a:p>
            <a:pPr algn="ctr"/>
            <a:endParaRPr lang="ja-JP" altLang="en-US" sz="1600" b="1" dirty="0">
              <a:solidFill>
                <a:schemeClr val="bg1"/>
              </a:solidFill>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EE6A009E-3412-470D-9438-C6358C3D16A0}"/>
              </a:ext>
            </a:extLst>
          </p:cNvPr>
          <p:cNvSpPr/>
          <p:nvPr/>
        </p:nvSpPr>
        <p:spPr>
          <a:xfrm>
            <a:off x="4761797" y="2546705"/>
            <a:ext cx="3722987" cy="20238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bg1"/>
                </a:solidFill>
                <a:latin typeface="Meiryo UI" panose="020B0604030504040204" pitchFamily="50" charset="-128"/>
                <a:ea typeface="Meiryo UI" panose="020B0604030504040204" pitchFamily="50" charset="-128"/>
              </a:rPr>
              <a:t>回収・運搬事業者</a:t>
            </a:r>
          </a:p>
        </p:txBody>
      </p:sp>
      <p:sp>
        <p:nvSpPr>
          <p:cNvPr id="23" name="正方形/長方形 22">
            <a:extLst>
              <a:ext uri="{FF2B5EF4-FFF2-40B4-BE49-F238E27FC236}">
                <a16:creationId xmlns:a16="http://schemas.microsoft.com/office/drawing/2014/main" id="{4A33B2DF-B9C9-4ACE-A6F4-1A2641AFB487}"/>
              </a:ext>
            </a:extLst>
          </p:cNvPr>
          <p:cNvSpPr/>
          <p:nvPr/>
        </p:nvSpPr>
        <p:spPr>
          <a:xfrm>
            <a:off x="4766826" y="2727765"/>
            <a:ext cx="3712931" cy="2149035"/>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wrap="none" lIns="36000" rIns="36000" rtlCol="0" anchor="ctr"/>
          <a:lstStyle/>
          <a:p>
            <a:pPr algn="ctr"/>
            <a:endParaRPr lang="ja-JP" altLang="en-US" sz="1600" b="1" dirty="0">
              <a:solidFill>
                <a:schemeClr val="bg1"/>
              </a:solidFill>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40B81D53-8D93-4440-918B-B952679D0178}"/>
              </a:ext>
            </a:extLst>
          </p:cNvPr>
          <p:cNvSpPr/>
          <p:nvPr/>
        </p:nvSpPr>
        <p:spPr>
          <a:xfrm>
            <a:off x="4905296" y="2868550"/>
            <a:ext cx="3579489" cy="2062103"/>
          </a:xfrm>
          <a:prstGeom prst="rect">
            <a:avLst/>
          </a:prstGeom>
        </p:spPr>
        <p:txBody>
          <a:bodyPr wrap="square">
            <a:spAutoFit/>
          </a:bodyPr>
          <a:lstStyle/>
          <a:p>
            <a:pPr marL="171450" indent="-171450">
              <a:buFont typeface="Wingdings" panose="05000000000000000000" pitchFamily="2" charset="2"/>
              <a:buChar char="u"/>
            </a:pPr>
            <a:r>
              <a:rPr lang="ja-JP" altLang="en-US" sz="1600" dirty="0">
                <a:latin typeface="+mn-ea"/>
              </a:rPr>
              <a:t>人手不足や物流問題、後継者問題</a:t>
            </a:r>
            <a:endParaRPr lang="en-US" altLang="ja-JP" sz="1600" dirty="0">
              <a:latin typeface="+mn-ea"/>
            </a:endParaRPr>
          </a:p>
          <a:p>
            <a:pPr marL="171450" indent="-171450">
              <a:buFont typeface="Wingdings" panose="05000000000000000000" pitchFamily="2" charset="2"/>
              <a:buChar char="u"/>
            </a:pPr>
            <a:r>
              <a:rPr lang="ja-JP" altLang="en-US" sz="1600" dirty="0">
                <a:latin typeface="+mn-ea"/>
              </a:rPr>
              <a:t>多数のステークホルダーが広域に存在する</a:t>
            </a:r>
            <a:r>
              <a:rPr lang="en-US" altLang="ja-JP" sz="1600" dirty="0">
                <a:latin typeface="+mn-ea"/>
              </a:rPr>
              <a:t>Fragmented</a:t>
            </a:r>
            <a:r>
              <a:rPr lang="ja-JP" altLang="en-US" sz="1600" dirty="0">
                <a:latin typeface="+mn-ea"/>
              </a:rPr>
              <a:t>で規模の経済が働きにくい構造</a:t>
            </a:r>
            <a:endParaRPr lang="en-US" altLang="ja-JP" sz="1600" dirty="0">
              <a:latin typeface="+mn-ea"/>
            </a:endParaRPr>
          </a:p>
          <a:p>
            <a:r>
              <a:rPr lang="ja-JP" altLang="en-US" sz="1600" dirty="0">
                <a:latin typeface="+mn-ea"/>
              </a:rPr>
              <a:t>　　　　↓</a:t>
            </a:r>
            <a:endParaRPr lang="en-US" altLang="ja-JP" sz="1600" dirty="0">
              <a:latin typeface="+mn-ea"/>
            </a:endParaRPr>
          </a:p>
          <a:p>
            <a:r>
              <a:rPr lang="ja-JP" altLang="en-US" sz="1400" dirty="0">
                <a:latin typeface="+mn-ea"/>
              </a:rPr>
              <a:t>　</a:t>
            </a:r>
            <a:r>
              <a:rPr lang="ja-JP" altLang="en-US" sz="1600" b="1" dirty="0">
                <a:latin typeface="+mn-ea"/>
              </a:rPr>
              <a:t>事業者間連携や</a:t>
            </a:r>
            <a:r>
              <a:rPr lang="en-US" altLang="ja-JP" sz="1600" b="1" dirty="0">
                <a:latin typeface="+mn-ea"/>
              </a:rPr>
              <a:t>DX</a:t>
            </a:r>
            <a:r>
              <a:rPr lang="ja-JP" altLang="en-US" sz="1600" b="1" dirty="0">
                <a:latin typeface="+mn-ea"/>
              </a:rPr>
              <a:t>等活用による生産性向上の余地は大きい</a:t>
            </a:r>
            <a:endParaRPr lang="en-US" altLang="ja-JP" sz="1600" b="1" dirty="0">
              <a:latin typeface="+mn-ea"/>
            </a:endParaRPr>
          </a:p>
          <a:p>
            <a:pPr marL="285744" indent="-285744">
              <a:buFont typeface="Wingdings" panose="05000000000000000000" pitchFamily="2" charset="2"/>
              <a:buChar char="Ø"/>
            </a:pPr>
            <a:endParaRPr lang="en-US" altLang="ja-JP" sz="1600" dirty="0">
              <a:latin typeface="+mn-ea"/>
            </a:endParaRPr>
          </a:p>
        </p:txBody>
      </p:sp>
      <p:sp>
        <p:nvSpPr>
          <p:cNvPr id="33" name="正方形/長方形 32">
            <a:extLst>
              <a:ext uri="{FF2B5EF4-FFF2-40B4-BE49-F238E27FC236}">
                <a16:creationId xmlns:a16="http://schemas.microsoft.com/office/drawing/2014/main" id="{F485258B-C3EF-40FB-95A4-A070010D79C6}"/>
              </a:ext>
            </a:extLst>
          </p:cNvPr>
          <p:cNvSpPr/>
          <p:nvPr/>
        </p:nvSpPr>
        <p:spPr>
          <a:xfrm>
            <a:off x="1669301" y="5128058"/>
            <a:ext cx="7122929" cy="769441"/>
          </a:xfrm>
          <a:prstGeom prst="rect">
            <a:avLst/>
          </a:prstGeom>
        </p:spPr>
        <p:txBody>
          <a:bodyPr wrap="square">
            <a:spAutoFit/>
          </a:bodyPr>
          <a:lstStyle/>
          <a:p>
            <a:endParaRPr lang="en-US" altLang="ja-JP" sz="1200" dirty="0">
              <a:latin typeface="+mn-ea"/>
            </a:endParaRPr>
          </a:p>
          <a:p>
            <a:pPr marL="285750" indent="-285750">
              <a:buFont typeface="Wingdings" panose="05000000000000000000" pitchFamily="2" charset="2"/>
              <a:buChar char="l"/>
            </a:pPr>
            <a:r>
              <a:rPr lang="ja-JP" altLang="en-US" sz="1600" dirty="0">
                <a:latin typeface="+mn-ea"/>
              </a:rPr>
              <a:t>静脈・動脈産業間の連携（</a:t>
            </a:r>
            <a:r>
              <a:rPr lang="ja-JP" altLang="en-US" sz="1600" b="1" dirty="0">
                <a:latin typeface="+mn-ea"/>
              </a:rPr>
              <a:t>共生型エコシステム</a:t>
            </a:r>
            <a:r>
              <a:rPr lang="ja-JP" altLang="en-US" sz="1600" dirty="0">
                <a:latin typeface="+mn-ea"/>
              </a:rPr>
              <a:t>）</a:t>
            </a:r>
            <a:endParaRPr lang="en-US" altLang="ja-JP" sz="1600" dirty="0">
              <a:latin typeface="+mn-ea"/>
            </a:endParaRPr>
          </a:p>
          <a:p>
            <a:pPr marL="285750" indent="-285750">
              <a:buFont typeface="Wingdings" panose="05000000000000000000" pitchFamily="2" charset="2"/>
              <a:buChar char="l"/>
            </a:pPr>
            <a:r>
              <a:rPr lang="ja-JP" altLang="en-US" sz="1600" dirty="0">
                <a:latin typeface="+mn-ea"/>
              </a:rPr>
              <a:t>排出元起点のバリューチェーンでトータルにコーディネートする調整機能</a:t>
            </a:r>
            <a:endParaRPr lang="en-US" altLang="ja-JP" sz="1600" dirty="0">
              <a:latin typeface="+mn-ea"/>
            </a:endParaRPr>
          </a:p>
        </p:txBody>
      </p:sp>
      <p:sp>
        <p:nvSpPr>
          <p:cNvPr id="35" name="正方形/長方形 34">
            <a:extLst>
              <a:ext uri="{FF2B5EF4-FFF2-40B4-BE49-F238E27FC236}">
                <a16:creationId xmlns:a16="http://schemas.microsoft.com/office/drawing/2014/main" id="{5FCF18D7-BBF6-43ED-BB3B-B3E1EA9B3D45}"/>
              </a:ext>
            </a:extLst>
          </p:cNvPr>
          <p:cNvSpPr/>
          <p:nvPr/>
        </p:nvSpPr>
        <p:spPr>
          <a:xfrm>
            <a:off x="522770" y="5063850"/>
            <a:ext cx="1011556" cy="1107011"/>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wrap="none" lIns="36000" rIns="36000"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rPr>
              <a:t>ニーズ</a:t>
            </a:r>
          </a:p>
        </p:txBody>
      </p:sp>
      <p:sp>
        <p:nvSpPr>
          <p:cNvPr id="36" name="正方形/長方形 35">
            <a:extLst>
              <a:ext uri="{FF2B5EF4-FFF2-40B4-BE49-F238E27FC236}">
                <a16:creationId xmlns:a16="http://schemas.microsoft.com/office/drawing/2014/main" id="{2BE91BB3-DA6C-437B-B63F-D80F64E616FA}"/>
              </a:ext>
            </a:extLst>
          </p:cNvPr>
          <p:cNvSpPr/>
          <p:nvPr/>
        </p:nvSpPr>
        <p:spPr>
          <a:xfrm>
            <a:off x="1592448" y="5066820"/>
            <a:ext cx="6887309" cy="1107012"/>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wrap="none" lIns="36000" rIns="36000" rtlCol="0" anchor="ctr"/>
          <a:lstStyle/>
          <a:p>
            <a:pPr algn="ctr"/>
            <a:endParaRPr lang="ja-JP" altLang="en-US" sz="1600" b="1"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7066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スライド番号プレースホルダー 20">
            <a:extLst>
              <a:ext uri="{FF2B5EF4-FFF2-40B4-BE49-F238E27FC236}">
                <a16:creationId xmlns:a16="http://schemas.microsoft.com/office/drawing/2014/main" id="{E74D2425-7DC7-47FB-8CB1-7FCBEC20AE0A}"/>
              </a:ext>
            </a:extLst>
          </p:cNvPr>
          <p:cNvSpPr>
            <a:spLocks noGrp="1"/>
          </p:cNvSpPr>
          <p:nvPr>
            <p:ph type="sldNum" sz="quarter" idx="12"/>
          </p:nvPr>
        </p:nvSpPr>
        <p:spPr/>
        <p:txBody>
          <a:bodyPr/>
          <a:lstStyle/>
          <a:p>
            <a:fld id="{7ADC94FD-CFB4-4F2A-A5F3-1EAA48235CAF}" type="slidenum">
              <a:rPr lang="ja-JP" altLang="en-US" smtClean="0"/>
              <a:pPr/>
              <a:t>4</a:t>
            </a:fld>
            <a:endParaRPr lang="ja-JP" altLang="en-US" dirty="0"/>
          </a:p>
        </p:txBody>
      </p:sp>
      <p:sp>
        <p:nvSpPr>
          <p:cNvPr id="18" name="正方形/長方形 17">
            <a:extLst>
              <a:ext uri="{FF2B5EF4-FFF2-40B4-BE49-F238E27FC236}">
                <a16:creationId xmlns:a16="http://schemas.microsoft.com/office/drawing/2014/main" id="{83351B75-4460-46A5-8BAC-654A10D9A869}"/>
              </a:ext>
            </a:extLst>
          </p:cNvPr>
          <p:cNvSpPr/>
          <p:nvPr/>
        </p:nvSpPr>
        <p:spPr>
          <a:xfrm>
            <a:off x="190261" y="703289"/>
            <a:ext cx="8833601" cy="2038024"/>
          </a:xfrm>
          <a:prstGeom prst="rect">
            <a:avLst/>
          </a:prstGeom>
          <a:solidFill>
            <a:schemeClr val="accent5">
              <a:lumMod val="20000"/>
              <a:lumOff val="80000"/>
            </a:schemeClr>
          </a:solidFill>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solidFill>
                <a:schemeClr val="tx1">
                  <a:lumMod val="75000"/>
                  <a:lumOff val="25000"/>
                </a:schemeClr>
              </a:solidFill>
            </a:endParaRPr>
          </a:p>
        </p:txBody>
      </p:sp>
      <p:sp>
        <p:nvSpPr>
          <p:cNvPr id="19" name="正方形/長方形 18">
            <a:extLst>
              <a:ext uri="{FF2B5EF4-FFF2-40B4-BE49-F238E27FC236}">
                <a16:creationId xmlns:a16="http://schemas.microsoft.com/office/drawing/2014/main" id="{24ACE9B6-2A32-42C8-9260-41425AE555AC}"/>
              </a:ext>
            </a:extLst>
          </p:cNvPr>
          <p:cNvSpPr/>
          <p:nvPr/>
        </p:nvSpPr>
        <p:spPr>
          <a:xfrm>
            <a:off x="239818" y="720102"/>
            <a:ext cx="8640111" cy="1785104"/>
          </a:xfrm>
          <a:prstGeom prst="rect">
            <a:avLst/>
          </a:prstGeom>
          <a:noFill/>
          <a:ln>
            <a:noFill/>
          </a:ln>
        </p:spPr>
        <p:txBody>
          <a:bodyPr wrap="square">
            <a:spAutoFit/>
          </a:bodyPr>
          <a:lstStyle/>
          <a:p>
            <a:pPr marL="285750" indent="-285750">
              <a:buFont typeface="Wingdings" panose="05000000000000000000" pitchFamily="2" charset="2"/>
              <a:buChar char="l"/>
            </a:pPr>
            <a:r>
              <a:rPr lang="ja-JP" altLang="en-US" sz="1200" dirty="0">
                <a:effectLst/>
                <a:latin typeface="Meiryo UI" panose="020B0604030504040204" pitchFamily="50" charset="-128"/>
                <a:ea typeface="Meiryo UI" panose="020B0604030504040204" pitchFamily="50" charset="-128"/>
                <a:cs typeface="ＭＳ Ｐゴシック" panose="020B0600070205080204" pitchFamily="50" charset="-128"/>
              </a:rPr>
              <a:t>排出一元管理事業による排出事業者のお困りごと解決（回収オペレーションの合理化や煩雑な廃掃法対応支援）</a:t>
            </a:r>
            <a:endParaRPr lang="en-US"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285750" indent="-285750">
              <a:buFont typeface="Wingdings" panose="05000000000000000000" pitchFamily="2" charset="2"/>
              <a:buChar char="l"/>
            </a:pPr>
            <a:r>
              <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排出元（＝エンドユーザー）を起点に、静脈内、及び動脈との連携やＤＸ化による回収運搬効率化、バリューチェーン全体でのＣＯ２低減など、人手不足や不安定な回収システム等の社会課題解決や低炭素型循環経済への移行に貢献する関連新規事業に取り組</a:t>
            </a:r>
            <a:r>
              <a:rPr lang="ja-JP" altLang="en-US" sz="1200" dirty="0">
                <a:effectLst/>
                <a:latin typeface="Meiryo UI" panose="020B0604030504040204" pitchFamily="50" charset="-128"/>
                <a:ea typeface="Meiryo UI" panose="020B0604030504040204" pitchFamily="50" charset="-128"/>
                <a:cs typeface="ＭＳ Ｐゴシック" panose="020B0600070205080204" pitchFamily="50" charset="-128"/>
              </a:rPr>
              <a:t>む。</a:t>
            </a:r>
            <a:endParaRPr lang="en-US" altLang="ja-JP" sz="1200" dirty="0">
              <a:latin typeface="Meiryo UI" panose="020B0604030504040204" pitchFamily="50" charset="-128"/>
              <a:ea typeface="Meiryo UI" panose="020B0604030504040204" pitchFamily="50" charset="-128"/>
              <a:cs typeface="ＭＳ Ｐゴシック" panose="020B0600070205080204" pitchFamily="50" charset="-128"/>
            </a:endParaRPr>
          </a:p>
          <a:p>
            <a:endParaRPr lang="en-US"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r>
              <a:rPr lang="ja-JP" altLang="en-US" sz="1200" dirty="0">
                <a:effectLst/>
                <a:latin typeface="Meiryo UI" panose="020B0604030504040204" pitchFamily="50" charset="-128"/>
                <a:ea typeface="Meiryo UI" panose="020B0604030504040204" pitchFamily="50" charset="-128"/>
                <a:cs typeface="ＭＳ Ｐゴシック" panose="020B0600070205080204" pitchFamily="50" charset="-128"/>
              </a:rPr>
              <a:t>＜古紙＞</a:t>
            </a:r>
            <a:endParaRPr lang="en-US"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285750" indent="-285750">
              <a:buFont typeface="Wingdings" panose="05000000000000000000" pitchFamily="2" charset="2"/>
              <a:buChar char="l"/>
            </a:pPr>
            <a:r>
              <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宮崎が全国に直接間接に有する回収インフラ網と</a:t>
            </a:r>
            <a:r>
              <a:rPr lang="en-US"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MPC</a:t>
            </a:r>
            <a:r>
              <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の古紙循環構築ノウハウを活用して</a:t>
            </a:r>
            <a:r>
              <a:rPr lang="ja-JP" altLang="en-US" sz="1200" dirty="0">
                <a:effectLst/>
                <a:latin typeface="Meiryo UI" panose="020B0604030504040204" pitchFamily="50" charset="-128"/>
                <a:ea typeface="Meiryo UI" panose="020B0604030504040204" pitchFamily="50" charset="-128"/>
                <a:cs typeface="ＭＳ Ｐゴシック" panose="020B0600070205080204" pitchFamily="50" charset="-128"/>
              </a:rPr>
              <a:t>、</a:t>
            </a:r>
            <a:r>
              <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排出事業者との</a:t>
            </a:r>
            <a:r>
              <a:rPr lang="ja-JP" altLang="ja-JP" sz="1200" b="1" dirty="0">
                <a:effectLst/>
                <a:latin typeface="Meiryo UI" panose="020B0604030504040204" pitchFamily="50" charset="-128"/>
                <a:ea typeface="Meiryo UI" panose="020B0604030504040204" pitchFamily="50" charset="-128"/>
                <a:cs typeface="ＭＳ Ｐゴシック" panose="020B0600070205080204" pitchFamily="50" charset="-128"/>
              </a:rPr>
              <a:t>タッチポイント</a:t>
            </a:r>
            <a:r>
              <a:rPr lang="ja-JP" altLang="en-US" sz="1200" b="1" dirty="0">
                <a:effectLst/>
                <a:latin typeface="Meiryo UI" panose="020B0604030504040204" pitchFamily="50" charset="-128"/>
                <a:ea typeface="Meiryo UI" panose="020B0604030504040204" pitchFamily="50" charset="-128"/>
                <a:cs typeface="ＭＳ Ｐゴシック" panose="020B0600070205080204" pitchFamily="50" charset="-128"/>
              </a:rPr>
              <a:t>の構築拡大</a:t>
            </a:r>
            <a:r>
              <a:rPr lang="ja-JP" altLang="en-US" sz="1200" dirty="0">
                <a:effectLst/>
                <a:latin typeface="Meiryo UI" panose="020B0604030504040204" pitchFamily="50" charset="-128"/>
                <a:ea typeface="Meiryo UI" panose="020B0604030504040204" pitchFamily="50" charset="-128"/>
                <a:cs typeface="ＭＳ Ｐゴシック" panose="020B0600070205080204" pitchFamily="50" charset="-128"/>
              </a:rPr>
              <a:t>。</a:t>
            </a:r>
            <a:endParaRPr lang="en-US"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285750" indent="-285750">
              <a:buFont typeface="Wingdings" panose="05000000000000000000" pitchFamily="2" charset="2"/>
              <a:buChar char="l"/>
            </a:pPr>
            <a:r>
              <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古紙取引の拡大と</a:t>
            </a:r>
            <a:r>
              <a:rPr lang="en-US"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MPC</a:t>
            </a:r>
            <a:r>
              <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『紙』動脈事業へ繋ぎこみ。</a:t>
            </a:r>
            <a:endParaRPr lang="en-US"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r>
              <a:rPr lang="ja-JP" altLang="en-US" sz="1200" dirty="0">
                <a:effectLst/>
                <a:latin typeface="Meiryo UI" panose="020B0604030504040204" pitchFamily="50" charset="-128"/>
                <a:ea typeface="Meiryo UI" panose="020B0604030504040204" pitchFamily="50" charset="-128"/>
                <a:cs typeface="ＭＳ Ｐゴシック" panose="020B0600070205080204" pitchFamily="50" charset="-128"/>
              </a:rPr>
              <a:t>＜</a:t>
            </a:r>
            <a:r>
              <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その他再生</a:t>
            </a:r>
            <a:r>
              <a:rPr lang="ja-JP" altLang="en-US" sz="1200" dirty="0">
                <a:effectLst/>
                <a:latin typeface="Meiryo UI" panose="020B0604030504040204" pitchFamily="50" charset="-128"/>
                <a:ea typeface="Meiryo UI" panose="020B0604030504040204" pitchFamily="50" charset="-128"/>
                <a:cs typeface="ＭＳ Ｐゴシック" panose="020B0600070205080204" pitchFamily="50" charset="-128"/>
              </a:rPr>
              <a:t>可能資源物＞</a:t>
            </a:r>
            <a:endParaRPr lang="en-US"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285750" indent="-285750">
              <a:buFont typeface="Wingdings" panose="05000000000000000000" pitchFamily="2" charset="2"/>
              <a:buChar char="l"/>
            </a:pPr>
            <a:r>
              <a:rPr lang="en-US"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MBK</a:t>
            </a:r>
            <a:r>
              <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グループの循環ビジネス構築の入り口（</a:t>
            </a:r>
            <a:r>
              <a:rPr lang="ja-JP" altLang="en-US" sz="1200" b="1" dirty="0">
                <a:effectLst/>
                <a:latin typeface="Meiryo UI" panose="020B0604030504040204" pitchFamily="50" charset="-128"/>
                <a:ea typeface="Meiryo UI" panose="020B0604030504040204" pitchFamily="50" charset="-128"/>
                <a:cs typeface="ＭＳ Ｐゴシック" panose="020B0600070205080204" pitchFamily="50" charset="-128"/>
              </a:rPr>
              <a:t>廃棄物</a:t>
            </a:r>
            <a:r>
              <a:rPr lang="ja-JP" altLang="ja-JP" sz="1200" b="1" dirty="0">
                <a:effectLst/>
                <a:latin typeface="Meiryo UI" panose="020B0604030504040204" pitchFamily="50" charset="-128"/>
                <a:ea typeface="Meiryo UI" panose="020B0604030504040204" pitchFamily="50" charset="-128"/>
                <a:cs typeface="ＭＳ Ｐゴシック" panose="020B0600070205080204" pitchFamily="50" charset="-128"/>
              </a:rPr>
              <a:t>レスキュー役</a:t>
            </a:r>
            <a:r>
              <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rPr>
              <a:t>）としての役割も担う。</a:t>
            </a:r>
            <a:r>
              <a:rPr lang="en-US" altLang="ja-JP" sz="1400" dirty="0">
                <a:effectLst/>
                <a:latin typeface="Meiryo UI" panose="020B0604030504040204" pitchFamily="50" charset="-128"/>
                <a:ea typeface="Meiryo UI" panose="020B0604030504040204" pitchFamily="50" charset="-128"/>
                <a:cs typeface="ＭＳ Ｐゴシック" panose="020B0600070205080204" pitchFamily="50" charset="-128"/>
              </a:rPr>
              <a:t>   </a:t>
            </a:r>
            <a:endParaRPr lang="ja-JP" altLang="en-US" sz="1600" dirty="0">
              <a:latin typeface="Meiryo UI" panose="020B0604030504040204" pitchFamily="50" charset="-128"/>
              <a:ea typeface="Meiryo UI" panose="020B0604030504040204" pitchFamily="50" charset="-128"/>
              <a:cs typeface="ＭＳ Ｐゴシック" panose="020B0600070205080204" pitchFamily="50" charset="-128"/>
            </a:endParaRPr>
          </a:p>
        </p:txBody>
      </p:sp>
      <p:sp>
        <p:nvSpPr>
          <p:cNvPr id="22" name="テキスト ボックス 30">
            <a:extLst>
              <a:ext uri="{FF2B5EF4-FFF2-40B4-BE49-F238E27FC236}">
                <a16:creationId xmlns:a16="http://schemas.microsoft.com/office/drawing/2014/main" id="{37B4E236-37C5-4E88-8967-CEE9BFC923EB}"/>
              </a:ext>
            </a:extLst>
          </p:cNvPr>
          <p:cNvSpPr txBox="1">
            <a:spLocks noChangeArrowheads="1"/>
          </p:cNvSpPr>
          <p:nvPr/>
        </p:nvSpPr>
        <p:spPr bwMode="auto">
          <a:xfrm>
            <a:off x="239818" y="79590"/>
            <a:ext cx="825155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pPr>
              <a:defRPr/>
            </a:pPr>
            <a:r>
              <a:rPr lang="ja-JP" altLang="en-US" sz="2400" b="1" dirty="0">
                <a:latin typeface="+mn-lt"/>
                <a:ea typeface="Meiryo UI" panose="020B0604030504040204" pitchFamily="50" charset="-128"/>
                <a:cs typeface="Times New Roman" panose="02020603050405020304" pitchFamily="18" charset="0"/>
              </a:rPr>
              <a:t>基本戦略 </a:t>
            </a:r>
            <a:r>
              <a:rPr lang="en-US" altLang="ja-JP" sz="2400" b="1" dirty="0">
                <a:latin typeface="+mn-lt"/>
                <a:ea typeface="Meiryo UI" panose="020B0604030504040204" pitchFamily="50" charset="-128"/>
                <a:cs typeface="Times New Roman" panose="02020603050405020304" pitchFamily="18" charset="0"/>
              </a:rPr>
              <a:t>(</a:t>
            </a:r>
            <a:r>
              <a:rPr lang="ja-JP" altLang="en-US" sz="2400" b="1" dirty="0">
                <a:latin typeface="+mn-lt"/>
                <a:ea typeface="Meiryo UI" panose="020B0604030504040204" pitchFamily="50" charset="-128"/>
                <a:cs typeface="Times New Roman" panose="02020603050405020304" pitchFamily="18" charset="0"/>
              </a:rPr>
              <a:t>共生型エコシステムのキープレーヤー</a:t>
            </a:r>
            <a:r>
              <a:rPr lang="en-US" altLang="ja-JP" sz="2400" b="1" dirty="0">
                <a:latin typeface="+mn-lt"/>
                <a:ea typeface="Meiryo UI" panose="020B0604030504040204" pitchFamily="50" charset="-128"/>
                <a:cs typeface="Times New Roman" panose="02020603050405020304" pitchFamily="18" charset="0"/>
              </a:rPr>
              <a:t>)</a:t>
            </a:r>
          </a:p>
          <a:p>
            <a:pPr>
              <a:defRPr/>
            </a:pPr>
            <a:r>
              <a:rPr lang="ja-JP" altLang="en-US" sz="2400" b="1" dirty="0">
                <a:latin typeface="+mn-lt"/>
                <a:ea typeface="Meiryo UI" panose="020B0604030504040204" pitchFamily="50" charset="-128"/>
                <a:cs typeface="Times New Roman" panose="02020603050405020304" pitchFamily="18" charset="0"/>
              </a:rPr>
              <a:t> </a:t>
            </a:r>
          </a:p>
        </p:txBody>
      </p:sp>
      <p:sp>
        <p:nvSpPr>
          <p:cNvPr id="86" name="テキスト ボックス 85">
            <a:extLst>
              <a:ext uri="{FF2B5EF4-FFF2-40B4-BE49-F238E27FC236}">
                <a16:creationId xmlns:a16="http://schemas.microsoft.com/office/drawing/2014/main" id="{90A4DFCE-D6D7-4D5E-AB7F-8C33F8B96EE0}"/>
              </a:ext>
            </a:extLst>
          </p:cNvPr>
          <p:cNvSpPr txBox="1"/>
          <p:nvPr/>
        </p:nvSpPr>
        <p:spPr>
          <a:xfrm>
            <a:off x="49029" y="3124946"/>
            <a:ext cx="3699969" cy="307777"/>
          </a:xfrm>
          <a:prstGeom prst="rect">
            <a:avLst/>
          </a:prstGeom>
          <a:noFill/>
        </p:spPr>
        <p:txBody>
          <a:bodyPr wrap="square" rtlCol="0">
            <a:spAutoFit/>
          </a:bodyPr>
          <a:lstStyle/>
          <a:p>
            <a:r>
              <a:rPr kumimoji="1" lang="ja-JP" altLang="en-US" sz="1400" u="sng" dirty="0">
                <a:latin typeface="Meiryo UI" panose="020B0604030504040204" pitchFamily="50" charset="-128"/>
                <a:ea typeface="Meiryo UI" panose="020B0604030504040204" pitchFamily="50" charset="-128"/>
              </a:rPr>
              <a:t>■事業全体図</a:t>
            </a:r>
          </a:p>
        </p:txBody>
      </p:sp>
      <p:sp>
        <p:nvSpPr>
          <p:cNvPr id="11" name="矢印: 環状 10">
            <a:extLst>
              <a:ext uri="{FF2B5EF4-FFF2-40B4-BE49-F238E27FC236}">
                <a16:creationId xmlns:a16="http://schemas.microsoft.com/office/drawing/2014/main" id="{64DBE2D2-2A67-4ED2-8F48-A44DFBDD3686}"/>
              </a:ext>
            </a:extLst>
          </p:cNvPr>
          <p:cNvSpPr/>
          <p:nvPr/>
        </p:nvSpPr>
        <p:spPr>
          <a:xfrm rot="4786653">
            <a:off x="1748854" y="3871697"/>
            <a:ext cx="2282931" cy="2705093"/>
          </a:xfrm>
          <a:prstGeom prst="circularArrow">
            <a:avLst>
              <a:gd name="adj1" fmla="val 10432"/>
              <a:gd name="adj2" fmla="val 735469"/>
              <a:gd name="adj3" fmla="val 14567353"/>
              <a:gd name="adj4" fmla="val 18798502"/>
              <a:gd name="adj5" fmla="val 11334"/>
            </a:avLst>
          </a:prstGeom>
          <a:gradFill flip="none" rotWithShape="1">
            <a:gsLst>
              <a:gs pos="19000">
                <a:schemeClr val="bg1">
                  <a:lumMod val="85000"/>
                </a:schemeClr>
              </a:gs>
              <a:gs pos="43000">
                <a:srgbClr val="B4B2B2"/>
              </a:gs>
              <a:gs pos="47000">
                <a:schemeClr val="bg2">
                  <a:lumMod val="50000"/>
                </a:schemeClr>
              </a:gs>
              <a:gs pos="100000">
                <a:schemeClr val="bg2">
                  <a:lumMod val="50000"/>
                </a:schemeClr>
              </a:gs>
            </a:gsLst>
            <a:lin ang="0" scaled="1"/>
            <a:tileRect/>
          </a:gradFill>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ja-JP" altLang="en-US" dirty="0"/>
          </a:p>
        </p:txBody>
      </p:sp>
      <p:sp>
        <p:nvSpPr>
          <p:cNvPr id="12" name="テキスト ボックス 11">
            <a:extLst>
              <a:ext uri="{FF2B5EF4-FFF2-40B4-BE49-F238E27FC236}">
                <a16:creationId xmlns:a16="http://schemas.microsoft.com/office/drawing/2014/main" id="{98063C93-4865-4319-8A50-E3803D21FCFA}"/>
              </a:ext>
            </a:extLst>
          </p:cNvPr>
          <p:cNvSpPr txBox="1"/>
          <p:nvPr/>
        </p:nvSpPr>
        <p:spPr>
          <a:xfrm>
            <a:off x="2370873" y="5108832"/>
            <a:ext cx="1478568" cy="338554"/>
          </a:xfrm>
          <a:prstGeom prst="rect">
            <a:avLst/>
          </a:prstGeom>
          <a:solidFill>
            <a:schemeClr val="bg1"/>
          </a:solidFill>
          <a:ln>
            <a:solidFill>
              <a:schemeClr val="bg2">
                <a:lumMod val="75000"/>
              </a:schemeClr>
            </a:solidFill>
          </a:ln>
        </p:spPr>
        <p:txBody>
          <a:bodyPr wrap="square" rtlCol="0">
            <a:spAutoFit/>
          </a:bodyPr>
          <a:lstStyle/>
          <a:p>
            <a:pPr algn="l"/>
            <a:r>
              <a:rPr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廃プラ・その他資源物</a:t>
            </a:r>
            <a:r>
              <a:rPr kumimoji="1" lang="en-US" altLang="ja-JP" sz="800" dirty="0">
                <a:latin typeface="Meiryo UI" panose="020B0604030504040204" pitchFamily="50" charset="-128"/>
                <a:ea typeface="Meiryo UI" panose="020B0604030504040204" pitchFamily="50" charset="-128"/>
              </a:rPr>
              <a:t>』</a:t>
            </a:r>
            <a:r>
              <a:rPr kumimoji="1" lang="ja-JP" altLang="en-US" sz="800" dirty="0">
                <a:latin typeface="Meiryo UI" panose="020B0604030504040204" pitchFamily="50" charset="-128"/>
                <a:ea typeface="Meiryo UI" panose="020B0604030504040204" pitchFamily="50" charset="-128"/>
              </a:rPr>
              <a:t>の</a:t>
            </a:r>
            <a:r>
              <a:rPr kumimoji="1" lang="en-US" altLang="ja-JP" sz="800" dirty="0">
                <a:latin typeface="Meiryo UI" panose="020B0604030504040204" pitchFamily="50" charset="-128"/>
                <a:ea typeface="Meiryo UI" panose="020B0604030504040204" pitchFamily="50" charset="-128"/>
              </a:rPr>
              <a:t>Circular Value Chain</a:t>
            </a:r>
            <a:endParaRPr kumimoji="1" lang="ja-JP" altLang="en-US" sz="800" dirty="0">
              <a:latin typeface="Meiryo UI" panose="020B0604030504040204" pitchFamily="50" charset="-128"/>
              <a:ea typeface="Meiryo UI" panose="020B0604030504040204" pitchFamily="50" charset="-128"/>
            </a:endParaRPr>
          </a:p>
        </p:txBody>
      </p:sp>
      <p:pic>
        <p:nvPicPr>
          <p:cNvPr id="14" name="図 13">
            <a:extLst>
              <a:ext uri="{FF2B5EF4-FFF2-40B4-BE49-F238E27FC236}">
                <a16:creationId xmlns:a16="http://schemas.microsoft.com/office/drawing/2014/main" id="{8512486E-DF51-42AF-AC78-68D17C7CE5B9}"/>
              </a:ext>
            </a:extLst>
          </p:cNvPr>
          <p:cNvPicPr>
            <a:picLocks noChangeAspect="1"/>
          </p:cNvPicPr>
          <p:nvPr/>
        </p:nvPicPr>
        <p:blipFill>
          <a:blip r:embed="rId3"/>
          <a:stretch>
            <a:fillRect/>
          </a:stretch>
        </p:blipFill>
        <p:spPr>
          <a:xfrm>
            <a:off x="2370872" y="6342244"/>
            <a:ext cx="665114" cy="273403"/>
          </a:xfrm>
          <a:prstGeom prst="rect">
            <a:avLst/>
          </a:prstGeom>
          <a:ln>
            <a:solidFill>
              <a:schemeClr val="dk2">
                <a:shade val="80000"/>
                <a:hueOff val="0"/>
                <a:satOff val="0"/>
                <a:lumOff val="0"/>
              </a:schemeClr>
            </a:solidFill>
          </a:ln>
        </p:spPr>
      </p:pic>
      <p:sp>
        <p:nvSpPr>
          <p:cNvPr id="17" name="四角形: 角を丸くする 16">
            <a:extLst>
              <a:ext uri="{FF2B5EF4-FFF2-40B4-BE49-F238E27FC236}">
                <a16:creationId xmlns:a16="http://schemas.microsoft.com/office/drawing/2014/main" id="{E6F2809C-8C35-4D0B-8D4E-9970C596A310}"/>
              </a:ext>
            </a:extLst>
          </p:cNvPr>
          <p:cNvSpPr/>
          <p:nvPr/>
        </p:nvSpPr>
        <p:spPr>
          <a:xfrm>
            <a:off x="2343729" y="5925351"/>
            <a:ext cx="628895" cy="28603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solidFill>
                  <a:schemeClr val="bg1"/>
                </a:solidFill>
                <a:latin typeface="Meiryo UI" panose="020B0604030504040204" pitchFamily="50" charset="-128"/>
                <a:ea typeface="Meiryo UI" panose="020B0604030504040204" pitchFamily="50" charset="-128"/>
              </a:rPr>
              <a:t>収集･運搬　</a:t>
            </a:r>
            <a:endParaRPr kumimoji="1" lang="ja-JP" altLang="en-US" sz="700" b="1" dirty="0">
              <a:solidFill>
                <a:schemeClr val="bg1"/>
              </a:solidFill>
              <a:latin typeface="Meiryo UI" panose="020B0604030504040204" pitchFamily="50" charset="-128"/>
              <a:ea typeface="Meiryo UI" panose="020B0604030504040204" pitchFamily="50" charset="-128"/>
            </a:endParaRPr>
          </a:p>
        </p:txBody>
      </p:sp>
      <p:sp>
        <p:nvSpPr>
          <p:cNvPr id="20" name="四角形: 角を丸くする 19">
            <a:extLst>
              <a:ext uri="{FF2B5EF4-FFF2-40B4-BE49-F238E27FC236}">
                <a16:creationId xmlns:a16="http://schemas.microsoft.com/office/drawing/2014/main" id="{273D1D68-1AA7-4CC6-B619-5271A11C6DE6}"/>
              </a:ext>
            </a:extLst>
          </p:cNvPr>
          <p:cNvSpPr/>
          <p:nvPr/>
        </p:nvSpPr>
        <p:spPr>
          <a:xfrm>
            <a:off x="1662892" y="5635081"/>
            <a:ext cx="652505" cy="273051"/>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b="1" dirty="0">
                <a:solidFill>
                  <a:schemeClr val="bg1"/>
                </a:solidFill>
                <a:latin typeface="Meiryo UI" panose="020B0604030504040204" pitchFamily="50" charset="-128"/>
                <a:ea typeface="Meiryo UI" panose="020B0604030504040204" pitchFamily="50" charset="-128"/>
              </a:rPr>
              <a:t>中間処理　</a:t>
            </a:r>
            <a:endParaRPr kumimoji="1" lang="ja-JP" altLang="en-US" sz="700" b="1" dirty="0">
              <a:solidFill>
                <a:schemeClr val="bg1"/>
              </a:solidFill>
              <a:latin typeface="Meiryo UI" panose="020B0604030504040204" pitchFamily="50" charset="-128"/>
              <a:ea typeface="Meiryo UI" panose="020B0604030504040204" pitchFamily="50" charset="-128"/>
            </a:endParaRPr>
          </a:p>
        </p:txBody>
      </p:sp>
      <p:sp>
        <p:nvSpPr>
          <p:cNvPr id="23" name="四角形: 角を丸くする 22">
            <a:extLst>
              <a:ext uri="{FF2B5EF4-FFF2-40B4-BE49-F238E27FC236}">
                <a16:creationId xmlns:a16="http://schemas.microsoft.com/office/drawing/2014/main" id="{122AEFAE-A5CA-4A22-B1C3-8AF3D1678080}"/>
              </a:ext>
            </a:extLst>
          </p:cNvPr>
          <p:cNvSpPr/>
          <p:nvPr/>
        </p:nvSpPr>
        <p:spPr>
          <a:xfrm>
            <a:off x="1503750" y="5131081"/>
            <a:ext cx="601307" cy="28603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700" dirty="0">
                <a:solidFill>
                  <a:schemeClr val="bg1"/>
                </a:solidFill>
                <a:latin typeface="Meiryo UI" panose="020B0604030504040204" pitchFamily="50" charset="-128"/>
                <a:ea typeface="Meiryo UI" panose="020B0604030504040204" pitchFamily="50" charset="-128"/>
              </a:rPr>
              <a:t>リサイクラー　</a:t>
            </a:r>
            <a:endParaRPr kumimoji="1" lang="ja-JP" altLang="en-US" sz="700" dirty="0">
              <a:solidFill>
                <a:schemeClr val="bg1"/>
              </a:solidFill>
              <a:latin typeface="Meiryo UI" panose="020B0604030504040204" pitchFamily="50" charset="-128"/>
              <a:ea typeface="Meiryo UI" panose="020B0604030504040204" pitchFamily="50" charset="-128"/>
            </a:endParaRPr>
          </a:p>
        </p:txBody>
      </p:sp>
      <p:pic>
        <p:nvPicPr>
          <p:cNvPr id="24" name="図 23">
            <a:extLst>
              <a:ext uri="{FF2B5EF4-FFF2-40B4-BE49-F238E27FC236}">
                <a16:creationId xmlns:a16="http://schemas.microsoft.com/office/drawing/2014/main" id="{2CB616DB-BF2A-410D-8DB8-0F8D57E41BEB}"/>
              </a:ext>
            </a:extLst>
          </p:cNvPr>
          <p:cNvPicPr>
            <a:picLocks noChangeAspect="1"/>
          </p:cNvPicPr>
          <p:nvPr/>
        </p:nvPicPr>
        <p:blipFill rotWithShape="1">
          <a:blip r:embed="rId4"/>
          <a:srcRect t="12494" b="23673"/>
          <a:stretch/>
        </p:blipFill>
        <p:spPr>
          <a:xfrm>
            <a:off x="2181204" y="4401995"/>
            <a:ext cx="394362" cy="375488"/>
          </a:xfrm>
          <a:prstGeom prst="rect">
            <a:avLst/>
          </a:prstGeom>
          <a:solidFill>
            <a:schemeClr val="bg1"/>
          </a:solidFill>
          <a:ln>
            <a:solidFill>
              <a:schemeClr val="dk2">
                <a:shade val="80000"/>
                <a:hueOff val="0"/>
                <a:satOff val="0"/>
                <a:lumOff val="0"/>
              </a:schemeClr>
            </a:solidFill>
          </a:ln>
        </p:spPr>
      </p:pic>
      <p:sp>
        <p:nvSpPr>
          <p:cNvPr id="27" name="正方形/長方形 26">
            <a:extLst>
              <a:ext uri="{FF2B5EF4-FFF2-40B4-BE49-F238E27FC236}">
                <a16:creationId xmlns:a16="http://schemas.microsoft.com/office/drawing/2014/main" id="{556B968C-949A-45AE-BCB8-B7C465249F9F}"/>
              </a:ext>
            </a:extLst>
          </p:cNvPr>
          <p:cNvSpPr/>
          <p:nvPr/>
        </p:nvSpPr>
        <p:spPr>
          <a:xfrm>
            <a:off x="550334" y="3623510"/>
            <a:ext cx="1303462" cy="34715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solidFill>
                  <a:schemeClr val="tx1"/>
                </a:solidFill>
                <a:latin typeface="Meiryo UI" panose="020B0604030504040204" pitchFamily="50" charset="-128"/>
                <a:ea typeface="Meiryo UI" panose="020B0604030504040204" pitchFamily="50" charset="-128"/>
              </a:rPr>
              <a:t>三井物産パッケージングの</a:t>
            </a:r>
            <a:endParaRPr kumimoji="1" lang="en-US" altLang="ja-JP" sz="800" b="1" dirty="0">
              <a:solidFill>
                <a:schemeClr val="tx1"/>
              </a:solidFill>
              <a:latin typeface="Meiryo UI" panose="020B0604030504040204" pitchFamily="50" charset="-128"/>
              <a:ea typeface="Meiryo UI" panose="020B0604030504040204" pitchFamily="50" charset="-128"/>
            </a:endParaRPr>
          </a:p>
          <a:p>
            <a:pPr algn="ctr"/>
            <a:r>
              <a:rPr kumimoji="1" lang="ja-JP" altLang="en-US" sz="800" b="1" dirty="0">
                <a:solidFill>
                  <a:schemeClr val="tx1"/>
                </a:solidFill>
                <a:latin typeface="Meiryo UI" panose="020B0604030504040204" pitchFamily="50" charset="-128"/>
                <a:ea typeface="Meiryo UI" panose="020B0604030504040204" pitchFamily="50" charset="-128"/>
              </a:rPr>
              <a:t>事業活動領域</a:t>
            </a:r>
          </a:p>
        </p:txBody>
      </p:sp>
      <p:sp>
        <p:nvSpPr>
          <p:cNvPr id="28" name="矢印: 環状 27">
            <a:extLst>
              <a:ext uri="{FF2B5EF4-FFF2-40B4-BE49-F238E27FC236}">
                <a16:creationId xmlns:a16="http://schemas.microsoft.com/office/drawing/2014/main" id="{C423D277-264A-4116-8F85-92341ECA3AA9}"/>
              </a:ext>
            </a:extLst>
          </p:cNvPr>
          <p:cNvSpPr/>
          <p:nvPr/>
        </p:nvSpPr>
        <p:spPr>
          <a:xfrm rot="5400000">
            <a:off x="1171665" y="2979802"/>
            <a:ext cx="3378197" cy="4540784"/>
          </a:xfrm>
          <a:prstGeom prst="circularArrow">
            <a:avLst>
              <a:gd name="adj1" fmla="val 5601"/>
              <a:gd name="adj2" fmla="val 3140"/>
              <a:gd name="adj3" fmla="val 14182291"/>
              <a:gd name="adj4" fmla="val 1022349"/>
              <a:gd name="adj5" fmla="val 4785"/>
            </a:avLst>
          </a:prstGeom>
          <a:solidFill>
            <a:schemeClr val="accent6">
              <a:lumMod val="40000"/>
              <a:lumOff val="60000"/>
            </a:schemeClr>
          </a:solidFill>
          <a:ln>
            <a:noFill/>
          </a:ln>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ja-JP" altLang="en-US" dirty="0"/>
          </a:p>
        </p:txBody>
      </p:sp>
      <p:pic>
        <p:nvPicPr>
          <p:cNvPr id="15" name="図 14">
            <a:extLst>
              <a:ext uri="{FF2B5EF4-FFF2-40B4-BE49-F238E27FC236}">
                <a16:creationId xmlns:a16="http://schemas.microsoft.com/office/drawing/2014/main" id="{04DD90BE-A0D5-46E3-B80A-9AE8FD4AABED}"/>
              </a:ext>
            </a:extLst>
          </p:cNvPr>
          <p:cNvPicPr>
            <a:picLocks noChangeAspect="1"/>
          </p:cNvPicPr>
          <p:nvPr/>
        </p:nvPicPr>
        <p:blipFill rotWithShape="1">
          <a:blip r:embed="rId4"/>
          <a:srcRect t="12494" b="23673"/>
          <a:stretch/>
        </p:blipFill>
        <p:spPr>
          <a:xfrm>
            <a:off x="834943" y="4066840"/>
            <a:ext cx="394362" cy="375488"/>
          </a:xfrm>
          <a:prstGeom prst="rect">
            <a:avLst/>
          </a:prstGeom>
          <a:solidFill>
            <a:schemeClr val="bg1"/>
          </a:solidFill>
          <a:ln>
            <a:solidFill>
              <a:schemeClr val="dk2">
                <a:shade val="80000"/>
                <a:hueOff val="0"/>
                <a:satOff val="0"/>
                <a:lumOff val="0"/>
              </a:schemeClr>
            </a:solidFill>
          </a:ln>
        </p:spPr>
      </p:pic>
      <p:grpSp>
        <p:nvGrpSpPr>
          <p:cNvPr id="29" name="グループ化 28">
            <a:extLst>
              <a:ext uri="{FF2B5EF4-FFF2-40B4-BE49-F238E27FC236}">
                <a16:creationId xmlns:a16="http://schemas.microsoft.com/office/drawing/2014/main" id="{7AD55118-2518-49CE-9718-9ABD08AB4362}"/>
              </a:ext>
            </a:extLst>
          </p:cNvPr>
          <p:cNvGrpSpPr/>
          <p:nvPr/>
        </p:nvGrpSpPr>
        <p:grpSpPr>
          <a:xfrm>
            <a:off x="59414" y="3583322"/>
            <a:ext cx="5535030" cy="3245922"/>
            <a:chOff x="-852928" y="3548323"/>
            <a:chExt cx="5535030" cy="3324882"/>
          </a:xfrm>
        </p:grpSpPr>
        <p:sp>
          <p:nvSpPr>
            <p:cNvPr id="31" name="正方形/長方形 30">
              <a:extLst>
                <a:ext uri="{FF2B5EF4-FFF2-40B4-BE49-F238E27FC236}">
                  <a16:creationId xmlns:a16="http://schemas.microsoft.com/office/drawing/2014/main" id="{F4D8585D-E48E-43B2-B416-54DBA0FA3041}"/>
                </a:ext>
              </a:extLst>
            </p:cNvPr>
            <p:cNvSpPr/>
            <p:nvPr/>
          </p:nvSpPr>
          <p:spPr>
            <a:xfrm>
              <a:off x="-852928" y="3783708"/>
              <a:ext cx="4917709" cy="2585832"/>
            </a:xfrm>
            <a:prstGeom prst="rect">
              <a:avLst/>
            </a:prstGeom>
            <a:noFill/>
          </p:spPr>
        </p:sp>
        <p:sp>
          <p:nvSpPr>
            <p:cNvPr id="32" name="矢印: 環状 31">
              <a:extLst>
                <a:ext uri="{FF2B5EF4-FFF2-40B4-BE49-F238E27FC236}">
                  <a16:creationId xmlns:a16="http://schemas.microsoft.com/office/drawing/2014/main" id="{CF02213E-A524-4731-8DE7-0C6DFC90D313}"/>
                </a:ext>
              </a:extLst>
            </p:cNvPr>
            <p:cNvSpPr/>
            <p:nvPr/>
          </p:nvSpPr>
          <p:spPr>
            <a:xfrm rot="5102893">
              <a:off x="194716" y="3075902"/>
              <a:ext cx="3324882" cy="4269723"/>
            </a:xfrm>
            <a:prstGeom prst="circularArrow">
              <a:avLst>
                <a:gd name="adj1" fmla="val 10266"/>
                <a:gd name="adj2" fmla="val 1002287"/>
                <a:gd name="adj3" fmla="val 14320648"/>
                <a:gd name="adj4" fmla="val 18390490"/>
                <a:gd name="adj5" fmla="val 10542"/>
              </a:avLst>
            </a:prstGeom>
            <a:gradFill flip="none" rotWithShape="1">
              <a:gsLst>
                <a:gs pos="52000">
                  <a:srgbClr val="EAF2FA"/>
                </a:gs>
                <a:gs pos="45000">
                  <a:schemeClr val="accent1">
                    <a:lumMod val="5000"/>
                    <a:lumOff val="95000"/>
                  </a:schemeClr>
                </a:gs>
                <a:gs pos="0">
                  <a:srgbClr val="FF9797"/>
                </a:gs>
                <a:gs pos="100000">
                  <a:schemeClr val="accent5">
                    <a:lumMod val="75000"/>
                  </a:schemeClr>
                </a:gs>
                <a:gs pos="100000">
                  <a:schemeClr val="tx1">
                    <a:lumMod val="50000"/>
                    <a:lumOff val="50000"/>
                  </a:schemeClr>
                </a:gs>
              </a:gsLst>
              <a:lin ang="0" scaled="1"/>
              <a:tileRect/>
            </a:gradFill>
            <a:ln>
              <a:noFill/>
            </a:ln>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ja-JP" altLang="en-US" dirty="0"/>
            </a:p>
          </p:txBody>
        </p:sp>
        <p:sp>
          <p:nvSpPr>
            <p:cNvPr id="33" name="フリーフォーム: 図形 32">
              <a:extLst>
                <a:ext uri="{FF2B5EF4-FFF2-40B4-BE49-F238E27FC236}">
                  <a16:creationId xmlns:a16="http://schemas.microsoft.com/office/drawing/2014/main" id="{B32520B1-4386-45E2-9D27-46D14A77FAA5}"/>
                </a:ext>
              </a:extLst>
            </p:cNvPr>
            <p:cNvSpPr/>
            <p:nvPr/>
          </p:nvSpPr>
          <p:spPr>
            <a:xfrm>
              <a:off x="-535777" y="5175673"/>
              <a:ext cx="923855" cy="344177"/>
            </a:xfrm>
            <a:custGeom>
              <a:avLst/>
              <a:gdLst>
                <a:gd name="connsiteX0" fmla="*/ 0 w 406046"/>
                <a:gd name="connsiteY0" fmla="*/ 47909 h 287451"/>
                <a:gd name="connsiteX1" fmla="*/ 47909 w 406046"/>
                <a:gd name="connsiteY1" fmla="*/ 0 h 287451"/>
                <a:gd name="connsiteX2" fmla="*/ 358137 w 406046"/>
                <a:gd name="connsiteY2" fmla="*/ 0 h 287451"/>
                <a:gd name="connsiteX3" fmla="*/ 406046 w 406046"/>
                <a:gd name="connsiteY3" fmla="*/ 47909 h 287451"/>
                <a:gd name="connsiteX4" fmla="*/ 406046 w 406046"/>
                <a:gd name="connsiteY4" fmla="*/ 239542 h 287451"/>
                <a:gd name="connsiteX5" fmla="*/ 358137 w 406046"/>
                <a:gd name="connsiteY5" fmla="*/ 287451 h 287451"/>
                <a:gd name="connsiteX6" fmla="*/ 47909 w 406046"/>
                <a:gd name="connsiteY6" fmla="*/ 287451 h 287451"/>
                <a:gd name="connsiteX7" fmla="*/ 0 w 406046"/>
                <a:gd name="connsiteY7" fmla="*/ 239542 h 287451"/>
                <a:gd name="connsiteX8" fmla="*/ 0 w 406046"/>
                <a:gd name="connsiteY8" fmla="*/ 47909 h 287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6046" h="287451">
                  <a:moveTo>
                    <a:pt x="0" y="47909"/>
                  </a:moveTo>
                  <a:cubicBezTo>
                    <a:pt x="0" y="21450"/>
                    <a:pt x="21450" y="0"/>
                    <a:pt x="47909" y="0"/>
                  </a:cubicBezTo>
                  <a:lnTo>
                    <a:pt x="358137" y="0"/>
                  </a:lnTo>
                  <a:cubicBezTo>
                    <a:pt x="384596" y="0"/>
                    <a:pt x="406046" y="21450"/>
                    <a:pt x="406046" y="47909"/>
                  </a:cubicBezTo>
                  <a:lnTo>
                    <a:pt x="406046" y="239542"/>
                  </a:lnTo>
                  <a:cubicBezTo>
                    <a:pt x="406046" y="266001"/>
                    <a:pt x="384596" y="287451"/>
                    <a:pt x="358137" y="287451"/>
                  </a:cubicBezTo>
                  <a:lnTo>
                    <a:pt x="47909" y="287451"/>
                  </a:lnTo>
                  <a:cubicBezTo>
                    <a:pt x="21450" y="287451"/>
                    <a:pt x="0" y="266001"/>
                    <a:pt x="0" y="239542"/>
                  </a:cubicBezTo>
                  <a:lnTo>
                    <a:pt x="0" y="47909"/>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44512" tIns="44512" rIns="44512" bIns="44512" numCol="1" spcCol="1270" anchor="ctr" anchorCtr="0">
              <a:noAutofit/>
            </a:bodyPr>
            <a:lstStyle/>
            <a:p>
              <a:pPr marL="0" lvl="0" indent="0" algn="ctr" defTabSz="355600">
                <a:lnSpc>
                  <a:spcPct val="90000"/>
                </a:lnSpc>
                <a:spcBef>
                  <a:spcPct val="0"/>
                </a:spcBef>
                <a:spcAft>
                  <a:spcPct val="35000"/>
                </a:spcAft>
                <a:buNone/>
              </a:pPr>
              <a:r>
                <a:rPr kumimoji="1" lang="ja-JP" altLang="en-US" sz="1000" b="1" kern="1200" dirty="0">
                  <a:solidFill>
                    <a:schemeClr val="tx1"/>
                  </a:solidFill>
                  <a:latin typeface="Meiryo UI" panose="020B0604030504040204" pitchFamily="50" charset="-128"/>
                  <a:ea typeface="Meiryo UI" panose="020B0604030504040204" pitchFamily="50" charset="-128"/>
                </a:rPr>
                <a:t>製紙メーカー</a:t>
              </a:r>
            </a:p>
          </p:txBody>
        </p:sp>
        <p:sp>
          <p:nvSpPr>
            <p:cNvPr id="34" name="フリーフォーム: 図形 33">
              <a:extLst>
                <a:ext uri="{FF2B5EF4-FFF2-40B4-BE49-F238E27FC236}">
                  <a16:creationId xmlns:a16="http://schemas.microsoft.com/office/drawing/2014/main" id="{B8528C08-FF13-43A9-8D79-324D3D4DCB6C}"/>
                </a:ext>
              </a:extLst>
            </p:cNvPr>
            <p:cNvSpPr/>
            <p:nvPr/>
          </p:nvSpPr>
          <p:spPr>
            <a:xfrm>
              <a:off x="978054" y="3745609"/>
              <a:ext cx="999515" cy="356581"/>
            </a:xfrm>
            <a:custGeom>
              <a:avLst/>
              <a:gdLst>
                <a:gd name="connsiteX0" fmla="*/ 0 w 713163"/>
                <a:gd name="connsiteY0" fmla="*/ 59431 h 356581"/>
                <a:gd name="connsiteX1" fmla="*/ 59431 w 713163"/>
                <a:gd name="connsiteY1" fmla="*/ 0 h 356581"/>
                <a:gd name="connsiteX2" fmla="*/ 653732 w 713163"/>
                <a:gd name="connsiteY2" fmla="*/ 0 h 356581"/>
                <a:gd name="connsiteX3" fmla="*/ 713163 w 713163"/>
                <a:gd name="connsiteY3" fmla="*/ 59431 h 356581"/>
                <a:gd name="connsiteX4" fmla="*/ 713163 w 713163"/>
                <a:gd name="connsiteY4" fmla="*/ 297150 h 356581"/>
                <a:gd name="connsiteX5" fmla="*/ 653732 w 713163"/>
                <a:gd name="connsiteY5" fmla="*/ 356581 h 356581"/>
                <a:gd name="connsiteX6" fmla="*/ 59431 w 713163"/>
                <a:gd name="connsiteY6" fmla="*/ 356581 h 356581"/>
                <a:gd name="connsiteX7" fmla="*/ 0 w 713163"/>
                <a:gd name="connsiteY7" fmla="*/ 297150 h 356581"/>
                <a:gd name="connsiteX8" fmla="*/ 0 w 713163"/>
                <a:gd name="connsiteY8" fmla="*/ 59431 h 356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3163" h="356581">
                  <a:moveTo>
                    <a:pt x="0" y="59431"/>
                  </a:moveTo>
                  <a:cubicBezTo>
                    <a:pt x="0" y="26608"/>
                    <a:pt x="26608" y="0"/>
                    <a:pt x="59431" y="0"/>
                  </a:cubicBezTo>
                  <a:lnTo>
                    <a:pt x="653732" y="0"/>
                  </a:lnTo>
                  <a:cubicBezTo>
                    <a:pt x="686555" y="0"/>
                    <a:pt x="713163" y="26608"/>
                    <a:pt x="713163" y="59431"/>
                  </a:cubicBezTo>
                  <a:lnTo>
                    <a:pt x="713163" y="297150"/>
                  </a:lnTo>
                  <a:cubicBezTo>
                    <a:pt x="713163" y="329973"/>
                    <a:pt x="686555" y="356581"/>
                    <a:pt x="653732" y="356581"/>
                  </a:cubicBezTo>
                  <a:lnTo>
                    <a:pt x="59431" y="356581"/>
                  </a:lnTo>
                  <a:cubicBezTo>
                    <a:pt x="26608" y="356581"/>
                    <a:pt x="0" y="329973"/>
                    <a:pt x="0" y="297150"/>
                  </a:cubicBezTo>
                  <a:lnTo>
                    <a:pt x="0" y="59431"/>
                  </a:lnTo>
                  <a:close/>
                </a:path>
              </a:pathLst>
            </a:custGeom>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47887" tIns="47887" rIns="47887" bIns="47887" numCol="1" spcCol="1270" anchor="ctr" anchorCtr="0">
              <a:noAutofit/>
            </a:bodyPr>
            <a:lstStyle/>
            <a:p>
              <a:pPr marL="0" lvl="0" indent="0" algn="ctr" defTabSz="355600">
                <a:lnSpc>
                  <a:spcPct val="90000"/>
                </a:lnSpc>
                <a:spcBef>
                  <a:spcPct val="0"/>
                </a:spcBef>
                <a:spcAft>
                  <a:spcPct val="35000"/>
                </a:spcAft>
                <a:buNone/>
              </a:pPr>
              <a:r>
                <a:rPr kumimoji="1" lang="ja-JP" altLang="en-US" sz="1000" b="1" kern="1200" dirty="0">
                  <a:solidFill>
                    <a:schemeClr val="tx1"/>
                  </a:solidFill>
                  <a:latin typeface="Meiryo UI" panose="020B0604030504040204" pitchFamily="50" charset="-128"/>
                  <a:ea typeface="Meiryo UI" panose="020B0604030504040204" pitchFamily="50" charset="-128"/>
                </a:rPr>
                <a:t>加工コンバーター</a:t>
              </a:r>
            </a:p>
          </p:txBody>
        </p:sp>
        <p:sp>
          <p:nvSpPr>
            <p:cNvPr id="35" name="フリーフォーム: 図形 34">
              <a:extLst>
                <a:ext uri="{FF2B5EF4-FFF2-40B4-BE49-F238E27FC236}">
                  <a16:creationId xmlns:a16="http://schemas.microsoft.com/office/drawing/2014/main" id="{AD338091-BA5E-49DA-8206-9DB60C7CF52E}"/>
                </a:ext>
              </a:extLst>
            </p:cNvPr>
            <p:cNvSpPr/>
            <p:nvPr/>
          </p:nvSpPr>
          <p:spPr>
            <a:xfrm>
              <a:off x="3037671" y="4645304"/>
              <a:ext cx="1644431" cy="409431"/>
            </a:xfrm>
            <a:custGeom>
              <a:avLst/>
              <a:gdLst>
                <a:gd name="connsiteX0" fmla="*/ 0 w 653272"/>
                <a:gd name="connsiteY0" fmla="*/ 68240 h 409430"/>
                <a:gd name="connsiteX1" fmla="*/ 68240 w 653272"/>
                <a:gd name="connsiteY1" fmla="*/ 0 h 409430"/>
                <a:gd name="connsiteX2" fmla="*/ 585032 w 653272"/>
                <a:gd name="connsiteY2" fmla="*/ 0 h 409430"/>
                <a:gd name="connsiteX3" fmla="*/ 653272 w 653272"/>
                <a:gd name="connsiteY3" fmla="*/ 68240 h 409430"/>
                <a:gd name="connsiteX4" fmla="*/ 653272 w 653272"/>
                <a:gd name="connsiteY4" fmla="*/ 341190 h 409430"/>
                <a:gd name="connsiteX5" fmla="*/ 585032 w 653272"/>
                <a:gd name="connsiteY5" fmla="*/ 409430 h 409430"/>
                <a:gd name="connsiteX6" fmla="*/ 68240 w 653272"/>
                <a:gd name="connsiteY6" fmla="*/ 409430 h 409430"/>
                <a:gd name="connsiteX7" fmla="*/ 0 w 653272"/>
                <a:gd name="connsiteY7" fmla="*/ 341190 h 409430"/>
                <a:gd name="connsiteX8" fmla="*/ 0 w 653272"/>
                <a:gd name="connsiteY8" fmla="*/ 68240 h 40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3272" h="409430">
                  <a:moveTo>
                    <a:pt x="0" y="68240"/>
                  </a:moveTo>
                  <a:cubicBezTo>
                    <a:pt x="0" y="30552"/>
                    <a:pt x="30552" y="0"/>
                    <a:pt x="68240" y="0"/>
                  </a:cubicBezTo>
                  <a:lnTo>
                    <a:pt x="585032" y="0"/>
                  </a:lnTo>
                  <a:cubicBezTo>
                    <a:pt x="622720" y="0"/>
                    <a:pt x="653272" y="30552"/>
                    <a:pt x="653272" y="68240"/>
                  </a:cubicBezTo>
                  <a:lnTo>
                    <a:pt x="653272" y="341190"/>
                  </a:lnTo>
                  <a:cubicBezTo>
                    <a:pt x="653272" y="378878"/>
                    <a:pt x="622720" y="409430"/>
                    <a:pt x="585032" y="409430"/>
                  </a:cubicBezTo>
                  <a:lnTo>
                    <a:pt x="68240" y="409430"/>
                  </a:lnTo>
                  <a:cubicBezTo>
                    <a:pt x="30552" y="409430"/>
                    <a:pt x="0" y="378878"/>
                    <a:pt x="0" y="341190"/>
                  </a:cubicBezTo>
                  <a:lnTo>
                    <a:pt x="0" y="68240"/>
                  </a:lnTo>
                  <a:close/>
                </a:path>
              </a:pathLst>
            </a:custGeom>
            <a:solidFill>
              <a:schemeClr val="lt1">
                <a:hueOff val="0"/>
                <a:satOff val="0"/>
                <a:lumOff val="0"/>
              </a:schemeClr>
            </a:solidFill>
            <a:ln w="22225">
              <a:solidFill>
                <a:srgbClr val="FF0000"/>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50467" tIns="50467" rIns="50467" bIns="50467" numCol="1" spcCol="1270" anchor="ctr" anchorCtr="0">
              <a:noAutofit/>
            </a:bodyPr>
            <a:lstStyle/>
            <a:p>
              <a:pPr marL="0" lvl="0" indent="0" algn="ctr" defTabSz="355600">
                <a:lnSpc>
                  <a:spcPts val="600"/>
                </a:lnSpc>
                <a:spcBef>
                  <a:spcPct val="0"/>
                </a:spcBef>
                <a:spcAft>
                  <a:spcPct val="35000"/>
                </a:spcAft>
                <a:buNone/>
              </a:pPr>
              <a:r>
                <a:rPr kumimoji="1" lang="en-US" altLang="ja-JP" sz="800" b="1" kern="1200" dirty="0">
                  <a:latin typeface="Meiryo UI" panose="020B0604030504040204" pitchFamily="50" charset="-128"/>
                  <a:ea typeface="Meiryo UI" panose="020B0604030504040204" pitchFamily="50" charset="-128"/>
                </a:rPr>
                <a:t> </a:t>
              </a:r>
              <a:r>
                <a:rPr kumimoji="1" lang="ja-JP" altLang="en-US" sz="1000" b="1" kern="1200" dirty="0">
                  <a:solidFill>
                    <a:schemeClr val="tx1"/>
                  </a:solidFill>
                  <a:latin typeface="Meiryo UI" panose="020B0604030504040204" pitchFamily="50" charset="-128"/>
                  <a:ea typeface="Meiryo UI" panose="020B0604030504040204" pitchFamily="50" charset="-128"/>
                </a:rPr>
                <a:t>エンドユーザー　</a:t>
              </a:r>
              <a:r>
                <a:rPr kumimoji="1" lang="en-US" altLang="ja-JP" sz="1000" b="1" kern="1200" dirty="0">
                  <a:solidFill>
                    <a:schemeClr val="tx1"/>
                  </a:solidFill>
                  <a:latin typeface="Meiryo UI" panose="020B0604030504040204" pitchFamily="50" charset="-128"/>
                  <a:ea typeface="Meiryo UI" panose="020B0604030504040204" pitchFamily="50" charset="-128"/>
                </a:rPr>
                <a:t>=</a:t>
              </a:r>
              <a:r>
                <a:rPr kumimoji="1" lang="ja-JP" altLang="en-US" sz="1000" b="1" kern="1200" dirty="0">
                  <a:solidFill>
                    <a:schemeClr val="tx1"/>
                  </a:solidFill>
                  <a:latin typeface="Meiryo UI" panose="020B0604030504040204" pitchFamily="50" charset="-128"/>
                  <a:ea typeface="Meiryo UI" panose="020B0604030504040204" pitchFamily="50" charset="-128"/>
                </a:rPr>
                <a:t>　排出元</a:t>
              </a:r>
              <a:endParaRPr kumimoji="1" lang="ja-JP" altLang="en-US" sz="800" b="1" kern="1200" dirty="0">
                <a:solidFill>
                  <a:schemeClr val="tx1"/>
                </a:solidFill>
                <a:latin typeface="Meiryo UI" panose="020B0604030504040204" pitchFamily="50" charset="-128"/>
                <a:ea typeface="Meiryo UI" panose="020B0604030504040204" pitchFamily="50" charset="-128"/>
              </a:endParaRPr>
            </a:p>
          </p:txBody>
        </p:sp>
        <p:sp>
          <p:nvSpPr>
            <p:cNvPr id="36" name="フリーフォーム: 図形 35">
              <a:extLst>
                <a:ext uri="{FF2B5EF4-FFF2-40B4-BE49-F238E27FC236}">
                  <a16:creationId xmlns:a16="http://schemas.microsoft.com/office/drawing/2014/main" id="{139BF3F1-38AA-45BA-A63F-D7787C508FA0}"/>
                </a:ext>
              </a:extLst>
            </p:cNvPr>
            <p:cNvSpPr/>
            <p:nvPr/>
          </p:nvSpPr>
          <p:spPr>
            <a:xfrm>
              <a:off x="3226936" y="5100194"/>
              <a:ext cx="979097" cy="354887"/>
            </a:xfrm>
            <a:custGeom>
              <a:avLst/>
              <a:gdLst>
                <a:gd name="connsiteX0" fmla="*/ 0 w 653272"/>
                <a:gd name="connsiteY0" fmla="*/ 68240 h 409430"/>
                <a:gd name="connsiteX1" fmla="*/ 68240 w 653272"/>
                <a:gd name="connsiteY1" fmla="*/ 0 h 409430"/>
                <a:gd name="connsiteX2" fmla="*/ 585032 w 653272"/>
                <a:gd name="connsiteY2" fmla="*/ 0 h 409430"/>
                <a:gd name="connsiteX3" fmla="*/ 653272 w 653272"/>
                <a:gd name="connsiteY3" fmla="*/ 68240 h 409430"/>
                <a:gd name="connsiteX4" fmla="*/ 653272 w 653272"/>
                <a:gd name="connsiteY4" fmla="*/ 341190 h 409430"/>
                <a:gd name="connsiteX5" fmla="*/ 585032 w 653272"/>
                <a:gd name="connsiteY5" fmla="*/ 409430 h 409430"/>
                <a:gd name="connsiteX6" fmla="*/ 68240 w 653272"/>
                <a:gd name="connsiteY6" fmla="*/ 409430 h 409430"/>
                <a:gd name="connsiteX7" fmla="*/ 0 w 653272"/>
                <a:gd name="connsiteY7" fmla="*/ 341190 h 409430"/>
                <a:gd name="connsiteX8" fmla="*/ 0 w 653272"/>
                <a:gd name="connsiteY8" fmla="*/ 68240 h 40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3272" h="409430">
                  <a:moveTo>
                    <a:pt x="0" y="68240"/>
                  </a:moveTo>
                  <a:cubicBezTo>
                    <a:pt x="0" y="30552"/>
                    <a:pt x="30552" y="0"/>
                    <a:pt x="68240" y="0"/>
                  </a:cubicBezTo>
                  <a:lnTo>
                    <a:pt x="585032" y="0"/>
                  </a:lnTo>
                  <a:cubicBezTo>
                    <a:pt x="622720" y="0"/>
                    <a:pt x="653272" y="30552"/>
                    <a:pt x="653272" y="68240"/>
                  </a:cubicBezTo>
                  <a:lnTo>
                    <a:pt x="653272" y="341190"/>
                  </a:lnTo>
                  <a:cubicBezTo>
                    <a:pt x="653272" y="378878"/>
                    <a:pt x="622720" y="409430"/>
                    <a:pt x="585032" y="409430"/>
                  </a:cubicBezTo>
                  <a:lnTo>
                    <a:pt x="68240" y="409430"/>
                  </a:lnTo>
                  <a:cubicBezTo>
                    <a:pt x="30552" y="409430"/>
                    <a:pt x="0" y="378878"/>
                    <a:pt x="0" y="341190"/>
                  </a:cubicBezTo>
                  <a:lnTo>
                    <a:pt x="0" y="68240"/>
                  </a:lnTo>
                  <a:close/>
                </a:path>
              </a:pathLst>
            </a:custGeom>
            <a:noFill/>
            <a:ln>
              <a:no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50467" tIns="50467" rIns="50467" bIns="50467" numCol="1" spcCol="1270" anchor="ctr" anchorCtr="0">
              <a:noAutofit/>
            </a:bodyPr>
            <a:lstStyle/>
            <a:p>
              <a:pPr marL="0" lvl="0" indent="0" algn="ctr" defTabSz="355600">
                <a:lnSpc>
                  <a:spcPts val="700"/>
                </a:lnSpc>
                <a:spcBef>
                  <a:spcPct val="0"/>
                </a:spcBef>
                <a:spcAft>
                  <a:spcPct val="35000"/>
                </a:spcAft>
                <a:buNone/>
              </a:pPr>
              <a:endParaRPr lang="en-US" altLang="ja-JP" sz="800" b="1" dirty="0">
                <a:solidFill>
                  <a:schemeClr val="tx1"/>
                </a:solidFill>
                <a:latin typeface="Meiryo UI" panose="020B0604030504040204" pitchFamily="50" charset="-128"/>
                <a:ea typeface="Meiryo UI" panose="020B0604030504040204" pitchFamily="50" charset="-128"/>
              </a:endParaRPr>
            </a:p>
          </p:txBody>
        </p:sp>
        <p:sp>
          <p:nvSpPr>
            <p:cNvPr id="37" name="フリーフォーム: 図形 36">
              <a:extLst>
                <a:ext uri="{FF2B5EF4-FFF2-40B4-BE49-F238E27FC236}">
                  <a16:creationId xmlns:a16="http://schemas.microsoft.com/office/drawing/2014/main" id="{F382274E-7F4E-41DB-81CF-5702AA8C7049}"/>
                </a:ext>
              </a:extLst>
            </p:cNvPr>
            <p:cNvSpPr/>
            <p:nvPr/>
          </p:nvSpPr>
          <p:spPr>
            <a:xfrm>
              <a:off x="2956718" y="6392216"/>
              <a:ext cx="979097" cy="354887"/>
            </a:xfrm>
            <a:custGeom>
              <a:avLst/>
              <a:gdLst>
                <a:gd name="connsiteX0" fmla="*/ 0 w 653272"/>
                <a:gd name="connsiteY0" fmla="*/ 68240 h 409430"/>
                <a:gd name="connsiteX1" fmla="*/ 68240 w 653272"/>
                <a:gd name="connsiteY1" fmla="*/ 0 h 409430"/>
                <a:gd name="connsiteX2" fmla="*/ 585032 w 653272"/>
                <a:gd name="connsiteY2" fmla="*/ 0 h 409430"/>
                <a:gd name="connsiteX3" fmla="*/ 653272 w 653272"/>
                <a:gd name="connsiteY3" fmla="*/ 68240 h 409430"/>
                <a:gd name="connsiteX4" fmla="*/ 653272 w 653272"/>
                <a:gd name="connsiteY4" fmla="*/ 341190 h 409430"/>
                <a:gd name="connsiteX5" fmla="*/ 585032 w 653272"/>
                <a:gd name="connsiteY5" fmla="*/ 409430 h 409430"/>
                <a:gd name="connsiteX6" fmla="*/ 68240 w 653272"/>
                <a:gd name="connsiteY6" fmla="*/ 409430 h 409430"/>
                <a:gd name="connsiteX7" fmla="*/ 0 w 653272"/>
                <a:gd name="connsiteY7" fmla="*/ 341190 h 409430"/>
                <a:gd name="connsiteX8" fmla="*/ 0 w 653272"/>
                <a:gd name="connsiteY8" fmla="*/ 68240 h 40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3272" h="409430">
                  <a:moveTo>
                    <a:pt x="0" y="68240"/>
                  </a:moveTo>
                  <a:cubicBezTo>
                    <a:pt x="0" y="30552"/>
                    <a:pt x="30552" y="0"/>
                    <a:pt x="68240" y="0"/>
                  </a:cubicBezTo>
                  <a:lnTo>
                    <a:pt x="585032" y="0"/>
                  </a:lnTo>
                  <a:cubicBezTo>
                    <a:pt x="622720" y="0"/>
                    <a:pt x="653272" y="30552"/>
                    <a:pt x="653272" y="68240"/>
                  </a:cubicBezTo>
                  <a:lnTo>
                    <a:pt x="653272" y="341190"/>
                  </a:lnTo>
                  <a:cubicBezTo>
                    <a:pt x="653272" y="378878"/>
                    <a:pt x="622720" y="409430"/>
                    <a:pt x="585032" y="409430"/>
                  </a:cubicBezTo>
                  <a:lnTo>
                    <a:pt x="68240" y="409430"/>
                  </a:lnTo>
                  <a:cubicBezTo>
                    <a:pt x="30552" y="409430"/>
                    <a:pt x="0" y="378878"/>
                    <a:pt x="0" y="341190"/>
                  </a:cubicBezTo>
                  <a:lnTo>
                    <a:pt x="0" y="68240"/>
                  </a:lnTo>
                  <a:close/>
                </a:path>
              </a:pathLst>
            </a:custGeom>
            <a:noFill/>
            <a:ln>
              <a:no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50467" tIns="50467" rIns="50467" bIns="50467" numCol="1" spcCol="1270" anchor="ctr" anchorCtr="0">
              <a:noAutofit/>
            </a:bodyPr>
            <a:lstStyle/>
            <a:p>
              <a:pPr marL="0" lvl="0" indent="0" algn="ctr" defTabSz="355600">
                <a:lnSpc>
                  <a:spcPts val="700"/>
                </a:lnSpc>
                <a:spcBef>
                  <a:spcPct val="0"/>
                </a:spcBef>
                <a:spcAft>
                  <a:spcPct val="35000"/>
                </a:spcAft>
                <a:buNone/>
              </a:pPr>
              <a:endParaRPr kumimoji="1" lang="en-US" altLang="ja-JP" sz="800" b="1" kern="1200" dirty="0">
                <a:solidFill>
                  <a:schemeClr val="tx1"/>
                </a:solidFill>
                <a:latin typeface="Meiryo UI" panose="020B0604030504040204" pitchFamily="50" charset="-128"/>
                <a:ea typeface="Meiryo UI" panose="020B0604030504040204" pitchFamily="50" charset="-128"/>
              </a:endParaRPr>
            </a:p>
          </p:txBody>
        </p:sp>
      </p:grpSp>
      <p:sp>
        <p:nvSpPr>
          <p:cNvPr id="25" name="四角形: 角を丸くする 24">
            <a:extLst>
              <a:ext uri="{FF2B5EF4-FFF2-40B4-BE49-F238E27FC236}">
                <a16:creationId xmlns:a16="http://schemas.microsoft.com/office/drawing/2014/main" id="{3C994531-9C8D-4167-AD72-1D606FC4B3AF}"/>
              </a:ext>
            </a:extLst>
          </p:cNvPr>
          <p:cNvSpPr/>
          <p:nvPr/>
        </p:nvSpPr>
        <p:spPr>
          <a:xfrm>
            <a:off x="3565345" y="5482192"/>
            <a:ext cx="749755" cy="790786"/>
          </a:xfrm>
          <a:prstGeom prst="roundRect">
            <a:avLst/>
          </a:prstGeom>
          <a:gradFill flip="none" rotWithShape="1">
            <a:gsLst>
              <a:gs pos="27000">
                <a:schemeClr val="accent5">
                  <a:lumMod val="75000"/>
                </a:schemeClr>
              </a:gs>
              <a:gs pos="0">
                <a:schemeClr val="accent5">
                  <a:lumMod val="75000"/>
                </a:schemeClr>
              </a:gs>
              <a:gs pos="33000">
                <a:srgbClr val="938E8E"/>
              </a:gs>
              <a:gs pos="100000">
                <a:schemeClr val="bg2">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900"/>
              </a:lnSpc>
            </a:pPr>
            <a:endParaRPr lang="en-US" altLang="ja-JP" sz="800" b="1" dirty="0">
              <a:solidFill>
                <a:schemeClr val="bg1"/>
              </a:solidFill>
              <a:latin typeface="Meiryo UI" panose="020B0604030504040204" pitchFamily="50" charset="-128"/>
              <a:ea typeface="Meiryo UI" panose="020B0604030504040204" pitchFamily="50" charset="-128"/>
            </a:endParaRPr>
          </a:p>
          <a:p>
            <a:pPr algn="ctr">
              <a:lnSpc>
                <a:spcPts val="900"/>
              </a:lnSpc>
            </a:pPr>
            <a:r>
              <a:rPr lang="ja-JP" altLang="en-US" sz="800" b="1" dirty="0">
                <a:solidFill>
                  <a:schemeClr val="bg1"/>
                </a:solidFill>
                <a:latin typeface="Meiryo UI" panose="020B0604030504040204" pitchFamily="50" charset="-128"/>
                <a:ea typeface="Meiryo UI" panose="020B0604030504040204" pitchFamily="50" charset="-128"/>
              </a:rPr>
              <a:t>鉄</a:t>
            </a:r>
            <a:endParaRPr lang="en-US" altLang="ja-JP" sz="800" b="1" dirty="0">
              <a:solidFill>
                <a:schemeClr val="bg1"/>
              </a:solidFill>
              <a:latin typeface="Meiryo UI" panose="020B0604030504040204" pitchFamily="50" charset="-128"/>
              <a:ea typeface="Meiryo UI" panose="020B0604030504040204" pitchFamily="50" charset="-128"/>
            </a:endParaRPr>
          </a:p>
          <a:p>
            <a:pPr algn="ctr">
              <a:lnSpc>
                <a:spcPts val="900"/>
              </a:lnSpc>
            </a:pPr>
            <a:r>
              <a:rPr kumimoji="1" lang="ja-JP" altLang="en-US" sz="800" b="1" dirty="0">
                <a:solidFill>
                  <a:schemeClr val="bg1"/>
                </a:solidFill>
                <a:latin typeface="Meiryo UI" panose="020B0604030504040204" pitchFamily="50" charset="-128"/>
                <a:ea typeface="Meiryo UI" panose="020B0604030504040204" pitchFamily="50" charset="-128"/>
              </a:rPr>
              <a:t>アルミ</a:t>
            </a:r>
            <a:endParaRPr kumimoji="1" lang="en-US" altLang="ja-JP" sz="800" b="1" dirty="0">
              <a:solidFill>
                <a:schemeClr val="bg1"/>
              </a:solidFill>
              <a:latin typeface="Meiryo UI" panose="020B0604030504040204" pitchFamily="50" charset="-128"/>
              <a:ea typeface="Meiryo UI" panose="020B0604030504040204" pitchFamily="50" charset="-128"/>
            </a:endParaRPr>
          </a:p>
          <a:p>
            <a:pPr algn="ctr">
              <a:lnSpc>
                <a:spcPts val="900"/>
              </a:lnSpc>
            </a:pPr>
            <a:r>
              <a:rPr lang="ja-JP" altLang="en-US" sz="800" b="1" spc="-40" dirty="0">
                <a:solidFill>
                  <a:schemeClr val="bg1"/>
                </a:solidFill>
                <a:latin typeface="Meiryo UI" panose="020B0604030504040204" pitchFamily="50" charset="-128"/>
                <a:ea typeface="Meiryo UI" panose="020B0604030504040204" pitchFamily="50" charset="-128"/>
              </a:rPr>
              <a:t>プラスチック</a:t>
            </a:r>
            <a:endParaRPr lang="en-US" altLang="ja-JP" sz="800" b="1" spc="-40" dirty="0">
              <a:solidFill>
                <a:schemeClr val="bg1"/>
              </a:solidFill>
              <a:latin typeface="Meiryo UI" panose="020B0604030504040204" pitchFamily="50" charset="-128"/>
              <a:ea typeface="Meiryo UI" panose="020B0604030504040204" pitchFamily="50" charset="-128"/>
            </a:endParaRPr>
          </a:p>
          <a:p>
            <a:pPr algn="ctr"/>
            <a:endParaRPr kumimoji="1" lang="en-US" altLang="ja-JP" sz="800" b="1" spc="-40" dirty="0">
              <a:solidFill>
                <a:schemeClr val="bg1"/>
              </a:solidFill>
              <a:latin typeface="Meiryo UI" panose="020B0604030504040204" pitchFamily="50" charset="-128"/>
              <a:ea typeface="Meiryo UI" panose="020B0604030504040204" pitchFamily="50" charset="-128"/>
            </a:endParaRPr>
          </a:p>
          <a:p>
            <a:pPr algn="ctr"/>
            <a:r>
              <a:rPr kumimoji="1" lang="ja-JP" altLang="en-US" sz="800" b="1" spc="-40" dirty="0">
                <a:solidFill>
                  <a:schemeClr val="bg1"/>
                </a:solidFill>
                <a:latin typeface="Meiryo UI" panose="020B0604030504040204" pitchFamily="50" charset="-128"/>
                <a:ea typeface="Meiryo UI" panose="020B0604030504040204" pitchFamily="50" charset="-128"/>
              </a:rPr>
              <a:t>古紙</a:t>
            </a:r>
            <a:endParaRPr kumimoji="1" lang="en-US" altLang="ja-JP" sz="800" b="1" spc="-40" dirty="0">
              <a:solidFill>
                <a:schemeClr val="bg1"/>
              </a:solidFill>
              <a:latin typeface="Meiryo UI" panose="020B0604030504040204" pitchFamily="50" charset="-128"/>
              <a:ea typeface="Meiryo UI" panose="020B0604030504040204" pitchFamily="50" charset="-128"/>
            </a:endParaRPr>
          </a:p>
          <a:p>
            <a:pPr algn="ctr"/>
            <a:endParaRPr kumimoji="1" lang="en-US" altLang="ja-JP" sz="800" b="1" spc="-40" dirty="0">
              <a:solidFill>
                <a:schemeClr val="bg1"/>
              </a:solidFill>
              <a:latin typeface="Meiryo UI" panose="020B0604030504040204" pitchFamily="50" charset="-128"/>
              <a:ea typeface="Meiryo UI" panose="020B0604030504040204" pitchFamily="50" charset="-128"/>
            </a:endParaRPr>
          </a:p>
        </p:txBody>
      </p:sp>
      <p:sp>
        <p:nvSpPr>
          <p:cNvPr id="39" name="フリーフォーム: 図形 38">
            <a:extLst>
              <a:ext uri="{FF2B5EF4-FFF2-40B4-BE49-F238E27FC236}">
                <a16:creationId xmlns:a16="http://schemas.microsoft.com/office/drawing/2014/main" id="{0C982E10-C892-4E5D-8ED9-B808483B2916}"/>
              </a:ext>
            </a:extLst>
          </p:cNvPr>
          <p:cNvSpPr/>
          <p:nvPr/>
        </p:nvSpPr>
        <p:spPr>
          <a:xfrm>
            <a:off x="3955287" y="5156194"/>
            <a:ext cx="1633881" cy="399708"/>
          </a:xfrm>
          <a:custGeom>
            <a:avLst/>
            <a:gdLst>
              <a:gd name="connsiteX0" fmla="*/ 0 w 653272"/>
              <a:gd name="connsiteY0" fmla="*/ 68240 h 409430"/>
              <a:gd name="connsiteX1" fmla="*/ 68240 w 653272"/>
              <a:gd name="connsiteY1" fmla="*/ 0 h 409430"/>
              <a:gd name="connsiteX2" fmla="*/ 585032 w 653272"/>
              <a:gd name="connsiteY2" fmla="*/ 0 h 409430"/>
              <a:gd name="connsiteX3" fmla="*/ 653272 w 653272"/>
              <a:gd name="connsiteY3" fmla="*/ 68240 h 409430"/>
              <a:gd name="connsiteX4" fmla="*/ 653272 w 653272"/>
              <a:gd name="connsiteY4" fmla="*/ 341190 h 409430"/>
              <a:gd name="connsiteX5" fmla="*/ 585032 w 653272"/>
              <a:gd name="connsiteY5" fmla="*/ 409430 h 409430"/>
              <a:gd name="connsiteX6" fmla="*/ 68240 w 653272"/>
              <a:gd name="connsiteY6" fmla="*/ 409430 h 409430"/>
              <a:gd name="connsiteX7" fmla="*/ 0 w 653272"/>
              <a:gd name="connsiteY7" fmla="*/ 341190 h 409430"/>
              <a:gd name="connsiteX8" fmla="*/ 0 w 653272"/>
              <a:gd name="connsiteY8" fmla="*/ 68240 h 40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3272" h="409430">
                <a:moveTo>
                  <a:pt x="0" y="68240"/>
                </a:moveTo>
                <a:cubicBezTo>
                  <a:pt x="0" y="30552"/>
                  <a:pt x="30552" y="0"/>
                  <a:pt x="68240" y="0"/>
                </a:cubicBezTo>
                <a:lnTo>
                  <a:pt x="585032" y="0"/>
                </a:lnTo>
                <a:cubicBezTo>
                  <a:pt x="622720" y="0"/>
                  <a:pt x="653272" y="30552"/>
                  <a:pt x="653272" y="68240"/>
                </a:cubicBezTo>
                <a:lnTo>
                  <a:pt x="653272" y="341190"/>
                </a:lnTo>
                <a:cubicBezTo>
                  <a:pt x="653272" y="378878"/>
                  <a:pt x="622720" y="409430"/>
                  <a:pt x="585032" y="409430"/>
                </a:cubicBezTo>
                <a:lnTo>
                  <a:pt x="68240" y="409430"/>
                </a:lnTo>
                <a:cubicBezTo>
                  <a:pt x="30552" y="409430"/>
                  <a:pt x="0" y="378878"/>
                  <a:pt x="0" y="341190"/>
                </a:cubicBezTo>
                <a:lnTo>
                  <a:pt x="0" y="68240"/>
                </a:lnTo>
                <a:close/>
              </a:path>
            </a:pathLst>
          </a:custGeom>
          <a:solidFill>
            <a:schemeClr val="lt1">
              <a:hueOff val="0"/>
              <a:satOff val="0"/>
              <a:lumOff val="0"/>
            </a:schemeClr>
          </a:solidFill>
          <a:ln w="22225">
            <a:solidFill>
              <a:srgbClr val="FF0000"/>
            </a:solid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spcFirstLastPara="0" vert="horz" wrap="square" lIns="50467" tIns="50467" rIns="50467" bIns="50467" numCol="1" spcCol="1270" anchor="ctr" anchorCtr="0">
            <a:noAutofit/>
          </a:bodyPr>
          <a:lstStyle/>
          <a:p>
            <a:pPr marL="0" lvl="0" indent="0" algn="ctr" defTabSz="355600">
              <a:lnSpc>
                <a:spcPts val="600"/>
              </a:lnSpc>
              <a:spcBef>
                <a:spcPct val="0"/>
              </a:spcBef>
              <a:spcAft>
                <a:spcPct val="35000"/>
              </a:spcAft>
              <a:buNone/>
            </a:pPr>
            <a:r>
              <a:rPr kumimoji="1" lang="en-US" altLang="ja-JP" sz="800" b="1" kern="1200" dirty="0">
                <a:latin typeface="Meiryo UI" panose="020B0604030504040204" pitchFamily="50" charset="-128"/>
                <a:ea typeface="Meiryo UI" panose="020B0604030504040204" pitchFamily="50" charset="-128"/>
              </a:rPr>
              <a:t> </a:t>
            </a:r>
            <a:r>
              <a:rPr kumimoji="1" lang="ja-JP" altLang="en-US" sz="1050" b="1" kern="1200" dirty="0">
                <a:latin typeface="Meiryo UI" panose="020B0604030504040204" pitchFamily="50" charset="-128"/>
                <a:ea typeface="Meiryo UI" panose="020B0604030504040204" pitchFamily="50" charset="-128"/>
              </a:rPr>
              <a:t>三井物産エコシステム</a:t>
            </a:r>
            <a:endParaRPr kumimoji="1" lang="ja-JP" altLang="en-US" sz="800" b="1" kern="1200" dirty="0">
              <a:solidFill>
                <a:schemeClr val="tx1"/>
              </a:solidFill>
              <a:latin typeface="Meiryo UI" panose="020B0604030504040204" pitchFamily="50" charset="-128"/>
              <a:ea typeface="Meiryo UI" panose="020B0604030504040204" pitchFamily="50" charset="-128"/>
            </a:endParaRPr>
          </a:p>
        </p:txBody>
      </p:sp>
      <p:pic>
        <p:nvPicPr>
          <p:cNvPr id="16" name="図 15">
            <a:extLst>
              <a:ext uri="{FF2B5EF4-FFF2-40B4-BE49-F238E27FC236}">
                <a16:creationId xmlns:a16="http://schemas.microsoft.com/office/drawing/2014/main" id="{9B6108AA-3F48-45DB-817D-069103788C32}"/>
              </a:ext>
            </a:extLst>
          </p:cNvPr>
          <p:cNvPicPr>
            <a:picLocks noChangeAspect="1"/>
          </p:cNvPicPr>
          <p:nvPr/>
        </p:nvPicPr>
        <p:blipFill rotWithShape="1">
          <a:blip r:embed="rId4"/>
          <a:srcRect t="12494" b="23673"/>
          <a:stretch/>
        </p:blipFill>
        <p:spPr>
          <a:xfrm>
            <a:off x="3643508" y="3441361"/>
            <a:ext cx="394362" cy="458899"/>
          </a:xfrm>
          <a:prstGeom prst="rect">
            <a:avLst/>
          </a:prstGeom>
          <a:solidFill>
            <a:schemeClr val="bg1"/>
          </a:solidFill>
          <a:ln>
            <a:solidFill>
              <a:schemeClr val="dk2">
                <a:shade val="80000"/>
                <a:hueOff val="0"/>
                <a:satOff val="0"/>
                <a:lumOff val="0"/>
              </a:schemeClr>
            </a:solidFill>
          </a:ln>
        </p:spPr>
      </p:pic>
      <p:sp>
        <p:nvSpPr>
          <p:cNvPr id="40" name="object 37">
            <a:extLst>
              <a:ext uri="{FF2B5EF4-FFF2-40B4-BE49-F238E27FC236}">
                <a16:creationId xmlns:a16="http://schemas.microsoft.com/office/drawing/2014/main" id="{5FE4E14D-E6BE-4234-A289-CE6DE69C4D37}"/>
              </a:ext>
            </a:extLst>
          </p:cNvPr>
          <p:cNvSpPr txBox="1"/>
          <p:nvPr/>
        </p:nvSpPr>
        <p:spPr>
          <a:xfrm>
            <a:off x="5342709" y="3383591"/>
            <a:ext cx="3546223" cy="2836033"/>
          </a:xfrm>
          <a:prstGeom prst="rect">
            <a:avLst/>
          </a:prstGeom>
        </p:spPr>
        <p:txBody>
          <a:bodyPr vert="horz" wrap="square" lIns="0" tIns="9525" rIns="0" bIns="0" rtlCol="0">
            <a:spAutoFit/>
          </a:bodyPr>
          <a:lstStyle/>
          <a:p>
            <a:pPr marL="485299" indent="-171450">
              <a:spcBef>
                <a:spcPts val="75"/>
              </a:spcBef>
              <a:buFont typeface="Wingdings" panose="05000000000000000000" pitchFamily="2" charset="2"/>
              <a:buChar char="Ø"/>
              <a:tabLst>
                <a:tab pos="440531" algn="l"/>
                <a:tab pos="1431131" algn="l"/>
              </a:tabLst>
            </a:pPr>
            <a:r>
              <a:rPr lang="ja-JP" altLang="en-US" sz="1200" b="1" dirty="0">
                <a:solidFill>
                  <a:srgbClr val="404040"/>
                </a:solidFill>
                <a:latin typeface="Meiryo UI"/>
                <a:cs typeface="Meiryo UI"/>
              </a:rPr>
              <a:t>新たな価値提供</a:t>
            </a:r>
            <a:endParaRPr lang="en-US" sz="1200" b="1" dirty="0">
              <a:solidFill>
                <a:srgbClr val="404040"/>
              </a:solidFill>
              <a:latin typeface="Meiryo UI"/>
              <a:cs typeface="Meiryo UI"/>
            </a:endParaRPr>
          </a:p>
          <a:p>
            <a:pPr marL="485299" indent="-171450">
              <a:spcBef>
                <a:spcPts val="75"/>
              </a:spcBef>
              <a:buFont typeface="Wingdings" panose="05000000000000000000" pitchFamily="2" charset="2"/>
              <a:buChar char="u"/>
              <a:tabLst>
                <a:tab pos="440531" algn="l"/>
                <a:tab pos="1431131" algn="l"/>
              </a:tabLst>
            </a:pPr>
            <a:endParaRPr lang="en-US" sz="1000" dirty="0">
              <a:solidFill>
                <a:srgbClr val="404040"/>
              </a:solidFill>
              <a:latin typeface="Meiryo UI"/>
              <a:cs typeface="Meiryo UI"/>
            </a:endParaRPr>
          </a:p>
          <a:p>
            <a:pPr marL="485299" indent="-171450">
              <a:spcBef>
                <a:spcPts val="75"/>
              </a:spcBef>
              <a:buFont typeface="Wingdings" panose="05000000000000000000" pitchFamily="2" charset="2"/>
              <a:buChar char="u"/>
              <a:tabLst>
                <a:tab pos="440531" algn="l"/>
                <a:tab pos="1431131" algn="l"/>
              </a:tabLst>
            </a:pPr>
            <a:r>
              <a:rPr lang="ja-JP" altLang="en-US" sz="1000" dirty="0">
                <a:solidFill>
                  <a:srgbClr val="404040"/>
                </a:solidFill>
                <a:latin typeface="Meiryo UI"/>
                <a:cs typeface="Meiryo UI"/>
              </a:rPr>
              <a:t>排出元と静脈物流（回収・運搬）の両側に直接間接の取引関係（タッチポイント）を保持し、課題抽出が迅速且つダイレクトに可能。</a:t>
            </a:r>
            <a:endParaRPr lang="en-US" altLang="ja-JP" sz="1000" dirty="0">
              <a:solidFill>
                <a:srgbClr val="404040"/>
              </a:solidFill>
              <a:latin typeface="Meiryo UI"/>
              <a:cs typeface="Meiryo UI"/>
            </a:endParaRPr>
          </a:p>
          <a:p>
            <a:pPr marL="485299" indent="-171450">
              <a:spcBef>
                <a:spcPts val="75"/>
              </a:spcBef>
              <a:buFont typeface="Wingdings" panose="05000000000000000000" pitchFamily="2" charset="2"/>
              <a:buChar char="u"/>
              <a:tabLst>
                <a:tab pos="440531" algn="l"/>
                <a:tab pos="1431131" algn="l"/>
              </a:tabLst>
            </a:pPr>
            <a:endParaRPr lang="en-US" sz="1000" dirty="0">
              <a:solidFill>
                <a:srgbClr val="404040"/>
              </a:solidFill>
              <a:latin typeface="Meiryo UI"/>
              <a:cs typeface="Meiryo UI"/>
            </a:endParaRPr>
          </a:p>
          <a:p>
            <a:pPr marL="485299" indent="-171450">
              <a:spcBef>
                <a:spcPts val="75"/>
              </a:spcBef>
              <a:buFont typeface="Wingdings" panose="05000000000000000000" pitchFamily="2" charset="2"/>
              <a:buChar char="u"/>
              <a:tabLst>
                <a:tab pos="440531" algn="l"/>
                <a:tab pos="1431131" algn="l"/>
              </a:tabLst>
            </a:pPr>
            <a:r>
              <a:rPr lang="ja-JP" altLang="en-US" sz="1000" dirty="0">
                <a:solidFill>
                  <a:srgbClr val="404040"/>
                </a:solidFill>
                <a:latin typeface="Meiryo UI"/>
                <a:cs typeface="Meiryo UI"/>
              </a:rPr>
              <a:t>低炭素型回収スキーム構築や古紙を含む再生可能資源の循環起点として商流介在し、</a:t>
            </a:r>
            <a:r>
              <a:rPr lang="en-US" altLang="ja-JP" sz="1000" dirty="0">
                <a:solidFill>
                  <a:srgbClr val="404040"/>
                </a:solidFill>
                <a:latin typeface="Meiryo UI"/>
                <a:cs typeface="Meiryo UI"/>
              </a:rPr>
              <a:t>MPC/MBK</a:t>
            </a:r>
            <a:r>
              <a:rPr lang="ja-JP" altLang="en-US" sz="1000" dirty="0">
                <a:solidFill>
                  <a:srgbClr val="404040"/>
                </a:solidFill>
                <a:latin typeface="Meiryo UI"/>
                <a:cs typeface="Meiryo UI"/>
              </a:rPr>
              <a:t>を含む動脈産業への効果的繋ぎこみが可能。</a:t>
            </a:r>
            <a:endParaRPr lang="en-US" altLang="ja-JP" sz="1000" dirty="0">
              <a:solidFill>
                <a:srgbClr val="404040"/>
              </a:solidFill>
              <a:latin typeface="Meiryo UI"/>
              <a:cs typeface="Meiryo UI"/>
            </a:endParaRPr>
          </a:p>
          <a:p>
            <a:pPr marL="485299" indent="-171450">
              <a:spcBef>
                <a:spcPts val="75"/>
              </a:spcBef>
              <a:buFont typeface="Wingdings" panose="05000000000000000000" pitchFamily="2" charset="2"/>
              <a:buChar char="u"/>
              <a:tabLst>
                <a:tab pos="440531" algn="l"/>
                <a:tab pos="1431131" algn="l"/>
              </a:tabLst>
            </a:pPr>
            <a:endParaRPr lang="en-US" sz="1000" dirty="0">
              <a:solidFill>
                <a:srgbClr val="404040"/>
              </a:solidFill>
              <a:latin typeface="Meiryo UI"/>
              <a:cs typeface="Meiryo UI"/>
            </a:endParaRPr>
          </a:p>
          <a:p>
            <a:pPr marL="485299" indent="-171450">
              <a:spcBef>
                <a:spcPts val="75"/>
              </a:spcBef>
              <a:buFont typeface="Wingdings" panose="05000000000000000000" pitchFamily="2" charset="2"/>
              <a:buChar char="u"/>
              <a:tabLst>
                <a:tab pos="440531" algn="l"/>
                <a:tab pos="1431131" algn="l"/>
              </a:tabLst>
            </a:pPr>
            <a:r>
              <a:rPr lang="ja-JP" altLang="en-US" sz="1000" dirty="0">
                <a:solidFill>
                  <a:srgbClr val="404040"/>
                </a:solidFill>
                <a:latin typeface="Meiryo UI"/>
                <a:cs typeface="Meiryo UI"/>
              </a:rPr>
              <a:t>規模の経済が働きにくい市場構造にあって、静脈・動脈双方の事業者間連携の促進や</a:t>
            </a:r>
            <a:r>
              <a:rPr lang="en-US" altLang="ja-JP" sz="1000" dirty="0">
                <a:solidFill>
                  <a:srgbClr val="404040"/>
                </a:solidFill>
                <a:latin typeface="Meiryo UI"/>
                <a:cs typeface="Meiryo UI"/>
              </a:rPr>
              <a:t>DX</a:t>
            </a:r>
            <a:r>
              <a:rPr lang="ja-JP" altLang="en-US" sz="1000" dirty="0">
                <a:solidFill>
                  <a:srgbClr val="404040"/>
                </a:solidFill>
                <a:latin typeface="Meiryo UI"/>
                <a:cs typeface="Meiryo UI"/>
              </a:rPr>
              <a:t>活用等による生産性向上が可能。</a:t>
            </a:r>
            <a:endParaRPr lang="en-US" altLang="ja-JP" sz="1000" dirty="0">
              <a:solidFill>
                <a:srgbClr val="404040"/>
              </a:solidFill>
              <a:latin typeface="Meiryo UI"/>
              <a:cs typeface="Meiryo UI"/>
            </a:endParaRPr>
          </a:p>
          <a:p>
            <a:pPr marL="485299" indent="-171450">
              <a:spcBef>
                <a:spcPts val="75"/>
              </a:spcBef>
              <a:buFont typeface="Wingdings" panose="05000000000000000000" pitchFamily="2" charset="2"/>
              <a:buChar char="u"/>
              <a:tabLst>
                <a:tab pos="440531" algn="l"/>
                <a:tab pos="1431131" algn="l"/>
              </a:tabLst>
            </a:pPr>
            <a:endParaRPr lang="en-US" altLang="ja-JP" sz="1000" dirty="0">
              <a:solidFill>
                <a:srgbClr val="404040"/>
              </a:solidFill>
              <a:latin typeface="Meiryo UI"/>
              <a:cs typeface="Meiryo UI"/>
            </a:endParaRPr>
          </a:p>
          <a:p>
            <a:pPr marL="485299" indent="-171450">
              <a:spcBef>
                <a:spcPts val="75"/>
              </a:spcBef>
              <a:buFont typeface="Wingdings" panose="05000000000000000000" pitchFamily="2" charset="2"/>
              <a:buChar char="u"/>
              <a:tabLst>
                <a:tab pos="440531" algn="l"/>
                <a:tab pos="1431131" algn="l"/>
              </a:tabLst>
            </a:pPr>
            <a:r>
              <a:rPr sz="1000" spc="-8" dirty="0">
                <a:solidFill>
                  <a:srgbClr val="404040"/>
                </a:solidFill>
                <a:latin typeface="Meiryo UI"/>
                <a:cs typeface="Meiryo UI"/>
              </a:rPr>
              <a:t>CO2</a:t>
            </a:r>
            <a:r>
              <a:rPr lang="ja-JP" altLang="en-US" sz="1000" spc="-8" dirty="0">
                <a:solidFill>
                  <a:srgbClr val="404040"/>
                </a:solidFill>
                <a:latin typeface="Meiryo UI"/>
                <a:cs typeface="Meiryo UI"/>
              </a:rPr>
              <a:t>可視化</a:t>
            </a:r>
            <a:r>
              <a:rPr sz="1000" spc="-8" dirty="0">
                <a:solidFill>
                  <a:srgbClr val="404040"/>
                </a:solidFill>
                <a:latin typeface="Meiryo UI"/>
                <a:cs typeface="Meiryo UI"/>
              </a:rPr>
              <a:t>、</a:t>
            </a:r>
            <a:r>
              <a:rPr sz="1000" dirty="0" err="1">
                <a:solidFill>
                  <a:srgbClr val="404040"/>
                </a:solidFill>
                <a:latin typeface="Meiryo UI"/>
                <a:cs typeface="Meiryo UI"/>
              </a:rPr>
              <a:t>排出物の選別実行</a:t>
            </a:r>
            <a:r>
              <a:rPr sz="1000" spc="-8" dirty="0" err="1">
                <a:solidFill>
                  <a:srgbClr val="404040"/>
                </a:solidFill>
                <a:latin typeface="Meiryo UI"/>
                <a:cs typeface="Meiryo UI"/>
              </a:rPr>
              <a:t>、</a:t>
            </a:r>
            <a:r>
              <a:rPr sz="1000" dirty="0" err="1">
                <a:solidFill>
                  <a:srgbClr val="404040"/>
                </a:solidFill>
                <a:latin typeface="Meiryo UI"/>
                <a:cs typeface="Meiryo UI"/>
              </a:rPr>
              <a:t>配送ルート</a:t>
            </a:r>
            <a:r>
              <a:rPr lang="ja-JP" altLang="en-US" sz="1000" spc="-8" dirty="0">
                <a:solidFill>
                  <a:srgbClr val="404040"/>
                </a:solidFill>
                <a:latin typeface="Meiryo UI"/>
                <a:cs typeface="Meiryo UI"/>
              </a:rPr>
              <a:t>・</a:t>
            </a:r>
            <a:r>
              <a:rPr sz="1000" spc="-8" dirty="0" err="1">
                <a:solidFill>
                  <a:srgbClr val="404040"/>
                </a:solidFill>
                <a:latin typeface="Meiryo UI"/>
                <a:cs typeface="Meiryo UI"/>
              </a:rPr>
              <a:t>リサイクル</a:t>
            </a:r>
            <a:r>
              <a:rPr sz="1000" dirty="0" err="1">
                <a:solidFill>
                  <a:srgbClr val="404040"/>
                </a:solidFill>
                <a:latin typeface="Meiryo UI"/>
                <a:cs typeface="Meiryo UI"/>
              </a:rPr>
              <a:t>手法</a:t>
            </a:r>
            <a:r>
              <a:rPr sz="1000" spc="-8" dirty="0" err="1">
                <a:solidFill>
                  <a:srgbClr val="404040"/>
                </a:solidFill>
                <a:latin typeface="Meiryo UI"/>
                <a:cs typeface="Meiryo UI"/>
              </a:rPr>
              <a:t>の</a:t>
            </a:r>
            <a:r>
              <a:rPr sz="1000" dirty="0" err="1">
                <a:solidFill>
                  <a:srgbClr val="404040"/>
                </a:solidFill>
                <a:latin typeface="Meiryo UI"/>
                <a:cs typeface="Meiryo UI"/>
              </a:rPr>
              <a:t>変更な</a:t>
            </a:r>
            <a:r>
              <a:rPr sz="1000" spc="-38" dirty="0" err="1">
                <a:solidFill>
                  <a:srgbClr val="404040"/>
                </a:solidFill>
                <a:latin typeface="Meiryo UI"/>
                <a:cs typeface="Meiryo UI"/>
              </a:rPr>
              <a:t>ど</a:t>
            </a:r>
            <a:r>
              <a:rPr lang="ja-JP" altLang="en-US" sz="1000" spc="-38" dirty="0">
                <a:solidFill>
                  <a:srgbClr val="404040"/>
                </a:solidFill>
                <a:latin typeface="Meiryo UI"/>
                <a:cs typeface="Meiryo UI"/>
              </a:rPr>
              <a:t>による</a:t>
            </a:r>
            <a:r>
              <a:rPr lang="en-US" altLang="ja-JP" sz="1000" spc="-8" dirty="0">
                <a:solidFill>
                  <a:srgbClr val="404040"/>
                </a:solidFill>
                <a:latin typeface="Meiryo UI"/>
                <a:cs typeface="Meiryo UI"/>
              </a:rPr>
              <a:t>CO2</a:t>
            </a:r>
            <a:r>
              <a:rPr lang="ja-JP" altLang="en-US" sz="1000" dirty="0">
                <a:solidFill>
                  <a:srgbClr val="404040"/>
                </a:solidFill>
                <a:latin typeface="Meiryo UI"/>
                <a:cs typeface="Meiryo UI"/>
              </a:rPr>
              <a:t>削減実行支援</a:t>
            </a:r>
            <a:endParaRPr sz="1000" dirty="0">
              <a:latin typeface="Meiryo UI"/>
              <a:cs typeface="Meiryo UI"/>
            </a:endParaRPr>
          </a:p>
          <a:p>
            <a:pPr marL="313849" lvl="1">
              <a:tabLst>
                <a:tab pos="440531" algn="l"/>
              </a:tabLst>
            </a:pPr>
            <a:endParaRPr sz="1500" dirty="0">
              <a:latin typeface="Meiryo UI"/>
              <a:cs typeface="Meiryo UI"/>
            </a:endParaRPr>
          </a:p>
        </p:txBody>
      </p:sp>
      <p:pic>
        <p:nvPicPr>
          <p:cNvPr id="13" name="図 12">
            <a:extLst>
              <a:ext uri="{FF2B5EF4-FFF2-40B4-BE49-F238E27FC236}">
                <a16:creationId xmlns:a16="http://schemas.microsoft.com/office/drawing/2014/main" id="{906E8F49-7C28-41E1-94D1-D27108763DC8}"/>
              </a:ext>
            </a:extLst>
          </p:cNvPr>
          <p:cNvPicPr>
            <a:picLocks noChangeAspect="1"/>
          </p:cNvPicPr>
          <p:nvPr/>
        </p:nvPicPr>
        <p:blipFill rotWithShape="1">
          <a:blip r:embed="rId4"/>
          <a:srcRect t="12494" b="23673"/>
          <a:stretch/>
        </p:blipFill>
        <p:spPr>
          <a:xfrm>
            <a:off x="941155" y="6160483"/>
            <a:ext cx="394362" cy="375488"/>
          </a:xfrm>
          <a:prstGeom prst="rect">
            <a:avLst/>
          </a:prstGeom>
          <a:solidFill>
            <a:schemeClr val="bg1"/>
          </a:solidFill>
          <a:ln>
            <a:solidFill>
              <a:schemeClr val="dk2">
                <a:shade val="80000"/>
                <a:hueOff val="0"/>
                <a:satOff val="0"/>
                <a:lumOff val="0"/>
              </a:schemeClr>
            </a:solidFill>
          </a:ln>
        </p:spPr>
      </p:pic>
    </p:spTree>
    <p:extLst>
      <p:ext uri="{BB962C8B-B14F-4D97-AF65-F5344CB8AC3E}">
        <p14:creationId xmlns:p14="http://schemas.microsoft.com/office/powerpoint/2010/main" val="3667353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00BB7E56-A4FA-4E39-A07F-96AC839B7FA1}"/>
              </a:ext>
            </a:extLst>
          </p:cNvPr>
          <p:cNvSpPr/>
          <p:nvPr/>
        </p:nvSpPr>
        <p:spPr>
          <a:xfrm>
            <a:off x="447676" y="701341"/>
            <a:ext cx="8153400" cy="1697397"/>
          </a:xfrm>
          <a:prstGeom prst="rect">
            <a:avLst/>
          </a:prstGeom>
          <a:solidFill>
            <a:schemeClr val="accent5">
              <a:lumMod val="20000"/>
              <a:lumOff val="80000"/>
            </a:schemeClr>
          </a:solidFill>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solidFill>
                <a:schemeClr val="tx1">
                  <a:lumMod val="75000"/>
                  <a:lumOff val="25000"/>
                </a:schemeClr>
              </a:solidFill>
            </a:endParaRPr>
          </a:p>
        </p:txBody>
      </p:sp>
      <p:sp>
        <p:nvSpPr>
          <p:cNvPr id="6" name="正方形/長方形 5"/>
          <p:cNvSpPr/>
          <p:nvPr/>
        </p:nvSpPr>
        <p:spPr>
          <a:xfrm>
            <a:off x="447677" y="2573118"/>
            <a:ext cx="8568492" cy="2677656"/>
          </a:xfrm>
          <a:prstGeom prst="rect">
            <a:avLst/>
          </a:prstGeom>
        </p:spPr>
        <p:txBody>
          <a:bodyPr wrap="square" lIns="91440" tIns="45720" rIns="91440" bIns="45720" anchor="t">
            <a:spAutoFit/>
          </a:bodyPr>
          <a:lstStyle/>
          <a:p>
            <a:pPr>
              <a:lnSpc>
                <a:spcPct val="150000"/>
              </a:lnSpc>
              <a:defRPr/>
            </a:pPr>
            <a:r>
              <a:rPr lang="ja-JP" altLang="en-US" sz="1600" b="1" dirty="0">
                <a:latin typeface="+mn-ea"/>
                <a:cs typeface="Times New Roman"/>
              </a:rPr>
              <a:t>会社名</a:t>
            </a:r>
            <a:endParaRPr lang="en-US" altLang="ja-JP" sz="1600" b="1" dirty="0">
              <a:latin typeface="+mn-ea"/>
              <a:cs typeface="Times New Roman"/>
            </a:endParaRPr>
          </a:p>
          <a:p>
            <a:pPr>
              <a:lnSpc>
                <a:spcPct val="150000"/>
              </a:lnSpc>
              <a:defRPr/>
            </a:pPr>
            <a:r>
              <a:rPr lang="ja-JP" altLang="en-US" sz="1600" b="1" dirty="0">
                <a:latin typeface="+mn-ea"/>
                <a:cs typeface="Times New Roman" panose="02020603050405020304" pitchFamily="18" charset="0"/>
              </a:rPr>
              <a:t>パートナー</a:t>
            </a:r>
            <a:endParaRPr lang="en-US" altLang="ja-JP" sz="1600" dirty="0">
              <a:latin typeface="+mn-ea"/>
            </a:endParaRPr>
          </a:p>
          <a:p>
            <a:pPr>
              <a:lnSpc>
                <a:spcPct val="150000"/>
              </a:lnSpc>
              <a:defRPr/>
            </a:pPr>
            <a:r>
              <a:rPr lang="ja-JP" altLang="en-US" sz="1600" b="1" dirty="0">
                <a:latin typeface="+mn-ea"/>
                <a:cs typeface="Times New Roman"/>
              </a:rPr>
              <a:t>出資比率</a:t>
            </a:r>
            <a:endParaRPr lang="en-US" altLang="ja-JP" sz="1600" b="1" dirty="0">
              <a:latin typeface="+mn-ea"/>
              <a:cs typeface="Times New Roman"/>
            </a:endParaRPr>
          </a:p>
          <a:p>
            <a:pPr>
              <a:lnSpc>
                <a:spcPct val="150000"/>
              </a:lnSpc>
              <a:defRPr/>
            </a:pPr>
            <a:r>
              <a:rPr lang="ja-JP" altLang="en-US" sz="1600" b="1" dirty="0">
                <a:latin typeface="+mn-ea"/>
                <a:cs typeface="Times New Roman"/>
              </a:rPr>
              <a:t>設立時期</a:t>
            </a:r>
            <a:endParaRPr lang="en-US" altLang="ja-JP" sz="1600" dirty="0">
              <a:latin typeface="+mn-ea"/>
              <a:cs typeface="Times New Roman"/>
            </a:endParaRPr>
          </a:p>
          <a:p>
            <a:pPr lvl="0">
              <a:lnSpc>
                <a:spcPct val="150000"/>
              </a:lnSpc>
              <a:defRPr/>
            </a:pPr>
            <a:r>
              <a:rPr lang="ja-JP" altLang="en-US" sz="1600" b="1" dirty="0">
                <a:latin typeface="+mn-ea"/>
                <a:cs typeface="Times New Roman"/>
              </a:rPr>
              <a:t>事業資金</a:t>
            </a:r>
            <a:endParaRPr lang="en-US" altLang="ja-JP" sz="1600" dirty="0">
              <a:latin typeface="+mn-ea"/>
              <a:cs typeface="Times New Roman"/>
            </a:endParaRPr>
          </a:p>
          <a:p>
            <a:r>
              <a:rPr lang="ja-JP" altLang="en-US" sz="1600" b="1" dirty="0"/>
              <a:t>目的　　　</a:t>
            </a:r>
            <a:endParaRPr lang="en-US" altLang="ja-JP" sz="1600" b="1" dirty="0"/>
          </a:p>
          <a:p>
            <a:endParaRPr lang="en-US" altLang="ja-JP" sz="1600" b="1" dirty="0">
              <a:latin typeface="+mn-ea"/>
              <a:cs typeface="Times New Roman"/>
            </a:endParaRPr>
          </a:p>
          <a:p>
            <a:r>
              <a:rPr lang="ja-JP" altLang="en-US" sz="1600" b="1" dirty="0">
                <a:latin typeface="+mn-ea"/>
                <a:cs typeface="Times New Roman"/>
              </a:rPr>
              <a:t>事業内容</a:t>
            </a:r>
            <a:endParaRPr lang="en-US" altLang="ja-JP" sz="1600" dirty="0">
              <a:latin typeface="+mn-ea"/>
              <a:cs typeface="Times New Roman"/>
            </a:endParaRPr>
          </a:p>
        </p:txBody>
      </p:sp>
      <p:sp>
        <p:nvSpPr>
          <p:cNvPr id="5" name="テキスト ボックス 30">
            <a:extLst>
              <a:ext uri="{FF2B5EF4-FFF2-40B4-BE49-F238E27FC236}">
                <a16:creationId xmlns:a16="http://schemas.microsoft.com/office/drawing/2014/main" id="{C02EDE2F-26FE-4668-9F46-F03E4B95BDCE}"/>
              </a:ext>
            </a:extLst>
          </p:cNvPr>
          <p:cNvSpPr txBox="1">
            <a:spLocks noChangeArrowheads="1"/>
          </p:cNvSpPr>
          <p:nvPr/>
        </p:nvSpPr>
        <p:spPr bwMode="auto">
          <a:xfrm>
            <a:off x="233225" y="75466"/>
            <a:ext cx="76639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pPr>
              <a:defRPr/>
            </a:pPr>
            <a:r>
              <a:rPr lang="ja-JP" altLang="en-US" sz="2400" b="1" dirty="0">
                <a:latin typeface="+mn-lt"/>
                <a:ea typeface="Meiryo UI" panose="020B0604030504040204" pitchFamily="50" charset="-128"/>
              </a:rPr>
              <a:t>事業概要①</a:t>
            </a:r>
            <a:r>
              <a:rPr lang="ja-JP" altLang="en-US" sz="2400" b="1" dirty="0">
                <a:latin typeface="+mn-lt"/>
                <a:ea typeface="Meiryo UI" panose="020B0604030504040204" pitchFamily="50" charset="-128"/>
                <a:cs typeface="Times New Roman" panose="02020603050405020304" pitchFamily="18" charset="0"/>
              </a:rPr>
              <a:t>　</a:t>
            </a:r>
          </a:p>
        </p:txBody>
      </p:sp>
      <p:sp>
        <p:nvSpPr>
          <p:cNvPr id="7" name="スライド番号プレースホルダー 3">
            <a:extLst>
              <a:ext uri="{FF2B5EF4-FFF2-40B4-BE49-F238E27FC236}">
                <a16:creationId xmlns:a16="http://schemas.microsoft.com/office/drawing/2014/main" id="{E1BB07DB-12BA-4837-94E2-D6F0D324B482}"/>
              </a:ext>
            </a:extLst>
          </p:cNvPr>
          <p:cNvSpPr>
            <a:spLocks noGrp="1"/>
          </p:cNvSpPr>
          <p:nvPr>
            <p:ph type="sldNum" sz="quarter" idx="12"/>
          </p:nvPr>
        </p:nvSpPr>
        <p:spPr>
          <a:xfrm>
            <a:off x="6951244" y="6516234"/>
            <a:ext cx="2057400" cy="266307"/>
          </a:xfrm>
          <a:prstGeom prst="rect">
            <a:avLst/>
          </a:prstGeom>
        </p:spPr>
        <p:txBody>
          <a:bodyPr>
            <a:normAutofit fontScale="77500" lnSpcReduction="20000"/>
          </a:bodyPr>
          <a:lstStyle/>
          <a:p>
            <a:pPr algn="r"/>
            <a:fld id="{7ADC94FD-CFB4-4F2A-A5F3-1EAA48235CAF}" type="slidenum">
              <a:rPr lang="ja-JP" altLang="en-US">
                <a:solidFill>
                  <a:schemeClr val="tx1">
                    <a:lumMod val="50000"/>
                    <a:lumOff val="50000"/>
                  </a:schemeClr>
                </a:solidFill>
              </a:rPr>
              <a:pPr algn="r"/>
              <a:t>5</a:t>
            </a:fld>
            <a:endParaRPr lang="ja-JP" altLang="en-US">
              <a:solidFill>
                <a:schemeClr val="tx1">
                  <a:lumMod val="50000"/>
                  <a:lumOff val="50000"/>
                </a:schemeClr>
              </a:solidFill>
            </a:endParaRPr>
          </a:p>
        </p:txBody>
      </p:sp>
      <p:sp>
        <p:nvSpPr>
          <p:cNvPr id="8" name="正方形/長方形 7">
            <a:extLst>
              <a:ext uri="{FF2B5EF4-FFF2-40B4-BE49-F238E27FC236}">
                <a16:creationId xmlns:a16="http://schemas.microsoft.com/office/drawing/2014/main" id="{B9EE7F60-F291-4C8E-A770-45D7985ACAE2}"/>
              </a:ext>
            </a:extLst>
          </p:cNvPr>
          <p:cNvSpPr/>
          <p:nvPr/>
        </p:nvSpPr>
        <p:spPr>
          <a:xfrm>
            <a:off x="542929" y="743655"/>
            <a:ext cx="7934325" cy="1569660"/>
          </a:xfrm>
          <a:prstGeom prst="rect">
            <a:avLst/>
          </a:prstGeom>
          <a:noFill/>
          <a:ln>
            <a:noFill/>
          </a:ln>
        </p:spPr>
        <p:txBody>
          <a:bodyPr wrap="square">
            <a:spAutoFit/>
          </a:bodyPr>
          <a:lstStyle/>
          <a:p>
            <a:pPr marL="285744" indent="-285744" algn="just">
              <a:buFont typeface="Wingdings" panose="05000000000000000000" pitchFamily="2" charset="2"/>
              <a:buChar char="l"/>
            </a:pPr>
            <a:r>
              <a:rPr lang="ja-JP" altLang="en-US" sz="1600" dirty="0">
                <a:latin typeface="+mn-ea"/>
                <a:cs typeface="ＭＳ Ｐゴシック" panose="020B0600070205080204" pitchFamily="50" charset="-128"/>
              </a:rPr>
              <a:t>国内最大手古紙問屋宮崎社</a:t>
            </a:r>
            <a:r>
              <a:rPr lang="ja-JP" altLang="ja-JP" sz="1600" dirty="0">
                <a:latin typeface="+mn-ea"/>
                <a:cs typeface="ＭＳ Ｐゴシック" panose="020B0600070205080204" pitchFamily="50" charset="-128"/>
              </a:rPr>
              <a:t>と組み</a:t>
            </a:r>
            <a:r>
              <a:rPr lang="ja-JP" altLang="en-US" sz="1600" dirty="0">
                <a:latin typeface="+mn-ea"/>
                <a:cs typeface="ＭＳ Ｐゴシック" panose="020B0600070205080204" pitchFamily="50" charset="-128"/>
              </a:rPr>
              <a:t> “ファーストワンマイル事業”を提供する新会社を設立。資源循環ビジネスを通じて、サーキュラーエコノミーの構築に貢献する。</a:t>
            </a:r>
            <a:endParaRPr lang="en-US" altLang="ja-JP" sz="1600" dirty="0">
              <a:latin typeface="+mn-ea"/>
              <a:cs typeface="ＭＳ Ｐゴシック" panose="020B0600070205080204" pitchFamily="50" charset="-128"/>
            </a:endParaRPr>
          </a:p>
          <a:p>
            <a:pPr marL="285744" indent="-285744" algn="just">
              <a:buFont typeface="Wingdings" panose="05000000000000000000" pitchFamily="2" charset="2"/>
              <a:buChar char="l"/>
            </a:pPr>
            <a:r>
              <a:rPr lang="ja-JP" altLang="en-US" sz="1600" dirty="0">
                <a:latin typeface="+mn-ea"/>
                <a:cs typeface="ＭＳ Ｐゴシック" panose="020B0600070205080204" pitchFamily="50" charset="-128"/>
              </a:rPr>
              <a:t>獲得した古紙を梃子に</a:t>
            </a:r>
            <a:r>
              <a:rPr lang="en-US" altLang="ja-JP" sz="1600" dirty="0">
                <a:latin typeface="+mn-ea"/>
                <a:cs typeface="ＭＳ Ｐゴシック" panose="020B0600070205080204" pitchFamily="50" charset="-128"/>
              </a:rPr>
              <a:t>MPC</a:t>
            </a:r>
            <a:r>
              <a:rPr lang="ja-JP" altLang="en-US" sz="1600" dirty="0">
                <a:latin typeface="+mn-ea"/>
                <a:cs typeface="ＭＳ Ｐゴシック" panose="020B0600070205080204" pitchFamily="50" charset="-128"/>
              </a:rPr>
              <a:t>収入源泉である</a:t>
            </a:r>
            <a:r>
              <a:rPr lang="en-US" altLang="ja-JP" sz="1600" dirty="0">
                <a:latin typeface="+mn-ea"/>
                <a:cs typeface="ＭＳ Ｐゴシック" panose="020B0600070205080204" pitchFamily="50" charset="-128"/>
              </a:rPr>
              <a:t>『</a:t>
            </a:r>
            <a:r>
              <a:rPr lang="ja-JP" altLang="en-US" sz="1600" dirty="0">
                <a:latin typeface="+mn-ea"/>
                <a:cs typeface="ＭＳ Ｐゴシック" panose="020B0600070205080204" pitchFamily="50" charset="-128"/>
              </a:rPr>
              <a:t>紙</a:t>
            </a:r>
            <a:r>
              <a:rPr lang="en-US" altLang="ja-JP" sz="1600" dirty="0">
                <a:latin typeface="+mn-ea"/>
                <a:cs typeface="ＭＳ Ｐゴシック" panose="020B0600070205080204" pitchFamily="50" charset="-128"/>
              </a:rPr>
              <a:t>』</a:t>
            </a:r>
            <a:r>
              <a:rPr lang="ja-JP" altLang="en-US" sz="1600" dirty="0">
                <a:latin typeface="+mn-ea"/>
                <a:cs typeface="ＭＳ Ｐゴシック" panose="020B0600070205080204" pitchFamily="50" charset="-128"/>
              </a:rPr>
              <a:t>動脈事業の拡大に寄与する。</a:t>
            </a:r>
            <a:endParaRPr lang="en-US" altLang="ja-JP" sz="1600" dirty="0">
              <a:latin typeface="+mn-ea"/>
              <a:cs typeface="ＭＳ Ｐゴシック" panose="020B0600070205080204" pitchFamily="50" charset="-128"/>
            </a:endParaRPr>
          </a:p>
          <a:p>
            <a:pPr marL="285744" indent="-285744" algn="just">
              <a:buFont typeface="Wingdings" panose="05000000000000000000" pitchFamily="2" charset="2"/>
              <a:buChar char="l"/>
            </a:pPr>
            <a:r>
              <a:rPr lang="ja-JP" altLang="en-US" sz="1600" dirty="0">
                <a:latin typeface="+mn-ea"/>
                <a:cs typeface="ＭＳ Ｐゴシック" panose="020B0600070205080204" pitchFamily="50" charset="-128"/>
              </a:rPr>
              <a:t>獲得した古紙以外の資源物は、三井物産グループの動脈事業に繋げることでグループ内での資源循環ビジネス入口としての役割を担う。</a:t>
            </a:r>
            <a:endParaRPr lang="en-US" altLang="ja-JP" sz="1600" dirty="0">
              <a:latin typeface="+mn-ea"/>
              <a:cs typeface="ＭＳ Ｐゴシック" panose="020B0600070205080204" pitchFamily="50" charset="-128"/>
            </a:endParaRPr>
          </a:p>
          <a:p>
            <a:pPr marL="285744" indent="-285744" algn="just">
              <a:buFont typeface="Wingdings" panose="05000000000000000000" pitchFamily="2" charset="2"/>
              <a:buChar char="l"/>
            </a:pPr>
            <a:r>
              <a:rPr lang="ja-JP" altLang="en-US" sz="1600" dirty="0">
                <a:latin typeface="+mn-ea"/>
                <a:cs typeface="ＭＳ Ｐゴシック" panose="020B0600070205080204" pitchFamily="50" charset="-128"/>
              </a:rPr>
              <a:t>排出元へのタッチポイントを活かした新規事業創出を通じ、複数の収益基盤確立を図る。</a:t>
            </a:r>
            <a:endParaRPr lang="en-US" altLang="ja-JP" sz="1600" dirty="0">
              <a:latin typeface="+mn-ea"/>
              <a:cs typeface="ＭＳ Ｐゴシック" panose="020B0600070205080204" pitchFamily="50" charset="-128"/>
            </a:endParaRPr>
          </a:p>
        </p:txBody>
      </p:sp>
      <p:sp>
        <p:nvSpPr>
          <p:cNvPr id="10" name="正方形/長方形 9">
            <a:extLst>
              <a:ext uri="{FF2B5EF4-FFF2-40B4-BE49-F238E27FC236}">
                <a16:creationId xmlns:a16="http://schemas.microsoft.com/office/drawing/2014/main" id="{26F4B820-D8AF-411E-9EAA-9E68060875A4}"/>
              </a:ext>
            </a:extLst>
          </p:cNvPr>
          <p:cNvSpPr/>
          <p:nvPr/>
        </p:nvSpPr>
        <p:spPr>
          <a:xfrm>
            <a:off x="1514477" y="2573118"/>
            <a:ext cx="7501692" cy="3908762"/>
          </a:xfrm>
          <a:prstGeom prst="rect">
            <a:avLst/>
          </a:prstGeom>
        </p:spPr>
        <p:txBody>
          <a:bodyPr wrap="square" lIns="91440" tIns="45720" rIns="91440" bIns="45720" anchor="t">
            <a:spAutoFit/>
          </a:bodyPr>
          <a:lstStyle/>
          <a:p>
            <a:pPr>
              <a:lnSpc>
                <a:spcPct val="150000"/>
              </a:lnSpc>
              <a:defRPr/>
            </a:pPr>
            <a:r>
              <a:rPr lang="ja-JP" altLang="en-US" sz="1600" dirty="0">
                <a:latin typeface="+mn-ea"/>
                <a:cs typeface="Times New Roman"/>
              </a:rPr>
              <a:t>：三井物産エコデザイン株式会社（仮称）</a:t>
            </a:r>
            <a:endParaRPr lang="en-US" altLang="ja-JP" sz="1600" dirty="0">
              <a:latin typeface="+mn-ea"/>
              <a:cs typeface="Times New Roman"/>
            </a:endParaRPr>
          </a:p>
          <a:p>
            <a:pPr>
              <a:lnSpc>
                <a:spcPct val="150000"/>
              </a:lnSpc>
              <a:defRPr/>
            </a:pPr>
            <a:r>
              <a:rPr lang="ja-JP" altLang="en-US" sz="1600" dirty="0">
                <a:latin typeface="+mn-ea"/>
                <a:cs typeface="Times New Roman" panose="02020603050405020304" pitchFamily="18" charset="0"/>
              </a:rPr>
              <a:t>：株式会社宮崎</a:t>
            </a:r>
            <a:r>
              <a:rPr lang="ja-JP" altLang="en-US" sz="1600" dirty="0">
                <a:latin typeface="+mn-ea"/>
              </a:rPr>
              <a:t>　</a:t>
            </a:r>
            <a:endParaRPr lang="en-US" altLang="ja-JP" sz="1600" dirty="0">
              <a:latin typeface="+mn-ea"/>
            </a:endParaRPr>
          </a:p>
          <a:p>
            <a:pPr>
              <a:lnSpc>
                <a:spcPct val="150000"/>
              </a:lnSpc>
              <a:defRPr/>
            </a:pPr>
            <a:r>
              <a:rPr lang="ja-JP" altLang="en-US" sz="1600" dirty="0">
                <a:latin typeface="+mn-ea"/>
                <a:cs typeface="Times New Roman"/>
              </a:rPr>
              <a:t>：当社</a:t>
            </a:r>
            <a:r>
              <a:rPr lang="en-US" altLang="ja-JP" sz="1600" dirty="0">
                <a:latin typeface="+mn-ea"/>
                <a:cs typeface="Times New Roman"/>
              </a:rPr>
              <a:t>66.6</a:t>
            </a:r>
            <a:r>
              <a:rPr lang="ja-JP" altLang="en-US" sz="1600" dirty="0">
                <a:latin typeface="+mn-ea"/>
                <a:cs typeface="Times New Roman"/>
              </a:rPr>
              <a:t>％、宮崎</a:t>
            </a:r>
            <a:r>
              <a:rPr lang="en-US" altLang="ja-JP" sz="1600" dirty="0">
                <a:latin typeface="+mn-ea"/>
                <a:cs typeface="Times New Roman"/>
              </a:rPr>
              <a:t>33.4</a:t>
            </a:r>
            <a:r>
              <a:rPr lang="ja-JP" altLang="en-US" sz="1600" dirty="0">
                <a:latin typeface="+mn-ea"/>
                <a:cs typeface="Times New Roman"/>
              </a:rPr>
              <a:t>％（案）</a:t>
            </a:r>
            <a:endParaRPr lang="en-US" altLang="ja-JP" sz="1600" dirty="0">
              <a:latin typeface="+mn-ea"/>
              <a:cs typeface="Times New Roman"/>
            </a:endParaRPr>
          </a:p>
          <a:p>
            <a:pPr lvl="0">
              <a:lnSpc>
                <a:spcPct val="150000"/>
              </a:lnSpc>
              <a:defRPr/>
            </a:pPr>
            <a:r>
              <a:rPr lang="ja-JP" altLang="en-US" sz="1600" dirty="0">
                <a:latin typeface="+mn-ea"/>
                <a:cs typeface="Times New Roman"/>
              </a:rPr>
              <a:t>：</a:t>
            </a:r>
            <a:r>
              <a:rPr lang="en-US" altLang="ja-JP" sz="1600" dirty="0">
                <a:latin typeface="+mn-ea"/>
                <a:cs typeface="Times New Roman"/>
              </a:rPr>
              <a:t>23</a:t>
            </a:r>
            <a:r>
              <a:rPr lang="ja-JP" altLang="en-US" sz="1600" dirty="0">
                <a:latin typeface="+mn-ea"/>
                <a:cs typeface="Times New Roman"/>
              </a:rPr>
              <a:t>年</a:t>
            </a:r>
            <a:r>
              <a:rPr lang="en-US" altLang="ja-JP" sz="1600" dirty="0">
                <a:latin typeface="+mn-ea"/>
                <a:cs typeface="Times New Roman"/>
              </a:rPr>
              <a:t>6</a:t>
            </a:r>
            <a:r>
              <a:rPr lang="ja-JP" altLang="en-US" sz="1600" dirty="0">
                <a:latin typeface="+mn-ea"/>
                <a:cs typeface="Times New Roman"/>
              </a:rPr>
              <a:t>月</a:t>
            </a:r>
            <a:endParaRPr lang="en-US" altLang="ja-JP" sz="1600" dirty="0">
              <a:latin typeface="+mn-ea"/>
              <a:cs typeface="Times New Roman"/>
            </a:endParaRPr>
          </a:p>
          <a:p>
            <a:pPr lvl="0">
              <a:lnSpc>
                <a:spcPct val="150000"/>
              </a:lnSpc>
              <a:defRPr/>
            </a:pPr>
            <a:r>
              <a:rPr lang="ja-JP" altLang="en-US" sz="1600" dirty="0">
                <a:latin typeface="+mn-ea"/>
                <a:cs typeface="Times New Roman"/>
              </a:rPr>
              <a:t>：</a:t>
            </a:r>
            <a:r>
              <a:rPr lang="en-US" altLang="ja-JP" sz="1600" dirty="0">
                <a:latin typeface="+mn-ea"/>
                <a:cs typeface="Times New Roman"/>
              </a:rPr>
              <a:t>1</a:t>
            </a:r>
            <a:r>
              <a:rPr lang="ja-JP" altLang="en-US" sz="1600" dirty="0">
                <a:latin typeface="+mn-ea"/>
                <a:cs typeface="Times New Roman"/>
              </a:rPr>
              <a:t>億円（資本金）</a:t>
            </a:r>
            <a:endParaRPr lang="en-US" altLang="ja-JP" sz="1600" dirty="0">
              <a:latin typeface="+mn-ea"/>
              <a:cs typeface="Times New Roman"/>
            </a:endParaRPr>
          </a:p>
          <a:p>
            <a:r>
              <a:rPr lang="ja-JP" altLang="en-US" sz="1600" dirty="0"/>
              <a:t>：排出元（エンドユーザー）のニーズにワンストップ対応する排出物一元管理事業を通じて、</a:t>
            </a:r>
            <a:endParaRPr lang="en-US" altLang="ja-JP" sz="1600" dirty="0"/>
          </a:p>
          <a:p>
            <a:r>
              <a:rPr lang="ja-JP" altLang="en-US" sz="1600" dirty="0"/>
              <a:t>　 古紙循環を主とした ”グリーンバリューチェーン” デザインビジネスの展開</a:t>
            </a:r>
            <a:endParaRPr lang="en-US" altLang="ja-JP" sz="1600" dirty="0"/>
          </a:p>
          <a:p>
            <a:r>
              <a:rPr lang="ja-JP" altLang="en-US" sz="1600" dirty="0">
                <a:latin typeface="+mn-ea"/>
                <a:cs typeface="Times New Roman"/>
              </a:rPr>
              <a:t>：事業会社向けに以下サービスを提供する。</a:t>
            </a:r>
          </a:p>
          <a:p>
            <a:r>
              <a:rPr lang="ja-JP" altLang="en-US" sz="1600" dirty="0">
                <a:latin typeface="+mn-ea"/>
                <a:cs typeface="Times New Roman"/>
              </a:rPr>
              <a:t>　　①排出物一元管理機能</a:t>
            </a:r>
          </a:p>
          <a:p>
            <a:r>
              <a:rPr lang="ja-JP" altLang="en-US" sz="1600" dirty="0">
                <a:latin typeface="+mn-ea"/>
                <a:cs typeface="Times New Roman"/>
              </a:rPr>
              <a:t>　　②</a:t>
            </a:r>
            <a:r>
              <a:rPr lang="en-US" altLang="ja-JP" sz="1600" dirty="0">
                <a:latin typeface="+mn-ea"/>
                <a:cs typeface="Times New Roman"/>
              </a:rPr>
              <a:t>MPC</a:t>
            </a:r>
            <a:r>
              <a:rPr lang="ja-JP" altLang="en-US" sz="1600" dirty="0">
                <a:latin typeface="+mn-ea"/>
                <a:cs typeface="Times New Roman"/>
              </a:rPr>
              <a:t>「紙」動脈事業への繋ぎこみ</a:t>
            </a:r>
          </a:p>
          <a:p>
            <a:r>
              <a:rPr lang="ja-JP" altLang="en-US" sz="1600" dirty="0">
                <a:latin typeface="+mn-ea"/>
                <a:cs typeface="Times New Roman"/>
              </a:rPr>
              <a:t>　　③古紙以外の再生可能資源物における循環構築（</a:t>
            </a:r>
            <a:r>
              <a:rPr lang="en-US" altLang="ja-JP" sz="1600" dirty="0">
                <a:latin typeface="+mn-ea"/>
                <a:cs typeface="Times New Roman"/>
              </a:rPr>
              <a:t>MBK</a:t>
            </a:r>
            <a:r>
              <a:rPr lang="ja-JP" altLang="en-US" sz="1600" dirty="0">
                <a:latin typeface="+mn-ea"/>
                <a:cs typeface="Times New Roman"/>
              </a:rPr>
              <a:t>グループシナジー発揮）</a:t>
            </a:r>
          </a:p>
          <a:p>
            <a:r>
              <a:rPr lang="ja-JP" altLang="en-US" sz="1600" dirty="0">
                <a:latin typeface="+mn-ea"/>
                <a:cs typeface="Times New Roman"/>
              </a:rPr>
              <a:t>　　④</a:t>
            </a:r>
            <a:r>
              <a:rPr lang="en-US" altLang="ja-JP" sz="1600" dirty="0">
                <a:latin typeface="+mn-ea"/>
                <a:cs typeface="Times New Roman"/>
              </a:rPr>
              <a:t>DX</a:t>
            </a:r>
            <a:r>
              <a:rPr lang="ja-JP" altLang="en-US" sz="1600" dirty="0">
                <a:latin typeface="+mn-ea"/>
                <a:cs typeface="Times New Roman"/>
              </a:rPr>
              <a:t>を活用した静脈プラットフォーム構築</a:t>
            </a:r>
          </a:p>
          <a:p>
            <a:r>
              <a:rPr lang="ja-JP" altLang="en-US" sz="1600" dirty="0">
                <a:latin typeface="+mn-ea"/>
                <a:cs typeface="Times New Roman"/>
              </a:rPr>
              <a:t>　　⑤</a:t>
            </a:r>
            <a:r>
              <a:rPr lang="en-US" altLang="ja-JP" sz="1600" dirty="0">
                <a:latin typeface="+mn-ea"/>
                <a:cs typeface="Times New Roman"/>
              </a:rPr>
              <a:t>CO</a:t>
            </a:r>
            <a:r>
              <a:rPr lang="ja-JP" altLang="en-US" sz="1600" dirty="0">
                <a:latin typeface="+mn-ea"/>
                <a:cs typeface="Times New Roman"/>
              </a:rPr>
              <a:t>２可視化と</a:t>
            </a:r>
            <a:r>
              <a:rPr lang="en-US" altLang="ja-JP" sz="1600" dirty="0">
                <a:latin typeface="+mn-ea"/>
                <a:cs typeface="Times New Roman"/>
              </a:rPr>
              <a:t>CO2</a:t>
            </a:r>
            <a:r>
              <a:rPr lang="ja-JP" altLang="en-US" sz="1600" dirty="0">
                <a:latin typeface="+mn-ea"/>
                <a:cs typeface="Times New Roman"/>
              </a:rPr>
              <a:t>削減実行支援</a:t>
            </a:r>
            <a:endParaRPr lang="en-US" altLang="ja-JP" sz="1600" dirty="0">
              <a:latin typeface="+mn-ea"/>
              <a:cs typeface="Times New Roman"/>
            </a:endParaRPr>
          </a:p>
        </p:txBody>
      </p:sp>
    </p:spTree>
    <p:extLst>
      <p:ext uri="{BB962C8B-B14F-4D97-AF65-F5344CB8AC3E}">
        <p14:creationId xmlns:p14="http://schemas.microsoft.com/office/powerpoint/2010/main" val="3614936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テキスト ボックス 59">
            <a:extLst>
              <a:ext uri="{FF2B5EF4-FFF2-40B4-BE49-F238E27FC236}">
                <a16:creationId xmlns:a16="http://schemas.microsoft.com/office/drawing/2014/main" id="{E6B57031-246C-4DD0-AA97-1F307B9F2487}"/>
              </a:ext>
            </a:extLst>
          </p:cNvPr>
          <p:cNvSpPr txBox="1"/>
          <p:nvPr/>
        </p:nvSpPr>
        <p:spPr>
          <a:xfrm>
            <a:off x="3849328" y="4512640"/>
            <a:ext cx="1650071" cy="738664"/>
          </a:xfrm>
          <a:prstGeom prst="rect">
            <a:avLst/>
          </a:prstGeom>
        </p:spPr>
        <p:txBody>
          <a:bodyPr wrap="square" rtlCol="0">
            <a:spAutoFit/>
          </a:bodyPr>
          <a:lstStyle/>
          <a:p>
            <a:endParaRPr kumimoji="1" lang="en-US" altLang="ja-JP" sz="1400" b="1" dirty="0"/>
          </a:p>
          <a:p>
            <a:endParaRPr lang="en-US" altLang="ja-JP" sz="1400" b="1" dirty="0"/>
          </a:p>
          <a:p>
            <a:endParaRPr kumimoji="1" lang="ja-JP" altLang="en-US" sz="1400" b="1" dirty="0"/>
          </a:p>
        </p:txBody>
      </p:sp>
      <p:sp>
        <p:nvSpPr>
          <p:cNvPr id="21" name="スライド番号プレースホルダー 20">
            <a:extLst>
              <a:ext uri="{FF2B5EF4-FFF2-40B4-BE49-F238E27FC236}">
                <a16:creationId xmlns:a16="http://schemas.microsoft.com/office/drawing/2014/main" id="{E74D2425-7DC7-47FB-8CB1-7FCBEC20AE0A}"/>
              </a:ext>
            </a:extLst>
          </p:cNvPr>
          <p:cNvSpPr>
            <a:spLocks noGrp="1"/>
          </p:cNvSpPr>
          <p:nvPr>
            <p:ph type="sldNum" sz="quarter" idx="12"/>
          </p:nvPr>
        </p:nvSpPr>
        <p:spPr/>
        <p:txBody>
          <a:bodyPr/>
          <a:lstStyle/>
          <a:p>
            <a:fld id="{7ADC94FD-CFB4-4F2A-A5F3-1EAA48235CAF}" type="slidenum">
              <a:rPr lang="ja-JP" altLang="en-US" smtClean="0"/>
              <a:pPr/>
              <a:t>6</a:t>
            </a:fld>
            <a:endParaRPr lang="ja-JP" altLang="en-US" dirty="0"/>
          </a:p>
        </p:txBody>
      </p:sp>
      <p:sp>
        <p:nvSpPr>
          <p:cNvPr id="18" name="正方形/長方形 17">
            <a:extLst>
              <a:ext uri="{FF2B5EF4-FFF2-40B4-BE49-F238E27FC236}">
                <a16:creationId xmlns:a16="http://schemas.microsoft.com/office/drawing/2014/main" id="{83351B75-4460-46A5-8BAC-654A10D9A869}"/>
              </a:ext>
            </a:extLst>
          </p:cNvPr>
          <p:cNvSpPr/>
          <p:nvPr/>
        </p:nvSpPr>
        <p:spPr>
          <a:xfrm>
            <a:off x="153989" y="723889"/>
            <a:ext cx="8833601" cy="1003312"/>
          </a:xfrm>
          <a:prstGeom prst="rect">
            <a:avLst/>
          </a:prstGeom>
          <a:solidFill>
            <a:schemeClr val="accent5">
              <a:lumMod val="20000"/>
              <a:lumOff val="80000"/>
            </a:schemeClr>
          </a:solidFill>
          <a:ln>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ja-JP" altLang="en-US" dirty="0">
              <a:solidFill>
                <a:schemeClr val="tx1">
                  <a:lumMod val="75000"/>
                  <a:lumOff val="25000"/>
                </a:schemeClr>
              </a:solidFill>
            </a:endParaRPr>
          </a:p>
        </p:txBody>
      </p:sp>
      <p:sp>
        <p:nvSpPr>
          <p:cNvPr id="19" name="正方形/長方形 18">
            <a:extLst>
              <a:ext uri="{FF2B5EF4-FFF2-40B4-BE49-F238E27FC236}">
                <a16:creationId xmlns:a16="http://schemas.microsoft.com/office/drawing/2014/main" id="{24ACE9B6-2A32-42C8-9260-41425AE555AC}"/>
              </a:ext>
            </a:extLst>
          </p:cNvPr>
          <p:cNvSpPr/>
          <p:nvPr/>
        </p:nvSpPr>
        <p:spPr>
          <a:xfrm>
            <a:off x="165019" y="893677"/>
            <a:ext cx="8748015" cy="584775"/>
          </a:xfrm>
          <a:prstGeom prst="rect">
            <a:avLst/>
          </a:prstGeom>
          <a:noFill/>
          <a:ln>
            <a:noFill/>
          </a:ln>
        </p:spPr>
        <p:txBody>
          <a:bodyPr wrap="square">
            <a:spAutoFit/>
          </a:bodyPr>
          <a:lstStyle/>
          <a:p>
            <a:pPr marL="285750" indent="-285750">
              <a:buFont typeface="Wingdings" panose="05000000000000000000" pitchFamily="2" charset="2"/>
              <a:buChar char="l"/>
            </a:pPr>
            <a:r>
              <a:rPr lang="en-US" altLang="ja-JP" sz="1600" dirty="0">
                <a:latin typeface="+mj-lt"/>
                <a:cs typeface="ＭＳ Ｐゴシック" panose="020B0600070205080204" pitchFamily="50" charset="-128"/>
              </a:rPr>
              <a:t>MPC</a:t>
            </a:r>
            <a:r>
              <a:rPr lang="ja-JP" altLang="en-US" sz="1600" dirty="0">
                <a:latin typeface="+mj-lt"/>
                <a:cs typeface="ＭＳ Ｐゴシック" panose="020B0600070205080204" pitchFamily="50" charset="-128"/>
              </a:rPr>
              <a:t>古紙事業パートナーである日本</a:t>
            </a:r>
            <a:r>
              <a:rPr lang="en-US" altLang="ja-JP" sz="1600" dirty="0">
                <a:latin typeface="+mj-lt"/>
                <a:cs typeface="ＭＳ Ｐゴシック" panose="020B0600070205080204" pitchFamily="50" charset="-128"/>
              </a:rPr>
              <a:t>No1</a:t>
            </a:r>
            <a:r>
              <a:rPr lang="ja-JP" altLang="en-US" sz="1600" dirty="0">
                <a:latin typeface="+mj-lt"/>
                <a:cs typeface="ＭＳ Ｐゴシック" panose="020B0600070205080204" pitchFamily="50" charset="-128"/>
              </a:rPr>
              <a:t>古紙問屋の宮崎と合弁で排出物一元管理事業会社を設立</a:t>
            </a:r>
          </a:p>
          <a:p>
            <a:pPr marL="285750" indent="-285750">
              <a:buFont typeface="Wingdings" panose="05000000000000000000" pitchFamily="2" charset="2"/>
              <a:buChar char="l"/>
            </a:pPr>
            <a:r>
              <a:rPr lang="ja-JP" altLang="en-US" sz="1600" dirty="0">
                <a:latin typeface="+mj-lt"/>
                <a:cs typeface="ＭＳ Ｐゴシック" panose="020B0600070205080204" pitchFamily="50" charset="-128"/>
              </a:rPr>
              <a:t>管理事業に於いて、設立時は国内最大手であるサティスファクトリーに再委託する形で開始する。</a:t>
            </a:r>
          </a:p>
        </p:txBody>
      </p:sp>
      <p:sp>
        <p:nvSpPr>
          <p:cNvPr id="22" name="テキスト ボックス 30">
            <a:extLst>
              <a:ext uri="{FF2B5EF4-FFF2-40B4-BE49-F238E27FC236}">
                <a16:creationId xmlns:a16="http://schemas.microsoft.com/office/drawing/2014/main" id="{37B4E236-37C5-4E88-8967-CEE9BFC923EB}"/>
              </a:ext>
            </a:extLst>
          </p:cNvPr>
          <p:cNvSpPr txBox="1">
            <a:spLocks noChangeArrowheads="1"/>
          </p:cNvSpPr>
          <p:nvPr/>
        </p:nvSpPr>
        <p:spPr bwMode="auto">
          <a:xfrm>
            <a:off x="233228" y="75466"/>
            <a:ext cx="82515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pPr>
              <a:defRPr/>
            </a:pPr>
            <a:r>
              <a:rPr lang="ja-JP" altLang="en-US" sz="2400" b="1" dirty="0">
                <a:latin typeface="+mn-lt"/>
                <a:ea typeface="Meiryo UI" panose="020B0604030504040204" pitchFamily="50" charset="-128"/>
                <a:cs typeface="Times New Roman" panose="02020603050405020304" pitchFamily="18" charset="0"/>
              </a:rPr>
              <a:t>事業概要② </a:t>
            </a:r>
          </a:p>
        </p:txBody>
      </p:sp>
      <p:grpSp>
        <p:nvGrpSpPr>
          <p:cNvPr id="27" name="object 16">
            <a:extLst>
              <a:ext uri="{FF2B5EF4-FFF2-40B4-BE49-F238E27FC236}">
                <a16:creationId xmlns:a16="http://schemas.microsoft.com/office/drawing/2014/main" id="{ED6D3777-0AEF-4A22-A4EF-FF49BC1F8ED5}"/>
              </a:ext>
            </a:extLst>
          </p:cNvPr>
          <p:cNvGrpSpPr/>
          <p:nvPr/>
        </p:nvGrpSpPr>
        <p:grpSpPr>
          <a:xfrm>
            <a:off x="86419" y="2765801"/>
            <a:ext cx="2570340" cy="359313"/>
            <a:chOff x="2307335" y="4710684"/>
            <a:chExt cx="2422525" cy="341630"/>
          </a:xfrm>
        </p:grpSpPr>
        <p:pic>
          <p:nvPicPr>
            <p:cNvPr id="28" name="object 17">
              <a:extLst>
                <a:ext uri="{FF2B5EF4-FFF2-40B4-BE49-F238E27FC236}">
                  <a16:creationId xmlns:a16="http://schemas.microsoft.com/office/drawing/2014/main" id="{38156A35-9DA7-4766-9342-5012D12A5C67}"/>
                </a:ext>
              </a:extLst>
            </p:cNvPr>
            <p:cNvPicPr/>
            <p:nvPr/>
          </p:nvPicPr>
          <p:blipFill>
            <a:blip r:embed="rId3" cstate="print"/>
            <a:stretch>
              <a:fillRect/>
            </a:stretch>
          </p:blipFill>
          <p:spPr>
            <a:xfrm>
              <a:off x="4168139" y="4742688"/>
              <a:ext cx="561702" cy="309371"/>
            </a:xfrm>
            <a:prstGeom prst="rect">
              <a:avLst/>
            </a:prstGeom>
          </p:spPr>
        </p:pic>
        <p:pic>
          <p:nvPicPr>
            <p:cNvPr id="29" name="object 18">
              <a:extLst>
                <a:ext uri="{FF2B5EF4-FFF2-40B4-BE49-F238E27FC236}">
                  <a16:creationId xmlns:a16="http://schemas.microsoft.com/office/drawing/2014/main" id="{82237461-7B02-46B1-A526-A57992E71574}"/>
                </a:ext>
              </a:extLst>
            </p:cNvPr>
            <p:cNvPicPr/>
            <p:nvPr/>
          </p:nvPicPr>
          <p:blipFill>
            <a:blip r:embed="rId4" cstate="print"/>
            <a:stretch>
              <a:fillRect/>
            </a:stretch>
          </p:blipFill>
          <p:spPr>
            <a:xfrm>
              <a:off x="2915411" y="4719828"/>
              <a:ext cx="1327403" cy="291083"/>
            </a:xfrm>
            <a:prstGeom prst="rect">
              <a:avLst/>
            </a:prstGeom>
          </p:spPr>
        </p:pic>
        <p:pic>
          <p:nvPicPr>
            <p:cNvPr id="30" name="object 19">
              <a:extLst>
                <a:ext uri="{FF2B5EF4-FFF2-40B4-BE49-F238E27FC236}">
                  <a16:creationId xmlns:a16="http://schemas.microsoft.com/office/drawing/2014/main" id="{8D5E4BCC-B410-4A15-B47B-8166CEFB5F4A}"/>
                </a:ext>
              </a:extLst>
            </p:cNvPr>
            <p:cNvPicPr/>
            <p:nvPr/>
          </p:nvPicPr>
          <p:blipFill>
            <a:blip r:embed="rId5" cstate="print"/>
            <a:stretch>
              <a:fillRect/>
            </a:stretch>
          </p:blipFill>
          <p:spPr>
            <a:xfrm>
              <a:off x="2307335" y="4710684"/>
              <a:ext cx="786383" cy="326135"/>
            </a:xfrm>
            <a:prstGeom prst="rect">
              <a:avLst/>
            </a:prstGeom>
          </p:spPr>
        </p:pic>
      </p:grpSp>
      <p:pic>
        <p:nvPicPr>
          <p:cNvPr id="31" name="object 20">
            <a:extLst>
              <a:ext uri="{FF2B5EF4-FFF2-40B4-BE49-F238E27FC236}">
                <a16:creationId xmlns:a16="http://schemas.microsoft.com/office/drawing/2014/main" id="{B055CF3B-5020-4DD4-BDFF-D24A73470DCC}"/>
              </a:ext>
            </a:extLst>
          </p:cNvPr>
          <p:cNvPicPr/>
          <p:nvPr/>
        </p:nvPicPr>
        <p:blipFill>
          <a:blip r:embed="rId6" cstate="print"/>
          <a:stretch>
            <a:fillRect/>
          </a:stretch>
        </p:blipFill>
        <p:spPr>
          <a:xfrm>
            <a:off x="1524385" y="4268403"/>
            <a:ext cx="834366" cy="482597"/>
          </a:xfrm>
          <a:prstGeom prst="rect">
            <a:avLst/>
          </a:prstGeom>
        </p:spPr>
      </p:pic>
      <p:pic>
        <p:nvPicPr>
          <p:cNvPr id="32" name="object 21">
            <a:extLst>
              <a:ext uri="{FF2B5EF4-FFF2-40B4-BE49-F238E27FC236}">
                <a16:creationId xmlns:a16="http://schemas.microsoft.com/office/drawing/2014/main" id="{75330411-2B6D-41AB-BB3F-F229290CF390}"/>
              </a:ext>
            </a:extLst>
          </p:cNvPr>
          <p:cNvPicPr/>
          <p:nvPr/>
        </p:nvPicPr>
        <p:blipFill>
          <a:blip r:embed="rId7" cstate="print"/>
          <a:stretch>
            <a:fillRect/>
          </a:stretch>
        </p:blipFill>
        <p:spPr>
          <a:xfrm>
            <a:off x="1417226" y="3304966"/>
            <a:ext cx="766087" cy="194014"/>
          </a:xfrm>
          <a:prstGeom prst="rect">
            <a:avLst/>
          </a:prstGeom>
        </p:spPr>
      </p:pic>
      <p:pic>
        <p:nvPicPr>
          <p:cNvPr id="33" name="object 22">
            <a:extLst>
              <a:ext uri="{FF2B5EF4-FFF2-40B4-BE49-F238E27FC236}">
                <a16:creationId xmlns:a16="http://schemas.microsoft.com/office/drawing/2014/main" id="{27303DBE-2E19-4716-86D3-71DB406DDCF0}"/>
              </a:ext>
            </a:extLst>
          </p:cNvPr>
          <p:cNvPicPr/>
          <p:nvPr/>
        </p:nvPicPr>
        <p:blipFill>
          <a:blip r:embed="rId8" cstate="print"/>
          <a:stretch>
            <a:fillRect/>
          </a:stretch>
        </p:blipFill>
        <p:spPr>
          <a:xfrm>
            <a:off x="233228" y="4365430"/>
            <a:ext cx="974846" cy="248626"/>
          </a:xfrm>
          <a:prstGeom prst="rect">
            <a:avLst/>
          </a:prstGeom>
        </p:spPr>
      </p:pic>
      <p:pic>
        <p:nvPicPr>
          <p:cNvPr id="34" name="object 23">
            <a:extLst>
              <a:ext uri="{FF2B5EF4-FFF2-40B4-BE49-F238E27FC236}">
                <a16:creationId xmlns:a16="http://schemas.microsoft.com/office/drawing/2014/main" id="{ED7A4138-11E3-414F-9C58-FF424143D1FD}"/>
              </a:ext>
            </a:extLst>
          </p:cNvPr>
          <p:cNvPicPr/>
          <p:nvPr/>
        </p:nvPicPr>
        <p:blipFill>
          <a:blip r:embed="rId9" cstate="print"/>
          <a:stretch>
            <a:fillRect/>
          </a:stretch>
        </p:blipFill>
        <p:spPr>
          <a:xfrm>
            <a:off x="328745" y="3812700"/>
            <a:ext cx="2013337" cy="203163"/>
          </a:xfrm>
          <a:prstGeom prst="rect">
            <a:avLst/>
          </a:prstGeom>
        </p:spPr>
      </p:pic>
      <p:pic>
        <p:nvPicPr>
          <p:cNvPr id="35" name="object 24">
            <a:extLst>
              <a:ext uri="{FF2B5EF4-FFF2-40B4-BE49-F238E27FC236}">
                <a16:creationId xmlns:a16="http://schemas.microsoft.com/office/drawing/2014/main" id="{2B1E71BC-E312-4955-A082-3C5488F5D03F}"/>
              </a:ext>
            </a:extLst>
          </p:cNvPr>
          <p:cNvPicPr/>
          <p:nvPr/>
        </p:nvPicPr>
        <p:blipFill>
          <a:blip r:embed="rId10" cstate="print"/>
          <a:stretch>
            <a:fillRect/>
          </a:stretch>
        </p:blipFill>
        <p:spPr>
          <a:xfrm>
            <a:off x="153989" y="5159420"/>
            <a:ext cx="1552395" cy="254173"/>
          </a:xfrm>
          <a:prstGeom prst="rect">
            <a:avLst/>
          </a:prstGeom>
        </p:spPr>
      </p:pic>
      <p:pic>
        <p:nvPicPr>
          <p:cNvPr id="36" name="object 25">
            <a:extLst>
              <a:ext uri="{FF2B5EF4-FFF2-40B4-BE49-F238E27FC236}">
                <a16:creationId xmlns:a16="http://schemas.microsoft.com/office/drawing/2014/main" id="{BB304B3E-2C0B-4C85-A254-CB29E12938FF}"/>
              </a:ext>
            </a:extLst>
          </p:cNvPr>
          <p:cNvPicPr/>
          <p:nvPr/>
        </p:nvPicPr>
        <p:blipFill>
          <a:blip r:embed="rId11" cstate="print"/>
          <a:stretch>
            <a:fillRect/>
          </a:stretch>
        </p:blipFill>
        <p:spPr>
          <a:xfrm>
            <a:off x="136434" y="3267360"/>
            <a:ext cx="776922" cy="231620"/>
          </a:xfrm>
          <a:prstGeom prst="rect">
            <a:avLst/>
          </a:prstGeom>
        </p:spPr>
      </p:pic>
      <p:pic>
        <p:nvPicPr>
          <p:cNvPr id="52" name="図 51">
            <a:extLst>
              <a:ext uri="{FF2B5EF4-FFF2-40B4-BE49-F238E27FC236}">
                <a16:creationId xmlns:a16="http://schemas.microsoft.com/office/drawing/2014/main" id="{BE908CA6-DA72-42F0-8C6E-AE5FA1C2C9D5}"/>
              </a:ext>
            </a:extLst>
          </p:cNvPr>
          <p:cNvPicPr>
            <a:picLocks noChangeAspect="1"/>
          </p:cNvPicPr>
          <p:nvPr/>
        </p:nvPicPr>
        <p:blipFill>
          <a:blip r:embed="rId12"/>
          <a:stretch>
            <a:fillRect/>
          </a:stretch>
        </p:blipFill>
        <p:spPr>
          <a:xfrm>
            <a:off x="2643864" y="2198361"/>
            <a:ext cx="5992135" cy="3856605"/>
          </a:xfrm>
          <a:prstGeom prst="rect">
            <a:avLst/>
          </a:prstGeom>
        </p:spPr>
      </p:pic>
      <p:sp useBgFill="1">
        <p:nvSpPr>
          <p:cNvPr id="2" name="テキスト ボックス 1">
            <a:extLst>
              <a:ext uri="{FF2B5EF4-FFF2-40B4-BE49-F238E27FC236}">
                <a16:creationId xmlns:a16="http://schemas.microsoft.com/office/drawing/2014/main" id="{FFD092AF-BE37-4760-96F5-DFAE96B81CFC}"/>
              </a:ext>
            </a:extLst>
          </p:cNvPr>
          <p:cNvSpPr txBox="1"/>
          <p:nvPr/>
        </p:nvSpPr>
        <p:spPr>
          <a:xfrm>
            <a:off x="3913822" y="2649081"/>
            <a:ext cx="1650070" cy="830997"/>
          </a:xfrm>
          <a:prstGeom prst="rect">
            <a:avLst/>
          </a:prstGeom>
        </p:spPr>
        <p:txBody>
          <a:bodyPr wrap="square" rtlCol="0">
            <a:spAutoFit/>
          </a:bodyPr>
          <a:lstStyle/>
          <a:p>
            <a:r>
              <a:rPr kumimoji="1" lang="ja-JP" altLang="en-US" sz="1200" b="1" dirty="0"/>
              <a:t>三井物産エコデザイン株式会社</a:t>
            </a:r>
            <a:endParaRPr kumimoji="1" lang="en-US" altLang="ja-JP" sz="1200" b="1" dirty="0"/>
          </a:p>
          <a:p>
            <a:r>
              <a:rPr lang="ja-JP" altLang="en-US" sz="1200" b="1" dirty="0"/>
              <a:t>（ファーストワンマイル事業）</a:t>
            </a:r>
            <a:endParaRPr kumimoji="1" lang="ja-JP" altLang="en-US" sz="1400" b="1" dirty="0"/>
          </a:p>
        </p:txBody>
      </p:sp>
      <p:sp useBgFill="1">
        <p:nvSpPr>
          <p:cNvPr id="54" name="テキスト ボックス 53">
            <a:extLst>
              <a:ext uri="{FF2B5EF4-FFF2-40B4-BE49-F238E27FC236}">
                <a16:creationId xmlns:a16="http://schemas.microsoft.com/office/drawing/2014/main" id="{80C13F19-C240-47C6-A1C9-7E6E3D935D7A}"/>
              </a:ext>
            </a:extLst>
          </p:cNvPr>
          <p:cNvSpPr txBox="1"/>
          <p:nvPr/>
        </p:nvSpPr>
        <p:spPr>
          <a:xfrm>
            <a:off x="3913820" y="5159420"/>
            <a:ext cx="1650071" cy="738664"/>
          </a:xfrm>
          <a:prstGeom prst="rect">
            <a:avLst/>
          </a:prstGeom>
        </p:spPr>
        <p:txBody>
          <a:bodyPr wrap="square" rtlCol="0">
            <a:spAutoFit/>
          </a:bodyPr>
          <a:lstStyle/>
          <a:p>
            <a:endParaRPr kumimoji="1" lang="en-US" altLang="ja-JP" sz="1400" b="1" dirty="0"/>
          </a:p>
          <a:p>
            <a:endParaRPr lang="en-US" altLang="ja-JP" sz="1400" b="1" dirty="0"/>
          </a:p>
          <a:p>
            <a:endParaRPr kumimoji="1" lang="ja-JP" altLang="en-US" sz="1400" b="1" dirty="0"/>
          </a:p>
        </p:txBody>
      </p:sp>
      <p:pic>
        <p:nvPicPr>
          <p:cNvPr id="55" name="Picture 20" descr="産業廃棄物の回収なら株式会社サティスファクトリー">
            <a:extLst>
              <a:ext uri="{FF2B5EF4-FFF2-40B4-BE49-F238E27FC236}">
                <a16:creationId xmlns:a16="http://schemas.microsoft.com/office/drawing/2014/main" id="{267EA186-BE76-448C-9C67-52AFBCCB43A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973963" y="6081433"/>
            <a:ext cx="771291" cy="215031"/>
          </a:xfrm>
          <a:prstGeom prst="rect">
            <a:avLst/>
          </a:prstGeom>
          <a:noFill/>
          <a:extLst>
            <a:ext uri="{909E8E84-426E-40DD-AFC4-6F175D3DCCD1}">
              <a14:hiddenFill xmlns:a14="http://schemas.microsoft.com/office/drawing/2010/main">
                <a:solidFill>
                  <a:srgbClr val="FFFFFF"/>
                </a:solidFill>
              </a14:hiddenFill>
            </a:ext>
          </a:extLst>
        </p:spPr>
      </p:pic>
      <p:sp>
        <p:nvSpPr>
          <p:cNvPr id="56" name="テキスト ボックス 55">
            <a:extLst>
              <a:ext uri="{FF2B5EF4-FFF2-40B4-BE49-F238E27FC236}">
                <a16:creationId xmlns:a16="http://schemas.microsoft.com/office/drawing/2014/main" id="{41A12368-D9B7-45CC-81C2-F2E84E7FBF95}"/>
              </a:ext>
            </a:extLst>
          </p:cNvPr>
          <p:cNvSpPr txBox="1"/>
          <p:nvPr/>
        </p:nvSpPr>
        <p:spPr>
          <a:xfrm>
            <a:off x="3835041" y="6271504"/>
            <a:ext cx="2340526" cy="400110"/>
          </a:xfrm>
          <a:prstGeom prst="rect">
            <a:avLst/>
          </a:prstGeom>
          <a:noFill/>
        </p:spPr>
        <p:txBody>
          <a:bodyPr wrap="square" rtlCol="0">
            <a:spAutoFit/>
          </a:bodyPr>
          <a:lstStyle/>
          <a:p>
            <a:pPr algn="l"/>
            <a:r>
              <a:rPr lang="ja-JP" altLang="en-US" sz="1000" dirty="0">
                <a:solidFill>
                  <a:schemeClr val="tx1">
                    <a:lumMod val="75000"/>
                    <a:lumOff val="25000"/>
                  </a:schemeClr>
                </a:solidFill>
                <a:latin typeface="Meiryo UI" panose="020B0604030504040204" pitchFamily="50" charset="-128"/>
                <a:ea typeface="Meiryo UI" panose="020B0604030504040204" pitchFamily="50" charset="-128"/>
              </a:rPr>
              <a:t>・</a:t>
            </a:r>
            <a:r>
              <a:rPr lang="en-US" altLang="ja-JP" sz="1000" dirty="0">
                <a:solidFill>
                  <a:schemeClr val="tx1">
                    <a:lumMod val="75000"/>
                    <a:lumOff val="25000"/>
                  </a:schemeClr>
                </a:solidFill>
                <a:latin typeface="Meiryo UI" panose="020B0604030504040204" pitchFamily="50" charset="-128"/>
                <a:ea typeface="Meiryo UI" panose="020B0604030504040204" pitchFamily="50" charset="-128"/>
              </a:rPr>
              <a:t>18,000</a:t>
            </a:r>
            <a:r>
              <a:rPr lang="ja-JP" altLang="en-US" sz="1000" dirty="0">
                <a:solidFill>
                  <a:schemeClr val="tx1">
                    <a:lumMod val="75000"/>
                    <a:lumOff val="25000"/>
                  </a:schemeClr>
                </a:solidFill>
                <a:latin typeface="Meiryo UI" panose="020B0604030504040204" pitchFamily="50" charset="-128"/>
                <a:ea typeface="Meiryo UI" panose="020B0604030504040204" pitchFamily="50" charset="-128"/>
              </a:rPr>
              <a:t>店舗管理中</a:t>
            </a:r>
            <a:endParaRPr lang="en-US" altLang="ja-JP" sz="1000" dirty="0">
              <a:solidFill>
                <a:schemeClr val="tx1">
                  <a:lumMod val="75000"/>
                  <a:lumOff val="25000"/>
                </a:schemeClr>
              </a:solidFill>
              <a:latin typeface="Meiryo UI" panose="020B0604030504040204" pitchFamily="50" charset="-128"/>
              <a:ea typeface="Meiryo UI" panose="020B0604030504040204" pitchFamily="50" charset="-128"/>
            </a:endParaRPr>
          </a:p>
          <a:p>
            <a:pPr algn="l"/>
            <a:r>
              <a:rPr kumimoji="1" lang="ja-JP" altLang="en-US" sz="1000" dirty="0">
                <a:solidFill>
                  <a:schemeClr val="tx1">
                    <a:lumMod val="75000"/>
                    <a:lumOff val="25000"/>
                  </a:schemeClr>
                </a:solidFill>
                <a:latin typeface="Meiryo UI" panose="020B0604030504040204" pitchFamily="50" charset="-128"/>
                <a:ea typeface="Meiryo UI" panose="020B0604030504040204" pitchFamily="50" charset="-128"/>
              </a:rPr>
              <a:t>・</a:t>
            </a:r>
            <a:r>
              <a:rPr kumimoji="1" lang="en-US" altLang="ja-JP" sz="1000" dirty="0">
                <a:solidFill>
                  <a:schemeClr val="tx1">
                    <a:lumMod val="75000"/>
                    <a:lumOff val="25000"/>
                  </a:schemeClr>
                </a:solidFill>
                <a:latin typeface="Meiryo UI" panose="020B0604030504040204" pitchFamily="50" charset="-128"/>
                <a:ea typeface="Meiryo UI" panose="020B0604030504040204" pitchFamily="50" charset="-128"/>
              </a:rPr>
              <a:t>3,500</a:t>
            </a:r>
            <a:r>
              <a:rPr kumimoji="1" lang="ja-JP" altLang="en-US" sz="1000" dirty="0">
                <a:solidFill>
                  <a:schemeClr val="tx1">
                    <a:lumMod val="75000"/>
                    <a:lumOff val="25000"/>
                  </a:schemeClr>
                </a:solidFill>
                <a:latin typeface="Meiryo UI" panose="020B0604030504040204" pitchFamily="50" charset="-128"/>
                <a:ea typeface="Meiryo UI" panose="020B0604030504040204" pitchFamily="50" charset="-128"/>
              </a:rPr>
              <a:t>社超のパートナー連携で全国対応</a:t>
            </a:r>
          </a:p>
        </p:txBody>
      </p:sp>
      <p:sp>
        <p:nvSpPr>
          <p:cNvPr id="57" name="テキスト ボックス 56">
            <a:extLst>
              <a:ext uri="{FF2B5EF4-FFF2-40B4-BE49-F238E27FC236}">
                <a16:creationId xmlns:a16="http://schemas.microsoft.com/office/drawing/2014/main" id="{75643BE9-B137-4A71-8F53-B9F971CD007D}"/>
              </a:ext>
            </a:extLst>
          </p:cNvPr>
          <p:cNvSpPr txBox="1"/>
          <p:nvPr/>
        </p:nvSpPr>
        <p:spPr>
          <a:xfrm>
            <a:off x="4762965" y="6087099"/>
            <a:ext cx="1064506" cy="215444"/>
          </a:xfrm>
          <a:prstGeom prst="rect">
            <a:avLst/>
          </a:prstGeom>
          <a:noFill/>
        </p:spPr>
        <p:txBody>
          <a:bodyPr wrap="square" rtlCol="0">
            <a:spAutoFit/>
          </a:bodyPr>
          <a:lstStyle/>
          <a:p>
            <a:pPr algn="l"/>
            <a:r>
              <a:rPr lang="ja-JP" altLang="en-US" sz="800" dirty="0">
                <a:solidFill>
                  <a:schemeClr val="tx1">
                    <a:lumMod val="75000"/>
                    <a:lumOff val="25000"/>
                  </a:schemeClr>
                </a:solidFill>
                <a:latin typeface="Meiryo UI" panose="020B0604030504040204" pitchFamily="50" charset="-128"/>
                <a:ea typeface="Meiryo UI" panose="020B0604030504040204" pitchFamily="50" charset="-128"/>
              </a:rPr>
              <a:t>管理会社大手</a:t>
            </a:r>
            <a:endParaRPr lang="en-US" altLang="ja-JP" sz="800" dirty="0">
              <a:solidFill>
                <a:schemeClr val="tx1">
                  <a:lumMod val="75000"/>
                  <a:lumOff val="25000"/>
                </a:schemeClr>
              </a:solidFill>
              <a:latin typeface="Meiryo UI" panose="020B0604030504040204" pitchFamily="50" charset="-128"/>
              <a:ea typeface="Meiryo UI" panose="020B0604030504040204" pitchFamily="50" charset="-128"/>
            </a:endParaRPr>
          </a:p>
        </p:txBody>
      </p:sp>
      <p:pic>
        <p:nvPicPr>
          <p:cNvPr id="59" name="図 58">
            <a:extLst>
              <a:ext uri="{FF2B5EF4-FFF2-40B4-BE49-F238E27FC236}">
                <a16:creationId xmlns:a16="http://schemas.microsoft.com/office/drawing/2014/main" id="{4D4B925A-8A29-4CDB-BC1B-AF61DE46A421}"/>
              </a:ext>
            </a:extLst>
          </p:cNvPr>
          <p:cNvPicPr>
            <a:picLocks noChangeAspect="1"/>
          </p:cNvPicPr>
          <p:nvPr/>
        </p:nvPicPr>
        <p:blipFill rotWithShape="1">
          <a:blip r:embed="rId14"/>
          <a:srcRect t="12494" b="23673"/>
          <a:stretch/>
        </p:blipFill>
        <p:spPr>
          <a:xfrm>
            <a:off x="4359006" y="4355758"/>
            <a:ext cx="865586" cy="824159"/>
          </a:xfrm>
          <a:prstGeom prst="rect">
            <a:avLst/>
          </a:prstGeom>
          <a:solidFill>
            <a:schemeClr val="bg1"/>
          </a:solidFill>
          <a:ln>
            <a:noFill/>
          </a:ln>
        </p:spPr>
      </p:pic>
    </p:spTree>
    <p:extLst>
      <p:ext uri="{BB962C8B-B14F-4D97-AF65-F5344CB8AC3E}">
        <p14:creationId xmlns:p14="http://schemas.microsoft.com/office/powerpoint/2010/main" val="413875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30">
            <a:extLst>
              <a:ext uri="{FF2B5EF4-FFF2-40B4-BE49-F238E27FC236}">
                <a16:creationId xmlns:a16="http://schemas.microsoft.com/office/drawing/2014/main" id="{C0ABA3DA-4A3A-42F8-BAF9-6D637CA4838E}"/>
              </a:ext>
            </a:extLst>
          </p:cNvPr>
          <p:cNvSpPr txBox="1">
            <a:spLocks noChangeArrowheads="1"/>
          </p:cNvSpPr>
          <p:nvPr/>
        </p:nvSpPr>
        <p:spPr bwMode="auto">
          <a:xfrm>
            <a:off x="233225" y="75466"/>
            <a:ext cx="76639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Calibri" panose="020F0502020204030204" pitchFamily="34" charset="0"/>
                <a:ea typeface="ＭＳ Ｐゴシック" panose="020B0600070205080204" pitchFamily="50" charset="-128"/>
              </a:defRPr>
            </a:lvl1pPr>
            <a:lvl2pPr marL="742950" indent="-285750">
              <a:defRPr kumimoji="1">
                <a:solidFill>
                  <a:schemeClr val="tx1"/>
                </a:solidFill>
                <a:latin typeface="Calibri" panose="020F0502020204030204" pitchFamily="34" charset="0"/>
                <a:ea typeface="ＭＳ Ｐゴシック" panose="020B0600070205080204" pitchFamily="50" charset="-128"/>
              </a:defRPr>
            </a:lvl2pPr>
            <a:lvl3pPr marL="1143000" indent="-228600">
              <a:defRPr kumimoji="1">
                <a:solidFill>
                  <a:schemeClr val="tx1"/>
                </a:solidFill>
                <a:latin typeface="Calibri" panose="020F0502020204030204" pitchFamily="34" charset="0"/>
                <a:ea typeface="ＭＳ Ｐゴシック" panose="020B0600070205080204" pitchFamily="50" charset="-128"/>
              </a:defRPr>
            </a:lvl3pPr>
            <a:lvl4pPr marL="1600200" indent="-228600">
              <a:defRPr kumimoji="1">
                <a:solidFill>
                  <a:schemeClr val="tx1"/>
                </a:solidFill>
                <a:latin typeface="Calibri" panose="020F0502020204030204" pitchFamily="34" charset="0"/>
                <a:ea typeface="ＭＳ Ｐゴシック" panose="020B0600070205080204" pitchFamily="50" charset="-128"/>
              </a:defRPr>
            </a:lvl4pPr>
            <a:lvl5pPr marL="2057400" indent="-228600">
              <a:defRPr kumimoji="1">
                <a:solidFill>
                  <a:schemeClr val="tx1"/>
                </a:solidFill>
                <a:latin typeface="Calibri" panose="020F0502020204030204" pitchFamily="34" charset="0"/>
                <a:ea typeface="ＭＳ Ｐゴシック" panose="020B0600070205080204" pitchFamily="50" charset="-128"/>
              </a:defRPr>
            </a:lvl5pPr>
            <a:lvl6pPr marL="25146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6pPr>
            <a:lvl7pPr marL="29718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7pPr>
            <a:lvl8pPr marL="34290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8pPr>
            <a:lvl9pPr marL="3886200" indent="-228600" defTabSz="457200" eaLnBrk="0" fontAlgn="base" hangingPunct="0">
              <a:spcBef>
                <a:spcPct val="0"/>
              </a:spcBef>
              <a:spcAft>
                <a:spcPct val="0"/>
              </a:spcAft>
              <a:defRPr kumimoji="1">
                <a:solidFill>
                  <a:schemeClr val="tx1"/>
                </a:solidFill>
                <a:latin typeface="Calibri" panose="020F0502020204030204" pitchFamily="34" charset="0"/>
                <a:ea typeface="ＭＳ Ｐゴシック" panose="020B0600070205080204" pitchFamily="50" charset="-128"/>
              </a:defRPr>
            </a:lvl9pPr>
          </a:lstStyle>
          <a:p>
            <a:pPr>
              <a:defRPr/>
            </a:pPr>
            <a:r>
              <a:rPr lang="ja-JP" altLang="en-US" sz="2400" b="1" dirty="0">
                <a:latin typeface="+mn-lt"/>
                <a:ea typeface="Meiryo UI" panose="020B0604030504040204" pitchFamily="50" charset="-128"/>
                <a:cs typeface="Times New Roman" panose="02020603050405020304" pitchFamily="18" charset="0"/>
              </a:rPr>
              <a:t>事業パートナー　「株式会社宮崎」</a:t>
            </a:r>
            <a:endParaRPr lang="en-US" altLang="ja-JP" sz="2400" b="1" dirty="0">
              <a:latin typeface="+mn-lt"/>
              <a:ea typeface="Meiryo UI" panose="020B0604030504040204" pitchFamily="50" charset="-128"/>
              <a:cs typeface="Times New Roman" panose="02020603050405020304" pitchFamily="18" charset="0"/>
            </a:endParaRPr>
          </a:p>
        </p:txBody>
      </p:sp>
      <p:sp>
        <p:nvSpPr>
          <p:cNvPr id="10" name="スライド番号プレースホルダー 3">
            <a:extLst>
              <a:ext uri="{FF2B5EF4-FFF2-40B4-BE49-F238E27FC236}">
                <a16:creationId xmlns:a16="http://schemas.microsoft.com/office/drawing/2014/main" id="{2AC00C3A-8EE5-4943-A8C4-203CCFB58705}"/>
              </a:ext>
            </a:extLst>
          </p:cNvPr>
          <p:cNvSpPr>
            <a:spLocks noGrp="1"/>
          </p:cNvSpPr>
          <p:nvPr>
            <p:ph type="sldNum" sz="quarter" idx="12"/>
          </p:nvPr>
        </p:nvSpPr>
        <p:spPr>
          <a:xfrm>
            <a:off x="6951244" y="6516234"/>
            <a:ext cx="2057400" cy="266307"/>
          </a:xfrm>
          <a:prstGeom prst="rect">
            <a:avLst/>
          </a:prstGeom>
        </p:spPr>
        <p:txBody>
          <a:bodyPr>
            <a:normAutofit fontScale="77500" lnSpcReduction="20000"/>
          </a:bodyPr>
          <a:lstStyle/>
          <a:p>
            <a:pPr algn="r"/>
            <a:fld id="{7ADC94FD-CFB4-4F2A-A5F3-1EAA48235CAF}" type="slidenum">
              <a:rPr lang="ja-JP" altLang="en-US">
                <a:solidFill>
                  <a:schemeClr val="tx1">
                    <a:lumMod val="50000"/>
                    <a:lumOff val="50000"/>
                  </a:schemeClr>
                </a:solidFill>
              </a:rPr>
              <a:pPr algn="r"/>
              <a:t>7</a:t>
            </a:fld>
            <a:endParaRPr lang="ja-JP" altLang="en-US">
              <a:solidFill>
                <a:schemeClr val="tx1">
                  <a:lumMod val="50000"/>
                  <a:lumOff val="50000"/>
                </a:schemeClr>
              </a:solidFill>
            </a:endParaRPr>
          </a:p>
        </p:txBody>
      </p:sp>
      <p:sp>
        <p:nvSpPr>
          <p:cNvPr id="8" name="正方形/長方形 7">
            <a:extLst>
              <a:ext uri="{FF2B5EF4-FFF2-40B4-BE49-F238E27FC236}">
                <a16:creationId xmlns:a16="http://schemas.microsoft.com/office/drawing/2014/main" id="{DF998400-AC3A-4C49-ABA6-39B6C91D4D0C}"/>
              </a:ext>
            </a:extLst>
          </p:cNvPr>
          <p:cNvSpPr/>
          <p:nvPr/>
        </p:nvSpPr>
        <p:spPr>
          <a:xfrm>
            <a:off x="504830" y="786332"/>
            <a:ext cx="8305801" cy="1077218"/>
          </a:xfrm>
          <a:prstGeom prst="rect">
            <a:avLst/>
          </a:prstGeom>
          <a:solidFill>
            <a:schemeClr val="accent5">
              <a:lumMod val="20000"/>
              <a:lumOff val="80000"/>
            </a:schemeClr>
          </a:solidFill>
          <a:ln>
            <a:solidFill>
              <a:schemeClr val="accent1">
                <a:lumMod val="75000"/>
              </a:schemeClr>
            </a:solidFill>
          </a:ln>
        </p:spPr>
        <p:txBody>
          <a:bodyPr wrap="square">
            <a:spAutoFit/>
          </a:bodyPr>
          <a:lstStyle/>
          <a:p>
            <a:r>
              <a:rPr lang="ja-JP" altLang="en-US" sz="1600" dirty="0">
                <a:latin typeface="+mn-ea"/>
                <a:cs typeface="ＭＳ Ｐゴシック" panose="020B0600070205080204" pitchFamily="50" charset="-128"/>
              </a:rPr>
              <a:t>宮崎社の事業パートナーとしての優位性：</a:t>
            </a:r>
          </a:p>
          <a:p>
            <a:pPr marL="285744" indent="-285744">
              <a:buFont typeface="Wingdings" panose="05000000000000000000" pitchFamily="2" charset="2"/>
              <a:buChar char="l"/>
            </a:pPr>
            <a:r>
              <a:rPr lang="ja-JP" altLang="en-US" sz="1600" dirty="0">
                <a:latin typeface="+mn-ea"/>
                <a:cs typeface="ＭＳ Ｐゴシック" panose="020B0600070205080204" pitchFamily="50" charset="-128"/>
              </a:rPr>
              <a:t>最大手古紙問屋であり古紙取扱量は全国</a:t>
            </a:r>
            <a:r>
              <a:rPr lang="en-US" altLang="ja-JP" sz="1600" dirty="0">
                <a:latin typeface="+mn-ea"/>
                <a:cs typeface="ＭＳ Ｐゴシック" panose="020B0600070205080204" pitchFamily="50" charset="-128"/>
              </a:rPr>
              <a:t>NO.1</a:t>
            </a:r>
            <a:r>
              <a:rPr lang="ja-JP" altLang="en-US" sz="1600" dirty="0">
                <a:latin typeface="+mn-ea"/>
                <a:cs typeface="ＭＳ Ｐゴシック" panose="020B0600070205080204" pitchFamily="50" charset="-128"/>
              </a:rPr>
              <a:t>（年間</a:t>
            </a:r>
            <a:r>
              <a:rPr lang="en-US" altLang="ja-JP" sz="1600" dirty="0">
                <a:latin typeface="+mn-ea"/>
                <a:cs typeface="ＭＳ Ｐゴシック" panose="020B0600070205080204" pitchFamily="50" charset="-128"/>
              </a:rPr>
              <a:t>150</a:t>
            </a:r>
            <a:r>
              <a:rPr lang="ja-JP" altLang="en-US" sz="1600" dirty="0">
                <a:latin typeface="+mn-ea"/>
                <a:cs typeface="ＭＳ Ｐゴシック" panose="020B0600070205080204" pitchFamily="50" charset="-128"/>
              </a:rPr>
              <a:t>万トン）</a:t>
            </a:r>
          </a:p>
          <a:p>
            <a:pPr marL="285744" indent="-285744">
              <a:buFont typeface="Wingdings" panose="05000000000000000000" pitchFamily="2" charset="2"/>
              <a:buChar char="l"/>
            </a:pPr>
            <a:r>
              <a:rPr lang="ja-JP" altLang="en-US" sz="1600" dirty="0">
                <a:latin typeface="+mn-ea"/>
                <a:cs typeface="ＭＳ Ｐゴシック" panose="020B0600070205080204" pitchFamily="50" charset="-128"/>
              </a:rPr>
              <a:t>静脈物流では最大級のトラック保有台数を誇り、日本全域をカバーする回収網を敷く</a:t>
            </a:r>
          </a:p>
          <a:p>
            <a:pPr marL="285744" indent="-285744">
              <a:buFont typeface="Wingdings" panose="05000000000000000000" pitchFamily="2" charset="2"/>
              <a:buChar char="l"/>
            </a:pPr>
            <a:r>
              <a:rPr lang="ja-JP" altLang="en-US" sz="1600" dirty="0">
                <a:latin typeface="+mn-ea"/>
                <a:cs typeface="ＭＳ Ｐゴシック" panose="020B0600070205080204" pitchFamily="50" charset="-128"/>
              </a:rPr>
              <a:t>仕入れの</a:t>
            </a:r>
            <a:r>
              <a:rPr lang="en-US" altLang="ja-JP" sz="1600" dirty="0">
                <a:latin typeface="+mn-ea"/>
                <a:cs typeface="ＭＳ Ｐゴシック" panose="020B0600070205080204" pitchFamily="50" charset="-128"/>
              </a:rPr>
              <a:t>8</a:t>
            </a:r>
            <a:r>
              <a:rPr lang="ja-JP" altLang="en-US" sz="1600" dirty="0">
                <a:latin typeface="+mn-ea"/>
                <a:cs typeface="ＭＳ Ｐゴシック" panose="020B0600070205080204" pitchFamily="50" charset="-128"/>
              </a:rPr>
              <a:t>割が自社回収であり、多くの排出元へのタッチポイントを持つ</a:t>
            </a:r>
            <a:endParaRPr lang="ja-JP" altLang="en-US" sz="1600" dirty="0">
              <a:highlight>
                <a:srgbClr val="FFFF00"/>
              </a:highlight>
              <a:latin typeface="+mn-ea"/>
              <a:cs typeface="ＭＳ Ｐゴシック" panose="020B0600070205080204" pitchFamily="50" charset="-128"/>
            </a:endParaRPr>
          </a:p>
        </p:txBody>
      </p:sp>
      <p:sp>
        <p:nvSpPr>
          <p:cNvPr id="6" name="正方形/長方形 5">
            <a:extLst>
              <a:ext uri="{FF2B5EF4-FFF2-40B4-BE49-F238E27FC236}">
                <a16:creationId xmlns:a16="http://schemas.microsoft.com/office/drawing/2014/main" id="{48F480DE-0B22-43E9-80FD-FAEA3A3FD89C}"/>
              </a:ext>
            </a:extLst>
          </p:cNvPr>
          <p:cNvSpPr/>
          <p:nvPr/>
        </p:nvSpPr>
        <p:spPr>
          <a:xfrm>
            <a:off x="543291" y="2125755"/>
            <a:ext cx="3969367" cy="18140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latin typeface="Meiryo UI" panose="020B0604030504040204" pitchFamily="50" charset="-128"/>
                <a:ea typeface="Meiryo UI" panose="020B0604030504040204" pitchFamily="50" charset="-128"/>
              </a:rPr>
              <a:t>宮崎社事業概要</a:t>
            </a:r>
          </a:p>
        </p:txBody>
      </p:sp>
      <p:sp>
        <p:nvSpPr>
          <p:cNvPr id="7" name="テキスト ボックス 6">
            <a:extLst>
              <a:ext uri="{FF2B5EF4-FFF2-40B4-BE49-F238E27FC236}">
                <a16:creationId xmlns:a16="http://schemas.microsoft.com/office/drawing/2014/main" id="{49C0D543-DE2E-4552-A032-D780CF52DE54}"/>
              </a:ext>
            </a:extLst>
          </p:cNvPr>
          <p:cNvSpPr txBox="1"/>
          <p:nvPr/>
        </p:nvSpPr>
        <p:spPr>
          <a:xfrm>
            <a:off x="543287" y="2384156"/>
            <a:ext cx="3969367" cy="1911101"/>
          </a:xfrm>
          <a:prstGeom prst="rect">
            <a:avLst/>
          </a:prstGeom>
          <a:noFill/>
        </p:spPr>
        <p:txBody>
          <a:bodyPr wrap="square" rtlCol="0">
            <a:spAutoFit/>
          </a:bodyPr>
          <a:lstStyle/>
          <a:p>
            <a:pPr algn="l"/>
            <a:r>
              <a:rPr lang="ja-JP" altLang="en-US" sz="788" b="1" dirty="0">
                <a:latin typeface="Meiryo UI" panose="020B0604030504040204" pitchFamily="50" charset="-128"/>
                <a:ea typeface="Meiryo UI" panose="020B0604030504040204" pitchFamily="50" charset="-128"/>
              </a:rPr>
              <a:t>本社所在地　</a:t>
            </a:r>
            <a:r>
              <a:rPr lang="ja-JP" altLang="en-US" sz="788" dirty="0">
                <a:latin typeface="Meiryo UI" panose="020B0604030504040204" pitchFamily="50" charset="-128"/>
                <a:ea typeface="Meiryo UI" panose="020B0604030504040204" pitchFamily="50" charset="-128"/>
              </a:rPr>
              <a:t>：　愛知県清須市西須ヶ口</a:t>
            </a:r>
            <a:r>
              <a:rPr lang="en-US" altLang="ja-JP" sz="788" dirty="0">
                <a:latin typeface="Meiryo UI" panose="020B0604030504040204" pitchFamily="50" charset="-128"/>
                <a:ea typeface="Meiryo UI" panose="020B0604030504040204" pitchFamily="50" charset="-128"/>
              </a:rPr>
              <a:t>93</a:t>
            </a:r>
            <a:r>
              <a:rPr lang="ja-JP" altLang="en-US" sz="788" dirty="0">
                <a:latin typeface="Meiryo UI" panose="020B0604030504040204" pitchFamily="50" charset="-128"/>
                <a:ea typeface="Meiryo UI" panose="020B0604030504040204" pitchFamily="50" charset="-128"/>
              </a:rPr>
              <a:t>番地</a:t>
            </a:r>
            <a:endParaRPr lang="en-US" altLang="ja-JP" sz="788" dirty="0">
              <a:latin typeface="Meiryo UI" panose="020B0604030504040204" pitchFamily="50" charset="-128"/>
              <a:ea typeface="Meiryo UI" panose="020B0604030504040204" pitchFamily="50" charset="-128"/>
            </a:endParaRPr>
          </a:p>
          <a:p>
            <a:pPr algn="l"/>
            <a:r>
              <a:rPr lang="ja-JP" altLang="en-US" sz="788" b="1" dirty="0">
                <a:latin typeface="Meiryo UI" panose="020B0604030504040204" pitchFamily="50" charset="-128"/>
                <a:ea typeface="Meiryo UI" panose="020B0604030504040204" pitchFamily="50" charset="-128"/>
              </a:rPr>
              <a:t>設立</a:t>
            </a:r>
            <a:r>
              <a:rPr lang="ja-JP" altLang="en-US" sz="788" dirty="0">
                <a:latin typeface="Meiryo UI" panose="020B0604030504040204" pitchFamily="50" charset="-128"/>
                <a:ea typeface="Meiryo UI" panose="020B0604030504040204" pitchFamily="50" charset="-128"/>
              </a:rPr>
              <a:t>　：　</a:t>
            </a:r>
            <a:r>
              <a:rPr lang="en-US" altLang="ja-JP" sz="788" dirty="0">
                <a:latin typeface="Meiryo UI" panose="020B0604030504040204" pitchFamily="50" charset="-128"/>
                <a:ea typeface="Meiryo UI" panose="020B0604030504040204" pitchFamily="50" charset="-128"/>
              </a:rPr>
              <a:t>1969</a:t>
            </a:r>
            <a:r>
              <a:rPr lang="ja-JP" altLang="en-US" sz="788" dirty="0">
                <a:latin typeface="Meiryo UI" panose="020B0604030504040204" pitchFamily="50" charset="-128"/>
                <a:ea typeface="Meiryo UI" panose="020B0604030504040204" pitchFamily="50" charset="-128"/>
              </a:rPr>
              <a:t>年</a:t>
            </a:r>
            <a:r>
              <a:rPr lang="en-US" altLang="ja-JP" sz="788" dirty="0">
                <a:latin typeface="Meiryo UI" panose="020B0604030504040204" pitchFamily="50" charset="-128"/>
                <a:ea typeface="Meiryo UI" panose="020B0604030504040204" pitchFamily="50" charset="-128"/>
              </a:rPr>
              <a:t>8</a:t>
            </a:r>
            <a:r>
              <a:rPr lang="ja-JP" altLang="en-US" sz="788" dirty="0">
                <a:latin typeface="Meiryo UI" panose="020B0604030504040204" pitchFamily="50" charset="-128"/>
                <a:ea typeface="Meiryo UI" panose="020B0604030504040204" pitchFamily="50" charset="-128"/>
              </a:rPr>
              <a:t>月</a:t>
            </a:r>
            <a:r>
              <a:rPr lang="en-US" altLang="ja-JP" sz="788" dirty="0">
                <a:latin typeface="Meiryo UI" panose="020B0604030504040204" pitchFamily="50" charset="-128"/>
                <a:ea typeface="Meiryo UI" panose="020B0604030504040204" pitchFamily="50" charset="-128"/>
              </a:rPr>
              <a:t>1</a:t>
            </a:r>
            <a:r>
              <a:rPr lang="ja-JP" altLang="en-US" sz="788" dirty="0">
                <a:latin typeface="Meiryo UI" panose="020B0604030504040204" pitchFamily="50" charset="-128"/>
                <a:ea typeface="Meiryo UI" panose="020B0604030504040204" pitchFamily="50" charset="-128"/>
              </a:rPr>
              <a:t>日</a:t>
            </a:r>
            <a:endParaRPr lang="en-US" altLang="ja-JP" sz="788" dirty="0">
              <a:latin typeface="Meiryo UI" panose="020B0604030504040204" pitchFamily="50" charset="-128"/>
              <a:ea typeface="Meiryo UI" panose="020B0604030504040204" pitchFamily="50" charset="-128"/>
            </a:endParaRPr>
          </a:p>
          <a:p>
            <a:pPr algn="l"/>
            <a:r>
              <a:rPr lang="ja-JP" altLang="en-US" sz="788" b="1" dirty="0">
                <a:latin typeface="Meiryo UI" panose="020B0604030504040204" pitchFamily="50" charset="-128"/>
                <a:ea typeface="Meiryo UI" panose="020B0604030504040204" pitchFamily="50" charset="-128"/>
              </a:rPr>
              <a:t>従業員数　</a:t>
            </a:r>
            <a:r>
              <a:rPr lang="ja-JP" altLang="en-US" sz="788" dirty="0">
                <a:latin typeface="Meiryo UI" panose="020B0604030504040204" pitchFamily="50" charset="-128"/>
                <a:ea typeface="Meiryo UI" panose="020B0604030504040204" pitchFamily="50" charset="-128"/>
              </a:rPr>
              <a:t>：　</a:t>
            </a:r>
            <a:r>
              <a:rPr lang="ja-JP" altLang="en-US" sz="788" dirty="0">
                <a:solidFill>
                  <a:srgbClr val="000000"/>
                </a:solidFill>
                <a:latin typeface="Meiryo UI" panose="020B0604030504040204" pitchFamily="50" charset="-128"/>
                <a:ea typeface="Meiryo UI" panose="020B0604030504040204" pitchFamily="50" charset="-128"/>
              </a:rPr>
              <a:t> </a:t>
            </a:r>
            <a:r>
              <a:rPr lang="en-US" altLang="ja-JP" sz="788" dirty="0">
                <a:solidFill>
                  <a:srgbClr val="000000"/>
                </a:solidFill>
                <a:latin typeface="Meiryo UI" panose="020B0604030504040204" pitchFamily="50" charset="-128"/>
                <a:ea typeface="Meiryo UI" panose="020B0604030504040204" pitchFamily="50" charset="-128"/>
              </a:rPr>
              <a:t>1,694</a:t>
            </a:r>
            <a:r>
              <a:rPr lang="ja-JP" altLang="en-US" sz="788" dirty="0">
                <a:solidFill>
                  <a:srgbClr val="000000"/>
                </a:solidFill>
                <a:latin typeface="Meiryo UI" panose="020B0604030504040204" pitchFamily="50" charset="-128"/>
                <a:ea typeface="Meiryo UI" panose="020B0604030504040204" pitchFamily="50" charset="-128"/>
              </a:rPr>
              <a:t>名（グループ全体／</a:t>
            </a:r>
            <a:r>
              <a:rPr lang="en-US" altLang="ja-JP" sz="788" dirty="0">
                <a:solidFill>
                  <a:srgbClr val="000000"/>
                </a:solidFill>
                <a:latin typeface="Meiryo UI" panose="020B0604030504040204" pitchFamily="50" charset="-128"/>
                <a:ea typeface="Meiryo UI" panose="020B0604030504040204" pitchFamily="50" charset="-128"/>
              </a:rPr>
              <a:t>2021</a:t>
            </a:r>
            <a:r>
              <a:rPr lang="ja-JP" altLang="en-US" sz="788" dirty="0">
                <a:solidFill>
                  <a:srgbClr val="000000"/>
                </a:solidFill>
                <a:latin typeface="Meiryo UI" panose="020B0604030504040204" pitchFamily="50" charset="-128"/>
                <a:ea typeface="Meiryo UI" panose="020B0604030504040204" pitchFamily="50" charset="-128"/>
              </a:rPr>
              <a:t>年</a:t>
            </a:r>
            <a:r>
              <a:rPr lang="en-US" altLang="ja-JP" sz="788" dirty="0">
                <a:solidFill>
                  <a:srgbClr val="000000"/>
                </a:solidFill>
                <a:latin typeface="Meiryo UI" panose="020B0604030504040204" pitchFamily="50" charset="-128"/>
                <a:ea typeface="Meiryo UI" panose="020B0604030504040204" pitchFamily="50" charset="-128"/>
              </a:rPr>
              <a:t>5</a:t>
            </a:r>
            <a:r>
              <a:rPr lang="ja-JP" altLang="en-US" sz="788" dirty="0">
                <a:solidFill>
                  <a:srgbClr val="000000"/>
                </a:solidFill>
                <a:latin typeface="Meiryo UI" panose="020B0604030504040204" pitchFamily="50" charset="-128"/>
                <a:ea typeface="Meiryo UI" panose="020B0604030504040204" pitchFamily="50" charset="-128"/>
              </a:rPr>
              <a:t>月）</a:t>
            </a:r>
            <a:endParaRPr lang="en-US" altLang="ja-JP" sz="788" dirty="0">
              <a:solidFill>
                <a:srgbClr val="000000"/>
              </a:solidFill>
              <a:latin typeface="Meiryo UI" panose="020B0604030504040204" pitchFamily="50" charset="-128"/>
              <a:ea typeface="Meiryo UI" panose="020B0604030504040204" pitchFamily="50" charset="-128"/>
            </a:endParaRPr>
          </a:p>
          <a:p>
            <a:pPr algn="l"/>
            <a:r>
              <a:rPr lang="ja-JP" altLang="en-US" sz="788" b="1" dirty="0">
                <a:solidFill>
                  <a:srgbClr val="000000"/>
                </a:solidFill>
                <a:latin typeface="Meiryo UI" panose="020B0604030504040204" pitchFamily="50" charset="-128"/>
                <a:ea typeface="Meiryo UI" panose="020B0604030504040204" pitchFamily="50" charset="-128"/>
              </a:rPr>
              <a:t>売上</a:t>
            </a:r>
            <a:r>
              <a:rPr lang="ja-JP" altLang="en-US" sz="788" dirty="0">
                <a:solidFill>
                  <a:srgbClr val="000000"/>
                </a:solidFill>
                <a:latin typeface="Meiryo UI" panose="020B0604030504040204" pitchFamily="50" charset="-128"/>
                <a:ea typeface="Meiryo UI" panose="020B0604030504040204" pitchFamily="50" charset="-128"/>
              </a:rPr>
              <a:t>　：　</a:t>
            </a:r>
            <a:r>
              <a:rPr lang="en-US" altLang="ja-JP" sz="788" dirty="0">
                <a:solidFill>
                  <a:srgbClr val="000000"/>
                </a:solidFill>
                <a:latin typeface="Meiryo UI" panose="020B0604030504040204" pitchFamily="50" charset="-128"/>
                <a:ea typeface="Meiryo UI" panose="020B0604030504040204" pitchFamily="50" charset="-128"/>
              </a:rPr>
              <a:t>261</a:t>
            </a:r>
            <a:r>
              <a:rPr lang="ja-JP" altLang="en-US" sz="788" dirty="0">
                <a:solidFill>
                  <a:srgbClr val="000000"/>
                </a:solidFill>
                <a:latin typeface="Meiryo UI" panose="020B0604030504040204" pitchFamily="50" charset="-128"/>
                <a:ea typeface="Meiryo UI" panose="020B0604030504040204" pitchFamily="50" charset="-128"/>
              </a:rPr>
              <a:t>億円（</a:t>
            </a:r>
            <a:r>
              <a:rPr lang="en-US" altLang="ja-JP" sz="788" dirty="0">
                <a:solidFill>
                  <a:srgbClr val="000000"/>
                </a:solidFill>
                <a:latin typeface="Meiryo UI" panose="020B0604030504040204" pitchFamily="50" charset="-128"/>
                <a:ea typeface="Meiryo UI" panose="020B0604030504040204" pitchFamily="50" charset="-128"/>
              </a:rPr>
              <a:t>2021</a:t>
            </a:r>
            <a:r>
              <a:rPr lang="ja-JP" altLang="en-US" sz="788" dirty="0">
                <a:solidFill>
                  <a:srgbClr val="000000"/>
                </a:solidFill>
                <a:latin typeface="Meiryo UI" panose="020B0604030504040204" pitchFamily="50" charset="-128"/>
                <a:ea typeface="Meiryo UI" panose="020B0604030504040204" pitchFamily="50" charset="-128"/>
              </a:rPr>
              <a:t>年</a:t>
            </a:r>
            <a:r>
              <a:rPr lang="en-US" altLang="ja-JP" sz="788" dirty="0">
                <a:solidFill>
                  <a:srgbClr val="000000"/>
                </a:solidFill>
                <a:latin typeface="Meiryo UI" panose="020B0604030504040204" pitchFamily="50" charset="-128"/>
                <a:ea typeface="Meiryo UI" panose="020B0604030504040204" pitchFamily="50" charset="-128"/>
              </a:rPr>
              <a:t>5</a:t>
            </a:r>
            <a:r>
              <a:rPr lang="ja-JP" altLang="en-US" sz="788" dirty="0">
                <a:solidFill>
                  <a:srgbClr val="000000"/>
                </a:solidFill>
                <a:latin typeface="Meiryo UI" panose="020B0604030504040204" pitchFamily="50" charset="-128"/>
                <a:ea typeface="Meiryo UI" panose="020B0604030504040204" pitchFamily="50" charset="-128"/>
              </a:rPr>
              <a:t>月）</a:t>
            </a:r>
            <a:endParaRPr lang="en-US" altLang="ja-JP" sz="788" dirty="0">
              <a:solidFill>
                <a:srgbClr val="000000"/>
              </a:solidFill>
              <a:latin typeface="Meiryo UI" panose="020B0604030504040204" pitchFamily="50" charset="-128"/>
              <a:ea typeface="Meiryo UI" panose="020B0604030504040204" pitchFamily="50" charset="-128"/>
            </a:endParaRPr>
          </a:p>
          <a:p>
            <a:pPr algn="l"/>
            <a:endParaRPr lang="en-US" altLang="ja-JP" sz="788" dirty="0">
              <a:solidFill>
                <a:srgbClr val="000000"/>
              </a:solidFill>
              <a:latin typeface="Meiryo UI" panose="020B0604030504040204" pitchFamily="50" charset="-128"/>
              <a:ea typeface="Meiryo UI" panose="020B0604030504040204" pitchFamily="50" charset="-128"/>
            </a:endParaRPr>
          </a:p>
          <a:p>
            <a:pPr algn="l"/>
            <a:r>
              <a:rPr lang="ja-JP" altLang="en-US" sz="788" b="1" dirty="0">
                <a:solidFill>
                  <a:srgbClr val="000000"/>
                </a:solidFill>
                <a:latin typeface="Meiryo UI" panose="020B0604030504040204" pitchFamily="50" charset="-128"/>
                <a:ea typeface="Meiryo UI" panose="020B0604030504040204" pitchFamily="50" charset="-128"/>
              </a:rPr>
              <a:t>事業概要</a:t>
            </a:r>
            <a:r>
              <a:rPr lang="ja-JP" altLang="en-US" sz="788" dirty="0">
                <a:solidFill>
                  <a:srgbClr val="000000"/>
                </a:solidFill>
                <a:latin typeface="Meiryo UI" panose="020B0604030504040204" pitchFamily="50" charset="-128"/>
                <a:ea typeface="Meiryo UI" panose="020B0604030504040204" pitchFamily="50" charset="-128"/>
              </a:rPr>
              <a:t>　：</a:t>
            </a:r>
            <a:endParaRPr lang="en-US" altLang="ja-JP" sz="788" dirty="0">
              <a:solidFill>
                <a:srgbClr val="000000"/>
              </a:solidFill>
              <a:latin typeface="Meiryo UI" panose="020B0604030504040204" pitchFamily="50" charset="-128"/>
              <a:ea typeface="Meiryo UI" panose="020B0604030504040204" pitchFamily="50" charset="-128"/>
            </a:endParaRPr>
          </a:p>
          <a:p>
            <a:pPr algn="l"/>
            <a:r>
              <a:rPr lang="ja-JP" altLang="en-US" sz="788" dirty="0">
                <a:solidFill>
                  <a:srgbClr val="000000"/>
                </a:solidFill>
                <a:latin typeface="Meiryo UI" panose="020B0604030504040204" pitchFamily="50" charset="-128"/>
                <a:ea typeface="Meiryo UI" panose="020B0604030504040204" pitchFamily="50" charset="-128"/>
              </a:rPr>
              <a:t>再生資源処理・加工卸・廃棄物処理・紙製品及びそれに関連する業務、廃棄物再生処理に関するコンサルティング業務</a:t>
            </a:r>
            <a:endParaRPr lang="en-US" altLang="ja-JP" sz="788" dirty="0">
              <a:solidFill>
                <a:srgbClr val="000000"/>
              </a:solidFill>
              <a:latin typeface="Meiryo UI" panose="020B0604030504040204" pitchFamily="50" charset="-128"/>
              <a:ea typeface="Meiryo UI" panose="020B0604030504040204" pitchFamily="50" charset="-128"/>
            </a:endParaRPr>
          </a:p>
          <a:p>
            <a:pPr algn="l"/>
            <a:r>
              <a:rPr lang="ja-JP" altLang="en-US" sz="788" b="1" dirty="0">
                <a:solidFill>
                  <a:srgbClr val="000000"/>
                </a:solidFill>
                <a:latin typeface="Meiryo UI" panose="020B0604030504040204" pitchFamily="50" charset="-128"/>
                <a:ea typeface="Meiryo UI" panose="020B0604030504040204" pitchFamily="50" charset="-128"/>
              </a:rPr>
              <a:t>特徴</a:t>
            </a:r>
            <a:r>
              <a:rPr lang="ja-JP" altLang="en-US" sz="788" dirty="0">
                <a:solidFill>
                  <a:srgbClr val="000000"/>
                </a:solidFill>
                <a:latin typeface="Meiryo UI" panose="020B0604030504040204" pitchFamily="50" charset="-128"/>
                <a:ea typeface="Meiryo UI" panose="020B0604030504040204" pitchFamily="50" charset="-128"/>
              </a:rPr>
              <a:t>　：</a:t>
            </a:r>
            <a:endParaRPr lang="en-US" altLang="ja-JP" sz="788" dirty="0">
              <a:solidFill>
                <a:srgbClr val="000000"/>
              </a:solidFill>
              <a:latin typeface="Meiryo UI" panose="020B0604030504040204" pitchFamily="50" charset="-128"/>
              <a:ea typeface="Meiryo UI" panose="020B0604030504040204" pitchFamily="50" charset="-128"/>
            </a:endParaRPr>
          </a:p>
          <a:p>
            <a:r>
              <a:rPr lang="ja-JP" altLang="en-US" sz="788" dirty="0">
                <a:latin typeface="Meiryo UI" panose="020B0604030504040204" pitchFamily="50" charset="-128"/>
                <a:ea typeface="Meiryo UI" panose="020B0604030504040204" pitchFamily="50" charset="-128"/>
              </a:rPr>
              <a:t>年間</a:t>
            </a:r>
            <a:r>
              <a:rPr lang="en-US" altLang="ja-JP" sz="788" dirty="0">
                <a:latin typeface="Meiryo UI" panose="020B0604030504040204" pitchFamily="50" charset="-128"/>
                <a:ea typeface="Meiryo UI" panose="020B0604030504040204" pitchFamily="50" charset="-128"/>
              </a:rPr>
              <a:t>150</a:t>
            </a:r>
            <a:r>
              <a:rPr lang="ja-JP" altLang="en-US" sz="788" dirty="0">
                <a:latin typeface="Meiryo UI" panose="020B0604030504040204" pitchFamily="50" charset="-128"/>
                <a:ea typeface="Meiryo UI" panose="020B0604030504040204" pitchFamily="50" charset="-128"/>
              </a:rPr>
              <a:t>万トン程（約</a:t>
            </a:r>
            <a:r>
              <a:rPr lang="en-US" altLang="ja-JP" sz="788" dirty="0">
                <a:latin typeface="Meiryo UI" panose="020B0604030504040204" pitchFamily="50" charset="-128"/>
                <a:ea typeface="Meiryo UI" panose="020B0604030504040204" pitchFamily="50" charset="-128"/>
              </a:rPr>
              <a:t>8%</a:t>
            </a:r>
            <a:r>
              <a:rPr lang="ja-JP" altLang="en-US" sz="788" dirty="0">
                <a:latin typeface="Meiryo UI" panose="020B0604030504040204" pitchFamily="50" charset="-128"/>
                <a:ea typeface="Meiryo UI" panose="020B0604030504040204" pitchFamily="50" charset="-128"/>
              </a:rPr>
              <a:t>）の古紙取扱い量は全国</a:t>
            </a:r>
            <a:r>
              <a:rPr lang="en-US" altLang="ja-JP" sz="788" dirty="0">
                <a:latin typeface="Meiryo UI" panose="020B0604030504040204" pitchFamily="50" charset="-128"/>
                <a:ea typeface="Meiryo UI" panose="020B0604030504040204" pitchFamily="50" charset="-128"/>
              </a:rPr>
              <a:t>No.1</a:t>
            </a:r>
            <a:r>
              <a:rPr lang="ja-JP" altLang="en-US" sz="788" dirty="0">
                <a:latin typeface="Meiryo UI" panose="020B0604030504040204" pitchFamily="50" charset="-128"/>
                <a:ea typeface="Meiryo UI" panose="020B0604030504040204" pitchFamily="50" charset="-128"/>
              </a:rPr>
              <a:t>で</a:t>
            </a:r>
            <a:r>
              <a:rPr lang="en-US" altLang="ja-JP" sz="788" dirty="0">
                <a:latin typeface="Meiryo UI" panose="020B0604030504040204" pitchFamily="50" charset="-128"/>
                <a:ea typeface="Meiryo UI" panose="020B0604030504040204" pitchFamily="50" charset="-128"/>
              </a:rPr>
              <a:t>64</a:t>
            </a:r>
            <a:r>
              <a:rPr lang="ja-JP" altLang="en-US" sz="788" dirty="0">
                <a:latin typeface="Meiryo UI" panose="020B0604030504040204" pitchFamily="50" charset="-128"/>
                <a:ea typeface="Meiryo UI" panose="020B0604030504040204" pitchFamily="50" charset="-128"/>
              </a:rPr>
              <a:t>ヤードを保有。</a:t>
            </a:r>
            <a:endParaRPr lang="en-US" altLang="ja-JP" sz="788" dirty="0">
              <a:latin typeface="Meiryo UI" panose="020B0604030504040204" pitchFamily="50" charset="-128"/>
              <a:ea typeface="Meiryo UI" panose="020B0604030504040204" pitchFamily="50" charset="-128"/>
            </a:endParaRPr>
          </a:p>
          <a:p>
            <a:r>
              <a:rPr lang="ja-JP" altLang="en-US" sz="788" dirty="0">
                <a:latin typeface="Meiryo UI" panose="020B0604030504040204" pitchFamily="50" charset="-128"/>
                <a:ea typeface="Meiryo UI" panose="020B0604030504040204" pitchFamily="50" charset="-128"/>
              </a:rPr>
              <a:t>仕入の</a:t>
            </a:r>
            <a:r>
              <a:rPr lang="en-US" altLang="ja-JP" sz="788" dirty="0">
                <a:latin typeface="Meiryo UI" panose="020B0604030504040204" pitchFamily="50" charset="-128"/>
                <a:ea typeface="Meiryo UI" panose="020B0604030504040204" pitchFamily="50" charset="-128"/>
              </a:rPr>
              <a:t>8</a:t>
            </a:r>
            <a:r>
              <a:rPr lang="ja-JP" altLang="en-US" sz="788" dirty="0">
                <a:latin typeface="Meiryo UI" panose="020B0604030504040204" pitchFamily="50" charset="-128"/>
                <a:ea typeface="Meiryo UI" panose="020B0604030504040204" pitchFamily="50" charset="-128"/>
              </a:rPr>
              <a:t>割以上が自社回収。取扱数量</a:t>
            </a:r>
            <a:r>
              <a:rPr lang="en-US" altLang="ja-JP" sz="788" dirty="0">
                <a:latin typeface="Meiryo UI" panose="020B0604030504040204" pitchFamily="50" charset="-128"/>
                <a:ea typeface="Meiryo UI" panose="020B0604030504040204" pitchFamily="50" charset="-128"/>
              </a:rPr>
              <a:t>No1</a:t>
            </a:r>
            <a:r>
              <a:rPr lang="ja-JP" altLang="en-US" sz="788" dirty="0">
                <a:latin typeface="Meiryo UI" panose="020B0604030504040204" pitchFamily="50" charset="-128"/>
                <a:ea typeface="Meiryo UI" panose="020B0604030504040204" pitchFamily="50" charset="-128"/>
              </a:rPr>
              <a:t>は自社便での直接回収で排出元へのきめ細かいサービスの賜物。</a:t>
            </a:r>
            <a:endParaRPr lang="en-US" altLang="ja-JP" sz="788" dirty="0">
              <a:latin typeface="Meiryo UI" panose="020B0604030504040204" pitchFamily="50" charset="-128"/>
              <a:ea typeface="Meiryo UI" panose="020B0604030504040204" pitchFamily="50" charset="-128"/>
            </a:endParaRPr>
          </a:p>
          <a:p>
            <a:r>
              <a:rPr lang="ja-JP" altLang="en-US" sz="788" dirty="0">
                <a:latin typeface="Meiryo UI" panose="020B0604030504040204" pitchFamily="50" charset="-128"/>
                <a:ea typeface="Meiryo UI" panose="020B0604030504040204" pitchFamily="50" charset="-128"/>
              </a:rPr>
              <a:t>現在約</a:t>
            </a:r>
            <a:r>
              <a:rPr lang="en-US" altLang="ja-JP" sz="788" dirty="0">
                <a:latin typeface="Meiryo UI" panose="020B0604030504040204" pitchFamily="50" charset="-128"/>
                <a:ea typeface="Meiryo UI" panose="020B0604030504040204" pitchFamily="50" charset="-128"/>
              </a:rPr>
              <a:t>500</a:t>
            </a:r>
            <a:r>
              <a:rPr lang="ja-JP" altLang="en-US" sz="788" dirty="0">
                <a:latin typeface="Meiryo UI" panose="020B0604030504040204" pitchFamily="50" charset="-128"/>
                <a:ea typeface="Meiryo UI" panose="020B0604030504040204" pitchFamily="50" charset="-128"/>
              </a:rPr>
              <a:t>台の車両を保有し（グループ会社含めると</a:t>
            </a:r>
            <a:r>
              <a:rPr lang="en-US" altLang="ja-JP" sz="788" dirty="0">
                <a:latin typeface="Meiryo UI" panose="020B0604030504040204" pitchFamily="50" charset="-128"/>
                <a:ea typeface="Meiryo UI" panose="020B0604030504040204" pitchFamily="50" charset="-128"/>
              </a:rPr>
              <a:t>700</a:t>
            </a:r>
            <a:r>
              <a:rPr lang="ja-JP" altLang="en-US" sz="788" dirty="0">
                <a:latin typeface="Meiryo UI" panose="020B0604030504040204" pitchFamily="50" charset="-128"/>
                <a:ea typeface="Meiryo UI" panose="020B0604030504040204" pitchFamily="50" charset="-128"/>
              </a:rPr>
              <a:t>台）、全国</a:t>
            </a:r>
            <a:r>
              <a:rPr lang="en-US" altLang="ja-JP" sz="788" dirty="0">
                <a:latin typeface="Meiryo UI" panose="020B0604030504040204" pitchFamily="50" charset="-128"/>
                <a:ea typeface="Meiryo UI" panose="020B0604030504040204" pitchFamily="50" charset="-128"/>
              </a:rPr>
              <a:t>6</a:t>
            </a:r>
            <a:r>
              <a:rPr lang="ja-JP" altLang="en-US" sz="788" dirty="0">
                <a:latin typeface="Meiryo UI" panose="020B0604030504040204" pitchFamily="50" charset="-128"/>
                <a:ea typeface="Meiryo UI" panose="020B0604030504040204" pitchFamily="50" charset="-128"/>
              </a:rPr>
              <a:t>万件以上をパッカー車による自社回収。</a:t>
            </a:r>
            <a:endParaRPr lang="en-US" altLang="ja-JP" sz="788" dirty="0">
              <a:latin typeface="Meiryo UI" panose="020B0604030504040204" pitchFamily="50" charset="-128"/>
              <a:ea typeface="Meiryo UI" panose="020B0604030504040204" pitchFamily="50" charset="-128"/>
            </a:endParaRPr>
          </a:p>
          <a:p>
            <a:pPr algn="l"/>
            <a:endParaRPr lang="ja-JP" altLang="en-US" sz="788" dirty="0">
              <a:latin typeface="Meiryo UI" panose="020B0604030504040204" pitchFamily="50" charset="-128"/>
              <a:ea typeface="Meiryo UI" panose="020B0604030504040204" pitchFamily="50" charset="-128"/>
            </a:endParaRPr>
          </a:p>
        </p:txBody>
      </p:sp>
      <p:pic>
        <p:nvPicPr>
          <p:cNvPr id="9" name="図 8">
            <a:extLst>
              <a:ext uri="{FF2B5EF4-FFF2-40B4-BE49-F238E27FC236}">
                <a16:creationId xmlns:a16="http://schemas.microsoft.com/office/drawing/2014/main" id="{B2328471-6EEE-49B7-BF07-ADEF8B73F05D}"/>
              </a:ext>
            </a:extLst>
          </p:cNvPr>
          <p:cNvPicPr>
            <a:picLocks noChangeAspect="1"/>
          </p:cNvPicPr>
          <p:nvPr/>
        </p:nvPicPr>
        <p:blipFill>
          <a:blip r:embed="rId3"/>
          <a:stretch>
            <a:fillRect/>
          </a:stretch>
        </p:blipFill>
        <p:spPr>
          <a:xfrm>
            <a:off x="505928" y="4521871"/>
            <a:ext cx="1694599" cy="1199965"/>
          </a:xfrm>
          <a:prstGeom prst="rect">
            <a:avLst/>
          </a:prstGeom>
        </p:spPr>
      </p:pic>
      <p:sp>
        <p:nvSpPr>
          <p:cNvPr id="11" name="正方形/長方形 10">
            <a:extLst>
              <a:ext uri="{FF2B5EF4-FFF2-40B4-BE49-F238E27FC236}">
                <a16:creationId xmlns:a16="http://schemas.microsoft.com/office/drawing/2014/main" id="{431B1E68-5F7F-40B9-8A9E-5EC81531F0D6}"/>
              </a:ext>
            </a:extLst>
          </p:cNvPr>
          <p:cNvSpPr/>
          <p:nvPr/>
        </p:nvSpPr>
        <p:spPr>
          <a:xfrm>
            <a:off x="4903403" y="2125755"/>
            <a:ext cx="3969367" cy="18140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latin typeface="Meiryo UI" panose="020B0604030504040204" pitchFamily="50" charset="-128"/>
                <a:ea typeface="Meiryo UI" panose="020B0604030504040204" pitchFamily="50" charset="-128"/>
              </a:rPr>
              <a:t>宮崎社業績推移</a:t>
            </a:r>
          </a:p>
        </p:txBody>
      </p:sp>
      <p:pic>
        <p:nvPicPr>
          <p:cNvPr id="12" name="図 11">
            <a:extLst>
              <a:ext uri="{FF2B5EF4-FFF2-40B4-BE49-F238E27FC236}">
                <a16:creationId xmlns:a16="http://schemas.microsoft.com/office/drawing/2014/main" id="{E3148DE6-F68C-4181-A0EE-5B3B4FFBD956}"/>
              </a:ext>
            </a:extLst>
          </p:cNvPr>
          <p:cNvPicPr>
            <a:picLocks noChangeAspect="1"/>
          </p:cNvPicPr>
          <p:nvPr/>
        </p:nvPicPr>
        <p:blipFill>
          <a:blip r:embed="rId4"/>
          <a:stretch>
            <a:fillRect/>
          </a:stretch>
        </p:blipFill>
        <p:spPr>
          <a:xfrm>
            <a:off x="4903403" y="2307159"/>
            <a:ext cx="4003952" cy="1199967"/>
          </a:xfrm>
          <a:prstGeom prst="rect">
            <a:avLst/>
          </a:prstGeom>
        </p:spPr>
      </p:pic>
      <p:sp>
        <p:nvSpPr>
          <p:cNvPr id="13" name="正方形/長方形 12">
            <a:extLst>
              <a:ext uri="{FF2B5EF4-FFF2-40B4-BE49-F238E27FC236}">
                <a16:creationId xmlns:a16="http://schemas.microsoft.com/office/drawing/2014/main" id="{CF45084C-0526-4480-A172-C686B632DE40}"/>
              </a:ext>
            </a:extLst>
          </p:cNvPr>
          <p:cNvSpPr/>
          <p:nvPr/>
        </p:nvSpPr>
        <p:spPr>
          <a:xfrm>
            <a:off x="4903403" y="3597828"/>
            <a:ext cx="3969367" cy="18140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bg1"/>
                </a:solidFill>
                <a:latin typeface="Meiryo UI" panose="020B0604030504040204" pitchFamily="50" charset="-128"/>
                <a:ea typeface="Meiryo UI" panose="020B0604030504040204" pitchFamily="50" charset="-128"/>
              </a:rPr>
              <a:t>宮崎社主要設備</a:t>
            </a:r>
          </a:p>
        </p:txBody>
      </p:sp>
      <p:pic>
        <p:nvPicPr>
          <p:cNvPr id="15" name="図 14">
            <a:extLst>
              <a:ext uri="{FF2B5EF4-FFF2-40B4-BE49-F238E27FC236}">
                <a16:creationId xmlns:a16="http://schemas.microsoft.com/office/drawing/2014/main" id="{F063E4A9-63BB-4B4C-A025-3F90E84D71AC}"/>
              </a:ext>
            </a:extLst>
          </p:cNvPr>
          <p:cNvPicPr>
            <a:picLocks noChangeAspect="1"/>
          </p:cNvPicPr>
          <p:nvPr/>
        </p:nvPicPr>
        <p:blipFill>
          <a:blip r:embed="rId5"/>
          <a:stretch>
            <a:fillRect/>
          </a:stretch>
        </p:blipFill>
        <p:spPr>
          <a:xfrm>
            <a:off x="2437770" y="4563505"/>
            <a:ext cx="1962219" cy="1116697"/>
          </a:xfrm>
          <a:prstGeom prst="rect">
            <a:avLst/>
          </a:prstGeom>
        </p:spPr>
      </p:pic>
      <p:pic>
        <p:nvPicPr>
          <p:cNvPr id="16" name="図 15">
            <a:extLst>
              <a:ext uri="{FF2B5EF4-FFF2-40B4-BE49-F238E27FC236}">
                <a16:creationId xmlns:a16="http://schemas.microsoft.com/office/drawing/2014/main" id="{82B353D5-7BBC-4822-A2A5-E1E1067307BF}"/>
              </a:ext>
            </a:extLst>
          </p:cNvPr>
          <p:cNvPicPr>
            <a:picLocks noChangeAspect="1"/>
          </p:cNvPicPr>
          <p:nvPr/>
        </p:nvPicPr>
        <p:blipFill>
          <a:blip r:embed="rId6"/>
          <a:stretch>
            <a:fillRect/>
          </a:stretch>
        </p:blipFill>
        <p:spPr>
          <a:xfrm>
            <a:off x="4886109" y="3923494"/>
            <a:ext cx="4003952" cy="842795"/>
          </a:xfrm>
          <a:prstGeom prst="rect">
            <a:avLst/>
          </a:prstGeom>
        </p:spPr>
      </p:pic>
      <p:pic>
        <p:nvPicPr>
          <p:cNvPr id="18" name="図 17">
            <a:extLst>
              <a:ext uri="{FF2B5EF4-FFF2-40B4-BE49-F238E27FC236}">
                <a16:creationId xmlns:a16="http://schemas.microsoft.com/office/drawing/2014/main" id="{7631BF7B-EBF9-4A25-A015-C118875CDACA}"/>
              </a:ext>
            </a:extLst>
          </p:cNvPr>
          <p:cNvPicPr>
            <a:picLocks noChangeAspect="1"/>
          </p:cNvPicPr>
          <p:nvPr/>
        </p:nvPicPr>
        <p:blipFill>
          <a:blip r:embed="rId7"/>
          <a:stretch>
            <a:fillRect/>
          </a:stretch>
        </p:blipFill>
        <p:spPr>
          <a:xfrm>
            <a:off x="4903403" y="4920192"/>
            <a:ext cx="4003952" cy="849416"/>
          </a:xfrm>
          <a:prstGeom prst="rect">
            <a:avLst/>
          </a:prstGeom>
        </p:spPr>
      </p:pic>
      <p:sp>
        <p:nvSpPr>
          <p:cNvPr id="19" name="テキスト ボックス 18">
            <a:extLst>
              <a:ext uri="{FF2B5EF4-FFF2-40B4-BE49-F238E27FC236}">
                <a16:creationId xmlns:a16="http://schemas.microsoft.com/office/drawing/2014/main" id="{941906CC-BD74-4A0F-9F95-1436C9B0F596}"/>
              </a:ext>
            </a:extLst>
          </p:cNvPr>
          <p:cNvSpPr txBox="1"/>
          <p:nvPr/>
        </p:nvSpPr>
        <p:spPr>
          <a:xfrm>
            <a:off x="5295613" y="4735384"/>
            <a:ext cx="665153" cy="276999"/>
          </a:xfrm>
          <a:prstGeom prst="rect">
            <a:avLst/>
          </a:prstGeom>
          <a:noFill/>
        </p:spPr>
        <p:txBody>
          <a:bodyPr wrap="square" rtlCol="0">
            <a:spAutoFit/>
          </a:bodyPr>
          <a:lstStyle/>
          <a:p>
            <a:pPr algn="l"/>
            <a:r>
              <a:rPr lang="ja-JP" altLang="en-US" sz="600" b="1" dirty="0">
                <a:latin typeface="Meiryo UI" panose="020B0604030504040204" pitchFamily="50" charset="-128"/>
                <a:ea typeface="Meiryo UI" panose="020B0604030504040204" pitchFamily="50" charset="-128"/>
              </a:rPr>
              <a:t>トラックスケール</a:t>
            </a:r>
          </a:p>
        </p:txBody>
      </p:sp>
      <p:sp>
        <p:nvSpPr>
          <p:cNvPr id="20" name="テキスト ボックス 19">
            <a:extLst>
              <a:ext uri="{FF2B5EF4-FFF2-40B4-BE49-F238E27FC236}">
                <a16:creationId xmlns:a16="http://schemas.microsoft.com/office/drawing/2014/main" id="{29F477D2-0803-4AEE-ADFE-B99F098FB1FB}"/>
              </a:ext>
            </a:extLst>
          </p:cNvPr>
          <p:cNvSpPr txBox="1"/>
          <p:nvPr/>
        </p:nvSpPr>
        <p:spPr>
          <a:xfrm>
            <a:off x="6273425" y="4735380"/>
            <a:ext cx="1238864" cy="184666"/>
          </a:xfrm>
          <a:prstGeom prst="rect">
            <a:avLst/>
          </a:prstGeom>
          <a:noFill/>
        </p:spPr>
        <p:txBody>
          <a:bodyPr wrap="square" rtlCol="0">
            <a:spAutoFit/>
          </a:bodyPr>
          <a:lstStyle/>
          <a:p>
            <a:pPr algn="ctr"/>
            <a:r>
              <a:rPr lang="ja-JP" altLang="en-US" sz="600" b="1" dirty="0">
                <a:latin typeface="Meiryo UI" panose="020B0604030504040204" pitchFamily="50" charset="-128"/>
                <a:ea typeface="Meiryo UI" panose="020B0604030504040204" pitchFamily="50" charset="-128"/>
              </a:rPr>
              <a:t>梱包機（ベーラー）</a:t>
            </a:r>
          </a:p>
        </p:txBody>
      </p:sp>
      <p:sp>
        <p:nvSpPr>
          <p:cNvPr id="21" name="テキスト ボックス 20">
            <a:extLst>
              <a:ext uri="{FF2B5EF4-FFF2-40B4-BE49-F238E27FC236}">
                <a16:creationId xmlns:a16="http://schemas.microsoft.com/office/drawing/2014/main" id="{FDACF18B-1086-4525-858C-74B4CD0F4BCD}"/>
              </a:ext>
            </a:extLst>
          </p:cNvPr>
          <p:cNvSpPr txBox="1"/>
          <p:nvPr/>
        </p:nvSpPr>
        <p:spPr>
          <a:xfrm>
            <a:off x="8038406" y="4735381"/>
            <a:ext cx="665153" cy="184666"/>
          </a:xfrm>
          <a:prstGeom prst="rect">
            <a:avLst/>
          </a:prstGeom>
          <a:noFill/>
        </p:spPr>
        <p:txBody>
          <a:bodyPr wrap="square" rtlCol="0">
            <a:spAutoFit/>
          </a:bodyPr>
          <a:lstStyle/>
          <a:p>
            <a:pPr algn="l"/>
            <a:r>
              <a:rPr lang="ja-JP" altLang="en-US" sz="600" b="1" dirty="0">
                <a:latin typeface="Meiryo UI" panose="020B0604030504040204" pitchFamily="50" charset="-128"/>
                <a:ea typeface="Meiryo UI" panose="020B0604030504040204" pitchFamily="50" charset="-128"/>
              </a:rPr>
              <a:t>輸出ピット</a:t>
            </a:r>
          </a:p>
        </p:txBody>
      </p:sp>
      <p:sp>
        <p:nvSpPr>
          <p:cNvPr id="22" name="テキスト ボックス 21">
            <a:extLst>
              <a:ext uri="{FF2B5EF4-FFF2-40B4-BE49-F238E27FC236}">
                <a16:creationId xmlns:a16="http://schemas.microsoft.com/office/drawing/2014/main" id="{6CDB5005-6A48-4746-AA56-9E40B3FA2D8D}"/>
              </a:ext>
            </a:extLst>
          </p:cNvPr>
          <p:cNvSpPr txBox="1"/>
          <p:nvPr/>
        </p:nvSpPr>
        <p:spPr>
          <a:xfrm>
            <a:off x="5295613" y="5721831"/>
            <a:ext cx="665153" cy="184666"/>
          </a:xfrm>
          <a:prstGeom prst="rect">
            <a:avLst/>
          </a:prstGeom>
          <a:noFill/>
        </p:spPr>
        <p:txBody>
          <a:bodyPr wrap="square" rtlCol="0">
            <a:spAutoFit/>
          </a:bodyPr>
          <a:lstStyle/>
          <a:p>
            <a:pPr algn="l"/>
            <a:r>
              <a:rPr lang="ja-JP" altLang="en-US" sz="600" b="1" dirty="0">
                <a:latin typeface="Meiryo UI" panose="020B0604030504040204" pitchFamily="50" charset="-128"/>
                <a:ea typeface="Meiryo UI" panose="020B0604030504040204" pitchFamily="50" charset="-128"/>
              </a:rPr>
              <a:t>ストックコンベア</a:t>
            </a:r>
          </a:p>
        </p:txBody>
      </p:sp>
      <p:sp>
        <p:nvSpPr>
          <p:cNvPr id="23" name="テキスト ボックス 22">
            <a:extLst>
              <a:ext uri="{FF2B5EF4-FFF2-40B4-BE49-F238E27FC236}">
                <a16:creationId xmlns:a16="http://schemas.microsoft.com/office/drawing/2014/main" id="{F4711E21-9134-4871-8C19-0CBF14AE64A4}"/>
              </a:ext>
            </a:extLst>
          </p:cNvPr>
          <p:cNvSpPr txBox="1"/>
          <p:nvPr/>
        </p:nvSpPr>
        <p:spPr>
          <a:xfrm>
            <a:off x="6572806" y="5721831"/>
            <a:ext cx="665153" cy="184666"/>
          </a:xfrm>
          <a:prstGeom prst="rect">
            <a:avLst/>
          </a:prstGeom>
          <a:noFill/>
        </p:spPr>
        <p:txBody>
          <a:bodyPr wrap="square" rtlCol="0">
            <a:spAutoFit/>
          </a:bodyPr>
          <a:lstStyle/>
          <a:p>
            <a:pPr algn="ctr"/>
            <a:r>
              <a:rPr lang="ja-JP" altLang="en-US" sz="600" b="1" dirty="0">
                <a:latin typeface="Meiryo UI" panose="020B0604030504040204" pitchFamily="50" charset="-128"/>
                <a:ea typeface="Meiryo UI" panose="020B0604030504040204" pitchFamily="50" charset="-128"/>
              </a:rPr>
              <a:t>破袋機</a:t>
            </a:r>
          </a:p>
        </p:txBody>
      </p:sp>
      <p:sp>
        <p:nvSpPr>
          <p:cNvPr id="24" name="テキスト ボックス 23">
            <a:extLst>
              <a:ext uri="{FF2B5EF4-FFF2-40B4-BE49-F238E27FC236}">
                <a16:creationId xmlns:a16="http://schemas.microsoft.com/office/drawing/2014/main" id="{7BBBFEE1-FF80-4FEE-8615-D899DB95EC75}"/>
              </a:ext>
            </a:extLst>
          </p:cNvPr>
          <p:cNvSpPr txBox="1"/>
          <p:nvPr/>
        </p:nvSpPr>
        <p:spPr>
          <a:xfrm>
            <a:off x="7953270" y="5721831"/>
            <a:ext cx="665153" cy="184666"/>
          </a:xfrm>
          <a:prstGeom prst="rect">
            <a:avLst/>
          </a:prstGeom>
          <a:noFill/>
        </p:spPr>
        <p:txBody>
          <a:bodyPr wrap="square" rtlCol="0">
            <a:spAutoFit/>
          </a:bodyPr>
          <a:lstStyle/>
          <a:p>
            <a:pPr algn="ctr"/>
            <a:r>
              <a:rPr lang="ja-JP" altLang="en-US" sz="600" b="1" dirty="0">
                <a:latin typeface="Meiryo UI" panose="020B0604030504040204" pitchFamily="50" charset="-128"/>
                <a:ea typeface="Meiryo UI" panose="020B0604030504040204" pitchFamily="50" charset="-128"/>
              </a:rPr>
              <a:t>減容機</a:t>
            </a:r>
          </a:p>
        </p:txBody>
      </p:sp>
      <p:pic>
        <p:nvPicPr>
          <p:cNvPr id="25" name="図 24">
            <a:extLst>
              <a:ext uri="{FF2B5EF4-FFF2-40B4-BE49-F238E27FC236}">
                <a16:creationId xmlns:a16="http://schemas.microsoft.com/office/drawing/2014/main" id="{4309732B-95A6-4087-90FE-F828D131C487}"/>
              </a:ext>
            </a:extLst>
          </p:cNvPr>
          <p:cNvPicPr>
            <a:picLocks noChangeAspect="1"/>
          </p:cNvPicPr>
          <p:nvPr/>
        </p:nvPicPr>
        <p:blipFill>
          <a:blip r:embed="rId8"/>
          <a:stretch>
            <a:fillRect/>
          </a:stretch>
        </p:blipFill>
        <p:spPr>
          <a:xfrm>
            <a:off x="7596747" y="3943767"/>
            <a:ext cx="1276023" cy="802240"/>
          </a:xfrm>
          <a:prstGeom prst="rect">
            <a:avLst/>
          </a:prstGeom>
        </p:spPr>
      </p:pic>
      <p:sp>
        <p:nvSpPr>
          <p:cNvPr id="26" name="テキスト ボックス 25">
            <a:extLst>
              <a:ext uri="{FF2B5EF4-FFF2-40B4-BE49-F238E27FC236}">
                <a16:creationId xmlns:a16="http://schemas.microsoft.com/office/drawing/2014/main" id="{E696B701-93D8-4EC0-8274-DAA487CBCB52}"/>
              </a:ext>
            </a:extLst>
          </p:cNvPr>
          <p:cNvSpPr txBox="1"/>
          <p:nvPr/>
        </p:nvSpPr>
        <p:spPr>
          <a:xfrm>
            <a:off x="1756180" y="5769613"/>
            <a:ext cx="2008731" cy="207877"/>
          </a:xfrm>
          <a:prstGeom prst="rect">
            <a:avLst/>
          </a:prstGeom>
          <a:noFill/>
        </p:spPr>
        <p:txBody>
          <a:bodyPr wrap="square" rtlCol="0">
            <a:spAutoFit/>
          </a:bodyPr>
          <a:lstStyle/>
          <a:p>
            <a:pPr algn="l"/>
            <a:r>
              <a:rPr lang="ja-JP" altLang="en-US" sz="751" dirty="0">
                <a:latin typeface="Meiryo UI" panose="020B0604030504040204" pitchFamily="50" charset="-128"/>
                <a:ea typeface="Meiryo UI" panose="020B0604030504040204" pitchFamily="50" charset="-128"/>
              </a:rPr>
              <a:t>回収から圧縮梱包まで</a:t>
            </a:r>
          </a:p>
        </p:txBody>
      </p:sp>
    </p:spTree>
    <p:extLst>
      <p:ext uri="{BB962C8B-B14F-4D97-AF65-F5344CB8AC3E}">
        <p14:creationId xmlns:p14="http://schemas.microsoft.com/office/powerpoint/2010/main" val="330751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A25553F5-B7BB-4789-8456-5F06C4FC52C8}"/>
              </a:ext>
            </a:extLst>
          </p:cNvPr>
          <p:cNvSpPr/>
          <p:nvPr/>
        </p:nvSpPr>
        <p:spPr>
          <a:xfrm>
            <a:off x="189312" y="4152655"/>
            <a:ext cx="1573567" cy="17530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7" name="正方形/長方形 26">
            <a:extLst>
              <a:ext uri="{FF2B5EF4-FFF2-40B4-BE49-F238E27FC236}">
                <a16:creationId xmlns:a16="http://schemas.microsoft.com/office/drawing/2014/main" id="{0708D19D-2BCB-43B1-BE6F-5C9EE97F3AFB}"/>
              </a:ext>
            </a:extLst>
          </p:cNvPr>
          <p:cNvSpPr/>
          <p:nvPr/>
        </p:nvSpPr>
        <p:spPr>
          <a:xfrm>
            <a:off x="6531738" y="4568761"/>
            <a:ext cx="2476934" cy="10890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6" name="正方形/長方形 25">
            <a:extLst>
              <a:ext uri="{FF2B5EF4-FFF2-40B4-BE49-F238E27FC236}">
                <a16:creationId xmlns:a16="http://schemas.microsoft.com/office/drawing/2014/main" id="{CA2A5BDC-3DEF-490B-B876-68CF14B0E829}"/>
              </a:ext>
            </a:extLst>
          </p:cNvPr>
          <p:cNvSpPr/>
          <p:nvPr/>
        </p:nvSpPr>
        <p:spPr>
          <a:xfrm>
            <a:off x="6531737" y="2029304"/>
            <a:ext cx="2387898" cy="133997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sp>
        <p:nvSpPr>
          <p:cNvPr id="25" name="正方形/長方形 24">
            <a:extLst>
              <a:ext uri="{FF2B5EF4-FFF2-40B4-BE49-F238E27FC236}">
                <a16:creationId xmlns:a16="http://schemas.microsoft.com/office/drawing/2014/main" id="{3C5E8E2F-B4DB-4645-96EE-B3FD6245A106}"/>
              </a:ext>
            </a:extLst>
          </p:cNvPr>
          <p:cNvSpPr/>
          <p:nvPr/>
        </p:nvSpPr>
        <p:spPr>
          <a:xfrm>
            <a:off x="224365" y="2133591"/>
            <a:ext cx="1573567" cy="11113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p>
        </p:txBody>
      </p:sp>
      <p:grpSp>
        <p:nvGrpSpPr>
          <p:cNvPr id="2" name="object 2"/>
          <p:cNvGrpSpPr/>
          <p:nvPr/>
        </p:nvGrpSpPr>
        <p:grpSpPr>
          <a:xfrm>
            <a:off x="1908715" y="2039935"/>
            <a:ext cx="4549235" cy="3812456"/>
            <a:chOff x="1977898" y="2276855"/>
            <a:chExt cx="3380740" cy="3308985"/>
          </a:xfrm>
        </p:grpSpPr>
        <p:pic>
          <p:nvPicPr>
            <p:cNvPr id="3" name="object 3"/>
            <p:cNvPicPr/>
            <p:nvPr/>
          </p:nvPicPr>
          <p:blipFill>
            <a:blip r:embed="rId2" cstate="print"/>
            <a:stretch>
              <a:fillRect/>
            </a:stretch>
          </p:blipFill>
          <p:spPr>
            <a:xfrm>
              <a:off x="2053862" y="2276855"/>
              <a:ext cx="3143342" cy="3308666"/>
            </a:xfrm>
            <a:prstGeom prst="rect">
              <a:avLst/>
            </a:prstGeom>
          </p:spPr>
        </p:pic>
        <p:sp>
          <p:nvSpPr>
            <p:cNvPr id="4" name="object 4"/>
            <p:cNvSpPr/>
            <p:nvPr/>
          </p:nvSpPr>
          <p:spPr>
            <a:xfrm>
              <a:off x="1984248" y="3459480"/>
              <a:ext cx="3368040" cy="375285"/>
            </a:xfrm>
            <a:custGeom>
              <a:avLst/>
              <a:gdLst/>
              <a:ahLst/>
              <a:cxnLst/>
              <a:rect l="l" t="t" r="r" b="b"/>
              <a:pathLst>
                <a:path w="3368040" h="375285">
                  <a:moveTo>
                    <a:pt x="0" y="0"/>
                  </a:moveTo>
                  <a:lnTo>
                    <a:pt x="722376" y="0"/>
                  </a:lnTo>
                  <a:lnTo>
                    <a:pt x="722376" y="364236"/>
                  </a:lnTo>
                  <a:lnTo>
                    <a:pt x="0" y="364236"/>
                  </a:lnTo>
                  <a:lnTo>
                    <a:pt x="0" y="0"/>
                  </a:lnTo>
                  <a:close/>
                </a:path>
                <a:path w="3368040" h="375285">
                  <a:moveTo>
                    <a:pt x="882395" y="3048"/>
                  </a:moveTo>
                  <a:lnTo>
                    <a:pt x="1604772" y="3048"/>
                  </a:lnTo>
                  <a:lnTo>
                    <a:pt x="1604772" y="367284"/>
                  </a:lnTo>
                  <a:lnTo>
                    <a:pt x="882395" y="367284"/>
                  </a:lnTo>
                  <a:lnTo>
                    <a:pt x="882395" y="3048"/>
                  </a:lnTo>
                  <a:close/>
                </a:path>
                <a:path w="3368040" h="375285">
                  <a:moveTo>
                    <a:pt x="1764791" y="10668"/>
                  </a:moveTo>
                  <a:lnTo>
                    <a:pt x="2485643" y="10668"/>
                  </a:lnTo>
                  <a:lnTo>
                    <a:pt x="2485643" y="374904"/>
                  </a:lnTo>
                  <a:lnTo>
                    <a:pt x="1764791" y="374904"/>
                  </a:lnTo>
                  <a:lnTo>
                    <a:pt x="1764791" y="10668"/>
                  </a:lnTo>
                  <a:close/>
                </a:path>
                <a:path w="3368040" h="375285">
                  <a:moveTo>
                    <a:pt x="2645664" y="6096"/>
                  </a:moveTo>
                  <a:lnTo>
                    <a:pt x="3368040" y="6096"/>
                  </a:lnTo>
                  <a:lnTo>
                    <a:pt x="3368040" y="370332"/>
                  </a:lnTo>
                  <a:lnTo>
                    <a:pt x="2645664" y="370332"/>
                  </a:lnTo>
                  <a:lnTo>
                    <a:pt x="2645664" y="6096"/>
                  </a:lnTo>
                  <a:close/>
                </a:path>
              </a:pathLst>
            </a:custGeom>
            <a:ln w="12700">
              <a:solidFill>
                <a:srgbClr val="A4A4A4"/>
              </a:solidFill>
            </a:ln>
          </p:spPr>
          <p:txBody>
            <a:bodyPr wrap="square" lIns="0" tIns="0" rIns="0" bIns="0" rtlCol="0"/>
            <a:lstStyle/>
            <a:p>
              <a:endParaRPr sz="1350"/>
            </a:p>
          </p:txBody>
        </p:sp>
      </p:grpSp>
      <p:sp>
        <p:nvSpPr>
          <p:cNvPr id="5" name="object 5"/>
          <p:cNvSpPr txBox="1"/>
          <p:nvPr/>
        </p:nvSpPr>
        <p:spPr>
          <a:xfrm>
            <a:off x="224365" y="2227607"/>
            <a:ext cx="1692893" cy="923330"/>
          </a:xfrm>
          <a:prstGeom prst="rect">
            <a:avLst/>
          </a:prstGeom>
          <a:noFill/>
        </p:spPr>
        <p:txBody>
          <a:bodyPr vert="horz" wrap="square" lIns="0" tIns="0" rIns="0" bIns="0" rtlCol="0">
            <a:spAutoFit/>
          </a:bodyPr>
          <a:lstStyle/>
          <a:p>
            <a:pPr marL="130969" marR="260985" indent="-63341" algn="just"/>
            <a:r>
              <a:rPr sz="1200" spc="-11" dirty="0">
                <a:solidFill>
                  <a:srgbClr val="404040"/>
                </a:solidFill>
                <a:latin typeface="Meiryo UI"/>
                <a:cs typeface="Meiryo UI"/>
              </a:rPr>
              <a:t>・排出事業者は月額</a:t>
            </a:r>
            <a:r>
              <a:rPr sz="1200" spc="-15" dirty="0">
                <a:solidFill>
                  <a:srgbClr val="404040"/>
                </a:solidFill>
                <a:latin typeface="Meiryo UI"/>
                <a:cs typeface="Meiryo UI"/>
              </a:rPr>
              <a:t>ベースでの管理費を</a:t>
            </a:r>
            <a:r>
              <a:rPr sz="1200" spc="-23" dirty="0">
                <a:solidFill>
                  <a:srgbClr val="404040"/>
                </a:solidFill>
                <a:latin typeface="Meiryo UI"/>
                <a:cs typeface="Meiryo UI"/>
              </a:rPr>
              <a:t>徴収</a:t>
            </a:r>
            <a:endParaRPr sz="1200" dirty="0">
              <a:latin typeface="Meiryo UI"/>
              <a:cs typeface="Meiryo UI"/>
            </a:endParaRPr>
          </a:p>
          <a:p>
            <a:pPr marL="130969" marR="270510" indent="-63341">
              <a:spcBef>
                <a:spcPts val="4"/>
              </a:spcBef>
            </a:pPr>
            <a:r>
              <a:rPr sz="1200" spc="-15" dirty="0">
                <a:solidFill>
                  <a:srgbClr val="404040"/>
                </a:solidFill>
                <a:latin typeface="Meiryo UI"/>
                <a:cs typeface="Meiryo UI"/>
              </a:rPr>
              <a:t>・別途コンサル業務に</a:t>
            </a:r>
            <a:r>
              <a:rPr sz="1200" spc="-19" dirty="0">
                <a:solidFill>
                  <a:srgbClr val="404040"/>
                </a:solidFill>
                <a:latin typeface="Meiryo UI"/>
                <a:cs typeface="Meiryo UI"/>
              </a:rPr>
              <a:t>よる報酬もあり</a:t>
            </a:r>
            <a:endParaRPr sz="1200" dirty="0">
              <a:latin typeface="Meiryo UI"/>
              <a:cs typeface="Meiryo UI"/>
            </a:endParaRPr>
          </a:p>
        </p:txBody>
      </p:sp>
      <p:sp>
        <p:nvSpPr>
          <p:cNvPr id="6" name="object 6"/>
          <p:cNvSpPr txBox="1"/>
          <p:nvPr/>
        </p:nvSpPr>
        <p:spPr>
          <a:xfrm>
            <a:off x="228600" y="4286250"/>
            <a:ext cx="1621878" cy="1477808"/>
          </a:xfrm>
          <a:prstGeom prst="rect">
            <a:avLst/>
          </a:prstGeom>
          <a:noFill/>
        </p:spPr>
        <p:txBody>
          <a:bodyPr vert="horz" wrap="square" lIns="0" tIns="476" rIns="0" bIns="0" rtlCol="0">
            <a:spAutoFit/>
          </a:bodyPr>
          <a:lstStyle/>
          <a:p>
            <a:pPr marL="67628"/>
            <a:r>
              <a:rPr sz="1200" spc="-15" dirty="0">
                <a:solidFill>
                  <a:srgbClr val="404040"/>
                </a:solidFill>
                <a:latin typeface="Meiryo UI"/>
                <a:cs typeface="Meiryo UI"/>
              </a:rPr>
              <a:t>・処理業者選定</a:t>
            </a:r>
            <a:endParaRPr sz="1200" dirty="0">
              <a:latin typeface="Meiryo UI"/>
              <a:cs typeface="Meiryo UI"/>
            </a:endParaRPr>
          </a:p>
          <a:p>
            <a:pPr marL="67628"/>
            <a:r>
              <a:rPr sz="1200" spc="-15" dirty="0">
                <a:solidFill>
                  <a:srgbClr val="404040"/>
                </a:solidFill>
                <a:latin typeface="Meiryo UI"/>
                <a:cs typeface="Meiryo UI"/>
              </a:rPr>
              <a:t>・価格調整、交渉</a:t>
            </a:r>
            <a:endParaRPr sz="1200" dirty="0">
              <a:latin typeface="Meiryo UI"/>
              <a:cs typeface="Meiryo UI"/>
            </a:endParaRPr>
          </a:p>
          <a:p>
            <a:pPr marL="130969" marR="218599" indent="-63341"/>
            <a:r>
              <a:rPr sz="1200" spc="-15" dirty="0">
                <a:solidFill>
                  <a:srgbClr val="404040"/>
                </a:solidFill>
                <a:latin typeface="Meiryo UI"/>
                <a:cs typeface="Meiryo UI"/>
              </a:rPr>
              <a:t>・トレーサビリティ確保、</a:t>
            </a:r>
            <a:r>
              <a:rPr sz="1200" spc="-23" dirty="0">
                <a:solidFill>
                  <a:srgbClr val="404040"/>
                </a:solidFill>
                <a:latin typeface="Meiryo UI"/>
                <a:cs typeface="Meiryo UI"/>
              </a:rPr>
              <a:t>監査</a:t>
            </a:r>
            <a:endParaRPr sz="1200" dirty="0">
              <a:latin typeface="Meiryo UI"/>
              <a:cs typeface="Meiryo UI"/>
            </a:endParaRPr>
          </a:p>
          <a:p>
            <a:pPr marL="130969" marR="281464" indent="-63341"/>
            <a:r>
              <a:rPr sz="1200" spc="-15" dirty="0">
                <a:solidFill>
                  <a:srgbClr val="404040"/>
                </a:solidFill>
                <a:latin typeface="Meiryo UI"/>
                <a:cs typeface="Meiryo UI"/>
              </a:rPr>
              <a:t>・マニフェストの確認、</a:t>
            </a:r>
            <a:r>
              <a:rPr sz="1200" spc="-23" dirty="0">
                <a:solidFill>
                  <a:srgbClr val="404040"/>
                </a:solidFill>
                <a:latin typeface="Meiryo UI"/>
                <a:cs typeface="Meiryo UI"/>
              </a:rPr>
              <a:t>管理</a:t>
            </a:r>
            <a:endParaRPr sz="1200" dirty="0">
              <a:latin typeface="Meiryo UI"/>
              <a:cs typeface="Meiryo UI"/>
            </a:endParaRPr>
          </a:p>
          <a:p>
            <a:pPr marL="130969" marR="369569" indent="-63341"/>
            <a:r>
              <a:rPr sz="1200" spc="-11" dirty="0">
                <a:solidFill>
                  <a:srgbClr val="404040"/>
                </a:solidFill>
                <a:latin typeface="Meiryo UI"/>
                <a:cs typeface="Meiryo UI"/>
              </a:rPr>
              <a:t>・廃棄物量削減の</a:t>
            </a:r>
            <a:r>
              <a:rPr sz="1200" spc="-19" dirty="0">
                <a:solidFill>
                  <a:srgbClr val="404040"/>
                </a:solidFill>
                <a:latin typeface="Meiryo UI"/>
                <a:cs typeface="Meiryo UI"/>
              </a:rPr>
              <a:t>コンサルティング</a:t>
            </a:r>
            <a:endParaRPr sz="1200" dirty="0">
              <a:latin typeface="Meiryo UI"/>
              <a:cs typeface="Meiryo UI"/>
            </a:endParaRPr>
          </a:p>
        </p:txBody>
      </p:sp>
      <p:sp>
        <p:nvSpPr>
          <p:cNvPr id="7" name="object 7"/>
          <p:cNvSpPr txBox="1"/>
          <p:nvPr/>
        </p:nvSpPr>
        <p:spPr>
          <a:xfrm>
            <a:off x="6567583" y="2133590"/>
            <a:ext cx="2233517" cy="1111362"/>
          </a:xfrm>
          <a:prstGeom prst="rect">
            <a:avLst/>
          </a:prstGeom>
          <a:noFill/>
        </p:spPr>
        <p:txBody>
          <a:bodyPr vert="horz" wrap="square" lIns="0" tIns="3334" rIns="0" bIns="0" rtlCol="0">
            <a:spAutoFit/>
          </a:bodyPr>
          <a:lstStyle/>
          <a:p>
            <a:pPr marL="282416" marR="47625" indent="-214313">
              <a:buFont typeface="Arial" panose="020B0604020202020204" pitchFamily="34" charset="0"/>
              <a:buChar char="•"/>
            </a:pPr>
            <a:r>
              <a:rPr sz="1200" spc="-15" dirty="0" err="1">
                <a:solidFill>
                  <a:srgbClr val="404040"/>
                </a:solidFill>
                <a:latin typeface="Meiryo UI"/>
                <a:cs typeface="Meiryo UI"/>
              </a:rPr>
              <a:t>運搬、回収契約自体は、排出事業者と回収事業者間で直接契約</a:t>
            </a:r>
            <a:endParaRPr sz="1200" dirty="0">
              <a:latin typeface="Meiryo UI"/>
              <a:cs typeface="Meiryo UI"/>
            </a:endParaRPr>
          </a:p>
          <a:p>
            <a:pPr marL="282416" marR="82391" indent="-214313">
              <a:buFont typeface="Arial" panose="020B0604020202020204" pitchFamily="34" charset="0"/>
              <a:buChar char="•"/>
            </a:pPr>
            <a:r>
              <a:rPr sz="1200" spc="-15" dirty="0" err="1">
                <a:solidFill>
                  <a:srgbClr val="404040"/>
                </a:solidFill>
                <a:latin typeface="Meiryo UI"/>
                <a:cs typeface="Meiryo UI"/>
              </a:rPr>
              <a:t>回収実績報告や請求等</a:t>
            </a:r>
            <a:r>
              <a:rPr sz="1200" spc="-19" dirty="0" err="1">
                <a:solidFill>
                  <a:srgbClr val="404040"/>
                </a:solidFill>
                <a:latin typeface="Meiryo UI"/>
                <a:cs typeface="Meiryo UI"/>
              </a:rPr>
              <a:t>は</a:t>
            </a:r>
            <a:r>
              <a:rPr lang="ja-JP" altLang="en-US" sz="1200" spc="-19" dirty="0">
                <a:solidFill>
                  <a:srgbClr val="404040"/>
                </a:solidFill>
                <a:latin typeface="Meiryo UI"/>
                <a:cs typeface="Meiryo UI"/>
              </a:rPr>
              <a:t>　　</a:t>
            </a:r>
            <a:r>
              <a:rPr sz="1200" spc="-19" dirty="0" err="1">
                <a:solidFill>
                  <a:srgbClr val="404040"/>
                </a:solidFill>
                <a:latin typeface="Meiryo UI"/>
                <a:cs typeface="Meiryo UI"/>
              </a:rPr>
              <a:t>管理会社が受け、纏めて排出事業者に連絡、請</a:t>
            </a:r>
            <a:r>
              <a:rPr sz="1200" spc="-38" dirty="0" err="1">
                <a:solidFill>
                  <a:srgbClr val="404040"/>
                </a:solidFill>
                <a:latin typeface="Meiryo UI"/>
                <a:cs typeface="Meiryo UI"/>
              </a:rPr>
              <a:t>求</a:t>
            </a:r>
            <a:endParaRPr sz="1200" dirty="0">
              <a:latin typeface="Meiryo UI"/>
              <a:cs typeface="Meiryo UI"/>
            </a:endParaRPr>
          </a:p>
        </p:txBody>
      </p:sp>
      <p:sp>
        <p:nvSpPr>
          <p:cNvPr id="8" name="object 8"/>
          <p:cNvSpPr txBox="1"/>
          <p:nvPr/>
        </p:nvSpPr>
        <p:spPr>
          <a:xfrm>
            <a:off x="6594282" y="4724410"/>
            <a:ext cx="2206818" cy="738664"/>
          </a:xfrm>
          <a:prstGeom prst="rect">
            <a:avLst/>
          </a:prstGeom>
          <a:noFill/>
        </p:spPr>
        <p:txBody>
          <a:bodyPr vert="horz" wrap="square" lIns="0" tIns="0" rIns="0" bIns="0" rtlCol="0">
            <a:spAutoFit/>
          </a:bodyPr>
          <a:lstStyle/>
          <a:p>
            <a:pPr marL="282416" marR="92392" indent="-214313" algn="just">
              <a:spcBef>
                <a:spcPts val="731"/>
              </a:spcBef>
              <a:buFont typeface="Arial" panose="020B0604020202020204" pitchFamily="34" charset="0"/>
              <a:buChar char="•"/>
            </a:pPr>
            <a:r>
              <a:rPr sz="1200" spc="-19" dirty="0" err="1">
                <a:solidFill>
                  <a:srgbClr val="404040"/>
                </a:solidFill>
                <a:latin typeface="Meiryo UI"/>
                <a:cs typeface="Meiryo UI"/>
              </a:rPr>
              <a:t>廃棄物管理業者にて実</a:t>
            </a:r>
            <a:r>
              <a:rPr sz="1200" spc="-15" dirty="0" err="1">
                <a:solidFill>
                  <a:srgbClr val="404040"/>
                </a:solidFill>
                <a:latin typeface="Meiryo UI"/>
                <a:cs typeface="Meiryo UI"/>
              </a:rPr>
              <a:t>地</a:t>
            </a:r>
            <a:r>
              <a:rPr lang="ja-JP" altLang="en-US" sz="1200" spc="-15" dirty="0">
                <a:solidFill>
                  <a:srgbClr val="404040"/>
                </a:solidFill>
                <a:latin typeface="Meiryo UI"/>
                <a:cs typeface="Meiryo UI"/>
              </a:rPr>
              <a:t>　</a:t>
            </a:r>
            <a:r>
              <a:rPr sz="1200" spc="-15" dirty="0" err="1">
                <a:solidFill>
                  <a:srgbClr val="404040"/>
                </a:solidFill>
                <a:latin typeface="Meiryo UI"/>
                <a:cs typeface="Meiryo UI"/>
              </a:rPr>
              <a:t>調査を行い、回収業者</a:t>
            </a:r>
            <a:r>
              <a:rPr sz="1200" spc="-19" dirty="0" err="1">
                <a:solidFill>
                  <a:srgbClr val="404040"/>
                </a:solidFill>
                <a:latin typeface="Meiryo UI"/>
                <a:cs typeface="Meiryo UI"/>
              </a:rPr>
              <a:t>を選定</a:t>
            </a:r>
            <a:endParaRPr sz="1200" dirty="0">
              <a:latin typeface="Meiryo UI"/>
              <a:cs typeface="Meiryo UI"/>
            </a:endParaRPr>
          </a:p>
          <a:p>
            <a:pPr marL="282416" marR="98108" indent="-214313" algn="just">
              <a:buFont typeface="Arial" panose="020B0604020202020204" pitchFamily="34" charset="0"/>
              <a:buChar char="•"/>
            </a:pPr>
            <a:r>
              <a:rPr sz="1200" spc="-11" dirty="0" err="1">
                <a:solidFill>
                  <a:srgbClr val="404040"/>
                </a:solidFill>
                <a:latin typeface="Meiryo UI"/>
                <a:cs typeface="Meiryo UI"/>
              </a:rPr>
              <a:t>回収業者は廃棄物の種</a:t>
            </a:r>
            <a:r>
              <a:rPr sz="1200" spc="-19" dirty="0" err="1">
                <a:solidFill>
                  <a:srgbClr val="404040"/>
                </a:solidFill>
                <a:latin typeface="Meiryo UI"/>
                <a:cs typeface="Meiryo UI"/>
              </a:rPr>
              <a:t>類ごとに選定することが一</a:t>
            </a:r>
            <a:r>
              <a:rPr sz="1200" spc="-23" dirty="0" err="1">
                <a:solidFill>
                  <a:srgbClr val="404040"/>
                </a:solidFill>
                <a:latin typeface="Meiryo UI"/>
                <a:cs typeface="Meiryo UI"/>
              </a:rPr>
              <a:t>般的</a:t>
            </a:r>
            <a:endParaRPr sz="1200" dirty="0">
              <a:latin typeface="Meiryo UI"/>
              <a:cs typeface="Meiryo UI"/>
            </a:endParaRPr>
          </a:p>
        </p:txBody>
      </p:sp>
      <p:grpSp>
        <p:nvGrpSpPr>
          <p:cNvPr id="9" name="object 9"/>
          <p:cNvGrpSpPr/>
          <p:nvPr/>
        </p:nvGrpSpPr>
        <p:grpSpPr>
          <a:xfrm>
            <a:off x="1885950" y="2457450"/>
            <a:ext cx="4712142" cy="2671406"/>
            <a:chOff x="1665601" y="2785746"/>
            <a:chExt cx="3919854" cy="1958339"/>
          </a:xfrm>
        </p:grpSpPr>
        <p:sp>
          <p:nvSpPr>
            <p:cNvPr id="10" name="object 10"/>
            <p:cNvSpPr/>
            <p:nvPr/>
          </p:nvSpPr>
          <p:spPr>
            <a:xfrm>
              <a:off x="1670307" y="2788922"/>
              <a:ext cx="647700" cy="671830"/>
            </a:xfrm>
            <a:custGeom>
              <a:avLst/>
              <a:gdLst/>
              <a:ahLst/>
              <a:cxnLst/>
              <a:rect l="l" t="t" r="r" b="b"/>
              <a:pathLst>
                <a:path w="647700" h="671829">
                  <a:moveTo>
                    <a:pt x="647217" y="671207"/>
                  </a:moveTo>
                  <a:lnTo>
                    <a:pt x="0" y="0"/>
                  </a:lnTo>
                </a:path>
              </a:pathLst>
            </a:custGeom>
            <a:ln w="6350">
              <a:solidFill>
                <a:srgbClr val="585858"/>
              </a:solidFill>
            </a:ln>
          </p:spPr>
          <p:txBody>
            <a:bodyPr wrap="square" lIns="0" tIns="0" rIns="0" bIns="0" rtlCol="0"/>
            <a:lstStyle/>
            <a:p>
              <a:endParaRPr sz="1350"/>
            </a:p>
          </p:txBody>
        </p:sp>
        <p:sp>
          <p:nvSpPr>
            <p:cNvPr id="11" name="object 11"/>
            <p:cNvSpPr/>
            <p:nvPr/>
          </p:nvSpPr>
          <p:spPr>
            <a:xfrm>
              <a:off x="1668776" y="3826763"/>
              <a:ext cx="1558925" cy="914400"/>
            </a:xfrm>
            <a:custGeom>
              <a:avLst/>
              <a:gdLst/>
              <a:ahLst/>
              <a:cxnLst/>
              <a:rect l="l" t="t" r="r" b="b"/>
              <a:pathLst>
                <a:path w="1558925" h="914400">
                  <a:moveTo>
                    <a:pt x="1558759" y="0"/>
                  </a:moveTo>
                  <a:lnTo>
                    <a:pt x="0" y="913777"/>
                  </a:lnTo>
                </a:path>
              </a:pathLst>
            </a:custGeom>
            <a:ln w="6349">
              <a:solidFill>
                <a:srgbClr val="585858"/>
              </a:solidFill>
            </a:ln>
          </p:spPr>
          <p:txBody>
            <a:bodyPr wrap="square" lIns="0" tIns="0" rIns="0" bIns="0" rtlCol="0"/>
            <a:lstStyle/>
            <a:p>
              <a:endParaRPr sz="1350"/>
            </a:p>
          </p:txBody>
        </p:sp>
        <p:sp>
          <p:nvSpPr>
            <p:cNvPr id="12" name="object 12"/>
            <p:cNvSpPr/>
            <p:nvPr/>
          </p:nvSpPr>
          <p:spPr>
            <a:xfrm>
              <a:off x="4991100" y="2788921"/>
              <a:ext cx="591185" cy="677545"/>
            </a:xfrm>
            <a:custGeom>
              <a:avLst/>
              <a:gdLst/>
              <a:ahLst/>
              <a:cxnLst/>
              <a:rect l="l" t="t" r="r" b="b"/>
              <a:pathLst>
                <a:path w="591185" h="677545">
                  <a:moveTo>
                    <a:pt x="0" y="677075"/>
                  </a:moveTo>
                  <a:lnTo>
                    <a:pt x="591045" y="0"/>
                  </a:lnTo>
                </a:path>
              </a:pathLst>
            </a:custGeom>
            <a:ln w="6349">
              <a:solidFill>
                <a:srgbClr val="585858"/>
              </a:solidFill>
            </a:ln>
          </p:spPr>
          <p:txBody>
            <a:bodyPr wrap="square" lIns="0" tIns="0" rIns="0" bIns="0" rtlCol="0"/>
            <a:lstStyle/>
            <a:p>
              <a:endParaRPr sz="1350"/>
            </a:p>
          </p:txBody>
        </p:sp>
        <p:sp>
          <p:nvSpPr>
            <p:cNvPr id="13" name="object 13"/>
            <p:cNvSpPr/>
            <p:nvPr/>
          </p:nvSpPr>
          <p:spPr>
            <a:xfrm>
              <a:off x="4072127" y="3843527"/>
              <a:ext cx="1504315" cy="897890"/>
            </a:xfrm>
            <a:custGeom>
              <a:avLst/>
              <a:gdLst/>
              <a:ahLst/>
              <a:cxnLst/>
              <a:rect l="l" t="t" r="r" b="b"/>
              <a:pathLst>
                <a:path w="1504314" h="897889">
                  <a:moveTo>
                    <a:pt x="0" y="0"/>
                  </a:moveTo>
                  <a:lnTo>
                    <a:pt x="1504188" y="897267"/>
                  </a:lnTo>
                </a:path>
              </a:pathLst>
            </a:custGeom>
            <a:ln w="6350">
              <a:solidFill>
                <a:srgbClr val="585858"/>
              </a:solidFill>
            </a:ln>
          </p:spPr>
          <p:txBody>
            <a:bodyPr wrap="square" lIns="0" tIns="0" rIns="0" bIns="0" rtlCol="0"/>
            <a:lstStyle/>
            <a:p>
              <a:endParaRPr sz="1350"/>
            </a:p>
          </p:txBody>
        </p:sp>
      </p:grpSp>
      <p:sp>
        <p:nvSpPr>
          <p:cNvPr id="17" name="object 17"/>
          <p:cNvSpPr txBox="1">
            <a:spLocks noGrp="1"/>
          </p:cNvSpPr>
          <p:nvPr>
            <p:ph type="title"/>
          </p:nvPr>
        </p:nvSpPr>
        <p:spPr>
          <a:xfrm>
            <a:off x="224365" y="138859"/>
            <a:ext cx="3742364" cy="378469"/>
          </a:xfrm>
          <a:prstGeom prst="rect">
            <a:avLst/>
          </a:prstGeom>
        </p:spPr>
        <p:txBody>
          <a:bodyPr vert="horz" wrap="square" lIns="0" tIns="9049" rIns="0" bIns="0" rtlCol="0">
            <a:spAutoFit/>
          </a:bodyPr>
          <a:lstStyle/>
          <a:p>
            <a:pPr marL="9525">
              <a:lnSpc>
                <a:spcPct val="100000"/>
              </a:lnSpc>
              <a:spcBef>
                <a:spcPts val="71"/>
              </a:spcBef>
            </a:pPr>
            <a:r>
              <a:rPr spc="-30" dirty="0" err="1"/>
              <a:t>廃棄物管理事業とは</a:t>
            </a:r>
            <a:endParaRPr spc="-30" dirty="0"/>
          </a:p>
        </p:txBody>
      </p:sp>
      <p:sp>
        <p:nvSpPr>
          <p:cNvPr id="18" name="object 18"/>
          <p:cNvSpPr txBox="1"/>
          <p:nvPr/>
        </p:nvSpPr>
        <p:spPr>
          <a:xfrm>
            <a:off x="333756" y="1361313"/>
            <a:ext cx="7552944" cy="554478"/>
          </a:xfrm>
          <a:prstGeom prst="rect">
            <a:avLst/>
          </a:prstGeom>
          <a:ln w="12700">
            <a:solidFill>
              <a:srgbClr val="A4A4A4"/>
            </a:solidFill>
          </a:ln>
        </p:spPr>
        <p:txBody>
          <a:bodyPr vert="horz" wrap="square" lIns="0" tIns="476" rIns="0" bIns="0" rtlCol="0">
            <a:spAutoFit/>
          </a:bodyPr>
          <a:lstStyle/>
          <a:p>
            <a:pPr marL="324803" indent="-257175">
              <a:buFont typeface="Wingdings" panose="05000000000000000000" pitchFamily="2" charset="2"/>
              <a:buChar char="l"/>
              <a:tabLst>
                <a:tab pos="282893" algn="l"/>
                <a:tab pos="283369" algn="l"/>
              </a:tabLst>
            </a:pPr>
            <a:r>
              <a:rPr spc="-8" dirty="0" err="1">
                <a:solidFill>
                  <a:srgbClr val="404040"/>
                </a:solidFill>
                <a:latin typeface="Meiryo UI"/>
                <a:cs typeface="Meiryo UI"/>
              </a:rPr>
              <a:t>排出事業者から委託契約の形式で、廃棄物関連業務</a:t>
            </a:r>
            <a:r>
              <a:rPr dirty="0" err="1">
                <a:solidFill>
                  <a:srgbClr val="404040"/>
                </a:solidFill>
                <a:latin typeface="Meiryo UI"/>
                <a:cs typeface="Meiryo UI"/>
              </a:rPr>
              <a:t>（</a:t>
            </a:r>
            <a:r>
              <a:rPr spc="-4" dirty="0" err="1">
                <a:solidFill>
                  <a:srgbClr val="404040"/>
                </a:solidFill>
                <a:latin typeface="Meiryo UI"/>
                <a:cs typeface="Meiryo UI"/>
              </a:rPr>
              <a:t>業者選定、支払等</a:t>
            </a:r>
            <a:r>
              <a:rPr dirty="0" err="1">
                <a:solidFill>
                  <a:srgbClr val="404040"/>
                </a:solidFill>
                <a:latin typeface="Meiryo UI"/>
                <a:cs typeface="Meiryo UI"/>
              </a:rPr>
              <a:t>）</a:t>
            </a:r>
            <a:r>
              <a:rPr spc="-8" dirty="0" err="1">
                <a:solidFill>
                  <a:srgbClr val="404040"/>
                </a:solidFill>
                <a:latin typeface="Meiryo UI"/>
                <a:cs typeface="Meiryo UI"/>
              </a:rPr>
              <a:t>のアウトソースを受ける</a:t>
            </a:r>
            <a:r>
              <a:rPr spc="-8" dirty="0">
                <a:solidFill>
                  <a:srgbClr val="404040"/>
                </a:solidFill>
                <a:latin typeface="Meiryo UI"/>
                <a:cs typeface="Meiryo UI"/>
              </a:rPr>
              <a:t> 「排出事業者のお困りゴトサービス」。</a:t>
            </a:r>
            <a:endParaRPr dirty="0">
              <a:latin typeface="Meiryo UI"/>
              <a:cs typeface="Meiryo UI"/>
            </a:endParaRPr>
          </a:p>
        </p:txBody>
      </p:sp>
      <p:sp>
        <p:nvSpPr>
          <p:cNvPr id="19" name="object 19"/>
          <p:cNvSpPr txBox="1"/>
          <p:nvPr/>
        </p:nvSpPr>
        <p:spPr>
          <a:xfrm>
            <a:off x="2863333" y="5852392"/>
            <a:ext cx="3414713" cy="113493"/>
          </a:xfrm>
          <a:prstGeom prst="rect">
            <a:avLst/>
          </a:prstGeom>
        </p:spPr>
        <p:txBody>
          <a:bodyPr vert="horz" wrap="square" lIns="0" tIns="9525" rIns="0" bIns="0" rtlCol="0">
            <a:spAutoFit/>
          </a:bodyPr>
          <a:lstStyle/>
          <a:p>
            <a:pPr marL="9525">
              <a:spcBef>
                <a:spcPts val="75"/>
              </a:spcBef>
            </a:pPr>
            <a:r>
              <a:rPr sz="675" dirty="0">
                <a:solidFill>
                  <a:srgbClr val="3A3838"/>
                </a:solidFill>
                <a:latin typeface="Meiryo UI"/>
                <a:cs typeface="Meiryo UI"/>
              </a:rPr>
              <a:t>Copyright</a:t>
            </a:r>
            <a:r>
              <a:rPr sz="675" spc="-8" dirty="0">
                <a:solidFill>
                  <a:srgbClr val="3A3838"/>
                </a:solidFill>
                <a:latin typeface="Meiryo UI"/>
                <a:cs typeface="Meiryo UI"/>
              </a:rPr>
              <a:t> </a:t>
            </a:r>
            <a:r>
              <a:rPr sz="675" dirty="0">
                <a:solidFill>
                  <a:srgbClr val="3A3838"/>
                </a:solidFill>
                <a:latin typeface="Meiryo UI"/>
                <a:cs typeface="Meiryo UI"/>
              </a:rPr>
              <a:t>©</a:t>
            </a:r>
            <a:r>
              <a:rPr sz="675" spc="-15" dirty="0">
                <a:solidFill>
                  <a:srgbClr val="3A3838"/>
                </a:solidFill>
                <a:latin typeface="Meiryo UI"/>
                <a:cs typeface="Meiryo UI"/>
              </a:rPr>
              <a:t> </a:t>
            </a:r>
            <a:r>
              <a:rPr sz="675" dirty="0">
                <a:solidFill>
                  <a:srgbClr val="3A3838"/>
                </a:solidFill>
                <a:latin typeface="Meiryo UI"/>
                <a:cs typeface="Meiryo UI"/>
              </a:rPr>
              <a:t>2023、MITSUI</a:t>
            </a:r>
            <a:r>
              <a:rPr sz="675" spc="-15" dirty="0">
                <a:solidFill>
                  <a:srgbClr val="3A3838"/>
                </a:solidFill>
                <a:latin typeface="Meiryo UI"/>
                <a:cs typeface="Meiryo UI"/>
              </a:rPr>
              <a:t> </a:t>
            </a:r>
            <a:r>
              <a:rPr sz="675" dirty="0">
                <a:solidFill>
                  <a:srgbClr val="3A3838"/>
                </a:solidFill>
                <a:latin typeface="Meiryo UI"/>
                <a:cs typeface="Meiryo UI"/>
              </a:rPr>
              <a:t>BUSSAN</a:t>
            </a:r>
            <a:r>
              <a:rPr sz="675" spc="-26" dirty="0">
                <a:solidFill>
                  <a:srgbClr val="3A3838"/>
                </a:solidFill>
                <a:latin typeface="Meiryo UI"/>
                <a:cs typeface="Meiryo UI"/>
              </a:rPr>
              <a:t> </a:t>
            </a:r>
            <a:r>
              <a:rPr sz="675" dirty="0">
                <a:solidFill>
                  <a:srgbClr val="3A3838"/>
                </a:solidFill>
                <a:latin typeface="Meiryo UI"/>
                <a:cs typeface="Meiryo UI"/>
              </a:rPr>
              <a:t>PACKAGING</a:t>
            </a:r>
            <a:r>
              <a:rPr sz="675" spc="-34" dirty="0">
                <a:solidFill>
                  <a:srgbClr val="3A3838"/>
                </a:solidFill>
                <a:latin typeface="Meiryo UI"/>
                <a:cs typeface="Meiryo UI"/>
              </a:rPr>
              <a:t> </a:t>
            </a:r>
            <a:r>
              <a:rPr sz="675" dirty="0">
                <a:solidFill>
                  <a:srgbClr val="3A3838"/>
                </a:solidFill>
                <a:latin typeface="Meiryo UI"/>
                <a:cs typeface="Meiryo UI"/>
              </a:rPr>
              <a:t>&amp;</a:t>
            </a:r>
            <a:r>
              <a:rPr sz="675" spc="-8" dirty="0">
                <a:solidFill>
                  <a:srgbClr val="3A3838"/>
                </a:solidFill>
                <a:latin typeface="Meiryo UI"/>
                <a:cs typeface="Meiryo UI"/>
              </a:rPr>
              <a:t> </a:t>
            </a:r>
            <a:r>
              <a:rPr sz="675" dirty="0">
                <a:solidFill>
                  <a:srgbClr val="3A3838"/>
                </a:solidFill>
                <a:latin typeface="Meiryo UI"/>
                <a:cs typeface="Meiryo UI"/>
              </a:rPr>
              <a:t>CO.LTD.ALL</a:t>
            </a:r>
            <a:r>
              <a:rPr sz="675" spc="-19" dirty="0">
                <a:solidFill>
                  <a:srgbClr val="3A3838"/>
                </a:solidFill>
                <a:latin typeface="Meiryo UI"/>
                <a:cs typeface="Meiryo UI"/>
              </a:rPr>
              <a:t> </a:t>
            </a:r>
            <a:r>
              <a:rPr sz="675" dirty="0">
                <a:solidFill>
                  <a:srgbClr val="3A3838"/>
                </a:solidFill>
                <a:latin typeface="Meiryo UI"/>
                <a:cs typeface="Meiryo UI"/>
              </a:rPr>
              <a:t>Rights</a:t>
            </a:r>
            <a:r>
              <a:rPr sz="675" spc="-4" dirty="0">
                <a:solidFill>
                  <a:srgbClr val="3A3838"/>
                </a:solidFill>
                <a:latin typeface="Meiryo UI"/>
                <a:cs typeface="Meiryo UI"/>
              </a:rPr>
              <a:t> </a:t>
            </a:r>
            <a:r>
              <a:rPr sz="675" spc="-8" dirty="0">
                <a:solidFill>
                  <a:srgbClr val="3A3838"/>
                </a:solidFill>
                <a:latin typeface="Meiryo UI"/>
                <a:cs typeface="Meiryo UI"/>
              </a:rPr>
              <a:t>Reserved.</a:t>
            </a:r>
            <a:endParaRPr sz="675">
              <a:latin typeface="Meiryo UI"/>
              <a:cs typeface="Meiryo UI"/>
            </a:endParaRPr>
          </a:p>
        </p:txBody>
      </p:sp>
      <p:sp>
        <p:nvSpPr>
          <p:cNvPr id="20" name="スライド番号プレースホルダー 19">
            <a:extLst>
              <a:ext uri="{FF2B5EF4-FFF2-40B4-BE49-F238E27FC236}">
                <a16:creationId xmlns:a16="http://schemas.microsoft.com/office/drawing/2014/main" id="{7FF9260C-B75C-41C0-9A0C-6A1946ABE0E5}"/>
              </a:ext>
            </a:extLst>
          </p:cNvPr>
          <p:cNvSpPr>
            <a:spLocks noGrp="1"/>
          </p:cNvSpPr>
          <p:nvPr>
            <p:ph type="sldNum" sz="quarter" idx="7"/>
          </p:nvPr>
        </p:nvSpPr>
        <p:spPr>
          <a:xfrm>
            <a:off x="6115475" y="6385689"/>
            <a:ext cx="2804160" cy="342900"/>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rPr lang="en-US" altLang="ja-JP" smtClean="0"/>
              <a:pPr/>
              <a:t>8</a:t>
            </a:fld>
            <a:endParaRPr lang="ja-JP" altLang="en-US"/>
          </a:p>
        </p:txBody>
      </p:sp>
    </p:spTree>
    <p:extLst>
      <p:ext uri="{BB962C8B-B14F-4D97-AF65-F5344CB8AC3E}">
        <p14:creationId xmlns:p14="http://schemas.microsoft.com/office/powerpoint/2010/main" val="333472137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4">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lumMod val="75000"/>
              <a:lumOff val="25000"/>
            </a:schemeClr>
          </a:solidFill>
        </a:ln>
      </a:spPr>
      <a:bodyPr rtlCol="0" anchor="ctr"/>
      <a:lstStyle>
        <a:defPPr algn="ctr">
          <a:defRPr kumimoji="1" dirty="0" smtClean="0">
            <a:solidFill>
              <a:schemeClr val="tx1">
                <a:lumMod val="75000"/>
                <a:lumOff val="25000"/>
              </a:schemeClr>
            </a:solidFill>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提案フォーマット">
  <a:themeElements>
    <a:clrScheme name="エプコフォーマットカラー">
      <a:dk1>
        <a:srgbClr val="323232"/>
      </a:dk1>
      <a:lt1>
        <a:sysClr val="window" lastClr="FFFFFF"/>
      </a:lt1>
      <a:dk2>
        <a:srgbClr val="505050"/>
      </a:dk2>
      <a:lt2>
        <a:srgbClr val="EEECE1"/>
      </a:lt2>
      <a:accent1>
        <a:srgbClr val="005BAC"/>
      </a:accent1>
      <a:accent2>
        <a:srgbClr val="C80500"/>
      </a:accent2>
      <a:accent3>
        <a:srgbClr val="65C03A"/>
      </a:accent3>
      <a:accent4>
        <a:srgbClr val="8064A2"/>
      </a:accent4>
      <a:accent5>
        <a:srgbClr val="02A4FB"/>
      </a:accent5>
      <a:accent6>
        <a:srgbClr val="FF8E1F"/>
      </a:accent6>
      <a:hlink>
        <a:srgbClr val="0000FF"/>
      </a:hlink>
      <a:folHlink>
        <a:srgbClr val="800080"/>
      </a:folHlink>
    </a:clrScheme>
    <a:fontScheme name="エプコフォーマット　メイリオ">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pPr>
      <a:bodyPr rtlCol="0" anchor="ctr"/>
      <a:lstStyle>
        <a:defPPr algn="l">
          <a:defRPr kumimoji="1" sz="1600" dirty="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1ED21123FD563141A1438B9B79522E42" ma:contentTypeVersion="2" ma:contentTypeDescription="新しいドキュメントを作成します。" ma:contentTypeScope="" ma:versionID="7a0ab4a02dd2f9d57eaa5781e43bdaee">
  <xsd:schema xmlns:xsd="http://www.w3.org/2001/XMLSchema" xmlns:xs="http://www.w3.org/2001/XMLSchema" xmlns:p="http://schemas.microsoft.com/office/2006/metadata/properties" xmlns:ns2="929bdd29-247c-4ec3-89b5-3e3274c730b8" targetNamespace="http://schemas.microsoft.com/office/2006/metadata/properties" ma:root="true" ma:fieldsID="a6ad24ab3dfe5c6f0c34924552a43dde" ns2:_="">
    <xsd:import namespace="929bdd29-247c-4ec3-89b5-3e3274c730b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9bdd29-247c-4ec3-89b5-3e3274c730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F59200-136F-4A3B-8211-27C94C38C64B}">
  <ds:schemaRefs>
    <ds:schemaRef ds:uri="http://purl.org/dc/dcmitype/"/>
    <ds:schemaRef ds:uri="http://schemas.microsoft.com/office/2006/documentManagement/types"/>
    <ds:schemaRef ds:uri="http://www.w3.org/XML/1998/namespace"/>
    <ds:schemaRef ds:uri="http://purl.org/dc/terms/"/>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929bdd29-247c-4ec3-89b5-3e3274c730b8"/>
  </ds:schemaRefs>
</ds:datastoreItem>
</file>

<file path=customXml/itemProps2.xml><?xml version="1.0" encoding="utf-8"?>
<ds:datastoreItem xmlns:ds="http://schemas.openxmlformats.org/officeDocument/2006/customXml" ds:itemID="{46B26A73-594C-44ED-913F-8C9D2EDAA533}">
  <ds:schemaRefs>
    <ds:schemaRef ds:uri="http://schemas.microsoft.com/sharepoint/v3/contenttype/forms"/>
  </ds:schemaRefs>
</ds:datastoreItem>
</file>

<file path=customXml/itemProps3.xml><?xml version="1.0" encoding="utf-8"?>
<ds:datastoreItem xmlns:ds="http://schemas.openxmlformats.org/officeDocument/2006/customXml" ds:itemID="{5275C6C1-CF80-4C5B-AC90-5A49D112CA06}">
  <ds:schemaRefs>
    <ds:schemaRef ds:uri="929bdd29-247c-4ec3-89b5-3e3274c730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1376</Words>
  <Application>Microsoft Office PowerPoint</Application>
  <PresentationFormat>画面に合わせる (4:3)</PresentationFormat>
  <Paragraphs>233</Paragraphs>
  <Slides>8</Slides>
  <Notes>5</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8</vt:i4>
      </vt:variant>
    </vt:vector>
  </HeadingPairs>
  <TitlesOfParts>
    <vt:vector size="21" baseType="lpstr">
      <vt:lpstr>HGS創英角ｺﾞｼｯｸUB</vt:lpstr>
      <vt:lpstr>Meiryo UI</vt:lpstr>
      <vt:lpstr>ＭＳ Ｐゴシック</vt:lpstr>
      <vt:lpstr>メイリオ</vt:lpstr>
      <vt:lpstr>メイリオ 見出し</vt:lpstr>
      <vt:lpstr>Arial</vt:lpstr>
      <vt:lpstr>Calibri</vt:lpstr>
      <vt:lpstr>Segoe UI</vt:lpstr>
      <vt:lpstr>Times New Roman</vt:lpstr>
      <vt:lpstr>Verdana</vt:lpstr>
      <vt:lpstr>Wingdings</vt:lpstr>
      <vt:lpstr>Office テーマ</vt:lpstr>
      <vt:lpstr>提案フォーマット</vt:lpstr>
      <vt:lpstr>PowerPoint プレゼンテーション</vt:lpstr>
      <vt:lpstr>MPC成長戦略（国内）</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廃棄物管理事業とは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住宅・建築DXサービス事業概要（案） -日本の住宅を取り巻く環境とDXサービス事業検討-</dc:title>
  <dc:creator>Kondo,NoriyukiTKGCP</dc:creator>
  <cp:lastModifiedBy>Fujiyama,KentaTKZBA</cp:lastModifiedBy>
  <cp:revision>211</cp:revision>
  <cp:lastPrinted>2023-05-11T00:39:02Z</cp:lastPrinted>
  <dcterms:created xsi:type="dcterms:W3CDTF">2021-04-15T11:39:24Z</dcterms:created>
  <dcterms:modified xsi:type="dcterms:W3CDTF">2023-05-16T06:13:31Z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0x0101001ED21123FD563141A1438B9B79522E42</vt:lpwstr>
  </property>
</Properties>
</file>