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1" r:id="rId2"/>
    <p:sldId id="307" r:id="rId3"/>
    <p:sldId id="300" r:id="rId4"/>
    <p:sldId id="301" r:id="rId5"/>
    <p:sldId id="276" r:id="rId6"/>
    <p:sldId id="296" r:id="rId7"/>
    <p:sldId id="286" r:id="rId8"/>
    <p:sldId id="302" r:id="rId9"/>
    <p:sldId id="303" r:id="rId10"/>
    <p:sldId id="291" r:id="rId11"/>
    <p:sldId id="275" r:id="rId12"/>
    <p:sldId id="297" r:id="rId13"/>
    <p:sldId id="304" r:id="rId14"/>
    <p:sldId id="305" r:id="rId15"/>
    <p:sldId id="299" r:id="rId16"/>
    <p:sldId id="308" r:id="rId17"/>
    <p:sldId id="310" r:id="rId18"/>
    <p:sldId id="311" r:id="rId19"/>
    <p:sldId id="309" r:id="rId20"/>
    <p:sldId id="312" r:id="rId21"/>
    <p:sldId id="313" r:id="rId22"/>
    <p:sldId id="314" r:id="rId23"/>
    <p:sldId id="315" r:id="rId24"/>
    <p:sldId id="319" r:id="rId25"/>
    <p:sldId id="320" r:id="rId26"/>
    <p:sldId id="321" r:id="rId27"/>
    <p:sldId id="322" r:id="rId28"/>
    <p:sldId id="323" r:id="rId29"/>
    <p:sldId id="324" r:id="rId30"/>
    <p:sldId id="325" r:id="rId31"/>
    <p:sldId id="326" r:id="rId32"/>
    <p:sldId id="332" r:id="rId33"/>
    <p:sldId id="333" r:id="rId34"/>
    <p:sldId id="334" r:id="rId35"/>
    <p:sldId id="336" r:id="rId36"/>
    <p:sldId id="337" r:id="rId37"/>
    <p:sldId id="338" r:id="rId38"/>
    <p:sldId id="339" r:id="rId39"/>
    <p:sldId id="341" r:id="rId40"/>
    <p:sldId id="342" r:id="rId41"/>
    <p:sldId id="343" r:id="rId42"/>
    <p:sldId id="344" r:id="rId43"/>
    <p:sldId id="345" r:id="rId44"/>
    <p:sldId id="347" r:id="rId45"/>
    <p:sldId id="348" r:id="rId46"/>
    <p:sldId id="349" r:id="rId47"/>
    <p:sldId id="350" r:id="rId48"/>
    <p:sldId id="351"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6AD1"/>
    <a:srgbClr val="D55BBB"/>
    <a:srgbClr val="DF51AC"/>
    <a:srgbClr val="EAA8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3" autoAdjust="0"/>
    <p:restoredTop sz="95247" autoAdjust="0"/>
  </p:normalViewPr>
  <p:slideViewPr>
    <p:cSldViewPr snapToGrid="0" showGuides="1">
      <p:cViewPr varScale="1">
        <p:scale>
          <a:sx n="152" d="100"/>
          <a:sy n="152" d="100"/>
        </p:scale>
        <p:origin x="738"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57416-883D-447A-BFEB-048D3021A3B8}" type="datetimeFigureOut">
              <a:rPr kumimoji="1" lang="ja-JP" altLang="en-US" smtClean="0"/>
              <a:t>2020/10/30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A1F19-88D3-47CD-8857-5A427D715240}" type="slidenum">
              <a:rPr kumimoji="1" lang="ja-JP" altLang="en-US" smtClean="0"/>
              <a:t>‹#›</a:t>
            </a:fld>
            <a:endParaRPr kumimoji="1" lang="ja-JP" altLang="en-US"/>
          </a:p>
        </p:txBody>
      </p:sp>
    </p:spTree>
    <p:extLst>
      <p:ext uri="{BB962C8B-B14F-4D97-AF65-F5344CB8AC3E}">
        <p14:creationId xmlns:p14="http://schemas.microsoft.com/office/powerpoint/2010/main" val="3960321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3</a:t>
            </a:fld>
            <a:endParaRPr kumimoji="1" lang="ja-JP" altLang="en-US"/>
          </a:p>
        </p:txBody>
      </p:sp>
    </p:spTree>
    <p:extLst>
      <p:ext uri="{BB962C8B-B14F-4D97-AF65-F5344CB8AC3E}">
        <p14:creationId xmlns:p14="http://schemas.microsoft.com/office/powerpoint/2010/main" val="1456329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16</a:t>
            </a:fld>
            <a:endParaRPr kumimoji="1" lang="ja-JP" altLang="en-US"/>
          </a:p>
        </p:txBody>
      </p:sp>
    </p:spTree>
    <p:extLst>
      <p:ext uri="{BB962C8B-B14F-4D97-AF65-F5344CB8AC3E}">
        <p14:creationId xmlns:p14="http://schemas.microsoft.com/office/powerpoint/2010/main" val="429315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21</a:t>
            </a:fld>
            <a:endParaRPr kumimoji="1" lang="ja-JP" altLang="en-US"/>
          </a:p>
        </p:txBody>
      </p:sp>
    </p:spTree>
    <p:extLst>
      <p:ext uri="{BB962C8B-B14F-4D97-AF65-F5344CB8AC3E}">
        <p14:creationId xmlns:p14="http://schemas.microsoft.com/office/powerpoint/2010/main" val="3276976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22</a:t>
            </a:fld>
            <a:endParaRPr kumimoji="1" lang="ja-JP" altLang="en-US"/>
          </a:p>
        </p:txBody>
      </p:sp>
    </p:spTree>
    <p:extLst>
      <p:ext uri="{BB962C8B-B14F-4D97-AF65-F5344CB8AC3E}">
        <p14:creationId xmlns:p14="http://schemas.microsoft.com/office/powerpoint/2010/main" val="137020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36</a:t>
            </a:fld>
            <a:endParaRPr kumimoji="1" lang="ja-JP" altLang="en-US"/>
          </a:p>
        </p:txBody>
      </p:sp>
    </p:spTree>
    <p:extLst>
      <p:ext uri="{BB962C8B-B14F-4D97-AF65-F5344CB8AC3E}">
        <p14:creationId xmlns:p14="http://schemas.microsoft.com/office/powerpoint/2010/main" val="12200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39</a:t>
            </a:fld>
            <a:endParaRPr kumimoji="1" lang="ja-JP" altLang="en-US"/>
          </a:p>
        </p:txBody>
      </p:sp>
    </p:spTree>
    <p:extLst>
      <p:ext uri="{BB962C8B-B14F-4D97-AF65-F5344CB8AC3E}">
        <p14:creationId xmlns:p14="http://schemas.microsoft.com/office/powerpoint/2010/main" val="3917267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40</a:t>
            </a:fld>
            <a:endParaRPr kumimoji="1" lang="ja-JP" altLang="en-US"/>
          </a:p>
        </p:txBody>
      </p:sp>
    </p:spTree>
    <p:extLst>
      <p:ext uri="{BB962C8B-B14F-4D97-AF65-F5344CB8AC3E}">
        <p14:creationId xmlns:p14="http://schemas.microsoft.com/office/powerpoint/2010/main" val="2615109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41</a:t>
            </a:fld>
            <a:endParaRPr kumimoji="1" lang="ja-JP" altLang="en-US"/>
          </a:p>
        </p:txBody>
      </p:sp>
    </p:spTree>
    <p:extLst>
      <p:ext uri="{BB962C8B-B14F-4D97-AF65-F5344CB8AC3E}">
        <p14:creationId xmlns:p14="http://schemas.microsoft.com/office/powerpoint/2010/main" val="137227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42</a:t>
            </a:fld>
            <a:endParaRPr kumimoji="1" lang="ja-JP" altLang="en-US"/>
          </a:p>
        </p:txBody>
      </p:sp>
    </p:spTree>
    <p:extLst>
      <p:ext uri="{BB962C8B-B14F-4D97-AF65-F5344CB8AC3E}">
        <p14:creationId xmlns:p14="http://schemas.microsoft.com/office/powerpoint/2010/main" val="315635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43</a:t>
            </a:fld>
            <a:endParaRPr kumimoji="1" lang="ja-JP" altLang="en-US"/>
          </a:p>
        </p:txBody>
      </p:sp>
    </p:spTree>
    <p:extLst>
      <p:ext uri="{BB962C8B-B14F-4D97-AF65-F5344CB8AC3E}">
        <p14:creationId xmlns:p14="http://schemas.microsoft.com/office/powerpoint/2010/main" val="4232941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44</a:t>
            </a:fld>
            <a:endParaRPr kumimoji="1" lang="ja-JP" altLang="en-US"/>
          </a:p>
        </p:txBody>
      </p:sp>
    </p:spTree>
    <p:extLst>
      <p:ext uri="{BB962C8B-B14F-4D97-AF65-F5344CB8AC3E}">
        <p14:creationId xmlns:p14="http://schemas.microsoft.com/office/powerpoint/2010/main" val="195471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a:t>
            </a:fld>
            <a:endParaRPr kumimoji="1" lang="ja-JP" altLang="en-US"/>
          </a:p>
        </p:txBody>
      </p:sp>
    </p:spTree>
    <p:extLst>
      <p:ext uri="{BB962C8B-B14F-4D97-AF65-F5344CB8AC3E}">
        <p14:creationId xmlns:p14="http://schemas.microsoft.com/office/powerpoint/2010/main" val="2841165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45</a:t>
            </a:fld>
            <a:endParaRPr kumimoji="1" lang="ja-JP" altLang="en-US"/>
          </a:p>
        </p:txBody>
      </p:sp>
    </p:spTree>
    <p:extLst>
      <p:ext uri="{BB962C8B-B14F-4D97-AF65-F5344CB8AC3E}">
        <p14:creationId xmlns:p14="http://schemas.microsoft.com/office/powerpoint/2010/main" val="2997530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46</a:t>
            </a:fld>
            <a:endParaRPr kumimoji="1" lang="ja-JP" altLang="en-US"/>
          </a:p>
        </p:txBody>
      </p:sp>
    </p:spTree>
    <p:extLst>
      <p:ext uri="{BB962C8B-B14F-4D97-AF65-F5344CB8AC3E}">
        <p14:creationId xmlns:p14="http://schemas.microsoft.com/office/powerpoint/2010/main" val="809283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47</a:t>
            </a:fld>
            <a:endParaRPr kumimoji="1" lang="ja-JP" altLang="en-US"/>
          </a:p>
        </p:txBody>
      </p:sp>
    </p:spTree>
    <p:extLst>
      <p:ext uri="{BB962C8B-B14F-4D97-AF65-F5344CB8AC3E}">
        <p14:creationId xmlns:p14="http://schemas.microsoft.com/office/powerpoint/2010/main" val="375254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48</a:t>
            </a:fld>
            <a:endParaRPr kumimoji="1" lang="ja-JP" altLang="en-US"/>
          </a:p>
        </p:txBody>
      </p:sp>
    </p:spTree>
    <p:extLst>
      <p:ext uri="{BB962C8B-B14F-4D97-AF65-F5344CB8AC3E}">
        <p14:creationId xmlns:p14="http://schemas.microsoft.com/office/powerpoint/2010/main" val="185035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5</a:t>
            </a:fld>
            <a:endParaRPr kumimoji="1" lang="ja-JP" altLang="en-US"/>
          </a:p>
        </p:txBody>
      </p:sp>
    </p:spTree>
    <p:extLst>
      <p:ext uri="{BB962C8B-B14F-4D97-AF65-F5344CB8AC3E}">
        <p14:creationId xmlns:p14="http://schemas.microsoft.com/office/powerpoint/2010/main" val="39190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9</a:t>
            </a:fld>
            <a:endParaRPr kumimoji="1" lang="ja-JP" altLang="en-US"/>
          </a:p>
        </p:txBody>
      </p:sp>
    </p:spTree>
    <p:extLst>
      <p:ext uri="{BB962C8B-B14F-4D97-AF65-F5344CB8AC3E}">
        <p14:creationId xmlns:p14="http://schemas.microsoft.com/office/powerpoint/2010/main" val="114714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11</a:t>
            </a:fld>
            <a:endParaRPr kumimoji="1" lang="ja-JP" altLang="en-US"/>
          </a:p>
        </p:txBody>
      </p:sp>
    </p:spTree>
    <p:extLst>
      <p:ext uri="{BB962C8B-B14F-4D97-AF65-F5344CB8AC3E}">
        <p14:creationId xmlns:p14="http://schemas.microsoft.com/office/powerpoint/2010/main" val="61824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12</a:t>
            </a:fld>
            <a:endParaRPr kumimoji="1" lang="ja-JP" altLang="en-US"/>
          </a:p>
        </p:txBody>
      </p:sp>
    </p:spTree>
    <p:extLst>
      <p:ext uri="{BB962C8B-B14F-4D97-AF65-F5344CB8AC3E}">
        <p14:creationId xmlns:p14="http://schemas.microsoft.com/office/powerpoint/2010/main" val="352380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13</a:t>
            </a:fld>
            <a:endParaRPr kumimoji="1" lang="ja-JP" altLang="en-US"/>
          </a:p>
        </p:txBody>
      </p:sp>
    </p:spTree>
    <p:extLst>
      <p:ext uri="{BB962C8B-B14F-4D97-AF65-F5344CB8AC3E}">
        <p14:creationId xmlns:p14="http://schemas.microsoft.com/office/powerpoint/2010/main" val="2400746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14</a:t>
            </a:fld>
            <a:endParaRPr kumimoji="1" lang="ja-JP" altLang="en-US"/>
          </a:p>
        </p:txBody>
      </p:sp>
    </p:spTree>
    <p:extLst>
      <p:ext uri="{BB962C8B-B14F-4D97-AF65-F5344CB8AC3E}">
        <p14:creationId xmlns:p14="http://schemas.microsoft.com/office/powerpoint/2010/main" val="2232427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8EA1F19-88D3-47CD-8857-5A427D715240}" type="slidenum">
              <a:rPr kumimoji="1" lang="ja-JP" altLang="en-US" smtClean="0"/>
              <a:t>15</a:t>
            </a:fld>
            <a:endParaRPr kumimoji="1" lang="ja-JP" altLang="en-US"/>
          </a:p>
        </p:txBody>
      </p:sp>
    </p:spTree>
    <p:extLst>
      <p:ext uri="{BB962C8B-B14F-4D97-AF65-F5344CB8AC3E}">
        <p14:creationId xmlns:p14="http://schemas.microsoft.com/office/powerpoint/2010/main" val="20405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103554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99483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365118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358504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242189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342671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187124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290904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132269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342085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48139B-E0A9-4E69-AAF6-2A0C2222BAE3}" type="datetimeFigureOut">
              <a:rPr kumimoji="1" lang="ja-JP" altLang="en-US" smtClean="0"/>
              <a:t>2020/10/30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291352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8139B-E0A9-4E69-AAF6-2A0C2222BAE3}" type="datetimeFigureOut">
              <a:rPr kumimoji="1" lang="ja-JP" altLang="en-US" smtClean="0"/>
              <a:t>2020/10/30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02393-30FB-45E8-92F2-252252086B71}" type="slidenum">
              <a:rPr kumimoji="1" lang="ja-JP" altLang="en-US" smtClean="0"/>
              <a:t>‹#›</a:t>
            </a:fld>
            <a:endParaRPr kumimoji="1" lang="ja-JP" altLang="en-US"/>
          </a:p>
        </p:txBody>
      </p:sp>
    </p:spTree>
    <p:extLst>
      <p:ext uri="{BB962C8B-B14F-4D97-AF65-F5344CB8AC3E}">
        <p14:creationId xmlns:p14="http://schemas.microsoft.com/office/powerpoint/2010/main" val="1876511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1.gif"/><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sherlock.bio/"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mammoth.b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71860546"/>
              </p:ext>
            </p:extLst>
          </p:nvPr>
        </p:nvGraphicFramePr>
        <p:xfrm>
          <a:off x="955033" y="1586419"/>
          <a:ext cx="9918976" cy="4145280"/>
        </p:xfrm>
        <a:graphic>
          <a:graphicData uri="http://schemas.openxmlformats.org/drawingml/2006/table">
            <a:tbl>
              <a:tblPr firstRow="1" bandRow="1">
                <a:tableStyleId>{21E4AEA4-8DFA-4A89-87EB-49C32662AFE0}</a:tableStyleId>
              </a:tblPr>
              <a:tblGrid>
                <a:gridCol w="1809692">
                  <a:extLst>
                    <a:ext uri="{9D8B030D-6E8A-4147-A177-3AD203B41FA5}">
                      <a16:colId xmlns:a16="http://schemas.microsoft.com/office/drawing/2014/main" val="2421512304"/>
                    </a:ext>
                  </a:extLst>
                </a:gridCol>
                <a:gridCol w="2807368">
                  <a:extLst>
                    <a:ext uri="{9D8B030D-6E8A-4147-A177-3AD203B41FA5}">
                      <a16:colId xmlns:a16="http://schemas.microsoft.com/office/drawing/2014/main" val="1416149288"/>
                    </a:ext>
                  </a:extLst>
                </a:gridCol>
                <a:gridCol w="2730310">
                  <a:extLst>
                    <a:ext uri="{9D8B030D-6E8A-4147-A177-3AD203B41FA5}">
                      <a16:colId xmlns:a16="http://schemas.microsoft.com/office/drawing/2014/main" val="1536041925"/>
                    </a:ext>
                  </a:extLst>
                </a:gridCol>
                <a:gridCol w="2571606">
                  <a:extLst>
                    <a:ext uri="{9D8B030D-6E8A-4147-A177-3AD203B41FA5}">
                      <a16:colId xmlns:a16="http://schemas.microsoft.com/office/drawing/2014/main" val="372628985"/>
                    </a:ext>
                  </a:extLst>
                </a:gridCol>
              </a:tblGrid>
              <a:tr h="185928">
                <a:tc>
                  <a:txBody>
                    <a:bodyPr/>
                    <a:lstStyle/>
                    <a:p>
                      <a:pPr algn="ctr"/>
                      <a:endParaRPr kumimoji="1" lang="en-US" altLang="ja-JP" dirty="0" smtClean="0">
                        <a:latin typeface="Cooper Black" panose="0208090404030B020404" pitchFamily="18" charset="0"/>
                        <a:ea typeface="UD デジタル 教科書体 NK-B" panose="02020700000000000000" pitchFamily="18" charset="-128"/>
                      </a:endParaRPr>
                    </a:p>
                  </a:txBody>
                  <a:tcPr anchor="ctr">
                    <a:solidFill>
                      <a:schemeClr val="accent4">
                        <a:lumMod val="50000"/>
                      </a:schemeClr>
                    </a:solidFill>
                  </a:tcPr>
                </a:tc>
                <a:tc>
                  <a:txBody>
                    <a:bodyPr/>
                    <a:lstStyle/>
                    <a:p>
                      <a:pPr algn="ctr"/>
                      <a:r>
                        <a:rPr kumimoji="1" lang="en-US" altLang="ja-JP" dirty="0" smtClean="0">
                          <a:latin typeface="Cooper Black" panose="0208090404030B020404" pitchFamily="18" charset="0"/>
                          <a:ea typeface="UD デジタル 教科書体 NK-B" panose="02020700000000000000" pitchFamily="18" charset="-128"/>
                        </a:rPr>
                        <a:t>CRISPR</a:t>
                      </a:r>
                      <a:r>
                        <a:rPr kumimoji="1" lang="ja-JP" altLang="en-US" dirty="0" smtClean="0">
                          <a:latin typeface="Cooper Black" panose="0208090404030B020404" pitchFamily="18" charset="0"/>
                          <a:ea typeface="UD デジタル 教科書体 NK-B" panose="02020700000000000000" pitchFamily="18" charset="-128"/>
                        </a:rPr>
                        <a:t>を使うゲノム編集</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rgbClr val="00B050"/>
                    </a:solidFill>
                  </a:tcPr>
                </a:tc>
                <a:tc gridSpan="2">
                  <a:txBody>
                    <a:bodyPr/>
                    <a:lstStyle/>
                    <a:p>
                      <a:pPr algn="ctr"/>
                      <a:r>
                        <a:rPr kumimoji="1" lang="en-US" altLang="ja-JP" dirty="0" smtClean="0">
                          <a:latin typeface="Cooper Black" panose="0208090404030B020404" pitchFamily="18" charset="0"/>
                          <a:ea typeface="UD デジタル 教科書体 NK-B" panose="02020700000000000000" pitchFamily="18" charset="-128"/>
                        </a:rPr>
                        <a:t>CRISPR</a:t>
                      </a:r>
                      <a:r>
                        <a:rPr kumimoji="1" lang="ja-JP" altLang="en-US" dirty="0" smtClean="0">
                          <a:latin typeface="Cooper Black" panose="0208090404030B020404" pitchFamily="18" charset="0"/>
                          <a:ea typeface="UD デジタル 教科書体 NK-B" panose="02020700000000000000" pitchFamily="18" charset="-128"/>
                        </a:rPr>
                        <a:t>を使わないゲノム編集</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chemeClr val="accent2">
                        <a:lumMod val="75000"/>
                      </a:schemeClr>
                    </a:solidFill>
                  </a:tcPr>
                </a:tc>
                <a:tc hMerge="1">
                  <a:txBody>
                    <a:bodyPr/>
                    <a:lstStyle/>
                    <a:p>
                      <a:pPr algn="ctr"/>
                      <a:endParaRPr kumimoji="1" lang="ja-JP" altLang="en-US" dirty="0">
                        <a:latin typeface="Cooper Black" panose="0208090404030B020404" pitchFamily="18" charset="0"/>
                        <a:ea typeface="UD デジタル 教科書体 NK-B" panose="02020700000000000000" pitchFamily="18" charset="-128"/>
                      </a:endParaRPr>
                    </a:p>
                  </a:txBody>
                  <a:tcPr>
                    <a:solidFill>
                      <a:schemeClr val="accent4">
                        <a:lumMod val="50000"/>
                      </a:schemeClr>
                    </a:solidFill>
                  </a:tcPr>
                </a:tc>
                <a:extLst>
                  <a:ext uri="{0D108BD9-81ED-4DB2-BD59-A6C34878D82A}">
                    <a16:rowId xmlns:a16="http://schemas.microsoft.com/office/drawing/2014/main" val="2598529889"/>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編集技術</a:t>
                      </a:r>
                      <a:endParaRPr kumimoji="1" lang="en-US" altLang="ja-JP" dirty="0" smtClean="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ja-JP" altLang="en-US" dirty="0" smtClean="0">
                          <a:latin typeface="Cooper Black" panose="0208090404030B020404" pitchFamily="18" charset="0"/>
                          <a:ea typeface="UD デジタル 教科書体 NK-B" panose="02020700000000000000" pitchFamily="18" charset="-128"/>
                        </a:rPr>
                        <a:t>ゲノム編集技術</a:t>
                      </a:r>
                      <a:endParaRPr kumimoji="1" lang="en-US" altLang="ja-JP" dirty="0" smtClean="0">
                        <a:latin typeface="Cooper Black" panose="0208090404030B020404" pitchFamily="18" charset="0"/>
                        <a:ea typeface="UD デジタル 教科書体 NK-B" panose="02020700000000000000" pitchFamily="18" charset="-128"/>
                      </a:endParaRPr>
                    </a:p>
                    <a:p>
                      <a:pPr algn="ctr"/>
                      <a:r>
                        <a:rPr kumimoji="1" lang="en-US" altLang="ja-JP" dirty="0" smtClean="0">
                          <a:latin typeface="Cooper Black" panose="0208090404030B020404" pitchFamily="18" charset="0"/>
                          <a:ea typeface="UD デジタル 教科書体 NK-B" panose="02020700000000000000" pitchFamily="18" charset="-128"/>
                        </a:rPr>
                        <a:t>CRISPR-</a:t>
                      </a:r>
                      <a:r>
                        <a:rPr kumimoji="1" lang="en-US" altLang="ja-JP" dirty="0" err="1" smtClean="0">
                          <a:latin typeface="Cooper Black" panose="0208090404030B020404" pitchFamily="18" charset="0"/>
                          <a:ea typeface="UD デジタル 教科書体 NK-B" panose="02020700000000000000" pitchFamily="18" charset="-128"/>
                        </a:rPr>
                        <a:t>Cas</a:t>
                      </a:r>
                      <a:r>
                        <a:rPr kumimoji="1" lang="ja-JP" altLang="en-US" dirty="0" smtClean="0">
                          <a:latin typeface="Bodoni MT Black" panose="02070A03080606020203" pitchFamily="18" charset="0"/>
                          <a:ea typeface="UD デジタル 教科書体 NK-B" panose="02020700000000000000" pitchFamily="18" charset="-128"/>
                        </a:rPr>
                        <a:t>９</a:t>
                      </a:r>
                      <a:endParaRPr kumimoji="1" lang="ja-JP" altLang="en-US" dirty="0">
                        <a:latin typeface="Bodoni MT Black" panose="02070A03080606020203" pitchFamily="18" charset="0"/>
                        <a:ea typeface="UD デジタル 教科書体 NK-B" panose="02020700000000000000" pitchFamily="18" charset="-128"/>
                      </a:endParaRPr>
                    </a:p>
                  </a:txBody>
                  <a:tcPr anchor="ctr">
                    <a:solidFill>
                      <a:schemeClr val="accent6">
                        <a:lumMod val="40000"/>
                        <a:lumOff val="60000"/>
                      </a:schemeClr>
                    </a:solidFill>
                  </a:tcPr>
                </a:tc>
                <a:tc>
                  <a:txBody>
                    <a:bodyPr/>
                    <a:lstStyle/>
                    <a:p>
                      <a:pPr algn="ctr"/>
                      <a:r>
                        <a:rPr kumimoji="1" lang="en-US" altLang="ja-JP" dirty="0" smtClean="0">
                          <a:latin typeface="Cooper Black" panose="0208090404030B020404" pitchFamily="18" charset="0"/>
                          <a:ea typeface="UD デジタル 教科書体 NK-B" panose="02020700000000000000" pitchFamily="18" charset="-128"/>
                        </a:rPr>
                        <a:t>RNA</a:t>
                      </a:r>
                      <a:r>
                        <a:rPr kumimoji="1" lang="ja-JP" altLang="en-US" dirty="0" smtClean="0">
                          <a:latin typeface="Cooper Black" panose="0208090404030B020404" pitchFamily="18" charset="0"/>
                          <a:ea typeface="UD デジタル 教科書体 NK-B" panose="02020700000000000000" pitchFamily="18" charset="-128"/>
                        </a:rPr>
                        <a:t>編集技術</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chemeClr val="accent2">
                        <a:lumMod val="60000"/>
                        <a:lumOff val="40000"/>
                      </a:schemeClr>
                    </a:solidFill>
                  </a:tcPr>
                </a:tc>
                <a:tc>
                  <a:txBody>
                    <a:bodyPr/>
                    <a:lstStyle/>
                    <a:p>
                      <a:pPr algn="ctr"/>
                      <a:r>
                        <a:rPr kumimoji="1" lang="ja-JP" altLang="en-US" dirty="0" smtClean="0">
                          <a:latin typeface="Cooper Black" panose="0208090404030B020404" pitchFamily="18" charset="0"/>
                          <a:ea typeface="UD デジタル 教科書体 NK-B" panose="02020700000000000000" pitchFamily="18" charset="-128"/>
                        </a:rPr>
                        <a:t>ミトコンドリア</a:t>
                      </a:r>
                      <a:r>
                        <a:rPr kumimoji="1" lang="en-US" altLang="ja-JP" dirty="0" smtClean="0">
                          <a:latin typeface="Cooper Black" panose="0208090404030B020404" pitchFamily="18" charset="0"/>
                          <a:ea typeface="UD デジタル 教科書体 NK-B" panose="02020700000000000000" pitchFamily="18" charset="-128"/>
                        </a:rPr>
                        <a:t>DNA</a:t>
                      </a:r>
                    </a:p>
                    <a:p>
                      <a:pPr algn="ctr"/>
                      <a:r>
                        <a:rPr kumimoji="1" lang="ja-JP" altLang="en-US" dirty="0" smtClean="0">
                          <a:latin typeface="Cooper Black" panose="0208090404030B020404" pitchFamily="18" charset="0"/>
                          <a:ea typeface="UD デジタル 教科書体 NK-B" panose="02020700000000000000" pitchFamily="18" charset="-128"/>
                        </a:rPr>
                        <a:t>編集技術</a:t>
                      </a:r>
                      <a:endParaRPr kumimoji="1" lang="ja-JP" altLang="en-US" dirty="0">
                        <a:latin typeface="Cooper Black" panose="0208090404030B020404" pitchFamily="18" charset="0"/>
                        <a:ea typeface="UD デジタル 教科書体 NK-B" panose="02020700000000000000" pitchFamily="18" charset="-128"/>
                      </a:endParaRPr>
                    </a:p>
                  </a:txBody>
                  <a:tcPr>
                    <a:solidFill>
                      <a:schemeClr val="accent2">
                        <a:lumMod val="60000"/>
                        <a:lumOff val="40000"/>
                      </a:schemeClr>
                    </a:solidFill>
                  </a:tcPr>
                </a:tc>
                <a:extLst>
                  <a:ext uri="{0D108BD9-81ED-4DB2-BD59-A6C34878D82A}">
                    <a16:rowId xmlns:a16="http://schemas.microsoft.com/office/drawing/2014/main" val="3339582381"/>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ターゲット</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b">
                    <a:solidFill>
                      <a:schemeClr val="accent4">
                        <a:lumMod val="75000"/>
                      </a:schemeClr>
                    </a:solidFill>
                  </a:tcPr>
                </a:tc>
                <a:tc>
                  <a:txBody>
                    <a:bodyPr/>
                    <a:lstStyle/>
                    <a:p>
                      <a:pPr algn="ctr"/>
                      <a:r>
                        <a:rPr kumimoji="1" lang="en-US" altLang="ja-JP" sz="2000" dirty="0" smtClean="0">
                          <a:solidFill>
                            <a:schemeClr val="tx1"/>
                          </a:solidFill>
                          <a:latin typeface="Cooper Black" panose="0208090404030B020404" pitchFamily="18" charset="0"/>
                          <a:ea typeface="UD デジタル 教科書体 NK-B" panose="02020700000000000000" pitchFamily="18" charset="-128"/>
                        </a:rPr>
                        <a:t>DNA</a:t>
                      </a:r>
                      <a:endParaRPr kumimoji="1" lang="ja-JP" altLang="en-US" sz="2000"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6">
                        <a:lumMod val="20000"/>
                        <a:lumOff val="80000"/>
                      </a:schemeClr>
                    </a:solidFill>
                  </a:tcPr>
                </a:tc>
                <a:tc>
                  <a:txBody>
                    <a:bodyPr/>
                    <a:lstStyle/>
                    <a:p>
                      <a:pPr algn="ctr"/>
                      <a:r>
                        <a:rPr kumimoji="1" lang="en-US" altLang="ja-JP" sz="2000" dirty="0" smtClean="0">
                          <a:solidFill>
                            <a:schemeClr val="tx1"/>
                          </a:solidFill>
                          <a:latin typeface="Cooper Black" panose="0208090404030B020404" pitchFamily="18" charset="0"/>
                          <a:ea typeface="UD デジタル 教科書体 NK-B" panose="02020700000000000000" pitchFamily="18" charset="-128"/>
                        </a:rPr>
                        <a:t>RNA</a:t>
                      </a:r>
                      <a:endParaRPr kumimoji="1" lang="ja-JP" altLang="en-US" sz="2000"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2">
                        <a:lumMod val="40000"/>
                        <a:lumOff val="60000"/>
                      </a:schemeClr>
                    </a:solidFill>
                  </a:tcPr>
                </a:tc>
                <a:tc>
                  <a:txBody>
                    <a:bodyPr/>
                    <a:lstStyle/>
                    <a:p>
                      <a:pPr algn="ctr"/>
                      <a:r>
                        <a:rPr kumimoji="1" lang="ja-JP" altLang="en-US" sz="2000" dirty="0" smtClean="0">
                          <a:solidFill>
                            <a:schemeClr val="tx1"/>
                          </a:solidFill>
                          <a:latin typeface="UD デジタル 教科書体 NK-B" panose="02020700000000000000" pitchFamily="18" charset="-128"/>
                          <a:ea typeface="UD デジタル 教科書体 NK-B" panose="02020700000000000000" pitchFamily="18" charset="-128"/>
                        </a:rPr>
                        <a:t>ミトコンドリア</a:t>
                      </a:r>
                      <a:r>
                        <a:rPr kumimoji="1" lang="en-US" altLang="ja-JP" sz="2000" dirty="0" smtClean="0">
                          <a:solidFill>
                            <a:schemeClr val="tx1"/>
                          </a:solidFill>
                          <a:latin typeface="Cooper Black" panose="0208090404030B020404" pitchFamily="18" charset="0"/>
                          <a:ea typeface="UD デジタル 教科書体 NK-B" panose="02020700000000000000" pitchFamily="18" charset="-128"/>
                        </a:rPr>
                        <a:t>DNA</a:t>
                      </a:r>
                      <a:endParaRPr kumimoji="1" lang="ja-JP" altLang="en-US" sz="2000"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2">
                        <a:lumMod val="40000"/>
                        <a:lumOff val="60000"/>
                      </a:schemeClr>
                    </a:solidFill>
                  </a:tcPr>
                </a:tc>
                <a:extLst>
                  <a:ext uri="{0D108BD9-81ED-4DB2-BD59-A6C34878D82A}">
                    <a16:rowId xmlns:a16="http://schemas.microsoft.com/office/drawing/2014/main" val="1986428182"/>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編集方法</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を切断して編集</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6">
                        <a:lumMod val="20000"/>
                        <a:lumOff val="80000"/>
                      </a:schemeClr>
                    </a:solidFill>
                  </a:tcPr>
                </a:tc>
                <a:tc gridSpan="2">
                  <a:txBody>
                    <a:bodyPr/>
                    <a:lstStyle/>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RNA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とミトコンドリア</a:t>
                      </a: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は</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そのままで塩基を変換（置換）</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2">
                        <a:lumMod val="40000"/>
                        <a:lumOff val="60000"/>
                      </a:schemeClr>
                    </a:solidFill>
                  </a:tcPr>
                </a:tc>
                <a:tc hMerge="1">
                  <a:txBody>
                    <a:bodyPr/>
                    <a:lstStyle/>
                    <a:p>
                      <a:pPr algn="ct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extLst>
                  <a:ext uri="{0D108BD9-81ED-4DB2-BD59-A6C34878D82A}">
                    <a16:rowId xmlns:a16="http://schemas.microsoft.com/office/drawing/2014/main" val="1542624751"/>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編集ツール</a:t>
                      </a:r>
                      <a:endParaRPr kumimoji="1" lang="en-US" altLang="ja-JP" dirty="0" smtClean="0">
                        <a:solidFill>
                          <a:schemeClr val="bg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（使用酵素）</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人為的に改変した</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核酸分解酵素</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（ヌクレアーゼ）</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6">
                        <a:lumMod val="20000"/>
                        <a:lumOff val="80000"/>
                      </a:schemeClr>
                    </a:solidFill>
                  </a:tcPr>
                </a:tc>
                <a:tc gridSpan="2">
                  <a:txBody>
                    <a:bodyPr/>
                    <a:lstStyle/>
                    <a:p>
                      <a:pPr algn="ctr"/>
                      <a:r>
                        <a:rPr kumimoji="1" lang="ja-JP" altLang="en-US" sz="1800" dirty="0" smtClean="0">
                          <a:solidFill>
                            <a:schemeClr val="tx1"/>
                          </a:solidFill>
                          <a:latin typeface="Cooper Black" panose="0208090404030B020404" pitchFamily="18" charset="0"/>
                          <a:ea typeface="UD デジタル 教科書体 NK-B" panose="02020700000000000000" pitchFamily="18" charset="-128"/>
                        </a:rPr>
                        <a:t>核酸代謝酵素（デアミナーゼ）</a:t>
                      </a:r>
                      <a:endParaRPr kumimoji="1" lang="en-US" altLang="ja-JP" sz="1800" dirty="0" smtClean="0">
                        <a:solidFill>
                          <a:schemeClr val="tx1"/>
                        </a:solidFill>
                        <a:latin typeface="Cooper Black" panose="0208090404030B020404" pitchFamily="18" charset="0"/>
                        <a:ea typeface="UD デジタル 教科書体 NK-B" panose="02020700000000000000" pitchFamily="18" charset="-128"/>
                      </a:endParaRPr>
                    </a:p>
                    <a:p>
                      <a:pPr algn="l"/>
                      <a:r>
                        <a:rPr kumimoji="1" lang="ja-JP" altLang="en-US"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　　　　　　　　　　・</a:t>
                      </a:r>
                      <a:r>
                        <a:rPr kumimoji="1" lang="ja-JP"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アデノシン・デアミナーゼ</a:t>
                      </a:r>
                      <a:endParaRPr kumimoji="1" lang="en-US"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endParaRPr>
                    </a:p>
                    <a:p>
                      <a:pPr algn="l"/>
                      <a:r>
                        <a:rPr kumimoji="1" lang="ja-JP" altLang="en-US"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　　　　　　　　　　・</a:t>
                      </a:r>
                      <a:r>
                        <a:rPr kumimoji="1" lang="ja-JP"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シチジン・デアミナーゼ</a:t>
                      </a:r>
                      <a:endParaRPr kumimoji="1" lang="ja-JP" altLang="en-US" sz="1800" dirty="0">
                        <a:solidFill>
                          <a:schemeClr val="tx1"/>
                        </a:solidFill>
                        <a:latin typeface="UD デジタル 教科書体 NK-B" panose="02020700000000000000" pitchFamily="18" charset="-128"/>
                        <a:ea typeface="UD デジタル 教科書体 NK-B" panose="02020700000000000000" pitchFamily="18" charset="-128"/>
                      </a:endParaRPr>
                    </a:p>
                  </a:txBody>
                  <a:tcPr anchor="ctr">
                    <a:solidFill>
                      <a:schemeClr val="accent2">
                        <a:lumMod val="40000"/>
                        <a:lumOff val="60000"/>
                      </a:schemeClr>
                    </a:solidFill>
                  </a:tcPr>
                </a:tc>
                <a:tc hMerge="1">
                  <a:txBody>
                    <a:bodyPr/>
                    <a:lstStyle/>
                    <a:p>
                      <a:pPr algn="ct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extLst>
                  <a:ext uri="{0D108BD9-81ED-4DB2-BD59-A6C34878D82A}">
                    <a16:rowId xmlns:a16="http://schemas.microsoft.com/office/drawing/2014/main" val="3690618423"/>
                  </a:ext>
                </a:extLst>
              </a:tr>
              <a:tr h="277668">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備考</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意図しない遺伝子が</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編集される欠点があるが</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現在克服するための</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研究開発が進捗</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6">
                        <a:lumMod val="20000"/>
                        <a:lumOff val="8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遺伝情報のコピーを</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編集対象とするため</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に対する</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恒久的影響を排除</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2">
                        <a:lumMod val="40000"/>
                        <a:lumOff val="6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ミトコンドリア</a:t>
                      </a: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の</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編集技術により</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ミトコンドリア病などの難病治療に光明</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2">
                        <a:lumMod val="40000"/>
                        <a:lumOff val="60000"/>
                      </a:schemeClr>
                    </a:solidFill>
                  </a:tcPr>
                </a:tc>
                <a:extLst>
                  <a:ext uri="{0D108BD9-81ED-4DB2-BD59-A6C34878D82A}">
                    <a16:rowId xmlns:a16="http://schemas.microsoft.com/office/drawing/2014/main" val="1296474946"/>
                  </a:ext>
                </a:extLst>
              </a:tr>
            </a:tbl>
          </a:graphicData>
        </a:graphic>
      </p:graphicFrame>
    </p:spTree>
    <p:extLst>
      <p:ext uri="{BB962C8B-B14F-4D97-AF65-F5344CB8AC3E}">
        <p14:creationId xmlns:p14="http://schemas.microsoft.com/office/powerpoint/2010/main" val="1852857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945389778"/>
              </p:ext>
            </p:extLst>
          </p:nvPr>
        </p:nvGraphicFramePr>
        <p:xfrm>
          <a:off x="570288" y="484624"/>
          <a:ext cx="10924674" cy="4328160"/>
        </p:xfrm>
        <a:graphic>
          <a:graphicData uri="http://schemas.openxmlformats.org/drawingml/2006/table">
            <a:tbl>
              <a:tblPr firstRow="1" bandRow="1">
                <a:tableStyleId>{74C1A8A3-306A-4EB7-A6B1-4F7E0EB9C5D6}</a:tableStyleId>
              </a:tblPr>
              <a:tblGrid>
                <a:gridCol w="1796717">
                  <a:extLst>
                    <a:ext uri="{9D8B030D-6E8A-4147-A177-3AD203B41FA5}">
                      <a16:colId xmlns:a16="http://schemas.microsoft.com/office/drawing/2014/main" val="4236404457"/>
                    </a:ext>
                  </a:extLst>
                </a:gridCol>
                <a:gridCol w="4010526">
                  <a:extLst>
                    <a:ext uri="{9D8B030D-6E8A-4147-A177-3AD203B41FA5}">
                      <a16:colId xmlns:a16="http://schemas.microsoft.com/office/drawing/2014/main" val="558160911"/>
                    </a:ext>
                  </a:extLst>
                </a:gridCol>
                <a:gridCol w="2362406">
                  <a:extLst>
                    <a:ext uri="{9D8B030D-6E8A-4147-A177-3AD203B41FA5}">
                      <a16:colId xmlns:a16="http://schemas.microsoft.com/office/drawing/2014/main" val="951545064"/>
                    </a:ext>
                  </a:extLst>
                </a:gridCol>
                <a:gridCol w="2755025">
                  <a:extLst>
                    <a:ext uri="{9D8B030D-6E8A-4147-A177-3AD203B41FA5}">
                      <a16:colId xmlns:a16="http://schemas.microsoft.com/office/drawing/2014/main" val="3135161338"/>
                    </a:ext>
                  </a:extLst>
                </a:gridCol>
              </a:tblGrid>
              <a:tr h="370840">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名称</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nchor="ctr">
                    <a:solidFill>
                      <a:srgbClr val="C00000"/>
                    </a:solidFill>
                  </a:tcP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構成</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nchor="ctr">
                    <a:solidFill>
                      <a:srgbClr val="C00000"/>
                    </a:solidFill>
                  </a:tcP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変換</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nchor="ctr">
                    <a:solidFill>
                      <a:srgbClr val="C00000"/>
                    </a:solidFill>
                  </a:tcP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備考</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nchor="ctr">
                    <a:solidFill>
                      <a:srgbClr val="C00000"/>
                    </a:solidFill>
                  </a:tcPr>
                </a:tc>
                <a:extLst>
                  <a:ext uri="{0D108BD9-81ED-4DB2-BD59-A6C34878D82A}">
                    <a16:rowId xmlns:a16="http://schemas.microsoft.com/office/drawing/2014/main" val="4145343442"/>
                  </a:ext>
                </a:extLst>
              </a:tr>
              <a:tr h="632684">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ADAR</a:t>
                      </a:r>
                      <a:r>
                        <a:rPr kumimoji="1" lang="en-US" altLang="ja-JP" sz="2000" dirty="0" smtClean="0">
                          <a:latin typeface="Arial Rounded MT Bold" panose="020F0704030504030204" pitchFamily="34" charset="0"/>
                          <a:ea typeface="UD デジタル 教科書体 NK-R" panose="02020400000000000000" pitchFamily="18" charset="-128"/>
                        </a:rPr>
                        <a:t>1</a:t>
                      </a:r>
                      <a:endParaRPr kumimoji="1" lang="ja-JP" altLang="en-US" sz="2000" dirty="0">
                        <a:latin typeface="Arial Rounded MT Bold" panose="020F0704030504030204" pitchFamily="34" charset="0"/>
                        <a:ea typeface="UD デジタル 教科書体 NK-R" panose="02020400000000000000" pitchFamily="18" charset="-128"/>
                      </a:endParaRPr>
                    </a:p>
                  </a:txBody>
                  <a:tcPr anchor="ctr"/>
                </a:tc>
                <a:tc>
                  <a:txBody>
                    <a:bodyPr/>
                    <a:lstStyle/>
                    <a:p>
                      <a:r>
                        <a:rPr kumimoji="1" lang="en-US" altLang="ja-JP" sz="1600" dirty="0" smtClean="0">
                          <a:latin typeface="UD デジタル 教科書体 NK-B" panose="02020700000000000000" pitchFamily="18" charset="-128"/>
                          <a:ea typeface="UD デジタル 教科書体 NK-B" panose="02020700000000000000" pitchFamily="18" charset="-128"/>
                        </a:rPr>
                        <a:t>Adenosine</a:t>
                      </a:r>
                      <a:r>
                        <a:rPr kumimoji="1" lang="en-US" altLang="ja-JP" sz="1600" baseline="0" dirty="0" smtClean="0">
                          <a:latin typeface="UD デジタル 教科書体 NK-B" panose="02020700000000000000" pitchFamily="18" charset="-128"/>
                          <a:ea typeface="UD デジタル 教科書体 NK-B" panose="02020700000000000000" pitchFamily="18" charset="-128"/>
                        </a:rPr>
                        <a:t> Deaminase ADAR1</a:t>
                      </a:r>
                    </a:p>
                    <a:p>
                      <a:r>
                        <a:rPr kumimoji="1" lang="ja-JP" altLang="en-US" sz="1600" baseline="0" dirty="0" smtClean="0">
                          <a:latin typeface="UD デジタル 教科書体 NK-B" panose="02020700000000000000" pitchFamily="18" charset="-128"/>
                          <a:ea typeface="UD デジタル 教科書体 NK-B" panose="02020700000000000000" pitchFamily="18" charset="-128"/>
                        </a:rPr>
                        <a:t>＋　ガイド</a:t>
                      </a:r>
                      <a:r>
                        <a:rPr kumimoji="1" lang="en-US" altLang="ja-JP" sz="1600" baseline="0" dirty="0" smtClean="0">
                          <a:latin typeface="UD デジタル 教科書体 NK-B" panose="02020700000000000000" pitchFamily="18" charset="-128"/>
                          <a:ea typeface="UD デジタル 教科書体 NK-B" panose="02020700000000000000" pitchFamily="18" charset="-128"/>
                        </a:rPr>
                        <a:t>RNA</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400" b="1" u="sng" dirty="0" smtClean="0">
                          <a:latin typeface="Cooper Black" panose="0208090404030B020404" pitchFamily="18" charset="0"/>
                          <a:ea typeface="UD デジタル 教科書体 NK-B" panose="02020700000000000000" pitchFamily="18" charset="-128"/>
                        </a:rPr>
                        <a:t>A</a:t>
                      </a:r>
                      <a:r>
                        <a:rPr kumimoji="1" lang="ja-JP" altLang="en-US" sz="2400" b="1" u="sng" dirty="0" smtClean="0">
                          <a:latin typeface="Cooper Black" panose="0208090404030B020404" pitchFamily="18" charset="0"/>
                          <a:ea typeface="UD デジタル 教科書体 NK-B" panose="02020700000000000000" pitchFamily="18" charset="-128"/>
                        </a:rPr>
                        <a:t> </a:t>
                      </a:r>
                      <a:r>
                        <a:rPr kumimoji="1" lang="en-US" altLang="ja-JP" sz="2400" b="1" u="sng" dirty="0" smtClean="0">
                          <a:latin typeface="Cooper Black" panose="0208090404030B020404" pitchFamily="18" charset="0"/>
                          <a:ea typeface="UD デジタル 教科書体 NK-B" panose="02020700000000000000" pitchFamily="18" charset="-128"/>
                        </a:rPr>
                        <a:t>to</a:t>
                      </a:r>
                      <a:r>
                        <a:rPr kumimoji="1" lang="ja-JP" altLang="en-US" sz="2400" b="1" u="sng" dirty="0" smtClean="0">
                          <a:latin typeface="Cooper Black" panose="0208090404030B020404" pitchFamily="18" charset="0"/>
                          <a:ea typeface="UD デジタル 教科書体 NK-B" panose="02020700000000000000" pitchFamily="18" charset="-128"/>
                        </a:rPr>
                        <a:t> </a:t>
                      </a:r>
                      <a:r>
                        <a:rPr kumimoji="1" lang="en-US" altLang="ja-JP" sz="2400" b="1" u="sng" dirty="0" smtClean="0">
                          <a:latin typeface="Cooper Black" panose="0208090404030B020404" pitchFamily="18" charset="0"/>
                          <a:ea typeface="UD デジタル 教科書体 NK-B" panose="02020700000000000000" pitchFamily="18" charset="-128"/>
                        </a:rPr>
                        <a:t>I</a:t>
                      </a:r>
                      <a:r>
                        <a:rPr kumimoji="1" lang="ja-JP" altLang="en-US" sz="2400" b="1" u="sng" dirty="0" smtClean="0">
                          <a:latin typeface="Cooper Black" panose="0208090404030B020404" pitchFamily="18" charset="0"/>
                          <a:ea typeface="UD デジタル 教科書体 NK-B" panose="02020700000000000000" pitchFamily="18" charset="-128"/>
                        </a:rPr>
                        <a:t>変換</a:t>
                      </a:r>
                      <a:endParaRPr kumimoji="1" lang="en-US" altLang="ja-JP" sz="2400" b="1"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最初の</a:t>
                      </a:r>
                      <a:r>
                        <a:rPr kumimoji="1" lang="en-US" altLang="ja-JP" sz="1600" dirty="0" smtClean="0">
                          <a:latin typeface="UD デジタル 教科書体 NK-B" panose="02020700000000000000" pitchFamily="18" charset="-128"/>
                          <a:ea typeface="UD デジタル 教科書体 NK-B" panose="02020700000000000000" pitchFamily="18" charset="-128"/>
                        </a:rPr>
                        <a:t>RNA</a:t>
                      </a:r>
                      <a:r>
                        <a:rPr kumimoji="1" lang="ja-JP" altLang="en-US" sz="1600" dirty="0" smtClean="0">
                          <a:latin typeface="UD デジタル 教科書体 NK-B" panose="02020700000000000000" pitchFamily="18" charset="-128"/>
                          <a:ea typeface="UD デジタル 教科書体 NK-B" panose="02020700000000000000" pitchFamily="18" charset="-128"/>
                        </a:rPr>
                        <a:t>一塩基編集技術</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1889096983"/>
                  </a:ext>
                </a:extLst>
              </a:tr>
              <a:tr h="370840">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REPAIR</a:t>
                      </a:r>
                      <a:endParaRPr kumimoji="1" lang="ja-JP" altLang="en-US" sz="2000" dirty="0">
                        <a:latin typeface="Cooper Black" panose="0208090404030B020404" pitchFamily="18" charset="0"/>
                        <a:ea typeface="UD デジタル 教科書体 NK-B" panose="02020700000000000000" pitchFamily="18" charset="-128"/>
                      </a:endParaRPr>
                    </a:p>
                  </a:txBody>
                  <a:tcPr anchor="ctr"/>
                </a:tc>
                <a:tc>
                  <a:txBody>
                    <a:bodyPr/>
                    <a:lstStyle/>
                    <a:p>
                      <a:r>
                        <a:rPr kumimoji="1" lang="en-US" altLang="ja-JP" sz="1600" dirty="0" smtClean="0">
                          <a:latin typeface="UD デジタル 教科書体 NK-B" panose="02020700000000000000" pitchFamily="18" charset="-128"/>
                          <a:ea typeface="UD デジタル 教科書体 NK-B" panose="02020700000000000000" pitchFamily="18" charset="-128"/>
                        </a:rPr>
                        <a:t>Adenosine</a:t>
                      </a:r>
                      <a:r>
                        <a:rPr kumimoji="1" lang="ja-JP" altLang="en-US" sz="1600" dirty="0" smtClean="0">
                          <a:latin typeface="UD デジタル 教科書体 NK-B" panose="02020700000000000000" pitchFamily="18" charset="-128"/>
                          <a:ea typeface="UD デジタル 教科書体 NK-B" panose="02020700000000000000" pitchFamily="18" charset="-128"/>
                        </a:rPr>
                        <a:t> </a:t>
                      </a:r>
                      <a:r>
                        <a:rPr kumimoji="1" lang="en-US" altLang="ja-JP" sz="1600" dirty="0" smtClean="0">
                          <a:latin typeface="UD デジタル 教科書体 NK-B" panose="02020700000000000000" pitchFamily="18" charset="-128"/>
                          <a:ea typeface="UD デジタル 教科書体 NK-B" panose="02020700000000000000" pitchFamily="18" charset="-128"/>
                        </a:rPr>
                        <a:t>Deaminase</a:t>
                      </a:r>
                      <a:r>
                        <a:rPr kumimoji="1" lang="ja-JP" altLang="en-US" sz="1600" dirty="0" smtClean="0">
                          <a:latin typeface="UD デジタル 教科書体 NK-B" panose="02020700000000000000" pitchFamily="18" charset="-128"/>
                          <a:ea typeface="UD デジタル 教科書体 NK-B" panose="02020700000000000000" pitchFamily="18" charset="-128"/>
                        </a:rPr>
                        <a:t>　</a:t>
                      </a:r>
                      <a:r>
                        <a:rPr kumimoji="1" lang="en-US" altLang="ja-JP" sz="1600" dirty="0" smtClean="0">
                          <a:latin typeface="UD デジタル 教科書体 NK-B" panose="02020700000000000000" pitchFamily="18" charset="-128"/>
                          <a:ea typeface="UD デジタル 教科書体 NK-B" panose="02020700000000000000" pitchFamily="18" charset="-128"/>
                        </a:rPr>
                        <a:t>ADAR2</a:t>
                      </a:r>
                    </a:p>
                    <a:p>
                      <a:r>
                        <a:rPr kumimoji="1" lang="ja-JP" altLang="en-US" sz="1600" dirty="0" smtClean="0">
                          <a:latin typeface="UD デジタル 教科書体 NK-B" panose="02020700000000000000" pitchFamily="18" charset="-128"/>
                          <a:ea typeface="UD デジタル 教科書体 NK-B" panose="02020700000000000000" pitchFamily="18" charset="-128"/>
                        </a:rPr>
                        <a:t>＋　</a:t>
                      </a:r>
                      <a:r>
                        <a:rPr kumimoji="1" lang="en-US" altLang="ja-JP" sz="1600" dirty="0" smtClean="0">
                          <a:latin typeface="UD デジタル 教科書体 NK-B" panose="02020700000000000000" pitchFamily="18" charset="-128"/>
                          <a:ea typeface="UD デジタル 教科書体 NK-B" panose="02020700000000000000" pitchFamily="18" charset="-128"/>
                        </a:rPr>
                        <a:t>dPspCas13</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400" u="sng" dirty="0" smtClean="0">
                          <a:latin typeface="Cooper Black" panose="0208090404030B020404" pitchFamily="18" charset="0"/>
                          <a:ea typeface="UD デジタル 教科書体 NK-B" panose="02020700000000000000" pitchFamily="18" charset="-128"/>
                        </a:rPr>
                        <a:t>A</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to</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I</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ヒト細胞で変換成功</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2408216392"/>
                  </a:ext>
                </a:extLst>
              </a:tr>
              <a:tr h="370840">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RESURE</a:t>
                      </a:r>
                      <a:endParaRPr kumimoji="1" lang="ja-JP" altLang="en-US" sz="2000" dirty="0">
                        <a:latin typeface="Cooper Black" panose="0208090404030B020404" pitchFamily="18" charset="0"/>
                        <a:ea typeface="UD デジタル 教科書体 NK-B" panose="02020700000000000000" pitchFamily="18" charset="-128"/>
                      </a:endParaRPr>
                    </a:p>
                  </a:txBody>
                  <a:tcPr anchor="ctr"/>
                </a:tc>
                <a:tc>
                  <a:txBody>
                    <a:bodyPr/>
                    <a:lstStyle/>
                    <a:p>
                      <a:r>
                        <a:rPr kumimoji="1" lang="en-US" altLang="ja-JP" sz="1600" dirty="0" err="1" smtClean="0">
                          <a:latin typeface="UD デジタル 教科書体 NK-B" panose="02020700000000000000" pitchFamily="18" charset="-128"/>
                          <a:ea typeface="UD デジタル 教科書体 NK-B" panose="02020700000000000000" pitchFamily="18" charset="-128"/>
                        </a:rPr>
                        <a:t>Cyto</a:t>
                      </a:r>
                      <a:r>
                        <a:rPr kumimoji="1" lang="ja-JP" altLang="en-US" sz="1600" dirty="0" err="1" smtClean="0">
                          <a:latin typeface="UD デジタル 教科書体 NK-B" panose="02020700000000000000" pitchFamily="18" charset="-128"/>
                          <a:ea typeface="UD デジタル 教科書体 NK-B" panose="02020700000000000000" pitchFamily="18" charset="-128"/>
                        </a:rPr>
                        <a:t>ｓ</a:t>
                      </a:r>
                      <a:r>
                        <a:rPr kumimoji="1" lang="en-US" altLang="ja-JP" sz="1600" dirty="0" err="1" smtClean="0">
                          <a:latin typeface="UD デジタル 教科書体 NK-B" panose="02020700000000000000" pitchFamily="18" charset="-128"/>
                          <a:ea typeface="UD デジタル 教科書体 NK-B" panose="02020700000000000000" pitchFamily="18" charset="-128"/>
                        </a:rPr>
                        <a:t>ine</a:t>
                      </a:r>
                      <a:r>
                        <a:rPr kumimoji="1" lang="en-US" altLang="ja-JP" sz="1600" dirty="0" smtClean="0">
                          <a:latin typeface="UD デジタル 教科書体 NK-B" panose="02020700000000000000" pitchFamily="18" charset="-128"/>
                          <a:ea typeface="UD デジタル 教科書体 NK-B" panose="02020700000000000000" pitchFamily="18" charset="-128"/>
                        </a:rPr>
                        <a:t> Deaminase</a:t>
                      </a:r>
                      <a:r>
                        <a:rPr kumimoji="1" lang="ja-JP" altLang="en-US" sz="1600" dirty="0" smtClean="0">
                          <a:latin typeface="UD デジタル 教科書体 NK-B" panose="02020700000000000000" pitchFamily="18" charset="-128"/>
                          <a:ea typeface="UD デジタル 教科書体 NK-B" panose="02020700000000000000" pitchFamily="18" charset="-128"/>
                        </a:rPr>
                        <a:t>＋</a:t>
                      </a:r>
                      <a:r>
                        <a:rPr kumimoji="1" lang="en-US" altLang="ja-JP" sz="1600" dirty="0" smtClean="0">
                          <a:latin typeface="UD デジタル 教科書体 NK-B" panose="02020700000000000000" pitchFamily="18" charset="-128"/>
                          <a:ea typeface="UD デジタル 教科書体 NK-B" panose="02020700000000000000" pitchFamily="18" charset="-128"/>
                        </a:rPr>
                        <a:t>dRamCas13</a:t>
                      </a:r>
                    </a:p>
                  </a:txBody>
                  <a:tcPr anchor="ctr"/>
                </a:tc>
                <a:tc>
                  <a:txBody>
                    <a:bodyPr/>
                    <a:lstStyle/>
                    <a:p>
                      <a:pPr algn="ctr"/>
                      <a:r>
                        <a:rPr kumimoji="1" lang="en-US" altLang="ja-JP" sz="2400" u="sng" dirty="0" smtClean="0">
                          <a:latin typeface="Cooper Black" panose="0208090404030B020404" pitchFamily="18" charset="0"/>
                          <a:ea typeface="UD デジタル 教科書体 NK-B" panose="02020700000000000000" pitchFamily="18" charset="-128"/>
                        </a:rPr>
                        <a:t>C to U</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（シトシン→ウラシル）</a:t>
                      </a:r>
                      <a:endParaRPr kumimoji="1" lang="en-US" altLang="ja-JP" sz="1400"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sz="2400" u="sng" dirty="0" smtClean="0">
                          <a:latin typeface="Cooper Black" panose="0208090404030B020404" pitchFamily="18" charset="0"/>
                          <a:ea typeface="UD デジタル 教科書体 NK-B" panose="02020700000000000000" pitchFamily="18" charset="-128"/>
                        </a:rPr>
                        <a:t>A</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to</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I</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一塩基編集の適用拡大</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3221957789"/>
                  </a:ext>
                </a:extLst>
              </a:tr>
              <a:tr h="370840">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RESTORE</a:t>
                      </a:r>
                      <a:endParaRPr kumimoji="1" lang="ja-JP" altLang="en-US" sz="2000" dirty="0">
                        <a:latin typeface="Cooper Black" panose="0208090404030B020404" pitchFamily="18" charset="0"/>
                        <a:ea typeface="UD デジタル 教科書体 NK-B" panose="02020700000000000000" pitchFamily="18" charset="-128"/>
                      </a:endParaRPr>
                    </a:p>
                  </a:txBody>
                  <a:tcPr anchor="ct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改変オリゴ</a:t>
                      </a:r>
                      <a:r>
                        <a:rPr kumimoji="1" lang="en-US" altLang="ja-JP" sz="1600" dirty="0" smtClean="0">
                          <a:latin typeface="UD デジタル 教科書体 NK-B" panose="02020700000000000000" pitchFamily="18" charset="-128"/>
                          <a:ea typeface="UD デジタル 教科書体 NK-B" panose="02020700000000000000" pitchFamily="18" charset="-128"/>
                        </a:rPr>
                        <a:t>RNA</a:t>
                      </a:r>
                      <a:r>
                        <a:rPr kumimoji="1" lang="ja-JP" altLang="en-US" sz="1600" dirty="0" smtClean="0">
                          <a:latin typeface="UD デジタル 教科書体 NK-B" panose="02020700000000000000" pitchFamily="18" charset="-128"/>
                          <a:ea typeface="UD デジタル 教科書体 NK-B" panose="02020700000000000000" pitchFamily="18" charset="-128"/>
                        </a:rPr>
                        <a:t>　</a:t>
                      </a:r>
                      <a:endParaRPr kumimoji="1" lang="en-US" altLang="ja-JP" sz="1600" dirty="0" smtClean="0">
                        <a:latin typeface="UD デジタル 教科書体 NK-B" panose="02020700000000000000" pitchFamily="18" charset="-128"/>
                        <a:ea typeface="UD デジタル 教科書体 NK-B" panose="02020700000000000000" pitchFamily="18" charset="-128"/>
                      </a:endParaRPr>
                    </a:p>
                    <a:p>
                      <a:r>
                        <a:rPr kumimoji="1" lang="ja-JP" altLang="en-US" sz="1600" dirty="0" smtClean="0">
                          <a:latin typeface="UD デジタル 教科書体 NK-B" panose="02020700000000000000" pitchFamily="18" charset="-128"/>
                          <a:ea typeface="UD デジタル 教科書体 NK-B" panose="02020700000000000000" pitchFamily="18" charset="-128"/>
                        </a:rPr>
                        <a:t>（＋細胞内に存在する</a:t>
                      </a:r>
                      <a:r>
                        <a:rPr kumimoji="1" lang="en-US" altLang="ja-JP" sz="1600" dirty="0" smtClean="0">
                          <a:latin typeface="UD デジタル 教科書体 NK-B" panose="02020700000000000000" pitchFamily="18" charset="-128"/>
                          <a:ea typeface="UD デジタル 教科書体 NK-B" panose="02020700000000000000" pitchFamily="18" charset="-128"/>
                        </a:rPr>
                        <a:t>ADAR2</a:t>
                      </a:r>
                      <a:r>
                        <a:rPr kumimoji="1" lang="ja-JP" altLang="en-US" sz="1600" dirty="0" smtClean="0">
                          <a:latin typeface="UD デジタル 教科書体 NK-B" panose="02020700000000000000" pitchFamily="18" charset="-128"/>
                          <a:ea typeface="UD デジタル 教科書体 NK-B" panose="02020700000000000000" pitchFamily="18" charset="-128"/>
                        </a:rPr>
                        <a:t>を利用）</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400" u="sng" dirty="0" smtClean="0">
                          <a:latin typeface="Cooper Black" panose="0208090404030B020404" pitchFamily="18" charset="0"/>
                          <a:ea typeface="UD デジタル 教科書体 NK-B" panose="02020700000000000000" pitchFamily="18" charset="-128"/>
                        </a:rPr>
                        <a:t>A</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to</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I</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最初の</a:t>
                      </a:r>
                      <a:r>
                        <a:rPr kumimoji="1" lang="en-US" altLang="ja-JP" sz="1600" dirty="0" smtClean="0">
                          <a:solidFill>
                            <a:srgbClr val="C00000"/>
                          </a:solidFill>
                          <a:latin typeface="UD デジタル 教科書体 NK-B" panose="02020700000000000000" pitchFamily="18" charset="-128"/>
                          <a:ea typeface="UD デジタル 教科書体 NK-B" panose="02020700000000000000" pitchFamily="18" charset="-128"/>
                        </a:rPr>
                        <a:t>CRISPR</a:t>
                      </a:r>
                      <a:r>
                        <a:rPr kumimoji="1" lang="ja-JP" altLang="en-US" sz="1600" dirty="0" smtClean="0">
                          <a:solidFill>
                            <a:srgbClr val="C00000"/>
                          </a:solidFill>
                          <a:latin typeface="UD デジタル 教科書体 NK-B" panose="02020700000000000000" pitchFamily="18" charset="-128"/>
                          <a:ea typeface="UD デジタル 教科書体 NK-B" panose="02020700000000000000" pitchFamily="18" charset="-128"/>
                        </a:rPr>
                        <a:t>フリー</a:t>
                      </a:r>
                      <a:r>
                        <a:rPr kumimoji="1" lang="en-US" altLang="ja-JP" sz="1600" dirty="0" smtClean="0">
                          <a:latin typeface="UD デジタル 教科書体 NK-B" panose="02020700000000000000" pitchFamily="18" charset="-128"/>
                          <a:ea typeface="UD デジタル 教科書体 NK-B" panose="02020700000000000000" pitchFamily="18" charset="-128"/>
                        </a:rPr>
                        <a:t>RNA</a:t>
                      </a:r>
                      <a:r>
                        <a:rPr kumimoji="1" lang="ja-JP" altLang="en-US" sz="1600" dirty="0" smtClean="0">
                          <a:latin typeface="UD デジタル 教科書体 NK-B" panose="02020700000000000000" pitchFamily="18" charset="-128"/>
                          <a:ea typeface="UD デジタル 教科書体 NK-B" panose="02020700000000000000" pitchFamily="18" charset="-128"/>
                        </a:rPr>
                        <a:t>一塩基編集技術</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3822472762"/>
                  </a:ext>
                </a:extLst>
              </a:tr>
              <a:tr h="370840">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LEAPER</a:t>
                      </a:r>
                      <a:endParaRPr kumimoji="1" lang="ja-JP" altLang="en-US" sz="2000" dirty="0">
                        <a:latin typeface="Cooper Black" panose="0208090404030B020404" pitchFamily="18" charset="0"/>
                        <a:ea typeface="UD デジタル 教科書体 NK-B" panose="02020700000000000000" pitchFamily="18" charset="-128"/>
                      </a:endParaRPr>
                    </a:p>
                  </a:txBody>
                  <a:tcPr anchor="ct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アンチセンス</a:t>
                      </a:r>
                      <a:r>
                        <a:rPr kumimoji="1" lang="en-US" altLang="ja-JP" sz="1600" dirty="0" smtClean="0">
                          <a:latin typeface="UD デジタル 教科書体 NK-B" panose="02020700000000000000" pitchFamily="18" charset="-128"/>
                          <a:ea typeface="UD デジタル 教科書体 NK-B" panose="02020700000000000000" pitchFamily="18" charset="-128"/>
                        </a:rPr>
                        <a:t>RNA</a:t>
                      </a:r>
                      <a:r>
                        <a:rPr kumimoji="1" lang="ja-JP" altLang="en-US" sz="1600" dirty="0" smtClean="0">
                          <a:latin typeface="UD デジタル 教科書体 NK-B" panose="02020700000000000000" pitchFamily="18" charset="-128"/>
                          <a:ea typeface="UD デジタル 教科書体 NK-B" panose="02020700000000000000" pitchFamily="18" charset="-128"/>
                        </a:rPr>
                        <a:t>　</a:t>
                      </a:r>
                      <a:endParaRPr kumimoji="1" lang="en-US" altLang="ja-JP" sz="1600" dirty="0" smtClean="0">
                        <a:latin typeface="UD デジタル 教科書体 NK-B" panose="02020700000000000000" pitchFamily="18" charset="-128"/>
                        <a:ea typeface="UD デジタル 教科書体 NK-B" panose="02020700000000000000" pitchFamily="18" charset="-128"/>
                      </a:endParaRPr>
                    </a:p>
                    <a:p>
                      <a:r>
                        <a:rPr kumimoji="1" lang="ja-JP" altLang="en-US" sz="1600" dirty="0" smtClean="0">
                          <a:latin typeface="UD デジタル 教科書体 NK-B" panose="02020700000000000000" pitchFamily="18" charset="-128"/>
                          <a:ea typeface="UD デジタル 教科書体 NK-B" panose="02020700000000000000" pitchFamily="18" charset="-128"/>
                        </a:rPr>
                        <a:t>（＋細胞内に存在する</a:t>
                      </a:r>
                      <a:r>
                        <a:rPr kumimoji="1" lang="en-US" altLang="ja-JP" sz="1600" dirty="0" smtClean="0">
                          <a:latin typeface="UD デジタル 教科書体 NK-B" panose="02020700000000000000" pitchFamily="18" charset="-128"/>
                          <a:ea typeface="UD デジタル 教科書体 NK-B" panose="02020700000000000000" pitchFamily="18" charset="-128"/>
                        </a:rPr>
                        <a:t>ADAR2</a:t>
                      </a:r>
                      <a:r>
                        <a:rPr kumimoji="1" lang="ja-JP" altLang="en-US" sz="1600" dirty="0" smtClean="0">
                          <a:latin typeface="UD デジタル 教科書体 NK-B" panose="02020700000000000000" pitchFamily="18" charset="-128"/>
                          <a:ea typeface="UD デジタル 教科書体 NK-B" panose="02020700000000000000" pitchFamily="18" charset="-128"/>
                        </a:rPr>
                        <a:t>を利用）</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400" u="sng" dirty="0" smtClean="0">
                          <a:latin typeface="Cooper Black" panose="0208090404030B020404" pitchFamily="18" charset="0"/>
                          <a:ea typeface="UD デジタル 教科書体 NK-B" panose="02020700000000000000" pitchFamily="18" charset="-128"/>
                        </a:rPr>
                        <a:t>A</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to</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I</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b="1" dirty="0" smtClean="0">
                          <a:solidFill>
                            <a:srgbClr val="C00000"/>
                          </a:solidFill>
                          <a:latin typeface="UD デジタル 教科書体 NK-B" panose="02020700000000000000" pitchFamily="18" charset="-128"/>
                          <a:ea typeface="UD デジタル 教科書体 NK-B" panose="02020700000000000000" pitchFamily="18" charset="-128"/>
                        </a:rPr>
                        <a:t>Ｃ</a:t>
                      </a:r>
                      <a:r>
                        <a:rPr kumimoji="1" lang="en-US" altLang="ja-JP" sz="1600" b="1" dirty="0" smtClean="0">
                          <a:solidFill>
                            <a:srgbClr val="C00000"/>
                          </a:solidFill>
                          <a:latin typeface="UD デジタル 教科書体 NK-B" panose="02020700000000000000" pitchFamily="18" charset="-128"/>
                          <a:ea typeface="UD デジタル 教科書体 NK-B" panose="02020700000000000000" pitchFamily="18" charset="-128"/>
                        </a:rPr>
                        <a:t>RISPR</a:t>
                      </a:r>
                      <a:r>
                        <a:rPr kumimoji="1" lang="ja-JP" altLang="en-US" sz="1600" b="1" dirty="0" smtClean="0">
                          <a:solidFill>
                            <a:srgbClr val="C00000"/>
                          </a:solidFill>
                          <a:latin typeface="UD デジタル 教科書体 NK-B" panose="02020700000000000000" pitchFamily="18" charset="-128"/>
                          <a:ea typeface="UD デジタル 教科書体 NK-B" panose="02020700000000000000" pitchFamily="18" charset="-128"/>
                        </a:rPr>
                        <a:t>フリー</a:t>
                      </a:r>
                      <a:endParaRPr kumimoji="1" lang="en-US" altLang="ja-JP" sz="1600" b="1" dirty="0" smtClean="0">
                        <a:solidFill>
                          <a:srgbClr val="C00000"/>
                        </a:solidFill>
                        <a:latin typeface="UD デジタル 教科書体 NK-B" panose="02020700000000000000" pitchFamily="18" charset="-128"/>
                        <a:ea typeface="UD デジタル 教科書体 NK-B" panose="02020700000000000000" pitchFamily="18" charset="-128"/>
                      </a:endParaRPr>
                    </a:p>
                    <a:p>
                      <a:r>
                        <a:rPr kumimoji="1" lang="ja-JP" altLang="en-US" sz="1600" dirty="0" smtClean="0">
                          <a:latin typeface="UD デジタル 教科書体 NK-B" panose="02020700000000000000" pitchFamily="18" charset="-128"/>
                          <a:ea typeface="UD デジタル 教科書体 NK-B" panose="02020700000000000000" pitchFamily="18" charset="-128"/>
                        </a:rPr>
                        <a:t>細胞導入手法が多様</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1554456976"/>
                  </a:ext>
                </a:extLst>
              </a:tr>
            </a:tbl>
          </a:graphicData>
        </a:graphic>
      </p:graphicFrame>
      <p:sp>
        <p:nvSpPr>
          <p:cNvPr id="4" name="テキスト ボックス 3"/>
          <p:cNvSpPr txBox="1"/>
          <p:nvPr/>
        </p:nvSpPr>
        <p:spPr>
          <a:xfrm>
            <a:off x="770020" y="5342492"/>
            <a:ext cx="11365831" cy="1077218"/>
          </a:xfrm>
          <a:prstGeom prst="rect">
            <a:avLst/>
          </a:prstGeom>
          <a:noFill/>
        </p:spPr>
        <p:txBody>
          <a:bodyPr wrap="square" rtlCol="0">
            <a:spAutoFit/>
          </a:bodyPr>
          <a:lstStyle/>
          <a:p>
            <a:r>
              <a:rPr kumimoji="1" lang="en-US" altLang="ja-JP" sz="1600" dirty="0" smtClean="0">
                <a:latin typeface="Cooper Black" panose="0208090404030B020404" pitchFamily="18" charset="0"/>
              </a:rPr>
              <a:t>REPAIR     : </a:t>
            </a:r>
            <a:r>
              <a:rPr kumimoji="1" lang="en-US" altLang="ja-JP" sz="1600" dirty="0" smtClean="0">
                <a:solidFill>
                  <a:srgbClr val="C00000"/>
                </a:solidFill>
                <a:latin typeface="Cooper Black" panose="0208090404030B020404" pitchFamily="18" charset="0"/>
              </a:rPr>
              <a:t>RNA</a:t>
            </a:r>
            <a:r>
              <a:rPr kumimoji="1" lang="en-US" altLang="ja-JP" sz="1600" dirty="0" smtClean="0">
                <a:latin typeface="Cooper Black" panose="0208090404030B020404" pitchFamily="18" charset="0"/>
              </a:rPr>
              <a:t> editing for programmable </a:t>
            </a:r>
            <a:r>
              <a:rPr kumimoji="1" lang="en-US" altLang="ja-JP" sz="1600" dirty="0" smtClean="0">
                <a:solidFill>
                  <a:srgbClr val="C00000"/>
                </a:solidFill>
                <a:latin typeface="Cooper Black" panose="0208090404030B020404" pitchFamily="18" charset="0"/>
              </a:rPr>
              <a:t>A to I </a:t>
            </a:r>
            <a:r>
              <a:rPr kumimoji="1" lang="en-US" altLang="ja-JP" sz="1600" dirty="0" smtClean="0">
                <a:latin typeface="Cooper Black" panose="0208090404030B020404" pitchFamily="18" charset="0"/>
              </a:rPr>
              <a:t>replacement</a:t>
            </a:r>
          </a:p>
          <a:p>
            <a:r>
              <a:rPr lang="en-US" altLang="ja-JP" sz="1600" dirty="0" smtClean="0">
                <a:latin typeface="Cooper Black" panose="0208090404030B020404" pitchFamily="18" charset="0"/>
              </a:rPr>
              <a:t>RESURE	   : </a:t>
            </a:r>
            <a:r>
              <a:rPr lang="en-US" altLang="ja-JP" sz="1600" dirty="0" smtClean="0">
                <a:solidFill>
                  <a:srgbClr val="C00000"/>
                </a:solidFill>
                <a:latin typeface="Cooper Black" panose="0208090404030B020404" pitchFamily="18" charset="0"/>
              </a:rPr>
              <a:t>RNA</a:t>
            </a:r>
            <a:r>
              <a:rPr lang="en-US" altLang="ja-JP" sz="1600" dirty="0" smtClean="0">
                <a:latin typeface="Cooper Black" panose="0208090404030B020404" pitchFamily="18" charset="0"/>
              </a:rPr>
              <a:t> editing for specific </a:t>
            </a:r>
            <a:r>
              <a:rPr lang="en-US" altLang="ja-JP" sz="1600" dirty="0" smtClean="0">
                <a:solidFill>
                  <a:srgbClr val="C00000"/>
                </a:solidFill>
                <a:latin typeface="Cooper Black" panose="0208090404030B020404" pitchFamily="18" charset="0"/>
              </a:rPr>
              <a:t>C to U </a:t>
            </a:r>
            <a:r>
              <a:rPr lang="en-US" altLang="ja-JP" sz="1600" dirty="0" smtClean="0">
                <a:latin typeface="Cooper Black" panose="0208090404030B020404" pitchFamily="18" charset="0"/>
              </a:rPr>
              <a:t>exchange</a:t>
            </a:r>
          </a:p>
          <a:p>
            <a:r>
              <a:rPr lang="en-US" altLang="ja-JP" sz="1600" dirty="0" smtClean="0">
                <a:latin typeface="Cooper Black" panose="0208090404030B020404" pitchFamily="18" charset="0"/>
              </a:rPr>
              <a:t>RESTORE : recruiting endogenous </a:t>
            </a:r>
            <a:r>
              <a:rPr lang="en-US" altLang="ja-JP" sz="1600" dirty="0" smtClean="0">
                <a:solidFill>
                  <a:srgbClr val="C00000"/>
                </a:solidFill>
                <a:latin typeface="Cooper Black" panose="0208090404030B020404" pitchFamily="18" charset="0"/>
              </a:rPr>
              <a:t>ADAR</a:t>
            </a:r>
            <a:r>
              <a:rPr lang="en-US" altLang="ja-JP" sz="1600" dirty="0" smtClean="0">
                <a:latin typeface="Cooper Black" panose="0208090404030B020404" pitchFamily="18" charset="0"/>
              </a:rPr>
              <a:t> to specific transcripts for oligonucleotide-mediated </a:t>
            </a:r>
            <a:r>
              <a:rPr lang="en-US" altLang="ja-JP" sz="1600" dirty="0" smtClean="0">
                <a:solidFill>
                  <a:srgbClr val="C00000"/>
                </a:solidFill>
                <a:latin typeface="Cooper Black" panose="0208090404030B020404" pitchFamily="18" charset="0"/>
              </a:rPr>
              <a:t>RNA</a:t>
            </a:r>
            <a:r>
              <a:rPr lang="en-US" altLang="ja-JP" sz="1600" dirty="0" smtClean="0">
                <a:latin typeface="Cooper Black" panose="0208090404030B020404" pitchFamily="18" charset="0"/>
              </a:rPr>
              <a:t> editing</a:t>
            </a:r>
          </a:p>
          <a:p>
            <a:r>
              <a:rPr lang="en-US" altLang="ja-JP" sz="1600" dirty="0" smtClean="0">
                <a:latin typeface="Cooper Black" panose="0208090404030B020404" pitchFamily="18" charset="0"/>
              </a:rPr>
              <a:t>LEAPER	   : leveraging editing endogenous </a:t>
            </a:r>
            <a:r>
              <a:rPr lang="en-US" altLang="ja-JP" sz="1600" dirty="0" smtClean="0">
                <a:solidFill>
                  <a:srgbClr val="C00000"/>
                </a:solidFill>
                <a:latin typeface="Cooper Black" panose="0208090404030B020404" pitchFamily="18" charset="0"/>
              </a:rPr>
              <a:t>ADAR</a:t>
            </a:r>
            <a:r>
              <a:rPr lang="en-US" altLang="ja-JP" sz="1600" dirty="0" smtClean="0">
                <a:latin typeface="Cooper Black" panose="0208090404030B020404" pitchFamily="18" charset="0"/>
              </a:rPr>
              <a:t> for programmable editing of </a:t>
            </a:r>
            <a:r>
              <a:rPr lang="en-US" altLang="ja-JP" sz="1600" dirty="0" smtClean="0">
                <a:solidFill>
                  <a:srgbClr val="C00000"/>
                </a:solidFill>
                <a:latin typeface="Cooper Black" panose="0208090404030B020404" pitchFamily="18" charset="0"/>
              </a:rPr>
              <a:t>RNA</a:t>
            </a:r>
            <a:r>
              <a:rPr lang="en-US" altLang="ja-JP" sz="1600" dirty="0" smtClean="0">
                <a:latin typeface="Cooper Black" panose="0208090404030B020404" pitchFamily="18" charset="0"/>
              </a:rPr>
              <a:t> </a:t>
            </a:r>
            <a:endParaRPr kumimoji="1" lang="ja-JP" altLang="en-US" sz="1600" dirty="0">
              <a:latin typeface="Cooper Black" panose="0208090404030B020404" pitchFamily="18" charset="0"/>
            </a:endParaRPr>
          </a:p>
        </p:txBody>
      </p:sp>
      <p:sp>
        <p:nvSpPr>
          <p:cNvPr id="5" name="テキスト ボックス 4"/>
          <p:cNvSpPr txBox="1"/>
          <p:nvPr/>
        </p:nvSpPr>
        <p:spPr>
          <a:xfrm>
            <a:off x="770020" y="5003938"/>
            <a:ext cx="8526381" cy="338554"/>
          </a:xfrm>
          <a:prstGeom prst="rect">
            <a:avLst/>
          </a:prstGeom>
          <a:noFill/>
        </p:spPr>
        <p:txBody>
          <a:bodyPr wrap="square" rtlCol="0">
            <a:spAutoFit/>
          </a:bodyPr>
          <a:lstStyle/>
          <a:p>
            <a:r>
              <a:rPr kumimoji="1" lang="en-US" altLang="ja-JP" sz="1600" dirty="0" smtClean="0">
                <a:latin typeface="Cooper Black" panose="0208090404030B020404" pitchFamily="18" charset="0"/>
                <a:ea typeface="UD デジタル 教科書体 NK-B" panose="02020700000000000000" pitchFamily="18" charset="-128"/>
              </a:rPr>
              <a:t>ADAR</a:t>
            </a:r>
            <a:r>
              <a:rPr kumimoji="1" lang="ja-JP" altLang="en-US" sz="1600" dirty="0" smtClean="0">
                <a:latin typeface="Cooper Black" panose="0208090404030B020404" pitchFamily="18" charset="0"/>
                <a:ea typeface="UD デジタル 教科書体 NK-B" panose="02020700000000000000" pitchFamily="18" charset="-128"/>
              </a:rPr>
              <a:t>は、</a:t>
            </a:r>
            <a:r>
              <a:rPr kumimoji="1" lang="en-US" altLang="ja-JP" sz="1600" dirty="0" smtClean="0">
                <a:solidFill>
                  <a:srgbClr val="C00000"/>
                </a:solidFill>
                <a:latin typeface="Cooper Black" panose="0208090404030B020404" pitchFamily="18" charset="0"/>
                <a:ea typeface="UD デジタル 教科書体 NK-B" panose="02020700000000000000" pitchFamily="18" charset="-128"/>
              </a:rPr>
              <a:t>RNA</a:t>
            </a:r>
            <a:r>
              <a:rPr kumimoji="1" lang="ja-JP" altLang="en-US" sz="1600" dirty="0" smtClean="0">
                <a:solidFill>
                  <a:srgbClr val="C00000"/>
                </a:solidFill>
                <a:latin typeface="Cooper Black" panose="0208090404030B020404" pitchFamily="18" charset="0"/>
                <a:ea typeface="UD デジタル 教科書体 NK-B" panose="02020700000000000000" pitchFamily="18" charset="-128"/>
              </a:rPr>
              <a:t>編集酵素</a:t>
            </a:r>
            <a:r>
              <a:rPr kumimoji="1" lang="ja-JP" altLang="en-US" sz="1600" dirty="0" smtClean="0">
                <a:latin typeface="Cooper Black" panose="0208090404030B020404" pitchFamily="18" charset="0"/>
                <a:ea typeface="UD デジタル 教科書体 NK-B" panose="02020700000000000000" pitchFamily="18" charset="-128"/>
              </a:rPr>
              <a:t>（</a:t>
            </a:r>
            <a:r>
              <a:rPr kumimoji="1" lang="en-US" altLang="ja-JP" sz="1600" dirty="0" smtClean="0">
                <a:latin typeface="Cooper Black" panose="0208090404030B020404" pitchFamily="18" charset="0"/>
                <a:ea typeface="UD デジタル 教科書体 NK-B" panose="02020700000000000000" pitchFamily="18" charset="-128"/>
              </a:rPr>
              <a:t>Adenosine deaminase acting on RNA</a:t>
            </a:r>
            <a:r>
              <a:rPr kumimoji="1" lang="ja-JP" altLang="en-US" sz="1600" dirty="0" smtClean="0">
                <a:latin typeface="Cooper Black" panose="0208090404030B020404" pitchFamily="18" charset="0"/>
                <a:ea typeface="UD デジタル 教科書体 NK-B" panose="02020700000000000000" pitchFamily="18" charset="-128"/>
              </a:rPr>
              <a:t>）細胞内に存在する</a:t>
            </a:r>
            <a:endParaRPr kumimoji="1" lang="ja-JP" altLang="en-US" sz="1600" dirty="0">
              <a:latin typeface="Cooper Black" panose="0208090404030B020404" pitchFamily="18" charset="0"/>
              <a:ea typeface="UD デジタル 教科書体 NK-B" panose="02020700000000000000" pitchFamily="18" charset="-128"/>
            </a:endParaRPr>
          </a:p>
        </p:txBody>
      </p:sp>
    </p:spTree>
    <p:extLst>
      <p:ext uri="{BB962C8B-B14F-4D97-AF65-F5344CB8AC3E}">
        <p14:creationId xmlns:p14="http://schemas.microsoft.com/office/powerpoint/2010/main" val="3074128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表 4">
            <a:extLst>
              <a:ext uri="{FF2B5EF4-FFF2-40B4-BE49-F238E27FC236}">
                <a16:creationId xmlns:a16="http://schemas.microsoft.com/office/drawing/2014/main" id="{F800E78A-BC27-4A95-AFAF-E764973BE2BF}"/>
              </a:ext>
            </a:extLst>
          </p:cNvPr>
          <p:cNvGraphicFramePr>
            <a:graphicFrameLocks noGrp="1"/>
          </p:cNvGraphicFramePr>
          <p:nvPr>
            <p:extLst>
              <p:ext uri="{D42A27DB-BD31-4B8C-83A1-F6EECF244321}">
                <p14:modId xmlns:p14="http://schemas.microsoft.com/office/powerpoint/2010/main" val="1558774889"/>
              </p:ext>
            </p:extLst>
          </p:nvPr>
        </p:nvGraphicFramePr>
        <p:xfrm>
          <a:off x="1" y="1741964"/>
          <a:ext cx="12192000" cy="3383280"/>
        </p:xfrm>
        <a:graphic>
          <a:graphicData uri="http://schemas.openxmlformats.org/drawingml/2006/table">
            <a:tbl>
              <a:tblPr firstRow="1" bandRow="1">
                <a:tableStyleId>{6E25E649-3F16-4E02-A733-19D2CDBF48F0}</a:tableStyleId>
              </a:tblPr>
              <a:tblGrid>
                <a:gridCol w="2537716">
                  <a:extLst>
                    <a:ext uri="{9D8B030D-6E8A-4147-A177-3AD203B41FA5}">
                      <a16:colId xmlns:a16="http://schemas.microsoft.com/office/drawing/2014/main" val="917144207"/>
                    </a:ext>
                  </a:extLst>
                </a:gridCol>
                <a:gridCol w="7561780">
                  <a:extLst>
                    <a:ext uri="{9D8B030D-6E8A-4147-A177-3AD203B41FA5}">
                      <a16:colId xmlns:a16="http://schemas.microsoft.com/office/drawing/2014/main" val="2303484867"/>
                    </a:ext>
                  </a:extLst>
                </a:gridCol>
                <a:gridCol w="2092504">
                  <a:extLst>
                    <a:ext uri="{9D8B030D-6E8A-4147-A177-3AD203B41FA5}">
                      <a16:colId xmlns:a16="http://schemas.microsoft.com/office/drawing/2014/main" val="852407910"/>
                    </a:ext>
                  </a:extLst>
                </a:gridCol>
              </a:tblGrid>
              <a:tr h="0">
                <a:tc>
                  <a:txBody>
                    <a:bodyPr/>
                    <a:lstStyle/>
                    <a:p>
                      <a:pPr algn="ctr"/>
                      <a:r>
                        <a:rPr kumimoji="1" lang="ja-JP" altLang="en-US" sz="1600" dirty="0" smtClean="0">
                          <a:latin typeface="Meiryo UI" panose="020B0604030504040204" pitchFamily="50" charset="-128"/>
                          <a:ea typeface="Meiryo UI" panose="020B0604030504040204" pitchFamily="50" charset="-128"/>
                        </a:rPr>
                        <a:t>企業名</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概要・基盤技術</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備考</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99355932"/>
                  </a:ext>
                </a:extLst>
              </a:tr>
              <a:tr h="360024">
                <a:tc>
                  <a:txBody>
                    <a:bodyPr/>
                    <a:lstStyle/>
                    <a:p>
                      <a:r>
                        <a:rPr kumimoji="1" lang="en-US" altLang="ja-JP" sz="1600" dirty="0" err="1" smtClean="0">
                          <a:latin typeface="UD デジタル 教科書体 NK-B" panose="02020700000000000000" pitchFamily="18" charset="-128"/>
                          <a:ea typeface="UD デジタル 教科書体 NK-B" panose="02020700000000000000" pitchFamily="18" charset="-128"/>
                        </a:rPr>
                        <a:t>ProQR</a:t>
                      </a:r>
                      <a:r>
                        <a:rPr kumimoji="1" lang="en-US" altLang="ja-JP" sz="1600" dirty="0" smtClean="0">
                          <a:latin typeface="UD デジタル 教科書体 NK-B" panose="02020700000000000000" pitchFamily="18" charset="-128"/>
                          <a:ea typeface="UD デジタル 教科書体 NK-B" panose="02020700000000000000" pitchFamily="18" charset="-128"/>
                        </a:rPr>
                        <a:t> </a:t>
                      </a:r>
                      <a:r>
                        <a:rPr kumimoji="1" lang="en-US" altLang="ja-JP" sz="16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Therapeutics</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400" dirty="0" err="1" smtClean="0">
                          <a:latin typeface="Meiryo UI" panose="020B0604030504040204" pitchFamily="50" charset="-128"/>
                          <a:ea typeface="Meiryo UI" panose="020B0604030504040204" pitchFamily="50" charset="-128"/>
                        </a:rPr>
                        <a:t>Axiomer</a:t>
                      </a:r>
                      <a:r>
                        <a:rPr kumimoji="1" lang="ja-JP" altLang="en-US" sz="1400" dirty="0" smtClean="0">
                          <a:latin typeface="Meiryo UI" panose="020B0604030504040204" pitchFamily="50" charset="-128"/>
                          <a:ea typeface="Meiryo UI" panose="020B0604030504040204" pitchFamily="50" charset="-128"/>
                        </a:rPr>
                        <a:t>技術により</a:t>
                      </a:r>
                      <a:r>
                        <a:rPr kumimoji="1" lang="en-US" altLang="ja-JP" sz="1400" dirty="0" smtClean="0">
                          <a:latin typeface="Meiryo UI" panose="020B0604030504040204" pitchFamily="50" charset="-128"/>
                          <a:ea typeface="Meiryo UI" panose="020B0604030504040204" pitchFamily="50" charset="-128"/>
                        </a:rPr>
                        <a:t>G to A</a:t>
                      </a:r>
                      <a:r>
                        <a:rPr kumimoji="1" lang="ja-JP" altLang="en-US" sz="1400" dirty="0" smtClean="0">
                          <a:latin typeface="Meiryo UI" panose="020B0604030504040204" pitchFamily="50" charset="-128"/>
                          <a:ea typeface="Meiryo UI" panose="020B0604030504040204" pitchFamily="50" charset="-128"/>
                        </a:rPr>
                        <a:t>変異による遺伝性疾患を対象に核酸医薬を開発</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ハーラー症候群や囊胞性線維症などの</a:t>
                      </a:r>
                      <a:r>
                        <a:rPr kumimoji="1" lang="en-US" altLang="ja-JP" sz="1400" dirty="0" smtClean="0">
                          <a:latin typeface="Meiryo UI" panose="020B0604030504040204" pitchFamily="50" charset="-128"/>
                          <a:ea typeface="Meiryo UI" panose="020B0604030504040204" pitchFamily="50" charset="-128"/>
                        </a:rPr>
                        <a:t>pre-mRNA</a:t>
                      </a:r>
                      <a:r>
                        <a:rPr kumimoji="1" lang="ja-JP" altLang="en-US" sz="1400" dirty="0" smtClean="0">
                          <a:latin typeface="Meiryo UI" panose="020B0604030504040204" pitchFamily="50" charset="-128"/>
                          <a:ea typeface="Meiryo UI" panose="020B0604030504040204" pitchFamily="50" charset="-128"/>
                        </a:rPr>
                        <a:t>を編集する核酸医薬の前臨床</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2012</a:t>
                      </a:r>
                      <a:r>
                        <a:rPr kumimoji="1" lang="ja-JP" altLang="en-US" sz="1200" dirty="0" smtClean="0">
                          <a:latin typeface="UD デジタル 教科書体 NK-B" panose="02020700000000000000" pitchFamily="18" charset="-128"/>
                          <a:ea typeface="UD デジタル 教科書体 NK-B" panose="02020700000000000000" pitchFamily="18" charset="-128"/>
                        </a:rPr>
                        <a:t>年設立</a:t>
                      </a:r>
                      <a:r>
                        <a:rPr kumimoji="1" lang="en-US" altLang="ja-JP" sz="1200" dirty="0" smtClean="0">
                          <a:latin typeface="UD デジタル 教科書体 NK-B" panose="02020700000000000000" pitchFamily="18" charset="-128"/>
                          <a:ea typeface="UD デジタル 教科書体 NK-B" panose="02020700000000000000" pitchFamily="18" charset="-128"/>
                        </a:rPr>
                        <a:t>/</a:t>
                      </a:r>
                      <a:r>
                        <a:rPr kumimoji="1" lang="ja-JP" altLang="en-US" sz="1200" dirty="0" smtClean="0">
                          <a:latin typeface="UD デジタル 教科書体 NK-B" panose="02020700000000000000" pitchFamily="18" charset="-128"/>
                          <a:ea typeface="UD デジタル 教科書体 NK-B" panose="02020700000000000000" pitchFamily="18" charset="-128"/>
                        </a:rPr>
                        <a:t>上場</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2131470817"/>
                  </a:ext>
                </a:extLst>
              </a:tr>
              <a:tr h="370840">
                <a:tc>
                  <a:txBody>
                    <a:bodyPr/>
                    <a:lstStyle/>
                    <a:p>
                      <a:r>
                        <a:rPr kumimoji="1" lang="en-US" altLang="ja-JP" sz="16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Beam Therapeutics</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ヌクレアーゼ活性をなくしリンカーで脱アミノ化酵素を付加した</a:t>
                      </a:r>
                      <a:r>
                        <a:rPr kumimoji="1" lang="en-US" altLang="ja-JP" sz="1400" b="0" i="0" kern="1200" dirty="0" err="1" smtClean="0">
                          <a:solidFill>
                            <a:schemeClr val="dk1"/>
                          </a:solidFill>
                          <a:effectLst/>
                          <a:latin typeface="Meiryo UI" panose="020B0604030504040204" pitchFamily="50" charset="-128"/>
                          <a:ea typeface="Meiryo UI" panose="020B0604030504040204" pitchFamily="50" charset="-128"/>
                          <a:cs typeface="+mn-cs"/>
                        </a:rPr>
                        <a:t>Cas</a:t>
                      </a:r>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タンパク質と</a:t>
                      </a:r>
                      <a:r>
                        <a:rPr kumimoji="1" lang="en-US" altLang="ja-JP" sz="1400" b="0" i="0" kern="1200" dirty="0" smtClean="0">
                          <a:solidFill>
                            <a:schemeClr val="dk1"/>
                          </a:solidFill>
                          <a:effectLst/>
                          <a:latin typeface="Meiryo UI" panose="020B0604030504040204" pitchFamily="50" charset="-128"/>
                          <a:ea typeface="Meiryo UI" panose="020B0604030504040204" pitchFamily="50" charset="-128"/>
                          <a:cs typeface="+mn-cs"/>
                        </a:rPr>
                        <a:t>gRNA</a:t>
                      </a:r>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を導入し</a:t>
                      </a:r>
                      <a:r>
                        <a:rPr kumimoji="1" lang="en-US" altLang="ja-JP" sz="1400" b="0" i="0" kern="1200" dirty="0" smtClean="0">
                          <a:solidFill>
                            <a:schemeClr val="dk1"/>
                          </a:solidFill>
                          <a:effectLst/>
                          <a:latin typeface="Meiryo UI" panose="020B0604030504040204" pitchFamily="50" charset="-128"/>
                          <a:ea typeface="Meiryo UI" panose="020B0604030504040204" pitchFamily="50" charset="-128"/>
                          <a:cs typeface="+mn-cs"/>
                        </a:rPr>
                        <a:t>DNA</a:t>
                      </a:r>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の標的配列を</a:t>
                      </a:r>
                      <a:r>
                        <a:rPr kumimoji="1" lang="en-US" altLang="ja-JP" sz="1400" b="0" i="0" kern="1200" dirty="0" smtClean="0">
                          <a:solidFill>
                            <a:schemeClr val="dk1"/>
                          </a:solidFill>
                          <a:effectLst/>
                          <a:latin typeface="Meiryo UI" panose="020B0604030504040204" pitchFamily="50" charset="-128"/>
                          <a:ea typeface="Meiryo UI" panose="020B0604030504040204" pitchFamily="50" charset="-128"/>
                          <a:cs typeface="+mn-cs"/>
                        </a:rPr>
                        <a:t>gRNA</a:t>
                      </a:r>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で捕捉し一塩基編集技術で書き換え</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en-US" altLang="ja-JP" sz="1200" dirty="0" smtClean="0">
                          <a:latin typeface="UD デジタル 教科書体 NK-B" panose="02020700000000000000" pitchFamily="18" charset="-128"/>
                          <a:ea typeface="UD デジタル 教科書体 NK-B" panose="02020700000000000000" pitchFamily="18" charset="-128"/>
                        </a:rPr>
                        <a:t>2017</a:t>
                      </a:r>
                      <a:r>
                        <a:rPr kumimoji="1" lang="ja-JP" altLang="en-US" sz="1200" dirty="0" smtClean="0">
                          <a:latin typeface="UD デジタル 教科書体 NK-B" panose="02020700000000000000" pitchFamily="18" charset="-128"/>
                          <a:ea typeface="UD デジタル 教科書体 NK-B" panose="02020700000000000000" pitchFamily="18" charset="-128"/>
                        </a:rPr>
                        <a:t>年設立</a:t>
                      </a:r>
                      <a:r>
                        <a:rPr kumimoji="1" lang="en-US" altLang="ja-JP" sz="1200" dirty="0" smtClean="0">
                          <a:latin typeface="UD デジタル 教科書体 NK-B" panose="02020700000000000000" pitchFamily="18" charset="-128"/>
                          <a:ea typeface="UD デジタル 教科書体 NK-B" panose="02020700000000000000" pitchFamily="18" charset="-128"/>
                        </a:rPr>
                        <a:t>/</a:t>
                      </a:r>
                      <a:r>
                        <a:rPr kumimoji="1" lang="ja-JP" altLang="en-US" sz="1200" dirty="0" smtClean="0">
                          <a:latin typeface="UD デジタル 教科書体 NK-B" panose="02020700000000000000" pitchFamily="18" charset="-128"/>
                          <a:ea typeface="UD デジタル 教科書体 NK-B" panose="02020700000000000000" pitchFamily="18" charset="-128"/>
                        </a:rPr>
                        <a:t>上場</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2611277616"/>
                  </a:ext>
                </a:extLst>
              </a:tr>
              <a:tr h="370840">
                <a:tc>
                  <a:txBody>
                    <a:bodyPr/>
                    <a:lstStyle/>
                    <a:p>
                      <a:r>
                        <a:rPr kumimoji="1" lang="en-US" altLang="ja-JP" sz="1600" dirty="0" smtClean="0">
                          <a:latin typeface="UD デジタル 教科書体 NK-B" panose="02020700000000000000" pitchFamily="18" charset="-128"/>
                          <a:ea typeface="UD デジタル 教科書体 NK-B" panose="02020700000000000000" pitchFamily="18" charset="-128"/>
                        </a:rPr>
                        <a:t>ACCENT Therapeutics</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癌の発症や増殖に関与する</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修飾タンパク質（</a:t>
                      </a:r>
                      <a:r>
                        <a:rPr kumimoji="1" lang="en-US" altLang="ja-JP" sz="1400" dirty="0" smtClean="0">
                          <a:latin typeface="Meiryo UI" panose="020B0604030504040204" pitchFamily="50" charset="-128"/>
                          <a:ea typeface="Meiryo UI" panose="020B0604030504040204" pitchFamily="50" charset="-128"/>
                        </a:rPr>
                        <a:t>RMPs</a:t>
                      </a:r>
                      <a:r>
                        <a:rPr kumimoji="1" lang="ja-JP" altLang="en-US" sz="1400" dirty="0" smtClean="0">
                          <a:latin typeface="Meiryo UI" panose="020B0604030504040204" pitchFamily="50" charset="-128"/>
                          <a:ea typeface="Meiryo UI" panose="020B0604030504040204" pitchFamily="50" charset="-128"/>
                        </a:rPr>
                        <a:t>）を特異的に阻害する低分子薬を開発</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UD デジタル 教科書体 NK-B" panose="02020700000000000000" pitchFamily="18" charset="-128"/>
                          <a:ea typeface="UD デジタル 教科書体 NK-B" panose="02020700000000000000" pitchFamily="18" charset="-128"/>
                        </a:rPr>
                        <a:t>2017</a:t>
                      </a:r>
                      <a:r>
                        <a:rPr kumimoji="1" lang="ja-JP" altLang="en-US" sz="1200" dirty="0" smtClean="0">
                          <a:latin typeface="UD デジタル 教科書体 NK-B" panose="02020700000000000000" pitchFamily="18" charset="-128"/>
                          <a:ea typeface="UD デジタル 教科書体 NK-B" panose="02020700000000000000" pitchFamily="18" charset="-128"/>
                        </a:rPr>
                        <a:t>年設立</a:t>
                      </a:r>
                    </a:p>
                    <a:p>
                      <a:r>
                        <a:rPr kumimoji="1" lang="en-US" altLang="ja-JP" sz="1200" dirty="0" smtClean="0">
                          <a:latin typeface="UD デジタル 教科書体 NK-B" panose="02020700000000000000" pitchFamily="18" charset="-128"/>
                          <a:ea typeface="UD デジタル 教科書体 NK-B" panose="02020700000000000000" pitchFamily="18" charset="-128"/>
                        </a:rPr>
                        <a:t>4,000</a:t>
                      </a:r>
                      <a:r>
                        <a:rPr kumimoji="1" lang="ja-JP" altLang="en-US" sz="1200" dirty="0" smtClean="0">
                          <a:latin typeface="UD デジタル 教科書体 NK-B" panose="02020700000000000000" pitchFamily="18" charset="-128"/>
                          <a:ea typeface="UD デジタル 教科書体 NK-B" panose="02020700000000000000" pitchFamily="18" charset="-128"/>
                        </a:rPr>
                        <a:t>万ドル</a:t>
                      </a:r>
                      <a:r>
                        <a:rPr kumimoji="1" lang="en-US" altLang="ja-JP" sz="1200" dirty="0" smtClean="0">
                          <a:latin typeface="UD デジタル 教科書体 NK-B" panose="02020700000000000000" pitchFamily="18" charset="-128"/>
                          <a:ea typeface="UD デジタル 教科書体 NK-B" panose="02020700000000000000" pitchFamily="18" charset="-128"/>
                        </a:rPr>
                        <a:t>/</a:t>
                      </a:r>
                      <a:r>
                        <a:rPr kumimoji="1" lang="ja-JP" altLang="en-US" sz="1200" dirty="0" smtClean="0">
                          <a:latin typeface="UD デジタル 教科書体 NK-B" panose="02020700000000000000" pitchFamily="18" charset="-128"/>
                          <a:ea typeface="UD デジタル 教科書体 NK-B" panose="02020700000000000000" pitchFamily="18" charset="-128"/>
                        </a:rPr>
                        <a:t>シリーズ</a:t>
                      </a:r>
                      <a:r>
                        <a:rPr kumimoji="1" lang="en-US" altLang="ja-JP" sz="1200" dirty="0" smtClean="0">
                          <a:latin typeface="UD デジタル 教科書体 NK-B" panose="02020700000000000000" pitchFamily="18" charset="-128"/>
                          <a:ea typeface="UD デジタル 教科書体 NK-B" panose="02020700000000000000" pitchFamily="18" charset="-128"/>
                        </a:rPr>
                        <a:t>A</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3858049934"/>
                  </a:ext>
                </a:extLst>
              </a:tr>
              <a:tr h="370840">
                <a:tc>
                  <a:txBody>
                    <a:bodyPr/>
                    <a:lstStyle/>
                    <a:p>
                      <a:r>
                        <a:rPr kumimoji="1" lang="en-US" altLang="ja-JP" sz="1600" dirty="0" smtClean="0">
                          <a:latin typeface="UD デジタル 教科書体 NK-B" panose="02020700000000000000" pitchFamily="18" charset="-128"/>
                          <a:ea typeface="UD デジタル 教科書体 NK-B" panose="02020700000000000000" pitchFamily="18" charset="-128"/>
                        </a:rPr>
                        <a:t>Shape Therapeutics</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400" dirty="0" smtClean="0">
                          <a:latin typeface="Meiryo UI" panose="020B0604030504040204" pitchFamily="50" charset="-128"/>
                          <a:ea typeface="Meiryo UI" panose="020B0604030504040204" pitchFamily="50" charset="-128"/>
                        </a:rPr>
                        <a:t>ADAR</a:t>
                      </a:r>
                      <a:r>
                        <a:rPr kumimoji="1" lang="ja-JP" altLang="en-US" sz="1400" dirty="0" err="1"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サプレッサー</a:t>
                      </a:r>
                      <a:r>
                        <a:rPr kumimoji="1" lang="en-US" altLang="ja-JP" sz="1400" dirty="0" err="1" smtClean="0">
                          <a:latin typeface="Meiryo UI" panose="020B0604030504040204" pitchFamily="50" charset="-128"/>
                          <a:ea typeface="Meiryo UI" panose="020B0604030504040204" pitchFamily="50" charset="-128"/>
                        </a:rPr>
                        <a:t>tRNA</a:t>
                      </a:r>
                      <a:r>
                        <a:rPr kumimoji="1" lang="ja-JP" altLang="en-US" sz="1400" dirty="0" err="1"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組換えアデノ随伴ウイルス（</a:t>
                      </a:r>
                      <a:r>
                        <a:rPr kumimoji="1" lang="en-US" altLang="ja-JP" sz="1400" dirty="0" smtClean="0">
                          <a:latin typeface="Meiryo UI" panose="020B0604030504040204" pitchFamily="50" charset="-128"/>
                          <a:ea typeface="Meiryo UI" panose="020B0604030504040204" pitchFamily="50" charset="-128"/>
                        </a:rPr>
                        <a:t>AAV</a:t>
                      </a:r>
                      <a:r>
                        <a:rPr kumimoji="1" lang="ja-JP" altLang="en-US" sz="1400" dirty="0" smtClean="0">
                          <a:latin typeface="Meiryo UI" panose="020B0604030504040204" pitchFamily="50" charset="-128"/>
                          <a:ea typeface="Meiryo UI" panose="020B0604030504040204" pitchFamily="50" charset="-128"/>
                        </a:rPr>
                        <a:t>）などを利用し神経性疾患、癌、代謝性疾患、希少な遺伝性疾患を対象に</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治療法を開発</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UD デジタル 教科書体 NK-B" panose="02020700000000000000" pitchFamily="18" charset="-128"/>
                          <a:ea typeface="UD デジタル 教科書体 NK-B" panose="02020700000000000000" pitchFamily="18" charset="-128"/>
                        </a:rPr>
                        <a:t>2018</a:t>
                      </a:r>
                      <a:r>
                        <a:rPr kumimoji="1" lang="ja-JP" altLang="en-US" sz="1200" dirty="0" smtClean="0">
                          <a:latin typeface="UD デジタル 教科書体 NK-B" panose="02020700000000000000" pitchFamily="18" charset="-128"/>
                          <a:ea typeface="UD デジタル 教科書体 NK-B" panose="02020700000000000000" pitchFamily="18" charset="-128"/>
                        </a:rPr>
                        <a:t>年設立</a:t>
                      </a:r>
                    </a:p>
                    <a:p>
                      <a:r>
                        <a:rPr kumimoji="1" lang="en-US" altLang="ja-JP" sz="1200" dirty="0" smtClean="0">
                          <a:latin typeface="UD デジタル 教科書体 NK-B" panose="02020700000000000000" pitchFamily="18" charset="-128"/>
                          <a:ea typeface="UD デジタル 教科書体 NK-B" panose="02020700000000000000" pitchFamily="18" charset="-128"/>
                        </a:rPr>
                        <a:t>3,550</a:t>
                      </a:r>
                      <a:r>
                        <a:rPr kumimoji="1" lang="ja-JP" altLang="en-US" sz="1200" dirty="0" smtClean="0">
                          <a:latin typeface="UD デジタル 教科書体 NK-B" panose="02020700000000000000" pitchFamily="18" charset="-128"/>
                          <a:ea typeface="UD デジタル 教科書体 NK-B" panose="02020700000000000000" pitchFamily="18" charset="-128"/>
                        </a:rPr>
                        <a:t>万ドル</a:t>
                      </a:r>
                      <a:r>
                        <a:rPr kumimoji="1" lang="en-US" altLang="ja-JP" sz="1200" dirty="0" smtClean="0">
                          <a:latin typeface="UD デジタル 教科書体 NK-B" panose="02020700000000000000" pitchFamily="18" charset="-128"/>
                          <a:ea typeface="UD デジタル 教科書体 NK-B" panose="02020700000000000000" pitchFamily="18" charset="-128"/>
                        </a:rPr>
                        <a:t>/</a:t>
                      </a:r>
                      <a:r>
                        <a:rPr kumimoji="1" lang="ja-JP" altLang="en-US" sz="1200" dirty="0" smtClean="0">
                          <a:latin typeface="UD デジタル 教科書体 NK-B" panose="02020700000000000000" pitchFamily="18" charset="-128"/>
                          <a:ea typeface="UD デジタル 教科書体 NK-B" panose="02020700000000000000" pitchFamily="18" charset="-128"/>
                        </a:rPr>
                        <a:t>シリーズ</a:t>
                      </a:r>
                      <a:r>
                        <a:rPr kumimoji="1" lang="en-US" altLang="ja-JP" sz="1200" dirty="0" smtClean="0">
                          <a:latin typeface="UD デジタル 教科書体 NK-B" panose="02020700000000000000" pitchFamily="18" charset="-128"/>
                          <a:ea typeface="UD デジタル 教科書体 NK-B" panose="02020700000000000000" pitchFamily="18" charset="-128"/>
                        </a:rPr>
                        <a:t>A</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282049304"/>
                  </a:ext>
                </a:extLst>
              </a:tr>
              <a:tr h="370840">
                <a:tc>
                  <a:txBody>
                    <a:bodyPr/>
                    <a:lstStyle/>
                    <a:p>
                      <a:r>
                        <a:rPr kumimoji="1" lang="en-US" altLang="ja-JP" sz="1600" b="0" i="0" kern="1200" dirty="0" err="1"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Korro</a:t>
                      </a:r>
                      <a:r>
                        <a:rPr kumimoji="1" lang="en-US" altLang="ja-JP" sz="16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 Bio</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核酸医薬と</a:t>
                      </a:r>
                      <a:r>
                        <a:rPr kumimoji="1" lang="en-US" altLang="ja-JP" sz="1400" dirty="0" smtClean="0">
                          <a:latin typeface="Meiryo UI" panose="020B0604030504040204" pitchFamily="50" charset="-128"/>
                          <a:ea typeface="Meiryo UI" panose="020B0604030504040204" pitchFamily="50" charset="-128"/>
                        </a:rPr>
                        <a:t>ADAR</a:t>
                      </a:r>
                      <a:r>
                        <a:rPr kumimoji="1" lang="ja-JP" altLang="en-US" sz="1400" dirty="0" smtClean="0">
                          <a:latin typeface="Meiryo UI" panose="020B0604030504040204" pitchFamily="50" charset="-128"/>
                          <a:ea typeface="Meiryo UI" panose="020B0604030504040204" pitchFamily="50" charset="-128"/>
                        </a:rPr>
                        <a:t>を使ってデュセンヌ型筋ジストロフィーやパーキンソン病など　</a:t>
                      </a:r>
                      <a:r>
                        <a:rPr kumimoji="1" lang="en-US" altLang="ja-JP" sz="1400" dirty="0" smtClean="0">
                          <a:latin typeface="Meiryo UI" panose="020B0604030504040204" pitchFamily="50" charset="-128"/>
                          <a:ea typeface="Meiryo UI" panose="020B0604030504040204" pitchFamily="50" charset="-128"/>
                        </a:rPr>
                        <a:t>G</a:t>
                      </a:r>
                      <a:r>
                        <a:rPr kumimoji="1" lang="ja-JP" altLang="en-US" sz="1400" dirty="0" smtClean="0">
                          <a:latin typeface="Meiryo UI" panose="020B0604030504040204" pitchFamily="50" charset="-128"/>
                          <a:ea typeface="Meiryo UI" panose="020B0604030504040204" pitchFamily="50" charset="-128"/>
                        </a:rPr>
                        <a:t>（グアニン）</a:t>
                      </a:r>
                      <a:r>
                        <a:rPr kumimoji="1" lang="en-US" altLang="ja-JP" sz="1400" dirty="0" smtClean="0">
                          <a:latin typeface="Meiryo UI" panose="020B0604030504040204" pitchFamily="50" charset="-128"/>
                          <a:ea typeface="Meiryo UI" panose="020B0604030504040204" pitchFamily="50" charset="-128"/>
                        </a:rPr>
                        <a:t> to A</a:t>
                      </a:r>
                      <a:r>
                        <a:rPr kumimoji="1" lang="ja-JP" altLang="en-US" sz="1400" dirty="0" smtClean="0">
                          <a:latin typeface="Meiryo UI" panose="020B0604030504040204" pitchFamily="50" charset="-128"/>
                          <a:ea typeface="Meiryo UI" panose="020B0604030504040204" pitchFamily="50" charset="-128"/>
                        </a:rPr>
                        <a:t>（アデニン）変異が関係する疾患を対象に核酸医薬を開発</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UD デジタル 教科書体 NK-B" panose="02020700000000000000" pitchFamily="18" charset="-128"/>
                          <a:ea typeface="UD デジタル 教科書体 NK-B" panose="02020700000000000000" pitchFamily="18" charset="-128"/>
                        </a:rPr>
                        <a:t>2018</a:t>
                      </a:r>
                      <a:r>
                        <a:rPr kumimoji="1" lang="ja-JP" altLang="en-US" sz="1200" dirty="0" smtClean="0">
                          <a:latin typeface="UD デジタル 教科書体 NK-B" panose="02020700000000000000" pitchFamily="18" charset="-128"/>
                          <a:ea typeface="UD デジタル 教科書体 NK-B" panose="02020700000000000000" pitchFamily="18" charset="-128"/>
                        </a:rPr>
                        <a:t>年設立</a:t>
                      </a:r>
                    </a:p>
                    <a:p>
                      <a:r>
                        <a:rPr kumimoji="1" lang="en-US" altLang="ja-JP" sz="1200" dirty="0" smtClean="0">
                          <a:latin typeface="UD デジタル 教科書体 NK-B" panose="02020700000000000000" pitchFamily="18" charset="-128"/>
                          <a:ea typeface="UD デジタル 教科書体 NK-B" panose="02020700000000000000" pitchFamily="18" charset="-128"/>
                        </a:rPr>
                        <a:t>200</a:t>
                      </a:r>
                      <a:r>
                        <a:rPr kumimoji="1" lang="ja-JP" altLang="en-US" sz="1200" dirty="0" smtClean="0">
                          <a:latin typeface="UD デジタル 教科書体 NK-B" panose="02020700000000000000" pitchFamily="18" charset="-128"/>
                          <a:ea typeface="UD デジタル 教科書体 NK-B" panose="02020700000000000000" pitchFamily="18" charset="-128"/>
                        </a:rPr>
                        <a:t>万ドル</a:t>
                      </a:r>
                      <a:r>
                        <a:rPr kumimoji="1" lang="en-US" altLang="ja-JP" sz="1200" dirty="0" smtClean="0">
                          <a:latin typeface="UD デジタル 教科書体 NK-B" panose="02020700000000000000" pitchFamily="18" charset="-128"/>
                          <a:ea typeface="UD デジタル 教科書体 NK-B" panose="02020700000000000000" pitchFamily="18" charset="-128"/>
                        </a:rPr>
                        <a:t>/</a:t>
                      </a:r>
                      <a:r>
                        <a:rPr kumimoji="1" lang="ja-JP" altLang="en-US" sz="1200" dirty="0" smtClean="0">
                          <a:latin typeface="UD デジタル 教科書体 NK-B" panose="02020700000000000000" pitchFamily="18" charset="-128"/>
                          <a:ea typeface="UD デジタル 教科書体 NK-B" panose="02020700000000000000" pitchFamily="18" charset="-128"/>
                        </a:rPr>
                        <a:t>シード</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1407510153"/>
                  </a:ext>
                </a:extLst>
              </a:tr>
              <a:tr h="370840">
                <a:tc>
                  <a:txBody>
                    <a:bodyPr/>
                    <a:lstStyle/>
                    <a:p>
                      <a:r>
                        <a:rPr kumimoji="1" lang="en-US" altLang="ja-JP" sz="1600" dirty="0" err="1" smtClean="0">
                          <a:latin typeface="UD デジタル 教科書体 NK-B" panose="02020700000000000000" pitchFamily="18" charset="-128"/>
                          <a:ea typeface="UD デジタル 教科書体 NK-B" panose="02020700000000000000" pitchFamily="18" charset="-128"/>
                        </a:rPr>
                        <a:t>Locana</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400" b="0" i="0" kern="1200" dirty="0" smtClean="0">
                          <a:solidFill>
                            <a:schemeClr val="dk1"/>
                          </a:solidFill>
                          <a:effectLst/>
                          <a:latin typeface="Meiryo UI" panose="020B0604030504040204" pitchFamily="50" charset="-128"/>
                          <a:ea typeface="Meiryo UI" panose="020B0604030504040204" pitchFamily="50" charset="-128"/>
                          <a:cs typeface="+mn-cs"/>
                        </a:rPr>
                        <a:t>CRISPR</a:t>
                      </a:r>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のオフターゲット効果を最小化しつつ、</a:t>
                      </a:r>
                      <a:r>
                        <a:rPr kumimoji="1" lang="en-US" altLang="ja-JP" sz="1400" b="0" i="0" kern="1200" dirty="0" smtClean="0">
                          <a:solidFill>
                            <a:schemeClr val="dk1"/>
                          </a:solidFill>
                          <a:effectLst/>
                          <a:latin typeface="Meiryo UI" panose="020B0604030504040204" pitchFamily="50" charset="-128"/>
                          <a:ea typeface="Meiryo UI" panose="020B0604030504040204" pitchFamily="50" charset="-128"/>
                          <a:cs typeface="+mn-cs"/>
                        </a:rPr>
                        <a:t>RNA</a:t>
                      </a:r>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の機能不全を起因とする運動</a:t>
                      </a:r>
                      <a:r>
                        <a:rPr kumimoji="1" lang="ja-JP" altLang="en-US" sz="1400" b="0" i="0" kern="1200" dirty="0">
                          <a:solidFill>
                            <a:schemeClr val="dk1"/>
                          </a:solidFill>
                          <a:effectLst/>
                          <a:latin typeface="Meiryo UI" panose="020B0604030504040204" pitchFamily="50" charset="-128"/>
                          <a:ea typeface="Meiryo UI" panose="020B0604030504040204" pitchFamily="50" charset="-128"/>
                          <a:cs typeface="+mn-cs"/>
                        </a:rPr>
                        <a:t>ニューロン疾患やハンチントン病</a:t>
                      </a:r>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など</a:t>
                      </a:r>
                      <a:r>
                        <a:rPr kumimoji="1" lang="en-US" altLang="ja-JP" sz="1400" b="0" i="0" kern="1200" dirty="0" smtClean="0">
                          <a:solidFill>
                            <a:schemeClr val="dk1"/>
                          </a:solidFill>
                          <a:effectLst/>
                          <a:latin typeface="Meiryo UI" panose="020B0604030504040204" pitchFamily="50" charset="-128"/>
                          <a:ea typeface="Meiryo UI" panose="020B0604030504040204" pitchFamily="50" charset="-128"/>
                          <a:cs typeface="+mn-cs"/>
                        </a:rPr>
                        <a:t>RNA</a:t>
                      </a:r>
                      <a:r>
                        <a:rPr kumimoji="1" lang="ja-JP" altLang="en-US" sz="1400" b="0" i="0" kern="1200" dirty="0" smtClean="0">
                          <a:solidFill>
                            <a:schemeClr val="dk1"/>
                          </a:solidFill>
                          <a:effectLst/>
                          <a:latin typeface="Meiryo UI" panose="020B0604030504040204" pitchFamily="50" charset="-128"/>
                          <a:ea typeface="Meiryo UI" panose="020B0604030504040204" pitchFamily="50" charset="-128"/>
                          <a:cs typeface="+mn-cs"/>
                        </a:rPr>
                        <a:t>関連の治療技術開発</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smtClean="0">
                          <a:latin typeface="UD デジタル 教科書体 NK-B" panose="02020700000000000000" pitchFamily="18" charset="-128"/>
                          <a:ea typeface="UD デジタル 教科書体 NK-B" panose="02020700000000000000" pitchFamily="18" charset="-128"/>
                        </a:rPr>
                        <a:t>２０１６年設立</a:t>
                      </a:r>
                      <a:endParaRPr kumimoji="1" lang="en-US" altLang="ja-JP" sz="1200" dirty="0" smtClean="0">
                        <a:latin typeface="UD デジタル 教科書体 NK-B" panose="02020700000000000000" pitchFamily="18" charset="-128"/>
                        <a:ea typeface="UD デジタル 教科書体 NK-B" panose="02020700000000000000" pitchFamily="18" charset="-128"/>
                      </a:endParaRPr>
                    </a:p>
                    <a:p>
                      <a:r>
                        <a:rPr kumimoji="1" lang="ja-JP" altLang="en-US" sz="1200" dirty="0" smtClean="0">
                          <a:latin typeface="UD デジタル 教科書体 NK-B" panose="02020700000000000000" pitchFamily="18" charset="-128"/>
                          <a:ea typeface="UD デジタル 教科書体 NK-B" panose="02020700000000000000" pitchFamily="18" charset="-128"/>
                        </a:rPr>
                        <a:t>株式未公開</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1311052654"/>
                  </a:ext>
                </a:extLst>
              </a:tr>
            </a:tbl>
          </a:graphicData>
        </a:graphic>
      </p:graphicFrame>
    </p:spTree>
    <p:extLst>
      <p:ext uri="{BB962C8B-B14F-4D97-AF65-F5344CB8AC3E}">
        <p14:creationId xmlns:p14="http://schemas.microsoft.com/office/powerpoint/2010/main" val="1747485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633329498"/>
              </p:ext>
            </p:extLst>
          </p:nvPr>
        </p:nvGraphicFramePr>
        <p:xfrm>
          <a:off x="1375176" y="256782"/>
          <a:ext cx="9588571" cy="6094758"/>
        </p:xfrm>
        <a:graphic>
          <a:graphicData uri="http://schemas.openxmlformats.org/drawingml/2006/table">
            <a:tbl>
              <a:tblPr firstRow="1" bandRow="1">
                <a:tableStyleId>{74C1A8A3-306A-4EB7-A6B1-4F7E0EB9C5D6}</a:tableStyleId>
              </a:tblPr>
              <a:tblGrid>
                <a:gridCol w="1334653">
                  <a:extLst>
                    <a:ext uri="{9D8B030D-6E8A-4147-A177-3AD203B41FA5}">
                      <a16:colId xmlns:a16="http://schemas.microsoft.com/office/drawing/2014/main" val="2378182920"/>
                    </a:ext>
                  </a:extLst>
                </a:gridCol>
                <a:gridCol w="8253918">
                  <a:extLst>
                    <a:ext uri="{9D8B030D-6E8A-4147-A177-3AD203B41FA5}">
                      <a16:colId xmlns:a16="http://schemas.microsoft.com/office/drawing/2014/main" val="1783043535"/>
                    </a:ext>
                  </a:extLst>
                </a:gridCol>
              </a:tblGrid>
              <a:tr h="562934">
                <a:tc gridSpan="2">
                  <a:txBody>
                    <a:bodyPr/>
                    <a:lstStyle/>
                    <a:p>
                      <a:pPr algn="ctr"/>
                      <a:r>
                        <a:rPr kumimoji="1" lang="ja-JP" altLang="en-US" sz="3200" dirty="0" smtClean="0">
                          <a:solidFill>
                            <a:schemeClr val="bg1">
                              <a:lumMod val="95000"/>
                            </a:schemeClr>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ミトコンドリア</a:t>
                      </a:r>
                      <a:r>
                        <a:rPr kumimoji="1" lang="en-US" altLang="ja-JP" sz="3200" dirty="0" smtClean="0">
                          <a:solidFill>
                            <a:schemeClr val="bg1">
                              <a:lumMod val="95000"/>
                            </a:schemeClr>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DNA</a:t>
                      </a:r>
                      <a:r>
                        <a:rPr kumimoji="1" lang="ja-JP" altLang="en-US" sz="3200" dirty="0" smtClean="0">
                          <a:solidFill>
                            <a:schemeClr val="bg1">
                              <a:lumMod val="95000"/>
                            </a:schemeClr>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編集</a:t>
                      </a:r>
                      <a:endParaRPr kumimoji="1" lang="ja-JP" altLang="en-US" sz="3200" dirty="0">
                        <a:solidFill>
                          <a:schemeClr val="bg1">
                            <a:lumMod val="95000"/>
                          </a:schemeClr>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endParaRPr>
                    </a:p>
                  </a:txBody>
                  <a:tcPr anchor="ctr"/>
                </a:tc>
                <a:tc hMerge="1">
                  <a:txBody>
                    <a:bodyP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531773029"/>
                  </a:ext>
                </a:extLst>
              </a:tr>
              <a:tr h="655999">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名称</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000" dirty="0" err="1" smtClean="0">
                          <a:latin typeface="UD デジタル 教科書体 NK-B" panose="02020700000000000000" pitchFamily="18" charset="-128"/>
                          <a:ea typeface="UD デジタル 教科書体 NK-B" panose="02020700000000000000" pitchFamily="18" charset="-128"/>
                        </a:rPr>
                        <a:t>DdCBE</a:t>
                      </a:r>
                      <a:r>
                        <a:rPr kumimoji="1" lang="ja-JP" altLang="en-US" sz="2000" dirty="0" smtClean="0">
                          <a:latin typeface="UD デジタル 教科書体 NK-B" panose="02020700000000000000" pitchFamily="18" charset="-128"/>
                          <a:ea typeface="UD デジタル 教科書体 NK-B" panose="02020700000000000000" pitchFamily="18" charset="-128"/>
                        </a:rPr>
                        <a:t>派生シトシン・ベース編集</a:t>
                      </a:r>
                      <a:endParaRPr kumimoji="1" lang="en-US" altLang="ja-JP" sz="2000"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a:t>
                      </a:r>
                      <a:r>
                        <a:rPr kumimoji="1" lang="en-US" altLang="ja-JP" sz="1800" b="0" i="0" kern="1200" dirty="0" err="1"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DddA</a:t>
                      </a:r>
                      <a:r>
                        <a:rPr kumimoji="1" lang="en-US" altLang="ja-JP"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-derived cytosine base editors</a:t>
                      </a:r>
                      <a:r>
                        <a:rPr kumimoji="1" lang="ja-JP" altLang="en-US"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099191725"/>
                  </a:ext>
                </a:extLst>
              </a:tr>
              <a:tr h="1207657">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概要</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smtClean="0">
                          <a:latin typeface="Meiryo UI" panose="020B0604030504040204" pitchFamily="50" charset="-128"/>
                          <a:ea typeface="Meiryo UI" panose="020B0604030504040204" pitchFamily="50" charset="-128"/>
                        </a:rPr>
                        <a:t>DNA</a:t>
                      </a:r>
                      <a:r>
                        <a:rPr kumimoji="1" lang="ja-JP" altLang="en-US" b="1" dirty="0" err="1" smtClean="0">
                          <a:latin typeface="Meiryo UI" panose="020B0604030504040204" pitchFamily="50" charset="-128"/>
                          <a:ea typeface="Meiryo UI" panose="020B0604030504040204" pitchFamily="50" charset="-128"/>
                        </a:rPr>
                        <a:t>の修</a:t>
                      </a:r>
                      <a:r>
                        <a:rPr kumimoji="1" lang="ja-JP" altLang="en-US" b="1" dirty="0" smtClean="0">
                          <a:latin typeface="Meiryo UI" panose="020B0604030504040204" pitchFamily="50" charset="-128"/>
                          <a:ea typeface="Meiryo UI" panose="020B0604030504040204" pitchFamily="50" charset="-128"/>
                        </a:rPr>
                        <a:t>復機構は、シトシン（</a:t>
                      </a:r>
                      <a:r>
                        <a:rPr kumimoji="1" lang="en-US" altLang="ja-JP" b="1" dirty="0" smtClean="0">
                          <a:latin typeface="Meiryo UI" panose="020B0604030504040204" pitchFamily="50" charset="-128"/>
                          <a:ea typeface="Meiryo UI" panose="020B0604030504040204" pitchFamily="50" charset="-128"/>
                        </a:rPr>
                        <a:t>C)</a:t>
                      </a:r>
                      <a:r>
                        <a:rPr kumimoji="1" lang="ja-JP" altLang="en-US" b="1" dirty="0" smtClean="0">
                          <a:latin typeface="Meiryo UI" panose="020B0604030504040204" pitchFamily="50" charset="-128"/>
                          <a:ea typeface="Meiryo UI" panose="020B0604030504040204" pitchFamily="50" charset="-128"/>
                        </a:rPr>
                        <a:t>がウラシル（</a:t>
                      </a:r>
                      <a:r>
                        <a:rPr kumimoji="1" lang="en-US" altLang="ja-JP" b="1" dirty="0" smtClean="0">
                          <a:latin typeface="Meiryo UI" panose="020B0604030504040204" pitchFamily="50" charset="-128"/>
                          <a:ea typeface="Meiryo UI" panose="020B0604030504040204" pitchFamily="50" charset="-128"/>
                        </a:rPr>
                        <a:t>U)</a:t>
                      </a:r>
                      <a:r>
                        <a:rPr kumimoji="1" lang="ja-JP" altLang="en-US" b="1" dirty="0" smtClean="0">
                          <a:latin typeface="Meiryo UI" panose="020B0604030504040204" pitchFamily="50" charset="-128"/>
                          <a:ea typeface="Meiryo UI" panose="020B0604030504040204" pitchFamily="50" charset="-128"/>
                        </a:rPr>
                        <a:t>に変わると</a:t>
                      </a:r>
                      <a:endParaRPr kumimoji="1" lang="en-US" altLang="ja-JP" b="1" dirty="0" smtClean="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smtClean="0">
                          <a:latin typeface="Meiryo UI" panose="020B0604030504040204" pitchFamily="50" charset="-128"/>
                          <a:ea typeface="Meiryo UI" panose="020B0604030504040204" pitchFamily="50" charset="-128"/>
                        </a:rPr>
                        <a:t>「グアニン（</a:t>
                      </a:r>
                      <a:r>
                        <a:rPr kumimoji="1" lang="en-US" altLang="ja-JP" b="1" dirty="0" smtClean="0">
                          <a:latin typeface="Meiryo UI" panose="020B0604030504040204" pitchFamily="50" charset="-128"/>
                          <a:ea typeface="Meiryo UI" panose="020B0604030504040204" pitchFamily="50" charset="-128"/>
                        </a:rPr>
                        <a:t>G)</a:t>
                      </a:r>
                      <a:r>
                        <a:rPr kumimoji="1" lang="ja-JP" altLang="en-US" b="1" dirty="0" smtClean="0">
                          <a:latin typeface="Meiryo UI" panose="020B0604030504040204" pitchFamily="50" charset="-128"/>
                          <a:ea typeface="Meiryo UI" panose="020B0604030504040204" pitchFamily="50" charset="-128"/>
                        </a:rPr>
                        <a:t>＝シトシン（</a:t>
                      </a:r>
                      <a:r>
                        <a:rPr kumimoji="1" lang="en-US" altLang="ja-JP" b="1" dirty="0" smtClean="0">
                          <a:latin typeface="Meiryo UI" panose="020B0604030504040204" pitchFamily="50" charset="-128"/>
                          <a:ea typeface="Meiryo UI" panose="020B0604030504040204" pitchFamily="50" charset="-128"/>
                        </a:rPr>
                        <a:t>C)</a:t>
                      </a:r>
                      <a:r>
                        <a:rPr kumimoji="1" lang="ja-JP" altLang="en-US" b="1" dirty="0" smtClean="0">
                          <a:latin typeface="Meiryo UI" panose="020B0604030504040204" pitchFamily="50" charset="-128"/>
                          <a:ea typeface="Meiryo UI" panose="020B0604030504040204" pitchFamily="50" charset="-128"/>
                        </a:rPr>
                        <a:t>」の塩基対を</a:t>
                      </a:r>
                      <a:endParaRPr kumimoji="1" lang="en-US" altLang="ja-JP" b="1" dirty="0" smtClean="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smtClean="0">
                          <a:latin typeface="Meiryo UI" panose="020B0604030504040204" pitchFamily="50" charset="-128"/>
                          <a:ea typeface="Meiryo UI" panose="020B0604030504040204" pitchFamily="50" charset="-128"/>
                        </a:rPr>
                        <a:t>「アデニン（</a:t>
                      </a:r>
                      <a:r>
                        <a:rPr kumimoji="1" lang="en-US" altLang="ja-JP" b="1" dirty="0" smtClean="0">
                          <a:latin typeface="Meiryo UI" panose="020B0604030504040204" pitchFamily="50" charset="-128"/>
                          <a:ea typeface="Meiryo UI" panose="020B0604030504040204" pitchFamily="50" charset="-128"/>
                        </a:rPr>
                        <a:t>A)=</a:t>
                      </a:r>
                      <a:r>
                        <a:rPr kumimoji="1" lang="ja-JP" altLang="en-US" b="1" dirty="0" smtClean="0">
                          <a:latin typeface="Meiryo UI" panose="020B0604030504040204" pitchFamily="50" charset="-128"/>
                          <a:ea typeface="Meiryo UI" panose="020B0604030504040204" pitchFamily="50" charset="-128"/>
                        </a:rPr>
                        <a:t>チミン（</a:t>
                      </a:r>
                      <a:r>
                        <a:rPr kumimoji="1" lang="en-US" altLang="ja-JP" b="1" dirty="0" smtClean="0">
                          <a:latin typeface="Meiryo UI" panose="020B0604030504040204" pitchFamily="50" charset="-128"/>
                          <a:ea typeface="Meiryo UI" panose="020B0604030504040204" pitchFamily="50" charset="-128"/>
                        </a:rPr>
                        <a:t>T</a:t>
                      </a:r>
                      <a:r>
                        <a:rPr kumimoji="1" lang="ja-JP" altLang="en-US" b="1" dirty="0" smtClean="0">
                          <a:latin typeface="Meiryo UI" panose="020B0604030504040204" pitchFamily="50" charset="-128"/>
                          <a:ea typeface="Meiryo UI" panose="020B0604030504040204" pitchFamily="50" charset="-128"/>
                        </a:rPr>
                        <a:t>）」の塩基対に修復する。</a:t>
                      </a:r>
                      <a:endParaRPr kumimoji="1" lang="en-US" altLang="ja-JP" b="1" dirty="0" smtClean="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smtClean="0">
                          <a:solidFill>
                            <a:srgbClr val="C00000"/>
                          </a:solidFill>
                          <a:latin typeface="Meiryo UI" panose="020B0604030504040204" pitchFamily="50" charset="-128"/>
                          <a:ea typeface="Meiryo UI" panose="020B0604030504040204" pitchFamily="50" charset="-128"/>
                        </a:rPr>
                        <a:t>※</a:t>
                      </a:r>
                      <a:r>
                        <a:rPr kumimoji="1" lang="ja-JP" altLang="en-US" b="1" dirty="0" smtClean="0">
                          <a:solidFill>
                            <a:srgbClr val="C00000"/>
                          </a:solidFill>
                          <a:latin typeface="Meiryo UI" panose="020B0604030504040204" pitchFamily="50" charset="-128"/>
                          <a:ea typeface="Meiryo UI" panose="020B0604030504040204" pitchFamily="50" charset="-128"/>
                        </a:rPr>
                        <a:t>（</a:t>
                      </a:r>
                      <a:r>
                        <a:rPr kumimoji="1" lang="en-US" altLang="ja-JP" b="1" dirty="0" smtClean="0">
                          <a:solidFill>
                            <a:srgbClr val="C00000"/>
                          </a:solidFill>
                          <a:latin typeface="Meiryo UI" panose="020B0604030504040204" pitchFamily="50" charset="-128"/>
                          <a:ea typeface="Meiryo UI" panose="020B0604030504040204" pitchFamily="50" charset="-128"/>
                        </a:rPr>
                        <a:t>RNA</a:t>
                      </a:r>
                      <a:r>
                        <a:rPr kumimoji="1" lang="ja-JP" altLang="en-US" b="1" dirty="0" smtClean="0">
                          <a:solidFill>
                            <a:srgbClr val="C00000"/>
                          </a:solidFill>
                          <a:latin typeface="Meiryo UI" panose="020B0604030504040204" pitchFamily="50" charset="-128"/>
                          <a:ea typeface="Meiryo UI" panose="020B0604030504040204" pitchFamily="50" charset="-128"/>
                        </a:rPr>
                        <a:t>の）塩基ウラシル（</a:t>
                      </a:r>
                      <a:r>
                        <a:rPr kumimoji="1" lang="en-US" altLang="ja-JP" b="1" dirty="0" smtClean="0">
                          <a:solidFill>
                            <a:srgbClr val="C00000"/>
                          </a:solidFill>
                          <a:latin typeface="Meiryo UI" panose="020B0604030504040204" pitchFamily="50" charset="-128"/>
                          <a:ea typeface="Meiryo UI" panose="020B0604030504040204" pitchFamily="50" charset="-128"/>
                        </a:rPr>
                        <a:t>U</a:t>
                      </a:r>
                      <a:r>
                        <a:rPr kumimoji="1" lang="ja-JP" altLang="en-US" b="1" dirty="0" smtClean="0">
                          <a:solidFill>
                            <a:srgbClr val="C00000"/>
                          </a:solidFill>
                          <a:latin typeface="Meiryo UI" panose="020B0604030504040204" pitchFamily="50" charset="-128"/>
                          <a:ea typeface="Meiryo UI" panose="020B0604030504040204" pitchFamily="50" charset="-128"/>
                        </a:rPr>
                        <a:t>）に対応する、</a:t>
                      </a:r>
                      <a:r>
                        <a:rPr kumimoji="1" lang="en-US" altLang="ja-JP" b="1" dirty="0" smtClean="0">
                          <a:solidFill>
                            <a:srgbClr val="C00000"/>
                          </a:solidFill>
                          <a:latin typeface="Meiryo UI" panose="020B0604030504040204" pitchFamily="50" charset="-128"/>
                          <a:ea typeface="Meiryo UI" panose="020B0604030504040204" pitchFamily="50" charset="-128"/>
                        </a:rPr>
                        <a:t>DNA</a:t>
                      </a:r>
                      <a:r>
                        <a:rPr kumimoji="1" lang="ja-JP" altLang="en-US" b="1" dirty="0" smtClean="0">
                          <a:solidFill>
                            <a:srgbClr val="C00000"/>
                          </a:solidFill>
                          <a:latin typeface="Meiryo UI" panose="020B0604030504040204" pitchFamily="50" charset="-128"/>
                          <a:ea typeface="Meiryo UI" panose="020B0604030504040204" pitchFamily="50" charset="-128"/>
                        </a:rPr>
                        <a:t>の塩基はチミン（</a:t>
                      </a:r>
                      <a:r>
                        <a:rPr kumimoji="1" lang="en-US" altLang="ja-JP" b="1" dirty="0" smtClean="0">
                          <a:solidFill>
                            <a:srgbClr val="C00000"/>
                          </a:solidFill>
                          <a:latin typeface="Meiryo UI" panose="020B0604030504040204" pitchFamily="50" charset="-128"/>
                          <a:ea typeface="Meiryo UI" panose="020B0604030504040204" pitchFamily="50" charset="-128"/>
                        </a:rPr>
                        <a:t>T</a:t>
                      </a:r>
                      <a:r>
                        <a:rPr kumimoji="1" lang="ja-JP" altLang="en-US" b="1" dirty="0" smtClean="0">
                          <a:solidFill>
                            <a:srgbClr val="C00000"/>
                          </a:solidFill>
                          <a:latin typeface="Meiryo UI" panose="020B0604030504040204" pitchFamily="50" charset="-128"/>
                          <a:ea typeface="Meiryo UI" panose="020B0604030504040204" pitchFamily="50" charset="-128"/>
                        </a:rPr>
                        <a:t>）であるため。</a:t>
                      </a:r>
                      <a:endParaRPr kumimoji="1" lang="ja-JP" altLang="en-US" b="1" dirty="0">
                        <a:solidFill>
                          <a:srgbClr val="C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6099859"/>
                  </a:ext>
                </a:extLst>
              </a:tr>
              <a:tr h="3637421">
                <a:tc>
                  <a:txBody>
                    <a:bodyPr/>
                    <a:lstStyle/>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latin typeface="UD デジタル 教科書体 NK-B" panose="02020700000000000000" pitchFamily="18" charset="-128"/>
                          <a:ea typeface="UD デジタル 教科書体 NK-B" panose="02020700000000000000" pitchFamily="18" charset="-128"/>
                        </a:rPr>
                        <a:t>変換</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endParaRPr kumimoji="1" lang="ja-JP" altLang="en-US" dirty="0"/>
                    </a:p>
                  </a:txBody>
                  <a:tcPr/>
                </a:tc>
                <a:extLst>
                  <a:ext uri="{0D108BD9-81ED-4DB2-BD59-A6C34878D82A}">
                    <a16:rowId xmlns:a16="http://schemas.microsoft.com/office/drawing/2014/main" val="2510958926"/>
                  </a:ext>
                </a:extLst>
              </a:tr>
            </a:tbl>
          </a:graphicData>
        </a:graphic>
      </p:graphicFrame>
      <p:sp>
        <p:nvSpPr>
          <p:cNvPr id="5" name="テキスト ボックス 4"/>
          <p:cNvSpPr txBox="1"/>
          <p:nvPr/>
        </p:nvSpPr>
        <p:spPr>
          <a:xfrm>
            <a:off x="3731207" y="4948952"/>
            <a:ext cx="1195136" cy="400110"/>
          </a:xfrm>
          <a:prstGeom prst="rect">
            <a:avLst/>
          </a:prstGeom>
          <a:noFill/>
        </p:spPr>
        <p:txBody>
          <a:bodyPr wrap="square" rtlCol="0">
            <a:spAutoFit/>
          </a:bodyPr>
          <a:lstStyle/>
          <a:p>
            <a:r>
              <a:rPr kumimoji="1" lang="ja-JP" altLang="en-US" sz="2000" b="1" dirty="0" smtClean="0">
                <a:solidFill>
                  <a:schemeClr val="bg1"/>
                </a:solidFill>
                <a:latin typeface="UD デジタル 教科書体 NK-B" panose="02020700000000000000" pitchFamily="18" charset="-128"/>
                <a:ea typeface="UD デジタル 教科書体 NK-B" panose="02020700000000000000" pitchFamily="18" charset="-128"/>
              </a:rPr>
              <a:t>塩基対</a:t>
            </a:r>
            <a:endParaRPr kumimoji="1" lang="ja-JP" altLang="en-US" sz="2000" b="1"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3391324" y="4117879"/>
            <a:ext cx="1649616" cy="400110"/>
          </a:xfrm>
          <a:prstGeom prst="rect">
            <a:avLst/>
          </a:prstGeom>
          <a:noFill/>
        </p:spPr>
        <p:txBody>
          <a:bodyPr wrap="square" rtlCol="0">
            <a:spAutoFit/>
          </a:bodyPr>
          <a:lstStyle/>
          <a:p>
            <a:r>
              <a:rPr kumimoji="1" lang="ja-JP" altLang="en-US" sz="2000" b="1" dirty="0" smtClean="0">
                <a:latin typeface="UD デジタル 教科書体 NK-B" panose="02020700000000000000" pitchFamily="18" charset="-128"/>
                <a:ea typeface="UD デジタル 教科書体 NK-B" panose="02020700000000000000" pitchFamily="18" charset="-128"/>
              </a:rPr>
              <a:t>一塩基変換</a:t>
            </a:r>
            <a:endParaRPr kumimoji="1" lang="ja-JP" altLang="en-US" sz="2000" b="1" dirty="0">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2572038" y="4732244"/>
            <a:ext cx="3035946" cy="1320189"/>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3"/>
          <a:stretch>
            <a:fillRect/>
          </a:stretch>
        </p:blipFill>
        <p:spPr>
          <a:xfrm>
            <a:off x="2585372" y="4775328"/>
            <a:ext cx="1263429" cy="1218742"/>
          </a:xfrm>
          <a:prstGeom prst="rect">
            <a:avLst/>
          </a:prstGeom>
        </p:spPr>
      </p:pic>
      <p:sp>
        <p:nvSpPr>
          <p:cNvPr id="28" name="等号 27"/>
          <p:cNvSpPr/>
          <p:nvPr/>
        </p:nvSpPr>
        <p:spPr>
          <a:xfrm>
            <a:off x="3701344" y="5116464"/>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1" name="図 30"/>
          <p:cNvPicPr>
            <a:picLocks noChangeAspect="1"/>
          </p:cNvPicPr>
          <p:nvPr/>
        </p:nvPicPr>
        <p:blipFill>
          <a:blip r:embed="rId4"/>
          <a:stretch>
            <a:fillRect/>
          </a:stretch>
        </p:blipFill>
        <p:spPr>
          <a:xfrm>
            <a:off x="4382936" y="4791933"/>
            <a:ext cx="1225048" cy="1185531"/>
          </a:xfrm>
          <a:prstGeom prst="rect">
            <a:avLst/>
          </a:prstGeom>
        </p:spPr>
      </p:pic>
      <p:pic>
        <p:nvPicPr>
          <p:cNvPr id="56" name="図 55"/>
          <p:cNvPicPr>
            <a:picLocks noChangeAspect="1"/>
          </p:cNvPicPr>
          <p:nvPr/>
        </p:nvPicPr>
        <p:blipFill>
          <a:blip r:embed="rId5"/>
          <a:stretch>
            <a:fillRect/>
          </a:stretch>
        </p:blipFill>
        <p:spPr>
          <a:xfrm>
            <a:off x="4266160" y="2730083"/>
            <a:ext cx="1458600" cy="1407010"/>
          </a:xfrm>
          <a:prstGeom prst="rect">
            <a:avLst/>
          </a:prstGeom>
        </p:spPr>
      </p:pic>
      <p:sp>
        <p:nvSpPr>
          <p:cNvPr id="6" name="下矢印 5"/>
          <p:cNvSpPr/>
          <p:nvPr/>
        </p:nvSpPr>
        <p:spPr>
          <a:xfrm>
            <a:off x="4737436" y="4019745"/>
            <a:ext cx="516048" cy="82085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7" name="グループ化 56"/>
          <p:cNvGrpSpPr/>
          <p:nvPr/>
        </p:nvGrpSpPr>
        <p:grpSpPr>
          <a:xfrm>
            <a:off x="7544413" y="4902368"/>
            <a:ext cx="2958090" cy="1238119"/>
            <a:chOff x="6792356" y="3490400"/>
            <a:chExt cx="2958090" cy="1238119"/>
          </a:xfrm>
        </p:grpSpPr>
        <p:sp>
          <p:nvSpPr>
            <p:cNvPr id="58" name="角丸四角形 57"/>
            <p:cNvSpPr/>
            <p:nvPr/>
          </p:nvSpPr>
          <p:spPr>
            <a:xfrm>
              <a:off x="6792356" y="3534284"/>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p:cNvPicPr>
              <a:picLocks noChangeAspect="1"/>
            </p:cNvPicPr>
            <p:nvPr/>
          </p:nvPicPr>
          <p:blipFill>
            <a:blip r:embed="rId6"/>
            <a:stretch>
              <a:fillRect/>
            </a:stretch>
          </p:blipFill>
          <p:spPr>
            <a:xfrm>
              <a:off x="6792356" y="3490400"/>
              <a:ext cx="1283516" cy="1238119"/>
            </a:xfrm>
            <a:prstGeom prst="rect">
              <a:avLst/>
            </a:prstGeom>
          </p:spPr>
        </p:pic>
        <p:pic>
          <p:nvPicPr>
            <p:cNvPr id="60" name="図 59"/>
            <p:cNvPicPr>
              <a:picLocks noChangeAspect="1"/>
            </p:cNvPicPr>
            <p:nvPr/>
          </p:nvPicPr>
          <p:blipFill>
            <a:blip r:embed="rId7"/>
            <a:stretch>
              <a:fillRect/>
            </a:stretch>
          </p:blipFill>
          <p:spPr>
            <a:xfrm>
              <a:off x="8475256" y="3509183"/>
              <a:ext cx="1244572" cy="1200552"/>
            </a:xfrm>
            <a:prstGeom prst="rect">
              <a:avLst/>
            </a:prstGeom>
          </p:spPr>
        </p:pic>
        <p:sp>
          <p:nvSpPr>
            <p:cNvPr id="61" name="等号 60"/>
            <p:cNvSpPr/>
            <p:nvPr/>
          </p:nvSpPr>
          <p:spPr>
            <a:xfrm>
              <a:off x="7885058" y="382034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角丸四角形 62"/>
          <p:cNvSpPr/>
          <p:nvPr/>
        </p:nvSpPr>
        <p:spPr>
          <a:xfrm>
            <a:off x="7528701" y="2823690"/>
            <a:ext cx="3035946" cy="1356677"/>
          </a:xfrm>
          <a:prstGeom prst="roundRect">
            <a:avLst/>
          </a:prstGeom>
          <a:solidFill>
            <a:srgbClr val="C00000"/>
          </a:solidFill>
          <a:ln w="57150">
            <a:solidFill>
              <a:schemeClr val="tx1"/>
            </a:solidFill>
            <a:prstDash val="dash"/>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p:cNvPicPr>
            <a:picLocks noChangeAspect="1"/>
          </p:cNvPicPr>
          <p:nvPr/>
        </p:nvPicPr>
        <p:blipFill>
          <a:blip r:embed="rId3"/>
          <a:stretch>
            <a:fillRect/>
          </a:stretch>
        </p:blipFill>
        <p:spPr>
          <a:xfrm>
            <a:off x="7528701" y="2969614"/>
            <a:ext cx="1263429" cy="1218742"/>
          </a:xfrm>
          <a:prstGeom prst="rect">
            <a:avLst/>
          </a:prstGeom>
        </p:spPr>
      </p:pic>
      <p:sp>
        <p:nvSpPr>
          <p:cNvPr id="65" name="等号 64"/>
          <p:cNvSpPr/>
          <p:nvPr/>
        </p:nvSpPr>
        <p:spPr>
          <a:xfrm>
            <a:off x="8644673" y="331075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下矢印 65"/>
          <p:cNvSpPr/>
          <p:nvPr/>
        </p:nvSpPr>
        <p:spPr>
          <a:xfrm>
            <a:off x="7675527" y="4236871"/>
            <a:ext cx="2667435" cy="631782"/>
          </a:xfrm>
          <a:prstGeom prst="downArrow">
            <a:avLst>
              <a:gd name="adj1" fmla="val 64934"/>
              <a:gd name="adj2" fmla="val 50000"/>
            </a:avLst>
          </a:prstGeom>
          <a:solidFill>
            <a:schemeClr val="accent2">
              <a:lumMod val="75000"/>
            </a:schemeClr>
          </a:solidFill>
          <a:ln>
            <a:solidFill>
              <a:schemeClr val="accent6">
                <a:lumMod val="75000"/>
              </a:schemeClr>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8384697" y="4320294"/>
            <a:ext cx="1358811" cy="369332"/>
          </a:xfrm>
          <a:prstGeom prst="rect">
            <a:avLst/>
          </a:prstGeom>
          <a:noFill/>
        </p:spPr>
        <p:txBody>
          <a:bodyPr wrap="square" rtlCol="0">
            <a:spAutoFit/>
          </a:bodyPr>
          <a:lstStyle/>
          <a:p>
            <a:pPr algn="ctr"/>
            <a:r>
              <a:rPr kumimoji="1" lang="ja-JP" altLang="en-US" dirty="0" smtClean="0">
                <a:solidFill>
                  <a:schemeClr val="bg1"/>
                </a:solidFill>
                <a:latin typeface="UD デジタル 教科書体 N-B" panose="02020700000000000000" pitchFamily="17" charset="-128"/>
                <a:ea typeface="UD デジタル 教科書体 N-B" panose="02020700000000000000" pitchFamily="17" charset="-128"/>
              </a:rPr>
              <a:t>塩基対修復</a:t>
            </a:r>
            <a:endParaRPr kumimoji="1" lang="ja-JP" altLang="en-US" dirty="0">
              <a:solidFill>
                <a:schemeClr val="bg1"/>
              </a:solidFill>
              <a:latin typeface="UD デジタル 教科書体 N-B" panose="02020700000000000000" pitchFamily="17" charset="-128"/>
              <a:ea typeface="UD デジタル 教科書体 N-B" panose="02020700000000000000" pitchFamily="17" charset="-128"/>
            </a:endParaRPr>
          </a:p>
        </p:txBody>
      </p:sp>
      <p:pic>
        <p:nvPicPr>
          <p:cNvPr id="69" name="図 68"/>
          <p:cNvPicPr>
            <a:picLocks noChangeAspect="1"/>
          </p:cNvPicPr>
          <p:nvPr/>
        </p:nvPicPr>
        <p:blipFill>
          <a:blip r:embed="rId5"/>
          <a:stretch>
            <a:fillRect/>
          </a:stretch>
        </p:blipFill>
        <p:spPr>
          <a:xfrm>
            <a:off x="9432013" y="3118123"/>
            <a:ext cx="1039872" cy="1003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0" name="右矢印 69"/>
          <p:cNvSpPr/>
          <p:nvPr/>
        </p:nvSpPr>
        <p:spPr>
          <a:xfrm>
            <a:off x="5652741" y="2888376"/>
            <a:ext cx="1891671" cy="3328772"/>
          </a:xfrm>
          <a:prstGeom prst="rightArrow">
            <a:avLst>
              <a:gd name="adj1" fmla="val 71758"/>
              <a:gd name="adj2" fmla="val 561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endParaRPr>
          </a:p>
        </p:txBody>
      </p:sp>
      <p:sp>
        <p:nvSpPr>
          <p:cNvPr id="9" name="テキスト ボックス 8"/>
          <p:cNvSpPr txBox="1"/>
          <p:nvPr/>
        </p:nvSpPr>
        <p:spPr>
          <a:xfrm>
            <a:off x="5522774" y="4093099"/>
            <a:ext cx="1857355" cy="1200329"/>
          </a:xfrm>
          <a:prstGeom prst="rect">
            <a:avLst/>
          </a:prstGeom>
          <a:noFill/>
        </p:spPr>
        <p:txBody>
          <a:bodyPr wrap="square" rtlCol="0">
            <a:spAutoFit/>
          </a:bodyPr>
          <a:lstStyle/>
          <a:p>
            <a:pPr algn="ctr"/>
            <a:r>
              <a:rPr lang="ja-JP" altLang="en-US" b="1" dirty="0">
                <a:solidFill>
                  <a:schemeClr val="bg1"/>
                </a:solidFill>
                <a:latin typeface="UD デジタル 教科書体 NP-B" panose="02020700000000000000" pitchFamily="18" charset="-128"/>
                <a:ea typeface="UD デジタル 教科書体 NP-B" panose="02020700000000000000" pitchFamily="18" charset="-128"/>
              </a:rPr>
              <a:t>一塩基変換</a:t>
            </a:r>
            <a:r>
              <a:rPr lang="ja-JP" altLang="en-US" b="1" dirty="0">
                <a:latin typeface="UD デジタル 教科書体 NP-B" panose="02020700000000000000" pitchFamily="18" charset="-128"/>
                <a:ea typeface="UD デジタル 教科書体 NP-B" panose="02020700000000000000" pitchFamily="18" charset="-128"/>
              </a:rPr>
              <a:t>は</a:t>
            </a:r>
            <a:endParaRPr lang="en-US" altLang="ja-JP" b="1" dirty="0">
              <a:latin typeface="UD デジタル 教科書体 NP-B" panose="02020700000000000000" pitchFamily="18" charset="-128"/>
              <a:ea typeface="UD デジタル 教科書体 NP-B" panose="02020700000000000000" pitchFamily="18" charset="-128"/>
            </a:endParaRPr>
          </a:p>
          <a:p>
            <a:pPr algn="ctr"/>
            <a:r>
              <a:rPr lang="ja-JP" altLang="en-US" b="1" dirty="0">
                <a:latin typeface="UD デジタル 教科書体 NP-B" panose="02020700000000000000" pitchFamily="18" charset="-128"/>
                <a:ea typeface="UD デジタル 教科書体 NP-B" panose="02020700000000000000" pitchFamily="18" charset="-128"/>
              </a:rPr>
              <a:t>結果</a:t>
            </a:r>
            <a:r>
              <a:rPr lang="ja-JP" altLang="en-US" b="1" dirty="0" smtClean="0">
                <a:latin typeface="UD デジタル 教科書体 NP-B" panose="02020700000000000000" pitchFamily="18" charset="-128"/>
                <a:ea typeface="UD デジタル 教科書体 NP-B" panose="02020700000000000000" pitchFamily="18" charset="-128"/>
              </a:rPr>
              <a:t>として</a:t>
            </a:r>
            <a:endParaRPr lang="en-US" altLang="ja-JP" b="1" dirty="0" smtClean="0">
              <a:latin typeface="UD デジタル 教科書体 NP-B" panose="02020700000000000000" pitchFamily="18" charset="-128"/>
              <a:ea typeface="UD デジタル 教科書体 NP-B" panose="02020700000000000000" pitchFamily="18" charset="-128"/>
            </a:endParaRPr>
          </a:p>
          <a:p>
            <a:pPr algn="ctr"/>
            <a:r>
              <a:rPr lang="ja-JP" altLang="en-US" b="1" dirty="0">
                <a:latin typeface="UD デジタル 教科書体 NP-B" panose="02020700000000000000" pitchFamily="18" charset="-128"/>
                <a:ea typeface="UD デジタル 教科書体 NP-B" panose="02020700000000000000" pitchFamily="18" charset="-128"/>
              </a:rPr>
              <a:t>「</a:t>
            </a:r>
            <a:r>
              <a:rPr lang="ja-JP" altLang="en-US" b="1" dirty="0" smtClean="0">
                <a:solidFill>
                  <a:schemeClr val="bg1"/>
                </a:solidFill>
                <a:latin typeface="UD デジタル 教科書体 NP-B" panose="02020700000000000000" pitchFamily="18" charset="-128"/>
                <a:ea typeface="UD デジタル 教科書体 NP-B" panose="02020700000000000000" pitchFamily="18" charset="-128"/>
              </a:rPr>
              <a:t>塩基対変換</a:t>
            </a:r>
            <a:r>
              <a:rPr lang="ja-JP" altLang="en-US" b="1" dirty="0" smtClean="0">
                <a:latin typeface="UD デジタル 教科書体 NP-B" panose="02020700000000000000" pitchFamily="18" charset="-128"/>
                <a:ea typeface="UD デジタル 教科書体 NP-B" panose="02020700000000000000" pitchFamily="18" charset="-128"/>
              </a:rPr>
              <a:t>」</a:t>
            </a:r>
            <a:endParaRPr lang="en-US" altLang="ja-JP" b="1" dirty="0" smtClean="0">
              <a:latin typeface="UD デジタル 教科書体 NP-B" panose="02020700000000000000" pitchFamily="18" charset="-128"/>
              <a:ea typeface="UD デジタル 教科書体 NP-B" panose="02020700000000000000" pitchFamily="18" charset="-128"/>
            </a:endParaRPr>
          </a:p>
          <a:p>
            <a:pPr algn="ctr"/>
            <a:r>
              <a:rPr lang="ja-JP" altLang="en-US" b="1" dirty="0" smtClean="0">
                <a:latin typeface="UD デジタル 教科書体 NP-B" panose="02020700000000000000" pitchFamily="18" charset="-128"/>
                <a:ea typeface="UD デジタル 教科書体 NP-B" panose="02020700000000000000" pitchFamily="18" charset="-128"/>
              </a:rPr>
              <a:t>となる。</a:t>
            </a:r>
            <a:endParaRPr kumimoji="1" lang="ja-JP" altLang="en-US" b="1" dirty="0">
              <a:latin typeface="UD デジタル 教科書体 NP-B" panose="02020700000000000000" pitchFamily="18" charset="-128"/>
              <a:ea typeface="UD デジタル 教科書体 NP-B" panose="02020700000000000000" pitchFamily="18" charset="-128"/>
            </a:endParaRPr>
          </a:p>
        </p:txBody>
      </p:sp>
      <p:sp>
        <p:nvSpPr>
          <p:cNvPr id="71" name="テキスト ボックス 70"/>
          <p:cNvSpPr txBox="1"/>
          <p:nvPr/>
        </p:nvSpPr>
        <p:spPr>
          <a:xfrm>
            <a:off x="3279156" y="4743852"/>
            <a:ext cx="1649616" cy="338554"/>
          </a:xfrm>
          <a:prstGeom prst="rect">
            <a:avLst/>
          </a:prstGeom>
          <a:noFill/>
        </p:spPr>
        <p:txBody>
          <a:bodyPr wrap="square" rtlCol="0">
            <a:spAutoFit/>
          </a:bodyPr>
          <a:lstStyle/>
          <a:p>
            <a:pPr algn="ctr"/>
            <a:r>
              <a:rPr lang="ja-JP" altLang="en-US" sz="1600" b="1" dirty="0" smtClean="0">
                <a:solidFill>
                  <a:schemeClr val="bg1"/>
                </a:solidFill>
                <a:latin typeface="UD デジタル 教科書体 NK-B" panose="02020700000000000000" pitchFamily="18" charset="-128"/>
                <a:ea typeface="UD デジタル 教科書体 NK-B" panose="02020700000000000000" pitchFamily="18" charset="-128"/>
              </a:rPr>
              <a:t>正しい塩基対</a:t>
            </a:r>
            <a:endParaRPr kumimoji="1" lang="ja-JP" altLang="en-US" sz="1600" b="1"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72" name="テキスト ボックス 71"/>
          <p:cNvSpPr txBox="1"/>
          <p:nvPr/>
        </p:nvSpPr>
        <p:spPr>
          <a:xfrm>
            <a:off x="7857123" y="2794202"/>
            <a:ext cx="2509898" cy="369332"/>
          </a:xfrm>
          <a:prstGeom prst="rect">
            <a:avLst/>
          </a:prstGeom>
          <a:noFill/>
        </p:spPr>
        <p:txBody>
          <a:bodyPr wrap="square" rtlCol="0">
            <a:spAutoFit/>
          </a:bodyPr>
          <a:lstStyle/>
          <a:p>
            <a:pPr algn="ctr"/>
            <a:r>
              <a:rPr lang="ja-JP" altLang="en-US" b="1" dirty="0" smtClean="0">
                <a:solidFill>
                  <a:srgbClr val="FF0000"/>
                </a:solidFill>
                <a:latin typeface="UD デジタル 教科書体 NK-B" panose="02020700000000000000" pitchFamily="18" charset="-128"/>
                <a:ea typeface="UD デジタル 教科書体 NK-B" panose="02020700000000000000" pitchFamily="18" charset="-128"/>
              </a:rPr>
              <a:t>異常な組合せの塩基対</a:t>
            </a:r>
            <a:endParaRPr kumimoji="1" lang="ja-JP" altLang="en-US" b="1"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8"/>
          <a:stretch>
            <a:fillRect/>
          </a:stretch>
        </p:blipFill>
        <p:spPr>
          <a:xfrm>
            <a:off x="2448626" y="2877276"/>
            <a:ext cx="1400175" cy="1133475"/>
          </a:xfrm>
          <a:prstGeom prst="rect">
            <a:avLst/>
          </a:prstGeom>
          <a:ln w="38100">
            <a:solidFill>
              <a:srgbClr val="FFFF00"/>
            </a:solidFill>
          </a:ln>
          <a:effectLst>
            <a:glow rad="228600">
              <a:schemeClr val="accent4">
                <a:satMod val="175000"/>
                <a:alpha val="40000"/>
              </a:schemeClr>
            </a:glow>
          </a:effectLst>
        </p:spPr>
      </p:pic>
    </p:spTree>
    <p:extLst>
      <p:ext uri="{BB962C8B-B14F-4D97-AF65-F5344CB8AC3E}">
        <p14:creationId xmlns:p14="http://schemas.microsoft.com/office/powerpoint/2010/main" val="1208398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ミトコンドリア病の種類"/>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7147" y="1885950"/>
            <a:ext cx="4497705" cy="3086100"/>
          </a:xfrm>
          <a:prstGeom prst="rect">
            <a:avLst/>
          </a:prstGeom>
          <a:noFill/>
          <a:ln>
            <a:noFill/>
          </a:ln>
        </p:spPr>
      </p:pic>
    </p:spTree>
    <p:extLst>
      <p:ext uri="{BB962C8B-B14F-4D97-AF65-F5344CB8AC3E}">
        <p14:creationId xmlns:p14="http://schemas.microsoft.com/office/powerpoint/2010/main" val="1959027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483476" y="0"/>
            <a:ext cx="11225048" cy="6858553"/>
          </a:xfrm>
          <a:prstGeom prst="rect">
            <a:avLst/>
          </a:prstGeom>
        </p:spPr>
      </p:pic>
    </p:spTree>
    <p:extLst>
      <p:ext uri="{BB962C8B-B14F-4D97-AF65-F5344CB8AC3E}">
        <p14:creationId xmlns:p14="http://schemas.microsoft.com/office/powerpoint/2010/main" val="2859328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503036266"/>
              </p:ext>
            </p:extLst>
          </p:nvPr>
        </p:nvGraphicFramePr>
        <p:xfrm>
          <a:off x="470039" y="140881"/>
          <a:ext cx="11055022" cy="8722360"/>
        </p:xfrm>
        <a:graphic>
          <a:graphicData uri="http://schemas.openxmlformats.org/drawingml/2006/table">
            <a:tbl>
              <a:tblPr firstRow="1" bandRow="1">
                <a:tableStyleId>{21E4AEA4-8DFA-4A89-87EB-49C32662AFE0}</a:tableStyleId>
              </a:tblPr>
              <a:tblGrid>
                <a:gridCol w="1856701">
                  <a:extLst>
                    <a:ext uri="{9D8B030D-6E8A-4147-A177-3AD203B41FA5}">
                      <a16:colId xmlns:a16="http://schemas.microsoft.com/office/drawing/2014/main" val="2770750493"/>
                    </a:ext>
                  </a:extLst>
                </a:gridCol>
                <a:gridCol w="9198321">
                  <a:extLst>
                    <a:ext uri="{9D8B030D-6E8A-4147-A177-3AD203B41FA5}">
                      <a16:colId xmlns:a16="http://schemas.microsoft.com/office/drawing/2014/main" val="781155434"/>
                    </a:ext>
                  </a:extLst>
                </a:gridCol>
              </a:tblGrid>
              <a:tr h="370840">
                <a:tc>
                  <a:txBody>
                    <a:bodyPr/>
                    <a:lstStyle/>
                    <a:p>
                      <a:pPr algn="ctr"/>
                      <a:r>
                        <a:rPr kumimoji="1" lang="en-US" altLang="ja-JP" sz="1600" dirty="0" err="1" smtClean="0">
                          <a:solidFill>
                            <a:schemeClr val="bg1"/>
                          </a:solidFill>
                          <a:latin typeface="Meiryo UI" panose="020B0604030504040204" pitchFamily="50" charset="-128"/>
                          <a:ea typeface="Meiryo UI" panose="020B0604030504040204" pitchFamily="50" charset="-128"/>
                        </a:rPr>
                        <a:t>Cas</a:t>
                      </a:r>
                      <a:r>
                        <a:rPr kumimoji="1" lang="ja-JP" altLang="en-US" sz="1600" dirty="0" smtClean="0">
                          <a:solidFill>
                            <a:schemeClr val="bg1"/>
                          </a:solidFill>
                          <a:latin typeface="Meiryo UI" panose="020B0604030504040204" pitchFamily="50" charset="-128"/>
                          <a:ea typeface="Meiryo UI" panose="020B0604030504040204" pitchFamily="50" charset="-128"/>
                        </a:rPr>
                        <a:t>タンパク質</a:t>
                      </a:r>
                      <a:endParaRPr kumimoji="1" lang="ja-JP" altLang="en-US" sz="1600" b="1" dirty="0">
                        <a:solidFill>
                          <a:schemeClr val="bg1"/>
                        </a:solidFill>
                        <a:latin typeface="Meiryo UI" panose="020B0604030504040204" pitchFamily="50" charset="-128"/>
                        <a:ea typeface="Meiryo UI" panose="020B0604030504040204" pitchFamily="50" charset="-128"/>
                      </a:endParaRPr>
                    </a:p>
                  </a:txBody>
                  <a:tcPr>
                    <a:solidFill>
                      <a:schemeClr val="accent6">
                        <a:lumMod val="50000"/>
                      </a:schemeClr>
                    </a:solidFill>
                  </a:tcPr>
                </a:tc>
                <a:tc>
                  <a:txBody>
                    <a:bodyPr/>
                    <a:lstStyle/>
                    <a:p>
                      <a:pPr algn="ctr"/>
                      <a:r>
                        <a:rPr kumimoji="1" lang="ja-JP" altLang="en-US" dirty="0" smtClean="0"/>
                        <a:t>機能</a:t>
                      </a:r>
                      <a:endParaRPr kumimoji="1" lang="ja-JP" altLang="en-US" b="1" dirty="0">
                        <a:latin typeface="Meiryo UI" panose="020B0604030504040204" pitchFamily="50" charset="-128"/>
                        <a:ea typeface="Meiryo UI" panose="020B0604030504040204" pitchFamily="50" charset="-128"/>
                      </a:endParaRPr>
                    </a:p>
                  </a:txBody>
                  <a:tcPr>
                    <a:solidFill>
                      <a:schemeClr val="accent6">
                        <a:lumMod val="50000"/>
                      </a:schemeClr>
                    </a:solidFill>
                  </a:tcPr>
                </a:tc>
                <a:extLst>
                  <a:ext uri="{0D108BD9-81ED-4DB2-BD59-A6C34878D82A}">
                    <a16:rowId xmlns:a16="http://schemas.microsoft.com/office/drawing/2014/main" val="2355201695"/>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a:t>
                      </a:r>
                      <a:endParaRPr kumimoji="1" lang="ja-JP" altLang="en-US" sz="2400" b="1" dirty="0">
                        <a:latin typeface="Cooper Black" panose="0208090404030B020404" pitchFamily="18" charset="0"/>
                      </a:endParaRPr>
                    </a:p>
                  </a:txBody>
                  <a:tcPr anchor="ctr"/>
                </a:tc>
                <a:tc>
                  <a:txBody>
                    <a:bodyPr/>
                    <a:lstStyle/>
                    <a:p>
                      <a:r>
                        <a:rPr kumimoji="1" lang="en-US" altLang="ja-JP" sz="1600" kern="1200" dirty="0" err="1" smtClean="0">
                          <a:effectLst/>
                          <a:latin typeface="Meiryo UI" panose="020B0604030504040204" pitchFamily="50" charset="-128"/>
                          <a:ea typeface="Meiryo UI" panose="020B0604030504040204" pitchFamily="50" charset="-128"/>
                        </a:rPr>
                        <a:t>Cas</a:t>
                      </a:r>
                      <a:r>
                        <a:rPr kumimoji="1" lang="ja-JP" altLang="en-US" sz="1600" kern="1200" dirty="0" smtClean="0">
                          <a:effectLst/>
                          <a:latin typeface="Meiryo UI" panose="020B0604030504040204" pitchFamily="50" charset="-128"/>
                          <a:ea typeface="Meiryo UI" panose="020B0604030504040204" pitchFamily="50" charset="-128"/>
                        </a:rPr>
                        <a:t>１は、ウイルスが細胞に侵入してくると、</a:t>
                      </a:r>
                      <a:r>
                        <a:rPr kumimoji="1" lang="en-US" altLang="ja-JP" sz="1600" kern="1200" dirty="0" smtClean="0">
                          <a:effectLst/>
                          <a:latin typeface="Meiryo UI" panose="020B0604030504040204" pitchFamily="50" charset="-128"/>
                          <a:ea typeface="Meiryo UI" panose="020B0604030504040204" pitchFamily="50" charset="-128"/>
                        </a:rPr>
                        <a:t>Cas2</a:t>
                      </a:r>
                      <a:r>
                        <a:rPr kumimoji="1" lang="ja-JP" altLang="en-US" sz="1600" kern="1200" dirty="0" smtClean="0">
                          <a:effectLst/>
                          <a:latin typeface="Meiryo UI" panose="020B0604030504040204" pitchFamily="50" charset="-128"/>
                          <a:ea typeface="Meiryo UI" panose="020B0604030504040204" pitchFamily="50" charset="-128"/>
                        </a:rPr>
                        <a:t>と共に複合体を形成し、ウイルスの</a:t>
                      </a:r>
                      <a:r>
                        <a:rPr kumimoji="1" lang="en-US" altLang="ja-JP" sz="1600" kern="1200" dirty="0" smtClean="0">
                          <a:effectLst/>
                          <a:latin typeface="Meiryo UI" panose="020B0604030504040204" pitchFamily="50" charset="-128"/>
                          <a:ea typeface="Meiryo UI" panose="020B0604030504040204" pitchFamily="50" charset="-128"/>
                        </a:rPr>
                        <a:t>DNA</a:t>
                      </a:r>
                      <a:r>
                        <a:rPr kumimoji="1" lang="ja-JP" altLang="en-US" sz="1600" kern="1200" dirty="0" smtClean="0">
                          <a:effectLst/>
                          <a:latin typeface="Meiryo UI" panose="020B0604030504040204" pitchFamily="50" charset="-128"/>
                          <a:ea typeface="Meiryo UI" panose="020B0604030504040204" pitchFamily="50" charset="-128"/>
                        </a:rPr>
                        <a:t>を切断し、細胞の</a:t>
                      </a:r>
                      <a:r>
                        <a:rPr kumimoji="1" lang="en-US" altLang="ja-JP" sz="1600" kern="1200" dirty="0" smtClean="0">
                          <a:effectLst/>
                          <a:latin typeface="Meiryo UI" panose="020B0604030504040204" pitchFamily="50" charset="-128"/>
                          <a:ea typeface="Meiryo UI" panose="020B0604030504040204" pitchFamily="50" charset="-128"/>
                        </a:rPr>
                        <a:t>DNA</a:t>
                      </a:r>
                      <a:r>
                        <a:rPr kumimoji="1" lang="ja-JP" altLang="en-US" sz="1600" kern="1200" dirty="0" smtClean="0">
                          <a:effectLst/>
                          <a:latin typeface="Meiryo UI" panose="020B0604030504040204" pitchFamily="50" charset="-128"/>
                          <a:ea typeface="Meiryo UI" panose="020B0604030504040204" pitchFamily="50" charset="-128"/>
                        </a:rPr>
                        <a:t>を</a:t>
                      </a:r>
                      <a:r>
                        <a:rPr kumimoji="1" lang="en-US" altLang="ja-JP" sz="1600" kern="1200" dirty="0" smtClean="0">
                          <a:effectLst/>
                          <a:latin typeface="Meiryo UI" panose="020B0604030504040204" pitchFamily="50" charset="-128"/>
                          <a:ea typeface="Meiryo UI" panose="020B0604030504040204" pitchFamily="50" charset="-128"/>
                        </a:rPr>
                        <a:t>CRISPR</a:t>
                      </a:r>
                      <a:r>
                        <a:rPr kumimoji="1" lang="ja-JP" altLang="en-US" sz="1600" kern="1200" dirty="0" smtClean="0">
                          <a:effectLst/>
                          <a:latin typeface="Meiryo UI" panose="020B0604030504040204" pitchFamily="50" charset="-128"/>
                          <a:ea typeface="Meiryo UI" panose="020B0604030504040204" pitchFamily="50" charset="-128"/>
                        </a:rPr>
                        <a:t>部位に挿入し記録（</a:t>
                      </a:r>
                      <a:r>
                        <a:rPr kumimoji="1" lang="ja-JP" altLang="en-US" sz="1600" b="1" kern="1200" dirty="0" smtClean="0">
                          <a:solidFill>
                            <a:schemeClr val="tx1"/>
                          </a:solidFill>
                          <a:effectLst/>
                          <a:latin typeface="Meiryo UI" panose="020B0604030504040204" pitchFamily="50" charset="-128"/>
                          <a:ea typeface="Meiryo UI" panose="020B0604030504040204" pitchFamily="50" charset="-128"/>
                        </a:rPr>
                        <a:t>免疫記憶</a:t>
                      </a:r>
                      <a:r>
                        <a:rPr kumimoji="1" lang="ja-JP" altLang="en-US" sz="1600" kern="1200" dirty="0" smtClean="0">
                          <a:effectLst/>
                          <a:latin typeface="Meiryo UI" panose="020B0604030504040204" pitchFamily="50" charset="-128"/>
                          <a:ea typeface="Meiryo UI" panose="020B0604030504040204" pitchFamily="50" charset="-128"/>
                        </a:rPr>
                        <a:t>）する。免疫記憶は、反復配列で分離されている。</a:t>
                      </a:r>
                      <a:endParaRPr kumimoji="1" lang="en-US" altLang="ja-JP" sz="1600" kern="1200" dirty="0" smtClean="0">
                        <a:effectLst/>
                        <a:latin typeface="Meiryo UI" panose="020B0604030504040204" pitchFamily="50" charset="-128"/>
                        <a:ea typeface="Meiryo UI" panose="020B0604030504040204" pitchFamily="50" charset="-128"/>
                      </a:endParaRPr>
                    </a:p>
                    <a:p>
                      <a:r>
                        <a:rPr kumimoji="1" lang="ja-JP" altLang="en-US" sz="1600" kern="1200" dirty="0" smtClean="0">
                          <a:effectLst/>
                          <a:latin typeface="Meiryo UI" panose="020B0604030504040204" pitchFamily="50" charset="-128"/>
                          <a:ea typeface="Meiryo UI" panose="020B0604030504040204" pitchFamily="50" charset="-128"/>
                        </a:rPr>
                        <a:t>ゲノム編集では、</a:t>
                      </a:r>
                      <a:r>
                        <a:rPr kumimoji="1" lang="en-US" altLang="ja-JP" sz="1600" b="1" kern="1200" dirty="0" smtClean="0">
                          <a:solidFill>
                            <a:schemeClr val="tx1"/>
                          </a:solidFill>
                          <a:effectLst/>
                          <a:latin typeface="Meiryo UI" panose="020B0604030504040204" pitchFamily="50" charset="-128"/>
                          <a:ea typeface="Meiryo UI" panose="020B0604030504040204" pitchFamily="50" charset="-128"/>
                        </a:rPr>
                        <a:t>PAM</a:t>
                      </a:r>
                      <a:r>
                        <a:rPr kumimoji="1" lang="ja-JP" altLang="en-US" sz="1600" b="1" kern="1200" dirty="0" smtClean="0">
                          <a:solidFill>
                            <a:schemeClr val="tx1"/>
                          </a:solidFill>
                          <a:effectLst/>
                          <a:latin typeface="Meiryo UI" panose="020B0604030504040204" pitchFamily="50" charset="-128"/>
                          <a:ea typeface="Meiryo UI" panose="020B0604030504040204" pitchFamily="50" charset="-128"/>
                        </a:rPr>
                        <a:t>（</a:t>
                      </a:r>
                      <a:r>
                        <a:rPr kumimoji="1" lang="en-US" altLang="ja-JP" sz="1600" b="1" kern="1200" dirty="0" smtClean="0">
                          <a:solidFill>
                            <a:schemeClr val="tx1"/>
                          </a:solidFill>
                          <a:effectLst/>
                          <a:latin typeface="Meiryo UI" panose="020B0604030504040204" pitchFamily="50" charset="-128"/>
                          <a:ea typeface="Meiryo UI" panose="020B0604030504040204" pitchFamily="50" charset="-128"/>
                        </a:rPr>
                        <a:t>Proto-spacer Adjacent Motif</a:t>
                      </a:r>
                      <a:r>
                        <a:rPr kumimoji="1" lang="ja-JP" altLang="en-US" sz="1600" b="1" kern="1200" dirty="0" smtClean="0">
                          <a:solidFill>
                            <a:schemeClr val="tx1"/>
                          </a:solidFill>
                          <a:effectLst/>
                          <a:latin typeface="Meiryo UI" panose="020B0604030504040204" pitchFamily="50" charset="-128"/>
                          <a:ea typeface="Meiryo UI" panose="020B0604030504040204" pitchFamily="50" charset="-128"/>
                        </a:rPr>
                        <a:t>）</a:t>
                      </a:r>
                      <a:r>
                        <a:rPr kumimoji="1" lang="ja-JP" altLang="en-US" sz="1600" kern="1200" dirty="0" smtClean="0">
                          <a:effectLst/>
                          <a:latin typeface="Meiryo UI" panose="020B0604030504040204" pitchFamily="50" charset="-128"/>
                          <a:ea typeface="Meiryo UI" panose="020B0604030504040204" pitchFamily="50" charset="-128"/>
                        </a:rPr>
                        <a:t>配列を認識。</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680639798"/>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2</a:t>
                      </a:r>
                      <a:endParaRPr kumimoji="1" lang="ja-JP" altLang="en-US" sz="2400" b="1" dirty="0">
                        <a:latin typeface="Cooper Black" panose="0208090404030B020404" pitchFamily="18" charset="0"/>
                      </a:endParaRPr>
                    </a:p>
                  </a:txBody>
                  <a:tcPr anchor="ctr"/>
                </a:tc>
                <a:tc>
                  <a:txBody>
                    <a:bodyPr/>
                    <a:lstStyle/>
                    <a:p>
                      <a:r>
                        <a:rPr kumimoji="1" lang="en-US" altLang="ja-JP" sz="1600" kern="1200" dirty="0" smtClean="0">
                          <a:effectLst/>
                          <a:latin typeface="Meiryo UI" panose="020B0604030504040204" pitchFamily="50" charset="-128"/>
                          <a:ea typeface="Meiryo UI" panose="020B0604030504040204" pitchFamily="50" charset="-128"/>
                        </a:rPr>
                        <a:t>Cas1</a:t>
                      </a:r>
                      <a:r>
                        <a:rPr kumimoji="1" lang="ja-JP" altLang="en-US" sz="1600" kern="1200" dirty="0" smtClean="0">
                          <a:effectLst/>
                          <a:latin typeface="Meiryo UI" panose="020B0604030504040204" pitchFamily="50" charset="-128"/>
                          <a:ea typeface="Meiryo UI" panose="020B0604030504040204" pitchFamily="50" charset="-128"/>
                        </a:rPr>
                        <a:t>と共に複合体を形成しウイルスに取り付き、</a:t>
                      </a:r>
                      <a:r>
                        <a:rPr kumimoji="1" lang="en-US" altLang="ja-JP" sz="1600" kern="1200" dirty="0" smtClean="0">
                          <a:effectLst/>
                          <a:latin typeface="Meiryo UI" panose="020B0604030504040204" pitchFamily="50" charset="-128"/>
                          <a:ea typeface="Meiryo UI" panose="020B0604030504040204" pitchFamily="50" charset="-128"/>
                        </a:rPr>
                        <a:t>DNA</a:t>
                      </a:r>
                      <a:r>
                        <a:rPr kumimoji="1" lang="ja-JP" altLang="en-US" sz="1600" kern="1200" dirty="0" smtClean="0">
                          <a:effectLst/>
                          <a:latin typeface="Meiryo UI" panose="020B0604030504040204" pitchFamily="50" charset="-128"/>
                          <a:ea typeface="Meiryo UI" panose="020B0604030504040204" pitchFamily="50" charset="-128"/>
                        </a:rPr>
                        <a:t>／</a:t>
                      </a:r>
                      <a:r>
                        <a:rPr kumimoji="1" lang="en-US" altLang="ja-JP" sz="1600" kern="1200" dirty="0" smtClean="0">
                          <a:effectLst/>
                          <a:latin typeface="Meiryo UI" panose="020B0604030504040204" pitchFamily="50" charset="-128"/>
                          <a:ea typeface="Meiryo UI" panose="020B0604030504040204" pitchFamily="50" charset="-128"/>
                        </a:rPr>
                        <a:t>RNA</a:t>
                      </a:r>
                      <a:r>
                        <a:rPr kumimoji="1" lang="ja-JP" altLang="en-US" sz="1600" kern="1200" dirty="0" smtClean="0">
                          <a:effectLst/>
                          <a:latin typeface="Meiryo UI" panose="020B0604030504040204" pitchFamily="50" charset="-128"/>
                          <a:ea typeface="Meiryo UI" panose="020B0604030504040204" pitchFamily="50" charset="-128"/>
                        </a:rPr>
                        <a:t>を切断する。</a:t>
                      </a:r>
                      <a:r>
                        <a:rPr kumimoji="1" lang="en-US" altLang="ja-JP" sz="1600" kern="1200" dirty="0" smtClean="0">
                          <a:effectLst/>
                          <a:latin typeface="Meiryo UI" panose="020B0604030504040204" pitchFamily="50" charset="-128"/>
                          <a:ea typeface="Meiryo UI" panose="020B0604030504040204" pitchFamily="50" charset="-128"/>
                        </a:rPr>
                        <a:t>PAM</a:t>
                      </a:r>
                      <a:r>
                        <a:rPr kumimoji="1" lang="ja-JP" altLang="en-US" sz="1600" kern="1200" dirty="0" smtClean="0">
                          <a:effectLst/>
                          <a:latin typeface="Meiryo UI" panose="020B0604030504040204" pitchFamily="50" charset="-128"/>
                          <a:ea typeface="Meiryo UI" panose="020B0604030504040204" pitchFamily="50" charset="-128"/>
                        </a:rPr>
                        <a:t>を認識。</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917861294"/>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3</a:t>
                      </a:r>
                      <a:endParaRPr kumimoji="1" lang="ja-JP" altLang="en-US" sz="2400" b="1" dirty="0">
                        <a:latin typeface="Cooper Black" panose="0208090404030B020404" pitchFamily="18" charset="0"/>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Cas3</a:t>
                      </a:r>
                      <a:r>
                        <a:rPr kumimoji="1" lang="ja-JP" altLang="en-US" sz="1600" b="0" dirty="0" smtClean="0">
                          <a:latin typeface="Meiryo UI" panose="020B0604030504040204" pitchFamily="50" charset="-128"/>
                          <a:ea typeface="Meiryo UI" panose="020B0604030504040204" pitchFamily="50" charset="-128"/>
                        </a:rPr>
                        <a:t>は、</a:t>
                      </a:r>
                      <a:r>
                        <a:rPr kumimoji="1" lang="ja-JP" altLang="en-US" sz="1600" b="1" dirty="0" smtClean="0">
                          <a:solidFill>
                            <a:schemeClr val="tx1"/>
                          </a:solidFill>
                          <a:latin typeface="Meiryo UI" panose="020B0604030504040204" pitchFamily="50" charset="-128"/>
                          <a:ea typeface="Meiryo UI" panose="020B0604030504040204" pitchFamily="50" charset="-128"/>
                        </a:rPr>
                        <a:t>大阪大学発のゲノム編集技術</a:t>
                      </a:r>
                      <a:r>
                        <a:rPr kumimoji="1" lang="en-US" altLang="ja-JP" sz="1600" b="1" dirty="0" smtClean="0">
                          <a:solidFill>
                            <a:schemeClr val="tx1"/>
                          </a:solidFill>
                          <a:latin typeface="Meiryo UI" panose="020B0604030504040204" pitchFamily="50" charset="-128"/>
                          <a:ea typeface="Meiryo UI" panose="020B0604030504040204" pitchFamily="50" charset="-128"/>
                        </a:rPr>
                        <a:t>CRISPR-Cas3</a:t>
                      </a:r>
                      <a:r>
                        <a:rPr kumimoji="1" lang="ja-JP" altLang="en-US" sz="1600" b="0" dirty="0" smtClean="0">
                          <a:latin typeface="Meiryo UI" panose="020B0604030504040204" pitchFamily="50" charset="-128"/>
                          <a:ea typeface="Meiryo UI" panose="020B0604030504040204" pitchFamily="50" charset="-128"/>
                        </a:rPr>
                        <a:t>に利用されており、オフターゲットがほとんどない編集技術。</a:t>
                      </a:r>
                      <a:r>
                        <a:rPr kumimoji="1" lang="en-US" altLang="ja-JP" sz="1600" b="0" dirty="0" smtClean="0">
                          <a:latin typeface="Meiryo UI" panose="020B0604030504040204" pitchFamily="50" charset="-128"/>
                          <a:ea typeface="Meiryo UI" panose="020B0604030504040204" pitchFamily="50" charset="-128"/>
                        </a:rPr>
                        <a:t>Cas3</a:t>
                      </a:r>
                      <a:r>
                        <a:rPr kumimoji="1" lang="ja-JP" altLang="en-US" sz="1600" b="0" dirty="0" smtClean="0">
                          <a:latin typeface="Meiryo UI" panose="020B0604030504040204" pitchFamily="50" charset="-128"/>
                          <a:ea typeface="Meiryo UI" panose="020B0604030504040204" pitchFamily="50" charset="-128"/>
                        </a:rPr>
                        <a:t>は、</a:t>
                      </a:r>
                      <a:r>
                        <a:rPr kumimoji="1" lang="en-US" altLang="ja-JP" sz="1600" b="0" dirty="0" smtClean="0">
                          <a:latin typeface="Meiryo UI" panose="020B0604030504040204" pitchFamily="50" charset="-128"/>
                          <a:ea typeface="Meiryo UI" panose="020B0604030504040204" pitchFamily="50" charset="-128"/>
                        </a:rPr>
                        <a:t>Cas1</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Cas2</a:t>
                      </a:r>
                      <a:r>
                        <a:rPr kumimoji="1" lang="ja-JP" altLang="en-US" sz="1600" b="0" dirty="0" smtClean="0">
                          <a:latin typeface="Meiryo UI" panose="020B0604030504040204" pitchFamily="50" charset="-128"/>
                          <a:ea typeface="Meiryo UI" panose="020B0604030504040204" pitchFamily="50" charset="-128"/>
                        </a:rPr>
                        <a:t>と異なり</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RNA</a:t>
                      </a:r>
                      <a:r>
                        <a:rPr kumimoji="1" lang="ja-JP" altLang="en-US" sz="1600" b="0" dirty="0" smtClean="0">
                          <a:latin typeface="Meiryo UI" panose="020B0604030504040204" pitchFamily="50" charset="-128"/>
                          <a:ea typeface="Meiryo UI" panose="020B0604030504040204" pitchFamily="50" charset="-128"/>
                        </a:rPr>
                        <a:t>を切り刻むように切断。</a:t>
                      </a:r>
                      <a:endParaRPr kumimoji="1" lang="en-US" altLang="ja-JP" sz="1600" b="1" dirty="0" smtClean="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861715839"/>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4</a:t>
                      </a:r>
                      <a:endParaRPr kumimoji="1" lang="ja-JP" altLang="en-US" sz="2400" b="1" dirty="0">
                        <a:latin typeface="Cooper Black" panose="0208090404030B020404" pitchFamily="18" charset="0"/>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Cas1</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Cas2</a:t>
                      </a:r>
                      <a:r>
                        <a:rPr kumimoji="1" lang="ja-JP" altLang="en-US" sz="1600" b="0" dirty="0" smtClean="0">
                          <a:latin typeface="Meiryo UI" panose="020B0604030504040204" pitchFamily="50" charset="-128"/>
                          <a:ea typeface="Meiryo UI" panose="020B0604030504040204" pitchFamily="50" charset="-128"/>
                        </a:rPr>
                        <a:t>複合体が切り出したウイルス</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断片を</a:t>
                      </a:r>
                      <a:r>
                        <a:rPr kumimoji="1" lang="en-US" altLang="ja-JP" sz="1600" b="0" dirty="0" smtClean="0">
                          <a:latin typeface="Meiryo UI" panose="020B0604030504040204" pitchFamily="50" charset="-128"/>
                          <a:ea typeface="Meiryo UI" panose="020B0604030504040204" pitchFamily="50" charset="-128"/>
                        </a:rPr>
                        <a:t>CRISPR</a:t>
                      </a:r>
                      <a:r>
                        <a:rPr kumimoji="1" lang="ja-JP" altLang="en-US" sz="1600" b="0" dirty="0" smtClean="0">
                          <a:latin typeface="Meiryo UI" panose="020B0604030504040204" pitchFamily="50" charset="-128"/>
                          <a:ea typeface="Meiryo UI" panose="020B0604030504040204" pitchFamily="50" charset="-128"/>
                        </a:rPr>
                        <a:t>部位に成形し、正しい方向に挿入。</a:t>
                      </a:r>
                      <a:endParaRPr kumimoji="1" lang="en-US" altLang="ja-JP" sz="1600" b="0" dirty="0" smtClean="0">
                        <a:latin typeface="Meiryo UI" panose="020B0604030504040204" pitchFamily="50" charset="-128"/>
                        <a:ea typeface="Meiryo UI" panose="020B0604030504040204" pitchFamily="50" charset="-128"/>
                      </a:endParaRPr>
                    </a:p>
                    <a:p>
                      <a:r>
                        <a:rPr kumimoji="1" lang="en-US" altLang="ja-JP" sz="1600" b="0" dirty="0" smtClean="0">
                          <a:latin typeface="Meiryo UI" panose="020B0604030504040204" pitchFamily="50" charset="-128"/>
                          <a:ea typeface="Meiryo UI" panose="020B0604030504040204" pitchFamily="50" charset="-128"/>
                        </a:rPr>
                        <a:t>Cas4</a:t>
                      </a:r>
                      <a:r>
                        <a:rPr kumimoji="1" lang="ja-JP" altLang="en-US" sz="1600" b="0" dirty="0" smtClean="0">
                          <a:latin typeface="Meiryo UI" panose="020B0604030504040204" pitchFamily="50" charset="-128"/>
                          <a:ea typeface="Meiryo UI" panose="020B0604030504040204" pitchFamily="50" charset="-128"/>
                        </a:rPr>
                        <a:t>は、</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の二重鎖を解く機能、</a:t>
                      </a:r>
                      <a:r>
                        <a:rPr kumimoji="1" lang="en-US" altLang="ja-JP" sz="1600" b="0" dirty="0" smtClean="0">
                          <a:latin typeface="Meiryo UI" panose="020B0604030504040204" pitchFamily="50" charset="-128"/>
                          <a:ea typeface="Meiryo UI" panose="020B0604030504040204" pitchFamily="50" charset="-128"/>
                        </a:rPr>
                        <a:t>1</a:t>
                      </a:r>
                      <a:r>
                        <a:rPr kumimoji="1" lang="ja-JP" altLang="en-US" sz="1600" b="0" dirty="0" smtClean="0">
                          <a:latin typeface="Meiryo UI" panose="020B0604030504040204" pitchFamily="50" charset="-128"/>
                          <a:ea typeface="Meiryo UI" panose="020B0604030504040204" pitchFamily="50" charset="-128"/>
                        </a:rPr>
                        <a:t>本鎖の</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を分解する機能も有する。</a:t>
                      </a:r>
                      <a:endParaRPr kumimoji="1" lang="en-US" altLang="ja-JP" sz="1600" b="0" dirty="0" smtClean="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966481456"/>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5</a:t>
                      </a:r>
                      <a:endParaRPr kumimoji="1" lang="ja-JP" altLang="en-US" sz="2400" b="1" dirty="0">
                        <a:latin typeface="Cooper Black" panose="0208090404030B020404" pitchFamily="18" charset="0"/>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Cas5</a:t>
                      </a:r>
                      <a:r>
                        <a:rPr kumimoji="1" lang="ja-JP" altLang="en-US" sz="1600" dirty="0" smtClean="0">
                          <a:latin typeface="Meiryo UI" panose="020B0604030504040204" pitchFamily="50" charset="-128"/>
                          <a:ea typeface="Meiryo UI" panose="020B0604030504040204" pitchFamily="50" charset="-128"/>
                        </a:rPr>
                        <a:t> は、</a:t>
                      </a:r>
                      <a:r>
                        <a:rPr kumimoji="1" lang="en-US" altLang="ja-JP" sz="1600" dirty="0" smtClean="0">
                          <a:latin typeface="Meiryo UI" panose="020B0604030504040204" pitchFamily="50" charset="-128"/>
                          <a:ea typeface="Meiryo UI" panose="020B0604030504040204" pitchFamily="50" charset="-128"/>
                        </a:rPr>
                        <a:t>Cas1</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Cas2</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Cas6</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Cas7</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Cas8</a:t>
                      </a:r>
                      <a:r>
                        <a:rPr kumimoji="1" lang="ja-JP" altLang="en-US" sz="1600" dirty="0" smtClean="0">
                          <a:latin typeface="Meiryo UI" panose="020B0604030504040204" pitchFamily="50" charset="-128"/>
                          <a:ea typeface="Meiryo UI" panose="020B0604030504040204" pitchFamily="50" charset="-128"/>
                        </a:rPr>
                        <a:t>などとマルチサブユニットの一部として、</a:t>
                      </a:r>
                      <a:r>
                        <a:rPr kumimoji="1" lang="en-US" altLang="ja-JP" sz="1600" dirty="0" smtClean="0">
                          <a:latin typeface="Meiryo UI" panose="020B0604030504040204" pitchFamily="50" charset="-128"/>
                          <a:ea typeface="Meiryo UI" panose="020B0604030504040204" pitchFamily="50" charset="-128"/>
                        </a:rPr>
                        <a:t>Cas6</a:t>
                      </a:r>
                      <a:r>
                        <a:rPr kumimoji="1" lang="ja-JP" altLang="en-US" sz="1600" dirty="0" smtClean="0">
                          <a:latin typeface="Meiryo UI" panose="020B0604030504040204" pitchFamily="50" charset="-128"/>
                          <a:ea typeface="Meiryo UI" panose="020B0604030504040204" pitchFamily="50" charset="-128"/>
                        </a:rPr>
                        <a:t>が</a:t>
                      </a:r>
                      <a:r>
                        <a:rPr kumimoji="1" lang="en-US" altLang="ja-JP" sz="1600" dirty="0" smtClean="0">
                          <a:latin typeface="Meiryo UI" panose="020B0604030504040204" pitchFamily="50" charset="-128"/>
                          <a:ea typeface="Meiryo UI" panose="020B0604030504040204" pitchFamily="50" charset="-128"/>
                        </a:rPr>
                        <a:t>CRISPR</a:t>
                      </a:r>
                      <a:r>
                        <a:rPr kumimoji="1" lang="ja-JP" altLang="en-US" sz="1600" dirty="0" smtClean="0">
                          <a:latin typeface="Meiryo UI" panose="020B0604030504040204" pitchFamily="50" charset="-128"/>
                          <a:ea typeface="Meiryo UI" panose="020B0604030504040204" pitchFamily="50" charset="-128"/>
                        </a:rPr>
                        <a:t>配列から生合成した</a:t>
                      </a:r>
                      <a:r>
                        <a:rPr kumimoji="1" lang="en-US" altLang="ja-JP" sz="1600" b="1" dirty="0" smtClean="0">
                          <a:latin typeface="Meiryo UI" panose="020B0604030504040204" pitchFamily="50" charset="-128"/>
                          <a:ea typeface="Meiryo UI" panose="020B0604030504040204" pitchFamily="50" charset="-128"/>
                        </a:rPr>
                        <a:t>crRNA</a:t>
                      </a:r>
                      <a:r>
                        <a:rPr kumimoji="1" lang="ja-JP" altLang="en-US" sz="1600" b="1" dirty="0" smtClean="0">
                          <a:latin typeface="Meiryo UI" panose="020B0604030504040204" pitchFamily="50" charset="-128"/>
                          <a:ea typeface="Meiryo UI" panose="020B0604030504040204" pitchFamily="50" charset="-128"/>
                        </a:rPr>
                        <a:t>（</a:t>
                      </a:r>
                      <a:r>
                        <a:rPr kumimoji="1" lang="en-US" altLang="ja-JP" sz="1600" b="1" dirty="0" smtClean="0">
                          <a:latin typeface="Meiryo UI" panose="020B0604030504040204" pitchFamily="50" charset="-128"/>
                          <a:ea typeface="Meiryo UI" panose="020B0604030504040204" pitchFamily="50" charset="-128"/>
                        </a:rPr>
                        <a:t>CRISPR RNA</a:t>
                      </a:r>
                      <a:r>
                        <a:rPr kumimoji="1" lang="ja-JP" altLang="en-US" sz="1600" b="1"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と結合し、</a:t>
                      </a:r>
                      <a:r>
                        <a:rPr kumimoji="1" lang="en-US" altLang="ja-JP" sz="1600" b="1" dirty="0" smtClean="0">
                          <a:solidFill>
                            <a:schemeClr val="tx1"/>
                          </a:solidFill>
                          <a:latin typeface="Meiryo UI" panose="020B0604030504040204" pitchFamily="50" charset="-128"/>
                          <a:ea typeface="Meiryo UI" panose="020B0604030504040204" pitchFamily="50" charset="-128"/>
                        </a:rPr>
                        <a:t>Cascade</a:t>
                      </a:r>
                      <a:r>
                        <a:rPr kumimoji="1" lang="ja-JP" altLang="en-US" sz="1600" b="1" dirty="0" smtClean="0">
                          <a:solidFill>
                            <a:schemeClr val="tx1"/>
                          </a:solidFill>
                          <a:latin typeface="Meiryo UI" panose="020B0604030504040204" pitchFamily="50" charset="-128"/>
                          <a:ea typeface="Meiryo UI" panose="020B0604030504040204" pitchFamily="50" charset="-128"/>
                        </a:rPr>
                        <a:t>（</a:t>
                      </a:r>
                      <a:r>
                        <a:rPr kumimoji="1" lang="en-US" altLang="ja-JP" sz="1600" b="1" dirty="0" smtClean="0">
                          <a:solidFill>
                            <a:schemeClr val="tx1"/>
                          </a:solidFill>
                          <a:latin typeface="Meiryo UI" panose="020B0604030504040204" pitchFamily="50" charset="-128"/>
                          <a:ea typeface="Meiryo UI" panose="020B0604030504040204" pitchFamily="50" charset="-128"/>
                        </a:rPr>
                        <a:t>CRISPR-associated complex for antiviral defense</a:t>
                      </a:r>
                      <a:r>
                        <a:rPr kumimoji="1" lang="ja-JP" altLang="en-US" sz="1600" b="1" dirty="0" smtClean="0">
                          <a:solidFill>
                            <a:schemeClr val="tx1"/>
                          </a:solidFill>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を構成。</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487769610"/>
                  </a:ext>
                </a:extLst>
              </a:tr>
              <a:tr h="39761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6</a:t>
                      </a:r>
                      <a:endParaRPr kumimoji="1" lang="ja-JP" altLang="en-US" sz="2400" b="1" dirty="0">
                        <a:latin typeface="Cooper Black" panose="0208090404030B020404" pitchFamily="18" charset="0"/>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Cas6</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b="1" dirty="0" smtClean="0">
                          <a:solidFill>
                            <a:schemeClr val="tx1"/>
                          </a:solidFill>
                          <a:latin typeface="Meiryo UI" panose="020B0604030504040204" pitchFamily="50" charset="-128"/>
                          <a:ea typeface="Meiryo UI" panose="020B0604030504040204" pitchFamily="50" charset="-128"/>
                        </a:rPr>
                        <a:t>CRISPR</a:t>
                      </a:r>
                      <a:r>
                        <a:rPr kumimoji="1" lang="ja-JP" altLang="en-US" sz="1600" b="1" dirty="0" smtClean="0">
                          <a:solidFill>
                            <a:schemeClr val="tx1"/>
                          </a:solidFill>
                          <a:latin typeface="Meiryo UI" panose="020B0604030504040204" pitchFamily="50" charset="-128"/>
                          <a:ea typeface="Meiryo UI" panose="020B0604030504040204" pitchFamily="50" charset="-128"/>
                        </a:rPr>
                        <a:t>由来のエンドリボヌクレアーゼ（</a:t>
                      </a:r>
                      <a:r>
                        <a:rPr kumimoji="1" lang="en-US" altLang="ja-JP" sz="1600" b="1" dirty="0" smtClean="0">
                          <a:solidFill>
                            <a:schemeClr val="tx1"/>
                          </a:solidFill>
                          <a:latin typeface="Meiryo UI" panose="020B0604030504040204" pitchFamily="50" charset="-128"/>
                          <a:ea typeface="Meiryo UI" panose="020B0604030504040204" pitchFamily="50" charset="-128"/>
                        </a:rPr>
                        <a:t>endoribonuclease</a:t>
                      </a:r>
                      <a:r>
                        <a:rPr kumimoji="1" lang="ja-JP" altLang="en-US" sz="1600" b="1" dirty="0" smtClean="0">
                          <a:solidFill>
                            <a:schemeClr val="tx1"/>
                          </a:solidFill>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で、免疫記憶を保持する</a:t>
                      </a:r>
                      <a:r>
                        <a:rPr kumimoji="1" lang="en-US" altLang="ja-JP" sz="1600" dirty="0" smtClean="0">
                          <a:latin typeface="Meiryo UI" panose="020B0604030504040204" pitchFamily="50" charset="-128"/>
                          <a:ea typeface="Meiryo UI" panose="020B0604030504040204" pitchFamily="50" charset="-128"/>
                        </a:rPr>
                        <a:t>CRISPR</a:t>
                      </a:r>
                      <a:r>
                        <a:rPr kumimoji="1" lang="ja-JP" altLang="en-US" sz="1600" dirty="0" smtClean="0">
                          <a:latin typeface="Meiryo UI" panose="020B0604030504040204" pitchFamily="50" charset="-128"/>
                          <a:ea typeface="Meiryo UI" panose="020B0604030504040204" pitchFamily="50" charset="-128"/>
                        </a:rPr>
                        <a:t>部位から転写された</a:t>
                      </a:r>
                      <a:r>
                        <a:rPr kumimoji="1" lang="en-US" altLang="ja-JP" sz="1600" dirty="0" smtClean="0">
                          <a:latin typeface="Meiryo UI" panose="020B0604030504040204" pitchFamily="50" charset="-128"/>
                          <a:ea typeface="Meiryo UI" panose="020B0604030504040204" pitchFamily="50" charset="-128"/>
                        </a:rPr>
                        <a:t>precursor-crRNA</a:t>
                      </a:r>
                      <a:r>
                        <a:rPr kumimoji="1" lang="ja-JP" altLang="en-US" sz="1600" dirty="0" smtClean="0">
                          <a:latin typeface="Meiryo UI" panose="020B0604030504040204" pitchFamily="50" charset="-128"/>
                          <a:ea typeface="Meiryo UI" panose="020B0604030504040204" pitchFamily="50" charset="-128"/>
                        </a:rPr>
                        <a:t>を配列から切断する。</a:t>
                      </a:r>
                      <a:r>
                        <a:rPr kumimoji="1" lang="en-US" altLang="ja-JP" sz="1600" dirty="0" smtClean="0">
                          <a:latin typeface="Meiryo UI" panose="020B0604030504040204" pitchFamily="50" charset="-128"/>
                          <a:ea typeface="Meiryo UI" panose="020B0604030504040204" pitchFamily="50" charset="-128"/>
                        </a:rPr>
                        <a:t>Cas6</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b="1" dirty="0" smtClean="0">
                          <a:solidFill>
                            <a:schemeClr val="tx1"/>
                          </a:solidFill>
                          <a:latin typeface="Meiryo UI" panose="020B0604030504040204" pitchFamily="50" charset="-128"/>
                          <a:ea typeface="Meiryo UI" panose="020B0604030504040204" pitchFamily="50" charset="-128"/>
                        </a:rPr>
                        <a:t>pre-crRNA</a:t>
                      </a:r>
                      <a:r>
                        <a:rPr kumimoji="1" lang="ja-JP" altLang="en-US" sz="1600" b="1" dirty="0" smtClean="0">
                          <a:solidFill>
                            <a:schemeClr val="tx1"/>
                          </a:solidFill>
                          <a:latin typeface="Meiryo UI" panose="020B0604030504040204" pitchFamily="50" charset="-128"/>
                          <a:ea typeface="Meiryo UI" panose="020B0604030504040204" pitchFamily="50" charset="-128"/>
                        </a:rPr>
                        <a:t>生合成酵素</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601680313"/>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7</a:t>
                      </a:r>
                      <a:endParaRPr kumimoji="1" lang="ja-JP" altLang="en-US" sz="2400" b="1" dirty="0">
                        <a:latin typeface="Cooper Black" panose="0208090404030B020404" pitchFamily="18" charset="0"/>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Cas7</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Cascade</a:t>
                      </a:r>
                      <a:r>
                        <a:rPr kumimoji="1" lang="ja-JP" altLang="en-US" sz="1600" dirty="0" smtClean="0">
                          <a:latin typeface="Meiryo UI" panose="020B0604030504040204" pitchFamily="50" charset="-128"/>
                          <a:ea typeface="Meiryo UI" panose="020B0604030504040204" pitchFamily="50" charset="-128"/>
                        </a:rPr>
                        <a:t>を構成するユニットの一つ。</a:t>
                      </a:r>
                      <a:r>
                        <a:rPr kumimoji="1" lang="en-US" altLang="ja-JP" sz="1600" dirty="0" smtClean="0">
                          <a:latin typeface="Meiryo UI" panose="020B0604030504040204" pitchFamily="50" charset="-128"/>
                          <a:ea typeface="Meiryo UI" panose="020B0604030504040204" pitchFamily="50" charset="-128"/>
                        </a:rPr>
                        <a:t>Cas7</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Cas4</a:t>
                      </a:r>
                      <a:r>
                        <a:rPr kumimoji="1" lang="ja-JP" altLang="en-US" sz="1600" dirty="0" smtClean="0">
                          <a:latin typeface="Meiryo UI" panose="020B0604030504040204" pitchFamily="50" charset="-128"/>
                          <a:ea typeface="Meiryo UI" panose="020B0604030504040204" pitchFamily="50" charset="-128"/>
                        </a:rPr>
                        <a:t>が解いた</a:t>
                      </a:r>
                      <a:r>
                        <a:rPr kumimoji="1" lang="en-US" altLang="ja-JP" sz="1600" dirty="0" smtClean="0">
                          <a:latin typeface="Meiryo UI" panose="020B0604030504040204" pitchFamily="50" charset="-128"/>
                          <a:ea typeface="Meiryo UI" panose="020B0604030504040204" pitchFamily="50" charset="-128"/>
                        </a:rPr>
                        <a:t>DNA</a:t>
                      </a:r>
                      <a:r>
                        <a:rPr kumimoji="1" lang="ja-JP" altLang="en-US" sz="1600" dirty="0" smtClean="0">
                          <a:latin typeface="Meiryo UI" panose="020B0604030504040204" pitchFamily="50" charset="-128"/>
                          <a:ea typeface="Meiryo UI" panose="020B0604030504040204" pitchFamily="50" charset="-128"/>
                        </a:rPr>
                        <a:t>の二重鎖構造を保持し、</a:t>
                      </a:r>
                      <a:r>
                        <a:rPr kumimoji="1" lang="en-US" altLang="ja-JP" sz="1600" dirty="0" smtClean="0">
                          <a:latin typeface="Meiryo UI" panose="020B0604030504040204" pitchFamily="50" charset="-128"/>
                          <a:ea typeface="Meiryo UI" panose="020B0604030504040204" pitchFamily="50" charset="-128"/>
                        </a:rPr>
                        <a:t>6</a:t>
                      </a:r>
                      <a:r>
                        <a:rPr kumimoji="1" lang="ja-JP" altLang="en-US" sz="1600" dirty="0" smtClean="0">
                          <a:latin typeface="Meiryo UI" panose="020B0604030504040204" pitchFamily="50" charset="-128"/>
                          <a:ea typeface="Meiryo UI" panose="020B0604030504040204" pitchFamily="50" charset="-128"/>
                        </a:rPr>
                        <a:t>塩基ごとに折れ曲がりながら分子の中央部にらせん状に巻く、「</a:t>
                      </a:r>
                      <a:r>
                        <a:rPr kumimoji="1" lang="en-US" altLang="ja-JP" sz="1600" b="1" dirty="0" err="1" smtClean="0">
                          <a:solidFill>
                            <a:schemeClr val="tx1"/>
                          </a:solidFill>
                          <a:latin typeface="Meiryo UI" panose="020B0604030504040204" pitchFamily="50" charset="-128"/>
                          <a:ea typeface="Meiryo UI" panose="020B0604030504040204" pitchFamily="50" charset="-128"/>
                        </a:rPr>
                        <a:t>crRNA:DNA</a:t>
                      </a:r>
                      <a:r>
                        <a:rPr kumimoji="1" lang="ja-JP" altLang="en-US" sz="1600" b="1" dirty="0" smtClean="0">
                          <a:solidFill>
                            <a:schemeClr val="tx1"/>
                          </a:solidFill>
                          <a:latin typeface="Meiryo UI" panose="020B0604030504040204" pitchFamily="50" charset="-128"/>
                          <a:ea typeface="Meiryo UI" panose="020B0604030504040204" pitchFamily="50" charset="-128"/>
                        </a:rPr>
                        <a:t>折れ曲がり構造</a:t>
                      </a:r>
                      <a:r>
                        <a:rPr kumimoji="1" lang="ja-JP" altLang="en-US" sz="1600" dirty="0" smtClean="0">
                          <a:latin typeface="Meiryo UI" panose="020B0604030504040204" pitchFamily="50" charset="-128"/>
                          <a:ea typeface="Meiryo UI" panose="020B0604030504040204" pitchFamily="50" charset="-128"/>
                        </a:rPr>
                        <a:t>」を維持する。</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783126622"/>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8</a:t>
                      </a:r>
                      <a:endParaRPr kumimoji="1" lang="ja-JP" altLang="en-US" sz="2400" b="1" dirty="0">
                        <a:latin typeface="Cooper Black" panose="0208090404030B0204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Cas8</a:t>
                      </a:r>
                      <a:r>
                        <a:rPr kumimoji="1" lang="ja-JP" altLang="en-US" sz="1600" b="0" dirty="0" smtClean="0">
                          <a:latin typeface="Meiryo UI" panose="020B0604030504040204" pitchFamily="50" charset="-128"/>
                          <a:ea typeface="Meiryo UI" panose="020B0604030504040204" pitchFamily="50" charset="-128"/>
                        </a:rPr>
                        <a:t>は、</a:t>
                      </a:r>
                      <a:r>
                        <a:rPr kumimoji="1" lang="en-US" altLang="ja-JP" sz="1600" b="0" dirty="0" smtClean="0">
                          <a:latin typeface="Meiryo UI" panose="020B0604030504040204" pitchFamily="50" charset="-128"/>
                          <a:ea typeface="Meiryo UI" panose="020B0604030504040204" pitchFamily="50" charset="-128"/>
                        </a:rPr>
                        <a:t>Cascade</a:t>
                      </a:r>
                      <a:r>
                        <a:rPr kumimoji="1" lang="ja-JP" altLang="en-US" sz="1600" b="0" dirty="0" smtClean="0">
                          <a:latin typeface="Meiryo UI" panose="020B0604030504040204" pitchFamily="50" charset="-128"/>
                          <a:ea typeface="Meiryo UI" panose="020B0604030504040204" pitchFamily="50" charset="-128"/>
                        </a:rPr>
                        <a:t>を構成するユニットの一つで、</a:t>
                      </a:r>
                      <a:r>
                        <a:rPr kumimoji="1" lang="en-US" altLang="ja-JP" sz="1600" b="0" dirty="0" smtClean="0">
                          <a:latin typeface="Meiryo UI" panose="020B0604030504040204" pitchFamily="50" charset="-128"/>
                          <a:ea typeface="Meiryo UI" panose="020B0604030504040204" pitchFamily="50" charset="-128"/>
                        </a:rPr>
                        <a:t>PAM</a:t>
                      </a:r>
                      <a:r>
                        <a:rPr kumimoji="1" lang="ja-JP" altLang="en-US" sz="1600" b="0" dirty="0" smtClean="0">
                          <a:latin typeface="Meiryo UI" panose="020B0604030504040204" pitchFamily="50" charset="-128"/>
                          <a:ea typeface="Meiryo UI" panose="020B0604030504040204" pitchFamily="50" charset="-128"/>
                        </a:rPr>
                        <a:t>を認識。</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10890991"/>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9</a:t>
                      </a:r>
                      <a:endParaRPr kumimoji="1" lang="ja-JP" altLang="en-US" sz="2400" b="1" dirty="0">
                        <a:latin typeface="Cooper Black" panose="0208090404030B020404" pitchFamily="18" charset="0"/>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Cas9</a:t>
                      </a:r>
                      <a:r>
                        <a:rPr kumimoji="1" lang="ja-JP" altLang="en-US" sz="1600" b="0" dirty="0" smtClean="0">
                          <a:latin typeface="Meiryo UI" panose="020B0604030504040204" pitchFamily="50" charset="-128"/>
                          <a:ea typeface="Meiryo UI" panose="020B0604030504040204" pitchFamily="50" charset="-128"/>
                        </a:rPr>
                        <a:t>は、</a:t>
                      </a:r>
                      <a:r>
                        <a:rPr kumimoji="1" lang="en-US" altLang="ja-JP" sz="1600" b="1" dirty="0" smtClean="0">
                          <a:latin typeface="Meiryo UI" panose="020B0604030504040204" pitchFamily="50" charset="-128"/>
                          <a:ea typeface="Meiryo UI" panose="020B0604030504040204" pitchFamily="50" charset="-128"/>
                        </a:rPr>
                        <a:t>guide RNA</a:t>
                      </a:r>
                      <a:r>
                        <a:rPr kumimoji="1" lang="ja-JP" altLang="en-US" sz="1600" b="1" dirty="0" smtClean="0">
                          <a:latin typeface="Meiryo UI" panose="020B0604030504040204" pitchFamily="50" charset="-128"/>
                          <a:ea typeface="Meiryo UI" panose="020B0604030504040204" pitchFamily="50" charset="-128"/>
                        </a:rPr>
                        <a:t>（</a:t>
                      </a:r>
                      <a:r>
                        <a:rPr kumimoji="1" lang="en-US" altLang="ja-JP" sz="1600" b="1" dirty="0" smtClean="0">
                          <a:latin typeface="Meiryo UI" panose="020B0604030504040204" pitchFamily="50" charset="-128"/>
                          <a:ea typeface="Meiryo UI" panose="020B0604030504040204" pitchFamily="50" charset="-128"/>
                        </a:rPr>
                        <a:t>gRNA</a:t>
                      </a:r>
                      <a:r>
                        <a:rPr kumimoji="1" lang="ja-JP" altLang="en-US" sz="1600" b="1" dirty="0"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と</a:t>
                      </a:r>
                      <a:r>
                        <a:rPr kumimoji="1" lang="ja-JP" altLang="en-US" sz="1600" b="1" dirty="0" smtClean="0">
                          <a:latin typeface="Meiryo UI" panose="020B0604030504040204" pitchFamily="50" charset="-128"/>
                          <a:ea typeface="Meiryo UI" panose="020B0604030504040204" pitchFamily="50" charset="-128"/>
                        </a:rPr>
                        <a:t>リボ核タンパク質（</a:t>
                      </a:r>
                      <a:r>
                        <a:rPr kumimoji="1" lang="en-US" altLang="ja-JP" sz="1600" b="1" dirty="0" smtClean="0">
                          <a:latin typeface="Meiryo UI" panose="020B0604030504040204" pitchFamily="50" charset="-128"/>
                          <a:ea typeface="Meiryo UI" panose="020B0604030504040204" pitchFamily="50" charset="-128"/>
                        </a:rPr>
                        <a:t>Ribonucleoprotein</a:t>
                      </a:r>
                      <a:r>
                        <a:rPr kumimoji="1" lang="ja-JP" altLang="en-US" sz="1600" b="1" dirty="0" smtClean="0">
                          <a:latin typeface="Meiryo UI" panose="020B0604030504040204" pitchFamily="50" charset="-128"/>
                          <a:ea typeface="Meiryo UI" panose="020B0604030504040204" pitchFamily="50" charset="-128"/>
                        </a:rPr>
                        <a:t>：</a:t>
                      </a:r>
                      <a:r>
                        <a:rPr kumimoji="1" lang="en-US" altLang="ja-JP" sz="1600" b="1" dirty="0" smtClean="0">
                          <a:latin typeface="Meiryo UI" panose="020B0604030504040204" pitchFamily="50" charset="-128"/>
                          <a:ea typeface="Meiryo UI" panose="020B0604030504040204" pitchFamily="50" charset="-128"/>
                        </a:rPr>
                        <a:t>RNP</a:t>
                      </a:r>
                      <a:r>
                        <a:rPr kumimoji="1" lang="ja-JP" altLang="en-US" sz="1600" b="1" dirty="0" smtClean="0">
                          <a:latin typeface="Meiryo UI" panose="020B0604030504040204" pitchFamily="50" charset="-128"/>
                          <a:ea typeface="Meiryo UI" panose="020B0604030504040204" pitchFamily="50" charset="-128"/>
                        </a:rPr>
                        <a:t>）複合体</a:t>
                      </a:r>
                      <a:r>
                        <a:rPr kumimoji="1" lang="ja-JP" altLang="en-US" sz="1600" b="0" dirty="0" smtClean="0">
                          <a:latin typeface="Meiryo UI" panose="020B0604030504040204" pitchFamily="50" charset="-128"/>
                          <a:ea typeface="Meiryo UI" panose="020B0604030504040204" pitchFamily="50" charset="-128"/>
                        </a:rPr>
                        <a:t>を形成。</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配列と</a:t>
                      </a:r>
                      <a:r>
                        <a:rPr kumimoji="1" lang="en-US" altLang="ja-JP" sz="1600" b="0" dirty="0" smtClean="0">
                          <a:latin typeface="Meiryo UI" panose="020B0604030504040204" pitchFamily="50" charset="-128"/>
                          <a:ea typeface="Meiryo UI" panose="020B0604030504040204" pitchFamily="50" charset="-128"/>
                        </a:rPr>
                        <a:t>gRNA</a:t>
                      </a:r>
                      <a:r>
                        <a:rPr kumimoji="1" lang="ja-JP" altLang="en-US" sz="1600" b="0" dirty="0" err="1" smtClean="0">
                          <a:latin typeface="Meiryo UI" panose="020B0604030504040204" pitchFamily="50" charset="-128"/>
                          <a:ea typeface="Meiryo UI" panose="020B0604030504040204" pitchFamily="50" charset="-128"/>
                        </a:rPr>
                        <a:t>を照</a:t>
                      </a:r>
                      <a:r>
                        <a:rPr kumimoji="1" lang="ja-JP" altLang="en-US" sz="1600" b="0" dirty="0" smtClean="0">
                          <a:latin typeface="Meiryo UI" panose="020B0604030504040204" pitchFamily="50" charset="-128"/>
                          <a:ea typeface="Meiryo UI" panose="020B0604030504040204" pitchFamily="50" charset="-128"/>
                        </a:rPr>
                        <a:t>合して標的部位を認識し、</a:t>
                      </a:r>
                      <a:r>
                        <a:rPr kumimoji="1" lang="en-US" altLang="ja-JP" sz="1600" b="0" dirty="0" smtClean="0">
                          <a:latin typeface="Meiryo UI" panose="020B0604030504040204" pitchFamily="50" charset="-128"/>
                          <a:ea typeface="Meiryo UI" panose="020B0604030504040204" pitchFamily="50" charset="-128"/>
                        </a:rPr>
                        <a:t>PAM</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NGG</a:t>
                      </a:r>
                      <a:r>
                        <a:rPr kumimoji="1" lang="ja-JP" altLang="en-US" sz="1600" b="0" dirty="0" smtClean="0">
                          <a:latin typeface="Meiryo UI" panose="020B0604030504040204" pitchFamily="50" charset="-128"/>
                          <a:ea typeface="Meiryo UI" panose="020B0604030504040204" pitchFamily="50" charset="-128"/>
                        </a:rPr>
                        <a:t>）配列から</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塩基以内で</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を切断。</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152452840"/>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10</a:t>
                      </a:r>
                      <a:endParaRPr kumimoji="1" lang="ja-JP" altLang="en-US" sz="2400" b="1" dirty="0">
                        <a:latin typeface="Cooper Black" panose="0208090404030B020404" pitchFamily="18" charset="0"/>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Cas10</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DNA</a:t>
                      </a:r>
                      <a:r>
                        <a:rPr kumimoji="1" lang="ja-JP" altLang="en-US" sz="1600" dirty="0" smtClean="0">
                          <a:latin typeface="Meiryo UI" panose="020B0604030504040204" pitchFamily="50" charset="-128"/>
                          <a:ea typeface="Meiryo UI" panose="020B0604030504040204" pitchFamily="50" charset="-128"/>
                        </a:rPr>
                        <a:t>ポリメラーゼおよびヌクレオチドシクラーゼを含む複合体。</a:t>
                      </a:r>
                      <a:r>
                        <a:rPr kumimoji="1" lang="en-US" altLang="ja-JP" sz="1600" b="1" dirty="0" smtClean="0">
                          <a:latin typeface="Meiryo UI" panose="020B0604030504040204" pitchFamily="50" charset="-128"/>
                          <a:ea typeface="Meiryo UI" panose="020B0604030504040204" pitchFamily="50" charset="-128"/>
                        </a:rPr>
                        <a:t>CRISPR-Cas10</a:t>
                      </a:r>
                      <a:r>
                        <a:rPr kumimoji="1" lang="ja-JP" altLang="en-US" sz="1600" dirty="0" smtClean="0">
                          <a:latin typeface="Meiryo UI" panose="020B0604030504040204" pitchFamily="50" charset="-128"/>
                          <a:ea typeface="Meiryo UI" panose="020B0604030504040204" pitchFamily="50" charset="-128"/>
                        </a:rPr>
                        <a:t>として生物圏で最も豊富なファージの遺伝操作に関する研究が進展。病原性ファージなど</a:t>
                      </a:r>
                      <a:r>
                        <a:rPr kumimoji="1" lang="ja-JP" altLang="en-US" sz="1600" b="1" dirty="0" smtClean="0">
                          <a:latin typeface="Meiryo UI" panose="020B0604030504040204" pitchFamily="50" charset="-128"/>
                          <a:ea typeface="Meiryo UI" panose="020B0604030504040204" pitchFamily="50" charset="-128"/>
                        </a:rPr>
                        <a:t>原核生物ゲノム編集技術</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265972004"/>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11</a:t>
                      </a:r>
                      <a:endParaRPr kumimoji="1" lang="ja-JP" altLang="en-US" sz="2400" b="1" dirty="0">
                        <a:latin typeface="Cooper Black" panose="0208090404030B020404" pitchFamily="18" charset="0"/>
                      </a:endParaRPr>
                    </a:p>
                  </a:txBody>
                  <a:tcPr anchor="ctr"/>
                </a:tc>
                <a:tc>
                  <a:txBody>
                    <a:bodyPr/>
                    <a:lstStyle/>
                    <a:p>
                      <a:r>
                        <a:rPr kumimoji="1" lang="en-US" altLang="ja-JP" sz="1600" b="1" dirty="0" smtClean="0">
                          <a:latin typeface="Meiryo UI" panose="020B0604030504040204" pitchFamily="50" charset="-128"/>
                          <a:ea typeface="Meiryo UI" panose="020B0604030504040204" pitchFamily="50" charset="-128"/>
                        </a:rPr>
                        <a:t>RNP</a:t>
                      </a:r>
                      <a:r>
                        <a:rPr kumimoji="1" lang="ja-JP" altLang="en-US" sz="1600" b="1" dirty="0" smtClean="0">
                          <a:latin typeface="Meiryo UI" panose="020B0604030504040204" pitchFamily="50" charset="-128"/>
                          <a:ea typeface="Meiryo UI" panose="020B0604030504040204" pitchFamily="50" charset="-128"/>
                        </a:rPr>
                        <a:t>複合体</a:t>
                      </a:r>
                      <a:r>
                        <a:rPr kumimoji="1" lang="ja-JP" altLang="en-US" sz="1600" dirty="0" smtClean="0">
                          <a:latin typeface="Meiryo UI" panose="020B0604030504040204" pitchFamily="50" charset="-128"/>
                          <a:ea typeface="Meiryo UI" panose="020B0604030504040204" pitchFamily="50" charset="-128"/>
                        </a:rPr>
                        <a:t>（標的配列を認識する）を構成する。</a:t>
                      </a:r>
                      <a:r>
                        <a:rPr kumimoji="1" lang="en-US" altLang="ja-JP" sz="1600" dirty="0" smtClean="0">
                          <a:latin typeface="Meiryo UI" panose="020B0604030504040204" pitchFamily="50" charset="-128"/>
                          <a:ea typeface="Meiryo UI" panose="020B0604030504040204" pitchFamily="50" charset="-128"/>
                        </a:rPr>
                        <a:t>Subunit</a:t>
                      </a:r>
                      <a:r>
                        <a:rPr kumimoji="1" lang="ja-JP" altLang="en-US" sz="1600" dirty="0" smtClean="0">
                          <a:latin typeface="Meiryo UI" panose="020B0604030504040204" pitchFamily="50" charset="-128"/>
                          <a:ea typeface="Meiryo UI" panose="020B0604030504040204" pitchFamily="50" charset="-128"/>
                        </a:rPr>
                        <a:t>のメインは</a:t>
                      </a:r>
                      <a:r>
                        <a:rPr kumimoji="1" lang="en-US" altLang="ja-JP" sz="1600" dirty="0" smtClean="0">
                          <a:latin typeface="Meiryo UI" panose="020B0604030504040204" pitchFamily="50" charset="-128"/>
                          <a:ea typeface="Meiryo UI" panose="020B0604030504040204" pitchFamily="50" charset="-128"/>
                        </a:rPr>
                        <a:t>Cas5</a:t>
                      </a:r>
                      <a:r>
                        <a:rPr kumimoji="1" lang="ja-JP" altLang="en-US" sz="1600" dirty="0" smtClean="0">
                          <a:latin typeface="Meiryo UI" panose="020B0604030504040204" pitchFamily="50" charset="-128"/>
                          <a:ea typeface="Meiryo UI" panose="020B0604030504040204" pitchFamily="50" charset="-128"/>
                        </a:rPr>
                        <a:t>と</a:t>
                      </a:r>
                      <a:r>
                        <a:rPr kumimoji="1" lang="en-US" altLang="ja-JP" sz="1600" dirty="0" smtClean="0">
                          <a:latin typeface="Meiryo UI" panose="020B0604030504040204" pitchFamily="50" charset="-128"/>
                          <a:ea typeface="Meiryo UI" panose="020B0604030504040204" pitchFamily="50" charset="-128"/>
                        </a:rPr>
                        <a:t>Cas7</a:t>
                      </a:r>
                      <a:r>
                        <a:rPr kumimoji="1" lang="ja-JP" altLang="en-US" sz="1600" dirty="0" smtClean="0">
                          <a:latin typeface="Meiryo UI" panose="020B0604030504040204" pitchFamily="50" charset="-128"/>
                          <a:ea typeface="Meiryo UI" panose="020B0604030504040204" pitchFamily="50" charset="-128"/>
                        </a:rPr>
                        <a:t>で</a:t>
                      </a:r>
                      <a:r>
                        <a:rPr kumimoji="1" lang="en-US" altLang="ja-JP" sz="1600" dirty="0" smtClean="0">
                          <a:latin typeface="Meiryo UI" panose="020B0604030504040204" pitchFamily="50" charset="-128"/>
                          <a:ea typeface="Meiryo UI" panose="020B0604030504040204" pitchFamily="50" charset="-128"/>
                        </a:rPr>
                        <a:t>Cas11</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Small</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Subunit</a:t>
                      </a:r>
                      <a:r>
                        <a:rPr kumimoji="1" lang="ja-JP" altLang="en-US" sz="1600" dirty="0" smtClean="0">
                          <a:latin typeface="Meiryo UI" panose="020B0604030504040204" pitchFamily="50" charset="-128"/>
                          <a:ea typeface="Meiryo UI" panose="020B0604030504040204" pitchFamily="50" charset="-128"/>
                        </a:rPr>
                        <a:t>の一つ。</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157187123"/>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12a</a:t>
                      </a:r>
                      <a:endParaRPr kumimoji="1" lang="ja-JP" altLang="en-US" sz="2400" b="1" dirty="0">
                        <a:latin typeface="Cooper Black" panose="0208090404030B020404" pitchFamily="18" charset="0"/>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ゲノム編集用に開発された</a:t>
                      </a:r>
                      <a:r>
                        <a:rPr kumimoji="1" lang="en-US" altLang="ja-JP" sz="1600" dirty="0" err="1" smtClean="0">
                          <a:latin typeface="Meiryo UI" panose="020B0604030504040204" pitchFamily="50" charset="-128"/>
                          <a:ea typeface="Meiryo UI" panose="020B0604030504040204" pitchFamily="50" charset="-128"/>
                        </a:rPr>
                        <a:t>Cas</a:t>
                      </a:r>
                      <a:r>
                        <a:rPr kumimoji="1" lang="ja-JP" altLang="en-US" sz="1600" dirty="0" smtClean="0">
                          <a:latin typeface="Meiryo UI" panose="020B0604030504040204" pitchFamily="50" charset="-128"/>
                          <a:ea typeface="Meiryo UI" panose="020B0604030504040204" pitchFamily="50" charset="-128"/>
                        </a:rPr>
                        <a:t>タンパク質で別名</a:t>
                      </a:r>
                      <a:r>
                        <a:rPr kumimoji="1" lang="en-US" altLang="ja-JP" sz="1600" dirty="0" smtClean="0">
                          <a:latin typeface="Meiryo UI" panose="020B0604030504040204" pitchFamily="50" charset="-128"/>
                          <a:ea typeface="Meiryo UI" panose="020B0604030504040204" pitchFamily="50" charset="-128"/>
                        </a:rPr>
                        <a:t>Cpf1</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Cas9</a:t>
                      </a:r>
                      <a:r>
                        <a:rPr kumimoji="1" lang="ja-JP" altLang="en-US" sz="1600" b="0" dirty="0" smtClean="0">
                          <a:latin typeface="Meiryo UI" panose="020B0604030504040204" pitchFamily="50" charset="-128"/>
                          <a:ea typeface="Meiryo UI" panose="020B0604030504040204" pitchFamily="50" charset="-128"/>
                        </a:rPr>
                        <a:t>は二本鎖</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を垂直に切断するが、</a:t>
                      </a:r>
                      <a:r>
                        <a:rPr kumimoji="1" lang="en-US" altLang="ja-JP" sz="1600" b="0" dirty="0" smtClean="0">
                          <a:latin typeface="Meiryo UI" panose="020B0604030504040204" pitchFamily="50" charset="-128"/>
                          <a:ea typeface="Meiryo UI" panose="020B0604030504040204" pitchFamily="50" charset="-128"/>
                        </a:rPr>
                        <a:t>Cas12a</a:t>
                      </a:r>
                      <a:r>
                        <a:rPr kumimoji="1" lang="ja-JP" altLang="en-US" sz="1600" b="0" dirty="0" smtClean="0">
                          <a:latin typeface="Meiryo UI" panose="020B0604030504040204" pitchFamily="50" charset="-128"/>
                          <a:ea typeface="Meiryo UI" panose="020B0604030504040204" pitchFamily="50" charset="-128"/>
                        </a:rPr>
                        <a:t>は、切断面</a:t>
                      </a:r>
                      <a:r>
                        <a:rPr kumimoji="1" lang="en-US" altLang="ja-JP" sz="1600" b="0" dirty="0" smtClean="0">
                          <a:latin typeface="Meiryo UI" panose="020B0604030504040204" pitchFamily="50" charset="-128"/>
                          <a:ea typeface="Meiryo UI" panose="020B0604030504040204" pitchFamily="50" charset="-128"/>
                        </a:rPr>
                        <a:t>5’</a:t>
                      </a:r>
                      <a:r>
                        <a:rPr kumimoji="1" lang="ja-JP" altLang="en-US" sz="1600" b="0" dirty="0" smtClean="0">
                          <a:latin typeface="Meiryo UI" panose="020B0604030504040204" pitchFamily="50" charset="-128"/>
                          <a:ea typeface="Meiryo UI" panose="020B0604030504040204" pitchFamily="50" charset="-128"/>
                        </a:rPr>
                        <a:t>突出末端をつくる。</a:t>
                      </a:r>
                      <a:r>
                        <a:rPr kumimoji="1" lang="en-US" altLang="ja-JP" sz="1600" b="0" dirty="0" smtClean="0">
                          <a:latin typeface="Meiryo UI" panose="020B0604030504040204" pitchFamily="50" charset="-128"/>
                          <a:ea typeface="Meiryo UI" panose="020B0604030504040204" pitchFamily="50" charset="-128"/>
                        </a:rPr>
                        <a:t>Cas9</a:t>
                      </a:r>
                      <a:r>
                        <a:rPr kumimoji="1" lang="ja-JP" altLang="en-US" sz="1600" b="0" dirty="0" err="1"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Cas12b</a:t>
                      </a:r>
                      <a:r>
                        <a:rPr kumimoji="1" lang="ja-JP" altLang="en-US" sz="1600" b="0" dirty="0" smtClean="0">
                          <a:latin typeface="Meiryo UI" panose="020B0604030504040204" pitchFamily="50" charset="-128"/>
                          <a:ea typeface="Meiryo UI" panose="020B0604030504040204" pitchFamily="50" charset="-128"/>
                        </a:rPr>
                        <a:t>と共にヒトゲノム編集のプラットフォームの一つ。</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23200668"/>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12b</a:t>
                      </a:r>
                      <a:endParaRPr kumimoji="1" lang="ja-JP" altLang="en-US" sz="2400" b="1" dirty="0">
                        <a:latin typeface="Cooper Black" panose="0208090404030B020404" pitchFamily="18" charset="0"/>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ヒトゲノム編集プラットフォームの一つ。</a:t>
                      </a:r>
                      <a:r>
                        <a:rPr kumimoji="1" lang="en-US" altLang="ja-JP" sz="1600" dirty="0" smtClean="0">
                          <a:latin typeface="Meiryo UI" panose="020B0604030504040204" pitchFamily="50" charset="-128"/>
                          <a:ea typeface="Meiryo UI" panose="020B0604030504040204" pitchFamily="50" charset="-128"/>
                        </a:rPr>
                        <a:t>Cas9</a:t>
                      </a:r>
                      <a:r>
                        <a:rPr kumimoji="1" lang="ja-JP" altLang="en-US" sz="1600" dirty="0" smtClean="0">
                          <a:latin typeface="Meiryo UI" panose="020B0604030504040204" pitchFamily="50" charset="-128"/>
                          <a:ea typeface="Meiryo UI" panose="020B0604030504040204" pitchFamily="50" charset="-128"/>
                        </a:rPr>
                        <a:t>や</a:t>
                      </a:r>
                      <a:r>
                        <a:rPr kumimoji="1" lang="en-US" altLang="ja-JP" sz="1600" dirty="0" smtClean="0">
                          <a:latin typeface="Meiryo UI" panose="020B0604030504040204" pitchFamily="50" charset="-128"/>
                          <a:ea typeface="Meiryo UI" panose="020B0604030504040204" pitchFamily="50" charset="-128"/>
                        </a:rPr>
                        <a:t>Cas12a</a:t>
                      </a:r>
                      <a:r>
                        <a:rPr kumimoji="1" lang="ja-JP" altLang="en-US" sz="1600" dirty="0" smtClean="0">
                          <a:latin typeface="Meiryo UI" panose="020B0604030504040204" pitchFamily="50" charset="-128"/>
                          <a:ea typeface="Meiryo UI" panose="020B0604030504040204" pitchFamily="50" charset="-128"/>
                        </a:rPr>
                        <a:t>より小さいのでアデノ随伴ウイルスなどを用いたウイルスベクターによるヒト細胞へのデリバリー・ツールの可能性。</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187403093"/>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13</a:t>
                      </a:r>
                      <a:endParaRPr kumimoji="1" lang="ja-JP" altLang="en-US" sz="2400" b="1" dirty="0">
                        <a:latin typeface="Cooper Black" panose="0208090404030B020404" pitchFamily="18" charset="0"/>
                      </a:endParaRPr>
                    </a:p>
                  </a:txBody>
                  <a:tcPr anchor="ctr"/>
                </a:tc>
                <a:tc>
                  <a:txBody>
                    <a:bodyPr/>
                    <a:lstStyle/>
                    <a:p>
                      <a:r>
                        <a:rPr kumimoji="1" lang="en-US" altLang="ja-JP" sz="1600" b="1" dirty="0" smtClean="0">
                          <a:latin typeface="Meiryo UI" panose="020B0604030504040204" pitchFamily="50" charset="-128"/>
                          <a:ea typeface="Meiryo UI" panose="020B0604030504040204" pitchFamily="50" charset="-128"/>
                        </a:rPr>
                        <a:t>RNA</a:t>
                      </a:r>
                      <a:r>
                        <a:rPr kumimoji="1" lang="ja-JP" altLang="en-US" sz="1600" b="1" dirty="0" smtClean="0">
                          <a:latin typeface="Meiryo UI" panose="020B0604030504040204" pitchFamily="50" charset="-128"/>
                          <a:ea typeface="Meiryo UI" panose="020B0604030504040204" pitchFamily="50" charset="-128"/>
                        </a:rPr>
                        <a:t>編集</a:t>
                      </a:r>
                      <a:r>
                        <a:rPr kumimoji="1" lang="en-US" altLang="ja-JP" sz="1600" b="1" dirty="0" err="1" smtClean="0">
                          <a:latin typeface="Meiryo UI" panose="020B0604030504040204" pitchFamily="50" charset="-128"/>
                          <a:ea typeface="Meiryo UI" panose="020B0604030504040204" pitchFamily="50" charset="-128"/>
                        </a:rPr>
                        <a:t>Cas</a:t>
                      </a:r>
                      <a:r>
                        <a:rPr kumimoji="1" lang="ja-JP" altLang="en-US" sz="1600" b="1" dirty="0" smtClean="0">
                          <a:latin typeface="Meiryo UI" panose="020B0604030504040204" pitchFamily="50" charset="-128"/>
                          <a:ea typeface="Meiryo UI" panose="020B0604030504040204" pitchFamily="50" charset="-128"/>
                        </a:rPr>
                        <a:t>タンパク質</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Cas13a</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C2c2</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a:t>
                      </a:r>
                      <a:r>
                        <a:rPr kumimoji="1" lang="ja-JP" altLang="en-US" sz="1600" dirty="0" smtClean="0">
                          <a:latin typeface="Meiryo UI" panose="020B0604030504040204" pitchFamily="50" charset="-128"/>
                          <a:ea typeface="Meiryo UI" panose="020B0604030504040204" pitchFamily="50" charset="-128"/>
                        </a:rPr>
                        <a:t>のサブタイプには、</a:t>
                      </a:r>
                      <a:r>
                        <a:rPr kumimoji="1" lang="en-US" altLang="ja-JP" sz="1600" dirty="0" smtClean="0">
                          <a:latin typeface="Meiryo UI" panose="020B0604030504040204" pitchFamily="50" charset="-128"/>
                          <a:ea typeface="Meiryo UI" panose="020B0604030504040204" pitchFamily="50" charset="-128"/>
                        </a:rPr>
                        <a:t>Cas13a</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Cas13b</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Cas13c</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Cas13d</a:t>
                      </a:r>
                      <a:r>
                        <a:rPr kumimoji="1" lang="ja-JP" altLang="en-US" sz="1600" dirty="0" smtClean="0">
                          <a:latin typeface="Meiryo UI" panose="020B0604030504040204" pitchFamily="50" charset="-128"/>
                          <a:ea typeface="Meiryo UI" panose="020B0604030504040204" pitchFamily="50" charset="-128"/>
                        </a:rPr>
                        <a:t>がある。</a:t>
                      </a:r>
                      <a:r>
                        <a:rPr kumimoji="1" lang="en-US" altLang="ja-JP" sz="1600" dirty="0" smtClean="0">
                          <a:latin typeface="Meiryo UI" panose="020B0604030504040204" pitchFamily="50" charset="-128"/>
                          <a:ea typeface="Meiryo UI" panose="020B0604030504040204" pitchFamily="50" charset="-128"/>
                        </a:rPr>
                        <a:t>Cas13b</a:t>
                      </a:r>
                      <a:r>
                        <a:rPr kumimoji="1" lang="ja-JP" altLang="en-US" sz="1600" dirty="0" smtClean="0">
                          <a:latin typeface="Meiryo UI" panose="020B0604030504040204" pitchFamily="50" charset="-128"/>
                          <a:ea typeface="Meiryo UI" panose="020B0604030504040204" pitchFamily="50" charset="-128"/>
                        </a:rPr>
                        <a:t>を利用した技術には、</a:t>
                      </a:r>
                      <a:r>
                        <a:rPr kumimoji="1" lang="en-US" altLang="ja-JP" sz="1600" b="1" dirty="0" smtClean="0">
                          <a:latin typeface="Meiryo UI" panose="020B0604030504040204" pitchFamily="50" charset="-128"/>
                          <a:ea typeface="Meiryo UI" panose="020B0604030504040204" pitchFamily="50" charset="-128"/>
                        </a:rPr>
                        <a:t>A-to-I</a:t>
                      </a:r>
                      <a:r>
                        <a:rPr kumimoji="1" lang="ja-JP" altLang="en-US" sz="1600" b="1" dirty="0" smtClean="0">
                          <a:latin typeface="Meiryo UI" panose="020B0604030504040204" pitchFamily="50" charset="-128"/>
                          <a:ea typeface="Meiryo UI" panose="020B0604030504040204" pitchFamily="50" charset="-128"/>
                        </a:rPr>
                        <a:t>塩基置換法</a:t>
                      </a:r>
                      <a:r>
                        <a:rPr kumimoji="1" lang="en-US" altLang="ja-JP" sz="1600" b="1" dirty="0" smtClean="0">
                          <a:latin typeface="Meiryo UI" panose="020B0604030504040204" pitchFamily="50" charset="-128"/>
                          <a:ea typeface="Meiryo UI" panose="020B0604030504040204" pitchFamily="50" charset="-128"/>
                        </a:rPr>
                        <a:t>REPAIR</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b="1" dirty="0" smtClean="0">
                          <a:latin typeface="Meiryo UI" panose="020B0604030504040204" pitchFamily="50" charset="-128"/>
                          <a:ea typeface="Meiryo UI" panose="020B0604030504040204" pitchFamily="50" charset="-128"/>
                        </a:rPr>
                        <a:t>SHERLOCK</a:t>
                      </a:r>
                      <a:r>
                        <a:rPr kumimoji="1" lang="ja-JP" altLang="en-US" sz="1600" dirty="0" smtClean="0">
                          <a:latin typeface="Meiryo UI" panose="020B0604030504040204" pitchFamily="50" charset="-128"/>
                          <a:ea typeface="Meiryo UI" panose="020B0604030504040204" pitchFamily="50" charset="-128"/>
                        </a:rPr>
                        <a:t>がある。</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953154925"/>
                  </a:ext>
                </a:extLst>
              </a:tr>
            </a:tbl>
          </a:graphicData>
        </a:graphic>
      </p:graphicFrame>
    </p:spTree>
    <p:extLst>
      <p:ext uri="{BB962C8B-B14F-4D97-AF65-F5344CB8AC3E}">
        <p14:creationId xmlns:p14="http://schemas.microsoft.com/office/powerpoint/2010/main" val="251674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80533" y="1543868"/>
            <a:ext cx="10430934" cy="3770263"/>
          </a:xfrm>
          <a:prstGeom prst="rect">
            <a:avLst/>
          </a:prstGeom>
          <a:noFill/>
        </p:spPr>
        <p:txBody>
          <a:bodyPr wrap="square" rtlCol="0">
            <a:spAutoFit/>
          </a:bodyPr>
          <a:lstStyle/>
          <a:p>
            <a:pPr algn="ctr"/>
            <a:r>
              <a:rPr kumimoji="1" lang="ja-JP" altLang="en-US" sz="23900" dirty="0" smtClean="0">
                <a:latin typeface="UD デジタル 教科書体 NP-B" panose="02020700000000000000" pitchFamily="18" charset="-128"/>
                <a:ea typeface="UD デジタル 教科書体 NP-B" panose="02020700000000000000" pitchFamily="18" charset="-128"/>
              </a:rPr>
              <a:t>部品</a:t>
            </a:r>
            <a:endParaRPr kumimoji="1" lang="ja-JP" altLang="en-US" sz="23900"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959811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p:cNvGrpSpPr/>
          <p:nvPr/>
        </p:nvGrpSpPr>
        <p:grpSpPr>
          <a:xfrm>
            <a:off x="1411451" y="3162298"/>
            <a:ext cx="7130721" cy="1637298"/>
            <a:chOff x="1411451" y="3162298"/>
            <a:chExt cx="7130721" cy="1637298"/>
          </a:xfrm>
        </p:grpSpPr>
        <p:grpSp>
          <p:nvGrpSpPr>
            <p:cNvPr id="15" name="グループ化 14"/>
            <p:cNvGrpSpPr/>
            <p:nvPr/>
          </p:nvGrpSpPr>
          <p:grpSpPr>
            <a:xfrm rot="10800000">
              <a:off x="1411451" y="3162298"/>
              <a:ext cx="3484397" cy="1637297"/>
              <a:chOff x="1238250" y="2505075"/>
              <a:chExt cx="4048127" cy="1970672"/>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grpSpPr>
          <p:sp>
            <p:nvSpPr>
              <p:cNvPr id="54" name="正方形/長方形 3"/>
              <p:cNvSpPr/>
              <p:nvPr/>
            </p:nvSpPr>
            <p:spPr>
              <a:xfrm>
                <a:off x="1238250" y="2505075"/>
                <a:ext cx="1997242" cy="1970671"/>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3"/>
              <p:cNvSpPr/>
              <p:nvPr/>
            </p:nvSpPr>
            <p:spPr>
              <a:xfrm flipH="1">
                <a:off x="3149767" y="2505075"/>
                <a:ext cx="2136610" cy="1970672"/>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p:cNvGrpSpPr/>
            <p:nvPr/>
          </p:nvGrpSpPr>
          <p:grpSpPr>
            <a:xfrm>
              <a:off x="1524000" y="3162299"/>
              <a:ext cx="3533775" cy="1637297"/>
              <a:chOff x="1238250" y="2505075"/>
              <a:chExt cx="4048127" cy="1970672"/>
            </a:xfrm>
          </p:grpSpPr>
          <p:sp>
            <p:nvSpPr>
              <p:cNvPr id="58" name="正方形/長方形 3"/>
              <p:cNvSpPr/>
              <p:nvPr/>
            </p:nvSpPr>
            <p:spPr>
              <a:xfrm>
                <a:off x="1238250" y="2505075"/>
                <a:ext cx="1997242" cy="1970671"/>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3"/>
              <p:cNvSpPr/>
              <p:nvPr/>
            </p:nvSpPr>
            <p:spPr>
              <a:xfrm flipH="1">
                <a:off x="3149767" y="2505075"/>
                <a:ext cx="2136610" cy="1970672"/>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p:nvGrpSpPr>
          <p:grpSpPr>
            <a:xfrm rot="10800000">
              <a:off x="4895848" y="3162298"/>
              <a:ext cx="3484397" cy="1637297"/>
              <a:chOff x="1238250" y="2505075"/>
              <a:chExt cx="4048127" cy="1970672"/>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grpSpPr>
          <p:sp>
            <p:nvSpPr>
              <p:cNvPr id="61" name="正方形/長方形 3"/>
              <p:cNvSpPr/>
              <p:nvPr/>
            </p:nvSpPr>
            <p:spPr>
              <a:xfrm>
                <a:off x="1238250" y="2505075"/>
                <a:ext cx="1997242" cy="1970671"/>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3"/>
              <p:cNvSpPr/>
              <p:nvPr/>
            </p:nvSpPr>
            <p:spPr>
              <a:xfrm flipH="1">
                <a:off x="3149767" y="2505075"/>
                <a:ext cx="2136610" cy="1970672"/>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p:cNvGrpSpPr/>
            <p:nvPr/>
          </p:nvGrpSpPr>
          <p:grpSpPr>
            <a:xfrm>
              <a:off x="5008397" y="3162299"/>
              <a:ext cx="3533775" cy="1637297"/>
              <a:chOff x="1238250" y="2505075"/>
              <a:chExt cx="4048127" cy="1970672"/>
            </a:xfrm>
          </p:grpSpPr>
          <p:sp>
            <p:nvSpPr>
              <p:cNvPr id="64" name="正方形/長方形 3"/>
              <p:cNvSpPr/>
              <p:nvPr/>
            </p:nvSpPr>
            <p:spPr>
              <a:xfrm>
                <a:off x="1238250" y="2505075"/>
                <a:ext cx="1997242" cy="1970671"/>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3"/>
              <p:cNvSpPr/>
              <p:nvPr/>
            </p:nvSpPr>
            <p:spPr>
              <a:xfrm flipH="1">
                <a:off x="3149767" y="2505075"/>
                <a:ext cx="2136610" cy="1970672"/>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2713751" y="3429000"/>
              <a:ext cx="110969" cy="1113921"/>
              <a:chOff x="4095749" y="852489"/>
              <a:chExt cx="161925" cy="1619248"/>
            </a:xfrm>
          </p:grpSpPr>
          <p:sp>
            <p:nvSpPr>
              <p:cNvPr id="17"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3014808" y="3276598"/>
              <a:ext cx="124732" cy="1408695"/>
              <a:chOff x="4733922" y="852487"/>
              <a:chExt cx="161925" cy="1619249"/>
            </a:xfrm>
          </p:grpSpPr>
          <p:sp>
            <p:nvSpPr>
              <p:cNvPr id="68"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グループ化 71"/>
            <p:cNvGrpSpPr/>
            <p:nvPr/>
          </p:nvGrpSpPr>
          <p:grpSpPr>
            <a:xfrm>
              <a:off x="3374699" y="3343276"/>
              <a:ext cx="116856" cy="1342018"/>
              <a:chOff x="4095749" y="852489"/>
              <a:chExt cx="161925" cy="1619248"/>
            </a:xfrm>
          </p:grpSpPr>
          <p:sp>
            <p:nvSpPr>
              <p:cNvPr id="73"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p:nvGrpSpPr>
          <p:grpSpPr>
            <a:xfrm>
              <a:off x="3750496" y="3605213"/>
              <a:ext cx="88856" cy="818143"/>
              <a:chOff x="4733922" y="852487"/>
              <a:chExt cx="161925" cy="1619249"/>
            </a:xfrm>
          </p:grpSpPr>
          <p:sp>
            <p:nvSpPr>
              <p:cNvPr id="76"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p:nvGrpSpPr>
          <p:grpSpPr>
            <a:xfrm>
              <a:off x="4464969" y="3429000"/>
              <a:ext cx="110969" cy="1113921"/>
              <a:chOff x="4095749" y="852489"/>
              <a:chExt cx="161925" cy="1619248"/>
            </a:xfrm>
          </p:grpSpPr>
          <p:sp>
            <p:nvSpPr>
              <p:cNvPr id="80"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4766026" y="3276598"/>
              <a:ext cx="124732" cy="1408695"/>
              <a:chOff x="4733922" y="852487"/>
              <a:chExt cx="161925" cy="1619249"/>
            </a:xfrm>
          </p:grpSpPr>
          <p:sp>
            <p:nvSpPr>
              <p:cNvPr id="84"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8" name="グループ化 87"/>
            <p:cNvGrpSpPr/>
            <p:nvPr/>
          </p:nvGrpSpPr>
          <p:grpSpPr>
            <a:xfrm>
              <a:off x="5125917" y="3343276"/>
              <a:ext cx="116856" cy="1342018"/>
              <a:chOff x="4095749" y="852489"/>
              <a:chExt cx="161925" cy="1619248"/>
            </a:xfrm>
          </p:grpSpPr>
          <p:sp>
            <p:nvSpPr>
              <p:cNvPr id="89"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p:cNvGrpSpPr/>
            <p:nvPr/>
          </p:nvGrpSpPr>
          <p:grpSpPr>
            <a:xfrm>
              <a:off x="5501714" y="3605213"/>
              <a:ext cx="88856" cy="818143"/>
              <a:chOff x="4733922" y="852487"/>
              <a:chExt cx="161925" cy="1619249"/>
            </a:xfrm>
          </p:grpSpPr>
          <p:sp>
            <p:nvSpPr>
              <p:cNvPr id="93"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p:cNvGrpSpPr/>
            <p:nvPr/>
          </p:nvGrpSpPr>
          <p:grpSpPr>
            <a:xfrm>
              <a:off x="6180595" y="3429000"/>
              <a:ext cx="110969" cy="1113921"/>
              <a:chOff x="4095749" y="852489"/>
              <a:chExt cx="161925" cy="1619248"/>
            </a:xfrm>
          </p:grpSpPr>
          <p:sp>
            <p:nvSpPr>
              <p:cNvPr id="102"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6481652" y="3276598"/>
              <a:ext cx="124732" cy="1408695"/>
              <a:chOff x="4733922" y="852487"/>
              <a:chExt cx="161925" cy="1619249"/>
            </a:xfrm>
          </p:grpSpPr>
          <p:sp>
            <p:nvSpPr>
              <p:cNvPr id="109"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p:cNvGrpSpPr/>
            <p:nvPr/>
          </p:nvGrpSpPr>
          <p:grpSpPr>
            <a:xfrm>
              <a:off x="6841543" y="3343276"/>
              <a:ext cx="116856" cy="1342018"/>
              <a:chOff x="4095749" y="852489"/>
              <a:chExt cx="161925" cy="1619248"/>
            </a:xfrm>
          </p:grpSpPr>
          <p:sp>
            <p:nvSpPr>
              <p:cNvPr id="112"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a:off x="7217340" y="3605213"/>
              <a:ext cx="88856" cy="818143"/>
              <a:chOff x="4733922" y="852487"/>
              <a:chExt cx="161925" cy="1619249"/>
            </a:xfrm>
          </p:grpSpPr>
          <p:sp>
            <p:nvSpPr>
              <p:cNvPr id="115"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3" name="グループ化 22"/>
          <p:cNvGrpSpPr/>
          <p:nvPr/>
        </p:nvGrpSpPr>
        <p:grpSpPr>
          <a:xfrm>
            <a:off x="1396179" y="1445996"/>
            <a:ext cx="6962275" cy="1435981"/>
            <a:chOff x="1396179" y="1445996"/>
            <a:chExt cx="6962275" cy="1435981"/>
          </a:xfrm>
        </p:grpSpPr>
        <p:grpSp>
          <p:nvGrpSpPr>
            <p:cNvPr id="120" name="グループ化 119"/>
            <p:cNvGrpSpPr/>
            <p:nvPr/>
          </p:nvGrpSpPr>
          <p:grpSpPr>
            <a:xfrm rot="10800000">
              <a:off x="1396179" y="1466849"/>
              <a:ext cx="3484397" cy="1359943"/>
              <a:chOff x="1238250" y="2505075"/>
              <a:chExt cx="4048127" cy="1970672"/>
            </a:xfr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grpSpPr>
          <p:sp>
            <p:nvSpPr>
              <p:cNvPr id="161" name="正方形/長方形 3"/>
              <p:cNvSpPr/>
              <p:nvPr/>
            </p:nvSpPr>
            <p:spPr>
              <a:xfrm>
                <a:off x="1238250" y="2505075"/>
                <a:ext cx="1997242" cy="1970671"/>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3"/>
              <p:cNvSpPr/>
              <p:nvPr/>
            </p:nvSpPr>
            <p:spPr>
              <a:xfrm flipH="1">
                <a:off x="3149767" y="2505075"/>
                <a:ext cx="2136610" cy="1970672"/>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p:cNvGrpSpPr/>
            <p:nvPr/>
          </p:nvGrpSpPr>
          <p:grpSpPr>
            <a:xfrm rot="10800000">
              <a:off x="4874057" y="1466848"/>
              <a:ext cx="3484397" cy="1350420"/>
              <a:chOff x="1238250" y="2505075"/>
              <a:chExt cx="4048127" cy="1970672"/>
            </a:xfr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grpSpPr>
          <p:sp>
            <p:nvSpPr>
              <p:cNvPr id="173" name="正方形/長方形 3"/>
              <p:cNvSpPr/>
              <p:nvPr/>
            </p:nvSpPr>
            <p:spPr>
              <a:xfrm>
                <a:off x="1238250" y="2505075"/>
                <a:ext cx="1997242" cy="1970671"/>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3"/>
              <p:cNvSpPr/>
              <p:nvPr/>
            </p:nvSpPr>
            <p:spPr>
              <a:xfrm flipH="1">
                <a:off x="3149767" y="2505075"/>
                <a:ext cx="2136610" cy="1970672"/>
              </a:xfrm>
              <a:custGeom>
                <a:avLst/>
                <a:gdLst>
                  <a:gd name="connsiteX0" fmla="*/ 0 w 336884"/>
                  <a:gd name="connsiteY0" fmla="*/ 0 h 3104147"/>
                  <a:gd name="connsiteX1" fmla="*/ 336884 w 336884"/>
                  <a:gd name="connsiteY1" fmla="*/ 0 h 3104147"/>
                  <a:gd name="connsiteX2" fmla="*/ 336884 w 336884"/>
                  <a:gd name="connsiteY2" fmla="*/ 3104147 h 3104147"/>
                  <a:gd name="connsiteX3" fmla="*/ 0 w 336884"/>
                  <a:gd name="connsiteY3" fmla="*/ 3104147 h 3104147"/>
                  <a:gd name="connsiteX4" fmla="*/ 0 w 336884"/>
                  <a:gd name="connsiteY4" fmla="*/ 0 h 3104147"/>
                  <a:gd name="connsiteX0" fmla="*/ 721895 w 1058779"/>
                  <a:gd name="connsiteY0" fmla="*/ 0 h 3104147"/>
                  <a:gd name="connsiteX1" fmla="*/ 0 w 1058779"/>
                  <a:gd name="connsiteY1" fmla="*/ 160421 h 3104147"/>
                  <a:gd name="connsiteX2" fmla="*/ 1058779 w 1058779"/>
                  <a:gd name="connsiteY2" fmla="*/ 3104147 h 3104147"/>
                  <a:gd name="connsiteX3" fmla="*/ 721895 w 1058779"/>
                  <a:gd name="connsiteY3" fmla="*/ 3104147 h 3104147"/>
                  <a:gd name="connsiteX4" fmla="*/ 721895 w 1058779"/>
                  <a:gd name="connsiteY4" fmla="*/ 0 h 3104147"/>
                  <a:gd name="connsiteX0" fmla="*/ 0 w 393032"/>
                  <a:gd name="connsiteY0" fmla="*/ 0 h 3104147"/>
                  <a:gd name="connsiteX1" fmla="*/ 393032 w 393032"/>
                  <a:gd name="connsiteY1" fmla="*/ 40105 h 3104147"/>
                  <a:gd name="connsiteX2" fmla="*/ 336884 w 393032"/>
                  <a:gd name="connsiteY2" fmla="*/ 3104147 h 3104147"/>
                  <a:gd name="connsiteX3" fmla="*/ 0 w 393032"/>
                  <a:gd name="connsiteY3" fmla="*/ 3104147 h 3104147"/>
                  <a:gd name="connsiteX4" fmla="*/ 0 w 393032"/>
                  <a:gd name="connsiteY4" fmla="*/ 0 h 3104147"/>
                  <a:gd name="connsiteX0" fmla="*/ 0 w 2189748"/>
                  <a:gd name="connsiteY0" fmla="*/ 441158 h 3064042"/>
                  <a:gd name="connsiteX1" fmla="*/ 2189748 w 2189748"/>
                  <a:gd name="connsiteY1" fmla="*/ 0 h 3064042"/>
                  <a:gd name="connsiteX2" fmla="*/ 2133600 w 2189748"/>
                  <a:gd name="connsiteY2" fmla="*/ 3064042 h 3064042"/>
                  <a:gd name="connsiteX3" fmla="*/ 1796716 w 2189748"/>
                  <a:gd name="connsiteY3" fmla="*/ 3064042 h 3064042"/>
                  <a:gd name="connsiteX4" fmla="*/ 0 w 2189748"/>
                  <a:gd name="connsiteY4" fmla="*/ 441158 h 3064042"/>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385011 w 2133600"/>
                  <a:gd name="connsiteY1" fmla="*/ 0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622884"/>
                  <a:gd name="connsiteX1" fmla="*/ 529390 w 2133600"/>
                  <a:gd name="connsiteY1" fmla="*/ 88232 h 2622884"/>
                  <a:gd name="connsiteX2" fmla="*/ 2133600 w 2133600"/>
                  <a:gd name="connsiteY2" fmla="*/ 2622884 h 2622884"/>
                  <a:gd name="connsiteX3" fmla="*/ 1796716 w 2133600"/>
                  <a:gd name="connsiteY3" fmla="*/ 2622884 h 2622884"/>
                  <a:gd name="connsiteX4" fmla="*/ 0 w 2133600"/>
                  <a:gd name="connsiteY4" fmla="*/ 0 h 2622884"/>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529390 w 2133600"/>
                  <a:gd name="connsiteY1" fmla="*/ 8021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33600"/>
                  <a:gd name="connsiteY0" fmla="*/ 0 h 2542673"/>
                  <a:gd name="connsiteX1" fmla="*/ 417095 w 2133600"/>
                  <a:gd name="connsiteY1" fmla="*/ 40105 h 2542673"/>
                  <a:gd name="connsiteX2" fmla="*/ 2133600 w 2133600"/>
                  <a:gd name="connsiteY2" fmla="*/ 2542673 h 2542673"/>
                  <a:gd name="connsiteX3" fmla="*/ 1796716 w 2133600"/>
                  <a:gd name="connsiteY3" fmla="*/ 2542673 h 2542673"/>
                  <a:gd name="connsiteX4" fmla="*/ 0 w 2133600"/>
                  <a:gd name="connsiteY4" fmla="*/ 0 h 2542673"/>
                  <a:gd name="connsiteX0" fmla="*/ 0 w 2125578"/>
                  <a:gd name="connsiteY0" fmla="*/ 0 h 2510589"/>
                  <a:gd name="connsiteX1" fmla="*/ 409073 w 2125578"/>
                  <a:gd name="connsiteY1" fmla="*/ 8021 h 2510589"/>
                  <a:gd name="connsiteX2" fmla="*/ 2125578 w 2125578"/>
                  <a:gd name="connsiteY2" fmla="*/ 2510589 h 2510589"/>
                  <a:gd name="connsiteX3" fmla="*/ 1788694 w 2125578"/>
                  <a:gd name="connsiteY3" fmla="*/ 2510589 h 2510589"/>
                  <a:gd name="connsiteX4" fmla="*/ 0 w 2125578"/>
                  <a:gd name="connsiteY4" fmla="*/ 0 h 2510589"/>
                  <a:gd name="connsiteX0" fmla="*/ 0 w 2117557"/>
                  <a:gd name="connsiteY0" fmla="*/ 0 h 2510589"/>
                  <a:gd name="connsiteX1" fmla="*/ 401052 w 2117557"/>
                  <a:gd name="connsiteY1" fmla="*/ 8021 h 2510589"/>
                  <a:gd name="connsiteX2" fmla="*/ 2117557 w 2117557"/>
                  <a:gd name="connsiteY2" fmla="*/ 2510589 h 2510589"/>
                  <a:gd name="connsiteX3" fmla="*/ 1780673 w 2117557"/>
                  <a:gd name="connsiteY3" fmla="*/ 2510589 h 2510589"/>
                  <a:gd name="connsiteX4" fmla="*/ 0 w 2117557"/>
                  <a:gd name="connsiteY4" fmla="*/ 0 h 2510589"/>
                  <a:gd name="connsiteX0" fmla="*/ 0 w 2117557"/>
                  <a:gd name="connsiteY0" fmla="*/ 16042 h 2502568"/>
                  <a:gd name="connsiteX1" fmla="*/ 401052 w 2117557"/>
                  <a:gd name="connsiteY1" fmla="*/ 0 h 2502568"/>
                  <a:gd name="connsiteX2" fmla="*/ 2117557 w 2117557"/>
                  <a:gd name="connsiteY2" fmla="*/ 2502568 h 2502568"/>
                  <a:gd name="connsiteX3" fmla="*/ 1780673 w 2117557"/>
                  <a:gd name="connsiteY3" fmla="*/ 2502568 h 2502568"/>
                  <a:gd name="connsiteX4" fmla="*/ 0 w 2117557"/>
                  <a:gd name="connsiteY4" fmla="*/ 16042 h 2502568"/>
                  <a:gd name="connsiteX0" fmla="*/ 0 w 2109536"/>
                  <a:gd name="connsiteY0" fmla="*/ 0 h 2510589"/>
                  <a:gd name="connsiteX1" fmla="*/ 393031 w 2109536"/>
                  <a:gd name="connsiteY1" fmla="*/ 8021 h 2510589"/>
                  <a:gd name="connsiteX2" fmla="*/ 2109536 w 2109536"/>
                  <a:gd name="connsiteY2" fmla="*/ 2510589 h 2510589"/>
                  <a:gd name="connsiteX3" fmla="*/ 1772652 w 2109536"/>
                  <a:gd name="connsiteY3" fmla="*/ 2510589 h 2510589"/>
                  <a:gd name="connsiteX4" fmla="*/ 0 w 2109536"/>
                  <a:gd name="connsiteY4" fmla="*/ 0 h 2510589"/>
                  <a:gd name="connsiteX0" fmla="*/ 0 w 2109536"/>
                  <a:gd name="connsiteY0" fmla="*/ 0 h 2502568"/>
                  <a:gd name="connsiteX1" fmla="*/ 393031 w 2109536"/>
                  <a:gd name="connsiteY1" fmla="*/ 0 h 2502568"/>
                  <a:gd name="connsiteX2" fmla="*/ 2109536 w 2109536"/>
                  <a:gd name="connsiteY2" fmla="*/ 2502568 h 2502568"/>
                  <a:gd name="connsiteX3" fmla="*/ 1772652 w 2109536"/>
                  <a:gd name="connsiteY3" fmla="*/ 2502568 h 2502568"/>
                  <a:gd name="connsiteX4" fmla="*/ 0 w 2109536"/>
                  <a:gd name="connsiteY4" fmla="*/ 0 h 2502568"/>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772652 w 2109536"/>
                  <a:gd name="connsiteY3" fmla="*/ 2510589 h 2510589"/>
                  <a:gd name="connsiteX4" fmla="*/ 0 w 2109536"/>
                  <a:gd name="connsiteY4" fmla="*/ 8021 h 2510589"/>
                  <a:gd name="connsiteX0" fmla="*/ 0 w 2109536"/>
                  <a:gd name="connsiteY0" fmla="*/ 8021 h 2510589"/>
                  <a:gd name="connsiteX1" fmla="*/ 441158 w 2109536"/>
                  <a:gd name="connsiteY1" fmla="*/ 0 h 2510589"/>
                  <a:gd name="connsiteX2" fmla="*/ 2109536 w 2109536"/>
                  <a:gd name="connsiteY2" fmla="*/ 2510589 h 2510589"/>
                  <a:gd name="connsiteX3" fmla="*/ 1820779 w 2109536"/>
                  <a:gd name="connsiteY3" fmla="*/ 2510589 h 2510589"/>
                  <a:gd name="connsiteX4" fmla="*/ 0 w 2109536"/>
                  <a:gd name="connsiteY4" fmla="*/ 8021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10589"/>
                  <a:gd name="connsiteX1" fmla="*/ 328864 w 1997242"/>
                  <a:gd name="connsiteY1" fmla="*/ 0 h 2510589"/>
                  <a:gd name="connsiteX2" fmla="*/ 1997242 w 1997242"/>
                  <a:gd name="connsiteY2" fmla="*/ 2510589 h 2510589"/>
                  <a:gd name="connsiteX3" fmla="*/ 1708485 w 1997242"/>
                  <a:gd name="connsiteY3" fmla="*/ 2510589 h 2510589"/>
                  <a:gd name="connsiteX4" fmla="*/ 0 w 1997242"/>
                  <a:gd name="connsiteY4" fmla="*/ 0 h 2510589"/>
                  <a:gd name="connsiteX0" fmla="*/ 0 w 1997242"/>
                  <a:gd name="connsiteY0" fmla="*/ 0 h 2526631"/>
                  <a:gd name="connsiteX1" fmla="*/ 328864 w 1997242"/>
                  <a:gd name="connsiteY1" fmla="*/ 0 h 2526631"/>
                  <a:gd name="connsiteX2" fmla="*/ 1997242 w 1997242"/>
                  <a:gd name="connsiteY2" fmla="*/ 2510589 h 2526631"/>
                  <a:gd name="connsiteX3" fmla="*/ 1588170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26631"/>
                  <a:gd name="connsiteX1" fmla="*/ 328864 w 1997242"/>
                  <a:gd name="connsiteY1" fmla="*/ 0 h 2526631"/>
                  <a:gd name="connsiteX2" fmla="*/ 1997242 w 1997242"/>
                  <a:gd name="connsiteY2" fmla="*/ 2510589 h 2526631"/>
                  <a:gd name="connsiteX3" fmla="*/ 1676402 w 1997242"/>
                  <a:gd name="connsiteY3" fmla="*/ 2526631 h 2526631"/>
                  <a:gd name="connsiteX4" fmla="*/ 0 w 1997242"/>
                  <a:gd name="connsiteY4" fmla="*/ 0 h 2526631"/>
                  <a:gd name="connsiteX0" fmla="*/ 0 w 1997242"/>
                  <a:gd name="connsiteY0" fmla="*/ 0 h 2510589"/>
                  <a:gd name="connsiteX1" fmla="*/ 328864 w 1997242"/>
                  <a:gd name="connsiteY1" fmla="*/ 0 h 2510589"/>
                  <a:gd name="connsiteX2" fmla="*/ 1997242 w 1997242"/>
                  <a:gd name="connsiteY2" fmla="*/ 2510589 h 2510589"/>
                  <a:gd name="connsiteX3" fmla="*/ 1668381 w 1997242"/>
                  <a:gd name="connsiteY3" fmla="*/ 2490277 h 2510589"/>
                  <a:gd name="connsiteX4" fmla="*/ 0 w 1997242"/>
                  <a:gd name="connsiteY4" fmla="*/ 0 h 2510589"/>
                  <a:gd name="connsiteX0" fmla="*/ 0 w 1997242"/>
                  <a:gd name="connsiteY0" fmla="*/ 0 h 2517543"/>
                  <a:gd name="connsiteX1" fmla="*/ 328864 w 1997242"/>
                  <a:gd name="connsiteY1" fmla="*/ 0 h 2517543"/>
                  <a:gd name="connsiteX2" fmla="*/ 1997242 w 1997242"/>
                  <a:gd name="connsiteY2" fmla="*/ 2510589 h 2517543"/>
                  <a:gd name="connsiteX3" fmla="*/ 1668381 w 1997242"/>
                  <a:gd name="connsiteY3" fmla="*/ 2517543 h 2517543"/>
                  <a:gd name="connsiteX4" fmla="*/ 0 w 1997242"/>
                  <a:gd name="connsiteY4" fmla="*/ 0 h 2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2" h="2517543">
                    <a:moveTo>
                      <a:pt x="0" y="0"/>
                    </a:moveTo>
                    <a:lnTo>
                      <a:pt x="328864" y="0"/>
                    </a:lnTo>
                    <a:cubicBezTo>
                      <a:pt x="1007980" y="256675"/>
                      <a:pt x="989263" y="1820778"/>
                      <a:pt x="1997242" y="2510589"/>
                    </a:cubicBezTo>
                    <a:cubicBezTo>
                      <a:pt x="1764631" y="2502568"/>
                      <a:pt x="1780676" y="2517543"/>
                      <a:pt x="1668381" y="2517543"/>
                    </a:cubicBezTo>
                    <a:cubicBezTo>
                      <a:pt x="1005308" y="2188679"/>
                      <a:pt x="743284" y="280738"/>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7" name="グループ化 186"/>
            <p:cNvGrpSpPr/>
            <p:nvPr/>
          </p:nvGrpSpPr>
          <p:grpSpPr>
            <a:xfrm>
              <a:off x="4828392" y="1445996"/>
              <a:ext cx="108130" cy="1380797"/>
              <a:chOff x="4095749" y="852489"/>
              <a:chExt cx="161925" cy="1619248"/>
            </a:xfrm>
          </p:grpSpPr>
          <p:sp>
            <p:nvSpPr>
              <p:cNvPr id="188"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0" name="グループ化 189"/>
            <p:cNvGrpSpPr/>
            <p:nvPr/>
          </p:nvGrpSpPr>
          <p:grpSpPr>
            <a:xfrm>
              <a:off x="5191272" y="1445996"/>
              <a:ext cx="116226" cy="1243139"/>
              <a:chOff x="4733922" y="852487"/>
              <a:chExt cx="161925" cy="1619249"/>
            </a:xfrm>
          </p:grpSpPr>
          <p:sp>
            <p:nvSpPr>
              <p:cNvPr id="191"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flipH="1" flipV="1">
              <a:off x="4460437" y="1445996"/>
              <a:ext cx="113205" cy="1272215"/>
              <a:chOff x="4733922" y="852487"/>
              <a:chExt cx="161925" cy="1619249"/>
            </a:xfrm>
          </p:grpSpPr>
          <p:sp>
            <p:nvSpPr>
              <p:cNvPr id="194"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5" name="グループ化 234"/>
            <p:cNvGrpSpPr/>
            <p:nvPr/>
          </p:nvGrpSpPr>
          <p:grpSpPr>
            <a:xfrm>
              <a:off x="3128603" y="1494570"/>
              <a:ext cx="108130" cy="1380797"/>
              <a:chOff x="4095749" y="852489"/>
              <a:chExt cx="161925" cy="1619248"/>
            </a:xfrm>
          </p:grpSpPr>
          <p:sp>
            <p:nvSpPr>
              <p:cNvPr id="236"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8" name="グループ化 237"/>
            <p:cNvGrpSpPr/>
            <p:nvPr/>
          </p:nvGrpSpPr>
          <p:grpSpPr>
            <a:xfrm>
              <a:off x="3504660" y="1604056"/>
              <a:ext cx="116226" cy="1243139"/>
              <a:chOff x="4733922" y="852487"/>
              <a:chExt cx="161925" cy="1619249"/>
            </a:xfrm>
          </p:grpSpPr>
          <p:sp>
            <p:nvSpPr>
              <p:cNvPr id="239"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1" name="グループ化 240"/>
            <p:cNvGrpSpPr/>
            <p:nvPr/>
          </p:nvGrpSpPr>
          <p:grpSpPr>
            <a:xfrm flipH="1" flipV="1">
              <a:off x="2786753" y="1574980"/>
              <a:ext cx="113205" cy="1272215"/>
              <a:chOff x="4733922" y="852487"/>
              <a:chExt cx="161925" cy="1619249"/>
            </a:xfrm>
          </p:grpSpPr>
          <p:sp>
            <p:nvSpPr>
              <p:cNvPr id="242"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p:cNvGrpSpPr/>
            <p:nvPr/>
          </p:nvGrpSpPr>
          <p:grpSpPr>
            <a:xfrm>
              <a:off x="6604999" y="1501180"/>
              <a:ext cx="108130" cy="1380797"/>
              <a:chOff x="4095749" y="852489"/>
              <a:chExt cx="161925" cy="1619248"/>
            </a:xfrm>
          </p:grpSpPr>
          <p:sp>
            <p:nvSpPr>
              <p:cNvPr id="245" name="角丸四角形 16"/>
              <p:cNvSpPr/>
              <p:nvPr/>
            </p:nvSpPr>
            <p:spPr>
              <a:xfrm>
                <a:off x="4095749" y="852489"/>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角丸四角形 16"/>
              <p:cNvSpPr/>
              <p:nvPr/>
            </p:nvSpPr>
            <p:spPr>
              <a:xfrm>
                <a:off x="4095749" y="1662113"/>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7" name="グループ化 246"/>
            <p:cNvGrpSpPr/>
            <p:nvPr/>
          </p:nvGrpSpPr>
          <p:grpSpPr>
            <a:xfrm>
              <a:off x="6981056" y="1610666"/>
              <a:ext cx="116226" cy="1243139"/>
              <a:chOff x="4733922" y="852487"/>
              <a:chExt cx="161925" cy="1619249"/>
            </a:xfrm>
          </p:grpSpPr>
          <p:sp>
            <p:nvSpPr>
              <p:cNvPr id="248"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0" name="グループ化 249"/>
            <p:cNvGrpSpPr/>
            <p:nvPr/>
          </p:nvGrpSpPr>
          <p:grpSpPr>
            <a:xfrm flipH="1" flipV="1">
              <a:off x="6263149" y="1581590"/>
              <a:ext cx="113205" cy="1272215"/>
              <a:chOff x="4733922" y="852487"/>
              <a:chExt cx="161925" cy="1619249"/>
            </a:xfrm>
          </p:grpSpPr>
          <p:sp>
            <p:nvSpPr>
              <p:cNvPr id="251" name="角丸四角形 16"/>
              <p:cNvSpPr/>
              <p:nvPr/>
            </p:nvSpPr>
            <p:spPr>
              <a:xfrm>
                <a:off x="4733922" y="852487"/>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角丸四角形 16"/>
              <p:cNvSpPr/>
              <p:nvPr/>
            </p:nvSpPr>
            <p:spPr>
              <a:xfrm>
                <a:off x="4733922" y="1662112"/>
                <a:ext cx="161925" cy="809624"/>
              </a:xfrm>
              <a:custGeom>
                <a:avLst/>
                <a:gdLst>
                  <a:gd name="connsiteX0" fmla="*/ 0 w 219075"/>
                  <a:gd name="connsiteY0" fmla="*/ 109538 h 1400175"/>
                  <a:gd name="connsiteX1" fmla="*/ 109538 w 219075"/>
                  <a:gd name="connsiteY1" fmla="*/ 0 h 1400175"/>
                  <a:gd name="connsiteX2" fmla="*/ 109538 w 219075"/>
                  <a:gd name="connsiteY2" fmla="*/ 0 h 1400175"/>
                  <a:gd name="connsiteX3" fmla="*/ 219076 w 219075"/>
                  <a:gd name="connsiteY3" fmla="*/ 109538 h 1400175"/>
                  <a:gd name="connsiteX4" fmla="*/ 219075 w 219075"/>
                  <a:gd name="connsiteY4" fmla="*/ 1290638 h 1400175"/>
                  <a:gd name="connsiteX5" fmla="*/ 109537 w 219075"/>
                  <a:gd name="connsiteY5" fmla="*/ 1400176 h 1400175"/>
                  <a:gd name="connsiteX6" fmla="*/ 109538 w 219075"/>
                  <a:gd name="connsiteY6" fmla="*/ 1400175 h 1400175"/>
                  <a:gd name="connsiteX7" fmla="*/ 0 w 219075"/>
                  <a:gd name="connsiteY7" fmla="*/ 1290637 h 1400175"/>
                  <a:gd name="connsiteX8" fmla="*/ 0 w 219075"/>
                  <a:gd name="connsiteY8" fmla="*/ 109538 h 1400175"/>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 name="connsiteX0" fmla="*/ 0 w 219076"/>
                  <a:gd name="connsiteY0" fmla="*/ 109538 h 1400176"/>
                  <a:gd name="connsiteX1" fmla="*/ 109538 w 219076"/>
                  <a:gd name="connsiteY1" fmla="*/ 0 h 1400176"/>
                  <a:gd name="connsiteX2" fmla="*/ 109538 w 219076"/>
                  <a:gd name="connsiteY2" fmla="*/ 0 h 1400176"/>
                  <a:gd name="connsiteX3" fmla="*/ 219076 w 219076"/>
                  <a:gd name="connsiteY3" fmla="*/ 109538 h 1400176"/>
                  <a:gd name="connsiteX4" fmla="*/ 219075 w 219076"/>
                  <a:gd name="connsiteY4" fmla="*/ 1290638 h 1400176"/>
                  <a:gd name="connsiteX5" fmla="*/ 109537 w 219076"/>
                  <a:gd name="connsiteY5" fmla="*/ 1400176 h 1400176"/>
                  <a:gd name="connsiteX6" fmla="*/ 109538 w 219076"/>
                  <a:gd name="connsiteY6" fmla="*/ 1400175 h 1400176"/>
                  <a:gd name="connsiteX7" fmla="*/ 0 w 219076"/>
                  <a:gd name="connsiteY7" fmla="*/ 1290637 h 1400176"/>
                  <a:gd name="connsiteX8" fmla="*/ 0 w 219076"/>
                  <a:gd name="connsiteY8" fmla="*/ 109538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6" h="1400176">
                    <a:moveTo>
                      <a:pt x="0" y="109538"/>
                    </a:moveTo>
                    <a:cubicBezTo>
                      <a:pt x="0" y="49042"/>
                      <a:pt x="49042" y="0"/>
                      <a:pt x="109538" y="0"/>
                    </a:cubicBezTo>
                    <a:lnTo>
                      <a:pt x="109538" y="0"/>
                    </a:lnTo>
                    <a:cubicBezTo>
                      <a:pt x="170034" y="0"/>
                      <a:pt x="219076" y="49042"/>
                      <a:pt x="219076" y="109538"/>
                    </a:cubicBezTo>
                    <a:cubicBezTo>
                      <a:pt x="219076" y="503238"/>
                      <a:pt x="219075" y="896938"/>
                      <a:pt x="219075" y="1290638"/>
                    </a:cubicBezTo>
                    <a:cubicBezTo>
                      <a:pt x="219075" y="1351134"/>
                      <a:pt x="170033" y="1400176"/>
                      <a:pt x="109537" y="1400176"/>
                    </a:cubicBezTo>
                    <a:lnTo>
                      <a:pt x="109538" y="1400175"/>
                    </a:lnTo>
                    <a:cubicBezTo>
                      <a:pt x="49042" y="1400175"/>
                      <a:pt x="0" y="1351133"/>
                      <a:pt x="0" y="1290637"/>
                    </a:cubicBezTo>
                    <a:lnTo>
                      <a:pt x="0" y="109538"/>
                    </a:ln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53" name="円弧 252"/>
          <p:cNvSpPr/>
          <p:nvPr/>
        </p:nvSpPr>
        <p:spPr>
          <a:xfrm rot="16200000">
            <a:off x="9239627" y="1370745"/>
            <a:ext cx="1666875" cy="1914526"/>
          </a:xfrm>
          <a:prstGeom prst="arc">
            <a:avLst>
              <a:gd name="adj1" fmla="val 16200000"/>
              <a:gd name="adj2" fmla="val 5611454"/>
            </a:avLst>
          </a:prstGeom>
          <a:solidFill>
            <a:schemeClr val="bg1"/>
          </a:solidFill>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4" name="円弧 253"/>
          <p:cNvSpPr/>
          <p:nvPr/>
        </p:nvSpPr>
        <p:spPr>
          <a:xfrm rot="5400000">
            <a:off x="9245978" y="3228121"/>
            <a:ext cx="1666875" cy="1914526"/>
          </a:xfrm>
          <a:prstGeom prst="arc">
            <a:avLst>
              <a:gd name="adj1" fmla="val 16200000"/>
              <a:gd name="adj2" fmla="val 5611454"/>
            </a:avLst>
          </a:prstGeom>
          <a:solidFill>
            <a:schemeClr val="bg1"/>
          </a:solidFill>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5" name="角丸四角形 6"/>
          <p:cNvSpPr/>
          <p:nvPr/>
        </p:nvSpPr>
        <p:spPr>
          <a:xfrm rot="16200000">
            <a:off x="9363628" y="2073831"/>
            <a:ext cx="345722" cy="854075"/>
          </a:xfrm>
          <a:custGeom>
            <a:avLst/>
            <a:gdLst>
              <a:gd name="connsiteX0" fmla="*/ 0 w 333375"/>
              <a:gd name="connsiteY0" fmla="*/ 166688 h 1466850"/>
              <a:gd name="connsiteX1" fmla="*/ 166688 w 333375"/>
              <a:gd name="connsiteY1" fmla="*/ 0 h 1466850"/>
              <a:gd name="connsiteX2" fmla="*/ 166688 w 333375"/>
              <a:gd name="connsiteY2" fmla="*/ 0 h 1466850"/>
              <a:gd name="connsiteX3" fmla="*/ 333376 w 333375"/>
              <a:gd name="connsiteY3" fmla="*/ 166688 h 1466850"/>
              <a:gd name="connsiteX4" fmla="*/ 333375 w 333375"/>
              <a:gd name="connsiteY4" fmla="*/ 1300163 h 1466850"/>
              <a:gd name="connsiteX5" fmla="*/ 166687 w 333375"/>
              <a:gd name="connsiteY5" fmla="*/ 1466851 h 1466850"/>
              <a:gd name="connsiteX6" fmla="*/ 166688 w 333375"/>
              <a:gd name="connsiteY6" fmla="*/ 1466850 h 1466850"/>
              <a:gd name="connsiteX7" fmla="*/ 0 w 333375"/>
              <a:gd name="connsiteY7" fmla="*/ 1300162 h 1466850"/>
              <a:gd name="connsiteX8" fmla="*/ 0 w 333375"/>
              <a:gd name="connsiteY8" fmla="*/ 166688 h 1466850"/>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333376 w 345722"/>
              <a:gd name="connsiteY0" fmla="*/ 0 h 1300163"/>
              <a:gd name="connsiteX1" fmla="*/ 333375 w 345722"/>
              <a:gd name="connsiteY1" fmla="*/ 1133475 h 1300163"/>
              <a:gd name="connsiteX2" fmla="*/ 166687 w 345722"/>
              <a:gd name="connsiteY2" fmla="*/ 1300163 h 1300163"/>
              <a:gd name="connsiteX3" fmla="*/ 166688 w 345722"/>
              <a:gd name="connsiteY3" fmla="*/ 1300162 h 1300163"/>
              <a:gd name="connsiteX4" fmla="*/ 0 w 345722"/>
              <a:gd name="connsiteY4" fmla="*/ 1133474 h 1300163"/>
              <a:gd name="connsiteX5" fmla="*/ 0 w 345722"/>
              <a:gd name="connsiteY5" fmla="*/ 0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22" h="1300163">
                <a:moveTo>
                  <a:pt x="333376" y="0"/>
                </a:moveTo>
                <a:cubicBezTo>
                  <a:pt x="361157" y="216694"/>
                  <a:pt x="333375" y="755650"/>
                  <a:pt x="333375" y="1133475"/>
                </a:cubicBezTo>
                <a:cubicBezTo>
                  <a:pt x="333375" y="1225534"/>
                  <a:pt x="258746" y="1300163"/>
                  <a:pt x="166687" y="1300163"/>
                </a:cubicBezTo>
                <a:lnTo>
                  <a:pt x="166688" y="1300162"/>
                </a:lnTo>
                <a:cubicBezTo>
                  <a:pt x="74629" y="1300162"/>
                  <a:pt x="0" y="1225533"/>
                  <a:pt x="0" y="1133474"/>
                </a:cubicBezTo>
                <a:lnTo>
                  <a:pt x="0" y="0"/>
                </a:lnTo>
              </a:path>
            </a:pathLst>
          </a:custGeom>
          <a:solidFill>
            <a:schemeClr val="bg1"/>
          </a:solidFill>
          <a:ln w="76200">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角丸四角形 6"/>
          <p:cNvSpPr/>
          <p:nvPr/>
        </p:nvSpPr>
        <p:spPr>
          <a:xfrm rot="16200000">
            <a:off x="9479517" y="2431369"/>
            <a:ext cx="345722" cy="1085853"/>
          </a:xfrm>
          <a:custGeom>
            <a:avLst/>
            <a:gdLst>
              <a:gd name="connsiteX0" fmla="*/ 0 w 333375"/>
              <a:gd name="connsiteY0" fmla="*/ 166688 h 1466850"/>
              <a:gd name="connsiteX1" fmla="*/ 166688 w 333375"/>
              <a:gd name="connsiteY1" fmla="*/ 0 h 1466850"/>
              <a:gd name="connsiteX2" fmla="*/ 166688 w 333375"/>
              <a:gd name="connsiteY2" fmla="*/ 0 h 1466850"/>
              <a:gd name="connsiteX3" fmla="*/ 333376 w 333375"/>
              <a:gd name="connsiteY3" fmla="*/ 166688 h 1466850"/>
              <a:gd name="connsiteX4" fmla="*/ 333375 w 333375"/>
              <a:gd name="connsiteY4" fmla="*/ 1300163 h 1466850"/>
              <a:gd name="connsiteX5" fmla="*/ 166687 w 333375"/>
              <a:gd name="connsiteY5" fmla="*/ 1466851 h 1466850"/>
              <a:gd name="connsiteX6" fmla="*/ 166688 w 333375"/>
              <a:gd name="connsiteY6" fmla="*/ 1466850 h 1466850"/>
              <a:gd name="connsiteX7" fmla="*/ 0 w 333375"/>
              <a:gd name="connsiteY7" fmla="*/ 1300162 h 1466850"/>
              <a:gd name="connsiteX8" fmla="*/ 0 w 333375"/>
              <a:gd name="connsiteY8" fmla="*/ 166688 h 1466850"/>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333376 w 345722"/>
              <a:gd name="connsiteY0" fmla="*/ 0 h 1300163"/>
              <a:gd name="connsiteX1" fmla="*/ 333375 w 345722"/>
              <a:gd name="connsiteY1" fmla="*/ 1133475 h 1300163"/>
              <a:gd name="connsiteX2" fmla="*/ 166687 w 345722"/>
              <a:gd name="connsiteY2" fmla="*/ 1300163 h 1300163"/>
              <a:gd name="connsiteX3" fmla="*/ 166688 w 345722"/>
              <a:gd name="connsiteY3" fmla="*/ 1300162 h 1300163"/>
              <a:gd name="connsiteX4" fmla="*/ 0 w 345722"/>
              <a:gd name="connsiteY4" fmla="*/ 1133474 h 1300163"/>
              <a:gd name="connsiteX5" fmla="*/ 0 w 345722"/>
              <a:gd name="connsiteY5" fmla="*/ 0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22" h="1300163">
                <a:moveTo>
                  <a:pt x="333376" y="0"/>
                </a:moveTo>
                <a:cubicBezTo>
                  <a:pt x="361157" y="216694"/>
                  <a:pt x="333375" y="755650"/>
                  <a:pt x="333375" y="1133475"/>
                </a:cubicBezTo>
                <a:cubicBezTo>
                  <a:pt x="333375" y="1225534"/>
                  <a:pt x="258746" y="1300163"/>
                  <a:pt x="166687" y="1300163"/>
                </a:cubicBezTo>
                <a:lnTo>
                  <a:pt x="166688" y="1300162"/>
                </a:lnTo>
                <a:cubicBezTo>
                  <a:pt x="74629" y="1300162"/>
                  <a:pt x="0" y="1225533"/>
                  <a:pt x="0" y="1133474"/>
                </a:cubicBezTo>
                <a:lnTo>
                  <a:pt x="0" y="0"/>
                </a:lnTo>
              </a:path>
            </a:pathLst>
          </a:custGeom>
          <a:solidFill>
            <a:schemeClr val="bg1"/>
          </a:solidFill>
          <a:ln w="76200">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角丸四角形 6"/>
          <p:cNvSpPr/>
          <p:nvPr/>
        </p:nvSpPr>
        <p:spPr>
          <a:xfrm rot="16200000">
            <a:off x="9304893" y="3106410"/>
            <a:ext cx="345722" cy="711202"/>
          </a:xfrm>
          <a:custGeom>
            <a:avLst/>
            <a:gdLst>
              <a:gd name="connsiteX0" fmla="*/ 0 w 333375"/>
              <a:gd name="connsiteY0" fmla="*/ 166688 h 1466850"/>
              <a:gd name="connsiteX1" fmla="*/ 166688 w 333375"/>
              <a:gd name="connsiteY1" fmla="*/ 0 h 1466850"/>
              <a:gd name="connsiteX2" fmla="*/ 166688 w 333375"/>
              <a:gd name="connsiteY2" fmla="*/ 0 h 1466850"/>
              <a:gd name="connsiteX3" fmla="*/ 333376 w 333375"/>
              <a:gd name="connsiteY3" fmla="*/ 166688 h 1466850"/>
              <a:gd name="connsiteX4" fmla="*/ 333375 w 333375"/>
              <a:gd name="connsiteY4" fmla="*/ 1300163 h 1466850"/>
              <a:gd name="connsiteX5" fmla="*/ 166687 w 333375"/>
              <a:gd name="connsiteY5" fmla="*/ 1466851 h 1466850"/>
              <a:gd name="connsiteX6" fmla="*/ 166688 w 333375"/>
              <a:gd name="connsiteY6" fmla="*/ 1466850 h 1466850"/>
              <a:gd name="connsiteX7" fmla="*/ 0 w 333375"/>
              <a:gd name="connsiteY7" fmla="*/ 1300162 h 1466850"/>
              <a:gd name="connsiteX8" fmla="*/ 0 w 333375"/>
              <a:gd name="connsiteY8" fmla="*/ 166688 h 1466850"/>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333376 w 345722"/>
              <a:gd name="connsiteY0" fmla="*/ 0 h 1300163"/>
              <a:gd name="connsiteX1" fmla="*/ 333375 w 345722"/>
              <a:gd name="connsiteY1" fmla="*/ 1133475 h 1300163"/>
              <a:gd name="connsiteX2" fmla="*/ 166687 w 345722"/>
              <a:gd name="connsiteY2" fmla="*/ 1300163 h 1300163"/>
              <a:gd name="connsiteX3" fmla="*/ 166688 w 345722"/>
              <a:gd name="connsiteY3" fmla="*/ 1300162 h 1300163"/>
              <a:gd name="connsiteX4" fmla="*/ 0 w 345722"/>
              <a:gd name="connsiteY4" fmla="*/ 1133474 h 1300163"/>
              <a:gd name="connsiteX5" fmla="*/ 0 w 345722"/>
              <a:gd name="connsiteY5" fmla="*/ 0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22" h="1300163">
                <a:moveTo>
                  <a:pt x="333376" y="0"/>
                </a:moveTo>
                <a:cubicBezTo>
                  <a:pt x="361157" y="216694"/>
                  <a:pt x="333375" y="755650"/>
                  <a:pt x="333375" y="1133475"/>
                </a:cubicBezTo>
                <a:cubicBezTo>
                  <a:pt x="333375" y="1225534"/>
                  <a:pt x="258746" y="1300163"/>
                  <a:pt x="166687" y="1300163"/>
                </a:cubicBezTo>
                <a:lnTo>
                  <a:pt x="166688" y="1300162"/>
                </a:lnTo>
                <a:cubicBezTo>
                  <a:pt x="74629" y="1300162"/>
                  <a:pt x="0" y="1225533"/>
                  <a:pt x="0" y="1133474"/>
                </a:cubicBezTo>
                <a:lnTo>
                  <a:pt x="0" y="0"/>
                </a:lnTo>
              </a:path>
            </a:pathLst>
          </a:custGeom>
          <a:solidFill>
            <a:schemeClr val="bg1"/>
          </a:solidFill>
          <a:ln w="76200">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角丸四角形 6"/>
          <p:cNvSpPr/>
          <p:nvPr/>
        </p:nvSpPr>
        <p:spPr>
          <a:xfrm rot="16200000">
            <a:off x="9479516" y="3406800"/>
            <a:ext cx="345722" cy="1085853"/>
          </a:xfrm>
          <a:custGeom>
            <a:avLst/>
            <a:gdLst>
              <a:gd name="connsiteX0" fmla="*/ 0 w 333375"/>
              <a:gd name="connsiteY0" fmla="*/ 166688 h 1466850"/>
              <a:gd name="connsiteX1" fmla="*/ 166688 w 333375"/>
              <a:gd name="connsiteY1" fmla="*/ 0 h 1466850"/>
              <a:gd name="connsiteX2" fmla="*/ 166688 w 333375"/>
              <a:gd name="connsiteY2" fmla="*/ 0 h 1466850"/>
              <a:gd name="connsiteX3" fmla="*/ 333376 w 333375"/>
              <a:gd name="connsiteY3" fmla="*/ 166688 h 1466850"/>
              <a:gd name="connsiteX4" fmla="*/ 333375 w 333375"/>
              <a:gd name="connsiteY4" fmla="*/ 1300163 h 1466850"/>
              <a:gd name="connsiteX5" fmla="*/ 166687 w 333375"/>
              <a:gd name="connsiteY5" fmla="*/ 1466851 h 1466850"/>
              <a:gd name="connsiteX6" fmla="*/ 166688 w 333375"/>
              <a:gd name="connsiteY6" fmla="*/ 1466850 h 1466850"/>
              <a:gd name="connsiteX7" fmla="*/ 0 w 333375"/>
              <a:gd name="connsiteY7" fmla="*/ 1300162 h 1466850"/>
              <a:gd name="connsiteX8" fmla="*/ 0 w 333375"/>
              <a:gd name="connsiteY8" fmla="*/ 166688 h 1466850"/>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333376 w 345722"/>
              <a:gd name="connsiteY0" fmla="*/ 0 h 1300163"/>
              <a:gd name="connsiteX1" fmla="*/ 333375 w 345722"/>
              <a:gd name="connsiteY1" fmla="*/ 1133475 h 1300163"/>
              <a:gd name="connsiteX2" fmla="*/ 166687 w 345722"/>
              <a:gd name="connsiteY2" fmla="*/ 1300163 h 1300163"/>
              <a:gd name="connsiteX3" fmla="*/ 166688 w 345722"/>
              <a:gd name="connsiteY3" fmla="*/ 1300162 h 1300163"/>
              <a:gd name="connsiteX4" fmla="*/ 0 w 345722"/>
              <a:gd name="connsiteY4" fmla="*/ 1133474 h 1300163"/>
              <a:gd name="connsiteX5" fmla="*/ 0 w 345722"/>
              <a:gd name="connsiteY5" fmla="*/ 0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22" h="1300163">
                <a:moveTo>
                  <a:pt x="333376" y="0"/>
                </a:moveTo>
                <a:cubicBezTo>
                  <a:pt x="361157" y="216694"/>
                  <a:pt x="333375" y="755650"/>
                  <a:pt x="333375" y="1133475"/>
                </a:cubicBezTo>
                <a:cubicBezTo>
                  <a:pt x="333375" y="1225534"/>
                  <a:pt x="258746" y="1300163"/>
                  <a:pt x="166687" y="1300163"/>
                </a:cubicBezTo>
                <a:lnTo>
                  <a:pt x="166688" y="1300162"/>
                </a:lnTo>
                <a:cubicBezTo>
                  <a:pt x="74629" y="1300162"/>
                  <a:pt x="0" y="1225533"/>
                  <a:pt x="0" y="1133474"/>
                </a:cubicBezTo>
                <a:lnTo>
                  <a:pt x="0" y="0"/>
                </a:lnTo>
              </a:path>
            </a:pathLst>
          </a:custGeom>
          <a:solidFill>
            <a:schemeClr val="bg1"/>
          </a:solidFill>
          <a:ln w="76200">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9" name="角丸四角形 6"/>
          <p:cNvSpPr/>
          <p:nvPr/>
        </p:nvSpPr>
        <p:spPr>
          <a:xfrm rot="5400000">
            <a:off x="10449480" y="2106286"/>
            <a:ext cx="345722" cy="854075"/>
          </a:xfrm>
          <a:custGeom>
            <a:avLst/>
            <a:gdLst>
              <a:gd name="connsiteX0" fmla="*/ 0 w 333375"/>
              <a:gd name="connsiteY0" fmla="*/ 166688 h 1466850"/>
              <a:gd name="connsiteX1" fmla="*/ 166688 w 333375"/>
              <a:gd name="connsiteY1" fmla="*/ 0 h 1466850"/>
              <a:gd name="connsiteX2" fmla="*/ 166688 w 333375"/>
              <a:gd name="connsiteY2" fmla="*/ 0 h 1466850"/>
              <a:gd name="connsiteX3" fmla="*/ 333376 w 333375"/>
              <a:gd name="connsiteY3" fmla="*/ 166688 h 1466850"/>
              <a:gd name="connsiteX4" fmla="*/ 333375 w 333375"/>
              <a:gd name="connsiteY4" fmla="*/ 1300163 h 1466850"/>
              <a:gd name="connsiteX5" fmla="*/ 166687 w 333375"/>
              <a:gd name="connsiteY5" fmla="*/ 1466851 h 1466850"/>
              <a:gd name="connsiteX6" fmla="*/ 166688 w 333375"/>
              <a:gd name="connsiteY6" fmla="*/ 1466850 h 1466850"/>
              <a:gd name="connsiteX7" fmla="*/ 0 w 333375"/>
              <a:gd name="connsiteY7" fmla="*/ 1300162 h 1466850"/>
              <a:gd name="connsiteX8" fmla="*/ 0 w 333375"/>
              <a:gd name="connsiteY8" fmla="*/ 166688 h 1466850"/>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333376 w 345722"/>
              <a:gd name="connsiteY0" fmla="*/ 0 h 1300163"/>
              <a:gd name="connsiteX1" fmla="*/ 333375 w 345722"/>
              <a:gd name="connsiteY1" fmla="*/ 1133475 h 1300163"/>
              <a:gd name="connsiteX2" fmla="*/ 166687 w 345722"/>
              <a:gd name="connsiteY2" fmla="*/ 1300163 h 1300163"/>
              <a:gd name="connsiteX3" fmla="*/ 166688 w 345722"/>
              <a:gd name="connsiteY3" fmla="*/ 1300162 h 1300163"/>
              <a:gd name="connsiteX4" fmla="*/ 0 w 345722"/>
              <a:gd name="connsiteY4" fmla="*/ 1133474 h 1300163"/>
              <a:gd name="connsiteX5" fmla="*/ 0 w 345722"/>
              <a:gd name="connsiteY5" fmla="*/ 0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22" h="1300163">
                <a:moveTo>
                  <a:pt x="333376" y="0"/>
                </a:moveTo>
                <a:cubicBezTo>
                  <a:pt x="361157" y="216694"/>
                  <a:pt x="333375" y="755650"/>
                  <a:pt x="333375" y="1133475"/>
                </a:cubicBezTo>
                <a:cubicBezTo>
                  <a:pt x="333375" y="1225534"/>
                  <a:pt x="258746" y="1300163"/>
                  <a:pt x="166687" y="1300163"/>
                </a:cubicBezTo>
                <a:lnTo>
                  <a:pt x="166688" y="1300162"/>
                </a:lnTo>
                <a:cubicBezTo>
                  <a:pt x="74629" y="1300162"/>
                  <a:pt x="0" y="1225533"/>
                  <a:pt x="0" y="1133474"/>
                </a:cubicBezTo>
                <a:lnTo>
                  <a:pt x="0" y="0"/>
                </a:lnTo>
              </a:path>
            </a:pathLst>
          </a:custGeom>
          <a:solidFill>
            <a:schemeClr val="bg1"/>
          </a:solidFill>
          <a:ln w="76200">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0" name="角丸四角形 6"/>
          <p:cNvSpPr/>
          <p:nvPr/>
        </p:nvSpPr>
        <p:spPr>
          <a:xfrm rot="5400000">
            <a:off x="10347892" y="2919085"/>
            <a:ext cx="345722" cy="1085853"/>
          </a:xfrm>
          <a:custGeom>
            <a:avLst/>
            <a:gdLst>
              <a:gd name="connsiteX0" fmla="*/ 0 w 333375"/>
              <a:gd name="connsiteY0" fmla="*/ 166688 h 1466850"/>
              <a:gd name="connsiteX1" fmla="*/ 166688 w 333375"/>
              <a:gd name="connsiteY1" fmla="*/ 0 h 1466850"/>
              <a:gd name="connsiteX2" fmla="*/ 166688 w 333375"/>
              <a:gd name="connsiteY2" fmla="*/ 0 h 1466850"/>
              <a:gd name="connsiteX3" fmla="*/ 333376 w 333375"/>
              <a:gd name="connsiteY3" fmla="*/ 166688 h 1466850"/>
              <a:gd name="connsiteX4" fmla="*/ 333375 w 333375"/>
              <a:gd name="connsiteY4" fmla="*/ 1300163 h 1466850"/>
              <a:gd name="connsiteX5" fmla="*/ 166687 w 333375"/>
              <a:gd name="connsiteY5" fmla="*/ 1466851 h 1466850"/>
              <a:gd name="connsiteX6" fmla="*/ 166688 w 333375"/>
              <a:gd name="connsiteY6" fmla="*/ 1466850 h 1466850"/>
              <a:gd name="connsiteX7" fmla="*/ 0 w 333375"/>
              <a:gd name="connsiteY7" fmla="*/ 1300162 h 1466850"/>
              <a:gd name="connsiteX8" fmla="*/ 0 w 333375"/>
              <a:gd name="connsiteY8" fmla="*/ 166688 h 1466850"/>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333376 w 345722"/>
              <a:gd name="connsiteY0" fmla="*/ 0 h 1300163"/>
              <a:gd name="connsiteX1" fmla="*/ 333375 w 345722"/>
              <a:gd name="connsiteY1" fmla="*/ 1133475 h 1300163"/>
              <a:gd name="connsiteX2" fmla="*/ 166687 w 345722"/>
              <a:gd name="connsiteY2" fmla="*/ 1300163 h 1300163"/>
              <a:gd name="connsiteX3" fmla="*/ 166688 w 345722"/>
              <a:gd name="connsiteY3" fmla="*/ 1300162 h 1300163"/>
              <a:gd name="connsiteX4" fmla="*/ 0 w 345722"/>
              <a:gd name="connsiteY4" fmla="*/ 1133474 h 1300163"/>
              <a:gd name="connsiteX5" fmla="*/ 0 w 345722"/>
              <a:gd name="connsiteY5" fmla="*/ 0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22" h="1300163">
                <a:moveTo>
                  <a:pt x="333376" y="0"/>
                </a:moveTo>
                <a:cubicBezTo>
                  <a:pt x="361157" y="216694"/>
                  <a:pt x="333375" y="755650"/>
                  <a:pt x="333375" y="1133475"/>
                </a:cubicBezTo>
                <a:cubicBezTo>
                  <a:pt x="333375" y="1225534"/>
                  <a:pt x="258746" y="1300163"/>
                  <a:pt x="166687" y="1300163"/>
                </a:cubicBezTo>
                <a:lnTo>
                  <a:pt x="166688" y="1300162"/>
                </a:lnTo>
                <a:cubicBezTo>
                  <a:pt x="74629" y="1300162"/>
                  <a:pt x="0" y="1225533"/>
                  <a:pt x="0" y="1133474"/>
                </a:cubicBezTo>
                <a:lnTo>
                  <a:pt x="0" y="0"/>
                </a:lnTo>
              </a:path>
            </a:pathLst>
          </a:custGeom>
          <a:solidFill>
            <a:schemeClr val="bg1"/>
          </a:solidFill>
          <a:ln w="76200">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1" name="角丸四角形 6"/>
          <p:cNvSpPr/>
          <p:nvPr/>
        </p:nvSpPr>
        <p:spPr>
          <a:xfrm rot="5400000">
            <a:off x="10511392" y="2661115"/>
            <a:ext cx="345722" cy="711202"/>
          </a:xfrm>
          <a:custGeom>
            <a:avLst/>
            <a:gdLst>
              <a:gd name="connsiteX0" fmla="*/ 0 w 333375"/>
              <a:gd name="connsiteY0" fmla="*/ 166688 h 1466850"/>
              <a:gd name="connsiteX1" fmla="*/ 166688 w 333375"/>
              <a:gd name="connsiteY1" fmla="*/ 0 h 1466850"/>
              <a:gd name="connsiteX2" fmla="*/ 166688 w 333375"/>
              <a:gd name="connsiteY2" fmla="*/ 0 h 1466850"/>
              <a:gd name="connsiteX3" fmla="*/ 333376 w 333375"/>
              <a:gd name="connsiteY3" fmla="*/ 166688 h 1466850"/>
              <a:gd name="connsiteX4" fmla="*/ 333375 w 333375"/>
              <a:gd name="connsiteY4" fmla="*/ 1300163 h 1466850"/>
              <a:gd name="connsiteX5" fmla="*/ 166687 w 333375"/>
              <a:gd name="connsiteY5" fmla="*/ 1466851 h 1466850"/>
              <a:gd name="connsiteX6" fmla="*/ 166688 w 333375"/>
              <a:gd name="connsiteY6" fmla="*/ 1466850 h 1466850"/>
              <a:gd name="connsiteX7" fmla="*/ 0 w 333375"/>
              <a:gd name="connsiteY7" fmla="*/ 1300162 h 1466850"/>
              <a:gd name="connsiteX8" fmla="*/ 0 w 333375"/>
              <a:gd name="connsiteY8" fmla="*/ 166688 h 1466850"/>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333376 w 345722"/>
              <a:gd name="connsiteY0" fmla="*/ 0 h 1300163"/>
              <a:gd name="connsiteX1" fmla="*/ 333375 w 345722"/>
              <a:gd name="connsiteY1" fmla="*/ 1133475 h 1300163"/>
              <a:gd name="connsiteX2" fmla="*/ 166687 w 345722"/>
              <a:gd name="connsiteY2" fmla="*/ 1300163 h 1300163"/>
              <a:gd name="connsiteX3" fmla="*/ 166688 w 345722"/>
              <a:gd name="connsiteY3" fmla="*/ 1300162 h 1300163"/>
              <a:gd name="connsiteX4" fmla="*/ 0 w 345722"/>
              <a:gd name="connsiteY4" fmla="*/ 1133474 h 1300163"/>
              <a:gd name="connsiteX5" fmla="*/ 0 w 345722"/>
              <a:gd name="connsiteY5" fmla="*/ 0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22" h="1300163">
                <a:moveTo>
                  <a:pt x="333376" y="0"/>
                </a:moveTo>
                <a:cubicBezTo>
                  <a:pt x="361157" y="216694"/>
                  <a:pt x="333375" y="755650"/>
                  <a:pt x="333375" y="1133475"/>
                </a:cubicBezTo>
                <a:cubicBezTo>
                  <a:pt x="333375" y="1225534"/>
                  <a:pt x="258746" y="1300163"/>
                  <a:pt x="166687" y="1300163"/>
                </a:cubicBezTo>
                <a:lnTo>
                  <a:pt x="166688" y="1300162"/>
                </a:lnTo>
                <a:cubicBezTo>
                  <a:pt x="74629" y="1300162"/>
                  <a:pt x="0" y="1225533"/>
                  <a:pt x="0" y="1133474"/>
                </a:cubicBezTo>
                <a:lnTo>
                  <a:pt x="0" y="0"/>
                </a:lnTo>
              </a:path>
            </a:pathLst>
          </a:custGeom>
          <a:solidFill>
            <a:schemeClr val="bg1"/>
          </a:solidFill>
          <a:ln w="76200">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角丸四角形 6"/>
          <p:cNvSpPr/>
          <p:nvPr/>
        </p:nvSpPr>
        <p:spPr>
          <a:xfrm rot="5400000">
            <a:off x="10516154" y="3652160"/>
            <a:ext cx="345722" cy="720727"/>
          </a:xfrm>
          <a:custGeom>
            <a:avLst/>
            <a:gdLst>
              <a:gd name="connsiteX0" fmla="*/ 0 w 333375"/>
              <a:gd name="connsiteY0" fmla="*/ 166688 h 1466850"/>
              <a:gd name="connsiteX1" fmla="*/ 166688 w 333375"/>
              <a:gd name="connsiteY1" fmla="*/ 0 h 1466850"/>
              <a:gd name="connsiteX2" fmla="*/ 166688 w 333375"/>
              <a:gd name="connsiteY2" fmla="*/ 0 h 1466850"/>
              <a:gd name="connsiteX3" fmla="*/ 333376 w 333375"/>
              <a:gd name="connsiteY3" fmla="*/ 166688 h 1466850"/>
              <a:gd name="connsiteX4" fmla="*/ 333375 w 333375"/>
              <a:gd name="connsiteY4" fmla="*/ 1300163 h 1466850"/>
              <a:gd name="connsiteX5" fmla="*/ 166687 w 333375"/>
              <a:gd name="connsiteY5" fmla="*/ 1466851 h 1466850"/>
              <a:gd name="connsiteX6" fmla="*/ 166688 w 333375"/>
              <a:gd name="connsiteY6" fmla="*/ 1466850 h 1466850"/>
              <a:gd name="connsiteX7" fmla="*/ 0 w 333375"/>
              <a:gd name="connsiteY7" fmla="*/ 1300162 h 1466850"/>
              <a:gd name="connsiteX8" fmla="*/ 0 w 333375"/>
              <a:gd name="connsiteY8" fmla="*/ 166688 h 1466850"/>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8" fmla="*/ 258128 w 333376"/>
              <a:gd name="connsiteY8" fmla="*/ 9144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7" fmla="*/ 166688 w 333376"/>
              <a:gd name="connsiteY7" fmla="*/ 0 h 1466851"/>
              <a:gd name="connsiteX0" fmla="*/ 166688 w 333376"/>
              <a:gd name="connsiteY0" fmla="*/ 0 h 1466851"/>
              <a:gd name="connsiteX1" fmla="*/ 333376 w 333376"/>
              <a:gd name="connsiteY1" fmla="*/ 166688 h 1466851"/>
              <a:gd name="connsiteX2" fmla="*/ 333375 w 333376"/>
              <a:gd name="connsiteY2" fmla="*/ 1300163 h 1466851"/>
              <a:gd name="connsiteX3" fmla="*/ 166687 w 333376"/>
              <a:gd name="connsiteY3" fmla="*/ 1466851 h 1466851"/>
              <a:gd name="connsiteX4" fmla="*/ 166688 w 333376"/>
              <a:gd name="connsiteY4" fmla="*/ 1466850 h 1466851"/>
              <a:gd name="connsiteX5" fmla="*/ 0 w 333376"/>
              <a:gd name="connsiteY5" fmla="*/ 1300162 h 1466851"/>
              <a:gd name="connsiteX6" fmla="*/ 0 w 333376"/>
              <a:gd name="connsiteY6" fmla="*/ 166688 h 1466851"/>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166688 w 345722"/>
              <a:gd name="connsiteY0" fmla="*/ 4986 h 1471837"/>
              <a:gd name="connsiteX1" fmla="*/ 333376 w 345722"/>
              <a:gd name="connsiteY1" fmla="*/ 171674 h 1471837"/>
              <a:gd name="connsiteX2" fmla="*/ 333375 w 345722"/>
              <a:gd name="connsiteY2" fmla="*/ 1305149 h 1471837"/>
              <a:gd name="connsiteX3" fmla="*/ 166687 w 345722"/>
              <a:gd name="connsiteY3" fmla="*/ 1471837 h 1471837"/>
              <a:gd name="connsiteX4" fmla="*/ 166688 w 345722"/>
              <a:gd name="connsiteY4" fmla="*/ 1471836 h 1471837"/>
              <a:gd name="connsiteX5" fmla="*/ 0 w 345722"/>
              <a:gd name="connsiteY5" fmla="*/ 1305148 h 1471837"/>
              <a:gd name="connsiteX6" fmla="*/ 0 w 345722"/>
              <a:gd name="connsiteY6" fmla="*/ 171674 h 1471837"/>
              <a:gd name="connsiteX0" fmla="*/ 333376 w 345722"/>
              <a:gd name="connsiteY0" fmla="*/ 0 h 1300163"/>
              <a:gd name="connsiteX1" fmla="*/ 333375 w 345722"/>
              <a:gd name="connsiteY1" fmla="*/ 1133475 h 1300163"/>
              <a:gd name="connsiteX2" fmla="*/ 166687 w 345722"/>
              <a:gd name="connsiteY2" fmla="*/ 1300163 h 1300163"/>
              <a:gd name="connsiteX3" fmla="*/ 166688 w 345722"/>
              <a:gd name="connsiteY3" fmla="*/ 1300162 h 1300163"/>
              <a:gd name="connsiteX4" fmla="*/ 0 w 345722"/>
              <a:gd name="connsiteY4" fmla="*/ 1133474 h 1300163"/>
              <a:gd name="connsiteX5" fmla="*/ 0 w 345722"/>
              <a:gd name="connsiteY5" fmla="*/ 0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722" h="1300163">
                <a:moveTo>
                  <a:pt x="333376" y="0"/>
                </a:moveTo>
                <a:cubicBezTo>
                  <a:pt x="361157" y="216694"/>
                  <a:pt x="333375" y="755650"/>
                  <a:pt x="333375" y="1133475"/>
                </a:cubicBezTo>
                <a:cubicBezTo>
                  <a:pt x="333375" y="1225534"/>
                  <a:pt x="258746" y="1300163"/>
                  <a:pt x="166687" y="1300163"/>
                </a:cubicBezTo>
                <a:lnTo>
                  <a:pt x="166688" y="1300162"/>
                </a:lnTo>
                <a:cubicBezTo>
                  <a:pt x="74629" y="1300162"/>
                  <a:pt x="0" y="1225533"/>
                  <a:pt x="0" y="1133474"/>
                </a:cubicBezTo>
                <a:lnTo>
                  <a:pt x="0" y="0"/>
                </a:lnTo>
              </a:path>
            </a:pathLst>
          </a:custGeom>
          <a:solidFill>
            <a:schemeClr val="bg1"/>
          </a:solidFill>
          <a:ln w="76200">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3" name="直線コネクタ 262"/>
          <p:cNvCxnSpPr/>
          <p:nvPr/>
        </p:nvCxnSpPr>
        <p:spPr>
          <a:xfrm>
            <a:off x="9130087" y="2665217"/>
            <a:ext cx="7940" cy="148564"/>
          </a:xfrm>
          <a:prstGeom prst="line">
            <a:avLst/>
          </a:prstGeom>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9122152" y="3119618"/>
            <a:ext cx="7940" cy="148564"/>
          </a:xfrm>
          <a:prstGeom prst="line">
            <a:avLst/>
          </a:prstGeom>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9141202" y="3147157"/>
            <a:ext cx="7940" cy="148564"/>
          </a:xfrm>
          <a:prstGeom prst="line">
            <a:avLst/>
          </a:prstGeom>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9150728" y="3634872"/>
            <a:ext cx="14299" cy="162097"/>
          </a:xfrm>
          <a:prstGeom prst="line">
            <a:avLst/>
          </a:prstGeom>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11011308" y="3632052"/>
            <a:ext cx="23797" cy="192967"/>
          </a:xfrm>
          <a:prstGeom prst="line">
            <a:avLst/>
          </a:prstGeom>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10997785" y="3166230"/>
            <a:ext cx="46845" cy="122921"/>
          </a:xfrm>
          <a:prstGeom prst="line">
            <a:avLst/>
          </a:prstGeom>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269" name="直線コネクタ 268"/>
          <p:cNvCxnSpPr/>
          <p:nvPr/>
        </p:nvCxnSpPr>
        <p:spPr>
          <a:xfrm>
            <a:off x="11025567" y="2690507"/>
            <a:ext cx="7940" cy="148564"/>
          </a:xfrm>
          <a:prstGeom prst="line">
            <a:avLst/>
          </a:prstGeom>
          <a:ln w="76200">
            <a:solidFill>
              <a:schemeClr val="accent6">
                <a:lumMod val="50000"/>
              </a:schemeClr>
            </a:solidFill>
          </a:ln>
          <a:effectLst/>
        </p:spPr>
        <p:style>
          <a:lnRef idx="1">
            <a:schemeClr val="accent1"/>
          </a:lnRef>
          <a:fillRef idx="0">
            <a:schemeClr val="accent1"/>
          </a:fillRef>
          <a:effectRef idx="0">
            <a:schemeClr val="accent1"/>
          </a:effectRef>
          <a:fontRef idx="minor">
            <a:schemeClr val="tx1"/>
          </a:fontRef>
        </p:style>
      </p:cxnSp>
      <p:sp>
        <p:nvSpPr>
          <p:cNvPr id="270" name="角丸四角形 269"/>
          <p:cNvSpPr/>
          <p:nvPr/>
        </p:nvSpPr>
        <p:spPr>
          <a:xfrm>
            <a:off x="8985627" y="1389797"/>
            <a:ext cx="2200274" cy="3714750"/>
          </a:xfrm>
          <a:prstGeom prst="roundRect">
            <a:avLst>
              <a:gd name="adj" fmla="val 41459"/>
            </a:avLst>
          </a:prstGeom>
          <a:noFill/>
          <a:ln w="57150">
            <a:solidFill>
              <a:schemeClr val="accent6">
                <a:lumMod val="75000"/>
              </a:schemeClr>
            </a:solidFill>
            <a:prstDash val="dash"/>
          </a:ln>
          <a:effectLst>
            <a:glow rad="228600">
              <a:schemeClr val="accent6">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楕円 270"/>
          <p:cNvSpPr/>
          <p:nvPr/>
        </p:nvSpPr>
        <p:spPr>
          <a:xfrm>
            <a:off x="10509642" y="2027086"/>
            <a:ext cx="123825" cy="142876"/>
          </a:xfrm>
          <a:prstGeom prst="ellipse">
            <a:avLst/>
          </a:prstGeom>
          <a:solidFill>
            <a:srgbClr val="FFC000"/>
          </a:solidFill>
          <a:ln>
            <a:noFill/>
          </a:ln>
          <a:effectLst>
            <a:glow rad="1397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2" name="楕円 271"/>
          <p:cNvSpPr/>
          <p:nvPr/>
        </p:nvSpPr>
        <p:spPr>
          <a:xfrm>
            <a:off x="9652376" y="2106991"/>
            <a:ext cx="123825" cy="142876"/>
          </a:xfrm>
          <a:prstGeom prst="ellipse">
            <a:avLst/>
          </a:prstGeom>
          <a:solidFill>
            <a:srgbClr val="FFC000"/>
          </a:solidFill>
          <a:ln>
            <a:noFill/>
          </a:ln>
          <a:effectLst>
            <a:glow rad="1397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楕円 272"/>
          <p:cNvSpPr/>
          <p:nvPr/>
        </p:nvSpPr>
        <p:spPr>
          <a:xfrm>
            <a:off x="9842079" y="3203423"/>
            <a:ext cx="116698" cy="100015"/>
          </a:xfrm>
          <a:prstGeom prst="ellipse">
            <a:avLst/>
          </a:prstGeom>
          <a:solidFill>
            <a:srgbClr val="FFC000"/>
          </a:solidFill>
          <a:ln>
            <a:noFill/>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楕円 273"/>
          <p:cNvSpPr/>
          <p:nvPr/>
        </p:nvSpPr>
        <p:spPr>
          <a:xfrm>
            <a:off x="9333288" y="3884987"/>
            <a:ext cx="123825" cy="142876"/>
          </a:xfrm>
          <a:prstGeom prst="ellipse">
            <a:avLst/>
          </a:prstGeom>
          <a:solidFill>
            <a:srgbClr val="FFC000"/>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楕円 274"/>
          <p:cNvSpPr/>
          <p:nvPr/>
        </p:nvSpPr>
        <p:spPr>
          <a:xfrm>
            <a:off x="10133390" y="4206352"/>
            <a:ext cx="123825" cy="142876"/>
          </a:xfrm>
          <a:prstGeom prst="ellipse">
            <a:avLst/>
          </a:prstGeom>
          <a:solidFill>
            <a:srgbClr val="FFC000"/>
          </a:solidFill>
          <a:ln>
            <a:noFill/>
          </a:ln>
          <a:effectLst>
            <a:glow rad="101600">
              <a:schemeClr val="accent6">
                <a:satMod val="175000"/>
                <a:alpha val="40000"/>
              </a:schemeClr>
            </a:glow>
            <a:outerShdw blurRad="44450" dist="27940" dir="5400000" algn="ctr">
              <a:srgbClr val="000000">
                <a:alpha val="32000"/>
              </a:srgbClr>
            </a:outerShdw>
          </a:effectLst>
          <a:scene3d>
            <a:camera prst="perspectiveContrastingLeftFacing"/>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6" name="楕円 275"/>
          <p:cNvSpPr/>
          <p:nvPr/>
        </p:nvSpPr>
        <p:spPr>
          <a:xfrm>
            <a:off x="9590463" y="4544089"/>
            <a:ext cx="123825" cy="142876"/>
          </a:xfrm>
          <a:prstGeom prst="ellipse">
            <a:avLst/>
          </a:prstGeom>
          <a:solidFill>
            <a:schemeClr val="accent6">
              <a:lumMod val="60000"/>
              <a:lumOff val="40000"/>
            </a:schemeClr>
          </a:solidFill>
          <a:ln>
            <a:noFill/>
          </a:ln>
          <a:effectLst>
            <a:glow rad="101600">
              <a:schemeClr val="accent6">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7" name="楕円 276"/>
          <p:cNvSpPr/>
          <p:nvPr/>
        </p:nvSpPr>
        <p:spPr>
          <a:xfrm>
            <a:off x="10133389" y="1838439"/>
            <a:ext cx="123825" cy="142876"/>
          </a:xfrm>
          <a:prstGeom prst="ellipse">
            <a:avLst/>
          </a:prstGeom>
          <a:solidFill>
            <a:schemeClr val="accent6">
              <a:lumMod val="60000"/>
              <a:lumOff val="40000"/>
            </a:schemeClr>
          </a:solidFill>
          <a:ln>
            <a:noFill/>
          </a:ln>
          <a:effectLst>
            <a:glow rad="63500">
              <a:schemeClr val="accent6">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8" name="楕円 277"/>
          <p:cNvSpPr/>
          <p:nvPr/>
        </p:nvSpPr>
        <p:spPr>
          <a:xfrm>
            <a:off x="10011151" y="2587562"/>
            <a:ext cx="123825" cy="142876"/>
          </a:xfrm>
          <a:prstGeom prst="ellipse">
            <a:avLst/>
          </a:prstGeom>
          <a:solidFill>
            <a:srgbClr val="FFC000"/>
          </a:solidFill>
          <a:ln>
            <a:noFill/>
          </a:ln>
          <a:effectLst>
            <a:glow rad="63500">
              <a:schemeClr val="accent6">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9" name="楕円 278"/>
          <p:cNvSpPr/>
          <p:nvPr/>
        </p:nvSpPr>
        <p:spPr>
          <a:xfrm>
            <a:off x="9722217" y="1726958"/>
            <a:ext cx="123825" cy="142876"/>
          </a:xfrm>
          <a:prstGeom prst="ellipse">
            <a:avLst/>
          </a:prstGeom>
          <a:solidFill>
            <a:srgbClr val="FFC000"/>
          </a:solidFill>
          <a:ln>
            <a:noFill/>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0" name="楕円 279"/>
          <p:cNvSpPr/>
          <p:nvPr/>
        </p:nvSpPr>
        <p:spPr>
          <a:xfrm>
            <a:off x="9569027" y="4190462"/>
            <a:ext cx="123825" cy="142876"/>
          </a:xfrm>
          <a:prstGeom prst="ellipse">
            <a:avLst/>
          </a:prstGeom>
          <a:solidFill>
            <a:srgbClr val="FFC000"/>
          </a:solidFill>
          <a:ln>
            <a:noFill/>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1" name="楕円 280"/>
          <p:cNvSpPr/>
          <p:nvPr/>
        </p:nvSpPr>
        <p:spPr>
          <a:xfrm>
            <a:off x="10458840" y="4615527"/>
            <a:ext cx="123825" cy="142876"/>
          </a:xfrm>
          <a:prstGeom prst="ellipse">
            <a:avLst/>
          </a:prstGeom>
          <a:solidFill>
            <a:srgbClr val="FFC000"/>
          </a:solidFill>
          <a:ln>
            <a:noFill/>
          </a:ln>
          <a:effectLst>
            <a:glow rad="139700">
              <a:schemeClr val="accent6">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楕円 281"/>
          <p:cNvSpPr/>
          <p:nvPr/>
        </p:nvSpPr>
        <p:spPr>
          <a:xfrm>
            <a:off x="10125410" y="3720597"/>
            <a:ext cx="150854" cy="84399"/>
          </a:xfrm>
          <a:prstGeom prst="ellipse">
            <a:avLst/>
          </a:prstGeom>
          <a:solidFill>
            <a:srgbClr val="FFC000"/>
          </a:solidFill>
          <a:ln>
            <a:noFill/>
          </a:ln>
          <a:effectLst>
            <a:glow rad="63500">
              <a:schemeClr val="accent6">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1388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フローチャート: 端子 25"/>
          <p:cNvSpPr/>
          <p:nvPr/>
        </p:nvSpPr>
        <p:spPr>
          <a:xfrm>
            <a:off x="1796271" y="2980258"/>
            <a:ext cx="4029130" cy="695325"/>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77" h="21600">
                <a:moveTo>
                  <a:pt x="3475" y="0"/>
                </a:moveTo>
                <a:cubicBezTo>
                  <a:pt x="8568" y="10356"/>
                  <a:pt x="13766" y="9173"/>
                  <a:pt x="18125" y="0"/>
                </a:cubicBezTo>
                <a:cubicBezTo>
                  <a:pt x="20044" y="0"/>
                  <a:pt x="22177" y="4835"/>
                  <a:pt x="22177" y="10800"/>
                </a:cubicBezTo>
                <a:cubicBezTo>
                  <a:pt x="22177" y="16765"/>
                  <a:pt x="20044" y="21600"/>
                  <a:pt x="18125" y="21600"/>
                </a:cubicBezTo>
                <a:cubicBezTo>
                  <a:pt x="14028" y="15386"/>
                  <a:pt x="8987" y="13611"/>
                  <a:pt x="3475" y="21600"/>
                </a:cubicBezTo>
                <a:cubicBezTo>
                  <a:pt x="1556" y="21600"/>
                  <a:pt x="0" y="14400"/>
                  <a:pt x="0" y="10800"/>
                </a:cubicBezTo>
                <a:cubicBezTo>
                  <a:pt x="0" y="7200"/>
                  <a:pt x="1556" y="0"/>
                  <a:pt x="3475" y="0"/>
                </a:cubicBezTo>
                <a:close/>
              </a:path>
            </a:pathLst>
          </a:custGeom>
          <a:solidFill>
            <a:schemeClr val="accent3">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フローチャート: 端子 25"/>
          <p:cNvSpPr/>
          <p:nvPr/>
        </p:nvSpPr>
        <p:spPr>
          <a:xfrm>
            <a:off x="2178890" y="3780347"/>
            <a:ext cx="3265527" cy="480514"/>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 name="connsiteX0" fmla="*/ 2637 w 17965"/>
              <a:gd name="connsiteY0" fmla="*/ 0 h 14927"/>
              <a:gd name="connsiteX1" fmla="*/ 15924 w 17965"/>
              <a:gd name="connsiteY1" fmla="*/ 888 h 14927"/>
              <a:gd name="connsiteX2" fmla="*/ 17931 w 17965"/>
              <a:gd name="connsiteY2" fmla="*/ 8433 h 14927"/>
              <a:gd name="connsiteX3" fmla="*/ 16658 w 17965"/>
              <a:gd name="connsiteY3" fmla="*/ 14795 h 14927"/>
              <a:gd name="connsiteX4" fmla="*/ 9385 w 17965"/>
              <a:gd name="connsiteY4" fmla="*/ 14203 h 14927"/>
              <a:gd name="connsiteX5" fmla="*/ 2480 w 17965"/>
              <a:gd name="connsiteY5" fmla="*/ 14203 h 14927"/>
              <a:gd name="connsiteX6" fmla="*/ 1 w 17965"/>
              <a:gd name="connsiteY6" fmla="*/ 9025 h 14927"/>
              <a:gd name="connsiteX7" fmla="*/ 2637 w 17965"/>
              <a:gd name="connsiteY7" fmla="*/ 0 h 14927"/>
              <a:gd name="connsiteX0" fmla="*/ 2637 w 17974"/>
              <a:gd name="connsiteY0" fmla="*/ 0 h 14927"/>
              <a:gd name="connsiteX1" fmla="*/ 15767 w 17974"/>
              <a:gd name="connsiteY1" fmla="*/ 888 h 14927"/>
              <a:gd name="connsiteX2" fmla="*/ 17931 w 17974"/>
              <a:gd name="connsiteY2" fmla="*/ 8433 h 14927"/>
              <a:gd name="connsiteX3" fmla="*/ 16658 w 17974"/>
              <a:gd name="connsiteY3" fmla="*/ 14795 h 14927"/>
              <a:gd name="connsiteX4" fmla="*/ 9385 w 17974"/>
              <a:gd name="connsiteY4" fmla="*/ 14203 h 14927"/>
              <a:gd name="connsiteX5" fmla="*/ 2480 w 17974"/>
              <a:gd name="connsiteY5" fmla="*/ 14203 h 14927"/>
              <a:gd name="connsiteX6" fmla="*/ 1 w 17974"/>
              <a:gd name="connsiteY6" fmla="*/ 9025 h 14927"/>
              <a:gd name="connsiteX7" fmla="*/ 2637 w 17974"/>
              <a:gd name="connsiteY7" fmla="*/ 0 h 1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74" h="14927">
                <a:moveTo>
                  <a:pt x="2637" y="0"/>
                </a:moveTo>
                <a:cubicBezTo>
                  <a:pt x="7730" y="10356"/>
                  <a:pt x="11408" y="10061"/>
                  <a:pt x="15767" y="888"/>
                </a:cubicBezTo>
                <a:cubicBezTo>
                  <a:pt x="17686" y="888"/>
                  <a:pt x="17783" y="6115"/>
                  <a:pt x="17931" y="8433"/>
                </a:cubicBezTo>
                <a:cubicBezTo>
                  <a:pt x="18079" y="10751"/>
                  <a:pt x="17899" y="14425"/>
                  <a:pt x="16658" y="14795"/>
                </a:cubicBezTo>
                <a:cubicBezTo>
                  <a:pt x="15417" y="15165"/>
                  <a:pt x="11748" y="14696"/>
                  <a:pt x="9385" y="14203"/>
                </a:cubicBezTo>
                <a:cubicBezTo>
                  <a:pt x="7022" y="13710"/>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フローチャート: 端子 25"/>
          <p:cNvSpPr/>
          <p:nvPr/>
        </p:nvSpPr>
        <p:spPr>
          <a:xfrm>
            <a:off x="3039055" y="3592484"/>
            <a:ext cx="1305460" cy="313333"/>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65" h="14825">
                <a:moveTo>
                  <a:pt x="2637" y="0"/>
                </a:moveTo>
                <a:cubicBezTo>
                  <a:pt x="7730" y="10356"/>
                  <a:pt x="11565" y="10061"/>
                  <a:pt x="15924" y="888"/>
                </a:cubicBezTo>
                <a:cubicBezTo>
                  <a:pt x="17843" y="888"/>
                  <a:pt x="17809" y="6115"/>
                  <a:pt x="17931" y="8433"/>
                </a:cubicBezTo>
                <a:cubicBezTo>
                  <a:pt x="18053" y="10751"/>
                  <a:pt x="17899" y="14425"/>
                  <a:pt x="16658" y="14795"/>
                </a:cubicBezTo>
                <a:cubicBezTo>
                  <a:pt x="15417" y="15165"/>
                  <a:pt x="11905" y="12033"/>
                  <a:pt x="9542" y="11540"/>
                </a:cubicBezTo>
                <a:cubicBezTo>
                  <a:pt x="7179" y="11047"/>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フローチャート: 端子 25"/>
          <p:cNvSpPr/>
          <p:nvPr/>
        </p:nvSpPr>
        <p:spPr>
          <a:xfrm rot="10800000">
            <a:off x="2667748" y="4679911"/>
            <a:ext cx="2286176" cy="477231"/>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65" h="14825">
                <a:moveTo>
                  <a:pt x="2637" y="0"/>
                </a:moveTo>
                <a:cubicBezTo>
                  <a:pt x="7730" y="10356"/>
                  <a:pt x="11565" y="10061"/>
                  <a:pt x="15924" y="888"/>
                </a:cubicBezTo>
                <a:cubicBezTo>
                  <a:pt x="17843" y="888"/>
                  <a:pt x="17809" y="6115"/>
                  <a:pt x="17931" y="8433"/>
                </a:cubicBezTo>
                <a:cubicBezTo>
                  <a:pt x="18053" y="10751"/>
                  <a:pt x="17899" y="14425"/>
                  <a:pt x="16658" y="14795"/>
                </a:cubicBezTo>
                <a:cubicBezTo>
                  <a:pt x="15417" y="15165"/>
                  <a:pt x="11905" y="12033"/>
                  <a:pt x="9542" y="11540"/>
                </a:cubicBezTo>
                <a:cubicBezTo>
                  <a:pt x="7179" y="11047"/>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フローチャート: 端子 25"/>
          <p:cNvSpPr/>
          <p:nvPr/>
        </p:nvSpPr>
        <p:spPr>
          <a:xfrm>
            <a:off x="2244359" y="4260861"/>
            <a:ext cx="2894853" cy="375728"/>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 name="connsiteX0" fmla="*/ 2637 w 17965"/>
              <a:gd name="connsiteY0" fmla="*/ 0 h 14927"/>
              <a:gd name="connsiteX1" fmla="*/ 15924 w 17965"/>
              <a:gd name="connsiteY1" fmla="*/ 888 h 14927"/>
              <a:gd name="connsiteX2" fmla="*/ 17931 w 17965"/>
              <a:gd name="connsiteY2" fmla="*/ 8433 h 14927"/>
              <a:gd name="connsiteX3" fmla="*/ 16658 w 17965"/>
              <a:gd name="connsiteY3" fmla="*/ 14795 h 14927"/>
              <a:gd name="connsiteX4" fmla="*/ 9385 w 17965"/>
              <a:gd name="connsiteY4" fmla="*/ 14203 h 14927"/>
              <a:gd name="connsiteX5" fmla="*/ 2480 w 17965"/>
              <a:gd name="connsiteY5" fmla="*/ 14203 h 14927"/>
              <a:gd name="connsiteX6" fmla="*/ 1 w 17965"/>
              <a:gd name="connsiteY6" fmla="*/ 9025 h 14927"/>
              <a:gd name="connsiteX7" fmla="*/ 2637 w 17965"/>
              <a:gd name="connsiteY7" fmla="*/ 0 h 14927"/>
              <a:gd name="connsiteX0" fmla="*/ 2637 w 17974"/>
              <a:gd name="connsiteY0" fmla="*/ 0 h 14927"/>
              <a:gd name="connsiteX1" fmla="*/ 15767 w 17974"/>
              <a:gd name="connsiteY1" fmla="*/ 888 h 14927"/>
              <a:gd name="connsiteX2" fmla="*/ 17931 w 17974"/>
              <a:gd name="connsiteY2" fmla="*/ 8433 h 14927"/>
              <a:gd name="connsiteX3" fmla="*/ 16658 w 17974"/>
              <a:gd name="connsiteY3" fmla="*/ 14795 h 14927"/>
              <a:gd name="connsiteX4" fmla="*/ 9385 w 17974"/>
              <a:gd name="connsiteY4" fmla="*/ 14203 h 14927"/>
              <a:gd name="connsiteX5" fmla="*/ 2480 w 17974"/>
              <a:gd name="connsiteY5" fmla="*/ 14203 h 14927"/>
              <a:gd name="connsiteX6" fmla="*/ 1 w 17974"/>
              <a:gd name="connsiteY6" fmla="*/ 9025 h 14927"/>
              <a:gd name="connsiteX7" fmla="*/ 2637 w 17974"/>
              <a:gd name="connsiteY7" fmla="*/ 0 h 1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74" h="14927">
                <a:moveTo>
                  <a:pt x="2637" y="0"/>
                </a:moveTo>
                <a:cubicBezTo>
                  <a:pt x="7730" y="10356"/>
                  <a:pt x="11408" y="10061"/>
                  <a:pt x="15767" y="888"/>
                </a:cubicBezTo>
                <a:cubicBezTo>
                  <a:pt x="17686" y="888"/>
                  <a:pt x="17783" y="6115"/>
                  <a:pt x="17931" y="8433"/>
                </a:cubicBezTo>
                <a:cubicBezTo>
                  <a:pt x="18079" y="10751"/>
                  <a:pt x="17899" y="14425"/>
                  <a:pt x="16658" y="14795"/>
                </a:cubicBezTo>
                <a:cubicBezTo>
                  <a:pt x="15417" y="15165"/>
                  <a:pt x="11748" y="14696"/>
                  <a:pt x="9385" y="14203"/>
                </a:cubicBezTo>
                <a:cubicBezTo>
                  <a:pt x="7022" y="13710"/>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ローチャート: 端子 25"/>
          <p:cNvSpPr/>
          <p:nvPr/>
        </p:nvSpPr>
        <p:spPr>
          <a:xfrm rot="10800000">
            <a:off x="2363409" y="2159648"/>
            <a:ext cx="2894853" cy="375728"/>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 name="connsiteX0" fmla="*/ 2637 w 17965"/>
              <a:gd name="connsiteY0" fmla="*/ 0 h 14927"/>
              <a:gd name="connsiteX1" fmla="*/ 15924 w 17965"/>
              <a:gd name="connsiteY1" fmla="*/ 888 h 14927"/>
              <a:gd name="connsiteX2" fmla="*/ 17931 w 17965"/>
              <a:gd name="connsiteY2" fmla="*/ 8433 h 14927"/>
              <a:gd name="connsiteX3" fmla="*/ 16658 w 17965"/>
              <a:gd name="connsiteY3" fmla="*/ 14795 h 14927"/>
              <a:gd name="connsiteX4" fmla="*/ 9385 w 17965"/>
              <a:gd name="connsiteY4" fmla="*/ 14203 h 14927"/>
              <a:gd name="connsiteX5" fmla="*/ 2480 w 17965"/>
              <a:gd name="connsiteY5" fmla="*/ 14203 h 14927"/>
              <a:gd name="connsiteX6" fmla="*/ 1 w 17965"/>
              <a:gd name="connsiteY6" fmla="*/ 9025 h 14927"/>
              <a:gd name="connsiteX7" fmla="*/ 2637 w 17965"/>
              <a:gd name="connsiteY7" fmla="*/ 0 h 14927"/>
              <a:gd name="connsiteX0" fmla="*/ 2637 w 17974"/>
              <a:gd name="connsiteY0" fmla="*/ 0 h 14927"/>
              <a:gd name="connsiteX1" fmla="*/ 15767 w 17974"/>
              <a:gd name="connsiteY1" fmla="*/ 888 h 14927"/>
              <a:gd name="connsiteX2" fmla="*/ 17931 w 17974"/>
              <a:gd name="connsiteY2" fmla="*/ 8433 h 14927"/>
              <a:gd name="connsiteX3" fmla="*/ 16658 w 17974"/>
              <a:gd name="connsiteY3" fmla="*/ 14795 h 14927"/>
              <a:gd name="connsiteX4" fmla="*/ 9385 w 17974"/>
              <a:gd name="connsiteY4" fmla="*/ 14203 h 14927"/>
              <a:gd name="connsiteX5" fmla="*/ 2480 w 17974"/>
              <a:gd name="connsiteY5" fmla="*/ 14203 h 14927"/>
              <a:gd name="connsiteX6" fmla="*/ 1 w 17974"/>
              <a:gd name="connsiteY6" fmla="*/ 9025 h 14927"/>
              <a:gd name="connsiteX7" fmla="*/ 2637 w 17974"/>
              <a:gd name="connsiteY7" fmla="*/ 0 h 1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74" h="14927">
                <a:moveTo>
                  <a:pt x="2637" y="0"/>
                </a:moveTo>
                <a:cubicBezTo>
                  <a:pt x="7730" y="10356"/>
                  <a:pt x="11408" y="10061"/>
                  <a:pt x="15767" y="888"/>
                </a:cubicBezTo>
                <a:cubicBezTo>
                  <a:pt x="17686" y="888"/>
                  <a:pt x="17783" y="6115"/>
                  <a:pt x="17931" y="8433"/>
                </a:cubicBezTo>
                <a:cubicBezTo>
                  <a:pt x="18079" y="10751"/>
                  <a:pt x="17899" y="14425"/>
                  <a:pt x="16658" y="14795"/>
                </a:cubicBezTo>
                <a:cubicBezTo>
                  <a:pt x="15417" y="15165"/>
                  <a:pt x="11748" y="14696"/>
                  <a:pt x="9385" y="14203"/>
                </a:cubicBezTo>
                <a:cubicBezTo>
                  <a:pt x="7022" y="13710"/>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フローチャート: 端子 25"/>
          <p:cNvSpPr/>
          <p:nvPr/>
        </p:nvSpPr>
        <p:spPr>
          <a:xfrm rot="10800000">
            <a:off x="2667748" y="2578699"/>
            <a:ext cx="2286176" cy="477231"/>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65" h="14825">
                <a:moveTo>
                  <a:pt x="2637" y="0"/>
                </a:moveTo>
                <a:cubicBezTo>
                  <a:pt x="7730" y="10356"/>
                  <a:pt x="11565" y="10061"/>
                  <a:pt x="15924" y="888"/>
                </a:cubicBezTo>
                <a:cubicBezTo>
                  <a:pt x="17843" y="888"/>
                  <a:pt x="17809" y="6115"/>
                  <a:pt x="17931" y="8433"/>
                </a:cubicBezTo>
                <a:cubicBezTo>
                  <a:pt x="18053" y="10751"/>
                  <a:pt x="17899" y="14425"/>
                  <a:pt x="16658" y="14795"/>
                </a:cubicBezTo>
                <a:cubicBezTo>
                  <a:pt x="15417" y="15165"/>
                  <a:pt x="11905" y="12033"/>
                  <a:pt x="9542" y="11540"/>
                </a:cubicBezTo>
                <a:cubicBezTo>
                  <a:pt x="7179" y="11047"/>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p:nvGrpSpPr>
        <p:grpSpPr>
          <a:xfrm>
            <a:off x="1413652" y="3327921"/>
            <a:ext cx="382619" cy="375728"/>
            <a:chOff x="1442227" y="2042046"/>
            <a:chExt cx="382619" cy="375728"/>
          </a:xfrm>
        </p:grpSpPr>
        <p:sp>
          <p:nvSpPr>
            <p:cNvPr id="27" name="楕円 26"/>
            <p:cNvSpPr/>
            <p:nvPr/>
          </p:nvSpPr>
          <p:spPr>
            <a:xfrm>
              <a:off x="1466850" y="2057400"/>
              <a:ext cx="333375" cy="345021"/>
            </a:xfrm>
            <a:prstGeom prst="ellipse">
              <a:avLst/>
            </a:prstGeom>
            <a:solidFill>
              <a:srgbClr val="FFC000"/>
            </a:solidFill>
            <a:ln>
              <a:no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太陽 27"/>
            <p:cNvSpPr/>
            <p:nvPr/>
          </p:nvSpPr>
          <p:spPr>
            <a:xfrm>
              <a:off x="1442227" y="2042046"/>
              <a:ext cx="382619" cy="375728"/>
            </a:xfrm>
            <a:prstGeom prst="sun">
              <a:avLst/>
            </a:prstGeom>
            <a:solidFill>
              <a:srgbClr val="FFC000"/>
            </a:solidFill>
            <a:ln>
              <a:noFill/>
            </a:ln>
            <a:effectLst>
              <a:glow rad="101600">
                <a:schemeClr val="accent1">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p:cNvSpPr/>
            <p:nvPr/>
          </p:nvSpPr>
          <p:spPr>
            <a:xfrm>
              <a:off x="1508521" y="2096689"/>
              <a:ext cx="250029" cy="266442"/>
            </a:xfrm>
            <a:prstGeom prst="smileyFace">
              <a:avLst/>
            </a:prstGeom>
            <a:solidFill>
              <a:srgbClr val="FFC000"/>
            </a:solidFill>
            <a:ln>
              <a:solidFill>
                <a:srgbClr val="FFFF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1" name="図 30"/>
          <p:cNvPicPr>
            <a:picLocks noChangeAspect="1"/>
          </p:cNvPicPr>
          <p:nvPr/>
        </p:nvPicPr>
        <p:blipFill>
          <a:blip r:embed="rId2"/>
          <a:stretch>
            <a:fillRect/>
          </a:stretch>
        </p:blipFill>
        <p:spPr>
          <a:xfrm>
            <a:off x="2529339" y="4628789"/>
            <a:ext cx="371307" cy="377344"/>
          </a:xfrm>
          <a:prstGeom prst="rect">
            <a:avLst/>
          </a:prstGeom>
        </p:spPr>
      </p:pic>
      <p:pic>
        <p:nvPicPr>
          <p:cNvPr id="148" name="図 147"/>
          <p:cNvPicPr>
            <a:picLocks noChangeAspect="1"/>
          </p:cNvPicPr>
          <p:nvPr/>
        </p:nvPicPr>
        <p:blipFill>
          <a:blip r:embed="rId2"/>
          <a:stretch>
            <a:fillRect/>
          </a:stretch>
        </p:blipFill>
        <p:spPr>
          <a:xfrm>
            <a:off x="3091660" y="4779799"/>
            <a:ext cx="371307" cy="377344"/>
          </a:xfrm>
          <a:prstGeom prst="rect">
            <a:avLst/>
          </a:prstGeom>
        </p:spPr>
      </p:pic>
      <p:pic>
        <p:nvPicPr>
          <p:cNvPr id="149" name="図 148"/>
          <p:cNvPicPr>
            <a:picLocks noChangeAspect="1"/>
          </p:cNvPicPr>
          <p:nvPr/>
        </p:nvPicPr>
        <p:blipFill>
          <a:blip r:embed="rId2"/>
          <a:stretch>
            <a:fillRect/>
          </a:stretch>
        </p:blipFill>
        <p:spPr>
          <a:xfrm>
            <a:off x="3562332" y="4779799"/>
            <a:ext cx="371307" cy="377344"/>
          </a:xfrm>
          <a:prstGeom prst="rect">
            <a:avLst/>
          </a:prstGeom>
        </p:spPr>
      </p:pic>
      <p:pic>
        <p:nvPicPr>
          <p:cNvPr id="150" name="図 149"/>
          <p:cNvPicPr>
            <a:picLocks noChangeAspect="1"/>
          </p:cNvPicPr>
          <p:nvPr/>
        </p:nvPicPr>
        <p:blipFill>
          <a:blip r:embed="rId2"/>
          <a:stretch>
            <a:fillRect/>
          </a:stretch>
        </p:blipFill>
        <p:spPr>
          <a:xfrm>
            <a:off x="3311288" y="4181881"/>
            <a:ext cx="371307" cy="377344"/>
          </a:xfrm>
          <a:prstGeom prst="rect">
            <a:avLst/>
          </a:prstGeom>
        </p:spPr>
      </p:pic>
      <p:pic>
        <p:nvPicPr>
          <p:cNvPr id="151" name="図 150"/>
          <p:cNvPicPr>
            <a:picLocks noChangeAspect="1"/>
          </p:cNvPicPr>
          <p:nvPr/>
        </p:nvPicPr>
        <p:blipFill>
          <a:blip r:embed="rId2"/>
          <a:stretch>
            <a:fillRect/>
          </a:stretch>
        </p:blipFill>
        <p:spPr>
          <a:xfrm>
            <a:off x="2682493" y="3560478"/>
            <a:ext cx="371307" cy="377344"/>
          </a:xfrm>
          <a:prstGeom prst="rect">
            <a:avLst/>
          </a:prstGeom>
        </p:spPr>
      </p:pic>
      <p:pic>
        <p:nvPicPr>
          <p:cNvPr id="152" name="図 151"/>
          <p:cNvPicPr>
            <a:picLocks noChangeAspect="1"/>
          </p:cNvPicPr>
          <p:nvPr/>
        </p:nvPicPr>
        <p:blipFill>
          <a:blip r:embed="rId2"/>
          <a:stretch>
            <a:fillRect/>
          </a:stretch>
        </p:blipFill>
        <p:spPr>
          <a:xfrm>
            <a:off x="2939981" y="2884770"/>
            <a:ext cx="371307" cy="377344"/>
          </a:xfrm>
          <a:prstGeom prst="rect">
            <a:avLst/>
          </a:prstGeom>
        </p:spPr>
      </p:pic>
      <p:pic>
        <p:nvPicPr>
          <p:cNvPr id="153" name="図 152"/>
          <p:cNvPicPr>
            <a:picLocks noChangeAspect="1"/>
          </p:cNvPicPr>
          <p:nvPr/>
        </p:nvPicPr>
        <p:blipFill>
          <a:blip r:embed="rId2"/>
          <a:stretch>
            <a:fillRect/>
          </a:stretch>
        </p:blipFill>
        <p:spPr>
          <a:xfrm>
            <a:off x="3315185" y="2657070"/>
            <a:ext cx="371307" cy="377344"/>
          </a:xfrm>
          <a:prstGeom prst="rect">
            <a:avLst/>
          </a:prstGeom>
        </p:spPr>
      </p:pic>
      <p:pic>
        <p:nvPicPr>
          <p:cNvPr id="154" name="図 153"/>
          <p:cNvPicPr>
            <a:picLocks noChangeAspect="1"/>
          </p:cNvPicPr>
          <p:nvPr/>
        </p:nvPicPr>
        <p:blipFill>
          <a:blip r:embed="rId2"/>
          <a:stretch>
            <a:fillRect/>
          </a:stretch>
        </p:blipFill>
        <p:spPr>
          <a:xfrm>
            <a:off x="3622685" y="2446607"/>
            <a:ext cx="371307" cy="377344"/>
          </a:xfrm>
          <a:prstGeom prst="rect">
            <a:avLst/>
          </a:prstGeom>
        </p:spPr>
      </p:pic>
      <p:pic>
        <p:nvPicPr>
          <p:cNvPr id="155" name="図 154"/>
          <p:cNvPicPr>
            <a:picLocks noChangeAspect="1"/>
          </p:cNvPicPr>
          <p:nvPr/>
        </p:nvPicPr>
        <p:blipFill>
          <a:blip r:embed="rId2"/>
          <a:stretch>
            <a:fillRect/>
          </a:stretch>
        </p:blipFill>
        <p:spPr>
          <a:xfrm>
            <a:off x="3125634" y="2360605"/>
            <a:ext cx="371307" cy="377344"/>
          </a:xfrm>
          <a:prstGeom prst="rect">
            <a:avLst/>
          </a:prstGeom>
        </p:spPr>
      </p:pic>
      <p:pic>
        <p:nvPicPr>
          <p:cNvPr id="156" name="図 155"/>
          <p:cNvPicPr>
            <a:picLocks noChangeAspect="1"/>
          </p:cNvPicPr>
          <p:nvPr/>
        </p:nvPicPr>
        <p:blipFill>
          <a:blip r:embed="rId2"/>
          <a:stretch>
            <a:fillRect/>
          </a:stretch>
        </p:blipFill>
        <p:spPr>
          <a:xfrm>
            <a:off x="4699188" y="2675271"/>
            <a:ext cx="371307" cy="377344"/>
          </a:xfrm>
          <a:prstGeom prst="rect">
            <a:avLst/>
          </a:prstGeom>
        </p:spPr>
      </p:pic>
      <p:pic>
        <p:nvPicPr>
          <p:cNvPr id="157" name="図 156"/>
          <p:cNvPicPr>
            <a:picLocks noChangeAspect="1"/>
          </p:cNvPicPr>
          <p:nvPr/>
        </p:nvPicPr>
        <p:blipFill>
          <a:blip r:embed="rId2"/>
          <a:stretch>
            <a:fillRect/>
          </a:stretch>
        </p:blipFill>
        <p:spPr>
          <a:xfrm>
            <a:off x="4086596" y="2883261"/>
            <a:ext cx="371307" cy="377344"/>
          </a:xfrm>
          <a:prstGeom prst="rect">
            <a:avLst/>
          </a:prstGeom>
        </p:spPr>
      </p:pic>
      <p:pic>
        <p:nvPicPr>
          <p:cNvPr id="158" name="図 157"/>
          <p:cNvPicPr>
            <a:picLocks noChangeAspect="1"/>
          </p:cNvPicPr>
          <p:nvPr/>
        </p:nvPicPr>
        <p:blipFill>
          <a:blip r:embed="rId2"/>
          <a:stretch>
            <a:fillRect/>
          </a:stretch>
        </p:blipFill>
        <p:spPr>
          <a:xfrm>
            <a:off x="3792841" y="2730767"/>
            <a:ext cx="371307" cy="377344"/>
          </a:xfrm>
          <a:prstGeom prst="rect">
            <a:avLst/>
          </a:prstGeom>
        </p:spPr>
      </p:pic>
      <p:pic>
        <p:nvPicPr>
          <p:cNvPr id="159" name="図 158"/>
          <p:cNvPicPr>
            <a:picLocks noChangeAspect="1"/>
          </p:cNvPicPr>
          <p:nvPr/>
        </p:nvPicPr>
        <p:blipFill>
          <a:blip r:embed="rId2"/>
          <a:stretch>
            <a:fillRect/>
          </a:stretch>
        </p:blipFill>
        <p:spPr>
          <a:xfrm>
            <a:off x="4006294" y="2407524"/>
            <a:ext cx="371307" cy="377344"/>
          </a:xfrm>
          <a:prstGeom prst="rect">
            <a:avLst/>
          </a:prstGeom>
        </p:spPr>
      </p:pic>
      <p:pic>
        <p:nvPicPr>
          <p:cNvPr id="160" name="図 159"/>
          <p:cNvPicPr>
            <a:picLocks noChangeAspect="1"/>
          </p:cNvPicPr>
          <p:nvPr/>
        </p:nvPicPr>
        <p:blipFill>
          <a:blip r:embed="rId2"/>
          <a:stretch>
            <a:fillRect/>
          </a:stretch>
        </p:blipFill>
        <p:spPr>
          <a:xfrm>
            <a:off x="3396366" y="2263984"/>
            <a:ext cx="371307" cy="377344"/>
          </a:xfrm>
          <a:prstGeom prst="rect">
            <a:avLst/>
          </a:prstGeom>
        </p:spPr>
      </p:pic>
      <p:pic>
        <p:nvPicPr>
          <p:cNvPr id="163" name="図 162"/>
          <p:cNvPicPr>
            <a:picLocks noChangeAspect="1"/>
          </p:cNvPicPr>
          <p:nvPr/>
        </p:nvPicPr>
        <p:blipFill>
          <a:blip r:embed="rId2"/>
          <a:stretch>
            <a:fillRect/>
          </a:stretch>
        </p:blipFill>
        <p:spPr>
          <a:xfrm>
            <a:off x="3532171" y="3465425"/>
            <a:ext cx="371307" cy="377344"/>
          </a:xfrm>
          <a:prstGeom prst="rect">
            <a:avLst/>
          </a:prstGeom>
        </p:spPr>
      </p:pic>
      <p:pic>
        <p:nvPicPr>
          <p:cNvPr id="164" name="図 163"/>
          <p:cNvPicPr>
            <a:picLocks noChangeAspect="1"/>
          </p:cNvPicPr>
          <p:nvPr/>
        </p:nvPicPr>
        <p:blipFill>
          <a:blip r:embed="rId2"/>
          <a:stretch>
            <a:fillRect/>
          </a:stretch>
        </p:blipFill>
        <p:spPr>
          <a:xfrm>
            <a:off x="3680098" y="3752458"/>
            <a:ext cx="371307" cy="377344"/>
          </a:xfrm>
          <a:prstGeom prst="rect">
            <a:avLst/>
          </a:prstGeom>
        </p:spPr>
      </p:pic>
      <p:pic>
        <p:nvPicPr>
          <p:cNvPr id="165" name="図 164"/>
          <p:cNvPicPr>
            <a:picLocks noChangeAspect="1"/>
          </p:cNvPicPr>
          <p:nvPr/>
        </p:nvPicPr>
        <p:blipFill>
          <a:blip r:embed="rId2"/>
          <a:stretch>
            <a:fillRect/>
          </a:stretch>
        </p:blipFill>
        <p:spPr>
          <a:xfrm>
            <a:off x="4439074" y="3723494"/>
            <a:ext cx="371307" cy="377344"/>
          </a:xfrm>
          <a:prstGeom prst="rect">
            <a:avLst/>
          </a:prstGeom>
        </p:spPr>
      </p:pic>
      <p:pic>
        <p:nvPicPr>
          <p:cNvPr id="166" name="図 165"/>
          <p:cNvPicPr>
            <a:picLocks noChangeAspect="1"/>
          </p:cNvPicPr>
          <p:nvPr/>
        </p:nvPicPr>
        <p:blipFill>
          <a:blip r:embed="rId2"/>
          <a:stretch>
            <a:fillRect/>
          </a:stretch>
        </p:blipFill>
        <p:spPr>
          <a:xfrm>
            <a:off x="3535624" y="2950576"/>
            <a:ext cx="371307" cy="377344"/>
          </a:xfrm>
          <a:prstGeom prst="rect">
            <a:avLst/>
          </a:prstGeom>
        </p:spPr>
      </p:pic>
      <p:pic>
        <p:nvPicPr>
          <p:cNvPr id="167" name="図 166"/>
          <p:cNvPicPr>
            <a:picLocks noChangeAspect="1"/>
          </p:cNvPicPr>
          <p:nvPr/>
        </p:nvPicPr>
        <p:blipFill>
          <a:blip r:embed="rId2"/>
          <a:stretch>
            <a:fillRect/>
          </a:stretch>
        </p:blipFill>
        <p:spPr>
          <a:xfrm>
            <a:off x="2715645" y="3264907"/>
            <a:ext cx="371307" cy="377344"/>
          </a:xfrm>
          <a:prstGeom prst="rect">
            <a:avLst/>
          </a:prstGeom>
        </p:spPr>
      </p:pic>
      <p:pic>
        <p:nvPicPr>
          <p:cNvPr id="168" name="図 167"/>
          <p:cNvPicPr>
            <a:picLocks noChangeAspect="1"/>
          </p:cNvPicPr>
          <p:nvPr/>
        </p:nvPicPr>
        <p:blipFill>
          <a:blip r:embed="rId2"/>
          <a:stretch>
            <a:fillRect/>
          </a:stretch>
        </p:blipFill>
        <p:spPr>
          <a:xfrm>
            <a:off x="3903478" y="4261501"/>
            <a:ext cx="371307" cy="377344"/>
          </a:xfrm>
          <a:prstGeom prst="rect">
            <a:avLst/>
          </a:prstGeom>
        </p:spPr>
      </p:pic>
      <p:pic>
        <p:nvPicPr>
          <p:cNvPr id="170" name="図 169"/>
          <p:cNvPicPr>
            <a:picLocks noChangeAspect="1"/>
          </p:cNvPicPr>
          <p:nvPr/>
        </p:nvPicPr>
        <p:blipFill>
          <a:blip r:embed="rId2"/>
          <a:stretch>
            <a:fillRect/>
          </a:stretch>
        </p:blipFill>
        <p:spPr>
          <a:xfrm>
            <a:off x="3921651" y="4895024"/>
            <a:ext cx="371307" cy="377344"/>
          </a:xfrm>
          <a:prstGeom prst="rect">
            <a:avLst/>
          </a:prstGeom>
        </p:spPr>
      </p:pic>
      <p:pic>
        <p:nvPicPr>
          <p:cNvPr id="171" name="図 170"/>
          <p:cNvPicPr>
            <a:picLocks noChangeAspect="1"/>
          </p:cNvPicPr>
          <p:nvPr/>
        </p:nvPicPr>
        <p:blipFill>
          <a:blip r:embed="rId2"/>
          <a:stretch>
            <a:fillRect/>
          </a:stretch>
        </p:blipFill>
        <p:spPr>
          <a:xfrm>
            <a:off x="2292200" y="4185039"/>
            <a:ext cx="371307" cy="377344"/>
          </a:xfrm>
          <a:prstGeom prst="rect">
            <a:avLst/>
          </a:prstGeom>
        </p:spPr>
      </p:pic>
      <p:pic>
        <p:nvPicPr>
          <p:cNvPr id="172" name="図 171"/>
          <p:cNvPicPr>
            <a:picLocks noChangeAspect="1"/>
          </p:cNvPicPr>
          <p:nvPr/>
        </p:nvPicPr>
        <p:blipFill>
          <a:blip r:embed="rId2"/>
          <a:stretch>
            <a:fillRect/>
          </a:stretch>
        </p:blipFill>
        <p:spPr>
          <a:xfrm>
            <a:off x="2243776" y="3741289"/>
            <a:ext cx="371307" cy="377344"/>
          </a:xfrm>
          <a:prstGeom prst="rect">
            <a:avLst/>
          </a:prstGeom>
        </p:spPr>
      </p:pic>
      <p:pic>
        <p:nvPicPr>
          <p:cNvPr id="175" name="図 174"/>
          <p:cNvPicPr>
            <a:picLocks noChangeAspect="1"/>
          </p:cNvPicPr>
          <p:nvPr/>
        </p:nvPicPr>
        <p:blipFill>
          <a:blip r:embed="rId2"/>
          <a:stretch>
            <a:fillRect/>
          </a:stretch>
        </p:blipFill>
        <p:spPr>
          <a:xfrm>
            <a:off x="2166392" y="3198894"/>
            <a:ext cx="371307" cy="377344"/>
          </a:xfrm>
          <a:prstGeom prst="rect">
            <a:avLst/>
          </a:prstGeom>
        </p:spPr>
      </p:pic>
      <p:pic>
        <p:nvPicPr>
          <p:cNvPr id="177" name="図 176"/>
          <p:cNvPicPr>
            <a:picLocks noChangeAspect="1"/>
          </p:cNvPicPr>
          <p:nvPr/>
        </p:nvPicPr>
        <p:blipFill>
          <a:blip r:embed="rId2"/>
          <a:stretch>
            <a:fillRect/>
          </a:stretch>
        </p:blipFill>
        <p:spPr>
          <a:xfrm>
            <a:off x="2149563" y="2718626"/>
            <a:ext cx="371307" cy="377344"/>
          </a:xfrm>
          <a:prstGeom prst="rect">
            <a:avLst/>
          </a:prstGeom>
        </p:spPr>
      </p:pic>
      <p:pic>
        <p:nvPicPr>
          <p:cNvPr id="178" name="図 177"/>
          <p:cNvPicPr>
            <a:picLocks noChangeAspect="1"/>
          </p:cNvPicPr>
          <p:nvPr/>
        </p:nvPicPr>
        <p:blipFill>
          <a:blip r:embed="rId2"/>
          <a:stretch>
            <a:fillRect/>
          </a:stretch>
        </p:blipFill>
        <p:spPr>
          <a:xfrm>
            <a:off x="2445475" y="2537385"/>
            <a:ext cx="371307" cy="377344"/>
          </a:xfrm>
          <a:prstGeom prst="rect">
            <a:avLst/>
          </a:prstGeom>
        </p:spPr>
      </p:pic>
      <p:pic>
        <p:nvPicPr>
          <p:cNvPr id="180" name="図 179"/>
          <p:cNvPicPr>
            <a:picLocks noChangeAspect="1"/>
          </p:cNvPicPr>
          <p:nvPr/>
        </p:nvPicPr>
        <p:blipFill>
          <a:blip r:embed="rId2"/>
          <a:stretch>
            <a:fillRect/>
          </a:stretch>
        </p:blipFill>
        <p:spPr>
          <a:xfrm>
            <a:off x="2765999" y="1659855"/>
            <a:ext cx="371307" cy="377344"/>
          </a:xfrm>
          <a:prstGeom prst="rect">
            <a:avLst/>
          </a:prstGeom>
        </p:spPr>
      </p:pic>
      <p:pic>
        <p:nvPicPr>
          <p:cNvPr id="181" name="図 180"/>
          <p:cNvPicPr>
            <a:picLocks noChangeAspect="1"/>
          </p:cNvPicPr>
          <p:nvPr/>
        </p:nvPicPr>
        <p:blipFill>
          <a:blip r:embed="rId2"/>
          <a:stretch>
            <a:fillRect/>
          </a:stretch>
        </p:blipFill>
        <p:spPr>
          <a:xfrm>
            <a:off x="5191684" y="3117854"/>
            <a:ext cx="371307" cy="377344"/>
          </a:xfrm>
          <a:prstGeom prst="rect">
            <a:avLst/>
          </a:prstGeom>
        </p:spPr>
      </p:pic>
      <p:pic>
        <p:nvPicPr>
          <p:cNvPr id="182" name="図 181"/>
          <p:cNvPicPr>
            <a:picLocks noChangeAspect="1"/>
          </p:cNvPicPr>
          <p:nvPr/>
        </p:nvPicPr>
        <p:blipFill>
          <a:blip r:embed="rId2"/>
          <a:stretch>
            <a:fillRect/>
          </a:stretch>
        </p:blipFill>
        <p:spPr>
          <a:xfrm>
            <a:off x="4713603" y="3038077"/>
            <a:ext cx="371307" cy="377344"/>
          </a:xfrm>
          <a:prstGeom prst="rect">
            <a:avLst/>
          </a:prstGeom>
        </p:spPr>
      </p:pic>
      <p:pic>
        <p:nvPicPr>
          <p:cNvPr id="183" name="図 182"/>
          <p:cNvPicPr>
            <a:picLocks noChangeAspect="1"/>
          </p:cNvPicPr>
          <p:nvPr/>
        </p:nvPicPr>
        <p:blipFill>
          <a:blip r:embed="rId2"/>
          <a:stretch>
            <a:fillRect/>
          </a:stretch>
        </p:blipFill>
        <p:spPr>
          <a:xfrm>
            <a:off x="5509554" y="3644667"/>
            <a:ext cx="371307" cy="377344"/>
          </a:xfrm>
          <a:prstGeom prst="rect">
            <a:avLst/>
          </a:prstGeom>
        </p:spPr>
      </p:pic>
      <p:pic>
        <p:nvPicPr>
          <p:cNvPr id="184" name="図 183"/>
          <p:cNvPicPr>
            <a:picLocks noChangeAspect="1"/>
          </p:cNvPicPr>
          <p:nvPr/>
        </p:nvPicPr>
        <p:blipFill>
          <a:blip r:embed="rId2"/>
          <a:stretch>
            <a:fillRect/>
          </a:stretch>
        </p:blipFill>
        <p:spPr>
          <a:xfrm>
            <a:off x="5048618" y="3853768"/>
            <a:ext cx="371307" cy="377344"/>
          </a:xfrm>
          <a:prstGeom prst="rect">
            <a:avLst/>
          </a:prstGeom>
        </p:spPr>
      </p:pic>
      <p:pic>
        <p:nvPicPr>
          <p:cNvPr id="185" name="図 184"/>
          <p:cNvPicPr>
            <a:picLocks noChangeAspect="1"/>
          </p:cNvPicPr>
          <p:nvPr/>
        </p:nvPicPr>
        <p:blipFill>
          <a:blip r:embed="rId2"/>
          <a:stretch>
            <a:fillRect/>
          </a:stretch>
        </p:blipFill>
        <p:spPr>
          <a:xfrm>
            <a:off x="5059025" y="4349223"/>
            <a:ext cx="371307" cy="377344"/>
          </a:xfrm>
          <a:prstGeom prst="rect">
            <a:avLst/>
          </a:prstGeom>
        </p:spPr>
      </p:pic>
      <p:pic>
        <p:nvPicPr>
          <p:cNvPr id="186" name="図 185"/>
          <p:cNvPicPr>
            <a:picLocks noChangeAspect="1"/>
          </p:cNvPicPr>
          <p:nvPr/>
        </p:nvPicPr>
        <p:blipFill>
          <a:blip r:embed="rId2"/>
          <a:stretch>
            <a:fillRect/>
          </a:stretch>
        </p:blipFill>
        <p:spPr>
          <a:xfrm>
            <a:off x="4466623" y="5063916"/>
            <a:ext cx="371307" cy="377344"/>
          </a:xfrm>
          <a:prstGeom prst="rect">
            <a:avLst/>
          </a:prstGeom>
        </p:spPr>
      </p:pic>
      <p:pic>
        <p:nvPicPr>
          <p:cNvPr id="196" name="図 195"/>
          <p:cNvPicPr>
            <a:picLocks noChangeAspect="1"/>
          </p:cNvPicPr>
          <p:nvPr/>
        </p:nvPicPr>
        <p:blipFill>
          <a:blip r:embed="rId2"/>
          <a:stretch>
            <a:fillRect/>
          </a:stretch>
        </p:blipFill>
        <p:spPr>
          <a:xfrm>
            <a:off x="4884842" y="4674998"/>
            <a:ext cx="371307" cy="377344"/>
          </a:xfrm>
          <a:prstGeom prst="rect">
            <a:avLst/>
          </a:prstGeom>
        </p:spPr>
      </p:pic>
      <p:pic>
        <p:nvPicPr>
          <p:cNvPr id="197" name="図 196"/>
          <p:cNvPicPr>
            <a:picLocks noChangeAspect="1"/>
          </p:cNvPicPr>
          <p:nvPr/>
        </p:nvPicPr>
        <p:blipFill>
          <a:blip r:embed="rId2"/>
          <a:stretch>
            <a:fillRect/>
          </a:stretch>
        </p:blipFill>
        <p:spPr>
          <a:xfrm>
            <a:off x="2244359" y="1849282"/>
            <a:ext cx="371307" cy="377344"/>
          </a:xfrm>
          <a:prstGeom prst="rect">
            <a:avLst/>
          </a:prstGeom>
        </p:spPr>
      </p:pic>
      <p:pic>
        <p:nvPicPr>
          <p:cNvPr id="198" name="図 197"/>
          <p:cNvPicPr>
            <a:picLocks noChangeAspect="1"/>
          </p:cNvPicPr>
          <p:nvPr/>
        </p:nvPicPr>
        <p:blipFill>
          <a:blip r:embed="rId2"/>
          <a:stretch>
            <a:fillRect/>
          </a:stretch>
        </p:blipFill>
        <p:spPr>
          <a:xfrm>
            <a:off x="3691785" y="1880271"/>
            <a:ext cx="371307" cy="377344"/>
          </a:xfrm>
          <a:prstGeom prst="rect">
            <a:avLst/>
          </a:prstGeom>
        </p:spPr>
      </p:pic>
      <p:pic>
        <p:nvPicPr>
          <p:cNvPr id="199" name="図 198"/>
          <p:cNvPicPr>
            <a:picLocks noChangeAspect="1"/>
          </p:cNvPicPr>
          <p:nvPr/>
        </p:nvPicPr>
        <p:blipFill>
          <a:blip r:embed="rId2"/>
          <a:stretch>
            <a:fillRect/>
          </a:stretch>
        </p:blipFill>
        <p:spPr>
          <a:xfrm>
            <a:off x="3160864" y="1786161"/>
            <a:ext cx="371307" cy="377344"/>
          </a:xfrm>
          <a:prstGeom prst="rect">
            <a:avLst/>
          </a:prstGeom>
        </p:spPr>
      </p:pic>
      <p:pic>
        <p:nvPicPr>
          <p:cNvPr id="200" name="図 199"/>
          <p:cNvPicPr>
            <a:picLocks noChangeAspect="1"/>
          </p:cNvPicPr>
          <p:nvPr/>
        </p:nvPicPr>
        <p:blipFill>
          <a:blip r:embed="rId2"/>
          <a:stretch>
            <a:fillRect/>
          </a:stretch>
        </p:blipFill>
        <p:spPr>
          <a:xfrm>
            <a:off x="4233182" y="1986858"/>
            <a:ext cx="371307" cy="377344"/>
          </a:xfrm>
          <a:prstGeom prst="rect">
            <a:avLst/>
          </a:prstGeom>
        </p:spPr>
      </p:pic>
      <p:pic>
        <p:nvPicPr>
          <p:cNvPr id="201" name="図 200"/>
          <p:cNvPicPr>
            <a:picLocks noChangeAspect="1"/>
          </p:cNvPicPr>
          <p:nvPr/>
        </p:nvPicPr>
        <p:blipFill>
          <a:blip r:embed="rId2"/>
          <a:stretch>
            <a:fillRect/>
          </a:stretch>
        </p:blipFill>
        <p:spPr>
          <a:xfrm>
            <a:off x="4690609" y="2118543"/>
            <a:ext cx="371307" cy="377344"/>
          </a:xfrm>
          <a:prstGeom prst="rect">
            <a:avLst/>
          </a:prstGeom>
        </p:spPr>
      </p:pic>
      <p:pic>
        <p:nvPicPr>
          <p:cNvPr id="203" name="図 202"/>
          <p:cNvPicPr>
            <a:picLocks noChangeAspect="1"/>
          </p:cNvPicPr>
          <p:nvPr/>
        </p:nvPicPr>
        <p:blipFill>
          <a:blip r:embed="rId2"/>
          <a:stretch>
            <a:fillRect/>
          </a:stretch>
        </p:blipFill>
        <p:spPr>
          <a:xfrm>
            <a:off x="2571219" y="2271838"/>
            <a:ext cx="371307" cy="377344"/>
          </a:xfrm>
          <a:prstGeom prst="rect">
            <a:avLst/>
          </a:prstGeom>
        </p:spPr>
      </p:pic>
      <p:pic>
        <p:nvPicPr>
          <p:cNvPr id="204" name="図 203"/>
          <p:cNvPicPr>
            <a:picLocks noChangeAspect="1"/>
          </p:cNvPicPr>
          <p:nvPr/>
        </p:nvPicPr>
        <p:blipFill>
          <a:blip r:embed="rId2"/>
          <a:stretch>
            <a:fillRect/>
          </a:stretch>
        </p:blipFill>
        <p:spPr>
          <a:xfrm>
            <a:off x="4144722" y="3809920"/>
            <a:ext cx="371307" cy="377344"/>
          </a:xfrm>
          <a:prstGeom prst="rect">
            <a:avLst/>
          </a:prstGeom>
        </p:spPr>
      </p:pic>
      <p:sp>
        <p:nvSpPr>
          <p:cNvPr id="205" name="フローチャート: 端子 25"/>
          <p:cNvSpPr/>
          <p:nvPr/>
        </p:nvSpPr>
        <p:spPr>
          <a:xfrm>
            <a:off x="6520536" y="3147535"/>
            <a:ext cx="4029130" cy="695325"/>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77" h="21600">
                <a:moveTo>
                  <a:pt x="3475" y="0"/>
                </a:moveTo>
                <a:cubicBezTo>
                  <a:pt x="8568" y="10356"/>
                  <a:pt x="13766" y="9173"/>
                  <a:pt x="18125" y="0"/>
                </a:cubicBezTo>
                <a:cubicBezTo>
                  <a:pt x="20044" y="0"/>
                  <a:pt x="22177" y="4835"/>
                  <a:pt x="22177" y="10800"/>
                </a:cubicBezTo>
                <a:cubicBezTo>
                  <a:pt x="22177" y="16765"/>
                  <a:pt x="20044" y="21600"/>
                  <a:pt x="18125" y="21600"/>
                </a:cubicBezTo>
                <a:cubicBezTo>
                  <a:pt x="14028" y="15386"/>
                  <a:pt x="8987" y="13611"/>
                  <a:pt x="3475" y="21600"/>
                </a:cubicBezTo>
                <a:cubicBezTo>
                  <a:pt x="1556" y="21600"/>
                  <a:pt x="0" y="14400"/>
                  <a:pt x="0" y="10800"/>
                </a:cubicBezTo>
                <a:cubicBezTo>
                  <a:pt x="0" y="7200"/>
                  <a:pt x="1556" y="0"/>
                  <a:pt x="3475" y="0"/>
                </a:cubicBezTo>
                <a:close/>
              </a:path>
            </a:pathLst>
          </a:custGeom>
          <a:solidFill>
            <a:schemeClr val="accent3">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フローチャート: 端子 25"/>
          <p:cNvSpPr/>
          <p:nvPr/>
        </p:nvSpPr>
        <p:spPr>
          <a:xfrm>
            <a:off x="6903155" y="3947624"/>
            <a:ext cx="3265527" cy="480514"/>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 name="connsiteX0" fmla="*/ 2637 w 17965"/>
              <a:gd name="connsiteY0" fmla="*/ 0 h 14927"/>
              <a:gd name="connsiteX1" fmla="*/ 15924 w 17965"/>
              <a:gd name="connsiteY1" fmla="*/ 888 h 14927"/>
              <a:gd name="connsiteX2" fmla="*/ 17931 w 17965"/>
              <a:gd name="connsiteY2" fmla="*/ 8433 h 14927"/>
              <a:gd name="connsiteX3" fmla="*/ 16658 w 17965"/>
              <a:gd name="connsiteY3" fmla="*/ 14795 h 14927"/>
              <a:gd name="connsiteX4" fmla="*/ 9385 w 17965"/>
              <a:gd name="connsiteY4" fmla="*/ 14203 h 14927"/>
              <a:gd name="connsiteX5" fmla="*/ 2480 w 17965"/>
              <a:gd name="connsiteY5" fmla="*/ 14203 h 14927"/>
              <a:gd name="connsiteX6" fmla="*/ 1 w 17965"/>
              <a:gd name="connsiteY6" fmla="*/ 9025 h 14927"/>
              <a:gd name="connsiteX7" fmla="*/ 2637 w 17965"/>
              <a:gd name="connsiteY7" fmla="*/ 0 h 14927"/>
              <a:gd name="connsiteX0" fmla="*/ 2637 w 17974"/>
              <a:gd name="connsiteY0" fmla="*/ 0 h 14927"/>
              <a:gd name="connsiteX1" fmla="*/ 15767 w 17974"/>
              <a:gd name="connsiteY1" fmla="*/ 888 h 14927"/>
              <a:gd name="connsiteX2" fmla="*/ 17931 w 17974"/>
              <a:gd name="connsiteY2" fmla="*/ 8433 h 14927"/>
              <a:gd name="connsiteX3" fmla="*/ 16658 w 17974"/>
              <a:gd name="connsiteY3" fmla="*/ 14795 h 14927"/>
              <a:gd name="connsiteX4" fmla="*/ 9385 w 17974"/>
              <a:gd name="connsiteY4" fmla="*/ 14203 h 14927"/>
              <a:gd name="connsiteX5" fmla="*/ 2480 w 17974"/>
              <a:gd name="connsiteY5" fmla="*/ 14203 h 14927"/>
              <a:gd name="connsiteX6" fmla="*/ 1 w 17974"/>
              <a:gd name="connsiteY6" fmla="*/ 9025 h 14927"/>
              <a:gd name="connsiteX7" fmla="*/ 2637 w 17974"/>
              <a:gd name="connsiteY7" fmla="*/ 0 h 1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74" h="14927">
                <a:moveTo>
                  <a:pt x="2637" y="0"/>
                </a:moveTo>
                <a:cubicBezTo>
                  <a:pt x="7730" y="10356"/>
                  <a:pt x="11408" y="10061"/>
                  <a:pt x="15767" y="888"/>
                </a:cubicBezTo>
                <a:cubicBezTo>
                  <a:pt x="17686" y="888"/>
                  <a:pt x="17783" y="6115"/>
                  <a:pt x="17931" y="8433"/>
                </a:cubicBezTo>
                <a:cubicBezTo>
                  <a:pt x="18079" y="10751"/>
                  <a:pt x="17899" y="14425"/>
                  <a:pt x="16658" y="14795"/>
                </a:cubicBezTo>
                <a:cubicBezTo>
                  <a:pt x="15417" y="15165"/>
                  <a:pt x="11748" y="14696"/>
                  <a:pt x="9385" y="14203"/>
                </a:cubicBezTo>
                <a:cubicBezTo>
                  <a:pt x="7022" y="13710"/>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フローチャート: 端子 25"/>
          <p:cNvSpPr/>
          <p:nvPr/>
        </p:nvSpPr>
        <p:spPr>
          <a:xfrm>
            <a:off x="7763320" y="3759761"/>
            <a:ext cx="1305460" cy="313333"/>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65" h="14825">
                <a:moveTo>
                  <a:pt x="2637" y="0"/>
                </a:moveTo>
                <a:cubicBezTo>
                  <a:pt x="7730" y="10356"/>
                  <a:pt x="11565" y="10061"/>
                  <a:pt x="15924" y="888"/>
                </a:cubicBezTo>
                <a:cubicBezTo>
                  <a:pt x="17843" y="888"/>
                  <a:pt x="17809" y="6115"/>
                  <a:pt x="17931" y="8433"/>
                </a:cubicBezTo>
                <a:cubicBezTo>
                  <a:pt x="18053" y="10751"/>
                  <a:pt x="17899" y="14425"/>
                  <a:pt x="16658" y="14795"/>
                </a:cubicBezTo>
                <a:cubicBezTo>
                  <a:pt x="15417" y="15165"/>
                  <a:pt x="11905" y="12033"/>
                  <a:pt x="9542" y="11540"/>
                </a:cubicBezTo>
                <a:cubicBezTo>
                  <a:pt x="7179" y="11047"/>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フローチャート: 端子 25"/>
          <p:cNvSpPr/>
          <p:nvPr/>
        </p:nvSpPr>
        <p:spPr>
          <a:xfrm rot="10800000">
            <a:off x="7392013" y="4847188"/>
            <a:ext cx="2286176" cy="477231"/>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65" h="14825">
                <a:moveTo>
                  <a:pt x="2637" y="0"/>
                </a:moveTo>
                <a:cubicBezTo>
                  <a:pt x="7730" y="10356"/>
                  <a:pt x="11565" y="10061"/>
                  <a:pt x="15924" y="888"/>
                </a:cubicBezTo>
                <a:cubicBezTo>
                  <a:pt x="17843" y="888"/>
                  <a:pt x="17809" y="6115"/>
                  <a:pt x="17931" y="8433"/>
                </a:cubicBezTo>
                <a:cubicBezTo>
                  <a:pt x="18053" y="10751"/>
                  <a:pt x="17899" y="14425"/>
                  <a:pt x="16658" y="14795"/>
                </a:cubicBezTo>
                <a:cubicBezTo>
                  <a:pt x="15417" y="15165"/>
                  <a:pt x="11905" y="12033"/>
                  <a:pt x="9542" y="11540"/>
                </a:cubicBezTo>
                <a:cubicBezTo>
                  <a:pt x="7179" y="11047"/>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フローチャート: 端子 25"/>
          <p:cNvSpPr/>
          <p:nvPr/>
        </p:nvSpPr>
        <p:spPr>
          <a:xfrm>
            <a:off x="6968624" y="4428138"/>
            <a:ext cx="2894853" cy="375728"/>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 name="connsiteX0" fmla="*/ 2637 w 17965"/>
              <a:gd name="connsiteY0" fmla="*/ 0 h 14927"/>
              <a:gd name="connsiteX1" fmla="*/ 15924 w 17965"/>
              <a:gd name="connsiteY1" fmla="*/ 888 h 14927"/>
              <a:gd name="connsiteX2" fmla="*/ 17931 w 17965"/>
              <a:gd name="connsiteY2" fmla="*/ 8433 h 14927"/>
              <a:gd name="connsiteX3" fmla="*/ 16658 w 17965"/>
              <a:gd name="connsiteY3" fmla="*/ 14795 h 14927"/>
              <a:gd name="connsiteX4" fmla="*/ 9385 w 17965"/>
              <a:gd name="connsiteY4" fmla="*/ 14203 h 14927"/>
              <a:gd name="connsiteX5" fmla="*/ 2480 w 17965"/>
              <a:gd name="connsiteY5" fmla="*/ 14203 h 14927"/>
              <a:gd name="connsiteX6" fmla="*/ 1 w 17965"/>
              <a:gd name="connsiteY6" fmla="*/ 9025 h 14927"/>
              <a:gd name="connsiteX7" fmla="*/ 2637 w 17965"/>
              <a:gd name="connsiteY7" fmla="*/ 0 h 14927"/>
              <a:gd name="connsiteX0" fmla="*/ 2637 w 17974"/>
              <a:gd name="connsiteY0" fmla="*/ 0 h 14927"/>
              <a:gd name="connsiteX1" fmla="*/ 15767 w 17974"/>
              <a:gd name="connsiteY1" fmla="*/ 888 h 14927"/>
              <a:gd name="connsiteX2" fmla="*/ 17931 w 17974"/>
              <a:gd name="connsiteY2" fmla="*/ 8433 h 14927"/>
              <a:gd name="connsiteX3" fmla="*/ 16658 w 17974"/>
              <a:gd name="connsiteY3" fmla="*/ 14795 h 14927"/>
              <a:gd name="connsiteX4" fmla="*/ 9385 w 17974"/>
              <a:gd name="connsiteY4" fmla="*/ 14203 h 14927"/>
              <a:gd name="connsiteX5" fmla="*/ 2480 w 17974"/>
              <a:gd name="connsiteY5" fmla="*/ 14203 h 14927"/>
              <a:gd name="connsiteX6" fmla="*/ 1 w 17974"/>
              <a:gd name="connsiteY6" fmla="*/ 9025 h 14927"/>
              <a:gd name="connsiteX7" fmla="*/ 2637 w 17974"/>
              <a:gd name="connsiteY7" fmla="*/ 0 h 1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74" h="14927">
                <a:moveTo>
                  <a:pt x="2637" y="0"/>
                </a:moveTo>
                <a:cubicBezTo>
                  <a:pt x="7730" y="10356"/>
                  <a:pt x="11408" y="10061"/>
                  <a:pt x="15767" y="888"/>
                </a:cubicBezTo>
                <a:cubicBezTo>
                  <a:pt x="17686" y="888"/>
                  <a:pt x="17783" y="6115"/>
                  <a:pt x="17931" y="8433"/>
                </a:cubicBezTo>
                <a:cubicBezTo>
                  <a:pt x="18079" y="10751"/>
                  <a:pt x="17899" y="14425"/>
                  <a:pt x="16658" y="14795"/>
                </a:cubicBezTo>
                <a:cubicBezTo>
                  <a:pt x="15417" y="15165"/>
                  <a:pt x="11748" y="14696"/>
                  <a:pt x="9385" y="14203"/>
                </a:cubicBezTo>
                <a:cubicBezTo>
                  <a:pt x="7022" y="13710"/>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フローチャート: 端子 25"/>
          <p:cNvSpPr/>
          <p:nvPr/>
        </p:nvSpPr>
        <p:spPr>
          <a:xfrm rot="10800000">
            <a:off x="7087674" y="2326925"/>
            <a:ext cx="2894853" cy="375728"/>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 name="connsiteX0" fmla="*/ 2637 w 17965"/>
              <a:gd name="connsiteY0" fmla="*/ 0 h 14927"/>
              <a:gd name="connsiteX1" fmla="*/ 15924 w 17965"/>
              <a:gd name="connsiteY1" fmla="*/ 888 h 14927"/>
              <a:gd name="connsiteX2" fmla="*/ 17931 w 17965"/>
              <a:gd name="connsiteY2" fmla="*/ 8433 h 14927"/>
              <a:gd name="connsiteX3" fmla="*/ 16658 w 17965"/>
              <a:gd name="connsiteY3" fmla="*/ 14795 h 14927"/>
              <a:gd name="connsiteX4" fmla="*/ 9385 w 17965"/>
              <a:gd name="connsiteY4" fmla="*/ 14203 h 14927"/>
              <a:gd name="connsiteX5" fmla="*/ 2480 w 17965"/>
              <a:gd name="connsiteY5" fmla="*/ 14203 h 14927"/>
              <a:gd name="connsiteX6" fmla="*/ 1 w 17965"/>
              <a:gd name="connsiteY6" fmla="*/ 9025 h 14927"/>
              <a:gd name="connsiteX7" fmla="*/ 2637 w 17965"/>
              <a:gd name="connsiteY7" fmla="*/ 0 h 14927"/>
              <a:gd name="connsiteX0" fmla="*/ 2637 w 17974"/>
              <a:gd name="connsiteY0" fmla="*/ 0 h 14927"/>
              <a:gd name="connsiteX1" fmla="*/ 15767 w 17974"/>
              <a:gd name="connsiteY1" fmla="*/ 888 h 14927"/>
              <a:gd name="connsiteX2" fmla="*/ 17931 w 17974"/>
              <a:gd name="connsiteY2" fmla="*/ 8433 h 14927"/>
              <a:gd name="connsiteX3" fmla="*/ 16658 w 17974"/>
              <a:gd name="connsiteY3" fmla="*/ 14795 h 14927"/>
              <a:gd name="connsiteX4" fmla="*/ 9385 w 17974"/>
              <a:gd name="connsiteY4" fmla="*/ 14203 h 14927"/>
              <a:gd name="connsiteX5" fmla="*/ 2480 w 17974"/>
              <a:gd name="connsiteY5" fmla="*/ 14203 h 14927"/>
              <a:gd name="connsiteX6" fmla="*/ 1 w 17974"/>
              <a:gd name="connsiteY6" fmla="*/ 9025 h 14927"/>
              <a:gd name="connsiteX7" fmla="*/ 2637 w 17974"/>
              <a:gd name="connsiteY7" fmla="*/ 0 h 1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74" h="14927">
                <a:moveTo>
                  <a:pt x="2637" y="0"/>
                </a:moveTo>
                <a:cubicBezTo>
                  <a:pt x="7730" y="10356"/>
                  <a:pt x="11408" y="10061"/>
                  <a:pt x="15767" y="888"/>
                </a:cubicBezTo>
                <a:cubicBezTo>
                  <a:pt x="17686" y="888"/>
                  <a:pt x="17783" y="6115"/>
                  <a:pt x="17931" y="8433"/>
                </a:cubicBezTo>
                <a:cubicBezTo>
                  <a:pt x="18079" y="10751"/>
                  <a:pt x="17899" y="14425"/>
                  <a:pt x="16658" y="14795"/>
                </a:cubicBezTo>
                <a:cubicBezTo>
                  <a:pt x="15417" y="15165"/>
                  <a:pt x="11748" y="14696"/>
                  <a:pt x="9385" y="14203"/>
                </a:cubicBezTo>
                <a:cubicBezTo>
                  <a:pt x="7022" y="13710"/>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1" name="フローチャート: 端子 25"/>
          <p:cNvSpPr/>
          <p:nvPr/>
        </p:nvSpPr>
        <p:spPr>
          <a:xfrm rot="10800000">
            <a:off x="7392013" y="2745976"/>
            <a:ext cx="2286176" cy="477231"/>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2177"/>
              <a:gd name="connsiteY0" fmla="*/ 0 h 21600"/>
              <a:gd name="connsiteX1" fmla="*/ 18125 w 22177"/>
              <a:gd name="connsiteY1" fmla="*/ 0 h 21600"/>
              <a:gd name="connsiteX2" fmla="*/ 22177 w 22177"/>
              <a:gd name="connsiteY2" fmla="*/ 10800 h 21600"/>
              <a:gd name="connsiteX3" fmla="*/ 18125 w 22177"/>
              <a:gd name="connsiteY3" fmla="*/ 21600 h 21600"/>
              <a:gd name="connsiteX4" fmla="*/ 3475 w 22177"/>
              <a:gd name="connsiteY4" fmla="*/ 21600 h 21600"/>
              <a:gd name="connsiteX5" fmla="*/ 0 w 22177"/>
              <a:gd name="connsiteY5" fmla="*/ 10800 h 21600"/>
              <a:gd name="connsiteX6" fmla="*/ 3475 w 22177"/>
              <a:gd name="connsiteY6" fmla="*/ 0 h 21600"/>
              <a:gd name="connsiteX0" fmla="*/ 4108 w 22181"/>
              <a:gd name="connsiteY0" fmla="*/ 4438 h 21600"/>
              <a:gd name="connsiteX1" fmla="*/ 18129 w 22181"/>
              <a:gd name="connsiteY1" fmla="*/ 0 h 21600"/>
              <a:gd name="connsiteX2" fmla="*/ 22181 w 22181"/>
              <a:gd name="connsiteY2" fmla="*/ 10800 h 21600"/>
              <a:gd name="connsiteX3" fmla="*/ 18129 w 22181"/>
              <a:gd name="connsiteY3" fmla="*/ 21600 h 21600"/>
              <a:gd name="connsiteX4" fmla="*/ 3479 w 22181"/>
              <a:gd name="connsiteY4" fmla="*/ 21600 h 21600"/>
              <a:gd name="connsiteX5" fmla="*/ 4 w 22181"/>
              <a:gd name="connsiteY5" fmla="*/ 10800 h 21600"/>
              <a:gd name="connsiteX6" fmla="*/ 4108 w 22181"/>
              <a:gd name="connsiteY6" fmla="*/ 4438 h 21600"/>
              <a:gd name="connsiteX0" fmla="*/ 4108 w 22185"/>
              <a:gd name="connsiteY0" fmla="*/ 0 h 17162"/>
              <a:gd name="connsiteX1" fmla="*/ 17395 w 22185"/>
              <a:gd name="connsiteY1" fmla="*/ 888 h 17162"/>
              <a:gd name="connsiteX2" fmla="*/ 22181 w 22185"/>
              <a:gd name="connsiteY2" fmla="*/ 6362 h 17162"/>
              <a:gd name="connsiteX3" fmla="*/ 18129 w 22185"/>
              <a:gd name="connsiteY3" fmla="*/ 17162 h 17162"/>
              <a:gd name="connsiteX4" fmla="*/ 3479 w 22185"/>
              <a:gd name="connsiteY4" fmla="*/ 17162 h 17162"/>
              <a:gd name="connsiteX5" fmla="*/ 4 w 22185"/>
              <a:gd name="connsiteY5" fmla="*/ 6362 h 17162"/>
              <a:gd name="connsiteX6" fmla="*/ 4108 w 22185"/>
              <a:gd name="connsiteY6" fmla="*/ 0 h 17162"/>
              <a:gd name="connsiteX0" fmla="*/ 4108 w 19559"/>
              <a:gd name="connsiteY0" fmla="*/ 0 h 17162"/>
              <a:gd name="connsiteX1" fmla="*/ 17395 w 19559"/>
              <a:gd name="connsiteY1" fmla="*/ 888 h 17162"/>
              <a:gd name="connsiteX2" fmla="*/ 19402 w 19559"/>
              <a:gd name="connsiteY2" fmla="*/ 8433 h 17162"/>
              <a:gd name="connsiteX3" fmla="*/ 18129 w 19559"/>
              <a:gd name="connsiteY3" fmla="*/ 17162 h 17162"/>
              <a:gd name="connsiteX4" fmla="*/ 3479 w 19559"/>
              <a:gd name="connsiteY4" fmla="*/ 17162 h 17162"/>
              <a:gd name="connsiteX5" fmla="*/ 4 w 19559"/>
              <a:gd name="connsiteY5" fmla="*/ 6362 h 17162"/>
              <a:gd name="connsiteX6" fmla="*/ 4108 w 19559"/>
              <a:gd name="connsiteY6" fmla="*/ 0 h 17162"/>
              <a:gd name="connsiteX0" fmla="*/ 2659 w 18110"/>
              <a:gd name="connsiteY0" fmla="*/ 0 h 17162"/>
              <a:gd name="connsiteX1" fmla="*/ 15946 w 18110"/>
              <a:gd name="connsiteY1" fmla="*/ 888 h 17162"/>
              <a:gd name="connsiteX2" fmla="*/ 17953 w 18110"/>
              <a:gd name="connsiteY2" fmla="*/ 8433 h 17162"/>
              <a:gd name="connsiteX3" fmla="*/ 16680 w 18110"/>
              <a:gd name="connsiteY3" fmla="*/ 17162 h 17162"/>
              <a:gd name="connsiteX4" fmla="*/ 2030 w 18110"/>
              <a:gd name="connsiteY4" fmla="*/ 17162 h 17162"/>
              <a:gd name="connsiteX5" fmla="*/ 23 w 18110"/>
              <a:gd name="connsiteY5" fmla="*/ 9025 h 17162"/>
              <a:gd name="connsiteX6" fmla="*/ 2659 w 18110"/>
              <a:gd name="connsiteY6" fmla="*/ 0 h 17162"/>
              <a:gd name="connsiteX0" fmla="*/ 2637 w 18088"/>
              <a:gd name="connsiteY0" fmla="*/ 0 h 17162"/>
              <a:gd name="connsiteX1" fmla="*/ 15924 w 18088"/>
              <a:gd name="connsiteY1" fmla="*/ 888 h 17162"/>
              <a:gd name="connsiteX2" fmla="*/ 17931 w 18088"/>
              <a:gd name="connsiteY2" fmla="*/ 8433 h 17162"/>
              <a:gd name="connsiteX3" fmla="*/ 16658 w 18088"/>
              <a:gd name="connsiteY3" fmla="*/ 17162 h 17162"/>
              <a:gd name="connsiteX4" fmla="*/ 2480 w 18088"/>
              <a:gd name="connsiteY4" fmla="*/ 14203 h 17162"/>
              <a:gd name="connsiteX5" fmla="*/ 1 w 18088"/>
              <a:gd name="connsiteY5" fmla="*/ 9025 h 17162"/>
              <a:gd name="connsiteX6" fmla="*/ 2637 w 18088"/>
              <a:gd name="connsiteY6" fmla="*/ 0 h 17162"/>
              <a:gd name="connsiteX0" fmla="*/ 2637 w 17965"/>
              <a:gd name="connsiteY0" fmla="*/ 0 h 17184"/>
              <a:gd name="connsiteX1" fmla="*/ 15924 w 17965"/>
              <a:gd name="connsiteY1" fmla="*/ 888 h 17184"/>
              <a:gd name="connsiteX2" fmla="*/ 17931 w 17965"/>
              <a:gd name="connsiteY2" fmla="*/ 8433 h 17184"/>
              <a:gd name="connsiteX3" fmla="*/ 16658 w 17965"/>
              <a:gd name="connsiteY3" fmla="*/ 17162 h 17184"/>
              <a:gd name="connsiteX4" fmla="*/ 10591 w 17965"/>
              <a:gd name="connsiteY4" fmla="*/ 12724 h 17184"/>
              <a:gd name="connsiteX5" fmla="*/ 2480 w 17965"/>
              <a:gd name="connsiteY5" fmla="*/ 14203 h 17184"/>
              <a:gd name="connsiteX6" fmla="*/ 1 w 17965"/>
              <a:gd name="connsiteY6" fmla="*/ 9025 h 17184"/>
              <a:gd name="connsiteX7" fmla="*/ 2637 w 17965"/>
              <a:gd name="connsiteY7" fmla="*/ 0 h 17184"/>
              <a:gd name="connsiteX0" fmla="*/ 2637 w 17965"/>
              <a:gd name="connsiteY0" fmla="*/ 0 h 14841"/>
              <a:gd name="connsiteX1" fmla="*/ 15924 w 17965"/>
              <a:gd name="connsiteY1" fmla="*/ 888 h 14841"/>
              <a:gd name="connsiteX2" fmla="*/ 17931 w 17965"/>
              <a:gd name="connsiteY2" fmla="*/ 8433 h 14841"/>
              <a:gd name="connsiteX3" fmla="*/ 16658 w 17965"/>
              <a:gd name="connsiteY3" fmla="*/ 14795 h 14841"/>
              <a:gd name="connsiteX4" fmla="*/ 10591 w 17965"/>
              <a:gd name="connsiteY4" fmla="*/ 12724 h 14841"/>
              <a:gd name="connsiteX5" fmla="*/ 2480 w 17965"/>
              <a:gd name="connsiteY5" fmla="*/ 14203 h 14841"/>
              <a:gd name="connsiteX6" fmla="*/ 1 w 17965"/>
              <a:gd name="connsiteY6" fmla="*/ 9025 h 14841"/>
              <a:gd name="connsiteX7" fmla="*/ 2637 w 17965"/>
              <a:gd name="connsiteY7" fmla="*/ 0 h 14841"/>
              <a:gd name="connsiteX0" fmla="*/ 2637 w 17965"/>
              <a:gd name="connsiteY0" fmla="*/ 0 h 14825"/>
              <a:gd name="connsiteX1" fmla="*/ 15924 w 17965"/>
              <a:gd name="connsiteY1" fmla="*/ 888 h 14825"/>
              <a:gd name="connsiteX2" fmla="*/ 17931 w 17965"/>
              <a:gd name="connsiteY2" fmla="*/ 8433 h 14825"/>
              <a:gd name="connsiteX3" fmla="*/ 16658 w 17965"/>
              <a:gd name="connsiteY3" fmla="*/ 14795 h 14825"/>
              <a:gd name="connsiteX4" fmla="*/ 9542 w 17965"/>
              <a:gd name="connsiteY4" fmla="*/ 11540 h 14825"/>
              <a:gd name="connsiteX5" fmla="*/ 2480 w 17965"/>
              <a:gd name="connsiteY5" fmla="*/ 14203 h 14825"/>
              <a:gd name="connsiteX6" fmla="*/ 1 w 17965"/>
              <a:gd name="connsiteY6" fmla="*/ 9025 h 14825"/>
              <a:gd name="connsiteX7" fmla="*/ 2637 w 17965"/>
              <a:gd name="connsiteY7" fmla="*/ 0 h 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65" h="14825">
                <a:moveTo>
                  <a:pt x="2637" y="0"/>
                </a:moveTo>
                <a:cubicBezTo>
                  <a:pt x="7730" y="10356"/>
                  <a:pt x="11565" y="10061"/>
                  <a:pt x="15924" y="888"/>
                </a:cubicBezTo>
                <a:cubicBezTo>
                  <a:pt x="17843" y="888"/>
                  <a:pt x="17809" y="6115"/>
                  <a:pt x="17931" y="8433"/>
                </a:cubicBezTo>
                <a:cubicBezTo>
                  <a:pt x="18053" y="10751"/>
                  <a:pt x="17899" y="14425"/>
                  <a:pt x="16658" y="14795"/>
                </a:cubicBezTo>
                <a:cubicBezTo>
                  <a:pt x="15417" y="15165"/>
                  <a:pt x="11905" y="12033"/>
                  <a:pt x="9542" y="11540"/>
                </a:cubicBezTo>
                <a:cubicBezTo>
                  <a:pt x="7179" y="11047"/>
                  <a:pt x="4227" y="14474"/>
                  <a:pt x="2480" y="14203"/>
                </a:cubicBezTo>
                <a:cubicBezTo>
                  <a:pt x="561" y="14203"/>
                  <a:pt x="-25" y="11392"/>
                  <a:pt x="1" y="9025"/>
                </a:cubicBezTo>
                <a:cubicBezTo>
                  <a:pt x="27" y="6658"/>
                  <a:pt x="718" y="0"/>
                  <a:pt x="2637" y="0"/>
                </a:cubicBezTo>
                <a:close/>
              </a:path>
            </a:pathLst>
          </a:custGeom>
          <a:solidFill>
            <a:schemeClr val="accent3">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2" name="図 211"/>
          <p:cNvPicPr>
            <a:picLocks noChangeAspect="1"/>
          </p:cNvPicPr>
          <p:nvPr/>
        </p:nvPicPr>
        <p:blipFill>
          <a:blip r:embed="rId2"/>
          <a:stretch>
            <a:fillRect/>
          </a:stretch>
        </p:blipFill>
        <p:spPr>
          <a:xfrm>
            <a:off x="7253604" y="4796066"/>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14" name="図 213"/>
          <p:cNvPicPr>
            <a:picLocks noChangeAspect="1"/>
          </p:cNvPicPr>
          <p:nvPr/>
        </p:nvPicPr>
        <p:blipFill>
          <a:blip r:embed="rId2"/>
          <a:stretch>
            <a:fillRect/>
          </a:stretch>
        </p:blipFill>
        <p:spPr>
          <a:xfrm>
            <a:off x="7907773" y="5044134"/>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15" name="図 214"/>
          <p:cNvPicPr>
            <a:picLocks noChangeAspect="1"/>
          </p:cNvPicPr>
          <p:nvPr/>
        </p:nvPicPr>
        <p:blipFill>
          <a:blip r:embed="rId2"/>
          <a:stretch>
            <a:fillRect/>
          </a:stretch>
        </p:blipFill>
        <p:spPr>
          <a:xfrm>
            <a:off x="8035553" y="4349158"/>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16" name="図 215"/>
          <p:cNvPicPr>
            <a:picLocks noChangeAspect="1"/>
          </p:cNvPicPr>
          <p:nvPr/>
        </p:nvPicPr>
        <p:blipFill>
          <a:blip r:embed="rId2"/>
          <a:stretch>
            <a:fillRect/>
          </a:stretch>
        </p:blipFill>
        <p:spPr>
          <a:xfrm>
            <a:off x="7406758" y="3727755"/>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17" name="図 216"/>
          <p:cNvPicPr>
            <a:picLocks noChangeAspect="1"/>
          </p:cNvPicPr>
          <p:nvPr/>
        </p:nvPicPr>
        <p:blipFill>
          <a:blip r:embed="rId2"/>
          <a:stretch>
            <a:fillRect/>
          </a:stretch>
        </p:blipFill>
        <p:spPr>
          <a:xfrm>
            <a:off x="7664246" y="3052047"/>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18" name="図 217"/>
          <p:cNvPicPr>
            <a:picLocks noChangeAspect="1"/>
          </p:cNvPicPr>
          <p:nvPr/>
        </p:nvPicPr>
        <p:blipFill>
          <a:blip r:embed="rId2"/>
          <a:stretch>
            <a:fillRect/>
          </a:stretch>
        </p:blipFill>
        <p:spPr>
          <a:xfrm>
            <a:off x="8039450" y="2824347"/>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19" name="図 218"/>
          <p:cNvPicPr>
            <a:picLocks noChangeAspect="1"/>
          </p:cNvPicPr>
          <p:nvPr/>
        </p:nvPicPr>
        <p:blipFill>
          <a:blip r:embed="rId2"/>
          <a:stretch>
            <a:fillRect/>
          </a:stretch>
        </p:blipFill>
        <p:spPr>
          <a:xfrm>
            <a:off x="8346950" y="2613884"/>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20" name="図 219"/>
          <p:cNvPicPr>
            <a:picLocks noChangeAspect="1"/>
          </p:cNvPicPr>
          <p:nvPr/>
        </p:nvPicPr>
        <p:blipFill>
          <a:blip r:embed="rId2"/>
          <a:stretch>
            <a:fillRect/>
          </a:stretch>
        </p:blipFill>
        <p:spPr>
          <a:xfrm>
            <a:off x="7849899" y="2527882"/>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22" name="図 221"/>
          <p:cNvPicPr>
            <a:picLocks noChangeAspect="1"/>
          </p:cNvPicPr>
          <p:nvPr/>
        </p:nvPicPr>
        <p:blipFill>
          <a:blip r:embed="rId2"/>
          <a:stretch>
            <a:fillRect/>
          </a:stretch>
        </p:blipFill>
        <p:spPr>
          <a:xfrm>
            <a:off x="8810861" y="3050538"/>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24" name="図 223"/>
          <p:cNvPicPr>
            <a:picLocks noChangeAspect="1"/>
          </p:cNvPicPr>
          <p:nvPr/>
        </p:nvPicPr>
        <p:blipFill>
          <a:blip r:embed="rId2"/>
          <a:stretch>
            <a:fillRect/>
          </a:stretch>
        </p:blipFill>
        <p:spPr>
          <a:xfrm>
            <a:off x="8730559" y="2574801"/>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26" name="図 225"/>
          <p:cNvPicPr>
            <a:picLocks noChangeAspect="1"/>
          </p:cNvPicPr>
          <p:nvPr/>
        </p:nvPicPr>
        <p:blipFill>
          <a:blip r:embed="rId2"/>
          <a:stretch>
            <a:fillRect/>
          </a:stretch>
        </p:blipFill>
        <p:spPr>
          <a:xfrm>
            <a:off x="8256436" y="3632702"/>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27" name="図 226"/>
          <p:cNvPicPr>
            <a:picLocks noChangeAspect="1"/>
          </p:cNvPicPr>
          <p:nvPr/>
        </p:nvPicPr>
        <p:blipFill>
          <a:blip r:embed="rId2"/>
          <a:stretch>
            <a:fillRect/>
          </a:stretch>
        </p:blipFill>
        <p:spPr>
          <a:xfrm>
            <a:off x="8404363" y="3919735"/>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28" name="図 227"/>
          <p:cNvPicPr>
            <a:picLocks noChangeAspect="1"/>
          </p:cNvPicPr>
          <p:nvPr/>
        </p:nvPicPr>
        <p:blipFill>
          <a:blip r:embed="rId2"/>
          <a:stretch>
            <a:fillRect/>
          </a:stretch>
        </p:blipFill>
        <p:spPr>
          <a:xfrm>
            <a:off x="9163339" y="3890771"/>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29" name="図 228"/>
          <p:cNvPicPr>
            <a:picLocks noChangeAspect="1"/>
          </p:cNvPicPr>
          <p:nvPr/>
        </p:nvPicPr>
        <p:blipFill>
          <a:blip r:embed="rId2"/>
          <a:stretch>
            <a:fillRect/>
          </a:stretch>
        </p:blipFill>
        <p:spPr>
          <a:xfrm>
            <a:off x="8259889" y="3117853"/>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30" name="図 229"/>
          <p:cNvPicPr>
            <a:picLocks noChangeAspect="1"/>
          </p:cNvPicPr>
          <p:nvPr/>
        </p:nvPicPr>
        <p:blipFill>
          <a:blip r:embed="rId2"/>
          <a:stretch>
            <a:fillRect/>
          </a:stretch>
        </p:blipFill>
        <p:spPr>
          <a:xfrm>
            <a:off x="7439910" y="3432184"/>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32" name="図 231"/>
          <p:cNvPicPr>
            <a:picLocks noChangeAspect="1"/>
          </p:cNvPicPr>
          <p:nvPr/>
        </p:nvPicPr>
        <p:blipFill>
          <a:blip r:embed="rId2"/>
          <a:stretch>
            <a:fillRect/>
          </a:stretch>
        </p:blipFill>
        <p:spPr>
          <a:xfrm>
            <a:off x="8645916" y="5062301"/>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53" name="図 252"/>
          <p:cNvPicPr>
            <a:picLocks noChangeAspect="1"/>
          </p:cNvPicPr>
          <p:nvPr/>
        </p:nvPicPr>
        <p:blipFill>
          <a:blip r:embed="rId2"/>
          <a:stretch>
            <a:fillRect/>
          </a:stretch>
        </p:blipFill>
        <p:spPr>
          <a:xfrm>
            <a:off x="6890657" y="3366171"/>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55" name="図 254"/>
          <p:cNvPicPr>
            <a:picLocks noChangeAspect="1"/>
          </p:cNvPicPr>
          <p:nvPr/>
        </p:nvPicPr>
        <p:blipFill>
          <a:blip r:embed="rId2"/>
          <a:stretch>
            <a:fillRect/>
          </a:stretch>
        </p:blipFill>
        <p:spPr>
          <a:xfrm>
            <a:off x="7169740" y="2704662"/>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57" name="図 256"/>
          <p:cNvPicPr>
            <a:picLocks noChangeAspect="1"/>
          </p:cNvPicPr>
          <p:nvPr/>
        </p:nvPicPr>
        <p:blipFill>
          <a:blip r:embed="rId2"/>
          <a:stretch>
            <a:fillRect/>
          </a:stretch>
        </p:blipFill>
        <p:spPr>
          <a:xfrm>
            <a:off x="9286250" y="2930796"/>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61" name="図 260"/>
          <p:cNvPicPr>
            <a:picLocks noChangeAspect="1"/>
          </p:cNvPicPr>
          <p:nvPr/>
        </p:nvPicPr>
        <p:blipFill>
          <a:blip r:embed="rId2"/>
          <a:stretch>
            <a:fillRect/>
          </a:stretch>
        </p:blipFill>
        <p:spPr>
          <a:xfrm>
            <a:off x="8266616" y="4688791"/>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68" name="図 267"/>
          <p:cNvPicPr>
            <a:picLocks noChangeAspect="1"/>
          </p:cNvPicPr>
          <p:nvPr/>
        </p:nvPicPr>
        <p:blipFill>
          <a:blip r:embed="rId2"/>
          <a:stretch>
            <a:fillRect/>
          </a:stretch>
        </p:blipFill>
        <p:spPr>
          <a:xfrm>
            <a:off x="8472329" y="4323520"/>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pic>
        <p:nvPicPr>
          <p:cNvPr id="270" name="図 269"/>
          <p:cNvPicPr>
            <a:picLocks noChangeAspect="1"/>
          </p:cNvPicPr>
          <p:nvPr/>
        </p:nvPicPr>
        <p:blipFill>
          <a:blip r:embed="rId2"/>
          <a:stretch>
            <a:fillRect/>
          </a:stretch>
        </p:blipFill>
        <p:spPr>
          <a:xfrm>
            <a:off x="8868987" y="3977197"/>
            <a:ext cx="371307" cy="377344"/>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848527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p:cNvSpPr/>
          <p:nvPr/>
        </p:nvSpPr>
        <p:spPr>
          <a:xfrm>
            <a:off x="2779983" y="178064"/>
            <a:ext cx="6834433" cy="6579909"/>
          </a:xfrm>
          <a:prstGeom prst="ellipse">
            <a:avLst/>
          </a:prstGeom>
          <a:solidFill>
            <a:schemeClr val="bg1"/>
          </a:solidFill>
          <a:ln w="38100">
            <a:solidFill>
              <a:srgbClr val="C00000"/>
            </a:solidFill>
            <a:prstDash val="sysDot"/>
          </a:ln>
          <a:effectLst>
            <a:glow rad="228600">
              <a:schemeClr val="accent5">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2874578" y="252225"/>
            <a:ext cx="6645244" cy="6427959"/>
          </a:xfrm>
          <a:prstGeom prst="ellipse">
            <a:avLst/>
          </a:prstGeom>
          <a:noFill/>
          <a:ln w="38100">
            <a:solidFill>
              <a:schemeClr val="accent2">
                <a:lumMod val="60000"/>
                <a:lumOff val="40000"/>
              </a:schemeClr>
            </a:solidFill>
            <a:prstDash val="sysDot"/>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星 32 6"/>
          <p:cNvSpPr/>
          <p:nvPr/>
        </p:nvSpPr>
        <p:spPr>
          <a:xfrm>
            <a:off x="6700624" y="2328716"/>
            <a:ext cx="2234939" cy="2185415"/>
          </a:xfrm>
          <a:prstGeom prst="star32">
            <a:avLst>
              <a:gd name="adj" fmla="val 48418"/>
            </a:avLst>
          </a:prstGeom>
          <a:noFill/>
          <a:ln w="19050">
            <a:solidFill>
              <a:schemeClr val="accent6">
                <a:lumMod val="50000"/>
              </a:schemeClr>
            </a:solidFill>
            <a:prstDash val="sysDot"/>
          </a:ln>
          <a:effectLst>
            <a:glow rad="63500">
              <a:schemeClr val="accent3">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6844873" y="2386009"/>
            <a:ext cx="2290967" cy="2160389"/>
          </a:xfrm>
          <a:prstGeom prst="ellipse">
            <a:avLst/>
          </a:prstGeom>
          <a:noFill/>
          <a:ln>
            <a:solidFill>
              <a:srgbClr val="FFC000"/>
            </a:solidFill>
            <a:prstDash val="lgDashDotDot"/>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10980" y="1773007"/>
            <a:ext cx="606582" cy="669230"/>
          </a:xfrm>
          <a:prstGeom prst="rect">
            <a:avLst/>
          </a:prstGeom>
          <a:noFill/>
        </p:spPr>
        <p:txBody>
          <a:bodyPr wrap="square" rtlCol="0">
            <a:spAutoFit/>
          </a:bodyPr>
          <a:lstStyle/>
          <a:p>
            <a:pPr algn="ctr"/>
            <a:r>
              <a:rPr kumimoji="1" lang="ja-JP" altLang="en-US" sz="3600" dirty="0" smtClean="0">
                <a:latin typeface="UD デジタル 教科書体 NK-B" panose="02020700000000000000" pitchFamily="18" charset="-128"/>
                <a:ea typeface="UD デジタル 教科書体 NK-B" panose="02020700000000000000" pitchFamily="18" charset="-128"/>
              </a:rPr>
              <a:t>核</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cxnSp>
        <p:nvCxnSpPr>
          <p:cNvPr id="104" name="直線矢印コネクタ 103"/>
          <p:cNvCxnSpPr/>
          <p:nvPr/>
        </p:nvCxnSpPr>
        <p:spPr>
          <a:xfrm flipH="1">
            <a:off x="6299824" y="3463833"/>
            <a:ext cx="663125" cy="15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7419734" y="3801452"/>
            <a:ext cx="1189075" cy="523220"/>
          </a:xfrm>
          <a:prstGeom prst="rect">
            <a:avLst/>
          </a:prstGeom>
          <a:noFill/>
        </p:spPr>
        <p:txBody>
          <a:bodyPr wrap="square" rtlCol="0">
            <a:spAutoFit/>
          </a:bodyPr>
          <a:lstStyle/>
          <a:p>
            <a:pPr algn="ctr"/>
            <a:r>
              <a:rPr lang="en-US" altLang="ja-JP" sz="2800" dirty="0" smtClean="0">
                <a:solidFill>
                  <a:srgbClr val="FF0000"/>
                </a:solidFill>
                <a:latin typeface="Cooper Black" panose="0208090404030B020404" pitchFamily="18" charset="0"/>
              </a:rPr>
              <a:t>DNA</a:t>
            </a:r>
            <a:endParaRPr kumimoji="1" lang="ja-JP" altLang="en-US" sz="2800" dirty="0">
              <a:solidFill>
                <a:srgbClr val="FF0000"/>
              </a:solidFill>
              <a:latin typeface="Cooper Black" panose="0208090404030B020404" pitchFamily="18" charset="0"/>
            </a:endParaRPr>
          </a:p>
        </p:txBody>
      </p:sp>
      <p:sp>
        <p:nvSpPr>
          <p:cNvPr id="106" name="テキスト ボックス 105"/>
          <p:cNvSpPr txBox="1"/>
          <p:nvPr/>
        </p:nvSpPr>
        <p:spPr>
          <a:xfrm>
            <a:off x="-26060" y="3567642"/>
            <a:ext cx="1838311" cy="523220"/>
          </a:xfrm>
          <a:prstGeom prst="rect">
            <a:avLst/>
          </a:prstGeom>
          <a:noFill/>
        </p:spPr>
        <p:txBody>
          <a:bodyPr wrap="square" rtlCol="0">
            <a:spAutoFit/>
          </a:bodyPr>
          <a:lstStyle/>
          <a:p>
            <a:pPr algn="ctr"/>
            <a:r>
              <a:rPr lang="ja-JP" altLang="en-US" sz="2800" dirty="0">
                <a:latin typeface="UD デジタル 教科書体 NK-B" panose="02020700000000000000" pitchFamily="18" charset="-128"/>
                <a:ea typeface="UD デジタル 教科書体 NK-B" panose="02020700000000000000" pitchFamily="18" charset="-128"/>
              </a:rPr>
              <a:t>リボソーム</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cxnSp>
        <p:nvCxnSpPr>
          <p:cNvPr id="168" name="直線矢印コネクタ 167"/>
          <p:cNvCxnSpPr/>
          <p:nvPr/>
        </p:nvCxnSpPr>
        <p:spPr>
          <a:xfrm flipH="1">
            <a:off x="4900754" y="3452784"/>
            <a:ext cx="632374" cy="1341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6" name="テキスト ボックス 175"/>
          <p:cNvSpPr txBox="1"/>
          <p:nvPr/>
        </p:nvSpPr>
        <p:spPr>
          <a:xfrm>
            <a:off x="5642181" y="2296449"/>
            <a:ext cx="1189075" cy="584775"/>
          </a:xfrm>
          <a:prstGeom prst="rect">
            <a:avLst/>
          </a:prstGeom>
          <a:noFill/>
        </p:spPr>
        <p:txBody>
          <a:bodyPr wrap="square" rtlCol="0">
            <a:spAutoFit/>
          </a:bodyPr>
          <a:lstStyle/>
          <a:p>
            <a:pPr algn="ctr"/>
            <a:r>
              <a:rPr kumimoji="1" lang="en-US" altLang="ja-JP" sz="3200" dirty="0" smtClean="0">
                <a:solidFill>
                  <a:srgbClr val="C00000"/>
                </a:solidFill>
                <a:latin typeface="Cooper Black" panose="0208090404030B020404" pitchFamily="18" charset="0"/>
              </a:rPr>
              <a:t>RNA</a:t>
            </a:r>
            <a:endParaRPr kumimoji="1" lang="ja-JP" altLang="en-US" sz="3200" dirty="0">
              <a:solidFill>
                <a:srgbClr val="C00000"/>
              </a:solidFill>
              <a:latin typeface="Cooper Black" panose="0208090404030B020404" pitchFamily="18" charset="0"/>
            </a:endParaRPr>
          </a:p>
        </p:txBody>
      </p:sp>
      <p:sp>
        <p:nvSpPr>
          <p:cNvPr id="202" name="テキスト ボックス 201"/>
          <p:cNvSpPr txBox="1"/>
          <p:nvPr/>
        </p:nvSpPr>
        <p:spPr>
          <a:xfrm>
            <a:off x="6299824" y="4999136"/>
            <a:ext cx="2320541" cy="523220"/>
          </a:xfrm>
          <a:prstGeom prst="rect">
            <a:avLst/>
          </a:prstGeom>
          <a:noFill/>
        </p:spPr>
        <p:txBody>
          <a:bodyPr wrap="square" rtlCol="0">
            <a:spAutoFit/>
          </a:bodyPr>
          <a:lstStyle/>
          <a:p>
            <a:pPr algn="ctr"/>
            <a:r>
              <a:rPr lang="ja-JP" altLang="en-US" sz="2800" dirty="0">
                <a:latin typeface="UD デジタル 教科書体 NK-B" panose="02020700000000000000" pitchFamily="18" charset="-128"/>
                <a:ea typeface="UD デジタル 教科書体 NK-B" panose="02020700000000000000" pitchFamily="18" charset="-128"/>
              </a:rPr>
              <a:t>ミトコンドリア</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218" name="テキスト ボックス 217"/>
          <p:cNvSpPr txBox="1"/>
          <p:nvPr/>
        </p:nvSpPr>
        <p:spPr>
          <a:xfrm>
            <a:off x="1309557" y="724592"/>
            <a:ext cx="1838311" cy="523220"/>
          </a:xfrm>
          <a:prstGeom prst="rect">
            <a:avLst/>
          </a:prstGeom>
          <a:noFill/>
        </p:spPr>
        <p:txBody>
          <a:bodyPr wrap="square" rtlCol="0">
            <a:spAutoFit/>
          </a:bodyPr>
          <a:lstStyle/>
          <a:p>
            <a:pPr algn="ctr"/>
            <a:r>
              <a:rPr lang="ja-JP" altLang="en-US" sz="2800" dirty="0" smtClean="0">
                <a:latin typeface="UD デジタル 教科書体 NK-B" panose="02020700000000000000" pitchFamily="18" charset="-128"/>
                <a:ea typeface="UD デジタル 教科書体 NK-B" panose="02020700000000000000" pitchFamily="18" charset="-128"/>
              </a:rPr>
              <a:t>ゴルジ体</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cxnSp>
        <p:nvCxnSpPr>
          <p:cNvPr id="219" name="直線矢印コネクタ 218"/>
          <p:cNvCxnSpPr/>
          <p:nvPr/>
        </p:nvCxnSpPr>
        <p:spPr>
          <a:xfrm flipV="1">
            <a:off x="4618123" y="1790073"/>
            <a:ext cx="455085" cy="5088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47105" y="3281538"/>
            <a:ext cx="2140214" cy="369332"/>
          </a:xfrm>
          <a:prstGeom prst="rect">
            <a:avLst/>
          </a:prstGeom>
          <a:noFill/>
        </p:spPr>
        <p:txBody>
          <a:bodyPr wrap="square" rtlCol="0">
            <a:spAutoFit/>
          </a:bodyPr>
          <a:lstStyle/>
          <a:p>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タンパク質製造工場</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53" name="テキスト ボックス 52"/>
          <p:cNvSpPr txBox="1"/>
          <p:nvPr/>
        </p:nvSpPr>
        <p:spPr>
          <a:xfrm>
            <a:off x="1223555" y="440507"/>
            <a:ext cx="2140214" cy="369332"/>
          </a:xfrm>
          <a:prstGeom prst="rect">
            <a:avLst/>
          </a:prstGeom>
          <a:noFill/>
        </p:spPr>
        <p:txBody>
          <a:bodyPr wrap="square" rtlCol="0">
            <a:spAutoFit/>
          </a:bodyPr>
          <a:lstStyle/>
          <a:p>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タンパク質熟成工場</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p:txBody>
      </p:sp>
      <p:cxnSp>
        <p:nvCxnSpPr>
          <p:cNvPr id="6" name="直線矢印コネクタ 5"/>
          <p:cNvCxnSpPr>
            <a:endCxn id="300" idx="3"/>
          </p:cNvCxnSpPr>
          <p:nvPr/>
        </p:nvCxnSpPr>
        <p:spPr>
          <a:xfrm flipV="1">
            <a:off x="1672308" y="3250311"/>
            <a:ext cx="1763995" cy="571288"/>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1734222" y="2981665"/>
            <a:ext cx="1566794" cy="828750"/>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1722684" y="3649688"/>
            <a:ext cx="1481332" cy="170020"/>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96" idx="3"/>
          </p:cNvCxnSpPr>
          <p:nvPr/>
        </p:nvCxnSpPr>
        <p:spPr>
          <a:xfrm>
            <a:off x="1696153" y="3819708"/>
            <a:ext cx="1734188" cy="261988"/>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3012050" y="947030"/>
            <a:ext cx="1917619" cy="254629"/>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5" name="正方形/長方形 104"/>
          <p:cNvSpPr/>
          <p:nvPr/>
        </p:nvSpPr>
        <p:spPr>
          <a:xfrm>
            <a:off x="6895378" y="1062194"/>
            <a:ext cx="1422184" cy="400110"/>
          </a:xfrm>
          <a:prstGeom prst="rect">
            <a:avLst/>
          </a:prstGeom>
        </p:spPr>
        <p:txBody>
          <a:bodyPr wrap="none">
            <a:spAutoFit/>
          </a:bodyPr>
          <a:lstStyle/>
          <a:p>
            <a:r>
              <a:rPr lang="en-US" altLang="ja-JP" sz="2000" dirty="0">
                <a:latin typeface="Bauhaus 93" panose="04030905020B02020C02" pitchFamily="82" charset="0"/>
              </a:rPr>
              <a:t>Golgi body</a:t>
            </a:r>
            <a:endParaRPr lang="ja-JP" altLang="en-US" sz="2000" dirty="0">
              <a:latin typeface="Bauhaus 93" panose="04030905020B02020C02" pitchFamily="82" charset="0"/>
            </a:endParaRPr>
          </a:p>
        </p:txBody>
      </p:sp>
      <p:sp>
        <p:nvSpPr>
          <p:cNvPr id="108" name="正方形/長方形 107"/>
          <p:cNvSpPr/>
          <p:nvPr/>
        </p:nvSpPr>
        <p:spPr>
          <a:xfrm>
            <a:off x="3325452" y="4402412"/>
            <a:ext cx="1500732" cy="461665"/>
          </a:xfrm>
          <a:prstGeom prst="rect">
            <a:avLst/>
          </a:prstGeom>
        </p:spPr>
        <p:txBody>
          <a:bodyPr wrap="none">
            <a:spAutoFit/>
          </a:bodyPr>
          <a:lstStyle/>
          <a:p>
            <a:r>
              <a:rPr lang="en-US" altLang="ja-JP" sz="2400" dirty="0" smtClean="0">
                <a:latin typeface="Bauhaus 93" panose="04030905020B02020C02" pitchFamily="82" charset="0"/>
              </a:rPr>
              <a:t>Ribosome</a:t>
            </a:r>
            <a:endParaRPr lang="ja-JP" altLang="en-US" sz="2400" dirty="0">
              <a:latin typeface="Bauhaus 93" panose="04030905020B02020C02" pitchFamily="82" charset="0"/>
            </a:endParaRPr>
          </a:p>
        </p:txBody>
      </p:sp>
      <p:pic>
        <p:nvPicPr>
          <p:cNvPr id="8" name="図 7"/>
          <p:cNvPicPr>
            <a:picLocks noChangeAspect="1"/>
          </p:cNvPicPr>
          <p:nvPr/>
        </p:nvPicPr>
        <p:blipFill>
          <a:blip r:embed="rId2"/>
          <a:stretch>
            <a:fillRect/>
          </a:stretch>
        </p:blipFill>
        <p:spPr>
          <a:xfrm>
            <a:off x="7133746" y="2889535"/>
            <a:ext cx="1704309" cy="396010"/>
          </a:xfrm>
          <a:prstGeom prst="rect">
            <a:avLst/>
          </a:prstGeom>
        </p:spPr>
      </p:pic>
      <p:pic>
        <p:nvPicPr>
          <p:cNvPr id="263" name="図 262"/>
          <p:cNvPicPr>
            <a:picLocks noChangeAspect="1"/>
          </p:cNvPicPr>
          <p:nvPr/>
        </p:nvPicPr>
        <p:blipFill>
          <a:blip r:embed="rId2"/>
          <a:stretch>
            <a:fillRect/>
          </a:stretch>
        </p:blipFill>
        <p:spPr>
          <a:xfrm>
            <a:off x="7055727" y="3410424"/>
            <a:ext cx="1814948" cy="421718"/>
          </a:xfrm>
          <a:prstGeom prst="rect">
            <a:avLst/>
          </a:prstGeom>
        </p:spPr>
      </p:pic>
      <p:pic>
        <p:nvPicPr>
          <p:cNvPr id="13" name="図 12"/>
          <p:cNvPicPr>
            <a:picLocks noChangeAspect="1"/>
          </p:cNvPicPr>
          <p:nvPr/>
        </p:nvPicPr>
        <p:blipFill>
          <a:blip r:embed="rId3"/>
          <a:stretch>
            <a:fillRect/>
          </a:stretch>
        </p:blipFill>
        <p:spPr>
          <a:xfrm rot="18528859">
            <a:off x="4965144" y="3221852"/>
            <a:ext cx="1979005" cy="426151"/>
          </a:xfrm>
          <a:prstGeom prst="rect">
            <a:avLst/>
          </a:prstGeom>
          <a:effectLst>
            <a:glow rad="63500">
              <a:schemeClr val="accent2">
                <a:satMod val="175000"/>
                <a:alpha val="40000"/>
              </a:schemeClr>
            </a:glow>
          </a:effectLst>
        </p:spPr>
      </p:pic>
      <p:sp>
        <p:nvSpPr>
          <p:cNvPr id="17" name="フリーフォーム 16"/>
          <p:cNvSpPr/>
          <p:nvPr/>
        </p:nvSpPr>
        <p:spPr>
          <a:xfrm rot="18266180">
            <a:off x="3376171" y="2644199"/>
            <a:ext cx="1355400" cy="1644010"/>
          </a:xfrm>
          <a:custGeom>
            <a:avLst/>
            <a:gdLst>
              <a:gd name="connsiteX0" fmla="*/ 28575 w 914400"/>
              <a:gd name="connsiteY0" fmla="*/ 333375 h 1390650"/>
              <a:gd name="connsiteX1" fmla="*/ 9525 w 914400"/>
              <a:gd name="connsiteY1" fmla="*/ 200025 h 1390650"/>
              <a:gd name="connsiteX2" fmla="*/ 19050 w 914400"/>
              <a:gd name="connsiteY2" fmla="*/ 47625 h 1390650"/>
              <a:gd name="connsiteX3" fmla="*/ 38100 w 914400"/>
              <a:gd name="connsiteY3" fmla="*/ 19050 h 1390650"/>
              <a:gd name="connsiteX4" fmla="*/ 95250 w 914400"/>
              <a:gd name="connsiteY4" fmla="*/ 0 h 1390650"/>
              <a:gd name="connsiteX5" fmla="*/ 190500 w 914400"/>
              <a:gd name="connsiteY5" fmla="*/ 9525 h 1390650"/>
              <a:gd name="connsiteX6" fmla="*/ 219075 w 914400"/>
              <a:gd name="connsiteY6" fmla="*/ 19050 h 1390650"/>
              <a:gd name="connsiteX7" fmla="*/ 228600 w 914400"/>
              <a:gd name="connsiteY7" fmla="*/ 47625 h 1390650"/>
              <a:gd name="connsiteX8" fmla="*/ 257175 w 914400"/>
              <a:gd name="connsiteY8" fmla="*/ 76200 h 1390650"/>
              <a:gd name="connsiteX9" fmla="*/ 266700 w 914400"/>
              <a:gd name="connsiteY9" fmla="*/ 104775 h 1390650"/>
              <a:gd name="connsiteX10" fmla="*/ 295275 w 914400"/>
              <a:gd name="connsiteY10" fmla="*/ 161925 h 1390650"/>
              <a:gd name="connsiteX11" fmla="*/ 285750 w 914400"/>
              <a:gd name="connsiteY11" fmla="*/ 295275 h 1390650"/>
              <a:gd name="connsiteX12" fmla="*/ 266700 w 914400"/>
              <a:gd name="connsiteY12" fmla="*/ 323850 h 1390650"/>
              <a:gd name="connsiteX13" fmla="*/ 209550 w 914400"/>
              <a:gd name="connsiteY13" fmla="*/ 371475 h 1390650"/>
              <a:gd name="connsiteX14" fmla="*/ 190500 w 914400"/>
              <a:gd name="connsiteY14" fmla="*/ 400050 h 1390650"/>
              <a:gd name="connsiteX15" fmla="*/ 161925 w 914400"/>
              <a:gd name="connsiteY15" fmla="*/ 409575 h 1390650"/>
              <a:gd name="connsiteX16" fmla="*/ 104775 w 914400"/>
              <a:gd name="connsiteY16" fmla="*/ 466725 h 1390650"/>
              <a:gd name="connsiteX17" fmla="*/ 38100 w 914400"/>
              <a:gd name="connsiteY17" fmla="*/ 552450 h 1390650"/>
              <a:gd name="connsiteX18" fmla="*/ 19050 w 914400"/>
              <a:gd name="connsiteY18" fmla="*/ 609600 h 1390650"/>
              <a:gd name="connsiteX19" fmla="*/ 9525 w 914400"/>
              <a:gd name="connsiteY19" fmla="*/ 638175 h 1390650"/>
              <a:gd name="connsiteX20" fmla="*/ 0 w 914400"/>
              <a:gd name="connsiteY20" fmla="*/ 695325 h 1390650"/>
              <a:gd name="connsiteX21" fmla="*/ 19050 w 914400"/>
              <a:gd name="connsiteY21" fmla="*/ 847725 h 1390650"/>
              <a:gd name="connsiteX22" fmla="*/ 47625 w 914400"/>
              <a:gd name="connsiteY22" fmla="*/ 904875 h 1390650"/>
              <a:gd name="connsiteX23" fmla="*/ 76200 w 914400"/>
              <a:gd name="connsiteY23" fmla="*/ 923925 h 1390650"/>
              <a:gd name="connsiteX24" fmla="*/ 114300 w 914400"/>
              <a:gd name="connsiteY24" fmla="*/ 1009650 h 1390650"/>
              <a:gd name="connsiteX25" fmla="*/ 142875 w 914400"/>
              <a:gd name="connsiteY25" fmla="*/ 1028700 h 1390650"/>
              <a:gd name="connsiteX26" fmla="*/ 171450 w 914400"/>
              <a:gd name="connsiteY26" fmla="*/ 1057275 h 1390650"/>
              <a:gd name="connsiteX27" fmla="*/ 209550 w 914400"/>
              <a:gd name="connsiteY27" fmla="*/ 1123950 h 1390650"/>
              <a:gd name="connsiteX28" fmla="*/ 257175 w 914400"/>
              <a:gd name="connsiteY28" fmla="*/ 1209675 h 1390650"/>
              <a:gd name="connsiteX29" fmla="*/ 276225 w 914400"/>
              <a:gd name="connsiteY29" fmla="*/ 1238250 h 1390650"/>
              <a:gd name="connsiteX30" fmla="*/ 419100 w 914400"/>
              <a:gd name="connsiteY30" fmla="*/ 1228725 h 1390650"/>
              <a:gd name="connsiteX31" fmla="*/ 447675 w 914400"/>
              <a:gd name="connsiteY31" fmla="*/ 1219200 h 1390650"/>
              <a:gd name="connsiteX32" fmla="*/ 485775 w 914400"/>
              <a:gd name="connsiteY32" fmla="*/ 1162050 h 1390650"/>
              <a:gd name="connsiteX33" fmla="*/ 438150 w 914400"/>
              <a:gd name="connsiteY33" fmla="*/ 1038225 h 1390650"/>
              <a:gd name="connsiteX34" fmla="*/ 438150 w 914400"/>
              <a:gd name="connsiteY34" fmla="*/ 1038225 h 1390650"/>
              <a:gd name="connsiteX35" fmla="*/ 409575 w 914400"/>
              <a:gd name="connsiteY35" fmla="*/ 923925 h 1390650"/>
              <a:gd name="connsiteX36" fmla="*/ 419100 w 914400"/>
              <a:gd name="connsiteY36" fmla="*/ 809625 h 1390650"/>
              <a:gd name="connsiteX37" fmla="*/ 447675 w 914400"/>
              <a:gd name="connsiteY37" fmla="*/ 723900 h 1390650"/>
              <a:gd name="connsiteX38" fmla="*/ 457200 w 914400"/>
              <a:gd name="connsiteY38" fmla="*/ 695325 h 1390650"/>
              <a:gd name="connsiteX39" fmla="*/ 476250 w 914400"/>
              <a:gd name="connsiteY39" fmla="*/ 666750 h 1390650"/>
              <a:gd name="connsiteX40" fmla="*/ 495300 w 914400"/>
              <a:gd name="connsiteY40" fmla="*/ 609600 h 1390650"/>
              <a:gd name="connsiteX41" fmla="*/ 533400 w 914400"/>
              <a:gd name="connsiteY41" fmla="*/ 552450 h 1390650"/>
              <a:gd name="connsiteX42" fmla="*/ 581025 w 914400"/>
              <a:gd name="connsiteY42" fmla="*/ 495300 h 1390650"/>
              <a:gd name="connsiteX43" fmla="*/ 609600 w 914400"/>
              <a:gd name="connsiteY43" fmla="*/ 476250 h 1390650"/>
              <a:gd name="connsiteX44" fmla="*/ 619125 w 914400"/>
              <a:gd name="connsiteY44" fmla="*/ 447675 h 1390650"/>
              <a:gd name="connsiteX45" fmla="*/ 609600 w 914400"/>
              <a:gd name="connsiteY45" fmla="*/ 323850 h 1390650"/>
              <a:gd name="connsiteX46" fmla="*/ 590550 w 914400"/>
              <a:gd name="connsiteY46" fmla="*/ 266700 h 1390650"/>
              <a:gd name="connsiteX47" fmla="*/ 561975 w 914400"/>
              <a:gd name="connsiteY47" fmla="*/ 200025 h 1390650"/>
              <a:gd name="connsiteX48" fmla="*/ 552450 w 914400"/>
              <a:gd name="connsiteY48" fmla="*/ 171450 h 1390650"/>
              <a:gd name="connsiteX49" fmla="*/ 552450 w 914400"/>
              <a:gd name="connsiteY49" fmla="*/ 28575 h 1390650"/>
              <a:gd name="connsiteX50" fmla="*/ 581025 w 914400"/>
              <a:gd name="connsiteY50" fmla="*/ 19050 h 1390650"/>
              <a:gd name="connsiteX51" fmla="*/ 685800 w 914400"/>
              <a:gd name="connsiteY51" fmla="*/ 28575 h 1390650"/>
              <a:gd name="connsiteX52" fmla="*/ 800100 w 914400"/>
              <a:gd name="connsiteY52" fmla="*/ 123825 h 1390650"/>
              <a:gd name="connsiteX53" fmla="*/ 828675 w 914400"/>
              <a:gd name="connsiteY53" fmla="*/ 152400 h 1390650"/>
              <a:gd name="connsiteX54" fmla="*/ 866775 w 914400"/>
              <a:gd name="connsiteY54" fmla="*/ 219075 h 1390650"/>
              <a:gd name="connsiteX55" fmla="*/ 895350 w 914400"/>
              <a:gd name="connsiteY55" fmla="*/ 304800 h 1390650"/>
              <a:gd name="connsiteX56" fmla="*/ 914400 w 914400"/>
              <a:gd name="connsiteY56" fmla="*/ 409575 h 1390650"/>
              <a:gd name="connsiteX57" fmla="*/ 904875 w 914400"/>
              <a:gd name="connsiteY57" fmla="*/ 809625 h 1390650"/>
              <a:gd name="connsiteX58" fmla="*/ 895350 w 914400"/>
              <a:gd name="connsiteY58" fmla="*/ 866775 h 1390650"/>
              <a:gd name="connsiteX59" fmla="*/ 800100 w 914400"/>
              <a:gd name="connsiteY59" fmla="*/ 981075 h 1390650"/>
              <a:gd name="connsiteX60" fmla="*/ 771525 w 914400"/>
              <a:gd name="connsiteY60" fmla="*/ 1009650 h 1390650"/>
              <a:gd name="connsiteX61" fmla="*/ 762000 w 914400"/>
              <a:gd name="connsiteY61" fmla="*/ 1038225 h 1390650"/>
              <a:gd name="connsiteX62" fmla="*/ 714375 w 914400"/>
              <a:gd name="connsiteY62" fmla="*/ 1095375 h 1390650"/>
              <a:gd name="connsiteX63" fmla="*/ 695325 w 914400"/>
              <a:gd name="connsiteY63" fmla="*/ 1152525 h 1390650"/>
              <a:gd name="connsiteX64" fmla="*/ 685800 w 914400"/>
              <a:gd name="connsiteY64" fmla="*/ 1181100 h 1390650"/>
              <a:gd name="connsiteX65" fmla="*/ 676275 w 914400"/>
              <a:gd name="connsiteY65" fmla="*/ 1219200 h 1390650"/>
              <a:gd name="connsiteX66" fmla="*/ 704850 w 914400"/>
              <a:gd name="connsiteY66" fmla="*/ 1362075 h 1390650"/>
              <a:gd name="connsiteX67" fmla="*/ 733425 w 914400"/>
              <a:gd name="connsiteY67" fmla="*/ 1381125 h 1390650"/>
              <a:gd name="connsiteX68" fmla="*/ 762000 w 914400"/>
              <a:gd name="connsiteY68" fmla="*/ 1390650 h 1390650"/>
              <a:gd name="connsiteX69" fmla="*/ 800100 w 914400"/>
              <a:gd name="connsiteY69" fmla="*/ 1381125 h 1390650"/>
              <a:gd name="connsiteX70" fmla="*/ 771525 w 914400"/>
              <a:gd name="connsiteY70" fmla="*/ 1362075 h 1390650"/>
              <a:gd name="connsiteX71" fmla="*/ 676275 w 914400"/>
              <a:gd name="connsiteY71" fmla="*/ 1362075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14400" h="1390650">
                <a:moveTo>
                  <a:pt x="28575" y="333375"/>
                </a:moveTo>
                <a:cubicBezTo>
                  <a:pt x="19782" y="289408"/>
                  <a:pt x="9525" y="245276"/>
                  <a:pt x="9525" y="200025"/>
                </a:cubicBezTo>
                <a:cubicBezTo>
                  <a:pt x="9525" y="149126"/>
                  <a:pt x="11112" y="97901"/>
                  <a:pt x="19050" y="47625"/>
                </a:cubicBezTo>
                <a:cubicBezTo>
                  <a:pt x="20835" y="36317"/>
                  <a:pt x="28392" y="25117"/>
                  <a:pt x="38100" y="19050"/>
                </a:cubicBezTo>
                <a:cubicBezTo>
                  <a:pt x="55128" y="8407"/>
                  <a:pt x="95250" y="0"/>
                  <a:pt x="95250" y="0"/>
                </a:cubicBezTo>
                <a:cubicBezTo>
                  <a:pt x="127000" y="3175"/>
                  <a:pt x="158963" y="4673"/>
                  <a:pt x="190500" y="9525"/>
                </a:cubicBezTo>
                <a:cubicBezTo>
                  <a:pt x="200423" y="11052"/>
                  <a:pt x="211975" y="11950"/>
                  <a:pt x="219075" y="19050"/>
                </a:cubicBezTo>
                <a:cubicBezTo>
                  <a:pt x="226175" y="26150"/>
                  <a:pt x="223031" y="39271"/>
                  <a:pt x="228600" y="47625"/>
                </a:cubicBezTo>
                <a:cubicBezTo>
                  <a:pt x="236072" y="58833"/>
                  <a:pt x="247650" y="66675"/>
                  <a:pt x="257175" y="76200"/>
                </a:cubicBezTo>
                <a:cubicBezTo>
                  <a:pt x="260350" y="85725"/>
                  <a:pt x="262210" y="95795"/>
                  <a:pt x="266700" y="104775"/>
                </a:cubicBezTo>
                <a:cubicBezTo>
                  <a:pt x="303629" y="178633"/>
                  <a:pt x="271334" y="90101"/>
                  <a:pt x="295275" y="161925"/>
                </a:cubicBezTo>
                <a:cubicBezTo>
                  <a:pt x="292100" y="206375"/>
                  <a:pt x="293494" y="251390"/>
                  <a:pt x="285750" y="295275"/>
                </a:cubicBezTo>
                <a:cubicBezTo>
                  <a:pt x="283761" y="306548"/>
                  <a:pt x="274029" y="315056"/>
                  <a:pt x="266700" y="323850"/>
                </a:cubicBezTo>
                <a:cubicBezTo>
                  <a:pt x="243781" y="351352"/>
                  <a:pt x="237647" y="352744"/>
                  <a:pt x="209550" y="371475"/>
                </a:cubicBezTo>
                <a:cubicBezTo>
                  <a:pt x="203200" y="381000"/>
                  <a:pt x="199439" y="392899"/>
                  <a:pt x="190500" y="400050"/>
                </a:cubicBezTo>
                <a:cubicBezTo>
                  <a:pt x="182660" y="406322"/>
                  <a:pt x="169850" y="403411"/>
                  <a:pt x="161925" y="409575"/>
                </a:cubicBezTo>
                <a:cubicBezTo>
                  <a:pt x="140659" y="426115"/>
                  <a:pt x="119719" y="444309"/>
                  <a:pt x="104775" y="466725"/>
                </a:cubicBezTo>
                <a:cubicBezTo>
                  <a:pt x="59203" y="535083"/>
                  <a:pt x="82864" y="507686"/>
                  <a:pt x="38100" y="552450"/>
                </a:cubicBezTo>
                <a:lnTo>
                  <a:pt x="19050" y="609600"/>
                </a:lnTo>
                <a:cubicBezTo>
                  <a:pt x="15875" y="619125"/>
                  <a:pt x="11176" y="628271"/>
                  <a:pt x="9525" y="638175"/>
                </a:cubicBezTo>
                <a:lnTo>
                  <a:pt x="0" y="695325"/>
                </a:lnTo>
                <a:cubicBezTo>
                  <a:pt x="7383" y="783919"/>
                  <a:pt x="1358" y="785803"/>
                  <a:pt x="19050" y="847725"/>
                </a:cubicBezTo>
                <a:cubicBezTo>
                  <a:pt x="25248" y="869416"/>
                  <a:pt x="30927" y="888177"/>
                  <a:pt x="47625" y="904875"/>
                </a:cubicBezTo>
                <a:cubicBezTo>
                  <a:pt x="55720" y="912970"/>
                  <a:pt x="66675" y="917575"/>
                  <a:pt x="76200" y="923925"/>
                </a:cubicBezTo>
                <a:cubicBezTo>
                  <a:pt x="85631" y="952219"/>
                  <a:pt x="91659" y="987009"/>
                  <a:pt x="114300" y="1009650"/>
                </a:cubicBezTo>
                <a:cubicBezTo>
                  <a:pt x="122395" y="1017745"/>
                  <a:pt x="134081" y="1021371"/>
                  <a:pt x="142875" y="1028700"/>
                </a:cubicBezTo>
                <a:cubicBezTo>
                  <a:pt x="153223" y="1037324"/>
                  <a:pt x="162826" y="1046927"/>
                  <a:pt x="171450" y="1057275"/>
                </a:cubicBezTo>
                <a:cubicBezTo>
                  <a:pt x="185517" y="1074156"/>
                  <a:pt x="201330" y="1104769"/>
                  <a:pt x="209550" y="1123950"/>
                </a:cubicBezTo>
                <a:cubicBezTo>
                  <a:pt x="239727" y="1194363"/>
                  <a:pt x="182921" y="1098295"/>
                  <a:pt x="257175" y="1209675"/>
                </a:cubicBezTo>
                <a:lnTo>
                  <a:pt x="276225" y="1238250"/>
                </a:lnTo>
                <a:cubicBezTo>
                  <a:pt x="323850" y="1235075"/>
                  <a:pt x="371661" y="1233996"/>
                  <a:pt x="419100" y="1228725"/>
                </a:cubicBezTo>
                <a:cubicBezTo>
                  <a:pt x="429079" y="1227616"/>
                  <a:pt x="440575" y="1226300"/>
                  <a:pt x="447675" y="1219200"/>
                </a:cubicBezTo>
                <a:cubicBezTo>
                  <a:pt x="463864" y="1203011"/>
                  <a:pt x="485775" y="1162050"/>
                  <a:pt x="485775" y="1162050"/>
                </a:cubicBezTo>
                <a:cubicBezTo>
                  <a:pt x="473012" y="1072710"/>
                  <a:pt x="488703" y="1114055"/>
                  <a:pt x="438150" y="1038225"/>
                </a:cubicBezTo>
                <a:lnTo>
                  <a:pt x="438150" y="1038225"/>
                </a:lnTo>
                <a:cubicBezTo>
                  <a:pt x="412993" y="962753"/>
                  <a:pt x="422401" y="1000882"/>
                  <a:pt x="409575" y="923925"/>
                </a:cubicBezTo>
                <a:cubicBezTo>
                  <a:pt x="412750" y="885825"/>
                  <a:pt x="412815" y="847337"/>
                  <a:pt x="419100" y="809625"/>
                </a:cubicBezTo>
                <a:lnTo>
                  <a:pt x="447675" y="723900"/>
                </a:lnTo>
                <a:cubicBezTo>
                  <a:pt x="450850" y="714375"/>
                  <a:pt x="451631" y="703679"/>
                  <a:pt x="457200" y="695325"/>
                </a:cubicBezTo>
                <a:cubicBezTo>
                  <a:pt x="463550" y="685800"/>
                  <a:pt x="471601" y="677211"/>
                  <a:pt x="476250" y="666750"/>
                </a:cubicBezTo>
                <a:cubicBezTo>
                  <a:pt x="484405" y="648400"/>
                  <a:pt x="484161" y="626308"/>
                  <a:pt x="495300" y="609600"/>
                </a:cubicBezTo>
                <a:lnTo>
                  <a:pt x="533400" y="552450"/>
                </a:lnTo>
                <a:cubicBezTo>
                  <a:pt x="552131" y="524353"/>
                  <a:pt x="553523" y="518219"/>
                  <a:pt x="581025" y="495300"/>
                </a:cubicBezTo>
                <a:cubicBezTo>
                  <a:pt x="589819" y="487971"/>
                  <a:pt x="600075" y="482600"/>
                  <a:pt x="609600" y="476250"/>
                </a:cubicBezTo>
                <a:cubicBezTo>
                  <a:pt x="612775" y="466725"/>
                  <a:pt x="619125" y="457715"/>
                  <a:pt x="619125" y="447675"/>
                </a:cubicBezTo>
                <a:cubicBezTo>
                  <a:pt x="619125" y="406278"/>
                  <a:pt x="616056" y="364740"/>
                  <a:pt x="609600" y="323850"/>
                </a:cubicBezTo>
                <a:cubicBezTo>
                  <a:pt x="606468" y="304015"/>
                  <a:pt x="596900" y="285750"/>
                  <a:pt x="590550" y="266700"/>
                </a:cubicBezTo>
                <a:cubicBezTo>
                  <a:pt x="568212" y="199687"/>
                  <a:pt x="597285" y="282415"/>
                  <a:pt x="561975" y="200025"/>
                </a:cubicBezTo>
                <a:cubicBezTo>
                  <a:pt x="558020" y="190797"/>
                  <a:pt x="555625" y="180975"/>
                  <a:pt x="552450" y="171450"/>
                </a:cubicBezTo>
                <a:cubicBezTo>
                  <a:pt x="546016" y="126413"/>
                  <a:pt x="532488" y="73489"/>
                  <a:pt x="552450" y="28575"/>
                </a:cubicBezTo>
                <a:cubicBezTo>
                  <a:pt x="556528" y="19400"/>
                  <a:pt x="571500" y="22225"/>
                  <a:pt x="581025" y="19050"/>
                </a:cubicBezTo>
                <a:cubicBezTo>
                  <a:pt x="615950" y="22225"/>
                  <a:pt x="652156" y="18680"/>
                  <a:pt x="685800" y="28575"/>
                </a:cubicBezTo>
                <a:cubicBezTo>
                  <a:pt x="723373" y="39626"/>
                  <a:pt x="776174" y="99899"/>
                  <a:pt x="800100" y="123825"/>
                </a:cubicBezTo>
                <a:cubicBezTo>
                  <a:pt x="809625" y="133350"/>
                  <a:pt x="821203" y="141192"/>
                  <a:pt x="828675" y="152400"/>
                </a:cubicBezTo>
                <a:cubicBezTo>
                  <a:pt x="844972" y="176846"/>
                  <a:pt x="855789" y="190511"/>
                  <a:pt x="866775" y="219075"/>
                </a:cubicBezTo>
                <a:cubicBezTo>
                  <a:pt x="877588" y="247188"/>
                  <a:pt x="889443" y="275264"/>
                  <a:pt x="895350" y="304800"/>
                </a:cubicBezTo>
                <a:cubicBezTo>
                  <a:pt x="908663" y="371363"/>
                  <a:pt x="902213" y="336456"/>
                  <a:pt x="914400" y="409575"/>
                </a:cubicBezTo>
                <a:cubicBezTo>
                  <a:pt x="911225" y="542925"/>
                  <a:pt x="910428" y="676353"/>
                  <a:pt x="904875" y="809625"/>
                </a:cubicBezTo>
                <a:cubicBezTo>
                  <a:pt x="904071" y="828921"/>
                  <a:pt x="902778" y="848948"/>
                  <a:pt x="895350" y="866775"/>
                </a:cubicBezTo>
                <a:cubicBezTo>
                  <a:pt x="876406" y="912241"/>
                  <a:pt x="833314" y="947861"/>
                  <a:pt x="800100" y="981075"/>
                </a:cubicBezTo>
                <a:lnTo>
                  <a:pt x="771525" y="1009650"/>
                </a:lnTo>
                <a:cubicBezTo>
                  <a:pt x="768350" y="1019175"/>
                  <a:pt x="766490" y="1029245"/>
                  <a:pt x="762000" y="1038225"/>
                </a:cubicBezTo>
                <a:cubicBezTo>
                  <a:pt x="748739" y="1064747"/>
                  <a:pt x="735441" y="1074309"/>
                  <a:pt x="714375" y="1095375"/>
                </a:cubicBezTo>
                <a:lnTo>
                  <a:pt x="695325" y="1152525"/>
                </a:lnTo>
                <a:cubicBezTo>
                  <a:pt x="692150" y="1162050"/>
                  <a:pt x="688235" y="1171360"/>
                  <a:pt x="685800" y="1181100"/>
                </a:cubicBezTo>
                <a:lnTo>
                  <a:pt x="676275" y="1219200"/>
                </a:lnTo>
                <a:cubicBezTo>
                  <a:pt x="680639" y="1271572"/>
                  <a:pt x="666423" y="1323648"/>
                  <a:pt x="704850" y="1362075"/>
                </a:cubicBezTo>
                <a:cubicBezTo>
                  <a:pt x="712945" y="1370170"/>
                  <a:pt x="723186" y="1376005"/>
                  <a:pt x="733425" y="1381125"/>
                </a:cubicBezTo>
                <a:cubicBezTo>
                  <a:pt x="742405" y="1385615"/>
                  <a:pt x="752475" y="1387475"/>
                  <a:pt x="762000" y="1390650"/>
                </a:cubicBezTo>
                <a:cubicBezTo>
                  <a:pt x="774700" y="1387475"/>
                  <a:pt x="795960" y="1393544"/>
                  <a:pt x="800100" y="1381125"/>
                </a:cubicBezTo>
                <a:cubicBezTo>
                  <a:pt x="803720" y="1370265"/>
                  <a:pt x="782840" y="1363816"/>
                  <a:pt x="771525" y="1362075"/>
                </a:cubicBezTo>
                <a:cubicBezTo>
                  <a:pt x="740144" y="1357247"/>
                  <a:pt x="708025" y="1362075"/>
                  <a:pt x="676275" y="1362075"/>
                </a:cubicBezTo>
              </a:path>
            </a:pathLst>
          </a:custGeom>
          <a:noFill/>
          <a:ln w="76200">
            <a:solidFill>
              <a:srgbClr val="C00000"/>
            </a:solidFill>
          </a:ln>
          <a:effectLst>
            <a:glow rad="228600">
              <a:schemeClr val="accent4">
                <a:satMod val="175000"/>
                <a:alpha val="40000"/>
              </a:schemeClr>
            </a:glow>
            <a:innerShdw blurRad="114300">
              <a:prstClr val="black"/>
            </a:innerShdw>
            <a:softEdge rad="12700"/>
          </a:effectLst>
          <a:scene3d>
            <a:camera prst="isometricBottomDown"/>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涙形 4"/>
          <p:cNvSpPr/>
          <p:nvPr/>
        </p:nvSpPr>
        <p:spPr>
          <a:xfrm rot="11510656">
            <a:off x="4449814" y="2464274"/>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rot="13502564">
            <a:off x="4323694" y="2889956"/>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涙形 86"/>
          <p:cNvSpPr/>
          <p:nvPr/>
        </p:nvSpPr>
        <p:spPr>
          <a:xfrm rot="13502564">
            <a:off x="4391405" y="3483754"/>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涙形 91"/>
          <p:cNvSpPr/>
          <p:nvPr/>
        </p:nvSpPr>
        <p:spPr>
          <a:xfrm rot="15032568">
            <a:off x="4358241" y="3849001"/>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p:cNvSpPr/>
          <p:nvPr/>
        </p:nvSpPr>
        <p:spPr>
          <a:xfrm rot="1923819">
            <a:off x="3431311" y="3902705"/>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p:cNvSpPr/>
          <p:nvPr/>
        </p:nvSpPr>
        <p:spPr>
          <a:xfrm rot="15619428">
            <a:off x="3944543" y="3957893"/>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涙形 97"/>
          <p:cNvSpPr/>
          <p:nvPr/>
        </p:nvSpPr>
        <p:spPr>
          <a:xfrm rot="3125780">
            <a:off x="3222382" y="3507524"/>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p:cNvSpPr/>
          <p:nvPr/>
        </p:nvSpPr>
        <p:spPr>
          <a:xfrm rot="6494414">
            <a:off x="3973772" y="2412833"/>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涙形 99"/>
          <p:cNvSpPr/>
          <p:nvPr/>
        </p:nvSpPr>
        <p:spPr>
          <a:xfrm rot="3850196">
            <a:off x="3321018" y="2793245"/>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p:cNvSpPr/>
          <p:nvPr/>
        </p:nvSpPr>
        <p:spPr>
          <a:xfrm rot="1549117">
            <a:off x="3917510" y="2945177"/>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涙形 297"/>
          <p:cNvSpPr/>
          <p:nvPr/>
        </p:nvSpPr>
        <p:spPr>
          <a:xfrm rot="13502564">
            <a:off x="4021529" y="3340486"/>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9" name="涙形 298"/>
          <p:cNvSpPr/>
          <p:nvPr/>
        </p:nvSpPr>
        <p:spPr>
          <a:xfrm rot="13502564">
            <a:off x="4531942" y="3005945"/>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0" name="涙形 299"/>
          <p:cNvSpPr/>
          <p:nvPr/>
        </p:nvSpPr>
        <p:spPr>
          <a:xfrm rot="3850196">
            <a:off x="3436317" y="3147152"/>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p:cNvPicPr>
            <a:picLocks noChangeAspect="1"/>
          </p:cNvPicPr>
          <p:nvPr/>
        </p:nvPicPr>
        <p:blipFill>
          <a:blip r:embed="rId4"/>
          <a:stretch>
            <a:fillRect/>
          </a:stretch>
        </p:blipFill>
        <p:spPr>
          <a:xfrm>
            <a:off x="6107358" y="4743179"/>
            <a:ext cx="286826" cy="648207"/>
          </a:xfrm>
          <a:prstGeom prst="rect">
            <a:avLst/>
          </a:prstGeom>
        </p:spPr>
      </p:pic>
      <p:pic>
        <p:nvPicPr>
          <p:cNvPr id="331" name="図 330"/>
          <p:cNvPicPr>
            <a:picLocks noChangeAspect="1"/>
          </p:cNvPicPr>
          <p:nvPr/>
        </p:nvPicPr>
        <p:blipFill>
          <a:blip r:embed="rId4"/>
          <a:stretch>
            <a:fillRect/>
          </a:stretch>
        </p:blipFill>
        <p:spPr>
          <a:xfrm>
            <a:off x="6621576" y="5499456"/>
            <a:ext cx="417301" cy="648207"/>
          </a:xfrm>
          <a:prstGeom prst="rect">
            <a:avLst/>
          </a:prstGeom>
        </p:spPr>
      </p:pic>
      <p:pic>
        <p:nvPicPr>
          <p:cNvPr id="332" name="図 331"/>
          <p:cNvPicPr>
            <a:picLocks noChangeAspect="1"/>
          </p:cNvPicPr>
          <p:nvPr/>
        </p:nvPicPr>
        <p:blipFill>
          <a:blip r:embed="rId4"/>
          <a:stretch>
            <a:fillRect/>
          </a:stretch>
        </p:blipFill>
        <p:spPr>
          <a:xfrm rot="17748226">
            <a:off x="5855784" y="5430851"/>
            <a:ext cx="417301" cy="648207"/>
          </a:xfrm>
          <a:prstGeom prst="rect">
            <a:avLst/>
          </a:prstGeom>
        </p:spPr>
      </p:pic>
      <p:pic>
        <p:nvPicPr>
          <p:cNvPr id="333" name="図 332"/>
          <p:cNvPicPr>
            <a:picLocks noChangeAspect="1"/>
          </p:cNvPicPr>
          <p:nvPr/>
        </p:nvPicPr>
        <p:blipFill>
          <a:blip r:embed="rId4"/>
          <a:stretch>
            <a:fillRect/>
          </a:stretch>
        </p:blipFill>
        <p:spPr>
          <a:xfrm rot="16200000">
            <a:off x="4773710" y="5251535"/>
            <a:ext cx="417301" cy="648207"/>
          </a:xfrm>
          <a:prstGeom prst="rect">
            <a:avLst/>
          </a:prstGeom>
        </p:spPr>
      </p:pic>
      <p:pic>
        <p:nvPicPr>
          <p:cNvPr id="334" name="図 333"/>
          <p:cNvPicPr>
            <a:picLocks noChangeAspect="1"/>
          </p:cNvPicPr>
          <p:nvPr/>
        </p:nvPicPr>
        <p:blipFill>
          <a:blip r:embed="rId4"/>
          <a:stretch>
            <a:fillRect/>
          </a:stretch>
        </p:blipFill>
        <p:spPr>
          <a:xfrm rot="13936208">
            <a:off x="5526623" y="4913223"/>
            <a:ext cx="295986" cy="648207"/>
          </a:xfrm>
          <a:prstGeom prst="rect">
            <a:avLst/>
          </a:prstGeom>
        </p:spPr>
      </p:pic>
      <p:pic>
        <p:nvPicPr>
          <p:cNvPr id="335" name="図 334"/>
          <p:cNvPicPr>
            <a:picLocks noChangeAspect="1"/>
          </p:cNvPicPr>
          <p:nvPr/>
        </p:nvPicPr>
        <p:blipFill>
          <a:blip r:embed="rId4"/>
          <a:stretch>
            <a:fillRect/>
          </a:stretch>
        </p:blipFill>
        <p:spPr>
          <a:xfrm rot="5400000">
            <a:off x="7454983" y="5300584"/>
            <a:ext cx="361625" cy="865871"/>
          </a:xfrm>
          <a:prstGeom prst="rect">
            <a:avLst/>
          </a:prstGeom>
        </p:spPr>
      </p:pic>
      <p:pic>
        <p:nvPicPr>
          <p:cNvPr id="336" name="図 335"/>
          <p:cNvPicPr>
            <a:picLocks noChangeAspect="1"/>
          </p:cNvPicPr>
          <p:nvPr/>
        </p:nvPicPr>
        <p:blipFill>
          <a:blip r:embed="rId4"/>
          <a:stretch>
            <a:fillRect/>
          </a:stretch>
        </p:blipFill>
        <p:spPr>
          <a:xfrm rot="20325813">
            <a:off x="5340862" y="5823560"/>
            <a:ext cx="417301" cy="648207"/>
          </a:xfrm>
          <a:prstGeom prst="rect">
            <a:avLst/>
          </a:prstGeom>
        </p:spPr>
      </p:pic>
      <p:pic>
        <p:nvPicPr>
          <p:cNvPr id="337" name="図 336"/>
          <p:cNvPicPr>
            <a:picLocks noChangeAspect="1"/>
          </p:cNvPicPr>
          <p:nvPr/>
        </p:nvPicPr>
        <p:blipFill>
          <a:blip r:embed="rId4"/>
          <a:stretch>
            <a:fillRect/>
          </a:stretch>
        </p:blipFill>
        <p:spPr>
          <a:xfrm rot="16200000">
            <a:off x="6106517" y="5989764"/>
            <a:ext cx="332412" cy="648207"/>
          </a:xfrm>
          <a:prstGeom prst="rect">
            <a:avLst/>
          </a:prstGeom>
        </p:spPr>
      </p:pic>
      <p:pic>
        <p:nvPicPr>
          <p:cNvPr id="338" name="図 337"/>
          <p:cNvPicPr>
            <a:picLocks noChangeAspect="1"/>
          </p:cNvPicPr>
          <p:nvPr/>
        </p:nvPicPr>
        <p:blipFill>
          <a:blip r:embed="rId4"/>
          <a:stretch>
            <a:fillRect/>
          </a:stretch>
        </p:blipFill>
        <p:spPr>
          <a:xfrm rot="18356921">
            <a:off x="4721019" y="5773505"/>
            <a:ext cx="417301" cy="648207"/>
          </a:xfrm>
          <a:prstGeom prst="rect">
            <a:avLst/>
          </a:prstGeom>
        </p:spPr>
      </p:pic>
      <p:pic>
        <p:nvPicPr>
          <p:cNvPr id="339" name="図 338"/>
          <p:cNvPicPr>
            <a:picLocks noChangeAspect="1"/>
          </p:cNvPicPr>
          <p:nvPr/>
        </p:nvPicPr>
        <p:blipFill>
          <a:blip r:embed="rId4"/>
          <a:stretch>
            <a:fillRect/>
          </a:stretch>
        </p:blipFill>
        <p:spPr>
          <a:xfrm rot="847331">
            <a:off x="4146858" y="5251535"/>
            <a:ext cx="417301" cy="648207"/>
          </a:xfrm>
          <a:prstGeom prst="rect">
            <a:avLst/>
          </a:prstGeom>
        </p:spPr>
      </p:pic>
      <p:pic>
        <p:nvPicPr>
          <p:cNvPr id="340" name="図 339"/>
          <p:cNvPicPr>
            <a:picLocks noChangeAspect="1"/>
          </p:cNvPicPr>
          <p:nvPr/>
        </p:nvPicPr>
        <p:blipFill>
          <a:blip r:embed="rId4"/>
          <a:stretch>
            <a:fillRect/>
          </a:stretch>
        </p:blipFill>
        <p:spPr>
          <a:xfrm rot="3954950">
            <a:off x="7079537" y="5879540"/>
            <a:ext cx="417301" cy="648207"/>
          </a:xfrm>
          <a:prstGeom prst="rect">
            <a:avLst/>
          </a:prstGeom>
        </p:spPr>
      </p:pic>
      <p:pic>
        <p:nvPicPr>
          <p:cNvPr id="47" name="図 46"/>
          <p:cNvPicPr>
            <a:picLocks noChangeAspect="1"/>
          </p:cNvPicPr>
          <p:nvPr/>
        </p:nvPicPr>
        <p:blipFill>
          <a:blip r:embed="rId5"/>
          <a:stretch>
            <a:fillRect/>
          </a:stretch>
        </p:blipFill>
        <p:spPr>
          <a:xfrm rot="20870478">
            <a:off x="4831101" y="315251"/>
            <a:ext cx="2419677" cy="2016976"/>
          </a:xfrm>
          <a:prstGeom prst="rect">
            <a:avLst/>
          </a:prstGeom>
        </p:spPr>
      </p:pic>
      <p:sp>
        <p:nvSpPr>
          <p:cNvPr id="341" name="テキスト ボックス 340"/>
          <p:cNvSpPr txBox="1"/>
          <p:nvPr/>
        </p:nvSpPr>
        <p:spPr>
          <a:xfrm>
            <a:off x="6471756" y="4766538"/>
            <a:ext cx="2140214" cy="369332"/>
          </a:xfrm>
          <a:prstGeom prst="rect">
            <a:avLst/>
          </a:prstGeom>
          <a:noFill/>
        </p:spPr>
        <p:txBody>
          <a:bodyPr wrap="square" rtlCol="0">
            <a:spAutoFit/>
          </a:bodyPr>
          <a:lstStyle/>
          <a:p>
            <a:pPr algn="ct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エネルギー工場</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073440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楕円 53"/>
          <p:cNvSpPr/>
          <p:nvPr/>
        </p:nvSpPr>
        <p:spPr>
          <a:xfrm>
            <a:off x="3406520" y="140859"/>
            <a:ext cx="6834433" cy="6579909"/>
          </a:xfrm>
          <a:prstGeom prst="ellipse">
            <a:avLst/>
          </a:prstGeom>
          <a:solidFill>
            <a:schemeClr val="bg1"/>
          </a:solidFill>
          <a:ln w="38100">
            <a:solidFill>
              <a:srgbClr val="C00000"/>
            </a:solidFill>
            <a:prstDash val="sysDot"/>
          </a:ln>
          <a:effectLst>
            <a:glow rad="228600">
              <a:schemeClr val="accent5">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3501115" y="215020"/>
            <a:ext cx="6645244" cy="6427959"/>
          </a:xfrm>
          <a:prstGeom prst="ellipse">
            <a:avLst/>
          </a:prstGeom>
          <a:noFill/>
          <a:ln w="38100">
            <a:solidFill>
              <a:schemeClr val="accent2">
                <a:lumMod val="60000"/>
                <a:lumOff val="40000"/>
              </a:schemeClr>
            </a:solidFill>
            <a:prstDash val="sysDot"/>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星 32 55"/>
          <p:cNvSpPr/>
          <p:nvPr/>
        </p:nvSpPr>
        <p:spPr>
          <a:xfrm>
            <a:off x="7327161" y="2291511"/>
            <a:ext cx="2234939" cy="2185415"/>
          </a:xfrm>
          <a:prstGeom prst="star32">
            <a:avLst>
              <a:gd name="adj" fmla="val 48418"/>
            </a:avLst>
          </a:prstGeom>
          <a:noFill/>
          <a:ln w="19050">
            <a:solidFill>
              <a:schemeClr val="accent6">
                <a:lumMod val="50000"/>
              </a:schemeClr>
            </a:solidFill>
            <a:prstDash val="sysDot"/>
          </a:ln>
          <a:effectLst>
            <a:glow rad="63500">
              <a:schemeClr val="accent3">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7471410" y="2348804"/>
            <a:ext cx="2290967" cy="2160389"/>
          </a:xfrm>
          <a:prstGeom prst="ellipse">
            <a:avLst/>
          </a:prstGeom>
          <a:noFill/>
          <a:ln>
            <a:solidFill>
              <a:srgbClr val="FFC000"/>
            </a:solidFill>
            <a:prstDash val="lgDashDotDot"/>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8337517" y="1735802"/>
            <a:ext cx="606582" cy="669230"/>
          </a:xfrm>
          <a:prstGeom prst="rect">
            <a:avLst/>
          </a:prstGeom>
          <a:noFill/>
        </p:spPr>
        <p:txBody>
          <a:bodyPr wrap="square" rtlCol="0">
            <a:spAutoFit/>
          </a:bodyPr>
          <a:lstStyle/>
          <a:p>
            <a:pPr algn="ctr"/>
            <a:r>
              <a:rPr kumimoji="1" lang="ja-JP" altLang="en-US" sz="3600" dirty="0" smtClean="0">
                <a:latin typeface="UD デジタル 教科書体 NK-B" panose="02020700000000000000" pitchFamily="18" charset="-128"/>
                <a:ea typeface="UD デジタル 教科書体 NK-B" panose="02020700000000000000" pitchFamily="18" charset="-128"/>
              </a:rPr>
              <a:t>核</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cxnSp>
        <p:nvCxnSpPr>
          <p:cNvPr id="59" name="直線矢印コネクタ 58"/>
          <p:cNvCxnSpPr/>
          <p:nvPr/>
        </p:nvCxnSpPr>
        <p:spPr>
          <a:xfrm flipH="1">
            <a:off x="6926361" y="3426628"/>
            <a:ext cx="663125" cy="15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8046271" y="3764247"/>
            <a:ext cx="1189075" cy="523220"/>
          </a:xfrm>
          <a:prstGeom prst="rect">
            <a:avLst/>
          </a:prstGeom>
          <a:noFill/>
        </p:spPr>
        <p:txBody>
          <a:bodyPr wrap="square" rtlCol="0">
            <a:spAutoFit/>
          </a:bodyPr>
          <a:lstStyle/>
          <a:p>
            <a:pPr algn="ctr"/>
            <a:r>
              <a:rPr lang="en-US" altLang="ja-JP" sz="2800" dirty="0" smtClean="0">
                <a:solidFill>
                  <a:srgbClr val="FF0000"/>
                </a:solidFill>
                <a:latin typeface="Cooper Black" panose="0208090404030B020404" pitchFamily="18" charset="0"/>
              </a:rPr>
              <a:t>DNA</a:t>
            </a:r>
            <a:endParaRPr kumimoji="1" lang="ja-JP" altLang="en-US" sz="2800" dirty="0">
              <a:solidFill>
                <a:srgbClr val="FF0000"/>
              </a:solidFill>
              <a:latin typeface="Cooper Black" panose="0208090404030B020404" pitchFamily="18" charset="0"/>
            </a:endParaRPr>
          </a:p>
        </p:txBody>
      </p:sp>
      <p:sp>
        <p:nvSpPr>
          <p:cNvPr id="61" name="テキスト ボックス 60"/>
          <p:cNvSpPr txBox="1"/>
          <p:nvPr/>
        </p:nvSpPr>
        <p:spPr>
          <a:xfrm>
            <a:off x="600477" y="3530437"/>
            <a:ext cx="1838311" cy="523220"/>
          </a:xfrm>
          <a:prstGeom prst="rect">
            <a:avLst/>
          </a:prstGeom>
          <a:noFill/>
        </p:spPr>
        <p:txBody>
          <a:bodyPr wrap="square" rtlCol="0">
            <a:spAutoFit/>
          </a:bodyPr>
          <a:lstStyle/>
          <a:p>
            <a:pPr algn="ctr"/>
            <a:r>
              <a:rPr lang="ja-JP" altLang="en-US" sz="2800" dirty="0">
                <a:latin typeface="UD デジタル 教科書体 NK-B" panose="02020700000000000000" pitchFamily="18" charset="-128"/>
                <a:ea typeface="UD デジタル 教科書体 NK-B" panose="02020700000000000000" pitchFamily="18" charset="-128"/>
              </a:rPr>
              <a:t>リボソーム</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cxnSp>
        <p:nvCxnSpPr>
          <p:cNvPr id="62" name="直線矢印コネクタ 61"/>
          <p:cNvCxnSpPr/>
          <p:nvPr/>
        </p:nvCxnSpPr>
        <p:spPr>
          <a:xfrm flipH="1">
            <a:off x="5527291" y="3415579"/>
            <a:ext cx="632374" cy="1341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268718" y="2259244"/>
            <a:ext cx="1189075" cy="584775"/>
          </a:xfrm>
          <a:prstGeom prst="rect">
            <a:avLst/>
          </a:prstGeom>
          <a:noFill/>
        </p:spPr>
        <p:txBody>
          <a:bodyPr wrap="square" rtlCol="0">
            <a:spAutoFit/>
          </a:bodyPr>
          <a:lstStyle/>
          <a:p>
            <a:pPr algn="ctr"/>
            <a:r>
              <a:rPr kumimoji="1" lang="en-US" altLang="ja-JP" sz="3200" dirty="0" smtClean="0">
                <a:solidFill>
                  <a:srgbClr val="C00000"/>
                </a:solidFill>
                <a:latin typeface="Cooper Black" panose="0208090404030B020404" pitchFamily="18" charset="0"/>
              </a:rPr>
              <a:t>RNA</a:t>
            </a:r>
            <a:endParaRPr kumimoji="1" lang="ja-JP" altLang="en-US" sz="3200" dirty="0">
              <a:solidFill>
                <a:srgbClr val="C00000"/>
              </a:solidFill>
              <a:latin typeface="Cooper Black" panose="0208090404030B020404" pitchFamily="18" charset="0"/>
            </a:endParaRPr>
          </a:p>
        </p:txBody>
      </p:sp>
      <p:sp>
        <p:nvSpPr>
          <p:cNvPr id="64" name="テキスト ボックス 63"/>
          <p:cNvSpPr txBox="1"/>
          <p:nvPr/>
        </p:nvSpPr>
        <p:spPr>
          <a:xfrm>
            <a:off x="6926361" y="4961931"/>
            <a:ext cx="2320541" cy="523220"/>
          </a:xfrm>
          <a:prstGeom prst="rect">
            <a:avLst/>
          </a:prstGeom>
          <a:noFill/>
        </p:spPr>
        <p:txBody>
          <a:bodyPr wrap="square" rtlCol="0">
            <a:spAutoFit/>
          </a:bodyPr>
          <a:lstStyle/>
          <a:p>
            <a:pPr algn="ctr"/>
            <a:r>
              <a:rPr lang="ja-JP" altLang="en-US" sz="2800" dirty="0">
                <a:latin typeface="UD デジタル 教科書体 NK-B" panose="02020700000000000000" pitchFamily="18" charset="-128"/>
                <a:ea typeface="UD デジタル 教科書体 NK-B" panose="02020700000000000000" pitchFamily="18" charset="-128"/>
              </a:rPr>
              <a:t>ミトコンドリア</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65" name="テキスト ボックス 64"/>
          <p:cNvSpPr txBox="1"/>
          <p:nvPr/>
        </p:nvSpPr>
        <p:spPr>
          <a:xfrm>
            <a:off x="1936094" y="687387"/>
            <a:ext cx="1838311" cy="523220"/>
          </a:xfrm>
          <a:prstGeom prst="rect">
            <a:avLst/>
          </a:prstGeom>
          <a:noFill/>
        </p:spPr>
        <p:txBody>
          <a:bodyPr wrap="square" rtlCol="0">
            <a:spAutoFit/>
          </a:bodyPr>
          <a:lstStyle/>
          <a:p>
            <a:pPr algn="ctr"/>
            <a:r>
              <a:rPr lang="ja-JP" altLang="en-US" sz="2800" dirty="0" smtClean="0">
                <a:latin typeface="UD デジタル 教科書体 NK-B" panose="02020700000000000000" pitchFamily="18" charset="-128"/>
                <a:ea typeface="UD デジタル 教科書体 NK-B" panose="02020700000000000000" pitchFamily="18" charset="-128"/>
              </a:rPr>
              <a:t>ゴルジ体</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cxnSp>
        <p:nvCxnSpPr>
          <p:cNvPr id="66" name="直線矢印コネクタ 65"/>
          <p:cNvCxnSpPr/>
          <p:nvPr/>
        </p:nvCxnSpPr>
        <p:spPr>
          <a:xfrm flipV="1">
            <a:off x="5244660" y="1752868"/>
            <a:ext cx="455085" cy="5088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673642" y="3244333"/>
            <a:ext cx="2140214" cy="369332"/>
          </a:xfrm>
          <a:prstGeom prst="rect">
            <a:avLst/>
          </a:prstGeom>
          <a:noFill/>
        </p:spPr>
        <p:txBody>
          <a:bodyPr wrap="square" rtlCol="0">
            <a:spAutoFit/>
          </a:bodyPr>
          <a:lstStyle/>
          <a:p>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タンパク質製造工場</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68" name="テキスト ボックス 67"/>
          <p:cNvSpPr txBox="1"/>
          <p:nvPr/>
        </p:nvSpPr>
        <p:spPr>
          <a:xfrm>
            <a:off x="1850092" y="403302"/>
            <a:ext cx="2140214" cy="369332"/>
          </a:xfrm>
          <a:prstGeom prst="rect">
            <a:avLst/>
          </a:prstGeom>
          <a:noFill/>
        </p:spPr>
        <p:txBody>
          <a:bodyPr wrap="square" rtlCol="0">
            <a:spAutoFit/>
          </a:bodyPr>
          <a:lstStyle/>
          <a:p>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タンパク質熟成工場</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p:txBody>
      </p:sp>
      <p:cxnSp>
        <p:nvCxnSpPr>
          <p:cNvPr id="69" name="直線矢印コネクタ 68"/>
          <p:cNvCxnSpPr>
            <a:endCxn id="102" idx="3"/>
          </p:cNvCxnSpPr>
          <p:nvPr/>
        </p:nvCxnSpPr>
        <p:spPr>
          <a:xfrm flipV="1">
            <a:off x="2298845" y="3213106"/>
            <a:ext cx="1763995" cy="571288"/>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V="1">
            <a:off x="2360759" y="2944460"/>
            <a:ext cx="1566794" cy="828750"/>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flipV="1">
            <a:off x="2349221" y="3612483"/>
            <a:ext cx="1481332" cy="170020"/>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85" idx="3"/>
          </p:cNvCxnSpPr>
          <p:nvPr/>
        </p:nvCxnSpPr>
        <p:spPr>
          <a:xfrm>
            <a:off x="2322690" y="3782503"/>
            <a:ext cx="1734188" cy="261988"/>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3638587" y="909825"/>
            <a:ext cx="1917619" cy="254629"/>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7429997" y="1083009"/>
            <a:ext cx="1422184" cy="400110"/>
          </a:xfrm>
          <a:prstGeom prst="rect">
            <a:avLst/>
          </a:prstGeom>
        </p:spPr>
        <p:txBody>
          <a:bodyPr wrap="none">
            <a:spAutoFit/>
          </a:bodyPr>
          <a:lstStyle/>
          <a:p>
            <a:r>
              <a:rPr lang="en-US" altLang="ja-JP" sz="2000" dirty="0">
                <a:latin typeface="Bauhaus 93" panose="04030905020B02020C02" pitchFamily="82" charset="0"/>
              </a:rPr>
              <a:t>Golgi body</a:t>
            </a:r>
            <a:endParaRPr lang="ja-JP" altLang="en-US" sz="2000" dirty="0">
              <a:latin typeface="Bauhaus 93" panose="04030905020B02020C02" pitchFamily="82" charset="0"/>
            </a:endParaRPr>
          </a:p>
        </p:txBody>
      </p:sp>
      <p:sp>
        <p:nvSpPr>
          <p:cNvPr id="75" name="正方形/長方形 74"/>
          <p:cNvSpPr/>
          <p:nvPr/>
        </p:nvSpPr>
        <p:spPr>
          <a:xfrm>
            <a:off x="3951989" y="4365207"/>
            <a:ext cx="1500732" cy="461665"/>
          </a:xfrm>
          <a:prstGeom prst="rect">
            <a:avLst/>
          </a:prstGeom>
        </p:spPr>
        <p:txBody>
          <a:bodyPr wrap="none">
            <a:spAutoFit/>
          </a:bodyPr>
          <a:lstStyle/>
          <a:p>
            <a:r>
              <a:rPr lang="en-US" altLang="ja-JP" sz="2400" dirty="0" smtClean="0">
                <a:latin typeface="Bauhaus 93" panose="04030905020B02020C02" pitchFamily="82" charset="0"/>
              </a:rPr>
              <a:t>Ribosome</a:t>
            </a:r>
            <a:endParaRPr lang="ja-JP" altLang="en-US" sz="2400" dirty="0">
              <a:latin typeface="Bauhaus 93" panose="04030905020B02020C02" pitchFamily="82" charset="0"/>
            </a:endParaRPr>
          </a:p>
        </p:txBody>
      </p:sp>
      <p:pic>
        <p:nvPicPr>
          <p:cNvPr id="76" name="図 75"/>
          <p:cNvPicPr>
            <a:picLocks noChangeAspect="1"/>
          </p:cNvPicPr>
          <p:nvPr/>
        </p:nvPicPr>
        <p:blipFill>
          <a:blip r:embed="rId2"/>
          <a:stretch>
            <a:fillRect/>
          </a:stretch>
        </p:blipFill>
        <p:spPr>
          <a:xfrm>
            <a:off x="7760283" y="2852330"/>
            <a:ext cx="1704309" cy="396010"/>
          </a:xfrm>
          <a:prstGeom prst="rect">
            <a:avLst/>
          </a:prstGeom>
        </p:spPr>
      </p:pic>
      <p:pic>
        <p:nvPicPr>
          <p:cNvPr id="77" name="図 76"/>
          <p:cNvPicPr>
            <a:picLocks noChangeAspect="1"/>
          </p:cNvPicPr>
          <p:nvPr/>
        </p:nvPicPr>
        <p:blipFill>
          <a:blip r:embed="rId2"/>
          <a:stretch>
            <a:fillRect/>
          </a:stretch>
        </p:blipFill>
        <p:spPr>
          <a:xfrm>
            <a:off x="7682264" y="3373219"/>
            <a:ext cx="1814948" cy="421718"/>
          </a:xfrm>
          <a:prstGeom prst="rect">
            <a:avLst/>
          </a:prstGeom>
        </p:spPr>
      </p:pic>
      <p:pic>
        <p:nvPicPr>
          <p:cNvPr id="78" name="図 77"/>
          <p:cNvPicPr>
            <a:picLocks noChangeAspect="1"/>
          </p:cNvPicPr>
          <p:nvPr/>
        </p:nvPicPr>
        <p:blipFill>
          <a:blip r:embed="rId3"/>
          <a:stretch>
            <a:fillRect/>
          </a:stretch>
        </p:blipFill>
        <p:spPr>
          <a:xfrm rot="18528859">
            <a:off x="5591681" y="3184647"/>
            <a:ext cx="1979005" cy="426151"/>
          </a:xfrm>
          <a:prstGeom prst="rect">
            <a:avLst/>
          </a:prstGeom>
          <a:effectLst>
            <a:glow rad="101600">
              <a:schemeClr val="accent2">
                <a:satMod val="175000"/>
                <a:alpha val="40000"/>
              </a:schemeClr>
            </a:glow>
          </a:effectLst>
        </p:spPr>
      </p:pic>
      <p:sp>
        <p:nvSpPr>
          <p:cNvPr id="80" name="フリーフォーム 79"/>
          <p:cNvSpPr/>
          <p:nvPr/>
        </p:nvSpPr>
        <p:spPr>
          <a:xfrm rot="18266180">
            <a:off x="4002708" y="2606994"/>
            <a:ext cx="1355400" cy="1644010"/>
          </a:xfrm>
          <a:custGeom>
            <a:avLst/>
            <a:gdLst>
              <a:gd name="connsiteX0" fmla="*/ 28575 w 914400"/>
              <a:gd name="connsiteY0" fmla="*/ 333375 h 1390650"/>
              <a:gd name="connsiteX1" fmla="*/ 9525 w 914400"/>
              <a:gd name="connsiteY1" fmla="*/ 200025 h 1390650"/>
              <a:gd name="connsiteX2" fmla="*/ 19050 w 914400"/>
              <a:gd name="connsiteY2" fmla="*/ 47625 h 1390650"/>
              <a:gd name="connsiteX3" fmla="*/ 38100 w 914400"/>
              <a:gd name="connsiteY3" fmla="*/ 19050 h 1390650"/>
              <a:gd name="connsiteX4" fmla="*/ 95250 w 914400"/>
              <a:gd name="connsiteY4" fmla="*/ 0 h 1390650"/>
              <a:gd name="connsiteX5" fmla="*/ 190500 w 914400"/>
              <a:gd name="connsiteY5" fmla="*/ 9525 h 1390650"/>
              <a:gd name="connsiteX6" fmla="*/ 219075 w 914400"/>
              <a:gd name="connsiteY6" fmla="*/ 19050 h 1390650"/>
              <a:gd name="connsiteX7" fmla="*/ 228600 w 914400"/>
              <a:gd name="connsiteY7" fmla="*/ 47625 h 1390650"/>
              <a:gd name="connsiteX8" fmla="*/ 257175 w 914400"/>
              <a:gd name="connsiteY8" fmla="*/ 76200 h 1390650"/>
              <a:gd name="connsiteX9" fmla="*/ 266700 w 914400"/>
              <a:gd name="connsiteY9" fmla="*/ 104775 h 1390650"/>
              <a:gd name="connsiteX10" fmla="*/ 295275 w 914400"/>
              <a:gd name="connsiteY10" fmla="*/ 161925 h 1390650"/>
              <a:gd name="connsiteX11" fmla="*/ 285750 w 914400"/>
              <a:gd name="connsiteY11" fmla="*/ 295275 h 1390650"/>
              <a:gd name="connsiteX12" fmla="*/ 266700 w 914400"/>
              <a:gd name="connsiteY12" fmla="*/ 323850 h 1390650"/>
              <a:gd name="connsiteX13" fmla="*/ 209550 w 914400"/>
              <a:gd name="connsiteY13" fmla="*/ 371475 h 1390650"/>
              <a:gd name="connsiteX14" fmla="*/ 190500 w 914400"/>
              <a:gd name="connsiteY14" fmla="*/ 400050 h 1390650"/>
              <a:gd name="connsiteX15" fmla="*/ 161925 w 914400"/>
              <a:gd name="connsiteY15" fmla="*/ 409575 h 1390650"/>
              <a:gd name="connsiteX16" fmla="*/ 104775 w 914400"/>
              <a:gd name="connsiteY16" fmla="*/ 466725 h 1390650"/>
              <a:gd name="connsiteX17" fmla="*/ 38100 w 914400"/>
              <a:gd name="connsiteY17" fmla="*/ 552450 h 1390650"/>
              <a:gd name="connsiteX18" fmla="*/ 19050 w 914400"/>
              <a:gd name="connsiteY18" fmla="*/ 609600 h 1390650"/>
              <a:gd name="connsiteX19" fmla="*/ 9525 w 914400"/>
              <a:gd name="connsiteY19" fmla="*/ 638175 h 1390650"/>
              <a:gd name="connsiteX20" fmla="*/ 0 w 914400"/>
              <a:gd name="connsiteY20" fmla="*/ 695325 h 1390650"/>
              <a:gd name="connsiteX21" fmla="*/ 19050 w 914400"/>
              <a:gd name="connsiteY21" fmla="*/ 847725 h 1390650"/>
              <a:gd name="connsiteX22" fmla="*/ 47625 w 914400"/>
              <a:gd name="connsiteY22" fmla="*/ 904875 h 1390650"/>
              <a:gd name="connsiteX23" fmla="*/ 76200 w 914400"/>
              <a:gd name="connsiteY23" fmla="*/ 923925 h 1390650"/>
              <a:gd name="connsiteX24" fmla="*/ 114300 w 914400"/>
              <a:gd name="connsiteY24" fmla="*/ 1009650 h 1390650"/>
              <a:gd name="connsiteX25" fmla="*/ 142875 w 914400"/>
              <a:gd name="connsiteY25" fmla="*/ 1028700 h 1390650"/>
              <a:gd name="connsiteX26" fmla="*/ 171450 w 914400"/>
              <a:gd name="connsiteY26" fmla="*/ 1057275 h 1390650"/>
              <a:gd name="connsiteX27" fmla="*/ 209550 w 914400"/>
              <a:gd name="connsiteY27" fmla="*/ 1123950 h 1390650"/>
              <a:gd name="connsiteX28" fmla="*/ 257175 w 914400"/>
              <a:gd name="connsiteY28" fmla="*/ 1209675 h 1390650"/>
              <a:gd name="connsiteX29" fmla="*/ 276225 w 914400"/>
              <a:gd name="connsiteY29" fmla="*/ 1238250 h 1390650"/>
              <a:gd name="connsiteX30" fmla="*/ 419100 w 914400"/>
              <a:gd name="connsiteY30" fmla="*/ 1228725 h 1390650"/>
              <a:gd name="connsiteX31" fmla="*/ 447675 w 914400"/>
              <a:gd name="connsiteY31" fmla="*/ 1219200 h 1390650"/>
              <a:gd name="connsiteX32" fmla="*/ 485775 w 914400"/>
              <a:gd name="connsiteY32" fmla="*/ 1162050 h 1390650"/>
              <a:gd name="connsiteX33" fmla="*/ 438150 w 914400"/>
              <a:gd name="connsiteY33" fmla="*/ 1038225 h 1390650"/>
              <a:gd name="connsiteX34" fmla="*/ 438150 w 914400"/>
              <a:gd name="connsiteY34" fmla="*/ 1038225 h 1390650"/>
              <a:gd name="connsiteX35" fmla="*/ 409575 w 914400"/>
              <a:gd name="connsiteY35" fmla="*/ 923925 h 1390650"/>
              <a:gd name="connsiteX36" fmla="*/ 419100 w 914400"/>
              <a:gd name="connsiteY36" fmla="*/ 809625 h 1390650"/>
              <a:gd name="connsiteX37" fmla="*/ 447675 w 914400"/>
              <a:gd name="connsiteY37" fmla="*/ 723900 h 1390650"/>
              <a:gd name="connsiteX38" fmla="*/ 457200 w 914400"/>
              <a:gd name="connsiteY38" fmla="*/ 695325 h 1390650"/>
              <a:gd name="connsiteX39" fmla="*/ 476250 w 914400"/>
              <a:gd name="connsiteY39" fmla="*/ 666750 h 1390650"/>
              <a:gd name="connsiteX40" fmla="*/ 495300 w 914400"/>
              <a:gd name="connsiteY40" fmla="*/ 609600 h 1390650"/>
              <a:gd name="connsiteX41" fmla="*/ 533400 w 914400"/>
              <a:gd name="connsiteY41" fmla="*/ 552450 h 1390650"/>
              <a:gd name="connsiteX42" fmla="*/ 581025 w 914400"/>
              <a:gd name="connsiteY42" fmla="*/ 495300 h 1390650"/>
              <a:gd name="connsiteX43" fmla="*/ 609600 w 914400"/>
              <a:gd name="connsiteY43" fmla="*/ 476250 h 1390650"/>
              <a:gd name="connsiteX44" fmla="*/ 619125 w 914400"/>
              <a:gd name="connsiteY44" fmla="*/ 447675 h 1390650"/>
              <a:gd name="connsiteX45" fmla="*/ 609600 w 914400"/>
              <a:gd name="connsiteY45" fmla="*/ 323850 h 1390650"/>
              <a:gd name="connsiteX46" fmla="*/ 590550 w 914400"/>
              <a:gd name="connsiteY46" fmla="*/ 266700 h 1390650"/>
              <a:gd name="connsiteX47" fmla="*/ 561975 w 914400"/>
              <a:gd name="connsiteY47" fmla="*/ 200025 h 1390650"/>
              <a:gd name="connsiteX48" fmla="*/ 552450 w 914400"/>
              <a:gd name="connsiteY48" fmla="*/ 171450 h 1390650"/>
              <a:gd name="connsiteX49" fmla="*/ 552450 w 914400"/>
              <a:gd name="connsiteY49" fmla="*/ 28575 h 1390650"/>
              <a:gd name="connsiteX50" fmla="*/ 581025 w 914400"/>
              <a:gd name="connsiteY50" fmla="*/ 19050 h 1390650"/>
              <a:gd name="connsiteX51" fmla="*/ 685800 w 914400"/>
              <a:gd name="connsiteY51" fmla="*/ 28575 h 1390650"/>
              <a:gd name="connsiteX52" fmla="*/ 800100 w 914400"/>
              <a:gd name="connsiteY52" fmla="*/ 123825 h 1390650"/>
              <a:gd name="connsiteX53" fmla="*/ 828675 w 914400"/>
              <a:gd name="connsiteY53" fmla="*/ 152400 h 1390650"/>
              <a:gd name="connsiteX54" fmla="*/ 866775 w 914400"/>
              <a:gd name="connsiteY54" fmla="*/ 219075 h 1390650"/>
              <a:gd name="connsiteX55" fmla="*/ 895350 w 914400"/>
              <a:gd name="connsiteY55" fmla="*/ 304800 h 1390650"/>
              <a:gd name="connsiteX56" fmla="*/ 914400 w 914400"/>
              <a:gd name="connsiteY56" fmla="*/ 409575 h 1390650"/>
              <a:gd name="connsiteX57" fmla="*/ 904875 w 914400"/>
              <a:gd name="connsiteY57" fmla="*/ 809625 h 1390650"/>
              <a:gd name="connsiteX58" fmla="*/ 895350 w 914400"/>
              <a:gd name="connsiteY58" fmla="*/ 866775 h 1390650"/>
              <a:gd name="connsiteX59" fmla="*/ 800100 w 914400"/>
              <a:gd name="connsiteY59" fmla="*/ 981075 h 1390650"/>
              <a:gd name="connsiteX60" fmla="*/ 771525 w 914400"/>
              <a:gd name="connsiteY60" fmla="*/ 1009650 h 1390650"/>
              <a:gd name="connsiteX61" fmla="*/ 762000 w 914400"/>
              <a:gd name="connsiteY61" fmla="*/ 1038225 h 1390650"/>
              <a:gd name="connsiteX62" fmla="*/ 714375 w 914400"/>
              <a:gd name="connsiteY62" fmla="*/ 1095375 h 1390650"/>
              <a:gd name="connsiteX63" fmla="*/ 695325 w 914400"/>
              <a:gd name="connsiteY63" fmla="*/ 1152525 h 1390650"/>
              <a:gd name="connsiteX64" fmla="*/ 685800 w 914400"/>
              <a:gd name="connsiteY64" fmla="*/ 1181100 h 1390650"/>
              <a:gd name="connsiteX65" fmla="*/ 676275 w 914400"/>
              <a:gd name="connsiteY65" fmla="*/ 1219200 h 1390650"/>
              <a:gd name="connsiteX66" fmla="*/ 704850 w 914400"/>
              <a:gd name="connsiteY66" fmla="*/ 1362075 h 1390650"/>
              <a:gd name="connsiteX67" fmla="*/ 733425 w 914400"/>
              <a:gd name="connsiteY67" fmla="*/ 1381125 h 1390650"/>
              <a:gd name="connsiteX68" fmla="*/ 762000 w 914400"/>
              <a:gd name="connsiteY68" fmla="*/ 1390650 h 1390650"/>
              <a:gd name="connsiteX69" fmla="*/ 800100 w 914400"/>
              <a:gd name="connsiteY69" fmla="*/ 1381125 h 1390650"/>
              <a:gd name="connsiteX70" fmla="*/ 771525 w 914400"/>
              <a:gd name="connsiteY70" fmla="*/ 1362075 h 1390650"/>
              <a:gd name="connsiteX71" fmla="*/ 676275 w 914400"/>
              <a:gd name="connsiteY71" fmla="*/ 1362075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14400" h="1390650">
                <a:moveTo>
                  <a:pt x="28575" y="333375"/>
                </a:moveTo>
                <a:cubicBezTo>
                  <a:pt x="19782" y="289408"/>
                  <a:pt x="9525" y="245276"/>
                  <a:pt x="9525" y="200025"/>
                </a:cubicBezTo>
                <a:cubicBezTo>
                  <a:pt x="9525" y="149126"/>
                  <a:pt x="11112" y="97901"/>
                  <a:pt x="19050" y="47625"/>
                </a:cubicBezTo>
                <a:cubicBezTo>
                  <a:pt x="20835" y="36317"/>
                  <a:pt x="28392" y="25117"/>
                  <a:pt x="38100" y="19050"/>
                </a:cubicBezTo>
                <a:cubicBezTo>
                  <a:pt x="55128" y="8407"/>
                  <a:pt x="95250" y="0"/>
                  <a:pt x="95250" y="0"/>
                </a:cubicBezTo>
                <a:cubicBezTo>
                  <a:pt x="127000" y="3175"/>
                  <a:pt x="158963" y="4673"/>
                  <a:pt x="190500" y="9525"/>
                </a:cubicBezTo>
                <a:cubicBezTo>
                  <a:pt x="200423" y="11052"/>
                  <a:pt x="211975" y="11950"/>
                  <a:pt x="219075" y="19050"/>
                </a:cubicBezTo>
                <a:cubicBezTo>
                  <a:pt x="226175" y="26150"/>
                  <a:pt x="223031" y="39271"/>
                  <a:pt x="228600" y="47625"/>
                </a:cubicBezTo>
                <a:cubicBezTo>
                  <a:pt x="236072" y="58833"/>
                  <a:pt x="247650" y="66675"/>
                  <a:pt x="257175" y="76200"/>
                </a:cubicBezTo>
                <a:cubicBezTo>
                  <a:pt x="260350" y="85725"/>
                  <a:pt x="262210" y="95795"/>
                  <a:pt x="266700" y="104775"/>
                </a:cubicBezTo>
                <a:cubicBezTo>
                  <a:pt x="303629" y="178633"/>
                  <a:pt x="271334" y="90101"/>
                  <a:pt x="295275" y="161925"/>
                </a:cubicBezTo>
                <a:cubicBezTo>
                  <a:pt x="292100" y="206375"/>
                  <a:pt x="293494" y="251390"/>
                  <a:pt x="285750" y="295275"/>
                </a:cubicBezTo>
                <a:cubicBezTo>
                  <a:pt x="283761" y="306548"/>
                  <a:pt x="274029" y="315056"/>
                  <a:pt x="266700" y="323850"/>
                </a:cubicBezTo>
                <a:cubicBezTo>
                  <a:pt x="243781" y="351352"/>
                  <a:pt x="237647" y="352744"/>
                  <a:pt x="209550" y="371475"/>
                </a:cubicBezTo>
                <a:cubicBezTo>
                  <a:pt x="203200" y="381000"/>
                  <a:pt x="199439" y="392899"/>
                  <a:pt x="190500" y="400050"/>
                </a:cubicBezTo>
                <a:cubicBezTo>
                  <a:pt x="182660" y="406322"/>
                  <a:pt x="169850" y="403411"/>
                  <a:pt x="161925" y="409575"/>
                </a:cubicBezTo>
                <a:cubicBezTo>
                  <a:pt x="140659" y="426115"/>
                  <a:pt x="119719" y="444309"/>
                  <a:pt x="104775" y="466725"/>
                </a:cubicBezTo>
                <a:cubicBezTo>
                  <a:pt x="59203" y="535083"/>
                  <a:pt x="82864" y="507686"/>
                  <a:pt x="38100" y="552450"/>
                </a:cubicBezTo>
                <a:lnTo>
                  <a:pt x="19050" y="609600"/>
                </a:lnTo>
                <a:cubicBezTo>
                  <a:pt x="15875" y="619125"/>
                  <a:pt x="11176" y="628271"/>
                  <a:pt x="9525" y="638175"/>
                </a:cubicBezTo>
                <a:lnTo>
                  <a:pt x="0" y="695325"/>
                </a:lnTo>
                <a:cubicBezTo>
                  <a:pt x="7383" y="783919"/>
                  <a:pt x="1358" y="785803"/>
                  <a:pt x="19050" y="847725"/>
                </a:cubicBezTo>
                <a:cubicBezTo>
                  <a:pt x="25248" y="869416"/>
                  <a:pt x="30927" y="888177"/>
                  <a:pt x="47625" y="904875"/>
                </a:cubicBezTo>
                <a:cubicBezTo>
                  <a:pt x="55720" y="912970"/>
                  <a:pt x="66675" y="917575"/>
                  <a:pt x="76200" y="923925"/>
                </a:cubicBezTo>
                <a:cubicBezTo>
                  <a:pt x="85631" y="952219"/>
                  <a:pt x="91659" y="987009"/>
                  <a:pt x="114300" y="1009650"/>
                </a:cubicBezTo>
                <a:cubicBezTo>
                  <a:pt x="122395" y="1017745"/>
                  <a:pt x="134081" y="1021371"/>
                  <a:pt x="142875" y="1028700"/>
                </a:cubicBezTo>
                <a:cubicBezTo>
                  <a:pt x="153223" y="1037324"/>
                  <a:pt x="162826" y="1046927"/>
                  <a:pt x="171450" y="1057275"/>
                </a:cubicBezTo>
                <a:cubicBezTo>
                  <a:pt x="185517" y="1074156"/>
                  <a:pt x="201330" y="1104769"/>
                  <a:pt x="209550" y="1123950"/>
                </a:cubicBezTo>
                <a:cubicBezTo>
                  <a:pt x="239727" y="1194363"/>
                  <a:pt x="182921" y="1098295"/>
                  <a:pt x="257175" y="1209675"/>
                </a:cubicBezTo>
                <a:lnTo>
                  <a:pt x="276225" y="1238250"/>
                </a:lnTo>
                <a:cubicBezTo>
                  <a:pt x="323850" y="1235075"/>
                  <a:pt x="371661" y="1233996"/>
                  <a:pt x="419100" y="1228725"/>
                </a:cubicBezTo>
                <a:cubicBezTo>
                  <a:pt x="429079" y="1227616"/>
                  <a:pt x="440575" y="1226300"/>
                  <a:pt x="447675" y="1219200"/>
                </a:cubicBezTo>
                <a:cubicBezTo>
                  <a:pt x="463864" y="1203011"/>
                  <a:pt x="485775" y="1162050"/>
                  <a:pt x="485775" y="1162050"/>
                </a:cubicBezTo>
                <a:cubicBezTo>
                  <a:pt x="473012" y="1072710"/>
                  <a:pt x="488703" y="1114055"/>
                  <a:pt x="438150" y="1038225"/>
                </a:cubicBezTo>
                <a:lnTo>
                  <a:pt x="438150" y="1038225"/>
                </a:lnTo>
                <a:cubicBezTo>
                  <a:pt x="412993" y="962753"/>
                  <a:pt x="422401" y="1000882"/>
                  <a:pt x="409575" y="923925"/>
                </a:cubicBezTo>
                <a:cubicBezTo>
                  <a:pt x="412750" y="885825"/>
                  <a:pt x="412815" y="847337"/>
                  <a:pt x="419100" y="809625"/>
                </a:cubicBezTo>
                <a:lnTo>
                  <a:pt x="447675" y="723900"/>
                </a:lnTo>
                <a:cubicBezTo>
                  <a:pt x="450850" y="714375"/>
                  <a:pt x="451631" y="703679"/>
                  <a:pt x="457200" y="695325"/>
                </a:cubicBezTo>
                <a:cubicBezTo>
                  <a:pt x="463550" y="685800"/>
                  <a:pt x="471601" y="677211"/>
                  <a:pt x="476250" y="666750"/>
                </a:cubicBezTo>
                <a:cubicBezTo>
                  <a:pt x="484405" y="648400"/>
                  <a:pt x="484161" y="626308"/>
                  <a:pt x="495300" y="609600"/>
                </a:cubicBezTo>
                <a:lnTo>
                  <a:pt x="533400" y="552450"/>
                </a:lnTo>
                <a:cubicBezTo>
                  <a:pt x="552131" y="524353"/>
                  <a:pt x="553523" y="518219"/>
                  <a:pt x="581025" y="495300"/>
                </a:cubicBezTo>
                <a:cubicBezTo>
                  <a:pt x="589819" y="487971"/>
                  <a:pt x="600075" y="482600"/>
                  <a:pt x="609600" y="476250"/>
                </a:cubicBezTo>
                <a:cubicBezTo>
                  <a:pt x="612775" y="466725"/>
                  <a:pt x="619125" y="457715"/>
                  <a:pt x="619125" y="447675"/>
                </a:cubicBezTo>
                <a:cubicBezTo>
                  <a:pt x="619125" y="406278"/>
                  <a:pt x="616056" y="364740"/>
                  <a:pt x="609600" y="323850"/>
                </a:cubicBezTo>
                <a:cubicBezTo>
                  <a:pt x="606468" y="304015"/>
                  <a:pt x="596900" y="285750"/>
                  <a:pt x="590550" y="266700"/>
                </a:cubicBezTo>
                <a:cubicBezTo>
                  <a:pt x="568212" y="199687"/>
                  <a:pt x="597285" y="282415"/>
                  <a:pt x="561975" y="200025"/>
                </a:cubicBezTo>
                <a:cubicBezTo>
                  <a:pt x="558020" y="190797"/>
                  <a:pt x="555625" y="180975"/>
                  <a:pt x="552450" y="171450"/>
                </a:cubicBezTo>
                <a:cubicBezTo>
                  <a:pt x="546016" y="126413"/>
                  <a:pt x="532488" y="73489"/>
                  <a:pt x="552450" y="28575"/>
                </a:cubicBezTo>
                <a:cubicBezTo>
                  <a:pt x="556528" y="19400"/>
                  <a:pt x="571500" y="22225"/>
                  <a:pt x="581025" y="19050"/>
                </a:cubicBezTo>
                <a:cubicBezTo>
                  <a:pt x="615950" y="22225"/>
                  <a:pt x="652156" y="18680"/>
                  <a:pt x="685800" y="28575"/>
                </a:cubicBezTo>
                <a:cubicBezTo>
                  <a:pt x="723373" y="39626"/>
                  <a:pt x="776174" y="99899"/>
                  <a:pt x="800100" y="123825"/>
                </a:cubicBezTo>
                <a:cubicBezTo>
                  <a:pt x="809625" y="133350"/>
                  <a:pt x="821203" y="141192"/>
                  <a:pt x="828675" y="152400"/>
                </a:cubicBezTo>
                <a:cubicBezTo>
                  <a:pt x="844972" y="176846"/>
                  <a:pt x="855789" y="190511"/>
                  <a:pt x="866775" y="219075"/>
                </a:cubicBezTo>
                <a:cubicBezTo>
                  <a:pt x="877588" y="247188"/>
                  <a:pt x="889443" y="275264"/>
                  <a:pt x="895350" y="304800"/>
                </a:cubicBezTo>
                <a:cubicBezTo>
                  <a:pt x="908663" y="371363"/>
                  <a:pt x="902213" y="336456"/>
                  <a:pt x="914400" y="409575"/>
                </a:cubicBezTo>
                <a:cubicBezTo>
                  <a:pt x="911225" y="542925"/>
                  <a:pt x="910428" y="676353"/>
                  <a:pt x="904875" y="809625"/>
                </a:cubicBezTo>
                <a:cubicBezTo>
                  <a:pt x="904071" y="828921"/>
                  <a:pt x="902778" y="848948"/>
                  <a:pt x="895350" y="866775"/>
                </a:cubicBezTo>
                <a:cubicBezTo>
                  <a:pt x="876406" y="912241"/>
                  <a:pt x="833314" y="947861"/>
                  <a:pt x="800100" y="981075"/>
                </a:cubicBezTo>
                <a:lnTo>
                  <a:pt x="771525" y="1009650"/>
                </a:lnTo>
                <a:cubicBezTo>
                  <a:pt x="768350" y="1019175"/>
                  <a:pt x="766490" y="1029245"/>
                  <a:pt x="762000" y="1038225"/>
                </a:cubicBezTo>
                <a:cubicBezTo>
                  <a:pt x="748739" y="1064747"/>
                  <a:pt x="735441" y="1074309"/>
                  <a:pt x="714375" y="1095375"/>
                </a:cubicBezTo>
                <a:lnTo>
                  <a:pt x="695325" y="1152525"/>
                </a:lnTo>
                <a:cubicBezTo>
                  <a:pt x="692150" y="1162050"/>
                  <a:pt x="688235" y="1171360"/>
                  <a:pt x="685800" y="1181100"/>
                </a:cubicBezTo>
                <a:lnTo>
                  <a:pt x="676275" y="1219200"/>
                </a:lnTo>
                <a:cubicBezTo>
                  <a:pt x="680639" y="1271572"/>
                  <a:pt x="666423" y="1323648"/>
                  <a:pt x="704850" y="1362075"/>
                </a:cubicBezTo>
                <a:cubicBezTo>
                  <a:pt x="712945" y="1370170"/>
                  <a:pt x="723186" y="1376005"/>
                  <a:pt x="733425" y="1381125"/>
                </a:cubicBezTo>
                <a:cubicBezTo>
                  <a:pt x="742405" y="1385615"/>
                  <a:pt x="752475" y="1387475"/>
                  <a:pt x="762000" y="1390650"/>
                </a:cubicBezTo>
                <a:cubicBezTo>
                  <a:pt x="774700" y="1387475"/>
                  <a:pt x="795960" y="1393544"/>
                  <a:pt x="800100" y="1381125"/>
                </a:cubicBezTo>
                <a:cubicBezTo>
                  <a:pt x="803720" y="1370265"/>
                  <a:pt x="782840" y="1363816"/>
                  <a:pt x="771525" y="1362075"/>
                </a:cubicBezTo>
                <a:cubicBezTo>
                  <a:pt x="740144" y="1357247"/>
                  <a:pt x="708025" y="1362075"/>
                  <a:pt x="676275" y="1362075"/>
                </a:cubicBezTo>
              </a:path>
            </a:pathLst>
          </a:custGeom>
          <a:noFill/>
          <a:ln w="76200">
            <a:solidFill>
              <a:srgbClr val="C00000"/>
            </a:solidFill>
          </a:ln>
          <a:effectLst>
            <a:glow rad="228600">
              <a:schemeClr val="accent4">
                <a:satMod val="175000"/>
                <a:alpha val="40000"/>
              </a:schemeClr>
            </a:glow>
            <a:innerShdw blurRad="114300">
              <a:prstClr val="black"/>
            </a:innerShdw>
            <a:softEdge rad="12700"/>
          </a:effectLst>
          <a:scene3d>
            <a:camera prst="isometricBottomDown"/>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涙形 80"/>
          <p:cNvSpPr/>
          <p:nvPr/>
        </p:nvSpPr>
        <p:spPr>
          <a:xfrm rot="11510656">
            <a:off x="5076351" y="2427069"/>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涙形 81"/>
          <p:cNvSpPr/>
          <p:nvPr/>
        </p:nvSpPr>
        <p:spPr>
          <a:xfrm rot="13502564">
            <a:off x="4950231" y="2852751"/>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涙形 82"/>
          <p:cNvSpPr/>
          <p:nvPr/>
        </p:nvSpPr>
        <p:spPr>
          <a:xfrm rot="13502564">
            <a:off x="5017942" y="3446549"/>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涙形 83"/>
          <p:cNvSpPr/>
          <p:nvPr/>
        </p:nvSpPr>
        <p:spPr>
          <a:xfrm rot="15032568">
            <a:off x="4984778" y="3811796"/>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涙形 84"/>
          <p:cNvSpPr/>
          <p:nvPr/>
        </p:nvSpPr>
        <p:spPr>
          <a:xfrm rot="1923819">
            <a:off x="4057848" y="3865500"/>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涙形 87"/>
          <p:cNvSpPr/>
          <p:nvPr/>
        </p:nvSpPr>
        <p:spPr>
          <a:xfrm rot="15619428">
            <a:off x="4571080" y="3920688"/>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涙形 88"/>
          <p:cNvSpPr/>
          <p:nvPr/>
        </p:nvSpPr>
        <p:spPr>
          <a:xfrm rot="3125780">
            <a:off x="3848919" y="3470319"/>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涙形 89"/>
          <p:cNvSpPr/>
          <p:nvPr/>
        </p:nvSpPr>
        <p:spPr>
          <a:xfrm rot="6494414">
            <a:off x="4600309" y="2375628"/>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涙形 90"/>
          <p:cNvSpPr/>
          <p:nvPr/>
        </p:nvSpPr>
        <p:spPr>
          <a:xfrm rot="3850196">
            <a:off x="3947555" y="2756040"/>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涙形 92"/>
          <p:cNvSpPr/>
          <p:nvPr/>
        </p:nvSpPr>
        <p:spPr>
          <a:xfrm rot="1549117">
            <a:off x="4544047" y="2907972"/>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涙形 94"/>
          <p:cNvSpPr/>
          <p:nvPr/>
        </p:nvSpPr>
        <p:spPr>
          <a:xfrm rot="13502564">
            <a:off x="4648066" y="3303281"/>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涙形 100"/>
          <p:cNvSpPr/>
          <p:nvPr/>
        </p:nvSpPr>
        <p:spPr>
          <a:xfrm rot="13502564">
            <a:off x="5158479" y="2968740"/>
            <a:ext cx="262551" cy="253497"/>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涙形 101"/>
          <p:cNvSpPr/>
          <p:nvPr/>
        </p:nvSpPr>
        <p:spPr>
          <a:xfrm rot="3850196">
            <a:off x="4062854" y="3109947"/>
            <a:ext cx="262551" cy="285470"/>
          </a:xfrm>
          <a:prstGeom prst="teardrop">
            <a:avLst/>
          </a:prstGeom>
          <a:solidFill>
            <a:srgbClr val="FF0000"/>
          </a:solidFill>
          <a:ln>
            <a:noFill/>
            <a:prstDash val="sysDash"/>
          </a:ln>
          <a:effectLst>
            <a:glow rad="63500">
              <a:schemeClr val="accent3">
                <a:satMod val="175000"/>
                <a:alpha val="40000"/>
              </a:schemeClr>
            </a:glow>
            <a:outerShdw blurRad="149987" dist="250190" dir="8460000" algn="ctr">
              <a:srgbClr val="000000">
                <a:alpha val="28000"/>
              </a:srgbClr>
            </a:outerShdw>
            <a:reflection blurRad="6350" stA="50000" endA="300" endPos="90000" dir="5400000" sy="-100000" algn="bl" rotWithShape="0"/>
            <a:softEdge rad="317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図 102"/>
          <p:cNvPicPr>
            <a:picLocks noChangeAspect="1"/>
          </p:cNvPicPr>
          <p:nvPr/>
        </p:nvPicPr>
        <p:blipFill>
          <a:blip r:embed="rId4"/>
          <a:stretch>
            <a:fillRect/>
          </a:stretch>
        </p:blipFill>
        <p:spPr>
          <a:xfrm>
            <a:off x="6600464" y="4966041"/>
            <a:ext cx="368493" cy="572392"/>
          </a:xfrm>
          <a:prstGeom prst="rect">
            <a:avLst/>
          </a:prstGeom>
        </p:spPr>
      </p:pic>
      <p:pic>
        <p:nvPicPr>
          <p:cNvPr id="107" name="図 106"/>
          <p:cNvPicPr>
            <a:picLocks noChangeAspect="1"/>
          </p:cNvPicPr>
          <p:nvPr/>
        </p:nvPicPr>
        <p:blipFill>
          <a:blip r:embed="rId4"/>
          <a:stretch>
            <a:fillRect/>
          </a:stretch>
        </p:blipFill>
        <p:spPr>
          <a:xfrm>
            <a:off x="7145611" y="5469195"/>
            <a:ext cx="417301" cy="648207"/>
          </a:xfrm>
          <a:prstGeom prst="rect">
            <a:avLst/>
          </a:prstGeom>
        </p:spPr>
      </p:pic>
      <p:pic>
        <p:nvPicPr>
          <p:cNvPr id="109" name="図 108"/>
          <p:cNvPicPr>
            <a:picLocks noChangeAspect="1"/>
          </p:cNvPicPr>
          <p:nvPr/>
        </p:nvPicPr>
        <p:blipFill>
          <a:blip r:embed="rId4"/>
          <a:stretch>
            <a:fillRect/>
          </a:stretch>
        </p:blipFill>
        <p:spPr>
          <a:xfrm rot="17748226">
            <a:off x="6461279" y="5410276"/>
            <a:ext cx="339817" cy="648207"/>
          </a:xfrm>
          <a:prstGeom prst="rect">
            <a:avLst/>
          </a:prstGeom>
        </p:spPr>
      </p:pic>
      <p:pic>
        <p:nvPicPr>
          <p:cNvPr id="110" name="図 109"/>
          <p:cNvPicPr>
            <a:picLocks noChangeAspect="1"/>
          </p:cNvPicPr>
          <p:nvPr/>
        </p:nvPicPr>
        <p:blipFill>
          <a:blip r:embed="rId4"/>
          <a:stretch>
            <a:fillRect/>
          </a:stretch>
        </p:blipFill>
        <p:spPr>
          <a:xfrm rot="16200000">
            <a:off x="5398809" y="5350147"/>
            <a:ext cx="293787" cy="531881"/>
          </a:xfrm>
          <a:prstGeom prst="rect">
            <a:avLst/>
          </a:prstGeom>
        </p:spPr>
      </p:pic>
      <p:pic>
        <p:nvPicPr>
          <p:cNvPr id="111" name="図 110"/>
          <p:cNvPicPr>
            <a:picLocks noChangeAspect="1"/>
          </p:cNvPicPr>
          <p:nvPr/>
        </p:nvPicPr>
        <p:blipFill>
          <a:blip r:embed="rId4"/>
          <a:stretch>
            <a:fillRect/>
          </a:stretch>
        </p:blipFill>
        <p:spPr>
          <a:xfrm rot="16200000">
            <a:off x="5818253" y="4917279"/>
            <a:ext cx="417301" cy="648207"/>
          </a:xfrm>
          <a:prstGeom prst="rect">
            <a:avLst/>
          </a:prstGeom>
        </p:spPr>
      </p:pic>
      <p:pic>
        <p:nvPicPr>
          <p:cNvPr id="112" name="図 111"/>
          <p:cNvPicPr>
            <a:picLocks noChangeAspect="1"/>
          </p:cNvPicPr>
          <p:nvPr/>
        </p:nvPicPr>
        <p:blipFill>
          <a:blip r:embed="rId4"/>
          <a:stretch>
            <a:fillRect/>
          </a:stretch>
        </p:blipFill>
        <p:spPr>
          <a:xfrm rot="5400000">
            <a:off x="8071646" y="5350242"/>
            <a:ext cx="338694" cy="648207"/>
          </a:xfrm>
          <a:prstGeom prst="rect">
            <a:avLst/>
          </a:prstGeom>
        </p:spPr>
      </p:pic>
      <p:pic>
        <p:nvPicPr>
          <p:cNvPr id="113" name="図 112"/>
          <p:cNvPicPr>
            <a:picLocks noChangeAspect="1"/>
          </p:cNvPicPr>
          <p:nvPr/>
        </p:nvPicPr>
        <p:blipFill>
          <a:blip r:embed="rId4"/>
          <a:stretch>
            <a:fillRect/>
          </a:stretch>
        </p:blipFill>
        <p:spPr>
          <a:xfrm rot="20325813">
            <a:off x="6015029" y="5777426"/>
            <a:ext cx="367997" cy="648207"/>
          </a:xfrm>
          <a:prstGeom prst="rect">
            <a:avLst/>
          </a:prstGeom>
        </p:spPr>
      </p:pic>
      <p:pic>
        <p:nvPicPr>
          <p:cNvPr id="114" name="図 113"/>
          <p:cNvPicPr>
            <a:picLocks noChangeAspect="1"/>
          </p:cNvPicPr>
          <p:nvPr/>
        </p:nvPicPr>
        <p:blipFill>
          <a:blip r:embed="rId4"/>
          <a:stretch>
            <a:fillRect/>
          </a:stretch>
        </p:blipFill>
        <p:spPr>
          <a:xfrm rot="16200000">
            <a:off x="6739081" y="5979962"/>
            <a:ext cx="332412" cy="648207"/>
          </a:xfrm>
          <a:prstGeom prst="rect">
            <a:avLst/>
          </a:prstGeom>
        </p:spPr>
      </p:pic>
      <p:pic>
        <p:nvPicPr>
          <p:cNvPr id="115" name="図 114"/>
          <p:cNvPicPr>
            <a:picLocks noChangeAspect="1"/>
          </p:cNvPicPr>
          <p:nvPr/>
        </p:nvPicPr>
        <p:blipFill>
          <a:blip r:embed="rId4"/>
          <a:stretch>
            <a:fillRect/>
          </a:stretch>
        </p:blipFill>
        <p:spPr>
          <a:xfrm rot="18356921">
            <a:off x="5378515" y="5789193"/>
            <a:ext cx="358639" cy="557085"/>
          </a:xfrm>
          <a:prstGeom prst="rect">
            <a:avLst/>
          </a:prstGeom>
        </p:spPr>
      </p:pic>
      <p:pic>
        <p:nvPicPr>
          <p:cNvPr id="116" name="図 115"/>
          <p:cNvPicPr>
            <a:picLocks noChangeAspect="1"/>
          </p:cNvPicPr>
          <p:nvPr/>
        </p:nvPicPr>
        <p:blipFill>
          <a:blip r:embed="rId4"/>
          <a:stretch>
            <a:fillRect/>
          </a:stretch>
        </p:blipFill>
        <p:spPr>
          <a:xfrm rot="847331">
            <a:off x="4773395" y="5214330"/>
            <a:ext cx="417301" cy="648207"/>
          </a:xfrm>
          <a:prstGeom prst="rect">
            <a:avLst/>
          </a:prstGeom>
        </p:spPr>
      </p:pic>
      <p:pic>
        <p:nvPicPr>
          <p:cNvPr id="117" name="図 116"/>
          <p:cNvPicPr>
            <a:picLocks noChangeAspect="1"/>
          </p:cNvPicPr>
          <p:nvPr/>
        </p:nvPicPr>
        <p:blipFill>
          <a:blip r:embed="rId4"/>
          <a:stretch>
            <a:fillRect/>
          </a:stretch>
        </p:blipFill>
        <p:spPr>
          <a:xfrm rot="3954950">
            <a:off x="7706074" y="5842335"/>
            <a:ext cx="417301" cy="648207"/>
          </a:xfrm>
          <a:prstGeom prst="rect">
            <a:avLst/>
          </a:prstGeom>
        </p:spPr>
      </p:pic>
      <p:pic>
        <p:nvPicPr>
          <p:cNvPr id="4" name="図 3"/>
          <p:cNvPicPr>
            <a:picLocks noChangeAspect="1"/>
          </p:cNvPicPr>
          <p:nvPr/>
        </p:nvPicPr>
        <p:blipFill>
          <a:blip r:embed="rId5"/>
          <a:stretch>
            <a:fillRect/>
          </a:stretch>
        </p:blipFill>
        <p:spPr>
          <a:xfrm rot="20799969">
            <a:off x="5530294" y="314362"/>
            <a:ext cx="2235512" cy="1863461"/>
          </a:xfrm>
          <a:prstGeom prst="rect">
            <a:avLst/>
          </a:prstGeom>
        </p:spPr>
      </p:pic>
    </p:spTree>
    <p:extLst>
      <p:ext uri="{BB962C8B-B14F-4D97-AF65-F5344CB8AC3E}">
        <p14:creationId xmlns:p14="http://schemas.microsoft.com/office/powerpoint/2010/main" val="448921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図 156"/>
          <p:cNvPicPr>
            <a:picLocks noChangeAspect="1"/>
          </p:cNvPicPr>
          <p:nvPr/>
        </p:nvPicPr>
        <p:blipFill>
          <a:blip r:embed="rId2"/>
          <a:stretch>
            <a:fillRect/>
          </a:stretch>
        </p:blipFill>
        <p:spPr>
          <a:xfrm>
            <a:off x="179019" y="165000"/>
            <a:ext cx="2718949" cy="2101564"/>
          </a:xfrm>
          <a:prstGeom prst="rect">
            <a:avLst/>
          </a:prstGeom>
        </p:spPr>
      </p:pic>
      <p:grpSp>
        <p:nvGrpSpPr>
          <p:cNvPr id="68" name="グループ化 67"/>
          <p:cNvGrpSpPr/>
          <p:nvPr/>
        </p:nvGrpSpPr>
        <p:grpSpPr>
          <a:xfrm>
            <a:off x="2674365" y="173881"/>
            <a:ext cx="6834433" cy="6579909"/>
            <a:chOff x="2678783" y="147993"/>
            <a:chExt cx="6834433" cy="6579909"/>
          </a:xfrm>
          <a:effectLst>
            <a:glow rad="101600">
              <a:schemeClr val="accent2">
                <a:satMod val="175000"/>
                <a:alpha val="40000"/>
              </a:schemeClr>
            </a:glow>
          </a:effectLst>
        </p:grpSpPr>
        <p:sp>
          <p:nvSpPr>
            <p:cNvPr id="69" name="楕円 68"/>
            <p:cNvSpPr/>
            <p:nvPr/>
          </p:nvSpPr>
          <p:spPr>
            <a:xfrm>
              <a:off x="2678783" y="147993"/>
              <a:ext cx="6834433" cy="6579909"/>
            </a:xfrm>
            <a:prstGeom prst="ellipse">
              <a:avLst/>
            </a:prstGeom>
            <a:solidFill>
              <a:schemeClr val="bg1"/>
            </a:solidFill>
            <a:ln w="38100">
              <a:solidFill>
                <a:srgbClr val="C0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2770360" y="226337"/>
              <a:ext cx="6645244" cy="6427959"/>
            </a:xfrm>
            <a:prstGeom prst="ellipse">
              <a:avLst/>
            </a:prstGeom>
            <a:solidFill>
              <a:schemeClr val="bg1"/>
            </a:solidFill>
            <a:ln w="38100">
              <a:solidFill>
                <a:schemeClr val="accent2">
                  <a:lumMod val="60000"/>
                  <a:lumOff val="40000"/>
                </a:schemeClr>
              </a:solidFill>
              <a:prstDash val="sysDot"/>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1" name="涙形 70"/>
          <p:cNvSpPr/>
          <p:nvPr/>
        </p:nvSpPr>
        <p:spPr>
          <a:xfrm rot="11510656">
            <a:off x="3977648" y="2445170"/>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p:cNvSpPr/>
          <p:nvPr/>
        </p:nvSpPr>
        <p:spPr>
          <a:xfrm rot="13502564">
            <a:off x="4024646" y="2889957"/>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p:cNvSpPr/>
          <p:nvPr/>
        </p:nvSpPr>
        <p:spPr>
          <a:xfrm rot="13502564">
            <a:off x="3977647" y="3302252"/>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涙形 73"/>
          <p:cNvSpPr/>
          <p:nvPr/>
        </p:nvSpPr>
        <p:spPr>
          <a:xfrm rot="15032568">
            <a:off x="3916316" y="3667126"/>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涙形 74"/>
          <p:cNvSpPr/>
          <p:nvPr/>
        </p:nvSpPr>
        <p:spPr>
          <a:xfrm rot="1923819">
            <a:off x="3084550" y="3902705"/>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涙形 75"/>
          <p:cNvSpPr/>
          <p:nvPr/>
        </p:nvSpPr>
        <p:spPr>
          <a:xfrm rot="15619428">
            <a:off x="3624610" y="3956791"/>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涙形 76"/>
          <p:cNvSpPr/>
          <p:nvPr/>
        </p:nvSpPr>
        <p:spPr>
          <a:xfrm rot="3125780">
            <a:off x="3198972" y="3494265"/>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涙形 77"/>
          <p:cNvSpPr/>
          <p:nvPr/>
        </p:nvSpPr>
        <p:spPr>
          <a:xfrm rot="6494414">
            <a:off x="3531689" y="2328178"/>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涙形 79"/>
          <p:cNvSpPr/>
          <p:nvPr/>
        </p:nvSpPr>
        <p:spPr>
          <a:xfrm rot="3850196">
            <a:off x="3359288" y="2622053"/>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Freeform 43"/>
          <p:cNvSpPr>
            <a:spLocks/>
          </p:cNvSpPr>
          <p:nvPr/>
        </p:nvSpPr>
        <p:spPr bwMode="auto">
          <a:xfrm rot="10441033">
            <a:off x="3349976" y="2603409"/>
            <a:ext cx="682625" cy="1500187"/>
          </a:xfrm>
          <a:custGeom>
            <a:avLst/>
            <a:gdLst>
              <a:gd name="T0" fmla="*/ 378 w 430"/>
              <a:gd name="T1" fmla="*/ 568 h 945"/>
              <a:gd name="T2" fmla="*/ 333 w 430"/>
              <a:gd name="T3" fmla="*/ 704 h 945"/>
              <a:gd name="T4" fmla="*/ 333 w 430"/>
              <a:gd name="T5" fmla="*/ 296 h 945"/>
              <a:gd name="T6" fmla="*/ 423 w 430"/>
              <a:gd name="T7" fmla="*/ 114 h 945"/>
              <a:gd name="T8" fmla="*/ 378 w 430"/>
              <a:gd name="T9" fmla="*/ 23 h 945"/>
              <a:gd name="T10" fmla="*/ 242 w 430"/>
              <a:gd name="T11" fmla="*/ 250 h 945"/>
              <a:gd name="T12" fmla="*/ 242 w 430"/>
              <a:gd name="T13" fmla="*/ 522 h 945"/>
              <a:gd name="T14" fmla="*/ 151 w 430"/>
              <a:gd name="T15" fmla="*/ 885 h 945"/>
              <a:gd name="T16" fmla="*/ 15 w 430"/>
              <a:gd name="T17" fmla="*/ 885 h 945"/>
              <a:gd name="T18" fmla="*/ 61 w 430"/>
              <a:gd name="T19" fmla="*/ 522 h 945"/>
              <a:gd name="T20" fmla="*/ 151 w 430"/>
              <a:gd name="T21" fmla="*/ 16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0" h="945">
                <a:moveTo>
                  <a:pt x="378" y="568"/>
                </a:moveTo>
                <a:cubicBezTo>
                  <a:pt x="359" y="658"/>
                  <a:pt x="340" y="749"/>
                  <a:pt x="333" y="704"/>
                </a:cubicBezTo>
                <a:cubicBezTo>
                  <a:pt x="326" y="659"/>
                  <a:pt x="318" y="394"/>
                  <a:pt x="333" y="296"/>
                </a:cubicBezTo>
                <a:cubicBezTo>
                  <a:pt x="348" y="198"/>
                  <a:pt x="416" y="159"/>
                  <a:pt x="423" y="114"/>
                </a:cubicBezTo>
                <a:cubicBezTo>
                  <a:pt x="430" y="69"/>
                  <a:pt x="408" y="0"/>
                  <a:pt x="378" y="23"/>
                </a:cubicBezTo>
                <a:cubicBezTo>
                  <a:pt x="348" y="46"/>
                  <a:pt x="265" y="167"/>
                  <a:pt x="242" y="250"/>
                </a:cubicBezTo>
                <a:cubicBezTo>
                  <a:pt x="219" y="333"/>
                  <a:pt x="257" y="416"/>
                  <a:pt x="242" y="522"/>
                </a:cubicBezTo>
                <a:cubicBezTo>
                  <a:pt x="227" y="628"/>
                  <a:pt x="189" y="825"/>
                  <a:pt x="151" y="885"/>
                </a:cubicBezTo>
                <a:cubicBezTo>
                  <a:pt x="113" y="945"/>
                  <a:pt x="30" y="945"/>
                  <a:pt x="15" y="885"/>
                </a:cubicBezTo>
                <a:cubicBezTo>
                  <a:pt x="0" y="825"/>
                  <a:pt x="38" y="643"/>
                  <a:pt x="61" y="522"/>
                </a:cubicBezTo>
                <a:cubicBezTo>
                  <a:pt x="84" y="401"/>
                  <a:pt x="117" y="280"/>
                  <a:pt x="151" y="160"/>
                </a:cubicBezTo>
              </a:path>
            </a:pathLst>
          </a:custGeom>
          <a:noFill/>
          <a:ln w="1016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涙形 84"/>
          <p:cNvSpPr/>
          <p:nvPr/>
        </p:nvSpPr>
        <p:spPr>
          <a:xfrm rot="1549117">
            <a:off x="3078523" y="3147712"/>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星 32 87"/>
          <p:cNvSpPr/>
          <p:nvPr/>
        </p:nvSpPr>
        <p:spPr>
          <a:xfrm>
            <a:off x="6249088" y="2328716"/>
            <a:ext cx="2234939" cy="2185415"/>
          </a:xfrm>
          <a:prstGeom prst="star32">
            <a:avLst>
              <a:gd name="adj" fmla="val 48418"/>
            </a:avLst>
          </a:prstGeom>
          <a:noFill/>
          <a:ln w="19050">
            <a:solidFill>
              <a:schemeClr val="accent6">
                <a:lumMod val="50000"/>
              </a:schemeClr>
            </a:solidFill>
            <a:prstDash val="sysDot"/>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6333090" y="2390345"/>
            <a:ext cx="2064385" cy="2060520"/>
          </a:xfrm>
          <a:prstGeom prst="ellipse">
            <a:avLst/>
          </a:prstGeom>
          <a:noFill/>
          <a:ln>
            <a:solidFill>
              <a:srgbClr val="FFC000"/>
            </a:solidFill>
            <a:prstDash val="lgDashDotDot"/>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p:cNvSpPr txBox="1"/>
          <p:nvPr/>
        </p:nvSpPr>
        <p:spPr>
          <a:xfrm>
            <a:off x="7065757" y="1781056"/>
            <a:ext cx="606582" cy="669230"/>
          </a:xfrm>
          <a:prstGeom prst="rect">
            <a:avLst/>
          </a:prstGeom>
          <a:noFill/>
        </p:spPr>
        <p:txBody>
          <a:bodyPr wrap="square" rtlCol="0">
            <a:spAutoFit/>
          </a:bodyPr>
          <a:lstStyle/>
          <a:p>
            <a:pPr algn="ctr"/>
            <a:r>
              <a:rPr kumimoji="1" lang="ja-JP" altLang="en-US" sz="3600" dirty="0" smtClean="0">
                <a:latin typeface="UD デジタル 教科書体 NK-B" panose="02020700000000000000" pitchFamily="18" charset="-128"/>
                <a:ea typeface="UD デジタル 教科書体 NK-B" panose="02020700000000000000" pitchFamily="18" charset="-128"/>
              </a:rPr>
              <a:t>核</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pic>
        <p:nvPicPr>
          <p:cNvPr id="91" name="図 90"/>
          <p:cNvPicPr>
            <a:picLocks noChangeAspect="1"/>
          </p:cNvPicPr>
          <p:nvPr/>
        </p:nvPicPr>
        <p:blipFill>
          <a:blip r:embed="rId3"/>
          <a:stretch>
            <a:fillRect/>
          </a:stretch>
        </p:blipFill>
        <p:spPr>
          <a:xfrm rot="1050571">
            <a:off x="5045376" y="2489412"/>
            <a:ext cx="496573" cy="1788435"/>
          </a:xfrm>
          <a:prstGeom prst="rect">
            <a:avLst/>
          </a:prstGeom>
        </p:spPr>
      </p:pic>
      <p:cxnSp>
        <p:nvCxnSpPr>
          <p:cNvPr id="93" name="直線矢印コネクタ 92"/>
          <p:cNvCxnSpPr/>
          <p:nvPr/>
        </p:nvCxnSpPr>
        <p:spPr>
          <a:xfrm flipH="1">
            <a:off x="5280395" y="3374347"/>
            <a:ext cx="1202101" cy="928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6491018" y="3592770"/>
            <a:ext cx="1189075" cy="523220"/>
          </a:xfrm>
          <a:prstGeom prst="rect">
            <a:avLst/>
          </a:prstGeom>
          <a:noFill/>
        </p:spPr>
        <p:txBody>
          <a:bodyPr wrap="square" rtlCol="0">
            <a:spAutoFit/>
          </a:bodyPr>
          <a:lstStyle/>
          <a:p>
            <a:pPr algn="ctr"/>
            <a:r>
              <a:rPr lang="en-US" altLang="ja-JP" sz="2800" dirty="0" smtClean="0">
                <a:solidFill>
                  <a:srgbClr val="FF0000"/>
                </a:solidFill>
                <a:latin typeface="Cooper Black" panose="0208090404030B020404" pitchFamily="18" charset="0"/>
              </a:rPr>
              <a:t>DNA</a:t>
            </a:r>
            <a:endParaRPr kumimoji="1" lang="ja-JP" altLang="en-US" sz="2800" dirty="0">
              <a:solidFill>
                <a:srgbClr val="FF0000"/>
              </a:solidFill>
              <a:latin typeface="Cooper Black" panose="0208090404030B020404" pitchFamily="18" charset="0"/>
            </a:endParaRPr>
          </a:p>
        </p:txBody>
      </p:sp>
      <p:sp>
        <p:nvSpPr>
          <p:cNvPr id="105" name="Freeform 14"/>
          <p:cNvSpPr>
            <a:spLocks/>
          </p:cNvSpPr>
          <p:nvPr/>
        </p:nvSpPr>
        <p:spPr bwMode="auto">
          <a:xfrm>
            <a:off x="5101873" y="5348077"/>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107" name="Picture 13" descr="第01章03-012p_DNAの構造"/>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854625" y="2483590"/>
            <a:ext cx="992313" cy="175008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直線矢印コネクタ 107"/>
          <p:cNvCxnSpPr/>
          <p:nvPr/>
        </p:nvCxnSpPr>
        <p:spPr>
          <a:xfrm flipH="1">
            <a:off x="4263420" y="3383630"/>
            <a:ext cx="794846"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p:cNvSpPr txBox="1"/>
          <p:nvPr/>
        </p:nvSpPr>
        <p:spPr>
          <a:xfrm>
            <a:off x="4829294" y="2066918"/>
            <a:ext cx="1189075" cy="584775"/>
          </a:xfrm>
          <a:prstGeom prst="rect">
            <a:avLst/>
          </a:prstGeom>
          <a:noFill/>
        </p:spPr>
        <p:txBody>
          <a:bodyPr wrap="square" rtlCol="0">
            <a:spAutoFit/>
          </a:bodyPr>
          <a:lstStyle/>
          <a:p>
            <a:pPr algn="ctr"/>
            <a:r>
              <a:rPr kumimoji="1" lang="en-US" altLang="ja-JP" sz="3200" dirty="0" smtClean="0">
                <a:solidFill>
                  <a:srgbClr val="C00000"/>
                </a:solidFill>
                <a:latin typeface="Cooper Black" panose="0208090404030B020404" pitchFamily="18" charset="0"/>
              </a:rPr>
              <a:t>RNA</a:t>
            </a:r>
            <a:endParaRPr kumimoji="1" lang="ja-JP" altLang="en-US" sz="3200" dirty="0">
              <a:solidFill>
                <a:srgbClr val="C00000"/>
              </a:solidFill>
              <a:latin typeface="Cooper Black" panose="0208090404030B020404" pitchFamily="18" charset="0"/>
            </a:endParaRPr>
          </a:p>
        </p:txBody>
      </p:sp>
      <p:sp>
        <p:nvSpPr>
          <p:cNvPr id="110" name="Freeform 14"/>
          <p:cNvSpPr>
            <a:spLocks/>
          </p:cNvSpPr>
          <p:nvPr/>
        </p:nvSpPr>
        <p:spPr bwMode="auto">
          <a:xfrm rot="1073092">
            <a:off x="5926559" y="5181953"/>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1" name="Freeform 14"/>
          <p:cNvSpPr>
            <a:spLocks/>
          </p:cNvSpPr>
          <p:nvPr/>
        </p:nvSpPr>
        <p:spPr bwMode="auto">
          <a:xfrm>
            <a:off x="5733669" y="5927114"/>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5" name="テキスト ボックス 114"/>
          <p:cNvSpPr txBox="1"/>
          <p:nvPr/>
        </p:nvSpPr>
        <p:spPr>
          <a:xfrm>
            <a:off x="7084560" y="2598530"/>
            <a:ext cx="996914" cy="307777"/>
          </a:xfrm>
          <a:prstGeom prst="rect">
            <a:avLst/>
          </a:prstGeom>
          <a:noFill/>
        </p:spPr>
        <p:txBody>
          <a:bodyPr wrap="square" rtlCol="0">
            <a:spAutoFit/>
          </a:bodyPr>
          <a:lstStyle/>
          <a:p>
            <a:pPr algn="ctr"/>
            <a:r>
              <a:rPr kumimoji="1" lang="ja-JP" altLang="en-US" sz="1400" dirty="0" smtClean="0">
                <a:solidFill>
                  <a:srgbClr val="7030A0"/>
                </a:solidFill>
                <a:latin typeface="UD デジタル 教科書体 NK-B" panose="02020700000000000000" pitchFamily="18" charset="-128"/>
                <a:ea typeface="UD デジタル 教科書体 NK-B" panose="02020700000000000000" pitchFamily="18" charset="-128"/>
              </a:rPr>
              <a:t>染色体</a:t>
            </a:r>
            <a:endParaRPr kumimoji="1" lang="ja-JP" altLang="en-US" sz="1400" dirty="0">
              <a:solidFill>
                <a:srgbClr val="7030A0"/>
              </a:solidFill>
              <a:latin typeface="UD デジタル 教科書体 NK-B" panose="02020700000000000000" pitchFamily="18" charset="-128"/>
              <a:ea typeface="UD デジタル 教科書体 NK-B" panose="02020700000000000000" pitchFamily="18" charset="-128"/>
            </a:endParaRPr>
          </a:p>
        </p:txBody>
      </p:sp>
      <p:sp>
        <p:nvSpPr>
          <p:cNvPr id="119" name="テキスト ボックス 118"/>
          <p:cNvSpPr txBox="1"/>
          <p:nvPr/>
        </p:nvSpPr>
        <p:spPr>
          <a:xfrm>
            <a:off x="6045616" y="5132977"/>
            <a:ext cx="2320541" cy="523220"/>
          </a:xfrm>
          <a:prstGeom prst="rect">
            <a:avLst/>
          </a:prstGeom>
          <a:noFill/>
        </p:spPr>
        <p:txBody>
          <a:bodyPr wrap="square" rtlCol="0">
            <a:spAutoFit/>
          </a:bodyPr>
          <a:lstStyle/>
          <a:p>
            <a:pPr algn="ctr"/>
            <a:r>
              <a:rPr lang="ja-JP" altLang="en-US" sz="2800" dirty="0">
                <a:latin typeface="UD デジタル 教科書体 NK-B" panose="02020700000000000000" pitchFamily="18" charset="-128"/>
                <a:ea typeface="UD デジタル 教科書体 NK-B" panose="02020700000000000000" pitchFamily="18" charset="-128"/>
              </a:rPr>
              <a:t>ミトコンドリア</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pic>
        <p:nvPicPr>
          <p:cNvPr id="121" name="Picture 25" descr="第01章01-002p-電子顕微鏡レベル"/>
          <p:cNvPicPr>
            <a:picLocks noChangeAspect="1" noChangeArrowheads="1"/>
          </p:cNvPicPr>
          <p:nvPr/>
        </p:nvPicPr>
        <p:blipFill>
          <a:blip r:embed="rId5" cstate="print">
            <a:extLst>
              <a:ext uri="{28A0092B-C50C-407E-A947-70E740481C1C}">
                <a14:useLocalDpi xmlns:a14="http://schemas.microsoft.com/office/drawing/2010/main" val="0"/>
              </a:ext>
            </a:extLst>
          </a:blip>
          <a:srcRect r="57851"/>
          <a:stretch>
            <a:fillRect/>
          </a:stretch>
        </p:blipFill>
        <p:spPr bwMode="auto">
          <a:xfrm rot="3975191">
            <a:off x="5278692" y="5490541"/>
            <a:ext cx="586815" cy="75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25" descr="第01章01-002p-電子顕微鏡レベル"/>
          <p:cNvPicPr>
            <a:picLocks noChangeAspect="1" noChangeArrowheads="1"/>
          </p:cNvPicPr>
          <p:nvPr/>
        </p:nvPicPr>
        <p:blipFill>
          <a:blip r:embed="rId5" cstate="print">
            <a:extLst>
              <a:ext uri="{28A0092B-C50C-407E-A947-70E740481C1C}">
                <a14:useLocalDpi xmlns:a14="http://schemas.microsoft.com/office/drawing/2010/main" val="0"/>
              </a:ext>
            </a:extLst>
          </a:blip>
          <a:srcRect r="57851"/>
          <a:stretch>
            <a:fillRect/>
          </a:stretch>
        </p:blipFill>
        <p:spPr bwMode="auto">
          <a:xfrm rot="2624418">
            <a:off x="6690155" y="4508959"/>
            <a:ext cx="653726" cy="8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25" descr="第01章01-002p-電子顕微鏡レベル"/>
          <p:cNvPicPr>
            <a:picLocks noChangeAspect="1" noChangeArrowheads="1"/>
          </p:cNvPicPr>
          <p:nvPr/>
        </p:nvPicPr>
        <p:blipFill>
          <a:blip r:embed="rId5" cstate="print">
            <a:extLst>
              <a:ext uri="{28A0092B-C50C-407E-A947-70E740481C1C}">
                <a14:useLocalDpi xmlns:a14="http://schemas.microsoft.com/office/drawing/2010/main" val="0"/>
              </a:ext>
            </a:extLst>
          </a:blip>
          <a:srcRect r="57851"/>
          <a:stretch>
            <a:fillRect/>
          </a:stretch>
        </p:blipFill>
        <p:spPr bwMode="auto">
          <a:xfrm rot="2624418">
            <a:off x="6277403" y="5447633"/>
            <a:ext cx="653726" cy="8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Picture 25" descr="第01章01-002p-電子顕微鏡レベル"/>
          <p:cNvPicPr>
            <a:picLocks noChangeAspect="1" noChangeArrowheads="1"/>
          </p:cNvPicPr>
          <p:nvPr/>
        </p:nvPicPr>
        <p:blipFill>
          <a:blip r:embed="rId5" cstate="print">
            <a:extLst>
              <a:ext uri="{28A0092B-C50C-407E-A947-70E740481C1C}">
                <a14:useLocalDpi xmlns:a14="http://schemas.microsoft.com/office/drawing/2010/main" val="0"/>
              </a:ext>
            </a:extLst>
          </a:blip>
          <a:srcRect r="57851"/>
          <a:stretch>
            <a:fillRect/>
          </a:stretch>
        </p:blipFill>
        <p:spPr bwMode="auto">
          <a:xfrm rot="2624418">
            <a:off x="5772396" y="6036509"/>
            <a:ext cx="586815" cy="75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Picture 25" descr="第01章01-002p-電子顕微鏡レベル"/>
          <p:cNvPicPr>
            <a:picLocks noChangeAspect="1" noChangeArrowheads="1"/>
          </p:cNvPicPr>
          <p:nvPr/>
        </p:nvPicPr>
        <p:blipFill>
          <a:blip r:embed="rId5" cstate="print">
            <a:extLst>
              <a:ext uri="{28A0092B-C50C-407E-A947-70E740481C1C}">
                <a14:useLocalDpi xmlns:a14="http://schemas.microsoft.com/office/drawing/2010/main" val="0"/>
              </a:ext>
            </a:extLst>
          </a:blip>
          <a:srcRect r="57851"/>
          <a:stretch>
            <a:fillRect/>
          </a:stretch>
        </p:blipFill>
        <p:spPr bwMode="auto">
          <a:xfrm rot="243520">
            <a:off x="5606711" y="4849387"/>
            <a:ext cx="653726" cy="8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25" descr="第01章01-002p-電子顕微鏡レベル"/>
          <p:cNvPicPr>
            <a:picLocks noChangeAspect="1" noChangeArrowheads="1"/>
          </p:cNvPicPr>
          <p:nvPr/>
        </p:nvPicPr>
        <p:blipFill>
          <a:blip r:embed="rId5" cstate="print">
            <a:extLst>
              <a:ext uri="{28A0092B-C50C-407E-A947-70E740481C1C}">
                <a14:useLocalDpi xmlns:a14="http://schemas.microsoft.com/office/drawing/2010/main" val="0"/>
              </a:ext>
            </a:extLst>
          </a:blip>
          <a:srcRect r="57851"/>
          <a:stretch>
            <a:fillRect/>
          </a:stretch>
        </p:blipFill>
        <p:spPr bwMode="auto">
          <a:xfrm rot="4661474">
            <a:off x="7169423" y="5518859"/>
            <a:ext cx="653726" cy="8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25" descr="第01章01-002p-電子顕微鏡レベル"/>
          <p:cNvPicPr>
            <a:picLocks noChangeAspect="1" noChangeArrowheads="1"/>
          </p:cNvPicPr>
          <p:nvPr/>
        </p:nvPicPr>
        <p:blipFill>
          <a:blip r:embed="rId5" cstate="print">
            <a:extLst>
              <a:ext uri="{28A0092B-C50C-407E-A947-70E740481C1C}">
                <a14:useLocalDpi xmlns:a14="http://schemas.microsoft.com/office/drawing/2010/main" val="0"/>
              </a:ext>
            </a:extLst>
          </a:blip>
          <a:srcRect r="57851"/>
          <a:stretch>
            <a:fillRect/>
          </a:stretch>
        </p:blipFill>
        <p:spPr bwMode="auto">
          <a:xfrm rot="1041491">
            <a:off x="6644748" y="5939641"/>
            <a:ext cx="586815" cy="75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Picture 2" descr="ゴルジ体"/>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3968" y="313071"/>
            <a:ext cx="1881870" cy="1881871"/>
          </a:xfrm>
          <a:prstGeom prst="rect">
            <a:avLst/>
          </a:prstGeom>
          <a:noFill/>
          <a:extLst>
            <a:ext uri="{909E8E84-426E-40DD-AFC4-6F175D3DCCD1}">
              <a14:hiddenFill xmlns:a14="http://schemas.microsoft.com/office/drawing/2010/main">
                <a:solidFill>
                  <a:srgbClr val="FFFFFF"/>
                </a:solidFill>
              </a14:hiddenFill>
            </a:ext>
          </a:extLst>
        </p:spPr>
      </p:pic>
      <p:sp>
        <p:nvSpPr>
          <p:cNvPr id="133" name="テキスト ボックス 132"/>
          <p:cNvSpPr txBox="1"/>
          <p:nvPr/>
        </p:nvSpPr>
        <p:spPr>
          <a:xfrm>
            <a:off x="2177545" y="1903589"/>
            <a:ext cx="2131830" cy="461665"/>
          </a:xfrm>
          <a:prstGeom prst="rect">
            <a:avLst/>
          </a:prstGeom>
          <a:solidFill>
            <a:schemeClr val="bg1"/>
          </a:solidFill>
        </p:spPr>
        <p:txBody>
          <a:bodyPr wrap="square" rtlCol="0">
            <a:spAutoFit/>
          </a:bodyPr>
          <a:lstStyle/>
          <a:p>
            <a:pPr algn="ctr"/>
            <a:r>
              <a:rPr kumimoji="1" lang="en-US" altLang="ja-JP" sz="2400" dirty="0" smtClean="0">
                <a:solidFill>
                  <a:srgbClr val="C00000"/>
                </a:solidFill>
                <a:latin typeface="Cooper Black" panose="0208090404030B020404" pitchFamily="18" charset="0"/>
              </a:rPr>
              <a:t>Ribosome</a:t>
            </a:r>
            <a:endParaRPr kumimoji="1" lang="ja-JP" altLang="en-US" sz="2400" dirty="0">
              <a:solidFill>
                <a:srgbClr val="C00000"/>
              </a:solidFill>
              <a:latin typeface="Cooper Black" panose="0208090404030B020404" pitchFamily="18" charset="0"/>
            </a:endParaRPr>
          </a:p>
        </p:txBody>
      </p:sp>
      <p:cxnSp>
        <p:nvCxnSpPr>
          <p:cNvPr id="131" name="直線矢印コネクタ 130"/>
          <p:cNvCxnSpPr/>
          <p:nvPr/>
        </p:nvCxnSpPr>
        <p:spPr>
          <a:xfrm flipV="1">
            <a:off x="4108924" y="1604738"/>
            <a:ext cx="720370" cy="69681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5669977" y="584175"/>
            <a:ext cx="2131830" cy="461665"/>
          </a:xfrm>
          <a:prstGeom prst="rect">
            <a:avLst/>
          </a:prstGeom>
          <a:noFill/>
        </p:spPr>
        <p:txBody>
          <a:bodyPr wrap="square" rtlCol="0">
            <a:spAutoFit/>
          </a:bodyPr>
          <a:lstStyle/>
          <a:p>
            <a:pPr algn="ctr"/>
            <a:r>
              <a:rPr kumimoji="1" lang="en-US" altLang="ja-JP" sz="2400" dirty="0" smtClean="0">
                <a:solidFill>
                  <a:srgbClr val="C00000"/>
                </a:solidFill>
                <a:latin typeface="Cooper Black" panose="0208090404030B020404" pitchFamily="18" charset="0"/>
              </a:rPr>
              <a:t>Golgi Body</a:t>
            </a:r>
            <a:endParaRPr kumimoji="1" lang="ja-JP" altLang="en-US" sz="2400" dirty="0">
              <a:solidFill>
                <a:srgbClr val="C00000"/>
              </a:solidFill>
              <a:latin typeface="Cooper Black" panose="0208090404030B020404" pitchFamily="18" charset="0"/>
            </a:endParaRPr>
          </a:p>
        </p:txBody>
      </p:sp>
      <p:pic>
        <p:nvPicPr>
          <p:cNvPr id="19" name="図 18"/>
          <p:cNvPicPr>
            <a:picLocks noChangeAspect="1"/>
          </p:cNvPicPr>
          <p:nvPr/>
        </p:nvPicPr>
        <p:blipFill>
          <a:blip r:embed="rId7"/>
          <a:stretch>
            <a:fillRect/>
          </a:stretch>
        </p:blipFill>
        <p:spPr>
          <a:xfrm>
            <a:off x="3363416" y="4566771"/>
            <a:ext cx="956582" cy="508702"/>
          </a:xfrm>
          <a:prstGeom prst="rect">
            <a:avLst/>
          </a:prstGeom>
        </p:spPr>
      </p:pic>
      <p:pic>
        <p:nvPicPr>
          <p:cNvPr id="153" name="図 152"/>
          <p:cNvPicPr>
            <a:picLocks noChangeAspect="1"/>
          </p:cNvPicPr>
          <p:nvPr/>
        </p:nvPicPr>
        <p:blipFill>
          <a:blip r:embed="rId7"/>
          <a:stretch>
            <a:fillRect/>
          </a:stretch>
        </p:blipFill>
        <p:spPr>
          <a:xfrm rot="2461911">
            <a:off x="3544492" y="5220459"/>
            <a:ext cx="956582" cy="508702"/>
          </a:xfrm>
          <a:prstGeom prst="rect">
            <a:avLst/>
          </a:prstGeom>
        </p:spPr>
      </p:pic>
      <p:pic>
        <p:nvPicPr>
          <p:cNvPr id="154" name="図 153"/>
          <p:cNvPicPr>
            <a:picLocks noChangeAspect="1"/>
          </p:cNvPicPr>
          <p:nvPr/>
        </p:nvPicPr>
        <p:blipFill>
          <a:blip r:embed="rId7"/>
          <a:stretch>
            <a:fillRect/>
          </a:stretch>
        </p:blipFill>
        <p:spPr>
          <a:xfrm>
            <a:off x="4336164" y="4377395"/>
            <a:ext cx="956582" cy="508702"/>
          </a:xfrm>
          <a:prstGeom prst="rect">
            <a:avLst/>
          </a:prstGeom>
        </p:spPr>
      </p:pic>
      <p:pic>
        <p:nvPicPr>
          <p:cNvPr id="155" name="図 154"/>
          <p:cNvPicPr>
            <a:picLocks noChangeAspect="1"/>
          </p:cNvPicPr>
          <p:nvPr/>
        </p:nvPicPr>
        <p:blipFill>
          <a:blip r:embed="rId7"/>
          <a:stretch>
            <a:fillRect/>
          </a:stretch>
        </p:blipFill>
        <p:spPr>
          <a:xfrm rot="2381875">
            <a:off x="4159093" y="5034641"/>
            <a:ext cx="956582" cy="508702"/>
          </a:xfrm>
          <a:prstGeom prst="rect">
            <a:avLst/>
          </a:prstGeom>
        </p:spPr>
      </p:pic>
      <p:pic>
        <p:nvPicPr>
          <p:cNvPr id="156" name="図 155"/>
          <p:cNvPicPr>
            <a:picLocks noChangeAspect="1"/>
          </p:cNvPicPr>
          <p:nvPr/>
        </p:nvPicPr>
        <p:blipFill>
          <a:blip r:embed="rId8"/>
          <a:stretch>
            <a:fillRect/>
          </a:stretch>
        </p:blipFill>
        <p:spPr>
          <a:xfrm>
            <a:off x="220980" y="2959516"/>
            <a:ext cx="2096331" cy="1861606"/>
          </a:xfrm>
          <a:prstGeom prst="rect">
            <a:avLst/>
          </a:prstGeom>
        </p:spPr>
      </p:pic>
    </p:spTree>
    <p:extLst>
      <p:ext uri="{BB962C8B-B14F-4D97-AF65-F5344CB8AC3E}">
        <p14:creationId xmlns:p14="http://schemas.microsoft.com/office/powerpoint/2010/main" val="760337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角丸四角形 33"/>
          <p:cNvSpPr/>
          <p:nvPr/>
        </p:nvSpPr>
        <p:spPr>
          <a:xfrm>
            <a:off x="8367192" y="3216334"/>
            <a:ext cx="2505064" cy="1517484"/>
          </a:xfrm>
          <a:prstGeom prst="roundRect">
            <a:avLst/>
          </a:prstGeom>
          <a:solidFill>
            <a:schemeClr val="accent4">
              <a:lumMod val="50000"/>
            </a:schemeClr>
          </a:solidFill>
          <a:ln w="3175">
            <a:noFill/>
          </a:ln>
          <a:effectLst>
            <a:glow rad="228600">
              <a:schemeClr val="accent4">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94705" y="3243891"/>
            <a:ext cx="3225328" cy="1489927"/>
          </a:xfrm>
          <a:prstGeom prst="roundRect">
            <a:avLst/>
          </a:prstGeom>
          <a:solidFill>
            <a:schemeClr val="accent4">
              <a:lumMod val="75000"/>
            </a:schemeClr>
          </a:solidFill>
          <a:ln w="38100">
            <a:solidFill>
              <a:schemeClr val="accent6">
                <a:lumMod val="50000"/>
              </a:schemeClr>
            </a:solidFill>
          </a:ln>
          <a:effectLst>
            <a:glow rad="228600">
              <a:srgbClr val="00206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4740185" y="3234465"/>
            <a:ext cx="3217039" cy="1499354"/>
          </a:xfrm>
          <a:prstGeom prst="roundRect">
            <a:avLst/>
          </a:prstGeom>
          <a:solidFill>
            <a:schemeClr val="accent2">
              <a:lumMod val="75000"/>
            </a:schemeClr>
          </a:solidFill>
          <a:ln w="38100">
            <a:solidFill>
              <a:srgbClr val="C00000"/>
            </a:solidFill>
          </a:ln>
          <a:effectLst>
            <a:glow rad="228600">
              <a:schemeClr val="accent4">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1344458" y="3689547"/>
            <a:ext cx="1568918" cy="664143"/>
          </a:xfrm>
          <a:prstGeom prst="roundRect">
            <a:avLst/>
          </a:prstGeom>
          <a:solidFill>
            <a:schemeClr val="accent2">
              <a:lumMod val="75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21" name="角丸四角形 20"/>
          <p:cNvSpPr/>
          <p:nvPr/>
        </p:nvSpPr>
        <p:spPr>
          <a:xfrm>
            <a:off x="5483129" y="2975340"/>
            <a:ext cx="1736865" cy="48957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リボソーム</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2" name="角丸四角形 21"/>
          <p:cNvSpPr/>
          <p:nvPr/>
        </p:nvSpPr>
        <p:spPr>
          <a:xfrm>
            <a:off x="6192499" y="3705512"/>
            <a:ext cx="1526800" cy="623236"/>
          </a:xfrm>
          <a:prstGeom prst="roundRect">
            <a:avLst/>
          </a:prstGeom>
          <a:solidFill>
            <a:schemeClr val="accent4">
              <a:lumMod val="60000"/>
              <a:lumOff val="40000"/>
            </a:schemeClr>
          </a:solidFill>
          <a:ln w="19050">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角丸四角形 22"/>
          <p:cNvSpPr/>
          <p:nvPr/>
        </p:nvSpPr>
        <p:spPr>
          <a:xfrm>
            <a:off x="8705458" y="3717723"/>
            <a:ext cx="1901791" cy="623236"/>
          </a:xfrm>
          <a:prstGeom prst="roundRect">
            <a:avLst/>
          </a:prstGeom>
          <a:solidFill>
            <a:srgbClr val="FFFF00"/>
          </a:solidFill>
          <a:ln w="28575">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右矢印 23"/>
          <p:cNvSpPr/>
          <p:nvPr/>
        </p:nvSpPr>
        <p:spPr>
          <a:xfrm>
            <a:off x="2982215" y="3873017"/>
            <a:ext cx="70835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750930" y="3698691"/>
            <a:ext cx="1568918" cy="664143"/>
          </a:xfrm>
          <a:prstGeom prst="roundRect">
            <a:avLst/>
          </a:prstGeom>
          <a:solidFill>
            <a:srgbClr val="FFC000"/>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6" name="右矢印 25"/>
          <p:cNvSpPr/>
          <p:nvPr/>
        </p:nvSpPr>
        <p:spPr>
          <a:xfrm>
            <a:off x="5370472" y="3873017"/>
            <a:ext cx="788899"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788023" y="4029341"/>
            <a:ext cx="1539578" cy="276999"/>
          </a:xfrm>
          <a:prstGeom prst="rect">
            <a:avLst/>
          </a:prstGeom>
          <a:effectLst>
            <a:glow rad="228600">
              <a:schemeClr val="accent4">
                <a:satMod val="175000"/>
                <a:alpha val="40000"/>
              </a:schemeClr>
            </a:glow>
          </a:effectLst>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2961533" y="415079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5385543" y="4155028"/>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0" name="右矢印 29"/>
          <p:cNvSpPr/>
          <p:nvPr/>
        </p:nvSpPr>
        <p:spPr>
          <a:xfrm>
            <a:off x="7790966" y="3873017"/>
            <a:ext cx="880213"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6134652" y="4012292"/>
            <a:ext cx="1539578" cy="276999"/>
          </a:xfrm>
          <a:prstGeom prst="rect">
            <a:avLst/>
          </a:prstGeom>
          <a:scene3d>
            <a:camera prst="orthographicFront"/>
            <a:lightRig rig="threePt" dir="t"/>
          </a:scene3d>
          <a:sp3d>
            <a:bevelT/>
          </a:sp3d>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33" name="角丸四角形 32"/>
          <p:cNvSpPr/>
          <p:nvPr/>
        </p:nvSpPr>
        <p:spPr>
          <a:xfrm>
            <a:off x="2307308" y="2975089"/>
            <a:ext cx="800121" cy="489574"/>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核</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787920" y="2989678"/>
            <a:ext cx="1736865" cy="489574"/>
          </a:xfrm>
          <a:prstGeom prst="roundRect">
            <a:avLst/>
          </a:prstGeom>
          <a:solidFill>
            <a:schemeClr val="accent4">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ゴルジ体</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8975958" y="2638809"/>
            <a:ext cx="1287532" cy="369332"/>
          </a:xfrm>
          <a:prstGeom prst="rect">
            <a:avLst/>
          </a:prstGeom>
        </p:spPr>
        <p:txBody>
          <a:bodyPr wrap="none">
            <a:spAutoFit/>
          </a:bodyPr>
          <a:lstStyle/>
          <a:p>
            <a:r>
              <a:rPr lang="en-US" altLang="ja-JP" dirty="0">
                <a:latin typeface="Bauhaus 93" panose="04030905020B02020C02" pitchFamily="82" charset="0"/>
              </a:rPr>
              <a:t>Golgi body</a:t>
            </a:r>
            <a:endParaRPr lang="ja-JP" altLang="en-US" dirty="0">
              <a:latin typeface="Bauhaus 93" panose="04030905020B02020C02" pitchFamily="82" charset="0"/>
            </a:endParaRPr>
          </a:p>
        </p:txBody>
      </p:sp>
      <p:sp>
        <p:nvSpPr>
          <p:cNvPr id="20" name="正方形/長方形 19"/>
          <p:cNvSpPr/>
          <p:nvPr/>
        </p:nvSpPr>
        <p:spPr>
          <a:xfrm>
            <a:off x="5708144" y="2608031"/>
            <a:ext cx="1281120" cy="400110"/>
          </a:xfrm>
          <a:prstGeom prst="rect">
            <a:avLst/>
          </a:prstGeom>
        </p:spPr>
        <p:txBody>
          <a:bodyPr wrap="none">
            <a:spAutoFit/>
          </a:bodyPr>
          <a:lstStyle/>
          <a:p>
            <a:r>
              <a:rPr lang="en-US" altLang="ja-JP" sz="2000" dirty="0" smtClean="0">
                <a:latin typeface="Bauhaus 93" panose="04030905020B02020C02" pitchFamily="82" charset="0"/>
              </a:rPr>
              <a:t>Ribosome</a:t>
            </a:r>
            <a:endParaRPr lang="ja-JP" altLang="en-US" sz="2000" dirty="0">
              <a:latin typeface="Bauhaus 93" panose="04030905020B02020C02" pitchFamily="82" charset="0"/>
            </a:endParaRPr>
          </a:p>
        </p:txBody>
      </p:sp>
      <p:sp>
        <p:nvSpPr>
          <p:cNvPr id="32" name="正方形/長方形 31"/>
          <p:cNvSpPr/>
          <p:nvPr/>
        </p:nvSpPr>
        <p:spPr>
          <a:xfrm>
            <a:off x="2174209" y="2599308"/>
            <a:ext cx="1066318" cy="400110"/>
          </a:xfrm>
          <a:prstGeom prst="rect">
            <a:avLst/>
          </a:prstGeom>
        </p:spPr>
        <p:txBody>
          <a:bodyPr wrap="none">
            <a:spAutoFit/>
          </a:bodyPr>
          <a:lstStyle/>
          <a:p>
            <a:r>
              <a:rPr lang="en-US" altLang="ja-JP" sz="2000" dirty="0" smtClean="0">
                <a:latin typeface="Bauhaus 93" panose="04030905020B02020C02" pitchFamily="82" charset="0"/>
              </a:rPr>
              <a:t>Nuclear</a:t>
            </a:r>
            <a:endParaRPr lang="ja-JP" altLang="en-US" sz="2000" dirty="0">
              <a:latin typeface="Bauhaus 93" panose="04030905020B02020C02" pitchFamily="82" charset="0"/>
            </a:endParaRPr>
          </a:p>
        </p:txBody>
      </p:sp>
      <p:pic>
        <p:nvPicPr>
          <p:cNvPr id="36" name="Picture 2" descr="ゴルジ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179" y="603465"/>
            <a:ext cx="2147741" cy="2147742"/>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p:cNvPicPr>
            <a:picLocks noChangeAspect="1"/>
          </p:cNvPicPr>
          <p:nvPr/>
        </p:nvPicPr>
        <p:blipFill>
          <a:blip r:embed="rId4"/>
          <a:stretch>
            <a:fillRect/>
          </a:stretch>
        </p:blipFill>
        <p:spPr>
          <a:xfrm>
            <a:off x="5594035" y="371844"/>
            <a:ext cx="1490791" cy="2236187"/>
          </a:xfrm>
          <a:prstGeom prst="rect">
            <a:avLst/>
          </a:prstGeom>
        </p:spPr>
      </p:pic>
      <p:pic>
        <p:nvPicPr>
          <p:cNvPr id="37" name="Picture 13" descr="第01章03-012p_DNAの構造"/>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174208" y="119878"/>
            <a:ext cx="1432313" cy="252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497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角丸四角形 33"/>
          <p:cNvSpPr/>
          <p:nvPr/>
        </p:nvSpPr>
        <p:spPr>
          <a:xfrm>
            <a:off x="8367192" y="3216334"/>
            <a:ext cx="2505064" cy="1517484"/>
          </a:xfrm>
          <a:prstGeom prst="roundRect">
            <a:avLst/>
          </a:prstGeom>
          <a:solidFill>
            <a:schemeClr val="accent4">
              <a:lumMod val="50000"/>
            </a:schemeClr>
          </a:solidFill>
          <a:ln w="3175">
            <a:noFill/>
          </a:ln>
          <a:effectLst>
            <a:glow rad="228600">
              <a:schemeClr val="accent4">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94705" y="3243891"/>
            <a:ext cx="3225328" cy="1489927"/>
          </a:xfrm>
          <a:prstGeom prst="roundRect">
            <a:avLst/>
          </a:prstGeom>
          <a:solidFill>
            <a:schemeClr val="accent4">
              <a:lumMod val="75000"/>
            </a:schemeClr>
          </a:solidFill>
          <a:ln w="38100">
            <a:solidFill>
              <a:schemeClr val="accent6">
                <a:lumMod val="50000"/>
              </a:schemeClr>
            </a:solidFill>
          </a:ln>
          <a:effectLst>
            <a:glow rad="228600">
              <a:srgbClr val="00206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4740185" y="3234465"/>
            <a:ext cx="3217039" cy="1499354"/>
          </a:xfrm>
          <a:prstGeom prst="roundRect">
            <a:avLst/>
          </a:prstGeom>
          <a:solidFill>
            <a:schemeClr val="accent2">
              <a:lumMod val="75000"/>
            </a:schemeClr>
          </a:solidFill>
          <a:ln w="38100">
            <a:solidFill>
              <a:srgbClr val="C00000"/>
            </a:solidFill>
          </a:ln>
          <a:effectLst>
            <a:glow rad="228600">
              <a:schemeClr val="accent4">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1344458" y="3689547"/>
            <a:ext cx="1568918" cy="664143"/>
          </a:xfrm>
          <a:prstGeom prst="roundRect">
            <a:avLst/>
          </a:prstGeom>
          <a:solidFill>
            <a:schemeClr val="accent2">
              <a:lumMod val="75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21" name="角丸四角形 20"/>
          <p:cNvSpPr/>
          <p:nvPr/>
        </p:nvSpPr>
        <p:spPr>
          <a:xfrm>
            <a:off x="5483129" y="2975340"/>
            <a:ext cx="1736865" cy="48957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リボソーム</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2" name="角丸四角形 21"/>
          <p:cNvSpPr/>
          <p:nvPr/>
        </p:nvSpPr>
        <p:spPr>
          <a:xfrm>
            <a:off x="6192499" y="3705512"/>
            <a:ext cx="1526800" cy="623236"/>
          </a:xfrm>
          <a:prstGeom prst="roundRect">
            <a:avLst/>
          </a:prstGeom>
          <a:solidFill>
            <a:schemeClr val="accent4">
              <a:lumMod val="60000"/>
              <a:lumOff val="40000"/>
            </a:schemeClr>
          </a:solidFill>
          <a:ln w="19050">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角丸四角形 22"/>
          <p:cNvSpPr/>
          <p:nvPr/>
        </p:nvSpPr>
        <p:spPr>
          <a:xfrm>
            <a:off x="8705458" y="3717723"/>
            <a:ext cx="1901791" cy="623236"/>
          </a:xfrm>
          <a:prstGeom prst="roundRect">
            <a:avLst/>
          </a:prstGeom>
          <a:solidFill>
            <a:srgbClr val="FFFF00"/>
          </a:solidFill>
          <a:ln w="28575">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右矢印 23"/>
          <p:cNvSpPr/>
          <p:nvPr/>
        </p:nvSpPr>
        <p:spPr>
          <a:xfrm>
            <a:off x="2982215" y="3873017"/>
            <a:ext cx="70835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750930" y="3698691"/>
            <a:ext cx="1568918" cy="664143"/>
          </a:xfrm>
          <a:prstGeom prst="roundRect">
            <a:avLst/>
          </a:prstGeom>
          <a:solidFill>
            <a:srgbClr val="FFC000"/>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6" name="右矢印 25"/>
          <p:cNvSpPr/>
          <p:nvPr/>
        </p:nvSpPr>
        <p:spPr>
          <a:xfrm>
            <a:off x="5370472" y="3873017"/>
            <a:ext cx="788899"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788023" y="4029341"/>
            <a:ext cx="1539578" cy="276999"/>
          </a:xfrm>
          <a:prstGeom prst="rect">
            <a:avLst/>
          </a:prstGeom>
          <a:effectLst>
            <a:glow rad="228600">
              <a:schemeClr val="accent4">
                <a:satMod val="175000"/>
                <a:alpha val="40000"/>
              </a:schemeClr>
            </a:glow>
          </a:effectLst>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2961533" y="415079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5385543" y="4155028"/>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0" name="右矢印 29"/>
          <p:cNvSpPr/>
          <p:nvPr/>
        </p:nvSpPr>
        <p:spPr>
          <a:xfrm>
            <a:off x="7790966" y="3873017"/>
            <a:ext cx="880213"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6134652" y="4012292"/>
            <a:ext cx="1539578" cy="276999"/>
          </a:xfrm>
          <a:prstGeom prst="rect">
            <a:avLst/>
          </a:prstGeom>
          <a:scene3d>
            <a:camera prst="orthographicFront"/>
            <a:lightRig rig="threePt" dir="t"/>
          </a:scene3d>
          <a:sp3d>
            <a:bevelT/>
          </a:sp3d>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33" name="角丸四角形 32"/>
          <p:cNvSpPr/>
          <p:nvPr/>
        </p:nvSpPr>
        <p:spPr>
          <a:xfrm>
            <a:off x="2307308" y="2975089"/>
            <a:ext cx="800121" cy="489574"/>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核</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787920" y="2989678"/>
            <a:ext cx="1736865" cy="489574"/>
          </a:xfrm>
          <a:prstGeom prst="roundRect">
            <a:avLst/>
          </a:prstGeom>
          <a:solidFill>
            <a:schemeClr val="accent4">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ゴルジ体</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8975958" y="2638809"/>
            <a:ext cx="1287532" cy="369332"/>
          </a:xfrm>
          <a:prstGeom prst="rect">
            <a:avLst/>
          </a:prstGeom>
        </p:spPr>
        <p:txBody>
          <a:bodyPr wrap="none">
            <a:spAutoFit/>
          </a:bodyPr>
          <a:lstStyle/>
          <a:p>
            <a:r>
              <a:rPr lang="en-US" altLang="ja-JP" dirty="0">
                <a:latin typeface="Bauhaus 93" panose="04030905020B02020C02" pitchFamily="82" charset="0"/>
              </a:rPr>
              <a:t>Golgi body</a:t>
            </a:r>
            <a:endParaRPr lang="ja-JP" altLang="en-US" dirty="0">
              <a:latin typeface="Bauhaus 93" panose="04030905020B02020C02" pitchFamily="82" charset="0"/>
            </a:endParaRPr>
          </a:p>
        </p:txBody>
      </p:sp>
      <p:sp>
        <p:nvSpPr>
          <p:cNvPr id="20" name="正方形/長方形 19"/>
          <p:cNvSpPr/>
          <p:nvPr/>
        </p:nvSpPr>
        <p:spPr>
          <a:xfrm>
            <a:off x="5708144" y="2608031"/>
            <a:ext cx="1281120" cy="400110"/>
          </a:xfrm>
          <a:prstGeom prst="rect">
            <a:avLst/>
          </a:prstGeom>
        </p:spPr>
        <p:txBody>
          <a:bodyPr wrap="none">
            <a:spAutoFit/>
          </a:bodyPr>
          <a:lstStyle/>
          <a:p>
            <a:r>
              <a:rPr lang="en-US" altLang="ja-JP" sz="2000" dirty="0" smtClean="0">
                <a:latin typeface="Bauhaus 93" panose="04030905020B02020C02" pitchFamily="82" charset="0"/>
              </a:rPr>
              <a:t>Ribosome</a:t>
            </a:r>
            <a:endParaRPr lang="ja-JP" altLang="en-US" sz="2000" dirty="0">
              <a:latin typeface="Bauhaus 93" panose="04030905020B02020C02" pitchFamily="82" charset="0"/>
            </a:endParaRPr>
          </a:p>
        </p:txBody>
      </p:sp>
      <p:sp>
        <p:nvSpPr>
          <p:cNvPr id="32" name="正方形/長方形 31"/>
          <p:cNvSpPr/>
          <p:nvPr/>
        </p:nvSpPr>
        <p:spPr>
          <a:xfrm>
            <a:off x="2174209" y="2599308"/>
            <a:ext cx="1066318" cy="400110"/>
          </a:xfrm>
          <a:prstGeom prst="rect">
            <a:avLst/>
          </a:prstGeom>
        </p:spPr>
        <p:txBody>
          <a:bodyPr wrap="none">
            <a:spAutoFit/>
          </a:bodyPr>
          <a:lstStyle/>
          <a:p>
            <a:r>
              <a:rPr lang="en-US" altLang="ja-JP" sz="2000" dirty="0" smtClean="0">
                <a:latin typeface="Bauhaus 93" panose="04030905020B02020C02" pitchFamily="82" charset="0"/>
              </a:rPr>
              <a:t>Nuclear</a:t>
            </a:r>
            <a:endParaRPr lang="ja-JP" altLang="en-US" sz="2000" dirty="0">
              <a:latin typeface="Bauhaus 93" panose="04030905020B02020C02" pitchFamily="82" charset="0"/>
            </a:endParaRPr>
          </a:p>
        </p:txBody>
      </p:sp>
    </p:spTree>
    <p:extLst>
      <p:ext uri="{BB962C8B-B14F-4D97-AF65-F5344CB8AC3E}">
        <p14:creationId xmlns:p14="http://schemas.microsoft.com/office/powerpoint/2010/main" val="804280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図 100"/>
          <p:cNvPicPr>
            <a:picLocks noChangeAspect="1"/>
          </p:cNvPicPr>
          <p:nvPr/>
        </p:nvPicPr>
        <p:blipFill>
          <a:blip r:embed="rId2"/>
          <a:stretch>
            <a:fillRect/>
          </a:stretch>
        </p:blipFill>
        <p:spPr>
          <a:xfrm>
            <a:off x="-21743" y="4445267"/>
            <a:ext cx="2960084" cy="2407783"/>
          </a:xfrm>
          <a:prstGeom prst="rect">
            <a:avLst/>
          </a:prstGeom>
        </p:spPr>
      </p:pic>
      <p:grpSp>
        <p:nvGrpSpPr>
          <p:cNvPr id="9" name="グループ化 8"/>
          <p:cNvGrpSpPr/>
          <p:nvPr/>
        </p:nvGrpSpPr>
        <p:grpSpPr>
          <a:xfrm>
            <a:off x="2783001" y="173881"/>
            <a:ext cx="6834433" cy="6579909"/>
            <a:chOff x="2678783" y="147993"/>
            <a:chExt cx="6834433" cy="6579909"/>
          </a:xfrm>
          <a:effectLst>
            <a:glow rad="101600">
              <a:schemeClr val="accent2">
                <a:satMod val="175000"/>
                <a:alpha val="40000"/>
              </a:schemeClr>
            </a:glow>
          </a:effectLst>
        </p:grpSpPr>
        <p:sp>
          <p:nvSpPr>
            <p:cNvPr id="3" name="楕円 2"/>
            <p:cNvSpPr/>
            <p:nvPr/>
          </p:nvSpPr>
          <p:spPr>
            <a:xfrm>
              <a:off x="2678783" y="147993"/>
              <a:ext cx="6834433" cy="6579909"/>
            </a:xfrm>
            <a:prstGeom prst="ellipse">
              <a:avLst/>
            </a:prstGeom>
            <a:solidFill>
              <a:schemeClr val="bg1"/>
            </a:solidFill>
            <a:ln w="38100">
              <a:solidFill>
                <a:srgbClr val="C0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2770360" y="226337"/>
              <a:ext cx="6645244" cy="6427959"/>
            </a:xfrm>
            <a:prstGeom prst="ellipse">
              <a:avLst/>
            </a:prstGeom>
            <a:solidFill>
              <a:schemeClr val="bg1"/>
            </a:solidFill>
            <a:ln w="38100">
              <a:solidFill>
                <a:schemeClr val="accent2">
                  <a:lumMod val="60000"/>
                  <a:lumOff val="40000"/>
                </a:schemeClr>
              </a:solidFill>
              <a:prstDash val="sysDot"/>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涙形 4"/>
          <p:cNvSpPr/>
          <p:nvPr/>
        </p:nvSpPr>
        <p:spPr>
          <a:xfrm rot="11510656">
            <a:off x="4086284" y="2445170"/>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涙形 85"/>
          <p:cNvSpPr/>
          <p:nvPr/>
        </p:nvSpPr>
        <p:spPr>
          <a:xfrm rot="13502564">
            <a:off x="4133282" y="2889957"/>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涙形 86"/>
          <p:cNvSpPr/>
          <p:nvPr/>
        </p:nvSpPr>
        <p:spPr>
          <a:xfrm rot="13502564">
            <a:off x="4086283" y="3302252"/>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涙形 91"/>
          <p:cNvSpPr/>
          <p:nvPr/>
        </p:nvSpPr>
        <p:spPr>
          <a:xfrm rot="15032568">
            <a:off x="4024952" y="3667126"/>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p:cNvSpPr/>
          <p:nvPr/>
        </p:nvSpPr>
        <p:spPr>
          <a:xfrm rot="1923819">
            <a:off x="3193186" y="3902705"/>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p:cNvSpPr/>
          <p:nvPr/>
        </p:nvSpPr>
        <p:spPr>
          <a:xfrm rot="15619428">
            <a:off x="3733246" y="3956791"/>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涙形 97"/>
          <p:cNvSpPr/>
          <p:nvPr/>
        </p:nvSpPr>
        <p:spPr>
          <a:xfrm rot="3125780">
            <a:off x="3307608" y="3494265"/>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p:cNvSpPr/>
          <p:nvPr/>
        </p:nvSpPr>
        <p:spPr>
          <a:xfrm rot="6494414">
            <a:off x="3640325" y="2328178"/>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涙形 99"/>
          <p:cNvSpPr/>
          <p:nvPr/>
        </p:nvSpPr>
        <p:spPr>
          <a:xfrm rot="3850196">
            <a:off x="3467924" y="2622053"/>
            <a:ext cx="262551" cy="285470"/>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Freeform 43"/>
          <p:cNvSpPr>
            <a:spLocks/>
          </p:cNvSpPr>
          <p:nvPr/>
        </p:nvSpPr>
        <p:spPr bwMode="auto">
          <a:xfrm rot="10441033">
            <a:off x="3458612" y="2603409"/>
            <a:ext cx="682625" cy="1500187"/>
          </a:xfrm>
          <a:custGeom>
            <a:avLst/>
            <a:gdLst>
              <a:gd name="T0" fmla="*/ 378 w 430"/>
              <a:gd name="T1" fmla="*/ 568 h 945"/>
              <a:gd name="T2" fmla="*/ 333 w 430"/>
              <a:gd name="T3" fmla="*/ 704 h 945"/>
              <a:gd name="T4" fmla="*/ 333 w 430"/>
              <a:gd name="T5" fmla="*/ 296 h 945"/>
              <a:gd name="T6" fmla="*/ 423 w 430"/>
              <a:gd name="T7" fmla="*/ 114 h 945"/>
              <a:gd name="T8" fmla="*/ 378 w 430"/>
              <a:gd name="T9" fmla="*/ 23 h 945"/>
              <a:gd name="T10" fmla="*/ 242 w 430"/>
              <a:gd name="T11" fmla="*/ 250 h 945"/>
              <a:gd name="T12" fmla="*/ 242 w 430"/>
              <a:gd name="T13" fmla="*/ 522 h 945"/>
              <a:gd name="T14" fmla="*/ 151 w 430"/>
              <a:gd name="T15" fmla="*/ 885 h 945"/>
              <a:gd name="T16" fmla="*/ 15 w 430"/>
              <a:gd name="T17" fmla="*/ 885 h 945"/>
              <a:gd name="T18" fmla="*/ 61 w 430"/>
              <a:gd name="T19" fmla="*/ 522 h 945"/>
              <a:gd name="T20" fmla="*/ 151 w 430"/>
              <a:gd name="T21" fmla="*/ 16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0" h="945">
                <a:moveTo>
                  <a:pt x="378" y="568"/>
                </a:moveTo>
                <a:cubicBezTo>
                  <a:pt x="359" y="658"/>
                  <a:pt x="340" y="749"/>
                  <a:pt x="333" y="704"/>
                </a:cubicBezTo>
                <a:cubicBezTo>
                  <a:pt x="326" y="659"/>
                  <a:pt x="318" y="394"/>
                  <a:pt x="333" y="296"/>
                </a:cubicBezTo>
                <a:cubicBezTo>
                  <a:pt x="348" y="198"/>
                  <a:pt x="416" y="159"/>
                  <a:pt x="423" y="114"/>
                </a:cubicBezTo>
                <a:cubicBezTo>
                  <a:pt x="430" y="69"/>
                  <a:pt x="408" y="0"/>
                  <a:pt x="378" y="23"/>
                </a:cubicBezTo>
                <a:cubicBezTo>
                  <a:pt x="348" y="46"/>
                  <a:pt x="265" y="167"/>
                  <a:pt x="242" y="250"/>
                </a:cubicBezTo>
                <a:cubicBezTo>
                  <a:pt x="219" y="333"/>
                  <a:pt x="257" y="416"/>
                  <a:pt x="242" y="522"/>
                </a:cubicBezTo>
                <a:cubicBezTo>
                  <a:pt x="227" y="628"/>
                  <a:pt x="189" y="825"/>
                  <a:pt x="151" y="885"/>
                </a:cubicBezTo>
                <a:cubicBezTo>
                  <a:pt x="113" y="945"/>
                  <a:pt x="30" y="945"/>
                  <a:pt x="15" y="885"/>
                </a:cubicBezTo>
                <a:cubicBezTo>
                  <a:pt x="0" y="825"/>
                  <a:pt x="38" y="643"/>
                  <a:pt x="61" y="522"/>
                </a:cubicBezTo>
                <a:cubicBezTo>
                  <a:pt x="84" y="401"/>
                  <a:pt x="117" y="280"/>
                  <a:pt x="151" y="160"/>
                </a:cubicBezTo>
              </a:path>
            </a:pathLst>
          </a:custGeom>
          <a:noFill/>
          <a:ln w="1016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4" name="涙形 93"/>
          <p:cNvSpPr/>
          <p:nvPr/>
        </p:nvSpPr>
        <p:spPr>
          <a:xfrm rot="1549117">
            <a:off x="3187159" y="3147712"/>
            <a:ext cx="262551" cy="253497"/>
          </a:xfrm>
          <a:prstGeom prst="teardrop">
            <a:avLst/>
          </a:prstGeom>
          <a:solidFill>
            <a:schemeClr val="accent2">
              <a:lumMod val="60000"/>
              <a:lumOff val="40000"/>
            </a:schemeClr>
          </a:solidFill>
          <a:ln>
            <a:noFill/>
            <a:prstDash val="sysDash"/>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星 32 6"/>
          <p:cNvSpPr/>
          <p:nvPr/>
        </p:nvSpPr>
        <p:spPr>
          <a:xfrm>
            <a:off x="6357724" y="2328716"/>
            <a:ext cx="2234939" cy="2185415"/>
          </a:xfrm>
          <a:prstGeom prst="star32">
            <a:avLst>
              <a:gd name="adj" fmla="val 48418"/>
            </a:avLst>
          </a:prstGeom>
          <a:noFill/>
          <a:ln w="19050">
            <a:solidFill>
              <a:schemeClr val="accent6">
                <a:lumMod val="50000"/>
              </a:schemeClr>
            </a:solidFill>
            <a:prstDash val="sysDot"/>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6441726" y="2390345"/>
            <a:ext cx="2064385" cy="2060520"/>
          </a:xfrm>
          <a:prstGeom prst="ellipse">
            <a:avLst/>
          </a:prstGeom>
          <a:noFill/>
          <a:ln>
            <a:solidFill>
              <a:srgbClr val="FFC000"/>
            </a:solidFill>
            <a:prstDash val="lgDashDotDot"/>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149210" y="1732303"/>
            <a:ext cx="606582" cy="669230"/>
          </a:xfrm>
          <a:prstGeom prst="rect">
            <a:avLst/>
          </a:prstGeom>
          <a:noFill/>
        </p:spPr>
        <p:txBody>
          <a:bodyPr wrap="square" rtlCol="0">
            <a:spAutoFit/>
          </a:bodyPr>
          <a:lstStyle/>
          <a:p>
            <a:pPr algn="ctr"/>
            <a:r>
              <a:rPr kumimoji="1" lang="ja-JP" altLang="en-US" sz="3600" dirty="0" smtClean="0">
                <a:latin typeface="UD デジタル 教科書体 NK-B" panose="02020700000000000000" pitchFamily="18" charset="-128"/>
                <a:ea typeface="UD デジタル 教科書体 NK-B" panose="02020700000000000000" pitchFamily="18" charset="-128"/>
              </a:rPr>
              <a:t>核</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pic>
        <p:nvPicPr>
          <p:cNvPr id="103" name="図 102"/>
          <p:cNvPicPr>
            <a:picLocks noChangeAspect="1"/>
          </p:cNvPicPr>
          <p:nvPr/>
        </p:nvPicPr>
        <p:blipFill>
          <a:blip r:embed="rId3"/>
          <a:stretch>
            <a:fillRect/>
          </a:stretch>
        </p:blipFill>
        <p:spPr>
          <a:xfrm rot="1050571">
            <a:off x="5154012" y="2489412"/>
            <a:ext cx="496573" cy="1788435"/>
          </a:xfrm>
          <a:prstGeom prst="rect">
            <a:avLst/>
          </a:prstGeom>
        </p:spPr>
      </p:pic>
      <p:cxnSp>
        <p:nvCxnSpPr>
          <p:cNvPr id="104" name="直線矢印コネクタ 103"/>
          <p:cNvCxnSpPr/>
          <p:nvPr/>
        </p:nvCxnSpPr>
        <p:spPr>
          <a:xfrm flipH="1">
            <a:off x="5389031" y="3374347"/>
            <a:ext cx="1202101" cy="928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840978" y="3751643"/>
            <a:ext cx="1189075" cy="523220"/>
          </a:xfrm>
          <a:prstGeom prst="rect">
            <a:avLst/>
          </a:prstGeom>
          <a:noFill/>
        </p:spPr>
        <p:txBody>
          <a:bodyPr wrap="square" rtlCol="0">
            <a:spAutoFit/>
          </a:bodyPr>
          <a:lstStyle/>
          <a:p>
            <a:pPr algn="ctr"/>
            <a:r>
              <a:rPr lang="en-US" altLang="ja-JP" sz="2800" dirty="0" smtClean="0">
                <a:solidFill>
                  <a:srgbClr val="FF0000"/>
                </a:solidFill>
                <a:latin typeface="Cooper Black" panose="0208090404030B020404" pitchFamily="18" charset="0"/>
              </a:rPr>
              <a:t>DNA</a:t>
            </a:r>
            <a:endParaRPr kumimoji="1" lang="ja-JP" altLang="en-US" sz="2800" dirty="0">
              <a:solidFill>
                <a:srgbClr val="FF0000"/>
              </a:solidFill>
              <a:latin typeface="Cooper Black" panose="0208090404030B020404" pitchFamily="18" charset="0"/>
            </a:endParaRPr>
          </a:p>
        </p:txBody>
      </p:sp>
      <p:sp>
        <p:nvSpPr>
          <p:cNvPr id="106" name="テキスト ボックス 105"/>
          <p:cNvSpPr txBox="1"/>
          <p:nvPr/>
        </p:nvSpPr>
        <p:spPr>
          <a:xfrm>
            <a:off x="-26060" y="3567642"/>
            <a:ext cx="1838311" cy="523220"/>
          </a:xfrm>
          <a:prstGeom prst="rect">
            <a:avLst/>
          </a:prstGeom>
          <a:noFill/>
        </p:spPr>
        <p:txBody>
          <a:bodyPr wrap="square" rtlCol="0">
            <a:spAutoFit/>
          </a:bodyPr>
          <a:lstStyle/>
          <a:p>
            <a:pPr algn="ctr"/>
            <a:r>
              <a:rPr lang="ja-JP" altLang="en-US" sz="2800" dirty="0">
                <a:latin typeface="UD デジタル 教科書体 NK-B" panose="02020700000000000000" pitchFamily="18" charset="-128"/>
                <a:ea typeface="UD デジタル 教科書体 NK-B" panose="02020700000000000000" pitchFamily="18" charset="-128"/>
              </a:rPr>
              <a:t>リボソーム</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pic>
        <p:nvPicPr>
          <p:cNvPr id="112" name="Picture 12" descr="第01章03-011p-細胞膜の構造"/>
          <p:cNvPicPr>
            <a:picLocks noChangeAspect="1" noChangeArrowheads="1"/>
          </p:cNvPicPr>
          <p:nvPr/>
        </p:nvPicPr>
        <p:blipFill>
          <a:blip r:embed="rId4">
            <a:extLst>
              <a:ext uri="{28A0092B-C50C-407E-A947-70E740481C1C}">
                <a14:useLocalDpi xmlns:a14="http://schemas.microsoft.com/office/drawing/2010/main" val="0"/>
              </a:ext>
            </a:extLst>
          </a:blip>
          <a:srcRect l="17863" t="38240" r="28502" b="36945"/>
          <a:stretch>
            <a:fillRect/>
          </a:stretch>
        </p:blipFill>
        <p:spPr bwMode="auto">
          <a:xfrm>
            <a:off x="9960736" y="567393"/>
            <a:ext cx="1635372" cy="161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テキスト ボックス 112"/>
          <p:cNvSpPr txBox="1"/>
          <p:nvPr/>
        </p:nvSpPr>
        <p:spPr>
          <a:xfrm>
            <a:off x="9803062" y="173881"/>
            <a:ext cx="1838311" cy="461665"/>
          </a:xfrm>
          <a:prstGeom prst="rect">
            <a:avLst/>
          </a:prstGeom>
          <a:noFill/>
        </p:spPr>
        <p:txBody>
          <a:bodyPr wrap="square" rtlCol="0">
            <a:spAutoFit/>
          </a:bodyPr>
          <a:lstStyle/>
          <a:p>
            <a:pPr algn="ctr"/>
            <a:r>
              <a:rPr lang="ja-JP" altLang="en-US" sz="2400" dirty="0" smtClean="0">
                <a:latin typeface="UD デジタル 教科書体 NK-B" panose="02020700000000000000" pitchFamily="18" charset="-128"/>
                <a:ea typeface="UD デジタル 教科書体 NK-B" panose="02020700000000000000" pitchFamily="18" charset="-128"/>
              </a:rPr>
              <a:t>細胞膜</a:t>
            </a:r>
            <a:endParaRPr kumimoji="1" lang="ja-JP" altLang="en-US" sz="2400" dirty="0">
              <a:latin typeface="UD デジタル 教科書体 NK-B" panose="02020700000000000000" pitchFamily="18" charset="-128"/>
              <a:ea typeface="UD デジタル 教科書体 NK-B" panose="02020700000000000000" pitchFamily="18" charset="-128"/>
            </a:endParaRPr>
          </a:p>
        </p:txBody>
      </p:sp>
      <p:sp>
        <p:nvSpPr>
          <p:cNvPr id="114" name="テキスト ボックス 113"/>
          <p:cNvSpPr txBox="1"/>
          <p:nvPr/>
        </p:nvSpPr>
        <p:spPr>
          <a:xfrm>
            <a:off x="9872177" y="2155220"/>
            <a:ext cx="1838311" cy="369332"/>
          </a:xfrm>
          <a:prstGeom prst="rect">
            <a:avLst/>
          </a:prstGeom>
          <a:noFill/>
        </p:spPr>
        <p:txBody>
          <a:bodyPr wrap="square" rtlCol="0">
            <a:spAutoFit/>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リン脂質二重膜</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cxnSp>
        <p:nvCxnSpPr>
          <p:cNvPr id="116" name="直線矢印コネクタ 115"/>
          <p:cNvCxnSpPr>
            <a:endCxn id="118" idx="0"/>
          </p:cNvCxnSpPr>
          <p:nvPr/>
        </p:nvCxnSpPr>
        <p:spPr>
          <a:xfrm flipH="1">
            <a:off x="8693761" y="422647"/>
            <a:ext cx="1479459" cy="374394"/>
          </a:xfrm>
          <a:prstGeom prst="straightConnector1">
            <a:avLst/>
          </a:prstGeom>
          <a:ln>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8" name="楕円 117"/>
          <p:cNvSpPr/>
          <p:nvPr/>
        </p:nvSpPr>
        <p:spPr>
          <a:xfrm rot="2818656">
            <a:off x="8225543" y="694476"/>
            <a:ext cx="464416" cy="645641"/>
          </a:xfrm>
          <a:prstGeom prst="ellipse">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Freeform 14"/>
          <p:cNvSpPr>
            <a:spLocks/>
          </p:cNvSpPr>
          <p:nvPr/>
        </p:nvSpPr>
        <p:spPr bwMode="auto">
          <a:xfrm>
            <a:off x="5210509" y="5348077"/>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150" name="Picture 13" descr="第01章03-012p_DNAの構造"/>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6963261" y="2483590"/>
            <a:ext cx="992313" cy="1750084"/>
          </a:xfrm>
          <a:prstGeom prst="rect">
            <a:avLst/>
          </a:prstGeom>
          <a:noFill/>
          <a:extLst>
            <a:ext uri="{909E8E84-426E-40DD-AFC4-6F175D3DCCD1}">
              <a14:hiddenFill xmlns:a14="http://schemas.microsoft.com/office/drawing/2010/main">
                <a:solidFill>
                  <a:srgbClr val="FFFFFF"/>
                </a:solidFill>
              </a14:hiddenFill>
            </a:ext>
          </a:extLst>
        </p:spPr>
      </p:pic>
      <p:cxnSp>
        <p:nvCxnSpPr>
          <p:cNvPr id="168" name="直線矢印コネクタ 167"/>
          <p:cNvCxnSpPr/>
          <p:nvPr/>
        </p:nvCxnSpPr>
        <p:spPr>
          <a:xfrm flipH="1">
            <a:off x="4372056" y="3383630"/>
            <a:ext cx="794846"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6" name="テキスト ボックス 175"/>
          <p:cNvSpPr txBox="1"/>
          <p:nvPr/>
        </p:nvSpPr>
        <p:spPr>
          <a:xfrm>
            <a:off x="4937930" y="2066918"/>
            <a:ext cx="1189075" cy="584775"/>
          </a:xfrm>
          <a:prstGeom prst="rect">
            <a:avLst/>
          </a:prstGeom>
          <a:noFill/>
        </p:spPr>
        <p:txBody>
          <a:bodyPr wrap="square" rtlCol="0">
            <a:spAutoFit/>
          </a:bodyPr>
          <a:lstStyle/>
          <a:p>
            <a:pPr algn="ctr"/>
            <a:r>
              <a:rPr kumimoji="1" lang="en-US" altLang="ja-JP" sz="3200" dirty="0" smtClean="0">
                <a:solidFill>
                  <a:srgbClr val="C00000"/>
                </a:solidFill>
                <a:latin typeface="Cooper Black" panose="0208090404030B020404" pitchFamily="18" charset="0"/>
              </a:rPr>
              <a:t>RNA</a:t>
            </a:r>
            <a:endParaRPr kumimoji="1" lang="ja-JP" altLang="en-US" sz="3200" dirty="0">
              <a:solidFill>
                <a:srgbClr val="C00000"/>
              </a:solidFill>
              <a:latin typeface="Cooper Black" panose="0208090404030B020404" pitchFamily="18" charset="0"/>
            </a:endParaRPr>
          </a:p>
        </p:txBody>
      </p:sp>
      <p:sp>
        <p:nvSpPr>
          <p:cNvPr id="178" name="Freeform 14"/>
          <p:cNvSpPr>
            <a:spLocks/>
          </p:cNvSpPr>
          <p:nvPr/>
        </p:nvSpPr>
        <p:spPr bwMode="auto">
          <a:xfrm rot="1073092">
            <a:off x="6035195" y="5181953"/>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0" name="Freeform 14"/>
          <p:cNvSpPr>
            <a:spLocks/>
          </p:cNvSpPr>
          <p:nvPr/>
        </p:nvSpPr>
        <p:spPr bwMode="auto">
          <a:xfrm>
            <a:off x="5842305" y="5927114"/>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9" name="テキスト ボックス 198"/>
          <p:cNvSpPr txBox="1"/>
          <p:nvPr/>
        </p:nvSpPr>
        <p:spPr>
          <a:xfrm>
            <a:off x="7193196" y="2598530"/>
            <a:ext cx="996914" cy="307777"/>
          </a:xfrm>
          <a:prstGeom prst="rect">
            <a:avLst/>
          </a:prstGeom>
          <a:noFill/>
        </p:spPr>
        <p:txBody>
          <a:bodyPr wrap="square" rtlCol="0">
            <a:spAutoFit/>
          </a:bodyPr>
          <a:lstStyle/>
          <a:p>
            <a:pPr algn="ctr"/>
            <a:r>
              <a:rPr kumimoji="1" lang="ja-JP" altLang="en-US" sz="1400" dirty="0" smtClean="0">
                <a:solidFill>
                  <a:srgbClr val="7030A0"/>
                </a:solidFill>
                <a:latin typeface="UD デジタル 教科書体 NK-B" panose="02020700000000000000" pitchFamily="18" charset="-128"/>
                <a:ea typeface="UD デジタル 教科書体 NK-B" panose="02020700000000000000" pitchFamily="18" charset="-128"/>
              </a:rPr>
              <a:t>染色体</a:t>
            </a:r>
            <a:endParaRPr kumimoji="1" lang="ja-JP" altLang="en-US" sz="1400" dirty="0">
              <a:solidFill>
                <a:srgbClr val="7030A0"/>
              </a:solidFill>
              <a:latin typeface="UD デジタル 教科書体 NK-B" panose="02020700000000000000" pitchFamily="18" charset="-128"/>
              <a:ea typeface="UD デジタル 教科書体 NK-B" panose="02020700000000000000" pitchFamily="18" charset="-128"/>
            </a:endParaRPr>
          </a:p>
        </p:txBody>
      </p:sp>
      <p:sp>
        <p:nvSpPr>
          <p:cNvPr id="200" name="テキスト ボックス 199"/>
          <p:cNvSpPr txBox="1"/>
          <p:nvPr/>
        </p:nvSpPr>
        <p:spPr>
          <a:xfrm>
            <a:off x="7509197" y="3395143"/>
            <a:ext cx="996914" cy="307777"/>
          </a:xfrm>
          <a:prstGeom prst="rect">
            <a:avLst/>
          </a:prstGeom>
          <a:noFill/>
        </p:spPr>
        <p:txBody>
          <a:bodyPr wrap="square" rtlCol="0">
            <a:spAutoFit/>
          </a:bodyPr>
          <a:lstStyle/>
          <a:p>
            <a:r>
              <a:rPr lang="ja-JP" altLang="en-US" sz="1400" dirty="0" smtClean="0">
                <a:latin typeface="UD デジタル 教科書体 NK-B" panose="02020700000000000000" pitchFamily="18" charset="-128"/>
                <a:ea typeface="UD デジタル 教科書体 NK-B" panose="02020700000000000000" pitchFamily="18" charset="-128"/>
              </a:rPr>
              <a:t>ヒストン</a:t>
            </a:r>
            <a:endParaRPr kumimoji="1" lang="ja-JP" altLang="en-US" sz="1400" dirty="0">
              <a:latin typeface="UD デジタル 教科書体 NK-B" panose="02020700000000000000" pitchFamily="18" charset="-128"/>
              <a:ea typeface="UD デジタル 教科書体 NK-B" panose="02020700000000000000" pitchFamily="18" charset="-128"/>
            </a:endParaRPr>
          </a:p>
        </p:txBody>
      </p:sp>
      <p:sp>
        <p:nvSpPr>
          <p:cNvPr id="202" name="テキスト ボックス 201"/>
          <p:cNvSpPr txBox="1"/>
          <p:nvPr/>
        </p:nvSpPr>
        <p:spPr>
          <a:xfrm>
            <a:off x="6277463" y="5044407"/>
            <a:ext cx="2320541" cy="523220"/>
          </a:xfrm>
          <a:prstGeom prst="rect">
            <a:avLst/>
          </a:prstGeom>
          <a:noFill/>
        </p:spPr>
        <p:txBody>
          <a:bodyPr wrap="square" rtlCol="0">
            <a:spAutoFit/>
          </a:bodyPr>
          <a:lstStyle/>
          <a:p>
            <a:pPr algn="ctr"/>
            <a:r>
              <a:rPr lang="ja-JP" altLang="en-US" sz="2800" dirty="0">
                <a:latin typeface="UD デジタル 教科書体 NK-B" panose="02020700000000000000" pitchFamily="18" charset="-128"/>
                <a:ea typeface="UD デジタル 教科書体 NK-B" panose="02020700000000000000" pitchFamily="18" charset="-128"/>
              </a:rPr>
              <a:t>ミトコンドリア</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pic>
        <p:nvPicPr>
          <p:cNvPr id="206"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4171330">
            <a:off x="4146370" y="5002245"/>
            <a:ext cx="586815" cy="75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2624418">
            <a:off x="5013043" y="4816338"/>
            <a:ext cx="586815" cy="75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2624418">
            <a:off x="5122948" y="5317483"/>
            <a:ext cx="653726" cy="8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2624418">
            <a:off x="6386039" y="5447633"/>
            <a:ext cx="653726" cy="8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2624418">
            <a:off x="5618653" y="5835671"/>
            <a:ext cx="586815" cy="75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19727431">
            <a:off x="5830825" y="4891946"/>
            <a:ext cx="653726" cy="8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4661474">
            <a:off x="7299376" y="5434907"/>
            <a:ext cx="653726" cy="83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1041491">
            <a:off x="6753384" y="5939641"/>
            <a:ext cx="586815" cy="75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 name="Picture 25" descr="第01章01-002p-電子顕微鏡レベル"/>
          <p:cNvPicPr>
            <a:picLocks noChangeAspect="1" noChangeArrowheads="1"/>
          </p:cNvPicPr>
          <p:nvPr/>
        </p:nvPicPr>
        <p:blipFill>
          <a:blip r:embed="rId6" cstate="print">
            <a:extLst>
              <a:ext uri="{28A0092B-C50C-407E-A947-70E740481C1C}">
                <a14:useLocalDpi xmlns:a14="http://schemas.microsoft.com/office/drawing/2010/main" val="0"/>
              </a:ext>
            </a:extLst>
          </a:blip>
          <a:srcRect r="57851"/>
          <a:stretch>
            <a:fillRect/>
          </a:stretch>
        </p:blipFill>
        <p:spPr bwMode="auto">
          <a:xfrm rot="4580365">
            <a:off x="4460301" y="5653205"/>
            <a:ext cx="586815" cy="75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ゴルジ体"/>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930" y="216164"/>
            <a:ext cx="2074311" cy="2074312"/>
          </a:xfrm>
          <a:prstGeom prst="rect">
            <a:avLst/>
          </a:prstGeom>
          <a:noFill/>
          <a:extLst>
            <a:ext uri="{909E8E84-426E-40DD-AFC4-6F175D3DCCD1}">
              <a14:hiddenFill xmlns:a14="http://schemas.microsoft.com/office/drawing/2010/main">
                <a:solidFill>
                  <a:srgbClr val="FFFFFF"/>
                </a:solidFill>
              </a14:hiddenFill>
            </a:ext>
          </a:extLst>
        </p:spPr>
      </p:pic>
      <p:sp>
        <p:nvSpPr>
          <p:cNvPr id="218" name="テキスト ボックス 217"/>
          <p:cNvSpPr txBox="1"/>
          <p:nvPr/>
        </p:nvSpPr>
        <p:spPr>
          <a:xfrm>
            <a:off x="1309557" y="724592"/>
            <a:ext cx="1838311" cy="523220"/>
          </a:xfrm>
          <a:prstGeom prst="rect">
            <a:avLst/>
          </a:prstGeom>
          <a:noFill/>
        </p:spPr>
        <p:txBody>
          <a:bodyPr wrap="square" rtlCol="0">
            <a:spAutoFit/>
          </a:bodyPr>
          <a:lstStyle/>
          <a:p>
            <a:pPr algn="ctr"/>
            <a:r>
              <a:rPr lang="ja-JP" altLang="en-US" sz="2800" dirty="0" smtClean="0">
                <a:latin typeface="UD デジタル 教科書体 NK-B" panose="02020700000000000000" pitchFamily="18" charset="-128"/>
                <a:ea typeface="UD デジタル 教科書体 NK-B" panose="02020700000000000000" pitchFamily="18" charset="-128"/>
              </a:rPr>
              <a:t>ゴルジ体</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cxnSp>
        <p:nvCxnSpPr>
          <p:cNvPr id="219" name="直線矢印コネクタ 218"/>
          <p:cNvCxnSpPr/>
          <p:nvPr/>
        </p:nvCxnSpPr>
        <p:spPr>
          <a:xfrm flipV="1">
            <a:off x="3915725" y="1585325"/>
            <a:ext cx="1210903" cy="75456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349" y="3946127"/>
            <a:ext cx="2140214" cy="369332"/>
          </a:xfrm>
          <a:prstGeom prst="rect">
            <a:avLst/>
          </a:prstGeom>
          <a:noFill/>
        </p:spPr>
        <p:txBody>
          <a:bodyPr wrap="square" rtlCol="0">
            <a:spAutoFit/>
          </a:bodyPr>
          <a:lstStyle/>
          <a:p>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タンパク質製造工場</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53" name="テキスト ボックス 52"/>
          <p:cNvSpPr txBox="1"/>
          <p:nvPr/>
        </p:nvSpPr>
        <p:spPr>
          <a:xfrm>
            <a:off x="1223555" y="440507"/>
            <a:ext cx="2140214" cy="369332"/>
          </a:xfrm>
          <a:prstGeom prst="rect">
            <a:avLst/>
          </a:prstGeom>
          <a:noFill/>
        </p:spPr>
        <p:txBody>
          <a:bodyPr wrap="square" rtlCol="0">
            <a:spAutoFit/>
          </a:bodyPr>
          <a:lstStyle/>
          <a:p>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タンパク質熟成工場</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p:txBody>
      </p:sp>
      <p:cxnSp>
        <p:nvCxnSpPr>
          <p:cNvPr id="6" name="直線矢印コネクタ 5"/>
          <p:cNvCxnSpPr>
            <a:endCxn id="94" idx="3"/>
          </p:cNvCxnSpPr>
          <p:nvPr/>
        </p:nvCxnSpPr>
        <p:spPr>
          <a:xfrm flipV="1">
            <a:off x="1672308" y="3314711"/>
            <a:ext cx="1523534" cy="506887"/>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1696153" y="2779780"/>
            <a:ext cx="1759348" cy="1039928"/>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endCxn id="98" idx="3"/>
          </p:cNvCxnSpPr>
          <p:nvPr/>
        </p:nvCxnSpPr>
        <p:spPr>
          <a:xfrm flipV="1">
            <a:off x="1681621" y="3625761"/>
            <a:ext cx="1620599" cy="193947"/>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96" idx="4"/>
          </p:cNvCxnSpPr>
          <p:nvPr/>
        </p:nvCxnSpPr>
        <p:spPr>
          <a:xfrm>
            <a:off x="1696153" y="3819708"/>
            <a:ext cx="1517058" cy="156043"/>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99" idx="1"/>
          </p:cNvCxnSpPr>
          <p:nvPr/>
        </p:nvCxnSpPr>
        <p:spPr>
          <a:xfrm flipV="1">
            <a:off x="1665846" y="2527483"/>
            <a:ext cx="1980842" cy="1300787"/>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3012050" y="947030"/>
            <a:ext cx="2154852" cy="266252"/>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a:blip r:embed="rId8"/>
          <a:stretch>
            <a:fillRect/>
          </a:stretch>
        </p:blipFill>
        <p:spPr>
          <a:xfrm>
            <a:off x="9940666" y="4712644"/>
            <a:ext cx="1910407" cy="1885788"/>
          </a:xfrm>
          <a:prstGeom prst="rect">
            <a:avLst/>
          </a:prstGeom>
        </p:spPr>
      </p:pic>
      <p:cxnSp>
        <p:nvCxnSpPr>
          <p:cNvPr id="33" name="直線コネクタ 32"/>
          <p:cNvCxnSpPr/>
          <p:nvPr/>
        </p:nvCxnSpPr>
        <p:spPr>
          <a:xfrm flipV="1">
            <a:off x="7836878" y="4783246"/>
            <a:ext cx="2484066" cy="1010389"/>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7836878" y="5884554"/>
            <a:ext cx="2484066" cy="713878"/>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681288" y="4144177"/>
            <a:ext cx="2328430" cy="646331"/>
          </a:xfrm>
          <a:prstGeom prst="rect">
            <a:avLst/>
          </a:prstGeom>
          <a:noFill/>
        </p:spPr>
        <p:txBody>
          <a:bodyPr wrap="square" rtlCol="0">
            <a:spAutoFit/>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ミトコンドリア</a:t>
            </a:r>
            <a:r>
              <a:rPr kumimoji="1" lang="en-US" altLang="ja-JP" dirty="0" smtClean="0">
                <a:latin typeface="UD デジタル 教科書体 NK-B" panose="02020700000000000000" pitchFamily="18" charset="-128"/>
                <a:ea typeface="UD デジタル 教科書体 NK-B" panose="02020700000000000000" pitchFamily="18" charset="-128"/>
              </a:rPr>
              <a:t>DNA</a:t>
            </a:r>
          </a:p>
          <a:p>
            <a:pPr algn="ctr"/>
            <a:r>
              <a:rPr lang="ja-JP" altLang="en-US" dirty="0" smtClean="0">
                <a:latin typeface="UD デジタル 教科書体 NK-B" panose="02020700000000000000" pitchFamily="18" charset="-128"/>
                <a:ea typeface="UD デジタル 教科書体 NK-B" panose="02020700000000000000" pitchFamily="18" charset="-128"/>
              </a:rPr>
              <a:t>（</a:t>
            </a:r>
            <a:r>
              <a:rPr lang="en-US" altLang="ja-JP" dirty="0" err="1" smtClean="0">
                <a:latin typeface="UD デジタル 教科書体 NK-B" panose="02020700000000000000" pitchFamily="18" charset="-128"/>
                <a:ea typeface="UD デジタル 教科書体 NK-B" panose="02020700000000000000" pitchFamily="18" charset="-128"/>
              </a:rPr>
              <a:t>mtDNA</a:t>
            </a:r>
            <a:r>
              <a:rPr lang="ja-JP" altLang="en-US" dirty="0">
                <a:latin typeface="UD デジタル 教科書体 NK-B" panose="02020700000000000000" pitchFamily="18" charset="-128"/>
                <a:ea typeface="UD デジタル 教科書体 NK-B" panose="02020700000000000000" pitchFamily="18" charset="-128"/>
              </a:rPr>
              <a:t>）</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sp>
        <p:nvSpPr>
          <p:cNvPr id="83" name="テキスト ボックス 82"/>
          <p:cNvSpPr txBox="1"/>
          <p:nvPr/>
        </p:nvSpPr>
        <p:spPr>
          <a:xfrm>
            <a:off x="9940666" y="6569124"/>
            <a:ext cx="2140214" cy="369332"/>
          </a:xfrm>
          <a:prstGeom prst="rect">
            <a:avLst/>
          </a:prstGeom>
          <a:noFill/>
        </p:spPr>
        <p:txBody>
          <a:bodyPr wrap="square" rtlCol="0">
            <a:spAutoFit/>
          </a:bodyPr>
          <a:lstStyle/>
          <a:p>
            <a:pPr algn="ct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環状二重螺旋構造</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36" name="テキスト ボックス 35"/>
          <p:cNvSpPr txBox="1"/>
          <p:nvPr/>
        </p:nvSpPr>
        <p:spPr>
          <a:xfrm>
            <a:off x="10141886" y="5543947"/>
            <a:ext cx="1507966" cy="276999"/>
          </a:xfrm>
          <a:prstGeom prst="rect">
            <a:avLst/>
          </a:prstGeom>
          <a:noFill/>
        </p:spPr>
        <p:txBody>
          <a:bodyPr wrap="square" rtlCol="0">
            <a:spAutoFit/>
          </a:bodyPr>
          <a:lstStyle/>
          <a:p>
            <a:pPr algn="ctr"/>
            <a:r>
              <a:rPr kumimoji="1" lang="ja-JP" altLang="en-US" sz="1200" dirty="0" smtClean="0">
                <a:latin typeface="HGS創英角ﾎﾟｯﾌﾟ体" panose="040B0A00000000000000" pitchFamily="50" charset="-128"/>
                <a:ea typeface="HGS創英角ﾎﾟｯﾌﾟ体" panose="040B0A00000000000000" pitchFamily="50" charset="-128"/>
                <a:cs typeface="72 Light" panose="020B0303030000000003" pitchFamily="34" charset="0"/>
              </a:rPr>
              <a:t>約</a:t>
            </a:r>
            <a:r>
              <a:rPr kumimoji="1" lang="en-US" altLang="ja-JP" sz="1200" dirty="0" smtClean="0">
                <a:latin typeface="HGS創英角ﾎﾟｯﾌﾟ体" panose="040B0A00000000000000" pitchFamily="50" charset="-128"/>
                <a:ea typeface="HGS創英角ﾎﾟｯﾌﾟ体" panose="040B0A00000000000000" pitchFamily="50" charset="-128"/>
                <a:cs typeface="72 Light" panose="020B0303030000000003" pitchFamily="34" charset="0"/>
              </a:rPr>
              <a:t>16,500</a:t>
            </a:r>
            <a:r>
              <a:rPr kumimoji="1" lang="ja-JP" altLang="en-US" sz="1200" dirty="0" smtClean="0">
                <a:latin typeface="HGS創英角ﾎﾟｯﾌﾟ体" panose="040B0A00000000000000" pitchFamily="50" charset="-128"/>
                <a:ea typeface="HGS創英角ﾎﾟｯﾌﾟ体" panose="040B0A00000000000000" pitchFamily="50" charset="-128"/>
                <a:cs typeface="72 Light" panose="020B0303030000000003" pitchFamily="34" charset="0"/>
              </a:rPr>
              <a:t>塩基</a:t>
            </a:r>
            <a:endParaRPr kumimoji="1" lang="ja-JP" altLang="en-US" sz="1200" dirty="0">
              <a:latin typeface="HGS創英角ﾎﾟｯﾌﾟ体" panose="040B0A00000000000000" pitchFamily="50" charset="-128"/>
              <a:ea typeface="HGS創英角ﾎﾟｯﾌﾟ体" panose="040B0A00000000000000" pitchFamily="50" charset="-128"/>
              <a:cs typeface="72 Light" panose="020B0303030000000003" pitchFamily="34" charset="0"/>
            </a:endParaRPr>
          </a:p>
        </p:txBody>
      </p:sp>
      <p:pic>
        <p:nvPicPr>
          <p:cNvPr id="1028" name="Picture 4" descr="赤ちゃん 笑顔 イラスト素材 [ 6115052 ] - フォトライブラリー photolibrar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7862" y="2507811"/>
            <a:ext cx="1198526" cy="11036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外回り　営業"/>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3541" y="201537"/>
            <a:ext cx="1269390" cy="1377900"/>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矢印コネクタ 42"/>
          <p:cNvCxnSpPr/>
          <p:nvPr/>
        </p:nvCxnSpPr>
        <p:spPr>
          <a:xfrm flipV="1">
            <a:off x="887240" y="1579437"/>
            <a:ext cx="0" cy="1072256"/>
          </a:xfrm>
          <a:prstGeom prst="straightConnector1">
            <a:avLst/>
          </a:prstGeom>
          <a:ln w="28575">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92337" y="1927209"/>
            <a:ext cx="2919658" cy="430887"/>
          </a:xfrm>
          <a:prstGeom prst="rect">
            <a:avLst/>
          </a:prstGeom>
          <a:noFill/>
        </p:spPr>
        <p:txBody>
          <a:bodyPr wrap="square" rtlCol="0">
            <a:spAutoFit/>
          </a:bodyPr>
          <a:lstStyle/>
          <a:p>
            <a:r>
              <a:rPr kumimoji="1" lang="ja-JP" altLang="en-US" sz="1100" dirty="0" smtClean="0">
                <a:latin typeface="UD デジタル 教科書体 NK-B" panose="02020700000000000000" pitchFamily="18" charset="-128"/>
                <a:ea typeface="UD デジタル 教科書体 NK-B" panose="02020700000000000000" pitchFamily="18" charset="-128"/>
              </a:rPr>
              <a:t>生まれたてのタンパク質は役に立たない</a:t>
            </a:r>
            <a:r>
              <a:rPr lang="ja-JP" altLang="en-US" sz="1100" dirty="0" smtClean="0">
                <a:latin typeface="UD デジタル 教科書体 NK-B" panose="02020700000000000000" pitchFamily="18" charset="-128"/>
                <a:ea typeface="UD デジタル 教科書体 NK-B" panose="02020700000000000000" pitchFamily="18" charset="-128"/>
              </a:rPr>
              <a:t>。</a:t>
            </a:r>
            <a:endParaRPr lang="en-US" altLang="ja-JP" sz="1100" dirty="0" smtClean="0">
              <a:latin typeface="UD デジタル 教科書体 NK-B" panose="02020700000000000000" pitchFamily="18" charset="-128"/>
              <a:ea typeface="UD デジタル 教科書体 NK-B" panose="02020700000000000000" pitchFamily="18" charset="-128"/>
            </a:endParaRPr>
          </a:p>
          <a:p>
            <a:r>
              <a:rPr lang="ja-JP" altLang="en-US" sz="1100" dirty="0" smtClean="0">
                <a:latin typeface="UD デジタル 教科書体 NK-B" panose="02020700000000000000" pitchFamily="18" charset="-128"/>
                <a:ea typeface="UD デジタル 教科書体 NK-B" panose="02020700000000000000" pitchFamily="18" charset="-128"/>
              </a:rPr>
              <a:t>赤ちゃん「タンパク質」を一人前にしなくては。</a:t>
            </a:r>
            <a:endParaRPr kumimoji="1" lang="ja-JP" altLang="en-US" sz="1100" dirty="0">
              <a:latin typeface="UD デジタル 教科書体 NK-B" panose="02020700000000000000" pitchFamily="18" charset="-128"/>
              <a:ea typeface="UD デジタル 教科書体 NK-B" panose="02020700000000000000" pitchFamily="18" charset="-128"/>
            </a:endParaRPr>
          </a:p>
        </p:txBody>
      </p:sp>
      <p:sp>
        <p:nvSpPr>
          <p:cNvPr id="105" name="正方形/長方形 104"/>
          <p:cNvSpPr/>
          <p:nvPr/>
        </p:nvSpPr>
        <p:spPr>
          <a:xfrm>
            <a:off x="6430817" y="690432"/>
            <a:ext cx="1422184" cy="400110"/>
          </a:xfrm>
          <a:prstGeom prst="rect">
            <a:avLst/>
          </a:prstGeom>
        </p:spPr>
        <p:txBody>
          <a:bodyPr wrap="none">
            <a:spAutoFit/>
          </a:bodyPr>
          <a:lstStyle/>
          <a:p>
            <a:r>
              <a:rPr lang="en-US" altLang="ja-JP" sz="2000" dirty="0">
                <a:latin typeface="Bauhaus 93" panose="04030905020B02020C02" pitchFamily="82" charset="0"/>
              </a:rPr>
              <a:t>Golgi body</a:t>
            </a:r>
            <a:endParaRPr lang="ja-JP" altLang="en-US" sz="2000" dirty="0">
              <a:latin typeface="Bauhaus 93" panose="04030905020B02020C02" pitchFamily="82" charset="0"/>
            </a:endParaRPr>
          </a:p>
        </p:txBody>
      </p:sp>
      <p:sp>
        <p:nvSpPr>
          <p:cNvPr id="108" name="正方形/長方形 107"/>
          <p:cNvSpPr/>
          <p:nvPr/>
        </p:nvSpPr>
        <p:spPr>
          <a:xfrm>
            <a:off x="3137438" y="4212373"/>
            <a:ext cx="1500732" cy="461665"/>
          </a:xfrm>
          <a:prstGeom prst="rect">
            <a:avLst/>
          </a:prstGeom>
        </p:spPr>
        <p:txBody>
          <a:bodyPr wrap="none">
            <a:spAutoFit/>
          </a:bodyPr>
          <a:lstStyle/>
          <a:p>
            <a:r>
              <a:rPr lang="en-US" altLang="ja-JP" sz="2400" dirty="0" smtClean="0">
                <a:latin typeface="Bauhaus 93" panose="04030905020B02020C02" pitchFamily="82" charset="0"/>
              </a:rPr>
              <a:t>Ribosome</a:t>
            </a:r>
            <a:endParaRPr lang="ja-JP" altLang="en-US" sz="2400" dirty="0">
              <a:latin typeface="Bauhaus 93" panose="04030905020B02020C02" pitchFamily="82" charset="0"/>
            </a:endParaRPr>
          </a:p>
        </p:txBody>
      </p:sp>
    </p:spTree>
    <p:extLst>
      <p:ext uri="{BB962C8B-B14F-4D97-AF65-F5344CB8AC3E}">
        <p14:creationId xmlns:p14="http://schemas.microsoft.com/office/powerpoint/2010/main" val="424349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p:cNvCxnSpPr/>
          <p:nvPr/>
        </p:nvCxnSpPr>
        <p:spPr>
          <a:xfrm>
            <a:off x="179109" y="3561704"/>
            <a:ext cx="11339742" cy="7654"/>
          </a:xfrm>
          <a:prstGeom prst="line">
            <a:avLst/>
          </a:prstGeom>
          <a:ln w="2032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七角形 1"/>
          <p:cNvSpPr/>
          <p:nvPr/>
        </p:nvSpPr>
        <p:spPr>
          <a:xfrm>
            <a:off x="3596915" y="1950631"/>
            <a:ext cx="1375794" cy="1308682"/>
          </a:xfrm>
          <a:prstGeom prst="heptagon">
            <a:avLst/>
          </a:prstGeom>
          <a:solidFill>
            <a:srgbClr val="D55BBB"/>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アデニン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a:t>
            </a:r>
            <a:endParaRPr kumimoji="1" lang="ja-JP" altLang="en-US"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5" name="七角形 14"/>
          <p:cNvSpPr/>
          <p:nvPr/>
        </p:nvSpPr>
        <p:spPr>
          <a:xfrm>
            <a:off x="5568328" y="1950631"/>
            <a:ext cx="1375794" cy="1308682"/>
          </a:xfrm>
          <a:prstGeom prst="heptagon">
            <a:avLst/>
          </a:prstGeom>
          <a:solidFill>
            <a:srgbClr val="EAA846"/>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グアニン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G</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6" name="七角形 15"/>
          <p:cNvSpPr/>
          <p:nvPr/>
        </p:nvSpPr>
        <p:spPr>
          <a:xfrm>
            <a:off x="7539741" y="1950631"/>
            <a:ext cx="1375794" cy="1308682"/>
          </a:xfrm>
          <a:prstGeom prst="heptagon">
            <a:avLst/>
          </a:prstGeom>
          <a:solidFill>
            <a:srgbClr val="00B050"/>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シトシン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7" name="七角形 16"/>
          <p:cNvSpPr/>
          <p:nvPr/>
        </p:nvSpPr>
        <p:spPr>
          <a:xfrm>
            <a:off x="9602414" y="1950631"/>
            <a:ext cx="1375794" cy="1308682"/>
          </a:xfrm>
          <a:prstGeom prst="heptagon">
            <a:avLst/>
          </a:prstGeom>
          <a:solidFill>
            <a:srgbClr val="5F6AD1"/>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チミン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T</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8" name="七角形 17"/>
          <p:cNvSpPr/>
          <p:nvPr/>
        </p:nvSpPr>
        <p:spPr>
          <a:xfrm>
            <a:off x="3588477" y="3865650"/>
            <a:ext cx="1375794" cy="1308682"/>
          </a:xfrm>
          <a:prstGeom prst="heptagon">
            <a:avLst/>
          </a:prstGeom>
          <a:solidFill>
            <a:srgbClr val="D55BBB"/>
          </a:solidFill>
          <a:ln w="57150">
            <a:solidFill>
              <a:srgbClr val="FFFF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アデニン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a:t>
            </a:r>
            <a:endParaRPr kumimoji="1" lang="ja-JP" altLang="en-US"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9" name="七角形 18"/>
          <p:cNvSpPr/>
          <p:nvPr/>
        </p:nvSpPr>
        <p:spPr>
          <a:xfrm>
            <a:off x="5568328" y="3847619"/>
            <a:ext cx="1375794" cy="1308682"/>
          </a:xfrm>
          <a:prstGeom prst="heptagon">
            <a:avLst/>
          </a:prstGeom>
          <a:solidFill>
            <a:srgbClr val="EAA846"/>
          </a:solidFill>
          <a:ln w="57150">
            <a:solidFill>
              <a:srgbClr val="FFFF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グアニン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G</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0" name="七角形 19"/>
          <p:cNvSpPr/>
          <p:nvPr/>
        </p:nvSpPr>
        <p:spPr>
          <a:xfrm>
            <a:off x="7539741" y="3847619"/>
            <a:ext cx="1375794" cy="1308682"/>
          </a:xfrm>
          <a:prstGeom prst="heptagon">
            <a:avLst/>
          </a:prstGeom>
          <a:solidFill>
            <a:srgbClr val="00B050"/>
          </a:solidFill>
          <a:ln w="57150">
            <a:solidFill>
              <a:srgbClr val="FFFF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シトシン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1" name="七角形 20"/>
          <p:cNvSpPr/>
          <p:nvPr/>
        </p:nvSpPr>
        <p:spPr>
          <a:xfrm>
            <a:off x="9602414" y="3847619"/>
            <a:ext cx="1375794" cy="1308682"/>
          </a:xfrm>
          <a:prstGeom prst="heptagon">
            <a:avLst/>
          </a:prstGeom>
          <a:solidFill>
            <a:schemeClr val="accent4">
              <a:lumMod val="75000"/>
            </a:schemeClr>
          </a:solidFill>
          <a:ln w="57150">
            <a:solidFill>
              <a:srgbClr val="FFFF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ウラシル</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U</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60353" y="1880508"/>
            <a:ext cx="2624833" cy="1446550"/>
          </a:xfrm>
          <a:prstGeom prst="rect">
            <a:avLst/>
          </a:prstGeom>
          <a:noFill/>
        </p:spPr>
        <p:txBody>
          <a:bodyPr wrap="square" rtlCol="0">
            <a:spAutoFit/>
          </a:bodyPr>
          <a:lstStyle/>
          <a:p>
            <a:pPr algn="r"/>
            <a:r>
              <a:rPr kumimoji="1" lang="en-US" altLang="ja-JP" sz="8800" b="1" dirty="0" smtClean="0">
                <a:solidFill>
                  <a:schemeClr val="accent5">
                    <a:lumMod val="50000"/>
                  </a:schemeClr>
                </a:solidFill>
                <a:latin typeface="Stencil" panose="040409050D0802020404" pitchFamily="82" charset="0"/>
                <a:ea typeface="Meiryo UI" panose="020B0604030504040204" pitchFamily="50" charset="-128"/>
              </a:rPr>
              <a:t>DNA</a:t>
            </a:r>
            <a:endParaRPr kumimoji="1" lang="ja-JP" altLang="en-US" sz="8800" b="1" dirty="0">
              <a:solidFill>
                <a:schemeClr val="accent5">
                  <a:lumMod val="50000"/>
                </a:schemeClr>
              </a:solidFill>
              <a:latin typeface="Stencil" panose="040409050D0802020404" pitchFamily="82" charset="0"/>
              <a:ea typeface="Meiryo UI" panose="020B0604030504040204" pitchFamily="50" charset="-128"/>
            </a:endParaRPr>
          </a:p>
        </p:txBody>
      </p:sp>
      <p:sp>
        <p:nvSpPr>
          <p:cNvPr id="22" name="テキスト ボックス 21"/>
          <p:cNvSpPr txBox="1"/>
          <p:nvPr/>
        </p:nvSpPr>
        <p:spPr>
          <a:xfrm>
            <a:off x="676314" y="3719745"/>
            <a:ext cx="2435647" cy="1446550"/>
          </a:xfrm>
          <a:prstGeom prst="rect">
            <a:avLst/>
          </a:prstGeom>
          <a:noFill/>
        </p:spPr>
        <p:txBody>
          <a:bodyPr wrap="square" rtlCol="0">
            <a:spAutoFit/>
          </a:bodyPr>
          <a:lstStyle/>
          <a:p>
            <a:pPr algn="r"/>
            <a:r>
              <a:rPr lang="en-US" altLang="ja-JP" sz="8800" b="1" dirty="0">
                <a:solidFill>
                  <a:schemeClr val="accent4">
                    <a:lumMod val="50000"/>
                  </a:schemeClr>
                </a:solidFill>
                <a:latin typeface="Stencil" panose="040409050D0802020404" pitchFamily="82" charset="0"/>
                <a:ea typeface="Meiryo UI" panose="020B0604030504040204" pitchFamily="50" charset="-128"/>
              </a:rPr>
              <a:t>R</a:t>
            </a:r>
            <a:r>
              <a:rPr kumimoji="1" lang="en-US" altLang="ja-JP" sz="8800" b="1" dirty="0" smtClean="0">
                <a:solidFill>
                  <a:schemeClr val="accent4">
                    <a:lumMod val="50000"/>
                  </a:schemeClr>
                </a:solidFill>
                <a:latin typeface="Stencil" panose="040409050D0802020404" pitchFamily="82" charset="0"/>
                <a:ea typeface="Meiryo UI" panose="020B0604030504040204" pitchFamily="50" charset="-128"/>
              </a:rPr>
              <a:t>NA</a:t>
            </a:r>
            <a:endParaRPr kumimoji="1" lang="ja-JP" altLang="en-US" sz="8800" b="1" dirty="0">
              <a:solidFill>
                <a:schemeClr val="accent4">
                  <a:lumMod val="50000"/>
                </a:schemeClr>
              </a:solidFill>
              <a:latin typeface="Stencil" panose="040409050D0802020404" pitchFamily="82" charset="0"/>
              <a:ea typeface="Meiryo UI" panose="020B0604030504040204" pitchFamily="50" charset="-128"/>
            </a:endParaRPr>
          </a:p>
        </p:txBody>
      </p:sp>
      <p:sp>
        <p:nvSpPr>
          <p:cNvPr id="4" name="フローチャート: 処理 3"/>
          <p:cNvSpPr/>
          <p:nvPr/>
        </p:nvSpPr>
        <p:spPr>
          <a:xfrm>
            <a:off x="9427264" y="1644432"/>
            <a:ext cx="1778466" cy="3825494"/>
          </a:xfrm>
          <a:prstGeom prst="flowChartProcess">
            <a:avLst/>
          </a:prstGeom>
          <a:noFill/>
          <a:ln w="571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V 字形矢印 24"/>
          <p:cNvSpPr/>
          <p:nvPr/>
        </p:nvSpPr>
        <p:spPr>
          <a:xfrm rot="5400000">
            <a:off x="10105142" y="3293916"/>
            <a:ext cx="370337" cy="519099"/>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723789" y="2935755"/>
            <a:ext cx="2409954" cy="523220"/>
          </a:xfrm>
          <a:prstGeom prst="rect">
            <a:avLst/>
          </a:prstGeom>
        </p:spPr>
        <p:txBody>
          <a:bodyPr wrap="none">
            <a:spAutoFit/>
          </a:bodyPr>
          <a:lstStyle/>
          <a:p>
            <a:pPr algn="ctr"/>
            <a:r>
              <a:rPr lang="en-US" altLang="ja-JP" sz="1400" dirty="0" err="1" smtClean="0">
                <a:solidFill>
                  <a:srgbClr val="4D5156"/>
                </a:solidFill>
                <a:latin typeface="Arial Black" panose="020B0A04020102020204" pitchFamily="34" charset="0"/>
              </a:rPr>
              <a:t>DeoxyriboNucleic</a:t>
            </a:r>
            <a:r>
              <a:rPr lang="en-US" altLang="ja-JP" sz="1400" dirty="0" smtClean="0">
                <a:solidFill>
                  <a:srgbClr val="4D5156"/>
                </a:solidFill>
                <a:latin typeface="Arial Black" panose="020B0A04020102020204" pitchFamily="34" charset="0"/>
              </a:rPr>
              <a:t> Acid</a:t>
            </a:r>
          </a:p>
          <a:p>
            <a:pPr algn="ct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デオキシリボ核酸</a:t>
            </a:r>
            <a:r>
              <a:rPr lang="en-US" altLang="ja-JP" sz="1400" dirty="0">
                <a:solidFill>
                  <a:srgbClr val="4D5156"/>
                </a:solidFill>
                <a:latin typeface="Arial Black" panose="020B0A04020102020204" pitchFamily="34" charset="0"/>
              </a:rPr>
              <a:t> </a:t>
            </a:r>
            <a:endParaRPr lang="ja-JP" altLang="en-US" sz="1400" dirty="0">
              <a:latin typeface="Arial Black" panose="020B0A04020102020204" pitchFamily="34" charset="0"/>
            </a:endParaRPr>
          </a:p>
        </p:txBody>
      </p:sp>
      <p:sp>
        <p:nvSpPr>
          <p:cNvPr id="28" name="正方形/長方形 27"/>
          <p:cNvSpPr/>
          <p:nvPr/>
        </p:nvSpPr>
        <p:spPr>
          <a:xfrm>
            <a:off x="1059587" y="4805953"/>
            <a:ext cx="1757211" cy="523220"/>
          </a:xfrm>
          <a:prstGeom prst="rect">
            <a:avLst/>
          </a:prstGeom>
        </p:spPr>
        <p:txBody>
          <a:bodyPr wrap="none">
            <a:spAutoFit/>
          </a:bodyPr>
          <a:lstStyle/>
          <a:p>
            <a:pPr algn="ctr"/>
            <a:r>
              <a:rPr lang="en-US" altLang="ja-JP" sz="1400" dirty="0" err="1" smtClean="0">
                <a:solidFill>
                  <a:srgbClr val="4D5156"/>
                </a:solidFill>
                <a:latin typeface="Cooper Black" panose="0208090404030B020404" pitchFamily="18" charset="0"/>
              </a:rPr>
              <a:t>RiboNucleic</a:t>
            </a:r>
            <a:r>
              <a:rPr lang="en-US" altLang="ja-JP" sz="1400" dirty="0" smtClean="0">
                <a:solidFill>
                  <a:srgbClr val="4D5156"/>
                </a:solidFill>
                <a:latin typeface="Cooper Black" panose="0208090404030B020404" pitchFamily="18" charset="0"/>
              </a:rPr>
              <a:t> Acid</a:t>
            </a:r>
          </a:p>
          <a:p>
            <a:pPr algn="ctr"/>
            <a:r>
              <a:rPr lang="ja-JP" altLang="en-US" sz="1400" b="1" dirty="0" smtClean="0">
                <a:solidFill>
                  <a:schemeClr val="tx1">
                    <a:lumMod val="95000"/>
                    <a:lumOff val="5000"/>
                  </a:schemeClr>
                </a:solidFill>
                <a:latin typeface="Meiryo UI" panose="020B0604030504040204" pitchFamily="50" charset="-128"/>
                <a:ea typeface="Meiryo UI" panose="020B0604030504040204" pitchFamily="50" charset="-128"/>
              </a:rPr>
              <a:t>リボ</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核酸</a:t>
            </a:r>
            <a:r>
              <a:rPr lang="en-US" altLang="ja-JP" sz="1400" dirty="0">
                <a:solidFill>
                  <a:srgbClr val="4D5156"/>
                </a:solidFill>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724639" y="3392427"/>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adenine</a:t>
            </a:r>
            <a:endParaRPr kumimoji="1" lang="ja-JP" altLang="en-US" sz="1600" dirty="0">
              <a:solidFill>
                <a:schemeClr val="bg1">
                  <a:lumMod val="95000"/>
                </a:schemeClr>
              </a:solidFill>
              <a:latin typeface="Franklin Gothic Heavy" panose="020B0903020102020204" pitchFamily="34" charset="0"/>
            </a:endParaRPr>
          </a:p>
        </p:txBody>
      </p:sp>
      <p:sp>
        <p:nvSpPr>
          <p:cNvPr id="23" name="テキスト ボックス 22"/>
          <p:cNvSpPr txBox="1"/>
          <p:nvPr/>
        </p:nvSpPr>
        <p:spPr>
          <a:xfrm>
            <a:off x="5704726" y="3384773"/>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guanine</a:t>
            </a:r>
            <a:endParaRPr kumimoji="1" lang="ja-JP" altLang="en-US" sz="1600" dirty="0">
              <a:solidFill>
                <a:schemeClr val="bg1">
                  <a:lumMod val="95000"/>
                </a:schemeClr>
              </a:solidFill>
              <a:latin typeface="Franklin Gothic Heavy" panose="020B0903020102020204" pitchFamily="34" charset="0"/>
            </a:endParaRPr>
          </a:p>
        </p:txBody>
      </p:sp>
      <p:sp>
        <p:nvSpPr>
          <p:cNvPr id="24" name="テキスト ボックス 23"/>
          <p:cNvSpPr txBox="1"/>
          <p:nvPr/>
        </p:nvSpPr>
        <p:spPr>
          <a:xfrm>
            <a:off x="7685139" y="3392427"/>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cytosine</a:t>
            </a:r>
            <a:endParaRPr kumimoji="1" lang="ja-JP" altLang="en-US" sz="1600" dirty="0">
              <a:solidFill>
                <a:schemeClr val="bg1">
                  <a:lumMod val="95000"/>
                </a:schemeClr>
              </a:solidFill>
              <a:latin typeface="Franklin Gothic Heavy" panose="020B0903020102020204" pitchFamily="34" charset="0"/>
            </a:endParaRPr>
          </a:p>
        </p:txBody>
      </p:sp>
      <p:sp>
        <p:nvSpPr>
          <p:cNvPr id="27" name="テキスト ボックス 26"/>
          <p:cNvSpPr txBox="1"/>
          <p:nvPr/>
        </p:nvSpPr>
        <p:spPr>
          <a:xfrm>
            <a:off x="9756324" y="1628255"/>
            <a:ext cx="1120346" cy="338554"/>
          </a:xfrm>
          <a:prstGeom prst="rect">
            <a:avLst/>
          </a:prstGeom>
          <a:noFill/>
        </p:spPr>
        <p:txBody>
          <a:bodyPr wrap="square" rtlCol="0">
            <a:spAutoFit/>
          </a:bodyPr>
          <a:lstStyle/>
          <a:p>
            <a:pPr algn="ctr"/>
            <a:r>
              <a:rPr kumimoji="1" lang="en-US" altLang="ja-JP" sz="1600" dirty="0" err="1" smtClean="0">
                <a:solidFill>
                  <a:schemeClr val="tx1">
                    <a:lumMod val="95000"/>
                    <a:lumOff val="5000"/>
                  </a:schemeClr>
                </a:solidFill>
                <a:latin typeface="Franklin Gothic Heavy" panose="020B0903020102020204" pitchFamily="34" charset="0"/>
              </a:rPr>
              <a:t>tymine</a:t>
            </a:r>
            <a:endParaRPr kumimoji="1" lang="ja-JP" altLang="en-US" sz="1600" dirty="0">
              <a:solidFill>
                <a:schemeClr val="tx1">
                  <a:lumMod val="95000"/>
                  <a:lumOff val="5000"/>
                </a:schemeClr>
              </a:solidFill>
              <a:latin typeface="Franklin Gothic Heavy" panose="020B0903020102020204" pitchFamily="34" charset="0"/>
            </a:endParaRPr>
          </a:p>
        </p:txBody>
      </p:sp>
      <p:sp>
        <p:nvSpPr>
          <p:cNvPr id="30" name="テキスト ボックス 29"/>
          <p:cNvSpPr txBox="1"/>
          <p:nvPr/>
        </p:nvSpPr>
        <p:spPr>
          <a:xfrm>
            <a:off x="9756324" y="5171266"/>
            <a:ext cx="1120346" cy="338554"/>
          </a:xfrm>
          <a:prstGeom prst="rect">
            <a:avLst/>
          </a:prstGeom>
          <a:noFill/>
        </p:spPr>
        <p:txBody>
          <a:bodyPr wrap="square" rtlCol="0">
            <a:spAutoFit/>
          </a:bodyPr>
          <a:lstStyle/>
          <a:p>
            <a:pPr algn="ctr"/>
            <a:r>
              <a:rPr kumimoji="1" lang="en-US" altLang="ja-JP" sz="1600" dirty="0" smtClean="0">
                <a:solidFill>
                  <a:schemeClr val="tx1">
                    <a:lumMod val="95000"/>
                    <a:lumOff val="5000"/>
                  </a:schemeClr>
                </a:solidFill>
                <a:latin typeface="Franklin Gothic Heavy" panose="020B0903020102020204" pitchFamily="34" charset="0"/>
              </a:rPr>
              <a:t>uracil</a:t>
            </a:r>
            <a:endParaRPr kumimoji="1" lang="ja-JP" altLang="en-US" sz="1600" dirty="0">
              <a:solidFill>
                <a:schemeClr val="tx1">
                  <a:lumMod val="95000"/>
                  <a:lumOff val="5000"/>
                </a:schemeClr>
              </a:solidFill>
              <a:latin typeface="Franklin Gothic Heavy" panose="020B0903020102020204" pitchFamily="34" charset="0"/>
            </a:endParaRPr>
          </a:p>
        </p:txBody>
      </p:sp>
      <p:sp>
        <p:nvSpPr>
          <p:cNvPr id="31" name="角丸四角形 30"/>
          <p:cNvSpPr/>
          <p:nvPr/>
        </p:nvSpPr>
        <p:spPr>
          <a:xfrm>
            <a:off x="547935" y="97588"/>
            <a:ext cx="2958090" cy="1160520"/>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a:blip r:embed="rId2"/>
          <a:stretch>
            <a:fillRect/>
          </a:stretch>
        </p:blipFill>
        <p:spPr>
          <a:xfrm>
            <a:off x="547935" y="53704"/>
            <a:ext cx="1283516" cy="1238119"/>
          </a:xfrm>
          <a:prstGeom prst="rect">
            <a:avLst/>
          </a:prstGeom>
        </p:spPr>
      </p:pic>
      <p:sp>
        <p:nvSpPr>
          <p:cNvPr id="33" name="等号 32"/>
          <p:cNvSpPr/>
          <p:nvPr/>
        </p:nvSpPr>
        <p:spPr>
          <a:xfrm>
            <a:off x="1640637" y="40012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角丸四角形 33"/>
          <p:cNvSpPr/>
          <p:nvPr/>
        </p:nvSpPr>
        <p:spPr>
          <a:xfrm>
            <a:off x="4320839" y="147023"/>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3"/>
          <a:stretch>
            <a:fillRect/>
          </a:stretch>
        </p:blipFill>
        <p:spPr>
          <a:xfrm>
            <a:off x="4320839" y="96790"/>
            <a:ext cx="1263429" cy="1218742"/>
          </a:xfrm>
          <a:prstGeom prst="rect">
            <a:avLst/>
          </a:prstGeom>
        </p:spPr>
      </p:pic>
      <p:sp>
        <p:nvSpPr>
          <p:cNvPr id="36" name="等号 35"/>
          <p:cNvSpPr/>
          <p:nvPr/>
        </p:nvSpPr>
        <p:spPr>
          <a:xfrm>
            <a:off x="5453287" y="446164"/>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7" name="図 36"/>
          <p:cNvPicPr>
            <a:picLocks noChangeAspect="1"/>
          </p:cNvPicPr>
          <p:nvPr/>
        </p:nvPicPr>
        <p:blipFill>
          <a:blip r:embed="rId4"/>
          <a:stretch>
            <a:fillRect/>
          </a:stretch>
        </p:blipFill>
        <p:spPr>
          <a:xfrm>
            <a:off x="6065459" y="130001"/>
            <a:ext cx="1225048" cy="1185531"/>
          </a:xfrm>
          <a:prstGeom prst="rect">
            <a:avLst/>
          </a:prstGeom>
        </p:spPr>
      </p:pic>
      <p:pic>
        <p:nvPicPr>
          <p:cNvPr id="38" name="図 37"/>
          <p:cNvPicPr>
            <a:picLocks noChangeAspect="1"/>
          </p:cNvPicPr>
          <p:nvPr/>
        </p:nvPicPr>
        <p:blipFill>
          <a:blip r:embed="rId5"/>
          <a:stretch>
            <a:fillRect/>
          </a:stretch>
        </p:blipFill>
        <p:spPr>
          <a:xfrm>
            <a:off x="2250360" y="50323"/>
            <a:ext cx="1291326" cy="1241500"/>
          </a:xfrm>
          <a:prstGeom prst="rect">
            <a:avLst/>
          </a:prstGeom>
          <a:effectLst>
            <a:glow rad="228600">
              <a:schemeClr val="accent4">
                <a:satMod val="175000"/>
                <a:alpha val="40000"/>
              </a:schemeClr>
            </a:glow>
          </a:effectLst>
        </p:spPr>
      </p:pic>
      <p:sp>
        <p:nvSpPr>
          <p:cNvPr id="10" name="六角形 9"/>
          <p:cNvSpPr/>
          <p:nvPr/>
        </p:nvSpPr>
        <p:spPr>
          <a:xfrm>
            <a:off x="3729622" y="4915881"/>
            <a:ext cx="1409799" cy="122662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latin typeface="UD デジタル 教科書体 NK-B" panose="02020700000000000000" pitchFamily="18" charset="-128"/>
                <a:ea typeface="UD デジタル 教科書体 NK-B" panose="02020700000000000000" pitchFamily="18" charset="-128"/>
              </a:rPr>
              <a:t>アデニン</a:t>
            </a:r>
            <a:endParaRPr kumimoji="1" lang="en-US" altLang="ja-JP" sz="1600" b="1" dirty="0" smtClean="0">
              <a:latin typeface="UD デジタル 教科書体 NK-B" panose="02020700000000000000" pitchFamily="18" charset="-128"/>
              <a:ea typeface="UD デジタル 教科書体 NK-B" panose="02020700000000000000" pitchFamily="18" charset="-128"/>
            </a:endParaRPr>
          </a:p>
          <a:p>
            <a:pPr algn="ctr"/>
            <a:r>
              <a:rPr lang="ja-JP" altLang="en-US" sz="1600" b="1" dirty="0" smtClean="0">
                <a:latin typeface="UD デジタル 教科書体 NK-B" panose="02020700000000000000" pitchFamily="18" charset="-128"/>
                <a:ea typeface="UD デジタル 教科書体 NK-B" panose="02020700000000000000" pitchFamily="18" charset="-128"/>
              </a:rPr>
              <a:t>（アデノシン）</a:t>
            </a:r>
            <a:endParaRPr kumimoji="1" lang="ja-JP" altLang="en-US" sz="1600" b="1"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595159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p:cNvCxnSpPr/>
          <p:nvPr/>
        </p:nvCxnSpPr>
        <p:spPr>
          <a:xfrm>
            <a:off x="314904" y="2411917"/>
            <a:ext cx="11339742" cy="7654"/>
          </a:xfrm>
          <a:prstGeom prst="line">
            <a:avLst/>
          </a:prstGeom>
          <a:ln w="2032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七角形 1"/>
          <p:cNvSpPr/>
          <p:nvPr/>
        </p:nvSpPr>
        <p:spPr>
          <a:xfrm>
            <a:off x="3732710" y="800844"/>
            <a:ext cx="1375794" cy="1308682"/>
          </a:xfrm>
          <a:prstGeom prst="heptagon">
            <a:avLst/>
          </a:prstGeom>
          <a:solidFill>
            <a:srgbClr val="D55BBB"/>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アデニン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a:t>
            </a:r>
            <a:endParaRPr kumimoji="1" lang="ja-JP" altLang="en-US"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5" name="七角形 14"/>
          <p:cNvSpPr/>
          <p:nvPr/>
        </p:nvSpPr>
        <p:spPr>
          <a:xfrm>
            <a:off x="5704123" y="800844"/>
            <a:ext cx="1375794" cy="1308682"/>
          </a:xfrm>
          <a:prstGeom prst="heptagon">
            <a:avLst/>
          </a:prstGeom>
          <a:solidFill>
            <a:srgbClr val="EAA846"/>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グアニン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G</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6" name="七角形 15"/>
          <p:cNvSpPr/>
          <p:nvPr/>
        </p:nvSpPr>
        <p:spPr>
          <a:xfrm>
            <a:off x="7675536" y="800844"/>
            <a:ext cx="1375794" cy="1308682"/>
          </a:xfrm>
          <a:prstGeom prst="heptagon">
            <a:avLst/>
          </a:prstGeom>
          <a:solidFill>
            <a:srgbClr val="00B050"/>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シトシン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7" name="七角形 16"/>
          <p:cNvSpPr/>
          <p:nvPr/>
        </p:nvSpPr>
        <p:spPr>
          <a:xfrm>
            <a:off x="9738209" y="800844"/>
            <a:ext cx="1375794" cy="1308682"/>
          </a:xfrm>
          <a:prstGeom prst="heptagon">
            <a:avLst/>
          </a:prstGeom>
          <a:solidFill>
            <a:srgbClr val="5F6AD1"/>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チミン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T</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8" name="七角形 17"/>
          <p:cNvSpPr/>
          <p:nvPr/>
        </p:nvSpPr>
        <p:spPr>
          <a:xfrm>
            <a:off x="3724272" y="2715863"/>
            <a:ext cx="1375794" cy="1308682"/>
          </a:xfrm>
          <a:prstGeom prst="heptagon">
            <a:avLst/>
          </a:prstGeom>
          <a:solidFill>
            <a:srgbClr val="D55BBB"/>
          </a:solidFill>
          <a:ln w="57150">
            <a:solidFill>
              <a:srgbClr val="FFFF00"/>
            </a:solidFill>
          </a:ln>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アデニン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a:t>
            </a:r>
            <a:endParaRPr kumimoji="1" lang="ja-JP" altLang="en-US"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9" name="七角形 18"/>
          <p:cNvSpPr/>
          <p:nvPr/>
        </p:nvSpPr>
        <p:spPr>
          <a:xfrm>
            <a:off x="5704123" y="2697832"/>
            <a:ext cx="1375794" cy="1308682"/>
          </a:xfrm>
          <a:prstGeom prst="heptagon">
            <a:avLst/>
          </a:prstGeom>
          <a:solidFill>
            <a:srgbClr val="EAA846"/>
          </a:solidFill>
          <a:ln w="57150">
            <a:solidFill>
              <a:srgbClr val="FFFF00"/>
            </a:solidFill>
          </a:ln>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グアニン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G</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0" name="七角形 19"/>
          <p:cNvSpPr/>
          <p:nvPr/>
        </p:nvSpPr>
        <p:spPr>
          <a:xfrm>
            <a:off x="7675536" y="2697832"/>
            <a:ext cx="1375794" cy="1308682"/>
          </a:xfrm>
          <a:prstGeom prst="heptagon">
            <a:avLst/>
          </a:prstGeom>
          <a:solidFill>
            <a:srgbClr val="00B050"/>
          </a:solidFill>
          <a:ln w="57150">
            <a:solidFill>
              <a:srgbClr val="FFFF00"/>
            </a:solidFill>
          </a:ln>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シトシン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1" name="七角形 20"/>
          <p:cNvSpPr/>
          <p:nvPr/>
        </p:nvSpPr>
        <p:spPr>
          <a:xfrm>
            <a:off x="9738209" y="2697832"/>
            <a:ext cx="1375794" cy="1308682"/>
          </a:xfrm>
          <a:prstGeom prst="heptagon">
            <a:avLst/>
          </a:prstGeom>
          <a:solidFill>
            <a:schemeClr val="accent4">
              <a:lumMod val="75000"/>
            </a:schemeClr>
          </a:solidFill>
          <a:ln w="57150">
            <a:solidFill>
              <a:srgbClr val="FFFF00"/>
            </a:solidFill>
          </a:ln>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ウラシル</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U</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596148" y="730721"/>
            <a:ext cx="2624833" cy="1446550"/>
          </a:xfrm>
          <a:prstGeom prst="rect">
            <a:avLst/>
          </a:prstGeom>
          <a:noFill/>
        </p:spPr>
        <p:txBody>
          <a:bodyPr wrap="square" rtlCol="0">
            <a:spAutoFit/>
          </a:bodyPr>
          <a:lstStyle/>
          <a:p>
            <a:pPr algn="r"/>
            <a:r>
              <a:rPr kumimoji="1" lang="en-US" altLang="ja-JP" sz="8800" b="1" dirty="0" smtClean="0">
                <a:solidFill>
                  <a:schemeClr val="accent5">
                    <a:lumMod val="50000"/>
                  </a:schemeClr>
                </a:solidFill>
                <a:latin typeface="Stencil" panose="040409050D0802020404" pitchFamily="82" charset="0"/>
                <a:ea typeface="Meiryo UI" panose="020B0604030504040204" pitchFamily="50" charset="-128"/>
              </a:rPr>
              <a:t>DNA</a:t>
            </a:r>
            <a:endParaRPr kumimoji="1" lang="ja-JP" altLang="en-US" sz="8800" b="1" dirty="0">
              <a:solidFill>
                <a:schemeClr val="accent5">
                  <a:lumMod val="50000"/>
                </a:schemeClr>
              </a:solidFill>
              <a:latin typeface="Stencil" panose="040409050D0802020404" pitchFamily="82" charset="0"/>
              <a:ea typeface="Meiryo UI" panose="020B0604030504040204" pitchFamily="50" charset="-128"/>
            </a:endParaRPr>
          </a:p>
        </p:txBody>
      </p:sp>
      <p:sp>
        <p:nvSpPr>
          <p:cNvPr id="22" name="テキスト ボックス 21"/>
          <p:cNvSpPr txBox="1"/>
          <p:nvPr/>
        </p:nvSpPr>
        <p:spPr>
          <a:xfrm>
            <a:off x="812109" y="2569958"/>
            <a:ext cx="2435647" cy="1446550"/>
          </a:xfrm>
          <a:prstGeom prst="rect">
            <a:avLst/>
          </a:prstGeom>
          <a:noFill/>
        </p:spPr>
        <p:txBody>
          <a:bodyPr wrap="square" rtlCol="0">
            <a:spAutoFit/>
          </a:bodyPr>
          <a:lstStyle/>
          <a:p>
            <a:pPr algn="r"/>
            <a:r>
              <a:rPr lang="en-US" altLang="ja-JP" sz="8800" b="1" dirty="0">
                <a:solidFill>
                  <a:schemeClr val="accent4">
                    <a:lumMod val="50000"/>
                  </a:schemeClr>
                </a:solidFill>
                <a:latin typeface="Stencil" panose="040409050D0802020404" pitchFamily="82" charset="0"/>
                <a:ea typeface="Meiryo UI" panose="020B0604030504040204" pitchFamily="50" charset="-128"/>
              </a:rPr>
              <a:t>R</a:t>
            </a:r>
            <a:r>
              <a:rPr kumimoji="1" lang="en-US" altLang="ja-JP" sz="8800" b="1" dirty="0" smtClean="0">
                <a:solidFill>
                  <a:schemeClr val="accent4">
                    <a:lumMod val="50000"/>
                  </a:schemeClr>
                </a:solidFill>
                <a:latin typeface="Stencil" panose="040409050D0802020404" pitchFamily="82" charset="0"/>
                <a:ea typeface="Meiryo UI" panose="020B0604030504040204" pitchFamily="50" charset="-128"/>
              </a:rPr>
              <a:t>NA</a:t>
            </a:r>
            <a:endParaRPr kumimoji="1" lang="ja-JP" altLang="en-US" sz="8800" b="1" dirty="0">
              <a:solidFill>
                <a:schemeClr val="accent4">
                  <a:lumMod val="50000"/>
                </a:schemeClr>
              </a:solidFill>
              <a:latin typeface="Stencil" panose="040409050D0802020404" pitchFamily="82" charset="0"/>
              <a:ea typeface="Meiryo UI" panose="020B0604030504040204" pitchFamily="50" charset="-128"/>
            </a:endParaRPr>
          </a:p>
        </p:txBody>
      </p:sp>
      <p:sp>
        <p:nvSpPr>
          <p:cNvPr id="4" name="フローチャート: 処理 3"/>
          <p:cNvSpPr/>
          <p:nvPr/>
        </p:nvSpPr>
        <p:spPr>
          <a:xfrm>
            <a:off x="9563059" y="494645"/>
            <a:ext cx="1778466" cy="3825494"/>
          </a:xfrm>
          <a:prstGeom prst="flowChartProcess">
            <a:avLst/>
          </a:prstGeom>
          <a:noFill/>
          <a:ln w="571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V 字形矢印 24"/>
          <p:cNvSpPr/>
          <p:nvPr/>
        </p:nvSpPr>
        <p:spPr>
          <a:xfrm rot="5400000">
            <a:off x="10240937" y="2144129"/>
            <a:ext cx="370337" cy="519099"/>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59584" y="1785968"/>
            <a:ext cx="2409954" cy="523220"/>
          </a:xfrm>
          <a:prstGeom prst="rect">
            <a:avLst/>
          </a:prstGeom>
        </p:spPr>
        <p:txBody>
          <a:bodyPr wrap="none">
            <a:spAutoFit/>
          </a:bodyPr>
          <a:lstStyle/>
          <a:p>
            <a:pPr algn="ctr"/>
            <a:r>
              <a:rPr lang="en-US" altLang="ja-JP" sz="1400" dirty="0" err="1" smtClean="0">
                <a:solidFill>
                  <a:srgbClr val="4D5156"/>
                </a:solidFill>
                <a:latin typeface="Arial Black" panose="020B0A04020102020204" pitchFamily="34" charset="0"/>
              </a:rPr>
              <a:t>DeoxyriboNucleic</a:t>
            </a:r>
            <a:r>
              <a:rPr lang="en-US" altLang="ja-JP" sz="1400" dirty="0" smtClean="0">
                <a:solidFill>
                  <a:srgbClr val="4D5156"/>
                </a:solidFill>
                <a:latin typeface="Arial Black" panose="020B0A04020102020204" pitchFamily="34" charset="0"/>
              </a:rPr>
              <a:t> Acid</a:t>
            </a:r>
          </a:p>
          <a:p>
            <a:pPr algn="ct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デオキシリボ核酸</a:t>
            </a:r>
            <a:r>
              <a:rPr lang="en-US" altLang="ja-JP" sz="1400" dirty="0">
                <a:solidFill>
                  <a:srgbClr val="4D5156"/>
                </a:solidFill>
                <a:latin typeface="Arial Black" panose="020B0A04020102020204" pitchFamily="34" charset="0"/>
              </a:rPr>
              <a:t> </a:t>
            </a:r>
            <a:endParaRPr lang="ja-JP" altLang="en-US" sz="1400" dirty="0">
              <a:latin typeface="Arial Black" panose="020B0A04020102020204" pitchFamily="34" charset="0"/>
            </a:endParaRPr>
          </a:p>
        </p:txBody>
      </p:sp>
      <p:sp>
        <p:nvSpPr>
          <p:cNvPr id="28" name="正方形/長方形 27"/>
          <p:cNvSpPr/>
          <p:nvPr/>
        </p:nvSpPr>
        <p:spPr>
          <a:xfrm>
            <a:off x="1195382" y="3656166"/>
            <a:ext cx="1757211" cy="523220"/>
          </a:xfrm>
          <a:prstGeom prst="rect">
            <a:avLst/>
          </a:prstGeom>
        </p:spPr>
        <p:txBody>
          <a:bodyPr wrap="none">
            <a:spAutoFit/>
          </a:bodyPr>
          <a:lstStyle/>
          <a:p>
            <a:pPr algn="ctr"/>
            <a:r>
              <a:rPr lang="en-US" altLang="ja-JP" sz="1400" dirty="0" err="1" smtClean="0">
                <a:solidFill>
                  <a:srgbClr val="4D5156"/>
                </a:solidFill>
                <a:latin typeface="Cooper Black" panose="0208090404030B020404" pitchFamily="18" charset="0"/>
              </a:rPr>
              <a:t>RiboNucleic</a:t>
            </a:r>
            <a:r>
              <a:rPr lang="en-US" altLang="ja-JP" sz="1400" dirty="0" smtClean="0">
                <a:solidFill>
                  <a:srgbClr val="4D5156"/>
                </a:solidFill>
                <a:latin typeface="Cooper Black" panose="0208090404030B020404" pitchFamily="18" charset="0"/>
              </a:rPr>
              <a:t> Acid</a:t>
            </a:r>
          </a:p>
          <a:p>
            <a:pPr algn="ctr"/>
            <a:r>
              <a:rPr lang="ja-JP" altLang="en-US" sz="1400" b="1" dirty="0" smtClean="0">
                <a:solidFill>
                  <a:schemeClr val="tx1">
                    <a:lumMod val="95000"/>
                    <a:lumOff val="5000"/>
                  </a:schemeClr>
                </a:solidFill>
                <a:latin typeface="Meiryo UI" panose="020B0604030504040204" pitchFamily="50" charset="-128"/>
                <a:ea typeface="Meiryo UI" panose="020B0604030504040204" pitchFamily="50" charset="-128"/>
              </a:rPr>
              <a:t>リボ</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核酸</a:t>
            </a:r>
            <a:r>
              <a:rPr lang="en-US" altLang="ja-JP" sz="1400" dirty="0">
                <a:solidFill>
                  <a:srgbClr val="4D5156"/>
                </a:solidFill>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860434" y="2242640"/>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adenine</a:t>
            </a:r>
            <a:endParaRPr kumimoji="1" lang="ja-JP" altLang="en-US" sz="1600" dirty="0">
              <a:solidFill>
                <a:schemeClr val="bg1">
                  <a:lumMod val="95000"/>
                </a:schemeClr>
              </a:solidFill>
              <a:latin typeface="Franklin Gothic Heavy" panose="020B0903020102020204" pitchFamily="34" charset="0"/>
            </a:endParaRPr>
          </a:p>
        </p:txBody>
      </p:sp>
      <p:sp>
        <p:nvSpPr>
          <p:cNvPr id="23" name="テキスト ボックス 22"/>
          <p:cNvSpPr txBox="1"/>
          <p:nvPr/>
        </p:nvSpPr>
        <p:spPr>
          <a:xfrm>
            <a:off x="5840521" y="2234986"/>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guanine</a:t>
            </a:r>
            <a:endParaRPr kumimoji="1" lang="ja-JP" altLang="en-US" sz="1600" dirty="0">
              <a:solidFill>
                <a:schemeClr val="bg1">
                  <a:lumMod val="95000"/>
                </a:schemeClr>
              </a:solidFill>
              <a:latin typeface="Franklin Gothic Heavy" panose="020B0903020102020204" pitchFamily="34" charset="0"/>
            </a:endParaRPr>
          </a:p>
        </p:txBody>
      </p:sp>
      <p:sp>
        <p:nvSpPr>
          <p:cNvPr id="24" name="テキスト ボックス 23"/>
          <p:cNvSpPr txBox="1"/>
          <p:nvPr/>
        </p:nvSpPr>
        <p:spPr>
          <a:xfrm>
            <a:off x="7820934" y="2242640"/>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cytosine</a:t>
            </a:r>
            <a:endParaRPr kumimoji="1" lang="ja-JP" altLang="en-US" sz="1600" dirty="0">
              <a:solidFill>
                <a:schemeClr val="bg1">
                  <a:lumMod val="95000"/>
                </a:schemeClr>
              </a:solidFill>
              <a:latin typeface="Franklin Gothic Heavy" panose="020B0903020102020204" pitchFamily="34" charset="0"/>
            </a:endParaRPr>
          </a:p>
        </p:txBody>
      </p:sp>
      <p:sp>
        <p:nvSpPr>
          <p:cNvPr id="27" name="テキスト ボックス 26"/>
          <p:cNvSpPr txBox="1"/>
          <p:nvPr/>
        </p:nvSpPr>
        <p:spPr>
          <a:xfrm>
            <a:off x="9892119" y="478468"/>
            <a:ext cx="1120346" cy="338554"/>
          </a:xfrm>
          <a:prstGeom prst="rect">
            <a:avLst/>
          </a:prstGeom>
          <a:noFill/>
        </p:spPr>
        <p:txBody>
          <a:bodyPr wrap="square" rtlCol="0">
            <a:spAutoFit/>
          </a:bodyPr>
          <a:lstStyle/>
          <a:p>
            <a:pPr algn="ctr"/>
            <a:r>
              <a:rPr kumimoji="1" lang="en-US" altLang="ja-JP" sz="1600" dirty="0" err="1" smtClean="0">
                <a:solidFill>
                  <a:schemeClr val="tx1">
                    <a:lumMod val="95000"/>
                    <a:lumOff val="5000"/>
                  </a:schemeClr>
                </a:solidFill>
                <a:latin typeface="Franklin Gothic Heavy" panose="020B0903020102020204" pitchFamily="34" charset="0"/>
              </a:rPr>
              <a:t>tymine</a:t>
            </a:r>
            <a:endParaRPr kumimoji="1" lang="ja-JP" altLang="en-US" sz="1600" dirty="0">
              <a:solidFill>
                <a:schemeClr val="tx1">
                  <a:lumMod val="95000"/>
                  <a:lumOff val="5000"/>
                </a:schemeClr>
              </a:solidFill>
              <a:latin typeface="Franklin Gothic Heavy" panose="020B0903020102020204" pitchFamily="34" charset="0"/>
            </a:endParaRPr>
          </a:p>
        </p:txBody>
      </p:sp>
      <p:sp>
        <p:nvSpPr>
          <p:cNvPr id="30" name="テキスト ボックス 29"/>
          <p:cNvSpPr txBox="1"/>
          <p:nvPr/>
        </p:nvSpPr>
        <p:spPr>
          <a:xfrm>
            <a:off x="9892119" y="3997762"/>
            <a:ext cx="1120346" cy="338554"/>
          </a:xfrm>
          <a:prstGeom prst="rect">
            <a:avLst/>
          </a:prstGeom>
          <a:noFill/>
        </p:spPr>
        <p:txBody>
          <a:bodyPr wrap="square" rtlCol="0">
            <a:spAutoFit/>
          </a:bodyPr>
          <a:lstStyle/>
          <a:p>
            <a:pPr algn="ctr"/>
            <a:r>
              <a:rPr kumimoji="1" lang="en-US" altLang="ja-JP" sz="1600" dirty="0" smtClean="0">
                <a:solidFill>
                  <a:schemeClr val="tx1">
                    <a:lumMod val="95000"/>
                    <a:lumOff val="5000"/>
                  </a:schemeClr>
                </a:solidFill>
                <a:latin typeface="Franklin Gothic Heavy" panose="020B0903020102020204" pitchFamily="34" charset="0"/>
              </a:rPr>
              <a:t>uracil</a:t>
            </a:r>
            <a:endParaRPr kumimoji="1" lang="ja-JP" altLang="en-US" sz="1600" dirty="0">
              <a:solidFill>
                <a:schemeClr val="tx1">
                  <a:lumMod val="95000"/>
                  <a:lumOff val="5000"/>
                </a:schemeClr>
              </a:solidFill>
              <a:latin typeface="Franklin Gothic Heavy" panose="020B0903020102020204" pitchFamily="34" charset="0"/>
            </a:endParaRPr>
          </a:p>
        </p:txBody>
      </p:sp>
      <p:sp>
        <p:nvSpPr>
          <p:cNvPr id="13" name="十角形 12"/>
          <p:cNvSpPr/>
          <p:nvPr/>
        </p:nvSpPr>
        <p:spPr>
          <a:xfrm>
            <a:off x="3625551" y="5029774"/>
            <a:ext cx="1573236" cy="1113577"/>
          </a:xfrm>
          <a:prstGeom prst="decagon">
            <a:avLst/>
          </a:prstGeom>
          <a:solidFill>
            <a:srgbClr val="D55BBB"/>
          </a:solidFill>
          <a:ln>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UD デジタル 教科書体 NK-B" panose="02020700000000000000" pitchFamily="18" charset="-128"/>
                <a:ea typeface="UD デジタル 教科書体 NK-B" panose="02020700000000000000" pitchFamily="18" charset="-128"/>
              </a:rPr>
              <a:t>アデノシン</a:t>
            </a:r>
            <a:endParaRPr kumimoji="1" lang="ja-JP" altLang="en-US" b="1" dirty="0">
              <a:latin typeface="UD デジタル 教科書体 NK-B" panose="02020700000000000000" pitchFamily="18" charset="-128"/>
              <a:ea typeface="UD デジタル 教科書体 NK-B" panose="02020700000000000000" pitchFamily="18" charset="-128"/>
            </a:endParaRPr>
          </a:p>
        </p:txBody>
      </p:sp>
      <p:sp>
        <p:nvSpPr>
          <p:cNvPr id="40" name="十角形 39"/>
          <p:cNvSpPr/>
          <p:nvPr/>
        </p:nvSpPr>
        <p:spPr>
          <a:xfrm>
            <a:off x="5605402" y="5029774"/>
            <a:ext cx="1573236" cy="1113577"/>
          </a:xfrm>
          <a:prstGeom prst="decagon">
            <a:avLst/>
          </a:prstGeom>
          <a:solidFill>
            <a:srgbClr val="FFC000"/>
          </a:solidFill>
          <a:ln>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UD デジタル 教科書体 NK-B" panose="02020700000000000000" pitchFamily="18" charset="-128"/>
                <a:ea typeface="UD デジタル 教科書体 NK-B" panose="02020700000000000000" pitchFamily="18" charset="-128"/>
              </a:rPr>
              <a:t>グアノシン</a:t>
            </a:r>
            <a:endParaRPr kumimoji="1" lang="ja-JP" altLang="en-US" b="1"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41" name="十角形 40"/>
          <p:cNvSpPr/>
          <p:nvPr/>
        </p:nvSpPr>
        <p:spPr>
          <a:xfrm>
            <a:off x="7594489" y="5029774"/>
            <a:ext cx="1573236" cy="1113577"/>
          </a:xfrm>
          <a:prstGeom prst="decagon">
            <a:avLst/>
          </a:prstGeom>
          <a:solidFill>
            <a:srgbClr val="00B050"/>
          </a:solidFill>
          <a:ln>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シチジン</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sp>
        <p:nvSpPr>
          <p:cNvPr id="42" name="十角形 41"/>
          <p:cNvSpPr/>
          <p:nvPr/>
        </p:nvSpPr>
        <p:spPr>
          <a:xfrm>
            <a:off x="9639487" y="5029774"/>
            <a:ext cx="1573236" cy="1113577"/>
          </a:xfrm>
          <a:prstGeom prst="decagon">
            <a:avLst/>
          </a:prstGeom>
          <a:solidFill>
            <a:schemeClr val="accent4">
              <a:lumMod val="75000"/>
            </a:schemeClr>
          </a:solidFill>
          <a:ln>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ウリジン</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sp>
        <p:nvSpPr>
          <p:cNvPr id="43" name="下矢印 42"/>
          <p:cNvSpPr/>
          <p:nvPr/>
        </p:nvSpPr>
        <p:spPr>
          <a:xfrm>
            <a:off x="4149037" y="4179386"/>
            <a:ext cx="526264" cy="651849"/>
          </a:xfrm>
          <a:prstGeom prst="downArrow">
            <a:avLst/>
          </a:prstGeom>
          <a:solidFill>
            <a:srgbClr val="002060"/>
          </a:solidFill>
          <a:ln>
            <a:noFill/>
          </a:ln>
          <a:effectLst>
            <a:reflection blurRad="6350" stA="50000" endA="300" endPos="38500" dist="50800" dir="5400000" sy="-100000" algn="bl" rotWithShape="0"/>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下矢印 43"/>
          <p:cNvSpPr/>
          <p:nvPr/>
        </p:nvSpPr>
        <p:spPr>
          <a:xfrm>
            <a:off x="6126685" y="4167039"/>
            <a:ext cx="526264" cy="651849"/>
          </a:xfrm>
          <a:prstGeom prst="downArrow">
            <a:avLst/>
          </a:prstGeom>
          <a:solidFill>
            <a:srgbClr val="002060"/>
          </a:solidFill>
          <a:ln>
            <a:noFill/>
          </a:ln>
          <a:effectLst>
            <a:reflection blurRad="6350" stA="50000" endA="300" endPos="38500" dist="50800" dir="5400000" sy="-100000" algn="bl" rotWithShape="0"/>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下矢印 44"/>
          <p:cNvSpPr/>
          <p:nvPr/>
        </p:nvSpPr>
        <p:spPr>
          <a:xfrm>
            <a:off x="8117975" y="4176093"/>
            <a:ext cx="526264" cy="651849"/>
          </a:xfrm>
          <a:prstGeom prst="downArrow">
            <a:avLst/>
          </a:prstGeom>
          <a:solidFill>
            <a:srgbClr val="002060"/>
          </a:solidFill>
          <a:ln>
            <a:noFill/>
          </a:ln>
          <a:effectLst>
            <a:reflection blurRad="6350" stA="50000" endA="300" endPos="38500" dist="50800" dir="5400000" sy="-100000" algn="bl" rotWithShape="0"/>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p:cNvSpPr/>
          <p:nvPr/>
        </p:nvSpPr>
        <p:spPr>
          <a:xfrm>
            <a:off x="10189160" y="4400109"/>
            <a:ext cx="526264" cy="444841"/>
          </a:xfrm>
          <a:prstGeom prst="downArrow">
            <a:avLst/>
          </a:prstGeom>
          <a:solidFill>
            <a:srgbClr val="002060"/>
          </a:solidFill>
          <a:ln>
            <a:noFill/>
          </a:ln>
          <a:effectLst>
            <a:reflection blurRad="6350" stA="50000" endA="300" endPos="38500" dist="50800" dir="5400000" sy="-100000" algn="bl" rotWithShape="0"/>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角丸四角形 28"/>
          <p:cNvSpPr/>
          <p:nvPr/>
        </p:nvSpPr>
        <p:spPr>
          <a:xfrm>
            <a:off x="3399763" y="4854003"/>
            <a:ext cx="8098138" cy="1456262"/>
          </a:xfrm>
          <a:prstGeom prst="roundRect">
            <a:avLst/>
          </a:prstGeom>
          <a:noFill/>
          <a:ln w="28575">
            <a:solidFill>
              <a:srgbClr val="002060"/>
            </a:solidFill>
            <a:prstDash val="sysDash"/>
          </a:ln>
          <a:effectLst>
            <a:glow rad="1016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p:nvSpPr>
        <p:spPr>
          <a:xfrm>
            <a:off x="751225" y="4529177"/>
            <a:ext cx="2554097" cy="2116875"/>
          </a:xfrm>
          <a:prstGeom prst="homePlate">
            <a:avLst>
              <a:gd name="adj" fmla="val 17248"/>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latin typeface="UD デジタル 教科書体 NK-B" panose="02020700000000000000" pitchFamily="18" charset="-128"/>
                <a:ea typeface="UD デジタル 教科書体 NK-B" panose="02020700000000000000" pitchFamily="18" charset="-128"/>
              </a:rPr>
              <a:t>アデニン、グアニン、シトシン、ウラシルにリボースという糖が化学反応により付くと名前が右記のように変わる。</a:t>
            </a:r>
            <a:endParaRPr kumimoji="1" lang="ja-JP" altLang="en-US" sz="2000" dirty="0">
              <a:solidFill>
                <a:schemeClr val="tx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574016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7714239" y="792204"/>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a:blip r:embed="rId2"/>
          <a:stretch>
            <a:fillRect/>
          </a:stretch>
        </p:blipFill>
        <p:spPr>
          <a:xfrm>
            <a:off x="7714239" y="748320"/>
            <a:ext cx="1283516" cy="1238119"/>
          </a:xfrm>
          <a:prstGeom prst="rect">
            <a:avLst/>
          </a:prstGeom>
        </p:spPr>
      </p:pic>
      <p:pic>
        <p:nvPicPr>
          <p:cNvPr id="33" name="図 32"/>
          <p:cNvPicPr>
            <a:picLocks noChangeAspect="1"/>
          </p:cNvPicPr>
          <p:nvPr/>
        </p:nvPicPr>
        <p:blipFill>
          <a:blip r:embed="rId3"/>
          <a:stretch>
            <a:fillRect/>
          </a:stretch>
        </p:blipFill>
        <p:spPr>
          <a:xfrm>
            <a:off x="9397139" y="767103"/>
            <a:ext cx="1244572" cy="1200552"/>
          </a:xfrm>
          <a:prstGeom prst="rect">
            <a:avLst/>
          </a:prstGeom>
        </p:spPr>
      </p:pic>
      <p:sp>
        <p:nvSpPr>
          <p:cNvPr id="34" name="等号 33"/>
          <p:cNvSpPr/>
          <p:nvPr/>
        </p:nvSpPr>
        <p:spPr>
          <a:xfrm>
            <a:off x="8806941" y="1094736"/>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角丸四角形 34"/>
          <p:cNvSpPr/>
          <p:nvPr/>
        </p:nvSpPr>
        <p:spPr>
          <a:xfrm>
            <a:off x="7655567" y="2070105"/>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p:cNvPicPr>
            <a:picLocks noChangeAspect="1"/>
          </p:cNvPicPr>
          <p:nvPr/>
        </p:nvPicPr>
        <p:blipFill>
          <a:blip r:embed="rId4"/>
          <a:stretch>
            <a:fillRect/>
          </a:stretch>
        </p:blipFill>
        <p:spPr>
          <a:xfrm>
            <a:off x="7655567" y="2019872"/>
            <a:ext cx="1263429" cy="1218742"/>
          </a:xfrm>
          <a:prstGeom prst="rect">
            <a:avLst/>
          </a:prstGeom>
        </p:spPr>
      </p:pic>
      <p:sp>
        <p:nvSpPr>
          <p:cNvPr id="37" name="等号 36"/>
          <p:cNvSpPr/>
          <p:nvPr/>
        </p:nvSpPr>
        <p:spPr>
          <a:xfrm>
            <a:off x="8788015" y="2369246"/>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8" name="図 37"/>
          <p:cNvPicPr>
            <a:picLocks noChangeAspect="1"/>
          </p:cNvPicPr>
          <p:nvPr/>
        </p:nvPicPr>
        <p:blipFill>
          <a:blip r:embed="rId5"/>
          <a:stretch>
            <a:fillRect/>
          </a:stretch>
        </p:blipFill>
        <p:spPr>
          <a:xfrm>
            <a:off x="9400187" y="2053083"/>
            <a:ext cx="1225048" cy="1185531"/>
          </a:xfrm>
          <a:prstGeom prst="rect">
            <a:avLst/>
          </a:prstGeom>
        </p:spPr>
      </p:pic>
      <p:sp>
        <p:nvSpPr>
          <p:cNvPr id="40" name="角丸四角形 39"/>
          <p:cNvSpPr/>
          <p:nvPr/>
        </p:nvSpPr>
        <p:spPr>
          <a:xfrm>
            <a:off x="3345570" y="2237584"/>
            <a:ext cx="2958090" cy="1160520"/>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図 40"/>
          <p:cNvPicPr>
            <a:picLocks noChangeAspect="1"/>
          </p:cNvPicPr>
          <p:nvPr/>
        </p:nvPicPr>
        <p:blipFill>
          <a:blip r:embed="rId2"/>
          <a:stretch>
            <a:fillRect/>
          </a:stretch>
        </p:blipFill>
        <p:spPr>
          <a:xfrm>
            <a:off x="3345570" y="2193700"/>
            <a:ext cx="1283516" cy="1238119"/>
          </a:xfrm>
          <a:prstGeom prst="rect">
            <a:avLst/>
          </a:prstGeom>
        </p:spPr>
      </p:pic>
      <p:sp>
        <p:nvSpPr>
          <p:cNvPr id="43" name="等号 42"/>
          <p:cNvSpPr/>
          <p:nvPr/>
        </p:nvSpPr>
        <p:spPr>
          <a:xfrm>
            <a:off x="4438272" y="2540116"/>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角丸四角形 43"/>
          <p:cNvSpPr/>
          <p:nvPr/>
        </p:nvSpPr>
        <p:spPr>
          <a:xfrm>
            <a:off x="3303374" y="3581389"/>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図 44"/>
          <p:cNvPicPr>
            <a:picLocks noChangeAspect="1"/>
          </p:cNvPicPr>
          <p:nvPr/>
        </p:nvPicPr>
        <p:blipFill>
          <a:blip r:embed="rId4"/>
          <a:stretch>
            <a:fillRect/>
          </a:stretch>
        </p:blipFill>
        <p:spPr>
          <a:xfrm>
            <a:off x="3303374" y="3531156"/>
            <a:ext cx="1263429" cy="1218742"/>
          </a:xfrm>
          <a:prstGeom prst="rect">
            <a:avLst/>
          </a:prstGeom>
        </p:spPr>
      </p:pic>
      <p:sp>
        <p:nvSpPr>
          <p:cNvPr id="46" name="等号 45"/>
          <p:cNvSpPr/>
          <p:nvPr/>
        </p:nvSpPr>
        <p:spPr>
          <a:xfrm>
            <a:off x="4435822" y="388053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7" name="図 46"/>
          <p:cNvPicPr>
            <a:picLocks noChangeAspect="1"/>
          </p:cNvPicPr>
          <p:nvPr/>
        </p:nvPicPr>
        <p:blipFill>
          <a:blip r:embed="rId5"/>
          <a:stretch>
            <a:fillRect/>
          </a:stretch>
        </p:blipFill>
        <p:spPr>
          <a:xfrm>
            <a:off x="5047994" y="3564367"/>
            <a:ext cx="1225048" cy="1185531"/>
          </a:xfrm>
          <a:prstGeom prst="rect">
            <a:avLst/>
          </a:prstGeom>
        </p:spPr>
      </p:pic>
      <p:sp>
        <p:nvSpPr>
          <p:cNvPr id="48" name="七角形 47"/>
          <p:cNvSpPr/>
          <p:nvPr/>
        </p:nvSpPr>
        <p:spPr>
          <a:xfrm>
            <a:off x="366354" y="231800"/>
            <a:ext cx="1375794" cy="1308682"/>
          </a:xfrm>
          <a:prstGeom prst="heptagon">
            <a:avLst/>
          </a:prstGeom>
          <a:solidFill>
            <a:schemeClr val="accent4">
              <a:lumMod val="75000"/>
            </a:schemeClr>
          </a:solidFill>
          <a:ln w="57150">
            <a:solidFill>
              <a:srgbClr val="FFFF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ウラシル</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U</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pic>
        <p:nvPicPr>
          <p:cNvPr id="7" name="図 6"/>
          <p:cNvPicPr>
            <a:picLocks noChangeAspect="1"/>
          </p:cNvPicPr>
          <p:nvPr/>
        </p:nvPicPr>
        <p:blipFill>
          <a:blip r:embed="rId6"/>
          <a:stretch>
            <a:fillRect/>
          </a:stretch>
        </p:blipFill>
        <p:spPr>
          <a:xfrm>
            <a:off x="5047995" y="2190319"/>
            <a:ext cx="1291326" cy="1241500"/>
          </a:xfrm>
          <a:prstGeom prst="rect">
            <a:avLst/>
          </a:prstGeom>
          <a:effectLst>
            <a:glow rad="228600">
              <a:schemeClr val="accent4">
                <a:satMod val="175000"/>
                <a:alpha val="40000"/>
              </a:schemeClr>
            </a:glow>
          </a:effectLst>
        </p:spPr>
      </p:pic>
      <p:sp>
        <p:nvSpPr>
          <p:cNvPr id="49" name="角丸四角形 48"/>
          <p:cNvSpPr/>
          <p:nvPr/>
        </p:nvSpPr>
        <p:spPr>
          <a:xfrm>
            <a:off x="7729865" y="3759653"/>
            <a:ext cx="2958090" cy="1160520"/>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p:cNvPicPr>
            <a:picLocks noChangeAspect="1"/>
          </p:cNvPicPr>
          <p:nvPr/>
        </p:nvPicPr>
        <p:blipFill>
          <a:blip r:embed="rId2"/>
          <a:stretch>
            <a:fillRect/>
          </a:stretch>
        </p:blipFill>
        <p:spPr>
          <a:xfrm>
            <a:off x="7729865" y="3715769"/>
            <a:ext cx="1283516" cy="1238119"/>
          </a:xfrm>
          <a:prstGeom prst="rect">
            <a:avLst/>
          </a:prstGeom>
        </p:spPr>
      </p:pic>
      <p:sp>
        <p:nvSpPr>
          <p:cNvPr id="51" name="等号 50"/>
          <p:cNvSpPr/>
          <p:nvPr/>
        </p:nvSpPr>
        <p:spPr>
          <a:xfrm>
            <a:off x="8822567" y="4062185"/>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角丸四角形 51"/>
          <p:cNvSpPr/>
          <p:nvPr/>
        </p:nvSpPr>
        <p:spPr>
          <a:xfrm>
            <a:off x="7695907" y="5029316"/>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4"/>
          <a:stretch>
            <a:fillRect/>
          </a:stretch>
        </p:blipFill>
        <p:spPr>
          <a:xfrm>
            <a:off x="7695907" y="4979083"/>
            <a:ext cx="1263429" cy="1218742"/>
          </a:xfrm>
          <a:prstGeom prst="rect">
            <a:avLst/>
          </a:prstGeom>
        </p:spPr>
      </p:pic>
      <p:sp>
        <p:nvSpPr>
          <p:cNvPr id="54" name="等号 53"/>
          <p:cNvSpPr/>
          <p:nvPr/>
        </p:nvSpPr>
        <p:spPr>
          <a:xfrm>
            <a:off x="8828355" y="5328457"/>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5" name="図 54"/>
          <p:cNvPicPr>
            <a:picLocks noChangeAspect="1"/>
          </p:cNvPicPr>
          <p:nvPr/>
        </p:nvPicPr>
        <p:blipFill>
          <a:blip r:embed="rId5"/>
          <a:stretch>
            <a:fillRect/>
          </a:stretch>
        </p:blipFill>
        <p:spPr>
          <a:xfrm>
            <a:off x="9440527" y="5012294"/>
            <a:ext cx="1225048" cy="1185531"/>
          </a:xfrm>
          <a:prstGeom prst="rect">
            <a:avLst/>
          </a:prstGeom>
        </p:spPr>
      </p:pic>
      <p:pic>
        <p:nvPicPr>
          <p:cNvPr id="56" name="図 55"/>
          <p:cNvPicPr>
            <a:picLocks noChangeAspect="1"/>
          </p:cNvPicPr>
          <p:nvPr/>
        </p:nvPicPr>
        <p:blipFill>
          <a:blip r:embed="rId6"/>
          <a:stretch>
            <a:fillRect/>
          </a:stretch>
        </p:blipFill>
        <p:spPr>
          <a:xfrm>
            <a:off x="9432290" y="3712388"/>
            <a:ext cx="1291326" cy="1241500"/>
          </a:xfrm>
          <a:prstGeom prst="rect">
            <a:avLst/>
          </a:prstGeom>
          <a:effectLst>
            <a:glow rad="228600">
              <a:schemeClr val="accent4">
                <a:satMod val="175000"/>
                <a:alpha val="40000"/>
              </a:schemeClr>
            </a:glow>
          </a:effectLst>
        </p:spPr>
      </p:pic>
      <p:sp>
        <p:nvSpPr>
          <p:cNvPr id="57" name="角丸四角形 56"/>
          <p:cNvSpPr/>
          <p:nvPr/>
        </p:nvSpPr>
        <p:spPr>
          <a:xfrm>
            <a:off x="162735" y="2243405"/>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8" name="図 57"/>
          <p:cNvPicPr>
            <a:picLocks noChangeAspect="1"/>
          </p:cNvPicPr>
          <p:nvPr/>
        </p:nvPicPr>
        <p:blipFill>
          <a:blip r:embed="rId2"/>
          <a:stretch>
            <a:fillRect/>
          </a:stretch>
        </p:blipFill>
        <p:spPr>
          <a:xfrm>
            <a:off x="162735" y="2199521"/>
            <a:ext cx="1283516" cy="1238119"/>
          </a:xfrm>
          <a:prstGeom prst="rect">
            <a:avLst/>
          </a:prstGeom>
        </p:spPr>
      </p:pic>
      <p:pic>
        <p:nvPicPr>
          <p:cNvPr id="59" name="図 58"/>
          <p:cNvPicPr>
            <a:picLocks noChangeAspect="1"/>
          </p:cNvPicPr>
          <p:nvPr/>
        </p:nvPicPr>
        <p:blipFill>
          <a:blip r:embed="rId3"/>
          <a:stretch>
            <a:fillRect/>
          </a:stretch>
        </p:blipFill>
        <p:spPr>
          <a:xfrm>
            <a:off x="1845635" y="2218304"/>
            <a:ext cx="1244572" cy="1200552"/>
          </a:xfrm>
          <a:prstGeom prst="rect">
            <a:avLst/>
          </a:prstGeom>
        </p:spPr>
      </p:pic>
      <p:sp>
        <p:nvSpPr>
          <p:cNvPr id="60" name="等号 59"/>
          <p:cNvSpPr/>
          <p:nvPr/>
        </p:nvSpPr>
        <p:spPr>
          <a:xfrm>
            <a:off x="1255437" y="2545937"/>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角丸四角形 60"/>
          <p:cNvSpPr/>
          <p:nvPr/>
        </p:nvSpPr>
        <p:spPr>
          <a:xfrm>
            <a:off x="112301" y="3587210"/>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2" name="図 61"/>
          <p:cNvPicPr>
            <a:picLocks noChangeAspect="1"/>
          </p:cNvPicPr>
          <p:nvPr/>
        </p:nvPicPr>
        <p:blipFill>
          <a:blip r:embed="rId4"/>
          <a:stretch>
            <a:fillRect/>
          </a:stretch>
        </p:blipFill>
        <p:spPr>
          <a:xfrm>
            <a:off x="112301" y="3536977"/>
            <a:ext cx="1263429" cy="1218742"/>
          </a:xfrm>
          <a:prstGeom prst="rect">
            <a:avLst/>
          </a:prstGeom>
        </p:spPr>
      </p:pic>
      <p:sp>
        <p:nvSpPr>
          <p:cNvPr id="63" name="等号 62"/>
          <p:cNvSpPr/>
          <p:nvPr/>
        </p:nvSpPr>
        <p:spPr>
          <a:xfrm>
            <a:off x="1244749" y="3886351"/>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4" name="図 63"/>
          <p:cNvPicPr>
            <a:picLocks noChangeAspect="1"/>
          </p:cNvPicPr>
          <p:nvPr/>
        </p:nvPicPr>
        <p:blipFill>
          <a:blip r:embed="rId5"/>
          <a:stretch>
            <a:fillRect/>
          </a:stretch>
        </p:blipFill>
        <p:spPr>
          <a:xfrm>
            <a:off x="1856921" y="3570188"/>
            <a:ext cx="1225048" cy="1185531"/>
          </a:xfrm>
          <a:prstGeom prst="rect">
            <a:avLst/>
          </a:prstGeom>
        </p:spPr>
      </p:pic>
      <p:sp>
        <p:nvSpPr>
          <p:cNvPr id="65" name="減算 64"/>
          <p:cNvSpPr/>
          <p:nvPr/>
        </p:nvSpPr>
        <p:spPr>
          <a:xfrm>
            <a:off x="6652175" y="3130866"/>
            <a:ext cx="5111458" cy="793636"/>
          </a:xfrm>
          <a:prstGeom prst="mathMinus">
            <a:avLst/>
          </a:prstGeom>
          <a:solidFill>
            <a:srgbClr val="C00000"/>
          </a:solid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796816" y="1671224"/>
            <a:ext cx="615553" cy="1287146"/>
          </a:xfrm>
          <a:prstGeom prst="rect">
            <a:avLst/>
          </a:prstGeom>
          <a:noFill/>
        </p:spPr>
        <p:txBody>
          <a:bodyPr vert="eaVert" wrap="square" rtlCol="0">
            <a:spAutoFit/>
          </a:bodyPr>
          <a:lstStyle/>
          <a:p>
            <a:pPr algn="ctr"/>
            <a:r>
              <a:rPr lang="ja-JP" altLang="en-US" sz="2800" dirty="0" smtClean="0">
                <a:solidFill>
                  <a:srgbClr val="C00000"/>
                </a:solidFill>
                <a:latin typeface="UD デジタル 教科書体 NK-B" panose="02020700000000000000" pitchFamily="18" charset="-128"/>
                <a:ea typeface="UD デジタル 教科書体 NK-B" panose="02020700000000000000" pitchFamily="18" charset="-128"/>
              </a:rPr>
              <a:t>塩基対</a:t>
            </a:r>
            <a:endParaRPr kumimoji="1" lang="ja-JP" altLang="en-US" sz="2800"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6510162" y="1359664"/>
            <a:ext cx="1169773" cy="523220"/>
          </a:xfrm>
          <a:prstGeom prst="rect">
            <a:avLst/>
          </a:prstGeom>
          <a:noFill/>
        </p:spPr>
        <p:txBody>
          <a:bodyPr wrap="square" rtlCol="0">
            <a:spAutoFit/>
          </a:bodyPr>
          <a:lstStyle/>
          <a:p>
            <a:pPr algn="ctr"/>
            <a:r>
              <a:rPr kumimoji="1" lang="en-US" altLang="ja-JP" sz="2800" dirty="0" smtClean="0">
                <a:latin typeface="UD デジタル 教科書体 NK-B" panose="02020700000000000000" pitchFamily="18" charset="-128"/>
                <a:ea typeface="UD デジタル 教科書体 NK-B" panose="02020700000000000000" pitchFamily="18" charset="-128"/>
              </a:rPr>
              <a:t>DNA</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67" name="テキスト ボックス 66"/>
          <p:cNvSpPr txBox="1"/>
          <p:nvPr/>
        </p:nvSpPr>
        <p:spPr>
          <a:xfrm>
            <a:off x="6829182" y="4604244"/>
            <a:ext cx="615553" cy="1287146"/>
          </a:xfrm>
          <a:prstGeom prst="rect">
            <a:avLst/>
          </a:prstGeom>
          <a:noFill/>
        </p:spPr>
        <p:txBody>
          <a:bodyPr vert="eaVert" wrap="square" rtlCol="0">
            <a:spAutoFit/>
          </a:bodyPr>
          <a:lstStyle/>
          <a:p>
            <a:pPr algn="ctr"/>
            <a:r>
              <a:rPr lang="ja-JP" altLang="en-US" sz="2800" dirty="0" smtClean="0">
                <a:solidFill>
                  <a:srgbClr val="C00000"/>
                </a:solidFill>
                <a:latin typeface="UD デジタル 教科書体 NK-B" panose="02020700000000000000" pitchFamily="18" charset="-128"/>
                <a:ea typeface="UD デジタル 教科書体 NK-B" panose="02020700000000000000" pitchFamily="18" charset="-128"/>
              </a:rPr>
              <a:t>塩基対</a:t>
            </a:r>
            <a:endParaRPr kumimoji="1" lang="ja-JP" altLang="en-US" sz="2800"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68" name="テキスト ボックス 67"/>
          <p:cNvSpPr txBox="1"/>
          <p:nvPr/>
        </p:nvSpPr>
        <p:spPr>
          <a:xfrm>
            <a:off x="6542528" y="4292684"/>
            <a:ext cx="1169773" cy="523220"/>
          </a:xfrm>
          <a:prstGeom prst="rect">
            <a:avLst/>
          </a:prstGeom>
          <a:noFill/>
        </p:spPr>
        <p:txBody>
          <a:bodyPr wrap="square" rtlCol="0">
            <a:spAutoFit/>
          </a:bodyPr>
          <a:lstStyle/>
          <a:p>
            <a:pPr algn="ctr"/>
            <a:r>
              <a:rPr kumimoji="1" lang="en-US" altLang="ja-JP" sz="2800" dirty="0" smtClean="0">
                <a:latin typeface="UD デジタル 教科書体 NK-B" panose="02020700000000000000" pitchFamily="18" charset="-128"/>
                <a:ea typeface="UD デジタル 教科書体 NK-B" panose="02020700000000000000" pitchFamily="18" charset="-128"/>
              </a:rPr>
              <a:t>RNA</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11" name="太陽 10"/>
          <p:cNvSpPr/>
          <p:nvPr/>
        </p:nvSpPr>
        <p:spPr>
          <a:xfrm>
            <a:off x="6869814" y="1003016"/>
            <a:ext cx="469556" cy="437929"/>
          </a:xfrm>
          <a:prstGeom prst="sun">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星 6 1"/>
          <p:cNvSpPr/>
          <p:nvPr/>
        </p:nvSpPr>
        <p:spPr>
          <a:xfrm>
            <a:off x="6876568" y="3808667"/>
            <a:ext cx="456047" cy="456376"/>
          </a:xfrm>
          <a:prstGeom prst="star6">
            <a:avLst/>
          </a:prstGeom>
          <a:solidFill>
            <a:srgbClr val="FF0000"/>
          </a:solidFill>
          <a:ln w="28575">
            <a:solidFill>
              <a:schemeClr val="accent4">
                <a:lumMod val="40000"/>
                <a:lumOff val="60000"/>
              </a:schemeClr>
            </a:solidFill>
          </a:ln>
          <a:effectLst>
            <a:glow rad="63500">
              <a:schemeClr val="accent2">
                <a:satMod val="175000"/>
                <a:alpha val="40000"/>
              </a:schemeClr>
            </a:glo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23879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2582511" y="2196861"/>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a:blip r:embed="rId2"/>
          <a:stretch>
            <a:fillRect/>
          </a:stretch>
        </p:blipFill>
        <p:spPr>
          <a:xfrm>
            <a:off x="2582511" y="2152977"/>
            <a:ext cx="1283516" cy="1238119"/>
          </a:xfrm>
          <a:prstGeom prst="rect">
            <a:avLst/>
          </a:prstGeom>
        </p:spPr>
      </p:pic>
      <p:pic>
        <p:nvPicPr>
          <p:cNvPr id="33" name="図 32"/>
          <p:cNvPicPr>
            <a:picLocks noChangeAspect="1"/>
          </p:cNvPicPr>
          <p:nvPr/>
        </p:nvPicPr>
        <p:blipFill>
          <a:blip r:embed="rId3"/>
          <a:stretch>
            <a:fillRect/>
          </a:stretch>
        </p:blipFill>
        <p:spPr>
          <a:xfrm>
            <a:off x="4265411" y="2171760"/>
            <a:ext cx="1244572" cy="1200552"/>
          </a:xfrm>
          <a:prstGeom prst="rect">
            <a:avLst/>
          </a:prstGeom>
        </p:spPr>
      </p:pic>
      <p:sp>
        <p:nvSpPr>
          <p:cNvPr id="34" name="等号 33"/>
          <p:cNvSpPr/>
          <p:nvPr/>
        </p:nvSpPr>
        <p:spPr>
          <a:xfrm>
            <a:off x="3675213" y="2499393"/>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角丸四角形 34"/>
          <p:cNvSpPr/>
          <p:nvPr/>
        </p:nvSpPr>
        <p:spPr>
          <a:xfrm>
            <a:off x="2523839" y="3474762"/>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p:cNvPicPr>
            <a:picLocks noChangeAspect="1"/>
          </p:cNvPicPr>
          <p:nvPr/>
        </p:nvPicPr>
        <p:blipFill>
          <a:blip r:embed="rId4"/>
          <a:stretch>
            <a:fillRect/>
          </a:stretch>
        </p:blipFill>
        <p:spPr>
          <a:xfrm>
            <a:off x="2523839" y="3424529"/>
            <a:ext cx="1263429" cy="1218742"/>
          </a:xfrm>
          <a:prstGeom prst="rect">
            <a:avLst/>
          </a:prstGeom>
        </p:spPr>
      </p:pic>
      <p:sp>
        <p:nvSpPr>
          <p:cNvPr id="37" name="等号 36"/>
          <p:cNvSpPr/>
          <p:nvPr/>
        </p:nvSpPr>
        <p:spPr>
          <a:xfrm>
            <a:off x="3656287" y="3773903"/>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8" name="図 37"/>
          <p:cNvPicPr>
            <a:picLocks noChangeAspect="1"/>
          </p:cNvPicPr>
          <p:nvPr/>
        </p:nvPicPr>
        <p:blipFill>
          <a:blip r:embed="rId5"/>
          <a:stretch>
            <a:fillRect/>
          </a:stretch>
        </p:blipFill>
        <p:spPr>
          <a:xfrm>
            <a:off x="4268459" y="3457740"/>
            <a:ext cx="1225048" cy="1185531"/>
          </a:xfrm>
          <a:prstGeom prst="rect">
            <a:avLst/>
          </a:prstGeom>
        </p:spPr>
      </p:pic>
      <p:sp>
        <p:nvSpPr>
          <p:cNvPr id="49" name="角丸四角形 48"/>
          <p:cNvSpPr/>
          <p:nvPr/>
        </p:nvSpPr>
        <p:spPr>
          <a:xfrm>
            <a:off x="7221213" y="2205099"/>
            <a:ext cx="2958090" cy="1160520"/>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p:cNvPicPr>
            <a:picLocks noChangeAspect="1"/>
          </p:cNvPicPr>
          <p:nvPr/>
        </p:nvPicPr>
        <p:blipFill>
          <a:blip r:embed="rId2"/>
          <a:stretch>
            <a:fillRect/>
          </a:stretch>
        </p:blipFill>
        <p:spPr>
          <a:xfrm>
            <a:off x="7221213" y="2161215"/>
            <a:ext cx="1283516" cy="1238119"/>
          </a:xfrm>
          <a:prstGeom prst="rect">
            <a:avLst/>
          </a:prstGeom>
        </p:spPr>
      </p:pic>
      <p:sp>
        <p:nvSpPr>
          <p:cNvPr id="51" name="等号 50"/>
          <p:cNvSpPr/>
          <p:nvPr/>
        </p:nvSpPr>
        <p:spPr>
          <a:xfrm>
            <a:off x="8313915" y="2507631"/>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角丸四角形 51"/>
          <p:cNvSpPr/>
          <p:nvPr/>
        </p:nvSpPr>
        <p:spPr>
          <a:xfrm>
            <a:off x="7187255" y="3474762"/>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4"/>
          <a:stretch>
            <a:fillRect/>
          </a:stretch>
        </p:blipFill>
        <p:spPr>
          <a:xfrm>
            <a:off x="7187255" y="3424529"/>
            <a:ext cx="1263429" cy="1218742"/>
          </a:xfrm>
          <a:prstGeom prst="rect">
            <a:avLst/>
          </a:prstGeom>
        </p:spPr>
      </p:pic>
      <p:sp>
        <p:nvSpPr>
          <p:cNvPr id="54" name="等号 53"/>
          <p:cNvSpPr/>
          <p:nvPr/>
        </p:nvSpPr>
        <p:spPr>
          <a:xfrm>
            <a:off x="8319703" y="3773903"/>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5" name="図 54"/>
          <p:cNvPicPr>
            <a:picLocks noChangeAspect="1"/>
          </p:cNvPicPr>
          <p:nvPr/>
        </p:nvPicPr>
        <p:blipFill>
          <a:blip r:embed="rId5"/>
          <a:stretch>
            <a:fillRect/>
          </a:stretch>
        </p:blipFill>
        <p:spPr>
          <a:xfrm>
            <a:off x="8931875" y="3457740"/>
            <a:ext cx="1225048" cy="1185531"/>
          </a:xfrm>
          <a:prstGeom prst="rect">
            <a:avLst/>
          </a:prstGeom>
        </p:spPr>
      </p:pic>
      <p:pic>
        <p:nvPicPr>
          <p:cNvPr id="56" name="図 55"/>
          <p:cNvPicPr>
            <a:picLocks noChangeAspect="1"/>
          </p:cNvPicPr>
          <p:nvPr/>
        </p:nvPicPr>
        <p:blipFill>
          <a:blip r:embed="rId6"/>
          <a:stretch>
            <a:fillRect/>
          </a:stretch>
        </p:blipFill>
        <p:spPr>
          <a:xfrm>
            <a:off x="8923638" y="2157834"/>
            <a:ext cx="1291326" cy="1241500"/>
          </a:xfrm>
          <a:prstGeom prst="rect">
            <a:avLst/>
          </a:prstGeom>
          <a:effectLst>
            <a:glow rad="228600">
              <a:schemeClr val="accent4">
                <a:satMod val="175000"/>
                <a:alpha val="40000"/>
              </a:schemeClr>
            </a:glow>
          </a:effectLst>
        </p:spPr>
      </p:pic>
      <p:sp>
        <p:nvSpPr>
          <p:cNvPr id="65" name="減算 64"/>
          <p:cNvSpPr/>
          <p:nvPr/>
        </p:nvSpPr>
        <p:spPr>
          <a:xfrm rot="5400000">
            <a:off x="3885849" y="3021895"/>
            <a:ext cx="4157548" cy="793636"/>
          </a:xfrm>
          <a:prstGeom prst="mathMinus">
            <a:avLst/>
          </a:prstGeom>
          <a:solidFill>
            <a:srgbClr val="C00000"/>
          </a:solid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665088" y="3075881"/>
            <a:ext cx="615553" cy="1287146"/>
          </a:xfrm>
          <a:prstGeom prst="rect">
            <a:avLst/>
          </a:prstGeom>
          <a:noFill/>
        </p:spPr>
        <p:txBody>
          <a:bodyPr vert="eaVert" wrap="square" rtlCol="0">
            <a:spAutoFit/>
          </a:bodyPr>
          <a:lstStyle/>
          <a:p>
            <a:pPr algn="ctr"/>
            <a:r>
              <a:rPr lang="ja-JP" altLang="en-US" sz="2800" dirty="0" smtClean="0">
                <a:solidFill>
                  <a:srgbClr val="C00000"/>
                </a:solidFill>
                <a:latin typeface="UD デジタル 教科書体 NK-B" panose="02020700000000000000" pitchFamily="18" charset="-128"/>
                <a:ea typeface="UD デジタル 教科書体 NK-B" panose="02020700000000000000" pitchFamily="18" charset="-128"/>
              </a:rPr>
              <a:t>塩基対</a:t>
            </a:r>
            <a:endParaRPr kumimoji="1" lang="ja-JP" altLang="en-US" sz="2800"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1378434" y="2764321"/>
            <a:ext cx="1169773" cy="523220"/>
          </a:xfrm>
          <a:prstGeom prst="rect">
            <a:avLst/>
          </a:prstGeom>
          <a:noFill/>
        </p:spPr>
        <p:txBody>
          <a:bodyPr wrap="square" rtlCol="0">
            <a:spAutoFit/>
          </a:bodyPr>
          <a:lstStyle/>
          <a:p>
            <a:pPr algn="ctr"/>
            <a:r>
              <a:rPr kumimoji="1" lang="en-US" altLang="ja-JP" sz="2800" dirty="0" smtClean="0">
                <a:latin typeface="UD デジタル 教科書体 NK-B" panose="02020700000000000000" pitchFamily="18" charset="-128"/>
                <a:ea typeface="UD デジタル 教科書体 NK-B" panose="02020700000000000000" pitchFamily="18" charset="-128"/>
              </a:rPr>
              <a:t>DNA</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67" name="テキスト ボックス 66"/>
          <p:cNvSpPr txBox="1"/>
          <p:nvPr/>
        </p:nvSpPr>
        <p:spPr>
          <a:xfrm>
            <a:off x="6320530" y="3049690"/>
            <a:ext cx="615553" cy="1287146"/>
          </a:xfrm>
          <a:prstGeom prst="rect">
            <a:avLst/>
          </a:prstGeom>
          <a:noFill/>
        </p:spPr>
        <p:txBody>
          <a:bodyPr vert="eaVert" wrap="square" rtlCol="0">
            <a:spAutoFit/>
          </a:bodyPr>
          <a:lstStyle/>
          <a:p>
            <a:pPr algn="ctr"/>
            <a:r>
              <a:rPr lang="ja-JP" altLang="en-US" sz="2800" dirty="0" smtClean="0">
                <a:solidFill>
                  <a:srgbClr val="C00000"/>
                </a:solidFill>
                <a:latin typeface="UD デジタル 教科書体 NK-B" panose="02020700000000000000" pitchFamily="18" charset="-128"/>
                <a:ea typeface="UD デジタル 教科書体 NK-B" panose="02020700000000000000" pitchFamily="18" charset="-128"/>
              </a:rPr>
              <a:t>塩基対</a:t>
            </a:r>
            <a:endParaRPr kumimoji="1" lang="ja-JP" altLang="en-US" sz="2800"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68" name="テキスト ボックス 67"/>
          <p:cNvSpPr txBox="1"/>
          <p:nvPr/>
        </p:nvSpPr>
        <p:spPr>
          <a:xfrm>
            <a:off x="6033876" y="2738130"/>
            <a:ext cx="1169773" cy="523220"/>
          </a:xfrm>
          <a:prstGeom prst="rect">
            <a:avLst/>
          </a:prstGeom>
          <a:noFill/>
        </p:spPr>
        <p:txBody>
          <a:bodyPr wrap="square" rtlCol="0">
            <a:spAutoFit/>
          </a:bodyPr>
          <a:lstStyle/>
          <a:p>
            <a:pPr algn="ctr"/>
            <a:r>
              <a:rPr kumimoji="1" lang="en-US" altLang="ja-JP" sz="2800" dirty="0" smtClean="0">
                <a:latin typeface="UD デジタル 教科書体 NK-B" panose="02020700000000000000" pitchFamily="18" charset="-128"/>
                <a:ea typeface="UD デジタル 教科書体 NK-B" panose="02020700000000000000" pitchFamily="18" charset="-128"/>
              </a:rPr>
              <a:t>RNA</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11" name="太陽 10"/>
          <p:cNvSpPr/>
          <p:nvPr/>
        </p:nvSpPr>
        <p:spPr>
          <a:xfrm>
            <a:off x="1738086" y="2407673"/>
            <a:ext cx="469556" cy="437929"/>
          </a:xfrm>
          <a:prstGeom prst="sun">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星 6 1"/>
          <p:cNvSpPr/>
          <p:nvPr/>
        </p:nvSpPr>
        <p:spPr>
          <a:xfrm>
            <a:off x="6367916" y="2254113"/>
            <a:ext cx="456047" cy="456376"/>
          </a:xfrm>
          <a:prstGeom prst="star6">
            <a:avLst/>
          </a:prstGeom>
          <a:solidFill>
            <a:srgbClr val="FF0000"/>
          </a:solidFill>
          <a:ln w="28575">
            <a:solidFill>
              <a:schemeClr val="accent4">
                <a:lumMod val="40000"/>
                <a:lumOff val="60000"/>
              </a:schemeClr>
            </a:solidFill>
          </a:ln>
          <a:effectLst>
            <a:glow rad="63500">
              <a:schemeClr val="accent2">
                <a:satMod val="175000"/>
                <a:alpha val="40000"/>
              </a:schemeClr>
            </a:glo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1441621" y="1804086"/>
            <a:ext cx="9102811" cy="3196282"/>
          </a:xfrm>
          <a:prstGeom prst="roundRect">
            <a:avLst>
              <a:gd name="adj" fmla="val 10739"/>
            </a:avLst>
          </a:prstGeom>
          <a:noFill/>
          <a:ln w="9525">
            <a:solidFill>
              <a:srgbClr val="C00000"/>
            </a:solidFill>
            <a:prstDash val="sysDot"/>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3497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図 38"/>
          <p:cNvPicPr/>
          <p:nvPr/>
        </p:nvPicPr>
        <p:blipFill>
          <a:blip r:embed="rId2">
            <a:extLst>
              <a:ext uri="{28A0092B-C50C-407E-A947-70E740481C1C}">
                <a14:useLocalDpi xmlns:a14="http://schemas.microsoft.com/office/drawing/2010/main" val="0"/>
              </a:ext>
            </a:extLst>
          </a:blip>
          <a:srcRect/>
          <a:stretch>
            <a:fillRect/>
          </a:stretch>
        </p:blipFill>
        <p:spPr bwMode="auto">
          <a:xfrm>
            <a:off x="-3869" y="1887097"/>
            <a:ext cx="8958395" cy="3338066"/>
          </a:xfrm>
          <a:prstGeom prst="rect">
            <a:avLst/>
          </a:prstGeom>
          <a:noFill/>
          <a:ln>
            <a:noFill/>
          </a:ln>
        </p:spPr>
      </p:pic>
      <p:pic>
        <p:nvPicPr>
          <p:cNvPr id="4" name="図 3"/>
          <p:cNvPicPr>
            <a:picLocks noChangeAspect="1"/>
          </p:cNvPicPr>
          <p:nvPr/>
        </p:nvPicPr>
        <p:blipFill>
          <a:blip r:embed="rId3"/>
          <a:stretch>
            <a:fillRect/>
          </a:stretch>
        </p:blipFill>
        <p:spPr>
          <a:xfrm>
            <a:off x="8954526" y="1493284"/>
            <a:ext cx="3515089" cy="4252824"/>
          </a:xfrm>
          <a:prstGeom prst="rect">
            <a:avLst/>
          </a:prstGeom>
        </p:spPr>
      </p:pic>
      <p:pic>
        <p:nvPicPr>
          <p:cNvPr id="5" name="図 4"/>
          <p:cNvPicPr>
            <a:picLocks noChangeAspect="1"/>
          </p:cNvPicPr>
          <p:nvPr/>
        </p:nvPicPr>
        <p:blipFill>
          <a:blip r:embed="rId4"/>
          <a:stretch>
            <a:fillRect/>
          </a:stretch>
        </p:blipFill>
        <p:spPr>
          <a:xfrm>
            <a:off x="1998482" y="574660"/>
            <a:ext cx="3261232" cy="1229934"/>
          </a:xfrm>
          <a:prstGeom prst="rect">
            <a:avLst/>
          </a:prstGeom>
        </p:spPr>
      </p:pic>
    </p:spTree>
    <p:extLst>
      <p:ext uri="{BB962C8B-B14F-4D97-AF65-F5344CB8AC3E}">
        <p14:creationId xmlns:p14="http://schemas.microsoft.com/office/powerpoint/2010/main" val="3488822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図 39"/>
          <p:cNvPicPr>
            <a:picLocks noChangeAspect="1"/>
          </p:cNvPicPr>
          <p:nvPr/>
        </p:nvPicPr>
        <p:blipFill>
          <a:blip r:embed="rId2"/>
          <a:stretch>
            <a:fillRect/>
          </a:stretch>
        </p:blipFill>
        <p:spPr>
          <a:xfrm>
            <a:off x="5493661" y="1821920"/>
            <a:ext cx="1853535" cy="1645996"/>
          </a:xfrm>
          <a:prstGeom prst="rect">
            <a:avLst/>
          </a:prstGeom>
        </p:spPr>
      </p:pic>
      <p:sp>
        <p:nvSpPr>
          <p:cNvPr id="34" name="角丸四角形 33"/>
          <p:cNvSpPr/>
          <p:nvPr/>
        </p:nvSpPr>
        <p:spPr>
          <a:xfrm>
            <a:off x="8252063" y="4280979"/>
            <a:ext cx="2505064" cy="1517484"/>
          </a:xfrm>
          <a:prstGeom prst="roundRect">
            <a:avLst/>
          </a:prstGeom>
          <a:solidFill>
            <a:schemeClr val="accent4">
              <a:lumMod val="50000"/>
            </a:schemeClr>
          </a:solidFill>
          <a:ln w="3175">
            <a:noFill/>
          </a:ln>
          <a:effectLst>
            <a:glow rad="228600">
              <a:schemeClr val="accent4">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979576" y="4308536"/>
            <a:ext cx="3225328" cy="1489927"/>
          </a:xfrm>
          <a:prstGeom prst="roundRect">
            <a:avLst/>
          </a:prstGeom>
          <a:solidFill>
            <a:schemeClr val="accent4">
              <a:lumMod val="75000"/>
            </a:schemeClr>
          </a:solidFill>
          <a:ln w="38100">
            <a:solidFill>
              <a:schemeClr val="accent6">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4681810" y="4299110"/>
            <a:ext cx="3217039" cy="1499354"/>
          </a:xfrm>
          <a:prstGeom prst="roundRect">
            <a:avLst/>
          </a:prstGeom>
          <a:solidFill>
            <a:schemeClr val="accent2">
              <a:lumMod val="75000"/>
            </a:schemeClr>
          </a:solidFill>
          <a:ln w="38100">
            <a:solidFill>
              <a:srgbClr val="C0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1229329" y="4754192"/>
            <a:ext cx="1568918" cy="664143"/>
          </a:xfrm>
          <a:prstGeom prst="roundRect">
            <a:avLst/>
          </a:prstGeom>
          <a:solidFill>
            <a:schemeClr val="accent2">
              <a:lumMod val="75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21" name="角丸四角形 20"/>
          <p:cNvSpPr/>
          <p:nvPr/>
        </p:nvSpPr>
        <p:spPr>
          <a:xfrm>
            <a:off x="5424754" y="4039985"/>
            <a:ext cx="1736865" cy="48957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リボソーム</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2" name="角丸四角形 21"/>
          <p:cNvSpPr/>
          <p:nvPr/>
        </p:nvSpPr>
        <p:spPr>
          <a:xfrm>
            <a:off x="6134124" y="4770157"/>
            <a:ext cx="1526800" cy="623236"/>
          </a:xfrm>
          <a:prstGeom prst="roundRect">
            <a:avLst/>
          </a:prstGeom>
          <a:solidFill>
            <a:schemeClr val="accent4">
              <a:lumMod val="60000"/>
              <a:lumOff val="40000"/>
            </a:schemeClr>
          </a:solidFill>
          <a:ln w="19050">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角丸四角形 22"/>
          <p:cNvSpPr/>
          <p:nvPr/>
        </p:nvSpPr>
        <p:spPr>
          <a:xfrm>
            <a:off x="8590329" y="4782368"/>
            <a:ext cx="1901791" cy="623236"/>
          </a:xfrm>
          <a:prstGeom prst="roundRect">
            <a:avLst/>
          </a:prstGeom>
          <a:solidFill>
            <a:srgbClr val="FFFF00"/>
          </a:solidFill>
          <a:ln w="28575">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右矢印 23"/>
          <p:cNvSpPr/>
          <p:nvPr/>
        </p:nvSpPr>
        <p:spPr>
          <a:xfrm>
            <a:off x="2867086" y="4937662"/>
            <a:ext cx="70835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635801" y="4763336"/>
            <a:ext cx="1568918" cy="664143"/>
          </a:xfrm>
          <a:prstGeom prst="roundRect">
            <a:avLst/>
          </a:prstGeom>
          <a:solidFill>
            <a:srgbClr val="FFC000"/>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6" name="右矢印 25"/>
          <p:cNvSpPr/>
          <p:nvPr/>
        </p:nvSpPr>
        <p:spPr>
          <a:xfrm>
            <a:off x="5273558" y="4939079"/>
            <a:ext cx="788899"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672894" y="5093986"/>
            <a:ext cx="1539578" cy="276999"/>
          </a:xfrm>
          <a:prstGeom prst="rect">
            <a:avLst/>
          </a:prstGeom>
          <a:effectLst>
            <a:glow rad="228600">
              <a:schemeClr val="accent4">
                <a:satMod val="175000"/>
                <a:alpha val="40000"/>
              </a:schemeClr>
            </a:glow>
          </a:effectLst>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2846404" y="5215436"/>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5327168" y="5219673"/>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0" name="右矢印 29"/>
          <p:cNvSpPr/>
          <p:nvPr/>
        </p:nvSpPr>
        <p:spPr>
          <a:xfrm>
            <a:off x="7717515" y="4937662"/>
            <a:ext cx="838535"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6076277" y="5076937"/>
            <a:ext cx="1539578" cy="276999"/>
          </a:xfrm>
          <a:prstGeom prst="rect">
            <a:avLst/>
          </a:prstGeom>
          <a:scene3d>
            <a:camera prst="orthographicFront"/>
            <a:lightRig rig="threePt" dir="t"/>
          </a:scene3d>
          <a:sp3d>
            <a:bevelT/>
          </a:sp3d>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33" name="角丸四角形 32"/>
          <p:cNvSpPr/>
          <p:nvPr/>
        </p:nvSpPr>
        <p:spPr>
          <a:xfrm>
            <a:off x="2192179" y="4039734"/>
            <a:ext cx="800121" cy="489574"/>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核</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672791" y="4054323"/>
            <a:ext cx="1736865" cy="489574"/>
          </a:xfrm>
          <a:prstGeom prst="roundRect">
            <a:avLst/>
          </a:prstGeom>
          <a:solidFill>
            <a:schemeClr val="accent4">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ゴルジ体</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8860829" y="3703454"/>
            <a:ext cx="1287532" cy="369332"/>
          </a:xfrm>
          <a:prstGeom prst="rect">
            <a:avLst/>
          </a:prstGeom>
        </p:spPr>
        <p:txBody>
          <a:bodyPr wrap="none">
            <a:spAutoFit/>
          </a:bodyPr>
          <a:lstStyle/>
          <a:p>
            <a:r>
              <a:rPr lang="en-US" altLang="ja-JP" dirty="0">
                <a:latin typeface="Bauhaus 93" panose="04030905020B02020C02" pitchFamily="82" charset="0"/>
              </a:rPr>
              <a:t>Golgi body</a:t>
            </a:r>
            <a:endParaRPr lang="ja-JP" altLang="en-US" dirty="0">
              <a:latin typeface="Bauhaus 93" panose="04030905020B02020C02" pitchFamily="82" charset="0"/>
            </a:endParaRPr>
          </a:p>
        </p:txBody>
      </p:sp>
      <p:sp>
        <p:nvSpPr>
          <p:cNvPr id="20" name="正方形/長方形 19"/>
          <p:cNvSpPr/>
          <p:nvPr/>
        </p:nvSpPr>
        <p:spPr>
          <a:xfrm>
            <a:off x="5649769" y="3672676"/>
            <a:ext cx="1281120" cy="400110"/>
          </a:xfrm>
          <a:prstGeom prst="rect">
            <a:avLst/>
          </a:prstGeom>
        </p:spPr>
        <p:txBody>
          <a:bodyPr wrap="none">
            <a:spAutoFit/>
          </a:bodyPr>
          <a:lstStyle/>
          <a:p>
            <a:r>
              <a:rPr lang="en-US" altLang="ja-JP" sz="2000" dirty="0" smtClean="0">
                <a:latin typeface="Bauhaus 93" panose="04030905020B02020C02" pitchFamily="82" charset="0"/>
              </a:rPr>
              <a:t>Ribosome</a:t>
            </a:r>
            <a:endParaRPr lang="ja-JP" altLang="en-US" sz="2000" dirty="0">
              <a:latin typeface="Bauhaus 93" panose="04030905020B02020C02" pitchFamily="82" charset="0"/>
            </a:endParaRPr>
          </a:p>
        </p:txBody>
      </p:sp>
      <p:sp>
        <p:nvSpPr>
          <p:cNvPr id="32" name="正方形/長方形 31"/>
          <p:cNvSpPr/>
          <p:nvPr/>
        </p:nvSpPr>
        <p:spPr>
          <a:xfrm>
            <a:off x="2059080" y="3663953"/>
            <a:ext cx="1066318" cy="400110"/>
          </a:xfrm>
          <a:prstGeom prst="rect">
            <a:avLst/>
          </a:prstGeom>
        </p:spPr>
        <p:txBody>
          <a:bodyPr wrap="none">
            <a:spAutoFit/>
          </a:bodyPr>
          <a:lstStyle/>
          <a:p>
            <a:r>
              <a:rPr lang="en-US" altLang="ja-JP" sz="2000" dirty="0" smtClean="0">
                <a:latin typeface="Bauhaus 93" panose="04030905020B02020C02" pitchFamily="82" charset="0"/>
              </a:rPr>
              <a:t>Nuclear</a:t>
            </a:r>
            <a:endParaRPr lang="ja-JP" altLang="en-US" sz="2000" dirty="0">
              <a:latin typeface="Bauhaus 93" panose="04030905020B02020C02" pitchFamily="82" charset="0"/>
            </a:endParaRPr>
          </a:p>
        </p:txBody>
      </p:sp>
      <p:pic>
        <p:nvPicPr>
          <p:cNvPr id="36" name="図 35"/>
          <p:cNvPicPr>
            <a:picLocks noChangeAspect="1"/>
          </p:cNvPicPr>
          <p:nvPr/>
        </p:nvPicPr>
        <p:blipFill>
          <a:blip r:embed="rId3"/>
          <a:stretch>
            <a:fillRect/>
          </a:stretch>
        </p:blipFill>
        <p:spPr>
          <a:xfrm>
            <a:off x="786774" y="1229189"/>
            <a:ext cx="2269746" cy="2469884"/>
          </a:xfrm>
          <a:prstGeom prst="rect">
            <a:avLst/>
          </a:prstGeom>
        </p:spPr>
      </p:pic>
      <p:pic>
        <p:nvPicPr>
          <p:cNvPr id="37" name="図 36"/>
          <p:cNvPicPr>
            <a:picLocks noChangeAspect="1"/>
          </p:cNvPicPr>
          <p:nvPr/>
        </p:nvPicPr>
        <p:blipFill>
          <a:blip r:embed="rId4"/>
          <a:stretch>
            <a:fillRect/>
          </a:stretch>
        </p:blipFill>
        <p:spPr>
          <a:xfrm>
            <a:off x="3432138" y="1436906"/>
            <a:ext cx="1513515" cy="2426429"/>
          </a:xfrm>
          <a:prstGeom prst="rect">
            <a:avLst/>
          </a:prstGeom>
        </p:spPr>
      </p:pic>
      <p:sp>
        <p:nvSpPr>
          <p:cNvPr id="38" name="右矢印 37"/>
          <p:cNvSpPr/>
          <p:nvPr/>
        </p:nvSpPr>
        <p:spPr>
          <a:xfrm>
            <a:off x="3149857" y="2435500"/>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5053454" y="2462504"/>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942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角丸四角形 33"/>
          <p:cNvSpPr/>
          <p:nvPr/>
        </p:nvSpPr>
        <p:spPr>
          <a:xfrm>
            <a:off x="8367192" y="3216334"/>
            <a:ext cx="2505064" cy="1517484"/>
          </a:xfrm>
          <a:prstGeom prst="roundRect">
            <a:avLst/>
          </a:prstGeom>
          <a:solidFill>
            <a:schemeClr val="accent4">
              <a:lumMod val="50000"/>
            </a:schemeClr>
          </a:solidFill>
          <a:ln w="3175">
            <a:noFill/>
          </a:ln>
          <a:effectLst>
            <a:glow rad="228600">
              <a:schemeClr val="accent4">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94705" y="3243891"/>
            <a:ext cx="3225328" cy="1489927"/>
          </a:xfrm>
          <a:prstGeom prst="roundRect">
            <a:avLst/>
          </a:prstGeom>
          <a:solidFill>
            <a:schemeClr val="accent4">
              <a:lumMod val="75000"/>
            </a:schemeClr>
          </a:solidFill>
          <a:ln w="38100">
            <a:solidFill>
              <a:schemeClr val="accent6">
                <a:lumMod val="50000"/>
              </a:schemeClr>
            </a:solidFill>
          </a:ln>
          <a:effectLst>
            <a:glow rad="228600">
              <a:srgbClr val="00206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4740185" y="3234465"/>
            <a:ext cx="3217039" cy="1499354"/>
          </a:xfrm>
          <a:prstGeom prst="roundRect">
            <a:avLst/>
          </a:prstGeom>
          <a:solidFill>
            <a:schemeClr val="accent2">
              <a:lumMod val="75000"/>
            </a:schemeClr>
          </a:solidFill>
          <a:ln w="38100">
            <a:solidFill>
              <a:srgbClr val="C00000"/>
            </a:solidFill>
          </a:ln>
          <a:effectLst>
            <a:glow rad="228600">
              <a:schemeClr val="accent4">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1344458" y="3689547"/>
            <a:ext cx="1568918" cy="664143"/>
          </a:xfrm>
          <a:prstGeom prst="roundRect">
            <a:avLst/>
          </a:prstGeom>
          <a:solidFill>
            <a:schemeClr val="accent2">
              <a:lumMod val="75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21" name="角丸四角形 20"/>
          <p:cNvSpPr/>
          <p:nvPr/>
        </p:nvSpPr>
        <p:spPr>
          <a:xfrm>
            <a:off x="5483129" y="2975340"/>
            <a:ext cx="1736865" cy="48957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リボソーム</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2" name="角丸四角形 21"/>
          <p:cNvSpPr/>
          <p:nvPr/>
        </p:nvSpPr>
        <p:spPr>
          <a:xfrm>
            <a:off x="6192499" y="3705512"/>
            <a:ext cx="1526800" cy="623236"/>
          </a:xfrm>
          <a:prstGeom prst="roundRect">
            <a:avLst/>
          </a:prstGeom>
          <a:solidFill>
            <a:schemeClr val="accent4">
              <a:lumMod val="60000"/>
              <a:lumOff val="40000"/>
            </a:schemeClr>
          </a:solidFill>
          <a:ln w="19050">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角丸四角形 22"/>
          <p:cNvSpPr/>
          <p:nvPr/>
        </p:nvSpPr>
        <p:spPr>
          <a:xfrm>
            <a:off x="8705458" y="3717723"/>
            <a:ext cx="1901791" cy="623236"/>
          </a:xfrm>
          <a:prstGeom prst="roundRect">
            <a:avLst/>
          </a:prstGeom>
          <a:solidFill>
            <a:srgbClr val="FFFF00"/>
          </a:solidFill>
          <a:ln w="28575">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右矢印 23"/>
          <p:cNvSpPr/>
          <p:nvPr/>
        </p:nvSpPr>
        <p:spPr>
          <a:xfrm>
            <a:off x="2982215" y="3873017"/>
            <a:ext cx="70835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750930" y="3698691"/>
            <a:ext cx="1568918" cy="664143"/>
          </a:xfrm>
          <a:prstGeom prst="roundRect">
            <a:avLst/>
          </a:prstGeom>
          <a:solidFill>
            <a:srgbClr val="FFC000"/>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6" name="右矢印 25"/>
          <p:cNvSpPr/>
          <p:nvPr/>
        </p:nvSpPr>
        <p:spPr>
          <a:xfrm>
            <a:off x="5370472" y="3873017"/>
            <a:ext cx="788899"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788023" y="4029341"/>
            <a:ext cx="1539578" cy="276999"/>
          </a:xfrm>
          <a:prstGeom prst="rect">
            <a:avLst/>
          </a:prstGeom>
          <a:effectLst>
            <a:glow rad="228600">
              <a:schemeClr val="accent4">
                <a:satMod val="175000"/>
                <a:alpha val="40000"/>
              </a:schemeClr>
            </a:glow>
          </a:effectLst>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2961533" y="415079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5385543" y="4155028"/>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0" name="右矢印 29"/>
          <p:cNvSpPr/>
          <p:nvPr/>
        </p:nvSpPr>
        <p:spPr>
          <a:xfrm>
            <a:off x="7790966" y="3873017"/>
            <a:ext cx="880213"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6134652" y="4012292"/>
            <a:ext cx="1539578" cy="276999"/>
          </a:xfrm>
          <a:prstGeom prst="rect">
            <a:avLst/>
          </a:prstGeom>
          <a:scene3d>
            <a:camera prst="orthographicFront"/>
            <a:lightRig rig="threePt" dir="t"/>
          </a:scene3d>
          <a:sp3d>
            <a:bevelT/>
          </a:sp3d>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33" name="角丸四角形 32"/>
          <p:cNvSpPr/>
          <p:nvPr/>
        </p:nvSpPr>
        <p:spPr>
          <a:xfrm>
            <a:off x="2307308" y="2975089"/>
            <a:ext cx="800121" cy="489574"/>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核</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787920" y="2989678"/>
            <a:ext cx="1736865" cy="489574"/>
          </a:xfrm>
          <a:prstGeom prst="roundRect">
            <a:avLst/>
          </a:prstGeom>
          <a:solidFill>
            <a:schemeClr val="accent4">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ゴルジ体</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8975958" y="2638809"/>
            <a:ext cx="1287532" cy="369332"/>
          </a:xfrm>
          <a:prstGeom prst="rect">
            <a:avLst/>
          </a:prstGeom>
        </p:spPr>
        <p:txBody>
          <a:bodyPr wrap="none">
            <a:spAutoFit/>
          </a:bodyPr>
          <a:lstStyle/>
          <a:p>
            <a:r>
              <a:rPr lang="en-US" altLang="ja-JP" dirty="0">
                <a:latin typeface="Bauhaus 93" panose="04030905020B02020C02" pitchFamily="82" charset="0"/>
              </a:rPr>
              <a:t>Golgi body</a:t>
            </a:r>
            <a:endParaRPr lang="ja-JP" altLang="en-US" dirty="0">
              <a:latin typeface="Bauhaus 93" panose="04030905020B02020C02" pitchFamily="82" charset="0"/>
            </a:endParaRPr>
          </a:p>
        </p:txBody>
      </p:sp>
      <p:sp>
        <p:nvSpPr>
          <p:cNvPr id="20" name="正方形/長方形 19"/>
          <p:cNvSpPr/>
          <p:nvPr/>
        </p:nvSpPr>
        <p:spPr>
          <a:xfrm>
            <a:off x="5708144" y="2608031"/>
            <a:ext cx="1281120" cy="400110"/>
          </a:xfrm>
          <a:prstGeom prst="rect">
            <a:avLst/>
          </a:prstGeom>
        </p:spPr>
        <p:txBody>
          <a:bodyPr wrap="none">
            <a:spAutoFit/>
          </a:bodyPr>
          <a:lstStyle/>
          <a:p>
            <a:r>
              <a:rPr lang="en-US" altLang="ja-JP" sz="2000" dirty="0" smtClean="0">
                <a:latin typeface="Bauhaus 93" panose="04030905020B02020C02" pitchFamily="82" charset="0"/>
              </a:rPr>
              <a:t>Ribosome</a:t>
            </a:r>
            <a:endParaRPr lang="ja-JP" altLang="en-US" sz="2000" dirty="0">
              <a:latin typeface="Bauhaus 93" panose="04030905020B02020C02" pitchFamily="82" charset="0"/>
            </a:endParaRPr>
          </a:p>
        </p:txBody>
      </p:sp>
      <p:sp>
        <p:nvSpPr>
          <p:cNvPr id="32" name="正方形/長方形 31"/>
          <p:cNvSpPr/>
          <p:nvPr/>
        </p:nvSpPr>
        <p:spPr>
          <a:xfrm>
            <a:off x="2174209" y="2599308"/>
            <a:ext cx="1066318" cy="400110"/>
          </a:xfrm>
          <a:prstGeom prst="rect">
            <a:avLst/>
          </a:prstGeom>
        </p:spPr>
        <p:txBody>
          <a:bodyPr wrap="none">
            <a:spAutoFit/>
          </a:bodyPr>
          <a:lstStyle/>
          <a:p>
            <a:r>
              <a:rPr lang="en-US" altLang="ja-JP" sz="2000" dirty="0" smtClean="0">
                <a:latin typeface="Bauhaus 93" panose="04030905020B02020C02" pitchFamily="82" charset="0"/>
              </a:rPr>
              <a:t>Nuclear</a:t>
            </a:r>
            <a:endParaRPr lang="ja-JP" altLang="en-US" sz="2000" dirty="0">
              <a:latin typeface="Bauhaus 93" panose="04030905020B02020C02" pitchFamily="82" charset="0"/>
            </a:endParaRPr>
          </a:p>
        </p:txBody>
      </p:sp>
    </p:spTree>
    <p:extLst>
      <p:ext uri="{BB962C8B-B14F-4D97-AF65-F5344CB8AC3E}">
        <p14:creationId xmlns:p14="http://schemas.microsoft.com/office/powerpoint/2010/main" val="2489929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p:cNvPicPr>
            <a:picLocks noChangeAspect="1"/>
          </p:cNvPicPr>
          <p:nvPr/>
        </p:nvPicPr>
        <p:blipFill>
          <a:blip r:embed="rId2"/>
          <a:stretch>
            <a:fillRect/>
          </a:stretch>
        </p:blipFill>
        <p:spPr>
          <a:xfrm>
            <a:off x="3737506" y="657995"/>
            <a:ext cx="2118501" cy="3396328"/>
          </a:xfrm>
          <a:prstGeom prst="rect">
            <a:avLst/>
          </a:prstGeom>
        </p:spPr>
      </p:pic>
      <p:pic>
        <p:nvPicPr>
          <p:cNvPr id="4" name="図 3"/>
          <p:cNvPicPr>
            <a:picLocks noChangeAspect="1"/>
          </p:cNvPicPr>
          <p:nvPr/>
        </p:nvPicPr>
        <p:blipFill>
          <a:blip r:embed="rId3"/>
          <a:stretch>
            <a:fillRect/>
          </a:stretch>
        </p:blipFill>
        <p:spPr>
          <a:xfrm>
            <a:off x="7801405" y="865661"/>
            <a:ext cx="3801066" cy="2937967"/>
          </a:xfrm>
          <a:prstGeom prst="rect">
            <a:avLst/>
          </a:prstGeom>
        </p:spPr>
      </p:pic>
      <p:sp>
        <p:nvSpPr>
          <p:cNvPr id="34" name="角丸四角形 33"/>
          <p:cNvSpPr/>
          <p:nvPr/>
        </p:nvSpPr>
        <p:spPr>
          <a:xfrm>
            <a:off x="8252063" y="4280979"/>
            <a:ext cx="2505064" cy="1517484"/>
          </a:xfrm>
          <a:prstGeom prst="roundRect">
            <a:avLst/>
          </a:prstGeom>
          <a:solidFill>
            <a:schemeClr val="accent4">
              <a:lumMod val="50000"/>
            </a:schemeClr>
          </a:solidFill>
          <a:ln w="3175">
            <a:noFill/>
          </a:ln>
          <a:effectLst>
            <a:glow rad="228600">
              <a:schemeClr val="accent4">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979576" y="4308536"/>
            <a:ext cx="3225328" cy="1489927"/>
          </a:xfrm>
          <a:prstGeom prst="roundRect">
            <a:avLst/>
          </a:prstGeom>
          <a:solidFill>
            <a:schemeClr val="accent4">
              <a:lumMod val="75000"/>
            </a:schemeClr>
          </a:solidFill>
          <a:ln w="38100">
            <a:solidFill>
              <a:schemeClr val="accent6">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4681810" y="4299110"/>
            <a:ext cx="3217039" cy="1499354"/>
          </a:xfrm>
          <a:prstGeom prst="roundRect">
            <a:avLst/>
          </a:prstGeom>
          <a:solidFill>
            <a:schemeClr val="accent2">
              <a:lumMod val="75000"/>
            </a:schemeClr>
          </a:solidFill>
          <a:ln w="38100">
            <a:solidFill>
              <a:srgbClr val="C0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1229329" y="4754192"/>
            <a:ext cx="1568918" cy="664143"/>
          </a:xfrm>
          <a:prstGeom prst="roundRect">
            <a:avLst/>
          </a:prstGeom>
          <a:solidFill>
            <a:schemeClr val="accent2">
              <a:lumMod val="75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21" name="角丸四角形 20"/>
          <p:cNvSpPr/>
          <p:nvPr/>
        </p:nvSpPr>
        <p:spPr>
          <a:xfrm>
            <a:off x="5424754" y="4039985"/>
            <a:ext cx="1736865" cy="48957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リボソーム</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2" name="角丸四角形 21"/>
          <p:cNvSpPr/>
          <p:nvPr/>
        </p:nvSpPr>
        <p:spPr>
          <a:xfrm>
            <a:off x="6134124" y="4770157"/>
            <a:ext cx="1526800" cy="623236"/>
          </a:xfrm>
          <a:prstGeom prst="roundRect">
            <a:avLst/>
          </a:prstGeom>
          <a:solidFill>
            <a:schemeClr val="accent4">
              <a:lumMod val="60000"/>
              <a:lumOff val="40000"/>
            </a:schemeClr>
          </a:solidFill>
          <a:ln w="19050">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角丸四角形 22"/>
          <p:cNvSpPr/>
          <p:nvPr/>
        </p:nvSpPr>
        <p:spPr>
          <a:xfrm>
            <a:off x="8590329" y="4782368"/>
            <a:ext cx="1901791" cy="623236"/>
          </a:xfrm>
          <a:prstGeom prst="roundRect">
            <a:avLst/>
          </a:prstGeom>
          <a:solidFill>
            <a:srgbClr val="FFFF00"/>
          </a:solidFill>
          <a:ln w="28575">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右矢印 23"/>
          <p:cNvSpPr/>
          <p:nvPr/>
        </p:nvSpPr>
        <p:spPr>
          <a:xfrm>
            <a:off x="2867086" y="4937662"/>
            <a:ext cx="70835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635801" y="4763336"/>
            <a:ext cx="1568918" cy="664143"/>
          </a:xfrm>
          <a:prstGeom prst="roundRect">
            <a:avLst/>
          </a:prstGeom>
          <a:solidFill>
            <a:srgbClr val="FFC000"/>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2000" b="1" dirty="0" smtClean="0">
                <a:solidFill>
                  <a:schemeClr val="tx1"/>
                </a:solidFill>
                <a:latin typeface="Meiryo UI" panose="020B0604030504040204" pitchFamily="50" charset="-128"/>
                <a:ea typeface="Meiryo UI" panose="020B0604030504040204" pitchFamily="50" charset="-128"/>
              </a:rPr>
              <a:t>mRNA</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26" name="右矢印 25"/>
          <p:cNvSpPr/>
          <p:nvPr/>
        </p:nvSpPr>
        <p:spPr>
          <a:xfrm>
            <a:off x="5273558" y="4939079"/>
            <a:ext cx="788899"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672894" y="5093986"/>
            <a:ext cx="1539578" cy="276999"/>
          </a:xfrm>
          <a:prstGeom prst="rect">
            <a:avLst/>
          </a:prstGeom>
          <a:effectLst>
            <a:glow rad="228600">
              <a:schemeClr val="accent4">
                <a:satMod val="175000"/>
                <a:alpha val="40000"/>
              </a:schemeClr>
            </a:glow>
          </a:effectLst>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2846404" y="5215436"/>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5327168" y="5219673"/>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0" name="右矢印 29"/>
          <p:cNvSpPr/>
          <p:nvPr/>
        </p:nvSpPr>
        <p:spPr>
          <a:xfrm>
            <a:off x="7717515" y="4937662"/>
            <a:ext cx="838535"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6076277" y="5076937"/>
            <a:ext cx="1539578" cy="276999"/>
          </a:xfrm>
          <a:prstGeom prst="rect">
            <a:avLst/>
          </a:prstGeom>
          <a:scene3d>
            <a:camera prst="orthographicFront"/>
            <a:lightRig rig="threePt" dir="t"/>
          </a:scene3d>
          <a:sp3d>
            <a:bevelT/>
          </a:sp3d>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33" name="角丸四角形 32"/>
          <p:cNvSpPr/>
          <p:nvPr/>
        </p:nvSpPr>
        <p:spPr>
          <a:xfrm>
            <a:off x="2192179" y="4039734"/>
            <a:ext cx="800121" cy="489574"/>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核</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672791" y="4054323"/>
            <a:ext cx="1736865" cy="489574"/>
          </a:xfrm>
          <a:prstGeom prst="roundRect">
            <a:avLst/>
          </a:prstGeom>
          <a:solidFill>
            <a:schemeClr val="accent4">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ゴルジ体</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8860829" y="3703454"/>
            <a:ext cx="1287532" cy="369332"/>
          </a:xfrm>
          <a:prstGeom prst="rect">
            <a:avLst/>
          </a:prstGeom>
        </p:spPr>
        <p:txBody>
          <a:bodyPr wrap="none">
            <a:spAutoFit/>
          </a:bodyPr>
          <a:lstStyle/>
          <a:p>
            <a:r>
              <a:rPr lang="en-US" altLang="ja-JP" dirty="0">
                <a:latin typeface="Bauhaus 93" panose="04030905020B02020C02" pitchFamily="82" charset="0"/>
              </a:rPr>
              <a:t>Golgi body</a:t>
            </a:r>
            <a:endParaRPr lang="ja-JP" altLang="en-US" dirty="0">
              <a:latin typeface="Bauhaus 93" panose="04030905020B02020C02" pitchFamily="82" charset="0"/>
            </a:endParaRPr>
          </a:p>
        </p:txBody>
      </p:sp>
      <p:sp>
        <p:nvSpPr>
          <p:cNvPr id="20" name="正方形/長方形 19"/>
          <p:cNvSpPr/>
          <p:nvPr/>
        </p:nvSpPr>
        <p:spPr>
          <a:xfrm>
            <a:off x="5608554" y="3672676"/>
            <a:ext cx="1281120" cy="400110"/>
          </a:xfrm>
          <a:prstGeom prst="rect">
            <a:avLst/>
          </a:prstGeom>
        </p:spPr>
        <p:txBody>
          <a:bodyPr wrap="none">
            <a:spAutoFit/>
          </a:bodyPr>
          <a:lstStyle/>
          <a:p>
            <a:r>
              <a:rPr lang="en-US" altLang="ja-JP" sz="2000" dirty="0" smtClean="0">
                <a:latin typeface="Bauhaus 93" panose="04030905020B02020C02" pitchFamily="82" charset="0"/>
              </a:rPr>
              <a:t>Ribosome</a:t>
            </a:r>
            <a:endParaRPr lang="ja-JP" altLang="en-US" sz="2000" dirty="0">
              <a:latin typeface="Bauhaus 93" panose="04030905020B02020C02" pitchFamily="82" charset="0"/>
            </a:endParaRPr>
          </a:p>
        </p:txBody>
      </p:sp>
      <p:sp>
        <p:nvSpPr>
          <p:cNvPr id="32" name="正方形/長方形 31"/>
          <p:cNvSpPr/>
          <p:nvPr/>
        </p:nvSpPr>
        <p:spPr>
          <a:xfrm>
            <a:off x="2059080" y="3663953"/>
            <a:ext cx="1066318" cy="400110"/>
          </a:xfrm>
          <a:prstGeom prst="rect">
            <a:avLst/>
          </a:prstGeom>
        </p:spPr>
        <p:txBody>
          <a:bodyPr wrap="none">
            <a:spAutoFit/>
          </a:bodyPr>
          <a:lstStyle/>
          <a:p>
            <a:r>
              <a:rPr lang="en-US" altLang="ja-JP" sz="2000" dirty="0" smtClean="0">
                <a:latin typeface="Bauhaus 93" panose="04030905020B02020C02" pitchFamily="82" charset="0"/>
              </a:rPr>
              <a:t>Nuclear</a:t>
            </a:r>
            <a:endParaRPr lang="ja-JP" altLang="en-US" sz="2000" dirty="0">
              <a:latin typeface="Bauhaus 93" panose="04030905020B02020C02" pitchFamily="82" charset="0"/>
            </a:endParaRPr>
          </a:p>
        </p:txBody>
      </p:sp>
      <p:pic>
        <p:nvPicPr>
          <p:cNvPr id="36" name="図 35"/>
          <p:cNvPicPr>
            <a:picLocks noChangeAspect="1"/>
          </p:cNvPicPr>
          <p:nvPr/>
        </p:nvPicPr>
        <p:blipFill>
          <a:blip r:embed="rId4"/>
          <a:stretch>
            <a:fillRect/>
          </a:stretch>
        </p:blipFill>
        <p:spPr>
          <a:xfrm>
            <a:off x="226694" y="338160"/>
            <a:ext cx="3196859" cy="3478746"/>
          </a:xfrm>
          <a:prstGeom prst="rect">
            <a:avLst/>
          </a:prstGeom>
        </p:spPr>
      </p:pic>
      <p:sp>
        <p:nvSpPr>
          <p:cNvPr id="38" name="右矢印 37"/>
          <p:cNvSpPr/>
          <p:nvPr/>
        </p:nvSpPr>
        <p:spPr>
          <a:xfrm>
            <a:off x="3575436" y="2046186"/>
            <a:ext cx="379842"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5712530" y="2046185"/>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8371672" y="370179"/>
            <a:ext cx="2339102" cy="461665"/>
          </a:xfrm>
          <a:prstGeom prst="rect">
            <a:avLst/>
          </a:prstGeom>
        </p:spPr>
        <p:txBody>
          <a:bodyPr wrap="none">
            <a:spAutoFit/>
          </a:bodyPr>
          <a:lstStyle/>
          <a:p>
            <a:pPr algn="ctr"/>
            <a:r>
              <a:rPr lang="en-US" altLang="ja-JP" sz="1600" b="1" dirty="0" smtClean="0">
                <a:latin typeface="Meiryo UI" panose="020B0604030504040204" pitchFamily="50" charset="-128"/>
                <a:ea typeface="Meiryo UI" panose="020B0604030504040204" pitchFamily="50" charset="-128"/>
              </a:rPr>
              <a:t>SpCas9</a:t>
            </a:r>
            <a:r>
              <a:rPr lang="ja-JP" altLang="en-US" sz="1600" b="1" dirty="0" smtClean="0">
                <a:latin typeface="Meiryo UI" panose="020B0604030504040204" pitchFamily="50" charset="-128"/>
                <a:ea typeface="Meiryo UI" panose="020B0604030504040204" pitchFamily="50" charset="-128"/>
              </a:rPr>
              <a:t>タンパク質</a:t>
            </a:r>
            <a:endParaRPr lang="en-US" altLang="ja-JP" sz="1600" b="1" dirty="0" smtClean="0">
              <a:latin typeface="Meiryo UI" panose="020B0604030504040204" pitchFamily="50" charset="-128"/>
              <a:ea typeface="Meiryo UI" panose="020B0604030504040204" pitchFamily="50" charset="-128"/>
            </a:endParaRPr>
          </a:p>
          <a:p>
            <a:pPr algn="ctr"/>
            <a:r>
              <a:rPr lang="en-US" altLang="ja-JP" sz="800" dirty="0" smtClean="0">
                <a:latin typeface="Meiryo UI" panose="020B0604030504040204" pitchFamily="50" charset="-128"/>
                <a:ea typeface="Meiryo UI" panose="020B0604030504040204" pitchFamily="50" charset="-128"/>
              </a:rPr>
              <a:t>http</a:t>
            </a:r>
            <a:r>
              <a:rPr lang="en-US" altLang="ja-JP" sz="800" dirty="0">
                <a:latin typeface="Meiryo UI" panose="020B0604030504040204" pitchFamily="50" charset="-128"/>
                <a:ea typeface="Meiryo UI" panose="020B0604030504040204" pitchFamily="50" charset="-128"/>
              </a:rPr>
              <a:t>://first.lifesciencedb.jp/archives/11643</a:t>
            </a:r>
            <a:endParaRPr lang="ja-JP" altLang="en-US" sz="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71389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stretch>
            <a:fillRect/>
          </a:stretch>
        </p:blipFill>
        <p:spPr>
          <a:xfrm>
            <a:off x="2760963" y="388653"/>
            <a:ext cx="961270" cy="1062943"/>
          </a:xfrm>
          <a:prstGeom prst="rect">
            <a:avLst/>
          </a:prstGeom>
        </p:spPr>
      </p:pic>
      <p:pic>
        <p:nvPicPr>
          <p:cNvPr id="19" name="図 18"/>
          <p:cNvPicPr>
            <a:picLocks noChangeAspect="1"/>
          </p:cNvPicPr>
          <p:nvPr/>
        </p:nvPicPr>
        <p:blipFill>
          <a:blip r:embed="rId3"/>
          <a:stretch>
            <a:fillRect/>
          </a:stretch>
        </p:blipFill>
        <p:spPr>
          <a:xfrm>
            <a:off x="1674070" y="367650"/>
            <a:ext cx="1086893" cy="1059143"/>
          </a:xfrm>
          <a:prstGeom prst="rect">
            <a:avLst/>
          </a:prstGeom>
        </p:spPr>
      </p:pic>
      <p:pic>
        <p:nvPicPr>
          <p:cNvPr id="20" name="図 19"/>
          <p:cNvPicPr>
            <a:picLocks noChangeAspect="1"/>
          </p:cNvPicPr>
          <p:nvPr/>
        </p:nvPicPr>
        <p:blipFill>
          <a:blip r:embed="rId4"/>
          <a:stretch>
            <a:fillRect/>
          </a:stretch>
        </p:blipFill>
        <p:spPr>
          <a:xfrm>
            <a:off x="2772776" y="1799765"/>
            <a:ext cx="742061" cy="1130291"/>
          </a:xfrm>
          <a:prstGeom prst="rect">
            <a:avLst/>
          </a:prstGeom>
        </p:spPr>
      </p:pic>
      <p:pic>
        <p:nvPicPr>
          <p:cNvPr id="21" name="図 20"/>
          <p:cNvPicPr>
            <a:picLocks noChangeAspect="1"/>
          </p:cNvPicPr>
          <p:nvPr/>
        </p:nvPicPr>
        <p:blipFill>
          <a:blip r:embed="rId5"/>
          <a:stretch>
            <a:fillRect/>
          </a:stretch>
        </p:blipFill>
        <p:spPr>
          <a:xfrm>
            <a:off x="1764909" y="1725267"/>
            <a:ext cx="912599" cy="1190575"/>
          </a:xfrm>
          <a:prstGeom prst="rect">
            <a:avLst/>
          </a:prstGeom>
        </p:spPr>
      </p:pic>
      <p:pic>
        <p:nvPicPr>
          <p:cNvPr id="22" name="Picture 3" descr="RNApoly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5296" y="3511099"/>
            <a:ext cx="3263963" cy="334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00" descr="figure-01-02.jpg                                               0002D558projects                       B63F167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383103">
            <a:off x="2549442" y="1111657"/>
            <a:ext cx="3278726" cy="1016238"/>
          </a:xfrm>
          <a:prstGeom prst="rect">
            <a:avLst/>
          </a:prstGeom>
          <a:noFill/>
          <a:extLst>
            <a:ext uri="{909E8E84-426E-40DD-AFC4-6F175D3DCCD1}">
              <a14:hiddenFill xmlns:a14="http://schemas.microsoft.com/office/drawing/2010/main">
                <a:solidFill>
                  <a:srgbClr val="FFFFFF"/>
                </a:solidFill>
              </a14:hiddenFill>
            </a:ext>
          </a:extLst>
        </p:spPr>
      </p:pic>
      <p:sp>
        <p:nvSpPr>
          <p:cNvPr id="24" name="角丸四角形 23"/>
          <p:cNvSpPr/>
          <p:nvPr/>
        </p:nvSpPr>
        <p:spPr>
          <a:xfrm>
            <a:off x="2115790" y="3032012"/>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25" name="角丸四角形 24"/>
          <p:cNvSpPr/>
          <p:nvPr/>
        </p:nvSpPr>
        <p:spPr>
          <a:xfrm>
            <a:off x="6848135" y="3058198"/>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6" name="右矢印 25"/>
          <p:cNvSpPr/>
          <p:nvPr/>
        </p:nvSpPr>
        <p:spPr>
          <a:xfrm>
            <a:off x="3757038" y="3104572"/>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4467293" y="3041950"/>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4568496" y="3374021"/>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3724660" y="3195683"/>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30" name="右矢印 29"/>
          <p:cNvSpPr/>
          <p:nvPr/>
        </p:nvSpPr>
        <p:spPr>
          <a:xfrm>
            <a:off x="6105051" y="3111122"/>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072673" y="3192294"/>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2082722" y="102408"/>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プリン塩基</a:t>
            </a:r>
            <a:endParaRPr kumimoji="1" lang="ja-JP" altLang="en-US" sz="1200" b="1" dirty="0">
              <a:latin typeface="Meiryo UI" panose="020B0604030504040204" pitchFamily="50" charset="-128"/>
              <a:ea typeface="Meiryo UI" panose="020B0604030504040204" pitchFamily="50" charset="-128"/>
            </a:endParaRPr>
          </a:p>
        </p:txBody>
      </p:sp>
      <p:sp>
        <p:nvSpPr>
          <p:cNvPr id="33" name="テキスト ボックス 32"/>
          <p:cNvSpPr txBox="1"/>
          <p:nvPr/>
        </p:nvSpPr>
        <p:spPr>
          <a:xfrm>
            <a:off x="2109632" y="1563871"/>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ぴリミジン塩基</a:t>
            </a:r>
            <a:endParaRPr kumimoji="1" lang="ja-JP" altLang="en-US" sz="1200" b="1" dirty="0">
              <a:latin typeface="Meiryo UI" panose="020B0604030504040204" pitchFamily="50" charset="-128"/>
              <a:ea typeface="Meiryo UI" panose="020B0604030504040204" pitchFamily="50" charset="-128"/>
            </a:endParaRPr>
          </a:p>
        </p:txBody>
      </p:sp>
      <p:pic>
        <p:nvPicPr>
          <p:cNvPr id="34" name="図 33"/>
          <p:cNvPicPr>
            <a:picLocks noChangeAspect="1"/>
          </p:cNvPicPr>
          <p:nvPr/>
        </p:nvPicPr>
        <p:blipFill>
          <a:blip r:embed="rId8"/>
          <a:stretch>
            <a:fillRect/>
          </a:stretch>
        </p:blipFill>
        <p:spPr>
          <a:xfrm>
            <a:off x="6100195" y="-21767"/>
            <a:ext cx="854378" cy="3077093"/>
          </a:xfrm>
          <a:prstGeom prst="rect">
            <a:avLst/>
          </a:prstGeom>
        </p:spPr>
      </p:pic>
      <p:sp>
        <p:nvSpPr>
          <p:cNvPr id="35" name="テキスト ボックス 34"/>
          <p:cNvSpPr txBox="1"/>
          <p:nvPr/>
        </p:nvSpPr>
        <p:spPr>
          <a:xfrm>
            <a:off x="5034730" y="1927520"/>
            <a:ext cx="1596843" cy="523220"/>
          </a:xfrm>
          <a:prstGeom prst="rect">
            <a:avLst/>
          </a:prstGeom>
          <a:noFill/>
        </p:spPr>
        <p:txBody>
          <a:bodyPr wrap="square" rtlCol="0">
            <a:spAutoFit/>
          </a:bodyPr>
          <a:lstStyle/>
          <a:p>
            <a:pPr algn="r"/>
            <a:r>
              <a:rPr kumimoji="1" lang="en-US" altLang="ja-JP" sz="2800" b="1" dirty="0" smtClean="0">
                <a:solidFill>
                  <a:schemeClr val="accent2">
                    <a:lumMod val="50000"/>
                  </a:schemeClr>
                </a:solidFill>
                <a:latin typeface="Meiryo UI" panose="020B0604030504040204" pitchFamily="50" charset="-128"/>
                <a:ea typeface="Meiryo UI" panose="020B0604030504040204" pitchFamily="50" charset="-128"/>
              </a:rPr>
              <a:t>RNA</a:t>
            </a:r>
            <a:r>
              <a:rPr kumimoji="1" lang="ja-JP" altLang="en-US" sz="2800" b="1" dirty="0" smtClean="0">
                <a:latin typeface="Meiryo UI" panose="020B0604030504040204" pitchFamily="50" charset="-128"/>
                <a:ea typeface="Meiryo UI" panose="020B0604030504040204" pitchFamily="50" charset="-128"/>
              </a:rPr>
              <a:t>→</a:t>
            </a:r>
            <a:endParaRPr kumimoji="1" lang="ja-JP" altLang="en-US" sz="2800" b="1" dirty="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5393830" y="966140"/>
            <a:ext cx="831343" cy="95410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アデニン</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グアニン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シトシン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a:solidFill>
                  <a:srgbClr val="FF0000"/>
                </a:solidFill>
                <a:latin typeface="Meiryo UI" panose="020B0604030504040204" pitchFamily="50" charset="-128"/>
                <a:ea typeface="Meiryo UI" panose="020B0604030504040204" pitchFamily="50" charset="-128"/>
              </a:rPr>
              <a:t>ウラシル</a:t>
            </a:r>
            <a:endParaRPr kumimoji="1"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7174676" y="50099"/>
            <a:ext cx="1754424"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タンパク質</a:t>
            </a:r>
            <a:endParaRPr kumimoji="1" lang="ja-JP" altLang="en-US" sz="1600" b="1" dirty="0">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6717663" y="2433294"/>
            <a:ext cx="3640478" cy="646331"/>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20</a:t>
            </a:r>
            <a:r>
              <a:rPr kumimoji="1" lang="ja-JP" altLang="en-US" b="1" dirty="0" smtClean="0">
                <a:latin typeface="Meiryo UI" panose="020B0604030504040204" pitchFamily="50" charset="-128"/>
                <a:ea typeface="Meiryo UI" panose="020B0604030504040204" pitchFamily="50" charset="-128"/>
              </a:rPr>
              <a:t>のアミノ酸から</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細胞内のリボソームで生合成される</a:t>
            </a:r>
            <a:endParaRPr kumimoji="1" lang="en-US" altLang="ja-JP" b="1" dirty="0" smtClean="0">
              <a:latin typeface="Meiryo UI" panose="020B0604030504040204" pitchFamily="50" charset="-128"/>
              <a:ea typeface="Meiryo UI" panose="020B0604030504040204" pitchFamily="50" charset="-128"/>
            </a:endParaRPr>
          </a:p>
        </p:txBody>
      </p:sp>
      <p:sp>
        <p:nvSpPr>
          <p:cNvPr id="39" name="右矢印 38"/>
          <p:cNvSpPr/>
          <p:nvPr/>
        </p:nvSpPr>
        <p:spPr>
          <a:xfrm>
            <a:off x="6954573" y="1343332"/>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p:cNvSpPr/>
          <p:nvPr/>
        </p:nvSpPr>
        <p:spPr>
          <a:xfrm>
            <a:off x="4837579" y="1344198"/>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吹き出し 40"/>
          <p:cNvSpPr/>
          <p:nvPr/>
        </p:nvSpPr>
        <p:spPr>
          <a:xfrm>
            <a:off x="5649319" y="4479686"/>
            <a:ext cx="3266036" cy="1942480"/>
          </a:xfrm>
          <a:prstGeom prst="wedgeRoundRectCallout">
            <a:avLst>
              <a:gd name="adj1" fmla="val -72199"/>
              <a:gd name="adj2" fmla="val -8545"/>
              <a:gd name="adj3" fmla="val 1666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latin typeface="Meiryo UI" panose="020B0604030504040204" pitchFamily="50" charset="-128"/>
                <a:ea typeface="Meiryo UI" panose="020B0604030504040204" pitchFamily="50" charset="-128"/>
              </a:rPr>
              <a:t>RNA</a:t>
            </a:r>
            <a:r>
              <a:rPr lang="ja-JP" altLang="en-US" sz="1600" b="1" dirty="0">
                <a:solidFill>
                  <a:schemeClr val="tx1"/>
                </a:solidFill>
                <a:latin typeface="Meiryo UI" panose="020B0604030504040204" pitchFamily="50" charset="-128"/>
                <a:ea typeface="Meiryo UI" panose="020B0604030504040204" pitchFamily="50" charset="-128"/>
              </a:rPr>
              <a:t>ポリメラーゼ</a:t>
            </a:r>
            <a:r>
              <a:rPr lang="ja-JP" altLang="en-US" sz="1600" dirty="0">
                <a:solidFill>
                  <a:schemeClr val="tx1"/>
                </a:solidFill>
                <a:latin typeface="Meiryo UI" panose="020B0604030504040204" pitchFamily="50" charset="-128"/>
                <a:ea typeface="Meiryo UI" panose="020B0604030504040204" pitchFamily="50" charset="-128"/>
              </a:rPr>
              <a:t>は、</a:t>
            </a:r>
            <a:r>
              <a:rPr lang="en-US" altLang="ja-JP" sz="1600" dirty="0">
                <a:solidFill>
                  <a:schemeClr val="tx1"/>
                </a:solidFill>
                <a:latin typeface="Meiryo UI" panose="020B0604030504040204" pitchFamily="50" charset="-128"/>
                <a:ea typeface="Meiryo UI" panose="020B0604030504040204" pitchFamily="50" charset="-128"/>
              </a:rPr>
              <a:t>DNA</a:t>
            </a:r>
            <a:r>
              <a:rPr lang="ja-JP" altLang="en-US" sz="1600" dirty="0">
                <a:solidFill>
                  <a:schemeClr val="tx1"/>
                </a:solidFill>
                <a:latin typeface="Meiryo UI" panose="020B0604030504040204" pitchFamily="50" charset="-128"/>
                <a:ea typeface="Meiryo UI" panose="020B0604030504040204" pitchFamily="50" charset="-128"/>
              </a:rPr>
              <a:t>の二重ラセンをほどきながら、二本鎖のうち鋳型となる鎖の塩基の配列を読んで、これと相補的な塩基をもったヌクレオチドを取り込み結合</a:t>
            </a:r>
            <a:r>
              <a:rPr lang="ja-JP" altLang="en-US" sz="1600" dirty="0" smtClean="0">
                <a:solidFill>
                  <a:schemeClr val="tx1"/>
                </a:solidFill>
                <a:latin typeface="Meiryo UI" panose="020B0604030504040204" pitchFamily="50" charset="-128"/>
                <a:ea typeface="Meiryo UI" panose="020B0604030504040204" pitchFamily="50" charset="-128"/>
              </a:rPr>
              <a:t>し「</a:t>
            </a:r>
            <a:r>
              <a:rPr lang="ja-JP" altLang="en-US" sz="1600" b="1" dirty="0" smtClean="0">
                <a:solidFill>
                  <a:schemeClr val="tx1"/>
                </a:solidFill>
                <a:latin typeface="Meiryo UI" panose="020B0604030504040204" pitchFamily="50" charset="-128"/>
                <a:ea typeface="Meiryo UI" panose="020B0604030504040204" pitchFamily="50" charset="-128"/>
              </a:rPr>
              <a:t>メッセンジャー</a:t>
            </a:r>
            <a:r>
              <a:rPr lang="en-US" altLang="ja-JP" sz="1600" b="1" dirty="0" smtClean="0">
                <a:solidFill>
                  <a:schemeClr val="tx1"/>
                </a:solidFill>
                <a:latin typeface="Meiryo UI" panose="020B0604030504040204" pitchFamily="50" charset="-128"/>
                <a:ea typeface="Meiryo UI" panose="020B0604030504040204" pitchFamily="50" charset="-128"/>
              </a:rPr>
              <a:t>RNA</a:t>
            </a:r>
            <a:r>
              <a:rPr lang="ja-JP" altLang="en-US" sz="1600" b="1" dirty="0" smtClean="0">
                <a:solidFill>
                  <a:schemeClr val="tx1"/>
                </a:solidFill>
                <a:latin typeface="Meiryo UI" panose="020B0604030504040204" pitchFamily="50" charset="-128"/>
                <a:ea typeface="Meiryo UI" panose="020B0604030504040204" pitchFamily="50" charset="-128"/>
              </a:rPr>
              <a:t>」（</a:t>
            </a:r>
            <a:r>
              <a:rPr lang="en-US" altLang="ja-JP" sz="1600" b="1" dirty="0" smtClean="0">
                <a:solidFill>
                  <a:schemeClr val="tx1"/>
                </a:solidFill>
                <a:latin typeface="Meiryo UI" panose="020B0604030504040204" pitchFamily="50" charset="-128"/>
                <a:ea typeface="Meiryo UI" panose="020B0604030504040204" pitchFamily="50" charset="-128"/>
              </a:rPr>
              <a:t>mRNA</a:t>
            </a:r>
            <a:r>
              <a:rPr lang="ja-JP" altLang="en-US" sz="1600" b="1" dirty="0" smtClean="0">
                <a:solidFill>
                  <a:schemeClr val="tx1"/>
                </a:solidFill>
                <a:latin typeface="Meiryo UI" panose="020B0604030504040204" pitchFamily="50" charset="-128"/>
                <a:ea typeface="Meiryo UI" panose="020B0604030504040204" pitchFamily="50" charset="-128"/>
              </a:rPr>
              <a:t>）</a:t>
            </a:r>
            <a:r>
              <a:rPr lang="ja-JP" altLang="en-US" sz="1600" dirty="0" smtClean="0">
                <a:solidFill>
                  <a:schemeClr val="tx1"/>
                </a:solidFill>
                <a:latin typeface="Meiryo UI" panose="020B0604030504040204" pitchFamily="50" charset="-128"/>
                <a:ea typeface="Meiryo UI" panose="020B0604030504040204" pitchFamily="50" charset="-128"/>
              </a:rPr>
              <a:t>を合成。</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5500924" y="4112258"/>
            <a:ext cx="2168984" cy="369332"/>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RNA</a:t>
            </a:r>
            <a:r>
              <a:rPr kumimoji="1" lang="ja-JP" altLang="en-US" b="1" dirty="0" smtClean="0">
                <a:latin typeface="Meiryo UI" panose="020B0604030504040204" pitchFamily="50" charset="-128"/>
                <a:ea typeface="Meiryo UI" panose="020B0604030504040204" pitchFamily="50" charset="-128"/>
              </a:rPr>
              <a:t>ポリメラーゼ</a:t>
            </a:r>
            <a:endParaRPr kumimoji="1" lang="ja-JP" altLang="en-US" b="1" dirty="0">
              <a:latin typeface="Meiryo UI" panose="020B0604030504040204" pitchFamily="50" charset="-128"/>
              <a:ea typeface="Meiryo UI" panose="020B0604030504040204" pitchFamily="50" charset="-128"/>
            </a:endParaRPr>
          </a:p>
        </p:txBody>
      </p:sp>
      <p:pic>
        <p:nvPicPr>
          <p:cNvPr id="43" name="図 42"/>
          <p:cNvPicPr>
            <a:picLocks noChangeAspect="1"/>
          </p:cNvPicPr>
          <p:nvPr/>
        </p:nvPicPr>
        <p:blipFill>
          <a:blip r:embed="rId9"/>
          <a:stretch>
            <a:fillRect/>
          </a:stretch>
        </p:blipFill>
        <p:spPr>
          <a:xfrm>
            <a:off x="7394780" y="564257"/>
            <a:ext cx="2458792" cy="2183483"/>
          </a:xfrm>
          <a:prstGeom prst="rect">
            <a:avLst/>
          </a:prstGeom>
        </p:spPr>
      </p:pic>
    </p:spTree>
    <p:extLst>
      <p:ext uri="{BB962C8B-B14F-4D97-AF65-F5344CB8AC3E}">
        <p14:creationId xmlns:p14="http://schemas.microsoft.com/office/powerpoint/2010/main" val="99610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CA07ECC9-D225-4631-8C26-487A1F48C289}"/>
              </a:ext>
            </a:extLst>
          </p:cNvPr>
          <p:cNvGraphicFramePr>
            <a:graphicFrameLocks noGrp="1"/>
          </p:cNvGraphicFramePr>
          <p:nvPr>
            <p:extLst/>
          </p:nvPr>
        </p:nvGraphicFramePr>
        <p:xfrm>
          <a:off x="1093929" y="297624"/>
          <a:ext cx="10503673" cy="1854200"/>
        </p:xfrm>
        <a:graphic>
          <a:graphicData uri="http://schemas.openxmlformats.org/drawingml/2006/table">
            <a:tbl>
              <a:tblPr firstRow="1" bandRow="1">
                <a:tableStyleId>{6E25E649-3F16-4E02-A733-19D2CDBF48F0}</a:tableStyleId>
              </a:tblPr>
              <a:tblGrid>
                <a:gridCol w="2623931">
                  <a:extLst>
                    <a:ext uri="{9D8B030D-6E8A-4147-A177-3AD203B41FA5}">
                      <a16:colId xmlns:a16="http://schemas.microsoft.com/office/drawing/2014/main" val="2913836106"/>
                    </a:ext>
                  </a:extLst>
                </a:gridCol>
                <a:gridCol w="7879742">
                  <a:extLst>
                    <a:ext uri="{9D8B030D-6E8A-4147-A177-3AD203B41FA5}">
                      <a16:colId xmlns:a16="http://schemas.microsoft.com/office/drawing/2014/main" val="267169992"/>
                    </a:ext>
                  </a:extLst>
                </a:gridCol>
              </a:tblGrid>
              <a:tr h="370840">
                <a:tc>
                  <a:txBody>
                    <a:bodyPr/>
                    <a:lstStyle/>
                    <a:p>
                      <a:pPr algn="ctr"/>
                      <a:r>
                        <a:rPr kumimoji="1" lang="ja-JP" altLang="en-US" b="1" dirty="0">
                          <a:latin typeface="Meiryo UI" panose="020B0604030504040204" pitchFamily="50" charset="-128"/>
                          <a:ea typeface="Meiryo UI" panose="020B0604030504040204" pitchFamily="50" charset="-128"/>
                        </a:rPr>
                        <a:t>編集技術</a:t>
                      </a:r>
                    </a:p>
                  </a:txBody>
                  <a:tcPr/>
                </a:tc>
                <a:tc>
                  <a:txBody>
                    <a:bodyPr/>
                    <a:lstStyle/>
                    <a:p>
                      <a:pPr algn="ctr"/>
                      <a:r>
                        <a:rPr kumimoji="1" lang="ja-JP" altLang="en-US" b="1" dirty="0" smtClean="0">
                          <a:latin typeface="Meiryo UI" panose="020B0604030504040204" pitchFamily="50" charset="-128"/>
                          <a:ea typeface="Meiryo UI" panose="020B0604030504040204" pitchFamily="50" charset="-128"/>
                        </a:rPr>
                        <a:t>概要</a:t>
                      </a:r>
                      <a:endParaRPr kumimoji="1" lang="ja-JP" altLang="en-US" b="1"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00710514"/>
                  </a:ext>
                </a:extLst>
              </a:tr>
              <a:tr h="370840">
                <a:tc>
                  <a:txBody>
                    <a:bodyPr/>
                    <a:lstStyle/>
                    <a:p>
                      <a:r>
                        <a:rPr kumimoji="1" lang="en-US" altLang="ja-JP" b="1" dirty="0">
                          <a:latin typeface="Meiryo UI" panose="020B0604030504040204" pitchFamily="50" charset="-128"/>
                          <a:ea typeface="Meiryo UI" panose="020B0604030504040204" pitchFamily="50" charset="-128"/>
                        </a:rPr>
                        <a:t>CRISPR-Cas9</a:t>
                      </a:r>
                      <a:endParaRPr kumimoji="1" lang="ja-JP" altLang="en-US" b="1" dirty="0">
                        <a:latin typeface="Meiryo UI" panose="020B0604030504040204" pitchFamily="50" charset="-128"/>
                        <a:ea typeface="Meiryo UI" panose="020B0604030504040204" pitchFamily="50" charset="-128"/>
                      </a:endParaRPr>
                    </a:p>
                  </a:txBody>
                  <a:tcPr/>
                </a:tc>
                <a:tc>
                  <a:txBody>
                    <a:bodyPr/>
                    <a:lstStyle/>
                    <a:p>
                      <a:r>
                        <a:rPr kumimoji="1" lang="en-US" altLang="ja-JP" b="1" dirty="0" smtClean="0">
                          <a:latin typeface="Meiryo UI" panose="020B0604030504040204" pitchFamily="50" charset="-128"/>
                          <a:ea typeface="Meiryo UI" panose="020B0604030504040204" pitchFamily="50" charset="-128"/>
                        </a:rPr>
                        <a:t>DNA</a:t>
                      </a:r>
                      <a:r>
                        <a:rPr kumimoji="1" lang="ja-JP" altLang="en-US" b="1" dirty="0" smtClean="0">
                          <a:latin typeface="Meiryo UI" panose="020B0604030504040204" pitchFamily="50" charset="-128"/>
                          <a:ea typeface="Meiryo UI" panose="020B0604030504040204" pitchFamily="50" charset="-128"/>
                        </a:rPr>
                        <a:t>を「切断」</a:t>
                      </a:r>
                      <a:endParaRPr kumimoji="1" lang="ja-JP" altLang="en-US" b="1"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7961880"/>
                  </a:ext>
                </a:extLst>
              </a:tr>
              <a:tr h="370840">
                <a:tc>
                  <a:txBody>
                    <a:bodyPr/>
                    <a:lstStyle/>
                    <a:p>
                      <a:r>
                        <a:rPr kumimoji="1" lang="en-US" altLang="ja-JP" b="1" dirty="0">
                          <a:latin typeface="Meiryo UI" panose="020B0604030504040204" pitchFamily="50" charset="-128"/>
                          <a:ea typeface="Meiryo UI" panose="020B0604030504040204" pitchFamily="50" charset="-128"/>
                        </a:rPr>
                        <a:t>RNA</a:t>
                      </a:r>
                      <a:r>
                        <a:rPr kumimoji="1" lang="ja-JP" altLang="en-US" b="1" dirty="0">
                          <a:latin typeface="Meiryo UI" panose="020B0604030504040204" pitchFamily="50" charset="-128"/>
                          <a:ea typeface="Meiryo UI" panose="020B0604030504040204" pitchFamily="50" charset="-128"/>
                        </a:rPr>
                        <a:t>編集</a:t>
                      </a:r>
                    </a:p>
                  </a:txBody>
                  <a:tcPr/>
                </a:tc>
                <a:tc rowSpan="2">
                  <a:txBody>
                    <a:bodyPr/>
                    <a:lstStyle/>
                    <a:p>
                      <a:r>
                        <a:rPr kumimoji="1" lang="ja-JP" altLang="en-US" b="1" dirty="0" smtClean="0">
                          <a:latin typeface="Meiryo UI" panose="020B0604030504040204" pitchFamily="50" charset="-128"/>
                          <a:ea typeface="Meiryo UI" panose="020B0604030504040204" pitchFamily="50" charset="-128"/>
                        </a:rPr>
                        <a:t>切断せずに遺伝情報（塩基）だけを置き換える（置換）</a:t>
                      </a:r>
                      <a:endParaRPr kumimoji="1" lang="ja-JP" altLang="en-US"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794911788"/>
                  </a:ext>
                </a:extLst>
              </a:tr>
              <a:tr h="370840">
                <a:tc>
                  <a:txBody>
                    <a:bodyPr/>
                    <a:lstStyle/>
                    <a:p>
                      <a:r>
                        <a:rPr kumimoji="1" lang="ja-JP" altLang="en-US" b="1" dirty="0">
                          <a:latin typeface="Meiryo UI" panose="020B0604030504040204" pitchFamily="50" charset="-128"/>
                          <a:ea typeface="Meiryo UI" panose="020B0604030504040204" pitchFamily="50" charset="-128"/>
                        </a:rPr>
                        <a:t>ミトコンドリア</a:t>
                      </a:r>
                      <a:r>
                        <a:rPr kumimoji="1" lang="en-US" altLang="ja-JP" b="1" dirty="0">
                          <a:latin typeface="Meiryo UI" panose="020B0604030504040204" pitchFamily="50" charset="-128"/>
                          <a:ea typeface="Meiryo UI" panose="020B0604030504040204" pitchFamily="50" charset="-128"/>
                        </a:rPr>
                        <a:t>DNA</a:t>
                      </a:r>
                      <a:r>
                        <a:rPr kumimoji="1" lang="ja-JP" altLang="en-US" b="1" dirty="0">
                          <a:latin typeface="Meiryo UI" panose="020B0604030504040204" pitchFamily="50" charset="-128"/>
                          <a:ea typeface="Meiryo UI" panose="020B0604030504040204" pitchFamily="50" charset="-128"/>
                        </a:rPr>
                        <a:t>編集</a:t>
                      </a:r>
                    </a:p>
                  </a:txBody>
                  <a:tcPr/>
                </a:tc>
                <a:tc vMerge="1">
                  <a:txBody>
                    <a:bodyPr/>
                    <a:lstStyle/>
                    <a:p>
                      <a:endParaRPr kumimoji="1" lang="ja-JP" altLang="en-US" b="1"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1397191"/>
                  </a:ext>
                </a:extLst>
              </a:tr>
              <a:tr h="370840">
                <a:tc>
                  <a:txBody>
                    <a:bodyPr/>
                    <a:lstStyle/>
                    <a:p>
                      <a:r>
                        <a:rPr kumimoji="1" lang="ja-JP" altLang="en-US" b="1" dirty="0" smtClean="0">
                          <a:latin typeface="Meiryo UI" panose="020B0604030504040204" pitchFamily="50" charset="-128"/>
                          <a:ea typeface="Meiryo UI" panose="020B0604030504040204" pitchFamily="50" charset="-128"/>
                        </a:rPr>
                        <a:t>エピゲノム編集</a:t>
                      </a:r>
                      <a:endParaRPr kumimoji="1" lang="ja-JP" altLang="en-US" b="1" dirty="0">
                        <a:latin typeface="Meiryo UI" panose="020B0604030504040204" pitchFamily="50" charset="-128"/>
                        <a:ea typeface="Meiryo UI" panose="020B0604030504040204" pitchFamily="50" charset="-128"/>
                      </a:endParaRPr>
                    </a:p>
                  </a:txBody>
                  <a:tcPr/>
                </a:tc>
                <a:tc>
                  <a:txBody>
                    <a:bodyPr/>
                    <a:lstStyle/>
                    <a:p>
                      <a:r>
                        <a:rPr kumimoji="1" lang="ja-JP" altLang="en-US" b="1" dirty="0" smtClean="0">
                          <a:latin typeface="Meiryo UI" panose="020B0604030504040204" pitchFamily="50" charset="-128"/>
                          <a:ea typeface="Meiryo UI" panose="020B0604030504040204" pitchFamily="50" charset="-128"/>
                        </a:rPr>
                        <a:t>「切断」もせず、「置換」もせずに遺伝子を制御</a:t>
                      </a:r>
                      <a:endParaRPr kumimoji="1" lang="ja-JP" altLang="en-US"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468317074"/>
                  </a:ext>
                </a:extLst>
              </a:tr>
            </a:tbl>
          </a:graphicData>
        </a:graphic>
      </p:graphicFrame>
      <p:graphicFrame>
        <p:nvGraphicFramePr>
          <p:cNvPr id="2" name="表 1"/>
          <p:cNvGraphicFramePr>
            <a:graphicFrameLocks noGrp="1"/>
          </p:cNvGraphicFramePr>
          <p:nvPr>
            <p:extLst/>
          </p:nvPr>
        </p:nvGraphicFramePr>
        <p:xfrm>
          <a:off x="1093929" y="2408221"/>
          <a:ext cx="9918976" cy="4145280"/>
        </p:xfrm>
        <a:graphic>
          <a:graphicData uri="http://schemas.openxmlformats.org/drawingml/2006/table">
            <a:tbl>
              <a:tblPr firstRow="1" bandRow="1">
                <a:tableStyleId>{21E4AEA4-8DFA-4A89-87EB-49C32662AFE0}</a:tableStyleId>
              </a:tblPr>
              <a:tblGrid>
                <a:gridCol w="1809692">
                  <a:extLst>
                    <a:ext uri="{9D8B030D-6E8A-4147-A177-3AD203B41FA5}">
                      <a16:colId xmlns:a16="http://schemas.microsoft.com/office/drawing/2014/main" val="2421512304"/>
                    </a:ext>
                  </a:extLst>
                </a:gridCol>
                <a:gridCol w="2807368">
                  <a:extLst>
                    <a:ext uri="{9D8B030D-6E8A-4147-A177-3AD203B41FA5}">
                      <a16:colId xmlns:a16="http://schemas.microsoft.com/office/drawing/2014/main" val="1416149288"/>
                    </a:ext>
                  </a:extLst>
                </a:gridCol>
                <a:gridCol w="2730310">
                  <a:extLst>
                    <a:ext uri="{9D8B030D-6E8A-4147-A177-3AD203B41FA5}">
                      <a16:colId xmlns:a16="http://schemas.microsoft.com/office/drawing/2014/main" val="1536041925"/>
                    </a:ext>
                  </a:extLst>
                </a:gridCol>
                <a:gridCol w="2571606">
                  <a:extLst>
                    <a:ext uri="{9D8B030D-6E8A-4147-A177-3AD203B41FA5}">
                      <a16:colId xmlns:a16="http://schemas.microsoft.com/office/drawing/2014/main" val="372628985"/>
                    </a:ext>
                  </a:extLst>
                </a:gridCol>
              </a:tblGrid>
              <a:tr h="185928">
                <a:tc>
                  <a:txBody>
                    <a:bodyPr/>
                    <a:lstStyle/>
                    <a:p>
                      <a:pPr algn="ctr"/>
                      <a:endParaRPr kumimoji="1" lang="en-US" altLang="ja-JP" dirty="0" smtClean="0">
                        <a:latin typeface="Cooper Black" panose="0208090404030B020404" pitchFamily="18" charset="0"/>
                        <a:ea typeface="UD デジタル 教科書体 NK-B" panose="02020700000000000000" pitchFamily="18" charset="-128"/>
                      </a:endParaRPr>
                    </a:p>
                  </a:txBody>
                  <a:tcPr anchor="ctr">
                    <a:solidFill>
                      <a:schemeClr val="accent4">
                        <a:lumMod val="50000"/>
                      </a:schemeClr>
                    </a:solidFill>
                  </a:tcPr>
                </a:tc>
                <a:tc>
                  <a:txBody>
                    <a:bodyPr/>
                    <a:lstStyle/>
                    <a:p>
                      <a:pPr algn="ctr"/>
                      <a:r>
                        <a:rPr kumimoji="1" lang="en-US" altLang="ja-JP" dirty="0" smtClean="0">
                          <a:latin typeface="Cooper Black" panose="0208090404030B020404" pitchFamily="18" charset="0"/>
                          <a:ea typeface="UD デジタル 教科書体 NK-B" panose="02020700000000000000" pitchFamily="18" charset="-128"/>
                        </a:rPr>
                        <a:t>CRISPR</a:t>
                      </a:r>
                      <a:r>
                        <a:rPr kumimoji="1" lang="ja-JP" altLang="en-US" dirty="0" smtClean="0">
                          <a:latin typeface="Cooper Black" panose="0208090404030B020404" pitchFamily="18" charset="0"/>
                          <a:ea typeface="UD デジタル 教科書体 NK-B" panose="02020700000000000000" pitchFamily="18" charset="-128"/>
                        </a:rPr>
                        <a:t>を使うゲノム編集</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rgbClr val="00B050"/>
                    </a:solidFill>
                  </a:tcPr>
                </a:tc>
                <a:tc gridSpan="2">
                  <a:txBody>
                    <a:bodyPr/>
                    <a:lstStyle/>
                    <a:p>
                      <a:pPr algn="ctr"/>
                      <a:r>
                        <a:rPr kumimoji="1" lang="en-US" altLang="ja-JP" dirty="0" smtClean="0">
                          <a:latin typeface="Cooper Black" panose="0208090404030B020404" pitchFamily="18" charset="0"/>
                          <a:ea typeface="UD デジタル 教科書体 NK-B" panose="02020700000000000000" pitchFamily="18" charset="-128"/>
                        </a:rPr>
                        <a:t>CRISPR</a:t>
                      </a:r>
                      <a:r>
                        <a:rPr kumimoji="1" lang="ja-JP" altLang="en-US" dirty="0" smtClean="0">
                          <a:latin typeface="Cooper Black" panose="0208090404030B020404" pitchFamily="18" charset="0"/>
                          <a:ea typeface="UD デジタル 教科書体 NK-B" panose="02020700000000000000" pitchFamily="18" charset="-128"/>
                        </a:rPr>
                        <a:t>を使わないゲノム編集</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chemeClr val="accent2">
                        <a:lumMod val="75000"/>
                      </a:schemeClr>
                    </a:solidFill>
                  </a:tcPr>
                </a:tc>
                <a:tc hMerge="1">
                  <a:txBody>
                    <a:bodyPr/>
                    <a:lstStyle/>
                    <a:p>
                      <a:pPr algn="ctr"/>
                      <a:endParaRPr kumimoji="1" lang="ja-JP" altLang="en-US" dirty="0">
                        <a:latin typeface="Cooper Black" panose="0208090404030B020404" pitchFamily="18" charset="0"/>
                        <a:ea typeface="UD デジタル 教科書体 NK-B" panose="02020700000000000000" pitchFamily="18" charset="-128"/>
                      </a:endParaRPr>
                    </a:p>
                  </a:txBody>
                  <a:tcPr>
                    <a:solidFill>
                      <a:schemeClr val="accent4">
                        <a:lumMod val="50000"/>
                      </a:schemeClr>
                    </a:solidFill>
                  </a:tcPr>
                </a:tc>
                <a:extLst>
                  <a:ext uri="{0D108BD9-81ED-4DB2-BD59-A6C34878D82A}">
                    <a16:rowId xmlns:a16="http://schemas.microsoft.com/office/drawing/2014/main" val="2598529889"/>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編集技術</a:t>
                      </a:r>
                      <a:endParaRPr kumimoji="1" lang="en-US" altLang="ja-JP" dirty="0" smtClean="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ja-JP" altLang="en-US" dirty="0" smtClean="0">
                          <a:latin typeface="Cooper Black" panose="0208090404030B020404" pitchFamily="18" charset="0"/>
                          <a:ea typeface="UD デジタル 教科書体 NK-B" panose="02020700000000000000" pitchFamily="18" charset="-128"/>
                        </a:rPr>
                        <a:t>ゲノム編集技術</a:t>
                      </a:r>
                      <a:endParaRPr kumimoji="1" lang="en-US" altLang="ja-JP" dirty="0" smtClean="0">
                        <a:latin typeface="Cooper Black" panose="0208090404030B020404" pitchFamily="18" charset="0"/>
                        <a:ea typeface="UD デジタル 教科書体 NK-B" panose="02020700000000000000" pitchFamily="18" charset="-128"/>
                      </a:endParaRPr>
                    </a:p>
                    <a:p>
                      <a:pPr algn="ctr"/>
                      <a:r>
                        <a:rPr kumimoji="1" lang="en-US" altLang="ja-JP" dirty="0" smtClean="0">
                          <a:latin typeface="Cooper Black" panose="0208090404030B020404" pitchFamily="18" charset="0"/>
                          <a:ea typeface="UD デジタル 教科書体 NK-B" panose="02020700000000000000" pitchFamily="18" charset="-128"/>
                        </a:rPr>
                        <a:t>CRISPR-</a:t>
                      </a:r>
                      <a:r>
                        <a:rPr kumimoji="1" lang="en-US" altLang="ja-JP" dirty="0" err="1" smtClean="0">
                          <a:latin typeface="Cooper Black" panose="0208090404030B020404" pitchFamily="18" charset="0"/>
                          <a:ea typeface="UD デジタル 教科書体 NK-B" panose="02020700000000000000" pitchFamily="18" charset="-128"/>
                        </a:rPr>
                        <a:t>Cas</a:t>
                      </a:r>
                      <a:r>
                        <a:rPr kumimoji="1" lang="ja-JP" altLang="en-US" dirty="0" smtClean="0">
                          <a:latin typeface="Bodoni MT Black" panose="02070A03080606020203" pitchFamily="18" charset="0"/>
                          <a:ea typeface="UD デジタル 教科書体 NK-B" panose="02020700000000000000" pitchFamily="18" charset="-128"/>
                        </a:rPr>
                        <a:t>９</a:t>
                      </a:r>
                      <a:endParaRPr kumimoji="1" lang="ja-JP" altLang="en-US" dirty="0">
                        <a:latin typeface="Bodoni MT Black" panose="02070A03080606020203" pitchFamily="18" charset="0"/>
                        <a:ea typeface="UD デジタル 教科書体 NK-B" panose="02020700000000000000" pitchFamily="18" charset="-128"/>
                      </a:endParaRPr>
                    </a:p>
                  </a:txBody>
                  <a:tcPr anchor="ctr">
                    <a:solidFill>
                      <a:schemeClr val="accent6">
                        <a:lumMod val="40000"/>
                        <a:lumOff val="60000"/>
                      </a:schemeClr>
                    </a:solidFill>
                  </a:tcPr>
                </a:tc>
                <a:tc>
                  <a:txBody>
                    <a:bodyPr/>
                    <a:lstStyle/>
                    <a:p>
                      <a:pPr algn="ctr"/>
                      <a:r>
                        <a:rPr kumimoji="1" lang="en-US" altLang="ja-JP" dirty="0" smtClean="0">
                          <a:latin typeface="Cooper Black" panose="0208090404030B020404" pitchFamily="18" charset="0"/>
                          <a:ea typeface="UD デジタル 教科書体 NK-B" panose="02020700000000000000" pitchFamily="18" charset="-128"/>
                        </a:rPr>
                        <a:t>RNA</a:t>
                      </a:r>
                      <a:r>
                        <a:rPr kumimoji="1" lang="ja-JP" altLang="en-US" dirty="0" smtClean="0">
                          <a:latin typeface="Cooper Black" panose="0208090404030B020404" pitchFamily="18" charset="0"/>
                          <a:ea typeface="UD デジタル 教科書体 NK-B" panose="02020700000000000000" pitchFamily="18" charset="-128"/>
                        </a:rPr>
                        <a:t>編集技術</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chemeClr val="accent2">
                        <a:lumMod val="60000"/>
                        <a:lumOff val="40000"/>
                      </a:schemeClr>
                    </a:solidFill>
                  </a:tcPr>
                </a:tc>
                <a:tc>
                  <a:txBody>
                    <a:bodyPr/>
                    <a:lstStyle/>
                    <a:p>
                      <a:pPr algn="ctr"/>
                      <a:r>
                        <a:rPr kumimoji="1" lang="ja-JP" altLang="en-US" dirty="0" smtClean="0">
                          <a:latin typeface="Cooper Black" panose="0208090404030B020404" pitchFamily="18" charset="0"/>
                          <a:ea typeface="UD デジタル 教科書体 NK-B" panose="02020700000000000000" pitchFamily="18" charset="-128"/>
                        </a:rPr>
                        <a:t>ミトコンドリア</a:t>
                      </a:r>
                      <a:r>
                        <a:rPr kumimoji="1" lang="en-US" altLang="ja-JP" dirty="0" smtClean="0">
                          <a:latin typeface="Cooper Black" panose="0208090404030B020404" pitchFamily="18" charset="0"/>
                          <a:ea typeface="UD デジタル 教科書体 NK-B" panose="02020700000000000000" pitchFamily="18" charset="-128"/>
                        </a:rPr>
                        <a:t>DNA</a:t>
                      </a:r>
                    </a:p>
                    <a:p>
                      <a:pPr algn="ctr"/>
                      <a:r>
                        <a:rPr kumimoji="1" lang="ja-JP" altLang="en-US" dirty="0" smtClean="0">
                          <a:latin typeface="Cooper Black" panose="0208090404030B020404" pitchFamily="18" charset="0"/>
                          <a:ea typeface="UD デジタル 教科書体 NK-B" panose="02020700000000000000" pitchFamily="18" charset="-128"/>
                        </a:rPr>
                        <a:t>編集技術</a:t>
                      </a:r>
                      <a:endParaRPr kumimoji="1" lang="ja-JP" altLang="en-US" dirty="0">
                        <a:latin typeface="Cooper Black" panose="0208090404030B020404" pitchFamily="18" charset="0"/>
                        <a:ea typeface="UD デジタル 教科書体 NK-B" panose="02020700000000000000" pitchFamily="18" charset="-128"/>
                      </a:endParaRPr>
                    </a:p>
                  </a:txBody>
                  <a:tcPr>
                    <a:solidFill>
                      <a:schemeClr val="accent2">
                        <a:lumMod val="60000"/>
                        <a:lumOff val="40000"/>
                      </a:schemeClr>
                    </a:solidFill>
                  </a:tcPr>
                </a:tc>
                <a:extLst>
                  <a:ext uri="{0D108BD9-81ED-4DB2-BD59-A6C34878D82A}">
                    <a16:rowId xmlns:a16="http://schemas.microsoft.com/office/drawing/2014/main" val="3339582381"/>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ターゲット</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b">
                    <a:solidFill>
                      <a:schemeClr val="accent4">
                        <a:lumMod val="75000"/>
                      </a:schemeClr>
                    </a:solidFill>
                  </a:tcPr>
                </a:tc>
                <a:tc>
                  <a:txBody>
                    <a:bodyPr/>
                    <a:lstStyle/>
                    <a:p>
                      <a:pPr algn="ctr"/>
                      <a:r>
                        <a:rPr kumimoji="1" lang="en-US" altLang="ja-JP" sz="2000" dirty="0" smtClean="0">
                          <a:solidFill>
                            <a:schemeClr val="tx1"/>
                          </a:solidFill>
                          <a:latin typeface="Cooper Black" panose="0208090404030B020404" pitchFamily="18" charset="0"/>
                          <a:ea typeface="UD デジタル 教科書体 NK-B" panose="02020700000000000000" pitchFamily="18" charset="-128"/>
                        </a:rPr>
                        <a:t>DNA</a:t>
                      </a:r>
                      <a:endParaRPr kumimoji="1" lang="ja-JP" altLang="en-US" sz="2000"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6">
                        <a:lumMod val="20000"/>
                        <a:lumOff val="80000"/>
                      </a:schemeClr>
                    </a:solidFill>
                  </a:tcPr>
                </a:tc>
                <a:tc>
                  <a:txBody>
                    <a:bodyPr/>
                    <a:lstStyle/>
                    <a:p>
                      <a:pPr algn="ctr"/>
                      <a:r>
                        <a:rPr kumimoji="1" lang="en-US" altLang="ja-JP" sz="2000" dirty="0" smtClean="0">
                          <a:solidFill>
                            <a:schemeClr val="tx1"/>
                          </a:solidFill>
                          <a:latin typeface="Cooper Black" panose="0208090404030B020404" pitchFamily="18" charset="0"/>
                          <a:ea typeface="UD デジタル 教科書体 NK-B" panose="02020700000000000000" pitchFamily="18" charset="-128"/>
                        </a:rPr>
                        <a:t>RNA</a:t>
                      </a:r>
                      <a:endParaRPr kumimoji="1" lang="ja-JP" altLang="en-US" sz="2000"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2">
                        <a:lumMod val="40000"/>
                        <a:lumOff val="60000"/>
                      </a:schemeClr>
                    </a:solidFill>
                  </a:tcPr>
                </a:tc>
                <a:tc>
                  <a:txBody>
                    <a:bodyPr/>
                    <a:lstStyle/>
                    <a:p>
                      <a:pPr algn="ctr"/>
                      <a:r>
                        <a:rPr kumimoji="1" lang="ja-JP" altLang="en-US" sz="2000" dirty="0" smtClean="0">
                          <a:solidFill>
                            <a:schemeClr val="tx1"/>
                          </a:solidFill>
                          <a:latin typeface="UD デジタル 教科書体 NK-B" panose="02020700000000000000" pitchFamily="18" charset="-128"/>
                          <a:ea typeface="UD デジタル 教科書体 NK-B" panose="02020700000000000000" pitchFamily="18" charset="-128"/>
                        </a:rPr>
                        <a:t>ミトコンドリア</a:t>
                      </a:r>
                      <a:r>
                        <a:rPr kumimoji="1" lang="en-US" altLang="ja-JP" sz="2000" dirty="0" smtClean="0">
                          <a:solidFill>
                            <a:schemeClr val="tx1"/>
                          </a:solidFill>
                          <a:latin typeface="Cooper Black" panose="0208090404030B020404" pitchFamily="18" charset="0"/>
                          <a:ea typeface="UD デジタル 教科書体 NK-B" panose="02020700000000000000" pitchFamily="18" charset="-128"/>
                        </a:rPr>
                        <a:t>DNA</a:t>
                      </a:r>
                      <a:endParaRPr kumimoji="1" lang="ja-JP" altLang="en-US" sz="2000"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2">
                        <a:lumMod val="40000"/>
                        <a:lumOff val="60000"/>
                      </a:schemeClr>
                    </a:solidFill>
                  </a:tcPr>
                </a:tc>
                <a:extLst>
                  <a:ext uri="{0D108BD9-81ED-4DB2-BD59-A6C34878D82A}">
                    <a16:rowId xmlns:a16="http://schemas.microsoft.com/office/drawing/2014/main" val="1986428182"/>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編集方法</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を切断して編集</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6">
                        <a:lumMod val="20000"/>
                        <a:lumOff val="80000"/>
                      </a:schemeClr>
                    </a:solidFill>
                  </a:tcPr>
                </a:tc>
                <a:tc gridSpan="2">
                  <a:txBody>
                    <a:bodyPr/>
                    <a:lstStyle/>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RNA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とミトコンドリア</a:t>
                      </a: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は</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そのままで塩基を変換（置換）</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2">
                        <a:lumMod val="40000"/>
                        <a:lumOff val="60000"/>
                      </a:schemeClr>
                    </a:solidFill>
                  </a:tcPr>
                </a:tc>
                <a:tc hMerge="1">
                  <a:txBody>
                    <a:bodyPr/>
                    <a:lstStyle/>
                    <a:p>
                      <a:pPr algn="ct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extLst>
                  <a:ext uri="{0D108BD9-81ED-4DB2-BD59-A6C34878D82A}">
                    <a16:rowId xmlns:a16="http://schemas.microsoft.com/office/drawing/2014/main" val="1542624751"/>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編集ツール</a:t>
                      </a:r>
                      <a:endParaRPr kumimoji="1" lang="en-US" altLang="ja-JP" dirty="0" smtClean="0">
                        <a:solidFill>
                          <a:schemeClr val="bg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（使用酵素）</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人為的に改変した</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核酸分解酵素</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（ヌクレアーゼ）</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6">
                        <a:lumMod val="20000"/>
                        <a:lumOff val="80000"/>
                      </a:schemeClr>
                    </a:solidFill>
                  </a:tcPr>
                </a:tc>
                <a:tc gridSpan="2">
                  <a:txBody>
                    <a:bodyPr/>
                    <a:lstStyle/>
                    <a:p>
                      <a:pPr algn="ctr"/>
                      <a:r>
                        <a:rPr kumimoji="1" lang="ja-JP" altLang="en-US" sz="1800" dirty="0" smtClean="0">
                          <a:solidFill>
                            <a:schemeClr val="tx1"/>
                          </a:solidFill>
                          <a:latin typeface="Cooper Black" panose="0208090404030B020404" pitchFamily="18" charset="0"/>
                          <a:ea typeface="UD デジタル 教科書体 NK-B" panose="02020700000000000000" pitchFamily="18" charset="-128"/>
                        </a:rPr>
                        <a:t>核酸代謝酵素（デアミナーゼ）</a:t>
                      </a:r>
                      <a:endParaRPr kumimoji="1" lang="en-US" altLang="ja-JP" sz="1800" dirty="0" smtClean="0">
                        <a:solidFill>
                          <a:schemeClr val="tx1"/>
                        </a:solidFill>
                        <a:latin typeface="Cooper Black" panose="0208090404030B020404" pitchFamily="18" charset="0"/>
                        <a:ea typeface="UD デジタル 教科書体 NK-B" panose="02020700000000000000" pitchFamily="18" charset="-128"/>
                      </a:endParaRPr>
                    </a:p>
                    <a:p>
                      <a:pPr algn="l"/>
                      <a:r>
                        <a:rPr kumimoji="1" lang="ja-JP" altLang="en-US"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　　　　　　　　　　 </a:t>
                      </a:r>
                      <a:r>
                        <a:rPr kumimoji="1" lang="ja-JP"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アデノシン・デアミナーゼ</a:t>
                      </a:r>
                      <a:endParaRPr kumimoji="1" lang="en-US"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endParaRPr>
                    </a:p>
                    <a:p>
                      <a:pPr algn="l"/>
                      <a:r>
                        <a:rPr kumimoji="1" lang="ja-JP" altLang="en-US"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　　　　　　　　　　</a:t>
                      </a:r>
                      <a:r>
                        <a:rPr kumimoji="1" lang="ja-JP" altLang="en-US" sz="1800" b="1" kern="1200" baseline="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 </a:t>
                      </a:r>
                      <a:r>
                        <a:rPr kumimoji="1" lang="ja-JP"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シチジン・デアミナーゼ</a:t>
                      </a:r>
                      <a:endParaRPr kumimoji="1" lang="ja-JP" altLang="en-US" sz="1800" dirty="0">
                        <a:solidFill>
                          <a:schemeClr val="tx1"/>
                        </a:solidFill>
                        <a:latin typeface="UD デジタル 教科書体 NK-B" panose="02020700000000000000" pitchFamily="18" charset="-128"/>
                        <a:ea typeface="UD デジタル 教科書体 NK-B" panose="02020700000000000000" pitchFamily="18" charset="-128"/>
                      </a:endParaRPr>
                    </a:p>
                  </a:txBody>
                  <a:tcPr anchor="ctr">
                    <a:solidFill>
                      <a:schemeClr val="accent2">
                        <a:lumMod val="40000"/>
                        <a:lumOff val="60000"/>
                      </a:schemeClr>
                    </a:solidFill>
                  </a:tcPr>
                </a:tc>
                <a:tc hMerge="1">
                  <a:txBody>
                    <a:bodyPr/>
                    <a:lstStyle/>
                    <a:p>
                      <a:pPr algn="ct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extLst>
                  <a:ext uri="{0D108BD9-81ED-4DB2-BD59-A6C34878D82A}">
                    <a16:rowId xmlns:a16="http://schemas.microsoft.com/office/drawing/2014/main" val="3690618423"/>
                  </a:ext>
                </a:extLst>
              </a:tr>
              <a:tr h="277668">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備考</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意図しない遺伝子が</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編集される欠点があるが</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現在克服するための</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研究開発が進捗</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6">
                        <a:lumMod val="20000"/>
                        <a:lumOff val="8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遺伝情報のコピーを</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編集対象とするため</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に対する</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恒久的影響を排除</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2">
                        <a:lumMod val="40000"/>
                        <a:lumOff val="6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ミトコンドリア</a:t>
                      </a: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の</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編集技術により</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ミトコンドリア病などの難病治療に光明</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2">
                        <a:lumMod val="40000"/>
                        <a:lumOff val="60000"/>
                      </a:schemeClr>
                    </a:solidFill>
                  </a:tcPr>
                </a:tc>
                <a:extLst>
                  <a:ext uri="{0D108BD9-81ED-4DB2-BD59-A6C34878D82A}">
                    <a16:rowId xmlns:a16="http://schemas.microsoft.com/office/drawing/2014/main" val="1296474946"/>
                  </a:ext>
                </a:extLst>
              </a:tr>
            </a:tbl>
          </a:graphicData>
        </a:graphic>
      </p:graphicFrame>
    </p:spTree>
    <p:extLst>
      <p:ext uri="{BB962C8B-B14F-4D97-AF65-F5344CB8AC3E}">
        <p14:creationId xmlns:p14="http://schemas.microsoft.com/office/powerpoint/2010/main" val="3368229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802496" y="1447530"/>
          <a:ext cx="10587008" cy="3967480"/>
        </p:xfrm>
        <a:graphic>
          <a:graphicData uri="http://schemas.openxmlformats.org/drawingml/2006/table">
            <a:tbl>
              <a:tblPr firstRow="1" bandRow="1">
                <a:tableStyleId>{21E4AEA4-8DFA-4A89-87EB-49C32662AFE0}</a:tableStyleId>
              </a:tblPr>
              <a:tblGrid>
                <a:gridCol w="1852082">
                  <a:extLst>
                    <a:ext uri="{9D8B030D-6E8A-4147-A177-3AD203B41FA5}">
                      <a16:colId xmlns:a16="http://schemas.microsoft.com/office/drawing/2014/main" val="2421512304"/>
                    </a:ext>
                  </a:extLst>
                </a:gridCol>
                <a:gridCol w="2951747">
                  <a:extLst>
                    <a:ext uri="{9D8B030D-6E8A-4147-A177-3AD203B41FA5}">
                      <a16:colId xmlns:a16="http://schemas.microsoft.com/office/drawing/2014/main" val="1416149288"/>
                    </a:ext>
                  </a:extLst>
                </a:gridCol>
                <a:gridCol w="2775284">
                  <a:extLst>
                    <a:ext uri="{9D8B030D-6E8A-4147-A177-3AD203B41FA5}">
                      <a16:colId xmlns:a16="http://schemas.microsoft.com/office/drawing/2014/main" val="1536041925"/>
                    </a:ext>
                  </a:extLst>
                </a:gridCol>
                <a:gridCol w="3007895">
                  <a:extLst>
                    <a:ext uri="{9D8B030D-6E8A-4147-A177-3AD203B41FA5}">
                      <a16:colId xmlns:a16="http://schemas.microsoft.com/office/drawing/2014/main" val="467076699"/>
                    </a:ext>
                  </a:extLst>
                </a:gridCol>
              </a:tblGrid>
              <a:tr h="370840">
                <a:tc>
                  <a:txBody>
                    <a:bodyPr/>
                    <a:lstStyle/>
                    <a:p>
                      <a:pPr algn="ctr"/>
                      <a:r>
                        <a:rPr kumimoji="1" lang="ja-JP" altLang="en-US" dirty="0" smtClean="0">
                          <a:latin typeface="Cooper Black" panose="0208090404030B020404" pitchFamily="18" charset="0"/>
                          <a:ea typeface="UD デジタル 教科書体 NK-B" panose="02020700000000000000" pitchFamily="18" charset="-128"/>
                        </a:rPr>
                        <a:t>編集技術</a:t>
                      </a:r>
                      <a:endParaRPr kumimoji="1" lang="en-US" altLang="ja-JP" dirty="0" smtClean="0">
                        <a:latin typeface="Cooper Black" panose="0208090404030B020404" pitchFamily="18" charset="0"/>
                        <a:ea typeface="UD デジタル 教科書体 NK-B" panose="02020700000000000000" pitchFamily="18" charset="-128"/>
                      </a:endParaRPr>
                    </a:p>
                  </a:txBody>
                  <a:tcPr anchor="ctr">
                    <a:solidFill>
                      <a:schemeClr val="accent4">
                        <a:lumMod val="50000"/>
                      </a:schemeClr>
                    </a:solidFill>
                  </a:tcPr>
                </a:tc>
                <a:tc>
                  <a:txBody>
                    <a:bodyPr/>
                    <a:lstStyle/>
                    <a:p>
                      <a:pPr algn="ctr"/>
                      <a:r>
                        <a:rPr kumimoji="1" lang="ja-JP" altLang="en-US" dirty="0" smtClean="0">
                          <a:latin typeface="Cooper Black" panose="0208090404030B020404" pitchFamily="18" charset="0"/>
                          <a:ea typeface="UD デジタル 教科書体 NK-B" panose="02020700000000000000" pitchFamily="18" charset="-128"/>
                        </a:rPr>
                        <a:t>ゲノム編集技術</a:t>
                      </a:r>
                      <a:endParaRPr kumimoji="1" lang="en-US" altLang="ja-JP" dirty="0" smtClean="0">
                        <a:latin typeface="Cooper Black" panose="0208090404030B020404" pitchFamily="18" charset="0"/>
                        <a:ea typeface="UD デジタル 教科書体 NK-B" panose="02020700000000000000" pitchFamily="18" charset="-128"/>
                      </a:endParaRPr>
                    </a:p>
                    <a:p>
                      <a:pPr algn="ctr"/>
                      <a:r>
                        <a:rPr kumimoji="1" lang="en-US" altLang="ja-JP" dirty="0" smtClean="0">
                          <a:latin typeface="Cooper Black" panose="0208090404030B020404" pitchFamily="18" charset="0"/>
                          <a:ea typeface="UD デジタル 教科書体 NK-B" panose="02020700000000000000" pitchFamily="18" charset="-128"/>
                        </a:rPr>
                        <a:t>CRISPR-</a:t>
                      </a:r>
                      <a:r>
                        <a:rPr kumimoji="1" lang="en-US" altLang="ja-JP" dirty="0" err="1" smtClean="0">
                          <a:latin typeface="Cooper Black" panose="0208090404030B020404" pitchFamily="18" charset="0"/>
                          <a:ea typeface="UD デジタル 教科書体 NK-B" panose="02020700000000000000" pitchFamily="18" charset="-128"/>
                        </a:rPr>
                        <a:t>Cas</a:t>
                      </a:r>
                      <a:r>
                        <a:rPr kumimoji="1" lang="ja-JP" altLang="en-US" dirty="0" smtClean="0">
                          <a:latin typeface="Cooper Black" panose="0208090404030B020404" pitchFamily="18" charset="0"/>
                          <a:ea typeface="UD デジタル 教科書体 NK-B" panose="02020700000000000000" pitchFamily="18" charset="-128"/>
                        </a:rPr>
                        <a:t>９</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chemeClr val="accent4">
                        <a:lumMod val="50000"/>
                      </a:schemeClr>
                    </a:solidFill>
                  </a:tcPr>
                </a:tc>
                <a:tc>
                  <a:txBody>
                    <a:bodyPr/>
                    <a:lstStyle/>
                    <a:p>
                      <a:pPr algn="ctr"/>
                      <a:r>
                        <a:rPr kumimoji="1" lang="en-US" altLang="ja-JP" dirty="0" smtClean="0">
                          <a:latin typeface="Cooper Black" panose="0208090404030B020404" pitchFamily="18" charset="0"/>
                          <a:ea typeface="UD デジタル 教科書体 NK-B" panose="02020700000000000000" pitchFamily="18" charset="-128"/>
                        </a:rPr>
                        <a:t>RNA</a:t>
                      </a:r>
                      <a:r>
                        <a:rPr kumimoji="1" lang="ja-JP" altLang="en-US" dirty="0" smtClean="0">
                          <a:latin typeface="Cooper Black" panose="0208090404030B020404" pitchFamily="18" charset="0"/>
                          <a:ea typeface="UD デジタル 教科書体 NK-B" panose="02020700000000000000" pitchFamily="18" charset="-128"/>
                        </a:rPr>
                        <a:t>編集技術</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chemeClr val="accent4">
                        <a:lumMod val="50000"/>
                      </a:schemeClr>
                    </a:solidFill>
                  </a:tcPr>
                </a:tc>
                <a:tc>
                  <a:txBody>
                    <a:bodyPr/>
                    <a:lstStyle/>
                    <a:p>
                      <a:pPr algn="ctr"/>
                      <a:r>
                        <a:rPr kumimoji="1" lang="ja-JP" altLang="en-US" dirty="0" smtClean="0">
                          <a:latin typeface="Cooper Black" panose="0208090404030B020404" pitchFamily="18" charset="0"/>
                          <a:ea typeface="UD デジタル 教科書体 NK-B" panose="02020700000000000000" pitchFamily="18" charset="-128"/>
                        </a:rPr>
                        <a:t>ミトコンドリア</a:t>
                      </a:r>
                      <a:r>
                        <a:rPr kumimoji="1" lang="en-US" altLang="ja-JP" dirty="0" smtClean="0">
                          <a:latin typeface="Cooper Black" panose="0208090404030B020404" pitchFamily="18" charset="0"/>
                          <a:ea typeface="UD デジタル 教科書体 NK-B" panose="02020700000000000000" pitchFamily="18" charset="-128"/>
                        </a:rPr>
                        <a:t>DNA</a:t>
                      </a:r>
                    </a:p>
                    <a:p>
                      <a:pPr algn="ctr"/>
                      <a:r>
                        <a:rPr kumimoji="1" lang="ja-JP" altLang="en-US" dirty="0" smtClean="0">
                          <a:latin typeface="Cooper Black" panose="0208090404030B020404" pitchFamily="18" charset="0"/>
                          <a:ea typeface="UD デジタル 教科書体 NK-B" panose="02020700000000000000" pitchFamily="18" charset="-128"/>
                        </a:rPr>
                        <a:t>編集技術</a:t>
                      </a:r>
                      <a:endParaRPr kumimoji="1" lang="ja-JP" altLang="en-US" dirty="0">
                        <a:latin typeface="Cooper Black" panose="0208090404030B020404" pitchFamily="18" charset="0"/>
                        <a:ea typeface="UD デジタル 教科書体 NK-B" panose="02020700000000000000" pitchFamily="18" charset="-128"/>
                      </a:endParaRPr>
                    </a:p>
                  </a:txBody>
                  <a:tcPr anchor="ctr">
                    <a:solidFill>
                      <a:schemeClr val="accent4">
                        <a:lumMod val="50000"/>
                      </a:schemeClr>
                    </a:solidFill>
                  </a:tcPr>
                </a:tc>
                <a:extLst>
                  <a:ext uri="{0D108BD9-81ED-4DB2-BD59-A6C34878D82A}">
                    <a16:rowId xmlns:a16="http://schemas.microsoft.com/office/drawing/2014/main" val="3339582381"/>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ターゲット</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b">
                    <a:solidFill>
                      <a:schemeClr val="accent4">
                        <a:lumMod val="75000"/>
                      </a:schemeClr>
                    </a:solidFill>
                  </a:tcPr>
                </a:tc>
                <a:tc>
                  <a:txBody>
                    <a:bodyPr/>
                    <a:lstStyle/>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tc>
                  <a:txBody>
                    <a:bodyPr/>
                    <a:lstStyle/>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RNA</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ミトコンドリア</a:t>
                      </a: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extLst>
                  <a:ext uri="{0D108BD9-81ED-4DB2-BD59-A6C34878D82A}">
                    <a16:rowId xmlns:a16="http://schemas.microsoft.com/office/drawing/2014/main" val="1986428182"/>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編集方法</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を切断して編集</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4">
                        <a:lumMod val="40000"/>
                        <a:lumOff val="60000"/>
                      </a:schemeClr>
                    </a:solidFill>
                  </a:tcPr>
                </a:tc>
                <a:tc>
                  <a:txBody>
                    <a:bodyPr/>
                    <a:lstStyle/>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RNA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はそのままで</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一塩基変換</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ミトコンドリア</a:t>
                      </a: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は</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そのままで一塩基変換</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4">
                        <a:lumMod val="40000"/>
                        <a:lumOff val="60000"/>
                      </a:schemeClr>
                    </a:solidFill>
                  </a:tcPr>
                </a:tc>
                <a:extLst>
                  <a:ext uri="{0D108BD9-81ED-4DB2-BD59-A6C34878D82A}">
                    <a16:rowId xmlns:a16="http://schemas.microsoft.com/office/drawing/2014/main" val="1542624751"/>
                  </a:ext>
                </a:extLst>
              </a:tr>
              <a:tr h="370840">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編集ツール</a:t>
                      </a:r>
                      <a:endParaRPr kumimoji="1" lang="en-US" altLang="ja-JP" dirty="0" smtClean="0">
                        <a:solidFill>
                          <a:schemeClr val="bg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使用酵素</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ctr">
                    <a:solidFill>
                      <a:schemeClr val="accent4">
                        <a:lumMod val="75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人為的に改変した</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核酸分解酵素</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（ヌクレアーゼ）</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4">
                        <a:lumMod val="40000"/>
                        <a:lumOff val="6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核酸代謝酵素</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（デアミナーゼ）</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l"/>
                      <a:r>
                        <a:rPr kumimoji="1" lang="ja-JP" altLang="en-US" sz="1600" dirty="0" smtClean="0">
                          <a:solidFill>
                            <a:schemeClr val="tx1"/>
                          </a:solidFill>
                          <a:latin typeface="Cooper Black" panose="0208090404030B020404" pitchFamily="18" charset="0"/>
                          <a:ea typeface="UD デジタル 教科書体 NK-B" panose="02020700000000000000" pitchFamily="18" charset="-128"/>
                        </a:rPr>
                        <a:t>　・アデノシン・デアミナーゼ</a:t>
                      </a:r>
                      <a:endParaRPr kumimoji="1" lang="en-US" altLang="ja-JP" sz="1600" dirty="0" smtClean="0">
                        <a:solidFill>
                          <a:schemeClr val="tx1"/>
                        </a:solidFill>
                        <a:latin typeface="Cooper Black" panose="0208090404030B020404" pitchFamily="18" charset="0"/>
                        <a:ea typeface="UD デジタル 教科書体 NK-B" panose="02020700000000000000" pitchFamily="18" charset="-128"/>
                      </a:endParaRPr>
                    </a:p>
                    <a:p>
                      <a:pPr algn="l"/>
                      <a:r>
                        <a:rPr kumimoji="1" lang="ja-JP" altLang="en-US" sz="1600" dirty="0" smtClean="0">
                          <a:solidFill>
                            <a:schemeClr val="tx1"/>
                          </a:solidFill>
                          <a:latin typeface="Cooper Black" panose="0208090404030B020404" pitchFamily="18" charset="0"/>
                          <a:ea typeface="UD デジタル 教科書体 NK-B" panose="02020700000000000000" pitchFamily="18" charset="-128"/>
                        </a:rPr>
                        <a:t>　・シトシン・デアミナーゼ</a:t>
                      </a:r>
                      <a:endParaRPr kumimoji="1" lang="ja-JP" altLang="en-US" sz="1600"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4">
                        <a:lumMod val="40000"/>
                        <a:lumOff val="60000"/>
                      </a:schemeClr>
                    </a:solidFill>
                  </a:tcPr>
                </a:tc>
                <a:tc>
                  <a:txBody>
                    <a:bodyPr/>
                    <a:lstStyle/>
                    <a:p>
                      <a:pPr algn="ctr"/>
                      <a:r>
                        <a:rPr kumimoji="1" lang="en-US" altLang="ja-JP" sz="1800" dirty="0" err="1" smtClean="0">
                          <a:solidFill>
                            <a:schemeClr val="tx1"/>
                          </a:solidFill>
                          <a:latin typeface="Cooper Black" panose="0208090404030B020404" pitchFamily="18" charset="0"/>
                          <a:ea typeface="UD デジタル 教科書体 NK-B" panose="02020700000000000000" pitchFamily="18" charset="-128"/>
                        </a:rPr>
                        <a:t>DdCBE</a:t>
                      </a:r>
                      <a:r>
                        <a:rPr kumimoji="1" lang="ja-JP"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派生</a:t>
                      </a:r>
                      <a:endParaRPr kumimoji="1" lang="en-US"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endParaRPr>
                    </a:p>
                    <a:p>
                      <a:pPr algn="ctr"/>
                      <a:r>
                        <a:rPr kumimoji="1" lang="ja-JP"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シトシンベース編集ツール</a:t>
                      </a:r>
                      <a:endParaRPr kumimoji="1" lang="en-US" altLang="ja-JP" sz="1800" b="1"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endParaRPr>
                    </a:p>
                    <a:p>
                      <a:pPr algn="ctr"/>
                      <a:r>
                        <a:rPr kumimoji="1" lang="en-US" altLang="ja-JP" sz="1800" b="1" kern="1200" dirty="0" err="1" smtClean="0">
                          <a:solidFill>
                            <a:schemeClr val="dk1"/>
                          </a:solidFill>
                          <a:effectLst/>
                          <a:latin typeface="Cooper Black" panose="0208090404030B020404" pitchFamily="18" charset="0"/>
                          <a:ea typeface="UD デジタル 教科書体 NK-B" panose="02020700000000000000" pitchFamily="18" charset="-128"/>
                          <a:cs typeface="+mn-cs"/>
                        </a:rPr>
                        <a:t>Ddda</a:t>
                      </a:r>
                      <a:endParaRPr kumimoji="1" lang="ja-JP" altLang="en-US" sz="1800"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4">
                        <a:lumMod val="40000"/>
                        <a:lumOff val="60000"/>
                      </a:schemeClr>
                    </a:solidFill>
                  </a:tcPr>
                </a:tc>
                <a:extLst>
                  <a:ext uri="{0D108BD9-81ED-4DB2-BD59-A6C34878D82A}">
                    <a16:rowId xmlns:a16="http://schemas.microsoft.com/office/drawing/2014/main" val="3690618423"/>
                  </a:ext>
                </a:extLst>
              </a:tr>
              <a:tr h="277668">
                <a:tc>
                  <a:txBody>
                    <a:bodyPr/>
                    <a:lstStyle/>
                    <a:p>
                      <a:pPr algn="ctr"/>
                      <a:r>
                        <a:rPr kumimoji="1" lang="ja-JP" altLang="en-US" dirty="0" smtClean="0">
                          <a:solidFill>
                            <a:schemeClr val="bg1"/>
                          </a:solidFill>
                          <a:latin typeface="Cooper Black" panose="0208090404030B020404" pitchFamily="18" charset="0"/>
                          <a:ea typeface="UD デジタル 教科書体 NK-B" panose="02020700000000000000" pitchFamily="18" charset="-128"/>
                        </a:rPr>
                        <a:t>備考</a:t>
                      </a:r>
                      <a:endParaRPr kumimoji="1" lang="ja-JP" altLang="en-US" dirty="0">
                        <a:solidFill>
                          <a:schemeClr val="bg1"/>
                        </a:solidFill>
                        <a:latin typeface="Cooper Black" panose="0208090404030B020404" pitchFamily="18" charset="0"/>
                        <a:ea typeface="UD デジタル 教科書体 NK-B" panose="02020700000000000000" pitchFamily="18" charset="-128"/>
                      </a:endParaRPr>
                    </a:p>
                  </a:txBody>
                  <a:tcPr anchor="b">
                    <a:solidFill>
                      <a:schemeClr val="accent4">
                        <a:lumMod val="75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意図しない遺伝子が</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編集される欠点があるが</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現在克服するための</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研究開発が進捗</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b">
                    <a:solidFill>
                      <a:schemeClr val="accent4">
                        <a:lumMod val="40000"/>
                        <a:lumOff val="6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遺伝情報のコピーを</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編集対象とするため</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に対する</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恒久的影響を排除</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4">
                        <a:lumMod val="40000"/>
                        <a:lumOff val="60000"/>
                      </a:schemeClr>
                    </a:solidFill>
                  </a:tcPr>
                </a:tc>
                <a:tc>
                  <a:txBody>
                    <a:bodyPr/>
                    <a:lstStyle/>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ミトコンドリア</a:t>
                      </a:r>
                      <a:r>
                        <a:rPr kumimoji="1" lang="en-US" altLang="ja-JP" dirty="0" smtClean="0">
                          <a:solidFill>
                            <a:schemeClr val="tx1"/>
                          </a:solidFill>
                          <a:latin typeface="Cooper Black" panose="0208090404030B020404" pitchFamily="18" charset="0"/>
                          <a:ea typeface="UD デジタル 教科書体 NK-B" panose="02020700000000000000" pitchFamily="18" charset="-128"/>
                        </a:rPr>
                        <a:t>DNA</a:t>
                      </a: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の</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編集技術により</a:t>
                      </a:r>
                      <a:endParaRPr kumimoji="1" lang="en-US" altLang="ja-JP" dirty="0" smtClean="0">
                        <a:solidFill>
                          <a:schemeClr val="tx1"/>
                        </a:solidFill>
                        <a:latin typeface="Cooper Black" panose="0208090404030B020404" pitchFamily="18" charset="0"/>
                        <a:ea typeface="UD デジタル 教科書体 NK-B" panose="02020700000000000000" pitchFamily="18" charset="-128"/>
                      </a:endParaRPr>
                    </a:p>
                    <a:p>
                      <a:pPr algn="ctr"/>
                      <a:r>
                        <a:rPr kumimoji="1" lang="ja-JP" altLang="en-US" dirty="0" smtClean="0">
                          <a:solidFill>
                            <a:schemeClr val="tx1"/>
                          </a:solidFill>
                          <a:latin typeface="Cooper Black" panose="0208090404030B020404" pitchFamily="18" charset="0"/>
                          <a:ea typeface="UD デジタル 教科書体 NK-B" panose="02020700000000000000" pitchFamily="18" charset="-128"/>
                        </a:rPr>
                        <a:t>ミトコンドリア病などの難病治療に光明</a:t>
                      </a:r>
                      <a:endParaRPr kumimoji="1" lang="ja-JP" altLang="en-US" dirty="0">
                        <a:solidFill>
                          <a:schemeClr val="tx1"/>
                        </a:solidFill>
                        <a:latin typeface="Cooper Black" panose="0208090404030B020404" pitchFamily="18" charset="0"/>
                        <a:ea typeface="UD デジタル 教科書体 NK-B" panose="02020700000000000000" pitchFamily="18" charset="-128"/>
                      </a:endParaRPr>
                    </a:p>
                  </a:txBody>
                  <a:tcPr anchor="ctr">
                    <a:solidFill>
                      <a:schemeClr val="accent4">
                        <a:lumMod val="40000"/>
                        <a:lumOff val="60000"/>
                      </a:schemeClr>
                    </a:solidFill>
                  </a:tcPr>
                </a:tc>
                <a:extLst>
                  <a:ext uri="{0D108BD9-81ED-4DB2-BD59-A6C34878D82A}">
                    <a16:rowId xmlns:a16="http://schemas.microsoft.com/office/drawing/2014/main" val="1296474946"/>
                  </a:ext>
                </a:extLst>
              </a:tr>
            </a:tbl>
          </a:graphicData>
        </a:graphic>
      </p:graphicFrame>
    </p:spTree>
    <p:extLst>
      <p:ext uri="{BB962C8B-B14F-4D97-AF65-F5344CB8AC3E}">
        <p14:creationId xmlns:p14="http://schemas.microsoft.com/office/powerpoint/2010/main" val="2932257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570288" y="484624"/>
          <a:ext cx="10924674" cy="4328160"/>
        </p:xfrm>
        <a:graphic>
          <a:graphicData uri="http://schemas.openxmlformats.org/drawingml/2006/table">
            <a:tbl>
              <a:tblPr firstRow="1" bandRow="1">
                <a:tableStyleId>{74C1A8A3-306A-4EB7-A6B1-4F7E0EB9C5D6}</a:tableStyleId>
              </a:tblPr>
              <a:tblGrid>
                <a:gridCol w="1796717">
                  <a:extLst>
                    <a:ext uri="{9D8B030D-6E8A-4147-A177-3AD203B41FA5}">
                      <a16:colId xmlns:a16="http://schemas.microsoft.com/office/drawing/2014/main" val="4236404457"/>
                    </a:ext>
                  </a:extLst>
                </a:gridCol>
                <a:gridCol w="4010526">
                  <a:extLst>
                    <a:ext uri="{9D8B030D-6E8A-4147-A177-3AD203B41FA5}">
                      <a16:colId xmlns:a16="http://schemas.microsoft.com/office/drawing/2014/main" val="558160911"/>
                    </a:ext>
                  </a:extLst>
                </a:gridCol>
                <a:gridCol w="2362406">
                  <a:extLst>
                    <a:ext uri="{9D8B030D-6E8A-4147-A177-3AD203B41FA5}">
                      <a16:colId xmlns:a16="http://schemas.microsoft.com/office/drawing/2014/main" val="951545064"/>
                    </a:ext>
                  </a:extLst>
                </a:gridCol>
                <a:gridCol w="2755025">
                  <a:extLst>
                    <a:ext uri="{9D8B030D-6E8A-4147-A177-3AD203B41FA5}">
                      <a16:colId xmlns:a16="http://schemas.microsoft.com/office/drawing/2014/main" val="3135161338"/>
                    </a:ext>
                  </a:extLst>
                </a:gridCol>
              </a:tblGrid>
              <a:tr h="370840">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名称</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nchor="ctr">
                    <a:solidFill>
                      <a:srgbClr val="C00000"/>
                    </a:solidFill>
                  </a:tcP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構成</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nchor="ctr">
                    <a:solidFill>
                      <a:srgbClr val="C00000"/>
                    </a:solidFill>
                  </a:tcP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変換</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nchor="ctr">
                    <a:solidFill>
                      <a:srgbClr val="C00000"/>
                    </a:solidFill>
                  </a:tcP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備考</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nchor="ctr">
                    <a:solidFill>
                      <a:srgbClr val="C00000"/>
                    </a:solidFill>
                  </a:tcPr>
                </a:tc>
                <a:extLst>
                  <a:ext uri="{0D108BD9-81ED-4DB2-BD59-A6C34878D82A}">
                    <a16:rowId xmlns:a16="http://schemas.microsoft.com/office/drawing/2014/main" val="4145343442"/>
                  </a:ext>
                </a:extLst>
              </a:tr>
              <a:tr h="632684">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ADAR</a:t>
                      </a:r>
                      <a:r>
                        <a:rPr kumimoji="1" lang="en-US" altLang="ja-JP" sz="2000" dirty="0" smtClean="0">
                          <a:latin typeface="Arial Rounded MT Bold" panose="020F0704030504030204" pitchFamily="34" charset="0"/>
                          <a:ea typeface="UD デジタル 教科書体 NK-R" panose="02020400000000000000" pitchFamily="18" charset="-128"/>
                        </a:rPr>
                        <a:t>1</a:t>
                      </a:r>
                      <a:endParaRPr kumimoji="1" lang="ja-JP" altLang="en-US" sz="2000" dirty="0">
                        <a:latin typeface="Arial Rounded MT Bold" panose="020F0704030504030204" pitchFamily="34" charset="0"/>
                        <a:ea typeface="UD デジタル 教科書体 NK-R" panose="02020400000000000000" pitchFamily="18" charset="-128"/>
                      </a:endParaRPr>
                    </a:p>
                  </a:txBody>
                  <a:tcPr anchor="ctr"/>
                </a:tc>
                <a:tc>
                  <a:txBody>
                    <a:bodyPr/>
                    <a:lstStyle/>
                    <a:p>
                      <a:r>
                        <a:rPr kumimoji="1" lang="en-US" altLang="ja-JP" sz="1600" dirty="0" smtClean="0">
                          <a:latin typeface="UD デジタル 教科書体 NK-B" panose="02020700000000000000" pitchFamily="18" charset="-128"/>
                          <a:ea typeface="UD デジタル 教科書体 NK-B" panose="02020700000000000000" pitchFamily="18" charset="-128"/>
                        </a:rPr>
                        <a:t>Adenosine</a:t>
                      </a:r>
                      <a:r>
                        <a:rPr kumimoji="1" lang="en-US" altLang="ja-JP" sz="1600" baseline="0" dirty="0" smtClean="0">
                          <a:latin typeface="UD デジタル 教科書体 NK-B" panose="02020700000000000000" pitchFamily="18" charset="-128"/>
                          <a:ea typeface="UD デジタル 教科書体 NK-B" panose="02020700000000000000" pitchFamily="18" charset="-128"/>
                        </a:rPr>
                        <a:t> Deaminase ADAR1</a:t>
                      </a:r>
                    </a:p>
                    <a:p>
                      <a:r>
                        <a:rPr kumimoji="1" lang="ja-JP" altLang="en-US" sz="1600" baseline="0" dirty="0" smtClean="0">
                          <a:latin typeface="UD デジタル 教科書体 NK-B" panose="02020700000000000000" pitchFamily="18" charset="-128"/>
                          <a:ea typeface="UD デジタル 教科書体 NK-B" panose="02020700000000000000" pitchFamily="18" charset="-128"/>
                        </a:rPr>
                        <a:t>＋　ガイド</a:t>
                      </a:r>
                      <a:r>
                        <a:rPr kumimoji="1" lang="en-US" altLang="ja-JP" sz="1600" baseline="0" dirty="0" smtClean="0">
                          <a:latin typeface="UD デジタル 教科書体 NK-B" panose="02020700000000000000" pitchFamily="18" charset="-128"/>
                          <a:ea typeface="UD デジタル 教科書体 NK-B" panose="02020700000000000000" pitchFamily="18" charset="-128"/>
                        </a:rPr>
                        <a:t>RNA</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400" b="1" u="sng" dirty="0" smtClean="0">
                          <a:latin typeface="Cooper Black" panose="0208090404030B020404" pitchFamily="18" charset="0"/>
                          <a:ea typeface="UD デジタル 教科書体 NK-B" panose="02020700000000000000" pitchFamily="18" charset="-128"/>
                        </a:rPr>
                        <a:t>A</a:t>
                      </a:r>
                      <a:r>
                        <a:rPr kumimoji="1" lang="ja-JP" altLang="en-US" sz="2400" b="1" u="sng" dirty="0" smtClean="0">
                          <a:latin typeface="Cooper Black" panose="0208090404030B020404" pitchFamily="18" charset="0"/>
                          <a:ea typeface="UD デジタル 教科書体 NK-B" panose="02020700000000000000" pitchFamily="18" charset="-128"/>
                        </a:rPr>
                        <a:t> </a:t>
                      </a:r>
                      <a:r>
                        <a:rPr kumimoji="1" lang="en-US" altLang="ja-JP" sz="2400" b="1" u="sng" dirty="0" smtClean="0">
                          <a:latin typeface="Cooper Black" panose="0208090404030B020404" pitchFamily="18" charset="0"/>
                          <a:ea typeface="UD デジタル 教科書体 NK-B" panose="02020700000000000000" pitchFamily="18" charset="-128"/>
                        </a:rPr>
                        <a:t>to</a:t>
                      </a:r>
                      <a:r>
                        <a:rPr kumimoji="1" lang="ja-JP" altLang="en-US" sz="2400" b="1" u="sng" dirty="0" smtClean="0">
                          <a:latin typeface="Cooper Black" panose="0208090404030B020404" pitchFamily="18" charset="0"/>
                          <a:ea typeface="UD デジタル 教科書体 NK-B" panose="02020700000000000000" pitchFamily="18" charset="-128"/>
                        </a:rPr>
                        <a:t> </a:t>
                      </a:r>
                      <a:r>
                        <a:rPr kumimoji="1" lang="en-US" altLang="ja-JP" sz="2400" b="1" u="sng" dirty="0" smtClean="0">
                          <a:latin typeface="Cooper Black" panose="0208090404030B020404" pitchFamily="18" charset="0"/>
                          <a:ea typeface="UD デジタル 教科書体 NK-B" panose="02020700000000000000" pitchFamily="18" charset="-128"/>
                        </a:rPr>
                        <a:t>I</a:t>
                      </a:r>
                      <a:r>
                        <a:rPr kumimoji="1" lang="ja-JP" altLang="en-US" sz="2400" b="1" u="sng" dirty="0" smtClean="0">
                          <a:latin typeface="Cooper Black" panose="0208090404030B020404" pitchFamily="18" charset="0"/>
                          <a:ea typeface="UD デジタル 教科書体 NK-B" panose="02020700000000000000" pitchFamily="18" charset="-128"/>
                        </a:rPr>
                        <a:t>変換</a:t>
                      </a:r>
                      <a:endParaRPr kumimoji="1" lang="en-US" altLang="ja-JP" sz="2400" b="1"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最初の</a:t>
                      </a:r>
                      <a:r>
                        <a:rPr kumimoji="1" lang="en-US" altLang="ja-JP" sz="1600" dirty="0" smtClean="0">
                          <a:latin typeface="UD デジタル 教科書体 NK-B" panose="02020700000000000000" pitchFamily="18" charset="-128"/>
                          <a:ea typeface="UD デジタル 教科書体 NK-B" panose="02020700000000000000" pitchFamily="18" charset="-128"/>
                        </a:rPr>
                        <a:t>RNA</a:t>
                      </a:r>
                      <a:r>
                        <a:rPr kumimoji="1" lang="ja-JP" altLang="en-US" sz="1600" dirty="0" smtClean="0">
                          <a:latin typeface="UD デジタル 教科書体 NK-B" panose="02020700000000000000" pitchFamily="18" charset="-128"/>
                          <a:ea typeface="UD デジタル 教科書体 NK-B" panose="02020700000000000000" pitchFamily="18" charset="-128"/>
                        </a:rPr>
                        <a:t>一塩基編集技術</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1889096983"/>
                  </a:ext>
                </a:extLst>
              </a:tr>
              <a:tr h="370840">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REPAIR</a:t>
                      </a:r>
                      <a:endParaRPr kumimoji="1" lang="ja-JP" altLang="en-US" sz="2000" dirty="0">
                        <a:latin typeface="Cooper Black" panose="0208090404030B020404" pitchFamily="18" charset="0"/>
                        <a:ea typeface="UD デジタル 教科書体 NK-B" panose="02020700000000000000" pitchFamily="18" charset="-128"/>
                      </a:endParaRPr>
                    </a:p>
                  </a:txBody>
                  <a:tcPr anchor="ctr"/>
                </a:tc>
                <a:tc>
                  <a:txBody>
                    <a:bodyPr/>
                    <a:lstStyle/>
                    <a:p>
                      <a:r>
                        <a:rPr kumimoji="1" lang="en-US" altLang="ja-JP" sz="1600" dirty="0" smtClean="0">
                          <a:latin typeface="UD デジタル 教科書体 NK-B" panose="02020700000000000000" pitchFamily="18" charset="-128"/>
                          <a:ea typeface="UD デジタル 教科書体 NK-B" panose="02020700000000000000" pitchFamily="18" charset="-128"/>
                        </a:rPr>
                        <a:t>Adenosine</a:t>
                      </a:r>
                      <a:r>
                        <a:rPr kumimoji="1" lang="ja-JP" altLang="en-US" sz="1600" dirty="0" smtClean="0">
                          <a:latin typeface="UD デジタル 教科書体 NK-B" panose="02020700000000000000" pitchFamily="18" charset="-128"/>
                          <a:ea typeface="UD デジタル 教科書体 NK-B" panose="02020700000000000000" pitchFamily="18" charset="-128"/>
                        </a:rPr>
                        <a:t> </a:t>
                      </a:r>
                      <a:r>
                        <a:rPr kumimoji="1" lang="en-US" altLang="ja-JP" sz="1600" dirty="0" smtClean="0">
                          <a:latin typeface="UD デジタル 教科書体 NK-B" panose="02020700000000000000" pitchFamily="18" charset="-128"/>
                          <a:ea typeface="UD デジタル 教科書体 NK-B" panose="02020700000000000000" pitchFamily="18" charset="-128"/>
                        </a:rPr>
                        <a:t>Deaminase</a:t>
                      </a:r>
                      <a:r>
                        <a:rPr kumimoji="1" lang="ja-JP" altLang="en-US" sz="1600" dirty="0" smtClean="0">
                          <a:latin typeface="UD デジタル 教科書体 NK-B" panose="02020700000000000000" pitchFamily="18" charset="-128"/>
                          <a:ea typeface="UD デジタル 教科書体 NK-B" panose="02020700000000000000" pitchFamily="18" charset="-128"/>
                        </a:rPr>
                        <a:t>　</a:t>
                      </a:r>
                      <a:r>
                        <a:rPr kumimoji="1" lang="en-US" altLang="ja-JP" sz="1600" dirty="0" smtClean="0">
                          <a:latin typeface="UD デジタル 教科書体 NK-B" panose="02020700000000000000" pitchFamily="18" charset="-128"/>
                          <a:ea typeface="UD デジタル 教科書体 NK-B" panose="02020700000000000000" pitchFamily="18" charset="-128"/>
                        </a:rPr>
                        <a:t>ADAR2</a:t>
                      </a:r>
                    </a:p>
                    <a:p>
                      <a:r>
                        <a:rPr kumimoji="1" lang="ja-JP" altLang="en-US" sz="1600" dirty="0" smtClean="0">
                          <a:latin typeface="UD デジタル 教科書体 NK-B" panose="02020700000000000000" pitchFamily="18" charset="-128"/>
                          <a:ea typeface="UD デジタル 教科書体 NK-B" panose="02020700000000000000" pitchFamily="18" charset="-128"/>
                        </a:rPr>
                        <a:t>＋　</a:t>
                      </a:r>
                      <a:r>
                        <a:rPr kumimoji="1" lang="en-US" altLang="ja-JP" sz="1600" dirty="0" smtClean="0">
                          <a:latin typeface="UD デジタル 教科書体 NK-B" panose="02020700000000000000" pitchFamily="18" charset="-128"/>
                          <a:ea typeface="UD デジタル 教科書体 NK-B" panose="02020700000000000000" pitchFamily="18" charset="-128"/>
                        </a:rPr>
                        <a:t>dPspCas13</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400" u="sng" dirty="0" smtClean="0">
                          <a:latin typeface="Cooper Black" panose="0208090404030B020404" pitchFamily="18" charset="0"/>
                          <a:ea typeface="UD デジタル 教科書体 NK-B" panose="02020700000000000000" pitchFamily="18" charset="-128"/>
                        </a:rPr>
                        <a:t>A</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to</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I</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ヒト細胞で変換成功</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2408216392"/>
                  </a:ext>
                </a:extLst>
              </a:tr>
              <a:tr h="370840">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RESURE</a:t>
                      </a:r>
                      <a:endParaRPr kumimoji="1" lang="ja-JP" altLang="en-US" sz="2000" dirty="0">
                        <a:latin typeface="Cooper Black" panose="0208090404030B020404" pitchFamily="18" charset="0"/>
                        <a:ea typeface="UD デジタル 教科書体 NK-B" panose="02020700000000000000" pitchFamily="18" charset="-128"/>
                      </a:endParaRPr>
                    </a:p>
                  </a:txBody>
                  <a:tcPr anchor="ctr"/>
                </a:tc>
                <a:tc>
                  <a:txBody>
                    <a:bodyPr/>
                    <a:lstStyle/>
                    <a:p>
                      <a:r>
                        <a:rPr kumimoji="1" lang="en-US" altLang="ja-JP" sz="1600" dirty="0" err="1" smtClean="0">
                          <a:latin typeface="UD デジタル 教科書体 NK-B" panose="02020700000000000000" pitchFamily="18" charset="-128"/>
                          <a:ea typeface="UD デジタル 教科書体 NK-B" panose="02020700000000000000" pitchFamily="18" charset="-128"/>
                        </a:rPr>
                        <a:t>Cytocine</a:t>
                      </a:r>
                      <a:r>
                        <a:rPr kumimoji="1" lang="en-US" altLang="ja-JP" sz="1600" dirty="0" smtClean="0">
                          <a:latin typeface="UD デジタル 教科書体 NK-B" panose="02020700000000000000" pitchFamily="18" charset="-128"/>
                          <a:ea typeface="UD デジタル 教科書体 NK-B" panose="02020700000000000000" pitchFamily="18" charset="-128"/>
                        </a:rPr>
                        <a:t> Deaminase</a:t>
                      </a:r>
                      <a:r>
                        <a:rPr kumimoji="1" lang="ja-JP" altLang="en-US" sz="1600" dirty="0" smtClean="0">
                          <a:latin typeface="UD デジタル 教科書体 NK-B" panose="02020700000000000000" pitchFamily="18" charset="-128"/>
                          <a:ea typeface="UD デジタル 教科書体 NK-B" panose="02020700000000000000" pitchFamily="18" charset="-128"/>
                        </a:rPr>
                        <a:t>＋</a:t>
                      </a:r>
                      <a:r>
                        <a:rPr kumimoji="1" lang="en-US" altLang="ja-JP" sz="1600" dirty="0" smtClean="0">
                          <a:latin typeface="UD デジタル 教科書体 NK-B" panose="02020700000000000000" pitchFamily="18" charset="-128"/>
                          <a:ea typeface="UD デジタル 教科書体 NK-B" panose="02020700000000000000" pitchFamily="18" charset="-128"/>
                        </a:rPr>
                        <a:t>dRamCas13</a:t>
                      </a:r>
                    </a:p>
                  </a:txBody>
                  <a:tcPr anchor="ctr"/>
                </a:tc>
                <a:tc>
                  <a:txBody>
                    <a:bodyPr/>
                    <a:lstStyle/>
                    <a:p>
                      <a:pPr algn="ctr"/>
                      <a:r>
                        <a:rPr kumimoji="1" lang="en-US" altLang="ja-JP" sz="2400" u="sng" dirty="0" smtClean="0">
                          <a:latin typeface="Cooper Black" panose="0208090404030B020404" pitchFamily="18" charset="0"/>
                          <a:ea typeface="UD デジタル 教科書体 NK-B" panose="02020700000000000000" pitchFamily="18" charset="-128"/>
                        </a:rPr>
                        <a:t>C to U</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（シトシン→ウラシル）</a:t>
                      </a:r>
                      <a:endParaRPr kumimoji="1" lang="en-US" altLang="ja-JP" sz="1400"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sz="2400" u="sng" dirty="0" smtClean="0">
                          <a:latin typeface="Cooper Black" panose="0208090404030B020404" pitchFamily="18" charset="0"/>
                          <a:ea typeface="UD デジタル 教科書体 NK-B" panose="02020700000000000000" pitchFamily="18" charset="-128"/>
                        </a:rPr>
                        <a:t>A</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to</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I</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一塩基編集の適用拡大</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3221957789"/>
                  </a:ext>
                </a:extLst>
              </a:tr>
              <a:tr h="370840">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RESTORE</a:t>
                      </a:r>
                      <a:endParaRPr kumimoji="1" lang="ja-JP" altLang="en-US" sz="2000" dirty="0">
                        <a:latin typeface="Cooper Black" panose="0208090404030B020404" pitchFamily="18" charset="0"/>
                        <a:ea typeface="UD デジタル 教科書体 NK-B" panose="02020700000000000000" pitchFamily="18" charset="-128"/>
                      </a:endParaRPr>
                    </a:p>
                  </a:txBody>
                  <a:tcPr anchor="ct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改変オリゴ</a:t>
                      </a:r>
                      <a:r>
                        <a:rPr kumimoji="1" lang="en-US" altLang="ja-JP" sz="1600" dirty="0" smtClean="0">
                          <a:latin typeface="UD デジタル 教科書体 NK-B" panose="02020700000000000000" pitchFamily="18" charset="-128"/>
                          <a:ea typeface="UD デジタル 教科書体 NK-B" panose="02020700000000000000" pitchFamily="18" charset="-128"/>
                        </a:rPr>
                        <a:t>RNA</a:t>
                      </a:r>
                      <a:r>
                        <a:rPr kumimoji="1" lang="ja-JP" altLang="en-US" sz="1600" dirty="0" smtClean="0">
                          <a:latin typeface="UD デジタル 教科書体 NK-B" panose="02020700000000000000" pitchFamily="18" charset="-128"/>
                          <a:ea typeface="UD デジタル 教科書体 NK-B" panose="02020700000000000000" pitchFamily="18" charset="-128"/>
                        </a:rPr>
                        <a:t>　</a:t>
                      </a:r>
                      <a:endParaRPr kumimoji="1" lang="en-US" altLang="ja-JP" sz="1600" dirty="0" smtClean="0">
                        <a:latin typeface="UD デジタル 教科書体 NK-B" panose="02020700000000000000" pitchFamily="18" charset="-128"/>
                        <a:ea typeface="UD デジタル 教科書体 NK-B" panose="02020700000000000000" pitchFamily="18" charset="-128"/>
                      </a:endParaRPr>
                    </a:p>
                    <a:p>
                      <a:r>
                        <a:rPr kumimoji="1" lang="ja-JP" altLang="en-US" sz="1600" dirty="0" smtClean="0">
                          <a:latin typeface="UD デジタル 教科書体 NK-B" panose="02020700000000000000" pitchFamily="18" charset="-128"/>
                          <a:ea typeface="UD デジタル 教科書体 NK-B" panose="02020700000000000000" pitchFamily="18" charset="-128"/>
                        </a:rPr>
                        <a:t>（＋細胞内に存在する</a:t>
                      </a:r>
                      <a:r>
                        <a:rPr kumimoji="1" lang="en-US" altLang="ja-JP" sz="1600" dirty="0" smtClean="0">
                          <a:latin typeface="UD デジタル 教科書体 NK-B" panose="02020700000000000000" pitchFamily="18" charset="-128"/>
                          <a:ea typeface="UD デジタル 教科書体 NK-B" panose="02020700000000000000" pitchFamily="18" charset="-128"/>
                        </a:rPr>
                        <a:t>ADAR2</a:t>
                      </a:r>
                      <a:r>
                        <a:rPr kumimoji="1" lang="ja-JP" altLang="en-US" sz="1600" dirty="0" smtClean="0">
                          <a:latin typeface="UD デジタル 教科書体 NK-B" panose="02020700000000000000" pitchFamily="18" charset="-128"/>
                          <a:ea typeface="UD デジタル 教科書体 NK-B" panose="02020700000000000000" pitchFamily="18" charset="-128"/>
                        </a:rPr>
                        <a:t>を利用）</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400" u="sng" dirty="0" smtClean="0">
                          <a:latin typeface="Cooper Black" panose="0208090404030B020404" pitchFamily="18" charset="0"/>
                          <a:ea typeface="UD デジタル 教科書体 NK-B" panose="02020700000000000000" pitchFamily="18" charset="-128"/>
                        </a:rPr>
                        <a:t>A</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to</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I</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最初の</a:t>
                      </a:r>
                      <a:r>
                        <a:rPr kumimoji="1" lang="en-US" altLang="ja-JP" sz="1600" dirty="0" smtClean="0">
                          <a:solidFill>
                            <a:srgbClr val="C00000"/>
                          </a:solidFill>
                          <a:latin typeface="UD デジタル 教科書体 NK-B" panose="02020700000000000000" pitchFamily="18" charset="-128"/>
                          <a:ea typeface="UD デジタル 教科書体 NK-B" panose="02020700000000000000" pitchFamily="18" charset="-128"/>
                        </a:rPr>
                        <a:t>CRISPR</a:t>
                      </a:r>
                      <a:r>
                        <a:rPr kumimoji="1" lang="ja-JP" altLang="en-US" sz="1600" dirty="0" smtClean="0">
                          <a:solidFill>
                            <a:srgbClr val="C00000"/>
                          </a:solidFill>
                          <a:latin typeface="UD デジタル 教科書体 NK-B" panose="02020700000000000000" pitchFamily="18" charset="-128"/>
                          <a:ea typeface="UD デジタル 教科書体 NK-B" panose="02020700000000000000" pitchFamily="18" charset="-128"/>
                        </a:rPr>
                        <a:t>フリー</a:t>
                      </a:r>
                      <a:r>
                        <a:rPr kumimoji="1" lang="en-US" altLang="ja-JP" sz="1600" dirty="0" smtClean="0">
                          <a:latin typeface="UD デジタル 教科書体 NK-B" panose="02020700000000000000" pitchFamily="18" charset="-128"/>
                          <a:ea typeface="UD デジタル 教科書体 NK-B" panose="02020700000000000000" pitchFamily="18" charset="-128"/>
                        </a:rPr>
                        <a:t>RNA</a:t>
                      </a:r>
                      <a:r>
                        <a:rPr kumimoji="1" lang="ja-JP" altLang="en-US" sz="1600" dirty="0" smtClean="0">
                          <a:latin typeface="UD デジタル 教科書体 NK-B" panose="02020700000000000000" pitchFamily="18" charset="-128"/>
                          <a:ea typeface="UD デジタル 教科書体 NK-B" panose="02020700000000000000" pitchFamily="18" charset="-128"/>
                        </a:rPr>
                        <a:t>一塩基編集技術</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3822472762"/>
                  </a:ext>
                </a:extLst>
              </a:tr>
              <a:tr h="370840">
                <a:tc>
                  <a:txBody>
                    <a:bodyPr/>
                    <a:lstStyle/>
                    <a:p>
                      <a:pPr algn="ctr"/>
                      <a:r>
                        <a:rPr kumimoji="1" lang="en-US" altLang="ja-JP" sz="2000" dirty="0" smtClean="0">
                          <a:latin typeface="Cooper Black" panose="0208090404030B020404" pitchFamily="18" charset="0"/>
                          <a:ea typeface="UD デジタル 教科書体 NK-B" panose="02020700000000000000" pitchFamily="18" charset="-128"/>
                        </a:rPr>
                        <a:t>LEAPER</a:t>
                      </a:r>
                      <a:endParaRPr kumimoji="1" lang="ja-JP" altLang="en-US" sz="2000" dirty="0">
                        <a:latin typeface="Cooper Black" panose="0208090404030B020404" pitchFamily="18" charset="0"/>
                        <a:ea typeface="UD デジタル 教科書体 NK-B" panose="02020700000000000000" pitchFamily="18" charset="-128"/>
                      </a:endParaRPr>
                    </a:p>
                  </a:txBody>
                  <a:tcPr anchor="ctr"/>
                </a:tc>
                <a:tc>
                  <a:txBody>
                    <a:bodyPr/>
                    <a:lstStyle/>
                    <a:p>
                      <a:r>
                        <a:rPr kumimoji="1" lang="ja-JP" altLang="en-US" sz="1600" dirty="0" smtClean="0">
                          <a:latin typeface="UD デジタル 教科書体 NK-B" panose="02020700000000000000" pitchFamily="18" charset="-128"/>
                          <a:ea typeface="UD デジタル 教科書体 NK-B" panose="02020700000000000000" pitchFamily="18" charset="-128"/>
                        </a:rPr>
                        <a:t>アンチセンス</a:t>
                      </a:r>
                      <a:r>
                        <a:rPr kumimoji="1" lang="en-US" altLang="ja-JP" sz="1600" dirty="0" smtClean="0">
                          <a:latin typeface="UD デジタル 教科書体 NK-B" panose="02020700000000000000" pitchFamily="18" charset="-128"/>
                          <a:ea typeface="UD デジタル 教科書体 NK-B" panose="02020700000000000000" pitchFamily="18" charset="-128"/>
                        </a:rPr>
                        <a:t>RNA</a:t>
                      </a:r>
                      <a:r>
                        <a:rPr kumimoji="1" lang="ja-JP" altLang="en-US" sz="1600" dirty="0" smtClean="0">
                          <a:latin typeface="UD デジタル 教科書体 NK-B" panose="02020700000000000000" pitchFamily="18" charset="-128"/>
                          <a:ea typeface="UD デジタル 教科書体 NK-B" panose="02020700000000000000" pitchFamily="18" charset="-128"/>
                        </a:rPr>
                        <a:t>　</a:t>
                      </a:r>
                      <a:endParaRPr kumimoji="1" lang="en-US" altLang="ja-JP" sz="1600" dirty="0" smtClean="0">
                        <a:latin typeface="UD デジタル 教科書体 NK-B" panose="02020700000000000000" pitchFamily="18" charset="-128"/>
                        <a:ea typeface="UD デジタル 教科書体 NK-B" panose="02020700000000000000" pitchFamily="18" charset="-128"/>
                      </a:endParaRPr>
                    </a:p>
                    <a:p>
                      <a:r>
                        <a:rPr kumimoji="1" lang="ja-JP" altLang="en-US" sz="1600" dirty="0" smtClean="0">
                          <a:latin typeface="UD デジタル 教科書体 NK-B" panose="02020700000000000000" pitchFamily="18" charset="-128"/>
                          <a:ea typeface="UD デジタル 教科書体 NK-B" panose="02020700000000000000" pitchFamily="18" charset="-128"/>
                        </a:rPr>
                        <a:t>（＋細胞内に存在する</a:t>
                      </a:r>
                      <a:r>
                        <a:rPr kumimoji="1" lang="en-US" altLang="ja-JP" sz="1600" dirty="0" smtClean="0">
                          <a:latin typeface="UD デジタル 教科書体 NK-B" panose="02020700000000000000" pitchFamily="18" charset="-128"/>
                          <a:ea typeface="UD デジタル 教科書体 NK-B" panose="02020700000000000000" pitchFamily="18" charset="-128"/>
                        </a:rPr>
                        <a:t>ADAR2</a:t>
                      </a:r>
                      <a:r>
                        <a:rPr kumimoji="1" lang="ja-JP" altLang="en-US" sz="1600" dirty="0" smtClean="0">
                          <a:latin typeface="UD デジタル 教科書体 NK-B" panose="02020700000000000000" pitchFamily="18" charset="-128"/>
                          <a:ea typeface="UD デジタル 教科書体 NK-B" panose="02020700000000000000" pitchFamily="18" charset="-128"/>
                        </a:rPr>
                        <a:t>を利用）</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400" u="sng" dirty="0" smtClean="0">
                          <a:latin typeface="Cooper Black" panose="0208090404030B020404" pitchFamily="18" charset="0"/>
                          <a:ea typeface="UD デジタル 教科書体 NK-B" panose="02020700000000000000" pitchFamily="18" charset="-128"/>
                        </a:rPr>
                        <a:t>A</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to</a:t>
                      </a:r>
                      <a:r>
                        <a:rPr kumimoji="1" lang="ja-JP" altLang="en-US" sz="2400" u="sng" dirty="0" smtClean="0">
                          <a:latin typeface="Cooper Black" panose="0208090404030B020404" pitchFamily="18" charset="0"/>
                          <a:ea typeface="UD デジタル 教科書体 NK-B" panose="02020700000000000000" pitchFamily="18" charset="-128"/>
                        </a:rPr>
                        <a:t> </a:t>
                      </a:r>
                      <a:r>
                        <a:rPr kumimoji="1" lang="en-US" altLang="ja-JP" sz="2400" u="sng" dirty="0" smtClean="0">
                          <a:latin typeface="Cooper Black" panose="0208090404030B020404" pitchFamily="18" charset="0"/>
                          <a:ea typeface="UD デジタル 教科書体 NK-B" panose="02020700000000000000" pitchFamily="18" charset="-128"/>
                        </a:rPr>
                        <a:t>I</a:t>
                      </a:r>
                      <a:r>
                        <a:rPr kumimoji="1" lang="ja-JP" altLang="en-US" sz="2400" u="sng" dirty="0" smtClean="0">
                          <a:latin typeface="Cooper Black" panose="0208090404030B020404" pitchFamily="18" charset="0"/>
                          <a:ea typeface="UD デジタル 教科書体 NK-B" panose="02020700000000000000" pitchFamily="18" charset="-128"/>
                        </a:rPr>
                        <a:t>変換</a:t>
                      </a:r>
                      <a:endParaRPr kumimoji="1" lang="en-US" altLang="ja-JP" sz="2400" u="sng" dirty="0" smtClean="0">
                        <a:latin typeface="Cooper Black" panose="0208090404030B020404" pitchFamily="18" charset="0"/>
                        <a:ea typeface="UD デジタル 教科書体 NK-B" panose="02020700000000000000" pitchFamily="18" charset="-128"/>
                      </a:endParaRPr>
                    </a:p>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（アデノシン→イノシン）</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600" b="1" dirty="0" smtClean="0">
                          <a:solidFill>
                            <a:srgbClr val="C00000"/>
                          </a:solidFill>
                          <a:latin typeface="UD デジタル 教科書体 NK-B" panose="02020700000000000000" pitchFamily="18" charset="-128"/>
                          <a:ea typeface="UD デジタル 教科書体 NK-B" panose="02020700000000000000" pitchFamily="18" charset="-128"/>
                        </a:rPr>
                        <a:t>Ｃ</a:t>
                      </a:r>
                      <a:r>
                        <a:rPr kumimoji="1" lang="en-US" altLang="ja-JP" sz="1600" b="1" dirty="0" smtClean="0">
                          <a:solidFill>
                            <a:srgbClr val="C00000"/>
                          </a:solidFill>
                          <a:latin typeface="UD デジタル 教科書体 NK-B" panose="02020700000000000000" pitchFamily="18" charset="-128"/>
                          <a:ea typeface="UD デジタル 教科書体 NK-B" panose="02020700000000000000" pitchFamily="18" charset="-128"/>
                        </a:rPr>
                        <a:t>RISPR</a:t>
                      </a:r>
                      <a:r>
                        <a:rPr kumimoji="1" lang="ja-JP" altLang="en-US" sz="1600" b="1" dirty="0" smtClean="0">
                          <a:solidFill>
                            <a:srgbClr val="C00000"/>
                          </a:solidFill>
                          <a:latin typeface="UD デジタル 教科書体 NK-B" panose="02020700000000000000" pitchFamily="18" charset="-128"/>
                          <a:ea typeface="UD デジタル 教科書体 NK-B" panose="02020700000000000000" pitchFamily="18" charset="-128"/>
                        </a:rPr>
                        <a:t>フリー</a:t>
                      </a:r>
                      <a:endParaRPr kumimoji="1" lang="en-US" altLang="ja-JP" sz="1600" b="1" dirty="0" smtClean="0">
                        <a:solidFill>
                          <a:srgbClr val="C00000"/>
                        </a:solidFill>
                        <a:latin typeface="UD デジタル 教科書体 NK-B" panose="02020700000000000000" pitchFamily="18" charset="-128"/>
                        <a:ea typeface="UD デジタル 教科書体 NK-B" panose="02020700000000000000" pitchFamily="18" charset="-128"/>
                      </a:endParaRPr>
                    </a:p>
                    <a:p>
                      <a:r>
                        <a:rPr kumimoji="1" lang="ja-JP" altLang="en-US" sz="1600" dirty="0" smtClean="0">
                          <a:latin typeface="UD デジタル 教科書体 NK-B" panose="02020700000000000000" pitchFamily="18" charset="-128"/>
                          <a:ea typeface="UD デジタル 教科書体 NK-B" panose="02020700000000000000" pitchFamily="18" charset="-128"/>
                        </a:rPr>
                        <a:t>細胞導入手法が多様</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1554456976"/>
                  </a:ext>
                </a:extLst>
              </a:tr>
            </a:tbl>
          </a:graphicData>
        </a:graphic>
      </p:graphicFrame>
      <p:sp>
        <p:nvSpPr>
          <p:cNvPr id="4" name="テキスト ボックス 3"/>
          <p:cNvSpPr txBox="1"/>
          <p:nvPr/>
        </p:nvSpPr>
        <p:spPr>
          <a:xfrm>
            <a:off x="770020" y="5342492"/>
            <a:ext cx="11365831" cy="1077218"/>
          </a:xfrm>
          <a:prstGeom prst="rect">
            <a:avLst/>
          </a:prstGeom>
          <a:noFill/>
        </p:spPr>
        <p:txBody>
          <a:bodyPr wrap="square" rtlCol="0">
            <a:spAutoFit/>
          </a:bodyPr>
          <a:lstStyle/>
          <a:p>
            <a:r>
              <a:rPr kumimoji="1" lang="en-US" altLang="ja-JP" sz="1600" dirty="0" smtClean="0">
                <a:latin typeface="Cooper Black" panose="0208090404030B020404" pitchFamily="18" charset="0"/>
              </a:rPr>
              <a:t>REPAIR     : </a:t>
            </a:r>
            <a:r>
              <a:rPr kumimoji="1" lang="en-US" altLang="ja-JP" sz="1600" dirty="0" smtClean="0">
                <a:solidFill>
                  <a:srgbClr val="C00000"/>
                </a:solidFill>
                <a:latin typeface="Cooper Black" panose="0208090404030B020404" pitchFamily="18" charset="0"/>
              </a:rPr>
              <a:t>RNA</a:t>
            </a:r>
            <a:r>
              <a:rPr kumimoji="1" lang="en-US" altLang="ja-JP" sz="1600" dirty="0" smtClean="0">
                <a:latin typeface="Cooper Black" panose="0208090404030B020404" pitchFamily="18" charset="0"/>
              </a:rPr>
              <a:t> editing for programmable </a:t>
            </a:r>
            <a:r>
              <a:rPr kumimoji="1" lang="en-US" altLang="ja-JP" sz="1600" dirty="0" smtClean="0">
                <a:solidFill>
                  <a:srgbClr val="C00000"/>
                </a:solidFill>
                <a:latin typeface="Cooper Black" panose="0208090404030B020404" pitchFamily="18" charset="0"/>
              </a:rPr>
              <a:t>A to I </a:t>
            </a:r>
            <a:r>
              <a:rPr kumimoji="1" lang="en-US" altLang="ja-JP" sz="1600" dirty="0" smtClean="0">
                <a:latin typeface="Cooper Black" panose="0208090404030B020404" pitchFamily="18" charset="0"/>
              </a:rPr>
              <a:t>replacement</a:t>
            </a:r>
          </a:p>
          <a:p>
            <a:r>
              <a:rPr lang="en-US" altLang="ja-JP" sz="1600" dirty="0" smtClean="0">
                <a:latin typeface="Cooper Black" panose="0208090404030B020404" pitchFamily="18" charset="0"/>
              </a:rPr>
              <a:t>RESURE	   : </a:t>
            </a:r>
            <a:r>
              <a:rPr lang="en-US" altLang="ja-JP" sz="1600" dirty="0" smtClean="0">
                <a:solidFill>
                  <a:srgbClr val="C00000"/>
                </a:solidFill>
                <a:latin typeface="Cooper Black" panose="0208090404030B020404" pitchFamily="18" charset="0"/>
              </a:rPr>
              <a:t>RNA</a:t>
            </a:r>
            <a:r>
              <a:rPr lang="en-US" altLang="ja-JP" sz="1600" dirty="0" smtClean="0">
                <a:latin typeface="Cooper Black" panose="0208090404030B020404" pitchFamily="18" charset="0"/>
              </a:rPr>
              <a:t> editing for specific </a:t>
            </a:r>
            <a:r>
              <a:rPr lang="en-US" altLang="ja-JP" sz="1600" dirty="0" smtClean="0">
                <a:solidFill>
                  <a:srgbClr val="C00000"/>
                </a:solidFill>
                <a:latin typeface="Cooper Black" panose="0208090404030B020404" pitchFamily="18" charset="0"/>
              </a:rPr>
              <a:t>C to U </a:t>
            </a:r>
            <a:r>
              <a:rPr lang="en-US" altLang="ja-JP" sz="1600" dirty="0" smtClean="0">
                <a:latin typeface="Cooper Black" panose="0208090404030B020404" pitchFamily="18" charset="0"/>
              </a:rPr>
              <a:t>exchange</a:t>
            </a:r>
          </a:p>
          <a:p>
            <a:r>
              <a:rPr lang="en-US" altLang="ja-JP" sz="1600" dirty="0" smtClean="0">
                <a:latin typeface="Cooper Black" panose="0208090404030B020404" pitchFamily="18" charset="0"/>
              </a:rPr>
              <a:t>RESTORE : recruiting endogenous </a:t>
            </a:r>
            <a:r>
              <a:rPr lang="en-US" altLang="ja-JP" sz="1600" dirty="0" smtClean="0">
                <a:solidFill>
                  <a:srgbClr val="C00000"/>
                </a:solidFill>
                <a:latin typeface="Cooper Black" panose="0208090404030B020404" pitchFamily="18" charset="0"/>
              </a:rPr>
              <a:t>ADAR</a:t>
            </a:r>
            <a:r>
              <a:rPr lang="en-US" altLang="ja-JP" sz="1600" dirty="0" smtClean="0">
                <a:latin typeface="Cooper Black" panose="0208090404030B020404" pitchFamily="18" charset="0"/>
              </a:rPr>
              <a:t> to specific transcripts for oligonucleotide-mediated </a:t>
            </a:r>
            <a:r>
              <a:rPr lang="en-US" altLang="ja-JP" sz="1600" dirty="0" smtClean="0">
                <a:solidFill>
                  <a:srgbClr val="C00000"/>
                </a:solidFill>
                <a:latin typeface="Cooper Black" panose="0208090404030B020404" pitchFamily="18" charset="0"/>
              </a:rPr>
              <a:t>RNA</a:t>
            </a:r>
            <a:r>
              <a:rPr lang="en-US" altLang="ja-JP" sz="1600" dirty="0" smtClean="0">
                <a:latin typeface="Cooper Black" panose="0208090404030B020404" pitchFamily="18" charset="0"/>
              </a:rPr>
              <a:t> editing</a:t>
            </a:r>
          </a:p>
          <a:p>
            <a:r>
              <a:rPr lang="en-US" altLang="ja-JP" sz="1600" dirty="0" smtClean="0">
                <a:latin typeface="Cooper Black" panose="0208090404030B020404" pitchFamily="18" charset="0"/>
              </a:rPr>
              <a:t>LEAPER	   : leveraging editing endogenous </a:t>
            </a:r>
            <a:r>
              <a:rPr lang="en-US" altLang="ja-JP" sz="1600" dirty="0" smtClean="0">
                <a:solidFill>
                  <a:srgbClr val="C00000"/>
                </a:solidFill>
                <a:latin typeface="Cooper Black" panose="0208090404030B020404" pitchFamily="18" charset="0"/>
              </a:rPr>
              <a:t>ADAR</a:t>
            </a:r>
            <a:r>
              <a:rPr lang="en-US" altLang="ja-JP" sz="1600" dirty="0" smtClean="0">
                <a:latin typeface="Cooper Black" panose="0208090404030B020404" pitchFamily="18" charset="0"/>
              </a:rPr>
              <a:t> for programmable editing of </a:t>
            </a:r>
            <a:r>
              <a:rPr lang="en-US" altLang="ja-JP" sz="1600" dirty="0" smtClean="0">
                <a:solidFill>
                  <a:srgbClr val="C00000"/>
                </a:solidFill>
                <a:latin typeface="Cooper Black" panose="0208090404030B020404" pitchFamily="18" charset="0"/>
              </a:rPr>
              <a:t>RNA</a:t>
            </a:r>
            <a:r>
              <a:rPr lang="en-US" altLang="ja-JP" sz="1600" dirty="0" smtClean="0">
                <a:latin typeface="Cooper Black" panose="0208090404030B020404" pitchFamily="18" charset="0"/>
              </a:rPr>
              <a:t> </a:t>
            </a:r>
            <a:endParaRPr kumimoji="1" lang="ja-JP" altLang="en-US" sz="1600" dirty="0">
              <a:latin typeface="Cooper Black" panose="0208090404030B020404" pitchFamily="18" charset="0"/>
            </a:endParaRPr>
          </a:p>
        </p:txBody>
      </p:sp>
      <p:sp>
        <p:nvSpPr>
          <p:cNvPr id="5" name="テキスト ボックス 4"/>
          <p:cNvSpPr txBox="1"/>
          <p:nvPr/>
        </p:nvSpPr>
        <p:spPr>
          <a:xfrm>
            <a:off x="770020" y="5003938"/>
            <a:ext cx="8526381" cy="338554"/>
          </a:xfrm>
          <a:prstGeom prst="rect">
            <a:avLst/>
          </a:prstGeom>
          <a:noFill/>
        </p:spPr>
        <p:txBody>
          <a:bodyPr wrap="square" rtlCol="0">
            <a:spAutoFit/>
          </a:bodyPr>
          <a:lstStyle/>
          <a:p>
            <a:r>
              <a:rPr kumimoji="1" lang="en-US" altLang="ja-JP" sz="1600" dirty="0" smtClean="0">
                <a:latin typeface="Cooper Black" panose="0208090404030B020404" pitchFamily="18" charset="0"/>
                <a:ea typeface="UD デジタル 教科書体 NK-B" panose="02020700000000000000" pitchFamily="18" charset="-128"/>
              </a:rPr>
              <a:t>ADAR</a:t>
            </a:r>
            <a:r>
              <a:rPr kumimoji="1" lang="ja-JP" altLang="en-US" sz="1600" dirty="0" smtClean="0">
                <a:latin typeface="Cooper Black" panose="0208090404030B020404" pitchFamily="18" charset="0"/>
                <a:ea typeface="UD デジタル 教科書体 NK-B" panose="02020700000000000000" pitchFamily="18" charset="-128"/>
              </a:rPr>
              <a:t>は、</a:t>
            </a:r>
            <a:r>
              <a:rPr kumimoji="1" lang="en-US" altLang="ja-JP" sz="1600" dirty="0" smtClean="0">
                <a:solidFill>
                  <a:srgbClr val="C00000"/>
                </a:solidFill>
                <a:latin typeface="Cooper Black" panose="0208090404030B020404" pitchFamily="18" charset="0"/>
                <a:ea typeface="UD デジタル 教科書体 NK-B" panose="02020700000000000000" pitchFamily="18" charset="-128"/>
              </a:rPr>
              <a:t>RNA</a:t>
            </a:r>
            <a:r>
              <a:rPr kumimoji="1" lang="ja-JP" altLang="en-US" sz="1600" dirty="0" smtClean="0">
                <a:solidFill>
                  <a:srgbClr val="C00000"/>
                </a:solidFill>
                <a:latin typeface="Cooper Black" panose="0208090404030B020404" pitchFamily="18" charset="0"/>
                <a:ea typeface="UD デジタル 教科書体 NK-B" panose="02020700000000000000" pitchFamily="18" charset="-128"/>
              </a:rPr>
              <a:t>編集酵素</a:t>
            </a:r>
            <a:r>
              <a:rPr kumimoji="1" lang="ja-JP" altLang="en-US" sz="1600" dirty="0" smtClean="0">
                <a:latin typeface="Cooper Black" panose="0208090404030B020404" pitchFamily="18" charset="0"/>
                <a:ea typeface="UD デジタル 教科書体 NK-B" panose="02020700000000000000" pitchFamily="18" charset="-128"/>
              </a:rPr>
              <a:t>（</a:t>
            </a:r>
            <a:r>
              <a:rPr kumimoji="1" lang="en-US" altLang="ja-JP" sz="1600" dirty="0" smtClean="0">
                <a:latin typeface="Cooper Black" panose="0208090404030B020404" pitchFamily="18" charset="0"/>
                <a:ea typeface="UD デジタル 教科書体 NK-B" panose="02020700000000000000" pitchFamily="18" charset="-128"/>
              </a:rPr>
              <a:t>Adenosine deaminase acting on RNA</a:t>
            </a:r>
            <a:r>
              <a:rPr kumimoji="1" lang="ja-JP" altLang="en-US" sz="1600" dirty="0" smtClean="0">
                <a:latin typeface="Cooper Black" panose="0208090404030B020404" pitchFamily="18" charset="0"/>
                <a:ea typeface="UD デジタル 教科書体 NK-B" panose="02020700000000000000" pitchFamily="18" charset="-128"/>
              </a:rPr>
              <a:t>）細胞内に存在する</a:t>
            </a:r>
            <a:endParaRPr kumimoji="1" lang="ja-JP" altLang="en-US" sz="1600" dirty="0">
              <a:latin typeface="Cooper Black" panose="0208090404030B020404" pitchFamily="18" charset="0"/>
              <a:ea typeface="UD デジタル 教科書体 NK-B" panose="02020700000000000000" pitchFamily="18" charset="-128"/>
            </a:endParaRPr>
          </a:p>
        </p:txBody>
      </p:sp>
    </p:spTree>
    <p:extLst>
      <p:ext uri="{BB962C8B-B14F-4D97-AF65-F5344CB8AC3E}">
        <p14:creationId xmlns:p14="http://schemas.microsoft.com/office/powerpoint/2010/main" val="18635479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032000" y="1337287"/>
          <a:ext cx="8692146" cy="3235960"/>
        </p:xfrm>
        <a:graphic>
          <a:graphicData uri="http://schemas.openxmlformats.org/drawingml/2006/table">
            <a:tbl>
              <a:tblPr firstRow="1" bandRow="1">
                <a:tableStyleId>{6E25E649-3F16-4E02-A733-19D2CDBF48F0}</a:tableStyleId>
              </a:tblPr>
              <a:tblGrid>
                <a:gridCol w="648098">
                  <a:extLst>
                    <a:ext uri="{9D8B030D-6E8A-4147-A177-3AD203B41FA5}">
                      <a16:colId xmlns:a16="http://schemas.microsoft.com/office/drawing/2014/main" val="3594354918"/>
                    </a:ext>
                  </a:extLst>
                </a:gridCol>
                <a:gridCol w="2172639">
                  <a:extLst>
                    <a:ext uri="{9D8B030D-6E8A-4147-A177-3AD203B41FA5}">
                      <a16:colId xmlns:a16="http://schemas.microsoft.com/office/drawing/2014/main" val="3042442804"/>
                    </a:ext>
                  </a:extLst>
                </a:gridCol>
                <a:gridCol w="5871409">
                  <a:extLst>
                    <a:ext uri="{9D8B030D-6E8A-4147-A177-3AD203B41FA5}">
                      <a16:colId xmlns:a16="http://schemas.microsoft.com/office/drawing/2014/main" val="3862572266"/>
                    </a:ext>
                  </a:extLst>
                </a:gridCol>
              </a:tblGrid>
              <a:tr h="370840">
                <a:tc>
                  <a:txBody>
                    <a:bodyPr/>
                    <a:lstStyle/>
                    <a:p>
                      <a:pPr algn="ctr"/>
                      <a:endParaRPr kumimoji="1" lang="ja-JP" altLang="en-US" dirty="0">
                        <a:latin typeface="UD デジタル 教科書体 NK-R" panose="02020400000000000000" pitchFamily="18" charset="-128"/>
                        <a:ea typeface="UD デジタル 教科書体 NK-R" panose="02020400000000000000" pitchFamily="18" charset="-128"/>
                      </a:endParaRPr>
                    </a:p>
                  </a:txBody>
                  <a:tcPr>
                    <a:solidFill>
                      <a:srgbClr val="002060"/>
                    </a:solidFill>
                  </a:tcPr>
                </a:tc>
                <a:tc>
                  <a:txBody>
                    <a:bodyPr/>
                    <a:lstStyle/>
                    <a:p>
                      <a:pPr algn="ctr"/>
                      <a:r>
                        <a:rPr kumimoji="1" lang="ja-JP" altLang="en-US" dirty="0" smtClean="0">
                          <a:latin typeface="UD デジタル 教科書体 NK-R" panose="02020400000000000000" pitchFamily="18" charset="-128"/>
                          <a:ea typeface="UD デジタル 教科書体 NK-R" panose="02020400000000000000" pitchFamily="18" charset="-128"/>
                        </a:rPr>
                        <a:t>手法</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solidFill>
                      <a:srgbClr val="002060"/>
                    </a:solidFill>
                  </a:tcPr>
                </a:tc>
                <a:tc>
                  <a:txBody>
                    <a:bodyPr/>
                    <a:lstStyle/>
                    <a:p>
                      <a:pPr algn="ctr"/>
                      <a:r>
                        <a:rPr kumimoji="1" lang="ja-JP" altLang="en-US" dirty="0" smtClean="0">
                          <a:latin typeface="UD デジタル 教科書体 NK-R" panose="02020400000000000000" pitchFamily="18" charset="-128"/>
                          <a:ea typeface="UD デジタル 教科書体 NK-R" panose="02020400000000000000" pitchFamily="18" charset="-128"/>
                        </a:rPr>
                        <a:t>概要</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solidFill>
                      <a:srgbClr val="002060"/>
                    </a:solidFill>
                  </a:tcPr>
                </a:tc>
                <a:extLst>
                  <a:ext uri="{0D108BD9-81ED-4DB2-BD59-A6C34878D82A}">
                    <a16:rowId xmlns:a16="http://schemas.microsoft.com/office/drawing/2014/main" val="2435354366"/>
                  </a:ext>
                </a:extLst>
              </a:tr>
              <a:tr h="370840">
                <a:tc>
                  <a:txBody>
                    <a:bodyPr/>
                    <a:lstStyle/>
                    <a:p>
                      <a:pPr algn="ctr"/>
                      <a:endParaRPr kumimoji="1" lang="ja-JP" altLang="en-US" dirty="0">
                        <a:latin typeface="Forte" panose="03060902040502070203" pitchFamily="66" charset="0"/>
                      </a:endParaRPr>
                    </a:p>
                  </a:txBody>
                  <a:tcPr/>
                </a:tc>
                <a:tc>
                  <a:txBody>
                    <a:bodyPr/>
                    <a:lstStyle/>
                    <a:p>
                      <a:r>
                        <a:rPr lang="ja-JP" altLang="en-US" dirty="0" smtClean="0">
                          <a:latin typeface="UD デジタル 教科書体 NK-B" panose="02020700000000000000" pitchFamily="18" charset="-128"/>
                          <a:ea typeface="UD デジタル 教科書体 NK-B" panose="02020700000000000000" pitchFamily="18" charset="-128"/>
                        </a:rPr>
                        <a:t>一塩基編集</a:t>
                      </a:r>
                      <a:endParaRPr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lang="ja-JP" altLang="en-US" dirty="0"/>
                    </a:p>
                  </a:txBody>
                  <a:tcPr/>
                </a:tc>
                <a:extLst>
                  <a:ext uri="{0D108BD9-81ED-4DB2-BD59-A6C34878D82A}">
                    <a16:rowId xmlns:a16="http://schemas.microsoft.com/office/drawing/2014/main" val="1264793825"/>
                  </a:ext>
                </a:extLst>
              </a:tr>
              <a:tr h="370840">
                <a:tc>
                  <a:txBody>
                    <a:bodyPr/>
                    <a:lstStyle/>
                    <a:p>
                      <a:pPr algn="ctr"/>
                      <a:endParaRPr kumimoji="1" lang="ja-JP" altLang="en-US" dirty="0">
                        <a:latin typeface="Forte" panose="03060902040502070203" pitchFamily="66" charset="0"/>
                      </a:endParaRPr>
                    </a:p>
                  </a:txBody>
                  <a:tcPr/>
                </a:tc>
                <a:tc>
                  <a:txBody>
                    <a:bodyPr/>
                    <a:lstStyle/>
                    <a:p>
                      <a:r>
                        <a:rPr lang="ja-JP" altLang="en-US" dirty="0" smtClean="0">
                          <a:latin typeface="UD デジタル 教科書体 NK-B" panose="02020700000000000000" pitchFamily="18" charset="-128"/>
                          <a:ea typeface="UD デジタル 教科書体 NK-B" panose="02020700000000000000" pitchFamily="18" charset="-128"/>
                        </a:rPr>
                        <a:t>プライム編集</a:t>
                      </a:r>
                      <a:endParaRPr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lang="ja-JP" altLang="en-US" dirty="0"/>
                    </a:p>
                  </a:txBody>
                  <a:tcPr/>
                </a:tc>
                <a:extLst>
                  <a:ext uri="{0D108BD9-81ED-4DB2-BD59-A6C34878D82A}">
                    <a16:rowId xmlns:a16="http://schemas.microsoft.com/office/drawing/2014/main" val="1139188538"/>
                  </a:ext>
                </a:extLst>
              </a:tr>
              <a:tr h="370840">
                <a:tc>
                  <a:txBody>
                    <a:bodyPr/>
                    <a:lstStyle/>
                    <a:p>
                      <a:pPr algn="ctr"/>
                      <a:endParaRPr kumimoji="1" lang="ja-JP" altLang="en-US" dirty="0">
                        <a:latin typeface="Forte" panose="03060902040502070203" pitchFamily="66" charset="0"/>
                      </a:endParaRPr>
                    </a:p>
                  </a:txBody>
                  <a:tcPr/>
                </a:tc>
                <a:tc>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extLst>
                  <a:ext uri="{0D108BD9-81ED-4DB2-BD59-A6C34878D82A}">
                    <a16:rowId xmlns:a16="http://schemas.microsoft.com/office/drawing/2014/main" val="3261910062"/>
                  </a:ext>
                </a:extLst>
              </a:tr>
              <a:tr h="370840">
                <a:tc>
                  <a:txBody>
                    <a:bodyPr/>
                    <a:lstStyle/>
                    <a:p>
                      <a:pPr algn="ctr"/>
                      <a:endParaRPr kumimoji="1" lang="ja-JP" altLang="en-US" dirty="0">
                        <a:latin typeface="Forte" panose="03060902040502070203" pitchFamily="66" charset="0"/>
                      </a:endParaRPr>
                    </a:p>
                  </a:txBody>
                  <a:tcPr/>
                </a:tc>
                <a:tc>
                  <a:txBody>
                    <a:bodyPr/>
                    <a:lstStyle/>
                    <a:p>
                      <a:r>
                        <a:rPr kumimoji="1" lang="en-US" altLang="ja-JP" dirty="0" smtClean="0">
                          <a:latin typeface="Forte" panose="03060902040502070203" pitchFamily="66" charset="0"/>
                        </a:rPr>
                        <a:t>in vivo</a:t>
                      </a:r>
                      <a:r>
                        <a:rPr kumimoji="1" lang="ja-JP" altLang="en-US" dirty="0" smtClean="0">
                          <a:latin typeface="UD デジタル 教科書体 NK-B" panose="02020700000000000000" pitchFamily="18" charset="-128"/>
                          <a:ea typeface="UD デジタル 教科書体 NK-B" panose="02020700000000000000" pitchFamily="18" charset="-128"/>
                        </a:rPr>
                        <a:t>ゲノム編集</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dirty="0" smtClean="0">
                          <a:latin typeface="UD デジタル 教科書体 NK-R" panose="02020400000000000000" pitchFamily="18" charset="-128"/>
                          <a:ea typeface="UD デジタル 教科書体 NK-R" panose="02020400000000000000" pitchFamily="18" charset="-128"/>
                        </a:rPr>
                        <a:t>非分裂細胞ノックイン。ヒト疾患のゲノム治療の可能性。</a:t>
                      </a:r>
                      <a:endParaRPr kumimoji="1" lang="en-US" altLang="ja-JP" dirty="0" smtClean="0">
                        <a:latin typeface="UD デジタル 教科書体 NK-R" panose="02020400000000000000" pitchFamily="18" charset="-128"/>
                        <a:ea typeface="UD デジタル 教科書体 NK-R" panose="02020400000000000000" pitchFamily="18" charset="-128"/>
                      </a:endParaRPr>
                    </a:p>
                    <a:p>
                      <a:r>
                        <a:rPr kumimoji="1" lang="ja-JP" altLang="en-US" dirty="0" smtClean="0">
                          <a:latin typeface="UD デジタル 教科書体 NK-R" panose="02020400000000000000" pitchFamily="18" charset="-128"/>
                          <a:ea typeface="UD デジタル 教科書体 NK-R" panose="02020400000000000000" pitchFamily="18" charset="-128"/>
                        </a:rPr>
                        <a:t>アデノ随伴ウイルス</a:t>
                      </a:r>
                      <a:r>
                        <a:rPr kumimoji="1" lang="en-US" altLang="ja-JP" dirty="0" smtClean="0">
                          <a:latin typeface="UD デジタル 教科書体 NK-R" panose="02020400000000000000" pitchFamily="18" charset="-128"/>
                          <a:ea typeface="UD デジタル 教科書体 NK-R" panose="02020400000000000000" pitchFamily="18" charset="-128"/>
                        </a:rPr>
                        <a:t>AAV-HDR</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extLst>
                  <a:ext uri="{0D108BD9-81ED-4DB2-BD59-A6C34878D82A}">
                    <a16:rowId xmlns:a16="http://schemas.microsoft.com/office/drawing/2014/main" val="4146306359"/>
                  </a:ext>
                </a:extLst>
              </a:tr>
              <a:tr h="370840">
                <a:tc>
                  <a:txBody>
                    <a:bodyPr/>
                    <a:lstStyle/>
                    <a:p>
                      <a:pPr algn="ctr"/>
                      <a:endParaRPr kumimoji="1" lang="ja-JP" altLang="en-US" dirty="0">
                        <a:latin typeface="Forte" panose="03060902040502070203" pitchFamily="66" charset="0"/>
                      </a:endParaRPr>
                    </a:p>
                  </a:txBody>
                  <a:tcPr/>
                </a:tc>
                <a:tc>
                  <a:txBody>
                    <a:bodyPr/>
                    <a:lstStyle/>
                    <a:p>
                      <a:r>
                        <a:rPr kumimoji="1" lang="ja-JP" altLang="en-US" dirty="0" smtClean="0">
                          <a:latin typeface="UD デジタル 教科書体 NK-B" panose="02020700000000000000" pitchFamily="18" charset="-128"/>
                          <a:ea typeface="UD デジタル 教科書体 NK-B" panose="02020700000000000000" pitchFamily="18" charset="-128"/>
                        </a:rPr>
                        <a:t>エピゲノム編集</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en-US" altLang="ja-JP" dirty="0" smtClean="0">
                          <a:latin typeface="UD デジタル 教科書体 NK-R" panose="02020400000000000000" pitchFamily="18" charset="-128"/>
                          <a:ea typeface="UD デジタル 教科書体 NK-R" panose="02020400000000000000" pitchFamily="18" charset="-128"/>
                        </a:rPr>
                        <a:t>DNA</a:t>
                      </a:r>
                      <a:r>
                        <a:rPr kumimoji="1" lang="ja-JP" altLang="en-US" dirty="0" smtClean="0">
                          <a:latin typeface="UD デジタル 教科書体 NK-R" panose="02020400000000000000" pitchFamily="18" charset="-128"/>
                          <a:ea typeface="UD デジタル 教科書体 NK-R" panose="02020400000000000000" pitchFamily="18" charset="-128"/>
                        </a:rPr>
                        <a:t>を切らず、置換せず</a:t>
                      </a:r>
                      <a:r>
                        <a:rPr kumimoji="1" lang="en-US" altLang="ja-JP" dirty="0" smtClean="0">
                          <a:latin typeface="UD デジタル 教科書体 NK-R" panose="02020400000000000000" pitchFamily="18" charset="-128"/>
                          <a:ea typeface="UD デジタル 教科書体 NK-R" panose="02020400000000000000" pitchFamily="18" charset="-128"/>
                        </a:rPr>
                        <a:t>DNA</a:t>
                      </a:r>
                      <a:r>
                        <a:rPr kumimoji="1" lang="ja-JP" altLang="en-US" dirty="0" smtClean="0">
                          <a:latin typeface="UD デジタル 教科書体 NK-R" panose="02020400000000000000" pitchFamily="18" charset="-128"/>
                          <a:ea typeface="UD デジタル 教科書体 NK-R" panose="02020400000000000000" pitchFamily="18" charset="-128"/>
                        </a:rPr>
                        <a:t>の発現を制御</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extLst>
                  <a:ext uri="{0D108BD9-81ED-4DB2-BD59-A6C34878D82A}">
                    <a16:rowId xmlns:a16="http://schemas.microsoft.com/office/drawing/2014/main" val="2671366501"/>
                  </a:ext>
                </a:extLst>
              </a:tr>
              <a:tr h="370840">
                <a:tc>
                  <a:txBody>
                    <a:bodyPr/>
                    <a:lstStyle/>
                    <a:p>
                      <a:pPr algn="ctr"/>
                      <a:endParaRPr kumimoji="1" lang="ja-JP" altLang="en-US" dirty="0">
                        <a:latin typeface="Forte" panose="03060902040502070203" pitchFamily="66" charset="0"/>
                      </a:endParaRPr>
                    </a:p>
                  </a:txBody>
                  <a:tcPr/>
                </a:tc>
                <a:tc>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extLst>
                  <a:ext uri="{0D108BD9-81ED-4DB2-BD59-A6C34878D82A}">
                    <a16:rowId xmlns:a16="http://schemas.microsoft.com/office/drawing/2014/main" val="3578394380"/>
                  </a:ext>
                </a:extLst>
              </a:tr>
              <a:tr h="370840">
                <a:tc>
                  <a:txBody>
                    <a:bodyPr/>
                    <a:lstStyle/>
                    <a:p>
                      <a:pPr algn="ctr"/>
                      <a:endParaRPr kumimoji="1" lang="ja-JP" altLang="en-US" dirty="0">
                        <a:latin typeface="Forte" panose="03060902040502070203" pitchFamily="66" charset="0"/>
                      </a:endParaRPr>
                    </a:p>
                  </a:txBody>
                  <a:tcPr/>
                </a:tc>
                <a:tc>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extLst>
                  <a:ext uri="{0D108BD9-81ED-4DB2-BD59-A6C34878D82A}">
                    <a16:rowId xmlns:a16="http://schemas.microsoft.com/office/drawing/2014/main" val="1657468712"/>
                  </a:ext>
                </a:extLst>
              </a:tr>
            </a:tbl>
          </a:graphicData>
        </a:graphic>
      </p:graphicFrame>
      <p:sp>
        <p:nvSpPr>
          <p:cNvPr id="7" name="テキスト ボックス 6"/>
          <p:cNvSpPr txBox="1"/>
          <p:nvPr/>
        </p:nvSpPr>
        <p:spPr>
          <a:xfrm>
            <a:off x="3625515" y="5109410"/>
            <a:ext cx="4523874" cy="369332"/>
          </a:xfrm>
          <a:prstGeom prst="rect">
            <a:avLst/>
          </a:prstGeom>
          <a:noFill/>
        </p:spPr>
        <p:txBody>
          <a:bodyPr wrap="square" rtlCol="0">
            <a:spAutoFit/>
          </a:bodyPr>
          <a:lstStyle/>
          <a:p>
            <a:r>
              <a:rPr kumimoji="1" lang="ja-JP" altLang="en-US" dirty="0" smtClean="0"/>
              <a:t>ローカルデザリング</a:t>
            </a:r>
            <a:endParaRPr kumimoji="1" lang="ja-JP" altLang="en-US" dirty="0"/>
          </a:p>
        </p:txBody>
      </p:sp>
      <p:sp>
        <p:nvSpPr>
          <p:cNvPr id="8" name="テキスト ボックス 7"/>
          <p:cNvSpPr txBox="1"/>
          <p:nvPr/>
        </p:nvSpPr>
        <p:spPr>
          <a:xfrm>
            <a:off x="3344779" y="617621"/>
            <a:ext cx="3761874" cy="369332"/>
          </a:xfrm>
          <a:prstGeom prst="rect">
            <a:avLst/>
          </a:prstGeom>
          <a:noFill/>
        </p:spPr>
        <p:txBody>
          <a:bodyPr wrap="square" rtlCol="0">
            <a:spAutoFit/>
          </a:bodyPr>
          <a:lstStyle/>
          <a:p>
            <a:r>
              <a:rPr kumimoji="1" lang="ja-JP" altLang="en-US" dirty="0" smtClean="0"/>
              <a:t>アデノ随伴ウイルス</a:t>
            </a:r>
            <a:endParaRPr kumimoji="1" lang="ja-JP" altLang="en-US" dirty="0"/>
          </a:p>
        </p:txBody>
      </p:sp>
    </p:spTree>
    <p:extLst>
      <p:ext uri="{BB962C8B-B14F-4D97-AF65-F5344CB8AC3E}">
        <p14:creationId xmlns:p14="http://schemas.microsoft.com/office/powerpoint/2010/main" val="3895151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1.wp.com/sato-ayumi.com/wp-content/uploads/2019/10/7.png?resize=550%2C251&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138" y="287365"/>
            <a:ext cx="5238750" cy="239077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p:cNvGrpSpPr/>
          <p:nvPr/>
        </p:nvGrpSpPr>
        <p:grpSpPr>
          <a:xfrm>
            <a:off x="2202838" y="3344803"/>
            <a:ext cx="6941162" cy="3278833"/>
            <a:chOff x="2202838" y="3344803"/>
            <a:chExt cx="6941162" cy="3278833"/>
          </a:xfrm>
        </p:grpSpPr>
        <p:pic>
          <p:nvPicPr>
            <p:cNvPr id="1028" name="Picture 4" descr="https://ruo.mbl.co.jp/bio/product/epigenome/images/inosine-edit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838" y="3344803"/>
              <a:ext cx="63246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3048000" y="6392804"/>
              <a:ext cx="6096000" cy="230832"/>
            </a:xfrm>
            <a:prstGeom prst="rect">
              <a:avLst/>
            </a:prstGeom>
          </p:spPr>
          <p:txBody>
            <a:bodyPr>
              <a:spAutoFit/>
            </a:bodyPr>
            <a:lstStyle/>
            <a:p>
              <a:pPr algn="ctr"/>
              <a:r>
                <a:rPr lang="ja-JP" altLang="en-US" sz="900" dirty="0" smtClean="0">
                  <a:latin typeface="Meiryo UI" panose="020B0604030504040204" pitchFamily="50" charset="-128"/>
                  <a:ea typeface="Meiryo UI" panose="020B0604030504040204" pitchFamily="50" charset="-128"/>
                </a:rPr>
                <a:t>（出典）</a:t>
              </a:r>
              <a:r>
                <a:rPr lang="en-US" altLang="ja-JP" sz="900" dirty="0" smtClean="0">
                  <a:latin typeface="Meiryo UI" panose="020B0604030504040204" pitchFamily="50" charset="-128"/>
                  <a:ea typeface="Meiryo UI" panose="020B0604030504040204" pitchFamily="50" charset="-128"/>
                </a:rPr>
                <a:t>https</a:t>
              </a:r>
              <a:r>
                <a:rPr lang="en-US" altLang="ja-JP" sz="900" dirty="0">
                  <a:latin typeface="Meiryo UI" panose="020B0604030504040204" pitchFamily="50" charset="-128"/>
                  <a:ea typeface="Meiryo UI" panose="020B0604030504040204" pitchFamily="50" charset="-128"/>
                </a:rPr>
                <a:t>://ruo.mbl.co.jp/bio/product/epigenetics/article/RNA-modification.html</a:t>
              </a:r>
              <a:endParaRPr lang="ja-JP" altLang="en-US" sz="90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2542515" y="4101219"/>
              <a:ext cx="1119612" cy="338554"/>
            </a:xfrm>
            <a:prstGeom prst="rect">
              <a:avLst/>
            </a:prstGeom>
            <a:noFill/>
          </p:spPr>
          <p:txBody>
            <a:bodyPr wrap="square" rtlCol="0">
              <a:spAutoFit/>
            </a:bodyPr>
            <a:lstStyle/>
            <a:p>
              <a:r>
                <a:rPr kumimoji="1" lang="ja-JP" altLang="en-US" sz="1600" dirty="0" smtClean="0">
                  <a:solidFill>
                    <a:srgbClr val="C00000"/>
                  </a:solidFill>
                  <a:latin typeface="UD デジタル 教科書体 NK-B" panose="02020700000000000000" pitchFamily="18" charset="-128"/>
                  <a:ea typeface="UD デジタル 教科書体 NK-B" panose="02020700000000000000" pitchFamily="18" charset="-128"/>
                </a:rPr>
                <a:t>アデノシン</a:t>
              </a:r>
              <a:endParaRPr kumimoji="1" lang="ja-JP" altLang="en-US" sz="1600"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7" name="テキスト ボックス 6"/>
            <p:cNvSpPr txBox="1"/>
            <p:nvPr/>
          </p:nvSpPr>
          <p:spPr>
            <a:xfrm>
              <a:off x="4466118" y="4101219"/>
              <a:ext cx="1119612" cy="338554"/>
            </a:xfrm>
            <a:prstGeom prst="rect">
              <a:avLst/>
            </a:prstGeom>
            <a:noFill/>
          </p:spPr>
          <p:txBody>
            <a:bodyPr wrap="square" rtlCol="0">
              <a:spAutoFit/>
            </a:bodyPr>
            <a:lstStyle/>
            <a:p>
              <a:pPr algn="ctr"/>
              <a:r>
                <a:rPr kumimoji="1" lang="ja-JP" altLang="en-US" sz="1600" dirty="0" smtClean="0">
                  <a:solidFill>
                    <a:srgbClr val="C00000"/>
                  </a:solidFill>
                  <a:latin typeface="UD デジタル 教科書体 NK-B" panose="02020700000000000000" pitchFamily="18" charset="-128"/>
                  <a:ea typeface="UD デジタル 教科書体 NK-B" panose="02020700000000000000" pitchFamily="18" charset="-128"/>
                </a:rPr>
                <a:t>イノシン</a:t>
              </a:r>
              <a:endParaRPr kumimoji="1" lang="ja-JP" altLang="en-US" sz="1600"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p:cNvSpPr txBox="1"/>
            <p:nvPr/>
          </p:nvSpPr>
          <p:spPr>
            <a:xfrm>
              <a:off x="6864901" y="4101219"/>
              <a:ext cx="1119612" cy="338554"/>
            </a:xfrm>
            <a:prstGeom prst="rect">
              <a:avLst/>
            </a:prstGeom>
            <a:noFill/>
          </p:spPr>
          <p:txBody>
            <a:bodyPr wrap="square" rtlCol="0">
              <a:spAutoFit/>
            </a:bodyPr>
            <a:lstStyle/>
            <a:p>
              <a:pPr algn="ctr"/>
              <a:r>
                <a:rPr kumimoji="1" lang="ja-JP" altLang="en-US" sz="1600" dirty="0" smtClean="0">
                  <a:solidFill>
                    <a:srgbClr val="C00000"/>
                  </a:solidFill>
                  <a:latin typeface="UD デジタル 教科書体 NK-B" panose="02020700000000000000" pitchFamily="18" charset="-128"/>
                  <a:ea typeface="UD デジタル 教科書体 NK-B" panose="02020700000000000000" pitchFamily="18" charset="-128"/>
                </a:rPr>
                <a:t>グア</a:t>
              </a:r>
              <a:r>
                <a:rPr lang="ja-JP" altLang="en-US" sz="1600" dirty="0" smtClean="0">
                  <a:solidFill>
                    <a:srgbClr val="C00000"/>
                  </a:solidFill>
                  <a:latin typeface="UD デジタル 教科書体 NK-B" panose="02020700000000000000" pitchFamily="18" charset="-128"/>
                  <a:ea typeface="UD デジタル 教科書体 NK-B" panose="02020700000000000000" pitchFamily="18" charset="-128"/>
                </a:rPr>
                <a:t>ノ</a:t>
              </a:r>
              <a:r>
                <a:rPr kumimoji="1" lang="ja-JP" altLang="en-US" sz="1600" dirty="0" smtClean="0">
                  <a:solidFill>
                    <a:srgbClr val="C00000"/>
                  </a:solidFill>
                  <a:latin typeface="UD デジタル 教科書体 NK-B" panose="02020700000000000000" pitchFamily="18" charset="-128"/>
                  <a:ea typeface="UD デジタル 教科書体 NK-B" panose="02020700000000000000" pitchFamily="18" charset="-128"/>
                </a:rPr>
                <a:t>シン</a:t>
              </a:r>
              <a:endParaRPr kumimoji="1" lang="ja-JP" altLang="en-US" sz="1600" dirty="0">
                <a:solidFill>
                  <a:srgbClr val="C00000"/>
                </a:solidFill>
                <a:latin typeface="UD デジタル 教科書体 NK-B" panose="02020700000000000000" pitchFamily="18" charset="-128"/>
                <a:ea typeface="UD デジタル 教科書体 NK-B" panose="02020700000000000000" pitchFamily="18" charset="-128"/>
              </a:endParaRPr>
            </a:p>
          </p:txBody>
        </p:sp>
      </p:grpSp>
    </p:spTree>
    <p:extLst>
      <p:ext uri="{BB962C8B-B14F-4D97-AF65-F5344CB8AC3E}">
        <p14:creationId xmlns:p14="http://schemas.microsoft.com/office/powerpoint/2010/main" val="33534775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108110" y="197836"/>
            <a:ext cx="5857875" cy="1552575"/>
          </a:xfrm>
          <a:prstGeom prst="rect">
            <a:avLst/>
          </a:prstGeom>
        </p:spPr>
      </p:pic>
      <p:sp>
        <p:nvSpPr>
          <p:cNvPr id="4" name="角丸四角形 3"/>
          <p:cNvSpPr/>
          <p:nvPr/>
        </p:nvSpPr>
        <p:spPr>
          <a:xfrm>
            <a:off x="1033612" y="3429000"/>
            <a:ext cx="1190604" cy="1635234"/>
          </a:xfrm>
          <a:prstGeom prst="roundRect">
            <a:avLst>
              <a:gd name="adj" fmla="val 118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3"/>
          <a:stretch>
            <a:fillRect/>
          </a:stretch>
        </p:blipFill>
        <p:spPr>
          <a:xfrm>
            <a:off x="3127160" y="1750411"/>
            <a:ext cx="5838825" cy="1543050"/>
          </a:xfrm>
          <a:prstGeom prst="rect">
            <a:avLst/>
          </a:prstGeom>
        </p:spPr>
      </p:pic>
      <p:cxnSp>
        <p:nvCxnSpPr>
          <p:cNvPr id="6" name="直線矢印コネクタ 5"/>
          <p:cNvCxnSpPr/>
          <p:nvPr/>
        </p:nvCxnSpPr>
        <p:spPr>
          <a:xfrm>
            <a:off x="4283676" y="2447795"/>
            <a:ext cx="749643"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311900" y="2447795"/>
            <a:ext cx="1159819"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 name="角丸四角形 4"/>
          <p:cNvSpPr/>
          <p:nvPr/>
        </p:nvSpPr>
        <p:spPr>
          <a:xfrm>
            <a:off x="3550508" y="4867814"/>
            <a:ext cx="2215978" cy="576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アデノシン・デアミナーゼが</a:t>
            </a:r>
            <a:endParaRPr kumimoji="1" lang="ja-JP" altLang="en-US" dirty="0"/>
          </a:p>
        </p:txBody>
      </p:sp>
      <p:sp>
        <p:nvSpPr>
          <p:cNvPr id="7" name="テキスト ボックス 6"/>
          <p:cNvSpPr txBox="1"/>
          <p:nvPr/>
        </p:nvSpPr>
        <p:spPr>
          <a:xfrm>
            <a:off x="4132133" y="1937730"/>
            <a:ext cx="934137" cy="400110"/>
          </a:xfrm>
          <a:prstGeom prst="rect">
            <a:avLst/>
          </a:prstGeom>
          <a:noFill/>
        </p:spPr>
        <p:txBody>
          <a:bodyPr wrap="square" rtlCol="0">
            <a:spAutoFit/>
          </a:bodyPr>
          <a:lstStyle/>
          <a:p>
            <a:pPr algn="ctr"/>
            <a:r>
              <a:rPr kumimoji="1" lang="en-US" altLang="ja-JP" sz="2000" dirty="0" smtClean="0">
                <a:solidFill>
                  <a:srgbClr val="C00000"/>
                </a:solidFill>
                <a:latin typeface="72 Black" panose="020B0A04030603020204" pitchFamily="34" charset="0"/>
                <a:cs typeface="72 Black" panose="020B0A04030603020204" pitchFamily="34" charset="0"/>
              </a:rPr>
              <a:t>A</a:t>
            </a:r>
            <a:r>
              <a:rPr kumimoji="1" lang="ja-JP" altLang="en-US" sz="2000" dirty="0" smtClean="0">
                <a:solidFill>
                  <a:srgbClr val="C00000"/>
                </a:solidFill>
                <a:latin typeface="72 Black" panose="020B0A04030603020204" pitchFamily="34" charset="0"/>
                <a:cs typeface="72 Black" panose="020B0A04030603020204" pitchFamily="34" charset="0"/>
              </a:rPr>
              <a:t>→</a:t>
            </a:r>
            <a:r>
              <a:rPr kumimoji="1" lang="en-US" altLang="ja-JP" sz="2000" dirty="0" smtClean="0">
                <a:solidFill>
                  <a:srgbClr val="C00000"/>
                </a:solidFill>
                <a:latin typeface="72 Black" panose="020B0A04030603020204" pitchFamily="34" charset="0"/>
                <a:cs typeface="72 Black" panose="020B0A04030603020204" pitchFamily="34" charset="0"/>
              </a:rPr>
              <a:t>I</a:t>
            </a:r>
            <a:endParaRPr kumimoji="1" lang="ja-JP" altLang="en-US" sz="2000" dirty="0">
              <a:solidFill>
                <a:srgbClr val="C00000"/>
              </a:solidFill>
              <a:latin typeface="72 Black" panose="020B0A04030603020204" pitchFamily="34" charset="0"/>
              <a:cs typeface="72 Black" panose="020B0A04030603020204" pitchFamily="34" charset="0"/>
            </a:endParaRPr>
          </a:p>
        </p:txBody>
      </p:sp>
      <p:sp>
        <p:nvSpPr>
          <p:cNvPr id="15" name="テキスト ボックス 14"/>
          <p:cNvSpPr txBox="1"/>
          <p:nvPr/>
        </p:nvSpPr>
        <p:spPr>
          <a:xfrm>
            <a:off x="6537582" y="3877675"/>
            <a:ext cx="2054483" cy="646331"/>
          </a:xfrm>
          <a:prstGeom prst="rect">
            <a:avLst/>
          </a:prstGeom>
          <a:noFill/>
        </p:spPr>
        <p:txBody>
          <a:bodyPr wrap="square" rtlCol="0">
            <a:spAutoFit/>
          </a:bodyPr>
          <a:lstStyle/>
          <a:p>
            <a:pPr algn="ctr"/>
            <a:r>
              <a:rPr kumimoji="1" lang="en-US" altLang="ja-JP" dirty="0" smtClean="0">
                <a:solidFill>
                  <a:srgbClr val="C00000"/>
                </a:solidFill>
                <a:latin typeface="72 Black" panose="020B0A04030603020204" pitchFamily="34" charset="0"/>
                <a:cs typeface="72 Black" panose="020B0A04030603020204" pitchFamily="34" charset="0"/>
              </a:rPr>
              <a:t>I</a:t>
            </a:r>
            <a:r>
              <a:rPr kumimoji="1" lang="ja-JP" altLang="en-US" dirty="0" smtClean="0">
                <a:solidFill>
                  <a:srgbClr val="C00000"/>
                </a:solidFill>
                <a:latin typeface="72 Black" panose="020B0A04030603020204" pitchFamily="34" charset="0"/>
                <a:cs typeface="72 Black" panose="020B0A04030603020204" pitchFamily="34" charset="0"/>
              </a:rPr>
              <a:t>→</a:t>
            </a:r>
            <a:r>
              <a:rPr kumimoji="1" lang="en-US" altLang="ja-JP" dirty="0" smtClean="0">
                <a:solidFill>
                  <a:srgbClr val="C00000"/>
                </a:solidFill>
                <a:latin typeface="72 Black" panose="020B0A04030603020204" pitchFamily="34" charset="0"/>
                <a:cs typeface="72 Black" panose="020B0A04030603020204" pitchFamily="34" charset="0"/>
              </a:rPr>
              <a:t>G</a:t>
            </a:r>
            <a:r>
              <a:rPr kumimoji="1" lang="ja-JP" altLang="en-US" dirty="0" smtClean="0">
                <a:solidFill>
                  <a:srgbClr val="C00000"/>
                </a:solidFill>
                <a:latin typeface="72 Black" panose="020B0A04030603020204" pitchFamily="34" charset="0"/>
                <a:cs typeface="72 Black" panose="020B0A04030603020204" pitchFamily="34" charset="0"/>
              </a:rPr>
              <a:t>として翻訳され</a:t>
            </a:r>
            <a:r>
              <a:rPr kumimoji="1" lang="ja-JP" altLang="en-US" dirty="0" err="1" smtClean="0">
                <a:solidFill>
                  <a:srgbClr val="C00000"/>
                </a:solidFill>
                <a:latin typeface="72 Black" panose="020B0A04030603020204" pitchFamily="34" charset="0"/>
                <a:cs typeface="72 Black" panose="020B0A04030603020204" pitchFamily="34" charset="0"/>
              </a:rPr>
              <a:t>う</a:t>
            </a:r>
            <a:endParaRPr kumimoji="1" lang="ja-JP" altLang="en-US" dirty="0">
              <a:solidFill>
                <a:srgbClr val="C00000"/>
              </a:solidFill>
              <a:latin typeface="72 Black" panose="020B0A04030603020204" pitchFamily="34" charset="0"/>
              <a:cs typeface="72 Black" panose="020B0A04030603020204" pitchFamily="34" charset="0"/>
            </a:endParaRPr>
          </a:p>
        </p:txBody>
      </p:sp>
    </p:spTree>
    <p:extLst>
      <p:ext uri="{BB962C8B-B14F-4D97-AF65-F5344CB8AC3E}">
        <p14:creationId xmlns:p14="http://schemas.microsoft.com/office/powerpoint/2010/main" val="1454880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377692" y="700166"/>
            <a:ext cx="9651443" cy="5266068"/>
          </a:xfrm>
          <a:prstGeom prst="rect">
            <a:avLst/>
          </a:prstGeom>
        </p:spPr>
      </p:pic>
    </p:spTree>
    <p:extLst>
      <p:ext uri="{BB962C8B-B14F-4D97-AF65-F5344CB8AC3E}">
        <p14:creationId xmlns:p14="http://schemas.microsoft.com/office/powerpoint/2010/main" val="2922265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470039" y="140881"/>
          <a:ext cx="11055022" cy="8966200"/>
        </p:xfrm>
        <a:graphic>
          <a:graphicData uri="http://schemas.openxmlformats.org/drawingml/2006/table">
            <a:tbl>
              <a:tblPr firstRow="1" bandRow="1">
                <a:tableStyleId>{21E4AEA4-8DFA-4A89-87EB-49C32662AFE0}</a:tableStyleId>
              </a:tblPr>
              <a:tblGrid>
                <a:gridCol w="1856701">
                  <a:extLst>
                    <a:ext uri="{9D8B030D-6E8A-4147-A177-3AD203B41FA5}">
                      <a16:colId xmlns:a16="http://schemas.microsoft.com/office/drawing/2014/main" val="2770750493"/>
                    </a:ext>
                  </a:extLst>
                </a:gridCol>
                <a:gridCol w="9198321">
                  <a:extLst>
                    <a:ext uri="{9D8B030D-6E8A-4147-A177-3AD203B41FA5}">
                      <a16:colId xmlns:a16="http://schemas.microsoft.com/office/drawing/2014/main" val="781155434"/>
                    </a:ext>
                  </a:extLst>
                </a:gridCol>
              </a:tblGrid>
              <a:tr h="370840">
                <a:tc>
                  <a:txBody>
                    <a:bodyPr/>
                    <a:lstStyle/>
                    <a:p>
                      <a:pPr algn="ctr"/>
                      <a:r>
                        <a:rPr kumimoji="1" lang="en-US" altLang="ja-JP" sz="1600" dirty="0" err="1" smtClean="0">
                          <a:solidFill>
                            <a:schemeClr val="bg1"/>
                          </a:solidFill>
                          <a:latin typeface="Meiryo UI" panose="020B0604030504040204" pitchFamily="50" charset="-128"/>
                          <a:ea typeface="Meiryo UI" panose="020B0604030504040204" pitchFamily="50" charset="-128"/>
                        </a:rPr>
                        <a:t>Cas</a:t>
                      </a:r>
                      <a:r>
                        <a:rPr kumimoji="1" lang="ja-JP" altLang="en-US" sz="1600" dirty="0" smtClean="0">
                          <a:solidFill>
                            <a:schemeClr val="bg1"/>
                          </a:solidFill>
                          <a:latin typeface="Meiryo UI" panose="020B0604030504040204" pitchFamily="50" charset="-128"/>
                          <a:ea typeface="Meiryo UI" panose="020B0604030504040204" pitchFamily="50" charset="-128"/>
                        </a:rPr>
                        <a:t>タンパク質</a:t>
                      </a:r>
                      <a:endParaRPr kumimoji="1" lang="ja-JP" altLang="en-US" sz="1600" b="1" dirty="0">
                        <a:solidFill>
                          <a:schemeClr val="bg1"/>
                        </a:solidFill>
                        <a:latin typeface="Meiryo UI" panose="020B0604030504040204" pitchFamily="50" charset="-128"/>
                        <a:ea typeface="Meiryo UI" panose="020B0604030504040204" pitchFamily="50" charset="-128"/>
                      </a:endParaRPr>
                    </a:p>
                  </a:txBody>
                  <a:tcPr>
                    <a:solidFill>
                      <a:schemeClr val="accent6">
                        <a:lumMod val="50000"/>
                      </a:schemeClr>
                    </a:solidFill>
                  </a:tcPr>
                </a:tc>
                <a:tc>
                  <a:txBody>
                    <a:bodyPr/>
                    <a:lstStyle/>
                    <a:p>
                      <a:pPr algn="ctr"/>
                      <a:r>
                        <a:rPr kumimoji="1" lang="ja-JP" altLang="en-US" dirty="0" smtClean="0"/>
                        <a:t>機能</a:t>
                      </a:r>
                      <a:endParaRPr kumimoji="1" lang="ja-JP" altLang="en-US" b="1" dirty="0">
                        <a:latin typeface="Meiryo UI" panose="020B0604030504040204" pitchFamily="50" charset="-128"/>
                        <a:ea typeface="Meiryo UI" panose="020B0604030504040204" pitchFamily="50" charset="-128"/>
                      </a:endParaRPr>
                    </a:p>
                  </a:txBody>
                  <a:tcPr>
                    <a:solidFill>
                      <a:schemeClr val="accent6">
                        <a:lumMod val="50000"/>
                      </a:schemeClr>
                    </a:solidFill>
                  </a:tcPr>
                </a:tc>
                <a:extLst>
                  <a:ext uri="{0D108BD9-81ED-4DB2-BD59-A6C34878D82A}">
                    <a16:rowId xmlns:a16="http://schemas.microsoft.com/office/drawing/2014/main" val="2355201695"/>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a:t>
                      </a:r>
                      <a:endParaRPr kumimoji="1" lang="ja-JP" altLang="en-US" sz="2400" b="1" dirty="0">
                        <a:latin typeface="Cooper Black" panose="0208090404030B020404" pitchFamily="18" charset="0"/>
                      </a:endParaRPr>
                    </a:p>
                  </a:txBody>
                  <a:tcPr anchor="ctr"/>
                </a:tc>
                <a:tc>
                  <a:txBody>
                    <a:bodyPr/>
                    <a:lstStyle/>
                    <a:p>
                      <a:r>
                        <a:rPr kumimoji="1" lang="en-US" altLang="ja-JP" sz="1600" kern="1200" dirty="0" err="1" smtClean="0">
                          <a:effectLst/>
                          <a:latin typeface="Meiryo UI" panose="020B0604030504040204" pitchFamily="50" charset="-128"/>
                          <a:ea typeface="Meiryo UI" panose="020B0604030504040204" pitchFamily="50" charset="-128"/>
                        </a:rPr>
                        <a:t>Cas</a:t>
                      </a:r>
                      <a:r>
                        <a:rPr kumimoji="1" lang="ja-JP" altLang="en-US" sz="1600" kern="1200" dirty="0" smtClean="0">
                          <a:effectLst/>
                          <a:latin typeface="Meiryo UI" panose="020B0604030504040204" pitchFamily="50" charset="-128"/>
                          <a:ea typeface="Meiryo UI" panose="020B0604030504040204" pitchFamily="50" charset="-128"/>
                        </a:rPr>
                        <a:t>１は、ウイルスが細胞に侵入してくると、</a:t>
                      </a:r>
                      <a:r>
                        <a:rPr kumimoji="1" lang="en-US" altLang="ja-JP" sz="1600" kern="1200" dirty="0" smtClean="0">
                          <a:effectLst/>
                          <a:latin typeface="Meiryo UI" panose="020B0604030504040204" pitchFamily="50" charset="-128"/>
                          <a:ea typeface="Meiryo UI" panose="020B0604030504040204" pitchFamily="50" charset="-128"/>
                        </a:rPr>
                        <a:t>Cas2</a:t>
                      </a:r>
                      <a:r>
                        <a:rPr kumimoji="1" lang="ja-JP" altLang="en-US" sz="1600" kern="1200" dirty="0" smtClean="0">
                          <a:effectLst/>
                          <a:latin typeface="Meiryo UI" panose="020B0604030504040204" pitchFamily="50" charset="-128"/>
                          <a:ea typeface="Meiryo UI" panose="020B0604030504040204" pitchFamily="50" charset="-128"/>
                        </a:rPr>
                        <a:t>と共に複合体を形成し、ウイルスの</a:t>
                      </a:r>
                      <a:r>
                        <a:rPr kumimoji="1" lang="en-US" altLang="ja-JP" sz="1600" kern="1200" dirty="0" smtClean="0">
                          <a:effectLst/>
                          <a:latin typeface="Meiryo UI" panose="020B0604030504040204" pitchFamily="50" charset="-128"/>
                          <a:ea typeface="Meiryo UI" panose="020B0604030504040204" pitchFamily="50" charset="-128"/>
                        </a:rPr>
                        <a:t>DNA</a:t>
                      </a:r>
                      <a:r>
                        <a:rPr kumimoji="1" lang="ja-JP" altLang="en-US" sz="1600" kern="1200" dirty="0" smtClean="0">
                          <a:effectLst/>
                          <a:latin typeface="Meiryo UI" panose="020B0604030504040204" pitchFamily="50" charset="-128"/>
                          <a:ea typeface="Meiryo UI" panose="020B0604030504040204" pitchFamily="50" charset="-128"/>
                        </a:rPr>
                        <a:t>を切断し、細胞の</a:t>
                      </a:r>
                      <a:r>
                        <a:rPr kumimoji="1" lang="en-US" altLang="ja-JP" sz="1600" kern="1200" dirty="0" smtClean="0">
                          <a:effectLst/>
                          <a:latin typeface="Meiryo UI" panose="020B0604030504040204" pitchFamily="50" charset="-128"/>
                          <a:ea typeface="Meiryo UI" panose="020B0604030504040204" pitchFamily="50" charset="-128"/>
                        </a:rPr>
                        <a:t>DNA</a:t>
                      </a:r>
                      <a:r>
                        <a:rPr kumimoji="1" lang="ja-JP" altLang="en-US" sz="1600" kern="1200" dirty="0" smtClean="0">
                          <a:effectLst/>
                          <a:latin typeface="Meiryo UI" panose="020B0604030504040204" pitchFamily="50" charset="-128"/>
                          <a:ea typeface="Meiryo UI" panose="020B0604030504040204" pitchFamily="50" charset="-128"/>
                        </a:rPr>
                        <a:t>を</a:t>
                      </a:r>
                      <a:r>
                        <a:rPr kumimoji="1" lang="en-US" altLang="ja-JP" sz="1600" kern="1200" dirty="0" smtClean="0">
                          <a:effectLst/>
                          <a:latin typeface="Meiryo UI" panose="020B0604030504040204" pitchFamily="50" charset="-128"/>
                          <a:ea typeface="Meiryo UI" panose="020B0604030504040204" pitchFamily="50" charset="-128"/>
                        </a:rPr>
                        <a:t>CRISPR</a:t>
                      </a:r>
                      <a:r>
                        <a:rPr kumimoji="1" lang="ja-JP" altLang="en-US" sz="1600" kern="1200" dirty="0" smtClean="0">
                          <a:effectLst/>
                          <a:latin typeface="Meiryo UI" panose="020B0604030504040204" pitchFamily="50" charset="-128"/>
                          <a:ea typeface="Meiryo UI" panose="020B0604030504040204" pitchFamily="50" charset="-128"/>
                        </a:rPr>
                        <a:t>部位に挿入し記録（</a:t>
                      </a:r>
                      <a:r>
                        <a:rPr kumimoji="1" lang="ja-JP" altLang="en-US" sz="1600" b="1" kern="1200" dirty="0" smtClean="0">
                          <a:solidFill>
                            <a:schemeClr val="tx1"/>
                          </a:solidFill>
                          <a:effectLst/>
                          <a:latin typeface="Meiryo UI" panose="020B0604030504040204" pitchFamily="50" charset="-128"/>
                          <a:ea typeface="Meiryo UI" panose="020B0604030504040204" pitchFamily="50" charset="-128"/>
                        </a:rPr>
                        <a:t>免疫記憶</a:t>
                      </a:r>
                      <a:r>
                        <a:rPr kumimoji="1" lang="ja-JP" altLang="en-US" sz="1600" kern="1200" dirty="0" smtClean="0">
                          <a:effectLst/>
                          <a:latin typeface="Meiryo UI" panose="020B0604030504040204" pitchFamily="50" charset="-128"/>
                          <a:ea typeface="Meiryo UI" panose="020B0604030504040204" pitchFamily="50" charset="-128"/>
                        </a:rPr>
                        <a:t>）する。免疫記憶は、反復配列で分離されている。</a:t>
                      </a:r>
                      <a:endParaRPr kumimoji="1" lang="en-US" altLang="ja-JP" sz="1600" kern="1200" dirty="0" smtClean="0">
                        <a:effectLst/>
                        <a:latin typeface="Meiryo UI" panose="020B0604030504040204" pitchFamily="50" charset="-128"/>
                        <a:ea typeface="Meiryo UI" panose="020B0604030504040204" pitchFamily="50" charset="-128"/>
                      </a:endParaRPr>
                    </a:p>
                    <a:p>
                      <a:r>
                        <a:rPr kumimoji="1" lang="ja-JP" altLang="en-US" sz="1600" kern="1200" dirty="0" smtClean="0">
                          <a:effectLst/>
                          <a:latin typeface="Meiryo UI" panose="020B0604030504040204" pitchFamily="50" charset="-128"/>
                          <a:ea typeface="Meiryo UI" panose="020B0604030504040204" pitchFamily="50" charset="-128"/>
                        </a:rPr>
                        <a:t>ゲノム編集では、</a:t>
                      </a:r>
                      <a:r>
                        <a:rPr kumimoji="1" lang="en-US" altLang="ja-JP" sz="1600" b="1" kern="1200" dirty="0" smtClean="0">
                          <a:solidFill>
                            <a:schemeClr val="tx1"/>
                          </a:solidFill>
                          <a:effectLst/>
                          <a:latin typeface="Meiryo UI" panose="020B0604030504040204" pitchFamily="50" charset="-128"/>
                          <a:ea typeface="Meiryo UI" panose="020B0604030504040204" pitchFamily="50" charset="-128"/>
                        </a:rPr>
                        <a:t>PAM</a:t>
                      </a:r>
                      <a:r>
                        <a:rPr kumimoji="1" lang="ja-JP" altLang="en-US" sz="1600" b="1" kern="1200" dirty="0" smtClean="0">
                          <a:solidFill>
                            <a:schemeClr val="tx1"/>
                          </a:solidFill>
                          <a:effectLst/>
                          <a:latin typeface="Meiryo UI" panose="020B0604030504040204" pitchFamily="50" charset="-128"/>
                          <a:ea typeface="Meiryo UI" panose="020B0604030504040204" pitchFamily="50" charset="-128"/>
                        </a:rPr>
                        <a:t>（</a:t>
                      </a:r>
                      <a:r>
                        <a:rPr kumimoji="1" lang="en-US" altLang="ja-JP" sz="1600" b="1" kern="1200" dirty="0" smtClean="0">
                          <a:solidFill>
                            <a:schemeClr val="tx1"/>
                          </a:solidFill>
                          <a:effectLst/>
                          <a:latin typeface="Meiryo UI" panose="020B0604030504040204" pitchFamily="50" charset="-128"/>
                          <a:ea typeface="Meiryo UI" panose="020B0604030504040204" pitchFamily="50" charset="-128"/>
                        </a:rPr>
                        <a:t>Proto-spacer Adjacent Motif</a:t>
                      </a:r>
                      <a:r>
                        <a:rPr kumimoji="1" lang="ja-JP" altLang="en-US" sz="1600" b="1" kern="1200" dirty="0" smtClean="0">
                          <a:solidFill>
                            <a:schemeClr val="tx1"/>
                          </a:solidFill>
                          <a:effectLst/>
                          <a:latin typeface="Meiryo UI" panose="020B0604030504040204" pitchFamily="50" charset="-128"/>
                          <a:ea typeface="Meiryo UI" panose="020B0604030504040204" pitchFamily="50" charset="-128"/>
                        </a:rPr>
                        <a:t>）</a:t>
                      </a:r>
                      <a:r>
                        <a:rPr kumimoji="1" lang="ja-JP" altLang="en-US" sz="1600" kern="1200" dirty="0" smtClean="0">
                          <a:effectLst/>
                          <a:latin typeface="Meiryo UI" panose="020B0604030504040204" pitchFamily="50" charset="-128"/>
                          <a:ea typeface="Meiryo UI" panose="020B0604030504040204" pitchFamily="50" charset="-128"/>
                        </a:rPr>
                        <a:t>配列を認識。</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680639798"/>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2</a:t>
                      </a:r>
                      <a:endParaRPr kumimoji="1" lang="ja-JP" altLang="en-US" sz="2400" b="1" dirty="0">
                        <a:latin typeface="Cooper Black" panose="0208090404030B020404" pitchFamily="18" charset="0"/>
                      </a:endParaRPr>
                    </a:p>
                  </a:txBody>
                  <a:tcPr anchor="ctr"/>
                </a:tc>
                <a:tc>
                  <a:txBody>
                    <a:bodyPr/>
                    <a:lstStyle/>
                    <a:p>
                      <a:r>
                        <a:rPr kumimoji="1" lang="en-US" altLang="ja-JP" sz="1600" kern="1200" dirty="0" smtClean="0">
                          <a:effectLst/>
                          <a:latin typeface="Meiryo UI" panose="020B0604030504040204" pitchFamily="50" charset="-128"/>
                          <a:ea typeface="Meiryo UI" panose="020B0604030504040204" pitchFamily="50" charset="-128"/>
                        </a:rPr>
                        <a:t>Cas1</a:t>
                      </a:r>
                      <a:r>
                        <a:rPr kumimoji="1" lang="ja-JP" altLang="en-US" sz="1600" kern="1200" dirty="0" smtClean="0">
                          <a:effectLst/>
                          <a:latin typeface="Meiryo UI" panose="020B0604030504040204" pitchFamily="50" charset="-128"/>
                          <a:ea typeface="Meiryo UI" panose="020B0604030504040204" pitchFamily="50" charset="-128"/>
                        </a:rPr>
                        <a:t>と共に複合体を形成しウイルス取りつき、</a:t>
                      </a:r>
                      <a:r>
                        <a:rPr kumimoji="1" lang="en-US" altLang="ja-JP" sz="1600" kern="1200" dirty="0" smtClean="0">
                          <a:effectLst/>
                          <a:latin typeface="Meiryo UI" panose="020B0604030504040204" pitchFamily="50" charset="-128"/>
                          <a:ea typeface="Meiryo UI" panose="020B0604030504040204" pitchFamily="50" charset="-128"/>
                        </a:rPr>
                        <a:t>DNA</a:t>
                      </a:r>
                      <a:r>
                        <a:rPr kumimoji="1" lang="ja-JP" altLang="en-US" sz="1600" kern="1200" dirty="0" smtClean="0">
                          <a:effectLst/>
                          <a:latin typeface="Meiryo UI" panose="020B0604030504040204" pitchFamily="50" charset="-128"/>
                          <a:ea typeface="Meiryo UI" panose="020B0604030504040204" pitchFamily="50" charset="-128"/>
                        </a:rPr>
                        <a:t>／</a:t>
                      </a:r>
                      <a:r>
                        <a:rPr kumimoji="1" lang="en-US" altLang="ja-JP" sz="1600" kern="1200" dirty="0" smtClean="0">
                          <a:effectLst/>
                          <a:latin typeface="Meiryo UI" panose="020B0604030504040204" pitchFamily="50" charset="-128"/>
                          <a:ea typeface="Meiryo UI" panose="020B0604030504040204" pitchFamily="50" charset="-128"/>
                        </a:rPr>
                        <a:t>RNA</a:t>
                      </a:r>
                      <a:r>
                        <a:rPr kumimoji="1" lang="ja-JP" altLang="en-US" sz="1600" kern="1200" dirty="0" smtClean="0">
                          <a:effectLst/>
                          <a:latin typeface="Meiryo UI" panose="020B0604030504040204" pitchFamily="50" charset="-128"/>
                          <a:ea typeface="Meiryo UI" panose="020B0604030504040204" pitchFamily="50" charset="-128"/>
                        </a:rPr>
                        <a:t>を切断する。</a:t>
                      </a:r>
                      <a:r>
                        <a:rPr kumimoji="1" lang="en-US" altLang="ja-JP" sz="1600" kern="1200" dirty="0" smtClean="0">
                          <a:effectLst/>
                          <a:latin typeface="Meiryo UI" panose="020B0604030504040204" pitchFamily="50" charset="-128"/>
                          <a:ea typeface="Meiryo UI" panose="020B0604030504040204" pitchFamily="50" charset="-128"/>
                        </a:rPr>
                        <a:t>PAM</a:t>
                      </a:r>
                      <a:r>
                        <a:rPr kumimoji="1" lang="ja-JP" altLang="en-US" sz="1600" kern="1200" dirty="0" smtClean="0">
                          <a:effectLst/>
                          <a:latin typeface="Meiryo UI" panose="020B0604030504040204" pitchFamily="50" charset="-128"/>
                          <a:ea typeface="Meiryo UI" panose="020B0604030504040204" pitchFamily="50" charset="-128"/>
                        </a:rPr>
                        <a:t>を認識。</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917861294"/>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3</a:t>
                      </a:r>
                      <a:endParaRPr kumimoji="1" lang="ja-JP" altLang="en-US" sz="2400" b="1" dirty="0">
                        <a:latin typeface="Cooper Black" panose="0208090404030B020404" pitchFamily="18" charset="0"/>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Cas3</a:t>
                      </a:r>
                      <a:r>
                        <a:rPr kumimoji="1" lang="ja-JP" altLang="en-US" sz="1600" b="0" dirty="0" smtClean="0">
                          <a:latin typeface="Meiryo UI" panose="020B0604030504040204" pitchFamily="50" charset="-128"/>
                          <a:ea typeface="Meiryo UI" panose="020B0604030504040204" pitchFamily="50" charset="-128"/>
                        </a:rPr>
                        <a:t>は、</a:t>
                      </a:r>
                      <a:r>
                        <a:rPr kumimoji="1" lang="ja-JP" altLang="en-US" sz="1600" b="1" dirty="0" smtClean="0">
                          <a:solidFill>
                            <a:schemeClr val="tx1"/>
                          </a:solidFill>
                          <a:latin typeface="Meiryo UI" panose="020B0604030504040204" pitchFamily="50" charset="-128"/>
                          <a:ea typeface="Meiryo UI" panose="020B0604030504040204" pitchFamily="50" charset="-128"/>
                        </a:rPr>
                        <a:t>大阪大学発のゲノム編集技術</a:t>
                      </a:r>
                      <a:r>
                        <a:rPr kumimoji="1" lang="en-US" altLang="ja-JP" sz="1600" b="1" dirty="0" smtClean="0">
                          <a:solidFill>
                            <a:schemeClr val="tx1"/>
                          </a:solidFill>
                          <a:latin typeface="Meiryo UI" panose="020B0604030504040204" pitchFamily="50" charset="-128"/>
                          <a:ea typeface="Meiryo UI" panose="020B0604030504040204" pitchFamily="50" charset="-128"/>
                        </a:rPr>
                        <a:t>CRISPR</a:t>
                      </a:r>
                      <a:r>
                        <a:rPr kumimoji="1" lang="ja-JP" altLang="en-US" sz="1600" b="1" dirty="0" smtClean="0">
                          <a:solidFill>
                            <a:schemeClr val="tx1"/>
                          </a:solidFill>
                          <a:latin typeface="Meiryo UI" panose="020B0604030504040204" pitchFamily="50" charset="-128"/>
                          <a:ea typeface="Meiryo UI" panose="020B0604030504040204" pitchFamily="50" charset="-128"/>
                        </a:rPr>
                        <a:t>－</a:t>
                      </a:r>
                      <a:r>
                        <a:rPr kumimoji="1" lang="en-US" altLang="ja-JP" sz="1600" b="1" dirty="0" smtClean="0">
                          <a:solidFill>
                            <a:schemeClr val="tx1"/>
                          </a:solidFill>
                          <a:latin typeface="Meiryo UI" panose="020B0604030504040204" pitchFamily="50" charset="-128"/>
                          <a:ea typeface="Meiryo UI" panose="020B0604030504040204" pitchFamily="50" charset="-128"/>
                        </a:rPr>
                        <a:t>Cas3</a:t>
                      </a:r>
                      <a:r>
                        <a:rPr kumimoji="1" lang="ja-JP" altLang="en-US" sz="1600" b="0" dirty="0" smtClean="0">
                          <a:latin typeface="Meiryo UI" panose="020B0604030504040204" pitchFamily="50" charset="-128"/>
                          <a:ea typeface="Meiryo UI" panose="020B0604030504040204" pitchFamily="50" charset="-128"/>
                        </a:rPr>
                        <a:t>に利用されており、オフターゲットが殆どない編集技術。</a:t>
                      </a:r>
                      <a:r>
                        <a:rPr kumimoji="1" lang="en-US" altLang="ja-JP" sz="1600" b="0" dirty="0" smtClean="0">
                          <a:latin typeface="Meiryo UI" panose="020B0604030504040204" pitchFamily="50" charset="-128"/>
                          <a:ea typeface="Meiryo UI" panose="020B0604030504040204" pitchFamily="50" charset="-128"/>
                        </a:rPr>
                        <a:t>Cas3</a:t>
                      </a:r>
                      <a:r>
                        <a:rPr kumimoji="1" lang="ja-JP" altLang="en-US" sz="1600" b="0" dirty="0" smtClean="0">
                          <a:latin typeface="Meiryo UI" panose="020B0604030504040204" pitchFamily="50" charset="-128"/>
                          <a:ea typeface="Meiryo UI" panose="020B0604030504040204" pitchFamily="50" charset="-128"/>
                        </a:rPr>
                        <a:t>は、</a:t>
                      </a:r>
                      <a:r>
                        <a:rPr kumimoji="1" lang="en-US" altLang="ja-JP" sz="1600" b="0" dirty="0" smtClean="0">
                          <a:latin typeface="Meiryo UI" panose="020B0604030504040204" pitchFamily="50" charset="-128"/>
                          <a:ea typeface="Meiryo UI" panose="020B0604030504040204" pitchFamily="50" charset="-128"/>
                        </a:rPr>
                        <a:t>Cas1</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Cas2</a:t>
                      </a:r>
                      <a:r>
                        <a:rPr kumimoji="1" lang="ja-JP" altLang="en-US" sz="1600" b="0" dirty="0" smtClean="0">
                          <a:latin typeface="Meiryo UI" panose="020B0604030504040204" pitchFamily="50" charset="-128"/>
                          <a:ea typeface="Meiryo UI" panose="020B0604030504040204" pitchFamily="50" charset="-128"/>
                        </a:rPr>
                        <a:t>と異なり</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RNA</a:t>
                      </a:r>
                      <a:r>
                        <a:rPr kumimoji="1" lang="ja-JP" altLang="en-US" sz="1600" b="0" dirty="0" smtClean="0">
                          <a:latin typeface="Meiryo UI" panose="020B0604030504040204" pitchFamily="50" charset="-128"/>
                          <a:ea typeface="Meiryo UI" panose="020B0604030504040204" pitchFamily="50" charset="-128"/>
                        </a:rPr>
                        <a:t>を切り刻むように切断。</a:t>
                      </a:r>
                      <a:endParaRPr kumimoji="1" lang="en-US" altLang="ja-JP" sz="1600" b="1" dirty="0" smtClean="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861715839"/>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4</a:t>
                      </a:r>
                      <a:endParaRPr kumimoji="1" lang="ja-JP" altLang="en-US" sz="2400" b="1" dirty="0">
                        <a:latin typeface="Cooper Black" panose="0208090404030B020404" pitchFamily="18" charset="0"/>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Cas1</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Cas2</a:t>
                      </a:r>
                      <a:r>
                        <a:rPr kumimoji="1" lang="ja-JP" altLang="en-US" sz="1600" b="0" dirty="0" smtClean="0">
                          <a:latin typeface="Meiryo UI" panose="020B0604030504040204" pitchFamily="50" charset="-128"/>
                          <a:ea typeface="Meiryo UI" panose="020B0604030504040204" pitchFamily="50" charset="-128"/>
                        </a:rPr>
                        <a:t>複合体が切り出したウイルス</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断片を</a:t>
                      </a:r>
                      <a:r>
                        <a:rPr kumimoji="1" lang="en-US" altLang="ja-JP" sz="1600" b="0" dirty="0" smtClean="0">
                          <a:latin typeface="Meiryo UI" panose="020B0604030504040204" pitchFamily="50" charset="-128"/>
                          <a:ea typeface="Meiryo UI" panose="020B0604030504040204" pitchFamily="50" charset="-128"/>
                        </a:rPr>
                        <a:t>CRISPR</a:t>
                      </a:r>
                      <a:r>
                        <a:rPr kumimoji="1" lang="ja-JP" altLang="en-US" sz="1600" b="0" dirty="0" smtClean="0">
                          <a:latin typeface="Meiryo UI" panose="020B0604030504040204" pitchFamily="50" charset="-128"/>
                          <a:ea typeface="Meiryo UI" panose="020B0604030504040204" pitchFamily="50" charset="-128"/>
                        </a:rPr>
                        <a:t>部位に成形し、正しい方向に挿入。</a:t>
                      </a:r>
                      <a:endParaRPr kumimoji="1" lang="en-US" altLang="ja-JP" sz="1600" b="0" dirty="0" smtClean="0">
                        <a:latin typeface="Meiryo UI" panose="020B0604030504040204" pitchFamily="50" charset="-128"/>
                        <a:ea typeface="Meiryo UI" panose="020B0604030504040204" pitchFamily="50" charset="-128"/>
                      </a:endParaRPr>
                    </a:p>
                    <a:p>
                      <a:r>
                        <a:rPr kumimoji="1" lang="en-US" altLang="ja-JP" sz="1600" b="0" dirty="0" smtClean="0">
                          <a:latin typeface="Meiryo UI" panose="020B0604030504040204" pitchFamily="50" charset="-128"/>
                          <a:ea typeface="Meiryo UI" panose="020B0604030504040204" pitchFamily="50" charset="-128"/>
                        </a:rPr>
                        <a:t>Cas4</a:t>
                      </a:r>
                      <a:r>
                        <a:rPr kumimoji="1" lang="ja-JP" altLang="en-US" sz="1600" b="0" dirty="0" smtClean="0">
                          <a:latin typeface="Meiryo UI" panose="020B0604030504040204" pitchFamily="50" charset="-128"/>
                          <a:ea typeface="Meiryo UI" panose="020B0604030504040204" pitchFamily="50" charset="-128"/>
                        </a:rPr>
                        <a:t>は、</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の二重鎖を解く機能、</a:t>
                      </a:r>
                      <a:r>
                        <a:rPr kumimoji="1" lang="en-US" altLang="ja-JP" sz="1600" b="0" dirty="0" smtClean="0">
                          <a:latin typeface="Meiryo UI" panose="020B0604030504040204" pitchFamily="50" charset="-128"/>
                          <a:ea typeface="Meiryo UI" panose="020B0604030504040204" pitchFamily="50" charset="-128"/>
                        </a:rPr>
                        <a:t>1</a:t>
                      </a:r>
                      <a:r>
                        <a:rPr kumimoji="1" lang="ja-JP" altLang="en-US" sz="1600" b="0" dirty="0" smtClean="0">
                          <a:latin typeface="Meiryo UI" panose="020B0604030504040204" pitchFamily="50" charset="-128"/>
                          <a:ea typeface="Meiryo UI" panose="020B0604030504040204" pitchFamily="50" charset="-128"/>
                        </a:rPr>
                        <a:t>本鎖の</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を分解する機能も有する。</a:t>
                      </a:r>
                      <a:endParaRPr kumimoji="1" lang="en-US" altLang="ja-JP" sz="1600" b="0" dirty="0" smtClean="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966481456"/>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5</a:t>
                      </a:r>
                      <a:endParaRPr kumimoji="1" lang="ja-JP" altLang="en-US" sz="2400" b="1" dirty="0">
                        <a:latin typeface="Cooper Black" panose="0208090404030B020404" pitchFamily="18" charset="0"/>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Cas5</a:t>
                      </a:r>
                      <a:r>
                        <a:rPr kumimoji="1" lang="ja-JP" altLang="en-US" sz="1600" dirty="0" smtClean="0">
                          <a:latin typeface="Meiryo UI" panose="020B0604030504040204" pitchFamily="50" charset="-128"/>
                          <a:ea typeface="Meiryo UI" panose="020B0604030504040204" pitchFamily="50" charset="-128"/>
                        </a:rPr>
                        <a:t> は、</a:t>
                      </a:r>
                      <a:r>
                        <a:rPr kumimoji="1" lang="en-US" altLang="ja-JP" sz="1600" dirty="0" smtClean="0">
                          <a:latin typeface="Meiryo UI" panose="020B0604030504040204" pitchFamily="50" charset="-128"/>
                          <a:ea typeface="Meiryo UI" panose="020B0604030504040204" pitchFamily="50" charset="-128"/>
                        </a:rPr>
                        <a:t>Cas1</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Cas2</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Cas6</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Cas7</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Cas8</a:t>
                      </a:r>
                      <a:r>
                        <a:rPr kumimoji="1" lang="ja-JP" altLang="en-US" sz="1600" dirty="0" smtClean="0">
                          <a:latin typeface="Meiryo UI" panose="020B0604030504040204" pitchFamily="50" charset="-128"/>
                          <a:ea typeface="Meiryo UI" panose="020B0604030504040204" pitchFamily="50" charset="-128"/>
                        </a:rPr>
                        <a:t>などとマルチサブユニットの一部として、</a:t>
                      </a:r>
                      <a:r>
                        <a:rPr kumimoji="1" lang="en-US" altLang="ja-JP" sz="1600" dirty="0" smtClean="0">
                          <a:latin typeface="Meiryo UI" panose="020B0604030504040204" pitchFamily="50" charset="-128"/>
                          <a:ea typeface="Meiryo UI" panose="020B0604030504040204" pitchFamily="50" charset="-128"/>
                        </a:rPr>
                        <a:t>Cas6</a:t>
                      </a:r>
                      <a:r>
                        <a:rPr kumimoji="1" lang="ja-JP" altLang="en-US" sz="1600" dirty="0" smtClean="0">
                          <a:latin typeface="Meiryo UI" panose="020B0604030504040204" pitchFamily="50" charset="-128"/>
                          <a:ea typeface="Meiryo UI" panose="020B0604030504040204" pitchFamily="50" charset="-128"/>
                        </a:rPr>
                        <a:t>が</a:t>
                      </a:r>
                      <a:r>
                        <a:rPr kumimoji="1" lang="en-US" altLang="ja-JP" sz="1600" dirty="0" smtClean="0">
                          <a:latin typeface="Meiryo UI" panose="020B0604030504040204" pitchFamily="50" charset="-128"/>
                          <a:ea typeface="Meiryo UI" panose="020B0604030504040204" pitchFamily="50" charset="-128"/>
                        </a:rPr>
                        <a:t>CRISPR</a:t>
                      </a:r>
                      <a:r>
                        <a:rPr kumimoji="1" lang="ja-JP" altLang="en-US" sz="1600" dirty="0" smtClean="0">
                          <a:latin typeface="Meiryo UI" panose="020B0604030504040204" pitchFamily="50" charset="-128"/>
                          <a:ea typeface="Meiryo UI" panose="020B0604030504040204" pitchFamily="50" charset="-128"/>
                        </a:rPr>
                        <a:t>配列から生合成した</a:t>
                      </a:r>
                      <a:r>
                        <a:rPr kumimoji="1" lang="en-US" altLang="ja-JP" sz="1600" b="1" dirty="0" smtClean="0">
                          <a:latin typeface="Meiryo UI" panose="020B0604030504040204" pitchFamily="50" charset="-128"/>
                          <a:ea typeface="Meiryo UI" panose="020B0604030504040204" pitchFamily="50" charset="-128"/>
                        </a:rPr>
                        <a:t>crRNA</a:t>
                      </a:r>
                      <a:r>
                        <a:rPr kumimoji="1" lang="ja-JP" altLang="en-US" sz="1600" b="1" dirty="0" smtClean="0">
                          <a:latin typeface="Meiryo UI" panose="020B0604030504040204" pitchFamily="50" charset="-128"/>
                          <a:ea typeface="Meiryo UI" panose="020B0604030504040204" pitchFamily="50" charset="-128"/>
                        </a:rPr>
                        <a:t>（</a:t>
                      </a:r>
                      <a:r>
                        <a:rPr kumimoji="1" lang="en-US" altLang="ja-JP" sz="1600" b="1" dirty="0" smtClean="0">
                          <a:latin typeface="Meiryo UI" panose="020B0604030504040204" pitchFamily="50" charset="-128"/>
                          <a:ea typeface="Meiryo UI" panose="020B0604030504040204" pitchFamily="50" charset="-128"/>
                        </a:rPr>
                        <a:t>CRISPR RNA</a:t>
                      </a:r>
                      <a:r>
                        <a:rPr kumimoji="1" lang="ja-JP" altLang="en-US" sz="1600" b="1"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と結合し、</a:t>
                      </a:r>
                      <a:r>
                        <a:rPr kumimoji="1" lang="en-US" altLang="ja-JP" sz="1600" b="1" dirty="0" err="1" smtClean="0">
                          <a:solidFill>
                            <a:schemeClr val="tx1"/>
                          </a:solidFill>
                          <a:latin typeface="Meiryo UI" panose="020B0604030504040204" pitchFamily="50" charset="-128"/>
                          <a:ea typeface="Meiryo UI" panose="020B0604030504040204" pitchFamily="50" charset="-128"/>
                        </a:rPr>
                        <a:t>Cascede</a:t>
                      </a:r>
                      <a:r>
                        <a:rPr kumimoji="1" lang="ja-JP" altLang="en-US" sz="1600" b="1" dirty="0" smtClean="0">
                          <a:solidFill>
                            <a:schemeClr val="tx1"/>
                          </a:solidFill>
                          <a:latin typeface="Meiryo UI" panose="020B0604030504040204" pitchFamily="50" charset="-128"/>
                          <a:ea typeface="Meiryo UI" panose="020B0604030504040204" pitchFamily="50" charset="-128"/>
                        </a:rPr>
                        <a:t>（</a:t>
                      </a:r>
                      <a:r>
                        <a:rPr kumimoji="1" lang="en-US" altLang="ja-JP" sz="1600" b="1" dirty="0" smtClean="0">
                          <a:solidFill>
                            <a:schemeClr val="tx1"/>
                          </a:solidFill>
                          <a:latin typeface="Meiryo UI" panose="020B0604030504040204" pitchFamily="50" charset="-128"/>
                          <a:ea typeface="Meiryo UI" panose="020B0604030504040204" pitchFamily="50" charset="-128"/>
                        </a:rPr>
                        <a:t>CRISPR-associated complex for antiviral defense</a:t>
                      </a:r>
                      <a:r>
                        <a:rPr kumimoji="1" lang="ja-JP" altLang="en-US" sz="1600" b="1" dirty="0" smtClean="0">
                          <a:solidFill>
                            <a:schemeClr val="tx1"/>
                          </a:solidFill>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を構成。</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487769610"/>
                  </a:ext>
                </a:extLst>
              </a:tr>
              <a:tr h="39761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6</a:t>
                      </a:r>
                      <a:endParaRPr kumimoji="1" lang="ja-JP" altLang="en-US" sz="2400" b="1" dirty="0">
                        <a:latin typeface="Cooper Black" panose="0208090404030B020404" pitchFamily="18" charset="0"/>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Cas6</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b="1" dirty="0" smtClean="0">
                          <a:solidFill>
                            <a:schemeClr val="tx1"/>
                          </a:solidFill>
                          <a:latin typeface="Meiryo UI" panose="020B0604030504040204" pitchFamily="50" charset="-128"/>
                          <a:ea typeface="Meiryo UI" panose="020B0604030504040204" pitchFamily="50" charset="-128"/>
                        </a:rPr>
                        <a:t>CRISPR</a:t>
                      </a:r>
                      <a:r>
                        <a:rPr kumimoji="1" lang="ja-JP" altLang="en-US" sz="1600" b="1" dirty="0" smtClean="0">
                          <a:solidFill>
                            <a:schemeClr val="tx1"/>
                          </a:solidFill>
                          <a:latin typeface="Meiryo UI" panose="020B0604030504040204" pitchFamily="50" charset="-128"/>
                          <a:ea typeface="Meiryo UI" panose="020B0604030504040204" pitchFamily="50" charset="-128"/>
                        </a:rPr>
                        <a:t>由来のエンドリボヌクレアーゼ（</a:t>
                      </a:r>
                      <a:r>
                        <a:rPr kumimoji="1" lang="en-US" altLang="ja-JP" sz="1600" b="1" dirty="0" err="1" smtClean="0">
                          <a:solidFill>
                            <a:schemeClr val="tx1"/>
                          </a:solidFill>
                          <a:latin typeface="Meiryo UI" panose="020B0604030504040204" pitchFamily="50" charset="-128"/>
                          <a:ea typeface="Meiryo UI" panose="020B0604030504040204" pitchFamily="50" charset="-128"/>
                        </a:rPr>
                        <a:t>endoRibonuclease</a:t>
                      </a:r>
                      <a:r>
                        <a:rPr kumimoji="1" lang="ja-JP" altLang="en-US" sz="1600" b="1" dirty="0" smtClean="0">
                          <a:solidFill>
                            <a:schemeClr val="tx1"/>
                          </a:solidFill>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で、免疫記憶を保持する</a:t>
                      </a:r>
                      <a:r>
                        <a:rPr kumimoji="1" lang="en-US" altLang="ja-JP" sz="1600" dirty="0" smtClean="0">
                          <a:latin typeface="Meiryo UI" panose="020B0604030504040204" pitchFamily="50" charset="-128"/>
                          <a:ea typeface="Meiryo UI" panose="020B0604030504040204" pitchFamily="50" charset="-128"/>
                        </a:rPr>
                        <a:t>CRISPR</a:t>
                      </a:r>
                      <a:r>
                        <a:rPr kumimoji="1" lang="ja-JP" altLang="en-US" sz="1600" dirty="0" smtClean="0">
                          <a:latin typeface="Meiryo UI" panose="020B0604030504040204" pitchFamily="50" charset="-128"/>
                          <a:ea typeface="Meiryo UI" panose="020B0604030504040204" pitchFamily="50" charset="-128"/>
                        </a:rPr>
                        <a:t>部位から転写された</a:t>
                      </a:r>
                      <a:r>
                        <a:rPr kumimoji="1" lang="en-US" altLang="ja-JP" sz="1600" dirty="0" smtClean="0">
                          <a:latin typeface="Meiryo UI" panose="020B0604030504040204" pitchFamily="50" charset="-128"/>
                          <a:ea typeface="Meiryo UI" panose="020B0604030504040204" pitchFamily="50" charset="-128"/>
                        </a:rPr>
                        <a:t>precursor-crRNA</a:t>
                      </a:r>
                      <a:r>
                        <a:rPr kumimoji="1" lang="ja-JP" altLang="en-US" sz="1600" dirty="0" smtClean="0">
                          <a:latin typeface="Meiryo UI" panose="020B0604030504040204" pitchFamily="50" charset="-128"/>
                          <a:ea typeface="Meiryo UI" panose="020B0604030504040204" pitchFamily="50" charset="-128"/>
                        </a:rPr>
                        <a:t>を配列から切断する。</a:t>
                      </a:r>
                      <a:r>
                        <a:rPr kumimoji="1" lang="en-US" altLang="ja-JP" sz="1600" dirty="0" smtClean="0">
                          <a:latin typeface="Meiryo UI" panose="020B0604030504040204" pitchFamily="50" charset="-128"/>
                          <a:ea typeface="Meiryo UI" panose="020B0604030504040204" pitchFamily="50" charset="-128"/>
                        </a:rPr>
                        <a:t>Cas6</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b="1" dirty="0" smtClean="0">
                          <a:solidFill>
                            <a:schemeClr val="tx1"/>
                          </a:solidFill>
                          <a:latin typeface="Meiryo UI" panose="020B0604030504040204" pitchFamily="50" charset="-128"/>
                          <a:ea typeface="Meiryo UI" panose="020B0604030504040204" pitchFamily="50" charset="-128"/>
                        </a:rPr>
                        <a:t>pre-crRNA</a:t>
                      </a:r>
                      <a:r>
                        <a:rPr kumimoji="1" lang="ja-JP" altLang="en-US" sz="1600" b="1" dirty="0" smtClean="0">
                          <a:solidFill>
                            <a:schemeClr val="tx1"/>
                          </a:solidFill>
                          <a:latin typeface="Meiryo UI" panose="020B0604030504040204" pitchFamily="50" charset="-128"/>
                          <a:ea typeface="Meiryo UI" panose="020B0604030504040204" pitchFamily="50" charset="-128"/>
                        </a:rPr>
                        <a:t>生合成酵素</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601680313"/>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7</a:t>
                      </a:r>
                      <a:endParaRPr kumimoji="1" lang="ja-JP" altLang="en-US" sz="2400" b="1" dirty="0">
                        <a:latin typeface="Cooper Black" panose="0208090404030B020404" pitchFamily="18" charset="0"/>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Cas7</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err="1" smtClean="0">
                          <a:latin typeface="Meiryo UI" panose="020B0604030504040204" pitchFamily="50" charset="-128"/>
                          <a:ea typeface="Meiryo UI" panose="020B0604030504040204" pitchFamily="50" charset="-128"/>
                        </a:rPr>
                        <a:t>Cascede</a:t>
                      </a:r>
                      <a:r>
                        <a:rPr kumimoji="1" lang="ja-JP" altLang="en-US" sz="1600" dirty="0" smtClean="0">
                          <a:latin typeface="Meiryo UI" panose="020B0604030504040204" pitchFamily="50" charset="-128"/>
                          <a:ea typeface="Meiryo UI" panose="020B0604030504040204" pitchFamily="50" charset="-128"/>
                        </a:rPr>
                        <a:t>を構成するユニットの一つ。</a:t>
                      </a:r>
                      <a:r>
                        <a:rPr kumimoji="1" lang="en-US" altLang="ja-JP" sz="1600" dirty="0" smtClean="0">
                          <a:latin typeface="Meiryo UI" panose="020B0604030504040204" pitchFamily="50" charset="-128"/>
                          <a:ea typeface="Meiryo UI" panose="020B0604030504040204" pitchFamily="50" charset="-128"/>
                        </a:rPr>
                        <a:t>Cas7</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Cas4</a:t>
                      </a:r>
                      <a:r>
                        <a:rPr kumimoji="1" lang="ja-JP" altLang="en-US" sz="1600" dirty="0" smtClean="0">
                          <a:latin typeface="Meiryo UI" panose="020B0604030504040204" pitchFamily="50" charset="-128"/>
                          <a:ea typeface="Meiryo UI" panose="020B0604030504040204" pitchFamily="50" charset="-128"/>
                        </a:rPr>
                        <a:t>が解いた</a:t>
                      </a:r>
                      <a:r>
                        <a:rPr kumimoji="1" lang="en-US" altLang="ja-JP" sz="1600" dirty="0" smtClean="0">
                          <a:latin typeface="Meiryo UI" panose="020B0604030504040204" pitchFamily="50" charset="-128"/>
                          <a:ea typeface="Meiryo UI" panose="020B0604030504040204" pitchFamily="50" charset="-128"/>
                        </a:rPr>
                        <a:t>DNA</a:t>
                      </a:r>
                      <a:r>
                        <a:rPr kumimoji="1" lang="ja-JP" altLang="en-US" sz="1600" dirty="0" smtClean="0">
                          <a:latin typeface="Meiryo UI" panose="020B0604030504040204" pitchFamily="50" charset="-128"/>
                          <a:ea typeface="Meiryo UI" panose="020B0604030504040204" pitchFamily="50" charset="-128"/>
                        </a:rPr>
                        <a:t>の二重鎖構造を保持し、</a:t>
                      </a:r>
                      <a:r>
                        <a:rPr kumimoji="1" lang="en-US" altLang="ja-JP" sz="1600" dirty="0" smtClean="0">
                          <a:latin typeface="Meiryo UI" panose="020B0604030504040204" pitchFamily="50" charset="-128"/>
                          <a:ea typeface="Meiryo UI" panose="020B0604030504040204" pitchFamily="50" charset="-128"/>
                        </a:rPr>
                        <a:t>6</a:t>
                      </a:r>
                      <a:r>
                        <a:rPr kumimoji="1" lang="ja-JP" altLang="en-US" sz="1600" dirty="0" smtClean="0">
                          <a:latin typeface="Meiryo UI" panose="020B0604030504040204" pitchFamily="50" charset="-128"/>
                          <a:ea typeface="Meiryo UI" panose="020B0604030504040204" pitchFamily="50" charset="-128"/>
                        </a:rPr>
                        <a:t>塩基ごとに折れ曲がりながら分子の中央部にらせん状に巻く、「</a:t>
                      </a:r>
                      <a:r>
                        <a:rPr kumimoji="1" lang="en-US" altLang="ja-JP" sz="1600" b="1" dirty="0" err="1" smtClean="0">
                          <a:solidFill>
                            <a:schemeClr val="tx1"/>
                          </a:solidFill>
                          <a:latin typeface="Meiryo UI" panose="020B0604030504040204" pitchFamily="50" charset="-128"/>
                          <a:ea typeface="Meiryo UI" panose="020B0604030504040204" pitchFamily="50" charset="-128"/>
                        </a:rPr>
                        <a:t>crRNA:DNA</a:t>
                      </a:r>
                      <a:r>
                        <a:rPr kumimoji="1" lang="ja-JP" altLang="en-US" sz="1600" b="1" dirty="0" smtClean="0">
                          <a:solidFill>
                            <a:schemeClr val="tx1"/>
                          </a:solidFill>
                          <a:latin typeface="Meiryo UI" panose="020B0604030504040204" pitchFamily="50" charset="-128"/>
                          <a:ea typeface="Meiryo UI" panose="020B0604030504040204" pitchFamily="50" charset="-128"/>
                        </a:rPr>
                        <a:t>折れ曲がり構造</a:t>
                      </a:r>
                      <a:r>
                        <a:rPr kumimoji="1" lang="ja-JP" altLang="en-US" sz="1600" dirty="0" smtClean="0">
                          <a:latin typeface="Meiryo UI" panose="020B0604030504040204" pitchFamily="50" charset="-128"/>
                          <a:ea typeface="Meiryo UI" panose="020B0604030504040204" pitchFamily="50" charset="-128"/>
                        </a:rPr>
                        <a:t>」を維持する。</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783126622"/>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8</a:t>
                      </a:r>
                      <a:endParaRPr kumimoji="1" lang="ja-JP" altLang="en-US" sz="2400" b="1" dirty="0">
                        <a:latin typeface="Cooper Black" panose="0208090404030B0204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eiryo UI" panose="020B0604030504040204" pitchFamily="50" charset="-128"/>
                          <a:ea typeface="Meiryo UI" panose="020B0604030504040204" pitchFamily="50" charset="-128"/>
                        </a:rPr>
                        <a:t>Cas8</a:t>
                      </a:r>
                      <a:r>
                        <a:rPr kumimoji="1" lang="ja-JP" altLang="en-US" sz="1600" b="0" dirty="0" smtClean="0">
                          <a:latin typeface="Meiryo UI" panose="020B0604030504040204" pitchFamily="50" charset="-128"/>
                          <a:ea typeface="Meiryo UI" panose="020B0604030504040204" pitchFamily="50" charset="-128"/>
                        </a:rPr>
                        <a:t>は、</a:t>
                      </a:r>
                      <a:r>
                        <a:rPr kumimoji="1" lang="en-US" altLang="ja-JP" sz="1600" b="0" dirty="0" err="1" smtClean="0">
                          <a:latin typeface="Meiryo UI" panose="020B0604030504040204" pitchFamily="50" charset="-128"/>
                          <a:ea typeface="Meiryo UI" panose="020B0604030504040204" pitchFamily="50" charset="-128"/>
                        </a:rPr>
                        <a:t>Cascede</a:t>
                      </a:r>
                      <a:r>
                        <a:rPr kumimoji="1" lang="ja-JP" altLang="en-US" sz="1600" b="0" dirty="0" smtClean="0">
                          <a:latin typeface="Meiryo UI" panose="020B0604030504040204" pitchFamily="50" charset="-128"/>
                          <a:ea typeface="Meiryo UI" panose="020B0604030504040204" pitchFamily="50" charset="-128"/>
                        </a:rPr>
                        <a:t>を構成するユニットの一つで、</a:t>
                      </a:r>
                      <a:r>
                        <a:rPr kumimoji="1" lang="en-US" altLang="ja-JP" sz="1600" b="0" dirty="0" smtClean="0">
                          <a:latin typeface="Meiryo UI" panose="020B0604030504040204" pitchFamily="50" charset="-128"/>
                          <a:ea typeface="Meiryo UI" panose="020B0604030504040204" pitchFamily="50" charset="-128"/>
                        </a:rPr>
                        <a:t>PAM</a:t>
                      </a:r>
                      <a:r>
                        <a:rPr kumimoji="1" lang="ja-JP" altLang="en-US" sz="1600" b="0" dirty="0" smtClean="0">
                          <a:latin typeface="Meiryo UI" panose="020B0604030504040204" pitchFamily="50" charset="-128"/>
                          <a:ea typeface="Meiryo UI" panose="020B0604030504040204" pitchFamily="50" charset="-128"/>
                        </a:rPr>
                        <a:t>を認識。</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10890991"/>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9</a:t>
                      </a:r>
                      <a:endParaRPr kumimoji="1" lang="ja-JP" altLang="en-US" sz="2400" b="1" dirty="0">
                        <a:latin typeface="Cooper Black" panose="0208090404030B020404" pitchFamily="18" charset="0"/>
                      </a:endParaRPr>
                    </a:p>
                  </a:txBody>
                  <a:tcPr anchor="ctr"/>
                </a:tc>
                <a:tc>
                  <a:txBody>
                    <a:bodyPr/>
                    <a:lstStyle/>
                    <a:p>
                      <a:r>
                        <a:rPr kumimoji="1" lang="en-US" altLang="ja-JP" sz="1600" b="0" dirty="0" smtClean="0">
                          <a:latin typeface="Meiryo UI" panose="020B0604030504040204" pitchFamily="50" charset="-128"/>
                          <a:ea typeface="Meiryo UI" panose="020B0604030504040204" pitchFamily="50" charset="-128"/>
                        </a:rPr>
                        <a:t>Cas9</a:t>
                      </a:r>
                      <a:r>
                        <a:rPr kumimoji="1" lang="ja-JP" altLang="en-US" sz="1600" b="0" dirty="0" smtClean="0">
                          <a:latin typeface="Meiryo UI" panose="020B0604030504040204" pitchFamily="50" charset="-128"/>
                          <a:ea typeface="Meiryo UI" panose="020B0604030504040204" pitchFamily="50" charset="-128"/>
                        </a:rPr>
                        <a:t>は、</a:t>
                      </a:r>
                      <a:r>
                        <a:rPr kumimoji="1" lang="en-US" altLang="ja-JP" sz="1600" b="1" dirty="0" smtClean="0">
                          <a:latin typeface="Meiryo UI" panose="020B0604030504040204" pitchFamily="50" charset="-128"/>
                          <a:ea typeface="Meiryo UI" panose="020B0604030504040204" pitchFamily="50" charset="-128"/>
                        </a:rPr>
                        <a:t>guide RNA</a:t>
                      </a:r>
                      <a:r>
                        <a:rPr kumimoji="1" lang="ja-JP" altLang="en-US" sz="1600" b="1" dirty="0" smtClean="0">
                          <a:latin typeface="Meiryo UI" panose="020B0604030504040204" pitchFamily="50" charset="-128"/>
                          <a:ea typeface="Meiryo UI" panose="020B0604030504040204" pitchFamily="50" charset="-128"/>
                        </a:rPr>
                        <a:t>（</a:t>
                      </a:r>
                      <a:r>
                        <a:rPr kumimoji="1" lang="en-US" altLang="ja-JP" sz="1600" b="1" dirty="0" smtClean="0">
                          <a:latin typeface="Meiryo UI" panose="020B0604030504040204" pitchFamily="50" charset="-128"/>
                          <a:ea typeface="Meiryo UI" panose="020B0604030504040204" pitchFamily="50" charset="-128"/>
                        </a:rPr>
                        <a:t>gRNA</a:t>
                      </a:r>
                      <a:r>
                        <a:rPr kumimoji="1" lang="ja-JP" altLang="en-US" sz="1600" b="1" dirty="0" smtClean="0">
                          <a:latin typeface="Meiryo UI" panose="020B0604030504040204" pitchFamily="50" charset="-128"/>
                          <a:ea typeface="Meiryo UI" panose="020B0604030504040204" pitchFamily="50" charset="-128"/>
                        </a:rPr>
                        <a:t>）</a:t>
                      </a:r>
                      <a:r>
                        <a:rPr kumimoji="1" lang="ja-JP" altLang="en-US" sz="1600" b="0" dirty="0" smtClean="0">
                          <a:latin typeface="Meiryo UI" panose="020B0604030504040204" pitchFamily="50" charset="-128"/>
                          <a:ea typeface="Meiryo UI" panose="020B0604030504040204" pitchFamily="50" charset="-128"/>
                        </a:rPr>
                        <a:t>と</a:t>
                      </a:r>
                      <a:r>
                        <a:rPr kumimoji="1" lang="ja-JP" altLang="en-US" sz="1600" b="1" dirty="0" smtClean="0">
                          <a:latin typeface="Meiryo UI" panose="020B0604030504040204" pitchFamily="50" charset="-128"/>
                          <a:ea typeface="Meiryo UI" panose="020B0604030504040204" pitchFamily="50" charset="-128"/>
                        </a:rPr>
                        <a:t>リボ核タンパク質（</a:t>
                      </a:r>
                      <a:r>
                        <a:rPr kumimoji="1" lang="en-US" altLang="ja-JP" sz="1600" b="1" dirty="0" smtClean="0">
                          <a:latin typeface="Meiryo UI" panose="020B0604030504040204" pitchFamily="50" charset="-128"/>
                          <a:ea typeface="Meiryo UI" panose="020B0604030504040204" pitchFamily="50" charset="-128"/>
                        </a:rPr>
                        <a:t>Ribonucleoprotein</a:t>
                      </a:r>
                      <a:r>
                        <a:rPr kumimoji="1" lang="ja-JP" altLang="en-US" sz="1600" b="1" dirty="0" smtClean="0">
                          <a:latin typeface="Meiryo UI" panose="020B0604030504040204" pitchFamily="50" charset="-128"/>
                          <a:ea typeface="Meiryo UI" panose="020B0604030504040204" pitchFamily="50" charset="-128"/>
                        </a:rPr>
                        <a:t>：</a:t>
                      </a:r>
                      <a:r>
                        <a:rPr kumimoji="1" lang="en-US" altLang="ja-JP" sz="1600" b="1" dirty="0" smtClean="0">
                          <a:latin typeface="Meiryo UI" panose="020B0604030504040204" pitchFamily="50" charset="-128"/>
                          <a:ea typeface="Meiryo UI" panose="020B0604030504040204" pitchFamily="50" charset="-128"/>
                        </a:rPr>
                        <a:t>RNP</a:t>
                      </a:r>
                      <a:r>
                        <a:rPr kumimoji="1" lang="ja-JP" altLang="en-US" sz="1600" b="1" dirty="0" smtClean="0">
                          <a:latin typeface="Meiryo UI" panose="020B0604030504040204" pitchFamily="50" charset="-128"/>
                          <a:ea typeface="Meiryo UI" panose="020B0604030504040204" pitchFamily="50" charset="-128"/>
                        </a:rPr>
                        <a:t>）複合体</a:t>
                      </a:r>
                      <a:r>
                        <a:rPr kumimoji="1" lang="ja-JP" altLang="en-US" sz="1600" b="0" dirty="0" smtClean="0">
                          <a:latin typeface="Meiryo UI" panose="020B0604030504040204" pitchFamily="50" charset="-128"/>
                          <a:ea typeface="Meiryo UI" panose="020B0604030504040204" pitchFamily="50" charset="-128"/>
                        </a:rPr>
                        <a:t>を形成。</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配列と</a:t>
                      </a:r>
                      <a:r>
                        <a:rPr kumimoji="1" lang="en-US" altLang="ja-JP" sz="1600" b="0" dirty="0" smtClean="0">
                          <a:latin typeface="Meiryo UI" panose="020B0604030504040204" pitchFamily="50" charset="-128"/>
                          <a:ea typeface="Meiryo UI" panose="020B0604030504040204" pitchFamily="50" charset="-128"/>
                        </a:rPr>
                        <a:t>gRNA</a:t>
                      </a:r>
                      <a:r>
                        <a:rPr kumimoji="1" lang="ja-JP" altLang="en-US" sz="1600" b="0" dirty="0" err="1" smtClean="0">
                          <a:latin typeface="Meiryo UI" panose="020B0604030504040204" pitchFamily="50" charset="-128"/>
                          <a:ea typeface="Meiryo UI" panose="020B0604030504040204" pitchFamily="50" charset="-128"/>
                        </a:rPr>
                        <a:t>を照</a:t>
                      </a:r>
                      <a:r>
                        <a:rPr kumimoji="1" lang="ja-JP" altLang="en-US" sz="1600" b="0" dirty="0" smtClean="0">
                          <a:latin typeface="Meiryo UI" panose="020B0604030504040204" pitchFamily="50" charset="-128"/>
                          <a:ea typeface="Meiryo UI" panose="020B0604030504040204" pitchFamily="50" charset="-128"/>
                        </a:rPr>
                        <a:t>合して標的部位を認識し、</a:t>
                      </a:r>
                      <a:r>
                        <a:rPr kumimoji="1" lang="en-US" altLang="ja-JP" sz="1600" b="0" dirty="0" smtClean="0">
                          <a:latin typeface="Meiryo UI" panose="020B0604030504040204" pitchFamily="50" charset="-128"/>
                          <a:ea typeface="Meiryo UI" panose="020B0604030504040204" pitchFamily="50" charset="-128"/>
                        </a:rPr>
                        <a:t>PAM</a:t>
                      </a:r>
                      <a:r>
                        <a:rPr kumimoji="1" lang="ja-JP" altLang="en-US" sz="1600" b="0" dirty="0"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NGG</a:t>
                      </a:r>
                      <a:r>
                        <a:rPr kumimoji="1" lang="ja-JP" altLang="en-US" sz="1600" b="0" dirty="0" smtClean="0">
                          <a:latin typeface="Meiryo UI" panose="020B0604030504040204" pitchFamily="50" charset="-128"/>
                          <a:ea typeface="Meiryo UI" panose="020B0604030504040204" pitchFamily="50" charset="-128"/>
                        </a:rPr>
                        <a:t>）配列から</a:t>
                      </a:r>
                      <a:r>
                        <a:rPr kumimoji="1" lang="en-US" altLang="ja-JP" sz="1600" b="0" dirty="0" smtClean="0">
                          <a:latin typeface="Meiryo UI" panose="020B0604030504040204" pitchFamily="50" charset="-128"/>
                          <a:ea typeface="Meiryo UI" panose="020B0604030504040204" pitchFamily="50" charset="-128"/>
                        </a:rPr>
                        <a:t>3</a:t>
                      </a:r>
                      <a:r>
                        <a:rPr kumimoji="1" lang="ja-JP" altLang="en-US" sz="1600" b="0" dirty="0" smtClean="0">
                          <a:latin typeface="Meiryo UI" panose="020B0604030504040204" pitchFamily="50" charset="-128"/>
                          <a:ea typeface="Meiryo UI" panose="020B0604030504040204" pitchFamily="50" charset="-128"/>
                        </a:rPr>
                        <a:t>塩基以内で</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を切断。</a:t>
                      </a:r>
                      <a:endParaRPr kumimoji="1" lang="en-US" altLang="ja-JP" sz="1600" b="0" dirty="0" smtClean="0">
                        <a:latin typeface="Meiryo UI" panose="020B0604030504040204" pitchFamily="50" charset="-128"/>
                        <a:ea typeface="Meiryo UI" panose="020B0604030504040204" pitchFamily="50" charset="-128"/>
                      </a:endParaRPr>
                    </a:p>
                    <a:p>
                      <a:r>
                        <a:rPr kumimoji="1" lang="en-US" altLang="ja-JP" sz="1600" b="0" dirty="0" smtClean="0">
                          <a:latin typeface="Meiryo UI" panose="020B0604030504040204" pitchFamily="50" charset="-128"/>
                          <a:ea typeface="Meiryo UI" panose="020B0604030504040204" pitchFamily="50" charset="-128"/>
                        </a:rPr>
                        <a:t>Cas9</a:t>
                      </a:r>
                      <a:r>
                        <a:rPr kumimoji="1" lang="ja-JP" altLang="en-US" sz="1600" b="0" dirty="0" smtClean="0">
                          <a:latin typeface="Meiryo UI" panose="020B0604030504040204" pitchFamily="50" charset="-128"/>
                          <a:ea typeface="Meiryo UI" panose="020B0604030504040204" pitchFamily="50" charset="-128"/>
                        </a:rPr>
                        <a:t>には、最初に用いられた</a:t>
                      </a:r>
                      <a:r>
                        <a:rPr kumimoji="1" lang="en-US" altLang="ja-JP" sz="1600" b="0" dirty="0" smtClean="0">
                          <a:latin typeface="Meiryo UI" panose="020B0604030504040204" pitchFamily="50" charset="-128"/>
                          <a:ea typeface="Meiryo UI" panose="020B0604030504040204" pitchFamily="50" charset="-128"/>
                        </a:rPr>
                        <a:t>SpCas9</a:t>
                      </a:r>
                      <a:r>
                        <a:rPr kumimoji="1" lang="ja-JP" altLang="en-US" sz="1600" b="0" dirty="0" smtClean="0">
                          <a:latin typeface="Meiryo UI" panose="020B0604030504040204" pitchFamily="50" charset="-128"/>
                          <a:ea typeface="Meiryo UI" panose="020B0604030504040204" pitchFamily="50" charset="-128"/>
                        </a:rPr>
                        <a:t>の他、</a:t>
                      </a:r>
                      <a:r>
                        <a:rPr kumimoji="1" lang="en-US" altLang="ja-JP" sz="1600" b="0" dirty="0" smtClean="0">
                          <a:latin typeface="Meiryo UI" panose="020B0604030504040204" pitchFamily="50" charset="-128"/>
                          <a:ea typeface="Meiryo UI" panose="020B0604030504040204" pitchFamily="50" charset="-128"/>
                        </a:rPr>
                        <a:t>SaCas9</a:t>
                      </a:r>
                      <a:r>
                        <a:rPr kumimoji="1" lang="ja-JP" altLang="en-US" sz="1600" b="0" dirty="0" err="1"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FnCas9</a:t>
                      </a:r>
                      <a:r>
                        <a:rPr kumimoji="1" lang="ja-JP" altLang="en-US" sz="1600" b="0" dirty="0" smtClean="0">
                          <a:latin typeface="Meiryo UI" panose="020B0604030504040204" pitchFamily="50" charset="-128"/>
                          <a:ea typeface="Meiryo UI" panose="020B0604030504040204" pitchFamily="50" charset="-128"/>
                        </a:rPr>
                        <a:t>や</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切断活性を非活性化した</a:t>
                      </a:r>
                      <a:r>
                        <a:rPr kumimoji="1" lang="en-US" altLang="ja-JP" sz="1600" b="0" dirty="0" smtClean="0">
                          <a:latin typeface="Meiryo UI" panose="020B0604030504040204" pitchFamily="50" charset="-128"/>
                          <a:ea typeface="Meiryo UI" panose="020B0604030504040204" pitchFamily="50" charset="-128"/>
                        </a:rPr>
                        <a:t>dCas9</a:t>
                      </a:r>
                      <a:r>
                        <a:rPr kumimoji="1" lang="ja-JP" altLang="en-US" sz="1600" b="0" smtClean="0">
                          <a:latin typeface="Meiryo UI" panose="020B0604030504040204" pitchFamily="50" charset="-128"/>
                          <a:ea typeface="Meiryo UI" panose="020B0604030504040204" pitchFamily="50" charset="-128"/>
                        </a:rPr>
                        <a:t>など。 </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152452840"/>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10</a:t>
                      </a:r>
                      <a:endParaRPr kumimoji="1" lang="ja-JP" altLang="en-US" sz="2400" b="1" dirty="0">
                        <a:latin typeface="Cooper Black" panose="0208090404030B020404" pitchFamily="18" charset="0"/>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Cas10</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DNA</a:t>
                      </a:r>
                      <a:r>
                        <a:rPr kumimoji="1" lang="ja-JP" altLang="en-US" sz="1600" dirty="0" smtClean="0">
                          <a:latin typeface="Meiryo UI" panose="020B0604030504040204" pitchFamily="50" charset="-128"/>
                          <a:ea typeface="Meiryo UI" panose="020B0604030504040204" pitchFamily="50" charset="-128"/>
                        </a:rPr>
                        <a:t>ポリメラーゼおよびヌクレオチドシクラーゼを含む複合体。</a:t>
                      </a:r>
                      <a:r>
                        <a:rPr kumimoji="1" lang="en-US" altLang="ja-JP" sz="1600" b="1" dirty="0" smtClean="0">
                          <a:latin typeface="Meiryo UI" panose="020B0604030504040204" pitchFamily="50" charset="-128"/>
                          <a:ea typeface="Meiryo UI" panose="020B0604030504040204" pitchFamily="50" charset="-128"/>
                        </a:rPr>
                        <a:t>CRISPR-Cas10</a:t>
                      </a:r>
                      <a:r>
                        <a:rPr kumimoji="1" lang="ja-JP" altLang="en-US" sz="1600" dirty="0" smtClean="0">
                          <a:latin typeface="Meiryo UI" panose="020B0604030504040204" pitchFamily="50" charset="-128"/>
                          <a:ea typeface="Meiryo UI" panose="020B0604030504040204" pitchFamily="50" charset="-128"/>
                        </a:rPr>
                        <a:t>として生物圏で最も豊富なファージの遺伝操作に関する研究が進展。病原性ファージなど</a:t>
                      </a:r>
                      <a:r>
                        <a:rPr kumimoji="1" lang="ja-JP" altLang="en-US" sz="1600" b="1" dirty="0" smtClean="0">
                          <a:latin typeface="Meiryo UI" panose="020B0604030504040204" pitchFamily="50" charset="-128"/>
                          <a:ea typeface="Meiryo UI" panose="020B0604030504040204" pitchFamily="50" charset="-128"/>
                        </a:rPr>
                        <a:t>原核生物ゲノム編集技術</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265972004"/>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11</a:t>
                      </a:r>
                      <a:endParaRPr kumimoji="1" lang="ja-JP" altLang="en-US" sz="2400" b="1" dirty="0">
                        <a:latin typeface="Cooper Black" panose="0208090404030B020404" pitchFamily="18" charset="0"/>
                      </a:endParaRPr>
                    </a:p>
                  </a:txBody>
                  <a:tcPr anchor="ctr"/>
                </a:tc>
                <a:tc>
                  <a:txBody>
                    <a:bodyPr/>
                    <a:lstStyle/>
                    <a:p>
                      <a:r>
                        <a:rPr kumimoji="1" lang="en-US" altLang="ja-JP" sz="1600" b="1" dirty="0" smtClean="0">
                          <a:latin typeface="Meiryo UI" panose="020B0604030504040204" pitchFamily="50" charset="-128"/>
                          <a:ea typeface="Meiryo UI" panose="020B0604030504040204" pitchFamily="50" charset="-128"/>
                        </a:rPr>
                        <a:t>RNP</a:t>
                      </a:r>
                      <a:r>
                        <a:rPr kumimoji="1" lang="ja-JP" altLang="en-US" sz="1600" b="1" dirty="0" smtClean="0">
                          <a:latin typeface="Meiryo UI" panose="020B0604030504040204" pitchFamily="50" charset="-128"/>
                          <a:ea typeface="Meiryo UI" panose="020B0604030504040204" pitchFamily="50" charset="-128"/>
                        </a:rPr>
                        <a:t>複合体</a:t>
                      </a:r>
                      <a:r>
                        <a:rPr kumimoji="1" lang="ja-JP" altLang="en-US" sz="1600" dirty="0" smtClean="0">
                          <a:latin typeface="Meiryo UI" panose="020B0604030504040204" pitchFamily="50" charset="-128"/>
                          <a:ea typeface="Meiryo UI" panose="020B0604030504040204" pitchFamily="50" charset="-128"/>
                        </a:rPr>
                        <a:t>（標的配列を認識する）を構成する。</a:t>
                      </a:r>
                      <a:r>
                        <a:rPr kumimoji="1" lang="en-US" altLang="ja-JP" sz="1600" dirty="0" smtClean="0">
                          <a:latin typeface="Meiryo UI" panose="020B0604030504040204" pitchFamily="50" charset="-128"/>
                          <a:ea typeface="Meiryo UI" panose="020B0604030504040204" pitchFamily="50" charset="-128"/>
                        </a:rPr>
                        <a:t>Subunit</a:t>
                      </a:r>
                      <a:r>
                        <a:rPr kumimoji="1" lang="ja-JP" altLang="en-US" sz="1600" dirty="0" smtClean="0">
                          <a:latin typeface="Meiryo UI" panose="020B0604030504040204" pitchFamily="50" charset="-128"/>
                          <a:ea typeface="Meiryo UI" panose="020B0604030504040204" pitchFamily="50" charset="-128"/>
                        </a:rPr>
                        <a:t>のメインは</a:t>
                      </a:r>
                      <a:r>
                        <a:rPr kumimoji="1" lang="en-US" altLang="ja-JP" sz="1600" dirty="0" smtClean="0">
                          <a:latin typeface="Meiryo UI" panose="020B0604030504040204" pitchFamily="50" charset="-128"/>
                          <a:ea typeface="Meiryo UI" panose="020B0604030504040204" pitchFamily="50" charset="-128"/>
                        </a:rPr>
                        <a:t>Cas5</a:t>
                      </a:r>
                      <a:r>
                        <a:rPr kumimoji="1" lang="ja-JP" altLang="en-US" sz="1600" dirty="0" smtClean="0">
                          <a:latin typeface="Meiryo UI" panose="020B0604030504040204" pitchFamily="50" charset="-128"/>
                          <a:ea typeface="Meiryo UI" panose="020B0604030504040204" pitchFamily="50" charset="-128"/>
                        </a:rPr>
                        <a:t>と</a:t>
                      </a:r>
                      <a:r>
                        <a:rPr kumimoji="1" lang="en-US" altLang="ja-JP" sz="1600" dirty="0" smtClean="0">
                          <a:latin typeface="Meiryo UI" panose="020B0604030504040204" pitchFamily="50" charset="-128"/>
                          <a:ea typeface="Meiryo UI" panose="020B0604030504040204" pitchFamily="50" charset="-128"/>
                        </a:rPr>
                        <a:t>Cas7</a:t>
                      </a:r>
                      <a:r>
                        <a:rPr kumimoji="1" lang="ja-JP" altLang="en-US" sz="1600" dirty="0" smtClean="0">
                          <a:latin typeface="Meiryo UI" panose="020B0604030504040204" pitchFamily="50" charset="-128"/>
                          <a:ea typeface="Meiryo UI" panose="020B0604030504040204" pitchFamily="50" charset="-128"/>
                        </a:rPr>
                        <a:t>で</a:t>
                      </a:r>
                      <a:r>
                        <a:rPr kumimoji="1" lang="en-US" altLang="ja-JP" sz="1600" dirty="0" smtClean="0">
                          <a:latin typeface="Meiryo UI" panose="020B0604030504040204" pitchFamily="50" charset="-128"/>
                          <a:ea typeface="Meiryo UI" panose="020B0604030504040204" pitchFamily="50" charset="-128"/>
                        </a:rPr>
                        <a:t>Cas11</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Small</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Subunit</a:t>
                      </a:r>
                      <a:r>
                        <a:rPr kumimoji="1" lang="ja-JP" altLang="en-US" sz="1600" dirty="0" smtClean="0">
                          <a:latin typeface="Meiryo UI" panose="020B0604030504040204" pitchFamily="50" charset="-128"/>
                          <a:ea typeface="Meiryo UI" panose="020B0604030504040204" pitchFamily="50" charset="-128"/>
                        </a:rPr>
                        <a:t>の一つ。</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157187123"/>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12a</a:t>
                      </a:r>
                      <a:endParaRPr kumimoji="1" lang="ja-JP" altLang="en-US" sz="2400" b="1" dirty="0">
                        <a:latin typeface="Cooper Black" panose="0208090404030B020404" pitchFamily="18" charset="0"/>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ゲノム編集用に開発された</a:t>
                      </a:r>
                      <a:r>
                        <a:rPr kumimoji="1" lang="en-US" altLang="ja-JP" sz="1600" dirty="0" err="1" smtClean="0">
                          <a:latin typeface="Meiryo UI" panose="020B0604030504040204" pitchFamily="50" charset="-128"/>
                          <a:ea typeface="Meiryo UI" panose="020B0604030504040204" pitchFamily="50" charset="-128"/>
                        </a:rPr>
                        <a:t>Cas</a:t>
                      </a:r>
                      <a:r>
                        <a:rPr kumimoji="1" lang="ja-JP" altLang="en-US" sz="1600" dirty="0" smtClean="0">
                          <a:latin typeface="Meiryo UI" panose="020B0604030504040204" pitchFamily="50" charset="-128"/>
                          <a:ea typeface="Meiryo UI" panose="020B0604030504040204" pitchFamily="50" charset="-128"/>
                        </a:rPr>
                        <a:t>タンパク質で別名</a:t>
                      </a:r>
                      <a:r>
                        <a:rPr kumimoji="1" lang="en-US" altLang="ja-JP" sz="1600" dirty="0" smtClean="0">
                          <a:latin typeface="Meiryo UI" panose="020B0604030504040204" pitchFamily="50" charset="-128"/>
                          <a:ea typeface="Meiryo UI" panose="020B0604030504040204" pitchFamily="50" charset="-128"/>
                        </a:rPr>
                        <a:t>Cpf1</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Cas9</a:t>
                      </a:r>
                      <a:r>
                        <a:rPr kumimoji="1" lang="ja-JP" altLang="en-US" sz="1600" b="0" dirty="0" smtClean="0">
                          <a:latin typeface="Meiryo UI" panose="020B0604030504040204" pitchFamily="50" charset="-128"/>
                          <a:ea typeface="Meiryo UI" panose="020B0604030504040204" pitchFamily="50" charset="-128"/>
                        </a:rPr>
                        <a:t>は二本鎖</a:t>
                      </a:r>
                      <a:r>
                        <a:rPr kumimoji="1" lang="en-US" altLang="ja-JP" sz="1600" b="0" dirty="0" smtClean="0">
                          <a:latin typeface="Meiryo UI" panose="020B0604030504040204" pitchFamily="50" charset="-128"/>
                          <a:ea typeface="Meiryo UI" panose="020B0604030504040204" pitchFamily="50" charset="-128"/>
                        </a:rPr>
                        <a:t>DNA</a:t>
                      </a:r>
                      <a:r>
                        <a:rPr kumimoji="1" lang="ja-JP" altLang="en-US" sz="1600" b="0" dirty="0" smtClean="0">
                          <a:latin typeface="Meiryo UI" panose="020B0604030504040204" pitchFamily="50" charset="-128"/>
                          <a:ea typeface="Meiryo UI" panose="020B0604030504040204" pitchFamily="50" charset="-128"/>
                        </a:rPr>
                        <a:t>を垂直に切断するが、</a:t>
                      </a:r>
                      <a:r>
                        <a:rPr kumimoji="1" lang="en-US" altLang="ja-JP" sz="1600" b="0" dirty="0" smtClean="0">
                          <a:latin typeface="Meiryo UI" panose="020B0604030504040204" pitchFamily="50" charset="-128"/>
                          <a:ea typeface="Meiryo UI" panose="020B0604030504040204" pitchFamily="50" charset="-128"/>
                        </a:rPr>
                        <a:t>Cas12a</a:t>
                      </a:r>
                      <a:r>
                        <a:rPr kumimoji="1" lang="ja-JP" altLang="en-US" sz="1600" b="0" dirty="0" smtClean="0">
                          <a:latin typeface="Meiryo UI" panose="020B0604030504040204" pitchFamily="50" charset="-128"/>
                          <a:ea typeface="Meiryo UI" panose="020B0604030504040204" pitchFamily="50" charset="-128"/>
                        </a:rPr>
                        <a:t>は、切断面</a:t>
                      </a:r>
                      <a:r>
                        <a:rPr kumimoji="1" lang="en-US" altLang="ja-JP" sz="1600" b="0" dirty="0" smtClean="0">
                          <a:latin typeface="Meiryo UI" panose="020B0604030504040204" pitchFamily="50" charset="-128"/>
                          <a:ea typeface="Meiryo UI" panose="020B0604030504040204" pitchFamily="50" charset="-128"/>
                        </a:rPr>
                        <a:t>5’</a:t>
                      </a:r>
                      <a:r>
                        <a:rPr kumimoji="1" lang="ja-JP" altLang="en-US" sz="1600" b="0" dirty="0" smtClean="0">
                          <a:latin typeface="Meiryo UI" panose="020B0604030504040204" pitchFamily="50" charset="-128"/>
                          <a:ea typeface="Meiryo UI" panose="020B0604030504040204" pitchFamily="50" charset="-128"/>
                        </a:rPr>
                        <a:t>突出末端をつくる。</a:t>
                      </a:r>
                      <a:r>
                        <a:rPr kumimoji="1" lang="en-US" altLang="ja-JP" sz="1600" b="0" dirty="0" smtClean="0">
                          <a:latin typeface="Meiryo UI" panose="020B0604030504040204" pitchFamily="50" charset="-128"/>
                          <a:ea typeface="Meiryo UI" panose="020B0604030504040204" pitchFamily="50" charset="-128"/>
                        </a:rPr>
                        <a:t>Cas9</a:t>
                      </a:r>
                      <a:r>
                        <a:rPr kumimoji="1" lang="ja-JP" altLang="en-US" sz="1600" b="0" dirty="0" err="1" smtClean="0">
                          <a:latin typeface="Meiryo UI" panose="020B0604030504040204" pitchFamily="50" charset="-128"/>
                          <a:ea typeface="Meiryo UI" panose="020B0604030504040204" pitchFamily="50" charset="-128"/>
                        </a:rPr>
                        <a:t>、</a:t>
                      </a:r>
                      <a:r>
                        <a:rPr kumimoji="1" lang="en-US" altLang="ja-JP" sz="1600" b="0" dirty="0" smtClean="0">
                          <a:latin typeface="Meiryo UI" panose="020B0604030504040204" pitchFamily="50" charset="-128"/>
                          <a:ea typeface="Meiryo UI" panose="020B0604030504040204" pitchFamily="50" charset="-128"/>
                        </a:rPr>
                        <a:t>Cas12b</a:t>
                      </a:r>
                      <a:r>
                        <a:rPr kumimoji="1" lang="ja-JP" altLang="en-US" sz="1600" b="0" dirty="0" smtClean="0">
                          <a:latin typeface="Meiryo UI" panose="020B0604030504040204" pitchFamily="50" charset="-128"/>
                          <a:ea typeface="Meiryo UI" panose="020B0604030504040204" pitchFamily="50" charset="-128"/>
                        </a:rPr>
                        <a:t>と共にヒトゲノム編集のプラットフォームの一つ。</a:t>
                      </a:r>
                      <a:endParaRPr kumimoji="1" lang="ja-JP" altLang="en-US" sz="1600" b="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23200668"/>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12b</a:t>
                      </a:r>
                      <a:endParaRPr kumimoji="1" lang="ja-JP" altLang="en-US" sz="2400" b="1" dirty="0">
                        <a:latin typeface="Cooper Black" panose="0208090404030B020404" pitchFamily="18" charset="0"/>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ヒトゲノム編集プラットフォームの一つ。</a:t>
                      </a:r>
                      <a:r>
                        <a:rPr kumimoji="1" lang="en-US" altLang="ja-JP" sz="1600" dirty="0" smtClean="0">
                          <a:latin typeface="Meiryo UI" panose="020B0604030504040204" pitchFamily="50" charset="-128"/>
                          <a:ea typeface="Meiryo UI" panose="020B0604030504040204" pitchFamily="50" charset="-128"/>
                        </a:rPr>
                        <a:t>Cas9</a:t>
                      </a:r>
                      <a:r>
                        <a:rPr kumimoji="1" lang="ja-JP" altLang="en-US" sz="1600" dirty="0" smtClean="0">
                          <a:latin typeface="Meiryo UI" panose="020B0604030504040204" pitchFamily="50" charset="-128"/>
                          <a:ea typeface="Meiryo UI" panose="020B0604030504040204" pitchFamily="50" charset="-128"/>
                        </a:rPr>
                        <a:t>や</a:t>
                      </a:r>
                      <a:r>
                        <a:rPr kumimoji="1" lang="en-US" altLang="ja-JP" sz="1600" dirty="0" smtClean="0">
                          <a:latin typeface="Meiryo UI" panose="020B0604030504040204" pitchFamily="50" charset="-128"/>
                          <a:ea typeface="Meiryo UI" panose="020B0604030504040204" pitchFamily="50" charset="-128"/>
                        </a:rPr>
                        <a:t>Cas12a</a:t>
                      </a:r>
                      <a:r>
                        <a:rPr kumimoji="1" lang="ja-JP" altLang="en-US" sz="1600" dirty="0" smtClean="0">
                          <a:latin typeface="Meiryo UI" panose="020B0604030504040204" pitchFamily="50" charset="-128"/>
                          <a:ea typeface="Meiryo UI" panose="020B0604030504040204" pitchFamily="50" charset="-128"/>
                        </a:rPr>
                        <a:t>より小さいのでアデノ随伴ウイルスなどを用いたウイルスベクターによるヒト細胞へのデリバリー・ツールの可能性。</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187403093"/>
                  </a:ext>
                </a:extLst>
              </a:tr>
              <a:tr h="370840">
                <a:tc>
                  <a:txBody>
                    <a:bodyPr/>
                    <a:lstStyle/>
                    <a:p>
                      <a:pPr algn="ctr"/>
                      <a:r>
                        <a:rPr kumimoji="1" lang="en-US" altLang="ja-JP" sz="2400" dirty="0" err="1" smtClean="0">
                          <a:solidFill>
                            <a:srgbClr val="C00000"/>
                          </a:solidFill>
                          <a:latin typeface="Cooper Black" panose="0208090404030B020404" pitchFamily="18" charset="0"/>
                        </a:rPr>
                        <a:t>Cas</a:t>
                      </a:r>
                      <a:r>
                        <a:rPr kumimoji="1" lang="en-US" altLang="ja-JP" sz="2400" dirty="0" smtClean="0">
                          <a:solidFill>
                            <a:srgbClr val="C00000"/>
                          </a:solidFill>
                          <a:latin typeface="Cooper Black" panose="0208090404030B020404" pitchFamily="18" charset="0"/>
                        </a:rPr>
                        <a:t> </a:t>
                      </a:r>
                      <a:r>
                        <a:rPr kumimoji="1" lang="en-US" altLang="ja-JP" sz="2400" dirty="0" smtClean="0">
                          <a:latin typeface="Cooper Black" panose="0208090404030B020404" pitchFamily="18" charset="0"/>
                        </a:rPr>
                        <a:t>13</a:t>
                      </a:r>
                      <a:endParaRPr kumimoji="1" lang="ja-JP" altLang="en-US" sz="2400" b="1" dirty="0">
                        <a:latin typeface="Cooper Black" panose="0208090404030B020404" pitchFamily="18" charset="0"/>
                      </a:endParaRPr>
                    </a:p>
                  </a:txBody>
                  <a:tcPr anchor="ctr"/>
                </a:tc>
                <a:tc>
                  <a:txBody>
                    <a:bodyPr/>
                    <a:lstStyle/>
                    <a:p>
                      <a:r>
                        <a:rPr kumimoji="1" lang="en-US" altLang="ja-JP" sz="1600" b="1" dirty="0" smtClean="0">
                          <a:latin typeface="Meiryo UI" panose="020B0604030504040204" pitchFamily="50" charset="-128"/>
                          <a:ea typeface="Meiryo UI" panose="020B0604030504040204" pitchFamily="50" charset="-128"/>
                        </a:rPr>
                        <a:t>RNA</a:t>
                      </a:r>
                      <a:r>
                        <a:rPr kumimoji="1" lang="ja-JP" altLang="en-US" sz="1600" b="1" dirty="0" smtClean="0">
                          <a:latin typeface="Meiryo UI" panose="020B0604030504040204" pitchFamily="50" charset="-128"/>
                          <a:ea typeface="Meiryo UI" panose="020B0604030504040204" pitchFamily="50" charset="-128"/>
                        </a:rPr>
                        <a:t>編集</a:t>
                      </a:r>
                      <a:r>
                        <a:rPr kumimoji="1" lang="en-US" altLang="ja-JP" sz="1600" b="1" dirty="0" err="1" smtClean="0">
                          <a:latin typeface="Meiryo UI" panose="020B0604030504040204" pitchFamily="50" charset="-128"/>
                          <a:ea typeface="Meiryo UI" panose="020B0604030504040204" pitchFamily="50" charset="-128"/>
                        </a:rPr>
                        <a:t>Cas</a:t>
                      </a:r>
                      <a:r>
                        <a:rPr kumimoji="1" lang="ja-JP" altLang="en-US" sz="1600" b="1" dirty="0" smtClean="0">
                          <a:latin typeface="Meiryo UI" panose="020B0604030504040204" pitchFamily="50" charset="-128"/>
                          <a:ea typeface="Meiryo UI" panose="020B0604030504040204" pitchFamily="50" charset="-128"/>
                        </a:rPr>
                        <a:t>タンパク質</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Cas13a</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C2c2</a:t>
                      </a:r>
                      <a:r>
                        <a:rPr kumimoji="1" lang="ja-JP" altLang="en-US" sz="1600" dirty="0"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a:t>
                      </a:r>
                      <a:r>
                        <a:rPr kumimoji="1" lang="ja-JP" altLang="en-US" sz="1600" dirty="0" smtClean="0">
                          <a:latin typeface="Meiryo UI" panose="020B0604030504040204" pitchFamily="50" charset="-128"/>
                          <a:ea typeface="Meiryo UI" panose="020B0604030504040204" pitchFamily="50" charset="-128"/>
                        </a:rPr>
                        <a:t>のサブタイプには、</a:t>
                      </a:r>
                      <a:r>
                        <a:rPr kumimoji="1" lang="en-US" altLang="ja-JP" sz="1600" dirty="0" smtClean="0">
                          <a:latin typeface="Meiryo UI" panose="020B0604030504040204" pitchFamily="50" charset="-128"/>
                          <a:ea typeface="Meiryo UI" panose="020B0604030504040204" pitchFamily="50" charset="-128"/>
                        </a:rPr>
                        <a:t>Cas13a</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Cas13b</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Cas13c</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dirty="0" smtClean="0">
                          <a:latin typeface="Meiryo UI" panose="020B0604030504040204" pitchFamily="50" charset="-128"/>
                          <a:ea typeface="Meiryo UI" panose="020B0604030504040204" pitchFamily="50" charset="-128"/>
                        </a:rPr>
                        <a:t>Cas13d</a:t>
                      </a:r>
                      <a:r>
                        <a:rPr kumimoji="1" lang="ja-JP" altLang="en-US" sz="1600" dirty="0" smtClean="0">
                          <a:latin typeface="Meiryo UI" panose="020B0604030504040204" pitchFamily="50" charset="-128"/>
                          <a:ea typeface="Meiryo UI" panose="020B0604030504040204" pitchFamily="50" charset="-128"/>
                        </a:rPr>
                        <a:t>がある。</a:t>
                      </a:r>
                      <a:r>
                        <a:rPr kumimoji="1" lang="en-US" altLang="ja-JP" sz="1600" dirty="0" smtClean="0">
                          <a:latin typeface="Meiryo UI" panose="020B0604030504040204" pitchFamily="50" charset="-128"/>
                          <a:ea typeface="Meiryo UI" panose="020B0604030504040204" pitchFamily="50" charset="-128"/>
                        </a:rPr>
                        <a:t>Cas13b</a:t>
                      </a:r>
                      <a:r>
                        <a:rPr kumimoji="1" lang="ja-JP" altLang="en-US" sz="1600" dirty="0" smtClean="0">
                          <a:latin typeface="Meiryo UI" panose="020B0604030504040204" pitchFamily="50" charset="-128"/>
                          <a:ea typeface="Meiryo UI" panose="020B0604030504040204" pitchFamily="50" charset="-128"/>
                        </a:rPr>
                        <a:t>を利用した技術には、</a:t>
                      </a:r>
                      <a:r>
                        <a:rPr kumimoji="1" lang="en-US" altLang="ja-JP" sz="1600" b="1" dirty="0" smtClean="0">
                          <a:latin typeface="Meiryo UI" panose="020B0604030504040204" pitchFamily="50" charset="-128"/>
                          <a:ea typeface="Meiryo UI" panose="020B0604030504040204" pitchFamily="50" charset="-128"/>
                        </a:rPr>
                        <a:t>A-to-I</a:t>
                      </a:r>
                      <a:r>
                        <a:rPr kumimoji="1" lang="ja-JP" altLang="en-US" sz="1600" b="1" dirty="0" smtClean="0">
                          <a:latin typeface="Meiryo UI" panose="020B0604030504040204" pitchFamily="50" charset="-128"/>
                          <a:ea typeface="Meiryo UI" panose="020B0604030504040204" pitchFamily="50" charset="-128"/>
                        </a:rPr>
                        <a:t>塩基置換法</a:t>
                      </a:r>
                      <a:r>
                        <a:rPr kumimoji="1" lang="en-US" altLang="ja-JP" sz="1600" b="1" dirty="0" smtClean="0">
                          <a:latin typeface="Meiryo UI" panose="020B0604030504040204" pitchFamily="50" charset="-128"/>
                          <a:ea typeface="Meiryo UI" panose="020B0604030504040204" pitchFamily="50" charset="-128"/>
                        </a:rPr>
                        <a:t>REPAIR</a:t>
                      </a:r>
                      <a:r>
                        <a:rPr kumimoji="1" lang="ja-JP" altLang="en-US" sz="1600" dirty="0" err="1" smtClean="0">
                          <a:latin typeface="Meiryo UI" panose="020B0604030504040204" pitchFamily="50" charset="-128"/>
                          <a:ea typeface="Meiryo UI" panose="020B0604030504040204" pitchFamily="50" charset="-128"/>
                        </a:rPr>
                        <a:t>、</a:t>
                      </a:r>
                      <a:r>
                        <a:rPr kumimoji="1" lang="en-US" altLang="ja-JP" sz="1600" b="1" dirty="0" smtClean="0">
                          <a:latin typeface="Meiryo UI" panose="020B0604030504040204" pitchFamily="50" charset="-128"/>
                          <a:ea typeface="Meiryo UI" panose="020B0604030504040204" pitchFamily="50" charset="-128"/>
                        </a:rPr>
                        <a:t>SHERLOCK</a:t>
                      </a:r>
                      <a:r>
                        <a:rPr kumimoji="1" lang="ja-JP" altLang="en-US" sz="1600" dirty="0" smtClean="0">
                          <a:latin typeface="Meiryo UI" panose="020B0604030504040204" pitchFamily="50" charset="-128"/>
                          <a:ea typeface="Meiryo UI" panose="020B0604030504040204" pitchFamily="50" charset="-128"/>
                        </a:rPr>
                        <a:t>がある。</a:t>
                      </a:r>
                      <a:endParaRPr kumimoji="1" lang="ja-JP" altLang="en-US" sz="16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953154925"/>
                  </a:ext>
                </a:extLst>
              </a:tr>
            </a:tbl>
          </a:graphicData>
        </a:graphic>
      </p:graphicFrame>
    </p:spTree>
    <p:extLst>
      <p:ext uri="{BB962C8B-B14F-4D97-AF65-F5344CB8AC3E}">
        <p14:creationId xmlns:p14="http://schemas.microsoft.com/office/powerpoint/2010/main" val="3569771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図 35"/>
          <p:cNvPicPr/>
          <p:nvPr/>
        </p:nvPicPr>
        <p:blipFill>
          <a:blip r:embed="rId3">
            <a:extLst>
              <a:ext uri="{28A0092B-C50C-407E-A947-70E740481C1C}">
                <a14:useLocalDpi xmlns:a14="http://schemas.microsoft.com/office/drawing/2010/main" val="0"/>
              </a:ext>
            </a:extLst>
          </a:blip>
          <a:srcRect/>
          <a:stretch>
            <a:fillRect/>
          </a:stretch>
        </p:blipFill>
        <p:spPr bwMode="auto">
          <a:xfrm>
            <a:off x="3295650" y="2686050"/>
            <a:ext cx="5600700" cy="1485900"/>
          </a:xfrm>
          <a:prstGeom prst="rect">
            <a:avLst/>
          </a:prstGeom>
          <a:noFill/>
          <a:ln>
            <a:noFill/>
          </a:ln>
        </p:spPr>
      </p:pic>
    </p:spTree>
    <p:extLst>
      <p:ext uri="{BB962C8B-B14F-4D97-AF65-F5344CB8AC3E}">
        <p14:creationId xmlns:p14="http://schemas.microsoft.com/office/powerpoint/2010/main" val="2139124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1110628" y="602546"/>
          <a:ext cx="9685517" cy="5918200"/>
        </p:xfrm>
        <a:graphic>
          <a:graphicData uri="http://schemas.openxmlformats.org/drawingml/2006/table">
            <a:tbl>
              <a:tblPr firstRow="1" bandRow="1">
                <a:tableStyleId>{21E4AEA4-8DFA-4A89-87EB-49C32662AFE0}</a:tableStyleId>
              </a:tblPr>
              <a:tblGrid>
                <a:gridCol w="2332610">
                  <a:extLst>
                    <a:ext uri="{9D8B030D-6E8A-4147-A177-3AD203B41FA5}">
                      <a16:colId xmlns:a16="http://schemas.microsoft.com/office/drawing/2014/main" val="2770750493"/>
                    </a:ext>
                  </a:extLst>
                </a:gridCol>
                <a:gridCol w="7352907">
                  <a:extLst>
                    <a:ext uri="{9D8B030D-6E8A-4147-A177-3AD203B41FA5}">
                      <a16:colId xmlns:a16="http://schemas.microsoft.com/office/drawing/2014/main" val="781155434"/>
                    </a:ext>
                  </a:extLst>
                </a:gridCol>
              </a:tblGrid>
              <a:tr h="370840">
                <a:tc>
                  <a:txBody>
                    <a:bodyPr/>
                    <a:lstStyle/>
                    <a:p>
                      <a:pPr algn="ctr"/>
                      <a:r>
                        <a:rPr kumimoji="1" lang="en-US" altLang="ja-JP" dirty="0" err="1" smtClean="0">
                          <a:solidFill>
                            <a:schemeClr val="bg1">
                              <a:lumMod val="95000"/>
                            </a:schemeClr>
                          </a:solidFill>
                          <a:latin typeface="Arial Black" panose="020B0A04020102020204" pitchFamily="34" charset="0"/>
                        </a:rPr>
                        <a:t>Cas</a:t>
                      </a:r>
                      <a:r>
                        <a:rPr kumimoji="1" lang="ja-JP" altLang="en-US" dirty="0" smtClean="0">
                          <a:solidFill>
                            <a:schemeClr val="bg1">
                              <a:lumMod val="95000"/>
                            </a:schemeClr>
                          </a:solidFill>
                          <a:latin typeface="Arial Black" panose="020B0A04020102020204" pitchFamily="34" charset="0"/>
                        </a:rPr>
                        <a:t>タンパク質</a:t>
                      </a:r>
                      <a:endParaRPr kumimoji="1" lang="ja-JP" altLang="en-US" b="1" dirty="0">
                        <a:solidFill>
                          <a:schemeClr val="bg1">
                            <a:lumMod val="95000"/>
                          </a:schemeClr>
                        </a:solidFill>
                        <a:latin typeface="Arial Black" panose="020B0A04020102020204" pitchFamily="34" charset="0"/>
                        <a:ea typeface="Meiryo UI" panose="020B0604030504040204" pitchFamily="50" charset="-128"/>
                      </a:endParaRPr>
                    </a:p>
                  </a:txBody>
                  <a:tcPr/>
                </a:tc>
                <a:tc>
                  <a:txBody>
                    <a:bodyPr/>
                    <a:lstStyle/>
                    <a:p>
                      <a:pPr algn="ctr"/>
                      <a:r>
                        <a:rPr kumimoji="1" lang="ja-JP" altLang="en-US" dirty="0" smtClean="0"/>
                        <a:t>機能</a:t>
                      </a:r>
                      <a:endParaRPr kumimoji="1" lang="ja-JP" altLang="en-US" b="1"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5201695"/>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1</a:t>
                      </a:r>
                      <a:endParaRPr kumimoji="1" lang="ja-JP" altLang="en-US" sz="2000" b="1" dirty="0">
                        <a:latin typeface="Cooper Black" panose="0208090404030B020404" pitchFamily="18" charset="0"/>
                      </a:endParaRPr>
                    </a:p>
                  </a:txBody>
                  <a:tcPr/>
                </a:tc>
                <a:tc>
                  <a:txBody>
                    <a:bodyPr/>
                    <a:lstStyle/>
                    <a:p>
                      <a:r>
                        <a:rPr kumimoji="1" lang="en-US" altLang="ja-JP" sz="1600" kern="1200" dirty="0" smtClean="0">
                          <a:effectLst/>
                          <a:latin typeface="Cooper Black" panose="0208090404030B020404" pitchFamily="18" charset="0"/>
                          <a:ea typeface="Meiryo UI" panose="020B0604030504040204" pitchFamily="50" charset="-128"/>
                        </a:rPr>
                        <a:t>Proto-spacer Adjacent Motif</a:t>
                      </a:r>
                      <a:r>
                        <a:rPr kumimoji="1" lang="ja-JP" altLang="en-US" sz="1600" kern="1200" dirty="0" smtClean="0">
                          <a:effectLst/>
                          <a:latin typeface="Cooper Black" panose="0208090404030B020404" pitchFamily="18" charset="0"/>
                          <a:ea typeface="Meiryo UI" panose="020B0604030504040204" pitchFamily="50" charset="-128"/>
                        </a:rPr>
                        <a:t>（</a:t>
                      </a:r>
                      <a:r>
                        <a:rPr kumimoji="1" lang="en-US" altLang="ja-JP" sz="1600" kern="1200" dirty="0" smtClean="0">
                          <a:effectLst/>
                          <a:latin typeface="Cooper Black" panose="0208090404030B020404" pitchFamily="18" charset="0"/>
                          <a:ea typeface="Meiryo UI" panose="020B0604030504040204" pitchFamily="50" charset="-128"/>
                        </a:rPr>
                        <a:t>PAM</a:t>
                      </a:r>
                      <a:r>
                        <a:rPr kumimoji="1" lang="ja-JP" altLang="en-US" sz="1600" kern="1200" dirty="0" smtClean="0">
                          <a:effectLst/>
                          <a:latin typeface="Cooper Black" panose="0208090404030B020404" pitchFamily="18" charset="0"/>
                          <a:ea typeface="Meiryo UI" panose="020B0604030504040204" pitchFamily="50" charset="-128"/>
                        </a:rPr>
                        <a:t>）配列を認識</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680639798"/>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2</a:t>
                      </a:r>
                      <a:endParaRPr kumimoji="1" lang="ja-JP" altLang="en-US" sz="2000" b="1" dirty="0">
                        <a:latin typeface="Cooper Black" panose="0208090404030B020404" pitchFamily="18" charset="0"/>
                      </a:endParaRPr>
                    </a:p>
                  </a:txBody>
                  <a:tcPr/>
                </a:tc>
                <a:tc>
                  <a:txBody>
                    <a:bodyPr/>
                    <a:lstStyle/>
                    <a:p>
                      <a:r>
                        <a:rPr kumimoji="1" lang="en-US" altLang="ja-JP" sz="1600" kern="1200" dirty="0" smtClean="0">
                          <a:effectLst/>
                          <a:latin typeface="Cooper Black" panose="0208090404030B020404" pitchFamily="18" charset="0"/>
                          <a:ea typeface="Meiryo UI" panose="020B0604030504040204" pitchFamily="50" charset="-128"/>
                        </a:rPr>
                        <a:t>PAM</a:t>
                      </a:r>
                      <a:r>
                        <a:rPr kumimoji="1" lang="ja-JP" altLang="en-US" sz="1600" kern="1200" dirty="0" smtClean="0">
                          <a:effectLst/>
                          <a:latin typeface="Cooper Black" panose="0208090404030B020404" pitchFamily="18" charset="0"/>
                          <a:ea typeface="Meiryo UI" panose="020B0604030504040204" pitchFamily="50" charset="-128"/>
                        </a:rPr>
                        <a:t>（</a:t>
                      </a:r>
                      <a:r>
                        <a:rPr kumimoji="1" lang="en-US" altLang="ja-JP" sz="1600" kern="1200" dirty="0" smtClean="0">
                          <a:effectLst/>
                          <a:latin typeface="Cooper Black" panose="0208090404030B020404" pitchFamily="18" charset="0"/>
                          <a:ea typeface="Meiryo UI" panose="020B0604030504040204" pitchFamily="50" charset="-128"/>
                        </a:rPr>
                        <a:t>PAM</a:t>
                      </a:r>
                      <a:r>
                        <a:rPr kumimoji="1" lang="ja-JP" altLang="en-US" sz="1600" kern="1200" dirty="0" smtClean="0">
                          <a:effectLst/>
                          <a:latin typeface="Cooper Black" panose="0208090404030B020404" pitchFamily="18" charset="0"/>
                          <a:ea typeface="Meiryo UI" panose="020B0604030504040204" pitchFamily="50" charset="-128"/>
                        </a:rPr>
                        <a:t>）配列を認識</a:t>
                      </a:r>
                      <a:r>
                        <a:rPr kumimoji="1" lang="en-US" altLang="ja-JP" sz="1600" kern="1200" dirty="0" smtClean="0">
                          <a:effectLst/>
                          <a:latin typeface="Cooper Black" panose="0208090404030B020404" pitchFamily="18" charset="0"/>
                          <a:ea typeface="Meiryo UI" panose="020B0604030504040204" pitchFamily="50" charset="-128"/>
                        </a:rPr>
                        <a:t>, DNA/RNA</a:t>
                      </a:r>
                      <a:r>
                        <a:rPr kumimoji="1" lang="ja-JP" altLang="en-US" sz="1600" kern="1200" dirty="0" smtClean="0">
                          <a:effectLst/>
                          <a:latin typeface="Cooper Black" panose="0208090404030B020404" pitchFamily="18" charset="0"/>
                          <a:ea typeface="Meiryo UI" panose="020B0604030504040204" pitchFamily="50" charset="-128"/>
                        </a:rPr>
                        <a:t>切断</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2917861294"/>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3</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DNA</a:t>
                      </a:r>
                      <a:r>
                        <a:rPr kumimoji="1" lang="ja-JP" altLang="en-US" sz="1600" dirty="0" smtClean="0">
                          <a:latin typeface="Cooper Black" panose="0208090404030B020404" pitchFamily="18" charset="0"/>
                          <a:ea typeface="Meiryo UI" panose="020B0604030504040204" pitchFamily="50" charset="-128"/>
                        </a:rPr>
                        <a:t>切断</a:t>
                      </a:r>
                      <a:endParaRPr kumimoji="1" lang="en-US" altLang="ja-JP" sz="1600" b="1" dirty="0" smtClean="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1861715839"/>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4</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DNA</a:t>
                      </a:r>
                      <a:r>
                        <a:rPr kumimoji="1" lang="ja-JP" altLang="en-US" sz="1600" dirty="0" smtClean="0">
                          <a:latin typeface="Cooper Black" panose="0208090404030B020404" pitchFamily="18" charset="0"/>
                          <a:ea typeface="Meiryo UI" panose="020B0604030504040204" pitchFamily="50" charset="-128"/>
                        </a:rPr>
                        <a:t>切断</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966481456"/>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5</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crRNA</a:t>
                      </a:r>
                      <a:r>
                        <a:rPr kumimoji="1" lang="ja-JP" altLang="en-US" sz="1600" dirty="0" smtClean="0">
                          <a:latin typeface="Cooper Black" panose="0208090404030B020404" pitchFamily="18" charset="0"/>
                          <a:ea typeface="Meiryo UI" panose="020B0604030504040204" pitchFamily="50" charset="-128"/>
                        </a:rPr>
                        <a:t>を認識・結合する</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1487769610"/>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6</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Pre-crRNA</a:t>
                      </a:r>
                      <a:r>
                        <a:rPr kumimoji="1" lang="ja-JP" altLang="en-US" sz="1600" dirty="0" smtClean="0">
                          <a:latin typeface="Cooper Black" panose="0208090404030B020404" pitchFamily="18" charset="0"/>
                          <a:ea typeface="Meiryo UI" panose="020B0604030504040204" pitchFamily="50" charset="-128"/>
                        </a:rPr>
                        <a:t>のプロセッシングに関与</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1601680313"/>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7</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crRNA</a:t>
                      </a:r>
                      <a:r>
                        <a:rPr kumimoji="1" lang="ja-JP" altLang="en-US" sz="1600" dirty="0" smtClean="0">
                          <a:latin typeface="Cooper Black" panose="0208090404030B020404" pitchFamily="18" charset="0"/>
                          <a:ea typeface="Meiryo UI" panose="020B0604030504040204" pitchFamily="50" charset="-128"/>
                        </a:rPr>
                        <a:t>を認識・結合</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2783126622"/>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8</a:t>
                      </a:r>
                      <a:endParaRPr kumimoji="1" lang="ja-JP" altLang="en-US" sz="2000" b="1" dirty="0">
                        <a:latin typeface="Cooper Black" panose="0208090404030B0204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latin typeface="Cooper Black" panose="0208090404030B020404" pitchFamily="18" charset="0"/>
                          <a:ea typeface="Meiryo UI" panose="020B0604030504040204" pitchFamily="50" charset="-128"/>
                        </a:rPr>
                        <a:t>crRNA</a:t>
                      </a:r>
                      <a:r>
                        <a:rPr kumimoji="1" lang="ja-JP" altLang="en-US" sz="1600" dirty="0" smtClean="0">
                          <a:latin typeface="Cooper Black" panose="0208090404030B020404" pitchFamily="18" charset="0"/>
                          <a:ea typeface="Meiryo UI" panose="020B0604030504040204" pitchFamily="50" charset="-128"/>
                        </a:rPr>
                        <a:t>を認識・結合</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110890991"/>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9</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crRNA</a:t>
                      </a:r>
                      <a:r>
                        <a:rPr kumimoji="1" lang="ja-JP" altLang="en-US" sz="1600" dirty="0" smtClean="0">
                          <a:latin typeface="Cooper Black" panose="0208090404030B020404" pitchFamily="18" charset="0"/>
                          <a:ea typeface="Meiryo UI" panose="020B0604030504040204" pitchFamily="50" charset="-128"/>
                        </a:rPr>
                        <a:t>認識、</a:t>
                      </a:r>
                      <a:r>
                        <a:rPr kumimoji="1" lang="en-US" altLang="ja-JP" sz="1600" dirty="0" smtClean="0">
                          <a:latin typeface="Cooper Black" panose="0208090404030B020404" pitchFamily="18" charset="0"/>
                          <a:ea typeface="Meiryo UI" panose="020B0604030504040204" pitchFamily="50" charset="-128"/>
                        </a:rPr>
                        <a:t>DNA</a:t>
                      </a:r>
                      <a:r>
                        <a:rPr kumimoji="1" lang="ja-JP" altLang="en-US" sz="1600" dirty="0" smtClean="0">
                          <a:latin typeface="Cooper Black" panose="0208090404030B020404" pitchFamily="18" charset="0"/>
                          <a:ea typeface="Meiryo UI" panose="020B0604030504040204" pitchFamily="50" charset="-128"/>
                        </a:rPr>
                        <a:t>切断、</a:t>
                      </a:r>
                      <a:r>
                        <a:rPr kumimoji="1" lang="en-US" altLang="ja-JP" sz="1600" dirty="0" smtClean="0">
                          <a:latin typeface="Cooper Black" panose="0208090404030B020404" pitchFamily="18" charset="0"/>
                          <a:ea typeface="Meiryo UI" panose="020B0604030504040204" pitchFamily="50" charset="-128"/>
                        </a:rPr>
                        <a:t>PAM</a:t>
                      </a:r>
                      <a:r>
                        <a:rPr kumimoji="1" lang="ja-JP" altLang="en-US" sz="1600" dirty="0" smtClean="0">
                          <a:latin typeface="Cooper Black" panose="0208090404030B020404" pitchFamily="18" charset="0"/>
                          <a:ea typeface="Meiryo UI" panose="020B0604030504040204" pitchFamily="50" charset="-128"/>
                        </a:rPr>
                        <a:t>認識</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2152452840"/>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10</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crRNA</a:t>
                      </a:r>
                      <a:r>
                        <a:rPr kumimoji="1" lang="ja-JP" altLang="en-US" sz="1600" dirty="0" smtClean="0">
                          <a:latin typeface="Cooper Black" panose="0208090404030B020404" pitchFamily="18" charset="0"/>
                          <a:ea typeface="Meiryo UI" panose="020B0604030504040204" pitchFamily="50" charset="-128"/>
                        </a:rPr>
                        <a:t>を認識、</a:t>
                      </a:r>
                      <a:r>
                        <a:rPr kumimoji="1" lang="en-US" altLang="ja-JP" sz="1600" dirty="0" smtClean="0">
                          <a:latin typeface="Cooper Black" panose="0208090404030B020404" pitchFamily="18" charset="0"/>
                          <a:ea typeface="Meiryo UI" panose="020B0604030504040204" pitchFamily="50" charset="-128"/>
                        </a:rPr>
                        <a:t>DNA</a:t>
                      </a:r>
                      <a:r>
                        <a:rPr kumimoji="1" lang="ja-JP" altLang="en-US" sz="1600" dirty="0" smtClean="0">
                          <a:latin typeface="Cooper Black" panose="0208090404030B020404" pitchFamily="18" charset="0"/>
                          <a:ea typeface="Meiryo UI" panose="020B0604030504040204" pitchFamily="50" charset="-128"/>
                        </a:rPr>
                        <a:t>を切断する</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4265972004"/>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11</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Subunit</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1157187123"/>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12a</a:t>
                      </a:r>
                      <a:endParaRPr kumimoji="1" lang="ja-JP" altLang="en-US" sz="2000" b="1" dirty="0">
                        <a:latin typeface="Cooper Black" panose="0208090404030B020404" pitchFamily="18" charset="0"/>
                      </a:endParaRPr>
                    </a:p>
                  </a:txBody>
                  <a:tcPr/>
                </a:tc>
                <a:tc>
                  <a:txBody>
                    <a:bodyPr/>
                    <a:lstStyle/>
                    <a:p>
                      <a:r>
                        <a:rPr kumimoji="1" lang="ja-JP" altLang="en-US" sz="1600" dirty="0" smtClean="0">
                          <a:latin typeface="Cooper Black" panose="0208090404030B020404" pitchFamily="18" charset="0"/>
                          <a:ea typeface="Meiryo UI" panose="020B0604030504040204" pitchFamily="50" charset="-128"/>
                        </a:rPr>
                        <a:t>ゲノム編集用に開発された</a:t>
                      </a:r>
                      <a:r>
                        <a:rPr kumimoji="1" lang="en-US" altLang="ja-JP" sz="1600" dirty="0" err="1" smtClean="0">
                          <a:latin typeface="Cooper Black" panose="0208090404030B020404" pitchFamily="18" charset="0"/>
                          <a:ea typeface="Meiryo UI" panose="020B0604030504040204" pitchFamily="50" charset="-128"/>
                        </a:rPr>
                        <a:t>Cas</a:t>
                      </a:r>
                      <a:r>
                        <a:rPr kumimoji="1" lang="ja-JP" altLang="en-US" sz="1600" dirty="0" smtClean="0">
                          <a:latin typeface="Cooper Black" panose="0208090404030B020404" pitchFamily="18" charset="0"/>
                          <a:ea typeface="Meiryo UI" panose="020B0604030504040204" pitchFamily="50" charset="-128"/>
                        </a:rPr>
                        <a:t>タンパク質</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3223200668"/>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12b</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Cas12a</a:t>
                      </a:r>
                      <a:r>
                        <a:rPr kumimoji="1" lang="ja-JP" altLang="en-US" sz="1600" dirty="0" smtClean="0">
                          <a:latin typeface="Cooper Black" panose="0208090404030B020404" pitchFamily="18" charset="0"/>
                          <a:ea typeface="Meiryo UI" panose="020B0604030504040204" pitchFamily="50" charset="-128"/>
                        </a:rPr>
                        <a:t>より小さいので細胞内送達ツールに適する</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3187403093"/>
                  </a:ext>
                </a:extLst>
              </a:tr>
              <a:tr h="370840">
                <a:tc>
                  <a:txBody>
                    <a:bodyPr/>
                    <a:lstStyle/>
                    <a:p>
                      <a:pPr algn="ctr"/>
                      <a:r>
                        <a:rPr kumimoji="1" lang="en-US" altLang="ja-JP" sz="2000" dirty="0" smtClean="0">
                          <a:solidFill>
                            <a:srgbClr val="C00000"/>
                          </a:solidFill>
                          <a:latin typeface="Cooper Black" panose="0208090404030B020404" pitchFamily="18" charset="0"/>
                        </a:rPr>
                        <a:t>Cas</a:t>
                      </a:r>
                      <a:r>
                        <a:rPr kumimoji="1" lang="en-US" altLang="ja-JP" sz="2000" dirty="0" smtClean="0">
                          <a:latin typeface="Cooper Black" panose="0208090404030B020404" pitchFamily="18" charset="0"/>
                        </a:rPr>
                        <a:t>13</a:t>
                      </a:r>
                      <a:endParaRPr kumimoji="1" lang="ja-JP" altLang="en-US" sz="2000" b="1" dirty="0">
                        <a:latin typeface="Cooper Black" panose="0208090404030B020404" pitchFamily="18" charset="0"/>
                      </a:endParaRPr>
                    </a:p>
                  </a:txBody>
                  <a:tcPr/>
                </a:tc>
                <a:tc>
                  <a:txBody>
                    <a:bodyPr/>
                    <a:lstStyle/>
                    <a:p>
                      <a:r>
                        <a:rPr kumimoji="1" lang="en-US" altLang="ja-JP" sz="1600" dirty="0" smtClean="0">
                          <a:latin typeface="Cooper Black" panose="0208090404030B020404" pitchFamily="18" charset="0"/>
                          <a:ea typeface="Meiryo UI" panose="020B0604030504040204" pitchFamily="50" charset="-128"/>
                        </a:rPr>
                        <a:t>RNA</a:t>
                      </a:r>
                      <a:r>
                        <a:rPr kumimoji="1" lang="ja-JP" altLang="en-US" sz="1600" dirty="0" smtClean="0">
                          <a:latin typeface="Cooper Black" panose="0208090404030B020404" pitchFamily="18" charset="0"/>
                          <a:ea typeface="Meiryo UI" panose="020B0604030504040204" pitchFamily="50" charset="-128"/>
                        </a:rPr>
                        <a:t>編集用の</a:t>
                      </a:r>
                      <a:r>
                        <a:rPr kumimoji="1" lang="en-US" altLang="ja-JP" sz="1600" dirty="0" err="1" smtClean="0">
                          <a:latin typeface="Cooper Black" panose="0208090404030B020404" pitchFamily="18" charset="0"/>
                          <a:ea typeface="Meiryo UI" panose="020B0604030504040204" pitchFamily="50" charset="-128"/>
                        </a:rPr>
                        <a:t>Cas</a:t>
                      </a:r>
                      <a:r>
                        <a:rPr kumimoji="1" lang="ja-JP" altLang="en-US" sz="1600" dirty="0" smtClean="0">
                          <a:latin typeface="Cooper Black" panose="0208090404030B020404" pitchFamily="18" charset="0"/>
                          <a:ea typeface="Meiryo UI" panose="020B0604030504040204" pitchFamily="50" charset="-128"/>
                        </a:rPr>
                        <a:t>タンパク質で</a:t>
                      </a:r>
                      <a:r>
                        <a:rPr kumimoji="1" lang="en-US" altLang="ja-JP" sz="1600" dirty="0" smtClean="0">
                          <a:latin typeface="Cooper Black" panose="0208090404030B020404" pitchFamily="18" charset="0"/>
                          <a:ea typeface="Meiryo UI" panose="020B0604030504040204" pitchFamily="50" charset="-128"/>
                        </a:rPr>
                        <a:t>RNA</a:t>
                      </a:r>
                      <a:r>
                        <a:rPr kumimoji="1" lang="ja-JP" altLang="en-US" sz="1600" dirty="0" smtClean="0">
                          <a:latin typeface="Cooper Black" panose="0208090404030B020404" pitchFamily="18" charset="0"/>
                          <a:ea typeface="Meiryo UI" panose="020B0604030504040204" pitchFamily="50" charset="-128"/>
                        </a:rPr>
                        <a:t>切断機能を不活性化</a:t>
                      </a:r>
                      <a:endParaRPr kumimoji="1" lang="ja-JP" altLang="en-US" sz="1600" b="1" dirty="0">
                        <a:latin typeface="Cooper Black" panose="0208090404030B020404" pitchFamily="18" charset="0"/>
                        <a:ea typeface="Meiryo UI" panose="020B0604030504040204" pitchFamily="50" charset="-128"/>
                      </a:endParaRPr>
                    </a:p>
                  </a:txBody>
                  <a:tcPr anchor="b"/>
                </a:tc>
                <a:extLst>
                  <a:ext uri="{0D108BD9-81ED-4DB2-BD59-A6C34878D82A}">
                    <a16:rowId xmlns:a16="http://schemas.microsoft.com/office/drawing/2014/main" val="1953154925"/>
                  </a:ext>
                </a:extLst>
              </a:tr>
            </a:tbl>
          </a:graphicData>
        </a:graphic>
      </p:graphicFrame>
      <p:sp>
        <p:nvSpPr>
          <p:cNvPr id="4" name="正方形/長方形 3"/>
          <p:cNvSpPr/>
          <p:nvPr/>
        </p:nvSpPr>
        <p:spPr>
          <a:xfrm>
            <a:off x="3447733" y="6926808"/>
            <a:ext cx="5011308" cy="369332"/>
          </a:xfrm>
          <a:prstGeom prst="rect">
            <a:avLst/>
          </a:prstGeom>
        </p:spPr>
        <p:txBody>
          <a:bodyPr wrap="none">
            <a:spAutoFit/>
          </a:bodyPr>
          <a:lstStyle/>
          <a:p>
            <a:r>
              <a:rPr lang="en-US" altLang="ja-JP" dirty="0"/>
              <a:t>https://note.com/stakgene/n/n096f0fc9a7ea</a:t>
            </a:r>
            <a:endParaRPr lang="ja-JP" altLang="en-US" dirty="0"/>
          </a:p>
        </p:txBody>
      </p:sp>
      <p:sp>
        <p:nvSpPr>
          <p:cNvPr id="2" name="テキスト ボックス 1"/>
          <p:cNvSpPr txBox="1"/>
          <p:nvPr/>
        </p:nvSpPr>
        <p:spPr>
          <a:xfrm>
            <a:off x="2308371" y="140881"/>
            <a:ext cx="7575258" cy="461665"/>
          </a:xfrm>
          <a:prstGeom prst="rect">
            <a:avLst/>
          </a:prstGeom>
          <a:noFill/>
        </p:spPr>
        <p:txBody>
          <a:bodyPr wrap="square" rtlCol="0">
            <a:spAutoFit/>
          </a:bodyPr>
          <a:lstStyle/>
          <a:p>
            <a:pPr algn="ctr"/>
            <a:r>
              <a:rPr kumimoji="1" lang="en-US" altLang="ja-JP" sz="2400" dirty="0" err="1" smtClean="0">
                <a:latin typeface="Cooper Black" panose="0208090404030B020404" pitchFamily="18" charset="0"/>
                <a:cs typeface="72 Black" panose="020B0A04030603020204" pitchFamily="34" charset="0"/>
              </a:rPr>
              <a:t>Cas</a:t>
            </a:r>
            <a:r>
              <a:rPr kumimoji="1" lang="ja-JP" altLang="en-US" sz="2400" b="1" dirty="0" smtClean="0">
                <a:latin typeface="Cooper Black" panose="0208090404030B020404" pitchFamily="18" charset="0"/>
                <a:cs typeface="72 Black" panose="020B0A04030603020204" pitchFamily="34" charset="0"/>
              </a:rPr>
              <a:t>タンパク質の種類と機能</a:t>
            </a:r>
            <a:endParaRPr kumimoji="1" lang="ja-JP" altLang="en-US" sz="2400" b="1" dirty="0">
              <a:latin typeface="Cooper Black" panose="0208090404030B020404" pitchFamily="18" charset="0"/>
              <a:cs typeface="72 Black" panose="020B0A04030603020204" pitchFamily="34" charset="0"/>
            </a:endParaRPr>
          </a:p>
        </p:txBody>
      </p:sp>
    </p:spTree>
    <p:extLst>
      <p:ext uri="{BB962C8B-B14F-4D97-AF65-F5344CB8AC3E}">
        <p14:creationId xmlns:p14="http://schemas.microsoft.com/office/powerpoint/2010/main" val="1654386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11100" y="0"/>
          <a:ext cx="10850024" cy="6886823"/>
        </p:xfrm>
        <a:graphic>
          <a:graphicData uri="http://schemas.openxmlformats.org/drawingml/2006/table">
            <a:tbl>
              <a:tblPr firstRow="1" bandRow="1">
                <a:tableStyleId>{D7AC3CCA-C797-4891-BE02-D94E43425B78}</a:tableStyleId>
              </a:tblPr>
              <a:tblGrid>
                <a:gridCol w="1322161">
                  <a:extLst>
                    <a:ext uri="{9D8B030D-6E8A-4147-A177-3AD203B41FA5}">
                      <a16:colId xmlns:a16="http://schemas.microsoft.com/office/drawing/2014/main" val="600168505"/>
                    </a:ext>
                  </a:extLst>
                </a:gridCol>
                <a:gridCol w="1584717">
                  <a:extLst>
                    <a:ext uri="{9D8B030D-6E8A-4147-A177-3AD203B41FA5}">
                      <a16:colId xmlns:a16="http://schemas.microsoft.com/office/drawing/2014/main" val="2187802887"/>
                    </a:ext>
                  </a:extLst>
                </a:gridCol>
                <a:gridCol w="7943146">
                  <a:extLst>
                    <a:ext uri="{9D8B030D-6E8A-4147-A177-3AD203B41FA5}">
                      <a16:colId xmlns:a16="http://schemas.microsoft.com/office/drawing/2014/main" val="714602730"/>
                    </a:ext>
                  </a:extLst>
                </a:gridCol>
              </a:tblGrid>
              <a:tr h="289990">
                <a:tc>
                  <a:txBody>
                    <a:bodyPr/>
                    <a:lstStyle/>
                    <a:p>
                      <a:pPr algn="ctr"/>
                      <a:r>
                        <a:rPr kumimoji="1" lang="en-US" altLang="ja-JP" sz="1600" dirty="0" smtClean="0">
                          <a:solidFill>
                            <a:schemeClr val="bg1"/>
                          </a:solidFill>
                        </a:rPr>
                        <a:t>Cas9</a:t>
                      </a:r>
                      <a:endParaRPr kumimoji="1" lang="ja-JP" altLang="en-US" sz="1600" dirty="0">
                        <a:solidFill>
                          <a:schemeClr val="bg1"/>
                        </a:solidFill>
                        <a:latin typeface="Meiryo UI" panose="020B0604030504040204" pitchFamily="50" charset="-128"/>
                        <a:ea typeface="Meiryo UI" panose="020B0604030504040204" pitchFamily="50" charset="-128"/>
                      </a:endParaRPr>
                    </a:p>
                  </a:txBody>
                  <a:tcPr>
                    <a:solidFill>
                      <a:srgbClr val="002060"/>
                    </a:solidFill>
                  </a:tcPr>
                </a:tc>
                <a:tc>
                  <a:txBody>
                    <a:bodyPr/>
                    <a:lstStyle/>
                    <a:p>
                      <a:pPr algn="ctr"/>
                      <a:r>
                        <a:rPr kumimoji="1" lang="ja-JP" altLang="en-US" sz="1600" dirty="0" smtClean="0">
                          <a:solidFill>
                            <a:schemeClr val="bg1"/>
                          </a:solidFill>
                        </a:rPr>
                        <a:t>派生型</a:t>
                      </a:r>
                      <a:endParaRPr kumimoji="1" lang="ja-JP" altLang="en-US" sz="1600" dirty="0">
                        <a:solidFill>
                          <a:schemeClr val="bg1"/>
                        </a:solidFill>
                        <a:latin typeface="Meiryo UI" panose="020B0604030504040204" pitchFamily="50" charset="-128"/>
                        <a:ea typeface="Meiryo UI" panose="020B0604030504040204" pitchFamily="50" charset="-128"/>
                      </a:endParaRPr>
                    </a:p>
                  </a:txBody>
                  <a:tcPr>
                    <a:solidFill>
                      <a:srgbClr val="002060"/>
                    </a:solidFill>
                  </a:tcPr>
                </a:tc>
                <a:tc>
                  <a:txBody>
                    <a:bodyPr/>
                    <a:lstStyle/>
                    <a:p>
                      <a:pPr algn="ctr"/>
                      <a:r>
                        <a:rPr kumimoji="1" lang="ja-JP" altLang="en-US" sz="1600" dirty="0" smtClean="0">
                          <a:solidFill>
                            <a:schemeClr val="bg1"/>
                          </a:solidFill>
                        </a:rPr>
                        <a:t>概要</a:t>
                      </a:r>
                      <a:endParaRPr kumimoji="1" lang="ja-JP" altLang="en-US" sz="1600" dirty="0">
                        <a:solidFill>
                          <a:schemeClr val="bg1"/>
                        </a:solidFill>
                        <a:latin typeface="Meiryo UI" panose="020B0604030504040204" pitchFamily="50" charset="-128"/>
                        <a:ea typeface="Meiryo UI" panose="020B0604030504040204" pitchFamily="50" charset="-128"/>
                      </a:endParaRPr>
                    </a:p>
                  </a:txBody>
                  <a:tcPr>
                    <a:solidFill>
                      <a:srgbClr val="002060"/>
                    </a:solidFill>
                  </a:tcPr>
                </a:tc>
                <a:extLst>
                  <a:ext uri="{0D108BD9-81ED-4DB2-BD59-A6C34878D82A}">
                    <a16:rowId xmlns:a16="http://schemas.microsoft.com/office/drawing/2014/main" val="4162699030"/>
                  </a:ext>
                </a:extLst>
              </a:tr>
              <a:tr h="289990">
                <a:tc>
                  <a:txBody>
                    <a:bodyPr/>
                    <a:lstStyle/>
                    <a:p>
                      <a:pPr algn="ctr"/>
                      <a:r>
                        <a:rPr kumimoji="1" lang="en-US" altLang="ja-JP" sz="1800" dirty="0" smtClean="0">
                          <a:solidFill>
                            <a:srgbClr val="C00000"/>
                          </a:solidFill>
                          <a:latin typeface="Arial Black" panose="020B0A04020102020204" pitchFamily="34" charset="0"/>
                        </a:rPr>
                        <a:t>dCas9</a:t>
                      </a:r>
                      <a:endParaRPr kumimoji="1" lang="ja-JP" altLang="en-US" sz="1800" dirty="0">
                        <a:solidFill>
                          <a:srgbClr val="C00000"/>
                        </a:solidFill>
                        <a:latin typeface="Arial Black" panose="020B0A040201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Arial Black" panose="020B0A04020102020204" pitchFamily="34" charset="0"/>
                        </a:rPr>
                        <a:t>DNA</a:t>
                      </a:r>
                      <a:r>
                        <a:rPr kumimoji="1" lang="ja-JP" altLang="en-US" sz="1200" dirty="0" smtClean="0">
                          <a:latin typeface="Arial Black" panose="020B0A04020102020204" pitchFamily="34" charset="0"/>
                        </a:rPr>
                        <a:t>切断活性がない</a:t>
                      </a:r>
                      <a:r>
                        <a:rPr kumimoji="1" lang="en-US" altLang="ja-JP" sz="1200" dirty="0" smtClean="0">
                          <a:latin typeface="Arial Black" panose="020B0A04020102020204" pitchFamily="34" charset="0"/>
                        </a:rPr>
                        <a:t>Cas9</a:t>
                      </a:r>
                      <a:r>
                        <a:rPr kumimoji="1" lang="ja-JP" altLang="en-US" sz="1200" dirty="0" smtClean="0">
                          <a:latin typeface="Arial Black" panose="020B0A04020102020204" pitchFamily="34" charset="0"/>
                        </a:rPr>
                        <a:t>タンパク質。エピゲノム編集や、特定</a:t>
                      </a:r>
                      <a:r>
                        <a:rPr kumimoji="1" lang="en-US" altLang="ja-JP" sz="1200" dirty="0" smtClean="0">
                          <a:latin typeface="Arial Black" panose="020B0A04020102020204" pitchFamily="34" charset="0"/>
                        </a:rPr>
                        <a:t>DNA</a:t>
                      </a:r>
                      <a:r>
                        <a:rPr kumimoji="1" lang="ja-JP" altLang="en-US" sz="1200" dirty="0" smtClean="0">
                          <a:latin typeface="Arial Black" panose="020B0A04020102020204" pitchFamily="34" charset="0"/>
                        </a:rPr>
                        <a:t>領域の特定と可視化などに利用。</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582777481"/>
                  </a:ext>
                </a:extLst>
              </a:tr>
              <a:tr h="289990">
                <a:tc>
                  <a:txBody>
                    <a:bodyPr/>
                    <a:lstStyle/>
                    <a:p>
                      <a:pPr algn="ctr"/>
                      <a:r>
                        <a:rPr kumimoji="1" lang="en-US" altLang="ja-JP" sz="1800" dirty="0" smtClean="0">
                          <a:solidFill>
                            <a:srgbClr val="C00000"/>
                          </a:solidFill>
                          <a:latin typeface="Arial Black" panose="020B0A04020102020204" pitchFamily="34" charset="0"/>
                        </a:rPr>
                        <a:t>nCas9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ja-JP" altLang="en-US" sz="1200" dirty="0" smtClean="0">
                          <a:latin typeface="Arial Black" panose="020B0A04020102020204" pitchFamily="34" charset="0"/>
                        </a:rPr>
                        <a:t>ニッカ</a:t>
                      </a:r>
                      <a:r>
                        <a:rPr kumimoji="1" lang="en-US" altLang="ja-JP" sz="1200" dirty="0" smtClean="0">
                          <a:latin typeface="Arial Black" panose="020B0A04020102020204" pitchFamily="34" charset="0"/>
                        </a:rPr>
                        <a:t>―</a:t>
                      </a:r>
                      <a:r>
                        <a:rPr kumimoji="1" lang="ja-JP" altLang="en-US" sz="1200" dirty="0" smtClean="0">
                          <a:latin typeface="Arial Black" panose="020B0A04020102020204" pitchFamily="34" charset="0"/>
                        </a:rPr>
                        <a:t>ゼ（</a:t>
                      </a:r>
                      <a:r>
                        <a:rPr kumimoji="1" lang="en-US" altLang="ja-JP" sz="1200" dirty="0" err="1" smtClean="0">
                          <a:latin typeface="Arial Black" panose="020B0A04020102020204" pitchFamily="34" charset="0"/>
                        </a:rPr>
                        <a:t>Nickase</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Ca9</a:t>
                      </a:r>
                      <a:r>
                        <a:rPr kumimoji="1" lang="ja-JP" altLang="en-US" sz="1200" dirty="0" err="1" smtClean="0">
                          <a:latin typeface="Arial Black" panose="020B0A04020102020204" pitchFamily="34" charset="0"/>
                        </a:rPr>
                        <a:t>。</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262872923"/>
                  </a:ext>
                </a:extLst>
              </a:tr>
              <a:tr h="289990">
                <a:tc>
                  <a:txBody>
                    <a:bodyPr/>
                    <a:lstStyle/>
                    <a:p>
                      <a:pPr algn="ctr"/>
                      <a:r>
                        <a:rPr kumimoji="1" lang="en-US" altLang="ja-JP" sz="1800" dirty="0" smtClean="0">
                          <a:solidFill>
                            <a:srgbClr val="C00000"/>
                          </a:solidFill>
                          <a:latin typeface="Arial Black" panose="020B0A04020102020204" pitchFamily="34" charset="0"/>
                        </a:rPr>
                        <a:t>NmCas9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en-US" altLang="ja-JP" sz="1200" dirty="0" smtClean="0">
                          <a:latin typeface="Arial Black" panose="020B0A04020102020204" pitchFamily="34" charset="0"/>
                        </a:rPr>
                        <a:t>Neisseria </a:t>
                      </a:r>
                      <a:r>
                        <a:rPr kumimoji="1" lang="en-US" altLang="ja-JP" sz="1200" dirty="0" err="1" smtClean="0">
                          <a:latin typeface="Arial Black" panose="020B0A04020102020204" pitchFamily="34" charset="0"/>
                        </a:rPr>
                        <a:t>meningitidis</a:t>
                      </a:r>
                      <a:r>
                        <a:rPr kumimoji="1" lang="ja-JP" altLang="en-US" sz="1200" dirty="0" smtClean="0">
                          <a:latin typeface="Arial Black" panose="020B0A04020102020204" pitchFamily="34" charset="0"/>
                        </a:rPr>
                        <a:t>（髄膜炎菌）から単離された</a:t>
                      </a:r>
                      <a:r>
                        <a:rPr kumimoji="1" lang="en-US" altLang="ja-JP" sz="1200" dirty="0" smtClean="0">
                          <a:latin typeface="Arial Black" panose="020B0A04020102020204" pitchFamily="34" charset="0"/>
                        </a:rPr>
                        <a:t>Cas9</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RNA</a:t>
                      </a:r>
                      <a:r>
                        <a:rPr kumimoji="1" lang="ja-JP" altLang="en-US" sz="1200" dirty="0" smtClean="0">
                          <a:latin typeface="Arial Black" panose="020B0A04020102020204" pitchFamily="34" charset="0"/>
                        </a:rPr>
                        <a:t>切断活性を持つ。</a:t>
                      </a:r>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は </a:t>
                      </a:r>
                      <a:r>
                        <a:rPr kumimoji="1" lang="en-US" altLang="ja-JP" sz="1200" dirty="0" smtClean="0">
                          <a:latin typeface="Arial Black" panose="020B0A04020102020204" pitchFamily="34" charset="0"/>
                        </a:rPr>
                        <a:t>NNNNGATT</a:t>
                      </a:r>
                      <a:r>
                        <a:rPr kumimoji="1" lang="ja-JP" altLang="en-US" sz="1200" dirty="0" err="1" smtClean="0">
                          <a:latin typeface="Arial Black" panose="020B0A04020102020204" pitchFamily="34" charset="0"/>
                        </a:rPr>
                        <a:t>。</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1063797621"/>
                  </a:ext>
                </a:extLst>
              </a:tr>
              <a:tr h="289990">
                <a:tc rowSpan="7">
                  <a:txBody>
                    <a:bodyPr/>
                    <a:lstStyle/>
                    <a:p>
                      <a:pPr algn="ctr"/>
                      <a:r>
                        <a:rPr kumimoji="1" lang="en-US" altLang="ja-JP" sz="1800" dirty="0" smtClean="0">
                          <a:solidFill>
                            <a:srgbClr val="C00000"/>
                          </a:solidFill>
                          <a:latin typeface="Arial Black" panose="020B0A04020102020204" pitchFamily="34" charset="0"/>
                        </a:rPr>
                        <a:t>SpCas9</a:t>
                      </a:r>
                      <a:endParaRPr kumimoji="1" lang="ja-JP" altLang="en-US" sz="1800" dirty="0">
                        <a:solidFill>
                          <a:srgbClr val="C00000"/>
                        </a:solidFill>
                        <a:latin typeface="Arial Black" panose="020B0A04020102020204" pitchFamily="34" charset="0"/>
                      </a:endParaRPr>
                    </a:p>
                  </a:txBody>
                  <a:tcPr anchor="ctr"/>
                </a:tc>
                <a:tc gridSpan="2">
                  <a:txBody>
                    <a:bodyPr/>
                    <a:lstStyle/>
                    <a:p>
                      <a:r>
                        <a:rPr kumimoji="1" lang="ja-JP" altLang="en-US" sz="1200" dirty="0" smtClean="0">
                          <a:latin typeface="Arial Black" panose="020B0A04020102020204" pitchFamily="34" charset="0"/>
                        </a:rPr>
                        <a:t>化膿連鎖球菌（</a:t>
                      </a:r>
                      <a:r>
                        <a:rPr lang="en-US" altLang="ja-JP" sz="1200" dirty="0" smtClean="0">
                          <a:latin typeface="Arial Black" panose="020B0A04020102020204" pitchFamily="34" charset="0"/>
                        </a:rPr>
                        <a:t>Streptococcus </a:t>
                      </a:r>
                      <a:r>
                        <a:rPr lang="en-US" altLang="ja-JP" sz="1200" dirty="0" err="1" smtClean="0">
                          <a:latin typeface="Arial Black" panose="020B0A04020102020204" pitchFamily="34" charset="0"/>
                        </a:rPr>
                        <a:t>pyogenes</a:t>
                      </a:r>
                      <a:r>
                        <a:rPr lang="ja-JP" altLang="en-US" sz="1200" dirty="0" smtClean="0">
                          <a:latin typeface="Arial Black" panose="020B0A04020102020204" pitchFamily="34" charset="0"/>
                        </a:rPr>
                        <a:t>）</a:t>
                      </a:r>
                      <a:r>
                        <a:rPr kumimoji="1" lang="ja-JP" altLang="en-US" sz="1200" dirty="0" smtClean="0">
                          <a:latin typeface="Arial Black" panose="020B0A04020102020204" pitchFamily="34" charset="0"/>
                        </a:rPr>
                        <a:t>から単離された</a:t>
                      </a:r>
                      <a:r>
                        <a:rPr kumimoji="1" lang="en-US" altLang="ja-JP" sz="1200" dirty="0" smtClean="0">
                          <a:latin typeface="Arial Black" panose="020B0A04020102020204" pitchFamily="34" charset="0"/>
                        </a:rPr>
                        <a:t>Cas9</a:t>
                      </a:r>
                      <a:r>
                        <a:rPr kumimoji="1" lang="ja-JP" altLang="en-US" sz="1200" dirty="0" err="1" smtClean="0">
                          <a:latin typeface="Arial Black" panose="020B0A04020102020204" pitchFamily="34" charset="0"/>
                        </a:rPr>
                        <a:t>。</a:t>
                      </a:r>
                      <a:endParaRPr kumimoji="1" lang="en-US" altLang="ja-JP" sz="1200" dirty="0" smtClean="0">
                        <a:latin typeface="Arial Black" panose="020B0A04020102020204" pitchFamily="34" charset="0"/>
                      </a:endParaRPr>
                    </a:p>
                    <a:p>
                      <a:r>
                        <a:rPr kumimoji="1" lang="ja-JP" altLang="en-US" sz="1400" b="1" dirty="0" smtClean="0">
                          <a:solidFill>
                            <a:srgbClr val="C00000"/>
                          </a:solidFill>
                          <a:latin typeface="Arial Black" panose="020B0A04020102020204" pitchFamily="34" charset="0"/>
                        </a:rPr>
                        <a:t>ゲノム編集用ツールとして最初に使用された</a:t>
                      </a:r>
                      <a:r>
                        <a:rPr kumimoji="1" lang="en-US" altLang="ja-JP" sz="1400" b="1" dirty="0" smtClean="0">
                          <a:solidFill>
                            <a:srgbClr val="C00000"/>
                          </a:solidFill>
                          <a:latin typeface="Arial Black" panose="020B0A04020102020204" pitchFamily="34" charset="0"/>
                        </a:rPr>
                        <a:t>Cas9</a:t>
                      </a:r>
                      <a:r>
                        <a:rPr kumimoji="1" lang="ja-JP" altLang="en-US" sz="1400" b="1" dirty="0" err="1" smtClean="0">
                          <a:solidFill>
                            <a:srgbClr val="C00000"/>
                          </a:solidFill>
                          <a:latin typeface="Arial Black" panose="020B0A04020102020204" pitchFamily="34" charset="0"/>
                        </a:rPr>
                        <a:t>。</a:t>
                      </a:r>
                      <a:endParaRPr kumimoji="1" lang="ja-JP" altLang="en-US" sz="1400" b="1" dirty="0">
                        <a:solidFill>
                          <a:srgbClr val="C00000"/>
                        </a:solidFill>
                        <a:latin typeface="Arial Black" panose="020B0A04020102020204" pitchFamily="34" charset="0"/>
                        <a:ea typeface="Meiryo UI" panose="020B0604030504040204" pitchFamily="50" charset="-128"/>
                      </a:endParaRPr>
                    </a:p>
                  </a:txBody>
                  <a:tcPr anchor="ctr"/>
                </a:tc>
                <a:tc hMerge="1">
                  <a:txBody>
                    <a:bodyPr/>
                    <a:lstStyle/>
                    <a:p>
                      <a:endParaRPr kumimoji="1" lang="ja-JP" altLang="en-US" sz="1200" b="1" dirty="0">
                        <a:solidFill>
                          <a:srgbClr val="C00000"/>
                        </a:solidFill>
                        <a:latin typeface="Arial Black" panose="020B0A04020102020204" pitchFamily="34" charset="0"/>
                        <a:ea typeface="Meiryo UI" panose="020B0604030504040204" pitchFamily="50" charset="-128"/>
                      </a:endParaRPr>
                    </a:p>
                  </a:txBody>
                  <a:tcPr anchor="b"/>
                </a:tc>
                <a:extLst>
                  <a:ext uri="{0D108BD9-81ED-4DB2-BD59-A6C34878D82A}">
                    <a16:rowId xmlns:a16="http://schemas.microsoft.com/office/drawing/2014/main" val="1769389565"/>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eSpCas9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ja-JP" altLang="en-US" sz="1200" dirty="0" smtClean="0">
                          <a:latin typeface="Arial Black" panose="020B0A04020102020204" pitchFamily="34" charset="0"/>
                        </a:rPr>
                        <a:t>標的変異導入活性型</a:t>
                      </a:r>
                      <a:r>
                        <a:rPr kumimoji="1" lang="en-US" altLang="ja-JP" sz="1200" dirty="0" smtClean="0">
                          <a:latin typeface="Arial Black" panose="020B0A04020102020204" pitchFamily="34" charset="0"/>
                        </a:rPr>
                        <a:t>Cas9</a:t>
                      </a:r>
                      <a:r>
                        <a:rPr kumimoji="1" lang="ja-JP" altLang="en-US" sz="1200" dirty="0" smtClean="0">
                          <a:latin typeface="Arial Black" panose="020B0A04020102020204" pitchFamily="34" charset="0"/>
                        </a:rPr>
                        <a:t>の一つ。</a:t>
                      </a:r>
                      <a:r>
                        <a:rPr kumimoji="1" lang="en-US" altLang="ja-JP" sz="1200" dirty="0" smtClean="0">
                          <a:latin typeface="Arial Black" panose="020B0A04020102020204" pitchFamily="34" charset="0"/>
                        </a:rPr>
                        <a:t>eSpCas9</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enhanced specificity SpCas9</a:t>
                      </a:r>
                      <a:r>
                        <a:rPr kumimoji="1" lang="ja-JP" altLang="en-US" sz="1200" dirty="0" smtClean="0">
                          <a:latin typeface="Arial Black" panose="020B0A04020102020204" pitchFamily="34" charset="0"/>
                        </a:rPr>
                        <a:t>）は、オフターゲット活性を抑制するため</a:t>
                      </a:r>
                      <a:r>
                        <a:rPr kumimoji="1" lang="en-US" altLang="ja-JP" sz="1200" dirty="0" smtClean="0">
                          <a:latin typeface="Arial Black" panose="020B0A04020102020204" pitchFamily="34" charset="0"/>
                        </a:rPr>
                        <a:t>NUC</a:t>
                      </a:r>
                      <a:r>
                        <a:rPr kumimoji="1" lang="ja-JP" altLang="en-US" sz="1200" dirty="0" smtClean="0">
                          <a:latin typeface="Arial Black" panose="020B0A04020102020204" pitchFamily="34" charset="0"/>
                        </a:rPr>
                        <a:t>ローブに変異を導入。</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50407919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SpCas9-HF1</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ja-JP" altLang="en-US" sz="1200" dirty="0" smtClean="0">
                          <a:latin typeface="Arial Black" panose="020B0A04020102020204" pitchFamily="34" charset="0"/>
                        </a:rPr>
                        <a:t>標的変異導入活性型</a:t>
                      </a:r>
                      <a:r>
                        <a:rPr kumimoji="1" lang="en-US" altLang="ja-JP" sz="1200" dirty="0" smtClean="0">
                          <a:latin typeface="Arial Black" panose="020B0A04020102020204" pitchFamily="34" charset="0"/>
                        </a:rPr>
                        <a:t>Cas9</a:t>
                      </a:r>
                      <a:r>
                        <a:rPr kumimoji="1" lang="ja-JP" altLang="en-US" sz="1200" dirty="0" smtClean="0">
                          <a:latin typeface="Arial Black" panose="020B0A04020102020204" pitchFamily="34" charset="0"/>
                        </a:rPr>
                        <a:t>の一つ。オフターゲット活性を抑制するため</a:t>
                      </a:r>
                      <a:r>
                        <a:rPr kumimoji="1" lang="en-US" altLang="ja-JP" sz="1200" dirty="0" smtClean="0">
                          <a:latin typeface="Arial Black" panose="020B0A04020102020204" pitchFamily="34" charset="0"/>
                        </a:rPr>
                        <a:t>REC</a:t>
                      </a:r>
                      <a:r>
                        <a:rPr kumimoji="1" lang="ja-JP" altLang="en-US" sz="1200" dirty="0" smtClean="0">
                          <a:latin typeface="Arial Black" panose="020B0A04020102020204" pitchFamily="34" charset="0"/>
                        </a:rPr>
                        <a:t>ローブに変異を導入。</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2171224005"/>
                  </a:ext>
                </a:extLst>
              </a:tr>
              <a:tr h="289990">
                <a:tc vMerge="1">
                  <a:txBody>
                    <a:bodyPr/>
                    <a:lstStyle/>
                    <a:p>
                      <a:endParaRPr kumimoji="1" lang="ja-JP" altLang="en-US"/>
                    </a:p>
                  </a:txBody>
                  <a:tcPr/>
                </a:tc>
                <a:tc>
                  <a:txBody>
                    <a:bodyPr/>
                    <a:lstStyle/>
                    <a:p>
                      <a:r>
                        <a:rPr kumimoji="1" lang="en-US" altLang="ja-JP" sz="1400" dirty="0" smtClean="0">
                          <a:latin typeface="Arial Black" panose="020B0A04020102020204" pitchFamily="34" charset="0"/>
                        </a:rPr>
                        <a:t>HeFSpCas9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en-US" altLang="ja-JP" sz="1200" dirty="0" smtClean="0">
                          <a:latin typeface="Arial Black" panose="020B0A04020102020204" pitchFamily="34" charset="0"/>
                        </a:rPr>
                        <a:t>HeFSpCas9s</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Highly enhanced</a:t>
                      </a:r>
                      <a:r>
                        <a:rPr kumimoji="1" lang="ja-JP" altLang="en-US" sz="1200" baseline="0" dirty="0" smtClean="0">
                          <a:latin typeface="Arial Black" panose="020B0A04020102020204" pitchFamily="34" charset="0"/>
                        </a:rPr>
                        <a:t> </a:t>
                      </a:r>
                      <a:r>
                        <a:rPr kumimoji="1" lang="en-US" altLang="ja-JP" sz="1200" dirty="0" smtClean="0">
                          <a:latin typeface="Arial Black" panose="020B0A04020102020204" pitchFamily="34" charset="0"/>
                        </a:rPr>
                        <a:t>Fidelity SpCas9 variants</a:t>
                      </a:r>
                      <a:r>
                        <a:rPr kumimoji="1" lang="ja-JP" altLang="en-US" sz="1200" dirty="0" smtClean="0">
                          <a:latin typeface="Arial Black" panose="020B0A04020102020204" pitchFamily="34" charset="0"/>
                        </a:rPr>
                        <a:t>）は、</a:t>
                      </a:r>
                      <a:r>
                        <a:rPr kumimoji="1" lang="en-US" altLang="ja-JP" sz="1200" dirty="0" smtClean="0">
                          <a:latin typeface="Arial Black" panose="020B0A04020102020204" pitchFamily="34" charset="0"/>
                        </a:rPr>
                        <a:t>eSpCas9</a:t>
                      </a:r>
                      <a:r>
                        <a:rPr kumimoji="1" lang="ja-JP" altLang="en-US" sz="1200" dirty="0" smtClean="0">
                          <a:latin typeface="Arial Black" panose="020B0A04020102020204" pitchFamily="34" charset="0"/>
                        </a:rPr>
                        <a:t>と</a:t>
                      </a:r>
                      <a:r>
                        <a:rPr kumimoji="1" lang="en-US" altLang="ja-JP" sz="1200" dirty="0" smtClean="0">
                          <a:latin typeface="Arial Black" panose="020B0A04020102020204" pitchFamily="34" charset="0"/>
                        </a:rPr>
                        <a:t>SpCas9-HF1</a:t>
                      </a:r>
                      <a:r>
                        <a:rPr kumimoji="1" lang="ja-JP" altLang="en-US" sz="1200" dirty="0" smtClean="0">
                          <a:latin typeface="Arial Black" panose="020B0A04020102020204" pitchFamily="34" charset="0"/>
                        </a:rPr>
                        <a:t>両方の変異を持つ。</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02670897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HypaCas9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en-US" altLang="ja-JP" sz="1200" dirty="0" smtClean="0">
                          <a:latin typeface="Arial Black" panose="020B0A04020102020204" pitchFamily="34" charset="0"/>
                        </a:rPr>
                        <a:t>HypaCas9</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Hyper-accurate Cas9 variant</a:t>
                      </a:r>
                      <a:r>
                        <a:rPr kumimoji="1" lang="ja-JP" altLang="en-US" sz="1200" dirty="0" smtClean="0">
                          <a:latin typeface="Arial Black" panose="020B0A04020102020204" pitchFamily="34" charset="0"/>
                        </a:rPr>
                        <a:t>）は、オフターゲットのため変異</a:t>
                      </a:r>
                      <a:r>
                        <a:rPr kumimoji="1" lang="en-US" altLang="ja-JP" sz="1200" dirty="0" smtClean="0">
                          <a:latin typeface="Arial Black" panose="020B0A04020102020204" pitchFamily="34" charset="0"/>
                        </a:rPr>
                        <a:t>N692A/M694A/Q695A/H698A</a:t>
                      </a:r>
                      <a:r>
                        <a:rPr kumimoji="1" lang="ja-JP" altLang="en-US" sz="1200" dirty="0" smtClean="0">
                          <a:latin typeface="Arial Black" panose="020B0A04020102020204" pitchFamily="34" charset="0"/>
                        </a:rPr>
                        <a:t>を導入。</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64732202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evoCas9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en-US" altLang="ja-JP" sz="1200" dirty="0" smtClean="0">
                          <a:latin typeface="Arial Black" panose="020B0A04020102020204" pitchFamily="34" charset="0"/>
                        </a:rPr>
                        <a:t>evolved Cas9</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evoCas9</a:t>
                      </a:r>
                      <a:r>
                        <a:rPr kumimoji="1" lang="ja-JP" altLang="en-US" sz="1200" dirty="0" smtClean="0">
                          <a:latin typeface="Arial Black" panose="020B0A04020102020204" pitchFamily="34" charset="0"/>
                        </a:rPr>
                        <a:t>）は、</a:t>
                      </a:r>
                      <a:r>
                        <a:rPr kumimoji="1" lang="en-US" altLang="ja-JP" sz="1200" dirty="0" smtClean="0">
                          <a:latin typeface="Arial Black" panose="020B0A04020102020204" pitchFamily="34" charset="0"/>
                        </a:rPr>
                        <a:t>REC</a:t>
                      </a:r>
                      <a:r>
                        <a:rPr kumimoji="1" lang="ja-JP" altLang="en-US" sz="1200" dirty="0" smtClean="0">
                          <a:latin typeface="Arial Black" panose="020B0A04020102020204" pitchFamily="34" charset="0"/>
                        </a:rPr>
                        <a:t>ドメインに</a:t>
                      </a:r>
                      <a:r>
                        <a:rPr kumimoji="1" lang="en-US" altLang="ja-JP" sz="1200" dirty="0" smtClean="0">
                          <a:latin typeface="Arial Black" panose="020B0A04020102020204" pitchFamily="34" charset="0"/>
                        </a:rPr>
                        <a:t>M495V/Y515N/K526E/R661Q</a:t>
                      </a:r>
                      <a:r>
                        <a:rPr kumimoji="1" lang="ja-JP" altLang="en-US" sz="1200" dirty="0" smtClean="0">
                          <a:latin typeface="Arial Black" panose="020B0A04020102020204" pitchFamily="34" charset="0"/>
                        </a:rPr>
                        <a:t>の変異を導入。 </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221270813"/>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SniperCas9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ja-JP" altLang="en-US" sz="1200" dirty="0" smtClean="0">
                          <a:latin typeface="Arial Black" panose="020B0A04020102020204" pitchFamily="34" charset="0"/>
                        </a:rPr>
                        <a:t>大腸菌（</a:t>
                      </a:r>
                      <a:r>
                        <a:rPr kumimoji="1" lang="en-US" altLang="ja-JP" sz="1200" dirty="0" smtClean="0">
                          <a:latin typeface="Arial Black" panose="020B0A04020102020204" pitchFamily="34" charset="0"/>
                        </a:rPr>
                        <a:t>Escherichia coli</a:t>
                      </a:r>
                      <a:r>
                        <a:rPr kumimoji="1" lang="ja-JP" altLang="en-US" sz="1200" dirty="0" smtClean="0">
                          <a:latin typeface="Arial Black" panose="020B0A04020102020204" pitchFamily="34" charset="0"/>
                        </a:rPr>
                        <a:t>）から単離したヌクレアーゼを利用。</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1774405993"/>
                  </a:ext>
                </a:extLst>
              </a:tr>
              <a:tr h="0">
                <a:tc rowSpan="2">
                  <a:txBody>
                    <a:bodyPr/>
                    <a:lstStyle/>
                    <a:p>
                      <a:pPr algn="ctr"/>
                      <a:r>
                        <a:rPr kumimoji="1" lang="en-US" altLang="ja-JP" sz="1800" dirty="0" smtClean="0">
                          <a:solidFill>
                            <a:srgbClr val="C00000"/>
                          </a:solidFill>
                          <a:latin typeface="Arial Black" panose="020B0A04020102020204" pitchFamily="34" charset="0"/>
                        </a:rPr>
                        <a:t>SaCas9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ja-JP" altLang="en-US" sz="1200" dirty="0" smtClean="0">
                          <a:latin typeface="Arial Black" panose="020B0A04020102020204" pitchFamily="34" charset="0"/>
                        </a:rPr>
                        <a:t>黄色ブドウ球菌（</a:t>
                      </a:r>
                      <a:r>
                        <a:rPr lang="en-US" altLang="ja-JP" sz="1200" dirty="0" smtClean="0">
                          <a:latin typeface="Arial Black" panose="020B0A04020102020204" pitchFamily="34" charset="0"/>
                        </a:rPr>
                        <a:t>Staphylococcus aureus</a:t>
                      </a:r>
                      <a:r>
                        <a:rPr lang="ja-JP" altLang="en-US" sz="1200" dirty="0" smtClean="0">
                          <a:latin typeface="Arial Black" panose="020B0A04020102020204" pitchFamily="34" charset="0"/>
                        </a:rPr>
                        <a:t>）</a:t>
                      </a:r>
                      <a:r>
                        <a:rPr kumimoji="1" lang="ja-JP" altLang="en-US" sz="1200" dirty="0" smtClean="0">
                          <a:latin typeface="Arial Black" panose="020B0A04020102020204" pitchFamily="34" charset="0"/>
                        </a:rPr>
                        <a:t>から単離された</a:t>
                      </a:r>
                      <a:r>
                        <a:rPr kumimoji="1" lang="en-US" altLang="ja-JP" sz="1200" dirty="0" smtClean="0">
                          <a:latin typeface="Arial Black" panose="020B0A04020102020204" pitchFamily="34" charset="0"/>
                        </a:rPr>
                        <a:t>Cas9</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は </a:t>
                      </a:r>
                      <a:r>
                        <a:rPr kumimoji="1" lang="en-US" altLang="ja-JP" sz="1200" dirty="0" smtClean="0">
                          <a:latin typeface="Arial Black" panose="020B0A04020102020204" pitchFamily="34" charset="0"/>
                        </a:rPr>
                        <a:t>NNGRRT</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R: A or G</a:t>
                      </a:r>
                      <a:r>
                        <a:rPr kumimoji="1" lang="ja-JP" altLang="en-US" sz="1200" dirty="0" smtClean="0">
                          <a:latin typeface="Arial Black" panose="020B0A04020102020204" pitchFamily="34" charset="0"/>
                        </a:rPr>
                        <a:t>）。</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2645179942"/>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KKH</a:t>
                      </a:r>
                      <a:r>
                        <a:rPr kumimoji="1" lang="en-US" altLang="ja-JP" sz="1400" baseline="0" dirty="0" smtClean="0">
                          <a:latin typeface="Arial Black" panose="020B0A04020102020204" pitchFamily="34" charset="0"/>
                        </a:rPr>
                        <a:t> SaCas9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の制限を緩和するため変異（</a:t>
                      </a:r>
                      <a:r>
                        <a:rPr kumimoji="1" lang="en-US" altLang="ja-JP" sz="1200" dirty="0" smtClean="0">
                          <a:latin typeface="Arial Black" panose="020B0A04020102020204" pitchFamily="34" charset="0"/>
                        </a:rPr>
                        <a:t>E782K/N968K/R1015H</a:t>
                      </a:r>
                      <a:r>
                        <a:rPr kumimoji="1" lang="ja-JP" altLang="en-US" sz="1200" dirty="0" smtClean="0">
                          <a:latin typeface="Arial Black" panose="020B0A04020102020204" pitchFamily="34" charset="0"/>
                        </a:rPr>
                        <a:t>）が導入された</a:t>
                      </a:r>
                      <a:r>
                        <a:rPr kumimoji="1" lang="en-US" altLang="ja-JP" sz="1200" dirty="0" err="1" smtClean="0">
                          <a:latin typeface="Arial Black" panose="020B0A04020102020204" pitchFamily="34" charset="0"/>
                        </a:rPr>
                        <a:t>SaCas</a:t>
                      </a:r>
                      <a:r>
                        <a:rPr kumimoji="1" lang="ja-JP" altLang="en-US" sz="1200" dirty="0" smtClean="0">
                          <a:latin typeface="Arial Black" panose="020B0A04020102020204" pitchFamily="34" charset="0"/>
                        </a:rPr>
                        <a:t>９。</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344102470"/>
                  </a:ext>
                </a:extLst>
              </a:tr>
              <a:tr h="289990">
                <a:tc>
                  <a:txBody>
                    <a:bodyPr/>
                    <a:lstStyle/>
                    <a:p>
                      <a:pPr algn="ctr"/>
                      <a:r>
                        <a:rPr kumimoji="1" lang="en-US" altLang="ja-JP" sz="1800" dirty="0" smtClean="0">
                          <a:solidFill>
                            <a:srgbClr val="C00000"/>
                          </a:solidFill>
                          <a:latin typeface="Arial Black" panose="020B0A04020102020204" pitchFamily="34" charset="0"/>
                        </a:rPr>
                        <a:t>FnCas9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ja-JP" altLang="en-US" sz="1200" dirty="0" smtClean="0">
                          <a:latin typeface="Arial Black" panose="020B0A04020102020204" pitchFamily="34" charset="0"/>
                        </a:rPr>
                        <a:t>フランシセラ・ノビシダ菌（</a:t>
                      </a:r>
                      <a:r>
                        <a:rPr kumimoji="1" lang="en-US" altLang="ja-JP" sz="1200" dirty="0" smtClean="0">
                          <a:latin typeface="Arial Black" panose="020B0A04020102020204" pitchFamily="34" charset="0"/>
                        </a:rPr>
                        <a:t>Francisella </a:t>
                      </a:r>
                      <a:r>
                        <a:rPr kumimoji="1" lang="en-US" altLang="ja-JP" sz="1200" dirty="0" err="1" smtClean="0">
                          <a:latin typeface="Arial Black" panose="020B0A04020102020204" pitchFamily="34" charset="0"/>
                        </a:rPr>
                        <a:t>novicida</a:t>
                      </a:r>
                      <a:r>
                        <a:rPr kumimoji="1" lang="ja-JP" altLang="en-US" sz="1200" dirty="0" smtClean="0">
                          <a:latin typeface="Arial Black" panose="020B0A04020102020204" pitchFamily="34" charset="0"/>
                        </a:rPr>
                        <a:t>）から単離された</a:t>
                      </a:r>
                      <a:r>
                        <a:rPr kumimoji="1" lang="en-US" altLang="ja-JP" sz="1200" dirty="0" smtClean="0">
                          <a:latin typeface="Arial Black" panose="020B0A04020102020204" pitchFamily="34" charset="0"/>
                        </a:rPr>
                        <a:t>Cas9</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は </a:t>
                      </a:r>
                      <a:r>
                        <a:rPr kumimoji="1" lang="en-US" altLang="ja-JP" sz="1200" dirty="0" smtClean="0">
                          <a:latin typeface="Arial Black" panose="020B0A04020102020204" pitchFamily="34" charset="0"/>
                        </a:rPr>
                        <a:t>NGG</a:t>
                      </a:r>
                      <a:r>
                        <a:rPr kumimoji="1" lang="ja-JP" altLang="en-US" sz="1200" dirty="0" err="1" smtClean="0">
                          <a:latin typeface="Arial Black" panose="020B0A04020102020204" pitchFamily="34" charset="0"/>
                        </a:rPr>
                        <a:t>。</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166980924"/>
                  </a:ext>
                </a:extLst>
              </a:tr>
              <a:tr h="729863">
                <a:tc>
                  <a:txBody>
                    <a:bodyPr/>
                    <a:lstStyle/>
                    <a:p>
                      <a:pPr algn="ctr"/>
                      <a:r>
                        <a:rPr kumimoji="1" lang="en-US" altLang="ja-JP" sz="1800" dirty="0" smtClean="0">
                          <a:solidFill>
                            <a:srgbClr val="C00000"/>
                          </a:solidFill>
                          <a:latin typeface="Arial Black" panose="020B0A04020102020204" pitchFamily="34" charset="0"/>
                        </a:rPr>
                        <a:t>CjCas9</a:t>
                      </a:r>
                      <a:endParaRPr kumimoji="1" lang="ja-JP" altLang="en-US" sz="1800" dirty="0">
                        <a:solidFill>
                          <a:srgbClr val="C00000"/>
                        </a:solidFill>
                        <a:latin typeface="Arial Black" panose="020B0A04020102020204" pitchFamily="34" charset="0"/>
                      </a:endParaRPr>
                    </a:p>
                  </a:txBody>
                  <a:tcPr anchor="ctr"/>
                </a:tc>
                <a:tc>
                  <a:txBody>
                    <a:bodyPr/>
                    <a:lstStyle/>
                    <a:p>
                      <a:endParaRPr lang="en-US" altLang="ja-JP" sz="1200" b="1" dirty="0" smtClean="0">
                        <a:latin typeface="Arial Black" panose="020B0A04020102020204" pitchFamily="34" charset="0"/>
                        <a:ea typeface="Meiryo UI" panose="020B0604030504040204" pitchFamily="50" charset="-128"/>
                      </a:endParaRPr>
                    </a:p>
                  </a:txBody>
                  <a:tcPr anchor="ctr"/>
                </a:tc>
                <a:tc>
                  <a:txBody>
                    <a:bodyPr/>
                    <a:lstStyle/>
                    <a:p>
                      <a:r>
                        <a:rPr lang="ja-JP" altLang="en-US" sz="1200" dirty="0" smtClean="0">
                          <a:latin typeface="Arial Black" panose="020B0A04020102020204" pitchFamily="34" charset="0"/>
                        </a:rPr>
                        <a:t>カンピロバクター・ジェジュニ菌（</a:t>
                      </a:r>
                      <a:r>
                        <a:rPr lang="en-US" altLang="ja-JP" sz="1200" dirty="0" smtClean="0">
                          <a:latin typeface="Arial Black" panose="020B0A04020102020204" pitchFamily="34" charset="0"/>
                        </a:rPr>
                        <a:t>Campylobacter </a:t>
                      </a:r>
                      <a:r>
                        <a:rPr lang="en-US" altLang="ja-JP" sz="1200" dirty="0" err="1" smtClean="0">
                          <a:latin typeface="Arial Black" panose="020B0A04020102020204" pitchFamily="34" charset="0"/>
                        </a:rPr>
                        <a:t>jejuni</a:t>
                      </a:r>
                      <a:r>
                        <a:rPr lang="ja-JP" altLang="en-US" sz="1200" dirty="0" smtClean="0">
                          <a:latin typeface="Arial Black" panose="020B0A04020102020204" pitchFamily="34" charset="0"/>
                        </a:rPr>
                        <a:t>）から単離された</a:t>
                      </a:r>
                      <a:r>
                        <a:rPr lang="en-US" altLang="ja-JP" sz="1200" dirty="0" smtClean="0">
                          <a:latin typeface="Arial Black" panose="020B0A04020102020204" pitchFamily="34" charset="0"/>
                        </a:rPr>
                        <a:t>Cas9</a:t>
                      </a:r>
                      <a:r>
                        <a:rPr lang="ja-JP" altLang="en-US" sz="1200" dirty="0" err="1" smtClean="0">
                          <a:latin typeface="Arial Black" panose="020B0A04020102020204" pitchFamily="34" charset="0"/>
                        </a:rPr>
                        <a:t>。</a:t>
                      </a:r>
                      <a:endParaRPr lang="en-US" altLang="ja-JP" sz="1200" dirty="0" smtClean="0">
                        <a:latin typeface="Arial Black" panose="020B0A04020102020204" pitchFamily="34" charset="0"/>
                      </a:endParaRPr>
                    </a:p>
                    <a:p>
                      <a:r>
                        <a:rPr lang="en-US" altLang="ja-JP" sz="1200" dirty="0" smtClean="0">
                          <a:latin typeface="Arial Black" panose="020B0A04020102020204" pitchFamily="34" charset="0"/>
                        </a:rPr>
                        <a:t>PAM</a:t>
                      </a:r>
                      <a:r>
                        <a:rPr lang="ja-JP" altLang="en-US" sz="1200" dirty="0" smtClean="0">
                          <a:latin typeface="Arial Black" panose="020B0A04020102020204" pitchFamily="34" charset="0"/>
                        </a:rPr>
                        <a:t>は </a:t>
                      </a:r>
                      <a:r>
                        <a:rPr lang="en-US" altLang="ja-JP" sz="1200" dirty="0" smtClean="0">
                          <a:latin typeface="Arial Black" panose="020B0A04020102020204" pitchFamily="34" charset="0"/>
                        </a:rPr>
                        <a:t>NNNVRYM</a:t>
                      </a:r>
                      <a:r>
                        <a:rPr lang="ja-JP" altLang="en-US" sz="1200" dirty="0" smtClean="0">
                          <a:latin typeface="Arial Black" panose="020B0A04020102020204" pitchFamily="34" charset="0"/>
                        </a:rPr>
                        <a:t>（</a:t>
                      </a:r>
                      <a:r>
                        <a:rPr lang="en-US" altLang="ja-JP" sz="1200" dirty="0" smtClean="0">
                          <a:latin typeface="Arial Black" panose="020B0A04020102020204" pitchFamily="34" charset="0"/>
                        </a:rPr>
                        <a:t>V: A or C or G</a:t>
                      </a:r>
                      <a:r>
                        <a:rPr lang="ja-JP" altLang="en-US" sz="1200" dirty="0" err="1" smtClean="0">
                          <a:latin typeface="Arial Black" panose="020B0A04020102020204" pitchFamily="34" charset="0"/>
                        </a:rPr>
                        <a:t>、</a:t>
                      </a:r>
                      <a:r>
                        <a:rPr lang="en-US" altLang="ja-JP" sz="1200" dirty="0" smtClean="0">
                          <a:latin typeface="Arial Black" panose="020B0A04020102020204" pitchFamily="34" charset="0"/>
                        </a:rPr>
                        <a:t>R: A or G</a:t>
                      </a:r>
                      <a:r>
                        <a:rPr lang="ja-JP" altLang="en-US" sz="1200" dirty="0" err="1" smtClean="0">
                          <a:latin typeface="Arial Black" panose="020B0A04020102020204" pitchFamily="34" charset="0"/>
                        </a:rPr>
                        <a:t>、</a:t>
                      </a:r>
                      <a:r>
                        <a:rPr lang="ja-JP" altLang="en-US" sz="1200" dirty="0" smtClean="0">
                          <a:latin typeface="Arial Black" panose="020B0A04020102020204" pitchFamily="34" charset="0"/>
                        </a:rPr>
                        <a:t> </a:t>
                      </a:r>
                      <a:r>
                        <a:rPr lang="en-US" altLang="ja-JP" sz="1200" dirty="0" smtClean="0">
                          <a:latin typeface="Arial Black" panose="020B0A04020102020204" pitchFamily="34" charset="0"/>
                        </a:rPr>
                        <a:t>Y: C or T</a:t>
                      </a:r>
                      <a:r>
                        <a:rPr lang="ja-JP" altLang="en-US" sz="1200" dirty="0" err="1" smtClean="0">
                          <a:latin typeface="Arial Black" panose="020B0A04020102020204" pitchFamily="34" charset="0"/>
                        </a:rPr>
                        <a:t>、</a:t>
                      </a:r>
                      <a:r>
                        <a:rPr lang="en-US" altLang="ja-JP" sz="1200" dirty="0" smtClean="0">
                          <a:latin typeface="Arial Black" panose="020B0A04020102020204" pitchFamily="34" charset="0"/>
                        </a:rPr>
                        <a:t>M: A or C</a:t>
                      </a:r>
                      <a:r>
                        <a:rPr lang="ja-JP" altLang="en-US" sz="1200" dirty="0" smtClean="0">
                          <a:latin typeface="Arial Black" panose="020B0A04020102020204" pitchFamily="34" charset="0"/>
                        </a:rPr>
                        <a:t>）若しくは</a:t>
                      </a:r>
                      <a:r>
                        <a:rPr lang="en-US" altLang="ja-JP" sz="1200" dirty="0" smtClean="0">
                          <a:latin typeface="Arial Black" panose="020B0A04020102020204" pitchFamily="34" charset="0"/>
                        </a:rPr>
                        <a:t>NNNNACAC</a:t>
                      </a:r>
                      <a:r>
                        <a:rPr lang="ja-JP" altLang="en-US" sz="1200" dirty="0" err="1" smtClean="0">
                          <a:latin typeface="Arial Black" panose="020B0A04020102020204" pitchFamily="34" charset="0"/>
                        </a:rPr>
                        <a:t>。</a:t>
                      </a:r>
                      <a:endParaRPr lang="en-US" altLang="ja-JP" sz="1200" dirty="0" smtClean="0">
                        <a:latin typeface="Arial Black" panose="020B0A04020102020204" pitchFamily="34" charset="0"/>
                      </a:endParaRPr>
                    </a:p>
                    <a:p>
                      <a:r>
                        <a:rPr lang="ja-JP" altLang="en-US" sz="1200" dirty="0" smtClean="0">
                          <a:latin typeface="Arial Black" panose="020B0A04020102020204" pitchFamily="34" charset="0"/>
                        </a:rPr>
                        <a:t>最も小さい</a:t>
                      </a:r>
                      <a:r>
                        <a:rPr lang="en-US" altLang="ja-JP" sz="1200" dirty="0" smtClean="0">
                          <a:latin typeface="Arial Black" panose="020B0A04020102020204" pitchFamily="34" charset="0"/>
                        </a:rPr>
                        <a:t>Cas9</a:t>
                      </a:r>
                      <a:r>
                        <a:rPr lang="ja-JP" altLang="en-US" sz="1200" dirty="0" smtClean="0">
                          <a:latin typeface="Arial Black" panose="020B0A04020102020204" pitchFamily="34" charset="0"/>
                        </a:rPr>
                        <a:t>であることからミトコンドリア</a:t>
                      </a:r>
                      <a:r>
                        <a:rPr lang="en-US" altLang="ja-JP" sz="1200" dirty="0" smtClean="0">
                          <a:latin typeface="Arial Black" panose="020B0A04020102020204" pitchFamily="34" charset="0"/>
                        </a:rPr>
                        <a:t>DNA</a:t>
                      </a:r>
                      <a:r>
                        <a:rPr lang="ja-JP" altLang="en-US" sz="1200" dirty="0" smtClean="0">
                          <a:latin typeface="Arial Black" panose="020B0A04020102020204" pitchFamily="34" charset="0"/>
                        </a:rPr>
                        <a:t>編集に利用可能ではと言われている。</a:t>
                      </a:r>
                      <a:endParaRPr lang="en-US" altLang="ja-JP" sz="1200" b="1" dirty="0" smtClean="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422051617"/>
                  </a:ext>
                </a:extLst>
              </a:tr>
              <a:tr h="289990">
                <a:tc>
                  <a:txBody>
                    <a:bodyPr/>
                    <a:lstStyle/>
                    <a:p>
                      <a:pPr algn="ctr"/>
                      <a:r>
                        <a:rPr kumimoji="1" lang="en-US" altLang="ja-JP" sz="1800" dirty="0" smtClean="0">
                          <a:solidFill>
                            <a:srgbClr val="C00000"/>
                          </a:solidFill>
                          <a:latin typeface="Arial Black" panose="020B0A04020102020204" pitchFamily="34" charset="0"/>
                        </a:rPr>
                        <a:t>xCas9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en-US" altLang="ja-JP" sz="1200" dirty="0" smtClean="0">
                          <a:latin typeface="Arial Black" panose="020B0A04020102020204" pitchFamily="34" charset="0"/>
                        </a:rPr>
                        <a:t>xCas9</a:t>
                      </a:r>
                      <a:r>
                        <a:rPr kumimoji="1" lang="ja-JP" altLang="en-US" sz="1200" dirty="0" smtClean="0">
                          <a:latin typeface="Arial Black" panose="020B0A04020102020204" pitchFamily="34" charset="0"/>
                        </a:rPr>
                        <a:t>は、</a:t>
                      </a:r>
                      <a:r>
                        <a:rPr kumimoji="1" lang="en-US" altLang="ja-JP" sz="1200" dirty="0" smtClean="0">
                          <a:latin typeface="Arial Black" panose="020B0A04020102020204" pitchFamily="34" charset="0"/>
                        </a:rPr>
                        <a:t>Phage-Associated continuous Evolution</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PACE: </a:t>
                      </a:r>
                      <a:r>
                        <a:rPr kumimoji="1" lang="ja-JP" altLang="en-US" sz="1200" dirty="0" smtClean="0">
                          <a:latin typeface="Arial Black" panose="020B0A04020102020204" pitchFamily="34" charset="0"/>
                        </a:rPr>
                        <a:t>ファージによる連続分子進化法）を</a:t>
                      </a:r>
                      <a:r>
                        <a:rPr kumimoji="1" lang="en-US" altLang="ja-JP" sz="1200" dirty="0" smtClean="0">
                          <a:latin typeface="Arial Black" panose="020B0A04020102020204" pitchFamily="34" charset="0"/>
                        </a:rPr>
                        <a:t>SpCas9</a:t>
                      </a:r>
                      <a:r>
                        <a:rPr kumimoji="1" lang="ja-JP" altLang="en-US" sz="1200" dirty="0" smtClean="0">
                          <a:latin typeface="Arial Black" panose="020B0A04020102020204" pitchFamily="34" charset="0"/>
                        </a:rPr>
                        <a:t>に適応し、</a:t>
                      </a:r>
                      <a:r>
                        <a:rPr kumimoji="1" lang="en-US" altLang="ja-JP" sz="1200" dirty="0" smtClean="0">
                          <a:latin typeface="Arial Black" panose="020B0A04020102020204" pitchFamily="34" charset="0"/>
                        </a:rPr>
                        <a:t>NG</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GAA</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GAT</a:t>
                      </a:r>
                      <a:r>
                        <a:rPr kumimoji="1" lang="ja-JP" altLang="en-US" sz="1200" dirty="0" smtClean="0">
                          <a:latin typeface="Arial Black" panose="020B0A04020102020204" pitchFamily="34" charset="0"/>
                        </a:rPr>
                        <a:t>を</a:t>
                      </a:r>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として認識できる。</a:t>
                      </a:r>
                      <a:r>
                        <a:rPr kumimoji="1" lang="en-US" altLang="ja-JP" sz="1200" dirty="0" smtClean="0">
                          <a:latin typeface="Arial Black" panose="020B0A04020102020204" pitchFamily="34" charset="0"/>
                        </a:rPr>
                        <a:t>xCas9 3.7</a:t>
                      </a:r>
                      <a:r>
                        <a:rPr kumimoji="1" lang="ja-JP" altLang="en-US" sz="1200" dirty="0" smtClean="0">
                          <a:latin typeface="Arial Black" panose="020B0A04020102020204" pitchFamily="34" charset="0"/>
                        </a:rPr>
                        <a:t>は、</a:t>
                      </a:r>
                      <a:r>
                        <a:rPr kumimoji="1" lang="en-US" altLang="ja-JP" sz="1200" dirty="0" smtClean="0">
                          <a:latin typeface="Arial Black" panose="020B0A04020102020204" pitchFamily="34" charset="0"/>
                        </a:rPr>
                        <a:t>SpCas9</a:t>
                      </a:r>
                      <a:r>
                        <a:rPr kumimoji="1" lang="ja-JP" altLang="en-US" sz="1200" dirty="0" smtClean="0">
                          <a:latin typeface="Arial Black" panose="020B0A04020102020204" pitchFamily="34" charset="0"/>
                        </a:rPr>
                        <a:t>に対して</a:t>
                      </a:r>
                      <a:r>
                        <a:rPr kumimoji="1" lang="en-US" altLang="ja-JP" sz="1200" dirty="0" smtClean="0">
                          <a:latin typeface="Arial Black" panose="020B0A04020102020204" pitchFamily="34" charset="0"/>
                        </a:rPr>
                        <a:t>7</a:t>
                      </a:r>
                      <a:r>
                        <a:rPr kumimoji="1" lang="ja-JP" altLang="en-US" sz="1200" dirty="0" smtClean="0">
                          <a:latin typeface="Arial Black" panose="020B0A04020102020204" pitchFamily="34" charset="0"/>
                        </a:rPr>
                        <a:t>箇所の変異（</a:t>
                      </a:r>
                      <a:r>
                        <a:rPr kumimoji="1" lang="en-US" altLang="ja-JP" sz="1200" dirty="0" smtClean="0">
                          <a:latin typeface="Arial Black" panose="020B0A04020102020204" pitchFamily="34" charset="0"/>
                        </a:rPr>
                        <a:t>A262T/R324L/S409I/E480K/E543D/M694I/E1219V</a:t>
                      </a:r>
                      <a:r>
                        <a:rPr kumimoji="1" lang="ja-JP" altLang="en-US" sz="1200" dirty="0" smtClean="0">
                          <a:latin typeface="Arial Black" panose="020B0A04020102020204" pitchFamily="34" charset="0"/>
                        </a:rPr>
                        <a:t>）を持ち、ヒト培養細胞において標的配列に変異導入活性を持つだけでなく、</a:t>
                      </a:r>
                      <a:r>
                        <a:rPr kumimoji="1" lang="en-US" altLang="ja-JP" sz="1200" dirty="0" smtClean="0">
                          <a:latin typeface="Arial Black" panose="020B0A04020102020204" pitchFamily="34" charset="0"/>
                        </a:rPr>
                        <a:t>xCas9</a:t>
                      </a:r>
                      <a:r>
                        <a:rPr kumimoji="1" lang="ja-JP" altLang="en-US" sz="1200" dirty="0" smtClean="0">
                          <a:latin typeface="Arial Black" panose="020B0A04020102020204" pitchFamily="34" charset="0"/>
                        </a:rPr>
                        <a:t>と</a:t>
                      </a:r>
                      <a:r>
                        <a:rPr kumimoji="1" lang="en-US" altLang="ja-JP" sz="1200" dirty="0" smtClean="0">
                          <a:latin typeface="Arial Black" panose="020B0A04020102020204" pitchFamily="34" charset="0"/>
                        </a:rPr>
                        <a:t>base editor architecture</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BE3</a:t>
                      </a:r>
                      <a:r>
                        <a:rPr kumimoji="1" lang="ja-JP" altLang="en-US" sz="1200" dirty="0" smtClean="0">
                          <a:latin typeface="Arial Black" panose="020B0A04020102020204" pitchFamily="34" charset="0"/>
                        </a:rPr>
                        <a:t>）を融合させることで標的配列にあるシトシンをチミンにあるいはアデニンからグアニンに塩基置換できる。</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117599362"/>
                  </a:ext>
                </a:extLst>
              </a:tr>
            </a:tbl>
          </a:graphicData>
        </a:graphic>
      </p:graphicFrame>
    </p:spTree>
    <p:extLst>
      <p:ext uri="{BB962C8B-B14F-4D97-AF65-F5344CB8AC3E}">
        <p14:creationId xmlns:p14="http://schemas.microsoft.com/office/powerpoint/2010/main" val="34385494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11100" y="0"/>
          <a:ext cx="10850024" cy="6886823"/>
        </p:xfrm>
        <a:graphic>
          <a:graphicData uri="http://schemas.openxmlformats.org/drawingml/2006/table">
            <a:tbl>
              <a:tblPr firstRow="1" bandRow="1">
                <a:tableStyleId>{D7AC3CCA-C797-4891-BE02-D94E43425B78}</a:tableStyleId>
              </a:tblPr>
              <a:tblGrid>
                <a:gridCol w="1322161">
                  <a:extLst>
                    <a:ext uri="{9D8B030D-6E8A-4147-A177-3AD203B41FA5}">
                      <a16:colId xmlns:a16="http://schemas.microsoft.com/office/drawing/2014/main" val="600168505"/>
                    </a:ext>
                  </a:extLst>
                </a:gridCol>
                <a:gridCol w="1584717">
                  <a:extLst>
                    <a:ext uri="{9D8B030D-6E8A-4147-A177-3AD203B41FA5}">
                      <a16:colId xmlns:a16="http://schemas.microsoft.com/office/drawing/2014/main" val="2187802887"/>
                    </a:ext>
                  </a:extLst>
                </a:gridCol>
                <a:gridCol w="7943146">
                  <a:extLst>
                    <a:ext uri="{9D8B030D-6E8A-4147-A177-3AD203B41FA5}">
                      <a16:colId xmlns:a16="http://schemas.microsoft.com/office/drawing/2014/main" val="714602730"/>
                    </a:ext>
                  </a:extLst>
                </a:gridCol>
              </a:tblGrid>
              <a:tr h="289990">
                <a:tc>
                  <a:txBody>
                    <a:bodyPr/>
                    <a:lstStyle/>
                    <a:p>
                      <a:pPr algn="ctr"/>
                      <a:r>
                        <a:rPr kumimoji="1" lang="en-US" altLang="ja-JP" sz="1600" dirty="0" smtClean="0">
                          <a:solidFill>
                            <a:schemeClr val="bg1"/>
                          </a:solidFill>
                        </a:rPr>
                        <a:t>Cas9</a:t>
                      </a:r>
                      <a:endParaRPr kumimoji="1" lang="ja-JP" altLang="en-US" sz="1600" dirty="0">
                        <a:solidFill>
                          <a:schemeClr val="bg1"/>
                        </a:solidFill>
                        <a:latin typeface="Meiryo UI" panose="020B0604030504040204" pitchFamily="50" charset="-128"/>
                        <a:ea typeface="Meiryo UI" panose="020B0604030504040204" pitchFamily="50" charset="-128"/>
                      </a:endParaRPr>
                    </a:p>
                  </a:txBody>
                  <a:tcPr>
                    <a:solidFill>
                      <a:srgbClr val="002060"/>
                    </a:solidFill>
                  </a:tcPr>
                </a:tc>
                <a:tc>
                  <a:txBody>
                    <a:bodyPr/>
                    <a:lstStyle/>
                    <a:p>
                      <a:pPr algn="ctr"/>
                      <a:r>
                        <a:rPr kumimoji="1" lang="ja-JP" altLang="en-US" sz="1600" dirty="0" smtClean="0">
                          <a:solidFill>
                            <a:schemeClr val="bg1"/>
                          </a:solidFill>
                        </a:rPr>
                        <a:t>派生型</a:t>
                      </a:r>
                      <a:endParaRPr kumimoji="1" lang="ja-JP" altLang="en-US" sz="1600" dirty="0">
                        <a:solidFill>
                          <a:schemeClr val="bg1"/>
                        </a:solidFill>
                        <a:latin typeface="Meiryo UI" panose="020B0604030504040204" pitchFamily="50" charset="-128"/>
                        <a:ea typeface="Meiryo UI" panose="020B0604030504040204" pitchFamily="50" charset="-128"/>
                      </a:endParaRPr>
                    </a:p>
                  </a:txBody>
                  <a:tcPr>
                    <a:solidFill>
                      <a:srgbClr val="002060"/>
                    </a:solidFill>
                  </a:tcPr>
                </a:tc>
                <a:tc>
                  <a:txBody>
                    <a:bodyPr/>
                    <a:lstStyle/>
                    <a:p>
                      <a:pPr algn="ctr"/>
                      <a:r>
                        <a:rPr kumimoji="1" lang="ja-JP" altLang="en-US" sz="1600" dirty="0" smtClean="0">
                          <a:solidFill>
                            <a:schemeClr val="bg1"/>
                          </a:solidFill>
                        </a:rPr>
                        <a:t>概要</a:t>
                      </a:r>
                      <a:endParaRPr kumimoji="1" lang="ja-JP" altLang="en-US" sz="1600" dirty="0">
                        <a:solidFill>
                          <a:schemeClr val="bg1"/>
                        </a:solidFill>
                        <a:latin typeface="Meiryo UI" panose="020B0604030504040204" pitchFamily="50" charset="-128"/>
                        <a:ea typeface="Meiryo UI" panose="020B0604030504040204" pitchFamily="50" charset="-128"/>
                      </a:endParaRPr>
                    </a:p>
                  </a:txBody>
                  <a:tcPr>
                    <a:solidFill>
                      <a:srgbClr val="002060"/>
                    </a:solidFill>
                  </a:tcPr>
                </a:tc>
                <a:extLst>
                  <a:ext uri="{0D108BD9-81ED-4DB2-BD59-A6C34878D82A}">
                    <a16:rowId xmlns:a16="http://schemas.microsoft.com/office/drawing/2014/main" val="4162699030"/>
                  </a:ext>
                </a:extLst>
              </a:tr>
              <a:tr h="289990">
                <a:tc>
                  <a:txBody>
                    <a:bodyPr/>
                    <a:lstStyle/>
                    <a:p>
                      <a:pPr algn="ctr"/>
                      <a:r>
                        <a:rPr kumimoji="1" lang="en-US" altLang="ja-JP" sz="1800" dirty="0" smtClean="0">
                          <a:solidFill>
                            <a:srgbClr val="C00000"/>
                          </a:solidFill>
                          <a:latin typeface="Arial Black" panose="020B0A04020102020204" pitchFamily="34" charset="0"/>
                        </a:rPr>
                        <a:t>dCas9</a:t>
                      </a:r>
                      <a:endParaRPr kumimoji="1" lang="ja-JP" altLang="en-US" sz="1800" dirty="0">
                        <a:solidFill>
                          <a:srgbClr val="C00000"/>
                        </a:solidFill>
                        <a:latin typeface="Arial Black" panose="020B0A040201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Arial Black" panose="020B0A04020102020204" pitchFamily="34" charset="0"/>
                        </a:rPr>
                        <a:t>DNA</a:t>
                      </a:r>
                      <a:r>
                        <a:rPr kumimoji="1" lang="ja-JP" altLang="en-US" sz="1200" dirty="0" smtClean="0">
                          <a:latin typeface="Arial Black" panose="020B0A04020102020204" pitchFamily="34" charset="0"/>
                        </a:rPr>
                        <a:t>切断活性がない</a:t>
                      </a:r>
                      <a:r>
                        <a:rPr kumimoji="1" lang="en-US" altLang="ja-JP" sz="1200" dirty="0" smtClean="0">
                          <a:latin typeface="Arial Black" panose="020B0A04020102020204" pitchFamily="34" charset="0"/>
                        </a:rPr>
                        <a:t>Cas9</a:t>
                      </a:r>
                      <a:r>
                        <a:rPr kumimoji="1" lang="ja-JP" altLang="en-US" sz="1200" dirty="0" smtClean="0">
                          <a:latin typeface="Arial Black" panose="020B0A04020102020204" pitchFamily="34" charset="0"/>
                        </a:rPr>
                        <a:t>タンパク質。エピゲノム編集や、特定</a:t>
                      </a:r>
                      <a:r>
                        <a:rPr kumimoji="1" lang="en-US" altLang="ja-JP" sz="1200" dirty="0" smtClean="0">
                          <a:latin typeface="Arial Black" panose="020B0A04020102020204" pitchFamily="34" charset="0"/>
                        </a:rPr>
                        <a:t>DNA</a:t>
                      </a:r>
                      <a:r>
                        <a:rPr kumimoji="1" lang="ja-JP" altLang="en-US" sz="1200" dirty="0" smtClean="0">
                          <a:latin typeface="Arial Black" panose="020B0A04020102020204" pitchFamily="34" charset="0"/>
                        </a:rPr>
                        <a:t>領域の特定と可視化などに利用。</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582777481"/>
                  </a:ext>
                </a:extLst>
              </a:tr>
              <a:tr h="289990">
                <a:tc>
                  <a:txBody>
                    <a:bodyPr/>
                    <a:lstStyle/>
                    <a:p>
                      <a:pPr algn="ctr"/>
                      <a:r>
                        <a:rPr kumimoji="1" lang="en-US" altLang="ja-JP" sz="1800" dirty="0" smtClean="0">
                          <a:solidFill>
                            <a:srgbClr val="C00000"/>
                          </a:solidFill>
                          <a:latin typeface="Arial Black" panose="020B0A04020102020204" pitchFamily="34" charset="0"/>
                        </a:rPr>
                        <a:t>nCas9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ja-JP" altLang="en-US" sz="1200" dirty="0" smtClean="0">
                          <a:latin typeface="Arial Black" panose="020B0A04020102020204" pitchFamily="34" charset="0"/>
                        </a:rPr>
                        <a:t>ニッカ</a:t>
                      </a:r>
                      <a:r>
                        <a:rPr kumimoji="1" lang="en-US" altLang="ja-JP" sz="1200" dirty="0" smtClean="0">
                          <a:latin typeface="Arial Black" panose="020B0A04020102020204" pitchFamily="34" charset="0"/>
                        </a:rPr>
                        <a:t>―</a:t>
                      </a:r>
                      <a:r>
                        <a:rPr kumimoji="1" lang="ja-JP" altLang="en-US" sz="1200" dirty="0" smtClean="0">
                          <a:latin typeface="Arial Black" panose="020B0A04020102020204" pitchFamily="34" charset="0"/>
                        </a:rPr>
                        <a:t>ゼ（</a:t>
                      </a:r>
                      <a:r>
                        <a:rPr kumimoji="1" lang="en-US" altLang="ja-JP" sz="1200" dirty="0" err="1" smtClean="0">
                          <a:latin typeface="Arial Black" panose="020B0A04020102020204" pitchFamily="34" charset="0"/>
                        </a:rPr>
                        <a:t>Nickase</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Ca9</a:t>
                      </a:r>
                      <a:r>
                        <a:rPr kumimoji="1" lang="ja-JP" altLang="en-US" sz="1200" dirty="0" err="1" smtClean="0">
                          <a:latin typeface="Arial Black" panose="020B0A04020102020204" pitchFamily="34" charset="0"/>
                        </a:rPr>
                        <a:t>。</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262872923"/>
                  </a:ext>
                </a:extLst>
              </a:tr>
              <a:tr h="289990">
                <a:tc>
                  <a:txBody>
                    <a:bodyPr/>
                    <a:lstStyle/>
                    <a:p>
                      <a:pPr algn="ctr"/>
                      <a:r>
                        <a:rPr kumimoji="1" lang="en-US" altLang="ja-JP" sz="1800" dirty="0" smtClean="0">
                          <a:solidFill>
                            <a:srgbClr val="C00000"/>
                          </a:solidFill>
                          <a:latin typeface="Arial Black" panose="020B0A04020102020204" pitchFamily="34" charset="0"/>
                        </a:rPr>
                        <a:t>NmCas9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en-US" altLang="ja-JP" sz="1200" dirty="0" smtClean="0">
                          <a:latin typeface="Arial Black" panose="020B0A04020102020204" pitchFamily="34" charset="0"/>
                        </a:rPr>
                        <a:t>Neisseria </a:t>
                      </a:r>
                      <a:r>
                        <a:rPr kumimoji="1" lang="en-US" altLang="ja-JP" sz="1200" dirty="0" err="1" smtClean="0">
                          <a:latin typeface="Arial Black" panose="020B0A04020102020204" pitchFamily="34" charset="0"/>
                        </a:rPr>
                        <a:t>meningitidis</a:t>
                      </a:r>
                      <a:r>
                        <a:rPr kumimoji="1" lang="ja-JP" altLang="en-US" sz="1200" dirty="0" smtClean="0">
                          <a:latin typeface="Arial Black" panose="020B0A04020102020204" pitchFamily="34" charset="0"/>
                        </a:rPr>
                        <a:t>（髄膜炎菌）から単離された</a:t>
                      </a:r>
                      <a:r>
                        <a:rPr kumimoji="1" lang="en-US" altLang="ja-JP" sz="1200" dirty="0" smtClean="0">
                          <a:latin typeface="Arial Black" panose="020B0A04020102020204" pitchFamily="34" charset="0"/>
                        </a:rPr>
                        <a:t>Cas9</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RNA</a:t>
                      </a:r>
                      <a:r>
                        <a:rPr kumimoji="1" lang="ja-JP" altLang="en-US" sz="1200" dirty="0" smtClean="0">
                          <a:latin typeface="Arial Black" panose="020B0A04020102020204" pitchFamily="34" charset="0"/>
                        </a:rPr>
                        <a:t>切断活性を持つ。</a:t>
                      </a:r>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は </a:t>
                      </a:r>
                      <a:r>
                        <a:rPr kumimoji="1" lang="en-US" altLang="ja-JP" sz="1200" dirty="0" smtClean="0">
                          <a:latin typeface="Arial Black" panose="020B0A04020102020204" pitchFamily="34" charset="0"/>
                        </a:rPr>
                        <a:t>NNNNGATT</a:t>
                      </a:r>
                      <a:r>
                        <a:rPr kumimoji="1" lang="ja-JP" altLang="en-US" sz="1200" dirty="0" err="1" smtClean="0">
                          <a:latin typeface="Arial Black" panose="020B0A04020102020204" pitchFamily="34" charset="0"/>
                        </a:rPr>
                        <a:t>。</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1063797621"/>
                  </a:ext>
                </a:extLst>
              </a:tr>
              <a:tr h="289990">
                <a:tc rowSpan="7">
                  <a:txBody>
                    <a:bodyPr/>
                    <a:lstStyle/>
                    <a:p>
                      <a:pPr algn="ctr"/>
                      <a:r>
                        <a:rPr kumimoji="1" lang="en-US" altLang="ja-JP" sz="1800" dirty="0" smtClean="0">
                          <a:solidFill>
                            <a:srgbClr val="C00000"/>
                          </a:solidFill>
                          <a:latin typeface="Arial Black" panose="020B0A04020102020204" pitchFamily="34" charset="0"/>
                        </a:rPr>
                        <a:t>SpCas9</a:t>
                      </a:r>
                      <a:endParaRPr kumimoji="1" lang="ja-JP" altLang="en-US" sz="1800" dirty="0">
                        <a:solidFill>
                          <a:srgbClr val="C00000"/>
                        </a:solidFill>
                        <a:latin typeface="Arial Black" panose="020B0A04020102020204" pitchFamily="34" charset="0"/>
                      </a:endParaRPr>
                    </a:p>
                  </a:txBody>
                  <a:tcPr anchor="ctr"/>
                </a:tc>
                <a:tc gridSpan="2">
                  <a:txBody>
                    <a:bodyPr/>
                    <a:lstStyle/>
                    <a:p>
                      <a:r>
                        <a:rPr kumimoji="1" lang="ja-JP" altLang="en-US" sz="1200" dirty="0" smtClean="0">
                          <a:latin typeface="Arial Black" panose="020B0A04020102020204" pitchFamily="34" charset="0"/>
                        </a:rPr>
                        <a:t>化膿連鎖球菌（</a:t>
                      </a:r>
                      <a:r>
                        <a:rPr lang="en-US" altLang="ja-JP" sz="1200" dirty="0" smtClean="0">
                          <a:latin typeface="Arial Black" panose="020B0A04020102020204" pitchFamily="34" charset="0"/>
                        </a:rPr>
                        <a:t>Streptococcus </a:t>
                      </a:r>
                      <a:r>
                        <a:rPr lang="en-US" altLang="ja-JP" sz="1200" dirty="0" err="1" smtClean="0">
                          <a:latin typeface="Arial Black" panose="020B0A04020102020204" pitchFamily="34" charset="0"/>
                        </a:rPr>
                        <a:t>pyogenes</a:t>
                      </a:r>
                      <a:r>
                        <a:rPr lang="ja-JP" altLang="en-US" sz="1200" dirty="0" smtClean="0">
                          <a:latin typeface="Arial Black" panose="020B0A04020102020204" pitchFamily="34" charset="0"/>
                        </a:rPr>
                        <a:t>）</a:t>
                      </a:r>
                      <a:r>
                        <a:rPr kumimoji="1" lang="ja-JP" altLang="en-US" sz="1200" dirty="0" smtClean="0">
                          <a:latin typeface="Arial Black" panose="020B0A04020102020204" pitchFamily="34" charset="0"/>
                        </a:rPr>
                        <a:t>から単離された</a:t>
                      </a:r>
                      <a:r>
                        <a:rPr kumimoji="1" lang="en-US" altLang="ja-JP" sz="1200" dirty="0" smtClean="0">
                          <a:latin typeface="Arial Black" panose="020B0A04020102020204" pitchFamily="34" charset="0"/>
                        </a:rPr>
                        <a:t>Cas9</a:t>
                      </a:r>
                      <a:r>
                        <a:rPr kumimoji="1" lang="ja-JP" altLang="en-US" sz="1200" dirty="0" err="1" smtClean="0">
                          <a:latin typeface="Arial Black" panose="020B0A04020102020204" pitchFamily="34" charset="0"/>
                        </a:rPr>
                        <a:t>。</a:t>
                      </a:r>
                      <a:endParaRPr kumimoji="1" lang="en-US" altLang="ja-JP" sz="1200" dirty="0" smtClean="0">
                        <a:latin typeface="Arial Black" panose="020B0A04020102020204" pitchFamily="34" charset="0"/>
                      </a:endParaRPr>
                    </a:p>
                    <a:p>
                      <a:r>
                        <a:rPr kumimoji="1" lang="ja-JP" altLang="en-US" sz="1400" b="1" dirty="0" smtClean="0">
                          <a:solidFill>
                            <a:srgbClr val="C00000"/>
                          </a:solidFill>
                          <a:latin typeface="Arial Black" panose="020B0A04020102020204" pitchFamily="34" charset="0"/>
                        </a:rPr>
                        <a:t>ゲノム編集用ツールとして最初に使用された</a:t>
                      </a:r>
                      <a:r>
                        <a:rPr kumimoji="1" lang="en-US" altLang="ja-JP" sz="1400" b="1" dirty="0" smtClean="0">
                          <a:solidFill>
                            <a:srgbClr val="C00000"/>
                          </a:solidFill>
                          <a:latin typeface="Arial Black" panose="020B0A04020102020204" pitchFamily="34" charset="0"/>
                        </a:rPr>
                        <a:t>Cas9</a:t>
                      </a:r>
                      <a:r>
                        <a:rPr kumimoji="1" lang="ja-JP" altLang="en-US" sz="1400" b="1" dirty="0" err="1" smtClean="0">
                          <a:solidFill>
                            <a:srgbClr val="C00000"/>
                          </a:solidFill>
                          <a:latin typeface="Arial Black" panose="020B0A04020102020204" pitchFamily="34" charset="0"/>
                        </a:rPr>
                        <a:t>。</a:t>
                      </a:r>
                      <a:endParaRPr kumimoji="1" lang="ja-JP" altLang="en-US" sz="1400" b="1" dirty="0">
                        <a:solidFill>
                          <a:srgbClr val="C00000"/>
                        </a:solidFill>
                        <a:latin typeface="Arial Black" panose="020B0A04020102020204" pitchFamily="34" charset="0"/>
                        <a:ea typeface="Meiryo UI" panose="020B0604030504040204" pitchFamily="50" charset="-128"/>
                      </a:endParaRPr>
                    </a:p>
                  </a:txBody>
                  <a:tcPr anchor="ctr"/>
                </a:tc>
                <a:tc hMerge="1">
                  <a:txBody>
                    <a:bodyPr/>
                    <a:lstStyle/>
                    <a:p>
                      <a:endParaRPr kumimoji="1" lang="ja-JP" altLang="en-US" sz="1200" b="1" dirty="0">
                        <a:solidFill>
                          <a:srgbClr val="C00000"/>
                        </a:solidFill>
                        <a:latin typeface="Arial Black" panose="020B0A04020102020204" pitchFamily="34" charset="0"/>
                        <a:ea typeface="Meiryo UI" panose="020B0604030504040204" pitchFamily="50" charset="-128"/>
                      </a:endParaRPr>
                    </a:p>
                  </a:txBody>
                  <a:tcPr anchor="b"/>
                </a:tc>
                <a:extLst>
                  <a:ext uri="{0D108BD9-81ED-4DB2-BD59-A6C34878D82A}">
                    <a16:rowId xmlns:a16="http://schemas.microsoft.com/office/drawing/2014/main" val="1769389565"/>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eSpCas9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ja-JP" altLang="en-US" sz="1200" dirty="0" smtClean="0">
                          <a:latin typeface="Arial Black" panose="020B0A04020102020204" pitchFamily="34" charset="0"/>
                        </a:rPr>
                        <a:t>標的変異導入活性型</a:t>
                      </a:r>
                      <a:r>
                        <a:rPr kumimoji="1" lang="en-US" altLang="ja-JP" sz="1200" dirty="0" smtClean="0">
                          <a:latin typeface="Arial Black" panose="020B0A04020102020204" pitchFamily="34" charset="0"/>
                        </a:rPr>
                        <a:t>Cas9</a:t>
                      </a:r>
                      <a:r>
                        <a:rPr kumimoji="1" lang="ja-JP" altLang="en-US" sz="1200" dirty="0" smtClean="0">
                          <a:latin typeface="Arial Black" panose="020B0A04020102020204" pitchFamily="34" charset="0"/>
                        </a:rPr>
                        <a:t>の一つ。</a:t>
                      </a:r>
                      <a:r>
                        <a:rPr kumimoji="1" lang="en-US" altLang="ja-JP" sz="1200" dirty="0" smtClean="0">
                          <a:latin typeface="Arial Black" panose="020B0A04020102020204" pitchFamily="34" charset="0"/>
                        </a:rPr>
                        <a:t>eSpCas9</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enhanced specificity SpCas9</a:t>
                      </a:r>
                      <a:r>
                        <a:rPr kumimoji="1" lang="ja-JP" altLang="en-US" sz="1200" dirty="0" smtClean="0">
                          <a:latin typeface="Arial Black" panose="020B0A04020102020204" pitchFamily="34" charset="0"/>
                        </a:rPr>
                        <a:t>）は、オフターゲット活性を抑制するため</a:t>
                      </a:r>
                      <a:r>
                        <a:rPr kumimoji="1" lang="en-US" altLang="ja-JP" sz="1200" dirty="0" smtClean="0">
                          <a:latin typeface="Arial Black" panose="020B0A04020102020204" pitchFamily="34" charset="0"/>
                        </a:rPr>
                        <a:t>NUC</a:t>
                      </a:r>
                      <a:r>
                        <a:rPr kumimoji="1" lang="ja-JP" altLang="en-US" sz="1200" dirty="0" smtClean="0">
                          <a:latin typeface="Arial Black" panose="020B0A04020102020204" pitchFamily="34" charset="0"/>
                        </a:rPr>
                        <a:t>ローブに変異を導入。</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50407919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SpCas9-HF1</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ja-JP" altLang="en-US" sz="1200" dirty="0" smtClean="0">
                          <a:latin typeface="Arial Black" panose="020B0A04020102020204" pitchFamily="34" charset="0"/>
                        </a:rPr>
                        <a:t>標的変異導入活性型</a:t>
                      </a:r>
                      <a:r>
                        <a:rPr kumimoji="1" lang="en-US" altLang="ja-JP" sz="1200" dirty="0" smtClean="0">
                          <a:latin typeface="Arial Black" panose="020B0A04020102020204" pitchFamily="34" charset="0"/>
                        </a:rPr>
                        <a:t>Cas9</a:t>
                      </a:r>
                      <a:r>
                        <a:rPr kumimoji="1" lang="ja-JP" altLang="en-US" sz="1200" dirty="0" smtClean="0">
                          <a:latin typeface="Arial Black" panose="020B0A04020102020204" pitchFamily="34" charset="0"/>
                        </a:rPr>
                        <a:t>の一つ。オフターゲット活性を抑制するため</a:t>
                      </a:r>
                      <a:r>
                        <a:rPr kumimoji="1" lang="en-US" altLang="ja-JP" sz="1200" dirty="0" smtClean="0">
                          <a:latin typeface="Arial Black" panose="020B0A04020102020204" pitchFamily="34" charset="0"/>
                        </a:rPr>
                        <a:t>REC</a:t>
                      </a:r>
                      <a:r>
                        <a:rPr kumimoji="1" lang="ja-JP" altLang="en-US" sz="1200" dirty="0" smtClean="0">
                          <a:latin typeface="Arial Black" panose="020B0A04020102020204" pitchFamily="34" charset="0"/>
                        </a:rPr>
                        <a:t>ローブに変異を導入。</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2171224005"/>
                  </a:ext>
                </a:extLst>
              </a:tr>
              <a:tr h="289990">
                <a:tc vMerge="1">
                  <a:txBody>
                    <a:bodyPr/>
                    <a:lstStyle/>
                    <a:p>
                      <a:endParaRPr kumimoji="1" lang="ja-JP" altLang="en-US"/>
                    </a:p>
                  </a:txBody>
                  <a:tcPr/>
                </a:tc>
                <a:tc>
                  <a:txBody>
                    <a:bodyPr/>
                    <a:lstStyle/>
                    <a:p>
                      <a:r>
                        <a:rPr kumimoji="1" lang="en-US" altLang="ja-JP" sz="1400" dirty="0" smtClean="0">
                          <a:latin typeface="Arial Black" panose="020B0A04020102020204" pitchFamily="34" charset="0"/>
                        </a:rPr>
                        <a:t>HeFSpCas9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en-US" altLang="ja-JP" sz="1200" dirty="0" smtClean="0">
                          <a:latin typeface="Arial Black" panose="020B0A04020102020204" pitchFamily="34" charset="0"/>
                        </a:rPr>
                        <a:t>HeFSpCas9s</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Highly enhanced</a:t>
                      </a:r>
                      <a:r>
                        <a:rPr kumimoji="1" lang="ja-JP" altLang="en-US" sz="1200" baseline="0" dirty="0" smtClean="0">
                          <a:latin typeface="Arial Black" panose="020B0A04020102020204" pitchFamily="34" charset="0"/>
                        </a:rPr>
                        <a:t> </a:t>
                      </a:r>
                      <a:r>
                        <a:rPr kumimoji="1" lang="en-US" altLang="ja-JP" sz="1200" dirty="0" smtClean="0">
                          <a:latin typeface="Arial Black" panose="020B0A04020102020204" pitchFamily="34" charset="0"/>
                        </a:rPr>
                        <a:t>Fidelity SpCas9 variants</a:t>
                      </a:r>
                      <a:r>
                        <a:rPr kumimoji="1" lang="ja-JP" altLang="en-US" sz="1200" dirty="0" smtClean="0">
                          <a:latin typeface="Arial Black" panose="020B0A04020102020204" pitchFamily="34" charset="0"/>
                        </a:rPr>
                        <a:t>）は、</a:t>
                      </a:r>
                      <a:r>
                        <a:rPr kumimoji="1" lang="en-US" altLang="ja-JP" sz="1200" dirty="0" smtClean="0">
                          <a:latin typeface="Arial Black" panose="020B0A04020102020204" pitchFamily="34" charset="0"/>
                        </a:rPr>
                        <a:t>eSpCas9</a:t>
                      </a:r>
                      <a:r>
                        <a:rPr kumimoji="1" lang="ja-JP" altLang="en-US" sz="1200" dirty="0" smtClean="0">
                          <a:latin typeface="Arial Black" panose="020B0A04020102020204" pitchFamily="34" charset="0"/>
                        </a:rPr>
                        <a:t>と</a:t>
                      </a:r>
                      <a:r>
                        <a:rPr kumimoji="1" lang="en-US" altLang="ja-JP" sz="1200" dirty="0" smtClean="0">
                          <a:latin typeface="Arial Black" panose="020B0A04020102020204" pitchFamily="34" charset="0"/>
                        </a:rPr>
                        <a:t>SpCas9-HF1</a:t>
                      </a:r>
                      <a:r>
                        <a:rPr kumimoji="1" lang="ja-JP" altLang="en-US" sz="1200" dirty="0" smtClean="0">
                          <a:latin typeface="Arial Black" panose="020B0A04020102020204" pitchFamily="34" charset="0"/>
                        </a:rPr>
                        <a:t>両方の変異を持つ。</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02670897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HypaCas9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en-US" altLang="ja-JP" sz="1200" dirty="0" smtClean="0">
                          <a:latin typeface="Arial Black" panose="020B0A04020102020204" pitchFamily="34" charset="0"/>
                        </a:rPr>
                        <a:t>HypaCas9</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Hyper-accurate Cas9 variant</a:t>
                      </a:r>
                      <a:r>
                        <a:rPr kumimoji="1" lang="ja-JP" altLang="en-US" sz="1200" dirty="0" smtClean="0">
                          <a:latin typeface="Arial Black" panose="020B0A04020102020204" pitchFamily="34" charset="0"/>
                        </a:rPr>
                        <a:t>）は、オフターゲットのため変異</a:t>
                      </a:r>
                      <a:r>
                        <a:rPr kumimoji="1" lang="en-US" altLang="ja-JP" sz="1200" dirty="0" smtClean="0">
                          <a:latin typeface="Arial Black" panose="020B0A04020102020204" pitchFamily="34" charset="0"/>
                        </a:rPr>
                        <a:t>N692A/M694A/Q695A/H698A</a:t>
                      </a:r>
                      <a:r>
                        <a:rPr kumimoji="1" lang="ja-JP" altLang="en-US" sz="1200" dirty="0" smtClean="0">
                          <a:latin typeface="Arial Black" panose="020B0A04020102020204" pitchFamily="34" charset="0"/>
                        </a:rPr>
                        <a:t>を導入。</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64732202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evoCas9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en-US" altLang="ja-JP" sz="1200" dirty="0" smtClean="0">
                          <a:latin typeface="Arial Black" panose="020B0A04020102020204" pitchFamily="34" charset="0"/>
                        </a:rPr>
                        <a:t>evolved Cas9</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evoCas9</a:t>
                      </a:r>
                      <a:r>
                        <a:rPr kumimoji="1" lang="ja-JP" altLang="en-US" sz="1200" dirty="0" smtClean="0">
                          <a:latin typeface="Arial Black" panose="020B0A04020102020204" pitchFamily="34" charset="0"/>
                        </a:rPr>
                        <a:t>）は、</a:t>
                      </a:r>
                      <a:r>
                        <a:rPr kumimoji="1" lang="en-US" altLang="ja-JP" sz="1200" dirty="0" smtClean="0">
                          <a:latin typeface="Arial Black" panose="020B0A04020102020204" pitchFamily="34" charset="0"/>
                        </a:rPr>
                        <a:t>REC</a:t>
                      </a:r>
                      <a:r>
                        <a:rPr kumimoji="1" lang="ja-JP" altLang="en-US" sz="1200" dirty="0" smtClean="0">
                          <a:latin typeface="Arial Black" panose="020B0A04020102020204" pitchFamily="34" charset="0"/>
                        </a:rPr>
                        <a:t>ドメインに</a:t>
                      </a:r>
                      <a:r>
                        <a:rPr kumimoji="1" lang="en-US" altLang="ja-JP" sz="1200" dirty="0" smtClean="0">
                          <a:latin typeface="Arial Black" panose="020B0A04020102020204" pitchFamily="34" charset="0"/>
                        </a:rPr>
                        <a:t>M495V/Y515N/K526E/R661Q</a:t>
                      </a:r>
                      <a:r>
                        <a:rPr kumimoji="1" lang="ja-JP" altLang="en-US" sz="1200" dirty="0" smtClean="0">
                          <a:latin typeface="Arial Black" panose="020B0A04020102020204" pitchFamily="34" charset="0"/>
                        </a:rPr>
                        <a:t>の変異を導入。 </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221270813"/>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SniperCas9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ja-JP" altLang="en-US" sz="1200" dirty="0" smtClean="0">
                          <a:latin typeface="Arial Black" panose="020B0A04020102020204" pitchFamily="34" charset="0"/>
                        </a:rPr>
                        <a:t>大腸菌（</a:t>
                      </a:r>
                      <a:r>
                        <a:rPr kumimoji="1" lang="en-US" altLang="ja-JP" sz="1200" dirty="0" smtClean="0">
                          <a:latin typeface="Arial Black" panose="020B0A04020102020204" pitchFamily="34" charset="0"/>
                        </a:rPr>
                        <a:t>Escherichia coli</a:t>
                      </a:r>
                      <a:r>
                        <a:rPr kumimoji="1" lang="ja-JP" altLang="en-US" sz="1200" dirty="0" smtClean="0">
                          <a:latin typeface="Arial Black" panose="020B0A04020102020204" pitchFamily="34" charset="0"/>
                        </a:rPr>
                        <a:t>）から単離したヌクレアーゼを利用。</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1774405993"/>
                  </a:ext>
                </a:extLst>
              </a:tr>
              <a:tr h="0">
                <a:tc rowSpan="2">
                  <a:txBody>
                    <a:bodyPr/>
                    <a:lstStyle/>
                    <a:p>
                      <a:pPr algn="ctr"/>
                      <a:r>
                        <a:rPr kumimoji="1" lang="en-US" altLang="ja-JP" sz="1800" dirty="0" smtClean="0">
                          <a:solidFill>
                            <a:srgbClr val="C00000"/>
                          </a:solidFill>
                          <a:latin typeface="Arial Black" panose="020B0A04020102020204" pitchFamily="34" charset="0"/>
                        </a:rPr>
                        <a:t>SaCas9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ja-JP" altLang="en-US" sz="1200" dirty="0" smtClean="0">
                          <a:latin typeface="Arial Black" panose="020B0A04020102020204" pitchFamily="34" charset="0"/>
                        </a:rPr>
                        <a:t>黄色ブドウ球菌（</a:t>
                      </a:r>
                      <a:r>
                        <a:rPr lang="en-US" altLang="ja-JP" sz="1200" dirty="0" smtClean="0">
                          <a:latin typeface="Arial Black" panose="020B0A04020102020204" pitchFamily="34" charset="0"/>
                        </a:rPr>
                        <a:t>Staphylococcus aureus</a:t>
                      </a:r>
                      <a:r>
                        <a:rPr lang="ja-JP" altLang="en-US" sz="1200" dirty="0" smtClean="0">
                          <a:latin typeface="Arial Black" panose="020B0A04020102020204" pitchFamily="34" charset="0"/>
                        </a:rPr>
                        <a:t>）</a:t>
                      </a:r>
                      <a:r>
                        <a:rPr kumimoji="1" lang="ja-JP" altLang="en-US" sz="1200" dirty="0" smtClean="0">
                          <a:latin typeface="Arial Black" panose="020B0A04020102020204" pitchFamily="34" charset="0"/>
                        </a:rPr>
                        <a:t>から単離された</a:t>
                      </a:r>
                      <a:r>
                        <a:rPr kumimoji="1" lang="en-US" altLang="ja-JP" sz="1200" dirty="0" smtClean="0">
                          <a:latin typeface="Arial Black" panose="020B0A04020102020204" pitchFamily="34" charset="0"/>
                        </a:rPr>
                        <a:t>Cas9</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は </a:t>
                      </a:r>
                      <a:r>
                        <a:rPr kumimoji="1" lang="en-US" altLang="ja-JP" sz="1200" dirty="0" smtClean="0">
                          <a:latin typeface="Arial Black" panose="020B0A04020102020204" pitchFamily="34" charset="0"/>
                        </a:rPr>
                        <a:t>NNGRRT</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R: A or G</a:t>
                      </a:r>
                      <a:r>
                        <a:rPr kumimoji="1" lang="ja-JP" altLang="en-US" sz="1200" dirty="0" smtClean="0">
                          <a:latin typeface="Arial Black" panose="020B0A04020102020204" pitchFamily="34" charset="0"/>
                        </a:rPr>
                        <a:t>）。</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2645179942"/>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Arial Black" panose="020B0A04020102020204" pitchFamily="34" charset="0"/>
                        </a:rPr>
                        <a:t>KKH</a:t>
                      </a:r>
                      <a:r>
                        <a:rPr kumimoji="1" lang="en-US" altLang="ja-JP" sz="1400" baseline="0" dirty="0" smtClean="0">
                          <a:latin typeface="Arial Black" panose="020B0A04020102020204" pitchFamily="34" charset="0"/>
                        </a:rPr>
                        <a:t> SaCas9</a:t>
                      </a:r>
                      <a:endParaRPr kumimoji="1" lang="ja-JP" altLang="en-US" sz="1400" b="1" dirty="0">
                        <a:latin typeface="Arial Black" panose="020B0A04020102020204" pitchFamily="34" charset="0"/>
                        <a:ea typeface="UD デジタル 教科書体 NK-B" panose="02020700000000000000" pitchFamily="18" charset="-128"/>
                      </a:endParaRPr>
                    </a:p>
                  </a:txBody>
                  <a:tcPr anchor="ctr"/>
                </a:tc>
                <a:tc>
                  <a:txBody>
                    <a:bodyPr/>
                    <a:lstStyle/>
                    <a:p>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の制限を緩和するため変異（</a:t>
                      </a:r>
                      <a:r>
                        <a:rPr kumimoji="1" lang="en-US" altLang="ja-JP" sz="1200" dirty="0" smtClean="0">
                          <a:latin typeface="Arial Black" panose="020B0A04020102020204" pitchFamily="34" charset="0"/>
                        </a:rPr>
                        <a:t>E782K/N968K/R1015H</a:t>
                      </a:r>
                      <a:r>
                        <a:rPr kumimoji="1" lang="ja-JP" altLang="en-US" sz="1200" dirty="0" smtClean="0">
                          <a:latin typeface="Arial Black" panose="020B0A04020102020204" pitchFamily="34" charset="0"/>
                        </a:rPr>
                        <a:t>）が導入された</a:t>
                      </a:r>
                      <a:r>
                        <a:rPr kumimoji="1" lang="en-US" altLang="ja-JP" sz="1200" dirty="0" err="1" smtClean="0">
                          <a:latin typeface="Arial Black" panose="020B0A04020102020204" pitchFamily="34" charset="0"/>
                        </a:rPr>
                        <a:t>SaCas</a:t>
                      </a:r>
                      <a:r>
                        <a:rPr kumimoji="1" lang="ja-JP" altLang="en-US" sz="1200" dirty="0" smtClean="0">
                          <a:latin typeface="Arial Black" panose="020B0A04020102020204" pitchFamily="34" charset="0"/>
                        </a:rPr>
                        <a:t>９。</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344102470"/>
                  </a:ext>
                </a:extLst>
              </a:tr>
              <a:tr h="289990">
                <a:tc>
                  <a:txBody>
                    <a:bodyPr/>
                    <a:lstStyle/>
                    <a:p>
                      <a:pPr algn="ctr"/>
                      <a:r>
                        <a:rPr kumimoji="1" lang="en-US" altLang="ja-JP" sz="1800" dirty="0" smtClean="0">
                          <a:solidFill>
                            <a:srgbClr val="C00000"/>
                          </a:solidFill>
                          <a:latin typeface="Arial Black" panose="020B0A04020102020204" pitchFamily="34" charset="0"/>
                        </a:rPr>
                        <a:t>FnCas9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ja-JP" altLang="en-US" sz="1200" dirty="0" smtClean="0">
                          <a:latin typeface="Arial Black" panose="020B0A04020102020204" pitchFamily="34" charset="0"/>
                        </a:rPr>
                        <a:t>フランシセラ・ノビシダ菌（</a:t>
                      </a:r>
                      <a:r>
                        <a:rPr kumimoji="1" lang="en-US" altLang="ja-JP" sz="1200" dirty="0" smtClean="0">
                          <a:latin typeface="Arial Black" panose="020B0A04020102020204" pitchFamily="34" charset="0"/>
                        </a:rPr>
                        <a:t>Francisella </a:t>
                      </a:r>
                      <a:r>
                        <a:rPr kumimoji="1" lang="en-US" altLang="ja-JP" sz="1200" dirty="0" err="1" smtClean="0">
                          <a:latin typeface="Arial Black" panose="020B0A04020102020204" pitchFamily="34" charset="0"/>
                        </a:rPr>
                        <a:t>novicida</a:t>
                      </a:r>
                      <a:r>
                        <a:rPr kumimoji="1" lang="ja-JP" altLang="en-US" sz="1200" dirty="0" smtClean="0">
                          <a:latin typeface="Arial Black" panose="020B0A04020102020204" pitchFamily="34" charset="0"/>
                        </a:rPr>
                        <a:t>）から単離された</a:t>
                      </a:r>
                      <a:r>
                        <a:rPr kumimoji="1" lang="en-US" altLang="ja-JP" sz="1200" dirty="0" smtClean="0">
                          <a:latin typeface="Arial Black" panose="020B0A04020102020204" pitchFamily="34" charset="0"/>
                        </a:rPr>
                        <a:t>Cas9</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は </a:t>
                      </a:r>
                      <a:r>
                        <a:rPr kumimoji="1" lang="en-US" altLang="ja-JP" sz="1200" dirty="0" smtClean="0">
                          <a:latin typeface="Arial Black" panose="020B0A04020102020204" pitchFamily="34" charset="0"/>
                        </a:rPr>
                        <a:t>NGG</a:t>
                      </a:r>
                      <a:r>
                        <a:rPr kumimoji="1" lang="ja-JP" altLang="en-US" sz="1200" dirty="0" err="1" smtClean="0">
                          <a:latin typeface="Arial Black" panose="020B0A04020102020204" pitchFamily="34" charset="0"/>
                        </a:rPr>
                        <a:t>。</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166980924"/>
                  </a:ext>
                </a:extLst>
              </a:tr>
              <a:tr h="729863">
                <a:tc>
                  <a:txBody>
                    <a:bodyPr/>
                    <a:lstStyle/>
                    <a:p>
                      <a:pPr algn="ctr"/>
                      <a:r>
                        <a:rPr kumimoji="1" lang="en-US" altLang="ja-JP" sz="1800" dirty="0" smtClean="0">
                          <a:solidFill>
                            <a:srgbClr val="C00000"/>
                          </a:solidFill>
                          <a:latin typeface="Arial Black" panose="020B0A04020102020204" pitchFamily="34" charset="0"/>
                        </a:rPr>
                        <a:t>CjCas9</a:t>
                      </a:r>
                      <a:endParaRPr kumimoji="1" lang="ja-JP" altLang="en-US" sz="1800" dirty="0">
                        <a:solidFill>
                          <a:srgbClr val="C00000"/>
                        </a:solidFill>
                        <a:latin typeface="Arial Black" panose="020B0A04020102020204" pitchFamily="34" charset="0"/>
                      </a:endParaRPr>
                    </a:p>
                  </a:txBody>
                  <a:tcPr anchor="ctr"/>
                </a:tc>
                <a:tc>
                  <a:txBody>
                    <a:bodyPr/>
                    <a:lstStyle/>
                    <a:p>
                      <a:endParaRPr lang="en-US" altLang="ja-JP" sz="1200" b="1" dirty="0" smtClean="0">
                        <a:latin typeface="Arial Black" panose="020B0A04020102020204" pitchFamily="34" charset="0"/>
                        <a:ea typeface="Meiryo UI" panose="020B0604030504040204" pitchFamily="50" charset="-128"/>
                      </a:endParaRPr>
                    </a:p>
                  </a:txBody>
                  <a:tcPr anchor="ctr"/>
                </a:tc>
                <a:tc>
                  <a:txBody>
                    <a:bodyPr/>
                    <a:lstStyle/>
                    <a:p>
                      <a:r>
                        <a:rPr lang="ja-JP" altLang="en-US" sz="1200" dirty="0" smtClean="0">
                          <a:latin typeface="Arial Black" panose="020B0A04020102020204" pitchFamily="34" charset="0"/>
                        </a:rPr>
                        <a:t>カンピロバクター・ジェジュニ菌（</a:t>
                      </a:r>
                      <a:r>
                        <a:rPr lang="en-US" altLang="ja-JP" sz="1200" dirty="0" smtClean="0">
                          <a:latin typeface="Arial Black" panose="020B0A04020102020204" pitchFamily="34" charset="0"/>
                        </a:rPr>
                        <a:t>Campylobacter </a:t>
                      </a:r>
                      <a:r>
                        <a:rPr lang="en-US" altLang="ja-JP" sz="1200" dirty="0" err="1" smtClean="0">
                          <a:latin typeface="Arial Black" panose="020B0A04020102020204" pitchFamily="34" charset="0"/>
                        </a:rPr>
                        <a:t>jejuni</a:t>
                      </a:r>
                      <a:r>
                        <a:rPr lang="ja-JP" altLang="en-US" sz="1200" dirty="0" smtClean="0">
                          <a:latin typeface="Arial Black" panose="020B0A04020102020204" pitchFamily="34" charset="0"/>
                        </a:rPr>
                        <a:t>）から単離された</a:t>
                      </a:r>
                      <a:r>
                        <a:rPr lang="en-US" altLang="ja-JP" sz="1200" dirty="0" smtClean="0">
                          <a:latin typeface="Arial Black" panose="020B0A04020102020204" pitchFamily="34" charset="0"/>
                        </a:rPr>
                        <a:t>Cas9</a:t>
                      </a:r>
                      <a:r>
                        <a:rPr lang="ja-JP" altLang="en-US" sz="1200" dirty="0" err="1" smtClean="0">
                          <a:latin typeface="Arial Black" panose="020B0A04020102020204" pitchFamily="34" charset="0"/>
                        </a:rPr>
                        <a:t>。</a:t>
                      </a:r>
                      <a:endParaRPr lang="en-US" altLang="ja-JP" sz="1200" dirty="0" smtClean="0">
                        <a:latin typeface="Arial Black" panose="020B0A04020102020204" pitchFamily="34" charset="0"/>
                      </a:endParaRPr>
                    </a:p>
                    <a:p>
                      <a:r>
                        <a:rPr lang="en-US" altLang="ja-JP" sz="1200" dirty="0" smtClean="0">
                          <a:latin typeface="Arial Black" panose="020B0A04020102020204" pitchFamily="34" charset="0"/>
                        </a:rPr>
                        <a:t>PAM</a:t>
                      </a:r>
                      <a:r>
                        <a:rPr lang="ja-JP" altLang="en-US" sz="1200" dirty="0" smtClean="0">
                          <a:latin typeface="Arial Black" panose="020B0A04020102020204" pitchFamily="34" charset="0"/>
                        </a:rPr>
                        <a:t>は </a:t>
                      </a:r>
                      <a:r>
                        <a:rPr lang="en-US" altLang="ja-JP" sz="1200" dirty="0" smtClean="0">
                          <a:latin typeface="Arial Black" panose="020B0A04020102020204" pitchFamily="34" charset="0"/>
                        </a:rPr>
                        <a:t>NNNVRYM</a:t>
                      </a:r>
                      <a:r>
                        <a:rPr lang="ja-JP" altLang="en-US" sz="1200" dirty="0" smtClean="0">
                          <a:latin typeface="Arial Black" panose="020B0A04020102020204" pitchFamily="34" charset="0"/>
                        </a:rPr>
                        <a:t>（</a:t>
                      </a:r>
                      <a:r>
                        <a:rPr lang="en-US" altLang="ja-JP" sz="1200" dirty="0" smtClean="0">
                          <a:latin typeface="Arial Black" panose="020B0A04020102020204" pitchFamily="34" charset="0"/>
                        </a:rPr>
                        <a:t>V: A or C or G</a:t>
                      </a:r>
                      <a:r>
                        <a:rPr lang="ja-JP" altLang="en-US" sz="1200" dirty="0" err="1" smtClean="0">
                          <a:latin typeface="Arial Black" panose="020B0A04020102020204" pitchFamily="34" charset="0"/>
                        </a:rPr>
                        <a:t>、</a:t>
                      </a:r>
                      <a:r>
                        <a:rPr lang="en-US" altLang="ja-JP" sz="1200" dirty="0" smtClean="0">
                          <a:latin typeface="Arial Black" panose="020B0A04020102020204" pitchFamily="34" charset="0"/>
                        </a:rPr>
                        <a:t>R: A or G</a:t>
                      </a:r>
                      <a:r>
                        <a:rPr lang="ja-JP" altLang="en-US" sz="1200" dirty="0" err="1" smtClean="0">
                          <a:latin typeface="Arial Black" panose="020B0A04020102020204" pitchFamily="34" charset="0"/>
                        </a:rPr>
                        <a:t>、</a:t>
                      </a:r>
                      <a:r>
                        <a:rPr lang="ja-JP" altLang="en-US" sz="1200" dirty="0" smtClean="0">
                          <a:latin typeface="Arial Black" panose="020B0A04020102020204" pitchFamily="34" charset="0"/>
                        </a:rPr>
                        <a:t> </a:t>
                      </a:r>
                      <a:r>
                        <a:rPr lang="en-US" altLang="ja-JP" sz="1200" dirty="0" smtClean="0">
                          <a:latin typeface="Arial Black" panose="020B0A04020102020204" pitchFamily="34" charset="0"/>
                        </a:rPr>
                        <a:t>Y: C or T</a:t>
                      </a:r>
                      <a:r>
                        <a:rPr lang="ja-JP" altLang="en-US" sz="1200" dirty="0" err="1" smtClean="0">
                          <a:latin typeface="Arial Black" panose="020B0A04020102020204" pitchFamily="34" charset="0"/>
                        </a:rPr>
                        <a:t>、</a:t>
                      </a:r>
                      <a:r>
                        <a:rPr lang="en-US" altLang="ja-JP" sz="1200" dirty="0" smtClean="0">
                          <a:latin typeface="Arial Black" panose="020B0A04020102020204" pitchFamily="34" charset="0"/>
                        </a:rPr>
                        <a:t>M: A or C</a:t>
                      </a:r>
                      <a:r>
                        <a:rPr lang="ja-JP" altLang="en-US" sz="1200" dirty="0" smtClean="0">
                          <a:latin typeface="Arial Black" panose="020B0A04020102020204" pitchFamily="34" charset="0"/>
                        </a:rPr>
                        <a:t>）若しくは</a:t>
                      </a:r>
                      <a:r>
                        <a:rPr lang="en-US" altLang="ja-JP" sz="1200" dirty="0" smtClean="0">
                          <a:latin typeface="Arial Black" panose="020B0A04020102020204" pitchFamily="34" charset="0"/>
                        </a:rPr>
                        <a:t>NNNNACAC</a:t>
                      </a:r>
                      <a:r>
                        <a:rPr lang="ja-JP" altLang="en-US" sz="1200" dirty="0" err="1" smtClean="0">
                          <a:latin typeface="Arial Black" panose="020B0A04020102020204" pitchFamily="34" charset="0"/>
                        </a:rPr>
                        <a:t>。</a:t>
                      </a:r>
                      <a:endParaRPr lang="en-US" altLang="ja-JP" sz="1200" dirty="0" smtClean="0">
                        <a:latin typeface="Arial Black" panose="020B0A04020102020204" pitchFamily="34" charset="0"/>
                      </a:endParaRPr>
                    </a:p>
                    <a:p>
                      <a:r>
                        <a:rPr lang="ja-JP" altLang="en-US" sz="1200" dirty="0" smtClean="0">
                          <a:latin typeface="Arial Black" panose="020B0A04020102020204" pitchFamily="34" charset="0"/>
                        </a:rPr>
                        <a:t>最も小さい</a:t>
                      </a:r>
                      <a:r>
                        <a:rPr lang="en-US" altLang="ja-JP" sz="1200" dirty="0" smtClean="0">
                          <a:latin typeface="Arial Black" panose="020B0A04020102020204" pitchFamily="34" charset="0"/>
                        </a:rPr>
                        <a:t>Cas9</a:t>
                      </a:r>
                      <a:r>
                        <a:rPr lang="ja-JP" altLang="en-US" sz="1200" dirty="0" smtClean="0">
                          <a:latin typeface="Arial Black" panose="020B0A04020102020204" pitchFamily="34" charset="0"/>
                        </a:rPr>
                        <a:t>であることからミトコンドリア</a:t>
                      </a:r>
                      <a:r>
                        <a:rPr lang="en-US" altLang="ja-JP" sz="1200" dirty="0" smtClean="0">
                          <a:latin typeface="Arial Black" panose="020B0A04020102020204" pitchFamily="34" charset="0"/>
                        </a:rPr>
                        <a:t>DNA</a:t>
                      </a:r>
                      <a:r>
                        <a:rPr lang="ja-JP" altLang="en-US" sz="1200" dirty="0" smtClean="0">
                          <a:latin typeface="Arial Black" panose="020B0A04020102020204" pitchFamily="34" charset="0"/>
                        </a:rPr>
                        <a:t>編集に利用可能ではと言われている。</a:t>
                      </a:r>
                      <a:endParaRPr lang="en-US" altLang="ja-JP" sz="1200" b="1" dirty="0" smtClean="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422051617"/>
                  </a:ext>
                </a:extLst>
              </a:tr>
              <a:tr h="289990">
                <a:tc>
                  <a:txBody>
                    <a:bodyPr/>
                    <a:lstStyle/>
                    <a:p>
                      <a:pPr algn="ctr"/>
                      <a:r>
                        <a:rPr kumimoji="1" lang="en-US" altLang="ja-JP" sz="1800" dirty="0" smtClean="0">
                          <a:solidFill>
                            <a:srgbClr val="C00000"/>
                          </a:solidFill>
                          <a:latin typeface="Arial Black" panose="020B0A04020102020204" pitchFamily="34" charset="0"/>
                        </a:rPr>
                        <a:t>xCas9</a:t>
                      </a:r>
                      <a:endParaRPr kumimoji="1" lang="ja-JP" altLang="en-US" sz="1800" dirty="0">
                        <a:solidFill>
                          <a:srgbClr val="C00000"/>
                        </a:solidFill>
                        <a:latin typeface="Arial Black" panose="020B0A04020102020204" pitchFamily="34" charset="0"/>
                      </a:endParaRPr>
                    </a:p>
                  </a:txBody>
                  <a:tcPr anchor="ctr"/>
                </a:tc>
                <a:tc>
                  <a:txBody>
                    <a:bodyPr/>
                    <a:lstStyle/>
                    <a:p>
                      <a:endParaRPr kumimoji="1" lang="ja-JP" altLang="en-US" sz="1200" b="1" dirty="0">
                        <a:latin typeface="Arial Black" panose="020B0A04020102020204" pitchFamily="34" charset="0"/>
                        <a:ea typeface="Meiryo UI" panose="020B0604030504040204" pitchFamily="50" charset="-128"/>
                      </a:endParaRPr>
                    </a:p>
                  </a:txBody>
                  <a:tcPr anchor="ctr"/>
                </a:tc>
                <a:tc>
                  <a:txBody>
                    <a:bodyPr/>
                    <a:lstStyle/>
                    <a:p>
                      <a:r>
                        <a:rPr kumimoji="1" lang="en-US" altLang="ja-JP" sz="1200" dirty="0" smtClean="0">
                          <a:latin typeface="Arial Black" panose="020B0A04020102020204" pitchFamily="34" charset="0"/>
                        </a:rPr>
                        <a:t>xCas9</a:t>
                      </a:r>
                      <a:r>
                        <a:rPr kumimoji="1" lang="ja-JP" altLang="en-US" sz="1200" dirty="0" smtClean="0">
                          <a:latin typeface="Arial Black" panose="020B0A04020102020204" pitchFamily="34" charset="0"/>
                        </a:rPr>
                        <a:t>は、</a:t>
                      </a:r>
                      <a:r>
                        <a:rPr kumimoji="1" lang="en-US" altLang="ja-JP" sz="1200" dirty="0" smtClean="0">
                          <a:latin typeface="Arial Black" panose="020B0A04020102020204" pitchFamily="34" charset="0"/>
                        </a:rPr>
                        <a:t>Phage-Associated continuous Evolution</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PACE: </a:t>
                      </a:r>
                      <a:r>
                        <a:rPr kumimoji="1" lang="ja-JP" altLang="en-US" sz="1200" dirty="0" smtClean="0">
                          <a:latin typeface="Arial Black" panose="020B0A04020102020204" pitchFamily="34" charset="0"/>
                        </a:rPr>
                        <a:t>ファージによる連続分子進化法）を</a:t>
                      </a:r>
                      <a:r>
                        <a:rPr kumimoji="1" lang="en-US" altLang="ja-JP" sz="1200" dirty="0" smtClean="0">
                          <a:latin typeface="Arial Black" panose="020B0A04020102020204" pitchFamily="34" charset="0"/>
                        </a:rPr>
                        <a:t>SpCas9</a:t>
                      </a:r>
                      <a:r>
                        <a:rPr kumimoji="1" lang="ja-JP" altLang="en-US" sz="1200" dirty="0" smtClean="0">
                          <a:latin typeface="Arial Black" panose="020B0A04020102020204" pitchFamily="34" charset="0"/>
                        </a:rPr>
                        <a:t>に適応し、</a:t>
                      </a:r>
                      <a:r>
                        <a:rPr kumimoji="1" lang="en-US" altLang="ja-JP" sz="1200" dirty="0" smtClean="0">
                          <a:latin typeface="Arial Black" panose="020B0A04020102020204" pitchFamily="34" charset="0"/>
                        </a:rPr>
                        <a:t>NG</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GAA</a:t>
                      </a:r>
                      <a:r>
                        <a:rPr kumimoji="1" lang="ja-JP" altLang="en-US" sz="1200" dirty="0" err="1" smtClean="0">
                          <a:latin typeface="Arial Black" panose="020B0A04020102020204" pitchFamily="34" charset="0"/>
                        </a:rPr>
                        <a:t>、</a:t>
                      </a:r>
                      <a:r>
                        <a:rPr kumimoji="1" lang="en-US" altLang="ja-JP" sz="1200" dirty="0" smtClean="0">
                          <a:latin typeface="Arial Black" panose="020B0A04020102020204" pitchFamily="34" charset="0"/>
                        </a:rPr>
                        <a:t>GAT</a:t>
                      </a:r>
                      <a:r>
                        <a:rPr kumimoji="1" lang="ja-JP" altLang="en-US" sz="1200" dirty="0" smtClean="0">
                          <a:latin typeface="Arial Black" panose="020B0A04020102020204" pitchFamily="34" charset="0"/>
                        </a:rPr>
                        <a:t>を</a:t>
                      </a:r>
                      <a:r>
                        <a:rPr kumimoji="1" lang="en-US" altLang="ja-JP" sz="1200" dirty="0" smtClean="0">
                          <a:latin typeface="Arial Black" panose="020B0A04020102020204" pitchFamily="34" charset="0"/>
                        </a:rPr>
                        <a:t>PAM</a:t>
                      </a:r>
                      <a:r>
                        <a:rPr kumimoji="1" lang="ja-JP" altLang="en-US" sz="1200" dirty="0" smtClean="0">
                          <a:latin typeface="Arial Black" panose="020B0A04020102020204" pitchFamily="34" charset="0"/>
                        </a:rPr>
                        <a:t>として認識できる。</a:t>
                      </a:r>
                      <a:r>
                        <a:rPr kumimoji="1" lang="en-US" altLang="ja-JP" sz="1200" dirty="0" smtClean="0">
                          <a:latin typeface="Arial Black" panose="020B0A04020102020204" pitchFamily="34" charset="0"/>
                        </a:rPr>
                        <a:t>xCas9 3.7</a:t>
                      </a:r>
                      <a:r>
                        <a:rPr kumimoji="1" lang="ja-JP" altLang="en-US" sz="1200" dirty="0" smtClean="0">
                          <a:latin typeface="Arial Black" panose="020B0A04020102020204" pitchFamily="34" charset="0"/>
                        </a:rPr>
                        <a:t>は、</a:t>
                      </a:r>
                      <a:r>
                        <a:rPr kumimoji="1" lang="en-US" altLang="ja-JP" sz="1200" dirty="0" smtClean="0">
                          <a:latin typeface="Arial Black" panose="020B0A04020102020204" pitchFamily="34" charset="0"/>
                        </a:rPr>
                        <a:t>SpCas9</a:t>
                      </a:r>
                      <a:r>
                        <a:rPr kumimoji="1" lang="ja-JP" altLang="en-US" sz="1200" dirty="0" smtClean="0">
                          <a:latin typeface="Arial Black" panose="020B0A04020102020204" pitchFamily="34" charset="0"/>
                        </a:rPr>
                        <a:t>に対して</a:t>
                      </a:r>
                      <a:r>
                        <a:rPr kumimoji="1" lang="en-US" altLang="ja-JP" sz="1200" dirty="0" smtClean="0">
                          <a:latin typeface="Arial Black" panose="020B0A04020102020204" pitchFamily="34" charset="0"/>
                        </a:rPr>
                        <a:t>7</a:t>
                      </a:r>
                      <a:r>
                        <a:rPr kumimoji="1" lang="ja-JP" altLang="en-US" sz="1200" dirty="0" smtClean="0">
                          <a:latin typeface="Arial Black" panose="020B0A04020102020204" pitchFamily="34" charset="0"/>
                        </a:rPr>
                        <a:t>箇所の変異（</a:t>
                      </a:r>
                      <a:r>
                        <a:rPr kumimoji="1" lang="en-US" altLang="ja-JP" sz="1200" dirty="0" smtClean="0">
                          <a:latin typeface="Arial Black" panose="020B0A04020102020204" pitchFamily="34" charset="0"/>
                        </a:rPr>
                        <a:t>A262T/R324L/S409I/E480K/E543D/M694I/E1219V</a:t>
                      </a:r>
                      <a:r>
                        <a:rPr kumimoji="1" lang="ja-JP" altLang="en-US" sz="1200" dirty="0" smtClean="0">
                          <a:latin typeface="Arial Black" panose="020B0A04020102020204" pitchFamily="34" charset="0"/>
                        </a:rPr>
                        <a:t>）を持ち、ヒト培養細胞において標的配列に変異導入活性を持つだけでなく、</a:t>
                      </a:r>
                      <a:r>
                        <a:rPr kumimoji="1" lang="en-US" altLang="ja-JP" sz="1200" dirty="0" smtClean="0">
                          <a:latin typeface="Arial Black" panose="020B0A04020102020204" pitchFamily="34" charset="0"/>
                        </a:rPr>
                        <a:t>xCas9</a:t>
                      </a:r>
                      <a:r>
                        <a:rPr kumimoji="1" lang="ja-JP" altLang="en-US" sz="1200" dirty="0" smtClean="0">
                          <a:latin typeface="Arial Black" panose="020B0A04020102020204" pitchFamily="34" charset="0"/>
                        </a:rPr>
                        <a:t>と</a:t>
                      </a:r>
                      <a:r>
                        <a:rPr kumimoji="1" lang="en-US" altLang="ja-JP" sz="1200" dirty="0" smtClean="0">
                          <a:latin typeface="Arial Black" panose="020B0A04020102020204" pitchFamily="34" charset="0"/>
                        </a:rPr>
                        <a:t>base editor architecture</a:t>
                      </a:r>
                      <a:r>
                        <a:rPr kumimoji="1" lang="ja-JP" altLang="en-US" sz="1200" dirty="0" smtClean="0">
                          <a:latin typeface="Arial Black" panose="020B0A04020102020204" pitchFamily="34" charset="0"/>
                        </a:rPr>
                        <a:t>（</a:t>
                      </a:r>
                      <a:r>
                        <a:rPr kumimoji="1" lang="en-US" altLang="ja-JP" sz="1200" dirty="0" smtClean="0">
                          <a:latin typeface="Arial Black" panose="020B0A04020102020204" pitchFamily="34" charset="0"/>
                        </a:rPr>
                        <a:t>BE3</a:t>
                      </a:r>
                      <a:r>
                        <a:rPr kumimoji="1" lang="ja-JP" altLang="en-US" sz="1200" dirty="0" smtClean="0">
                          <a:latin typeface="Arial Black" panose="020B0A04020102020204" pitchFamily="34" charset="0"/>
                        </a:rPr>
                        <a:t>）を融合させることで標的配列にあるシトシンをチミンにあるいはアデニンからグアニンに塩基置換できる。</a:t>
                      </a:r>
                      <a:endParaRPr kumimoji="1" lang="ja-JP" altLang="en-US" sz="1200" b="1" dirty="0">
                        <a:latin typeface="Arial Black" panose="020B0A04020102020204" pitchFamily="34" charset="0"/>
                        <a:ea typeface="Meiryo UI" panose="020B0604030504040204" pitchFamily="50" charset="-128"/>
                      </a:endParaRPr>
                    </a:p>
                  </a:txBody>
                  <a:tcPr anchor="ctr"/>
                </a:tc>
                <a:extLst>
                  <a:ext uri="{0D108BD9-81ED-4DB2-BD59-A6C34878D82A}">
                    <a16:rowId xmlns:a16="http://schemas.microsoft.com/office/drawing/2014/main" val="3117599362"/>
                  </a:ext>
                </a:extLst>
              </a:tr>
            </a:tbl>
          </a:graphicData>
        </a:graphic>
      </p:graphicFrame>
    </p:spTree>
    <p:extLst>
      <p:ext uri="{BB962C8B-B14F-4D97-AF65-F5344CB8AC3E}">
        <p14:creationId xmlns:p14="http://schemas.microsoft.com/office/powerpoint/2010/main" val="1726492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1035441" y="85967"/>
          <a:ext cx="10455833" cy="7266130"/>
        </p:xfrm>
        <a:graphic>
          <a:graphicData uri="http://schemas.openxmlformats.org/drawingml/2006/table">
            <a:tbl>
              <a:tblPr firstRow="1" bandRow="1">
                <a:tableStyleId>{72833802-FEF1-4C79-8D5D-14CF1EAF98D9}</a:tableStyleId>
              </a:tblPr>
              <a:tblGrid>
                <a:gridCol w="1274126">
                  <a:extLst>
                    <a:ext uri="{9D8B030D-6E8A-4147-A177-3AD203B41FA5}">
                      <a16:colId xmlns:a16="http://schemas.microsoft.com/office/drawing/2014/main" val="600168505"/>
                    </a:ext>
                  </a:extLst>
                </a:gridCol>
                <a:gridCol w="1527143">
                  <a:extLst>
                    <a:ext uri="{9D8B030D-6E8A-4147-A177-3AD203B41FA5}">
                      <a16:colId xmlns:a16="http://schemas.microsoft.com/office/drawing/2014/main" val="2187802887"/>
                    </a:ext>
                  </a:extLst>
                </a:gridCol>
                <a:gridCol w="7654564">
                  <a:extLst>
                    <a:ext uri="{9D8B030D-6E8A-4147-A177-3AD203B41FA5}">
                      <a16:colId xmlns:a16="http://schemas.microsoft.com/office/drawing/2014/main" val="714602730"/>
                    </a:ext>
                  </a:extLst>
                </a:gridCol>
              </a:tblGrid>
              <a:tr h="289990">
                <a:tc>
                  <a:txBody>
                    <a:bodyPr/>
                    <a:lstStyle/>
                    <a:p>
                      <a:pPr algn="ctr"/>
                      <a:r>
                        <a:rPr kumimoji="1" lang="en-US" altLang="ja-JP" sz="1400" dirty="0" smtClean="0">
                          <a:latin typeface="Arial Black" panose="020B0A04020102020204" pitchFamily="34" charset="0"/>
                        </a:rPr>
                        <a:t>Cas9</a:t>
                      </a:r>
                      <a:endParaRPr kumimoji="1" lang="ja-JP" altLang="en-US" sz="1400" dirty="0">
                        <a:latin typeface="Arial Black" panose="020B0A04020102020204" pitchFamily="34" charset="0"/>
                      </a:endParaRPr>
                    </a:p>
                  </a:txBody>
                  <a:tcPr/>
                </a:tc>
                <a:tc>
                  <a:txBody>
                    <a:bodyPr/>
                    <a:lstStyle/>
                    <a:p>
                      <a:pPr algn="ctr"/>
                      <a:r>
                        <a:rPr kumimoji="1" lang="ja-JP" altLang="en-US" sz="1400" dirty="0" smtClean="0">
                          <a:latin typeface="Arial Black" panose="020B0A04020102020204" pitchFamily="34" charset="0"/>
                        </a:rPr>
                        <a:t>派生型</a:t>
                      </a:r>
                      <a:endParaRPr kumimoji="1" lang="ja-JP" altLang="en-US" sz="1400" dirty="0">
                        <a:latin typeface="Arial Black" panose="020B0A04020102020204" pitchFamily="34" charset="0"/>
                      </a:endParaRPr>
                    </a:p>
                  </a:txBody>
                  <a:tcPr/>
                </a:tc>
                <a:tc>
                  <a:txBody>
                    <a:bodyPr/>
                    <a:lstStyle/>
                    <a:p>
                      <a:pPr algn="ctr"/>
                      <a:r>
                        <a:rPr kumimoji="1" lang="ja-JP" altLang="en-US" sz="1400" dirty="0" smtClean="0">
                          <a:latin typeface="UD デジタル 教科書体 NK-B" panose="02020700000000000000" pitchFamily="18" charset="-128"/>
                          <a:ea typeface="UD デジタル 教科書体 NK-B" panose="02020700000000000000" pitchFamily="18" charset="-128"/>
                        </a:rPr>
                        <a:t>概要</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4162699030"/>
                  </a:ext>
                </a:extLst>
              </a:tr>
              <a:tr h="289990">
                <a:tc>
                  <a:txBody>
                    <a:bodyPr/>
                    <a:lstStyle/>
                    <a:p>
                      <a:r>
                        <a:rPr kumimoji="1" lang="en-US" altLang="ja-JP" sz="1600" dirty="0" smtClean="0">
                          <a:latin typeface="Cooper Black" panose="0208090404030B020404" pitchFamily="18" charset="0"/>
                        </a:rPr>
                        <a:t>dCas9</a:t>
                      </a:r>
                      <a:endParaRPr kumimoji="1" lang="ja-JP" altLang="en-US" sz="1600" dirty="0">
                        <a:latin typeface="Cooper Black" panose="0208090404030B020404" pitchFamily="18" charset="0"/>
                      </a:endParaRPr>
                    </a:p>
                  </a:txBody>
                  <a:tcPr anchor="ct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latin typeface="Meiryo UI" panose="020B0604030504040204" pitchFamily="50" charset="-128"/>
                          <a:ea typeface="Meiryo UI" panose="020B0604030504040204" pitchFamily="50" charset="-128"/>
                        </a:rPr>
                        <a:t>DNA</a:t>
                      </a:r>
                      <a:r>
                        <a:rPr kumimoji="1" lang="ja-JP" altLang="en-US" sz="1100" b="1" dirty="0" smtClean="0">
                          <a:latin typeface="Meiryo UI" panose="020B0604030504040204" pitchFamily="50" charset="-128"/>
                          <a:ea typeface="Meiryo UI" panose="020B0604030504040204" pitchFamily="50" charset="-128"/>
                        </a:rPr>
                        <a:t>切断活性がない</a:t>
                      </a:r>
                      <a:r>
                        <a:rPr kumimoji="1" lang="en-US" altLang="ja-JP" sz="1100" b="1" dirty="0" smtClean="0">
                          <a:latin typeface="Meiryo UI" panose="020B0604030504040204" pitchFamily="50" charset="-128"/>
                          <a:ea typeface="Meiryo UI" panose="020B0604030504040204" pitchFamily="50" charset="-128"/>
                        </a:rPr>
                        <a:t>Cas9</a:t>
                      </a:r>
                      <a:r>
                        <a:rPr kumimoji="1" lang="ja-JP" altLang="en-US" sz="1100" b="1" dirty="0" smtClean="0">
                          <a:latin typeface="Meiryo UI" panose="020B0604030504040204" pitchFamily="50" charset="-128"/>
                          <a:ea typeface="Meiryo UI" panose="020B0604030504040204" pitchFamily="50" charset="-128"/>
                        </a:rPr>
                        <a:t>タンパク質。エピゲノム編集や、特定</a:t>
                      </a:r>
                      <a:r>
                        <a:rPr kumimoji="1" lang="en-US" altLang="ja-JP" sz="1100" b="1" dirty="0" smtClean="0">
                          <a:latin typeface="Meiryo UI" panose="020B0604030504040204" pitchFamily="50" charset="-128"/>
                          <a:ea typeface="Meiryo UI" panose="020B0604030504040204" pitchFamily="50" charset="-128"/>
                        </a:rPr>
                        <a:t>DNA</a:t>
                      </a:r>
                      <a:r>
                        <a:rPr kumimoji="1" lang="ja-JP" altLang="en-US" sz="1100" b="1" dirty="0" smtClean="0">
                          <a:latin typeface="Meiryo UI" panose="020B0604030504040204" pitchFamily="50" charset="-128"/>
                          <a:ea typeface="Meiryo UI" panose="020B0604030504040204" pitchFamily="50" charset="-128"/>
                        </a:rPr>
                        <a:t>領域の特定と可視化などに利用。</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582777481"/>
                  </a:ext>
                </a:extLst>
              </a:tr>
              <a:tr h="289990">
                <a:tc>
                  <a:txBody>
                    <a:bodyPr/>
                    <a:lstStyle/>
                    <a:p>
                      <a:r>
                        <a:rPr kumimoji="1" lang="en-US" altLang="ja-JP" sz="1600" dirty="0" smtClean="0">
                          <a:latin typeface="Cooper Black" panose="0208090404030B020404" pitchFamily="18" charset="0"/>
                        </a:rPr>
                        <a:t>nCas9</a:t>
                      </a:r>
                      <a:endParaRPr kumimoji="1" lang="ja-JP" altLang="en-US" sz="1600" dirty="0">
                        <a:latin typeface="Cooper Black" panose="0208090404030B020404" pitchFamily="18" charset="0"/>
                      </a:endParaRPr>
                    </a:p>
                  </a:txBody>
                  <a:tcPr anchor="ct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100" b="1" dirty="0" smtClean="0">
                          <a:latin typeface="Meiryo UI" panose="020B0604030504040204" pitchFamily="50" charset="-128"/>
                          <a:ea typeface="Meiryo UI" panose="020B0604030504040204" pitchFamily="50" charset="-128"/>
                        </a:rPr>
                        <a:t>ニッカ</a:t>
                      </a:r>
                      <a:r>
                        <a:rPr kumimoji="1" lang="en-US" altLang="ja-JP" sz="1100" b="1" dirty="0" smtClean="0">
                          <a:latin typeface="Meiryo UI" panose="020B0604030504040204" pitchFamily="50" charset="-128"/>
                          <a:ea typeface="Meiryo UI" panose="020B0604030504040204" pitchFamily="50" charset="-128"/>
                        </a:rPr>
                        <a:t>―</a:t>
                      </a:r>
                      <a:r>
                        <a:rPr kumimoji="1" lang="ja-JP" altLang="en-US" sz="1100" b="1" dirty="0" smtClean="0">
                          <a:latin typeface="Meiryo UI" panose="020B0604030504040204" pitchFamily="50" charset="-128"/>
                          <a:ea typeface="Meiryo UI" panose="020B0604030504040204" pitchFamily="50" charset="-128"/>
                        </a:rPr>
                        <a:t>ゼ（</a:t>
                      </a:r>
                      <a:r>
                        <a:rPr kumimoji="1" lang="en-US" altLang="ja-JP" sz="1100" b="1" dirty="0" err="1" smtClean="0">
                          <a:latin typeface="Meiryo UI" panose="020B0604030504040204" pitchFamily="50" charset="-128"/>
                          <a:ea typeface="Meiryo UI" panose="020B0604030504040204" pitchFamily="50" charset="-128"/>
                        </a:rPr>
                        <a:t>Nickase</a:t>
                      </a:r>
                      <a:r>
                        <a:rPr kumimoji="1" lang="ja-JP" altLang="en-US" sz="1100" b="1" dirty="0" smtClean="0">
                          <a:latin typeface="Meiryo UI" panose="020B0604030504040204" pitchFamily="50" charset="-128"/>
                          <a:ea typeface="Meiryo UI" panose="020B0604030504040204" pitchFamily="50" charset="-128"/>
                        </a:rPr>
                        <a:t>）</a:t>
                      </a:r>
                      <a:r>
                        <a:rPr kumimoji="1" lang="en-US" altLang="ja-JP" sz="1100" b="1" dirty="0" err="1" smtClean="0">
                          <a:latin typeface="Meiryo UI" panose="020B0604030504040204" pitchFamily="50" charset="-128"/>
                          <a:ea typeface="Meiryo UI" panose="020B0604030504040204" pitchFamily="50" charset="-128"/>
                        </a:rPr>
                        <a:t>Cas</a:t>
                      </a:r>
                      <a:r>
                        <a:rPr kumimoji="1" lang="ja-JP" altLang="en-US" sz="1100" b="1" dirty="0" smtClean="0">
                          <a:latin typeface="Meiryo UI" panose="020B0604030504040204" pitchFamily="50" charset="-128"/>
                          <a:ea typeface="Meiryo UI" panose="020B0604030504040204" pitchFamily="50" charset="-128"/>
                        </a:rPr>
                        <a:t>９。</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262872923"/>
                  </a:ext>
                </a:extLst>
              </a:tr>
              <a:tr h="289990">
                <a:tc>
                  <a:txBody>
                    <a:bodyPr/>
                    <a:lstStyle/>
                    <a:p>
                      <a:r>
                        <a:rPr kumimoji="1" lang="en-US" altLang="ja-JP" sz="1600" dirty="0" smtClean="0">
                          <a:latin typeface="Cooper Black" panose="0208090404030B020404" pitchFamily="18" charset="0"/>
                        </a:rPr>
                        <a:t>NmCas9</a:t>
                      </a:r>
                      <a:endParaRPr kumimoji="1" lang="ja-JP" altLang="en-US" sz="1600" dirty="0">
                        <a:latin typeface="Cooper Black" panose="0208090404030B020404" pitchFamily="18" charset="0"/>
                      </a:endParaRPr>
                    </a:p>
                  </a:txBody>
                  <a:tcPr anchor="ctr"/>
                </a:tc>
                <a:tc>
                  <a:txBody>
                    <a:bodyPr/>
                    <a:lstStyle/>
                    <a:p>
                      <a:endParaRPr kumimoji="1" lang="ja-JP" altLang="en-US" sz="1100" b="1"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en-US" altLang="ja-JP" sz="1100" b="1" dirty="0" smtClean="0">
                          <a:solidFill>
                            <a:srgbClr val="FF0000"/>
                          </a:solidFill>
                          <a:latin typeface="Meiryo UI" panose="020B0604030504040204" pitchFamily="50" charset="-128"/>
                          <a:ea typeface="Meiryo UI" panose="020B0604030504040204" pitchFamily="50" charset="-128"/>
                        </a:rPr>
                        <a:t>N</a:t>
                      </a:r>
                      <a:r>
                        <a:rPr kumimoji="1" lang="en-US" altLang="ja-JP" sz="1100" b="1" dirty="0" smtClean="0">
                          <a:latin typeface="Meiryo UI" panose="020B0604030504040204" pitchFamily="50" charset="-128"/>
                          <a:ea typeface="Meiryo UI" panose="020B0604030504040204" pitchFamily="50" charset="-128"/>
                        </a:rPr>
                        <a:t>eisseria </a:t>
                      </a:r>
                      <a:r>
                        <a:rPr kumimoji="1" lang="en-US" altLang="ja-JP" sz="1100" b="1" dirty="0" err="1" smtClean="0">
                          <a:solidFill>
                            <a:srgbClr val="FF0000"/>
                          </a:solidFill>
                          <a:latin typeface="Meiryo UI" panose="020B0604030504040204" pitchFamily="50" charset="-128"/>
                          <a:ea typeface="Meiryo UI" panose="020B0604030504040204" pitchFamily="50" charset="-128"/>
                        </a:rPr>
                        <a:t>m</a:t>
                      </a:r>
                      <a:r>
                        <a:rPr kumimoji="1" lang="en-US" altLang="ja-JP" sz="1100" b="1" dirty="0" err="1" smtClean="0">
                          <a:latin typeface="Meiryo UI" panose="020B0604030504040204" pitchFamily="50" charset="-128"/>
                          <a:ea typeface="Meiryo UI" panose="020B0604030504040204" pitchFamily="50" charset="-128"/>
                        </a:rPr>
                        <a:t>eningitidis</a:t>
                      </a:r>
                      <a:r>
                        <a:rPr kumimoji="1" lang="ja-JP" altLang="en-US" sz="1100" b="1" dirty="0" smtClean="0">
                          <a:latin typeface="Meiryo UI" panose="020B0604030504040204" pitchFamily="50" charset="-128"/>
                          <a:ea typeface="Meiryo UI" panose="020B0604030504040204" pitchFamily="50" charset="-128"/>
                        </a:rPr>
                        <a:t>（髄膜炎菌）から単離された</a:t>
                      </a:r>
                      <a:r>
                        <a:rPr kumimoji="1" lang="en-US" altLang="ja-JP" sz="1100" b="1" dirty="0" smtClean="0">
                          <a:latin typeface="Meiryo UI" panose="020B0604030504040204" pitchFamily="50" charset="-128"/>
                          <a:ea typeface="Meiryo UI" panose="020B0604030504040204" pitchFamily="50" charset="-128"/>
                        </a:rPr>
                        <a:t>Cas9</a:t>
                      </a:r>
                      <a:r>
                        <a:rPr kumimoji="1" lang="ja-JP" altLang="en-US" sz="1100" b="1" dirty="0" err="1"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RNA</a:t>
                      </a:r>
                      <a:r>
                        <a:rPr kumimoji="1" lang="ja-JP" altLang="en-US" sz="1100" b="1" dirty="0" smtClean="0">
                          <a:latin typeface="Meiryo UI" panose="020B0604030504040204" pitchFamily="50" charset="-128"/>
                          <a:ea typeface="Meiryo UI" panose="020B0604030504040204" pitchFamily="50" charset="-128"/>
                        </a:rPr>
                        <a:t>切断活性を持つ。</a:t>
                      </a:r>
                      <a:r>
                        <a:rPr kumimoji="1" lang="en-US" altLang="ja-JP" sz="1100" b="1" dirty="0" smtClean="0">
                          <a:latin typeface="Meiryo UI" panose="020B0604030504040204" pitchFamily="50" charset="-128"/>
                          <a:ea typeface="Meiryo UI" panose="020B0604030504040204" pitchFamily="50" charset="-128"/>
                        </a:rPr>
                        <a:t>PAM</a:t>
                      </a:r>
                      <a:r>
                        <a:rPr kumimoji="1" lang="ja-JP" altLang="en-US" sz="1100" b="1" dirty="0" smtClean="0">
                          <a:latin typeface="Meiryo UI" panose="020B0604030504040204" pitchFamily="50" charset="-128"/>
                          <a:ea typeface="Meiryo UI" panose="020B0604030504040204" pitchFamily="50" charset="-128"/>
                        </a:rPr>
                        <a:t>は </a:t>
                      </a:r>
                      <a:r>
                        <a:rPr kumimoji="1" lang="en-US" altLang="ja-JP" sz="1100" b="1" dirty="0" smtClean="0">
                          <a:latin typeface="Meiryo UI" panose="020B0604030504040204" pitchFamily="50" charset="-128"/>
                          <a:ea typeface="Meiryo UI" panose="020B0604030504040204" pitchFamily="50" charset="-128"/>
                        </a:rPr>
                        <a:t>NNNNGATT</a:t>
                      </a:r>
                      <a:r>
                        <a:rPr kumimoji="1" lang="ja-JP" altLang="en-US" sz="1100" b="1" dirty="0" err="1" smtClean="0">
                          <a:latin typeface="Meiryo UI" panose="020B0604030504040204" pitchFamily="50" charset="-128"/>
                          <a:ea typeface="Meiryo UI" panose="020B0604030504040204" pitchFamily="50" charset="-128"/>
                        </a:rPr>
                        <a:t>。</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1063797621"/>
                  </a:ext>
                </a:extLst>
              </a:tr>
              <a:tr h="289990">
                <a:tc rowSpan="8">
                  <a:txBody>
                    <a:bodyPr/>
                    <a:lstStyle/>
                    <a:p>
                      <a:r>
                        <a:rPr kumimoji="1" lang="en-US" altLang="ja-JP" sz="1600" dirty="0" smtClean="0">
                          <a:latin typeface="Cooper Black" panose="0208090404030B020404" pitchFamily="18" charset="0"/>
                        </a:rPr>
                        <a:t>SpCas9</a:t>
                      </a:r>
                      <a:endParaRPr kumimoji="1" lang="ja-JP" altLang="en-US" sz="1600" dirty="0">
                        <a:latin typeface="Cooper Black" panose="0208090404030B020404" pitchFamily="18" charset="0"/>
                      </a:endParaRPr>
                    </a:p>
                  </a:txBody>
                  <a:tcPr anchor="ctr"/>
                </a:tc>
                <a:tc>
                  <a:txBody>
                    <a:bodyPr/>
                    <a:lstStyle/>
                    <a:p>
                      <a:endParaRPr kumimoji="1" lang="ja-JP" altLang="en-US" sz="1100" b="1"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100" b="1" dirty="0" smtClean="0">
                          <a:latin typeface="Meiryo UI" panose="020B0604030504040204" pitchFamily="50" charset="-128"/>
                          <a:ea typeface="Meiryo UI" panose="020B0604030504040204" pitchFamily="50" charset="-128"/>
                        </a:rPr>
                        <a:t>化膿連鎖球菌（</a:t>
                      </a:r>
                      <a:r>
                        <a:rPr lang="en-US" altLang="ja-JP" sz="1100" b="1" dirty="0" smtClean="0">
                          <a:solidFill>
                            <a:srgbClr val="FF0000"/>
                          </a:solidFill>
                          <a:latin typeface="Meiryo UI" panose="020B0604030504040204" pitchFamily="50" charset="-128"/>
                          <a:ea typeface="Meiryo UI" panose="020B0604030504040204" pitchFamily="50" charset="-128"/>
                        </a:rPr>
                        <a:t>S</a:t>
                      </a:r>
                      <a:r>
                        <a:rPr lang="en-US" altLang="ja-JP" sz="1100" b="1" dirty="0" smtClean="0">
                          <a:solidFill>
                            <a:schemeClr val="tx1"/>
                          </a:solidFill>
                          <a:latin typeface="Meiryo UI" panose="020B0604030504040204" pitchFamily="50" charset="-128"/>
                          <a:ea typeface="Meiryo UI" panose="020B0604030504040204" pitchFamily="50" charset="-128"/>
                        </a:rPr>
                        <a:t>treptococcus</a:t>
                      </a:r>
                      <a:r>
                        <a:rPr lang="en-US" altLang="ja-JP" sz="1100" b="1" dirty="0" smtClean="0">
                          <a:solidFill>
                            <a:srgbClr val="FF0000"/>
                          </a:solidFill>
                          <a:latin typeface="Meiryo UI" panose="020B0604030504040204" pitchFamily="50" charset="-128"/>
                          <a:ea typeface="Meiryo UI" panose="020B0604030504040204" pitchFamily="50" charset="-128"/>
                        </a:rPr>
                        <a:t> </a:t>
                      </a:r>
                      <a:r>
                        <a:rPr lang="en-US" altLang="ja-JP" sz="1100" b="1" dirty="0" err="1" smtClean="0">
                          <a:solidFill>
                            <a:srgbClr val="FF0000"/>
                          </a:solidFill>
                          <a:latin typeface="Meiryo UI" panose="020B0604030504040204" pitchFamily="50" charset="-128"/>
                          <a:ea typeface="Meiryo UI" panose="020B0604030504040204" pitchFamily="50" charset="-128"/>
                        </a:rPr>
                        <a:t>p</a:t>
                      </a:r>
                      <a:r>
                        <a:rPr lang="en-US" altLang="ja-JP" sz="1100" b="1" dirty="0" err="1" smtClean="0">
                          <a:solidFill>
                            <a:schemeClr val="tx1"/>
                          </a:solidFill>
                          <a:latin typeface="Meiryo UI" panose="020B0604030504040204" pitchFamily="50" charset="-128"/>
                          <a:ea typeface="Meiryo UI" panose="020B0604030504040204" pitchFamily="50" charset="-128"/>
                        </a:rPr>
                        <a:t>yogenes</a:t>
                      </a:r>
                      <a:r>
                        <a:rPr lang="ja-JP" altLang="en-US" sz="1100" b="1" dirty="0" smtClean="0">
                          <a:latin typeface="Meiryo UI" panose="020B0604030504040204" pitchFamily="50" charset="-128"/>
                          <a:ea typeface="Meiryo UI" panose="020B0604030504040204" pitchFamily="50" charset="-128"/>
                        </a:rPr>
                        <a:t>）</a:t>
                      </a:r>
                      <a:r>
                        <a:rPr kumimoji="1" lang="ja-JP" altLang="en-US" sz="1100" b="1" dirty="0" smtClean="0">
                          <a:latin typeface="Meiryo UI" panose="020B0604030504040204" pitchFamily="50" charset="-128"/>
                          <a:ea typeface="Meiryo UI" panose="020B0604030504040204" pitchFamily="50" charset="-128"/>
                        </a:rPr>
                        <a:t>から単離された</a:t>
                      </a:r>
                      <a:r>
                        <a:rPr kumimoji="1" lang="en-US" altLang="ja-JP" sz="1100" b="1" dirty="0" smtClean="0">
                          <a:latin typeface="Meiryo UI" panose="020B0604030504040204" pitchFamily="50" charset="-128"/>
                          <a:ea typeface="Meiryo UI" panose="020B0604030504040204" pitchFamily="50" charset="-128"/>
                        </a:rPr>
                        <a:t>Cas9</a:t>
                      </a:r>
                      <a:r>
                        <a:rPr kumimoji="1" lang="ja-JP" altLang="en-US" sz="1100" b="1" dirty="0" err="1" smtClean="0">
                          <a:latin typeface="Meiryo UI" panose="020B0604030504040204" pitchFamily="50" charset="-128"/>
                          <a:ea typeface="Meiryo UI" panose="020B0604030504040204" pitchFamily="50" charset="-128"/>
                        </a:rPr>
                        <a:t>。</a:t>
                      </a:r>
                      <a:r>
                        <a:rPr kumimoji="1" lang="ja-JP" altLang="en-US" sz="1100" b="1" dirty="0" smtClean="0">
                          <a:solidFill>
                            <a:srgbClr val="C00000"/>
                          </a:solidFill>
                          <a:latin typeface="Meiryo UI" panose="020B0604030504040204" pitchFamily="50" charset="-128"/>
                          <a:ea typeface="Meiryo UI" panose="020B0604030504040204" pitchFamily="50" charset="-128"/>
                        </a:rPr>
                        <a:t>ゲノム編集用ツールとして最初に使用された</a:t>
                      </a:r>
                      <a:r>
                        <a:rPr kumimoji="1" lang="en-US" altLang="ja-JP" sz="1100" b="1" dirty="0" smtClean="0">
                          <a:solidFill>
                            <a:srgbClr val="C00000"/>
                          </a:solidFill>
                          <a:latin typeface="Meiryo UI" panose="020B0604030504040204" pitchFamily="50" charset="-128"/>
                          <a:ea typeface="Meiryo UI" panose="020B0604030504040204" pitchFamily="50" charset="-128"/>
                        </a:rPr>
                        <a:t>Cas9</a:t>
                      </a:r>
                      <a:r>
                        <a:rPr kumimoji="1" lang="ja-JP" altLang="en-US" sz="1100" b="1" dirty="0" err="1" smtClean="0">
                          <a:solidFill>
                            <a:srgbClr val="C00000"/>
                          </a:solidFill>
                          <a:latin typeface="Meiryo UI" panose="020B0604030504040204" pitchFamily="50" charset="-128"/>
                          <a:ea typeface="Meiryo UI" panose="020B0604030504040204" pitchFamily="50" charset="-128"/>
                        </a:rPr>
                        <a:t>。</a:t>
                      </a:r>
                      <a:endParaRPr kumimoji="1" lang="ja-JP" altLang="en-US" sz="1100" b="1" dirty="0">
                        <a:solidFill>
                          <a:srgbClr val="C00000"/>
                        </a:solidFill>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1769389565"/>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eSpCas9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100" b="1" dirty="0" smtClean="0">
                          <a:latin typeface="Meiryo UI" panose="020B0604030504040204" pitchFamily="50" charset="-128"/>
                          <a:ea typeface="Meiryo UI" panose="020B0604030504040204" pitchFamily="50" charset="-128"/>
                        </a:rPr>
                        <a:t>標的変異導入活性型</a:t>
                      </a:r>
                      <a:r>
                        <a:rPr kumimoji="1" lang="en-US" altLang="ja-JP" sz="1100" b="1" dirty="0" smtClean="0">
                          <a:latin typeface="Meiryo UI" panose="020B0604030504040204" pitchFamily="50" charset="-128"/>
                          <a:ea typeface="Meiryo UI" panose="020B0604030504040204" pitchFamily="50" charset="-128"/>
                        </a:rPr>
                        <a:t>Cas9</a:t>
                      </a:r>
                      <a:r>
                        <a:rPr kumimoji="1" lang="ja-JP" altLang="en-US" sz="1100" b="1" dirty="0" smtClean="0">
                          <a:latin typeface="Meiryo UI" panose="020B0604030504040204" pitchFamily="50" charset="-128"/>
                          <a:ea typeface="Meiryo UI" panose="020B0604030504040204" pitchFamily="50" charset="-128"/>
                        </a:rPr>
                        <a:t>の一つ。</a:t>
                      </a:r>
                      <a:r>
                        <a:rPr kumimoji="1" lang="en-US" altLang="ja-JP" sz="1100" b="1" dirty="0" smtClean="0">
                          <a:latin typeface="Meiryo UI" panose="020B0604030504040204" pitchFamily="50" charset="-128"/>
                          <a:ea typeface="Meiryo UI" panose="020B0604030504040204" pitchFamily="50" charset="-128"/>
                        </a:rPr>
                        <a:t>eSpCas9</a:t>
                      </a:r>
                      <a:r>
                        <a:rPr kumimoji="1" lang="ja-JP" altLang="en-US" sz="1100" b="1" dirty="0" smtClean="0">
                          <a:latin typeface="Meiryo UI" panose="020B0604030504040204" pitchFamily="50" charset="-128"/>
                          <a:ea typeface="Meiryo UI" panose="020B0604030504040204" pitchFamily="50" charset="-128"/>
                        </a:rPr>
                        <a:t>（</a:t>
                      </a:r>
                      <a:r>
                        <a:rPr kumimoji="1" lang="en-US" altLang="ja-JP" sz="1100" b="1" dirty="0" smtClean="0">
                          <a:solidFill>
                            <a:srgbClr val="FF0000"/>
                          </a:solidFill>
                          <a:latin typeface="Meiryo UI" panose="020B0604030504040204" pitchFamily="50" charset="-128"/>
                          <a:ea typeface="Meiryo UI" panose="020B0604030504040204" pitchFamily="50" charset="-128"/>
                        </a:rPr>
                        <a:t>e</a:t>
                      </a:r>
                      <a:r>
                        <a:rPr kumimoji="1" lang="en-US" altLang="ja-JP" sz="1100" b="1" dirty="0" smtClean="0">
                          <a:latin typeface="Meiryo UI" panose="020B0604030504040204" pitchFamily="50" charset="-128"/>
                          <a:ea typeface="Meiryo UI" panose="020B0604030504040204" pitchFamily="50" charset="-128"/>
                        </a:rPr>
                        <a:t>nhanced specificity SpCas9</a:t>
                      </a:r>
                      <a:r>
                        <a:rPr kumimoji="1" lang="ja-JP" altLang="en-US" sz="1100" b="1" dirty="0" smtClean="0">
                          <a:latin typeface="Meiryo UI" panose="020B0604030504040204" pitchFamily="50" charset="-128"/>
                          <a:ea typeface="Meiryo UI" panose="020B0604030504040204" pitchFamily="50" charset="-128"/>
                        </a:rPr>
                        <a:t>）は、オフターゲット活性を抑制するため</a:t>
                      </a:r>
                      <a:r>
                        <a:rPr kumimoji="1" lang="en-US" altLang="ja-JP" sz="1100" b="1" dirty="0" smtClean="0">
                          <a:latin typeface="Meiryo UI" panose="020B0604030504040204" pitchFamily="50" charset="-128"/>
                          <a:ea typeface="Meiryo UI" panose="020B0604030504040204" pitchFamily="50" charset="-128"/>
                        </a:rPr>
                        <a:t>NUC</a:t>
                      </a:r>
                      <a:r>
                        <a:rPr kumimoji="1" lang="ja-JP" altLang="en-US" sz="1100" b="1" dirty="0" smtClean="0">
                          <a:latin typeface="Meiryo UI" panose="020B0604030504040204" pitchFamily="50" charset="-128"/>
                          <a:ea typeface="Meiryo UI" panose="020B0604030504040204" pitchFamily="50" charset="-128"/>
                        </a:rPr>
                        <a:t>ローブに変異を導入。</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50407919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SpCas9-HF1</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100" b="1" dirty="0" smtClean="0">
                          <a:latin typeface="Meiryo UI" panose="020B0604030504040204" pitchFamily="50" charset="-128"/>
                          <a:ea typeface="Meiryo UI" panose="020B0604030504040204" pitchFamily="50" charset="-128"/>
                        </a:rPr>
                        <a:t>標的変異導入活性型</a:t>
                      </a:r>
                      <a:r>
                        <a:rPr kumimoji="1" lang="en-US" altLang="ja-JP" sz="1100" b="1" dirty="0" smtClean="0">
                          <a:latin typeface="Meiryo UI" panose="020B0604030504040204" pitchFamily="50" charset="-128"/>
                          <a:ea typeface="Meiryo UI" panose="020B0604030504040204" pitchFamily="50" charset="-128"/>
                        </a:rPr>
                        <a:t>Cas9</a:t>
                      </a:r>
                      <a:r>
                        <a:rPr kumimoji="1" lang="ja-JP" altLang="en-US" sz="1100" b="1" dirty="0" smtClean="0">
                          <a:latin typeface="Meiryo UI" panose="020B0604030504040204" pitchFamily="50" charset="-128"/>
                          <a:ea typeface="Meiryo UI" panose="020B0604030504040204" pitchFamily="50" charset="-128"/>
                        </a:rPr>
                        <a:t>の一つ。オフターゲット活性を抑制するため</a:t>
                      </a:r>
                      <a:r>
                        <a:rPr kumimoji="1" lang="en-US" altLang="ja-JP" sz="1100" b="1" dirty="0" smtClean="0">
                          <a:latin typeface="Meiryo UI" panose="020B0604030504040204" pitchFamily="50" charset="-128"/>
                          <a:ea typeface="Meiryo UI" panose="020B0604030504040204" pitchFamily="50" charset="-128"/>
                        </a:rPr>
                        <a:t>REC</a:t>
                      </a:r>
                      <a:r>
                        <a:rPr kumimoji="1" lang="ja-JP" altLang="en-US" sz="1100" b="1" dirty="0" smtClean="0">
                          <a:latin typeface="Meiryo UI" panose="020B0604030504040204" pitchFamily="50" charset="-128"/>
                          <a:ea typeface="Meiryo UI" panose="020B0604030504040204" pitchFamily="50" charset="-128"/>
                        </a:rPr>
                        <a:t>ローブに変異を導入。</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2171224005"/>
                  </a:ext>
                </a:extLst>
              </a:tr>
              <a:tr h="289990">
                <a:tc vMerge="1">
                  <a:txBody>
                    <a:bodyPr/>
                    <a:lstStyle/>
                    <a:p>
                      <a:endParaRPr kumimoji="1" lang="ja-JP" altLang="en-US"/>
                    </a:p>
                  </a:txBody>
                  <a:tcP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HeFSpCas9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en-US" altLang="ja-JP" sz="1100" b="1" dirty="0" smtClean="0">
                          <a:latin typeface="Meiryo UI" panose="020B0604030504040204" pitchFamily="50" charset="-128"/>
                          <a:ea typeface="Meiryo UI" panose="020B0604030504040204" pitchFamily="50" charset="-128"/>
                        </a:rPr>
                        <a:t>HeFSpCas9s</a:t>
                      </a:r>
                      <a:r>
                        <a:rPr kumimoji="1" lang="ja-JP" altLang="en-US" sz="1100" b="1" dirty="0" smtClean="0">
                          <a:latin typeface="Meiryo UI" panose="020B0604030504040204" pitchFamily="50" charset="-128"/>
                          <a:ea typeface="Meiryo UI" panose="020B0604030504040204" pitchFamily="50" charset="-128"/>
                        </a:rPr>
                        <a:t>（</a:t>
                      </a:r>
                      <a:r>
                        <a:rPr kumimoji="1" lang="en-US" altLang="ja-JP" sz="1100" b="1" dirty="0" smtClean="0">
                          <a:solidFill>
                            <a:srgbClr val="FF0000"/>
                          </a:solidFill>
                          <a:latin typeface="Meiryo UI" panose="020B0604030504040204" pitchFamily="50" charset="-128"/>
                          <a:ea typeface="Meiryo UI" panose="020B0604030504040204" pitchFamily="50" charset="-128"/>
                        </a:rPr>
                        <a:t>H</a:t>
                      </a:r>
                      <a:r>
                        <a:rPr kumimoji="1" lang="en-US" altLang="ja-JP" sz="1100" b="1" dirty="0" smtClean="0">
                          <a:latin typeface="Meiryo UI" panose="020B0604030504040204" pitchFamily="50" charset="-128"/>
                          <a:ea typeface="Meiryo UI" panose="020B0604030504040204" pitchFamily="50" charset="-128"/>
                        </a:rPr>
                        <a:t>ighly </a:t>
                      </a:r>
                      <a:r>
                        <a:rPr kumimoji="1" lang="en-US" altLang="ja-JP" sz="1100" b="1" dirty="0" smtClean="0">
                          <a:solidFill>
                            <a:srgbClr val="FF0000"/>
                          </a:solidFill>
                          <a:latin typeface="Meiryo UI" panose="020B0604030504040204" pitchFamily="50" charset="-128"/>
                          <a:ea typeface="Meiryo UI" panose="020B0604030504040204" pitchFamily="50" charset="-128"/>
                        </a:rPr>
                        <a:t>e</a:t>
                      </a:r>
                      <a:r>
                        <a:rPr kumimoji="1" lang="en-US" altLang="ja-JP" sz="1100" b="1" dirty="0" smtClean="0">
                          <a:latin typeface="Meiryo UI" panose="020B0604030504040204" pitchFamily="50" charset="-128"/>
                          <a:ea typeface="Meiryo UI" panose="020B0604030504040204" pitchFamily="50" charset="-128"/>
                        </a:rPr>
                        <a:t>nhanced</a:t>
                      </a:r>
                      <a:r>
                        <a:rPr kumimoji="1" lang="ja-JP" altLang="en-US" sz="1100" b="1" baseline="0" dirty="0" smtClean="0">
                          <a:latin typeface="Meiryo UI" panose="020B0604030504040204" pitchFamily="50" charset="-128"/>
                          <a:ea typeface="Meiryo UI" panose="020B0604030504040204" pitchFamily="50" charset="-128"/>
                        </a:rPr>
                        <a:t> </a:t>
                      </a:r>
                      <a:r>
                        <a:rPr kumimoji="1" lang="en-US" altLang="ja-JP" sz="1100" b="1" dirty="0" smtClean="0">
                          <a:solidFill>
                            <a:srgbClr val="FF0000"/>
                          </a:solidFill>
                          <a:latin typeface="Meiryo UI" panose="020B0604030504040204" pitchFamily="50" charset="-128"/>
                          <a:ea typeface="Meiryo UI" panose="020B0604030504040204" pitchFamily="50" charset="-128"/>
                        </a:rPr>
                        <a:t>F</a:t>
                      </a:r>
                      <a:r>
                        <a:rPr kumimoji="1" lang="en-US" altLang="ja-JP" sz="1100" b="1" dirty="0" smtClean="0">
                          <a:latin typeface="Meiryo UI" panose="020B0604030504040204" pitchFamily="50" charset="-128"/>
                          <a:ea typeface="Meiryo UI" panose="020B0604030504040204" pitchFamily="50" charset="-128"/>
                        </a:rPr>
                        <a:t>idelity SpCas9 variants</a:t>
                      </a:r>
                      <a:r>
                        <a:rPr kumimoji="1" lang="ja-JP" altLang="en-US" sz="1100" b="1" dirty="0" smtClean="0">
                          <a:latin typeface="Meiryo UI" panose="020B0604030504040204" pitchFamily="50" charset="-128"/>
                          <a:ea typeface="Meiryo UI" panose="020B0604030504040204" pitchFamily="50" charset="-128"/>
                        </a:rPr>
                        <a:t>）は、</a:t>
                      </a:r>
                      <a:r>
                        <a:rPr kumimoji="1" lang="en-US" altLang="ja-JP" sz="1100" b="1" dirty="0" smtClean="0">
                          <a:latin typeface="Meiryo UI" panose="020B0604030504040204" pitchFamily="50" charset="-128"/>
                          <a:ea typeface="Meiryo UI" panose="020B0604030504040204" pitchFamily="50" charset="-128"/>
                        </a:rPr>
                        <a:t>eSpCas9</a:t>
                      </a:r>
                      <a:r>
                        <a:rPr kumimoji="1" lang="ja-JP" altLang="en-US" sz="1100" b="1" dirty="0" smtClean="0">
                          <a:latin typeface="Meiryo UI" panose="020B0604030504040204" pitchFamily="50" charset="-128"/>
                          <a:ea typeface="Meiryo UI" panose="020B0604030504040204" pitchFamily="50" charset="-128"/>
                        </a:rPr>
                        <a:t>と</a:t>
                      </a:r>
                      <a:r>
                        <a:rPr kumimoji="1" lang="en-US" altLang="ja-JP" sz="1100" b="1" dirty="0" smtClean="0">
                          <a:latin typeface="Meiryo UI" panose="020B0604030504040204" pitchFamily="50" charset="-128"/>
                          <a:ea typeface="Meiryo UI" panose="020B0604030504040204" pitchFamily="50" charset="-128"/>
                        </a:rPr>
                        <a:t>SpCas9-HF1</a:t>
                      </a:r>
                      <a:r>
                        <a:rPr kumimoji="1" lang="ja-JP" altLang="en-US" sz="1100" b="1" dirty="0" smtClean="0">
                          <a:latin typeface="Meiryo UI" panose="020B0604030504040204" pitchFamily="50" charset="-128"/>
                          <a:ea typeface="Meiryo UI" panose="020B0604030504040204" pitchFamily="50" charset="-128"/>
                        </a:rPr>
                        <a:t>両方の変異を持つ。</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302670897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HypaCas9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en-US" altLang="ja-JP" sz="1100" b="1" dirty="0" smtClean="0">
                          <a:latin typeface="Meiryo UI" panose="020B0604030504040204" pitchFamily="50" charset="-128"/>
                          <a:ea typeface="Meiryo UI" panose="020B0604030504040204" pitchFamily="50" charset="-128"/>
                        </a:rPr>
                        <a:t>HypaCas9</a:t>
                      </a:r>
                      <a:r>
                        <a:rPr kumimoji="1" lang="ja-JP" altLang="en-US" sz="1100" b="1" dirty="0" smtClean="0">
                          <a:latin typeface="Meiryo UI" panose="020B0604030504040204" pitchFamily="50" charset="-128"/>
                          <a:ea typeface="Meiryo UI" panose="020B0604030504040204" pitchFamily="50" charset="-128"/>
                        </a:rPr>
                        <a:t>（</a:t>
                      </a:r>
                      <a:r>
                        <a:rPr kumimoji="1" lang="en-US" altLang="ja-JP" sz="1100" b="1" dirty="0" smtClean="0">
                          <a:solidFill>
                            <a:srgbClr val="FF0000"/>
                          </a:solidFill>
                          <a:latin typeface="Meiryo UI" panose="020B0604030504040204" pitchFamily="50" charset="-128"/>
                          <a:ea typeface="Meiryo UI" panose="020B0604030504040204" pitchFamily="50" charset="-128"/>
                        </a:rPr>
                        <a:t>Hyper</a:t>
                      </a:r>
                      <a:r>
                        <a:rPr kumimoji="1" lang="en-US" altLang="ja-JP" sz="1100" b="1" dirty="0" smtClean="0">
                          <a:latin typeface="Meiryo UI" panose="020B0604030504040204" pitchFamily="50" charset="-128"/>
                          <a:ea typeface="Meiryo UI" panose="020B0604030504040204" pitchFamily="50" charset="-128"/>
                        </a:rPr>
                        <a:t>-accurate Cas9 variant</a:t>
                      </a:r>
                      <a:r>
                        <a:rPr kumimoji="1" lang="ja-JP" altLang="en-US" sz="1100" b="1" dirty="0" smtClean="0">
                          <a:latin typeface="Meiryo UI" panose="020B0604030504040204" pitchFamily="50" charset="-128"/>
                          <a:ea typeface="Meiryo UI" panose="020B0604030504040204" pitchFamily="50" charset="-128"/>
                        </a:rPr>
                        <a:t>）は、オフターゲットのため変異</a:t>
                      </a:r>
                      <a:r>
                        <a:rPr kumimoji="1" lang="en-US" altLang="ja-JP" sz="1100" b="1" dirty="0" smtClean="0">
                          <a:latin typeface="Meiryo UI" panose="020B0604030504040204" pitchFamily="50" charset="-128"/>
                          <a:ea typeface="Meiryo UI" panose="020B0604030504040204" pitchFamily="50" charset="-128"/>
                        </a:rPr>
                        <a:t>N692A/M694A/Q695A/H698A</a:t>
                      </a:r>
                      <a:r>
                        <a:rPr kumimoji="1" lang="ja-JP" altLang="en-US" sz="1100" b="1" dirty="0" smtClean="0">
                          <a:latin typeface="Meiryo UI" panose="020B0604030504040204" pitchFamily="50" charset="-128"/>
                          <a:ea typeface="Meiryo UI" panose="020B0604030504040204" pitchFamily="50" charset="-128"/>
                        </a:rPr>
                        <a:t>を導入。</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647322020"/>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evoCas9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en-US" altLang="ja-JP" sz="1100" b="1" dirty="0" smtClean="0">
                          <a:latin typeface="Meiryo UI" panose="020B0604030504040204" pitchFamily="50" charset="-128"/>
                          <a:ea typeface="Meiryo UI" panose="020B0604030504040204" pitchFamily="50" charset="-128"/>
                        </a:rPr>
                        <a:t>evolved Cas9</a:t>
                      </a:r>
                      <a:r>
                        <a:rPr kumimoji="1" lang="ja-JP" altLang="en-US" sz="1100" b="1" dirty="0"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evoCas9</a:t>
                      </a:r>
                      <a:r>
                        <a:rPr kumimoji="1" lang="ja-JP" altLang="en-US" sz="1100" b="1" dirty="0" smtClean="0">
                          <a:latin typeface="Meiryo UI" panose="020B0604030504040204" pitchFamily="50" charset="-128"/>
                          <a:ea typeface="Meiryo UI" panose="020B0604030504040204" pitchFamily="50" charset="-128"/>
                        </a:rPr>
                        <a:t>）は、</a:t>
                      </a:r>
                      <a:r>
                        <a:rPr kumimoji="1" lang="en-US" altLang="ja-JP" sz="1100" b="1" dirty="0" smtClean="0">
                          <a:latin typeface="Meiryo UI" panose="020B0604030504040204" pitchFamily="50" charset="-128"/>
                          <a:ea typeface="Meiryo UI" panose="020B0604030504040204" pitchFamily="50" charset="-128"/>
                        </a:rPr>
                        <a:t>REC</a:t>
                      </a:r>
                      <a:r>
                        <a:rPr kumimoji="1" lang="ja-JP" altLang="en-US" sz="1100" b="1" dirty="0" smtClean="0">
                          <a:latin typeface="Meiryo UI" panose="020B0604030504040204" pitchFamily="50" charset="-128"/>
                          <a:ea typeface="Meiryo UI" panose="020B0604030504040204" pitchFamily="50" charset="-128"/>
                        </a:rPr>
                        <a:t>ドメインに</a:t>
                      </a:r>
                      <a:r>
                        <a:rPr kumimoji="1" lang="en-US" altLang="ja-JP" sz="1100" b="1" dirty="0" smtClean="0">
                          <a:latin typeface="Meiryo UI" panose="020B0604030504040204" pitchFamily="50" charset="-128"/>
                          <a:ea typeface="Meiryo UI" panose="020B0604030504040204" pitchFamily="50" charset="-128"/>
                        </a:rPr>
                        <a:t>M495V/Y515N/K526E/R661Q</a:t>
                      </a:r>
                      <a:r>
                        <a:rPr kumimoji="1" lang="ja-JP" altLang="en-US" sz="1100" b="1" dirty="0" smtClean="0">
                          <a:latin typeface="Meiryo UI" panose="020B0604030504040204" pitchFamily="50" charset="-128"/>
                          <a:ea typeface="Meiryo UI" panose="020B0604030504040204" pitchFamily="50" charset="-128"/>
                        </a:rPr>
                        <a:t>の変異を導入。 </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3221270813"/>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SniperCas9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100" b="1" dirty="0" smtClean="0">
                          <a:latin typeface="Meiryo UI" panose="020B0604030504040204" pitchFamily="50" charset="-128"/>
                          <a:ea typeface="Meiryo UI" panose="020B0604030504040204" pitchFamily="50" charset="-128"/>
                        </a:rPr>
                        <a:t>大腸菌（</a:t>
                      </a:r>
                      <a:r>
                        <a:rPr kumimoji="1" lang="en-US" altLang="ja-JP" sz="1100" b="1" dirty="0" smtClean="0">
                          <a:latin typeface="Meiryo UI" panose="020B0604030504040204" pitchFamily="50" charset="-128"/>
                          <a:ea typeface="Meiryo UI" panose="020B0604030504040204" pitchFamily="50" charset="-128"/>
                        </a:rPr>
                        <a:t>Escherichia coli</a:t>
                      </a:r>
                      <a:r>
                        <a:rPr kumimoji="1" lang="ja-JP" altLang="en-US" sz="1100" b="1" dirty="0" smtClean="0">
                          <a:latin typeface="Meiryo UI" panose="020B0604030504040204" pitchFamily="50" charset="-128"/>
                          <a:ea typeface="Meiryo UI" panose="020B0604030504040204" pitchFamily="50" charset="-128"/>
                        </a:rPr>
                        <a:t>）から単離したヌクレアーゼを利用。</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1774405993"/>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HiFiCas9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3556378803"/>
                  </a:ext>
                </a:extLst>
              </a:tr>
              <a:tr h="0">
                <a:tc>
                  <a:txBody>
                    <a:bodyPr/>
                    <a:lstStyle/>
                    <a:p>
                      <a:endParaRPr kumimoji="1" lang="ja-JP" altLang="en-US" sz="1600" dirty="0">
                        <a:latin typeface="Cooper Black" panose="0208090404030B020404" pitchFamily="18" charset="0"/>
                      </a:endParaRPr>
                    </a:p>
                  </a:txBody>
                  <a:tcPr anchor="ct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1617659943"/>
                  </a:ext>
                </a:extLst>
              </a:tr>
              <a:tr h="0">
                <a:tc rowSpan="3">
                  <a:txBody>
                    <a:bodyPr/>
                    <a:lstStyle/>
                    <a:p>
                      <a:r>
                        <a:rPr kumimoji="1" lang="en-US" altLang="ja-JP" sz="1600" dirty="0" smtClean="0">
                          <a:latin typeface="Cooper Black" panose="0208090404030B020404" pitchFamily="18" charset="0"/>
                        </a:rPr>
                        <a:t>SaCas9</a:t>
                      </a:r>
                      <a:endParaRPr kumimoji="1" lang="ja-JP" altLang="en-US" sz="1600" dirty="0">
                        <a:latin typeface="Cooper Black" panose="0208090404030B020404" pitchFamily="18" charset="0"/>
                      </a:endParaRPr>
                    </a:p>
                  </a:txBody>
                  <a:tcPr anchor="ctr"/>
                </a:tc>
                <a:tc>
                  <a:txBody>
                    <a:bodyPr/>
                    <a:lstStyle/>
                    <a:p>
                      <a:endParaRPr kumimoji="1" lang="ja-JP" altLang="en-US" sz="1100" b="1"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100" b="1" dirty="0" smtClean="0">
                          <a:latin typeface="Meiryo UI" panose="020B0604030504040204" pitchFamily="50" charset="-128"/>
                          <a:ea typeface="Meiryo UI" panose="020B0604030504040204" pitchFamily="50" charset="-128"/>
                        </a:rPr>
                        <a:t>黄色ブドウ球菌（</a:t>
                      </a:r>
                      <a:r>
                        <a:rPr lang="en-US" altLang="ja-JP" sz="1100" b="1" dirty="0" smtClean="0">
                          <a:solidFill>
                            <a:srgbClr val="FF0000"/>
                          </a:solidFill>
                          <a:latin typeface="Meiryo UI" panose="020B0604030504040204" pitchFamily="50" charset="-128"/>
                          <a:ea typeface="Meiryo UI" panose="020B0604030504040204" pitchFamily="50" charset="-128"/>
                        </a:rPr>
                        <a:t>S</a:t>
                      </a:r>
                      <a:r>
                        <a:rPr lang="en-US" altLang="ja-JP" sz="1100" b="1" dirty="0" smtClean="0">
                          <a:latin typeface="Meiryo UI" panose="020B0604030504040204" pitchFamily="50" charset="-128"/>
                          <a:ea typeface="Meiryo UI" panose="020B0604030504040204" pitchFamily="50" charset="-128"/>
                        </a:rPr>
                        <a:t>taphylococcus </a:t>
                      </a:r>
                      <a:r>
                        <a:rPr lang="en-US" altLang="ja-JP" sz="1100" b="1" dirty="0" smtClean="0">
                          <a:solidFill>
                            <a:srgbClr val="FF0000"/>
                          </a:solidFill>
                          <a:latin typeface="Meiryo UI" panose="020B0604030504040204" pitchFamily="50" charset="-128"/>
                          <a:ea typeface="Meiryo UI" panose="020B0604030504040204" pitchFamily="50" charset="-128"/>
                        </a:rPr>
                        <a:t>a</a:t>
                      </a:r>
                      <a:r>
                        <a:rPr lang="en-US" altLang="ja-JP" sz="1100" b="1" dirty="0" smtClean="0">
                          <a:latin typeface="Meiryo UI" panose="020B0604030504040204" pitchFamily="50" charset="-128"/>
                          <a:ea typeface="Meiryo UI" panose="020B0604030504040204" pitchFamily="50" charset="-128"/>
                        </a:rPr>
                        <a:t>ureus</a:t>
                      </a:r>
                      <a:r>
                        <a:rPr lang="ja-JP" altLang="en-US" sz="1100" b="1" dirty="0" smtClean="0">
                          <a:latin typeface="Meiryo UI" panose="020B0604030504040204" pitchFamily="50" charset="-128"/>
                          <a:ea typeface="Meiryo UI" panose="020B0604030504040204" pitchFamily="50" charset="-128"/>
                        </a:rPr>
                        <a:t>）</a:t>
                      </a:r>
                      <a:r>
                        <a:rPr kumimoji="1" lang="ja-JP" altLang="en-US" sz="1100" b="1" dirty="0" smtClean="0">
                          <a:latin typeface="Meiryo UI" panose="020B0604030504040204" pitchFamily="50" charset="-128"/>
                          <a:ea typeface="Meiryo UI" panose="020B0604030504040204" pitchFamily="50" charset="-128"/>
                        </a:rPr>
                        <a:t>から単離された</a:t>
                      </a:r>
                      <a:r>
                        <a:rPr kumimoji="1" lang="en-US" altLang="ja-JP" sz="1100" b="1" dirty="0" smtClean="0">
                          <a:latin typeface="Meiryo UI" panose="020B0604030504040204" pitchFamily="50" charset="-128"/>
                          <a:ea typeface="Meiryo UI" panose="020B0604030504040204" pitchFamily="50" charset="-128"/>
                        </a:rPr>
                        <a:t>Cas9</a:t>
                      </a:r>
                      <a:r>
                        <a:rPr kumimoji="1" lang="ja-JP" altLang="en-US" sz="1100" b="1" dirty="0" err="1"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PAM</a:t>
                      </a:r>
                      <a:r>
                        <a:rPr kumimoji="1" lang="ja-JP" altLang="en-US" sz="1100" b="1" dirty="0" smtClean="0">
                          <a:latin typeface="Meiryo UI" panose="020B0604030504040204" pitchFamily="50" charset="-128"/>
                          <a:ea typeface="Meiryo UI" panose="020B0604030504040204" pitchFamily="50" charset="-128"/>
                        </a:rPr>
                        <a:t>は </a:t>
                      </a:r>
                      <a:r>
                        <a:rPr kumimoji="1" lang="en-US" altLang="ja-JP" sz="1100" b="1" dirty="0" smtClean="0">
                          <a:latin typeface="Meiryo UI" panose="020B0604030504040204" pitchFamily="50" charset="-128"/>
                          <a:ea typeface="Meiryo UI" panose="020B0604030504040204" pitchFamily="50" charset="-128"/>
                        </a:rPr>
                        <a:t>NNGRRT</a:t>
                      </a:r>
                      <a:r>
                        <a:rPr kumimoji="1" lang="ja-JP" altLang="en-US" sz="1100" b="1" dirty="0"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R: A or G</a:t>
                      </a:r>
                      <a:r>
                        <a:rPr kumimoji="1" lang="ja-JP" altLang="en-US" sz="1100" b="1" dirty="0" smtClean="0">
                          <a:latin typeface="Meiryo UI" panose="020B0604030504040204" pitchFamily="50" charset="-128"/>
                          <a:ea typeface="Meiryo UI" panose="020B0604030504040204" pitchFamily="50" charset="-128"/>
                        </a:rPr>
                        <a:t>）。</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2645179942"/>
                  </a:ext>
                </a:extLst>
              </a:tr>
              <a:tr h="289990">
                <a:tc vMerge="1">
                  <a:txBody>
                    <a:bodyPr/>
                    <a:lstStyle/>
                    <a:p>
                      <a:endParaRPr kumimoji="1" lang="ja-JP" altLang="en-US" dirty="0">
                        <a:latin typeface="Arial Black" panose="020B0A04020102020204" pitchFamily="34" charset="0"/>
                      </a:endParaRPr>
                    </a:p>
                  </a:txBody>
                  <a:tcP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KKH</a:t>
                      </a:r>
                      <a:r>
                        <a:rPr kumimoji="1" lang="en-US" altLang="ja-JP" sz="1400" baseline="0" dirty="0" smtClean="0">
                          <a:latin typeface="UD デジタル 教科書体 NK-B" panose="02020700000000000000" pitchFamily="18" charset="-128"/>
                          <a:ea typeface="UD デジタル 教科書体 NK-B" panose="02020700000000000000" pitchFamily="18" charset="-128"/>
                        </a:rPr>
                        <a:t> SaCas9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en-US" altLang="ja-JP" sz="1100" b="1" dirty="0" smtClean="0">
                          <a:latin typeface="Meiryo UI" panose="020B0604030504040204" pitchFamily="50" charset="-128"/>
                          <a:ea typeface="Meiryo UI" panose="020B0604030504040204" pitchFamily="50" charset="-128"/>
                        </a:rPr>
                        <a:t>PAM</a:t>
                      </a:r>
                      <a:r>
                        <a:rPr kumimoji="1" lang="ja-JP" altLang="en-US" sz="1100" b="1" dirty="0" smtClean="0">
                          <a:latin typeface="Meiryo UI" panose="020B0604030504040204" pitchFamily="50" charset="-128"/>
                          <a:ea typeface="Meiryo UI" panose="020B0604030504040204" pitchFamily="50" charset="-128"/>
                        </a:rPr>
                        <a:t>の制限を緩和するため変異（</a:t>
                      </a:r>
                      <a:r>
                        <a:rPr kumimoji="1" lang="en-US" altLang="ja-JP" sz="1100" b="1" dirty="0" smtClean="0">
                          <a:latin typeface="Meiryo UI" panose="020B0604030504040204" pitchFamily="50" charset="-128"/>
                          <a:ea typeface="Meiryo UI" panose="020B0604030504040204" pitchFamily="50" charset="-128"/>
                        </a:rPr>
                        <a:t>E782K/N968K/R1015H</a:t>
                      </a:r>
                      <a:r>
                        <a:rPr kumimoji="1" lang="ja-JP" altLang="en-US" sz="1100" b="1" dirty="0" smtClean="0">
                          <a:latin typeface="Meiryo UI" panose="020B0604030504040204" pitchFamily="50" charset="-128"/>
                          <a:ea typeface="Meiryo UI" panose="020B0604030504040204" pitchFamily="50" charset="-128"/>
                        </a:rPr>
                        <a:t>）が導入された</a:t>
                      </a:r>
                      <a:r>
                        <a:rPr kumimoji="1" lang="en-US" altLang="ja-JP" sz="1100" b="1" dirty="0" err="1" smtClean="0">
                          <a:latin typeface="Meiryo UI" panose="020B0604030504040204" pitchFamily="50" charset="-128"/>
                          <a:ea typeface="Meiryo UI" panose="020B0604030504040204" pitchFamily="50" charset="-128"/>
                        </a:rPr>
                        <a:t>SaCas</a:t>
                      </a:r>
                      <a:r>
                        <a:rPr kumimoji="1" lang="ja-JP" altLang="en-US" sz="1100" b="1" dirty="0" smtClean="0">
                          <a:latin typeface="Meiryo UI" panose="020B0604030504040204" pitchFamily="50" charset="-128"/>
                          <a:ea typeface="Meiryo UI" panose="020B0604030504040204" pitchFamily="50" charset="-128"/>
                        </a:rPr>
                        <a:t>９。</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3344102470"/>
                  </a:ext>
                </a:extLst>
              </a:tr>
              <a:tr h="316260">
                <a:tc vMerge="1">
                  <a:txBody>
                    <a:bodyPr/>
                    <a:lstStyle/>
                    <a:p>
                      <a:endParaRPr kumimoji="1" lang="ja-JP" altLang="en-US" sz="1600" dirty="0">
                        <a:latin typeface="Cooper Black" panose="0208090404030B020404" pitchFamily="18" charset="0"/>
                      </a:endParaRPr>
                    </a:p>
                  </a:txBody>
                  <a:tcPr anchor="ctr"/>
                </a:tc>
                <a:tc>
                  <a:txBody>
                    <a:bodyPr/>
                    <a:lstStyle/>
                    <a:p>
                      <a:r>
                        <a:rPr kumimoji="1" lang="en-US" altLang="ja-JP" sz="1400" dirty="0" smtClean="0">
                          <a:latin typeface="UD デジタル 教科書体 NK-B" panose="02020700000000000000" pitchFamily="18" charset="-128"/>
                          <a:ea typeface="UD デジタル 教科書体 NK-B" panose="02020700000000000000" pitchFamily="18" charset="-128"/>
                        </a:rPr>
                        <a:t>eSaCas9</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1590951036"/>
                  </a:ext>
                </a:extLst>
              </a:tr>
              <a:tr h="289990">
                <a:tc>
                  <a:txBody>
                    <a:bodyPr/>
                    <a:lstStyle/>
                    <a:p>
                      <a:r>
                        <a:rPr kumimoji="1" lang="en-US" altLang="ja-JP" sz="1600" dirty="0" smtClean="0">
                          <a:latin typeface="Cooper Black" panose="0208090404030B020404" pitchFamily="18" charset="0"/>
                        </a:rPr>
                        <a:t>FnCas9</a:t>
                      </a:r>
                      <a:endParaRPr kumimoji="1" lang="ja-JP" altLang="en-US" sz="1600" dirty="0">
                        <a:latin typeface="Cooper Black" panose="0208090404030B020404" pitchFamily="18" charset="0"/>
                      </a:endParaRPr>
                    </a:p>
                  </a:txBody>
                  <a:tcPr anchor="ct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ja-JP" altLang="en-US" sz="1100" b="1" dirty="0" smtClean="0">
                          <a:solidFill>
                            <a:schemeClr val="tx1"/>
                          </a:solidFill>
                          <a:latin typeface="Meiryo UI" panose="020B0604030504040204" pitchFamily="50" charset="-128"/>
                          <a:ea typeface="Meiryo UI" panose="020B0604030504040204" pitchFamily="50" charset="-128"/>
                        </a:rPr>
                        <a:t>フランシセラ・ノビシダ菌（</a:t>
                      </a:r>
                      <a:r>
                        <a:rPr kumimoji="1" lang="en-US" altLang="ja-JP" sz="1100" b="1" dirty="0" smtClean="0">
                          <a:solidFill>
                            <a:srgbClr val="FF0000"/>
                          </a:solidFill>
                          <a:latin typeface="Meiryo UI" panose="020B0604030504040204" pitchFamily="50" charset="-128"/>
                          <a:ea typeface="Meiryo UI" panose="020B0604030504040204" pitchFamily="50" charset="-128"/>
                        </a:rPr>
                        <a:t>F</a:t>
                      </a:r>
                      <a:r>
                        <a:rPr kumimoji="1" lang="en-US" altLang="ja-JP" sz="1100" b="1" dirty="0" smtClean="0">
                          <a:latin typeface="Meiryo UI" panose="020B0604030504040204" pitchFamily="50" charset="-128"/>
                          <a:ea typeface="Meiryo UI" panose="020B0604030504040204" pitchFamily="50" charset="-128"/>
                        </a:rPr>
                        <a:t>rancisella </a:t>
                      </a:r>
                      <a:r>
                        <a:rPr kumimoji="1" lang="en-US" altLang="ja-JP" sz="1100" b="1" dirty="0" err="1" smtClean="0">
                          <a:solidFill>
                            <a:srgbClr val="FF0000"/>
                          </a:solidFill>
                          <a:latin typeface="Meiryo UI" panose="020B0604030504040204" pitchFamily="50" charset="-128"/>
                          <a:ea typeface="Meiryo UI" panose="020B0604030504040204" pitchFamily="50" charset="-128"/>
                        </a:rPr>
                        <a:t>n</a:t>
                      </a:r>
                      <a:r>
                        <a:rPr kumimoji="1" lang="en-US" altLang="ja-JP" sz="1100" b="1" dirty="0" err="1" smtClean="0">
                          <a:latin typeface="Meiryo UI" panose="020B0604030504040204" pitchFamily="50" charset="-128"/>
                          <a:ea typeface="Meiryo UI" panose="020B0604030504040204" pitchFamily="50" charset="-128"/>
                        </a:rPr>
                        <a:t>ovicida</a:t>
                      </a:r>
                      <a:r>
                        <a:rPr kumimoji="1" lang="ja-JP" altLang="en-US" sz="1100" b="1" dirty="0" smtClean="0">
                          <a:latin typeface="Meiryo UI" panose="020B0604030504040204" pitchFamily="50" charset="-128"/>
                          <a:ea typeface="Meiryo UI" panose="020B0604030504040204" pitchFamily="50" charset="-128"/>
                        </a:rPr>
                        <a:t>）から単離された</a:t>
                      </a:r>
                      <a:r>
                        <a:rPr kumimoji="1" lang="en-US" altLang="ja-JP" sz="1100" b="1" dirty="0" smtClean="0">
                          <a:latin typeface="Meiryo UI" panose="020B0604030504040204" pitchFamily="50" charset="-128"/>
                          <a:ea typeface="Meiryo UI" panose="020B0604030504040204" pitchFamily="50" charset="-128"/>
                        </a:rPr>
                        <a:t>Cas9</a:t>
                      </a:r>
                      <a:r>
                        <a:rPr kumimoji="1" lang="ja-JP" altLang="en-US" sz="1100" b="1" dirty="0" err="1"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PAM</a:t>
                      </a:r>
                      <a:r>
                        <a:rPr kumimoji="1" lang="ja-JP" altLang="en-US" sz="1100" b="1" dirty="0" smtClean="0">
                          <a:latin typeface="Meiryo UI" panose="020B0604030504040204" pitchFamily="50" charset="-128"/>
                          <a:ea typeface="Meiryo UI" panose="020B0604030504040204" pitchFamily="50" charset="-128"/>
                        </a:rPr>
                        <a:t>は </a:t>
                      </a:r>
                      <a:r>
                        <a:rPr kumimoji="1" lang="en-US" altLang="ja-JP" sz="1100" b="1" dirty="0" smtClean="0">
                          <a:latin typeface="Meiryo UI" panose="020B0604030504040204" pitchFamily="50" charset="-128"/>
                          <a:ea typeface="Meiryo UI" panose="020B0604030504040204" pitchFamily="50" charset="-128"/>
                        </a:rPr>
                        <a:t>NGG</a:t>
                      </a:r>
                      <a:r>
                        <a:rPr kumimoji="1" lang="ja-JP" altLang="en-US" sz="1100" b="1" dirty="0" err="1" smtClean="0">
                          <a:latin typeface="Meiryo UI" panose="020B0604030504040204" pitchFamily="50" charset="-128"/>
                          <a:ea typeface="Meiryo UI" panose="020B0604030504040204" pitchFamily="50" charset="-128"/>
                        </a:rPr>
                        <a:t>。</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166980924"/>
                  </a:ext>
                </a:extLst>
              </a:tr>
              <a:tr h="289990">
                <a:tc>
                  <a:txBody>
                    <a:bodyPr/>
                    <a:lstStyle/>
                    <a:p>
                      <a:r>
                        <a:rPr kumimoji="1" lang="en-US" altLang="ja-JP" sz="1600" dirty="0" smtClean="0">
                          <a:latin typeface="Cooper Black" panose="0208090404030B020404" pitchFamily="18" charset="0"/>
                        </a:rPr>
                        <a:t>CjCas9</a:t>
                      </a:r>
                      <a:endParaRPr kumimoji="1" lang="ja-JP" altLang="en-US" sz="1600" dirty="0">
                        <a:latin typeface="Cooper Black" panose="0208090404030B020404" pitchFamily="18" charset="0"/>
                      </a:endParaRPr>
                    </a:p>
                  </a:txBody>
                  <a:tcPr anchor="ct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lang="ja-JP" altLang="en-US" sz="1100" b="1" dirty="0" smtClean="0">
                          <a:solidFill>
                            <a:schemeClr val="tx1"/>
                          </a:solidFill>
                          <a:latin typeface="Meiryo UI" panose="020B0604030504040204" pitchFamily="50" charset="-128"/>
                          <a:ea typeface="Meiryo UI" panose="020B0604030504040204" pitchFamily="50" charset="-128"/>
                        </a:rPr>
                        <a:t>カンピロバクター・ジェジュニ菌（</a:t>
                      </a:r>
                      <a:r>
                        <a:rPr lang="en-US" altLang="ja-JP" sz="1100" b="1" dirty="0" smtClean="0">
                          <a:solidFill>
                            <a:srgbClr val="FF0000"/>
                          </a:solidFill>
                          <a:latin typeface="Meiryo UI" panose="020B0604030504040204" pitchFamily="50" charset="-128"/>
                          <a:ea typeface="Meiryo UI" panose="020B0604030504040204" pitchFamily="50" charset="-128"/>
                        </a:rPr>
                        <a:t>C</a:t>
                      </a:r>
                      <a:r>
                        <a:rPr lang="en-US" altLang="ja-JP" sz="1100" b="1" dirty="0" smtClean="0">
                          <a:latin typeface="Meiryo UI" panose="020B0604030504040204" pitchFamily="50" charset="-128"/>
                          <a:ea typeface="Meiryo UI" panose="020B0604030504040204" pitchFamily="50" charset="-128"/>
                        </a:rPr>
                        <a:t>ampylobacter </a:t>
                      </a:r>
                      <a:r>
                        <a:rPr lang="en-US" altLang="ja-JP" sz="1100" b="1" dirty="0" err="1" smtClean="0">
                          <a:solidFill>
                            <a:srgbClr val="FF0000"/>
                          </a:solidFill>
                          <a:latin typeface="Meiryo UI" panose="020B0604030504040204" pitchFamily="50" charset="-128"/>
                          <a:ea typeface="Meiryo UI" panose="020B0604030504040204" pitchFamily="50" charset="-128"/>
                        </a:rPr>
                        <a:t>j</a:t>
                      </a:r>
                      <a:r>
                        <a:rPr lang="en-US" altLang="ja-JP" sz="1100" b="1" dirty="0" err="1" smtClean="0">
                          <a:latin typeface="Meiryo UI" panose="020B0604030504040204" pitchFamily="50" charset="-128"/>
                          <a:ea typeface="Meiryo UI" panose="020B0604030504040204" pitchFamily="50" charset="-128"/>
                        </a:rPr>
                        <a:t>ejuni</a:t>
                      </a:r>
                      <a:r>
                        <a:rPr lang="ja-JP" altLang="en-US" sz="1100" b="1" dirty="0" smtClean="0">
                          <a:latin typeface="Meiryo UI" panose="020B0604030504040204" pitchFamily="50" charset="-128"/>
                          <a:ea typeface="Meiryo UI" panose="020B0604030504040204" pitchFamily="50" charset="-128"/>
                        </a:rPr>
                        <a:t>）から単離された</a:t>
                      </a:r>
                      <a:r>
                        <a:rPr lang="en-US" altLang="ja-JP" sz="1100" b="1" dirty="0" smtClean="0">
                          <a:latin typeface="Meiryo UI" panose="020B0604030504040204" pitchFamily="50" charset="-128"/>
                          <a:ea typeface="Meiryo UI" panose="020B0604030504040204" pitchFamily="50" charset="-128"/>
                        </a:rPr>
                        <a:t>Cas9</a:t>
                      </a:r>
                      <a:r>
                        <a:rPr lang="ja-JP" altLang="en-US" sz="1100" b="1" dirty="0" err="1" smtClean="0">
                          <a:latin typeface="Meiryo UI" panose="020B0604030504040204" pitchFamily="50" charset="-128"/>
                          <a:ea typeface="Meiryo UI" panose="020B0604030504040204" pitchFamily="50" charset="-128"/>
                        </a:rPr>
                        <a:t>。</a:t>
                      </a:r>
                      <a:endParaRPr lang="en-US" altLang="ja-JP" sz="1100" b="1" dirty="0" smtClean="0">
                        <a:latin typeface="Meiryo UI" panose="020B0604030504040204" pitchFamily="50" charset="-128"/>
                        <a:ea typeface="Meiryo UI" panose="020B0604030504040204" pitchFamily="50" charset="-128"/>
                      </a:endParaRPr>
                    </a:p>
                    <a:p>
                      <a:r>
                        <a:rPr lang="en-US" altLang="ja-JP" sz="1100" b="1" dirty="0" smtClean="0">
                          <a:latin typeface="Meiryo UI" panose="020B0604030504040204" pitchFamily="50" charset="-128"/>
                          <a:ea typeface="Meiryo UI" panose="020B0604030504040204" pitchFamily="50" charset="-128"/>
                        </a:rPr>
                        <a:t>PAM</a:t>
                      </a:r>
                      <a:r>
                        <a:rPr lang="ja-JP" altLang="en-US" sz="1100" b="1" dirty="0" smtClean="0">
                          <a:latin typeface="Meiryo UI" panose="020B0604030504040204" pitchFamily="50" charset="-128"/>
                          <a:ea typeface="Meiryo UI" panose="020B0604030504040204" pitchFamily="50" charset="-128"/>
                        </a:rPr>
                        <a:t>は </a:t>
                      </a:r>
                      <a:r>
                        <a:rPr lang="en-US" altLang="ja-JP" sz="1100" b="1" dirty="0" smtClean="0">
                          <a:latin typeface="Meiryo UI" panose="020B0604030504040204" pitchFamily="50" charset="-128"/>
                          <a:ea typeface="Meiryo UI" panose="020B0604030504040204" pitchFamily="50" charset="-128"/>
                        </a:rPr>
                        <a:t>NNNVRYM</a:t>
                      </a:r>
                      <a:r>
                        <a:rPr lang="ja-JP" altLang="en-US" sz="1100" b="1" dirty="0" smtClean="0">
                          <a:latin typeface="Meiryo UI" panose="020B0604030504040204" pitchFamily="50" charset="-128"/>
                          <a:ea typeface="Meiryo UI" panose="020B0604030504040204" pitchFamily="50" charset="-128"/>
                        </a:rPr>
                        <a:t>（</a:t>
                      </a:r>
                      <a:r>
                        <a:rPr lang="en-US" altLang="ja-JP" sz="1100" b="1" dirty="0" smtClean="0">
                          <a:latin typeface="Meiryo UI" panose="020B0604030504040204" pitchFamily="50" charset="-128"/>
                          <a:ea typeface="Meiryo UI" panose="020B0604030504040204" pitchFamily="50" charset="-128"/>
                        </a:rPr>
                        <a:t>V: A or C or G</a:t>
                      </a:r>
                      <a:r>
                        <a:rPr lang="ja-JP" altLang="en-US" sz="1100" b="1" dirty="0" err="1" smtClean="0">
                          <a:latin typeface="Meiryo UI" panose="020B0604030504040204" pitchFamily="50" charset="-128"/>
                          <a:ea typeface="Meiryo UI" panose="020B0604030504040204" pitchFamily="50" charset="-128"/>
                        </a:rPr>
                        <a:t>、</a:t>
                      </a:r>
                      <a:r>
                        <a:rPr lang="en-US" altLang="ja-JP" sz="1100" b="1" dirty="0" smtClean="0">
                          <a:latin typeface="Meiryo UI" panose="020B0604030504040204" pitchFamily="50" charset="-128"/>
                          <a:ea typeface="Meiryo UI" panose="020B0604030504040204" pitchFamily="50" charset="-128"/>
                        </a:rPr>
                        <a:t>, R: A or G</a:t>
                      </a:r>
                      <a:r>
                        <a:rPr lang="ja-JP" altLang="en-US" sz="1100" b="1" dirty="0" err="1"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Y: C or T</a:t>
                      </a:r>
                      <a:r>
                        <a:rPr lang="ja-JP" altLang="en-US" sz="1100" b="1" dirty="0" err="1" smtClean="0">
                          <a:latin typeface="Meiryo UI" panose="020B0604030504040204" pitchFamily="50" charset="-128"/>
                          <a:ea typeface="Meiryo UI" panose="020B0604030504040204" pitchFamily="50" charset="-128"/>
                        </a:rPr>
                        <a:t>、</a:t>
                      </a:r>
                      <a:r>
                        <a:rPr lang="ja-JP" altLang="en-US" sz="1100" b="1" dirty="0" smtClean="0">
                          <a:latin typeface="Meiryo UI" panose="020B0604030504040204" pitchFamily="50" charset="-128"/>
                          <a:ea typeface="Meiryo UI" panose="020B0604030504040204" pitchFamily="50" charset="-128"/>
                        </a:rPr>
                        <a:t> </a:t>
                      </a:r>
                      <a:r>
                        <a:rPr lang="en-US" altLang="ja-JP" sz="1100" b="1" dirty="0" smtClean="0">
                          <a:latin typeface="Meiryo UI" panose="020B0604030504040204" pitchFamily="50" charset="-128"/>
                          <a:ea typeface="Meiryo UI" panose="020B0604030504040204" pitchFamily="50" charset="-128"/>
                        </a:rPr>
                        <a:t>M: A or C</a:t>
                      </a:r>
                      <a:r>
                        <a:rPr lang="ja-JP" altLang="en-US" sz="1100" b="1" dirty="0" smtClean="0">
                          <a:latin typeface="Meiryo UI" panose="020B0604030504040204" pitchFamily="50" charset="-128"/>
                          <a:ea typeface="Meiryo UI" panose="020B0604030504040204" pitchFamily="50" charset="-128"/>
                        </a:rPr>
                        <a:t>）若しくは</a:t>
                      </a:r>
                      <a:r>
                        <a:rPr lang="en-US" altLang="ja-JP" sz="1100" b="1" dirty="0" smtClean="0">
                          <a:latin typeface="Meiryo UI" panose="020B0604030504040204" pitchFamily="50" charset="-128"/>
                          <a:ea typeface="Meiryo UI" panose="020B0604030504040204" pitchFamily="50" charset="-128"/>
                        </a:rPr>
                        <a:t>NNNNACAC</a:t>
                      </a:r>
                      <a:r>
                        <a:rPr lang="ja-JP" altLang="en-US" sz="1100" b="1" dirty="0" err="1" smtClean="0">
                          <a:latin typeface="Meiryo UI" panose="020B0604030504040204" pitchFamily="50" charset="-128"/>
                          <a:ea typeface="Meiryo UI" panose="020B0604030504040204" pitchFamily="50" charset="-128"/>
                        </a:rPr>
                        <a:t>。</a:t>
                      </a:r>
                      <a:endParaRPr lang="en-US" altLang="ja-JP" sz="1100" b="1" dirty="0" smtClean="0">
                        <a:latin typeface="Meiryo UI" panose="020B0604030504040204" pitchFamily="50" charset="-128"/>
                        <a:ea typeface="Meiryo UI" panose="020B0604030504040204" pitchFamily="50" charset="-128"/>
                      </a:endParaRPr>
                    </a:p>
                    <a:p>
                      <a:r>
                        <a:rPr lang="ja-JP" altLang="en-US" sz="1100" b="1" dirty="0" smtClean="0">
                          <a:latin typeface="Meiryo UI" panose="020B0604030504040204" pitchFamily="50" charset="-128"/>
                          <a:ea typeface="Meiryo UI" panose="020B0604030504040204" pitchFamily="50" charset="-128"/>
                        </a:rPr>
                        <a:t>最も小さい</a:t>
                      </a:r>
                      <a:r>
                        <a:rPr lang="en-US" altLang="ja-JP" sz="1100" b="1" dirty="0" smtClean="0">
                          <a:latin typeface="Meiryo UI" panose="020B0604030504040204" pitchFamily="50" charset="-128"/>
                          <a:ea typeface="Meiryo UI" panose="020B0604030504040204" pitchFamily="50" charset="-128"/>
                        </a:rPr>
                        <a:t>Cas9</a:t>
                      </a:r>
                      <a:r>
                        <a:rPr lang="ja-JP" altLang="en-US" sz="1100" b="1" dirty="0" smtClean="0">
                          <a:latin typeface="Meiryo UI" panose="020B0604030504040204" pitchFamily="50" charset="-128"/>
                          <a:ea typeface="Meiryo UI" panose="020B0604030504040204" pitchFamily="50" charset="-128"/>
                        </a:rPr>
                        <a:t>であることから</a:t>
                      </a:r>
                      <a:r>
                        <a:rPr lang="ja-JP" altLang="en-US" sz="1100" b="1" dirty="0" smtClean="0">
                          <a:solidFill>
                            <a:srgbClr val="C00000"/>
                          </a:solidFill>
                          <a:latin typeface="Meiryo UI" panose="020B0604030504040204" pitchFamily="50" charset="-128"/>
                          <a:ea typeface="Meiryo UI" panose="020B0604030504040204" pitchFamily="50" charset="-128"/>
                        </a:rPr>
                        <a:t>ミトコンドリア</a:t>
                      </a:r>
                      <a:r>
                        <a:rPr lang="en-US" altLang="ja-JP" sz="1100" b="1" dirty="0" smtClean="0">
                          <a:solidFill>
                            <a:srgbClr val="C00000"/>
                          </a:solidFill>
                          <a:latin typeface="Meiryo UI" panose="020B0604030504040204" pitchFamily="50" charset="-128"/>
                          <a:ea typeface="Meiryo UI" panose="020B0604030504040204" pitchFamily="50" charset="-128"/>
                        </a:rPr>
                        <a:t>DNA</a:t>
                      </a:r>
                      <a:r>
                        <a:rPr lang="ja-JP" altLang="en-US" sz="1100" b="1" dirty="0" smtClean="0">
                          <a:solidFill>
                            <a:srgbClr val="C00000"/>
                          </a:solidFill>
                          <a:latin typeface="Meiryo UI" panose="020B0604030504040204" pitchFamily="50" charset="-128"/>
                          <a:ea typeface="Meiryo UI" panose="020B0604030504040204" pitchFamily="50" charset="-128"/>
                        </a:rPr>
                        <a:t>編集に利用可能では</a:t>
                      </a:r>
                      <a:r>
                        <a:rPr lang="ja-JP" altLang="en-US" sz="1100" b="1" dirty="0" smtClean="0">
                          <a:latin typeface="Meiryo UI" panose="020B0604030504040204" pitchFamily="50" charset="-128"/>
                          <a:ea typeface="Meiryo UI" panose="020B0604030504040204" pitchFamily="50" charset="-128"/>
                        </a:rPr>
                        <a:t>と言われている。</a:t>
                      </a:r>
                      <a:endParaRPr lang="en-US" altLang="ja-JP" sz="1100" b="1" dirty="0" smtClean="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3422051617"/>
                  </a:ext>
                </a:extLst>
              </a:tr>
              <a:tr h="289990">
                <a:tc>
                  <a:txBody>
                    <a:bodyPr/>
                    <a:lstStyle/>
                    <a:p>
                      <a:r>
                        <a:rPr kumimoji="1" lang="en-US" altLang="ja-JP" sz="1600" dirty="0" smtClean="0">
                          <a:latin typeface="Cooper Black" panose="0208090404030B020404" pitchFamily="18" charset="0"/>
                        </a:rPr>
                        <a:t>AsCas9</a:t>
                      </a:r>
                      <a:endParaRPr kumimoji="1" lang="ja-JP" altLang="en-US" sz="1600" dirty="0">
                        <a:latin typeface="Cooper Black" panose="0208090404030B020404" pitchFamily="18" charset="0"/>
                      </a:endParaRPr>
                    </a:p>
                  </a:txBody>
                  <a:tcPr anchor="ct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3167723616"/>
                  </a:ext>
                </a:extLst>
              </a:tr>
              <a:tr h="289990">
                <a:tc>
                  <a:txBody>
                    <a:bodyPr/>
                    <a:lstStyle/>
                    <a:p>
                      <a:r>
                        <a:rPr kumimoji="1" lang="en-US" altLang="ja-JP" sz="1600" dirty="0" smtClean="0">
                          <a:latin typeface="Cooper Black" panose="0208090404030B020404" pitchFamily="18" charset="0"/>
                        </a:rPr>
                        <a:t>xCas9</a:t>
                      </a:r>
                      <a:endParaRPr kumimoji="1" lang="ja-JP" altLang="en-US" sz="1600" dirty="0">
                        <a:latin typeface="Cooper Black" panose="0208090404030B020404" pitchFamily="18" charset="0"/>
                      </a:endParaRPr>
                    </a:p>
                  </a:txBody>
                  <a:tcPr anchor="ct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r>
                        <a:rPr kumimoji="1" lang="en-US" altLang="ja-JP" sz="1100" b="1" dirty="0" smtClean="0">
                          <a:latin typeface="Meiryo UI" panose="020B0604030504040204" pitchFamily="50" charset="-128"/>
                          <a:ea typeface="Meiryo UI" panose="020B0604030504040204" pitchFamily="50" charset="-128"/>
                        </a:rPr>
                        <a:t>xCas9</a:t>
                      </a:r>
                      <a:r>
                        <a:rPr kumimoji="1" lang="ja-JP" altLang="en-US" sz="1100" b="1" dirty="0" smtClean="0">
                          <a:latin typeface="Meiryo UI" panose="020B0604030504040204" pitchFamily="50" charset="-128"/>
                          <a:ea typeface="Meiryo UI" panose="020B0604030504040204" pitchFamily="50" charset="-128"/>
                        </a:rPr>
                        <a:t>は、</a:t>
                      </a:r>
                      <a:r>
                        <a:rPr kumimoji="1" lang="en-US" altLang="ja-JP" sz="1100" b="1" dirty="0" smtClean="0">
                          <a:latin typeface="Meiryo UI" panose="020B0604030504040204" pitchFamily="50" charset="-128"/>
                          <a:ea typeface="Meiryo UI" panose="020B0604030504040204" pitchFamily="50" charset="-128"/>
                        </a:rPr>
                        <a:t>Phage-Associated continuous Evolution</a:t>
                      </a:r>
                      <a:r>
                        <a:rPr kumimoji="1" lang="ja-JP" altLang="en-US" sz="1100" b="1" dirty="0"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PACE: </a:t>
                      </a:r>
                      <a:r>
                        <a:rPr kumimoji="1" lang="ja-JP" altLang="en-US" sz="1100" b="1" dirty="0" smtClean="0">
                          <a:latin typeface="Meiryo UI" panose="020B0604030504040204" pitchFamily="50" charset="-128"/>
                          <a:ea typeface="Meiryo UI" panose="020B0604030504040204" pitchFamily="50" charset="-128"/>
                        </a:rPr>
                        <a:t>ファージによる連続分子進化法）を</a:t>
                      </a:r>
                      <a:r>
                        <a:rPr kumimoji="1" lang="en-US" altLang="ja-JP" sz="1100" b="1" dirty="0" smtClean="0">
                          <a:latin typeface="Meiryo UI" panose="020B0604030504040204" pitchFamily="50" charset="-128"/>
                          <a:ea typeface="Meiryo UI" panose="020B0604030504040204" pitchFamily="50" charset="-128"/>
                        </a:rPr>
                        <a:t>SpCas9</a:t>
                      </a:r>
                      <a:r>
                        <a:rPr kumimoji="1" lang="ja-JP" altLang="en-US" sz="1100" b="1" dirty="0" smtClean="0">
                          <a:latin typeface="Meiryo UI" panose="020B0604030504040204" pitchFamily="50" charset="-128"/>
                          <a:ea typeface="Meiryo UI" panose="020B0604030504040204" pitchFamily="50" charset="-128"/>
                        </a:rPr>
                        <a:t>に適応し、</a:t>
                      </a:r>
                      <a:r>
                        <a:rPr kumimoji="1" lang="en-US" altLang="ja-JP" sz="1100" b="1" dirty="0" smtClean="0">
                          <a:latin typeface="Meiryo UI" panose="020B0604030504040204" pitchFamily="50" charset="-128"/>
                          <a:ea typeface="Meiryo UI" panose="020B0604030504040204" pitchFamily="50" charset="-128"/>
                        </a:rPr>
                        <a:t>NG</a:t>
                      </a:r>
                      <a:r>
                        <a:rPr kumimoji="1" lang="ja-JP" altLang="en-US" sz="1100" b="1" dirty="0" err="1"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GAA</a:t>
                      </a:r>
                      <a:r>
                        <a:rPr kumimoji="1" lang="ja-JP" altLang="en-US" sz="1100" b="1" dirty="0" err="1"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 GAT</a:t>
                      </a:r>
                      <a:r>
                        <a:rPr kumimoji="1" lang="ja-JP" altLang="en-US" sz="1100" b="1" dirty="0" smtClean="0">
                          <a:latin typeface="Meiryo UI" panose="020B0604030504040204" pitchFamily="50" charset="-128"/>
                          <a:ea typeface="Meiryo UI" panose="020B0604030504040204" pitchFamily="50" charset="-128"/>
                        </a:rPr>
                        <a:t>を</a:t>
                      </a:r>
                      <a:r>
                        <a:rPr kumimoji="1" lang="en-US" altLang="ja-JP" sz="1100" b="1" dirty="0" smtClean="0">
                          <a:latin typeface="Meiryo UI" panose="020B0604030504040204" pitchFamily="50" charset="-128"/>
                          <a:ea typeface="Meiryo UI" panose="020B0604030504040204" pitchFamily="50" charset="-128"/>
                        </a:rPr>
                        <a:t>PAM</a:t>
                      </a:r>
                      <a:r>
                        <a:rPr kumimoji="1" lang="ja-JP" altLang="en-US" sz="1100" b="1" dirty="0" smtClean="0">
                          <a:latin typeface="Meiryo UI" panose="020B0604030504040204" pitchFamily="50" charset="-128"/>
                          <a:ea typeface="Meiryo UI" panose="020B0604030504040204" pitchFamily="50" charset="-128"/>
                        </a:rPr>
                        <a:t>として認識できる。</a:t>
                      </a:r>
                      <a:r>
                        <a:rPr kumimoji="1" lang="en-US" altLang="ja-JP" sz="1100" b="1" dirty="0" smtClean="0">
                          <a:latin typeface="Meiryo UI" panose="020B0604030504040204" pitchFamily="50" charset="-128"/>
                          <a:ea typeface="Meiryo UI" panose="020B0604030504040204" pitchFamily="50" charset="-128"/>
                        </a:rPr>
                        <a:t>xCas9 3.7</a:t>
                      </a:r>
                      <a:r>
                        <a:rPr kumimoji="1" lang="ja-JP" altLang="en-US" sz="1100" b="1" dirty="0" smtClean="0">
                          <a:latin typeface="Meiryo UI" panose="020B0604030504040204" pitchFamily="50" charset="-128"/>
                          <a:ea typeface="Meiryo UI" panose="020B0604030504040204" pitchFamily="50" charset="-128"/>
                        </a:rPr>
                        <a:t>は，</a:t>
                      </a:r>
                      <a:r>
                        <a:rPr kumimoji="1" lang="en-US" altLang="ja-JP" sz="1100" b="1" dirty="0" smtClean="0">
                          <a:latin typeface="Meiryo UI" panose="020B0604030504040204" pitchFamily="50" charset="-128"/>
                          <a:ea typeface="Meiryo UI" panose="020B0604030504040204" pitchFamily="50" charset="-128"/>
                        </a:rPr>
                        <a:t>SpCas9</a:t>
                      </a:r>
                      <a:r>
                        <a:rPr kumimoji="1" lang="ja-JP" altLang="en-US" sz="1100" b="1" dirty="0" smtClean="0">
                          <a:latin typeface="Meiryo UI" panose="020B0604030504040204" pitchFamily="50" charset="-128"/>
                          <a:ea typeface="Meiryo UI" panose="020B0604030504040204" pitchFamily="50" charset="-128"/>
                        </a:rPr>
                        <a:t>に対して</a:t>
                      </a:r>
                      <a:r>
                        <a:rPr kumimoji="1" lang="en-US" altLang="ja-JP" sz="1100" b="1" dirty="0" smtClean="0">
                          <a:latin typeface="Meiryo UI" panose="020B0604030504040204" pitchFamily="50" charset="-128"/>
                          <a:ea typeface="Meiryo UI" panose="020B0604030504040204" pitchFamily="50" charset="-128"/>
                        </a:rPr>
                        <a:t>7</a:t>
                      </a:r>
                      <a:r>
                        <a:rPr kumimoji="1" lang="ja-JP" altLang="en-US" sz="1100" b="1" dirty="0" smtClean="0">
                          <a:latin typeface="Meiryo UI" panose="020B0604030504040204" pitchFamily="50" charset="-128"/>
                          <a:ea typeface="Meiryo UI" panose="020B0604030504040204" pitchFamily="50" charset="-128"/>
                        </a:rPr>
                        <a:t>箇所の変異（</a:t>
                      </a:r>
                      <a:r>
                        <a:rPr kumimoji="1" lang="en-US" altLang="ja-JP" sz="1100" b="1" dirty="0" smtClean="0">
                          <a:latin typeface="Meiryo UI" panose="020B0604030504040204" pitchFamily="50" charset="-128"/>
                          <a:ea typeface="Meiryo UI" panose="020B0604030504040204" pitchFamily="50" charset="-128"/>
                        </a:rPr>
                        <a:t>A262T/R324L/S409I/E480K/E543D/M694I/E1219V</a:t>
                      </a:r>
                      <a:r>
                        <a:rPr kumimoji="1" lang="ja-JP" altLang="en-US" sz="1100" b="1" dirty="0" smtClean="0">
                          <a:latin typeface="Meiryo UI" panose="020B0604030504040204" pitchFamily="50" charset="-128"/>
                          <a:ea typeface="Meiryo UI" panose="020B0604030504040204" pitchFamily="50" charset="-128"/>
                        </a:rPr>
                        <a:t>）を持ち、ヒト培養細胞において標的配列に変異導入活性を持つだけでなく、</a:t>
                      </a:r>
                      <a:r>
                        <a:rPr kumimoji="1" lang="en-US" altLang="ja-JP" sz="1100" b="1" dirty="0" smtClean="0">
                          <a:latin typeface="Meiryo UI" panose="020B0604030504040204" pitchFamily="50" charset="-128"/>
                          <a:ea typeface="Meiryo UI" panose="020B0604030504040204" pitchFamily="50" charset="-128"/>
                        </a:rPr>
                        <a:t>xCas9</a:t>
                      </a:r>
                      <a:r>
                        <a:rPr kumimoji="1" lang="ja-JP" altLang="en-US" sz="1100" b="1" dirty="0" smtClean="0">
                          <a:latin typeface="Meiryo UI" panose="020B0604030504040204" pitchFamily="50" charset="-128"/>
                          <a:ea typeface="Meiryo UI" panose="020B0604030504040204" pitchFamily="50" charset="-128"/>
                        </a:rPr>
                        <a:t>と</a:t>
                      </a:r>
                      <a:r>
                        <a:rPr kumimoji="1" lang="en-US" altLang="ja-JP" sz="1100" b="1" dirty="0" smtClean="0">
                          <a:latin typeface="Meiryo UI" panose="020B0604030504040204" pitchFamily="50" charset="-128"/>
                          <a:ea typeface="Meiryo UI" panose="020B0604030504040204" pitchFamily="50" charset="-128"/>
                        </a:rPr>
                        <a:t>base editor architecture</a:t>
                      </a:r>
                      <a:r>
                        <a:rPr kumimoji="1" lang="ja-JP" altLang="en-US" sz="1100" b="1" dirty="0" smtClean="0">
                          <a:latin typeface="Meiryo UI" panose="020B0604030504040204" pitchFamily="50" charset="-128"/>
                          <a:ea typeface="Meiryo UI" panose="020B0604030504040204" pitchFamily="50" charset="-128"/>
                        </a:rPr>
                        <a:t>（</a:t>
                      </a:r>
                      <a:r>
                        <a:rPr kumimoji="1" lang="en-US" altLang="ja-JP" sz="1100" b="1" dirty="0" smtClean="0">
                          <a:latin typeface="Meiryo UI" panose="020B0604030504040204" pitchFamily="50" charset="-128"/>
                          <a:ea typeface="Meiryo UI" panose="020B0604030504040204" pitchFamily="50" charset="-128"/>
                        </a:rPr>
                        <a:t>BE3</a:t>
                      </a:r>
                      <a:r>
                        <a:rPr kumimoji="1" lang="ja-JP" altLang="en-US" sz="1100" b="1" dirty="0" smtClean="0">
                          <a:latin typeface="Meiryo UI" panose="020B0604030504040204" pitchFamily="50" charset="-128"/>
                          <a:ea typeface="Meiryo UI" panose="020B0604030504040204" pitchFamily="50" charset="-128"/>
                        </a:rPr>
                        <a:t>）あるいは</a:t>
                      </a:r>
                      <a:r>
                        <a:rPr kumimoji="1" lang="en-US" altLang="ja-JP" sz="1100" b="1" dirty="0" smtClean="0">
                          <a:latin typeface="Meiryo UI" panose="020B0604030504040204" pitchFamily="50" charset="-128"/>
                          <a:ea typeface="Meiryo UI" panose="020B0604030504040204" pitchFamily="50" charset="-128"/>
                        </a:rPr>
                        <a:t>ABE</a:t>
                      </a:r>
                      <a:r>
                        <a:rPr kumimoji="1" lang="ja-JP" altLang="en-US" sz="1100" b="1" dirty="0" err="1" smtClean="0">
                          <a:latin typeface="Meiryo UI" panose="020B0604030504040204" pitchFamily="50" charset="-128"/>
                          <a:ea typeface="Meiryo UI" panose="020B0604030504040204" pitchFamily="50" charset="-128"/>
                        </a:rPr>
                        <a:t>を融</a:t>
                      </a:r>
                      <a:r>
                        <a:rPr kumimoji="1" lang="ja-JP" altLang="en-US" sz="1100" b="1" dirty="0" smtClean="0">
                          <a:latin typeface="Meiryo UI" panose="020B0604030504040204" pitchFamily="50" charset="-128"/>
                          <a:ea typeface="Meiryo UI" panose="020B0604030504040204" pitchFamily="50" charset="-128"/>
                        </a:rPr>
                        <a:t>合させることで標的配列にあるシトシンをチミンにあるいはアデニンからグアニンに塩基置換できる。</a:t>
                      </a:r>
                      <a:endParaRPr kumimoji="1" lang="ja-JP" altLang="en-US" sz="1100" b="1" dirty="0">
                        <a:latin typeface="Meiryo UI" panose="020B0604030504040204" pitchFamily="50" charset="-128"/>
                        <a:ea typeface="Meiryo UI" panose="020B0604030504040204" pitchFamily="50" charset="-128"/>
                      </a:endParaRPr>
                    </a:p>
                  </a:txBody>
                  <a:tcPr anchor="b"/>
                </a:tc>
                <a:extLst>
                  <a:ext uri="{0D108BD9-81ED-4DB2-BD59-A6C34878D82A}">
                    <a16:rowId xmlns:a16="http://schemas.microsoft.com/office/drawing/2014/main" val="3117599362"/>
                  </a:ext>
                </a:extLst>
              </a:tr>
            </a:tbl>
          </a:graphicData>
        </a:graphic>
      </p:graphicFrame>
    </p:spTree>
    <p:extLst>
      <p:ext uri="{BB962C8B-B14F-4D97-AF65-F5344CB8AC3E}">
        <p14:creationId xmlns:p14="http://schemas.microsoft.com/office/powerpoint/2010/main" val="32420515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2100650" y="817329"/>
          <a:ext cx="8800756" cy="5521960"/>
        </p:xfrm>
        <a:graphic>
          <a:graphicData uri="http://schemas.openxmlformats.org/drawingml/2006/table">
            <a:tbl>
              <a:tblPr firstRow="1" bandRow="1">
                <a:tableStyleId>{74C1A8A3-306A-4EB7-A6B1-4F7E0EB9C5D6}</a:tableStyleId>
              </a:tblPr>
              <a:tblGrid>
                <a:gridCol w="1626356">
                  <a:extLst>
                    <a:ext uri="{9D8B030D-6E8A-4147-A177-3AD203B41FA5}">
                      <a16:colId xmlns:a16="http://schemas.microsoft.com/office/drawing/2014/main" val="2378182920"/>
                    </a:ext>
                  </a:extLst>
                </a:gridCol>
                <a:gridCol w="3423438">
                  <a:extLst>
                    <a:ext uri="{9D8B030D-6E8A-4147-A177-3AD203B41FA5}">
                      <a16:colId xmlns:a16="http://schemas.microsoft.com/office/drawing/2014/main" val="1163885104"/>
                    </a:ext>
                  </a:extLst>
                </a:gridCol>
                <a:gridCol w="3750962">
                  <a:extLst>
                    <a:ext uri="{9D8B030D-6E8A-4147-A177-3AD203B41FA5}">
                      <a16:colId xmlns:a16="http://schemas.microsoft.com/office/drawing/2014/main" val="2254647569"/>
                    </a:ext>
                  </a:extLst>
                </a:gridCol>
              </a:tblGrid>
              <a:tr h="0">
                <a:tc>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gridSpan="2">
                  <a:txBody>
                    <a:bodyPr/>
                    <a:lstStyle/>
                    <a:p>
                      <a:pPr algn="ctr"/>
                      <a:r>
                        <a:rPr kumimoji="1" lang="en-US" altLang="ja-JP" dirty="0" smtClean="0">
                          <a:latin typeface="UD デジタル 教科書体 NK-B" panose="02020700000000000000" pitchFamily="18" charset="-128"/>
                          <a:ea typeface="UD デジタル 教科書体 NK-B" panose="02020700000000000000" pitchFamily="18" charset="-128"/>
                        </a:rPr>
                        <a:t>DNA</a:t>
                      </a:r>
                      <a:r>
                        <a:rPr kumimoji="1" lang="ja-JP" altLang="en-US" dirty="0" smtClean="0">
                          <a:latin typeface="UD デジタル 教科書体 NK-B" panose="02020700000000000000" pitchFamily="18" charset="-128"/>
                          <a:ea typeface="UD デジタル 教科書体 NK-B" panose="02020700000000000000" pitchFamily="18" charset="-128"/>
                        </a:rPr>
                        <a:t>を切らずに塩基を変換する技術</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h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531773029"/>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latin typeface="Cooper Black" panose="0208090404030B020404" pitchFamily="18" charset="0"/>
                          <a:ea typeface="UD デジタル 教科書体 NK-B" panose="02020700000000000000" pitchFamily="18" charset="-128"/>
                        </a:rPr>
                        <a:t>                      Base</a:t>
                      </a:r>
                      <a:r>
                        <a:rPr kumimoji="1" lang="ja-JP" altLang="en-US" sz="2400" dirty="0" smtClean="0">
                          <a:latin typeface="Cooper Black" panose="0208090404030B020404" pitchFamily="18" charset="0"/>
                          <a:ea typeface="UD デジタル 教科書体 NK-B" panose="02020700000000000000" pitchFamily="18" charset="-128"/>
                        </a:rPr>
                        <a:t> </a:t>
                      </a:r>
                      <a:r>
                        <a:rPr kumimoji="1" lang="en-US" altLang="ja-JP" sz="2400" dirty="0" smtClean="0">
                          <a:latin typeface="Cooper Black" panose="0208090404030B020404" pitchFamily="18" charset="0"/>
                          <a:ea typeface="UD デジタル 教科書体 NK-B" panose="02020700000000000000" pitchFamily="18" charset="-128"/>
                        </a:rPr>
                        <a:t>Editor Architecture</a:t>
                      </a:r>
                      <a:endParaRPr kumimoji="1" lang="ja-JP" altLang="en-US" sz="2400" dirty="0">
                        <a:latin typeface="Cooper Black" panose="0208090404030B020404" pitchFamily="18" charset="0"/>
                        <a:ea typeface="UD デジタル 教科書体 NK-B" panose="02020700000000000000" pitchFamily="18" charset="-128"/>
                      </a:endParaRPr>
                    </a:p>
                  </a:txBody>
                  <a:tcPr anchor="ctr"/>
                </a:tc>
                <a:tc hMerge="1">
                  <a:txBody>
                    <a:bodyPr/>
                    <a:lstStyle/>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hMerge="1">
                  <a:txBody>
                    <a:bodyPr/>
                    <a:lstStyle/>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3576658175"/>
                  </a:ext>
                </a:extLst>
              </a:tr>
              <a:tr h="370840">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名称</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アデニン・ベース・エディタ</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Adenine Base Editor</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ABE</a:t>
                      </a:r>
                      <a:r>
                        <a:rPr kumimoji="1" lang="ja-JP" altLang="en-US" dirty="0" smtClean="0">
                          <a:latin typeface="UD デジタル 教科書体 NK-B" panose="02020700000000000000" pitchFamily="18" charset="-128"/>
                          <a:ea typeface="UD デジタル 教科書体 NK-B" panose="02020700000000000000" pitchFamily="18" charset="-128"/>
                        </a:rPr>
                        <a:t>）</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シトシン・ベース・エディタ</a:t>
                      </a:r>
                      <a:endParaRPr kumimoji="1" lang="en-US" altLang="ja-JP" sz="2000"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Cytosine </a:t>
                      </a:r>
                      <a:r>
                        <a:rPr kumimoji="1" lang="en-US" altLang="ja-JP" dirty="0" err="1" smtClean="0">
                          <a:latin typeface="UD デジタル 教科書体 NK-B" panose="02020700000000000000" pitchFamily="18" charset="-128"/>
                          <a:ea typeface="UD デジタル 教科書体 NK-B" panose="02020700000000000000" pitchFamily="18" charset="-128"/>
                        </a:rPr>
                        <a:t>BaseEditor</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CBE</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 </a:t>
                      </a: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Target</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AID</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099191725"/>
                  </a:ext>
                </a:extLst>
              </a:tr>
              <a:tr h="370840">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酵素</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アデノシン・デアミナーゼ</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シチジン・デアミナ</a:t>
                      </a:r>
                      <a:r>
                        <a:rPr kumimoji="1" lang="en-US" altLang="ja-JP" dirty="0" smtClean="0">
                          <a:latin typeface="UD デジタル 教科書体 NK-B" panose="02020700000000000000" pitchFamily="18" charset="-128"/>
                          <a:ea typeface="UD デジタル 教科書体 NK-B" panose="02020700000000000000" pitchFamily="18" charset="-128"/>
                        </a:rPr>
                        <a:t>―</a:t>
                      </a:r>
                      <a:r>
                        <a:rPr kumimoji="1" lang="ja-JP" altLang="en-US" dirty="0" smtClean="0">
                          <a:latin typeface="UD デジタル 教科書体 NK-B" panose="02020700000000000000" pitchFamily="18" charset="-128"/>
                          <a:ea typeface="UD デジタル 教科書体 NK-B" panose="02020700000000000000" pitchFamily="18" charset="-128"/>
                        </a:rPr>
                        <a:t>ゼ</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46099859"/>
                  </a:ext>
                </a:extLst>
              </a:tr>
              <a:tr h="370840">
                <a:tc>
                  <a:txBody>
                    <a:bodyPr/>
                    <a:lstStyle/>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latin typeface="UD デジタル 教科書体 NK-B" panose="02020700000000000000" pitchFamily="18" charset="-128"/>
                          <a:ea typeface="UD デジタル 教科書体 NK-B" panose="02020700000000000000" pitchFamily="18" charset="-128"/>
                        </a:rPr>
                        <a:t>変換</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10958926"/>
                  </a:ext>
                </a:extLst>
              </a:tr>
            </a:tbl>
          </a:graphicData>
        </a:graphic>
      </p:graphicFrame>
      <p:sp>
        <p:nvSpPr>
          <p:cNvPr id="4" name="七角形 3"/>
          <p:cNvSpPr/>
          <p:nvPr/>
        </p:nvSpPr>
        <p:spPr>
          <a:xfrm>
            <a:off x="139969" y="171255"/>
            <a:ext cx="1375794" cy="1308682"/>
          </a:xfrm>
          <a:prstGeom prst="heptagon">
            <a:avLst/>
          </a:prstGeom>
          <a:solidFill>
            <a:srgbClr val="D55BBB"/>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アデニン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a:t>
            </a:r>
            <a:endParaRPr kumimoji="1" lang="ja-JP" altLang="en-US"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 name="七角形 4"/>
          <p:cNvSpPr/>
          <p:nvPr/>
        </p:nvSpPr>
        <p:spPr>
          <a:xfrm>
            <a:off x="1198645" y="1646442"/>
            <a:ext cx="1375794" cy="1308682"/>
          </a:xfrm>
          <a:prstGeom prst="heptagon">
            <a:avLst/>
          </a:prstGeom>
          <a:solidFill>
            <a:srgbClr val="EAA846"/>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グアニン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G</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 name="七角形 5"/>
          <p:cNvSpPr/>
          <p:nvPr/>
        </p:nvSpPr>
        <p:spPr>
          <a:xfrm>
            <a:off x="-108959" y="2233591"/>
            <a:ext cx="1375794" cy="1308682"/>
          </a:xfrm>
          <a:prstGeom prst="heptagon">
            <a:avLst/>
          </a:prstGeom>
          <a:solidFill>
            <a:srgbClr val="00B050"/>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シトシン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7" name="七角形 6"/>
          <p:cNvSpPr/>
          <p:nvPr/>
        </p:nvSpPr>
        <p:spPr>
          <a:xfrm>
            <a:off x="64441" y="3732655"/>
            <a:ext cx="1375794" cy="1308682"/>
          </a:xfrm>
          <a:prstGeom prst="heptagon">
            <a:avLst/>
          </a:prstGeom>
          <a:solidFill>
            <a:srgbClr val="5F6AD1"/>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チミン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T</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8" name="角丸四角形 17"/>
          <p:cNvSpPr/>
          <p:nvPr/>
        </p:nvSpPr>
        <p:spPr>
          <a:xfrm>
            <a:off x="3857730" y="3112937"/>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3"/>
          <a:stretch>
            <a:fillRect/>
          </a:stretch>
        </p:blipFill>
        <p:spPr>
          <a:xfrm>
            <a:off x="3857730" y="3069053"/>
            <a:ext cx="1283516" cy="1238119"/>
          </a:xfrm>
          <a:prstGeom prst="rect">
            <a:avLst/>
          </a:prstGeom>
        </p:spPr>
      </p:pic>
      <p:pic>
        <p:nvPicPr>
          <p:cNvPr id="12" name="図 11"/>
          <p:cNvPicPr>
            <a:picLocks noChangeAspect="1"/>
          </p:cNvPicPr>
          <p:nvPr/>
        </p:nvPicPr>
        <p:blipFill>
          <a:blip r:embed="rId4"/>
          <a:stretch>
            <a:fillRect/>
          </a:stretch>
        </p:blipFill>
        <p:spPr>
          <a:xfrm>
            <a:off x="5540630" y="3087836"/>
            <a:ext cx="1244572" cy="1200552"/>
          </a:xfrm>
          <a:prstGeom prst="rect">
            <a:avLst/>
          </a:prstGeom>
        </p:spPr>
      </p:pic>
      <p:sp>
        <p:nvSpPr>
          <p:cNvPr id="13" name="等号 12"/>
          <p:cNvSpPr/>
          <p:nvPr/>
        </p:nvSpPr>
        <p:spPr>
          <a:xfrm>
            <a:off x="4950432" y="3415469"/>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角丸四角形 19"/>
          <p:cNvSpPr/>
          <p:nvPr/>
        </p:nvSpPr>
        <p:spPr>
          <a:xfrm>
            <a:off x="3799058" y="5016389"/>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stretch>
            <a:fillRect/>
          </a:stretch>
        </p:blipFill>
        <p:spPr>
          <a:xfrm>
            <a:off x="3799058" y="4966156"/>
            <a:ext cx="1263429" cy="1218742"/>
          </a:xfrm>
          <a:prstGeom prst="rect">
            <a:avLst/>
          </a:prstGeom>
        </p:spPr>
      </p:pic>
      <p:sp>
        <p:nvSpPr>
          <p:cNvPr id="16" name="等号 15"/>
          <p:cNvSpPr/>
          <p:nvPr/>
        </p:nvSpPr>
        <p:spPr>
          <a:xfrm>
            <a:off x="4931506" y="531553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7" name="図 16"/>
          <p:cNvPicPr>
            <a:picLocks noChangeAspect="1"/>
          </p:cNvPicPr>
          <p:nvPr/>
        </p:nvPicPr>
        <p:blipFill>
          <a:blip r:embed="rId6"/>
          <a:stretch>
            <a:fillRect/>
          </a:stretch>
        </p:blipFill>
        <p:spPr>
          <a:xfrm>
            <a:off x="5543678" y="4999367"/>
            <a:ext cx="1225048" cy="1185531"/>
          </a:xfrm>
          <a:prstGeom prst="rect">
            <a:avLst/>
          </a:prstGeom>
        </p:spPr>
      </p:pic>
      <p:sp>
        <p:nvSpPr>
          <p:cNvPr id="21" name="下矢印 20"/>
          <p:cNvSpPr/>
          <p:nvPr/>
        </p:nvSpPr>
        <p:spPr>
          <a:xfrm>
            <a:off x="3996851" y="4329961"/>
            <a:ext cx="2667435" cy="651126"/>
          </a:xfrm>
          <a:prstGeom prst="downArrow">
            <a:avLst/>
          </a:prstGeom>
          <a:solidFill>
            <a:schemeClr val="accent2">
              <a:lumMod val="75000"/>
            </a:schemeClr>
          </a:solidFill>
          <a:ln>
            <a:solidFill>
              <a:schemeClr val="accent6">
                <a:lumMod val="75000"/>
              </a:schemeClr>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451239" y="4987469"/>
            <a:ext cx="2958090" cy="1238119"/>
            <a:chOff x="6792356" y="3490400"/>
            <a:chExt cx="2958090" cy="1238119"/>
          </a:xfrm>
        </p:grpSpPr>
        <p:sp>
          <p:nvSpPr>
            <p:cNvPr id="22" name="角丸四角形 21"/>
            <p:cNvSpPr/>
            <p:nvPr/>
          </p:nvSpPr>
          <p:spPr>
            <a:xfrm>
              <a:off x="6792356" y="3534284"/>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p:cNvPicPr>
              <a:picLocks noChangeAspect="1"/>
            </p:cNvPicPr>
            <p:nvPr/>
          </p:nvPicPr>
          <p:blipFill>
            <a:blip r:embed="rId3"/>
            <a:stretch>
              <a:fillRect/>
            </a:stretch>
          </p:blipFill>
          <p:spPr>
            <a:xfrm>
              <a:off x="6792356" y="3490400"/>
              <a:ext cx="1283516" cy="1238119"/>
            </a:xfrm>
            <a:prstGeom prst="rect">
              <a:avLst/>
            </a:prstGeom>
          </p:spPr>
        </p:pic>
        <p:pic>
          <p:nvPicPr>
            <p:cNvPr id="24" name="図 23"/>
            <p:cNvPicPr>
              <a:picLocks noChangeAspect="1"/>
            </p:cNvPicPr>
            <p:nvPr/>
          </p:nvPicPr>
          <p:blipFill>
            <a:blip r:embed="rId4"/>
            <a:stretch>
              <a:fillRect/>
            </a:stretch>
          </p:blipFill>
          <p:spPr>
            <a:xfrm>
              <a:off x="8475256" y="3509183"/>
              <a:ext cx="1244572" cy="1200552"/>
            </a:xfrm>
            <a:prstGeom prst="rect">
              <a:avLst/>
            </a:prstGeom>
          </p:spPr>
        </p:pic>
        <p:sp>
          <p:nvSpPr>
            <p:cNvPr id="25" name="等号 24"/>
            <p:cNvSpPr/>
            <p:nvPr/>
          </p:nvSpPr>
          <p:spPr>
            <a:xfrm>
              <a:off x="7885058" y="382034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7435527" y="3054715"/>
            <a:ext cx="3035946" cy="1218742"/>
            <a:chOff x="6750160" y="5090937"/>
            <a:chExt cx="3035946" cy="1218742"/>
          </a:xfrm>
        </p:grpSpPr>
        <p:sp>
          <p:nvSpPr>
            <p:cNvPr id="26" name="角丸四角形 25"/>
            <p:cNvSpPr/>
            <p:nvPr/>
          </p:nvSpPr>
          <p:spPr>
            <a:xfrm>
              <a:off x="6750160" y="5141170"/>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5"/>
            <a:stretch>
              <a:fillRect/>
            </a:stretch>
          </p:blipFill>
          <p:spPr>
            <a:xfrm>
              <a:off x="6750160" y="5090937"/>
              <a:ext cx="1263429" cy="1218742"/>
            </a:xfrm>
            <a:prstGeom prst="rect">
              <a:avLst/>
            </a:prstGeom>
          </p:spPr>
        </p:pic>
        <p:sp>
          <p:nvSpPr>
            <p:cNvPr id="28" name="等号 27"/>
            <p:cNvSpPr/>
            <p:nvPr/>
          </p:nvSpPr>
          <p:spPr>
            <a:xfrm>
              <a:off x="7866132" y="5432073"/>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0" name="下矢印 29"/>
          <p:cNvSpPr/>
          <p:nvPr/>
        </p:nvSpPr>
        <p:spPr>
          <a:xfrm>
            <a:off x="7582353" y="4321972"/>
            <a:ext cx="2667435" cy="631782"/>
          </a:xfrm>
          <a:prstGeom prst="downArrow">
            <a:avLst/>
          </a:prstGeom>
          <a:solidFill>
            <a:schemeClr val="accent2">
              <a:lumMod val="75000"/>
            </a:schemeClr>
          </a:solidFill>
          <a:ln>
            <a:solidFill>
              <a:schemeClr val="accent6">
                <a:lumMod val="75000"/>
              </a:schemeClr>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8461557" y="4416614"/>
            <a:ext cx="952107" cy="369332"/>
          </a:xfrm>
          <a:prstGeom prst="rect">
            <a:avLst/>
          </a:prstGeom>
          <a:noFill/>
        </p:spPr>
        <p:txBody>
          <a:bodyPr wrap="square" rtlCol="0">
            <a:spAutoFit/>
          </a:bodyPr>
          <a:lstStyle/>
          <a:p>
            <a:pPr algn="ctr"/>
            <a:r>
              <a:rPr kumimoji="1" lang="ja-JP" altLang="en-US" dirty="0" smtClean="0">
                <a:solidFill>
                  <a:schemeClr val="bg1"/>
                </a:solidFill>
                <a:latin typeface="UD デジタル 教科書体 N-B" panose="02020700000000000000" pitchFamily="17" charset="-128"/>
                <a:ea typeface="UD デジタル 教科書体 N-B" panose="02020700000000000000" pitchFamily="17" charset="-128"/>
              </a:rPr>
              <a:t>変換</a:t>
            </a:r>
            <a:endParaRPr kumimoji="1" lang="ja-JP" altLang="en-US" dirty="0">
              <a:solidFill>
                <a:schemeClr val="bg1"/>
              </a:solidFill>
              <a:latin typeface="UD デジタル 教科書体 N-B" panose="02020700000000000000" pitchFamily="17" charset="-128"/>
              <a:ea typeface="UD デジタル 教科書体 N-B" panose="02020700000000000000" pitchFamily="17" charset="-128"/>
            </a:endParaRPr>
          </a:p>
        </p:txBody>
      </p:sp>
      <p:sp>
        <p:nvSpPr>
          <p:cNvPr id="40" name="テキスト ボックス 39"/>
          <p:cNvSpPr txBox="1"/>
          <p:nvPr/>
        </p:nvSpPr>
        <p:spPr>
          <a:xfrm>
            <a:off x="4849122" y="4424023"/>
            <a:ext cx="952107" cy="369332"/>
          </a:xfrm>
          <a:prstGeom prst="rect">
            <a:avLst/>
          </a:prstGeom>
          <a:noFill/>
        </p:spPr>
        <p:txBody>
          <a:bodyPr wrap="square" rtlCol="0">
            <a:spAutoFit/>
          </a:bodyPr>
          <a:lstStyle/>
          <a:p>
            <a:pPr algn="ctr"/>
            <a:r>
              <a:rPr kumimoji="1" lang="ja-JP" altLang="en-US" dirty="0" smtClean="0">
                <a:solidFill>
                  <a:schemeClr val="bg1"/>
                </a:solidFill>
                <a:latin typeface="UD デジタル 教科書体 N-B" panose="02020700000000000000" pitchFamily="17" charset="-128"/>
                <a:ea typeface="UD デジタル 教科書体 N-B" panose="02020700000000000000" pitchFamily="17" charset="-128"/>
              </a:rPr>
              <a:t>変換</a:t>
            </a:r>
            <a:endParaRPr kumimoji="1" lang="ja-JP" altLang="en-US" dirty="0">
              <a:solidFill>
                <a:schemeClr val="bg1"/>
              </a:solidFill>
              <a:latin typeface="UD デジタル 教科書体 N-B" panose="02020700000000000000" pitchFamily="17" charset="-128"/>
              <a:ea typeface="UD デジタル 教科書体 N-B" panose="02020700000000000000" pitchFamily="17" charset="-128"/>
            </a:endParaRPr>
          </a:p>
        </p:txBody>
      </p:sp>
      <p:pic>
        <p:nvPicPr>
          <p:cNvPr id="29" name="図 28"/>
          <p:cNvPicPr>
            <a:picLocks noChangeAspect="1"/>
          </p:cNvPicPr>
          <p:nvPr/>
        </p:nvPicPr>
        <p:blipFill>
          <a:blip r:embed="rId6"/>
          <a:stretch>
            <a:fillRect/>
          </a:stretch>
        </p:blipFill>
        <p:spPr>
          <a:xfrm>
            <a:off x="9263526" y="3081358"/>
            <a:ext cx="1225048" cy="1185531"/>
          </a:xfrm>
          <a:prstGeom prst="rect">
            <a:avLst/>
          </a:prstGeom>
        </p:spPr>
      </p:pic>
    </p:spTree>
    <p:extLst>
      <p:ext uri="{BB962C8B-B14F-4D97-AF65-F5344CB8AC3E}">
        <p14:creationId xmlns:p14="http://schemas.microsoft.com/office/powerpoint/2010/main" val="11072037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2100649" y="817329"/>
          <a:ext cx="9218139" cy="4150360"/>
        </p:xfrm>
        <a:graphic>
          <a:graphicData uri="http://schemas.openxmlformats.org/drawingml/2006/table">
            <a:tbl>
              <a:tblPr firstRow="1" bandRow="1">
                <a:tableStyleId>{74C1A8A3-306A-4EB7-A6B1-4F7E0EB9C5D6}</a:tableStyleId>
              </a:tblPr>
              <a:tblGrid>
                <a:gridCol w="1277021">
                  <a:extLst>
                    <a:ext uri="{9D8B030D-6E8A-4147-A177-3AD203B41FA5}">
                      <a16:colId xmlns:a16="http://schemas.microsoft.com/office/drawing/2014/main" val="2378182920"/>
                    </a:ext>
                  </a:extLst>
                </a:gridCol>
                <a:gridCol w="3739822">
                  <a:extLst>
                    <a:ext uri="{9D8B030D-6E8A-4147-A177-3AD203B41FA5}">
                      <a16:colId xmlns:a16="http://schemas.microsoft.com/office/drawing/2014/main" val="1783043535"/>
                    </a:ext>
                  </a:extLst>
                </a:gridCol>
                <a:gridCol w="4201296">
                  <a:extLst>
                    <a:ext uri="{9D8B030D-6E8A-4147-A177-3AD203B41FA5}">
                      <a16:colId xmlns:a16="http://schemas.microsoft.com/office/drawing/2014/main" val="2254647569"/>
                    </a:ext>
                  </a:extLst>
                </a:gridCol>
              </a:tblGrid>
              <a:tr h="0">
                <a:tc>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gridSpan="2">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一塩基編集</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h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531773029"/>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latin typeface="Cooper Black" panose="0208090404030B020404" pitchFamily="18" charset="0"/>
                          <a:ea typeface="UD デジタル 教科書体 NK-B" panose="02020700000000000000" pitchFamily="18" charset="-128"/>
                        </a:rPr>
                        <a:t>                      Base</a:t>
                      </a:r>
                      <a:r>
                        <a:rPr kumimoji="1" lang="ja-JP" altLang="en-US" sz="2400" dirty="0" smtClean="0">
                          <a:latin typeface="Cooper Black" panose="0208090404030B020404" pitchFamily="18" charset="0"/>
                          <a:ea typeface="UD デジタル 教科書体 NK-B" panose="02020700000000000000" pitchFamily="18" charset="-128"/>
                        </a:rPr>
                        <a:t> </a:t>
                      </a:r>
                      <a:r>
                        <a:rPr kumimoji="1" lang="en-US" altLang="ja-JP" sz="2400" dirty="0" smtClean="0">
                          <a:latin typeface="Cooper Black" panose="0208090404030B020404" pitchFamily="18" charset="0"/>
                          <a:ea typeface="UD デジタル 教科書体 NK-B" panose="02020700000000000000" pitchFamily="18" charset="-128"/>
                        </a:rPr>
                        <a:t>Editor Architecture</a:t>
                      </a:r>
                      <a:endParaRPr kumimoji="1" lang="ja-JP" altLang="en-US" sz="2400" dirty="0">
                        <a:latin typeface="Cooper Black" panose="0208090404030B020404" pitchFamily="18" charset="0"/>
                        <a:ea typeface="UD デジタル 教科書体 NK-B" panose="02020700000000000000" pitchFamily="18" charset="-128"/>
                      </a:endParaRPr>
                    </a:p>
                  </a:txBody>
                  <a:tcPr anchor="ctr"/>
                </a:tc>
                <a:tc hMerge="1">
                  <a:txBody>
                    <a:bodyPr/>
                    <a:lstStyle/>
                    <a:p>
                      <a:endParaRPr kumimoji="1" lang="ja-JP" altLang="en-US"/>
                    </a:p>
                  </a:txBody>
                  <a:tcPr/>
                </a:tc>
                <a:tc hMerge="1">
                  <a:txBody>
                    <a:bodyPr/>
                    <a:lstStyle/>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3576658175"/>
                  </a:ext>
                </a:extLst>
              </a:tr>
              <a:tr h="370840">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名称</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アデニン・ベース・エディタ</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Adenine Base Editor</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ABE</a:t>
                      </a:r>
                      <a:r>
                        <a:rPr kumimoji="1" lang="ja-JP" altLang="en-US" dirty="0" smtClean="0">
                          <a:latin typeface="UD デジタル 教科書体 NK-B" panose="02020700000000000000" pitchFamily="18" charset="-128"/>
                          <a:ea typeface="UD デジタル 教科書体 NK-B" panose="02020700000000000000" pitchFamily="18" charset="-128"/>
                        </a:rPr>
                        <a:t>）</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シトシン・ベース・エディタ</a:t>
                      </a:r>
                      <a:endParaRPr kumimoji="1" lang="en-US" altLang="ja-JP" sz="2000"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Cytosine </a:t>
                      </a:r>
                      <a:r>
                        <a:rPr kumimoji="1" lang="en-US" altLang="ja-JP" dirty="0" err="1" smtClean="0">
                          <a:latin typeface="UD デジタル 教科書体 NK-B" panose="02020700000000000000" pitchFamily="18" charset="-128"/>
                          <a:ea typeface="UD デジタル 教科書体 NK-B" panose="02020700000000000000" pitchFamily="18" charset="-128"/>
                        </a:rPr>
                        <a:t>BaseEditor</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CBE</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 </a:t>
                      </a: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Target</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AID</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099191725"/>
                  </a:ext>
                </a:extLst>
              </a:tr>
              <a:tr h="370840">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酵素</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アデノシン・デアミナーゼ</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シチジン・デアミナ</a:t>
                      </a:r>
                      <a:r>
                        <a:rPr kumimoji="1" lang="en-US" altLang="ja-JP" dirty="0" smtClean="0">
                          <a:latin typeface="UD デジタル 教科書体 NK-B" panose="02020700000000000000" pitchFamily="18" charset="-128"/>
                          <a:ea typeface="UD デジタル 教科書体 NK-B" panose="02020700000000000000" pitchFamily="18" charset="-128"/>
                        </a:rPr>
                        <a:t>―</a:t>
                      </a:r>
                      <a:r>
                        <a:rPr kumimoji="1" lang="ja-JP" altLang="en-US" dirty="0" smtClean="0">
                          <a:latin typeface="UD デジタル 教科書体 NK-B" panose="02020700000000000000" pitchFamily="18" charset="-128"/>
                          <a:ea typeface="UD デジタル 教科書体 NK-B" panose="02020700000000000000" pitchFamily="18" charset="-128"/>
                        </a:rPr>
                        <a:t>ゼ</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46099859"/>
                  </a:ext>
                </a:extLst>
              </a:tr>
              <a:tr h="370840">
                <a:tc>
                  <a:txBody>
                    <a:bodyPr/>
                    <a:lstStyle/>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latin typeface="UD デジタル 教科書体 NK-B" panose="02020700000000000000" pitchFamily="18" charset="-128"/>
                          <a:ea typeface="UD デジタル 教科書体 NK-B" panose="02020700000000000000" pitchFamily="18" charset="-128"/>
                        </a:rPr>
                        <a:t>変換</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endParaRPr kumimoji="1" lang="ja-JP" altLang="en-US" dirty="0"/>
                    </a:p>
                  </a:txBody>
                  <a:tcPr/>
                </a:tc>
                <a:tc>
                  <a:txBody>
                    <a:bodyPr/>
                    <a:lstStyle/>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10958926"/>
                  </a:ext>
                </a:extLst>
              </a:tr>
            </a:tbl>
          </a:graphicData>
        </a:graphic>
      </p:graphicFrame>
      <p:sp>
        <p:nvSpPr>
          <p:cNvPr id="33" name="角丸四角形 32"/>
          <p:cNvSpPr/>
          <p:nvPr/>
        </p:nvSpPr>
        <p:spPr>
          <a:xfrm>
            <a:off x="3548458" y="3133936"/>
            <a:ext cx="3421279" cy="1631455"/>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3"/>
          <a:stretch>
            <a:fillRect/>
          </a:stretch>
        </p:blipFill>
        <p:spPr>
          <a:xfrm>
            <a:off x="3484321" y="3168826"/>
            <a:ext cx="1517812" cy="1464128"/>
          </a:xfrm>
          <a:prstGeom prst="rect">
            <a:avLst/>
          </a:prstGeom>
        </p:spPr>
      </p:pic>
      <p:pic>
        <p:nvPicPr>
          <p:cNvPr id="15" name="図 14"/>
          <p:cNvPicPr>
            <a:picLocks noChangeAspect="1"/>
          </p:cNvPicPr>
          <p:nvPr/>
        </p:nvPicPr>
        <p:blipFill>
          <a:blip r:embed="rId4"/>
          <a:stretch>
            <a:fillRect/>
          </a:stretch>
        </p:blipFill>
        <p:spPr>
          <a:xfrm>
            <a:off x="5531267" y="3208044"/>
            <a:ext cx="1477156" cy="1424910"/>
          </a:xfrm>
          <a:prstGeom prst="rect">
            <a:avLst/>
          </a:prstGeom>
        </p:spPr>
      </p:pic>
      <p:sp>
        <p:nvSpPr>
          <p:cNvPr id="34" name="角丸四角形 33"/>
          <p:cNvSpPr/>
          <p:nvPr/>
        </p:nvSpPr>
        <p:spPr>
          <a:xfrm>
            <a:off x="7469673" y="3133936"/>
            <a:ext cx="3421279" cy="1631455"/>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5"/>
          <a:stretch>
            <a:fillRect/>
          </a:stretch>
        </p:blipFill>
        <p:spPr>
          <a:xfrm>
            <a:off x="7430987" y="3229009"/>
            <a:ext cx="1427195" cy="1381158"/>
          </a:xfrm>
          <a:prstGeom prst="rect">
            <a:avLst/>
          </a:prstGeom>
        </p:spPr>
      </p:pic>
      <p:sp>
        <p:nvSpPr>
          <p:cNvPr id="3" name="右矢印 2"/>
          <p:cNvSpPr/>
          <p:nvPr/>
        </p:nvSpPr>
        <p:spPr>
          <a:xfrm>
            <a:off x="8752248" y="3321941"/>
            <a:ext cx="771896" cy="1309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UD デジタル 教科書体 NK-B" panose="02020700000000000000" pitchFamily="18" charset="-128"/>
                <a:ea typeface="UD デジタル 教科書体 NK-B" panose="02020700000000000000" pitchFamily="18" charset="-128"/>
              </a:rPr>
              <a:t>変換</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38" name="右矢印 37"/>
          <p:cNvSpPr/>
          <p:nvPr/>
        </p:nvSpPr>
        <p:spPr>
          <a:xfrm>
            <a:off x="4849136" y="3294968"/>
            <a:ext cx="771896" cy="1309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UD デジタル 教科書体 NK-B" panose="02020700000000000000" pitchFamily="18" charset="-128"/>
                <a:ea typeface="UD デジタル 教科書体 NK-B" panose="02020700000000000000" pitchFamily="18" charset="-128"/>
              </a:rPr>
              <a:t>変換</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6"/>
          <a:stretch>
            <a:fillRect/>
          </a:stretch>
        </p:blipFill>
        <p:spPr>
          <a:xfrm>
            <a:off x="9432352" y="3229009"/>
            <a:ext cx="1458600" cy="1407010"/>
          </a:xfrm>
          <a:prstGeom prst="rect">
            <a:avLst/>
          </a:prstGeom>
        </p:spPr>
      </p:pic>
    </p:spTree>
    <p:extLst>
      <p:ext uri="{BB962C8B-B14F-4D97-AF65-F5344CB8AC3E}">
        <p14:creationId xmlns:p14="http://schemas.microsoft.com/office/powerpoint/2010/main" val="13165250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1375176" y="256783"/>
          <a:ext cx="9634151" cy="6390624"/>
        </p:xfrm>
        <a:graphic>
          <a:graphicData uri="http://schemas.openxmlformats.org/drawingml/2006/table">
            <a:tbl>
              <a:tblPr firstRow="1" bandRow="1">
                <a:tableStyleId>{74C1A8A3-306A-4EB7-A6B1-4F7E0EB9C5D6}</a:tableStyleId>
              </a:tblPr>
              <a:tblGrid>
                <a:gridCol w="1334653">
                  <a:extLst>
                    <a:ext uri="{9D8B030D-6E8A-4147-A177-3AD203B41FA5}">
                      <a16:colId xmlns:a16="http://schemas.microsoft.com/office/drawing/2014/main" val="2378182920"/>
                    </a:ext>
                  </a:extLst>
                </a:gridCol>
                <a:gridCol w="8299498">
                  <a:extLst>
                    <a:ext uri="{9D8B030D-6E8A-4147-A177-3AD203B41FA5}">
                      <a16:colId xmlns:a16="http://schemas.microsoft.com/office/drawing/2014/main" val="1783043535"/>
                    </a:ext>
                  </a:extLst>
                </a:gridCol>
              </a:tblGrid>
              <a:tr h="379636">
                <a:tc>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ミトコンドリア</a:t>
                      </a:r>
                      <a:r>
                        <a:rPr kumimoji="1" lang="en-US" altLang="ja-JP" sz="2000" dirty="0" smtClean="0">
                          <a:latin typeface="UD デジタル 教科書体 NK-B" panose="02020700000000000000" pitchFamily="18" charset="-128"/>
                          <a:ea typeface="UD デジタル 教科書体 NK-B" panose="02020700000000000000" pitchFamily="18" charset="-128"/>
                        </a:rPr>
                        <a:t>DNA</a:t>
                      </a:r>
                      <a:r>
                        <a:rPr kumimoji="1" lang="ja-JP" altLang="en-US" sz="2000" dirty="0" smtClean="0">
                          <a:latin typeface="UD デジタル 教科書体 NK-B" panose="02020700000000000000" pitchFamily="18" charset="-128"/>
                          <a:ea typeface="UD デジタル 教科書体 NK-B" panose="02020700000000000000" pitchFamily="18" charset="-128"/>
                        </a:rPr>
                        <a:t>編集</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531773029"/>
                  </a:ext>
                </a:extLst>
              </a:tr>
              <a:tr h="642462">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名称</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000" dirty="0" err="1" smtClean="0">
                          <a:latin typeface="UD デジタル 教科書体 NK-B" panose="02020700000000000000" pitchFamily="18" charset="-128"/>
                          <a:ea typeface="UD デジタル 教科書体 NK-B" panose="02020700000000000000" pitchFamily="18" charset="-128"/>
                        </a:rPr>
                        <a:t>DdCBE</a:t>
                      </a:r>
                      <a:r>
                        <a:rPr kumimoji="1" lang="ja-JP" altLang="en-US" sz="2000" dirty="0" smtClean="0">
                          <a:latin typeface="UD デジタル 教科書体 NK-B" panose="02020700000000000000" pitchFamily="18" charset="-128"/>
                          <a:ea typeface="UD デジタル 教科書体 NK-B" panose="02020700000000000000" pitchFamily="18" charset="-128"/>
                        </a:rPr>
                        <a:t>派生シトシン・ベース編集ツール</a:t>
                      </a:r>
                      <a:endParaRPr kumimoji="1" lang="en-US" altLang="ja-JP" sz="2000"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a:t>
                      </a:r>
                      <a:r>
                        <a:rPr kumimoji="1" lang="en-US" altLang="ja-JP" sz="1800" b="0" i="0" kern="1200" dirty="0" err="1"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DddA</a:t>
                      </a:r>
                      <a:r>
                        <a:rPr kumimoji="1" lang="en-US" altLang="ja-JP"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-derived cytosine base editors</a:t>
                      </a:r>
                      <a:r>
                        <a:rPr kumimoji="1" lang="ja-JP" altLang="en-US"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099191725"/>
                  </a:ext>
                </a:extLst>
              </a:tr>
              <a:tr h="1138909">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概要</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latin typeface="UD デジタル 教科書体 NK-B" panose="02020700000000000000" pitchFamily="18" charset="-128"/>
                          <a:ea typeface="UD デジタル 教科書体 NK-B" panose="02020700000000000000" pitchFamily="18" charset="-128"/>
                        </a:rPr>
                        <a:t>ミトコンドリア</a:t>
                      </a:r>
                      <a:r>
                        <a:rPr kumimoji="1" lang="en-US" altLang="ja-JP" dirty="0" smtClean="0">
                          <a:latin typeface="UD デジタル 教科書体 NK-B" panose="02020700000000000000" pitchFamily="18" charset="-128"/>
                          <a:ea typeface="UD デジタル 教科書体 NK-B" panose="02020700000000000000" pitchFamily="18" charset="-128"/>
                        </a:rPr>
                        <a:t>DNA</a:t>
                      </a:r>
                      <a:r>
                        <a:rPr kumimoji="1" lang="ja-JP" altLang="en-US" dirty="0" err="1" smtClean="0">
                          <a:latin typeface="UD デジタル 教科書体 NK-B" panose="02020700000000000000" pitchFamily="18" charset="-128"/>
                          <a:ea typeface="UD デジタル 教科書体 NK-B" panose="02020700000000000000" pitchFamily="18" charset="-128"/>
                        </a:rPr>
                        <a:t>の修</a:t>
                      </a:r>
                      <a:r>
                        <a:rPr kumimoji="1" lang="ja-JP" altLang="en-US" dirty="0" smtClean="0">
                          <a:latin typeface="UD デジタル 教科書体 NK-B" panose="02020700000000000000" pitchFamily="18" charset="-128"/>
                          <a:ea typeface="UD デジタル 教科書体 NK-B" panose="02020700000000000000" pitchFamily="18" charset="-128"/>
                        </a:rPr>
                        <a:t>復機構は、シトシン（</a:t>
                      </a:r>
                      <a:r>
                        <a:rPr kumimoji="1" lang="en-US" altLang="ja-JP" dirty="0" smtClean="0">
                          <a:latin typeface="UD デジタル 教科書体 NK-B" panose="02020700000000000000" pitchFamily="18" charset="-128"/>
                          <a:ea typeface="UD デジタル 教科書体 NK-B" panose="02020700000000000000" pitchFamily="18" charset="-128"/>
                        </a:rPr>
                        <a:t>C)</a:t>
                      </a:r>
                      <a:r>
                        <a:rPr kumimoji="1" lang="ja-JP" altLang="en-US" dirty="0" smtClean="0">
                          <a:latin typeface="UD デジタル 教科書体 NK-B" panose="02020700000000000000" pitchFamily="18" charset="-128"/>
                          <a:ea typeface="UD デジタル 教科書体 NK-B" panose="02020700000000000000" pitchFamily="18" charset="-128"/>
                        </a:rPr>
                        <a:t>がウラシル（</a:t>
                      </a:r>
                      <a:r>
                        <a:rPr kumimoji="1" lang="en-US" altLang="ja-JP" dirty="0" smtClean="0">
                          <a:latin typeface="UD デジタル 教科書体 NK-B" panose="02020700000000000000" pitchFamily="18" charset="-128"/>
                          <a:ea typeface="UD デジタル 教科書体 NK-B" panose="02020700000000000000" pitchFamily="18" charset="-128"/>
                        </a:rPr>
                        <a:t>U)</a:t>
                      </a:r>
                      <a:r>
                        <a:rPr kumimoji="1" lang="ja-JP" altLang="en-US" dirty="0" smtClean="0">
                          <a:latin typeface="UD デジタル 教科書体 NK-B" panose="02020700000000000000" pitchFamily="18" charset="-128"/>
                          <a:ea typeface="UD デジタル 教科書体 NK-B" panose="02020700000000000000" pitchFamily="18" charset="-128"/>
                        </a:rPr>
                        <a:t>に変わると</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latin typeface="UD デジタル 教科書体 NK-B" panose="02020700000000000000" pitchFamily="18" charset="-128"/>
                          <a:ea typeface="UD デジタル 教科書体 NK-B" panose="02020700000000000000" pitchFamily="18" charset="-128"/>
                        </a:rPr>
                        <a:t>「グアニン（</a:t>
                      </a:r>
                      <a:r>
                        <a:rPr kumimoji="1" lang="en-US" altLang="ja-JP" dirty="0" smtClean="0">
                          <a:latin typeface="UD デジタル 教科書体 NK-B" panose="02020700000000000000" pitchFamily="18" charset="-128"/>
                          <a:ea typeface="UD デジタル 教科書体 NK-B" panose="02020700000000000000" pitchFamily="18" charset="-128"/>
                        </a:rPr>
                        <a:t>G)</a:t>
                      </a:r>
                      <a:r>
                        <a:rPr kumimoji="1" lang="ja-JP" altLang="en-US" dirty="0" smtClean="0">
                          <a:latin typeface="UD デジタル 教科書体 NK-B" panose="02020700000000000000" pitchFamily="18" charset="-128"/>
                          <a:ea typeface="UD デジタル 教科書体 NK-B" panose="02020700000000000000" pitchFamily="18" charset="-128"/>
                        </a:rPr>
                        <a:t>＝シトシン（</a:t>
                      </a:r>
                      <a:r>
                        <a:rPr kumimoji="1" lang="en-US" altLang="ja-JP" dirty="0" smtClean="0">
                          <a:latin typeface="UD デジタル 教科書体 NK-B" panose="02020700000000000000" pitchFamily="18" charset="-128"/>
                          <a:ea typeface="UD デジタル 教科書体 NK-B" panose="02020700000000000000" pitchFamily="18" charset="-128"/>
                        </a:rPr>
                        <a:t>C)</a:t>
                      </a:r>
                      <a:r>
                        <a:rPr kumimoji="1" lang="ja-JP" altLang="en-US" dirty="0" smtClean="0">
                          <a:latin typeface="UD デジタル 教科書体 NK-B" panose="02020700000000000000" pitchFamily="18" charset="-128"/>
                          <a:ea typeface="UD デジタル 教科書体 NK-B" panose="02020700000000000000" pitchFamily="18" charset="-128"/>
                        </a:rPr>
                        <a:t>」の塩基対を</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latin typeface="UD デジタル 教科書体 NK-B" panose="02020700000000000000" pitchFamily="18" charset="-128"/>
                          <a:ea typeface="UD デジタル 教科書体 NK-B" panose="02020700000000000000" pitchFamily="18" charset="-128"/>
                        </a:rPr>
                        <a:t>「アデニン（</a:t>
                      </a:r>
                      <a:r>
                        <a:rPr kumimoji="1" lang="en-US" altLang="ja-JP" dirty="0" smtClean="0">
                          <a:latin typeface="UD デジタル 教科書体 NK-B" panose="02020700000000000000" pitchFamily="18" charset="-128"/>
                          <a:ea typeface="UD デジタル 教科書体 NK-B" panose="02020700000000000000" pitchFamily="18" charset="-128"/>
                        </a:rPr>
                        <a:t>A)=</a:t>
                      </a:r>
                      <a:r>
                        <a:rPr kumimoji="1" lang="ja-JP" altLang="en-US" dirty="0" smtClean="0">
                          <a:latin typeface="UD デジタル 教科書体 NK-B" panose="02020700000000000000" pitchFamily="18" charset="-128"/>
                          <a:ea typeface="UD デジタル 教科書体 NK-B" panose="02020700000000000000" pitchFamily="18" charset="-128"/>
                        </a:rPr>
                        <a:t>チミン（</a:t>
                      </a:r>
                      <a:r>
                        <a:rPr kumimoji="1" lang="en-US" altLang="ja-JP" dirty="0" smtClean="0">
                          <a:latin typeface="UD デジタル 教科書体 NK-B" panose="02020700000000000000" pitchFamily="18" charset="-128"/>
                          <a:ea typeface="UD デジタル 教科書体 NK-B" panose="02020700000000000000" pitchFamily="18" charset="-128"/>
                        </a:rPr>
                        <a:t>T</a:t>
                      </a:r>
                      <a:r>
                        <a:rPr kumimoji="1" lang="ja-JP" altLang="en-US" dirty="0" smtClean="0">
                          <a:latin typeface="UD デジタル 教科書体 NK-B" panose="02020700000000000000" pitchFamily="18" charset="-128"/>
                          <a:ea typeface="UD デジタル 教科書体 NK-B" panose="02020700000000000000" pitchFamily="18" charset="-128"/>
                        </a:rPr>
                        <a:t>）」の塩基対に修復する。</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a:t>
                      </a: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RNA</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の）塩基ウラシル（</a:t>
                      </a: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U</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）に対応する、</a:t>
                      </a: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DNA</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の塩基はチミン（</a:t>
                      </a: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T</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）であるため。</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46099859"/>
                  </a:ext>
                </a:extLst>
              </a:tr>
              <a:tr h="2284286">
                <a:tc>
                  <a:txBody>
                    <a:bodyPr/>
                    <a:lstStyle/>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latin typeface="UD デジタル 教科書体 NK-B" panose="02020700000000000000" pitchFamily="18" charset="-128"/>
                          <a:ea typeface="UD デジタル 教科書体 NK-B" panose="02020700000000000000" pitchFamily="18" charset="-128"/>
                        </a:rPr>
                        <a:t>変換</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endParaRPr kumimoji="1" lang="ja-JP" altLang="en-US" dirty="0"/>
                    </a:p>
                  </a:txBody>
                  <a:tcPr/>
                </a:tc>
                <a:extLst>
                  <a:ext uri="{0D108BD9-81ED-4DB2-BD59-A6C34878D82A}">
                    <a16:rowId xmlns:a16="http://schemas.microsoft.com/office/drawing/2014/main" val="2510958926"/>
                  </a:ext>
                </a:extLst>
              </a:tr>
              <a:tr h="1850818">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結果</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endParaRPr kumimoji="1" lang="ja-JP" altLang="en-US" dirty="0"/>
                    </a:p>
                  </a:txBody>
                  <a:tcPr/>
                </a:tc>
                <a:extLst>
                  <a:ext uri="{0D108BD9-81ED-4DB2-BD59-A6C34878D82A}">
                    <a16:rowId xmlns:a16="http://schemas.microsoft.com/office/drawing/2014/main" val="1364751476"/>
                  </a:ext>
                </a:extLst>
              </a:tr>
            </a:tbl>
          </a:graphicData>
        </a:graphic>
      </p:graphicFrame>
      <p:sp>
        <p:nvSpPr>
          <p:cNvPr id="34" name="角丸四角形 33"/>
          <p:cNvSpPr/>
          <p:nvPr/>
        </p:nvSpPr>
        <p:spPr>
          <a:xfrm>
            <a:off x="3049920" y="2895251"/>
            <a:ext cx="3421279" cy="1631455"/>
          </a:xfrm>
          <a:prstGeom prst="round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3"/>
          <a:stretch>
            <a:fillRect/>
          </a:stretch>
        </p:blipFill>
        <p:spPr>
          <a:xfrm>
            <a:off x="3011234" y="3030429"/>
            <a:ext cx="1427195" cy="1381158"/>
          </a:xfrm>
          <a:prstGeom prst="rect">
            <a:avLst/>
          </a:prstGeom>
        </p:spPr>
      </p:pic>
      <p:sp>
        <p:nvSpPr>
          <p:cNvPr id="3" name="右矢印 2"/>
          <p:cNvSpPr/>
          <p:nvPr/>
        </p:nvSpPr>
        <p:spPr>
          <a:xfrm>
            <a:off x="4332495" y="3123361"/>
            <a:ext cx="771896" cy="1309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UD デジタル 教科書体 NK-B" panose="02020700000000000000" pitchFamily="18" charset="-128"/>
                <a:ea typeface="UD デジタル 教科書体 NK-B" panose="02020700000000000000" pitchFamily="18" charset="-128"/>
              </a:rPr>
              <a:t>変換</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4"/>
          <a:stretch>
            <a:fillRect/>
          </a:stretch>
        </p:blipFill>
        <p:spPr>
          <a:xfrm>
            <a:off x="5012599" y="3030429"/>
            <a:ext cx="1458600" cy="1407010"/>
          </a:xfrm>
          <a:prstGeom prst="rect">
            <a:avLst/>
          </a:prstGeom>
        </p:spPr>
      </p:pic>
      <p:sp>
        <p:nvSpPr>
          <p:cNvPr id="12" name="角丸四角形 11"/>
          <p:cNvSpPr/>
          <p:nvPr/>
        </p:nvSpPr>
        <p:spPr>
          <a:xfrm>
            <a:off x="7282915" y="2940130"/>
            <a:ext cx="3348845" cy="1620837"/>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nvPicPr>
        <p:blipFill>
          <a:blip r:embed="rId5"/>
          <a:stretch>
            <a:fillRect/>
          </a:stretch>
        </p:blipFill>
        <p:spPr>
          <a:xfrm>
            <a:off x="9113924" y="2992819"/>
            <a:ext cx="1477662" cy="1425398"/>
          </a:xfrm>
          <a:prstGeom prst="rect">
            <a:avLst/>
          </a:prstGeom>
        </p:spPr>
      </p:pic>
      <p:pic>
        <p:nvPicPr>
          <p:cNvPr id="11" name="図 10"/>
          <p:cNvPicPr>
            <a:picLocks noChangeAspect="1"/>
          </p:cNvPicPr>
          <p:nvPr/>
        </p:nvPicPr>
        <p:blipFill>
          <a:blip r:embed="rId6"/>
          <a:stretch>
            <a:fillRect/>
          </a:stretch>
        </p:blipFill>
        <p:spPr>
          <a:xfrm>
            <a:off x="7323352" y="2973454"/>
            <a:ext cx="1517812" cy="1464128"/>
          </a:xfrm>
          <a:prstGeom prst="rect">
            <a:avLst/>
          </a:prstGeom>
        </p:spPr>
      </p:pic>
      <p:sp>
        <p:nvSpPr>
          <p:cNvPr id="4" name="右矢印 3"/>
          <p:cNvSpPr/>
          <p:nvPr/>
        </p:nvSpPr>
        <p:spPr>
          <a:xfrm>
            <a:off x="6585282" y="2990324"/>
            <a:ext cx="585537" cy="1536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212013" y="5320653"/>
            <a:ext cx="1195136" cy="400110"/>
          </a:xfrm>
          <a:prstGeom prst="rect">
            <a:avLst/>
          </a:prstGeom>
          <a:noFill/>
        </p:spPr>
        <p:txBody>
          <a:bodyPr wrap="square" rtlCol="0">
            <a:spAutoFit/>
          </a:bodyPr>
          <a:lstStyle/>
          <a:p>
            <a:r>
              <a:rPr kumimoji="1" lang="ja-JP" altLang="en-US" sz="2000" b="1" dirty="0" smtClean="0">
                <a:solidFill>
                  <a:schemeClr val="bg1"/>
                </a:solidFill>
                <a:latin typeface="UD デジタル 教科書体 NK-B" panose="02020700000000000000" pitchFamily="18" charset="-128"/>
                <a:ea typeface="UD デジタル 教科書体 NK-B" panose="02020700000000000000" pitchFamily="18" charset="-128"/>
              </a:rPr>
              <a:t>塩基対</a:t>
            </a:r>
            <a:endParaRPr kumimoji="1" lang="ja-JP" altLang="en-US" sz="2000" b="1"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3935751" y="2552576"/>
            <a:ext cx="1649616" cy="400110"/>
          </a:xfrm>
          <a:prstGeom prst="rect">
            <a:avLst/>
          </a:prstGeom>
          <a:noFill/>
        </p:spPr>
        <p:txBody>
          <a:bodyPr wrap="square" rtlCol="0">
            <a:spAutoFit/>
          </a:bodyPr>
          <a:lstStyle/>
          <a:p>
            <a:r>
              <a:rPr kumimoji="1" lang="ja-JP" altLang="en-US" sz="2000" b="1" dirty="0" smtClean="0">
                <a:latin typeface="UD デジタル 教科書体 NK-B" panose="02020700000000000000" pitchFamily="18" charset="-128"/>
                <a:ea typeface="UD デジタル 教科書体 NK-B" panose="02020700000000000000" pitchFamily="18" charset="-128"/>
              </a:rPr>
              <a:t>一塩基変換</a:t>
            </a:r>
            <a:endParaRPr kumimoji="1" lang="ja-JP" altLang="en-US" sz="2000" b="1" dirty="0">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8289116" y="2537953"/>
            <a:ext cx="1649616" cy="400110"/>
          </a:xfrm>
          <a:prstGeom prst="rect">
            <a:avLst/>
          </a:prstGeom>
          <a:noFill/>
        </p:spPr>
        <p:txBody>
          <a:bodyPr wrap="square" rtlCol="0">
            <a:spAutoFit/>
          </a:bodyPr>
          <a:lstStyle/>
          <a:p>
            <a:r>
              <a:rPr kumimoji="1" lang="ja-JP" altLang="en-US" sz="2000" b="1" dirty="0" smtClean="0">
                <a:latin typeface="UD デジタル 教科書体 NK-B" panose="02020700000000000000" pitchFamily="18" charset="-128"/>
                <a:ea typeface="UD デジタル 教科書体 NK-B" panose="02020700000000000000" pitchFamily="18" charset="-128"/>
              </a:rPr>
              <a:t>塩基対修復</a:t>
            </a:r>
            <a:endParaRPr kumimoji="1" lang="ja-JP" altLang="en-US" sz="2000" b="1" dirty="0">
              <a:latin typeface="UD デジタル 教科書体 NK-B" panose="02020700000000000000" pitchFamily="18" charset="-128"/>
              <a:ea typeface="UD デジタル 教科書体 NK-B" panose="02020700000000000000" pitchFamily="18" charset="-128"/>
            </a:endParaRPr>
          </a:p>
        </p:txBody>
      </p:sp>
      <p:sp>
        <p:nvSpPr>
          <p:cNvPr id="21" name="角丸四角形 20"/>
          <p:cNvSpPr/>
          <p:nvPr/>
        </p:nvSpPr>
        <p:spPr>
          <a:xfrm>
            <a:off x="7741843" y="5056210"/>
            <a:ext cx="2958090" cy="1334868"/>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6"/>
          <a:stretch>
            <a:fillRect/>
          </a:stretch>
        </p:blipFill>
        <p:spPr>
          <a:xfrm>
            <a:off x="7741843" y="5056210"/>
            <a:ext cx="1283516" cy="1238119"/>
          </a:xfrm>
          <a:prstGeom prst="rect">
            <a:avLst/>
          </a:prstGeom>
        </p:spPr>
      </p:pic>
      <p:pic>
        <p:nvPicPr>
          <p:cNvPr id="23" name="図 22"/>
          <p:cNvPicPr>
            <a:picLocks noChangeAspect="1"/>
          </p:cNvPicPr>
          <p:nvPr/>
        </p:nvPicPr>
        <p:blipFill>
          <a:blip r:embed="rId5"/>
          <a:stretch>
            <a:fillRect/>
          </a:stretch>
        </p:blipFill>
        <p:spPr>
          <a:xfrm>
            <a:off x="9424743" y="5074993"/>
            <a:ext cx="1244572" cy="1200552"/>
          </a:xfrm>
          <a:prstGeom prst="rect">
            <a:avLst/>
          </a:prstGeom>
        </p:spPr>
      </p:pic>
      <p:sp>
        <p:nvSpPr>
          <p:cNvPr id="24" name="等号 23"/>
          <p:cNvSpPr/>
          <p:nvPr/>
        </p:nvSpPr>
        <p:spPr>
          <a:xfrm>
            <a:off x="8831381" y="544748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角丸四角形 25"/>
          <p:cNvSpPr/>
          <p:nvPr/>
        </p:nvSpPr>
        <p:spPr>
          <a:xfrm>
            <a:off x="3052844" y="5103945"/>
            <a:ext cx="3035946" cy="1320189"/>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7"/>
          <a:stretch>
            <a:fillRect/>
          </a:stretch>
        </p:blipFill>
        <p:spPr>
          <a:xfrm>
            <a:off x="3066178" y="5147029"/>
            <a:ext cx="1263429" cy="1218742"/>
          </a:xfrm>
          <a:prstGeom prst="rect">
            <a:avLst/>
          </a:prstGeom>
        </p:spPr>
      </p:pic>
      <p:sp>
        <p:nvSpPr>
          <p:cNvPr id="28" name="等号 27"/>
          <p:cNvSpPr/>
          <p:nvPr/>
        </p:nvSpPr>
        <p:spPr>
          <a:xfrm>
            <a:off x="4182150" y="5488165"/>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等号 31"/>
          <p:cNvSpPr/>
          <p:nvPr/>
        </p:nvSpPr>
        <p:spPr>
          <a:xfrm>
            <a:off x="8583874" y="3495501"/>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1" name="図 30"/>
          <p:cNvPicPr>
            <a:picLocks noChangeAspect="1"/>
          </p:cNvPicPr>
          <p:nvPr/>
        </p:nvPicPr>
        <p:blipFill>
          <a:blip r:embed="rId3"/>
          <a:stretch>
            <a:fillRect/>
          </a:stretch>
        </p:blipFill>
        <p:spPr>
          <a:xfrm>
            <a:off x="4863742" y="5163634"/>
            <a:ext cx="1225048" cy="1185531"/>
          </a:xfrm>
          <a:prstGeom prst="rect">
            <a:avLst/>
          </a:prstGeom>
        </p:spPr>
      </p:pic>
      <p:sp>
        <p:nvSpPr>
          <p:cNvPr id="7" name="右矢印 6"/>
          <p:cNvSpPr/>
          <p:nvPr/>
        </p:nvSpPr>
        <p:spPr>
          <a:xfrm>
            <a:off x="6115325" y="5419206"/>
            <a:ext cx="1528738" cy="61783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5" name="テキスト ボックス 34"/>
          <p:cNvSpPr txBox="1"/>
          <p:nvPr/>
        </p:nvSpPr>
        <p:spPr>
          <a:xfrm>
            <a:off x="6079856" y="5056210"/>
            <a:ext cx="1649616" cy="400110"/>
          </a:xfrm>
          <a:prstGeom prst="rect">
            <a:avLst/>
          </a:prstGeom>
          <a:noFill/>
        </p:spPr>
        <p:txBody>
          <a:bodyPr wrap="square" rtlCol="0">
            <a:spAutoFit/>
          </a:bodyPr>
          <a:lstStyle/>
          <a:p>
            <a:r>
              <a:rPr kumimoji="1" lang="ja-JP" altLang="en-US" sz="2000" b="1" dirty="0" smtClean="0">
                <a:latin typeface="UD デジタル 教科書体 NK-B" panose="02020700000000000000" pitchFamily="18" charset="-128"/>
                <a:ea typeface="UD デジタル 教科書体 NK-B" panose="02020700000000000000" pitchFamily="18" charset="-128"/>
              </a:rPr>
              <a:t>塩基対変換</a:t>
            </a:r>
            <a:endParaRPr kumimoji="1" lang="ja-JP" altLang="en-US" sz="2000" b="1"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628370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1375176" y="256782"/>
          <a:ext cx="9588571" cy="6078572"/>
        </p:xfrm>
        <a:graphic>
          <a:graphicData uri="http://schemas.openxmlformats.org/drawingml/2006/table">
            <a:tbl>
              <a:tblPr firstRow="1" bandRow="1">
                <a:tableStyleId>{74C1A8A3-306A-4EB7-A6B1-4F7E0EB9C5D6}</a:tableStyleId>
              </a:tblPr>
              <a:tblGrid>
                <a:gridCol w="1334653">
                  <a:extLst>
                    <a:ext uri="{9D8B030D-6E8A-4147-A177-3AD203B41FA5}">
                      <a16:colId xmlns:a16="http://schemas.microsoft.com/office/drawing/2014/main" val="2378182920"/>
                    </a:ext>
                  </a:extLst>
                </a:gridCol>
                <a:gridCol w="8253918">
                  <a:extLst>
                    <a:ext uri="{9D8B030D-6E8A-4147-A177-3AD203B41FA5}">
                      <a16:colId xmlns:a16="http://schemas.microsoft.com/office/drawing/2014/main" val="1783043535"/>
                    </a:ext>
                  </a:extLst>
                </a:gridCol>
              </a:tblGrid>
              <a:tr h="562934">
                <a:tc>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sz="2000" dirty="0" smtClean="0">
                          <a:latin typeface="UD デジタル 教科書体 NK-B" panose="02020700000000000000" pitchFamily="18" charset="-128"/>
                          <a:ea typeface="UD デジタル 教科書体 NK-B" panose="02020700000000000000" pitchFamily="18" charset="-128"/>
                        </a:rPr>
                        <a:t>ミトコンドリア</a:t>
                      </a:r>
                      <a:r>
                        <a:rPr kumimoji="1" lang="en-US" altLang="ja-JP" sz="2000" dirty="0" smtClean="0">
                          <a:latin typeface="UD デジタル 教科書体 NK-B" panose="02020700000000000000" pitchFamily="18" charset="-128"/>
                          <a:ea typeface="UD デジタル 教科書体 NK-B" panose="02020700000000000000" pitchFamily="18" charset="-128"/>
                        </a:rPr>
                        <a:t>DNA</a:t>
                      </a:r>
                      <a:r>
                        <a:rPr kumimoji="1" lang="ja-JP" altLang="en-US" sz="2000" dirty="0" smtClean="0">
                          <a:latin typeface="UD デジタル 教科書体 NK-B" panose="02020700000000000000" pitchFamily="18" charset="-128"/>
                          <a:ea typeface="UD デジタル 教科書体 NK-B" panose="02020700000000000000" pitchFamily="18" charset="-128"/>
                        </a:rPr>
                        <a:t>編集</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531773029"/>
                  </a:ext>
                </a:extLst>
              </a:tr>
              <a:tr h="655999">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名称</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sz="2000" dirty="0" err="1" smtClean="0">
                          <a:latin typeface="UD デジタル 教科書体 NK-B" panose="02020700000000000000" pitchFamily="18" charset="-128"/>
                          <a:ea typeface="UD デジタル 教科書体 NK-B" panose="02020700000000000000" pitchFamily="18" charset="-128"/>
                        </a:rPr>
                        <a:t>DdCBE</a:t>
                      </a:r>
                      <a:r>
                        <a:rPr kumimoji="1" lang="ja-JP" altLang="en-US" sz="2000" dirty="0" smtClean="0">
                          <a:latin typeface="UD デジタル 教科書体 NK-B" panose="02020700000000000000" pitchFamily="18" charset="-128"/>
                          <a:ea typeface="UD デジタル 教科書体 NK-B" panose="02020700000000000000" pitchFamily="18" charset="-128"/>
                        </a:rPr>
                        <a:t>派生シトシン・ベース編集ツール</a:t>
                      </a:r>
                      <a:endParaRPr kumimoji="1" lang="en-US" altLang="ja-JP" sz="2000"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a:t>
                      </a:r>
                      <a:r>
                        <a:rPr kumimoji="1" lang="en-US" altLang="ja-JP" sz="1800" b="0" i="0" kern="1200" dirty="0" err="1"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DddA</a:t>
                      </a:r>
                      <a:r>
                        <a:rPr kumimoji="1" lang="en-US" altLang="ja-JP"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-derived cytosine base editors</a:t>
                      </a:r>
                      <a:r>
                        <a:rPr kumimoji="1" lang="ja-JP" altLang="en-US" sz="1800" b="0" i="0" kern="1200" dirty="0" smtClean="0">
                          <a:solidFill>
                            <a:schemeClr val="dk1"/>
                          </a:solidFill>
                          <a:effectLst/>
                          <a:latin typeface="UD デジタル 教科書体 NK-B" panose="02020700000000000000" pitchFamily="18" charset="-128"/>
                          <a:ea typeface="UD デジタル 教科書体 NK-B" panose="02020700000000000000" pitchFamily="18" charset="-128"/>
                          <a:cs typeface="+mn-cs"/>
                        </a:rPr>
                        <a:t>）</a:t>
                      </a:r>
                      <a:endParaRPr kumimoji="1" lang="ja-JP" altLang="en-US" sz="20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099191725"/>
                  </a:ext>
                </a:extLst>
              </a:tr>
              <a:tr h="1207657">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概要</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latin typeface="UD デジタル 教科書体 NK-B" panose="02020700000000000000" pitchFamily="18" charset="-128"/>
                          <a:ea typeface="UD デジタル 教科書体 NK-B" panose="02020700000000000000" pitchFamily="18" charset="-128"/>
                        </a:rPr>
                        <a:t>DNA</a:t>
                      </a:r>
                      <a:r>
                        <a:rPr kumimoji="1" lang="ja-JP" altLang="en-US" dirty="0" err="1" smtClean="0">
                          <a:latin typeface="UD デジタル 教科書体 NK-B" panose="02020700000000000000" pitchFamily="18" charset="-128"/>
                          <a:ea typeface="UD デジタル 教科書体 NK-B" panose="02020700000000000000" pitchFamily="18" charset="-128"/>
                        </a:rPr>
                        <a:t>の修</a:t>
                      </a:r>
                      <a:r>
                        <a:rPr kumimoji="1" lang="ja-JP" altLang="en-US" dirty="0" smtClean="0">
                          <a:latin typeface="UD デジタル 教科書体 NK-B" panose="02020700000000000000" pitchFamily="18" charset="-128"/>
                          <a:ea typeface="UD デジタル 教科書体 NK-B" panose="02020700000000000000" pitchFamily="18" charset="-128"/>
                        </a:rPr>
                        <a:t>復機構は、シトシン（</a:t>
                      </a:r>
                      <a:r>
                        <a:rPr kumimoji="1" lang="en-US" altLang="ja-JP" dirty="0" smtClean="0">
                          <a:latin typeface="UD デジタル 教科書体 NK-B" panose="02020700000000000000" pitchFamily="18" charset="-128"/>
                          <a:ea typeface="UD デジタル 教科書体 NK-B" panose="02020700000000000000" pitchFamily="18" charset="-128"/>
                        </a:rPr>
                        <a:t>C)</a:t>
                      </a:r>
                      <a:r>
                        <a:rPr kumimoji="1" lang="ja-JP" altLang="en-US" dirty="0" smtClean="0">
                          <a:latin typeface="UD デジタル 教科書体 NK-B" panose="02020700000000000000" pitchFamily="18" charset="-128"/>
                          <a:ea typeface="UD デジタル 教科書体 NK-B" panose="02020700000000000000" pitchFamily="18" charset="-128"/>
                        </a:rPr>
                        <a:t>がウラシル（</a:t>
                      </a:r>
                      <a:r>
                        <a:rPr kumimoji="1" lang="en-US" altLang="ja-JP" dirty="0" smtClean="0">
                          <a:latin typeface="UD デジタル 教科書体 NK-B" panose="02020700000000000000" pitchFamily="18" charset="-128"/>
                          <a:ea typeface="UD デジタル 教科書体 NK-B" panose="02020700000000000000" pitchFamily="18" charset="-128"/>
                        </a:rPr>
                        <a:t>U)</a:t>
                      </a:r>
                      <a:r>
                        <a:rPr kumimoji="1" lang="ja-JP" altLang="en-US" dirty="0" smtClean="0">
                          <a:latin typeface="UD デジタル 教科書体 NK-B" panose="02020700000000000000" pitchFamily="18" charset="-128"/>
                          <a:ea typeface="UD デジタル 教科書体 NK-B" panose="02020700000000000000" pitchFamily="18" charset="-128"/>
                        </a:rPr>
                        <a:t>に変わると</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latin typeface="UD デジタル 教科書体 NK-B" panose="02020700000000000000" pitchFamily="18" charset="-128"/>
                          <a:ea typeface="UD デジタル 教科書体 NK-B" panose="02020700000000000000" pitchFamily="18" charset="-128"/>
                        </a:rPr>
                        <a:t>「グアニン（</a:t>
                      </a:r>
                      <a:r>
                        <a:rPr kumimoji="1" lang="en-US" altLang="ja-JP" dirty="0" smtClean="0">
                          <a:latin typeface="UD デジタル 教科書体 NK-B" panose="02020700000000000000" pitchFamily="18" charset="-128"/>
                          <a:ea typeface="UD デジタル 教科書体 NK-B" panose="02020700000000000000" pitchFamily="18" charset="-128"/>
                        </a:rPr>
                        <a:t>G)</a:t>
                      </a:r>
                      <a:r>
                        <a:rPr kumimoji="1" lang="ja-JP" altLang="en-US" dirty="0" smtClean="0">
                          <a:latin typeface="UD デジタル 教科書体 NK-B" panose="02020700000000000000" pitchFamily="18" charset="-128"/>
                          <a:ea typeface="UD デジタル 教科書体 NK-B" panose="02020700000000000000" pitchFamily="18" charset="-128"/>
                        </a:rPr>
                        <a:t>＝シトシン（</a:t>
                      </a:r>
                      <a:r>
                        <a:rPr kumimoji="1" lang="en-US" altLang="ja-JP" dirty="0" smtClean="0">
                          <a:latin typeface="UD デジタル 教科書体 NK-B" panose="02020700000000000000" pitchFamily="18" charset="-128"/>
                          <a:ea typeface="UD デジタル 教科書体 NK-B" panose="02020700000000000000" pitchFamily="18" charset="-128"/>
                        </a:rPr>
                        <a:t>C)</a:t>
                      </a:r>
                      <a:r>
                        <a:rPr kumimoji="1" lang="ja-JP" altLang="en-US" dirty="0" smtClean="0">
                          <a:latin typeface="UD デジタル 教科書体 NK-B" panose="02020700000000000000" pitchFamily="18" charset="-128"/>
                          <a:ea typeface="UD デジタル 教科書体 NK-B" panose="02020700000000000000" pitchFamily="18" charset="-128"/>
                        </a:rPr>
                        <a:t>」の塩基対を</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latin typeface="UD デジタル 教科書体 NK-B" panose="02020700000000000000" pitchFamily="18" charset="-128"/>
                          <a:ea typeface="UD デジタル 教科書体 NK-B" panose="02020700000000000000" pitchFamily="18" charset="-128"/>
                        </a:rPr>
                        <a:t>「アデニン（</a:t>
                      </a:r>
                      <a:r>
                        <a:rPr kumimoji="1" lang="en-US" altLang="ja-JP" dirty="0" smtClean="0">
                          <a:latin typeface="UD デジタル 教科書体 NK-B" panose="02020700000000000000" pitchFamily="18" charset="-128"/>
                          <a:ea typeface="UD デジタル 教科書体 NK-B" panose="02020700000000000000" pitchFamily="18" charset="-128"/>
                        </a:rPr>
                        <a:t>A)=</a:t>
                      </a:r>
                      <a:r>
                        <a:rPr kumimoji="1" lang="ja-JP" altLang="en-US" dirty="0" smtClean="0">
                          <a:latin typeface="UD デジタル 教科書体 NK-B" panose="02020700000000000000" pitchFamily="18" charset="-128"/>
                          <a:ea typeface="UD デジタル 教科書体 NK-B" panose="02020700000000000000" pitchFamily="18" charset="-128"/>
                        </a:rPr>
                        <a:t>チミン（</a:t>
                      </a:r>
                      <a:r>
                        <a:rPr kumimoji="1" lang="en-US" altLang="ja-JP" dirty="0" smtClean="0">
                          <a:latin typeface="UD デジタル 教科書体 NK-B" panose="02020700000000000000" pitchFamily="18" charset="-128"/>
                          <a:ea typeface="UD デジタル 教科書体 NK-B" panose="02020700000000000000" pitchFamily="18" charset="-128"/>
                        </a:rPr>
                        <a:t>T</a:t>
                      </a:r>
                      <a:r>
                        <a:rPr kumimoji="1" lang="ja-JP" altLang="en-US" dirty="0" smtClean="0">
                          <a:latin typeface="UD デジタル 教科書体 NK-B" panose="02020700000000000000" pitchFamily="18" charset="-128"/>
                          <a:ea typeface="UD デジタル 教科書体 NK-B" panose="02020700000000000000" pitchFamily="18" charset="-128"/>
                        </a:rPr>
                        <a:t>）」の塩基対に修復する。</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a:t>
                      </a: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RNA</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の）塩基ウラシル（</a:t>
                      </a: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U</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）に対応する、</a:t>
                      </a: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DNA</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の塩基はチミン（</a:t>
                      </a:r>
                      <a:r>
                        <a:rPr kumimoji="1" lang="en-US" altLang="ja-JP" dirty="0" smtClean="0">
                          <a:solidFill>
                            <a:srgbClr val="C00000"/>
                          </a:solidFill>
                          <a:latin typeface="UD デジタル 教科書体 NK-B" panose="02020700000000000000" pitchFamily="18" charset="-128"/>
                          <a:ea typeface="UD デジタル 教科書体 NK-B" panose="02020700000000000000" pitchFamily="18" charset="-128"/>
                        </a:rPr>
                        <a:t>T</a:t>
                      </a:r>
                      <a:r>
                        <a:rPr kumimoji="1" lang="ja-JP" altLang="en-US" dirty="0" smtClean="0">
                          <a:solidFill>
                            <a:srgbClr val="C00000"/>
                          </a:solidFill>
                          <a:latin typeface="UD デジタル 教科書体 NK-B" panose="02020700000000000000" pitchFamily="18" charset="-128"/>
                          <a:ea typeface="UD デジタル 教科書体 NK-B" panose="02020700000000000000" pitchFamily="18" charset="-128"/>
                        </a:rPr>
                        <a:t>）であるため。</a:t>
                      </a:r>
                      <a:endParaRPr kumimoji="1" lang="ja-JP" altLang="en-US" dirty="0">
                        <a:solidFill>
                          <a:srgbClr val="C00000"/>
                        </a:solidFill>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46099859"/>
                  </a:ext>
                </a:extLst>
              </a:tr>
              <a:tr h="3637421">
                <a:tc>
                  <a:txBody>
                    <a:bodyPr/>
                    <a:lstStyle/>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latin typeface="UD デジタル 教科書体 NK-B" panose="02020700000000000000" pitchFamily="18" charset="-128"/>
                          <a:ea typeface="UD デジタル 教科書体 NK-B" panose="02020700000000000000" pitchFamily="18" charset="-128"/>
                        </a:rPr>
                        <a:t>変換</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endParaRPr kumimoji="1" lang="ja-JP" altLang="en-US" dirty="0"/>
                    </a:p>
                  </a:txBody>
                  <a:tcPr/>
                </a:tc>
                <a:extLst>
                  <a:ext uri="{0D108BD9-81ED-4DB2-BD59-A6C34878D82A}">
                    <a16:rowId xmlns:a16="http://schemas.microsoft.com/office/drawing/2014/main" val="2510958926"/>
                  </a:ext>
                </a:extLst>
              </a:tr>
            </a:tbl>
          </a:graphicData>
        </a:graphic>
      </p:graphicFrame>
      <p:sp>
        <p:nvSpPr>
          <p:cNvPr id="5" name="テキスト ボックス 4"/>
          <p:cNvSpPr txBox="1"/>
          <p:nvPr/>
        </p:nvSpPr>
        <p:spPr>
          <a:xfrm>
            <a:off x="3731207" y="4948952"/>
            <a:ext cx="1195136" cy="400110"/>
          </a:xfrm>
          <a:prstGeom prst="rect">
            <a:avLst/>
          </a:prstGeom>
          <a:noFill/>
        </p:spPr>
        <p:txBody>
          <a:bodyPr wrap="square" rtlCol="0">
            <a:spAutoFit/>
          </a:bodyPr>
          <a:lstStyle/>
          <a:p>
            <a:r>
              <a:rPr kumimoji="1" lang="ja-JP" altLang="en-US" sz="2000" b="1" dirty="0" smtClean="0">
                <a:solidFill>
                  <a:schemeClr val="bg1"/>
                </a:solidFill>
                <a:latin typeface="UD デジタル 教科書体 NK-B" panose="02020700000000000000" pitchFamily="18" charset="-128"/>
                <a:ea typeface="UD デジタル 教科書体 NK-B" panose="02020700000000000000" pitchFamily="18" charset="-128"/>
              </a:rPr>
              <a:t>塩基対</a:t>
            </a:r>
            <a:endParaRPr kumimoji="1" lang="ja-JP" altLang="en-US" sz="2000" b="1"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3391324" y="4117879"/>
            <a:ext cx="1649616" cy="400110"/>
          </a:xfrm>
          <a:prstGeom prst="rect">
            <a:avLst/>
          </a:prstGeom>
          <a:noFill/>
        </p:spPr>
        <p:txBody>
          <a:bodyPr wrap="square" rtlCol="0">
            <a:spAutoFit/>
          </a:bodyPr>
          <a:lstStyle/>
          <a:p>
            <a:r>
              <a:rPr kumimoji="1" lang="ja-JP" altLang="en-US" sz="2000" b="1" dirty="0" smtClean="0">
                <a:latin typeface="UD デジタル 教科書体 NK-B" panose="02020700000000000000" pitchFamily="18" charset="-128"/>
                <a:ea typeface="UD デジタル 教科書体 NK-B" panose="02020700000000000000" pitchFamily="18" charset="-128"/>
              </a:rPr>
              <a:t>一塩基変換</a:t>
            </a:r>
            <a:endParaRPr kumimoji="1" lang="ja-JP" altLang="en-US" sz="2000" b="1" dirty="0">
              <a:latin typeface="UD デジタル 教科書体 NK-B" panose="02020700000000000000" pitchFamily="18" charset="-128"/>
              <a:ea typeface="UD デジタル 教科書体 NK-B" panose="02020700000000000000" pitchFamily="18" charset="-128"/>
            </a:endParaRPr>
          </a:p>
        </p:txBody>
      </p:sp>
      <p:sp>
        <p:nvSpPr>
          <p:cNvPr id="26" name="角丸四角形 25"/>
          <p:cNvSpPr/>
          <p:nvPr/>
        </p:nvSpPr>
        <p:spPr>
          <a:xfrm>
            <a:off x="2572038" y="4732244"/>
            <a:ext cx="3035946" cy="1320189"/>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3"/>
          <a:stretch>
            <a:fillRect/>
          </a:stretch>
        </p:blipFill>
        <p:spPr>
          <a:xfrm>
            <a:off x="2585372" y="4775328"/>
            <a:ext cx="1263429" cy="1218742"/>
          </a:xfrm>
          <a:prstGeom prst="rect">
            <a:avLst/>
          </a:prstGeom>
        </p:spPr>
      </p:pic>
      <p:sp>
        <p:nvSpPr>
          <p:cNvPr id="28" name="等号 27"/>
          <p:cNvSpPr/>
          <p:nvPr/>
        </p:nvSpPr>
        <p:spPr>
          <a:xfrm>
            <a:off x="3701344" y="5116464"/>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1" name="図 30"/>
          <p:cNvPicPr>
            <a:picLocks noChangeAspect="1"/>
          </p:cNvPicPr>
          <p:nvPr/>
        </p:nvPicPr>
        <p:blipFill>
          <a:blip r:embed="rId4"/>
          <a:stretch>
            <a:fillRect/>
          </a:stretch>
        </p:blipFill>
        <p:spPr>
          <a:xfrm>
            <a:off x="4382936" y="4791933"/>
            <a:ext cx="1225048" cy="1185531"/>
          </a:xfrm>
          <a:prstGeom prst="rect">
            <a:avLst/>
          </a:prstGeom>
        </p:spPr>
      </p:pic>
      <p:pic>
        <p:nvPicPr>
          <p:cNvPr id="56" name="図 55"/>
          <p:cNvPicPr>
            <a:picLocks noChangeAspect="1"/>
          </p:cNvPicPr>
          <p:nvPr/>
        </p:nvPicPr>
        <p:blipFill>
          <a:blip r:embed="rId5"/>
          <a:stretch>
            <a:fillRect/>
          </a:stretch>
        </p:blipFill>
        <p:spPr>
          <a:xfrm>
            <a:off x="4266160" y="2730083"/>
            <a:ext cx="1458600" cy="1407010"/>
          </a:xfrm>
          <a:prstGeom prst="rect">
            <a:avLst/>
          </a:prstGeom>
        </p:spPr>
      </p:pic>
      <p:sp>
        <p:nvSpPr>
          <p:cNvPr id="6" name="下矢印 5"/>
          <p:cNvSpPr/>
          <p:nvPr/>
        </p:nvSpPr>
        <p:spPr>
          <a:xfrm>
            <a:off x="4737436" y="4019745"/>
            <a:ext cx="516048" cy="82085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7" name="グループ化 56"/>
          <p:cNvGrpSpPr/>
          <p:nvPr/>
        </p:nvGrpSpPr>
        <p:grpSpPr>
          <a:xfrm>
            <a:off x="7544413" y="4902368"/>
            <a:ext cx="2958090" cy="1238119"/>
            <a:chOff x="6792356" y="3490400"/>
            <a:chExt cx="2958090" cy="1238119"/>
          </a:xfrm>
        </p:grpSpPr>
        <p:sp>
          <p:nvSpPr>
            <p:cNvPr id="58" name="角丸四角形 57"/>
            <p:cNvSpPr/>
            <p:nvPr/>
          </p:nvSpPr>
          <p:spPr>
            <a:xfrm>
              <a:off x="6792356" y="3534284"/>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p:cNvPicPr>
              <a:picLocks noChangeAspect="1"/>
            </p:cNvPicPr>
            <p:nvPr/>
          </p:nvPicPr>
          <p:blipFill>
            <a:blip r:embed="rId6"/>
            <a:stretch>
              <a:fillRect/>
            </a:stretch>
          </p:blipFill>
          <p:spPr>
            <a:xfrm>
              <a:off x="6792356" y="3490400"/>
              <a:ext cx="1283516" cy="1238119"/>
            </a:xfrm>
            <a:prstGeom prst="rect">
              <a:avLst/>
            </a:prstGeom>
          </p:spPr>
        </p:pic>
        <p:pic>
          <p:nvPicPr>
            <p:cNvPr id="60" name="図 59"/>
            <p:cNvPicPr>
              <a:picLocks noChangeAspect="1"/>
            </p:cNvPicPr>
            <p:nvPr/>
          </p:nvPicPr>
          <p:blipFill>
            <a:blip r:embed="rId7"/>
            <a:stretch>
              <a:fillRect/>
            </a:stretch>
          </p:blipFill>
          <p:spPr>
            <a:xfrm>
              <a:off x="8475256" y="3509183"/>
              <a:ext cx="1244572" cy="1200552"/>
            </a:xfrm>
            <a:prstGeom prst="rect">
              <a:avLst/>
            </a:prstGeom>
          </p:spPr>
        </p:pic>
        <p:sp>
          <p:nvSpPr>
            <p:cNvPr id="61" name="等号 60"/>
            <p:cNvSpPr/>
            <p:nvPr/>
          </p:nvSpPr>
          <p:spPr>
            <a:xfrm>
              <a:off x="7885058" y="382034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角丸四角形 62"/>
          <p:cNvSpPr/>
          <p:nvPr/>
        </p:nvSpPr>
        <p:spPr>
          <a:xfrm>
            <a:off x="7528701" y="2823690"/>
            <a:ext cx="3035946" cy="1356677"/>
          </a:xfrm>
          <a:prstGeom prst="roundRect">
            <a:avLst/>
          </a:prstGeom>
          <a:solidFill>
            <a:srgbClr val="C00000"/>
          </a:solidFill>
          <a:ln w="57150">
            <a:solidFill>
              <a:schemeClr val="tx1"/>
            </a:solidFill>
            <a:prstDash val="dash"/>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p:cNvPicPr>
            <a:picLocks noChangeAspect="1"/>
          </p:cNvPicPr>
          <p:nvPr/>
        </p:nvPicPr>
        <p:blipFill>
          <a:blip r:embed="rId3"/>
          <a:stretch>
            <a:fillRect/>
          </a:stretch>
        </p:blipFill>
        <p:spPr>
          <a:xfrm>
            <a:off x="7528701" y="2969614"/>
            <a:ext cx="1263429" cy="1218742"/>
          </a:xfrm>
          <a:prstGeom prst="rect">
            <a:avLst/>
          </a:prstGeom>
        </p:spPr>
      </p:pic>
      <p:sp>
        <p:nvSpPr>
          <p:cNvPr id="65" name="等号 64"/>
          <p:cNvSpPr/>
          <p:nvPr/>
        </p:nvSpPr>
        <p:spPr>
          <a:xfrm>
            <a:off x="8644673" y="331075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下矢印 65"/>
          <p:cNvSpPr/>
          <p:nvPr/>
        </p:nvSpPr>
        <p:spPr>
          <a:xfrm>
            <a:off x="7675527" y="4236871"/>
            <a:ext cx="2667435" cy="631782"/>
          </a:xfrm>
          <a:prstGeom prst="downArrow">
            <a:avLst>
              <a:gd name="adj1" fmla="val 64934"/>
              <a:gd name="adj2" fmla="val 50000"/>
            </a:avLst>
          </a:prstGeom>
          <a:solidFill>
            <a:schemeClr val="accent2">
              <a:lumMod val="75000"/>
            </a:schemeClr>
          </a:solidFill>
          <a:ln>
            <a:solidFill>
              <a:schemeClr val="accent6">
                <a:lumMod val="75000"/>
              </a:schemeClr>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8384697" y="4320294"/>
            <a:ext cx="1358811" cy="369332"/>
          </a:xfrm>
          <a:prstGeom prst="rect">
            <a:avLst/>
          </a:prstGeom>
          <a:noFill/>
        </p:spPr>
        <p:txBody>
          <a:bodyPr wrap="square" rtlCol="0">
            <a:spAutoFit/>
          </a:bodyPr>
          <a:lstStyle/>
          <a:p>
            <a:pPr algn="ctr"/>
            <a:r>
              <a:rPr kumimoji="1" lang="ja-JP" altLang="en-US" dirty="0" smtClean="0">
                <a:solidFill>
                  <a:schemeClr val="bg1"/>
                </a:solidFill>
                <a:latin typeface="UD デジタル 教科書体 N-B" panose="02020700000000000000" pitchFamily="17" charset="-128"/>
                <a:ea typeface="UD デジタル 教科書体 N-B" panose="02020700000000000000" pitchFamily="17" charset="-128"/>
              </a:rPr>
              <a:t>塩基対修復</a:t>
            </a:r>
            <a:endParaRPr kumimoji="1" lang="ja-JP" altLang="en-US" dirty="0">
              <a:solidFill>
                <a:schemeClr val="bg1"/>
              </a:solidFill>
              <a:latin typeface="UD デジタル 教科書体 N-B" panose="02020700000000000000" pitchFamily="17" charset="-128"/>
              <a:ea typeface="UD デジタル 教科書体 N-B" panose="02020700000000000000" pitchFamily="17" charset="-128"/>
            </a:endParaRPr>
          </a:p>
        </p:txBody>
      </p:sp>
      <p:pic>
        <p:nvPicPr>
          <p:cNvPr id="69" name="図 68"/>
          <p:cNvPicPr>
            <a:picLocks noChangeAspect="1"/>
          </p:cNvPicPr>
          <p:nvPr/>
        </p:nvPicPr>
        <p:blipFill>
          <a:blip r:embed="rId5"/>
          <a:stretch>
            <a:fillRect/>
          </a:stretch>
        </p:blipFill>
        <p:spPr>
          <a:xfrm>
            <a:off x="9432013" y="3118123"/>
            <a:ext cx="1039872" cy="1003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0" name="右矢印 69"/>
          <p:cNvSpPr/>
          <p:nvPr/>
        </p:nvSpPr>
        <p:spPr>
          <a:xfrm>
            <a:off x="5652741" y="2888376"/>
            <a:ext cx="1891671" cy="3328772"/>
          </a:xfrm>
          <a:prstGeom prst="rightArrow">
            <a:avLst>
              <a:gd name="adj1" fmla="val 71758"/>
              <a:gd name="adj2" fmla="val 561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endParaRPr>
          </a:p>
        </p:txBody>
      </p:sp>
      <p:sp>
        <p:nvSpPr>
          <p:cNvPr id="9" name="テキスト ボックス 8"/>
          <p:cNvSpPr txBox="1"/>
          <p:nvPr/>
        </p:nvSpPr>
        <p:spPr>
          <a:xfrm>
            <a:off x="5522774" y="4093099"/>
            <a:ext cx="1857355" cy="1200329"/>
          </a:xfrm>
          <a:prstGeom prst="rect">
            <a:avLst/>
          </a:prstGeom>
          <a:noFill/>
        </p:spPr>
        <p:txBody>
          <a:bodyPr wrap="square" rtlCol="0">
            <a:spAutoFit/>
          </a:bodyPr>
          <a:lstStyle/>
          <a:p>
            <a:pPr algn="ctr"/>
            <a:r>
              <a:rPr lang="ja-JP" altLang="en-US" b="1" dirty="0">
                <a:solidFill>
                  <a:schemeClr val="bg1"/>
                </a:solidFill>
                <a:latin typeface="UD デジタル 教科書体 NP-B" panose="02020700000000000000" pitchFamily="18" charset="-128"/>
                <a:ea typeface="UD デジタル 教科書体 NP-B" panose="02020700000000000000" pitchFamily="18" charset="-128"/>
              </a:rPr>
              <a:t>一塩基変換</a:t>
            </a:r>
            <a:r>
              <a:rPr lang="ja-JP" altLang="en-US" b="1" dirty="0">
                <a:latin typeface="UD デジタル 教科書体 NP-B" panose="02020700000000000000" pitchFamily="18" charset="-128"/>
                <a:ea typeface="UD デジタル 教科書体 NP-B" panose="02020700000000000000" pitchFamily="18" charset="-128"/>
              </a:rPr>
              <a:t>は</a:t>
            </a:r>
            <a:endParaRPr lang="en-US" altLang="ja-JP" b="1" dirty="0">
              <a:latin typeface="UD デジタル 教科書体 NP-B" panose="02020700000000000000" pitchFamily="18" charset="-128"/>
              <a:ea typeface="UD デジタル 教科書体 NP-B" panose="02020700000000000000" pitchFamily="18" charset="-128"/>
            </a:endParaRPr>
          </a:p>
          <a:p>
            <a:pPr algn="ctr"/>
            <a:r>
              <a:rPr lang="ja-JP" altLang="en-US" b="1" dirty="0">
                <a:latin typeface="UD デジタル 教科書体 NP-B" panose="02020700000000000000" pitchFamily="18" charset="-128"/>
                <a:ea typeface="UD デジタル 教科書体 NP-B" panose="02020700000000000000" pitchFamily="18" charset="-128"/>
              </a:rPr>
              <a:t>結果</a:t>
            </a:r>
            <a:r>
              <a:rPr lang="ja-JP" altLang="en-US" b="1" dirty="0" smtClean="0">
                <a:latin typeface="UD デジタル 教科書体 NP-B" panose="02020700000000000000" pitchFamily="18" charset="-128"/>
                <a:ea typeface="UD デジタル 教科書体 NP-B" panose="02020700000000000000" pitchFamily="18" charset="-128"/>
              </a:rPr>
              <a:t>として</a:t>
            </a:r>
            <a:endParaRPr lang="en-US" altLang="ja-JP" b="1" dirty="0" smtClean="0">
              <a:latin typeface="UD デジタル 教科書体 NP-B" panose="02020700000000000000" pitchFamily="18" charset="-128"/>
              <a:ea typeface="UD デジタル 教科書体 NP-B" panose="02020700000000000000" pitchFamily="18" charset="-128"/>
            </a:endParaRPr>
          </a:p>
          <a:p>
            <a:pPr algn="ctr"/>
            <a:r>
              <a:rPr lang="ja-JP" altLang="en-US" b="1" dirty="0">
                <a:latin typeface="UD デジタル 教科書体 NP-B" panose="02020700000000000000" pitchFamily="18" charset="-128"/>
                <a:ea typeface="UD デジタル 教科書体 NP-B" panose="02020700000000000000" pitchFamily="18" charset="-128"/>
              </a:rPr>
              <a:t>「</a:t>
            </a:r>
            <a:r>
              <a:rPr lang="ja-JP" altLang="en-US" b="1" dirty="0" smtClean="0">
                <a:solidFill>
                  <a:schemeClr val="bg1"/>
                </a:solidFill>
                <a:latin typeface="UD デジタル 教科書体 NP-B" panose="02020700000000000000" pitchFamily="18" charset="-128"/>
                <a:ea typeface="UD デジタル 教科書体 NP-B" panose="02020700000000000000" pitchFamily="18" charset="-128"/>
              </a:rPr>
              <a:t>塩基対変換</a:t>
            </a:r>
            <a:r>
              <a:rPr lang="ja-JP" altLang="en-US" b="1" dirty="0" smtClean="0">
                <a:latin typeface="UD デジタル 教科書体 NP-B" panose="02020700000000000000" pitchFamily="18" charset="-128"/>
                <a:ea typeface="UD デジタル 教科書体 NP-B" panose="02020700000000000000" pitchFamily="18" charset="-128"/>
              </a:rPr>
              <a:t>」</a:t>
            </a:r>
            <a:endParaRPr lang="en-US" altLang="ja-JP" b="1" dirty="0" smtClean="0">
              <a:latin typeface="UD デジタル 教科書体 NP-B" panose="02020700000000000000" pitchFamily="18" charset="-128"/>
              <a:ea typeface="UD デジタル 教科書体 NP-B" panose="02020700000000000000" pitchFamily="18" charset="-128"/>
            </a:endParaRPr>
          </a:p>
          <a:p>
            <a:pPr algn="ctr"/>
            <a:r>
              <a:rPr lang="ja-JP" altLang="en-US" b="1" dirty="0" smtClean="0">
                <a:latin typeface="UD デジタル 教科書体 NP-B" panose="02020700000000000000" pitchFamily="18" charset="-128"/>
                <a:ea typeface="UD デジタル 教科書体 NP-B" panose="02020700000000000000" pitchFamily="18" charset="-128"/>
              </a:rPr>
              <a:t>となる。</a:t>
            </a:r>
            <a:endParaRPr kumimoji="1" lang="ja-JP" altLang="en-US" b="1" dirty="0">
              <a:latin typeface="UD デジタル 教科書体 NP-B" panose="02020700000000000000" pitchFamily="18" charset="-128"/>
              <a:ea typeface="UD デジタル 教科書体 NP-B" panose="02020700000000000000" pitchFamily="18" charset="-128"/>
            </a:endParaRPr>
          </a:p>
        </p:txBody>
      </p:sp>
      <p:sp>
        <p:nvSpPr>
          <p:cNvPr id="71" name="テキスト ボックス 70"/>
          <p:cNvSpPr txBox="1"/>
          <p:nvPr/>
        </p:nvSpPr>
        <p:spPr>
          <a:xfrm>
            <a:off x="3279156" y="4743852"/>
            <a:ext cx="1649616" cy="338554"/>
          </a:xfrm>
          <a:prstGeom prst="rect">
            <a:avLst/>
          </a:prstGeom>
          <a:noFill/>
        </p:spPr>
        <p:txBody>
          <a:bodyPr wrap="square" rtlCol="0">
            <a:spAutoFit/>
          </a:bodyPr>
          <a:lstStyle/>
          <a:p>
            <a:pPr algn="ctr"/>
            <a:r>
              <a:rPr lang="ja-JP" altLang="en-US" sz="1600" b="1" dirty="0" smtClean="0">
                <a:solidFill>
                  <a:schemeClr val="bg1"/>
                </a:solidFill>
                <a:latin typeface="UD デジタル 教科書体 NK-B" panose="02020700000000000000" pitchFamily="18" charset="-128"/>
                <a:ea typeface="UD デジタル 教科書体 NK-B" panose="02020700000000000000" pitchFamily="18" charset="-128"/>
              </a:rPr>
              <a:t>正しい塩基対</a:t>
            </a:r>
            <a:endParaRPr kumimoji="1" lang="ja-JP" altLang="en-US" sz="1600" b="1"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72" name="テキスト ボックス 71"/>
          <p:cNvSpPr txBox="1"/>
          <p:nvPr/>
        </p:nvSpPr>
        <p:spPr>
          <a:xfrm>
            <a:off x="8203321" y="2808759"/>
            <a:ext cx="1649616" cy="369332"/>
          </a:xfrm>
          <a:prstGeom prst="rect">
            <a:avLst/>
          </a:prstGeom>
          <a:noFill/>
        </p:spPr>
        <p:txBody>
          <a:bodyPr wrap="square" rtlCol="0">
            <a:spAutoFit/>
          </a:bodyPr>
          <a:lstStyle/>
          <a:p>
            <a:pPr algn="ctr"/>
            <a:r>
              <a:rPr lang="ja-JP" altLang="en-US" b="1" dirty="0" smtClean="0">
                <a:latin typeface="UD デジタル 教科書体 NK-B" panose="02020700000000000000" pitchFamily="18" charset="-128"/>
                <a:ea typeface="UD デジタル 教科書体 NK-B" panose="02020700000000000000" pitchFamily="18" charset="-128"/>
              </a:rPr>
              <a:t>異常な塩基対</a:t>
            </a:r>
            <a:endParaRPr kumimoji="1" lang="ja-JP" altLang="en-US" b="1" dirty="0">
              <a:latin typeface="UD デジタル 教科書体 NK-B" panose="02020700000000000000" pitchFamily="18" charset="-128"/>
              <a:ea typeface="UD デジタル 教科書体 NK-B" panose="02020700000000000000" pitchFamily="18" charset="-128"/>
            </a:endParaRPr>
          </a:p>
        </p:txBody>
      </p:sp>
      <p:pic>
        <p:nvPicPr>
          <p:cNvPr id="74" name="Picture 8" descr="MCj0424468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22973" y="2712918"/>
            <a:ext cx="619523" cy="5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9206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3857730" y="3112937"/>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stretch>
            <a:fillRect/>
          </a:stretch>
        </p:blipFill>
        <p:spPr>
          <a:xfrm>
            <a:off x="3857730" y="3069053"/>
            <a:ext cx="1283516" cy="1238119"/>
          </a:xfrm>
          <a:prstGeom prst="rect">
            <a:avLst/>
          </a:prstGeom>
        </p:spPr>
      </p:pic>
      <p:pic>
        <p:nvPicPr>
          <p:cNvPr id="29" name="図 28"/>
          <p:cNvPicPr>
            <a:picLocks noChangeAspect="1"/>
          </p:cNvPicPr>
          <p:nvPr/>
        </p:nvPicPr>
        <p:blipFill>
          <a:blip r:embed="rId4"/>
          <a:stretch>
            <a:fillRect/>
          </a:stretch>
        </p:blipFill>
        <p:spPr>
          <a:xfrm>
            <a:off x="5540630" y="3087836"/>
            <a:ext cx="1244572" cy="1200552"/>
          </a:xfrm>
          <a:prstGeom prst="rect">
            <a:avLst/>
          </a:prstGeom>
        </p:spPr>
      </p:pic>
      <p:sp>
        <p:nvSpPr>
          <p:cNvPr id="30" name="等号 29"/>
          <p:cNvSpPr/>
          <p:nvPr/>
        </p:nvSpPr>
        <p:spPr>
          <a:xfrm>
            <a:off x="4950432" y="3415469"/>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角丸四角形 31"/>
          <p:cNvSpPr/>
          <p:nvPr/>
        </p:nvSpPr>
        <p:spPr>
          <a:xfrm>
            <a:off x="3799058" y="5016389"/>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5"/>
          <a:stretch>
            <a:fillRect/>
          </a:stretch>
        </p:blipFill>
        <p:spPr>
          <a:xfrm>
            <a:off x="3799058" y="4966156"/>
            <a:ext cx="1263429" cy="1218742"/>
          </a:xfrm>
          <a:prstGeom prst="rect">
            <a:avLst/>
          </a:prstGeom>
        </p:spPr>
      </p:pic>
      <p:sp>
        <p:nvSpPr>
          <p:cNvPr id="34" name="等号 33"/>
          <p:cNvSpPr/>
          <p:nvPr/>
        </p:nvSpPr>
        <p:spPr>
          <a:xfrm>
            <a:off x="4931506" y="531553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6" name="図 35"/>
          <p:cNvPicPr>
            <a:picLocks noChangeAspect="1"/>
          </p:cNvPicPr>
          <p:nvPr/>
        </p:nvPicPr>
        <p:blipFill>
          <a:blip r:embed="rId6"/>
          <a:stretch>
            <a:fillRect/>
          </a:stretch>
        </p:blipFill>
        <p:spPr>
          <a:xfrm>
            <a:off x="5543678" y="4999367"/>
            <a:ext cx="1225048" cy="1185531"/>
          </a:xfrm>
          <a:prstGeom prst="rect">
            <a:avLst/>
          </a:prstGeom>
        </p:spPr>
      </p:pic>
      <p:sp>
        <p:nvSpPr>
          <p:cNvPr id="37" name="下矢印 36"/>
          <p:cNvSpPr/>
          <p:nvPr/>
        </p:nvSpPr>
        <p:spPr>
          <a:xfrm>
            <a:off x="3996851" y="4329961"/>
            <a:ext cx="2667435" cy="651126"/>
          </a:xfrm>
          <a:prstGeom prst="downArrow">
            <a:avLst/>
          </a:prstGeom>
          <a:solidFill>
            <a:schemeClr val="accent2">
              <a:lumMod val="75000"/>
            </a:schemeClr>
          </a:solidFill>
          <a:ln>
            <a:solidFill>
              <a:schemeClr val="accent6">
                <a:lumMod val="75000"/>
              </a:schemeClr>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グループ化 37"/>
          <p:cNvGrpSpPr/>
          <p:nvPr/>
        </p:nvGrpSpPr>
        <p:grpSpPr>
          <a:xfrm>
            <a:off x="7451239" y="4987469"/>
            <a:ext cx="2958090" cy="1238119"/>
            <a:chOff x="6792356" y="3490400"/>
            <a:chExt cx="2958090" cy="1238119"/>
          </a:xfrm>
        </p:grpSpPr>
        <p:sp>
          <p:nvSpPr>
            <p:cNvPr id="39" name="角丸四角形 38"/>
            <p:cNvSpPr/>
            <p:nvPr/>
          </p:nvSpPr>
          <p:spPr>
            <a:xfrm>
              <a:off x="6792356" y="3534284"/>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p:cNvPicPr>
              <a:picLocks noChangeAspect="1"/>
            </p:cNvPicPr>
            <p:nvPr/>
          </p:nvPicPr>
          <p:blipFill>
            <a:blip r:embed="rId3"/>
            <a:stretch>
              <a:fillRect/>
            </a:stretch>
          </p:blipFill>
          <p:spPr>
            <a:xfrm>
              <a:off x="6792356" y="3490400"/>
              <a:ext cx="1283516" cy="1238119"/>
            </a:xfrm>
            <a:prstGeom prst="rect">
              <a:avLst/>
            </a:prstGeom>
          </p:spPr>
        </p:pic>
        <p:pic>
          <p:nvPicPr>
            <p:cNvPr id="41" name="図 40"/>
            <p:cNvPicPr>
              <a:picLocks noChangeAspect="1"/>
            </p:cNvPicPr>
            <p:nvPr/>
          </p:nvPicPr>
          <p:blipFill>
            <a:blip r:embed="rId4"/>
            <a:stretch>
              <a:fillRect/>
            </a:stretch>
          </p:blipFill>
          <p:spPr>
            <a:xfrm>
              <a:off x="8475256" y="3509183"/>
              <a:ext cx="1244572" cy="1200552"/>
            </a:xfrm>
            <a:prstGeom prst="rect">
              <a:avLst/>
            </a:prstGeom>
          </p:spPr>
        </p:pic>
        <p:sp>
          <p:nvSpPr>
            <p:cNvPr id="42" name="等号 41"/>
            <p:cNvSpPr/>
            <p:nvPr/>
          </p:nvSpPr>
          <p:spPr>
            <a:xfrm>
              <a:off x="7885058" y="3820340"/>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43" name="グループ化 42"/>
          <p:cNvGrpSpPr/>
          <p:nvPr/>
        </p:nvGrpSpPr>
        <p:grpSpPr>
          <a:xfrm>
            <a:off x="7435527" y="3054715"/>
            <a:ext cx="3035946" cy="1218742"/>
            <a:chOff x="6750160" y="5090937"/>
            <a:chExt cx="3035946" cy="1218742"/>
          </a:xfrm>
        </p:grpSpPr>
        <p:sp>
          <p:nvSpPr>
            <p:cNvPr id="44" name="角丸四角形 43"/>
            <p:cNvSpPr/>
            <p:nvPr/>
          </p:nvSpPr>
          <p:spPr>
            <a:xfrm>
              <a:off x="6750160" y="5141170"/>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図 44"/>
            <p:cNvPicPr>
              <a:picLocks noChangeAspect="1"/>
            </p:cNvPicPr>
            <p:nvPr/>
          </p:nvPicPr>
          <p:blipFill>
            <a:blip r:embed="rId5"/>
            <a:stretch>
              <a:fillRect/>
            </a:stretch>
          </p:blipFill>
          <p:spPr>
            <a:xfrm>
              <a:off x="6750160" y="5090937"/>
              <a:ext cx="1263429" cy="1218742"/>
            </a:xfrm>
            <a:prstGeom prst="rect">
              <a:avLst/>
            </a:prstGeom>
          </p:spPr>
        </p:pic>
        <p:sp>
          <p:nvSpPr>
            <p:cNvPr id="46" name="等号 45"/>
            <p:cNvSpPr/>
            <p:nvPr/>
          </p:nvSpPr>
          <p:spPr>
            <a:xfrm>
              <a:off x="7866132" y="5432073"/>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7" name="下矢印 46"/>
          <p:cNvSpPr/>
          <p:nvPr/>
        </p:nvSpPr>
        <p:spPr>
          <a:xfrm>
            <a:off x="7582353" y="4321972"/>
            <a:ext cx="2667435" cy="631782"/>
          </a:xfrm>
          <a:prstGeom prst="downArrow">
            <a:avLst/>
          </a:prstGeom>
          <a:solidFill>
            <a:schemeClr val="accent2">
              <a:lumMod val="75000"/>
            </a:schemeClr>
          </a:solidFill>
          <a:ln>
            <a:solidFill>
              <a:schemeClr val="accent6">
                <a:lumMod val="75000"/>
              </a:schemeClr>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8461557" y="4416614"/>
            <a:ext cx="952107" cy="369332"/>
          </a:xfrm>
          <a:prstGeom prst="rect">
            <a:avLst/>
          </a:prstGeom>
          <a:noFill/>
        </p:spPr>
        <p:txBody>
          <a:bodyPr wrap="square" rtlCol="0">
            <a:spAutoFit/>
          </a:bodyPr>
          <a:lstStyle/>
          <a:p>
            <a:pPr algn="ctr"/>
            <a:r>
              <a:rPr kumimoji="1" lang="ja-JP" altLang="en-US" dirty="0" smtClean="0">
                <a:solidFill>
                  <a:schemeClr val="bg1"/>
                </a:solidFill>
                <a:latin typeface="UD デジタル 教科書体 N-B" panose="02020700000000000000" pitchFamily="17" charset="-128"/>
                <a:ea typeface="UD デジタル 教科書体 N-B" panose="02020700000000000000" pitchFamily="17" charset="-128"/>
              </a:rPr>
              <a:t>変換</a:t>
            </a:r>
            <a:endParaRPr kumimoji="1" lang="ja-JP" altLang="en-US" dirty="0">
              <a:solidFill>
                <a:schemeClr val="bg1"/>
              </a:solidFill>
              <a:latin typeface="UD デジタル 教科書体 N-B" panose="02020700000000000000" pitchFamily="17" charset="-128"/>
              <a:ea typeface="UD デジタル 教科書体 N-B" panose="02020700000000000000" pitchFamily="17" charset="-128"/>
            </a:endParaRPr>
          </a:p>
        </p:txBody>
      </p:sp>
      <p:sp>
        <p:nvSpPr>
          <p:cNvPr id="49" name="テキスト ボックス 48"/>
          <p:cNvSpPr txBox="1"/>
          <p:nvPr/>
        </p:nvSpPr>
        <p:spPr>
          <a:xfrm>
            <a:off x="4849122" y="4424023"/>
            <a:ext cx="952107" cy="369332"/>
          </a:xfrm>
          <a:prstGeom prst="rect">
            <a:avLst/>
          </a:prstGeom>
          <a:noFill/>
        </p:spPr>
        <p:txBody>
          <a:bodyPr wrap="square" rtlCol="0">
            <a:spAutoFit/>
          </a:bodyPr>
          <a:lstStyle/>
          <a:p>
            <a:pPr algn="ctr"/>
            <a:r>
              <a:rPr kumimoji="1" lang="ja-JP" altLang="en-US" dirty="0" smtClean="0">
                <a:solidFill>
                  <a:schemeClr val="bg1"/>
                </a:solidFill>
                <a:latin typeface="UD デジタル 教科書体 N-B" panose="02020700000000000000" pitchFamily="17" charset="-128"/>
                <a:ea typeface="UD デジタル 教科書体 N-B" panose="02020700000000000000" pitchFamily="17" charset="-128"/>
              </a:rPr>
              <a:t>変換</a:t>
            </a:r>
            <a:endParaRPr kumimoji="1" lang="ja-JP" altLang="en-US" dirty="0">
              <a:solidFill>
                <a:schemeClr val="bg1"/>
              </a:solidFill>
              <a:latin typeface="UD デジタル 教科書体 N-B" panose="02020700000000000000" pitchFamily="17" charset="-128"/>
              <a:ea typeface="UD デジタル 教科書体 N-B" panose="02020700000000000000" pitchFamily="17" charset="-128"/>
            </a:endParaRPr>
          </a:p>
        </p:txBody>
      </p:sp>
      <p:pic>
        <p:nvPicPr>
          <p:cNvPr id="50" name="図 49"/>
          <p:cNvPicPr>
            <a:picLocks noChangeAspect="1"/>
          </p:cNvPicPr>
          <p:nvPr/>
        </p:nvPicPr>
        <p:blipFill>
          <a:blip r:embed="rId6"/>
          <a:stretch>
            <a:fillRect/>
          </a:stretch>
        </p:blipFill>
        <p:spPr>
          <a:xfrm>
            <a:off x="9263526" y="3081358"/>
            <a:ext cx="1225048" cy="1185531"/>
          </a:xfrm>
          <a:prstGeom prst="rect">
            <a:avLst/>
          </a:prstGeom>
        </p:spPr>
      </p:pic>
    </p:spTree>
    <p:extLst>
      <p:ext uri="{BB962C8B-B14F-4D97-AF65-F5344CB8AC3E}">
        <p14:creationId xmlns:p14="http://schemas.microsoft.com/office/powerpoint/2010/main" val="2304108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573734703"/>
              </p:ext>
            </p:extLst>
          </p:nvPr>
        </p:nvGraphicFramePr>
        <p:xfrm>
          <a:off x="306114" y="1383199"/>
          <a:ext cx="11579772" cy="4572000"/>
        </p:xfrm>
        <a:graphic>
          <a:graphicData uri="http://schemas.openxmlformats.org/drawingml/2006/table">
            <a:tbl>
              <a:tblPr firstRow="1" bandRow="1">
                <a:tableStyleId>{74C1A8A3-306A-4EB7-A6B1-4F7E0EB9C5D6}</a:tableStyleId>
              </a:tblPr>
              <a:tblGrid>
                <a:gridCol w="1985779">
                  <a:extLst>
                    <a:ext uri="{9D8B030D-6E8A-4147-A177-3AD203B41FA5}">
                      <a16:colId xmlns:a16="http://schemas.microsoft.com/office/drawing/2014/main" val="690298552"/>
                    </a:ext>
                  </a:extLst>
                </a:gridCol>
                <a:gridCol w="6938407">
                  <a:extLst>
                    <a:ext uri="{9D8B030D-6E8A-4147-A177-3AD203B41FA5}">
                      <a16:colId xmlns:a16="http://schemas.microsoft.com/office/drawing/2014/main" val="332991174"/>
                    </a:ext>
                  </a:extLst>
                </a:gridCol>
                <a:gridCol w="2655586">
                  <a:extLst>
                    <a:ext uri="{9D8B030D-6E8A-4147-A177-3AD203B41FA5}">
                      <a16:colId xmlns:a16="http://schemas.microsoft.com/office/drawing/2014/main" val="1599808338"/>
                    </a:ext>
                  </a:extLst>
                </a:gridCol>
              </a:tblGrid>
              <a:tr h="328233">
                <a:tc>
                  <a:txBody>
                    <a:bodyPr/>
                    <a:lstStyle/>
                    <a:p>
                      <a:pPr algn="ctr"/>
                      <a:r>
                        <a:rPr kumimoji="1" lang="en-US" altLang="ja-JP" sz="1600" dirty="0" smtClean="0">
                          <a:latin typeface="UD デジタル 教科書体 NK-B" panose="02020700000000000000" pitchFamily="18" charset="-128"/>
                          <a:ea typeface="UD デジタル 教科書体 NK-B" panose="02020700000000000000" pitchFamily="18" charset="-128"/>
                        </a:rPr>
                        <a:t>CRISPR</a:t>
                      </a:r>
                      <a:r>
                        <a:rPr kumimoji="1" lang="ja-JP" altLang="en-US" sz="1600" dirty="0" smtClean="0">
                          <a:latin typeface="UD デジタル 教科書体 NK-B" panose="02020700000000000000" pitchFamily="18" charset="-128"/>
                          <a:ea typeface="UD デジタル 教科書体 NK-B" panose="02020700000000000000" pitchFamily="18" charset="-128"/>
                        </a:rPr>
                        <a:t>検査法</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sz="1600" dirty="0" smtClean="0">
                          <a:latin typeface="UD デジタル 教科書体 NK-B" panose="02020700000000000000" pitchFamily="18" charset="-128"/>
                          <a:ea typeface="UD デジタル 教科書体 NK-B" panose="02020700000000000000" pitchFamily="18" charset="-128"/>
                        </a:rPr>
                        <a:t>概要</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sz="1600" dirty="0" smtClean="0">
                          <a:latin typeface="UD デジタル 教科書体 NK-B" panose="02020700000000000000" pitchFamily="18" charset="-128"/>
                          <a:ea typeface="UD デジタル 教科書体 NK-B" panose="02020700000000000000" pitchFamily="18" charset="-128"/>
                        </a:rPr>
                        <a:t>開発企業など参考</a:t>
                      </a:r>
                      <a:endParaRPr kumimoji="1" lang="ja-JP" altLang="en-US" sz="16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3496362272"/>
                  </a:ext>
                </a:extLst>
              </a:tr>
              <a:tr h="598418">
                <a:tc>
                  <a:txBody>
                    <a:bodyPr/>
                    <a:lstStyle/>
                    <a:p>
                      <a:pPr algn="ctr"/>
                      <a:r>
                        <a:rPr kumimoji="1" lang="en-US" altLang="ja-JP" sz="1800" dirty="0" smtClean="0">
                          <a:latin typeface="UD デジタル 教科書体 NK-B" panose="02020700000000000000" pitchFamily="18" charset="-128"/>
                          <a:ea typeface="UD デジタル 教科書体 NK-B" panose="02020700000000000000" pitchFamily="18" charset="-128"/>
                        </a:rPr>
                        <a:t>SHERLOCK</a:t>
                      </a:r>
                    </a:p>
                    <a:p>
                      <a:pPr algn="ctr"/>
                      <a:r>
                        <a:rPr kumimoji="1" lang="ja-JP" altLang="en-US" sz="1400" dirty="0" smtClean="0">
                          <a:solidFill>
                            <a:srgbClr val="C00000"/>
                          </a:solidFill>
                          <a:latin typeface="UD デジタル 教科書体 NK-B" panose="02020700000000000000" pitchFamily="18" charset="-128"/>
                          <a:ea typeface="UD デジタル 教科書体 NK-B" panose="02020700000000000000" pitchFamily="18" charset="-128"/>
                        </a:rPr>
                        <a:t>（</a:t>
                      </a:r>
                      <a:r>
                        <a:rPr kumimoji="1" lang="en-US" altLang="ja-JP" sz="1400" dirty="0" smtClean="0">
                          <a:solidFill>
                            <a:srgbClr val="C00000"/>
                          </a:solidFill>
                          <a:latin typeface="UD デジタル 教科書体 NK-B" panose="02020700000000000000" pitchFamily="18" charset="-128"/>
                          <a:ea typeface="UD デジタル 教科書体 NK-B" panose="02020700000000000000" pitchFamily="18" charset="-128"/>
                        </a:rPr>
                        <a:t>FDA</a:t>
                      </a:r>
                      <a:r>
                        <a:rPr kumimoji="1" lang="ja-JP" altLang="en-US" sz="1400" dirty="0" err="1" smtClean="0">
                          <a:solidFill>
                            <a:srgbClr val="C00000"/>
                          </a:solidFill>
                          <a:latin typeface="UD デジタル 教科書体 NK-B" panose="02020700000000000000" pitchFamily="18" charset="-128"/>
                          <a:ea typeface="UD デジタル 教科書体 NK-B" panose="02020700000000000000" pitchFamily="18" charset="-128"/>
                        </a:rPr>
                        <a:t>の緊</a:t>
                      </a:r>
                      <a:r>
                        <a:rPr kumimoji="1" lang="ja-JP" altLang="en-US" sz="1400" dirty="0" smtClean="0">
                          <a:solidFill>
                            <a:srgbClr val="C00000"/>
                          </a:solidFill>
                          <a:latin typeface="UD デジタル 教科書体 NK-B" panose="02020700000000000000" pitchFamily="18" charset="-128"/>
                          <a:ea typeface="UD デジタル 教科書体 NK-B" panose="02020700000000000000" pitchFamily="18" charset="-128"/>
                        </a:rPr>
                        <a:t>急承認</a:t>
                      </a:r>
                      <a:r>
                        <a:rPr kumimoji="1" lang="en-US" altLang="ja-JP" sz="1400" dirty="0" smtClean="0">
                          <a:solidFill>
                            <a:srgbClr val="C00000"/>
                          </a:solidFill>
                          <a:latin typeface="UD デジタル 教科書体 NK-B" panose="02020700000000000000" pitchFamily="18" charset="-128"/>
                          <a:ea typeface="UD デジタル 教科書体 NK-B" panose="02020700000000000000" pitchFamily="18" charset="-128"/>
                        </a:rPr>
                        <a:t>COVID-19</a:t>
                      </a:r>
                      <a:r>
                        <a:rPr kumimoji="1" lang="ja-JP" altLang="en-US" sz="1400" dirty="0" smtClean="0">
                          <a:solidFill>
                            <a:srgbClr val="C00000"/>
                          </a:solidFill>
                          <a:latin typeface="UD デジタル 教科書体 NK-B" panose="02020700000000000000" pitchFamily="18" charset="-128"/>
                          <a:ea typeface="UD デジタル 教科書体 NK-B" panose="02020700000000000000" pitchFamily="18" charset="-128"/>
                        </a:rPr>
                        <a:t>検査利用）</a:t>
                      </a:r>
                      <a:endParaRPr kumimoji="1" lang="ja-JP" altLang="en-US" sz="2400" dirty="0">
                        <a:solidFill>
                          <a:srgbClr val="C00000"/>
                        </a:solidFill>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SHERLOCK</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DNA</a:t>
                      </a:r>
                      <a:r>
                        <a:rPr kumimoji="1" lang="ja-JP" altLang="en-US" sz="1600" dirty="0" smtClean="0">
                          <a:latin typeface="Meiryo UI" panose="020B0604030504040204" pitchFamily="50" charset="-128"/>
                          <a:ea typeface="Meiryo UI" panose="020B0604030504040204" pitchFamily="50" charset="-128"/>
                        </a:rPr>
                        <a:t>と</a:t>
                      </a:r>
                      <a:r>
                        <a:rPr kumimoji="1" lang="en-US" altLang="ja-JP" sz="1600" dirty="0" smtClean="0">
                          <a:latin typeface="Meiryo UI" panose="020B0604030504040204" pitchFamily="50" charset="-128"/>
                          <a:ea typeface="Meiryo UI" panose="020B0604030504040204" pitchFamily="50" charset="-128"/>
                        </a:rPr>
                        <a:t>RNA</a:t>
                      </a:r>
                      <a:r>
                        <a:rPr kumimoji="1" lang="ja-JP" altLang="en-US" sz="1600" dirty="0" smtClean="0">
                          <a:latin typeface="Meiryo UI" panose="020B0604030504040204" pitchFamily="50" charset="-128"/>
                          <a:ea typeface="Meiryo UI" panose="020B0604030504040204" pitchFamily="50" charset="-128"/>
                        </a:rPr>
                        <a:t>を分解する核酸分解酵素</a:t>
                      </a:r>
                      <a:r>
                        <a:rPr kumimoji="1" lang="en-US" altLang="ja-JP" sz="1600" dirty="0" smtClean="0">
                          <a:solidFill>
                            <a:srgbClr val="C00000"/>
                          </a:solidFill>
                          <a:latin typeface="Meiryo UI" panose="020B0604030504040204" pitchFamily="50" charset="-128"/>
                          <a:ea typeface="Meiryo UI" panose="020B0604030504040204" pitchFamily="50" charset="-128"/>
                        </a:rPr>
                        <a:t>Cas13a</a:t>
                      </a:r>
                      <a:r>
                        <a:rPr kumimoji="1" lang="ja-JP" altLang="en-US" sz="1600" dirty="0" smtClean="0">
                          <a:latin typeface="Meiryo UI" panose="020B0604030504040204" pitchFamily="50" charset="-128"/>
                          <a:ea typeface="Meiryo UI" panose="020B0604030504040204" pitchFamily="50" charset="-128"/>
                        </a:rPr>
                        <a:t>を利用し、検査対象となるウイルス固有の遺伝子配列を識別し、陽性／陰性の判定を行う。</a:t>
                      </a:r>
                      <a:endParaRPr kumimoji="1" lang="en-US" altLang="ja-JP" sz="1600" dirty="0" smtClean="0">
                        <a:latin typeface="Meiryo UI" panose="020B0604030504040204" pitchFamily="50" charset="-128"/>
                        <a:ea typeface="Meiryo UI" panose="020B0604030504040204" pitchFamily="50" charset="-128"/>
                      </a:endParaRPr>
                    </a:p>
                  </a:txBody>
                  <a:tcPr anchor="ctr"/>
                </a:tc>
                <a:tc rowSpan="2">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マサチューセッツ工科大学</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kumimoji="1" lang="ja-JP" altLang="en-US" sz="1400" dirty="0" smtClean="0">
                          <a:solidFill>
                            <a:schemeClr val="tx1"/>
                          </a:solidFill>
                          <a:latin typeface="Meiryo UI" panose="020B0604030504040204" pitchFamily="50" charset="-128"/>
                          <a:ea typeface="Meiryo UI" panose="020B0604030504040204" pitchFamily="50" charset="-128"/>
                        </a:rPr>
                        <a:t>マクガバン研究所</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kumimoji="1" lang="ja-JP" altLang="en-US" sz="1400" dirty="0" smtClean="0">
                          <a:solidFill>
                            <a:schemeClr val="tx1"/>
                          </a:solidFill>
                          <a:latin typeface="Meiryo UI" panose="020B0604030504040204" pitchFamily="50" charset="-128"/>
                          <a:ea typeface="Meiryo UI" panose="020B0604030504040204" pitchFamily="50" charset="-128"/>
                        </a:rPr>
                        <a:t>ハーバード大学</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kumimoji="1" lang="ja-JP" altLang="en-US" sz="1400" b="0" i="0" kern="1200" dirty="0" smtClean="0">
                          <a:solidFill>
                            <a:schemeClr val="tx1"/>
                          </a:solidFill>
                          <a:effectLst/>
                          <a:latin typeface="Meiryo UI" panose="020B0604030504040204" pitchFamily="50" charset="-128"/>
                          <a:ea typeface="Meiryo UI" panose="020B0604030504040204" pitchFamily="50" charset="-128"/>
                          <a:cs typeface="+mn-cs"/>
                        </a:rPr>
                        <a:t>ブロード研究所</a:t>
                      </a:r>
                      <a:endParaRPr kumimoji="1" lang="ja-JP" altLang="en-US" sz="1400" dirty="0" smtClean="0">
                        <a:solidFill>
                          <a:schemeClr val="tx1"/>
                        </a:solidFill>
                        <a:latin typeface="Meiryo UI" panose="020B0604030504040204" pitchFamily="50" charset="-128"/>
                        <a:ea typeface="Meiryo UI" panose="020B0604030504040204" pitchFamily="50" charset="-128"/>
                      </a:endParaRPr>
                    </a:p>
                    <a:p>
                      <a:endParaRPr kumimoji="1" lang="en-US" altLang="ja-JP" sz="1400" dirty="0" smtClean="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kern="1200" dirty="0" smtClean="0">
                          <a:solidFill>
                            <a:schemeClr val="tx1"/>
                          </a:solidFill>
                          <a:effectLst/>
                          <a:latin typeface="Meiryo UI" panose="020B0604030504040204" pitchFamily="50" charset="-128"/>
                          <a:ea typeface="Meiryo UI" panose="020B0604030504040204" pitchFamily="50" charset="-128"/>
                          <a:cs typeface="+mn-cs"/>
                        </a:rPr>
                        <a:t>Sherlock Biosciences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latin typeface="Meiryo UI" panose="020B0604030504040204" pitchFamily="50" charset="-128"/>
                          <a:ea typeface="Meiryo UI" panose="020B0604030504040204" pitchFamily="50" charset="-128"/>
                          <a:hlinkClick r:id="rId3"/>
                        </a:rPr>
                        <a:t>https://sherlock.bio/</a:t>
                      </a:r>
                      <a:endParaRPr kumimoji="1" lang="ja-JP" altLang="en-US" sz="1400" dirty="0">
                        <a:latin typeface="Meiryo UI" panose="020B0604030504040204" pitchFamily="50" charset="-128"/>
                        <a:ea typeface="Meiryo UI" panose="020B0604030504040204" pitchFamily="50" charset="-128"/>
                      </a:endParaRPr>
                    </a:p>
                    <a:p>
                      <a:endParaRPr kumimoji="1" lang="en-US" altLang="ja-JP" sz="1400" dirty="0" smtClean="0">
                        <a:solidFill>
                          <a:srgbClr val="C00000"/>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879349684"/>
                  </a:ext>
                </a:extLst>
              </a:tr>
              <a:tr h="920643">
                <a:tc>
                  <a:txBody>
                    <a:bodyPr/>
                    <a:lstStyle/>
                    <a:p>
                      <a:pPr algn="ctr"/>
                      <a:r>
                        <a:rPr kumimoji="1" lang="en-US" altLang="ja-JP" sz="1800" dirty="0" smtClean="0">
                          <a:latin typeface="UD デジタル 教科書体 NK-B" panose="02020700000000000000" pitchFamily="18" charset="-128"/>
                          <a:ea typeface="UD デジタル 教科書体 NK-B" panose="02020700000000000000" pitchFamily="18" charset="-128"/>
                        </a:rPr>
                        <a:t>SHERLOCK v2</a:t>
                      </a:r>
                      <a:endParaRPr kumimoji="1" lang="ja-JP" altLang="en-US"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SHERLOCK v2</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Cas12a</a:t>
                      </a:r>
                      <a:r>
                        <a:rPr kumimoji="1" lang="ja-JP" altLang="en-US" sz="1600" dirty="0" smtClean="0">
                          <a:latin typeface="Meiryo UI" panose="020B0604030504040204" pitchFamily="50" charset="-128"/>
                          <a:ea typeface="Meiryo UI" panose="020B0604030504040204" pitchFamily="50" charset="-128"/>
                        </a:rPr>
                        <a:t>と</a:t>
                      </a:r>
                      <a:r>
                        <a:rPr kumimoji="1" lang="en-US" altLang="ja-JP" sz="1600" dirty="0" smtClean="0">
                          <a:latin typeface="Meiryo UI" panose="020B0604030504040204" pitchFamily="50" charset="-128"/>
                          <a:ea typeface="Meiryo UI" panose="020B0604030504040204" pitchFamily="50" charset="-128"/>
                        </a:rPr>
                        <a:t>Cas13</a:t>
                      </a:r>
                      <a:r>
                        <a:rPr kumimoji="1" lang="ja-JP" altLang="en-US" sz="1600" dirty="0" smtClean="0">
                          <a:latin typeface="Meiryo UI" panose="020B0604030504040204" pitchFamily="50" charset="-128"/>
                          <a:ea typeface="Meiryo UI" panose="020B0604030504040204" pitchFamily="50" charset="-128"/>
                        </a:rPr>
                        <a:t>を利用し、検査対象となるウイルス固有の遺伝子配列を識別し、陽性／陰性の判定を行う。</a:t>
                      </a:r>
                      <a:r>
                        <a:rPr kumimoji="1" lang="en-US" altLang="ja-JP" sz="1600" dirty="0" smtClean="0">
                          <a:latin typeface="Meiryo UI" panose="020B0604030504040204" pitchFamily="50" charset="-128"/>
                          <a:ea typeface="Meiryo UI" panose="020B0604030504040204" pitchFamily="50" charset="-128"/>
                        </a:rPr>
                        <a:t>SHERLOCK</a:t>
                      </a:r>
                      <a:r>
                        <a:rPr kumimoji="1" lang="ja-JP" altLang="en-US" sz="1600" dirty="0" smtClean="0">
                          <a:latin typeface="Meiryo UI" panose="020B0604030504040204" pitchFamily="50" charset="-128"/>
                          <a:ea typeface="Meiryo UI" panose="020B0604030504040204" pitchFamily="50" charset="-128"/>
                        </a:rPr>
                        <a:t>の検査プロセスを効率化し検査時間の短縮、多様なウイルス検査に対応。</a:t>
                      </a:r>
                      <a:endParaRPr kumimoji="1" lang="ja-JP" altLang="en-US" sz="1600" dirty="0">
                        <a:latin typeface="Meiryo UI" panose="020B0604030504040204" pitchFamily="50" charset="-128"/>
                        <a:ea typeface="Meiryo UI" panose="020B0604030504040204" pitchFamily="50" charset="-128"/>
                      </a:endParaRPr>
                    </a:p>
                  </a:txBody>
                  <a:tcPr anchor="ctr"/>
                </a:tc>
                <a:tc vMerge="1">
                  <a:txBody>
                    <a:bodyPr/>
                    <a:lstStyle/>
                    <a:p>
                      <a:endParaRPr kumimoji="1" lang="ja-JP" altLang="en-US" sz="1400" dirty="0">
                        <a:solidFill>
                          <a:srgbClr val="C00000"/>
                        </a:solidFill>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3078751706"/>
                  </a:ext>
                </a:extLst>
              </a:tr>
              <a:tr h="805563">
                <a:tc>
                  <a:txBody>
                    <a:bodyPr/>
                    <a:lstStyle/>
                    <a:p>
                      <a:pPr algn="ctr"/>
                      <a:r>
                        <a:rPr kumimoji="1" lang="en-US" altLang="ja-JP" sz="1800" dirty="0" smtClean="0">
                          <a:latin typeface="UD デジタル 教科書体 NK-B" panose="02020700000000000000" pitchFamily="18" charset="-128"/>
                          <a:ea typeface="UD デジタル 教科書体 NK-B" panose="02020700000000000000" pitchFamily="18" charset="-128"/>
                        </a:rPr>
                        <a:t>SHERLOCK</a:t>
                      </a:r>
                      <a:r>
                        <a:rPr kumimoji="1" lang="ja-JP" altLang="en-US" sz="1800" dirty="0" smtClean="0">
                          <a:latin typeface="UD デジタル 教科書体 NK-B" panose="02020700000000000000" pitchFamily="18" charset="-128"/>
                          <a:ea typeface="UD デジタル 教科書体 NK-B" panose="02020700000000000000" pitchFamily="18" charset="-128"/>
                        </a:rPr>
                        <a:t>　　　　＆</a:t>
                      </a:r>
                      <a:endParaRPr kumimoji="1" lang="en-US" altLang="ja-JP" sz="1800"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sz="1800" dirty="0" smtClean="0">
                          <a:latin typeface="UD デジタル 教科書体 NK-B" panose="02020700000000000000" pitchFamily="18" charset="-128"/>
                          <a:ea typeface="UD デジタル 教科書体 NK-B" panose="02020700000000000000" pitchFamily="18" charset="-128"/>
                        </a:rPr>
                        <a:t>H</a:t>
                      </a:r>
                      <a:r>
                        <a:rPr kumimoji="1" lang="en-US" altLang="ja-JP" sz="1800" dirty="0" smtClean="0">
                          <a:solidFill>
                            <a:schemeClr val="tx1"/>
                          </a:solidFill>
                          <a:latin typeface="UD デジタル 教科書体 NK-B" panose="02020700000000000000" pitchFamily="18" charset="-128"/>
                          <a:ea typeface="UD デジタル 教科書体 NK-B" panose="02020700000000000000" pitchFamily="18" charset="-128"/>
                        </a:rPr>
                        <a:t>U</a:t>
                      </a:r>
                      <a:r>
                        <a:rPr kumimoji="1" lang="en-US" altLang="ja-JP" sz="1800" dirty="0" smtClean="0">
                          <a:latin typeface="UD デジタル 教科書体 NK-B" panose="02020700000000000000" pitchFamily="18" charset="-128"/>
                          <a:ea typeface="UD デジタル 教科書体 NK-B" panose="02020700000000000000" pitchFamily="18" charset="-128"/>
                        </a:rPr>
                        <a:t>DSON</a:t>
                      </a:r>
                      <a:endParaRPr kumimoji="1" lang="ja-JP" altLang="en-US"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SHERLOCK</a:t>
                      </a:r>
                      <a:r>
                        <a:rPr kumimoji="1" lang="ja-JP" altLang="en-US" sz="1600" dirty="0" smtClean="0">
                          <a:latin typeface="Meiryo UI" panose="020B0604030504040204" pitchFamily="50" charset="-128"/>
                          <a:ea typeface="Meiryo UI" panose="020B0604030504040204" pitchFamily="50" charset="-128"/>
                        </a:rPr>
                        <a:t>に</a:t>
                      </a:r>
                      <a:r>
                        <a:rPr kumimoji="1" lang="ja-JP" altLang="en-US" sz="1600" b="0" i="0" kern="1200" dirty="0" smtClean="0">
                          <a:solidFill>
                            <a:schemeClr val="dk1"/>
                          </a:solidFill>
                          <a:effectLst/>
                          <a:latin typeface="Meiryo UI" panose="020B0604030504040204" pitchFamily="50" charset="-128"/>
                          <a:ea typeface="Meiryo UI" panose="020B0604030504040204" pitchFamily="50" charset="-128"/>
                          <a:cs typeface="+mn-cs"/>
                        </a:rPr>
                        <a:t>検体処理法</a:t>
                      </a:r>
                      <a:r>
                        <a:rPr kumimoji="1" lang="en-US" altLang="ja-JP" sz="1600" b="0" i="0" kern="1200" dirty="0" smtClean="0">
                          <a:solidFill>
                            <a:schemeClr val="dk1"/>
                          </a:solidFill>
                          <a:effectLst/>
                          <a:latin typeface="Meiryo UI" panose="020B0604030504040204" pitchFamily="50" charset="-128"/>
                          <a:ea typeface="Meiryo UI" panose="020B0604030504040204" pitchFamily="50" charset="-128"/>
                          <a:cs typeface="+mn-cs"/>
                        </a:rPr>
                        <a:t>HUDSON (heating </a:t>
                      </a:r>
                      <a:r>
                        <a:rPr kumimoji="1" lang="en-US" altLang="ja-JP" sz="1600" b="0" i="0" kern="1200" dirty="0" err="1" smtClean="0">
                          <a:solidFill>
                            <a:schemeClr val="dk1"/>
                          </a:solidFill>
                          <a:effectLst/>
                          <a:latin typeface="Meiryo UI" panose="020B0604030504040204" pitchFamily="50" charset="-128"/>
                          <a:ea typeface="Meiryo UI" panose="020B0604030504040204" pitchFamily="50" charset="-128"/>
                          <a:cs typeface="+mn-cs"/>
                        </a:rPr>
                        <a:t>unextracted</a:t>
                      </a:r>
                      <a:r>
                        <a:rPr kumimoji="1" lang="en-US" altLang="ja-JP" sz="1600" b="0" i="0" kern="1200" dirty="0" smtClean="0">
                          <a:solidFill>
                            <a:schemeClr val="dk1"/>
                          </a:solidFill>
                          <a:effectLst/>
                          <a:latin typeface="Meiryo UI" panose="020B0604030504040204" pitchFamily="50" charset="-128"/>
                          <a:ea typeface="Meiryo UI" panose="020B0604030504040204" pitchFamily="50" charset="-128"/>
                          <a:cs typeface="+mn-cs"/>
                        </a:rPr>
                        <a:t> diagnostic samples to obliterate nucleases)</a:t>
                      </a:r>
                      <a:r>
                        <a:rPr kumimoji="1" lang="ja-JP" altLang="en-US" sz="1600" b="0" i="0" kern="1200" dirty="0" smtClean="0">
                          <a:solidFill>
                            <a:schemeClr val="dk1"/>
                          </a:solidFill>
                          <a:effectLst/>
                          <a:latin typeface="Meiryo UI" panose="020B0604030504040204" pitchFamily="50" charset="-128"/>
                          <a:ea typeface="Meiryo UI" panose="020B0604030504040204" pitchFamily="50" charset="-128"/>
                          <a:cs typeface="+mn-cs"/>
                        </a:rPr>
                        <a:t>を組</a:t>
                      </a:r>
                      <a:r>
                        <a:rPr kumimoji="1" lang="ja-JP" altLang="en-US" sz="1600" b="0" i="0" kern="1200" dirty="0" smtClean="0">
                          <a:solidFill>
                            <a:schemeClr val="tx1"/>
                          </a:solidFill>
                          <a:effectLst/>
                          <a:latin typeface="Meiryo UI" panose="020B0604030504040204" pitchFamily="50" charset="-128"/>
                          <a:ea typeface="Meiryo UI" panose="020B0604030504040204" pitchFamily="50" charset="-128"/>
                          <a:cs typeface="+mn-cs"/>
                        </a:rPr>
                        <a:t>み</a:t>
                      </a:r>
                      <a:r>
                        <a:rPr kumimoji="1" lang="ja-JP" altLang="en-US" sz="1600" b="0" i="0" kern="1200" dirty="0" smtClean="0">
                          <a:solidFill>
                            <a:schemeClr val="dk1"/>
                          </a:solidFill>
                          <a:effectLst/>
                          <a:latin typeface="Meiryo UI" panose="020B0604030504040204" pitchFamily="50" charset="-128"/>
                          <a:ea typeface="Meiryo UI" panose="020B0604030504040204" pitchFamily="50" charset="-128"/>
                          <a:cs typeface="+mn-cs"/>
                        </a:rPr>
                        <a:t>合わせた検査手法。</a:t>
                      </a:r>
                      <a:r>
                        <a:rPr kumimoji="1" lang="en-US" altLang="ja-JP" sz="1600" b="0" i="0" kern="1200" dirty="0" smtClean="0">
                          <a:solidFill>
                            <a:schemeClr val="dk1"/>
                          </a:solidFill>
                          <a:effectLst/>
                          <a:latin typeface="Meiryo UI" panose="020B0604030504040204" pitchFamily="50" charset="-128"/>
                          <a:ea typeface="Meiryo UI" panose="020B0604030504040204" pitchFamily="50" charset="-128"/>
                          <a:cs typeface="+mn-cs"/>
                        </a:rPr>
                        <a:t>HUDSON</a:t>
                      </a:r>
                      <a:r>
                        <a:rPr kumimoji="1" lang="ja-JP" altLang="en-US" sz="1600" b="0" i="0" kern="1200" dirty="0" smtClean="0">
                          <a:solidFill>
                            <a:schemeClr val="dk1"/>
                          </a:solidFill>
                          <a:effectLst/>
                          <a:latin typeface="Meiryo UI" panose="020B0604030504040204" pitchFamily="50" charset="-128"/>
                          <a:ea typeface="Meiryo UI" panose="020B0604030504040204" pitchFamily="50" charset="-128"/>
                          <a:cs typeface="+mn-cs"/>
                        </a:rPr>
                        <a:t>は、核酸分解酵素を不活性化し、ウイルスの細胞膜を破壊して、内部の</a:t>
                      </a:r>
                      <a:r>
                        <a:rPr kumimoji="1" lang="en-US" altLang="ja-JP" sz="1600" b="0" i="0" kern="1200" dirty="0" smtClean="0">
                          <a:solidFill>
                            <a:schemeClr val="dk1"/>
                          </a:solidFill>
                          <a:effectLst/>
                          <a:latin typeface="Meiryo UI" panose="020B0604030504040204" pitchFamily="50" charset="-128"/>
                          <a:ea typeface="Meiryo UI" panose="020B0604030504040204" pitchFamily="50" charset="-128"/>
                          <a:cs typeface="+mn-cs"/>
                        </a:rPr>
                        <a:t>DNA</a:t>
                      </a:r>
                      <a:r>
                        <a:rPr kumimoji="1" lang="ja-JP" altLang="en-US" sz="1600" b="0" i="0" kern="1200" dirty="0" smtClean="0">
                          <a:solidFill>
                            <a:schemeClr val="dk1"/>
                          </a:solidFill>
                          <a:effectLst/>
                          <a:latin typeface="Meiryo UI" panose="020B0604030504040204" pitchFamily="50" charset="-128"/>
                          <a:ea typeface="Meiryo UI" panose="020B0604030504040204" pitchFamily="50" charset="-128"/>
                          <a:cs typeface="+mn-cs"/>
                        </a:rPr>
                        <a:t>や</a:t>
                      </a:r>
                      <a:r>
                        <a:rPr kumimoji="1" lang="en-US" altLang="ja-JP" sz="1600" b="0" i="0" kern="1200" dirty="0" smtClean="0">
                          <a:solidFill>
                            <a:schemeClr val="dk1"/>
                          </a:solidFill>
                          <a:effectLst/>
                          <a:latin typeface="Meiryo UI" panose="020B0604030504040204" pitchFamily="50" charset="-128"/>
                          <a:ea typeface="Meiryo UI" panose="020B0604030504040204" pitchFamily="50" charset="-128"/>
                          <a:cs typeface="+mn-cs"/>
                        </a:rPr>
                        <a:t>RNA</a:t>
                      </a:r>
                      <a:r>
                        <a:rPr kumimoji="1" lang="ja-JP" altLang="en-US" sz="1600" b="0" i="0" kern="1200" dirty="0" smtClean="0">
                          <a:solidFill>
                            <a:schemeClr val="dk1"/>
                          </a:solidFill>
                          <a:effectLst/>
                          <a:latin typeface="Meiryo UI" panose="020B0604030504040204" pitchFamily="50" charset="-128"/>
                          <a:ea typeface="Meiryo UI" panose="020B0604030504040204" pitchFamily="50" charset="-128"/>
                          <a:cs typeface="+mn-cs"/>
                        </a:rPr>
                        <a:t>などを溶液中に放出させる技術。</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Meiryo UI" panose="020B0604030504040204" pitchFamily="50" charset="-128"/>
                          <a:ea typeface="Meiryo UI" panose="020B0604030504040204" pitchFamily="50" charset="-128"/>
                        </a:rPr>
                        <a:t>デング熱ウイルス </a:t>
                      </a:r>
                      <a:r>
                        <a:rPr kumimoji="1" lang="en-US" altLang="ja-JP" sz="1400" dirty="0" smtClean="0">
                          <a:solidFill>
                            <a:schemeClr val="tx1"/>
                          </a:solidFill>
                          <a:latin typeface="Meiryo UI" panose="020B0604030504040204" pitchFamily="50" charset="-128"/>
                          <a:ea typeface="Meiryo UI" panose="020B0604030504040204" pitchFamily="50" charset="-128"/>
                        </a:rPr>
                        <a:t>(DENV</a:t>
                      </a:r>
                      <a:r>
                        <a:rPr kumimoji="1" lang="ja-JP" altLang="en-US" sz="1400" dirty="0" smtClean="0">
                          <a:solidFill>
                            <a:schemeClr val="tx1"/>
                          </a:solidFill>
                          <a:latin typeface="Meiryo UI" panose="020B0604030504040204" pitchFamily="50" charset="-128"/>
                          <a:ea typeface="Meiryo UI" panose="020B0604030504040204" pitchFamily="50" charset="-128"/>
                        </a:rPr>
                        <a:t>）</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Meiryo UI" panose="020B0604030504040204" pitchFamily="50" charset="-128"/>
                          <a:ea typeface="Meiryo UI" panose="020B0604030504040204" pitchFamily="50" charset="-128"/>
                        </a:rPr>
                        <a:t>ジカウイルス</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Meiryo UI" panose="020B0604030504040204" pitchFamily="50" charset="-128"/>
                          <a:ea typeface="Meiryo UI" panose="020B0604030504040204" pitchFamily="50" charset="-128"/>
                        </a:rPr>
                        <a:t>黄熱病ウイルスの検査</a:t>
                      </a:r>
                      <a:endParaRPr kumimoji="1" lang="en-US" altLang="ja-JP" sz="1400" dirty="0" smtClean="0">
                        <a:solidFill>
                          <a:srgbClr val="C00000"/>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597810133"/>
                  </a:ext>
                </a:extLst>
              </a:tr>
              <a:tr h="874611">
                <a:tc>
                  <a:txBody>
                    <a:bodyPr/>
                    <a:lstStyle/>
                    <a:p>
                      <a:pPr algn="ctr"/>
                      <a:r>
                        <a:rPr kumimoji="1" lang="en-US" altLang="ja-JP" sz="1800" dirty="0" smtClean="0">
                          <a:latin typeface="UD デジタル 教科書体 NK-B" panose="02020700000000000000" pitchFamily="18" charset="-128"/>
                          <a:ea typeface="UD デジタル 教科書体 NK-B" panose="02020700000000000000" pitchFamily="18" charset="-128"/>
                        </a:rPr>
                        <a:t>DETECTR</a:t>
                      </a:r>
                      <a:endParaRPr kumimoji="1" lang="ja-JP" altLang="en-US"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600" dirty="0" smtClean="0">
                          <a:latin typeface="Meiryo UI" panose="020B0604030504040204" pitchFamily="50" charset="-128"/>
                          <a:ea typeface="Meiryo UI" panose="020B0604030504040204" pitchFamily="50" charset="-128"/>
                        </a:rPr>
                        <a:t>DETECTR</a:t>
                      </a:r>
                      <a:r>
                        <a:rPr kumimoji="1" lang="ja-JP" altLang="en-US" sz="1600" dirty="0" smtClean="0">
                          <a:latin typeface="Meiryo UI" panose="020B0604030504040204" pitchFamily="50" charset="-128"/>
                          <a:ea typeface="Meiryo UI" panose="020B0604030504040204" pitchFamily="50" charset="-128"/>
                        </a:rPr>
                        <a:t>は、</a:t>
                      </a:r>
                      <a:r>
                        <a:rPr kumimoji="1" lang="en-US" altLang="ja-JP" sz="1600" dirty="0" smtClean="0">
                          <a:latin typeface="Meiryo UI" panose="020B0604030504040204" pitchFamily="50" charset="-128"/>
                          <a:ea typeface="Meiryo UI" panose="020B0604030504040204" pitchFamily="50" charset="-128"/>
                        </a:rPr>
                        <a:t>DNA</a:t>
                      </a:r>
                      <a:r>
                        <a:rPr kumimoji="1" lang="ja-JP" altLang="en-US" sz="1600" dirty="0" smtClean="0">
                          <a:latin typeface="Meiryo UI" panose="020B0604030504040204" pitchFamily="50" charset="-128"/>
                          <a:ea typeface="Meiryo UI" panose="020B0604030504040204" pitchFamily="50" charset="-128"/>
                        </a:rPr>
                        <a:t>を分解する核酸分解酵素</a:t>
                      </a:r>
                      <a:r>
                        <a:rPr kumimoji="1" lang="en-US" altLang="ja-JP" sz="1600" dirty="0" smtClean="0">
                          <a:latin typeface="Meiryo UI" panose="020B0604030504040204" pitchFamily="50" charset="-128"/>
                          <a:ea typeface="Meiryo UI" panose="020B0604030504040204" pitchFamily="50" charset="-128"/>
                        </a:rPr>
                        <a:t>Cas12a</a:t>
                      </a:r>
                      <a:r>
                        <a:rPr kumimoji="1" lang="ja-JP" altLang="en-US" sz="1600" dirty="0" smtClean="0">
                          <a:latin typeface="Meiryo UI" panose="020B0604030504040204" pitchFamily="50" charset="-128"/>
                          <a:ea typeface="Meiryo UI" panose="020B0604030504040204" pitchFamily="50" charset="-128"/>
                        </a:rPr>
                        <a:t>を利用し、検査対象となるウイルス固有の遺伝子配列を識別し、陽性／陰性の判定を行う。</a:t>
                      </a:r>
                      <a:endParaRPr kumimoji="1" lang="en-US" altLang="ja-JP" sz="1600"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400" b="0" i="0" kern="1200" dirty="0" smtClean="0">
                          <a:solidFill>
                            <a:schemeClr val="tx1"/>
                          </a:solidFill>
                          <a:effectLst/>
                          <a:latin typeface="Meiryo UI" panose="020B0604030504040204" pitchFamily="50" charset="-128"/>
                          <a:ea typeface="Meiryo UI" panose="020B0604030504040204" pitchFamily="50" charset="-128"/>
                          <a:cs typeface="+mn-cs"/>
                        </a:rPr>
                        <a:t>カリフォルニア大学バークレー校</a:t>
                      </a:r>
                      <a:endParaRPr kumimoji="1" lang="en-US" altLang="ja-JP" sz="1400" b="0" i="0" kern="1200" dirty="0" smtClean="0">
                        <a:solidFill>
                          <a:schemeClr val="tx1"/>
                        </a:solidFill>
                        <a:effectLst/>
                        <a:latin typeface="Meiryo UI" panose="020B0604030504040204" pitchFamily="50" charset="-128"/>
                        <a:ea typeface="Meiryo UI" panose="020B0604030504040204" pitchFamily="50" charset="-128"/>
                        <a:cs typeface="+mn-cs"/>
                      </a:endParaRPr>
                    </a:p>
                    <a:p>
                      <a:r>
                        <a:rPr kumimoji="1" lang="ja-JP" altLang="en-US" sz="1400" b="0" i="0" kern="1200" dirty="0" smtClean="0">
                          <a:solidFill>
                            <a:schemeClr val="tx1"/>
                          </a:solidFill>
                          <a:effectLst/>
                          <a:latin typeface="Meiryo UI" panose="020B0604030504040204" pitchFamily="50" charset="-128"/>
                          <a:ea typeface="Meiryo UI" panose="020B0604030504040204" pitchFamily="50" charset="-128"/>
                          <a:cs typeface="+mn-cs"/>
                        </a:rPr>
                        <a:t>ジェニファー</a:t>
                      </a:r>
                      <a:r>
                        <a:rPr kumimoji="1" lang="en-US" altLang="ja-JP" sz="1400" b="0" i="0" kern="1200" dirty="0" smtClean="0">
                          <a:solidFill>
                            <a:schemeClr val="tx1"/>
                          </a:solidFill>
                          <a:effectLst/>
                          <a:latin typeface="Meiryo UI" panose="020B0604030504040204" pitchFamily="50" charset="-128"/>
                          <a:ea typeface="Meiryo UI" panose="020B0604030504040204" pitchFamily="50" charset="-128"/>
                          <a:cs typeface="+mn-cs"/>
                        </a:rPr>
                        <a:t> A. </a:t>
                      </a:r>
                      <a:r>
                        <a:rPr kumimoji="1" lang="ja-JP" altLang="en-US" sz="1400" b="0" i="0" kern="1200" dirty="0" smtClean="0">
                          <a:solidFill>
                            <a:schemeClr val="tx1"/>
                          </a:solidFill>
                          <a:effectLst/>
                          <a:latin typeface="Meiryo UI" panose="020B0604030504040204" pitchFamily="50" charset="-128"/>
                          <a:ea typeface="Meiryo UI" panose="020B0604030504040204" pitchFamily="50" charset="-128"/>
                          <a:cs typeface="+mn-cs"/>
                        </a:rPr>
                        <a:t>ダウドナ教授</a:t>
                      </a:r>
                      <a:endParaRPr kumimoji="1" lang="en-US" altLang="ja-JP" sz="1400" b="0" i="0" kern="1200" dirty="0" smtClean="0">
                        <a:solidFill>
                          <a:schemeClr val="tx1"/>
                        </a:solidFill>
                        <a:effectLst/>
                        <a:latin typeface="Meiryo UI" panose="020B0604030504040204" pitchFamily="50" charset="-128"/>
                        <a:ea typeface="Meiryo UI" panose="020B0604030504040204" pitchFamily="50" charset="-128"/>
                        <a:cs typeface="+mn-cs"/>
                      </a:endParaRPr>
                    </a:p>
                    <a:p>
                      <a:endParaRPr kumimoji="1" lang="en-US" altLang="ja-JP" sz="1400" b="0" i="0" kern="1200" dirty="0" smtClean="0">
                        <a:solidFill>
                          <a:schemeClr val="tx1"/>
                        </a:solidFill>
                        <a:effectLst/>
                        <a:latin typeface="Meiryo UI" panose="020B0604030504040204" pitchFamily="50" charset="-128"/>
                        <a:ea typeface="Meiryo UI" panose="020B0604030504040204" pitchFamily="50" charset="-128"/>
                        <a:cs typeface="+mn-cs"/>
                      </a:endParaRPr>
                    </a:p>
                    <a:p>
                      <a:r>
                        <a:rPr kumimoji="1" lang="en-US" altLang="ja-JP" sz="1400" dirty="0" smtClean="0">
                          <a:solidFill>
                            <a:schemeClr val="tx1"/>
                          </a:solidFill>
                          <a:latin typeface="Meiryo UI" panose="020B0604030504040204" pitchFamily="50" charset="-128"/>
                          <a:ea typeface="Meiryo UI" panose="020B0604030504040204" pitchFamily="50" charset="-128"/>
                        </a:rPr>
                        <a:t>Mammoth Biosciences</a:t>
                      </a:r>
                    </a:p>
                    <a:p>
                      <a:r>
                        <a:rPr lang="en-US" altLang="ja-JP" sz="1400" dirty="0" smtClean="0">
                          <a:latin typeface="Meiryo UI" panose="020B0604030504040204" pitchFamily="50" charset="-128"/>
                          <a:ea typeface="Meiryo UI" panose="020B0604030504040204" pitchFamily="50" charset="-128"/>
                          <a:hlinkClick r:id="rId4"/>
                        </a:rPr>
                        <a:t>https://mammoth.bio/</a:t>
                      </a:r>
                      <a:endParaRPr kumimoji="1" lang="ja-JP" altLang="en-US"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061714628"/>
                  </a:ext>
                </a:extLst>
              </a:tr>
            </a:tbl>
          </a:graphicData>
        </a:graphic>
      </p:graphicFrame>
      <p:sp>
        <p:nvSpPr>
          <p:cNvPr id="5" name="テキスト ボックス 4"/>
          <p:cNvSpPr txBox="1"/>
          <p:nvPr/>
        </p:nvSpPr>
        <p:spPr>
          <a:xfrm>
            <a:off x="3552825" y="693871"/>
            <a:ext cx="5086350" cy="400110"/>
          </a:xfrm>
          <a:prstGeom prst="rect">
            <a:avLst/>
          </a:prstGeom>
          <a:noFill/>
        </p:spPr>
        <p:txBody>
          <a:bodyPr wrap="square" rtlCol="0">
            <a:spAutoFit/>
          </a:bodyPr>
          <a:lstStyle/>
          <a:p>
            <a:pPr algn="ctr"/>
            <a:r>
              <a:rPr kumimoji="1" lang="en-US" altLang="ja-JP" sz="2000" dirty="0" smtClean="0">
                <a:latin typeface="UD デジタル 教科書体 NK-B" panose="02020700000000000000" pitchFamily="18" charset="-128"/>
                <a:ea typeface="UD デジタル 教科書体 NK-B" panose="02020700000000000000" pitchFamily="18" charset="-128"/>
              </a:rPr>
              <a:t>CRISPR</a:t>
            </a:r>
            <a:r>
              <a:rPr kumimoji="1" lang="ja-JP" altLang="en-US" sz="2000" dirty="0" smtClean="0">
                <a:latin typeface="UD デジタル 教科書体 NK-B" panose="02020700000000000000" pitchFamily="18" charset="-128"/>
                <a:ea typeface="UD デジタル 教科書体 NK-B" panose="02020700000000000000" pitchFamily="18" charset="-128"/>
              </a:rPr>
              <a:t>を利用した検査技術</a:t>
            </a:r>
            <a:endParaRPr kumimoji="1" lang="ja-JP" altLang="en-US" sz="20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691279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p:cNvCxnSpPr/>
          <p:nvPr/>
        </p:nvCxnSpPr>
        <p:spPr>
          <a:xfrm>
            <a:off x="314904" y="2411917"/>
            <a:ext cx="11339742" cy="7654"/>
          </a:xfrm>
          <a:prstGeom prst="line">
            <a:avLst/>
          </a:prstGeom>
          <a:ln w="2032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七角形 1"/>
          <p:cNvSpPr/>
          <p:nvPr/>
        </p:nvSpPr>
        <p:spPr>
          <a:xfrm>
            <a:off x="3732710" y="800844"/>
            <a:ext cx="1375794" cy="1308682"/>
          </a:xfrm>
          <a:prstGeom prst="heptagon">
            <a:avLst/>
          </a:prstGeom>
          <a:solidFill>
            <a:srgbClr val="D55BBB"/>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アデニン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a:t>
            </a:r>
            <a:endParaRPr kumimoji="1" lang="ja-JP" altLang="en-US"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5" name="七角形 14"/>
          <p:cNvSpPr/>
          <p:nvPr/>
        </p:nvSpPr>
        <p:spPr>
          <a:xfrm>
            <a:off x="5704123" y="800844"/>
            <a:ext cx="1375794" cy="1308682"/>
          </a:xfrm>
          <a:prstGeom prst="heptagon">
            <a:avLst/>
          </a:prstGeom>
          <a:solidFill>
            <a:srgbClr val="EAA846"/>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グアニン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G</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6" name="七角形 15"/>
          <p:cNvSpPr/>
          <p:nvPr/>
        </p:nvSpPr>
        <p:spPr>
          <a:xfrm>
            <a:off x="7675536" y="800844"/>
            <a:ext cx="1375794" cy="1308682"/>
          </a:xfrm>
          <a:prstGeom prst="heptagon">
            <a:avLst/>
          </a:prstGeom>
          <a:solidFill>
            <a:srgbClr val="00B050"/>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シトシン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7" name="七角形 16"/>
          <p:cNvSpPr/>
          <p:nvPr/>
        </p:nvSpPr>
        <p:spPr>
          <a:xfrm>
            <a:off x="9738209" y="800844"/>
            <a:ext cx="1375794" cy="1308682"/>
          </a:xfrm>
          <a:prstGeom prst="heptagon">
            <a:avLst/>
          </a:prstGeom>
          <a:solidFill>
            <a:srgbClr val="5F6AD1"/>
          </a:solidFill>
          <a:ln w="57150">
            <a:solidFill>
              <a:srgbClr val="FFFF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チミン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T</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8" name="七角形 17"/>
          <p:cNvSpPr/>
          <p:nvPr/>
        </p:nvSpPr>
        <p:spPr>
          <a:xfrm>
            <a:off x="3724272" y="2715863"/>
            <a:ext cx="1375794" cy="1308682"/>
          </a:xfrm>
          <a:prstGeom prst="heptagon">
            <a:avLst/>
          </a:prstGeom>
          <a:solidFill>
            <a:srgbClr val="D55BBB"/>
          </a:solidFill>
          <a:ln w="57150">
            <a:solidFill>
              <a:srgbClr val="FFFF00"/>
            </a:solidFill>
          </a:ln>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アデニン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a:t>
            </a:r>
            <a:endParaRPr kumimoji="1" lang="ja-JP" altLang="en-US"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9" name="七角形 18"/>
          <p:cNvSpPr/>
          <p:nvPr/>
        </p:nvSpPr>
        <p:spPr>
          <a:xfrm>
            <a:off x="5704123" y="2697832"/>
            <a:ext cx="1375794" cy="1308682"/>
          </a:xfrm>
          <a:prstGeom prst="heptagon">
            <a:avLst/>
          </a:prstGeom>
          <a:solidFill>
            <a:srgbClr val="EAA846"/>
          </a:solidFill>
          <a:ln w="57150">
            <a:solidFill>
              <a:srgbClr val="FFFF00"/>
            </a:solidFill>
          </a:ln>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グアニン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G</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0" name="七角形 19"/>
          <p:cNvSpPr/>
          <p:nvPr/>
        </p:nvSpPr>
        <p:spPr>
          <a:xfrm>
            <a:off x="7675536" y="2697832"/>
            <a:ext cx="1375794" cy="1308682"/>
          </a:xfrm>
          <a:prstGeom prst="heptagon">
            <a:avLst/>
          </a:prstGeom>
          <a:solidFill>
            <a:srgbClr val="00B050"/>
          </a:solidFill>
          <a:ln w="57150">
            <a:solidFill>
              <a:srgbClr val="FFFF00"/>
            </a:solidFill>
          </a:ln>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シトシン</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smtClean="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1" name="七角形 20"/>
          <p:cNvSpPr/>
          <p:nvPr/>
        </p:nvSpPr>
        <p:spPr>
          <a:xfrm>
            <a:off x="9738209" y="2697832"/>
            <a:ext cx="1375794" cy="1308682"/>
          </a:xfrm>
          <a:prstGeom prst="heptagon">
            <a:avLst/>
          </a:prstGeom>
          <a:solidFill>
            <a:schemeClr val="accent4">
              <a:lumMod val="75000"/>
            </a:schemeClr>
          </a:solidFill>
          <a:ln w="57150">
            <a:solidFill>
              <a:srgbClr val="FFFF00"/>
            </a:solidFill>
          </a:ln>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Meiryo UI" panose="020B0604030504040204" pitchFamily="50" charset="-128"/>
                <a:ea typeface="Meiryo UI" panose="020B0604030504040204" pitchFamily="50" charset="-128"/>
              </a:rPr>
              <a:t>ウラシル</a:t>
            </a:r>
            <a:endParaRPr kumimoji="1" lang="en-US" altLang="ja-JP" b="1" dirty="0" smtClean="0">
              <a:latin typeface="Meiryo UI" panose="020B0604030504040204" pitchFamily="50" charset="-128"/>
              <a:ea typeface="Meiryo UI" panose="020B0604030504040204" pitchFamily="50" charset="-128"/>
            </a:endParaRPr>
          </a:p>
          <a:p>
            <a:pPr algn="ctr"/>
            <a:r>
              <a:rPr lang="en-US" altLang="ja-JP" sz="4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U</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596148" y="730721"/>
            <a:ext cx="2624833" cy="1446550"/>
          </a:xfrm>
          <a:prstGeom prst="rect">
            <a:avLst/>
          </a:prstGeom>
          <a:noFill/>
        </p:spPr>
        <p:txBody>
          <a:bodyPr wrap="square" rtlCol="0">
            <a:spAutoFit/>
          </a:bodyPr>
          <a:lstStyle/>
          <a:p>
            <a:pPr algn="r"/>
            <a:r>
              <a:rPr kumimoji="1" lang="en-US" altLang="ja-JP" sz="8800" b="1" dirty="0" smtClean="0">
                <a:solidFill>
                  <a:schemeClr val="accent5">
                    <a:lumMod val="50000"/>
                  </a:schemeClr>
                </a:solidFill>
                <a:latin typeface="Stencil" panose="040409050D0802020404" pitchFamily="82" charset="0"/>
                <a:ea typeface="Meiryo UI" panose="020B0604030504040204" pitchFamily="50" charset="-128"/>
              </a:rPr>
              <a:t>DNA</a:t>
            </a:r>
            <a:endParaRPr kumimoji="1" lang="ja-JP" altLang="en-US" sz="8800" b="1" dirty="0">
              <a:solidFill>
                <a:schemeClr val="accent5">
                  <a:lumMod val="50000"/>
                </a:schemeClr>
              </a:solidFill>
              <a:latin typeface="Stencil" panose="040409050D0802020404" pitchFamily="82" charset="0"/>
              <a:ea typeface="Meiryo UI" panose="020B0604030504040204" pitchFamily="50" charset="-128"/>
            </a:endParaRPr>
          </a:p>
        </p:txBody>
      </p:sp>
      <p:sp>
        <p:nvSpPr>
          <p:cNvPr id="22" name="テキスト ボックス 21"/>
          <p:cNvSpPr txBox="1"/>
          <p:nvPr/>
        </p:nvSpPr>
        <p:spPr>
          <a:xfrm>
            <a:off x="812109" y="2569958"/>
            <a:ext cx="2435647" cy="1446550"/>
          </a:xfrm>
          <a:prstGeom prst="rect">
            <a:avLst/>
          </a:prstGeom>
          <a:noFill/>
        </p:spPr>
        <p:txBody>
          <a:bodyPr wrap="square" rtlCol="0">
            <a:spAutoFit/>
          </a:bodyPr>
          <a:lstStyle/>
          <a:p>
            <a:pPr algn="r"/>
            <a:r>
              <a:rPr lang="en-US" altLang="ja-JP" sz="8800" b="1" dirty="0">
                <a:solidFill>
                  <a:schemeClr val="accent4">
                    <a:lumMod val="50000"/>
                  </a:schemeClr>
                </a:solidFill>
                <a:latin typeface="Stencil" panose="040409050D0802020404" pitchFamily="82" charset="0"/>
                <a:ea typeface="Meiryo UI" panose="020B0604030504040204" pitchFamily="50" charset="-128"/>
              </a:rPr>
              <a:t>R</a:t>
            </a:r>
            <a:r>
              <a:rPr kumimoji="1" lang="en-US" altLang="ja-JP" sz="8800" b="1" dirty="0" smtClean="0">
                <a:solidFill>
                  <a:schemeClr val="accent4">
                    <a:lumMod val="50000"/>
                  </a:schemeClr>
                </a:solidFill>
                <a:latin typeface="Stencil" panose="040409050D0802020404" pitchFamily="82" charset="0"/>
                <a:ea typeface="Meiryo UI" panose="020B0604030504040204" pitchFamily="50" charset="-128"/>
              </a:rPr>
              <a:t>NA</a:t>
            </a:r>
            <a:endParaRPr kumimoji="1" lang="ja-JP" altLang="en-US" sz="8800" b="1" dirty="0">
              <a:solidFill>
                <a:schemeClr val="accent4">
                  <a:lumMod val="50000"/>
                </a:schemeClr>
              </a:solidFill>
              <a:latin typeface="Stencil" panose="040409050D0802020404" pitchFamily="82" charset="0"/>
              <a:ea typeface="Meiryo UI" panose="020B0604030504040204" pitchFamily="50" charset="-128"/>
            </a:endParaRPr>
          </a:p>
        </p:txBody>
      </p:sp>
      <p:sp>
        <p:nvSpPr>
          <p:cNvPr id="4" name="フローチャート: 処理 3"/>
          <p:cNvSpPr/>
          <p:nvPr/>
        </p:nvSpPr>
        <p:spPr>
          <a:xfrm>
            <a:off x="9563059" y="494645"/>
            <a:ext cx="1778466" cy="3825494"/>
          </a:xfrm>
          <a:prstGeom prst="flowChartProcess">
            <a:avLst/>
          </a:prstGeom>
          <a:noFill/>
          <a:ln w="571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V 字形矢印 24"/>
          <p:cNvSpPr/>
          <p:nvPr/>
        </p:nvSpPr>
        <p:spPr>
          <a:xfrm rot="5400000">
            <a:off x="10240937" y="2144129"/>
            <a:ext cx="370337" cy="519099"/>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59584" y="1785968"/>
            <a:ext cx="2409954" cy="523220"/>
          </a:xfrm>
          <a:prstGeom prst="rect">
            <a:avLst/>
          </a:prstGeom>
        </p:spPr>
        <p:txBody>
          <a:bodyPr wrap="none">
            <a:spAutoFit/>
          </a:bodyPr>
          <a:lstStyle/>
          <a:p>
            <a:pPr algn="ctr"/>
            <a:r>
              <a:rPr lang="en-US" altLang="ja-JP" sz="1400" dirty="0" err="1" smtClean="0">
                <a:solidFill>
                  <a:srgbClr val="4D5156"/>
                </a:solidFill>
                <a:latin typeface="Arial Black" panose="020B0A04020102020204" pitchFamily="34" charset="0"/>
              </a:rPr>
              <a:t>DeoxyriboNucleic</a:t>
            </a:r>
            <a:r>
              <a:rPr lang="en-US" altLang="ja-JP" sz="1400" dirty="0" smtClean="0">
                <a:solidFill>
                  <a:srgbClr val="4D5156"/>
                </a:solidFill>
                <a:latin typeface="Arial Black" panose="020B0A04020102020204" pitchFamily="34" charset="0"/>
              </a:rPr>
              <a:t> Acid</a:t>
            </a:r>
          </a:p>
          <a:p>
            <a:pPr algn="ct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デオキシリボ核酸</a:t>
            </a:r>
            <a:r>
              <a:rPr lang="en-US" altLang="ja-JP" sz="1400" dirty="0">
                <a:solidFill>
                  <a:srgbClr val="4D5156"/>
                </a:solidFill>
                <a:latin typeface="Arial Black" panose="020B0A04020102020204" pitchFamily="34" charset="0"/>
              </a:rPr>
              <a:t> </a:t>
            </a:r>
            <a:endParaRPr lang="ja-JP" altLang="en-US" sz="1400" dirty="0">
              <a:latin typeface="Arial Black" panose="020B0A04020102020204" pitchFamily="34" charset="0"/>
            </a:endParaRPr>
          </a:p>
        </p:txBody>
      </p:sp>
      <p:sp>
        <p:nvSpPr>
          <p:cNvPr id="28" name="正方形/長方形 27"/>
          <p:cNvSpPr/>
          <p:nvPr/>
        </p:nvSpPr>
        <p:spPr>
          <a:xfrm>
            <a:off x="1195382" y="3656166"/>
            <a:ext cx="1757211" cy="523220"/>
          </a:xfrm>
          <a:prstGeom prst="rect">
            <a:avLst/>
          </a:prstGeom>
        </p:spPr>
        <p:txBody>
          <a:bodyPr wrap="none">
            <a:spAutoFit/>
          </a:bodyPr>
          <a:lstStyle/>
          <a:p>
            <a:pPr algn="ctr"/>
            <a:r>
              <a:rPr lang="en-US" altLang="ja-JP" sz="1400" dirty="0" err="1" smtClean="0">
                <a:solidFill>
                  <a:srgbClr val="4D5156"/>
                </a:solidFill>
                <a:latin typeface="Cooper Black" panose="0208090404030B020404" pitchFamily="18" charset="0"/>
              </a:rPr>
              <a:t>RiboNucleic</a:t>
            </a:r>
            <a:r>
              <a:rPr lang="en-US" altLang="ja-JP" sz="1400" dirty="0" smtClean="0">
                <a:solidFill>
                  <a:srgbClr val="4D5156"/>
                </a:solidFill>
                <a:latin typeface="Cooper Black" panose="0208090404030B020404" pitchFamily="18" charset="0"/>
              </a:rPr>
              <a:t> Acid</a:t>
            </a:r>
          </a:p>
          <a:p>
            <a:pPr algn="ctr"/>
            <a:r>
              <a:rPr lang="ja-JP" altLang="en-US" sz="1400" b="1" dirty="0" smtClean="0">
                <a:solidFill>
                  <a:schemeClr val="tx1">
                    <a:lumMod val="95000"/>
                    <a:lumOff val="5000"/>
                  </a:schemeClr>
                </a:solidFill>
                <a:latin typeface="Meiryo UI" panose="020B0604030504040204" pitchFamily="50" charset="-128"/>
                <a:ea typeface="Meiryo UI" panose="020B0604030504040204" pitchFamily="50" charset="-128"/>
              </a:rPr>
              <a:t>リボ</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核酸</a:t>
            </a:r>
            <a:r>
              <a:rPr lang="en-US" altLang="ja-JP" sz="1400" dirty="0">
                <a:solidFill>
                  <a:srgbClr val="4D5156"/>
                </a:solidFill>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860434" y="2242640"/>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adenine</a:t>
            </a:r>
            <a:endParaRPr kumimoji="1" lang="ja-JP" altLang="en-US" sz="1600" dirty="0">
              <a:solidFill>
                <a:schemeClr val="bg1">
                  <a:lumMod val="95000"/>
                </a:schemeClr>
              </a:solidFill>
              <a:latin typeface="Franklin Gothic Heavy" panose="020B0903020102020204" pitchFamily="34" charset="0"/>
            </a:endParaRPr>
          </a:p>
        </p:txBody>
      </p:sp>
      <p:sp>
        <p:nvSpPr>
          <p:cNvPr id="23" name="テキスト ボックス 22"/>
          <p:cNvSpPr txBox="1"/>
          <p:nvPr/>
        </p:nvSpPr>
        <p:spPr>
          <a:xfrm>
            <a:off x="5840521" y="2234986"/>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guanine</a:t>
            </a:r>
            <a:endParaRPr kumimoji="1" lang="ja-JP" altLang="en-US" sz="1600" dirty="0">
              <a:solidFill>
                <a:schemeClr val="bg1">
                  <a:lumMod val="95000"/>
                </a:schemeClr>
              </a:solidFill>
              <a:latin typeface="Franklin Gothic Heavy" panose="020B0903020102020204" pitchFamily="34" charset="0"/>
            </a:endParaRPr>
          </a:p>
        </p:txBody>
      </p:sp>
      <p:sp>
        <p:nvSpPr>
          <p:cNvPr id="24" name="テキスト ボックス 23"/>
          <p:cNvSpPr txBox="1"/>
          <p:nvPr/>
        </p:nvSpPr>
        <p:spPr>
          <a:xfrm>
            <a:off x="7820934" y="2242640"/>
            <a:ext cx="1120346" cy="338554"/>
          </a:xfrm>
          <a:prstGeom prst="rect">
            <a:avLst/>
          </a:prstGeom>
          <a:noFill/>
        </p:spPr>
        <p:txBody>
          <a:bodyPr wrap="square" rtlCol="0">
            <a:spAutoFit/>
          </a:bodyPr>
          <a:lstStyle/>
          <a:p>
            <a:pPr algn="ctr"/>
            <a:r>
              <a:rPr kumimoji="1" lang="en-US" altLang="ja-JP" sz="1600" dirty="0" smtClean="0">
                <a:solidFill>
                  <a:schemeClr val="bg1">
                    <a:lumMod val="95000"/>
                  </a:schemeClr>
                </a:solidFill>
                <a:latin typeface="Franklin Gothic Heavy" panose="020B0903020102020204" pitchFamily="34" charset="0"/>
              </a:rPr>
              <a:t>cytosine</a:t>
            </a:r>
            <a:endParaRPr kumimoji="1" lang="ja-JP" altLang="en-US" sz="1600" dirty="0">
              <a:solidFill>
                <a:schemeClr val="bg1">
                  <a:lumMod val="95000"/>
                </a:schemeClr>
              </a:solidFill>
              <a:latin typeface="Franklin Gothic Heavy" panose="020B0903020102020204" pitchFamily="34" charset="0"/>
            </a:endParaRPr>
          </a:p>
        </p:txBody>
      </p:sp>
      <p:sp>
        <p:nvSpPr>
          <p:cNvPr id="27" name="テキスト ボックス 26"/>
          <p:cNvSpPr txBox="1"/>
          <p:nvPr/>
        </p:nvSpPr>
        <p:spPr>
          <a:xfrm>
            <a:off x="9892119" y="478468"/>
            <a:ext cx="1120346" cy="338554"/>
          </a:xfrm>
          <a:prstGeom prst="rect">
            <a:avLst/>
          </a:prstGeom>
          <a:noFill/>
        </p:spPr>
        <p:txBody>
          <a:bodyPr wrap="square" rtlCol="0">
            <a:spAutoFit/>
          </a:bodyPr>
          <a:lstStyle/>
          <a:p>
            <a:pPr algn="ctr"/>
            <a:r>
              <a:rPr kumimoji="1" lang="en-US" altLang="ja-JP" sz="1600" dirty="0" smtClean="0">
                <a:solidFill>
                  <a:schemeClr val="tx1">
                    <a:lumMod val="95000"/>
                    <a:lumOff val="5000"/>
                  </a:schemeClr>
                </a:solidFill>
                <a:latin typeface="Franklin Gothic Heavy" panose="020B0903020102020204" pitchFamily="34" charset="0"/>
              </a:rPr>
              <a:t>thymine</a:t>
            </a:r>
            <a:endParaRPr kumimoji="1" lang="ja-JP" altLang="en-US" sz="1600" dirty="0">
              <a:solidFill>
                <a:schemeClr val="tx1">
                  <a:lumMod val="95000"/>
                  <a:lumOff val="5000"/>
                </a:schemeClr>
              </a:solidFill>
              <a:latin typeface="Franklin Gothic Heavy" panose="020B0903020102020204" pitchFamily="34" charset="0"/>
            </a:endParaRPr>
          </a:p>
        </p:txBody>
      </p:sp>
      <p:sp>
        <p:nvSpPr>
          <p:cNvPr id="30" name="テキスト ボックス 29"/>
          <p:cNvSpPr txBox="1"/>
          <p:nvPr/>
        </p:nvSpPr>
        <p:spPr>
          <a:xfrm>
            <a:off x="9892119" y="3997762"/>
            <a:ext cx="1120346" cy="338554"/>
          </a:xfrm>
          <a:prstGeom prst="rect">
            <a:avLst/>
          </a:prstGeom>
          <a:noFill/>
        </p:spPr>
        <p:txBody>
          <a:bodyPr wrap="square" rtlCol="0">
            <a:spAutoFit/>
          </a:bodyPr>
          <a:lstStyle/>
          <a:p>
            <a:pPr algn="ctr"/>
            <a:r>
              <a:rPr kumimoji="1" lang="en-US" altLang="ja-JP" sz="1600" dirty="0" smtClean="0">
                <a:solidFill>
                  <a:schemeClr val="tx1">
                    <a:lumMod val="95000"/>
                    <a:lumOff val="5000"/>
                  </a:schemeClr>
                </a:solidFill>
                <a:latin typeface="Franklin Gothic Heavy" panose="020B0903020102020204" pitchFamily="34" charset="0"/>
              </a:rPr>
              <a:t>uracil</a:t>
            </a:r>
            <a:endParaRPr kumimoji="1" lang="ja-JP" altLang="en-US" sz="1600" dirty="0">
              <a:solidFill>
                <a:schemeClr val="tx1">
                  <a:lumMod val="95000"/>
                  <a:lumOff val="5000"/>
                </a:schemeClr>
              </a:solidFill>
              <a:latin typeface="Franklin Gothic Heavy" panose="020B0903020102020204" pitchFamily="34" charset="0"/>
            </a:endParaRPr>
          </a:p>
        </p:txBody>
      </p:sp>
      <p:sp>
        <p:nvSpPr>
          <p:cNvPr id="13" name="十角形 12"/>
          <p:cNvSpPr/>
          <p:nvPr/>
        </p:nvSpPr>
        <p:spPr>
          <a:xfrm>
            <a:off x="3625551" y="5029774"/>
            <a:ext cx="1573236" cy="1113577"/>
          </a:xfrm>
          <a:prstGeom prst="decagon">
            <a:avLst/>
          </a:prstGeom>
          <a:solidFill>
            <a:srgbClr val="D55BBB"/>
          </a:solidFill>
          <a:ln>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latin typeface="UD デジタル 教科書体 NK-B" panose="02020700000000000000" pitchFamily="18" charset="-128"/>
                <a:ea typeface="UD デジタル 教科書体 NK-B" panose="02020700000000000000" pitchFamily="18" charset="-128"/>
              </a:rPr>
              <a:t>アデノシン</a:t>
            </a:r>
            <a:endParaRPr kumimoji="1" lang="ja-JP" altLang="en-US" b="1" dirty="0">
              <a:latin typeface="UD デジタル 教科書体 NK-B" panose="02020700000000000000" pitchFamily="18" charset="-128"/>
              <a:ea typeface="UD デジタル 教科書体 NK-B" panose="02020700000000000000" pitchFamily="18" charset="-128"/>
            </a:endParaRPr>
          </a:p>
        </p:txBody>
      </p:sp>
      <p:sp>
        <p:nvSpPr>
          <p:cNvPr id="40" name="十角形 39"/>
          <p:cNvSpPr/>
          <p:nvPr/>
        </p:nvSpPr>
        <p:spPr>
          <a:xfrm>
            <a:off x="5605402" y="5029774"/>
            <a:ext cx="1573236" cy="1113577"/>
          </a:xfrm>
          <a:prstGeom prst="decagon">
            <a:avLst/>
          </a:prstGeom>
          <a:solidFill>
            <a:srgbClr val="FFC000"/>
          </a:solidFill>
          <a:ln>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UD デジタル 教科書体 NK-B" panose="02020700000000000000" pitchFamily="18" charset="-128"/>
                <a:ea typeface="UD デジタル 教科書体 NK-B" panose="02020700000000000000" pitchFamily="18" charset="-128"/>
              </a:rPr>
              <a:t>グアノシン</a:t>
            </a:r>
            <a:endParaRPr kumimoji="1" lang="ja-JP" altLang="en-US" b="1"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41" name="十角形 40"/>
          <p:cNvSpPr/>
          <p:nvPr/>
        </p:nvSpPr>
        <p:spPr>
          <a:xfrm>
            <a:off x="7594489" y="5029774"/>
            <a:ext cx="1573236" cy="1113577"/>
          </a:xfrm>
          <a:prstGeom prst="decagon">
            <a:avLst/>
          </a:prstGeom>
          <a:solidFill>
            <a:srgbClr val="00B050"/>
          </a:solidFill>
          <a:ln>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シチジン</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sp>
        <p:nvSpPr>
          <p:cNvPr id="42" name="十角形 41"/>
          <p:cNvSpPr/>
          <p:nvPr/>
        </p:nvSpPr>
        <p:spPr>
          <a:xfrm>
            <a:off x="9639487" y="5029774"/>
            <a:ext cx="1573236" cy="1113577"/>
          </a:xfrm>
          <a:prstGeom prst="decagon">
            <a:avLst/>
          </a:prstGeom>
          <a:solidFill>
            <a:schemeClr val="accent4">
              <a:lumMod val="75000"/>
            </a:schemeClr>
          </a:solidFill>
          <a:ln>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ウリジン</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sp>
        <p:nvSpPr>
          <p:cNvPr id="43" name="下矢印 42"/>
          <p:cNvSpPr/>
          <p:nvPr/>
        </p:nvSpPr>
        <p:spPr>
          <a:xfrm>
            <a:off x="4149037" y="4179386"/>
            <a:ext cx="526264" cy="651849"/>
          </a:xfrm>
          <a:prstGeom prst="downArrow">
            <a:avLst/>
          </a:prstGeom>
          <a:solidFill>
            <a:srgbClr val="002060"/>
          </a:solidFill>
          <a:ln>
            <a:noFill/>
          </a:ln>
          <a:effectLst>
            <a:reflection blurRad="6350" stA="50000" endA="300" endPos="38500" dist="50800" dir="5400000" sy="-100000" algn="bl" rotWithShape="0"/>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下矢印 43"/>
          <p:cNvSpPr/>
          <p:nvPr/>
        </p:nvSpPr>
        <p:spPr>
          <a:xfrm>
            <a:off x="6126685" y="4167039"/>
            <a:ext cx="526264" cy="651849"/>
          </a:xfrm>
          <a:prstGeom prst="downArrow">
            <a:avLst/>
          </a:prstGeom>
          <a:solidFill>
            <a:srgbClr val="002060"/>
          </a:solidFill>
          <a:ln>
            <a:noFill/>
          </a:ln>
          <a:effectLst>
            <a:reflection blurRad="6350" stA="50000" endA="300" endPos="38500" dist="50800" dir="5400000" sy="-100000" algn="bl" rotWithShape="0"/>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下矢印 44"/>
          <p:cNvSpPr/>
          <p:nvPr/>
        </p:nvSpPr>
        <p:spPr>
          <a:xfrm>
            <a:off x="8117975" y="4176093"/>
            <a:ext cx="526264" cy="651849"/>
          </a:xfrm>
          <a:prstGeom prst="downArrow">
            <a:avLst/>
          </a:prstGeom>
          <a:solidFill>
            <a:srgbClr val="002060"/>
          </a:solidFill>
          <a:ln>
            <a:noFill/>
          </a:ln>
          <a:effectLst>
            <a:reflection blurRad="6350" stA="50000" endA="300" endPos="38500" dist="50800" dir="5400000" sy="-100000" algn="bl" rotWithShape="0"/>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p:cNvSpPr/>
          <p:nvPr/>
        </p:nvSpPr>
        <p:spPr>
          <a:xfrm>
            <a:off x="10189160" y="4400109"/>
            <a:ext cx="526264" cy="444841"/>
          </a:xfrm>
          <a:prstGeom prst="downArrow">
            <a:avLst/>
          </a:prstGeom>
          <a:solidFill>
            <a:srgbClr val="002060"/>
          </a:solidFill>
          <a:ln>
            <a:noFill/>
          </a:ln>
          <a:effectLst>
            <a:reflection blurRad="6350" stA="50000" endA="300" endPos="38500" dist="50800" dir="5400000" sy="-100000" algn="bl" rotWithShape="0"/>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角丸四角形 28"/>
          <p:cNvSpPr/>
          <p:nvPr/>
        </p:nvSpPr>
        <p:spPr>
          <a:xfrm>
            <a:off x="3399763" y="4854003"/>
            <a:ext cx="8098138" cy="1456262"/>
          </a:xfrm>
          <a:prstGeom prst="roundRect">
            <a:avLst/>
          </a:prstGeom>
          <a:noFill/>
          <a:ln w="28575">
            <a:solidFill>
              <a:srgbClr val="002060"/>
            </a:solidFill>
            <a:prstDash val="sysDash"/>
          </a:ln>
          <a:effectLst>
            <a:glow rad="101600">
              <a:schemeClr val="accent3">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p:nvSpPr>
        <p:spPr>
          <a:xfrm>
            <a:off x="751225" y="4529177"/>
            <a:ext cx="2554097" cy="2116875"/>
          </a:xfrm>
          <a:prstGeom prst="homePlate">
            <a:avLst>
              <a:gd name="adj" fmla="val 17248"/>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latin typeface="UD デジタル 教科書体 NK-B" panose="02020700000000000000" pitchFamily="18" charset="-128"/>
                <a:ea typeface="UD デジタル 教科書体 NK-B" panose="02020700000000000000" pitchFamily="18" charset="-128"/>
              </a:rPr>
              <a:t>アデニン、グアニン、シトシン、ウラシルにリボースという糖が化学反応により付くと名前が右記のように変わる。</a:t>
            </a:r>
            <a:endParaRPr kumimoji="1" lang="ja-JP" altLang="en-US" sz="2000" dirty="0">
              <a:solidFill>
                <a:schemeClr val="tx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180633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2582511" y="2196861"/>
            <a:ext cx="2958090" cy="11605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a:blip r:embed="rId2"/>
          <a:stretch>
            <a:fillRect/>
          </a:stretch>
        </p:blipFill>
        <p:spPr>
          <a:xfrm>
            <a:off x="2582511" y="2152977"/>
            <a:ext cx="1283516" cy="1238119"/>
          </a:xfrm>
          <a:prstGeom prst="rect">
            <a:avLst/>
          </a:prstGeom>
        </p:spPr>
      </p:pic>
      <p:pic>
        <p:nvPicPr>
          <p:cNvPr id="33" name="図 32"/>
          <p:cNvPicPr>
            <a:picLocks noChangeAspect="1"/>
          </p:cNvPicPr>
          <p:nvPr/>
        </p:nvPicPr>
        <p:blipFill>
          <a:blip r:embed="rId3"/>
          <a:stretch>
            <a:fillRect/>
          </a:stretch>
        </p:blipFill>
        <p:spPr>
          <a:xfrm>
            <a:off x="4265411" y="2171760"/>
            <a:ext cx="1244572" cy="1200552"/>
          </a:xfrm>
          <a:prstGeom prst="rect">
            <a:avLst/>
          </a:prstGeom>
        </p:spPr>
      </p:pic>
      <p:sp>
        <p:nvSpPr>
          <p:cNvPr id="34" name="等号 33"/>
          <p:cNvSpPr/>
          <p:nvPr/>
        </p:nvSpPr>
        <p:spPr>
          <a:xfrm>
            <a:off x="3675213" y="2499393"/>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角丸四角形 34"/>
          <p:cNvSpPr/>
          <p:nvPr/>
        </p:nvSpPr>
        <p:spPr>
          <a:xfrm>
            <a:off x="2523839" y="3474762"/>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p:cNvPicPr>
            <a:picLocks noChangeAspect="1"/>
          </p:cNvPicPr>
          <p:nvPr/>
        </p:nvPicPr>
        <p:blipFill>
          <a:blip r:embed="rId4"/>
          <a:stretch>
            <a:fillRect/>
          </a:stretch>
        </p:blipFill>
        <p:spPr>
          <a:xfrm>
            <a:off x="2523839" y="3424529"/>
            <a:ext cx="1263429" cy="1218742"/>
          </a:xfrm>
          <a:prstGeom prst="rect">
            <a:avLst/>
          </a:prstGeom>
        </p:spPr>
      </p:pic>
      <p:sp>
        <p:nvSpPr>
          <p:cNvPr id="37" name="等号 36"/>
          <p:cNvSpPr/>
          <p:nvPr/>
        </p:nvSpPr>
        <p:spPr>
          <a:xfrm>
            <a:off x="3656287" y="3773903"/>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8" name="図 37"/>
          <p:cNvPicPr>
            <a:picLocks noChangeAspect="1"/>
          </p:cNvPicPr>
          <p:nvPr/>
        </p:nvPicPr>
        <p:blipFill>
          <a:blip r:embed="rId5"/>
          <a:stretch>
            <a:fillRect/>
          </a:stretch>
        </p:blipFill>
        <p:spPr>
          <a:xfrm>
            <a:off x="4268459" y="3457740"/>
            <a:ext cx="1225048" cy="1185531"/>
          </a:xfrm>
          <a:prstGeom prst="rect">
            <a:avLst/>
          </a:prstGeom>
        </p:spPr>
      </p:pic>
      <p:sp>
        <p:nvSpPr>
          <p:cNvPr id="49" name="角丸四角形 48"/>
          <p:cNvSpPr/>
          <p:nvPr/>
        </p:nvSpPr>
        <p:spPr>
          <a:xfrm>
            <a:off x="7221213" y="2205099"/>
            <a:ext cx="2958090" cy="1160520"/>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p:cNvPicPr>
            <a:picLocks noChangeAspect="1"/>
          </p:cNvPicPr>
          <p:nvPr/>
        </p:nvPicPr>
        <p:blipFill>
          <a:blip r:embed="rId2"/>
          <a:stretch>
            <a:fillRect/>
          </a:stretch>
        </p:blipFill>
        <p:spPr>
          <a:xfrm>
            <a:off x="7221213" y="2161215"/>
            <a:ext cx="1283516" cy="1238119"/>
          </a:xfrm>
          <a:prstGeom prst="rect">
            <a:avLst/>
          </a:prstGeom>
        </p:spPr>
      </p:pic>
      <p:sp>
        <p:nvSpPr>
          <p:cNvPr id="51" name="等号 50"/>
          <p:cNvSpPr/>
          <p:nvPr/>
        </p:nvSpPr>
        <p:spPr>
          <a:xfrm>
            <a:off x="8313915" y="2507631"/>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角丸四角形 51"/>
          <p:cNvSpPr/>
          <p:nvPr/>
        </p:nvSpPr>
        <p:spPr>
          <a:xfrm>
            <a:off x="7187255" y="3474762"/>
            <a:ext cx="3035946" cy="1160520"/>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4"/>
          <a:stretch>
            <a:fillRect/>
          </a:stretch>
        </p:blipFill>
        <p:spPr>
          <a:xfrm>
            <a:off x="7187255" y="3424529"/>
            <a:ext cx="1263429" cy="1218742"/>
          </a:xfrm>
          <a:prstGeom prst="rect">
            <a:avLst/>
          </a:prstGeom>
        </p:spPr>
      </p:pic>
      <p:sp>
        <p:nvSpPr>
          <p:cNvPr id="54" name="等号 53"/>
          <p:cNvSpPr/>
          <p:nvPr/>
        </p:nvSpPr>
        <p:spPr>
          <a:xfrm>
            <a:off x="8319703" y="3773903"/>
            <a:ext cx="787340" cy="617838"/>
          </a:xfrm>
          <a:prstGeom prst="mathEqual">
            <a:avLst/>
          </a:prstGeom>
          <a:solidFill>
            <a:schemeClr val="accent5">
              <a:lumMod val="50000"/>
            </a:schemeClr>
          </a:solidFill>
          <a:ln>
            <a:solidFill>
              <a:schemeClr val="accent4">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5" name="図 54"/>
          <p:cNvPicPr>
            <a:picLocks noChangeAspect="1"/>
          </p:cNvPicPr>
          <p:nvPr/>
        </p:nvPicPr>
        <p:blipFill>
          <a:blip r:embed="rId5"/>
          <a:stretch>
            <a:fillRect/>
          </a:stretch>
        </p:blipFill>
        <p:spPr>
          <a:xfrm>
            <a:off x="8931875" y="3457740"/>
            <a:ext cx="1225048" cy="1185531"/>
          </a:xfrm>
          <a:prstGeom prst="rect">
            <a:avLst/>
          </a:prstGeom>
        </p:spPr>
      </p:pic>
      <p:pic>
        <p:nvPicPr>
          <p:cNvPr id="56" name="図 55"/>
          <p:cNvPicPr>
            <a:picLocks noChangeAspect="1"/>
          </p:cNvPicPr>
          <p:nvPr/>
        </p:nvPicPr>
        <p:blipFill>
          <a:blip r:embed="rId6"/>
          <a:stretch>
            <a:fillRect/>
          </a:stretch>
        </p:blipFill>
        <p:spPr>
          <a:xfrm>
            <a:off x="8923638" y="2157834"/>
            <a:ext cx="1291326" cy="1241500"/>
          </a:xfrm>
          <a:prstGeom prst="rect">
            <a:avLst/>
          </a:prstGeom>
          <a:effectLst>
            <a:glow rad="228600">
              <a:schemeClr val="accent4">
                <a:satMod val="175000"/>
                <a:alpha val="40000"/>
              </a:schemeClr>
            </a:glow>
          </a:effectLst>
        </p:spPr>
      </p:pic>
      <p:sp>
        <p:nvSpPr>
          <p:cNvPr id="65" name="減算 64"/>
          <p:cNvSpPr/>
          <p:nvPr/>
        </p:nvSpPr>
        <p:spPr>
          <a:xfrm rot="5400000">
            <a:off x="3885849" y="3021895"/>
            <a:ext cx="4157548" cy="793636"/>
          </a:xfrm>
          <a:prstGeom prst="mathMinus">
            <a:avLst/>
          </a:prstGeom>
          <a:solidFill>
            <a:srgbClr val="C00000"/>
          </a:solid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665088" y="3075881"/>
            <a:ext cx="615553" cy="1287146"/>
          </a:xfrm>
          <a:prstGeom prst="rect">
            <a:avLst/>
          </a:prstGeom>
          <a:noFill/>
        </p:spPr>
        <p:txBody>
          <a:bodyPr vert="eaVert" wrap="square" rtlCol="0">
            <a:spAutoFit/>
          </a:bodyPr>
          <a:lstStyle/>
          <a:p>
            <a:pPr algn="ctr"/>
            <a:r>
              <a:rPr lang="ja-JP" altLang="en-US" sz="2800" dirty="0" smtClean="0">
                <a:solidFill>
                  <a:srgbClr val="C00000"/>
                </a:solidFill>
                <a:latin typeface="UD デジタル 教科書体 NK-B" panose="02020700000000000000" pitchFamily="18" charset="-128"/>
                <a:ea typeface="UD デジタル 教科書体 NK-B" panose="02020700000000000000" pitchFamily="18" charset="-128"/>
              </a:rPr>
              <a:t>塩基対</a:t>
            </a:r>
            <a:endParaRPr kumimoji="1" lang="ja-JP" altLang="en-US" sz="2800"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1378434" y="2764321"/>
            <a:ext cx="1169773" cy="523220"/>
          </a:xfrm>
          <a:prstGeom prst="rect">
            <a:avLst/>
          </a:prstGeom>
          <a:noFill/>
        </p:spPr>
        <p:txBody>
          <a:bodyPr wrap="square" rtlCol="0">
            <a:spAutoFit/>
          </a:bodyPr>
          <a:lstStyle/>
          <a:p>
            <a:pPr algn="ctr"/>
            <a:r>
              <a:rPr kumimoji="1" lang="en-US" altLang="ja-JP" sz="2800" dirty="0" smtClean="0">
                <a:latin typeface="UD デジタル 教科書体 NK-B" panose="02020700000000000000" pitchFamily="18" charset="-128"/>
                <a:ea typeface="UD デジタル 教科書体 NK-B" panose="02020700000000000000" pitchFamily="18" charset="-128"/>
              </a:rPr>
              <a:t>DNA</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67" name="テキスト ボックス 66"/>
          <p:cNvSpPr txBox="1"/>
          <p:nvPr/>
        </p:nvSpPr>
        <p:spPr>
          <a:xfrm>
            <a:off x="6320530" y="3049690"/>
            <a:ext cx="615553" cy="1287146"/>
          </a:xfrm>
          <a:prstGeom prst="rect">
            <a:avLst/>
          </a:prstGeom>
          <a:noFill/>
        </p:spPr>
        <p:txBody>
          <a:bodyPr vert="eaVert" wrap="square" rtlCol="0">
            <a:spAutoFit/>
          </a:bodyPr>
          <a:lstStyle/>
          <a:p>
            <a:pPr algn="ctr"/>
            <a:r>
              <a:rPr lang="ja-JP" altLang="en-US" sz="2800" dirty="0" smtClean="0">
                <a:solidFill>
                  <a:srgbClr val="C00000"/>
                </a:solidFill>
                <a:latin typeface="UD デジタル 教科書体 NK-B" panose="02020700000000000000" pitchFamily="18" charset="-128"/>
                <a:ea typeface="UD デジタル 教科書体 NK-B" panose="02020700000000000000" pitchFamily="18" charset="-128"/>
              </a:rPr>
              <a:t>塩基対</a:t>
            </a:r>
            <a:endParaRPr kumimoji="1" lang="ja-JP" altLang="en-US" sz="2800" dirty="0">
              <a:solidFill>
                <a:srgbClr val="C00000"/>
              </a:solidFill>
              <a:latin typeface="UD デジタル 教科書体 NK-B" panose="02020700000000000000" pitchFamily="18" charset="-128"/>
              <a:ea typeface="UD デジタル 教科書体 NK-B" panose="02020700000000000000" pitchFamily="18" charset="-128"/>
            </a:endParaRPr>
          </a:p>
        </p:txBody>
      </p:sp>
      <p:sp>
        <p:nvSpPr>
          <p:cNvPr id="68" name="テキスト ボックス 67"/>
          <p:cNvSpPr txBox="1"/>
          <p:nvPr/>
        </p:nvSpPr>
        <p:spPr>
          <a:xfrm>
            <a:off x="6033876" y="2738130"/>
            <a:ext cx="1169773" cy="523220"/>
          </a:xfrm>
          <a:prstGeom prst="rect">
            <a:avLst/>
          </a:prstGeom>
          <a:noFill/>
        </p:spPr>
        <p:txBody>
          <a:bodyPr wrap="square" rtlCol="0">
            <a:spAutoFit/>
          </a:bodyPr>
          <a:lstStyle/>
          <a:p>
            <a:pPr algn="ctr"/>
            <a:r>
              <a:rPr kumimoji="1" lang="en-US" altLang="ja-JP" sz="2800" dirty="0" smtClean="0">
                <a:latin typeface="UD デジタル 教科書体 NK-B" panose="02020700000000000000" pitchFamily="18" charset="-128"/>
                <a:ea typeface="UD デジタル 教科書体 NK-B" panose="02020700000000000000" pitchFamily="18" charset="-128"/>
              </a:rPr>
              <a:t>RNA</a:t>
            </a: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11" name="太陽 10"/>
          <p:cNvSpPr/>
          <p:nvPr/>
        </p:nvSpPr>
        <p:spPr>
          <a:xfrm>
            <a:off x="1738086" y="2407673"/>
            <a:ext cx="469556" cy="437929"/>
          </a:xfrm>
          <a:prstGeom prst="sun">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星 6 1"/>
          <p:cNvSpPr/>
          <p:nvPr/>
        </p:nvSpPr>
        <p:spPr>
          <a:xfrm>
            <a:off x="6367916" y="2254113"/>
            <a:ext cx="456047" cy="456376"/>
          </a:xfrm>
          <a:prstGeom prst="star6">
            <a:avLst/>
          </a:prstGeom>
          <a:solidFill>
            <a:srgbClr val="FF0000"/>
          </a:solidFill>
          <a:ln w="28575">
            <a:solidFill>
              <a:schemeClr val="accent4">
                <a:lumMod val="40000"/>
                <a:lumOff val="60000"/>
              </a:schemeClr>
            </a:solidFill>
          </a:ln>
          <a:effectLst>
            <a:glow rad="63500">
              <a:schemeClr val="accent2">
                <a:satMod val="175000"/>
                <a:alpha val="40000"/>
              </a:schemeClr>
            </a:glo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1441621" y="1804086"/>
            <a:ext cx="9102811" cy="3196282"/>
          </a:xfrm>
          <a:prstGeom prst="roundRect">
            <a:avLst>
              <a:gd name="adj" fmla="val 10739"/>
            </a:avLst>
          </a:prstGeom>
          <a:noFill/>
          <a:ln w="9525">
            <a:solidFill>
              <a:srgbClr val="C00000"/>
            </a:solidFill>
            <a:prstDash val="sysDot"/>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8712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2981" y="2186728"/>
            <a:ext cx="5326037" cy="1959421"/>
          </a:xfrm>
          <a:prstGeom prst="rect">
            <a:avLst/>
          </a:prstGeom>
          <a:noFill/>
          <a:ln>
            <a:noFill/>
          </a:ln>
        </p:spPr>
      </p:pic>
      <p:sp>
        <p:nvSpPr>
          <p:cNvPr id="3" name="テキスト ボックス 27"/>
          <p:cNvSpPr txBox="1"/>
          <p:nvPr/>
        </p:nvSpPr>
        <p:spPr>
          <a:xfrm>
            <a:off x="3432981" y="4243071"/>
            <a:ext cx="5980643" cy="3530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ja-JP" sz="1200" dirty="0" smtClean="0">
                <a:solidFill>
                  <a:srgbClr val="000000"/>
                </a:solidFill>
                <a:effectLst/>
                <a:latin typeface="メイリオ" panose="020B0604030504040204" pitchFamily="50" charset="-128"/>
                <a:ea typeface="メイリオ" panose="020B0604030504040204" pitchFamily="50" charset="-128"/>
                <a:cs typeface="ＭＳ Ｐゴシック" panose="020B0600070205080204" pitchFamily="50" charset="-128"/>
              </a:rPr>
              <a:t>出</a:t>
            </a:r>
            <a:r>
              <a:rPr lang="ja-JP" altLang="en-US" sz="1200" dirty="0" smtClean="0">
                <a:solidFill>
                  <a:srgbClr val="000000"/>
                </a:solidFill>
                <a:effectLst/>
                <a:latin typeface="メイリオ" panose="020B0604030504040204" pitchFamily="50" charset="-128"/>
                <a:ea typeface="メイリオ" panose="020B0604030504040204" pitchFamily="50" charset="-128"/>
                <a:cs typeface="ＭＳ Ｐゴシック" panose="020B0600070205080204" pitchFamily="50" charset="-128"/>
              </a:rPr>
              <a:t>所：</a:t>
            </a:r>
            <a:r>
              <a:rPr lang="ja-JP" sz="1200" dirty="0" smtClean="0">
                <a:solidFill>
                  <a:srgbClr val="000000"/>
                </a:solidFill>
                <a:effectLst/>
                <a:latin typeface="メイリオ" panose="020B0604030504040204" pitchFamily="50" charset="-128"/>
                <a:ea typeface="メイリオ" panose="020B0604030504040204" pitchFamily="50" charset="-128"/>
                <a:cs typeface="ＭＳ Ｐゴシック" panose="020B0600070205080204" pitchFamily="50" charset="-128"/>
              </a:rPr>
              <a:t>医学</a:t>
            </a:r>
            <a:r>
              <a:rPr lang="ja-JP" sz="1200" dirty="0">
                <a:solidFill>
                  <a:srgbClr val="000000"/>
                </a:solidFill>
                <a:effectLst/>
                <a:latin typeface="メイリオ" panose="020B0604030504040204" pitchFamily="50" charset="-128"/>
                <a:ea typeface="メイリオ" panose="020B0604030504040204" pitchFamily="50" charset="-128"/>
                <a:cs typeface="ＭＳ Ｐゴシック" panose="020B0600070205080204" pitchFamily="50" charset="-128"/>
              </a:rPr>
              <a:t>生物学</a:t>
            </a:r>
            <a:r>
              <a:rPr lang="ja-JP" sz="1200" dirty="0" smtClean="0">
                <a:solidFill>
                  <a:srgbClr val="000000"/>
                </a:solidFill>
                <a:effectLst/>
                <a:latin typeface="メイリオ" panose="020B0604030504040204" pitchFamily="50" charset="-128"/>
                <a:ea typeface="メイリオ" panose="020B0604030504040204" pitchFamily="50" charset="-128"/>
                <a:cs typeface="ＭＳ Ｐゴシック" panose="020B0600070205080204" pitchFamily="50" charset="-128"/>
              </a:rPr>
              <a:t>研究所</a:t>
            </a:r>
            <a:r>
              <a:rPr lang="ja-JP" altLang="en-US" sz="1200" dirty="0" smtClean="0">
                <a:solidFill>
                  <a:srgbClr val="000000"/>
                </a:solidFill>
                <a:effectLst/>
                <a:latin typeface="メイリオ" panose="020B0604030504040204" pitchFamily="50" charset="-128"/>
                <a:ea typeface="メイリオ" panose="020B0604030504040204" pitchFamily="50" charset="-128"/>
                <a:cs typeface="ＭＳ Ｐゴシック" panose="020B0600070205080204" pitchFamily="50" charset="-128"/>
              </a:rPr>
              <a:t>ウェブサイト</a:t>
            </a:r>
            <a:endParaRPr lang="en-US" altLang="ja-JP" sz="1200" dirty="0" smtClean="0">
              <a:solidFill>
                <a:srgbClr val="000000"/>
              </a:solidFill>
              <a:effectLst/>
              <a:latin typeface="メイリオ" panose="020B0604030504040204" pitchFamily="50" charset="-128"/>
              <a:ea typeface="メイリオ" panose="020B0604030504040204" pitchFamily="50" charset="-128"/>
              <a:cs typeface="ＭＳ Ｐゴシック" panose="020B0600070205080204" pitchFamily="50" charset="-128"/>
            </a:endParaRPr>
          </a:p>
          <a:p>
            <a:pPr>
              <a:spcAft>
                <a:spcPts val="0"/>
              </a:spcAft>
            </a:pPr>
            <a:r>
              <a:rPr lang="en-US" altLang="ja-JP" sz="1200" dirty="0">
                <a:solidFill>
                  <a:srgbClr val="000000"/>
                </a:solidFill>
                <a:latin typeface="メイリオ" panose="020B0604030504040204" pitchFamily="50" charset="-128"/>
                <a:ea typeface="メイリオ" panose="020B0604030504040204" pitchFamily="50" charset="-128"/>
                <a:cs typeface="ＭＳ Ｐゴシック" panose="020B0600070205080204" pitchFamily="50" charset="-128"/>
              </a:rPr>
              <a:t>https://ruo.mbl.co.jp/bio/product/epigenetics/article/RNA-modification.html</a:t>
            </a:r>
            <a:endParaRPr lang="ja-JP" sz="1200" dirty="0">
              <a:solidFill>
                <a:srgbClr val="000000"/>
              </a:solidFill>
              <a:effectLst/>
              <a:latin typeface="メイリオ" panose="020B0604030504040204" pitchFamily="50" charset="-128"/>
              <a:ea typeface="メイリオ" panose="020B0604030504040204" pitchFamily="50" charset="-128"/>
              <a:cs typeface="ＭＳ Ｐゴシック" panose="020B0600070205080204" pitchFamily="50" charset="-128"/>
            </a:endParaRPr>
          </a:p>
        </p:txBody>
      </p:sp>
    </p:spTree>
    <p:extLst>
      <p:ext uri="{BB962C8B-B14F-4D97-AF65-F5344CB8AC3E}">
        <p14:creationId xmlns:p14="http://schemas.microsoft.com/office/powerpoint/2010/main" val="2916152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514153375"/>
              </p:ext>
            </p:extLst>
          </p:nvPr>
        </p:nvGraphicFramePr>
        <p:xfrm>
          <a:off x="1400431" y="1295123"/>
          <a:ext cx="9218139" cy="4302760"/>
        </p:xfrm>
        <a:graphic>
          <a:graphicData uri="http://schemas.openxmlformats.org/drawingml/2006/table">
            <a:tbl>
              <a:tblPr firstRow="1" bandRow="1">
                <a:tableStyleId>{74C1A8A3-306A-4EB7-A6B1-4F7E0EB9C5D6}</a:tableStyleId>
              </a:tblPr>
              <a:tblGrid>
                <a:gridCol w="1277021">
                  <a:extLst>
                    <a:ext uri="{9D8B030D-6E8A-4147-A177-3AD203B41FA5}">
                      <a16:colId xmlns:a16="http://schemas.microsoft.com/office/drawing/2014/main" val="2378182920"/>
                    </a:ext>
                  </a:extLst>
                </a:gridCol>
                <a:gridCol w="3739822">
                  <a:extLst>
                    <a:ext uri="{9D8B030D-6E8A-4147-A177-3AD203B41FA5}">
                      <a16:colId xmlns:a16="http://schemas.microsoft.com/office/drawing/2014/main" val="1783043535"/>
                    </a:ext>
                  </a:extLst>
                </a:gridCol>
                <a:gridCol w="4201296">
                  <a:extLst>
                    <a:ext uri="{9D8B030D-6E8A-4147-A177-3AD203B41FA5}">
                      <a16:colId xmlns:a16="http://schemas.microsoft.com/office/drawing/2014/main" val="2254647569"/>
                    </a:ext>
                  </a:extLst>
                </a:gridCol>
              </a:tblGrid>
              <a:tr h="0">
                <a:tc gridSpan="3">
                  <a:txBody>
                    <a:bodyPr/>
                    <a:lstStyle/>
                    <a:p>
                      <a:pPr algn="ctr"/>
                      <a:r>
                        <a:rPr kumimoji="1" lang="ja-JP" altLang="en-US" sz="2400" dirty="0" smtClean="0">
                          <a:solidFill>
                            <a:schemeClr val="bg1">
                              <a:lumMod val="95000"/>
                            </a:schemeClr>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一塩基編集</a:t>
                      </a:r>
                      <a:endParaRPr kumimoji="1" lang="ja-JP" altLang="en-US" sz="2400" dirty="0">
                        <a:solidFill>
                          <a:schemeClr val="bg1">
                            <a:lumMod val="95000"/>
                          </a:schemeClr>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endParaRPr>
                    </a:p>
                  </a:txBody>
                  <a:tcPr anchor="ctr"/>
                </a:tc>
                <a:tc hMerge="1">
                  <a:txBody>
                    <a:bodyPr/>
                    <a:lstStyle/>
                    <a:p>
                      <a:pPr algn="ctr"/>
                      <a:endParaRPr kumimoji="1" lang="ja-JP" altLang="en-US" sz="2400" dirty="0">
                        <a:latin typeface="UD デジタル 教科書体 NK-B" panose="02020700000000000000" pitchFamily="18" charset="-128"/>
                        <a:ea typeface="UD デジタル 教科書体 NK-B" panose="02020700000000000000" pitchFamily="18" charset="-128"/>
                      </a:endParaRPr>
                    </a:p>
                  </a:txBody>
                  <a:tcPr/>
                </a:tc>
                <a:tc h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531773029"/>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latin typeface="Cooper Black" panose="0208090404030B020404" pitchFamily="18" charset="0"/>
                          <a:ea typeface="UD デジタル 教科書体 NK-B" panose="02020700000000000000" pitchFamily="18" charset="-128"/>
                        </a:rPr>
                        <a:t>                      Base</a:t>
                      </a:r>
                      <a:r>
                        <a:rPr kumimoji="1" lang="ja-JP" altLang="en-US" sz="2400" dirty="0" smtClean="0">
                          <a:latin typeface="Cooper Black" panose="0208090404030B020404" pitchFamily="18" charset="0"/>
                          <a:ea typeface="UD デジタル 教科書体 NK-B" panose="02020700000000000000" pitchFamily="18" charset="-128"/>
                        </a:rPr>
                        <a:t> </a:t>
                      </a:r>
                      <a:r>
                        <a:rPr kumimoji="1" lang="en-US" altLang="ja-JP" sz="2400" dirty="0" smtClean="0">
                          <a:latin typeface="Cooper Black" panose="0208090404030B020404" pitchFamily="18" charset="0"/>
                          <a:ea typeface="UD デジタル 教科書体 NK-B" panose="02020700000000000000" pitchFamily="18" charset="-128"/>
                        </a:rPr>
                        <a:t>Editor Architecture</a:t>
                      </a:r>
                      <a:endParaRPr kumimoji="1" lang="ja-JP" altLang="en-US" sz="2400" dirty="0">
                        <a:latin typeface="Cooper Black" panose="0208090404030B020404" pitchFamily="18" charset="0"/>
                        <a:ea typeface="UD デジタル 教科書体 NK-B" panose="02020700000000000000" pitchFamily="18" charset="-128"/>
                      </a:endParaRPr>
                    </a:p>
                  </a:txBody>
                  <a:tcPr anchor="ctr"/>
                </a:tc>
                <a:tc hMerge="1">
                  <a:txBody>
                    <a:bodyPr/>
                    <a:lstStyle/>
                    <a:p>
                      <a:endParaRPr kumimoji="1" lang="ja-JP" altLang="en-US"/>
                    </a:p>
                  </a:txBody>
                  <a:tcPr/>
                </a:tc>
                <a:tc hMerge="1">
                  <a:txBody>
                    <a:bodyPr/>
                    <a:lstStyle/>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3576658175"/>
                  </a:ext>
                </a:extLst>
              </a:tr>
              <a:tr h="370840">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名称</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sz="2400" b="1" dirty="0" smtClean="0">
                          <a:latin typeface="UD デジタル 教科書体 NK-B" panose="02020700000000000000" pitchFamily="18" charset="-128"/>
                          <a:ea typeface="UD デジタル 教科書体 NK-B" panose="02020700000000000000" pitchFamily="18" charset="-128"/>
                        </a:rPr>
                        <a:t>アデニン・ベース・エディタ</a:t>
                      </a:r>
                      <a:endParaRPr kumimoji="1" lang="en-US" altLang="ja-JP" sz="2000" b="1"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sz="700"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Adenine Base Editor</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ABE</a:t>
                      </a:r>
                      <a:r>
                        <a:rPr kumimoji="1" lang="ja-JP" altLang="en-US" dirty="0" smtClean="0">
                          <a:latin typeface="UD デジタル 教科書体 NK-B" panose="02020700000000000000" pitchFamily="18" charset="-128"/>
                          <a:ea typeface="UD デジタル 教科書体 NK-B" panose="02020700000000000000" pitchFamily="18" charset="-128"/>
                        </a:rPr>
                        <a:t>）</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ja-JP" altLang="en-US" sz="2400" dirty="0" smtClean="0">
                          <a:latin typeface="UD デジタル 教科書体 NK-B" panose="02020700000000000000" pitchFamily="18" charset="-128"/>
                          <a:ea typeface="UD デジタル 教科書体 NK-B" panose="02020700000000000000" pitchFamily="18" charset="-128"/>
                        </a:rPr>
                        <a:t>シトシン・ベース・エディタ</a:t>
                      </a:r>
                      <a:endParaRPr kumimoji="1" lang="en-US" altLang="ja-JP" sz="2400" dirty="0" smtClean="0">
                        <a:latin typeface="UD デジタル 教科書体 NK-B" panose="02020700000000000000" pitchFamily="18" charset="-128"/>
                        <a:ea typeface="UD デジタル 教科書体 NK-B" panose="02020700000000000000" pitchFamily="18" charset="-128"/>
                      </a:endParaRP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Cytosine Base Editor</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CBE</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 </a:t>
                      </a:r>
                    </a:p>
                    <a:p>
                      <a:pPr algn="ctr"/>
                      <a:r>
                        <a:rPr kumimoji="1" lang="en-US" altLang="ja-JP" dirty="0" smtClean="0">
                          <a:latin typeface="UD デジタル 教科書体 NK-B" panose="02020700000000000000" pitchFamily="18" charset="-128"/>
                          <a:ea typeface="UD デジタル 教科書体 NK-B" panose="02020700000000000000" pitchFamily="18" charset="-128"/>
                        </a:rPr>
                        <a:t>Target</a:t>
                      </a:r>
                      <a:r>
                        <a:rPr kumimoji="1" lang="ja-JP" altLang="en-US" dirty="0" smtClean="0">
                          <a:latin typeface="UD デジタル 教科書体 NK-B" panose="02020700000000000000" pitchFamily="18" charset="-128"/>
                          <a:ea typeface="UD デジタル 教科書体 NK-B" panose="02020700000000000000" pitchFamily="18" charset="-128"/>
                        </a:rPr>
                        <a:t>－</a:t>
                      </a:r>
                      <a:r>
                        <a:rPr kumimoji="1" lang="en-US" altLang="ja-JP" dirty="0" smtClean="0">
                          <a:latin typeface="UD デジタル 教科書体 NK-B" panose="02020700000000000000" pitchFamily="18" charset="-128"/>
                          <a:ea typeface="UD デジタル 教科書体 NK-B" panose="02020700000000000000" pitchFamily="18" charset="-128"/>
                        </a:rPr>
                        <a:t>AID</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099191725"/>
                  </a:ext>
                </a:extLst>
              </a:tr>
              <a:tr h="370840">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酵素</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アデノシン・デアミナーゼ</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ja-JP" altLang="en-US" dirty="0" smtClean="0">
                          <a:latin typeface="UD デジタル 教科書体 NK-B" panose="02020700000000000000" pitchFamily="18" charset="-128"/>
                          <a:ea typeface="UD デジタル 教科書体 NK-B" panose="02020700000000000000" pitchFamily="18" charset="-128"/>
                        </a:rPr>
                        <a:t>シチジン・デアミナ</a:t>
                      </a:r>
                      <a:r>
                        <a:rPr kumimoji="1" lang="en-US" altLang="ja-JP" dirty="0" smtClean="0">
                          <a:latin typeface="UD デジタル 教科書体 NK-B" panose="02020700000000000000" pitchFamily="18" charset="-128"/>
                          <a:ea typeface="UD デジタル 教科書体 NK-B" panose="02020700000000000000" pitchFamily="18" charset="-128"/>
                        </a:rPr>
                        <a:t>―</a:t>
                      </a:r>
                      <a:r>
                        <a:rPr kumimoji="1" lang="ja-JP" altLang="en-US" dirty="0" smtClean="0">
                          <a:latin typeface="UD デジタル 教科書体 NK-B" panose="02020700000000000000" pitchFamily="18" charset="-128"/>
                          <a:ea typeface="UD デジタル 教科書体 NK-B" panose="02020700000000000000" pitchFamily="18" charset="-128"/>
                        </a:rPr>
                        <a:t>ゼ</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46099859"/>
                  </a:ext>
                </a:extLst>
              </a:tr>
              <a:tr h="370840">
                <a:tc>
                  <a:txBody>
                    <a:bodyPr/>
                    <a:lstStyle/>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latin typeface="UD デジタル 教科書体 NK-B" panose="02020700000000000000" pitchFamily="18" charset="-128"/>
                          <a:ea typeface="UD デジタル 教科書体 NK-B" panose="02020700000000000000" pitchFamily="18" charset="-128"/>
                        </a:rPr>
                        <a:t>変換</a:t>
                      </a: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en-US" altLang="ja-JP" dirty="0" smtClean="0">
                        <a:latin typeface="UD デジタル 教科書体 NK-B" panose="02020700000000000000" pitchFamily="18" charset="-128"/>
                        <a:ea typeface="UD デジタル 教科書体 NK-B" panose="02020700000000000000" pitchFamily="18" charset="-128"/>
                      </a:endParaRPr>
                    </a:p>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endParaRPr kumimoji="1" lang="ja-JP" altLang="en-US" dirty="0"/>
                    </a:p>
                  </a:txBody>
                  <a:tcPr/>
                </a:tc>
                <a:tc>
                  <a:txBody>
                    <a:bodyPr/>
                    <a:lstStyle/>
                    <a:p>
                      <a:pPr algn="ctr"/>
                      <a:endParaRPr kumimoji="1" lang="ja-JP" altLang="en-US"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10958926"/>
                  </a:ext>
                </a:extLst>
              </a:tr>
            </a:tbl>
          </a:graphicData>
        </a:graphic>
      </p:graphicFrame>
      <p:sp>
        <p:nvSpPr>
          <p:cNvPr id="33" name="角丸四角形 32"/>
          <p:cNvSpPr/>
          <p:nvPr/>
        </p:nvSpPr>
        <p:spPr>
          <a:xfrm>
            <a:off x="2848240" y="3718824"/>
            <a:ext cx="3421279" cy="1631455"/>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3"/>
          <a:stretch>
            <a:fillRect/>
          </a:stretch>
        </p:blipFill>
        <p:spPr>
          <a:xfrm>
            <a:off x="2784103" y="3753714"/>
            <a:ext cx="1517812" cy="1464128"/>
          </a:xfrm>
          <a:prstGeom prst="rect">
            <a:avLst/>
          </a:prstGeom>
        </p:spPr>
      </p:pic>
      <p:pic>
        <p:nvPicPr>
          <p:cNvPr id="15" name="図 14"/>
          <p:cNvPicPr>
            <a:picLocks noChangeAspect="1"/>
          </p:cNvPicPr>
          <p:nvPr/>
        </p:nvPicPr>
        <p:blipFill>
          <a:blip r:embed="rId4"/>
          <a:stretch>
            <a:fillRect/>
          </a:stretch>
        </p:blipFill>
        <p:spPr>
          <a:xfrm>
            <a:off x="4831049" y="3792932"/>
            <a:ext cx="1477156" cy="1424910"/>
          </a:xfrm>
          <a:prstGeom prst="rect">
            <a:avLst/>
          </a:prstGeom>
        </p:spPr>
      </p:pic>
      <p:sp>
        <p:nvSpPr>
          <p:cNvPr id="34" name="角丸四角形 33"/>
          <p:cNvSpPr/>
          <p:nvPr/>
        </p:nvSpPr>
        <p:spPr>
          <a:xfrm>
            <a:off x="6769455" y="3718824"/>
            <a:ext cx="3421279" cy="1631455"/>
          </a:xfrm>
          <a:prstGeom prst="roundRect">
            <a:avLst/>
          </a:prstGeom>
          <a:solidFill>
            <a:srgbClr val="C0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5"/>
          <a:stretch>
            <a:fillRect/>
          </a:stretch>
        </p:blipFill>
        <p:spPr>
          <a:xfrm>
            <a:off x="6730769" y="3813897"/>
            <a:ext cx="1427195" cy="1381158"/>
          </a:xfrm>
          <a:prstGeom prst="rect">
            <a:avLst/>
          </a:prstGeom>
        </p:spPr>
      </p:pic>
      <p:sp>
        <p:nvSpPr>
          <p:cNvPr id="3" name="右矢印 2"/>
          <p:cNvSpPr/>
          <p:nvPr/>
        </p:nvSpPr>
        <p:spPr>
          <a:xfrm>
            <a:off x="8052030" y="3906829"/>
            <a:ext cx="771896" cy="1309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UD デジタル 教科書体 NK-B" panose="02020700000000000000" pitchFamily="18" charset="-128"/>
                <a:ea typeface="UD デジタル 教科書体 NK-B" panose="02020700000000000000" pitchFamily="18" charset="-128"/>
              </a:rPr>
              <a:t>変換</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38" name="右矢印 37"/>
          <p:cNvSpPr/>
          <p:nvPr/>
        </p:nvSpPr>
        <p:spPr>
          <a:xfrm>
            <a:off x="4148918" y="3879856"/>
            <a:ext cx="771896" cy="13093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UD デジタル 教科書体 NK-B" panose="02020700000000000000" pitchFamily="18" charset="-128"/>
                <a:ea typeface="UD デジタル 教科書体 NK-B" panose="02020700000000000000" pitchFamily="18" charset="-128"/>
              </a:rPr>
              <a:t>変換</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6"/>
          <a:stretch>
            <a:fillRect/>
          </a:stretch>
        </p:blipFill>
        <p:spPr>
          <a:xfrm>
            <a:off x="8732134" y="3813897"/>
            <a:ext cx="1458600" cy="1407010"/>
          </a:xfrm>
          <a:prstGeom prst="rect">
            <a:avLst/>
          </a:prstGeom>
        </p:spPr>
      </p:pic>
    </p:spTree>
    <p:extLst>
      <p:ext uri="{BB962C8B-B14F-4D97-AF65-F5344CB8AC3E}">
        <p14:creationId xmlns:p14="http://schemas.microsoft.com/office/powerpoint/2010/main" val="2230544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8481</TotalTime>
  <Words>5071</Words>
  <Application>Microsoft Office PowerPoint</Application>
  <PresentationFormat>ワイド画面</PresentationFormat>
  <Paragraphs>904</Paragraphs>
  <Slides>48</Slides>
  <Notes>23</Notes>
  <HiddenSlides>0</HiddenSlides>
  <MMClips>0</MMClips>
  <ScaleCrop>false</ScaleCrop>
  <HeadingPairs>
    <vt:vector size="6" baseType="variant">
      <vt:variant>
        <vt:lpstr>使用されているフォント</vt:lpstr>
      </vt:variant>
      <vt:variant>
        <vt:i4>21</vt:i4>
      </vt:variant>
      <vt:variant>
        <vt:lpstr>テーマ</vt:lpstr>
      </vt:variant>
      <vt:variant>
        <vt:i4>1</vt:i4>
      </vt:variant>
      <vt:variant>
        <vt:lpstr>スライド タイトル</vt:lpstr>
      </vt:variant>
      <vt:variant>
        <vt:i4>48</vt:i4>
      </vt:variant>
    </vt:vector>
  </HeadingPairs>
  <TitlesOfParts>
    <vt:vector size="70" baseType="lpstr">
      <vt:lpstr>HGS創英角ﾎﾟｯﾌﾟ体</vt:lpstr>
      <vt:lpstr>Meiryo UI</vt:lpstr>
      <vt:lpstr>ＭＳ Ｐゴシック</vt:lpstr>
      <vt:lpstr>UD デジタル 教科書体 N-B</vt:lpstr>
      <vt:lpstr>UD デジタル 教科書体 NK-B</vt:lpstr>
      <vt:lpstr>UD デジタル 教科書体 NK-R</vt:lpstr>
      <vt:lpstr>UD デジタル 教科書体 NP-B</vt:lpstr>
      <vt:lpstr>メイリオ</vt:lpstr>
      <vt:lpstr>游ゴシック</vt:lpstr>
      <vt:lpstr>游ゴシック Light</vt:lpstr>
      <vt:lpstr>72 Black</vt:lpstr>
      <vt:lpstr>72 Light</vt:lpstr>
      <vt:lpstr>Arial</vt:lpstr>
      <vt:lpstr>Arial Black</vt:lpstr>
      <vt:lpstr>Arial Rounded MT Bold</vt:lpstr>
      <vt:lpstr>Bauhaus 93</vt:lpstr>
      <vt:lpstr>Bodoni MT Black</vt:lpstr>
      <vt:lpstr>Cooper Black</vt:lpstr>
      <vt:lpstr>Forte</vt:lpstr>
      <vt:lpstr>Franklin Gothic Heavy</vt:lpstr>
      <vt:lpstr>Stencil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307</cp:revision>
  <dcterms:created xsi:type="dcterms:W3CDTF">2020-05-27T04:12:37Z</dcterms:created>
  <dcterms:modified xsi:type="dcterms:W3CDTF">2020-10-29T23:00:26Z</dcterms:modified>
</cp:coreProperties>
</file>